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79" r:id="rId3"/>
    <p:sldId id="280" r:id="rId4"/>
    <p:sldId id="281" r:id="rId5"/>
    <p:sldId id="282" r:id="rId6"/>
    <p:sldId id="283" r:id="rId7"/>
    <p:sldId id="272" r:id="rId8"/>
    <p:sldId id="273" r:id="rId9"/>
    <p:sldId id="274" r:id="rId10"/>
    <p:sldId id="275" r:id="rId11"/>
    <p:sldId id="267" r:id="rId12"/>
    <p:sldId id="268" r:id="rId13"/>
    <p:sldId id="269" r:id="rId14"/>
    <p:sldId id="284" r:id="rId15"/>
    <p:sldId id="266"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2D4E"/>
    <a:srgbClr val="930C1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78" autoAdjust="0"/>
    <p:restoredTop sz="94660"/>
  </p:normalViewPr>
  <p:slideViewPr>
    <p:cSldViewPr snapToGrid="0">
      <p:cViewPr varScale="1">
        <p:scale>
          <a:sx n="110" d="100"/>
          <a:sy n="110" d="100"/>
        </p:scale>
        <p:origin x="78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A99613-A556-48AC-A693-167C79924934}" type="datetimeFigureOut">
              <a:rPr lang="zh-CN" altLang="en-US" smtClean="0"/>
              <a:t>2024/2/25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C32F7B-F309-4DDB-8678-57953B5B0CBB}" type="slidenum">
              <a:rPr lang="zh-CN" altLang="en-US" smtClean="0"/>
              <a:t>‹#›</a:t>
            </a:fld>
            <a:endParaRPr lang="zh-CN" altLang="en-US"/>
          </a:p>
        </p:txBody>
      </p:sp>
    </p:spTree>
    <p:extLst>
      <p:ext uri="{BB962C8B-B14F-4D97-AF65-F5344CB8AC3E}">
        <p14:creationId xmlns:p14="http://schemas.microsoft.com/office/powerpoint/2010/main" val="663042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A812BB3-8071-42F4-BAD8-CB3974D6B42F}" type="slidenum">
              <a:rPr lang="zh-CN" altLang="en-US" smtClean="0"/>
              <a:t>3</a:t>
            </a:fld>
            <a:endParaRPr lang="zh-CN" altLang="en-US"/>
          </a:p>
        </p:txBody>
      </p:sp>
    </p:spTree>
    <p:extLst>
      <p:ext uri="{BB962C8B-B14F-4D97-AF65-F5344CB8AC3E}">
        <p14:creationId xmlns:p14="http://schemas.microsoft.com/office/powerpoint/2010/main" val="3830912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A812BB3-8071-42F4-BAD8-CB3974D6B42F}" type="slidenum">
              <a:rPr lang="zh-CN" altLang="en-US" smtClean="0"/>
              <a:t>4</a:t>
            </a:fld>
            <a:endParaRPr lang="zh-CN" altLang="en-US"/>
          </a:p>
        </p:txBody>
      </p:sp>
    </p:spTree>
    <p:extLst>
      <p:ext uri="{BB962C8B-B14F-4D97-AF65-F5344CB8AC3E}">
        <p14:creationId xmlns:p14="http://schemas.microsoft.com/office/powerpoint/2010/main" val="2596289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A812BB3-8071-42F4-BAD8-CB3974D6B42F}" type="slidenum">
              <a:rPr lang="zh-CN" altLang="en-US" smtClean="0"/>
              <a:t>5</a:t>
            </a:fld>
            <a:endParaRPr lang="zh-CN" altLang="en-US"/>
          </a:p>
        </p:txBody>
      </p:sp>
    </p:spTree>
    <p:extLst>
      <p:ext uri="{BB962C8B-B14F-4D97-AF65-F5344CB8AC3E}">
        <p14:creationId xmlns:p14="http://schemas.microsoft.com/office/powerpoint/2010/main" val="3464452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A812BB3-8071-42F4-BAD8-CB3974D6B42F}" type="slidenum">
              <a:rPr lang="zh-CN" altLang="en-US" smtClean="0"/>
              <a:t>6</a:t>
            </a:fld>
            <a:endParaRPr lang="zh-CN" altLang="en-US"/>
          </a:p>
        </p:txBody>
      </p:sp>
    </p:spTree>
    <p:extLst>
      <p:ext uri="{BB962C8B-B14F-4D97-AF65-F5344CB8AC3E}">
        <p14:creationId xmlns:p14="http://schemas.microsoft.com/office/powerpoint/2010/main" val="28603274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我们假设，在材料类型（字母</a:t>
            </a:r>
            <a:r>
              <a:rPr lang="en-US" altLang="zh-CN" dirty="0"/>
              <a:t>/</a:t>
            </a:r>
            <a:r>
              <a:rPr lang="zh-CN" altLang="en-US" dirty="0"/>
              <a:t>面孔）、性质（正立</a:t>
            </a:r>
            <a:r>
              <a:rPr lang="en-US" altLang="zh-CN" dirty="0"/>
              <a:t>/</a:t>
            </a:r>
            <a:r>
              <a:rPr lang="zh-CN" altLang="en-US" dirty="0"/>
              <a:t>镜像）、以及旋转角度（每</a:t>
            </a:r>
            <a:r>
              <a:rPr lang="en-US" altLang="zh-CN" dirty="0"/>
              <a:t>30°</a:t>
            </a:r>
            <a:r>
              <a:rPr lang="zh-CN" altLang="en-US" dirty="0"/>
              <a:t>一个水平）这些自变量的不同组合下，反应时间（</a:t>
            </a:r>
            <a:r>
              <a:rPr lang="en-US" altLang="zh-CN" dirty="0"/>
              <a:t>RT</a:t>
            </a:r>
            <a:r>
              <a:rPr lang="zh-CN" altLang="en-US" dirty="0"/>
              <a:t>）和视觉工作记忆负荷（</a:t>
            </a:r>
            <a:r>
              <a:rPr lang="en-US" altLang="zh-CN" dirty="0"/>
              <a:t>CDA</a:t>
            </a:r>
            <a:r>
              <a:rPr lang="zh-CN" altLang="en-US" dirty="0"/>
              <a:t>）会表现出明显的差异：</a:t>
            </a:r>
          </a:p>
          <a:p>
            <a:r>
              <a:rPr lang="en-US" altLang="zh-CN" dirty="0"/>
              <a:t>1</a:t>
            </a:r>
            <a:r>
              <a:rPr lang="zh-CN" altLang="en-US" dirty="0"/>
              <a:t>、材料类型对</a:t>
            </a:r>
            <a:r>
              <a:rPr lang="en-US" altLang="zh-CN" dirty="0"/>
              <a:t>CDA</a:t>
            </a:r>
            <a:r>
              <a:rPr lang="zh-CN" altLang="en-US" dirty="0"/>
              <a:t>和</a:t>
            </a:r>
            <a:r>
              <a:rPr lang="en-US" altLang="zh-CN" dirty="0"/>
              <a:t>RT</a:t>
            </a:r>
            <a:r>
              <a:rPr lang="zh-CN" altLang="en-US" dirty="0"/>
              <a:t>的影响：我们预计面孔旋转任务的</a:t>
            </a:r>
            <a:r>
              <a:rPr lang="en-US" altLang="zh-CN" dirty="0"/>
              <a:t>CDA</a:t>
            </a:r>
            <a:r>
              <a:rPr lang="zh-CN" altLang="en-US" dirty="0"/>
              <a:t>会小于字母旋转任务的</a:t>
            </a:r>
            <a:r>
              <a:rPr lang="en-US" altLang="zh-CN" dirty="0"/>
              <a:t>CDA</a:t>
            </a:r>
            <a:r>
              <a:rPr lang="zh-CN" altLang="en-US" dirty="0"/>
              <a:t>，因为面孔识别可能激活了脑中专门化的处理机制，减轻了视觉工作记忆的负担。相反，面孔旋转任务的</a:t>
            </a:r>
            <a:r>
              <a:rPr lang="en-US" altLang="zh-CN" dirty="0"/>
              <a:t>RT</a:t>
            </a:r>
            <a:r>
              <a:rPr lang="zh-CN" altLang="en-US" dirty="0"/>
              <a:t>可能会高于字母旋转，因为旋转面孔的识别需要额外的认知加工，尽管面孔有专门的加工路径。</a:t>
            </a:r>
          </a:p>
          <a:p>
            <a:endParaRPr lang="zh-CN" altLang="en-US" dirty="0"/>
          </a:p>
        </p:txBody>
      </p:sp>
      <p:sp>
        <p:nvSpPr>
          <p:cNvPr id="4" name="灯片编号占位符 3"/>
          <p:cNvSpPr>
            <a:spLocks noGrp="1"/>
          </p:cNvSpPr>
          <p:nvPr>
            <p:ph type="sldNum" sz="quarter" idx="5"/>
          </p:nvPr>
        </p:nvSpPr>
        <p:spPr/>
        <p:txBody>
          <a:bodyPr/>
          <a:lstStyle/>
          <a:p>
            <a:fld id="{B00EA4D1-42EF-472F-9F5D-E1359E4E9F59}" type="slidenum">
              <a:rPr lang="zh-CN" altLang="en-US" smtClean="0"/>
              <a:t>7</a:t>
            </a:fld>
            <a:endParaRPr lang="zh-CN" altLang="en-US"/>
          </a:p>
        </p:txBody>
      </p:sp>
    </p:spTree>
    <p:extLst>
      <p:ext uri="{BB962C8B-B14F-4D97-AF65-F5344CB8AC3E}">
        <p14:creationId xmlns:p14="http://schemas.microsoft.com/office/powerpoint/2010/main" val="2352287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性质（正立</a:t>
            </a:r>
            <a:r>
              <a:rPr lang="en-US" altLang="zh-CN" dirty="0"/>
              <a:t>/</a:t>
            </a:r>
            <a:r>
              <a:rPr lang="zh-CN" altLang="en-US" dirty="0"/>
              <a:t>镜像）的影响：预计镜像刺激的识别，尤其是镜像面孔，会需要更长的反应时间，因为处理镜像面孔的非对称特征需要额外的认知资源。同时，镜像刺激可能也会对</a:t>
            </a:r>
            <a:r>
              <a:rPr lang="en-US" altLang="zh-CN" dirty="0"/>
              <a:t>CDA</a:t>
            </a:r>
            <a:r>
              <a:rPr lang="zh-CN" altLang="en-US" dirty="0"/>
              <a:t>产生影响，在过去的研究中显示，</a:t>
            </a:r>
            <a:r>
              <a:rPr lang="en-US" altLang="zh-CN" dirty="0"/>
              <a:t>CDA</a:t>
            </a:r>
            <a:r>
              <a:rPr lang="zh-CN" altLang="en-US" dirty="0"/>
              <a:t>对于镜像的旋转，始终是保持在一个很高的波幅，说明镜像图片的旋转让人们产生了很大的工作记忆负荷。而对于镜像的面孔，我们可以预测镜像面孔的</a:t>
            </a:r>
            <a:r>
              <a:rPr lang="en-US" altLang="zh-CN" dirty="0"/>
              <a:t>CDA</a:t>
            </a:r>
            <a:r>
              <a:rPr lang="zh-CN" altLang="en-US" dirty="0"/>
              <a:t>是要小于字母</a:t>
            </a:r>
            <a:r>
              <a:rPr lang="en-US" altLang="zh-CN" dirty="0"/>
              <a:t>R</a:t>
            </a:r>
            <a:r>
              <a:rPr lang="zh-CN" altLang="en-US" dirty="0"/>
              <a:t>的镜像图片的。</a:t>
            </a:r>
          </a:p>
        </p:txBody>
      </p:sp>
      <p:sp>
        <p:nvSpPr>
          <p:cNvPr id="4" name="灯片编号占位符 3"/>
          <p:cNvSpPr>
            <a:spLocks noGrp="1"/>
          </p:cNvSpPr>
          <p:nvPr>
            <p:ph type="sldNum" sz="quarter" idx="5"/>
          </p:nvPr>
        </p:nvSpPr>
        <p:spPr/>
        <p:txBody>
          <a:bodyPr/>
          <a:lstStyle/>
          <a:p>
            <a:fld id="{B00EA4D1-42EF-472F-9F5D-E1359E4E9F59}" type="slidenum">
              <a:rPr lang="zh-CN" altLang="en-US" smtClean="0"/>
              <a:t>8</a:t>
            </a:fld>
            <a:endParaRPr lang="zh-CN" altLang="en-US"/>
          </a:p>
        </p:txBody>
      </p:sp>
    </p:spTree>
    <p:extLst>
      <p:ext uri="{BB962C8B-B14F-4D97-AF65-F5344CB8AC3E}">
        <p14:creationId xmlns:p14="http://schemas.microsoft.com/office/powerpoint/2010/main" val="21898505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旋转角度的影响：我们进一步预测，无论材料类型和性质如何，反应时间会随着旋转角度的增加而增加，反映出旋转任务的难度增加。对于</a:t>
            </a:r>
            <a:r>
              <a:rPr lang="en-US" altLang="zh-CN" dirty="0"/>
              <a:t>RT</a:t>
            </a:r>
            <a:r>
              <a:rPr lang="zh-CN" altLang="en-US" dirty="0"/>
              <a:t>而言，旋转角度的增加可能在面孔旋转任务中导致更显著的变化，这反映了面孔识别对旋转敏感性的增加。</a:t>
            </a:r>
          </a:p>
        </p:txBody>
      </p:sp>
      <p:sp>
        <p:nvSpPr>
          <p:cNvPr id="4" name="灯片编号占位符 3"/>
          <p:cNvSpPr>
            <a:spLocks noGrp="1"/>
          </p:cNvSpPr>
          <p:nvPr>
            <p:ph type="sldNum" sz="quarter" idx="5"/>
          </p:nvPr>
        </p:nvSpPr>
        <p:spPr/>
        <p:txBody>
          <a:bodyPr/>
          <a:lstStyle/>
          <a:p>
            <a:fld id="{B00EA4D1-42EF-472F-9F5D-E1359E4E9F59}" type="slidenum">
              <a:rPr lang="zh-CN" altLang="en-US" smtClean="0"/>
              <a:t>9</a:t>
            </a:fld>
            <a:endParaRPr lang="zh-CN" altLang="en-US"/>
          </a:p>
        </p:txBody>
      </p:sp>
    </p:spTree>
    <p:extLst>
      <p:ext uri="{BB962C8B-B14F-4D97-AF65-F5344CB8AC3E}">
        <p14:creationId xmlns:p14="http://schemas.microsoft.com/office/powerpoint/2010/main" val="27898692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分离效应</a:t>
            </a:r>
          </a:p>
          <a:p>
            <a:r>
              <a:rPr lang="zh-CN" altLang="en-US" dirty="0"/>
              <a:t>我们认为不同类型的视觉任务（如面孔旋转与字母旋转）在认知加工上存在差异。这些差异通过不同的心理测量指标（如反应时间</a:t>
            </a:r>
            <a:r>
              <a:rPr lang="en-US" altLang="zh-CN" dirty="0"/>
              <a:t>RT</a:t>
            </a:r>
            <a:r>
              <a:rPr lang="zh-CN" altLang="en-US" dirty="0"/>
              <a:t>和视觉工作记忆负荷</a:t>
            </a:r>
            <a:r>
              <a:rPr lang="en-US" altLang="zh-CN" dirty="0"/>
              <a:t>CDA</a:t>
            </a:r>
            <a:r>
              <a:rPr lang="zh-CN" altLang="en-US" dirty="0"/>
              <a:t>）得以显现。</a:t>
            </a:r>
            <a:r>
              <a:rPr lang="en-US" altLang="zh-CN" dirty="0"/>
              <a:t>RT</a:t>
            </a:r>
            <a:r>
              <a:rPr lang="zh-CN" altLang="en-US" dirty="0"/>
              <a:t>通常用来衡量任务完成所需的时间，反映了处理速度。如果面孔旋转任务的</a:t>
            </a:r>
            <a:r>
              <a:rPr lang="en-US" altLang="zh-CN" dirty="0"/>
              <a:t>RT</a:t>
            </a:r>
            <a:r>
              <a:rPr lang="zh-CN" altLang="en-US" dirty="0"/>
              <a:t>较长，这可能意味着面孔旋转的识别和加工需要更多时间，可能是因为旋转后的面孔识别涉及更复杂的视觉和认知转换。</a:t>
            </a:r>
            <a:r>
              <a:rPr lang="en-US" altLang="zh-CN" dirty="0"/>
              <a:t>CDA</a:t>
            </a:r>
            <a:r>
              <a:rPr lang="zh-CN" altLang="en-US" dirty="0"/>
              <a:t>反映了视觉工作记忆中维持信息的能力，与任务的视觉工作记忆需求密切相关。如果字母旋转任务导致的</a:t>
            </a:r>
            <a:r>
              <a:rPr lang="en-US" altLang="zh-CN" dirty="0"/>
              <a:t>CDA</a:t>
            </a:r>
            <a:r>
              <a:rPr lang="zh-CN" altLang="en-US" dirty="0"/>
              <a:t>振幅大于面孔旋转任务，这可能表明尽管面孔识别在视觉工作记忆中更为高效，但字母旋转任务对视觉工作记忆的需求更高。因此，我们预测面孔与字母旋转任务可能激活了大脑中不同的处理机制。面孔识别利用了专门的面孔处理路径，这可能使得旋转面孔的识别在某种程度上比旋转字母更为高效，尽管面孔旋转的物理变化处理需要更多时间。</a:t>
            </a:r>
          </a:p>
          <a:p>
            <a:endParaRPr lang="zh-CN" altLang="en-US" dirty="0"/>
          </a:p>
        </p:txBody>
      </p:sp>
      <p:sp>
        <p:nvSpPr>
          <p:cNvPr id="4" name="灯片编号占位符 3"/>
          <p:cNvSpPr>
            <a:spLocks noGrp="1"/>
          </p:cNvSpPr>
          <p:nvPr>
            <p:ph type="sldNum" sz="quarter" idx="5"/>
          </p:nvPr>
        </p:nvSpPr>
        <p:spPr/>
        <p:txBody>
          <a:bodyPr/>
          <a:lstStyle/>
          <a:p>
            <a:fld id="{B00EA4D1-42EF-472F-9F5D-E1359E4E9F59}" type="slidenum">
              <a:rPr lang="zh-CN" altLang="en-US" smtClean="0"/>
              <a:t>10</a:t>
            </a:fld>
            <a:endParaRPr lang="zh-CN" altLang="en-US"/>
          </a:p>
        </p:txBody>
      </p:sp>
    </p:spTree>
    <p:extLst>
      <p:ext uri="{BB962C8B-B14F-4D97-AF65-F5344CB8AC3E}">
        <p14:creationId xmlns:p14="http://schemas.microsoft.com/office/powerpoint/2010/main" val="3208836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CB2609-7DDC-F9BF-A030-550D9A93097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6666B32-AFD8-B581-A71C-4DAF2DAEA3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56EDF10-42F7-808F-6BED-A87BFAB86316}"/>
              </a:ext>
            </a:extLst>
          </p:cNvPr>
          <p:cNvSpPr>
            <a:spLocks noGrp="1"/>
          </p:cNvSpPr>
          <p:nvPr>
            <p:ph type="dt" sz="half" idx="10"/>
          </p:nvPr>
        </p:nvSpPr>
        <p:spPr/>
        <p:txBody>
          <a:bodyPr/>
          <a:lstStyle/>
          <a:p>
            <a:fld id="{B5130F80-EFDB-4088-B5AD-2A73DFCB514B}" type="datetimeFigureOut">
              <a:rPr lang="zh-CN" altLang="en-US" smtClean="0"/>
              <a:t>2024/2/25</a:t>
            </a:fld>
            <a:endParaRPr lang="zh-CN" altLang="en-US"/>
          </a:p>
        </p:txBody>
      </p:sp>
      <p:sp>
        <p:nvSpPr>
          <p:cNvPr id="5" name="页脚占位符 4">
            <a:extLst>
              <a:ext uri="{FF2B5EF4-FFF2-40B4-BE49-F238E27FC236}">
                <a16:creationId xmlns:a16="http://schemas.microsoft.com/office/drawing/2014/main" id="{00E7A13C-418A-D0C9-3B73-269AF32B779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8DD6C29-D929-7B64-6D77-2575EA4081A5}"/>
              </a:ext>
            </a:extLst>
          </p:cNvPr>
          <p:cNvSpPr>
            <a:spLocks noGrp="1"/>
          </p:cNvSpPr>
          <p:nvPr>
            <p:ph type="sldNum" sz="quarter" idx="12"/>
          </p:nvPr>
        </p:nvSpPr>
        <p:spPr/>
        <p:txBody>
          <a:bodyPr/>
          <a:lstStyle/>
          <a:p>
            <a:fld id="{066F475B-93F8-479D-A84B-4C62D399BA52}" type="slidenum">
              <a:rPr lang="zh-CN" altLang="en-US" smtClean="0"/>
              <a:t>‹#›</a:t>
            </a:fld>
            <a:endParaRPr lang="zh-CN" altLang="en-US"/>
          </a:p>
        </p:txBody>
      </p:sp>
    </p:spTree>
    <p:extLst>
      <p:ext uri="{BB962C8B-B14F-4D97-AF65-F5344CB8AC3E}">
        <p14:creationId xmlns:p14="http://schemas.microsoft.com/office/powerpoint/2010/main" val="1746349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99D28E4-B51A-7166-D34E-37F188B814CB}"/>
              </a:ext>
            </a:extLst>
          </p:cNvPr>
          <p:cNvSpPr>
            <a:spLocks noGrp="1"/>
          </p:cNvSpPr>
          <p:nvPr>
            <p:ph type="dt" sz="half" idx="10"/>
          </p:nvPr>
        </p:nvSpPr>
        <p:spPr/>
        <p:txBody>
          <a:bodyPr/>
          <a:lstStyle/>
          <a:p>
            <a:fld id="{B5130F80-EFDB-4088-B5AD-2A73DFCB514B}" type="datetimeFigureOut">
              <a:rPr lang="zh-CN" altLang="en-US" smtClean="0"/>
              <a:t>2024/2/25</a:t>
            </a:fld>
            <a:endParaRPr lang="zh-CN" altLang="en-US"/>
          </a:p>
        </p:txBody>
      </p:sp>
      <p:sp>
        <p:nvSpPr>
          <p:cNvPr id="3" name="页脚占位符 2">
            <a:extLst>
              <a:ext uri="{FF2B5EF4-FFF2-40B4-BE49-F238E27FC236}">
                <a16:creationId xmlns:a16="http://schemas.microsoft.com/office/drawing/2014/main" id="{7E8CC39F-D857-C746-ED82-96C8F017B14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699CE26-F2E6-3283-4161-9A362B97BBB7}"/>
              </a:ext>
            </a:extLst>
          </p:cNvPr>
          <p:cNvSpPr>
            <a:spLocks noGrp="1"/>
          </p:cNvSpPr>
          <p:nvPr>
            <p:ph type="sldNum" sz="quarter" idx="12"/>
          </p:nvPr>
        </p:nvSpPr>
        <p:spPr/>
        <p:txBody>
          <a:bodyPr/>
          <a:lstStyle/>
          <a:p>
            <a:fld id="{066F475B-93F8-479D-A84B-4C62D399BA52}" type="slidenum">
              <a:rPr lang="zh-CN" altLang="en-US" smtClean="0"/>
              <a:t>‹#›</a:t>
            </a:fld>
            <a:endParaRPr lang="zh-CN" altLang="en-US"/>
          </a:p>
        </p:txBody>
      </p:sp>
    </p:spTree>
    <p:extLst>
      <p:ext uri="{BB962C8B-B14F-4D97-AF65-F5344CB8AC3E}">
        <p14:creationId xmlns:p14="http://schemas.microsoft.com/office/powerpoint/2010/main" val="3464505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B2DBC7-2149-09FF-092D-3C01EF56923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B59AD57-42B3-FDE7-7069-B92949B543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CD8B7C9-EB7A-0B2C-AC8F-9276A850C2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6B411A1-DE35-D7C0-8C60-A501B6590FB7}"/>
              </a:ext>
            </a:extLst>
          </p:cNvPr>
          <p:cNvSpPr>
            <a:spLocks noGrp="1"/>
          </p:cNvSpPr>
          <p:nvPr>
            <p:ph type="dt" sz="half" idx="10"/>
          </p:nvPr>
        </p:nvSpPr>
        <p:spPr/>
        <p:txBody>
          <a:bodyPr/>
          <a:lstStyle/>
          <a:p>
            <a:fld id="{B5130F80-EFDB-4088-B5AD-2A73DFCB514B}" type="datetimeFigureOut">
              <a:rPr lang="zh-CN" altLang="en-US" smtClean="0"/>
              <a:t>2024/2/25</a:t>
            </a:fld>
            <a:endParaRPr lang="zh-CN" altLang="en-US"/>
          </a:p>
        </p:txBody>
      </p:sp>
      <p:sp>
        <p:nvSpPr>
          <p:cNvPr id="6" name="页脚占位符 5">
            <a:extLst>
              <a:ext uri="{FF2B5EF4-FFF2-40B4-BE49-F238E27FC236}">
                <a16:creationId xmlns:a16="http://schemas.microsoft.com/office/drawing/2014/main" id="{06A6B103-2F1D-C19B-5A71-2B66ACD5BA1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D13B15F-AD51-3B97-1AAA-C48BDDC8256F}"/>
              </a:ext>
            </a:extLst>
          </p:cNvPr>
          <p:cNvSpPr>
            <a:spLocks noGrp="1"/>
          </p:cNvSpPr>
          <p:nvPr>
            <p:ph type="sldNum" sz="quarter" idx="12"/>
          </p:nvPr>
        </p:nvSpPr>
        <p:spPr/>
        <p:txBody>
          <a:bodyPr/>
          <a:lstStyle/>
          <a:p>
            <a:fld id="{066F475B-93F8-479D-A84B-4C62D399BA52}" type="slidenum">
              <a:rPr lang="zh-CN" altLang="en-US" smtClean="0"/>
              <a:t>‹#›</a:t>
            </a:fld>
            <a:endParaRPr lang="zh-CN" altLang="en-US"/>
          </a:p>
        </p:txBody>
      </p:sp>
    </p:spTree>
    <p:extLst>
      <p:ext uri="{BB962C8B-B14F-4D97-AF65-F5344CB8AC3E}">
        <p14:creationId xmlns:p14="http://schemas.microsoft.com/office/powerpoint/2010/main" val="3090713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76F291-B7A1-CCB6-F777-039B2CC52E8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EE92B9C-0B3A-648A-9994-E1B30B692B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0B0C3A1-1781-59C6-B09F-BD9054BED0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5541873-B239-CEBC-7C04-429DF56801C8}"/>
              </a:ext>
            </a:extLst>
          </p:cNvPr>
          <p:cNvSpPr>
            <a:spLocks noGrp="1"/>
          </p:cNvSpPr>
          <p:nvPr>
            <p:ph type="dt" sz="half" idx="10"/>
          </p:nvPr>
        </p:nvSpPr>
        <p:spPr/>
        <p:txBody>
          <a:bodyPr/>
          <a:lstStyle/>
          <a:p>
            <a:fld id="{B5130F80-EFDB-4088-B5AD-2A73DFCB514B}" type="datetimeFigureOut">
              <a:rPr lang="zh-CN" altLang="en-US" smtClean="0"/>
              <a:t>2024/2/25</a:t>
            </a:fld>
            <a:endParaRPr lang="zh-CN" altLang="en-US"/>
          </a:p>
        </p:txBody>
      </p:sp>
      <p:sp>
        <p:nvSpPr>
          <p:cNvPr id="6" name="页脚占位符 5">
            <a:extLst>
              <a:ext uri="{FF2B5EF4-FFF2-40B4-BE49-F238E27FC236}">
                <a16:creationId xmlns:a16="http://schemas.microsoft.com/office/drawing/2014/main" id="{F26C9D77-B4FD-764A-468D-E8945DCB67B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628C12D-02CC-337B-0AC7-26648127C146}"/>
              </a:ext>
            </a:extLst>
          </p:cNvPr>
          <p:cNvSpPr>
            <a:spLocks noGrp="1"/>
          </p:cNvSpPr>
          <p:nvPr>
            <p:ph type="sldNum" sz="quarter" idx="12"/>
          </p:nvPr>
        </p:nvSpPr>
        <p:spPr/>
        <p:txBody>
          <a:bodyPr/>
          <a:lstStyle/>
          <a:p>
            <a:fld id="{066F475B-93F8-479D-A84B-4C62D399BA52}" type="slidenum">
              <a:rPr lang="zh-CN" altLang="en-US" smtClean="0"/>
              <a:t>‹#›</a:t>
            </a:fld>
            <a:endParaRPr lang="zh-CN" altLang="en-US"/>
          </a:p>
        </p:txBody>
      </p:sp>
    </p:spTree>
    <p:extLst>
      <p:ext uri="{BB962C8B-B14F-4D97-AF65-F5344CB8AC3E}">
        <p14:creationId xmlns:p14="http://schemas.microsoft.com/office/powerpoint/2010/main" val="8071574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983A71-861A-1DF2-7C4F-72027E3F708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3165C25-6670-9E50-998E-2078F500E82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1A9D627-CC5C-E703-2634-C4A193AF232F}"/>
              </a:ext>
            </a:extLst>
          </p:cNvPr>
          <p:cNvSpPr>
            <a:spLocks noGrp="1"/>
          </p:cNvSpPr>
          <p:nvPr>
            <p:ph type="dt" sz="half" idx="10"/>
          </p:nvPr>
        </p:nvSpPr>
        <p:spPr/>
        <p:txBody>
          <a:bodyPr/>
          <a:lstStyle/>
          <a:p>
            <a:fld id="{B5130F80-EFDB-4088-B5AD-2A73DFCB514B}" type="datetimeFigureOut">
              <a:rPr lang="zh-CN" altLang="en-US" smtClean="0"/>
              <a:t>2024/2/25</a:t>
            </a:fld>
            <a:endParaRPr lang="zh-CN" altLang="en-US"/>
          </a:p>
        </p:txBody>
      </p:sp>
      <p:sp>
        <p:nvSpPr>
          <p:cNvPr id="5" name="页脚占位符 4">
            <a:extLst>
              <a:ext uri="{FF2B5EF4-FFF2-40B4-BE49-F238E27FC236}">
                <a16:creationId xmlns:a16="http://schemas.microsoft.com/office/drawing/2014/main" id="{9DAE0C02-19A1-FF6C-8B55-1296A29ED3D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1737D2F-8E50-A327-CFE6-5B12F7E00A52}"/>
              </a:ext>
            </a:extLst>
          </p:cNvPr>
          <p:cNvSpPr>
            <a:spLocks noGrp="1"/>
          </p:cNvSpPr>
          <p:nvPr>
            <p:ph type="sldNum" sz="quarter" idx="12"/>
          </p:nvPr>
        </p:nvSpPr>
        <p:spPr/>
        <p:txBody>
          <a:bodyPr/>
          <a:lstStyle/>
          <a:p>
            <a:fld id="{066F475B-93F8-479D-A84B-4C62D399BA52}" type="slidenum">
              <a:rPr lang="zh-CN" altLang="en-US" smtClean="0"/>
              <a:t>‹#›</a:t>
            </a:fld>
            <a:endParaRPr lang="zh-CN" altLang="en-US"/>
          </a:p>
        </p:txBody>
      </p:sp>
    </p:spTree>
    <p:extLst>
      <p:ext uri="{BB962C8B-B14F-4D97-AF65-F5344CB8AC3E}">
        <p14:creationId xmlns:p14="http://schemas.microsoft.com/office/powerpoint/2010/main" val="12887407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0A02261-EB2D-3777-B0F2-06321D08354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EB53B90-6AB3-768F-76D4-1072D0CAED1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74AF6EE-5A0A-09A6-E10E-9166FAE89F96}"/>
              </a:ext>
            </a:extLst>
          </p:cNvPr>
          <p:cNvSpPr>
            <a:spLocks noGrp="1"/>
          </p:cNvSpPr>
          <p:nvPr>
            <p:ph type="dt" sz="half" idx="10"/>
          </p:nvPr>
        </p:nvSpPr>
        <p:spPr/>
        <p:txBody>
          <a:bodyPr/>
          <a:lstStyle/>
          <a:p>
            <a:fld id="{B5130F80-EFDB-4088-B5AD-2A73DFCB514B}" type="datetimeFigureOut">
              <a:rPr lang="zh-CN" altLang="en-US" smtClean="0"/>
              <a:t>2024/2/25</a:t>
            </a:fld>
            <a:endParaRPr lang="zh-CN" altLang="en-US"/>
          </a:p>
        </p:txBody>
      </p:sp>
      <p:sp>
        <p:nvSpPr>
          <p:cNvPr id="5" name="页脚占位符 4">
            <a:extLst>
              <a:ext uri="{FF2B5EF4-FFF2-40B4-BE49-F238E27FC236}">
                <a16:creationId xmlns:a16="http://schemas.microsoft.com/office/drawing/2014/main" id="{B3B94087-C191-D09F-9949-FB0638CE5A5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564FA1F-EDDF-F18A-F3ED-3ABE6F556114}"/>
              </a:ext>
            </a:extLst>
          </p:cNvPr>
          <p:cNvSpPr>
            <a:spLocks noGrp="1"/>
          </p:cNvSpPr>
          <p:nvPr>
            <p:ph type="sldNum" sz="quarter" idx="12"/>
          </p:nvPr>
        </p:nvSpPr>
        <p:spPr/>
        <p:txBody>
          <a:bodyPr/>
          <a:lstStyle/>
          <a:p>
            <a:fld id="{066F475B-93F8-479D-A84B-4C62D399BA52}" type="slidenum">
              <a:rPr lang="zh-CN" altLang="en-US" smtClean="0"/>
              <a:t>‹#›</a:t>
            </a:fld>
            <a:endParaRPr lang="zh-CN" altLang="en-US"/>
          </a:p>
        </p:txBody>
      </p:sp>
    </p:spTree>
    <p:extLst>
      <p:ext uri="{BB962C8B-B14F-4D97-AF65-F5344CB8AC3E}">
        <p14:creationId xmlns:p14="http://schemas.microsoft.com/office/powerpoint/2010/main" val="3613322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0D101B-00FD-537D-0252-8E2EA74B116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011F316-1D98-633C-8ECD-51B140FCD99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B48CFA0-DC99-53F9-D8B7-D5FE04DFDC37}"/>
              </a:ext>
            </a:extLst>
          </p:cNvPr>
          <p:cNvSpPr>
            <a:spLocks noGrp="1"/>
          </p:cNvSpPr>
          <p:nvPr>
            <p:ph type="dt" sz="half" idx="10"/>
          </p:nvPr>
        </p:nvSpPr>
        <p:spPr/>
        <p:txBody>
          <a:bodyPr/>
          <a:lstStyle/>
          <a:p>
            <a:fld id="{B5130F80-EFDB-4088-B5AD-2A73DFCB514B}" type="datetimeFigureOut">
              <a:rPr lang="zh-CN" altLang="en-US" smtClean="0"/>
              <a:t>2024/2/25</a:t>
            </a:fld>
            <a:endParaRPr lang="zh-CN" altLang="en-US"/>
          </a:p>
        </p:txBody>
      </p:sp>
      <p:sp>
        <p:nvSpPr>
          <p:cNvPr id="5" name="页脚占位符 4">
            <a:extLst>
              <a:ext uri="{FF2B5EF4-FFF2-40B4-BE49-F238E27FC236}">
                <a16:creationId xmlns:a16="http://schemas.microsoft.com/office/drawing/2014/main" id="{2F3D3108-E0CE-2680-7C3E-74B734F319D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21ACA6D-101D-711F-72FE-98BFD5BDF47D}"/>
              </a:ext>
            </a:extLst>
          </p:cNvPr>
          <p:cNvSpPr>
            <a:spLocks noGrp="1"/>
          </p:cNvSpPr>
          <p:nvPr>
            <p:ph type="sldNum" sz="quarter" idx="12"/>
          </p:nvPr>
        </p:nvSpPr>
        <p:spPr/>
        <p:txBody>
          <a:bodyPr/>
          <a:lstStyle/>
          <a:p>
            <a:fld id="{066F475B-93F8-479D-A84B-4C62D399BA52}" type="slidenum">
              <a:rPr lang="zh-CN" altLang="en-US" smtClean="0"/>
              <a:t>‹#›</a:t>
            </a:fld>
            <a:endParaRPr lang="zh-CN" altLang="en-US"/>
          </a:p>
        </p:txBody>
      </p:sp>
    </p:spTree>
    <p:extLst>
      <p:ext uri="{BB962C8B-B14F-4D97-AF65-F5344CB8AC3E}">
        <p14:creationId xmlns:p14="http://schemas.microsoft.com/office/powerpoint/2010/main" val="4144560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FABE48-8FF1-B2E7-8ACA-E0E6C983632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A7C4F97-D921-353F-FCE7-1D60E7AB8F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50DA9B0-0345-2645-D5BB-19030BB729A0}"/>
              </a:ext>
            </a:extLst>
          </p:cNvPr>
          <p:cNvSpPr>
            <a:spLocks noGrp="1"/>
          </p:cNvSpPr>
          <p:nvPr>
            <p:ph type="dt" sz="half" idx="10"/>
          </p:nvPr>
        </p:nvSpPr>
        <p:spPr/>
        <p:txBody>
          <a:bodyPr/>
          <a:lstStyle/>
          <a:p>
            <a:fld id="{B5130F80-EFDB-4088-B5AD-2A73DFCB514B}" type="datetimeFigureOut">
              <a:rPr lang="zh-CN" altLang="en-US" smtClean="0"/>
              <a:t>2024/2/25</a:t>
            </a:fld>
            <a:endParaRPr lang="zh-CN" altLang="en-US"/>
          </a:p>
        </p:txBody>
      </p:sp>
      <p:sp>
        <p:nvSpPr>
          <p:cNvPr id="5" name="页脚占位符 4">
            <a:extLst>
              <a:ext uri="{FF2B5EF4-FFF2-40B4-BE49-F238E27FC236}">
                <a16:creationId xmlns:a16="http://schemas.microsoft.com/office/drawing/2014/main" id="{7625FF96-6810-81F0-9F1A-6908F07FE8B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5920615-E436-133F-E4B5-C2D23DE1FBDA}"/>
              </a:ext>
            </a:extLst>
          </p:cNvPr>
          <p:cNvSpPr>
            <a:spLocks noGrp="1"/>
          </p:cNvSpPr>
          <p:nvPr>
            <p:ph type="sldNum" sz="quarter" idx="12"/>
          </p:nvPr>
        </p:nvSpPr>
        <p:spPr/>
        <p:txBody>
          <a:bodyPr/>
          <a:lstStyle/>
          <a:p>
            <a:fld id="{066F475B-93F8-479D-A84B-4C62D399BA52}" type="slidenum">
              <a:rPr lang="zh-CN" altLang="en-US" smtClean="0"/>
              <a:t>‹#›</a:t>
            </a:fld>
            <a:endParaRPr lang="zh-CN" altLang="en-US"/>
          </a:p>
        </p:txBody>
      </p:sp>
    </p:spTree>
    <p:extLst>
      <p:ext uri="{BB962C8B-B14F-4D97-AF65-F5344CB8AC3E}">
        <p14:creationId xmlns:p14="http://schemas.microsoft.com/office/powerpoint/2010/main" val="3667120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714297-7BCB-58AD-B35A-62892A3C992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50EF5EB-20A1-3C61-D156-4D60B26726F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14ABF3D-C9CB-757A-62A1-79D32E98C32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90407BC-53B2-FEE3-CB14-9EEC52C9CB2A}"/>
              </a:ext>
            </a:extLst>
          </p:cNvPr>
          <p:cNvSpPr>
            <a:spLocks noGrp="1"/>
          </p:cNvSpPr>
          <p:nvPr>
            <p:ph type="dt" sz="half" idx="10"/>
          </p:nvPr>
        </p:nvSpPr>
        <p:spPr/>
        <p:txBody>
          <a:bodyPr/>
          <a:lstStyle/>
          <a:p>
            <a:fld id="{B5130F80-EFDB-4088-B5AD-2A73DFCB514B}" type="datetimeFigureOut">
              <a:rPr lang="zh-CN" altLang="en-US" smtClean="0"/>
              <a:t>2024/2/25</a:t>
            </a:fld>
            <a:endParaRPr lang="zh-CN" altLang="en-US"/>
          </a:p>
        </p:txBody>
      </p:sp>
      <p:sp>
        <p:nvSpPr>
          <p:cNvPr id="6" name="页脚占位符 5">
            <a:extLst>
              <a:ext uri="{FF2B5EF4-FFF2-40B4-BE49-F238E27FC236}">
                <a16:creationId xmlns:a16="http://schemas.microsoft.com/office/drawing/2014/main" id="{E0EAEE56-0A58-DFCB-0D74-E38F3199DFB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B7C776A-2C49-9260-A0BF-A72BFA500A2B}"/>
              </a:ext>
            </a:extLst>
          </p:cNvPr>
          <p:cNvSpPr>
            <a:spLocks noGrp="1"/>
          </p:cNvSpPr>
          <p:nvPr>
            <p:ph type="sldNum" sz="quarter" idx="12"/>
          </p:nvPr>
        </p:nvSpPr>
        <p:spPr/>
        <p:txBody>
          <a:bodyPr/>
          <a:lstStyle/>
          <a:p>
            <a:fld id="{066F475B-93F8-479D-A84B-4C62D399BA52}" type="slidenum">
              <a:rPr lang="zh-CN" altLang="en-US" smtClean="0"/>
              <a:t>‹#›</a:t>
            </a:fld>
            <a:endParaRPr lang="zh-CN" altLang="en-US"/>
          </a:p>
        </p:txBody>
      </p:sp>
    </p:spTree>
    <p:extLst>
      <p:ext uri="{BB962C8B-B14F-4D97-AF65-F5344CB8AC3E}">
        <p14:creationId xmlns:p14="http://schemas.microsoft.com/office/powerpoint/2010/main" val="2096875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36AEF5-BC04-05F4-73DE-6729CAD4577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CD72ED2-CA0D-6DB8-8506-A90D8D032A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4AE892B-214A-55F6-0217-809B3F93D33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BE3A2E7-C912-F4ED-E51E-C6BED8A8AA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8117117-E487-85F0-7582-A9F6A6B1489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3CBEAF3-2F14-D7F3-74DE-DF722A8F0EBE}"/>
              </a:ext>
            </a:extLst>
          </p:cNvPr>
          <p:cNvSpPr>
            <a:spLocks noGrp="1"/>
          </p:cNvSpPr>
          <p:nvPr>
            <p:ph type="dt" sz="half" idx="10"/>
          </p:nvPr>
        </p:nvSpPr>
        <p:spPr/>
        <p:txBody>
          <a:bodyPr/>
          <a:lstStyle/>
          <a:p>
            <a:fld id="{B5130F80-EFDB-4088-B5AD-2A73DFCB514B}" type="datetimeFigureOut">
              <a:rPr lang="zh-CN" altLang="en-US" smtClean="0"/>
              <a:t>2024/2/25</a:t>
            </a:fld>
            <a:endParaRPr lang="zh-CN" altLang="en-US"/>
          </a:p>
        </p:txBody>
      </p:sp>
      <p:sp>
        <p:nvSpPr>
          <p:cNvPr id="8" name="页脚占位符 7">
            <a:extLst>
              <a:ext uri="{FF2B5EF4-FFF2-40B4-BE49-F238E27FC236}">
                <a16:creationId xmlns:a16="http://schemas.microsoft.com/office/drawing/2014/main" id="{7E63F210-4827-66AE-A007-B68983994FB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376BC07-B2B1-C4F1-5253-DA8E6243C6D9}"/>
              </a:ext>
            </a:extLst>
          </p:cNvPr>
          <p:cNvSpPr>
            <a:spLocks noGrp="1"/>
          </p:cNvSpPr>
          <p:nvPr>
            <p:ph type="sldNum" sz="quarter" idx="12"/>
          </p:nvPr>
        </p:nvSpPr>
        <p:spPr/>
        <p:txBody>
          <a:bodyPr/>
          <a:lstStyle/>
          <a:p>
            <a:fld id="{066F475B-93F8-479D-A84B-4C62D399BA52}" type="slidenum">
              <a:rPr lang="zh-CN" altLang="en-US" smtClean="0"/>
              <a:t>‹#›</a:t>
            </a:fld>
            <a:endParaRPr lang="zh-CN" altLang="en-US"/>
          </a:p>
        </p:txBody>
      </p:sp>
    </p:spTree>
    <p:extLst>
      <p:ext uri="{BB962C8B-B14F-4D97-AF65-F5344CB8AC3E}">
        <p14:creationId xmlns:p14="http://schemas.microsoft.com/office/powerpoint/2010/main" val="303622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背景">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81F1372D-C383-0DA8-0284-EFF42EADB6E0}"/>
              </a:ext>
            </a:extLst>
          </p:cNvPr>
          <p:cNvSpPr/>
          <p:nvPr userDrawn="1"/>
        </p:nvSpPr>
        <p:spPr>
          <a:xfrm>
            <a:off x="0" y="1145308"/>
            <a:ext cx="1468582" cy="5712691"/>
          </a:xfrm>
          <a:prstGeom prst="rect">
            <a:avLst/>
          </a:prstGeom>
          <a:solidFill>
            <a:srgbClr val="242D4E"/>
          </a:solidFill>
          <a:ln>
            <a:solidFill>
              <a:srgbClr val="242D4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9" name="组合 8">
            <a:extLst>
              <a:ext uri="{FF2B5EF4-FFF2-40B4-BE49-F238E27FC236}">
                <a16:creationId xmlns:a16="http://schemas.microsoft.com/office/drawing/2014/main" id="{4DAEE6D2-3D0E-DDB7-47F4-32B97F1F2F10}"/>
              </a:ext>
            </a:extLst>
          </p:cNvPr>
          <p:cNvGrpSpPr/>
          <p:nvPr userDrawn="1"/>
        </p:nvGrpSpPr>
        <p:grpSpPr>
          <a:xfrm>
            <a:off x="0" y="0"/>
            <a:ext cx="12192000" cy="1145309"/>
            <a:chOff x="0" y="0"/>
            <a:chExt cx="12192000" cy="1145309"/>
          </a:xfrm>
        </p:grpSpPr>
        <p:sp>
          <p:nvSpPr>
            <p:cNvPr id="5" name="矩形 4">
              <a:extLst>
                <a:ext uri="{FF2B5EF4-FFF2-40B4-BE49-F238E27FC236}">
                  <a16:creationId xmlns:a16="http://schemas.microsoft.com/office/drawing/2014/main" id="{EC4BAF26-42B6-BB99-0A45-ADC127E9A2C1}"/>
                </a:ext>
              </a:extLst>
            </p:cNvPr>
            <p:cNvSpPr/>
            <p:nvPr userDrawn="1"/>
          </p:nvSpPr>
          <p:spPr>
            <a:xfrm>
              <a:off x="0" y="0"/>
              <a:ext cx="12192000" cy="1145309"/>
            </a:xfrm>
            <a:prstGeom prst="rect">
              <a:avLst/>
            </a:prstGeom>
            <a:solidFill>
              <a:srgbClr val="242D4E"/>
            </a:solidFill>
            <a:ln>
              <a:solidFill>
                <a:srgbClr val="242D4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Picture 2" descr="大学校徽系列：澳门大学标志矢量图- 设计之家">
              <a:extLst>
                <a:ext uri="{FF2B5EF4-FFF2-40B4-BE49-F238E27FC236}">
                  <a16:creationId xmlns:a16="http://schemas.microsoft.com/office/drawing/2014/main" id="{A3900FAA-C02C-A8DA-A546-DA88680B2917}"/>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5941" t="32727" r="7189" b="33199"/>
            <a:stretch/>
          </p:blipFill>
          <p:spPr bwMode="auto">
            <a:xfrm>
              <a:off x="0" y="0"/>
              <a:ext cx="4042534" cy="1145309"/>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82BD3B06-3256-B519-4DFE-B96128C233B9}"/>
                </a:ext>
              </a:extLst>
            </p:cNvPr>
            <p:cNvSpPr txBox="1"/>
            <p:nvPr userDrawn="1"/>
          </p:nvSpPr>
          <p:spPr>
            <a:xfrm>
              <a:off x="4042534" y="161804"/>
              <a:ext cx="7299721" cy="830868"/>
            </a:xfrm>
            <a:prstGeom prst="rect">
              <a:avLst/>
            </a:prstGeom>
            <a:noFill/>
          </p:spPr>
          <p:txBody>
            <a:bodyPr wrap="square" rtlCol="0">
              <a:spAutoFit/>
            </a:bodyPr>
            <a:lstStyle/>
            <a:p>
              <a:pPr algn="l">
                <a:lnSpc>
                  <a:spcPct val="125000"/>
                </a:lnSpc>
              </a:pPr>
              <a:r>
                <a:rPr lang="en-US" altLang="zh-CN" sz="2000" b="0" i="0" dirty="0">
                  <a:solidFill>
                    <a:schemeClr val="bg1"/>
                  </a:solidFill>
                  <a:effectLst/>
                  <a:latin typeface="Arial Rounded MT Bold" panose="020F0704030504030204" pitchFamily="34" charset="0"/>
                </a:rPr>
                <a:t>Center for Cognitive and Brain Science</a:t>
              </a:r>
            </a:p>
            <a:p>
              <a:pPr marL="0" marR="0" lvl="0" indent="0" algn="l" defTabSz="914400" rtl="0" eaLnBrk="1" fontAlgn="auto" latinLnBrk="0" hangingPunct="1">
                <a:lnSpc>
                  <a:spcPct val="125000"/>
                </a:lnSpc>
                <a:spcBef>
                  <a:spcPts val="0"/>
                </a:spcBef>
                <a:spcAft>
                  <a:spcPts val="0"/>
                </a:spcAft>
                <a:buClrTx/>
                <a:buSzTx/>
                <a:buFontTx/>
                <a:buNone/>
                <a:tabLst/>
                <a:defRPr/>
              </a:pPr>
              <a:r>
                <a:rPr lang="en-US" altLang="zh-CN" sz="2000" b="0" i="0" dirty="0">
                  <a:solidFill>
                    <a:schemeClr val="bg1"/>
                  </a:solidFill>
                  <a:effectLst/>
                  <a:latin typeface="Arial Rounded MT Bold" panose="020F0704030504030204" pitchFamily="34" charset="0"/>
                </a:rPr>
                <a:t>CCBS7002 </a:t>
              </a:r>
              <a:r>
                <a:rPr lang="en-US" altLang="zh-CN" sz="2000" b="0" i="0" kern="1200" dirty="0">
                  <a:solidFill>
                    <a:schemeClr val="bg1"/>
                  </a:solidFill>
                  <a:effectLst/>
                  <a:latin typeface="Arial Rounded MT Bold" panose="020F0704030504030204" pitchFamily="34" charset="0"/>
                  <a:ea typeface="+mn-ea"/>
                  <a:cs typeface="+mn-cs"/>
                </a:rPr>
                <a:t>COGNITIVE NEUROSCIENCE</a:t>
              </a:r>
            </a:p>
          </p:txBody>
        </p:sp>
      </p:grpSp>
      <p:sp>
        <p:nvSpPr>
          <p:cNvPr id="10" name="矩形 9">
            <a:extLst>
              <a:ext uri="{FF2B5EF4-FFF2-40B4-BE49-F238E27FC236}">
                <a16:creationId xmlns:a16="http://schemas.microsoft.com/office/drawing/2014/main" id="{F4ABAD98-8634-EBE9-4D26-0DD6AFFDEC93}"/>
              </a:ext>
            </a:extLst>
          </p:cNvPr>
          <p:cNvSpPr/>
          <p:nvPr userDrawn="1"/>
        </p:nvSpPr>
        <p:spPr>
          <a:xfrm>
            <a:off x="0" y="1145309"/>
            <a:ext cx="1468582" cy="748146"/>
          </a:xfrm>
          <a:prstGeom prst="rect">
            <a:avLst/>
          </a:prstGeom>
          <a:solidFill>
            <a:srgbClr val="930C1B"/>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Background</a:t>
            </a:r>
            <a:endParaRPr lang="zh-CN" altLang="en-US" dirty="0">
              <a:latin typeface="Times New Roman" panose="02020603050405020304" pitchFamily="18" charset="0"/>
              <a:cs typeface="Times New Roman" panose="02020603050405020304" pitchFamily="18" charset="0"/>
            </a:endParaRPr>
          </a:p>
        </p:txBody>
      </p:sp>
      <p:sp>
        <p:nvSpPr>
          <p:cNvPr id="11" name="矩形 10">
            <a:extLst>
              <a:ext uri="{FF2B5EF4-FFF2-40B4-BE49-F238E27FC236}">
                <a16:creationId xmlns:a16="http://schemas.microsoft.com/office/drawing/2014/main" id="{A9A2C72B-B1CF-567A-738C-8373825E1F9A}"/>
              </a:ext>
            </a:extLst>
          </p:cNvPr>
          <p:cNvSpPr/>
          <p:nvPr userDrawn="1"/>
        </p:nvSpPr>
        <p:spPr>
          <a:xfrm>
            <a:off x="0" y="1893455"/>
            <a:ext cx="1468582" cy="748146"/>
          </a:xfrm>
          <a:prstGeom prst="rect">
            <a:avLst/>
          </a:prstGeom>
          <a:solidFill>
            <a:srgbClr val="242D4E"/>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Hypothesis</a:t>
            </a:r>
            <a:endParaRPr lang="zh-CN" altLang="en-US" dirty="0">
              <a:latin typeface="Times New Roman" panose="02020603050405020304" pitchFamily="18" charset="0"/>
              <a:cs typeface="Times New Roman" panose="02020603050405020304" pitchFamily="18" charset="0"/>
            </a:endParaRPr>
          </a:p>
        </p:txBody>
      </p:sp>
      <p:sp>
        <p:nvSpPr>
          <p:cNvPr id="12" name="矩形 11">
            <a:extLst>
              <a:ext uri="{FF2B5EF4-FFF2-40B4-BE49-F238E27FC236}">
                <a16:creationId xmlns:a16="http://schemas.microsoft.com/office/drawing/2014/main" id="{47AEC5B8-93BD-56BE-5088-46D47933B607}"/>
              </a:ext>
            </a:extLst>
          </p:cNvPr>
          <p:cNvSpPr/>
          <p:nvPr userDrawn="1"/>
        </p:nvSpPr>
        <p:spPr>
          <a:xfrm>
            <a:off x="0" y="2641601"/>
            <a:ext cx="1468582" cy="748146"/>
          </a:xfrm>
          <a:prstGeom prst="rect">
            <a:avLst/>
          </a:prstGeom>
          <a:solidFill>
            <a:srgbClr val="242D4E"/>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00" dirty="0">
                <a:latin typeface="Times New Roman" panose="02020603050405020304" pitchFamily="18" charset="0"/>
                <a:cs typeface="Times New Roman" panose="02020603050405020304" pitchFamily="18" charset="0"/>
              </a:rPr>
              <a:t>Design</a:t>
            </a:r>
            <a:endParaRPr lang="zh-CN" alt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0887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设计">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3E0D8FF5-5439-BB17-C30B-2CF0F7B6A320}"/>
              </a:ext>
            </a:extLst>
          </p:cNvPr>
          <p:cNvGrpSpPr/>
          <p:nvPr userDrawn="1"/>
        </p:nvGrpSpPr>
        <p:grpSpPr>
          <a:xfrm>
            <a:off x="0" y="0"/>
            <a:ext cx="12192000" cy="1145309"/>
            <a:chOff x="0" y="0"/>
            <a:chExt cx="12192000" cy="1145309"/>
          </a:xfrm>
        </p:grpSpPr>
        <p:sp>
          <p:nvSpPr>
            <p:cNvPr id="7" name="矩形 6">
              <a:extLst>
                <a:ext uri="{FF2B5EF4-FFF2-40B4-BE49-F238E27FC236}">
                  <a16:creationId xmlns:a16="http://schemas.microsoft.com/office/drawing/2014/main" id="{B69298D5-91ED-F801-DDC2-970253D357DC}"/>
                </a:ext>
              </a:extLst>
            </p:cNvPr>
            <p:cNvSpPr/>
            <p:nvPr userDrawn="1"/>
          </p:nvSpPr>
          <p:spPr>
            <a:xfrm>
              <a:off x="0" y="0"/>
              <a:ext cx="12192000" cy="1145309"/>
            </a:xfrm>
            <a:prstGeom prst="rect">
              <a:avLst/>
            </a:prstGeom>
            <a:solidFill>
              <a:srgbClr val="242D4E"/>
            </a:solidFill>
            <a:ln>
              <a:solidFill>
                <a:srgbClr val="242D4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Picture 2" descr="大学校徽系列：澳门大学标志矢量图- 设计之家">
              <a:extLst>
                <a:ext uri="{FF2B5EF4-FFF2-40B4-BE49-F238E27FC236}">
                  <a16:creationId xmlns:a16="http://schemas.microsoft.com/office/drawing/2014/main" id="{2B20F2BA-17CF-2207-E9D3-CAEE67043F5E}"/>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5941" t="32727" r="7189" b="33199"/>
            <a:stretch/>
          </p:blipFill>
          <p:spPr bwMode="auto">
            <a:xfrm>
              <a:off x="0" y="0"/>
              <a:ext cx="4042534" cy="1145309"/>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AFF359E6-41C4-22E0-CD9D-3260B0B61967}"/>
                </a:ext>
              </a:extLst>
            </p:cNvPr>
            <p:cNvSpPr txBox="1"/>
            <p:nvPr userDrawn="1"/>
          </p:nvSpPr>
          <p:spPr>
            <a:xfrm>
              <a:off x="4042534" y="161804"/>
              <a:ext cx="7299721" cy="821700"/>
            </a:xfrm>
            <a:prstGeom prst="rect">
              <a:avLst/>
            </a:prstGeom>
            <a:noFill/>
          </p:spPr>
          <p:txBody>
            <a:bodyPr wrap="square" rtlCol="0">
              <a:spAutoFit/>
            </a:bodyPr>
            <a:lstStyle/>
            <a:p>
              <a:pPr algn="l">
                <a:lnSpc>
                  <a:spcPct val="125000"/>
                </a:lnSpc>
              </a:pPr>
              <a:r>
                <a:rPr lang="en-US" altLang="zh-CN" sz="2000" b="0" i="0" dirty="0">
                  <a:solidFill>
                    <a:schemeClr val="bg1"/>
                  </a:solidFill>
                  <a:effectLst/>
                  <a:latin typeface="Arial Rounded MT Bold" panose="020F0704030504030204" pitchFamily="34" charset="0"/>
                </a:rPr>
                <a:t>Center for Cognitive and Brain Science</a:t>
              </a:r>
            </a:p>
            <a:p>
              <a:pPr marL="0" marR="0" lvl="0" indent="0" algn="l" defTabSz="914400" rtl="0" eaLnBrk="1" fontAlgn="auto" latinLnBrk="0" hangingPunct="1">
                <a:lnSpc>
                  <a:spcPct val="125000"/>
                </a:lnSpc>
                <a:spcBef>
                  <a:spcPts val="0"/>
                </a:spcBef>
                <a:spcAft>
                  <a:spcPts val="0"/>
                </a:spcAft>
                <a:buClrTx/>
                <a:buSzTx/>
                <a:buFontTx/>
                <a:buNone/>
                <a:tabLst/>
                <a:defRPr/>
              </a:pPr>
              <a:r>
                <a:rPr lang="en-US" altLang="zh-CN" sz="2000" b="0" i="0" dirty="0">
                  <a:solidFill>
                    <a:schemeClr val="bg1"/>
                  </a:solidFill>
                  <a:effectLst/>
                  <a:latin typeface="Arial Rounded MT Bold" panose="020F0704030504030204" pitchFamily="34" charset="0"/>
                </a:rPr>
                <a:t>CCBS7002 </a:t>
              </a:r>
              <a:r>
                <a:rPr lang="en-US" altLang="zh-CN" sz="2000" b="0" i="0" kern="1200" dirty="0">
                  <a:solidFill>
                    <a:schemeClr val="bg1"/>
                  </a:solidFill>
                  <a:effectLst/>
                  <a:latin typeface="Arial Rounded MT Bold" panose="020F0704030504030204" pitchFamily="34" charset="0"/>
                  <a:ea typeface="+mn-ea"/>
                  <a:cs typeface="+mn-cs"/>
                </a:rPr>
                <a:t>COGNITIVE NEUROSCIENCE</a:t>
              </a:r>
            </a:p>
          </p:txBody>
        </p:sp>
      </p:grpSp>
      <p:sp>
        <p:nvSpPr>
          <p:cNvPr id="10" name="矩形 9">
            <a:extLst>
              <a:ext uri="{FF2B5EF4-FFF2-40B4-BE49-F238E27FC236}">
                <a16:creationId xmlns:a16="http://schemas.microsoft.com/office/drawing/2014/main" id="{4385C316-9FE0-E37C-F2BC-79DDC14FC438}"/>
              </a:ext>
            </a:extLst>
          </p:cNvPr>
          <p:cNvSpPr/>
          <p:nvPr userDrawn="1"/>
        </p:nvSpPr>
        <p:spPr>
          <a:xfrm>
            <a:off x="0" y="1145308"/>
            <a:ext cx="1468582" cy="5712691"/>
          </a:xfrm>
          <a:prstGeom prst="rect">
            <a:avLst/>
          </a:prstGeom>
          <a:solidFill>
            <a:srgbClr val="242D4E"/>
          </a:solidFill>
          <a:ln>
            <a:solidFill>
              <a:srgbClr val="242D4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矩形 10">
            <a:extLst>
              <a:ext uri="{FF2B5EF4-FFF2-40B4-BE49-F238E27FC236}">
                <a16:creationId xmlns:a16="http://schemas.microsoft.com/office/drawing/2014/main" id="{70342DC3-7C8A-156F-A008-225AE662597C}"/>
              </a:ext>
            </a:extLst>
          </p:cNvPr>
          <p:cNvSpPr/>
          <p:nvPr userDrawn="1"/>
        </p:nvSpPr>
        <p:spPr>
          <a:xfrm>
            <a:off x="0" y="1145309"/>
            <a:ext cx="1468582" cy="748146"/>
          </a:xfrm>
          <a:prstGeom prst="rect">
            <a:avLst/>
          </a:prstGeom>
          <a:solidFill>
            <a:srgbClr val="242D4E"/>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Background</a:t>
            </a:r>
            <a:endParaRPr lang="zh-CN" altLang="en-US" dirty="0">
              <a:latin typeface="Times New Roman" panose="02020603050405020304" pitchFamily="18" charset="0"/>
              <a:cs typeface="Times New Roman" panose="02020603050405020304" pitchFamily="18" charset="0"/>
            </a:endParaRPr>
          </a:p>
        </p:txBody>
      </p:sp>
      <p:sp>
        <p:nvSpPr>
          <p:cNvPr id="12" name="矩形 11">
            <a:extLst>
              <a:ext uri="{FF2B5EF4-FFF2-40B4-BE49-F238E27FC236}">
                <a16:creationId xmlns:a16="http://schemas.microsoft.com/office/drawing/2014/main" id="{82DBB914-E366-C95B-B36A-AE30DF38DB15}"/>
              </a:ext>
            </a:extLst>
          </p:cNvPr>
          <p:cNvSpPr/>
          <p:nvPr userDrawn="1"/>
        </p:nvSpPr>
        <p:spPr>
          <a:xfrm>
            <a:off x="0" y="1893455"/>
            <a:ext cx="1468582" cy="748146"/>
          </a:xfrm>
          <a:prstGeom prst="rect">
            <a:avLst/>
          </a:prstGeom>
          <a:solidFill>
            <a:srgbClr val="930C1B"/>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Hypothesis</a:t>
            </a:r>
            <a:endParaRPr lang="zh-CN" altLang="en-US" dirty="0">
              <a:latin typeface="Times New Roman" panose="02020603050405020304" pitchFamily="18" charset="0"/>
              <a:cs typeface="Times New Roman" panose="02020603050405020304" pitchFamily="18" charset="0"/>
            </a:endParaRPr>
          </a:p>
        </p:txBody>
      </p:sp>
      <p:sp>
        <p:nvSpPr>
          <p:cNvPr id="13" name="矩形 12">
            <a:extLst>
              <a:ext uri="{FF2B5EF4-FFF2-40B4-BE49-F238E27FC236}">
                <a16:creationId xmlns:a16="http://schemas.microsoft.com/office/drawing/2014/main" id="{A3FF6786-7697-5C96-2DC0-41A5DA7FEF08}"/>
              </a:ext>
            </a:extLst>
          </p:cNvPr>
          <p:cNvSpPr/>
          <p:nvPr userDrawn="1"/>
        </p:nvSpPr>
        <p:spPr>
          <a:xfrm>
            <a:off x="0" y="2641601"/>
            <a:ext cx="1468582" cy="748146"/>
          </a:xfrm>
          <a:prstGeom prst="rect">
            <a:avLst/>
          </a:prstGeom>
          <a:solidFill>
            <a:srgbClr val="242D4E"/>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00" dirty="0">
                <a:latin typeface="Times New Roman" panose="02020603050405020304" pitchFamily="18" charset="0"/>
                <a:cs typeface="Times New Roman" panose="02020603050405020304" pitchFamily="18" charset="0"/>
              </a:rPr>
              <a:t>Design</a:t>
            </a:r>
            <a:endParaRPr lang="zh-CN" alt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3671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预期结果">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198CECEC-728A-8570-F21C-956FD8075CEC}"/>
              </a:ext>
            </a:extLst>
          </p:cNvPr>
          <p:cNvGrpSpPr/>
          <p:nvPr userDrawn="1"/>
        </p:nvGrpSpPr>
        <p:grpSpPr>
          <a:xfrm>
            <a:off x="0" y="0"/>
            <a:ext cx="12192000" cy="1145309"/>
            <a:chOff x="0" y="0"/>
            <a:chExt cx="12192000" cy="1145309"/>
          </a:xfrm>
        </p:grpSpPr>
        <p:sp>
          <p:nvSpPr>
            <p:cNvPr id="7" name="矩形 6">
              <a:extLst>
                <a:ext uri="{FF2B5EF4-FFF2-40B4-BE49-F238E27FC236}">
                  <a16:creationId xmlns:a16="http://schemas.microsoft.com/office/drawing/2014/main" id="{0C8376ED-59EA-54A8-94DB-5FA7E0006E5F}"/>
                </a:ext>
              </a:extLst>
            </p:cNvPr>
            <p:cNvSpPr/>
            <p:nvPr userDrawn="1"/>
          </p:nvSpPr>
          <p:spPr>
            <a:xfrm>
              <a:off x="0" y="0"/>
              <a:ext cx="12192000" cy="1145309"/>
            </a:xfrm>
            <a:prstGeom prst="rect">
              <a:avLst/>
            </a:prstGeom>
            <a:solidFill>
              <a:srgbClr val="242D4E"/>
            </a:solidFill>
            <a:ln>
              <a:solidFill>
                <a:srgbClr val="242D4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Picture 2" descr="大学校徽系列：澳门大学标志矢量图- 设计之家">
              <a:extLst>
                <a:ext uri="{FF2B5EF4-FFF2-40B4-BE49-F238E27FC236}">
                  <a16:creationId xmlns:a16="http://schemas.microsoft.com/office/drawing/2014/main" id="{8D50CF32-228A-7D56-EFE4-003F4E6C4B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5941" t="32727" r="7189" b="33199"/>
            <a:stretch/>
          </p:blipFill>
          <p:spPr bwMode="auto">
            <a:xfrm>
              <a:off x="0" y="0"/>
              <a:ext cx="4042534" cy="1145309"/>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571C74F9-60D0-B20C-771C-3CE83399C9EB}"/>
                </a:ext>
              </a:extLst>
            </p:cNvPr>
            <p:cNvSpPr txBox="1"/>
            <p:nvPr userDrawn="1"/>
          </p:nvSpPr>
          <p:spPr>
            <a:xfrm>
              <a:off x="4042534" y="161804"/>
              <a:ext cx="7299721" cy="821700"/>
            </a:xfrm>
            <a:prstGeom prst="rect">
              <a:avLst/>
            </a:prstGeom>
            <a:noFill/>
          </p:spPr>
          <p:txBody>
            <a:bodyPr wrap="square" rtlCol="0">
              <a:spAutoFit/>
            </a:bodyPr>
            <a:lstStyle/>
            <a:p>
              <a:pPr algn="l">
                <a:lnSpc>
                  <a:spcPct val="125000"/>
                </a:lnSpc>
              </a:pPr>
              <a:r>
                <a:rPr lang="en-US" altLang="zh-CN" sz="2000" b="0" i="0" dirty="0">
                  <a:solidFill>
                    <a:schemeClr val="bg1"/>
                  </a:solidFill>
                  <a:effectLst/>
                  <a:latin typeface="Arial Rounded MT Bold" panose="020F0704030504030204" pitchFamily="34" charset="0"/>
                </a:rPr>
                <a:t>Center for Cognitive and Brain Science</a:t>
              </a:r>
            </a:p>
            <a:p>
              <a:pPr marL="0" marR="0" lvl="0" indent="0" algn="l" defTabSz="914400" rtl="0" eaLnBrk="1" fontAlgn="auto" latinLnBrk="0" hangingPunct="1">
                <a:lnSpc>
                  <a:spcPct val="125000"/>
                </a:lnSpc>
                <a:spcBef>
                  <a:spcPts val="0"/>
                </a:spcBef>
                <a:spcAft>
                  <a:spcPts val="0"/>
                </a:spcAft>
                <a:buClrTx/>
                <a:buSzTx/>
                <a:buFontTx/>
                <a:buNone/>
                <a:tabLst/>
                <a:defRPr/>
              </a:pPr>
              <a:r>
                <a:rPr lang="en-US" altLang="zh-CN" sz="2000" b="0" i="0" dirty="0">
                  <a:solidFill>
                    <a:schemeClr val="bg1"/>
                  </a:solidFill>
                  <a:effectLst/>
                  <a:latin typeface="Arial Rounded MT Bold" panose="020F0704030504030204" pitchFamily="34" charset="0"/>
                </a:rPr>
                <a:t>CCBS7002 </a:t>
              </a:r>
              <a:r>
                <a:rPr lang="en-US" altLang="zh-CN" sz="2000" b="0" i="0" kern="1200" dirty="0">
                  <a:solidFill>
                    <a:schemeClr val="bg1"/>
                  </a:solidFill>
                  <a:effectLst/>
                  <a:latin typeface="Arial Rounded MT Bold" panose="020F0704030504030204" pitchFamily="34" charset="0"/>
                  <a:ea typeface="+mn-ea"/>
                  <a:cs typeface="+mn-cs"/>
                </a:rPr>
                <a:t>COGNITIVE NEUROSCIENCE</a:t>
              </a:r>
            </a:p>
          </p:txBody>
        </p:sp>
      </p:grpSp>
      <p:sp>
        <p:nvSpPr>
          <p:cNvPr id="10" name="矩形 9">
            <a:extLst>
              <a:ext uri="{FF2B5EF4-FFF2-40B4-BE49-F238E27FC236}">
                <a16:creationId xmlns:a16="http://schemas.microsoft.com/office/drawing/2014/main" id="{00692C4A-00DE-48B6-8852-179338F1D633}"/>
              </a:ext>
            </a:extLst>
          </p:cNvPr>
          <p:cNvSpPr/>
          <p:nvPr userDrawn="1"/>
        </p:nvSpPr>
        <p:spPr>
          <a:xfrm>
            <a:off x="0" y="1145308"/>
            <a:ext cx="1468582" cy="5712691"/>
          </a:xfrm>
          <a:prstGeom prst="rect">
            <a:avLst/>
          </a:prstGeom>
          <a:solidFill>
            <a:srgbClr val="242D4E"/>
          </a:solidFill>
          <a:ln>
            <a:solidFill>
              <a:srgbClr val="242D4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矩形 10">
            <a:extLst>
              <a:ext uri="{FF2B5EF4-FFF2-40B4-BE49-F238E27FC236}">
                <a16:creationId xmlns:a16="http://schemas.microsoft.com/office/drawing/2014/main" id="{506071BF-2270-7569-0646-06C846CECD14}"/>
              </a:ext>
            </a:extLst>
          </p:cNvPr>
          <p:cNvSpPr/>
          <p:nvPr userDrawn="1"/>
        </p:nvSpPr>
        <p:spPr>
          <a:xfrm>
            <a:off x="0" y="1145309"/>
            <a:ext cx="1468582" cy="748146"/>
          </a:xfrm>
          <a:prstGeom prst="rect">
            <a:avLst/>
          </a:prstGeom>
          <a:solidFill>
            <a:srgbClr val="242D4E"/>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Background</a:t>
            </a:r>
            <a:endParaRPr lang="zh-CN" altLang="en-US" dirty="0">
              <a:latin typeface="Times New Roman" panose="02020603050405020304" pitchFamily="18" charset="0"/>
              <a:cs typeface="Times New Roman" panose="02020603050405020304" pitchFamily="18" charset="0"/>
            </a:endParaRPr>
          </a:p>
        </p:txBody>
      </p:sp>
      <p:sp>
        <p:nvSpPr>
          <p:cNvPr id="12" name="矩形 11">
            <a:extLst>
              <a:ext uri="{FF2B5EF4-FFF2-40B4-BE49-F238E27FC236}">
                <a16:creationId xmlns:a16="http://schemas.microsoft.com/office/drawing/2014/main" id="{EA1E7E30-653A-FFF5-C357-163B5E274D13}"/>
              </a:ext>
            </a:extLst>
          </p:cNvPr>
          <p:cNvSpPr/>
          <p:nvPr userDrawn="1"/>
        </p:nvSpPr>
        <p:spPr>
          <a:xfrm>
            <a:off x="0" y="1893455"/>
            <a:ext cx="1468582" cy="748146"/>
          </a:xfrm>
          <a:prstGeom prst="rect">
            <a:avLst/>
          </a:prstGeom>
          <a:solidFill>
            <a:srgbClr val="242D4E"/>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Hypothesis</a:t>
            </a:r>
            <a:endParaRPr lang="zh-CN" altLang="en-US" dirty="0">
              <a:latin typeface="Times New Roman" panose="02020603050405020304" pitchFamily="18" charset="0"/>
              <a:cs typeface="Times New Roman" panose="02020603050405020304" pitchFamily="18" charset="0"/>
            </a:endParaRPr>
          </a:p>
        </p:txBody>
      </p:sp>
      <p:sp>
        <p:nvSpPr>
          <p:cNvPr id="13" name="矩形 12">
            <a:extLst>
              <a:ext uri="{FF2B5EF4-FFF2-40B4-BE49-F238E27FC236}">
                <a16:creationId xmlns:a16="http://schemas.microsoft.com/office/drawing/2014/main" id="{549CB227-414C-129D-C8A7-66C69A9F6727}"/>
              </a:ext>
            </a:extLst>
          </p:cNvPr>
          <p:cNvSpPr/>
          <p:nvPr userDrawn="1"/>
        </p:nvSpPr>
        <p:spPr>
          <a:xfrm>
            <a:off x="0" y="2641601"/>
            <a:ext cx="1468582" cy="748146"/>
          </a:xfrm>
          <a:prstGeom prst="rect">
            <a:avLst/>
          </a:prstGeom>
          <a:solidFill>
            <a:srgbClr val="930C1B"/>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00" dirty="0">
                <a:latin typeface="Times New Roman" panose="02020603050405020304" pitchFamily="18" charset="0"/>
                <a:cs typeface="Times New Roman" panose="02020603050405020304" pitchFamily="18" charset="0"/>
              </a:rPr>
              <a:t>Design</a:t>
            </a:r>
            <a:endParaRPr lang="zh-CN" alt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1624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68C6BC-D6F0-A646-F811-0BCF37E3136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12E23F9-F85D-74ED-C31D-C248D0FED2A5}"/>
              </a:ext>
            </a:extLst>
          </p:cNvPr>
          <p:cNvSpPr>
            <a:spLocks noGrp="1"/>
          </p:cNvSpPr>
          <p:nvPr>
            <p:ph type="dt" sz="half" idx="10"/>
          </p:nvPr>
        </p:nvSpPr>
        <p:spPr/>
        <p:txBody>
          <a:bodyPr/>
          <a:lstStyle/>
          <a:p>
            <a:fld id="{B5130F80-EFDB-4088-B5AD-2A73DFCB514B}" type="datetimeFigureOut">
              <a:rPr lang="zh-CN" altLang="en-US" smtClean="0"/>
              <a:t>2024/2/25</a:t>
            </a:fld>
            <a:endParaRPr lang="zh-CN" altLang="en-US"/>
          </a:p>
        </p:txBody>
      </p:sp>
      <p:sp>
        <p:nvSpPr>
          <p:cNvPr id="4" name="页脚占位符 3">
            <a:extLst>
              <a:ext uri="{FF2B5EF4-FFF2-40B4-BE49-F238E27FC236}">
                <a16:creationId xmlns:a16="http://schemas.microsoft.com/office/drawing/2014/main" id="{A5BCA1B0-0CC8-8AD0-3A9D-BA7E0654648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635A91F-B007-6012-571F-48249CF2EC8F}"/>
              </a:ext>
            </a:extLst>
          </p:cNvPr>
          <p:cNvSpPr>
            <a:spLocks noGrp="1"/>
          </p:cNvSpPr>
          <p:nvPr>
            <p:ph type="sldNum" sz="quarter" idx="12"/>
          </p:nvPr>
        </p:nvSpPr>
        <p:spPr/>
        <p:txBody>
          <a:bodyPr/>
          <a:lstStyle/>
          <a:p>
            <a:fld id="{066F475B-93F8-479D-A84B-4C62D399BA52}" type="slidenum">
              <a:rPr lang="zh-CN" altLang="en-US" smtClean="0"/>
              <a:t>‹#›</a:t>
            </a:fld>
            <a:endParaRPr lang="zh-CN" altLang="en-US"/>
          </a:p>
        </p:txBody>
      </p:sp>
    </p:spTree>
    <p:extLst>
      <p:ext uri="{BB962C8B-B14F-4D97-AF65-F5344CB8AC3E}">
        <p14:creationId xmlns:p14="http://schemas.microsoft.com/office/powerpoint/2010/main" val="4013490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C572B1D-9E8D-53CF-84B0-BAC3C5D98D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644EF48-F9C2-DAB4-856F-35153D6776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E03485B-80DE-999D-EDC0-43BFFAFFC6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130F80-EFDB-4088-B5AD-2A73DFCB514B}" type="datetimeFigureOut">
              <a:rPr lang="zh-CN" altLang="en-US" smtClean="0"/>
              <a:t>2024/2/25</a:t>
            </a:fld>
            <a:endParaRPr lang="zh-CN" altLang="en-US"/>
          </a:p>
        </p:txBody>
      </p:sp>
      <p:sp>
        <p:nvSpPr>
          <p:cNvPr id="5" name="页脚占位符 4">
            <a:extLst>
              <a:ext uri="{FF2B5EF4-FFF2-40B4-BE49-F238E27FC236}">
                <a16:creationId xmlns:a16="http://schemas.microsoft.com/office/drawing/2014/main" id="{27902B2F-E580-0228-81DF-C28ECA35C4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A8272B4-B032-84AB-FCC2-28376BE8FC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6F475B-93F8-479D-A84B-4C62D399BA52}" type="slidenum">
              <a:rPr lang="zh-CN" altLang="en-US" smtClean="0"/>
              <a:t>‹#›</a:t>
            </a:fld>
            <a:endParaRPr lang="zh-CN" altLang="en-US"/>
          </a:p>
        </p:txBody>
      </p:sp>
    </p:spTree>
    <p:extLst>
      <p:ext uri="{BB962C8B-B14F-4D97-AF65-F5344CB8AC3E}">
        <p14:creationId xmlns:p14="http://schemas.microsoft.com/office/powerpoint/2010/main" val="15972677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61" r:id="rId7"/>
    <p:sldLayoutId id="2147483662"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8.xml"/><Relationship Id="rId5" Type="http://schemas.microsoft.com/office/2007/relationships/hdphoto" Target="../media/hdphoto2.wdp"/><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8.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84A898BF-A0C2-28C5-51F9-C49787DBEFA4}"/>
              </a:ext>
            </a:extLst>
          </p:cNvPr>
          <p:cNvSpPr>
            <a:spLocks noGrp="1"/>
          </p:cNvSpPr>
          <p:nvPr>
            <p:ph type="subTitle" idx="1"/>
          </p:nvPr>
        </p:nvSpPr>
        <p:spPr>
          <a:xfrm>
            <a:off x="8212561" y="4295989"/>
            <a:ext cx="2209328" cy="1442593"/>
          </a:xfrm>
          <a:solidFill>
            <a:srgbClr val="930C1B"/>
          </a:solidFill>
        </p:spPr>
        <p:txBody>
          <a:bodyPr anchor="ctr">
            <a:noAutofit/>
          </a:bodyPr>
          <a:lstStyle/>
          <a:p>
            <a:pPr algn="l"/>
            <a:r>
              <a:rPr lang="en-US" altLang="zh-CN" sz="2000" dirty="0">
                <a:solidFill>
                  <a:srgbClr val="FFFFFF"/>
                </a:solidFill>
                <a:latin typeface="Times New Roman" panose="02020603050405020304" pitchFamily="18" charset="0"/>
                <a:cs typeface="Times New Roman" panose="02020603050405020304" pitchFamily="18" charset="0"/>
              </a:rPr>
              <a:t>Group 5:</a:t>
            </a:r>
          </a:p>
          <a:p>
            <a:pPr algn="l"/>
            <a:r>
              <a:rPr lang="en-US" altLang="zh-CN" sz="2000" dirty="0">
                <a:solidFill>
                  <a:srgbClr val="FFFFFF"/>
                </a:solidFill>
                <a:latin typeface="Times New Roman" panose="02020603050405020304" pitchFamily="18" charset="0"/>
                <a:cs typeface="Times New Roman" panose="02020603050405020304" pitchFamily="18" charset="0"/>
              </a:rPr>
              <a:t>Guo Ran</a:t>
            </a:r>
          </a:p>
          <a:p>
            <a:pPr algn="l"/>
            <a:r>
              <a:rPr lang="en-US" altLang="zh-CN" sz="2000" dirty="0">
                <a:solidFill>
                  <a:srgbClr val="FFFFFF"/>
                </a:solidFill>
                <a:latin typeface="Times New Roman" panose="02020603050405020304" pitchFamily="18" charset="0"/>
                <a:cs typeface="Times New Roman" panose="02020603050405020304" pitchFamily="18" charset="0"/>
              </a:rPr>
              <a:t>Dang Qianqian</a:t>
            </a:r>
          </a:p>
          <a:p>
            <a:pPr algn="l"/>
            <a:r>
              <a:rPr lang="en-US" altLang="zh-CN" sz="2000" dirty="0">
                <a:solidFill>
                  <a:srgbClr val="FFFFFF"/>
                </a:solidFill>
                <a:latin typeface="Times New Roman" panose="02020603050405020304" pitchFamily="18" charset="0"/>
                <a:cs typeface="Times New Roman" panose="02020603050405020304" pitchFamily="18" charset="0"/>
              </a:rPr>
              <a:t>Shao Mingxin</a:t>
            </a:r>
            <a:endParaRPr lang="zh-CN" altLang="en-US" sz="2000" dirty="0">
              <a:solidFill>
                <a:srgbClr val="FFFFFF"/>
              </a:solidFill>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A1A93A52-510E-C758-61F7-535C2DC4B310}"/>
              </a:ext>
            </a:extLst>
          </p:cNvPr>
          <p:cNvSpPr/>
          <p:nvPr/>
        </p:nvSpPr>
        <p:spPr>
          <a:xfrm>
            <a:off x="0" y="5743575"/>
            <a:ext cx="12192000" cy="1114425"/>
          </a:xfrm>
          <a:prstGeom prst="rect">
            <a:avLst/>
          </a:prstGeom>
          <a:solidFill>
            <a:srgbClr val="242D4E"/>
          </a:solidFill>
          <a:ln>
            <a:solidFill>
              <a:srgbClr val="242D4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5" name="Picture 2" descr="大学校徽系列：澳门大学标志矢量图- 设计之家">
            <a:extLst>
              <a:ext uri="{FF2B5EF4-FFF2-40B4-BE49-F238E27FC236}">
                <a16:creationId xmlns:a16="http://schemas.microsoft.com/office/drawing/2014/main" id="{48EB36C9-495A-3C63-7117-1A4E3ACC8B2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941" t="32727" r="7189" b="33199"/>
          <a:stretch/>
        </p:blipFill>
        <p:spPr bwMode="auto">
          <a:xfrm>
            <a:off x="0" y="0"/>
            <a:ext cx="3788813" cy="1073426"/>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90868192-F744-4204-69DB-7E2BB12663DC}"/>
              </a:ext>
            </a:extLst>
          </p:cNvPr>
          <p:cNvSpPr txBox="1"/>
          <p:nvPr/>
        </p:nvSpPr>
        <p:spPr>
          <a:xfrm>
            <a:off x="607422" y="1910371"/>
            <a:ext cx="10977155" cy="1938992"/>
          </a:xfrm>
          <a:prstGeom prst="rect">
            <a:avLst/>
          </a:prstGeom>
          <a:noFill/>
        </p:spPr>
        <p:txBody>
          <a:bodyPr wrap="square" rtlCol="0">
            <a:spAutoFit/>
          </a:bodyPr>
          <a:lstStyle/>
          <a:p>
            <a:pPr algn="ctr"/>
            <a:r>
              <a:rPr lang="en-US" altLang="zh-CN" sz="4400" b="0" i="0" dirty="0">
                <a:solidFill>
                  <a:srgbClr val="0D0D0D"/>
                </a:solidFill>
                <a:effectLst/>
                <a:latin typeface="Söhne"/>
              </a:rPr>
              <a:t>Exploring the Differences in Mental Rotation of Letters </a:t>
            </a:r>
            <a:r>
              <a:rPr lang="en-US" altLang="zh-CN" sz="4400" b="0" i="0">
                <a:solidFill>
                  <a:srgbClr val="0D0D0D"/>
                </a:solidFill>
                <a:effectLst/>
                <a:latin typeface="Söhne"/>
              </a:rPr>
              <a:t>and Faces</a:t>
            </a:r>
            <a:endParaRPr lang="en-US" altLang="zh-CN" sz="3200" b="0" i="0" dirty="0">
              <a:solidFill>
                <a:srgbClr val="0D0D0D"/>
              </a:solidFill>
              <a:effectLst/>
              <a:latin typeface="Söhne"/>
            </a:endParaRPr>
          </a:p>
          <a:p>
            <a:pPr algn="ctr"/>
            <a:r>
              <a:rPr lang="en-US" altLang="zh-CN" sz="3200" b="0" i="0" dirty="0">
                <a:solidFill>
                  <a:srgbClr val="0D0D0D"/>
                </a:solidFill>
                <a:effectLst/>
                <a:latin typeface="Söhne"/>
              </a:rPr>
              <a:t> Comparing Reaction time and Contralateral Delay Activity (CDA) </a:t>
            </a:r>
            <a:endParaRPr lang="zh-CN" altLang="en-US" sz="3200" dirty="0">
              <a:latin typeface="Amasis MT Pro" panose="020F0502020204030204" pitchFamily="18" charset="0"/>
            </a:endParaRPr>
          </a:p>
        </p:txBody>
      </p:sp>
    </p:spTree>
    <p:extLst>
      <p:ext uri="{BB962C8B-B14F-4D97-AF65-F5344CB8AC3E}">
        <p14:creationId xmlns:p14="http://schemas.microsoft.com/office/powerpoint/2010/main" val="2815699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DB51F7D-51F2-32CF-ECEC-D984986CC0CB}"/>
              </a:ext>
            </a:extLst>
          </p:cNvPr>
          <p:cNvSpPr txBox="1"/>
          <p:nvPr/>
        </p:nvSpPr>
        <p:spPr>
          <a:xfrm>
            <a:off x="2024364" y="1288312"/>
            <a:ext cx="9632273" cy="5355312"/>
          </a:xfrm>
          <a:prstGeom prst="rect">
            <a:avLst/>
          </a:prstGeom>
          <a:noFill/>
        </p:spPr>
        <p:txBody>
          <a:bodyPr wrap="square">
            <a:spAutoFit/>
          </a:bodyPr>
          <a:lstStyle/>
          <a:p>
            <a:pPr algn="just"/>
            <a:r>
              <a:rPr lang="en-US" altLang="zh-CN" dirty="0">
                <a:latin typeface="Times New Roman" panose="02020603050405020304" pitchFamily="18" charset="0"/>
                <a:cs typeface="Times New Roman" panose="02020603050405020304" pitchFamily="18" charset="0"/>
              </a:rPr>
              <a:t>4. </a:t>
            </a:r>
            <a:r>
              <a:rPr lang="en-US" altLang="zh-CN" b="1" dirty="0">
                <a:latin typeface="Times New Roman" panose="02020603050405020304" pitchFamily="18" charset="0"/>
                <a:cs typeface="Times New Roman" panose="02020603050405020304" pitchFamily="18" charset="0"/>
              </a:rPr>
              <a:t>Dissociation Effect</a:t>
            </a:r>
          </a:p>
          <a:p>
            <a:pPr algn="just"/>
            <a:r>
              <a:rPr lang="en-US" altLang="zh-CN" dirty="0">
                <a:latin typeface="Times New Roman" panose="02020603050405020304" pitchFamily="18" charset="0"/>
                <a:cs typeface="Times New Roman" panose="02020603050405020304" pitchFamily="18" charset="0"/>
              </a:rPr>
              <a:t>We believe that different types of visual tasks, such as face rotation versus letter rotation, exhibit differences in cognitive processing. These differences are manifested through various psychological measurement indicators, such as reaction time (RT) and visual working memory load (CDA).</a:t>
            </a:r>
          </a:p>
          <a:p>
            <a:pPr algn="just"/>
            <a:endParaRPr lang="en-US" altLang="zh-C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RT is typically used to measure the time required to complete a task, reflecting processing speed. If the RT for face rotation tasks is longer, this may imply that the recognition and processing of rotated faces require more time, possibly due to more complex visual and cognitive transformations involved in recognizing faces after rotation.</a:t>
            </a:r>
          </a:p>
          <a:p>
            <a:pPr algn="just"/>
            <a:endParaRPr lang="en-US" altLang="zh-C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CDA reflects the ability to maintain information in visual working memory, closely related to the visual working memory demand of the task. If the CDA amplitude caused by letter rotation tasks is greater than that for face rotation tasks, it may indicate that although face recognition is more efficient in visual working memory, letter rotation tasks demand more from visual working memory.</a:t>
            </a:r>
          </a:p>
          <a:p>
            <a:pPr algn="just"/>
            <a:endParaRPr lang="en-US" altLang="zh-CN" dirty="0">
              <a:latin typeface="Times New Roman" panose="02020603050405020304" pitchFamily="18" charset="0"/>
              <a:cs typeface="Times New Roman" panose="02020603050405020304" pitchFamily="18" charset="0"/>
            </a:endParaRPr>
          </a:p>
          <a:p>
            <a:pPr algn="just"/>
            <a:r>
              <a:rPr lang="en-US" altLang="zh-CN" dirty="0">
                <a:solidFill>
                  <a:srgbClr val="FF0000"/>
                </a:solidFill>
                <a:latin typeface="Times New Roman" panose="02020603050405020304" pitchFamily="18" charset="0"/>
                <a:cs typeface="Times New Roman" panose="02020603050405020304" pitchFamily="18" charset="0"/>
              </a:rPr>
              <a:t>Therefore, we predict that face and letter rotation tasks may activate different processing mechanisms in the brain.</a:t>
            </a:r>
            <a:r>
              <a:rPr lang="en-US" altLang="zh-CN" dirty="0">
                <a:latin typeface="Times New Roman" panose="02020603050405020304" pitchFamily="18" charset="0"/>
                <a:cs typeface="Times New Roman" panose="02020603050405020304" pitchFamily="18" charset="0"/>
              </a:rPr>
              <a:t> Face recognition utilizes specialized facial processing pathways, which may make the recognition of rotated faces somewhat more efficient than the recognition of rotated letters, despite the additional time required to process the physical changes introduced by face rotation.</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7667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3E794482-5B64-31D7-1DF3-6921BDFBD071}"/>
              </a:ext>
            </a:extLst>
          </p:cNvPr>
          <p:cNvSpPr txBox="1"/>
          <p:nvPr/>
        </p:nvSpPr>
        <p:spPr>
          <a:xfrm>
            <a:off x="10742564" y="339635"/>
            <a:ext cx="1449436" cy="461665"/>
          </a:xfrm>
          <a:prstGeom prst="rect">
            <a:avLst/>
          </a:prstGeom>
          <a:noFill/>
        </p:spPr>
        <p:txBody>
          <a:bodyPr wrap="none" rtlCol="0">
            <a:spAutoFit/>
          </a:bodyPr>
          <a:lstStyle/>
          <a:p>
            <a:r>
              <a:rPr lang="en-US" altLang="zh-CN" sz="2400" b="1" dirty="0">
                <a:solidFill>
                  <a:schemeClr val="bg1"/>
                </a:solidFill>
                <a:latin typeface="Times New Roman" panose="02020603050405020304" pitchFamily="18" charset="0"/>
                <a:cs typeface="Times New Roman" panose="02020603050405020304" pitchFamily="18" charset="0"/>
              </a:rPr>
              <a:t>Stimulate</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4F9266A6-2501-4E9B-872E-6DEDBF43764C}"/>
              </a:ext>
            </a:extLst>
          </p:cNvPr>
          <p:cNvSpPr txBox="1"/>
          <p:nvPr/>
        </p:nvSpPr>
        <p:spPr>
          <a:xfrm>
            <a:off x="1645920" y="1593669"/>
            <a:ext cx="5460274" cy="2523768"/>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A. Alphabet</a:t>
            </a:r>
          </a:p>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Similar with  classic paradigm of Cooper’s.</a:t>
            </a:r>
          </a:p>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Apply some alphabets from different languages but are mirror-symmetric with each other.</a:t>
            </a:r>
          </a:p>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E.g. R—</a:t>
            </a:r>
            <a:r>
              <a:rPr lang="az-Cyrl-AZ" altLang="zh-CN" sz="2000" dirty="0">
                <a:latin typeface="Times New Roman" panose="02020603050405020304" pitchFamily="18" charset="0"/>
                <a:cs typeface="Times New Roman" panose="02020603050405020304" pitchFamily="18" charset="0"/>
              </a:rPr>
              <a:t>Я</a:t>
            </a:r>
            <a:r>
              <a:rPr lang="en-US" altLang="zh-CN" sz="2000" dirty="0">
                <a:latin typeface="Times New Roman" panose="02020603050405020304" pitchFamily="18" charset="0"/>
                <a:cs typeface="Times New Roman" panose="02020603050405020304" pitchFamily="18" charset="0"/>
              </a:rPr>
              <a:t> , N—</a:t>
            </a:r>
            <a:r>
              <a:rPr lang="az-Cyrl-AZ" altLang="zh-CN" sz="2000" dirty="0">
                <a:latin typeface="Times New Roman" panose="02020603050405020304" pitchFamily="18" charset="0"/>
                <a:cs typeface="Times New Roman" panose="02020603050405020304" pitchFamily="18" charset="0"/>
              </a:rPr>
              <a:t>И</a:t>
            </a:r>
            <a:r>
              <a:rPr lang="en-US" altLang="zh-CN" sz="2000" dirty="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Including 12 revolve levels to capture more subtle changes.</a:t>
            </a:r>
          </a:p>
          <a:p>
            <a:endParaRPr lang="zh-CN" altLang="en-US" dirty="0"/>
          </a:p>
        </p:txBody>
      </p:sp>
      <p:grpSp>
        <p:nvGrpSpPr>
          <p:cNvPr id="31" name="组合 30">
            <a:extLst>
              <a:ext uri="{FF2B5EF4-FFF2-40B4-BE49-F238E27FC236}">
                <a16:creationId xmlns:a16="http://schemas.microsoft.com/office/drawing/2014/main" id="{092670FA-C69B-BC20-AA1B-47A424DEC301}"/>
              </a:ext>
            </a:extLst>
          </p:cNvPr>
          <p:cNvGrpSpPr/>
          <p:nvPr/>
        </p:nvGrpSpPr>
        <p:grpSpPr>
          <a:xfrm>
            <a:off x="7106194" y="2096074"/>
            <a:ext cx="4782512" cy="1085964"/>
            <a:chOff x="7163493" y="1261573"/>
            <a:chExt cx="4782512" cy="1085964"/>
          </a:xfrm>
        </p:grpSpPr>
        <p:sp>
          <p:nvSpPr>
            <p:cNvPr id="7" name="矩形 6">
              <a:extLst>
                <a:ext uri="{FF2B5EF4-FFF2-40B4-BE49-F238E27FC236}">
                  <a16:creationId xmlns:a16="http://schemas.microsoft.com/office/drawing/2014/main" id="{1C027331-7D1A-86DB-3BB4-14FBFA56292B}"/>
                </a:ext>
              </a:extLst>
            </p:cNvPr>
            <p:cNvSpPr/>
            <p:nvPr/>
          </p:nvSpPr>
          <p:spPr>
            <a:xfrm>
              <a:off x="7180046" y="1270503"/>
              <a:ext cx="413827" cy="461665"/>
            </a:xfrm>
            <a:prstGeom prst="rect">
              <a:avLst/>
            </a:prstGeom>
            <a:noFill/>
          </p:spPr>
          <p:txBody>
            <a:bodyPr wrap="square" lIns="91440" tIns="45720" rIns="91440" bIns="45720">
              <a:spAutoFit/>
            </a:bodyPr>
            <a:lstStyle/>
            <a:p>
              <a:pPr algn="ctr"/>
              <a:r>
                <a:rPr lang="en-US" altLang="zh-CN" sz="2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a:t>
              </a:r>
              <a:endParaRPr lang="zh-CN" altLang="en-US" sz="2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B5F2880C-A975-51E9-F957-1F38FAA2AA43}"/>
                </a:ext>
              </a:extLst>
            </p:cNvPr>
            <p:cNvSpPr/>
            <p:nvPr/>
          </p:nvSpPr>
          <p:spPr>
            <a:xfrm rot="1800000">
              <a:off x="7593873" y="1270502"/>
              <a:ext cx="413827" cy="461665"/>
            </a:xfrm>
            <a:prstGeom prst="rect">
              <a:avLst/>
            </a:prstGeom>
            <a:noFill/>
          </p:spPr>
          <p:txBody>
            <a:bodyPr wrap="square" lIns="91440" tIns="45720" rIns="91440" bIns="45720">
              <a:spAutoFit/>
            </a:bodyPr>
            <a:lstStyle/>
            <a:p>
              <a:pPr algn="ctr"/>
              <a:r>
                <a:rPr lang="en-US" altLang="zh-CN" sz="2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a:t>
              </a:r>
              <a:endParaRPr lang="zh-CN" altLang="en-US" sz="2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90B8FE8E-37DA-BF4C-5911-8E315148A58D}"/>
                </a:ext>
              </a:extLst>
            </p:cNvPr>
            <p:cNvSpPr/>
            <p:nvPr/>
          </p:nvSpPr>
          <p:spPr>
            <a:xfrm rot="19800000">
              <a:off x="11490975" y="1270503"/>
              <a:ext cx="413827" cy="461665"/>
            </a:xfrm>
            <a:prstGeom prst="rect">
              <a:avLst/>
            </a:prstGeom>
            <a:noFill/>
          </p:spPr>
          <p:txBody>
            <a:bodyPr wrap="square" lIns="91440" tIns="45720" rIns="91440" bIns="45720">
              <a:spAutoFit/>
            </a:bodyPr>
            <a:lstStyle/>
            <a:p>
              <a:pPr algn="ctr"/>
              <a:r>
                <a:rPr lang="en-US" altLang="zh-CN" sz="2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a:t>
              </a:r>
              <a:endParaRPr lang="zh-CN" altLang="en-US" sz="2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0" name="矩形 9">
              <a:extLst>
                <a:ext uri="{FF2B5EF4-FFF2-40B4-BE49-F238E27FC236}">
                  <a16:creationId xmlns:a16="http://schemas.microsoft.com/office/drawing/2014/main" id="{8052EBE7-19B2-0B4A-C415-1F52E8FBF953}"/>
                </a:ext>
              </a:extLst>
            </p:cNvPr>
            <p:cNvSpPr/>
            <p:nvPr/>
          </p:nvSpPr>
          <p:spPr>
            <a:xfrm rot="5400000">
              <a:off x="8421527" y="1266038"/>
              <a:ext cx="413827" cy="461665"/>
            </a:xfrm>
            <a:prstGeom prst="rect">
              <a:avLst/>
            </a:prstGeom>
            <a:noFill/>
          </p:spPr>
          <p:txBody>
            <a:bodyPr wrap="square" lIns="91440" tIns="45720" rIns="91440" bIns="45720">
              <a:spAutoFit/>
            </a:bodyPr>
            <a:lstStyle/>
            <a:p>
              <a:pPr algn="ctr"/>
              <a:r>
                <a:rPr lang="en-US" altLang="zh-CN" sz="2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a:t>
              </a:r>
              <a:endParaRPr lang="zh-CN" altLang="en-US" sz="2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1" name="矩形 10">
              <a:extLst>
                <a:ext uri="{FF2B5EF4-FFF2-40B4-BE49-F238E27FC236}">
                  <a16:creationId xmlns:a16="http://schemas.microsoft.com/office/drawing/2014/main" id="{A700C20B-E52D-B1D8-92F5-29825E9D28B4}"/>
                </a:ext>
              </a:extLst>
            </p:cNvPr>
            <p:cNvSpPr/>
            <p:nvPr/>
          </p:nvSpPr>
          <p:spPr>
            <a:xfrm rot="9000000">
              <a:off x="9204619" y="1261574"/>
              <a:ext cx="413827" cy="461665"/>
            </a:xfrm>
            <a:prstGeom prst="rect">
              <a:avLst/>
            </a:prstGeom>
            <a:noFill/>
          </p:spPr>
          <p:txBody>
            <a:bodyPr wrap="square" lIns="91440" tIns="45720" rIns="91440" bIns="45720">
              <a:spAutoFit/>
            </a:bodyPr>
            <a:lstStyle/>
            <a:p>
              <a:pPr algn="ctr"/>
              <a:r>
                <a:rPr lang="en-US" altLang="zh-CN" sz="2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a:t>
              </a:r>
              <a:endParaRPr lang="zh-CN" altLang="en-US" sz="2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2" name="矩形 11">
              <a:extLst>
                <a:ext uri="{FF2B5EF4-FFF2-40B4-BE49-F238E27FC236}">
                  <a16:creationId xmlns:a16="http://schemas.microsoft.com/office/drawing/2014/main" id="{01B7BF10-F649-330B-D2EB-748AAA7C0702}"/>
                </a:ext>
              </a:extLst>
            </p:cNvPr>
            <p:cNvSpPr/>
            <p:nvPr/>
          </p:nvSpPr>
          <p:spPr>
            <a:xfrm rot="7200000">
              <a:off x="8804364" y="1263806"/>
              <a:ext cx="413827" cy="461665"/>
            </a:xfrm>
            <a:prstGeom prst="rect">
              <a:avLst/>
            </a:prstGeom>
            <a:noFill/>
          </p:spPr>
          <p:txBody>
            <a:bodyPr wrap="square" lIns="91440" tIns="45720" rIns="91440" bIns="45720">
              <a:spAutoFit/>
            </a:bodyPr>
            <a:lstStyle/>
            <a:p>
              <a:pPr algn="ctr"/>
              <a:r>
                <a:rPr lang="en-US" altLang="zh-CN" sz="2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a:t>
              </a:r>
              <a:endParaRPr lang="zh-CN" altLang="en-US" sz="2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3" name="矩形 12">
              <a:extLst>
                <a:ext uri="{FF2B5EF4-FFF2-40B4-BE49-F238E27FC236}">
                  <a16:creationId xmlns:a16="http://schemas.microsoft.com/office/drawing/2014/main" id="{331F52B5-2F16-D262-6722-3E7B4BA9EBEF}"/>
                </a:ext>
              </a:extLst>
            </p:cNvPr>
            <p:cNvSpPr/>
            <p:nvPr/>
          </p:nvSpPr>
          <p:spPr>
            <a:xfrm>
              <a:off x="7163493" y="1877232"/>
              <a:ext cx="413827" cy="461665"/>
            </a:xfrm>
            <a:prstGeom prst="rect">
              <a:avLst/>
            </a:prstGeom>
            <a:noFill/>
          </p:spPr>
          <p:txBody>
            <a:bodyPr wrap="square" lIns="91440" tIns="45720" rIns="91440" bIns="45720">
              <a:spAutoFit/>
            </a:bodyPr>
            <a:lstStyle/>
            <a:p>
              <a:pPr algn="ctr"/>
              <a:r>
                <a:rPr lang="az-Cyrl-AZ" altLang="zh-CN" sz="2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Я</a:t>
              </a:r>
              <a:endParaRPr lang="zh-CN" altLang="en-US" sz="2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4" name="矩形 13">
              <a:extLst>
                <a:ext uri="{FF2B5EF4-FFF2-40B4-BE49-F238E27FC236}">
                  <a16:creationId xmlns:a16="http://schemas.microsoft.com/office/drawing/2014/main" id="{F198AA09-AB10-1A07-39CE-8C90118A7823}"/>
                </a:ext>
              </a:extLst>
            </p:cNvPr>
            <p:cNvSpPr/>
            <p:nvPr/>
          </p:nvSpPr>
          <p:spPr>
            <a:xfrm rot="3600000">
              <a:off x="7985419" y="1270502"/>
              <a:ext cx="413827" cy="461665"/>
            </a:xfrm>
            <a:prstGeom prst="rect">
              <a:avLst/>
            </a:prstGeom>
            <a:noFill/>
          </p:spPr>
          <p:txBody>
            <a:bodyPr wrap="square" lIns="91440" tIns="45720" rIns="91440" bIns="45720">
              <a:spAutoFit/>
            </a:bodyPr>
            <a:lstStyle/>
            <a:p>
              <a:pPr algn="ctr"/>
              <a:r>
                <a:rPr lang="en-US" altLang="zh-CN" sz="2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a:t>
              </a:r>
              <a:endParaRPr lang="zh-CN" altLang="en-US" sz="2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5" name="矩形 14">
              <a:extLst>
                <a:ext uri="{FF2B5EF4-FFF2-40B4-BE49-F238E27FC236}">
                  <a16:creationId xmlns:a16="http://schemas.microsoft.com/office/drawing/2014/main" id="{76216869-85F7-B425-2FC5-3BCC76671C63}"/>
                </a:ext>
              </a:extLst>
            </p:cNvPr>
            <p:cNvSpPr/>
            <p:nvPr/>
          </p:nvSpPr>
          <p:spPr>
            <a:xfrm rot="10800000">
              <a:off x="9596165" y="1261574"/>
              <a:ext cx="413827" cy="461665"/>
            </a:xfrm>
            <a:prstGeom prst="rect">
              <a:avLst/>
            </a:prstGeom>
            <a:noFill/>
          </p:spPr>
          <p:txBody>
            <a:bodyPr wrap="square" lIns="91440" tIns="45720" rIns="91440" bIns="45720">
              <a:spAutoFit/>
            </a:bodyPr>
            <a:lstStyle/>
            <a:p>
              <a:pPr algn="ctr"/>
              <a:r>
                <a:rPr lang="en-US" altLang="zh-CN" sz="2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a:t>
              </a:r>
              <a:endParaRPr lang="zh-CN" altLang="en-US" sz="2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6" name="矩形 15">
              <a:extLst>
                <a:ext uri="{FF2B5EF4-FFF2-40B4-BE49-F238E27FC236}">
                  <a16:creationId xmlns:a16="http://schemas.microsoft.com/office/drawing/2014/main" id="{A4B4C85E-C717-17C7-DD2B-C5CC4BD23FD2}"/>
                </a:ext>
              </a:extLst>
            </p:cNvPr>
            <p:cNvSpPr/>
            <p:nvPr/>
          </p:nvSpPr>
          <p:spPr>
            <a:xfrm rot="12600000">
              <a:off x="9996418" y="1261573"/>
              <a:ext cx="413827" cy="461665"/>
            </a:xfrm>
            <a:prstGeom prst="rect">
              <a:avLst/>
            </a:prstGeom>
            <a:noFill/>
          </p:spPr>
          <p:txBody>
            <a:bodyPr wrap="square" lIns="91440" tIns="45720" rIns="91440" bIns="45720">
              <a:spAutoFit/>
            </a:bodyPr>
            <a:lstStyle/>
            <a:p>
              <a:pPr algn="ctr"/>
              <a:r>
                <a:rPr lang="en-US" altLang="zh-CN" sz="2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a:t>
              </a:r>
              <a:endParaRPr lang="zh-CN" altLang="en-US" sz="2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7" name="矩形 16">
              <a:extLst>
                <a:ext uri="{FF2B5EF4-FFF2-40B4-BE49-F238E27FC236}">
                  <a16:creationId xmlns:a16="http://schemas.microsoft.com/office/drawing/2014/main" id="{C267BC16-AF28-7D01-6FF9-46A8021EC90F}"/>
                </a:ext>
              </a:extLst>
            </p:cNvPr>
            <p:cNvSpPr/>
            <p:nvPr/>
          </p:nvSpPr>
          <p:spPr>
            <a:xfrm rot="14400000">
              <a:off x="10365683" y="1261572"/>
              <a:ext cx="413827" cy="461665"/>
            </a:xfrm>
            <a:prstGeom prst="rect">
              <a:avLst/>
            </a:prstGeom>
            <a:noFill/>
          </p:spPr>
          <p:txBody>
            <a:bodyPr wrap="square" lIns="91440" tIns="45720" rIns="91440" bIns="45720">
              <a:spAutoFit/>
            </a:bodyPr>
            <a:lstStyle/>
            <a:p>
              <a:pPr algn="ctr"/>
              <a:r>
                <a:rPr lang="en-US" altLang="zh-CN" sz="2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a:t>
              </a:r>
              <a:endParaRPr lang="zh-CN" altLang="en-US" sz="2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8" name="矩形 17">
              <a:extLst>
                <a:ext uri="{FF2B5EF4-FFF2-40B4-BE49-F238E27FC236}">
                  <a16:creationId xmlns:a16="http://schemas.microsoft.com/office/drawing/2014/main" id="{803A227D-30D1-E31C-2EFE-FA822742B91B}"/>
                </a:ext>
              </a:extLst>
            </p:cNvPr>
            <p:cNvSpPr/>
            <p:nvPr/>
          </p:nvSpPr>
          <p:spPr>
            <a:xfrm rot="16200000">
              <a:off x="10736752" y="1261571"/>
              <a:ext cx="413827" cy="461665"/>
            </a:xfrm>
            <a:prstGeom prst="rect">
              <a:avLst/>
            </a:prstGeom>
            <a:noFill/>
          </p:spPr>
          <p:txBody>
            <a:bodyPr wrap="square" lIns="91440" tIns="45720" rIns="91440" bIns="45720">
              <a:spAutoFit/>
            </a:bodyPr>
            <a:lstStyle/>
            <a:p>
              <a:pPr algn="ctr"/>
              <a:r>
                <a:rPr lang="en-US" altLang="zh-CN" sz="2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a:t>
              </a:r>
              <a:endParaRPr lang="zh-CN" altLang="en-US" sz="2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9" name="矩形 18">
              <a:extLst>
                <a:ext uri="{FF2B5EF4-FFF2-40B4-BE49-F238E27FC236}">
                  <a16:creationId xmlns:a16="http://schemas.microsoft.com/office/drawing/2014/main" id="{B18C4D36-E624-2AE5-B3A8-D126147DC1B6}"/>
                </a:ext>
              </a:extLst>
            </p:cNvPr>
            <p:cNvSpPr/>
            <p:nvPr/>
          </p:nvSpPr>
          <p:spPr>
            <a:xfrm rot="18000000">
              <a:off x="11117783" y="1261571"/>
              <a:ext cx="413827" cy="461665"/>
            </a:xfrm>
            <a:prstGeom prst="rect">
              <a:avLst/>
            </a:prstGeom>
            <a:noFill/>
          </p:spPr>
          <p:txBody>
            <a:bodyPr wrap="square" lIns="91440" tIns="45720" rIns="91440" bIns="45720">
              <a:spAutoFit/>
            </a:bodyPr>
            <a:lstStyle/>
            <a:p>
              <a:pPr algn="ctr"/>
              <a:r>
                <a:rPr lang="en-US" altLang="zh-CN" sz="2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a:t>
              </a:r>
              <a:endParaRPr lang="zh-CN" altLang="en-US" sz="2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20" name="矩形 19">
              <a:extLst>
                <a:ext uri="{FF2B5EF4-FFF2-40B4-BE49-F238E27FC236}">
                  <a16:creationId xmlns:a16="http://schemas.microsoft.com/office/drawing/2014/main" id="{41541A45-0B32-6CDE-F38C-96AA71940D18}"/>
                </a:ext>
              </a:extLst>
            </p:cNvPr>
            <p:cNvSpPr/>
            <p:nvPr/>
          </p:nvSpPr>
          <p:spPr>
            <a:xfrm rot="12600000">
              <a:off x="10009991" y="1873815"/>
              <a:ext cx="413827" cy="461665"/>
            </a:xfrm>
            <a:prstGeom prst="rect">
              <a:avLst/>
            </a:prstGeom>
            <a:noFill/>
          </p:spPr>
          <p:txBody>
            <a:bodyPr wrap="square" lIns="91440" tIns="45720" rIns="91440" bIns="45720">
              <a:spAutoFit/>
            </a:bodyPr>
            <a:lstStyle/>
            <a:p>
              <a:pPr algn="ctr"/>
              <a:r>
                <a:rPr lang="az-Cyrl-AZ" altLang="zh-CN" sz="2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Я</a:t>
              </a:r>
              <a:endParaRPr lang="zh-CN" altLang="en-US" sz="2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21" name="矩形 20">
              <a:extLst>
                <a:ext uri="{FF2B5EF4-FFF2-40B4-BE49-F238E27FC236}">
                  <a16:creationId xmlns:a16="http://schemas.microsoft.com/office/drawing/2014/main" id="{F713016C-184E-1FEE-5570-0986190E1522}"/>
                </a:ext>
              </a:extLst>
            </p:cNvPr>
            <p:cNvSpPr/>
            <p:nvPr/>
          </p:nvSpPr>
          <p:spPr>
            <a:xfrm rot="14400000">
              <a:off x="10397142" y="1861758"/>
              <a:ext cx="413827" cy="461665"/>
            </a:xfrm>
            <a:prstGeom prst="rect">
              <a:avLst/>
            </a:prstGeom>
            <a:noFill/>
          </p:spPr>
          <p:txBody>
            <a:bodyPr wrap="square" lIns="91440" tIns="45720" rIns="91440" bIns="45720">
              <a:spAutoFit/>
            </a:bodyPr>
            <a:lstStyle/>
            <a:p>
              <a:pPr algn="ctr"/>
              <a:r>
                <a:rPr lang="az-Cyrl-AZ" altLang="zh-CN" sz="2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Я</a:t>
              </a:r>
              <a:endParaRPr lang="zh-CN" altLang="en-US" sz="2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22" name="矩形 21">
              <a:extLst>
                <a:ext uri="{FF2B5EF4-FFF2-40B4-BE49-F238E27FC236}">
                  <a16:creationId xmlns:a16="http://schemas.microsoft.com/office/drawing/2014/main" id="{621A0B8E-4C3C-3A64-FE77-2693B208FE7D}"/>
                </a:ext>
              </a:extLst>
            </p:cNvPr>
            <p:cNvSpPr/>
            <p:nvPr/>
          </p:nvSpPr>
          <p:spPr>
            <a:xfrm rot="18000000">
              <a:off x="11174498" y="1868477"/>
              <a:ext cx="413827" cy="461665"/>
            </a:xfrm>
            <a:prstGeom prst="rect">
              <a:avLst/>
            </a:prstGeom>
            <a:noFill/>
          </p:spPr>
          <p:txBody>
            <a:bodyPr wrap="square" lIns="91440" tIns="45720" rIns="91440" bIns="45720">
              <a:spAutoFit/>
            </a:bodyPr>
            <a:lstStyle/>
            <a:p>
              <a:pPr algn="ctr"/>
              <a:r>
                <a:rPr lang="az-Cyrl-AZ" altLang="zh-CN" sz="2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Я</a:t>
              </a:r>
              <a:endParaRPr lang="zh-CN" altLang="en-US" sz="2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23" name="矩形 22">
              <a:extLst>
                <a:ext uri="{FF2B5EF4-FFF2-40B4-BE49-F238E27FC236}">
                  <a16:creationId xmlns:a16="http://schemas.microsoft.com/office/drawing/2014/main" id="{4EFF1A37-D704-13AC-EF99-58B0C40B27D9}"/>
                </a:ext>
              </a:extLst>
            </p:cNvPr>
            <p:cNvSpPr/>
            <p:nvPr/>
          </p:nvSpPr>
          <p:spPr>
            <a:xfrm rot="16200000">
              <a:off x="10760671" y="1868477"/>
              <a:ext cx="413827" cy="461665"/>
            </a:xfrm>
            <a:prstGeom prst="rect">
              <a:avLst/>
            </a:prstGeom>
            <a:noFill/>
          </p:spPr>
          <p:txBody>
            <a:bodyPr wrap="square" lIns="91440" tIns="45720" rIns="91440" bIns="45720">
              <a:spAutoFit/>
            </a:bodyPr>
            <a:lstStyle/>
            <a:p>
              <a:pPr algn="ctr"/>
              <a:r>
                <a:rPr lang="az-Cyrl-AZ" altLang="zh-CN" sz="2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Я</a:t>
              </a:r>
              <a:endParaRPr lang="zh-CN" altLang="en-US" sz="2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24" name="矩形 23">
              <a:extLst>
                <a:ext uri="{FF2B5EF4-FFF2-40B4-BE49-F238E27FC236}">
                  <a16:creationId xmlns:a16="http://schemas.microsoft.com/office/drawing/2014/main" id="{FE36316B-0055-6C17-9853-3B1CE90A7B99}"/>
                </a:ext>
              </a:extLst>
            </p:cNvPr>
            <p:cNvSpPr/>
            <p:nvPr/>
          </p:nvSpPr>
          <p:spPr>
            <a:xfrm rot="7200000">
              <a:off x="8818801" y="1885872"/>
              <a:ext cx="413827" cy="461665"/>
            </a:xfrm>
            <a:prstGeom prst="rect">
              <a:avLst/>
            </a:prstGeom>
            <a:noFill/>
          </p:spPr>
          <p:txBody>
            <a:bodyPr wrap="square" lIns="91440" tIns="45720" rIns="91440" bIns="45720">
              <a:spAutoFit/>
            </a:bodyPr>
            <a:lstStyle/>
            <a:p>
              <a:pPr algn="ctr"/>
              <a:r>
                <a:rPr lang="az-Cyrl-AZ" altLang="zh-CN" sz="2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Я</a:t>
              </a:r>
              <a:endParaRPr lang="zh-CN" altLang="en-US" sz="2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8BB3981A-446C-FB32-2107-49B169E34118}"/>
                </a:ext>
              </a:extLst>
            </p:cNvPr>
            <p:cNvSpPr/>
            <p:nvPr/>
          </p:nvSpPr>
          <p:spPr>
            <a:xfrm rot="5400000">
              <a:off x="8404974" y="1888091"/>
              <a:ext cx="413827" cy="461665"/>
            </a:xfrm>
            <a:prstGeom prst="rect">
              <a:avLst/>
            </a:prstGeom>
            <a:noFill/>
          </p:spPr>
          <p:txBody>
            <a:bodyPr wrap="square" lIns="91440" tIns="45720" rIns="91440" bIns="45720">
              <a:spAutoFit/>
            </a:bodyPr>
            <a:lstStyle/>
            <a:p>
              <a:pPr algn="ctr"/>
              <a:r>
                <a:rPr lang="az-Cyrl-AZ" altLang="zh-CN" sz="2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Я</a:t>
              </a:r>
              <a:endParaRPr lang="zh-CN" altLang="en-US" sz="2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26" name="矩形 25">
              <a:extLst>
                <a:ext uri="{FF2B5EF4-FFF2-40B4-BE49-F238E27FC236}">
                  <a16:creationId xmlns:a16="http://schemas.microsoft.com/office/drawing/2014/main" id="{2B66F050-0F6F-6992-85A6-6D2E3E7AD797}"/>
                </a:ext>
              </a:extLst>
            </p:cNvPr>
            <p:cNvSpPr/>
            <p:nvPr/>
          </p:nvSpPr>
          <p:spPr>
            <a:xfrm rot="10800000">
              <a:off x="9596164" y="1885872"/>
              <a:ext cx="413827" cy="461665"/>
            </a:xfrm>
            <a:prstGeom prst="rect">
              <a:avLst/>
            </a:prstGeom>
            <a:noFill/>
          </p:spPr>
          <p:txBody>
            <a:bodyPr wrap="square" lIns="91440" tIns="45720" rIns="91440" bIns="45720">
              <a:spAutoFit/>
            </a:bodyPr>
            <a:lstStyle/>
            <a:p>
              <a:pPr algn="ctr"/>
              <a:r>
                <a:rPr lang="az-Cyrl-AZ" altLang="zh-CN" sz="2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Я</a:t>
              </a:r>
              <a:endParaRPr lang="zh-CN" altLang="en-US" sz="2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F4056176-58DE-3B4B-4D14-07A0EB84BEC6}"/>
                </a:ext>
              </a:extLst>
            </p:cNvPr>
            <p:cNvSpPr/>
            <p:nvPr/>
          </p:nvSpPr>
          <p:spPr>
            <a:xfrm rot="9000000">
              <a:off x="9209013" y="1885872"/>
              <a:ext cx="413827" cy="461665"/>
            </a:xfrm>
            <a:prstGeom prst="rect">
              <a:avLst/>
            </a:prstGeom>
            <a:noFill/>
          </p:spPr>
          <p:txBody>
            <a:bodyPr wrap="square" lIns="91440" tIns="45720" rIns="91440" bIns="45720">
              <a:spAutoFit/>
            </a:bodyPr>
            <a:lstStyle/>
            <a:p>
              <a:pPr algn="ctr"/>
              <a:r>
                <a:rPr lang="az-Cyrl-AZ" altLang="zh-CN" sz="2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Я</a:t>
              </a:r>
              <a:endParaRPr lang="zh-CN" altLang="en-US" sz="2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E7BAABD4-7B53-963A-2F1F-DEB03847234B}"/>
                </a:ext>
              </a:extLst>
            </p:cNvPr>
            <p:cNvSpPr/>
            <p:nvPr/>
          </p:nvSpPr>
          <p:spPr>
            <a:xfrm rot="3600000">
              <a:off x="7983781" y="1885872"/>
              <a:ext cx="413827" cy="461665"/>
            </a:xfrm>
            <a:prstGeom prst="rect">
              <a:avLst/>
            </a:prstGeom>
            <a:noFill/>
          </p:spPr>
          <p:txBody>
            <a:bodyPr wrap="square" lIns="91440" tIns="45720" rIns="91440" bIns="45720">
              <a:spAutoFit/>
            </a:bodyPr>
            <a:lstStyle/>
            <a:p>
              <a:pPr algn="ctr"/>
              <a:r>
                <a:rPr lang="az-Cyrl-AZ" altLang="zh-CN" sz="2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Я</a:t>
              </a:r>
              <a:endParaRPr lang="zh-CN" altLang="en-US" sz="2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29" name="矩形 28">
              <a:extLst>
                <a:ext uri="{FF2B5EF4-FFF2-40B4-BE49-F238E27FC236}">
                  <a16:creationId xmlns:a16="http://schemas.microsoft.com/office/drawing/2014/main" id="{9F3CA7F4-CF06-95CF-5D3F-BA8269763CDA}"/>
                </a:ext>
              </a:extLst>
            </p:cNvPr>
            <p:cNvSpPr/>
            <p:nvPr/>
          </p:nvSpPr>
          <p:spPr>
            <a:xfrm rot="1800000">
              <a:off x="7577320" y="1868477"/>
              <a:ext cx="413827" cy="461665"/>
            </a:xfrm>
            <a:prstGeom prst="rect">
              <a:avLst/>
            </a:prstGeom>
            <a:noFill/>
          </p:spPr>
          <p:txBody>
            <a:bodyPr wrap="square" lIns="91440" tIns="45720" rIns="91440" bIns="45720">
              <a:spAutoFit/>
            </a:bodyPr>
            <a:lstStyle/>
            <a:p>
              <a:pPr algn="ctr"/>
              <a:r>
                <a:rPr lang="az-Cyrl-AZ" altLang="zh-CN" sz="2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Я</a:t>
              </a:r>
              <a:endParaRPr lang="zh-CN" altLang="en-US" sz="2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0" name="矩形 29">
              <a:extLst>
                <a:ext uri="{FF2B5EF4-FFF2-40B4-BE49-F238E27FC236}">
                  <a16:creationId xmlns:a16="http://schemas.microsoft.com/office/drawing/2014/main" id="{9F1FD096-DD5E-D214-CC56-78EDEAED85E2}"/>
                </a:ext>
              </a:extLst>
            </p:cNvPr>
            <p:cNvSpPr/>
            <p:nvPr/>
          </p:nvSpPr>
          <p:spPr>
            <a:xfrm rot="19800000">
              <a:off x="11532178" y="1861757"/>
              <a:ext cx="413827" cy="461665"/>
            </a:xfrm>
            <a:prstGeom prst="rect">
              <a:avLst/>
            </a:prstGeom>
            <a:noFill/>
          </p:spPr>
          <p:txBody>
            <a:bodyPr wrap="square" lIns="91440" tIns="45720" rIns="91440" bIns="45720">
              <a:spAutoFit/>
            </a:bodyPr>
            <a:lstStyle/>
            <a:p>
              <a:pPr algn="ctr"/>
              <a:r>
                <a:rPr lang="az-Cyrl-AZ" altLang="zh-CN" sz="2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Я</a:t>
              </a:r>
              <a:endParaRPr lang="zh-CN" altLang="en-US" sz="2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sp>
        <p:nvSpPr>
          <p:cNvPr id="32" name="文本框 31">
            <a:extLst>
              <a:ext uri="{FF2B5EF4-FFF2-40B4-BE49-F238E27FC236}">
                <a16:creationId xmlns:a16="http://schemas.microsoft.com/office/drawing/2014/main" id="{C49D0A52-A757-71DD-EDC3-2C39C4C2D1ED}"/>
              </a:ext>
            </a:extLst>
          </p:cNvPr>
          <p:cNvSpPr txBox="1"/>
          <p:nvPr/>
        </p:nvSpPr>
        <p:spPr>
          <a:xfrm>
            <a:off x="1623947" y="3904373"/>
            <a:ext cx="5113538" cy="2246769"/>
          </a:xfrm>
          <a:prstGeom prst="rect">
            <a:avLst/>
          </a:prstGeom>
          <a:noFill/>
        </p:spPr>
        <p:txBody>
          <a:bodyPr wrap="square" rtlCol="0">
            <a:spAutoFit/>
          </a:bodyPr>
          <a:lstStyle/>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B. Face</a:t>
            </a:r>
          </a:p>
          <a:p>
            <a:pPr marL="342900" indent="-342900" algn="dist">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Similar faces generated from a generative adversarial network (GAN) (</a:t>
            </a:r>
            <a:r>
              <a:rPr lang="en-US" altLang="zh-CN" sz="2000" dirty="0" err="1">
                <a:latin typeface="Times New Roman" panose="02020603050405020304" pitchFamily="18" charset="0"/>
                <a:cs typeface="Times New Roman" panose="02020603050405020304" pitchFamily="18" charset="0"/>
              </a:rPr>
              <a:t>Karras</a:t>
            </a:r>
            <a:r>
              <a:rPr lang="en-US" altLang="zh-CN" sz="2000" dirty="0">
                <a:latin typeface="Times New Roman" panose="02020603050405020304" pitchFamily="18" charset="0"/>
                <a:cs typeface="Times New Roman" panose="02020603050405020304" pitchFamily="18" charset="0"/>
              </a:rPr>
              <a:t> et al., 2018), pretrained on the </a:t>
            </a:r>
            <a:r>
              <a:rPr lang="en-US" altLang="zh-CN" sz="2000" dirty="0" err="1">
                <a:latin typeface="Times New Roman" panose="02020603050405020304" pitchFamily="18" charset="0"/>
                <a:cs typeface="Times New Roman" panose="02020603050405020304" pitchFamily="18" charset="0"/>
              </a:rPr>
              <a:t>CelebA</a:t>
            </a:r>
            <a:r>
              <a:rPr lang="en-US" altLang="zh-CN" sz="2000" dirty="0">
                <a:latin typeface="Times New Roman" panose="02020603050405020304" pitchFamily="18" charset="0"/>
                <a:cs typeface="Times New Roman" panose="02020603050405020304" pitchFamily="18" charset="0"/>
              </a:rPr>
              <a:t>-HQ data set (Liu et al., 2015), but could be distinguished (De La Torre‐Ortiz et al., 2023)</a:t>
            </a:r>
          </a:p>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Do same revolve as alphabets.</a:t>
            </a:r>
          </a:p>
        </p:txBody>
      </p:sp>
      <p:grpSp>
        <p:nvGrpSpPr>
          <p:cNvPr id="51" name="组合 50">
            <a:extLst>
              <a:ext uri="{FF2B5EF4-FFF2-40B4-BE49-F238E27FC236}">
                <a16:creationId xmlns:a16="http://schemas.microsoft.com/office/drawing/2014/main" id="{47C3E375-35C9-BE50-4CD9-3F5B70D549B6}"/>
              </a:ext>
            </a:extLst>
          </p:cNvPr>
          <p:cNvGrpSpPr/>
          <p:nvPr/>
        </p:nvGrpSpPr>
        <p:grpSpPr>
          <a:xfrm>
            <a:off x="6737485" y="4440813"/>
            <a:ext cx="5502489" cy="982809"/>
            <a:chOff x="3161320" y="2391756"/>
            <a:chExt cx="7618966" cy="1360836"/>
          </a:xfrm>
        </p:grpSpPr>
        <p:pic>
          <p:nvPicPr>
            <p:cNvPr id="52" name="图片 51" descr="蓝色头发的小孩&#10;&#10;描述已自动生成">
              <a:extLst>
                <a:ext uri="{FF2B5EF4-FFF2-40B4-BE49-F238E27FC236}">
                  <a16:creationId xmlns:a16="http://schemas.microsoft.com/office/drawing/2014/main" id="{458B05DB-FCC5-5E50-7865-8CECC39DA9B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883" b="97656" l="9961" r="89844">
                          <a14:foregroundMark x1="35352" y1="7227" x2="51563" y2="5078"/>
                          <a14:foregroundMark x1="51563" y1="5078" x2="61523" y2="7031"/>
                          <a14:foregroundMark x1="35156" y1="91797" x2="55469" y2="93750"/>
                          <a14:foregroundMark x1="55469" y1="93750" x2="63477" y2="92578"/>
                          <a14:foregroundMark x1="42969" y1="96680" x2="53711" y2="97656"/>
                        </a14:backgroundRemoval>
                      </a14:imgEffect>
                    </a14:imgLayer>
                  </a14:imgProps>
                </a:ext>
                <a:ext uri="{28A0092B-C50C-407E-A947-70E740481C1C}">
                  <a14:useLocalDpi xmlns:a14="http://schemas.microsoft.com/office/drawing/2010/main" val="0"/>
                </a:ext>
              </a:extLst>
            </a:blip>
            <a:stretch>
              <a:fillRect/>
            </a:stretch>
          </p:blipFill>
          <p:spPr>
            <a:xfrm>
              <a:off x="3161320" y="2391756"/>
              <a:ext cx="627812" cy="627812"/>
            </a:xfrm>
            <a:prstGeom prst="rect">
              <a:avLst/>
            </a:prstGeom>
          </p:spPr>
        </p:pic>
        <p:pic>
          <p:nvPicPr>
            <p:cNvPr id="53" name="图片 52" descr="蓝色头发的小孩&#10;&#10;描述已自动生成">
              <a:extLst>
                <a:ext uri="{FF2B5EF4-FFF2-40B4-BE49-F238E27FC236}">
                  <a16:creationId xmlns:a16="http://schemas.microsoft.com/office/drawing/2014/main" id="{8F20AE2A-5D4F-821F-C832-E617D7A4AC4E}"/>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883" b="97656" l="9961" r="89844">
                          <a14:foregroundMark x1="35352" y1="7227" x2="51563" y2="5078"/>
                          <a14:foregroundMark x1="51563" y1="5078" x2="61523" y2="7031"/>
                          <a14:foregroundMark x1="35156" y1="91797" x2="55469" y2="93750"/>
                          <a14:foregroundMark x1="55469" y1="93750" x2="63477" y2="92578"/>
                          <a14:foregroundMark x1="42969" y1="96680" x2="53711" y2="97656"/>
                        </a14:backgroundRemoval>
                      </a14:imgEffect>
                    </a14:imgLayer>
                  </a14:imgProps>
                </a:ext>
                <a:ext uri="{28A0092B-C50C-407E-A947-70E740481C1C}">
                  <a14:useLocalDpi xmlns:a14="http://schemas.microsoft.com/office/drawing/2010/main" val="0"/>
                </a:ext>
              </a:extLst>
            </a:blip>
            <a:stretch>
              <a:fillRect/>
            </a:stretch>
          </p:blipFill>
          <p:spPr>
            <a:xfrm rot="1800000">
              <a:off x="3789132" y="2391756"/>
              <a:ext cx="627812" cy="627812"/>
            </a:xfrm>
            <a:prstGeom prst="rect">
              <a:avLst/>
            </a:prstGeom>
          </p:spPr>
        </p:pic>
        <p:pic>
          <p:nvPicPr>
            <p:cNvPr id="54" name="图片 53" descr="蓝色头发的小孩&#10;&#10;描述已自动生成">
              <a:extLst>
                <a:ext uri="{FF2B5EF4-FFF2-40B4-BE49-F238E27FC236}">
                  <a16:creationId xmlns:a16="http://schemas.microsoft.com/office/drawing/2014/main" id="{97B1854D-918F-8EE8-8FC6-D7B12A4D94CA}"/>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883" b="97656" l="9961" r="89844">
                          <a14:foregroundMark x1="35352" y1="7227" x2="51563" y2="5078"/>
                          <a14:foregroundMark x1="51563" y1="5078" x2="61523" y2="7031"/>
                          <a14:foregroundMark x1="35156" y1="91797" x2="55469" y2="93750"/>
                          <a14:foregroundMark x1="55469" y1="93750" x2="63477" y2="92578"/>
                          <a14:foregroundMark x1="42969" y1="96680" x2="53711" y2="97656"/>
                        </a14:backgroundRemoval>
                      </a14:imgEffect>
                    </a14:imgLayer>
                  </a14:imgProps>
                </a:ext>
                <a:ext uri="{28A0092B-C50C-407E-A947-70E740481C1C}">
                  <a14:useLocalDpi xmlns:a14="http://schemas.microsoft.com/office/drawing/2010/main" val="0"/>
                </a:ext>
              </a:extLst>
            </a:blip>
            <a:stretch>
              <a:fillRect/>
            </a:stretch>
          </p:blipFill>
          <p:spPr>
            <a:xfrm rot="3600000">
              <a:off x="4416944" y="2391756"/>
              <a:ext cx="627812" cy="627812"/>
            </a:xfrm>
            <a:prstGeom prst="rect">
              <a:avLst/>
            </a:prstGeom>
          </p:spPr>
        </p:pic>
        <p:pic>
          <p:nvPicPr>
            <p:cNvPr id="55" name="图片 54" descr="蓝色头发的小孩&#10;&#10;描述已自动生成">
              <a:extLst>
                <a:ext uri="{FF2B5EF4-FFF2-40B4-BE49-F238E27FC236}">
                  <a16:creationId xmlns:a16="http://schemas.microsoft.com/office/drawing/2014/main" id="{57987FB9-D2E0-4593-007F-BA3E16F62D33}"/>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883" b="97656" l="9961" r="89844">
                          <a14:foregroundMark x1="35352" y1="7227" x2="51563" y2="5078"/>
                          <a14:foregroundMark x1="51563" y1="5078" x2="61523" y2="7031"/>
                          <a14:foregroundMark x1="35156" y1="91797" x2="55469" y2="93750"/>
                          <a14:foregroundMark x1="55469" y1="93750" x2="63477" y2="92578"/>
                          <a14:foregroundMark x1="42969" y1="96680" x2="53711" y2="97656"/>
                        </a14:backgroundRemoval>
                      </a14:imgEffect>
                    </a14:imgLayer>
                  </a14:imgProps>
                </a:ext>
                <a:ext uri="{28A0092B-C50C-407E-A947-70E740481C1C}">
                  <a14:useLocalDpi xmlns:a14="http://schemas.microsoft.com/office/drawing/2010/main" val="0"/>
                </a:ext>
              </a:extLst>
            </a:blip>
            <a:stretch>
              <a:fillRect/>
            </a:stretch>
          </p:blipFill>
          <p:spPr>
            <a:xfrm rot="5400000">
              <a:off x="5044756" y="2391756"/>
              <a:ext cx="627812" cy="627812"/>
            </a:xfrm>
            <a:prstGeom prst="rect">
              <a:avLst/>
            </a:prstGeom>
          </p:spPr>
        </p:pic>
        <p:pic>
          <p:nvPicPr>
            <p:cNvPr id="56" name="图片 55" descr="蓝色头发的小孩&#10;&#10;描述已自动生成">
              <a:extLst>
                <a:ext uri="{FF2B5EF4-FFF2-40B4-BE49-F238E27FC236}">
                  <a16:creationId xmlns:a16="http://schemas.microsoft.com/office/drawing/2014/main" id="{B591149F-B023-F212-C708-5FAD74099A25}"/>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883" b="97656" l="9961" r="89844">
                          <a14:foregroundMark x1="35352" y1="7227" x2="51563" y2="5078"/>
                          <a14:foregroundMark x1="51563" y1="5078" x2="61523" y2="7031"/>
                          <a14:foregroundMark x1="35156" y1="91797" x2="55469" y2="93750"/>
                          <a14:foregroundMark x1="55469" y1="93750" x2="63477" y2="92578"/>
                          <a14:foregroundMark x1="42969" y1="96680" x2="53711" y2="97656"/>
                        </a14:backgroundRemoval>
                      </a14:imgEffect>
                    </a14:imgLayer>
                  </a14:imgProps>
                </a:ext>
                <a:ext uri="{28A0092B-C50C-407E-A947-70E740481C1C}">
                  <a14:useLocalDpi xmlns:a14="http://schemas.microsoft.com/office/drawing/2010/main" val="0"/>
                </a:ext>
              </a:extLst>
            </a:blip>
            <a:stretch>
              <a:fillRect/>
            </a:stretch>
          </p:blipFill>
          <p:spPr>
            <a:xfrm rot="7200000">
              <a:off x="5672568" y="2391756"/>
              <a:ext cx="627812" cy="627812"/>
            </a:xfrm>
            <a:prstGeom prst="rect">
              <a:avLst/>
            </a:prstGeom>
          </p:spPr>
        </p:pic>
        <p:pic>
          <p:nvPicPr>
            <p:cNvPr id="57" name="图片 56" descr="蓝色头发的小孩&#10;&#10;描述已自动生成">
              <a:extLst>
                <a:ext uri="{FF2B5EF4-FFF2-40B4-BE49-F238E27FC236}">
                  <a16:creationId xmlns:a16="http://schemas.microsoft.com/office/drawing/2014/main" id="{0DA83A91-DFB1-50CD-17EA-E02683069DBA}"/>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883" b="97656" l="9961" r="89844">
                          <a14:foregroundMark x1="35352" y1="7227" x2="51563" y2="5078"/>
                          <a14:foregroundMark x1="51563" y1="5078" x2="61523" y2="7031"/>
                          <a14:foregroundMark x1="35156" y1="91797" x2="55469" y2="93750"/>
                          <a14:foregroundMark x1="55469" y1="93750" x2="63477" y2="92578"/>
                          <a14:foregroundMark x1="42969" y1="96680" x2="53711" y2="97656"/>
                        </a14:backgroundRemoval>
                      </a14:imgEffect>
                    </a14:imgLayer>
                  </a14:imgProps>
                </a:ext>
                <a:ext uri="{28A0092B-C50C-407E-A947-70E740481C1C}">
                  <a14:useLocalDpi xmlns:a14="http://schemas.microsoft.com/office/drawing/2010/main" val="0"/>
                </a:ext>
              </a:extLst>
            </a:blip>
            <a:stretch>
              <a:fillRect/>
            </a:stretch>
          </p:blipFill>
          <p:spPr>
            <a:xfrm rot="9000000">
              <a:off x="6300380" y="2391756"/>
              <a:ext cx="627812" cy="627812"/>
            </a:xfrm>
            <a:prstGeom prst="rect">
              <a:avLst/>
            </a:prstGeom>
          </p:spPr>
        </p:pic>
        <p:pic>
          <p:nvPicPr>
            <p:cNvPr id="58" name="图片 57" descr="蓝色头发的小孩&#10;&#10;描述已自动生成">
              <a:extLst>
                <a:ext uri="{FF2B5EF4-FFF2-40B4-BE49-F238E27FC236}">
                  <a16:creationId xmlns:a16="http://schemas.microsoft.com/office/drawing/2014/main" id="{B90B7ABF-577A-4159-0A1A-D6BCC597E63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883" b="97656" l="9961" r="89844">
                          <a14:foregroundMark x1="35352" y1="7227" x2="51563" y2="5078"/>
                          <a14:foregroundMark x1="51563" y1="5078" x2="61523" y2="7031"/>
                          <a14:foregroundMark x1="35156" y1="91797" x2="55469" y2="93750"/>
                          <a14:foregroundMark x1="55469" y1="93750" x2="63477" y2="92578"/>
                          <a14:foregroundMark x1="42969" y1="96680" x2="53711" y2="97656"/>
                        </a14:backgroundRemoval>
                      </a14:imgEffect>
                    </a14:imgLayer>
                  </a14:imgProps>
                </a:ext>
                <a:ext uri="{28A0092B-C50C-407E-A947-70E740481C1C}">
                  <a14:useLocalDpi xmlns:a14="http://schemas.microsoft.com/office/drawing/2010/main" val="0"/>
                </a:ext>
              </a:extLst>
            </a:blip>
            <a:stretch>
              <a:fillRect/>
            </a:stretch>
          </p:blipFill>
          <p:spPr>
            <a:xfrm rot="10800000">
              <a:off x="6928192" y="2391756"/>
              <a:ext cx="627812" cy="627812"/>
            </a:xfrm>
            <a:prstGeom prst="rect">
              <a:avLst/>
            </a:prstGeom>
          </p:spPr>
        </p:pic>
        <p:pic>
          <p:nvPicPr>
            <p:cNvPr id="59" name="图片 58" descr="蓝色头发的小孩&#10;&#10;描述已自动生成">
              <a:extLst>
                <a:ext uri="{FF2B5EF4-FFF2-40B4-BE49-F238E27FC236}">
                  <a16:creationId xmlns:a16="http://schemas.microsoft.com/office/drawing/2014/main" id="{26C69013-5416-3696-DCEF-648832AFE53B}"/>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883" b="97656" l="9961" r="89844">
                          <a14:foregroundMark x1="35352" y1="7227" x2="51563" y2="5078"/>
                          <a14:foregroundMark x1="51563" y1="5078" x2="61523" y2="7031"/>
                          <a14:foregroundMark x1="35156" y1="91797" x2="55469" y2="93750"/>
                          <a14:foregroundMark x1="55469" y1="93750" x2="63477" y2="92578"/>
                          <a14:foregroundMark x1="42969" y1="96680" x2="53711" y2="97656"/>
                        </a14:backgroundRemoval>
                      </a14:imgEffect>
                    </a14:imgLayer>
                  </a14:imgProps>
                </a:ext>
                <a:ext uri="{28A0092B-C50C-407E-A947-70E740481C1C}">
                  <a14:useLocalDpi xmlns:a14="http://schemas.microsoft.com/office/drawing/2010/main" val="0"/>
                </a:ext>
              </a:extLst>
            </a:blip>
            <a:stretch>
              <a:fillRect/>
            </a:stretch>
          </p:blipFill>
          <p:spPr>
            <a:xfrm rot="12600000">
              <a:off x="7556004" y="2391756"/>
              <a:ext cx="627812" cy="627812"/>
            </a:xfrm>
            <a:prstGeom prst="rect">
              <a:avLst/>
            </a:prstGeom>
          </p:spPr>
        </p:pic>
        <p:pic>
          <p:nvPicPr>
            <p:cNvPr id="60" name="图片 59" descr="蓝色头发的小孩&#10;&#10;描述已自动生成">
              <a:extLst>
                <a:ext uri="{FF2B5EF4-FFF2-40B4-BE49-F238E27FC236}">
                  <a16:creationId xmlns:a16="http://schemas.microsoft.com/office/drawing/2014/main" id="{DC9EEF29-132E-D0CF-D66C-0B2B5513F3E7}"/>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883" b="97656" l="9961" r="89844">
                          <a14:foregroundMark x1="35352" y1="7227" x2="51563" y2="5078"/>
                          <a14:foregroundMark x1="51563" y1="5078" x2="61523" y2="7031"/>
                          <a14:foregroundMark x1="35156" y1="91797" x2="55469" y2="93750"/>
                          <a14:foregroundMark x1="55469" y1="93750" x2="63477" y2="92578"/>
                          <a14:foregroundMark x1="42969" y1="96680" x2="53711" y2="97656"/>
                        </a14:backgroundRemoval>
                      </a14:imgEffect>
                    </a14:imgLayer>
                  </a14:imgProps>
                </a:ext>
                <a:ext uri="{28A0092B-C50C-407E-A947-70E740481C1C}">
                  <a14:useLocalDpi xmlns:a14="http://schemas.microsoft.com/office/drawing/2010/main" val="0"/>
                </a:ext>
              </a:extLst>
            </a:blip>
            <a:stretch>
              <a:fillRect/>
            </a:stretch>
          </p:blipFill>
          <p:spPr>
            <a:xfrm rot="14400000">
              <a:off x="8183816" y="2391756"/>
              <a:ext cx="627812" cy="627812"/>
            </a:xfrm>
            <a:prstGeom prst="rect">
              <a:avLst/>
            </a:prstGeom>
          </p:spPr>
        </p:pic>
        <p:pic>
          <p:nvPicPr>
            <p:cNvPr id="61" name="图片 60" descr="蓝色头发的小孩&#10;&#10;描述已自动生成">
              <a:extLst>
                <a:ext uri="{FF2B5EF4-FFF2-40B4-BE49-F238E27FC236}">
                  <a16:creationId xmlns:a16="http://schemas.microsoft.com/office/drawing/2014/main" id="{F51220FF-BFE3-C3D8-2898-09DA659DBD6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883" b="97656" l="9961" r="89844">
                          <a14:foregroundMark x1="35352" y1="7227" x2="51563" y2="5078"/>
                          <a14:foregroundMark x1="51563" y1="5078" x2="61523" y2="7031"/>
                          <a14:foregroundMark x1="35156" y1="91797" x2="55469" y2="93750"/>
                          <a14:foregroundMark x1="55469" y1="93750" x2="63477" y2="92578"/>
                          <a14:foregroundMark x1="42969" y1="96680" x2="53711" y2="97656"/>
                        </a14:backgroundRemoval>
                      </a14:imgEffect>
                    </a14:imgLayer>
                  </a14:imgProps>
                </a:ext>
                <a:ext uri="{28A0092B-C50C-407E-A947-70E740481C1C}">
                  <a14:useLocalDpi xmlns:a14="http://schemas.microsoft.com/office/drawing/2010/main" val="0"/>
                </a:ext>
              </a:extLst>
            </a:blip>
            <a:stretch>
              <a:fillRect/>
            </a:stretch>
          </p:blipFill>
          <p:spPr>
            <a:xfrm rot="16200000">
              <a:off x="8811628" y="2391756"/>
              <a:ext cx="627812" cy="627812"/>
            </a:xfrm>
            <a:prstGeom prst="rect">
              <a:avLst/>
            </a:prstGeom>
          </p:spPr>
        </p:pic>
        <p:pic>
          <p:nvPicPr>
            <p:cNvPr id="62" name="图片 61" descr="蓝色头发的小孩&#10;&#10;描述已自动生成">
              <a:extLst>
                <a:ext uri="{FF2B5EF4-FFF2-40B4-BE49-F238E27FC236}">
                  <a16:creationId xmlns:a16="http://schemas.microsoft.com/office/drawing/2014/main" id="{65BA2D59-A037-A451-B523-9916BCE8DBC1}"/>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883" b="97656" l="9961" r="89844">
                          <a14:foregroundMark x1="35352" y1="7227" x2="51563" y2="5078"/>
                          <a14:foregroundMark x1="51563" y1="5078" x2="61523" y2="7031"/>
                          <a14:foregroundMark x1="35156" y1="91797" x2="55469" y2="93750"/>
                          <a14:foregroundMark x1="55469" y1="93750" x2="63477" y2="92578"/>
                          <a14:foregroundMark x1="42969" y1="96680" x2="53711" y2="97656"/>
                        </a14:backgroundRemoval>
                      </a14:imgEffect>
                    </a14:imgLayer>
                  </a14:imgProps>
                </a:ext>
                <a:ext uri="{28A0092B-C50C-407E-A947-70E740481C1C}">
                  <a14:useLocalDpi xmlns:a14="http://schemas.microsoft.com/office/drawing/2010/main" val="0"/>
                </a:ext>
              </a:extLst>
            </a:blip>
            <a:stretch>
              <a:fillRect/>
            </a:stretch>
          </p:blipFill>
          <p:spPr>
            <a:xfrm rot="18000000">
              <a:off x="9439440" y="2391756"/>
              <a:ext cx="627812" cy="627812"/>
            </a:xfrm>
            <a:prstGeom prst="rect">
              <a:avLst/>
            </a:prstGeom>
          </p:spPr>
        </p:pic>
        <p:pic>
          <p:nvPicPr>
            <p:cNvPr id="63" name="图片 62" descr="蓝色头发的小孩&#10;&#10;描述已自动生成">
              <a:extLst>
                <a:ext uri="{FF2B5EF4-FFF2-40B4-BE49-F238E27FC236}">
                  <a16:creationId xmlns:a16="http://schemas.microsoft.com/office/drawing/2014/main" id="{FCD9EFEA-0E7F-C9DB-3981-D1E5143113D5}"/>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883" b="97656" l="9961" r="89844">
                          <a14:foregroundMark x1="35352" y1="7227" x2="51563" y2="5078"/>
                          <a14:foregroundMark x1="51563" y1="5078" x2="61523" y2="7031"/>
                          <a14:foregroundMark x1="35156" y1="91797" x2="55469" y2="93750"/>
                          <a14:foregroundMark x1="55469" y1="93750" x2="63477" y2="92578"/>
                          <a14:foregroundMark x1="42969" y1="96680" x2="53711" y2="97656"/>
                        </a14:backgroundRemoval>
                      </a14:imgEffect>
                    </a14:imgLayer>
                  </a14:imgProps>
                </a:ext>
                <a:ext uri="{28A0092B-C50C-407E-A947-70E740481C1C}">
                  <a14:useLocalDpi xmlns:a14="http://schemas.microsoft.com/office/drawing/2010/main" val="0"/>
                </a:ext>
              </a:extLst>
            </a:blip>
            <a:stretch>
              <a:fillRect/>
            </a:stretch>
          </p:blipFill>
          <p:spPr>
            <a:xfrm rot="19800000">
              <a:off x="10104220" y="2391756"/>
              <a:ext cx="627812" cy="627812"/>
            </a:xfrm>
            <a:prstGeom prst="rect">
              <a:avLst/>
            </a:prstGeom>
          </p:spPr>
        </p:pic>
        <p:pic>
          <p:nvPicPr>
            <p:cNvPr id="64" name="图片 63" descr="人的脸&#10;&#10;描述已自动生成">
              <a:extLst>
                <a:ext uri="{FF2B5EF4-FFF2-40B4-BE49-F238E27FC236}">
                  <a16:creationId xmlns:a16="http://schemas.microsoft.com/office/drawing/2014/main" id="{975F927F-162C-DF04-9B36-7A45EC7CA77F}"/>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4883" b="96289" l="9961" r="89844">
                          <a14:foregroundMark x1="38672" y1="7031" x2="63477" y2="9180"/>
                          <a14:foregroundMark x1="63477" y1="9180" x2="66211" y2="10156"/>
                          <a14:foregroundMark x1="47266" y1="4688" x2="59570" y2="5664"/>
                          <a14:foregroundMark x1="59570" y1="5664" x2="59570" y2="5859"/>
                          <a14:foregroundMark x1="59766" y1="4883" x2="64648" y2="7227"/>
                          <a14:foregroundMark x1="30859" y1="90430" x2="51367" y2="91797"/>
                          <a14:foregroundMark x1="51367" y1="91797" x2="67578" y2="88086"/>
                          <a14:foregroundMark x1="67578" y1="88086" x2="69922" y2="83789"/>
                          <a14:foregroundMark x1="43164" y1="95508" x2="53320" y2="96289"/>
                          <a14:foregroundMark x1="53320" y1="96289" x2="56055" y2="95313"/>
                        </a14:backgroundRemoval>
                      </a14:imgEffect>
                    </a14:imgLayer>
                  </a14:imgProps>
                </a:ext>
                <a:ext uri="{28A0092B-C50C-407E-A947-70E740481C1C}">
                  <a14:useLocalDpi xmlns:a14="http://schemas.microsoft.com/office/drawing/2010/main" val="0"/>
                </a:ext>
              </a:extLst>
            </a:blip>
            <a:stretch>
              <a:fillRect/>
            </a:stretch>
          </p:blipFill>
          <p:spPr>
            <a:xfrm>
              <a:off x="3161320" y="3115094"/>
              <a:ext cx="627812" cy="627812"/>
            </a:xfrm>
            <a:prstGeom prst="rect">
              <a:avLst/>
            </a:prstGeom>
          </p:spPr>
        </p:pic>
        <p:pic>
          <p:nvPicPr>
            <p:cNvPr id="65" name="图片 64" descr="人的脸&#10;&#10;描述已自动生成">
              <a:extLst>
                <a:ext uri="{FF2B5EF4-FFF2-40B4-BE49-F238E27FC236}">
                  <a16:creationId xmlns:a16="http://schemas.microsoft.com/office/drawing/2014/main" id="{A53F8E31-D200-1732-CA76-9A7AFA4FF8DA}"/>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4883" b="96289" l="9961" r="89844">
                          <a14:foregroundMark x1="38672" y1="7031" x2="63477" y2="9180"/>
                          <a14:foregroundMark x1="63477" y1="9180" x2="66211" y2="10156"/>
                          <a14:foregroundMark x1="47266" y1="4688" x2="59570" y2="5664"/>
                          <a14:foregroundMark x1="59570" y1="5664" x2="59570" y2="5859"/>
                          <a14:foregroundMark x1="59766" y1="4883" x2="64648" y2="7227"/>
                          <a14:foregroundMark x1="30859" y1="90430" x2="51367" y2="91797"/>
                          <a14:foregroundMark x1="51367" y1="91797" x2="67578" y2="88086"/>
                          <a14:foregroundMark x1="67578" y1="88086" x2="69922" y2="83789"/>
                          <a14:foregroundMark x1="43164" y1="95508" x2="53320" y2="96289"/>
                          <a14:foregroundMark x1="53320" y1="96289" x2="56055" y2="95313"/>
                        </a14:backgroundRemoval>
                      </a14:imgEffect>
                    </a14:imgLayer>
                  </a14:imgProps>
                </a:ext>
                <a:ext uri="{28A0092B-C50C-407E-A947-70E740481C1C}">
                  <a14:useLocalDpi xmlns:a14="http://schemas.microsoft.com/office/drawing/2010/main" val="0"/>
                </a:ext>
              </a:extLst>
            </a:blip>
            <a:stretch>
              <a:fillRect/>
            </a:stretch>
          </p:blipFill>
          <p:spPr>
            <a:xfrm rot="1800000">
              <a:off x="3739439" y="3115094"/>
              <a:ext cx="627812" cy="627812"/>
            </a:xfrm>
            <a:prstGeom prst="rect">
              <a:avLst/>
            </a:prstGeom>
          </p:spPr>
        </p:pic>
        <p:pic>
          <p:nvPicPr>
            <p:cNvPr id="66" name="图片 65" descr="人的脸&#10;&#10;描述已自动生成">
              <a:extLst>
                <a:ext uri="{FF2B5EF4-FFF2-40B4-BE49-F238E27FC236}">
                  <a16:creationId xmlns:a16="http://schemas.microsoft.com/office/drawing/2014/main" id="{93926725-7517-0D4B-9E84-F5A77493C46B}"/>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4883" b="96289" l="9961" r="89844">
                          <a14:foregroundMark x1="38672" y1="7031" x2="63477" y2="9180"/>
                          <a14:foregroundMark x1="63477" y1="9180" x2="66211" y2="10156"/>
                          <a14:foregroundMark x1="47266" y1="4688" x2="59570" y2="5664"/>
                          <a14:foregroundMark x1="59570" y1="5664" x2="59570" y2="5859"/>
                          <a14:foregroundMark x1="59766" y1="4883" x2="64648" y2="7227"/>
                          <a14:foregroundMark x1="30859" y1="90430" x2="51367" y2="91797"/>
                          <a14:foregroundMark x1="51367" y1="91797" x2="67578" y2="88086"/>
                          <a14:foregroundMark x1="67578" y1="88086" x2="69922" y2="83789"/>
                          <a14:foregroundMark x1="43164" y1="95508" x2="53320" y2="96289"/>
                          <a14:foregroundMark x1="53320" y1="96289" x2="56055" y2="95313"/>
                        </a14:backgroundRemoval>
                      </a14:imgEffect>
                    </a14:imgLayer>
                  </a14:imgProps>
                </a:ext>
                <a:ext uri="{28A0092B-C50C-407E-A947-70E740481C1C}">
                  <a14:useLocalDpi xmlns:a14="http://schemas.microsoft.com/office/drawing/2010/main" val="0"/>
                </a:ext>
              </a:extLst>
            </a:blip>
            <a:stretch>
              <a:fillRect/>
            </a:stretch>
          </p:blipFill>
          <p:spPr>
            <a:xfrm rot="3600000">
              <a:off x="4381917" y="3115094"/>
              <a:ext cx="627812" cy="627812"/>
            </a:xfrm>
            <a:prstGeom prst="rect">
              <a:avLst/>
            </a:prstGeom>
          </p:spPr>
        </p:pic>
        <p:pic>
          <p:nvPicPr>
            <p:cNvPr id="67" name="图片 66" descr="人的脸&#10;&#10;描述已自动生成">
              <a:extLst>
                <a:ext uri="{FF2B5EF4-FFF2-40B4-BE49-F238E27FC236}">
                  <a16:creationId xmlns:a16="http://schemas.microsoft.com/office/drawing/2014/main" id="{A36913FE-4C2E-E75A-E293-B283154EAA1B}"/>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4883" b="96289" l="9961" r="89844">
                          <a14:foregroundMark x1="38672" y1="7031" x2="63477" y2="9180"/>
                          <a14:foregroundMark x1="63477" y1="9180" x2="66211" y2="10156"/>
                          <a14:foregroundMark x1="47266" y1="4688" x2="59570" y2="5664"/>
                          <a14:foregroundMark x1="59570" y1="5664" x2="59570" y2="5859"/>
                          <a14:foregroundMark x1="59766" y1="4883" x2="64648" y2="7227"/>
                          <a14:foregroundMark x1="30859" y1="90430" x2="51367" y2="91797"/>
                          <a14:foregroundMark x1="51367" y1="91797" x2="67578" y2="88086"/>
                          <a14:foregroundMark x1="67578" y1="88086" x2="69922" y2="83789"/>
                          <a14:foregroundMark x1="43164" y1="95508" x2="53320" y2="96289"/>
                          <a14:foregroundMark x1="53320" y1="96289" x2="56055" y2="95313"/>
                        </a14:backgroundRemoval>
                      </a14:imgEffect>
                    </a14:imgLayer>
                  </a14:imgProps>
                </a:ext>
                <a:ext uri="{28A0092B-C50C-407E-A947-70E740481C1C}">
                  <a14:useLocalDpi xmlns:a14="http://schemas.microsoft.com/office/drawing/2010/main" val="0"/>
                </a:ext>
              </a:extLst>
            </a:blip>
            <a:stretch>
              <a:fillRect/>
            </a:stretch>
          </p:blipFill>
          <p:spPr>
            <a:xfrm rot="5400000">
              <a:off x="5024395" y="3115094"/>
              <a:ext cx="627812" cy="627812"/>
            </a:xfrm>
            <a:prstGeom prst="rect">
              <a:avLst/>
            </a:prstGeom>
          </p:spPr>
        </p:pic>
        <p:pic>
          <p:nvPicPr>
            <p:cNvPr id="68" name="图片 67" descr="人的脸&#10;&#10;描述已自动生成">
              <a:extLst>
                <a:ext uri="{FF2B5EF4-FFF2-40B4-BE49-F238E27FC236}">
                  <a16:creationId xmlns:a16="http://schemas.microsoft.com/office/drawing/2014/main" id="{59177BCB-3D11-5997-F2BC-4CEFAC14A997}"/>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4883" b="96289" l="9961" r="89844">
                          <a14:foregroundMark x1="38672" y1="7031" x2="63477" y2="9180"/>
                          <a14:foregroundMark x1="63477" y1="9180" x2="66211" y2="10156"/>
                          <a14:foregroundMark x1="47266" y1="4688" x2="59570" y2="5664"/>
                          <a14:foregroundMark x1="59570" y1="5664" x2="59570" y2="5859"/>
                          <a14:foregroundMark x1="59766" y1="4883" x2="64648" y2="7227"/>
                          <a14:foregroundMark x1="30859" y1="90430" x2="51367" y2="91797"/>
                          <a14:foregroundMark x1="51367" y1="91797" x2="67578" y2="88086"/>
                          <a14:foregroundMark x1="67578" y1="88086" x2="69922" y2="83789"/>
                          <a14:foregroundMark x1="43164" y1="95508" x2="53320" y2="96289"/>
                          <a14:foregroundMark x1="53320" y1="96289" x2="56055" y2="95313"/>
                        </a14:backgroundRemoval>
                      </a14:imgEffect>
                    </a14:imgLayer>
                  </a14:imgProps>
                </a:ext>
                <a:ext uri="{28A0092B-C50C-407E-A947-70E740481C1C}">
                  <a14:useLocalDpi xmlns:a14="http://schemas.microsoft.com/office/drawing/2010/main" val="0"/>
                </a:ext>
              </a:extLst>
            </a:blip>
            <a:stretch>
              <a:fillRect/>
            </a:stretch>
          </p:blipFill>
          <p:spPr>
            <a:xfrm rot="7200000">
              <a:off x="5674509" y="3124780"/>
              <a:ext cx="627812" cy="627812"/>
            </a:xfrm>
            <a:prstGeom prst="rect">
              <a:avLst/>
            </a:prstGeom>
          </p:spPr>
        </p:pic>
        <p:pic>
          <p:nvPicPr>
            <p:cNvPr id="69" name="图片 68" descr="人的脸&#10;&#10;描述已自动生成">
              <a:extLst>
                <a:ext uri="{FF2B5EF4-FFF2-40B4-BE49-F238E27FC236}">
                  <a16:creationId xmlns:a16="http://schemas.microsoft.com/office/drawing/2014/main" id="{BB9E127F-4FDA-493B-CE1C-7FCE9B375F03}"/>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4883" b="96289" l="9961" r="89844">
                          <a14:foregroundMark x1="38672" y1="7031" x2="63477" y2="9180"/>
                          <a14:foregroundMark x1="63477" y1="9180" x2="66211" y2="10156"/>
                          <a14:foregroundMark x1="47266" y1="4688" x2="59570" y2="5664"/>
                          <a14:foregroundMark x1="59570" y1="5664" x2="59570" y2="5859"/>
                          <a14:foregroundMark x1="59766" y1="4883" x2="64648" y2="7227"/>
                          <a14:foregroundMark x1="30859" y1="90430" x2="51367" y2="91797"/>
                          <a14:foregroundMark x1="51367" y1="91797" x2="67578" y2="88086"/>
                          <a14:foregroundMark x1="67578" y1="88086" x2="69922" y2="83789"/>
                          <a14:foregroundMark x1="43164" y1="95508" x2="53320" y2="96289"/>
                          <a14:foregroundMark x1="53320" y1="96289" x2="56055" y2="95313"/>
                        </a14:backgroundRemoval>
                      </a14:imgEffect>
                    </a14:imgLayer>
                  </a14:imgProps>
                </a:ext>
                <a:ext uri="{28A0092B-C50C-407E-A947-70E740481C1C}">
                  <a14:useLocalDpi xmlns:a14="http://schemas.microsoft.com/office/drawing/2010/main" val="0"/>
                </a:ext>
              </a:extLst>
            </a:blip>
            <a:stretch>
              <a:fillRect/>
            </a:stretch>
          </p:blipFill>
          <p:spPr>
            <a:xfrm rot="9000000">
              <a:off x="6355737" y="3115094"/>
              <a:ext cx="627812" cy="627812"/>
            </a:xfrm>
            <a:prstGeom prst="rect">
              <a:avLst/>
            </a:prstGeom>
          </p:spPr>
        </p:pic>
        <p:pic>
          <p:nvPicPr>
            <p:cNvPr id="70" name="图片 69" descr="人的脸&#10;&#10;描述已自动生成">
              <a:extLst>
                <a:ext uri="{FF2B5EF4-FFF2-40B4-BE49-F238E27FC236}">
                  <a16:creationId xmlns:a16="http://schemas.microsoft.com/office/drawing/2014/main" id="{A4673576-4A28-107A-C728-4F03B0343EB2}"/>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4883" b="96289" l="9961" r="89844">
                          <a14:foregroundMark x1="38672" y1="7031" x2="63477" y2="9180"/>
                          <a14:foregroundMark x1="63477" y1="9180" x2="66211" y2="10156"/>
                          <a14:foregroundMark x1="47266" y1="4688" x2="59570" y2="5664"/>
                          <a14:foregroundMark x1="59570" y1="5664" x2="59570" y2="5859"/>
                          <a14:foregroundMark x1="59766" y1="4883" x2="64648" y2="7227"/>
                          <a14:foregroundMark x1="30859" y1="90430" x2="51367" y2="91797"/>
                          <a14:foregroundMark x1="51367" y1="91797" x2="67578" y2="88086"/>
                          <a14:foregroundMark x1="67578" y1="88086" x2="69922" y2="83789"/>
                          <a14:foregroundMark x1="43164" y1="95508" x2="53320" y2="96289"/>
                          <a14:foregroundMark x1="53320" y1="96289" x2="56055" y2="95313"/>
                        </a14:backgroundRemoval>
                      </a14:imgEffect>
                    </a14:imgLayer>
                  </a14:imgProps>
                </a:ext>
                <a:ext uri="{28A0092B-C50C-407E-A947-70E740481C1C}">
                  <a14:useLocalDpi xmlns:a14="http://schemas.microsoft.com/office/drawing/2010/main" val="0"/>
                </a:ext>
              </a:extLst>
            </a:blip>
            <a:stretch>
              <a:fillRect/>
            </a:stretch>
          </p:blipFill>
          <p:spPr>
            <a:xfrm rot="10800000">
              <a:off x="6983549" y="3124780"/>
              <a:ext cx="627812" cy="627812"/>
            </a:xfrm>
            <a:prstGeom prst="rect">
              <a:avLst/>
            </a:prstGeom>
          </p:spPr>
        </p:pic>
        <p:pic>
          <p:nvPicPr>
            <p:cNvPr id="71" name="图片 70" descr="人的脸&#10;&#10;描述已自动生成">
              <a:extLst>
                <a:ext uri="{FF2B5EF4-FFF2-40B4-BE49-F238E27FC236}">
                  <a16:creationId xmlns:a16="http://schemas.microsoft.com/office/drawing/2014/main" id="{48A079B4-1219-DD7C-02F6-92A5338E2C38}"/>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4883" b="96289" l="9961" r="89844">
                          <a14:foregroundMark x1="38672" y1="7031" x2="63477" y2="9180"/>
                          <a14:foregroundMark x1="63477" y1="9180" x2="66211" y2="10156"/>
                          <a14:foregroundMark x1="47266" y1="4688" x2="59570" y2="5664"/>
                          <a14:foregroundMark x1="59570" y1="5664" x2="59570" y2="5859"/>
                          <a14:foregroundMark x1="59766" y1="4883" x2="64648" y2="7227"/>
                          <a14:foregroundMark x1="30859" y1="90430" x2="51367" y2="91797"/>
                          <a14:foregroundMark x1="51367" y1="91797" x2="67578" y2="88086"/>
                          <a14:foregroundMark x1="67578" y1="88086" x2="69922" y2="83789"/>
                          <a14:foregroundMark x1="43164" y1="95508" x2="53320" y2="96289"/>
                          <a14:foregroundMark x1="53320" y1="96289" x2="56055" y2="95313"/>
                        </a14:backgroundRemoval>
                      </a14:imgEffect>
                    </a14:imgLayer>
                  </a14:imgProps>
                </a:ext>
                <a:ext uri="{28A0092B-C50C-407E-A947-70E740481C1C}">
                  <a14:useLocalDpi xmlns:a14="http://schemas.microsoft.com/office/drawing/2010/main" val="0"/>
                </a:ext>
              </a:extLst>
            </a:blip>
            <a:stretch>
              <a:fillRect/>
            </a:stretch>
          </p:blipFill>
          <p:spPr>
            <a:xfrm rot="12600000">
              <a:off x="7611361" y="3110052"/>
              <a:ext cx="627812" cy="627812"/>
            </a:xfrm>
            <a:prstGeom prst="rect">
              <a:avLst/>
            </a:prstGeom>
          </p:spPr>
        </p:pic>
        <p:pic>
          <p:nvPicPr>
            <p:cNvPr id="72" name="图片 71" descr="人的脸&#10;&#10;描述已自动生成">
              <a:extLst>
                <a:ext uri="{FF2B5EF4-FFF2-40B4-BE49-F238E27FC236}">
                  <a16:creationId xmlns:a16="http://schemas.microsoft.com/office/drawing/2014/main" id="{E3E45111-76C5-B9D6-10AF-2AAD90DB5F0C}"/>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4883" b="96289" l="9961" r="89844">
                          <a14:foregroundMark x1="38672" y1="7031" x2="63477" y2="9180"/>
                          <a14:foregroundMark x1="63477" y1="9180" x2="66211" y2="10156"/>
                          <a14:foregroundMark x1="47266" y1="4688" x2="59570" y2="5664"/>
                          <a14:foregroundMark x1="59570" y1="5664" x2="59570" y2="5859"/>
                          <a14:foregroundMark x1="59766" y1="4883" x2="64648" y2="7227"/>
                          <a14:foregroundMark x1="30859" y1="90430" x2="51367" y2="91797"/>
                          <a14:foregroundMark x1="51367" y1="91797" x2="67578" y2="88086"/>
                          <a14:foregroundMark x1="67578" y1="88086" x2="69922" y2="83789"/>
                          <a14:foregroundMark x1="43164" y1="95508" x2="53320" y2="96289"/>
                          <a14:foregroundMark x1="53320" y1="96289" x2="56055" y2="95313"/>
                        </a14:backgroundRemoval>
                      </a14:imgEffect>
                    </a14:imgLayer>
                  </a14:imgProps>
                </a:ext>
                <a:ext uri="{28A0092B-C50C-407E-A947-70E740481C1C}">
                  <a14:useLocalDpi xmlns:a14="http://schemas.microsoft.com/office/drawing/2010/main" val="0"/>
                </a:ext>
              </a:extLst>
            </a:blip>
            <a:stretch>
              <a:fillRect/>
            </a:stretch>
          </p:blipFill>
          <p:spPr>
            <a:xfrm rot="14400000">
              <a:off x="8239173" y="3095324"/>
              <a:ext cx="627812" cy="627812"/>
            </a:xfrm>
            <a:prstGeom prst="rect">
              <a:avLst/>
            </a:prstGeom>
          </p:spPr>
        </p:pic>
        <p:pic>
          <p:nvPicPr>
            <p:cNvPr id="73" name="图片 72" descr="人的脸&#10;&#10;描述已自动生成">
              <a:extLst>
                <a:ext uri="{FF2B5EF4-FFF2-40B4-BE49-F238E27FC236}">
                  <a16:creationId xmlns:a16="http://schemas.microsoft.com/office/drawing/2014/main" id="{055DF5D4-AC2F-74B7-CD2B-BDBF8437A505}"/>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4883" b="96289" l="9961" r="89844">
                          <a14:foregroundMark x1="38672" y1="7031" x2="63477" y2="9180"/>
                          <a14:foregroundMark x1="63477" y1="9180" x2="66211" y2="10156"/>
                          <a14:foregroundMark x1="47266" y1="4688" x2="59570" y2="5664"/>
                          <a14:foregroundMark x1="59570" y1="5664" x2="59570" y2="5859"/>
                          <a14:foregroundMark x1="59766" y1="4883" x2="64648" y2="7227"/>
                          <a14:foregroundMark x1="30859" y1="90430" x2="51367" y2="91797"/>
                          <a14:foregroundMark x1="51367" y1="91797" x2="67578" y2="88086"/>
                          <a14:foregroundMark x1="67578" y1="88086" x2="69922" y2="83789"/>
                          <a14:foregroundMark x1="43164" y1="95508" x2="53320" y2="96289"/>
                          <a14:foregroundMark x1="53320" y1="96289" x2="56055" y2="95313"/>
                        </a14:backgroundRemoval>
                      </a14:imgEffect>
                    </a14:imgLayer>
                  </a14:imgProps>
                </a:ext>
                <a:ext uri="{28A0092B-C50C-407E-A947-70E740481C1C}">
                  <a14:useLocalDpi xmlns:a14="http://schemas.microsoft.com/office/drawing/2010/main" val="0"/>
                </a:ext>
              </a:extLst>
            </a:blip>
            <a:stretch>
              <a:fillRect/>
            </a:stretch>
          </p:blipFill>
          <p:spPr>
            <a:xfrm rot="16200000">
              <a:off x="8859882" y="3110052"/>
              <a:ext cx="627812" cy="627812"/>
            </a:xfrm>
            <a:prstGeom prst="rect">
              <a:avLst/>
            </a:prstGeom>
          </p:spPr>
        </p:pic>
        <p:pic>
          <p:nvPicPr>
            <p:cNvPr id="74" name="图片 73" descr="人的脸&#10;&#10;描述已自动生成">
              <a:extLst>
                <a:ext uri="{FF2B5EF4-FFF2-40B4-BE49-F238E27FC236}">
                  <a16:creationId xmlns:a16="http://schemas.microsoft.com/office/drawing/2014/main" id="{743A3C99-9C7F-926A-C44C-307C99405759}"/>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4883" b="96289" l="9961" r="89844">
                          <a14:foregroundMark x1="38672" y1="7031" x2="63477" y2="9180"/>
                          <a14:foregroundMark x1="63477" y1="9180" x2="66211" y2="10156"/>
                          <a14:foregroundMark x1="47266" y1="4688" x2="59570" y2="5664"/>
                          <a14:foregroundMark x1="59570" y1="5664" x2="59570" y2="5859"/>
                          <a14:foregroundMark x1="59766" y1="4883" x2="64648" y2="7227"/>
                          <a14:foregroundMark x1="30859" y1="90430" x2="51367" y2="91797"/>
                          <a14:foregroundMark x1="51367" y1="91797" x2="67578" y2="88086"/>
                          <a14:foregroundMark x1="67578" y1="88086" x2="69922" y2="83789"/>
                          <a14:foregroundMark x1="43164" y1="95508" x2="53320" y2="96289"/>
                          <a14:foregroundMark x1="53320" y1="96289" x2="56055" y2="95313"/>
                        </a14:backgroundRemoval>
                      </a14:imgEffect>
                    </a14:imgLayer>
                  </a14:imgProps>
                </a:ext>
                <a:ext uri="{28A0092B-C50C-407E-A947-70E740481C1C}">
                  <a14:useLocalDpi xmlns:a14="http://schemas.microsoft.com/office/drawing/2010/main" val="0"/>
                </a:ext>
              </a:extLst>
            </a:blip>
            <a:stretch>
              <a:fillRect/>
            </a:stretch>
          </p:blipFill>
          <p:spPr>
            <a:xfrm rot="18000000">
              <a:off x="9513206" y="3095324"/>
              <a:ext cx="627812" cy="627812"/>
            </a:xfrm>
            <a:prstGeom prst="rect">
              <a:avLst/>
            </a:prstGeom>
          </p:spPr>
        </p:pic>
        <p:pic>
          <p:nvPicPr>
            <p:cNvPr id="75" name="图片 74" descr="人的脸&#10;&#10;描述已自动生成">
              <a:extLst>
                <a:ext uri="{FF2B5EF4-FFF2-40B4-BE49-F238E27FC236}">
                  <a16:creationId xmlns:a16="http://schemas.microsoft.com/office/drawing/2014/main" id="{911DDE14-5573-B484-EE62-22E71FA04DC2}"/>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4883" b="96289" l="9961" r="89844">
                          <a14:foregroundMark x1="38672" y1="7031" x2="63477" y2="9180"/>
                          <a14:foregroundMark x1="63477" y1="9180" x2="66211" y2="10156"/>
                          <a14:foregroundMark x1="47266" y1="4688" x2="59570" y2="5664"/>
                          <a14:foregroundMark x1="59570" y1="5664" x2="59570" y2="5859"/>
                          <a14:foregroundMark x1="59766" y1="4883" x2="64648" y2="7227"/>
                          <a14:foregroundMark x1="30859" y1="90430" x2="51367" y2="91797"/>
                          <a14:foregroundMark x1="51367" y1="91797" x2="67578" y2="88086"/>
                          <a14:foregroundMark x1="67578" y1="88086" x2="69922" y2="83789"/>
                          <a14:foregroundMark x1="43164" y1="95508" x2="53320" y2="96289"/>
                          <a14:foregroundMark x1="53320" y1="96289" x2="56055" y2="95313"/>
                        </a14:backgroundRemoval>
                      </a14:imgEffect>
                    </a14:imgLayer>
                  </a14:imgProps>
                </a:ext>
                <a:ext uri="{28A0092B-C50C-407E-A947-70E740481C1C}">
                  <a14:useLocalDpi xmlns:a14="http://schemas.microsoft.com/office/drawing/2010/main" val="0"/>
                </a:ext>
              </a:extLst>
            </a:blip>
            <a:stretch>
              <a:fillRect/>
            </a:stretch>
          </p:blipFill>
          <p:spPr>
            <a:xfrm rot="19800000">
              <a:off x="10152474" y="3095324"/>
              <a:ext cx="627812" cy="627812"/>
            </a:xfrm>
            <a:prstGeom prst="rect">
              <a:avLst/>
            </a:prstGeom>
          </p:spPr>
        </p:pic>
      </p:grpSp>
    </p:spTree>
    <p:extLst>
      <p:ext uri="{BB962C8B-B14F-4D97-AF65-F5344CB8AC3E}">
        <p14:creationId xmlns:p14="http://schemas.microsoft.com/office/powerpoint/2010/main" val="1171656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a:extLst>
              <a:ext uri="{FF2B5EF4-FFF2-40B4-BE49-F238E27FC236}">
                <a16:creationId xmlns:a16="http://schemas.microsoft.com/office/drawing/2014/main" id="{083DCAD1-37D5-6D2B-8808-677BD80D8C6E}"/>
              </a:ext>
            </a:extLst>
          </p:cNvPr>
          <p:cNvSpPr txBox="1"/>
          <p:nvPr/>
        </p:nvSpPr>
        <p:spPr>
          <a:xfrm>
            <a:off x="9925819" y="481678"/>
            <a:ext cx="2356543" cy="461665"/>
          </a:xfrm>
          <a:prstGeom prst="rect">
            <a:avLst/>
          </a:prstGeom>
          <a:noFill/>
        </p:spPr>
        <p:txBody>
          <a:bodyPr wrap="none" rtlCol="0">
            <a:spAutoFit/>
          </a:bodyPr>
          <a:lstStyle/>
          <a:p>
            <a:r>
              <a:rPr lang="en-US" altLang="zh-CN" sz="2400" b="1" dirty="0">
                <a:solidFill>
                  <a:schemeClr val="bg1"/>
                </a:solidFill>
                <a:latin typeface="Times New Roman" panose="02020603050405020304" pitchFamily="18" charset="0"/>
                <a:cs typeface="Times New Roman" panose="02020603050405020304" pitchFamily="18" charset="0"/>
              </a:rPr>
              <a:t>Task &amp; Measure</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30" name="文本框 29">
            <a:extLst>
              <a:ext uri="{FF2B5EF4-FFF2-40B4-BE49-F238E27FC236}">
                <a16:creationId xmlns:a16="http://schemas.microsoft.com/office/drawing/2014/main" id="{1121349C-4B18-F6A9-AB32-5279F544E565}"/>
              </a:ext>
            </a:extLst>
          </p:cNvPr>
          <p:cNvSpPr txBox="1"/>
          <p:nvPr/>
        </p:nvSpPr>
        <p:spPr>
          <a:xfrm>
            <a:off x="1688051" y="1181043"/>
            <a:ext cx="10210033" cy="2585323"/>
          </a:xfrm>
          <a:prstGeom prst="rect">
            <a:avLst/>
          </a:prstGeom>
          <a:noFill/>
        </p:spPr>
        <p:txBody>
          <a:bodyPr wrap="square" rtlCol="0">
            <a:spAutoFit/>
          </a:bodyPr>
          <a:lstStyle/>
          <a:p>
            <a:pPr marL="342900" indent="-342900">
              <a:buAutoNum type="alphaUcPeriod"/>
            </a:pPr>
            <a:r>
              <a:rPr lang="en-US" altLang="zh-CN" dirty="0">
                <a:latin typeface="Times New Roman" panose="02020603050405020304" pitchFamily="18" charset="0"/>
                <a:cs typeface="Times New Roman" panose="02020603050405020304" pitchFamily="18" charset="0"/>
              </a:rPr>
              <a:t>Task</a:t>
            </a:r>
          </a:p>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The </a:t>
            </a:r>
            <a:r>
              <a:rPr lang="en-US" altLang="zh-CN" sz="1800" dirty="0">
                <a:latin typeface="Times New Roman" panose="02020603050405020304" pitchFamily="18" charset="0"/>
                <a:cs typeface="Times New Roman" panose="02020603050405020304" pitchFamily="18" charset="0"/>
              </a:rPr>
              <a:t>Alphabets are used as target in Part1 and Part4</a:t>
            </a:r>
          </a:p>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The faces are used as target in Part2 and Part3, to balance sequential effect</a:t>
            </a:r>
          </a:p>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For every part, participants will be taught two alphabets are from different languages or there are two people firstly.</a:t>
            </a:r>
          </a:p>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And then in paradigm, alphabets/faces will be shown until participant do a judge that alphabet/face they are showed is from certain language/certain person by click keyboard.</a:t>
            </a:r>
          </a:p>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For CDA, the target will be showed in left and right equally and randomly.</a:t>
            </a:r>
          </a:p>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In part1/part4 and part2/part3, the keys are exchanged to control the influence of the dominant hand</a:t>
            </a:r>
          </a:p>
        </p:txBody>
      </p:sp>
      <p:pic>
        <p:nvPicPr>
          <p:cNvPr id="45" name="图片 44">
            <a:extLst>
              <a:ext uri="{FF2B5EF4-FFF2-40B4-BE49-F238E27FC236}">
                <a16:creationId xmlns:a16="http://schemas.microsoft.com/office/drawing/2014/main" id="{9C91F5B3-0842-D9CD-0B2A-C69C7D18B9D5}"/>
              </a:ext>
            </a:extLst>
          </p:cNvPr>
          <p:cNvPicPr>
            <a:picLocks noChangeAspect="1"/>
          </p:cNvPicPr>
          <p:nvPr/>
        </p:nvPicPr>
        <p:blipFill>
          <a:blip r:embed="rId2"/>
          <a:stretch>
            <a:fillRect/>
          </a:stretch>
        </p:blipFill>
        <p:spPr>
          <a:xfrm>
            <a:off x="2184907" y="4616599"/>
            <a:ext cx="1000414" cy="558000"/>
          </a:xfrm>
          <a:prstGeom prst="rect">
            <a:avLst/>
          </a:prstGeom>
        </p:spPr>
      </p:pic>
      <p:pic>
        <p:nvPicPr>
          <p:cNvPr id="46" name="图片 45">
            <a:extLst>
              <a:ext uri="{FF2B5EF4-FFF2-40B4-BE49-F238E27FC236}">
                <a16:creationId xmlns:a16="http://schemas.microsoft.com/office/drawing/2014/main" id="{6B4D563B-DD26-B4B4-3ABF-BB41B7C9A382}"/>
              </a:ext>
            </a:extLst>
          </p:cNvPr>
          <p:cNvPicPr>
            <a:picLocks noChangeAspect="1"/>
          </p:cNvPicPr>
          <p:nvPr/>
        </p:nvPicPr>
        <p:blipFill>
          <a:blip r:embed="rId3"/>
          <a:stretch>
            <a:fillRect/>
          </a:stretch>
        </p:blipFill>
        <p:spPr>
          <a:xfrm>
            <a:off x="2193530" y="3950951"/>
            <a:ext cx="1001743" cy="558000"/>
          </a:xfrm>
          <a:prstGeom prst="rect">
            <a:avLst/>
          </a:prstGeom>
        </p:spPr>
      </p:pic>
      <p:pic>
        <p:nvPicPr>
          <p:cNvPr id="47" name="图片 46">
            <a:extLst>
              <a:ext uri="{FF2B5EF4-FFF2-40B4-BE49-F238E27FC236}">
                <a16:creationId xmlns:a16="http://schemas.microsoft.com/office/drawing/2014/main" id="{71FC7ECC-8437-00EC-2025-03FC13932BB2}"/>
              </a:ext>
            </a:extLst>
          </p:cNvPr>
          <p:cNvPicPr>
            <a:picLocks noChangeAspect="1"/>
          </p:cNvPicPr>
          <p:nvPr/>
        </p:nvPicPr>
        <p:blipFill>
          <a:blip r:embed="rId4"/>
          <a:stretch>
            <a:fillRect/>
          </a:stretch>
        </p:blipFill>
        <p:spPr>
          <a:xfrm>
            <a:off x="3608487" y="4933461"/>
            <a:ext cx="1001743" cy="558000"/>
          </a:xfrm>
          <a:prstGeom prst="rect">
            <a:avLst/>
          </a:prstGeom>
        </p:spPr>
      </p:pic>
      <p:cxnSp>
        <p:nvCxnSpPr>
          <p:cNvPr id="49" name="连接符: 肘形 48">
            <a:extLst>
              <a:ext uri="{FF2B5EF4-FFF2-40B4-BE49-F238E27FC236}">
                <a16:creationId xmlns:a16="http://schemas.microsoft.com/office/drawing/2014/main" id="{18C492E1-D58D-F423-B752-C213C4E7E61C}"/>
              </a:ext>
            </a:extLst>
          </p:cNvPr>
          <p:cNvCxnSpPr>
            <a:cxnSpLocks/>
            <a:stCxn id="45" idx="3"/>
            <a:endCxn id="47" idx="1"/>
          </p:cNvCxnSpPr>
          <p:nvPr/>
        </p:nvCxnSpPr>
        <p:spPr>
          <a:xfrm>
            <a:off x="3185321" y="4895599"/>
            <a:ext cx="423166" cy="31686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连接符: 肘形 50">
            <a:extLst>
              <a:ext uri="{FF2B5EF4-FFF2-40B4-BE49-F238E27FC236}">
                <a16:creationId xmlns:a16="http://schemas.microsoft.com/office/drawing/2014/main" id="{EB76D45A-5C4D-150D-7410-C0C01A7CD639}"/>
              </a:ext>
            </a:extLst>
          </p:cNvPr>
          <p:cNvCxnSpPr>
            <a:cxnSpLocks/>
            <a:stCxn id="46" idx="3"/>
            <a:endCxn id="47" idx="1"/>
          </p:cNvCxnSpPr>
          <p:nvPr/>
        </p:nvCxnSpPr>
        <p:spPr>
          <a:xfrm>
            <a:off x="3195273" y="4229951"/>
            <a:ext cx="413214" cy="98251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文本框 51">
            <a:extLst>
              <a:ext uri="{FF2B5EF4-FFF2-40B4-BE49-F238E27FC236}">
                <a16:creationId xmlns:a16="http://schemas.microsoft.com/office/drawing/2014/main" id="{EB194605-3B1A-7B2C-270B-3AF04E7B9F66}"/>
              </a:ext>
            </a:extLst>
          </p:cNvPr>
          <p:cNvSpPr txBox="1"/>
          <p:nvPr/>
        </p:nvSpPr>
        <p:spPr>
          <a:xfrm>
            <a:off x="3690258" y="5491461"/>
            <a:ext cx="83820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500ms</a:t>
            </a:r>
            <a:endParaRPr lang="zh-CN" altLang="en-US" dirty="0">
              <a:latin typeface="Times New Roman" panose="02020603050405020304" pitchFamily="18" charset="0"/>
              <a:cs typeface="Times New Roman" panose="02020603050405020304" pitchFamily="18" charset="0"/>
            </a:endParaRPr>
          </a:p>
        </p:txBody>
      </p:sp>
      <p:cxnSp>
        <p:nvCxnSpPr>
          <p:cNvPr id="59" name="连接符: 肘形 58">
            <a:extLst>
              <a:ext uri="{FF2B5EF4-FFF2-40B4-BE49-F238E27FC236}">
                <a16:creationId xmlns:a16="http://schemas.microsoft.com/office/drawing/2014/main" id="{4E5C422F-D293-1186-FE0E-DCD095DEF1F1}"/>
              </a:ext>
            </a:extLst>
          </p:cNvPr>
          <p:cNvCxnSpPr>
            <a:cxnSpLocks/>
            <a:stCxn id="47" idx="3"/>
            <a:endCxn id="173" idx="1"/>
          </p:cNvCxnSpPr>
          <p:nvPr/>
        </p:nvCxnSpPr>
        <p:spPr>
          <a:xfrm flipV="1">
            <a:off x="4610230" y="4209732"/>
            <a:ext cx="656692" cy="1002729"/>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连接符: 肘形 60">
            <a:extLst>
              <a:ext uri="{FF2B5EF4-FFF2-40B4-BE49-F238E27FC236}">
                <a16:creationId xmlns:a16="http://schemas.microsoft.com/office/drawing/2014/main" id="{F50E5AED-658C-57F3-8034-56AE07DC135B}"/>
              </a:ext>
            </a:extLst>
          </p:cNvPr>
          <p:cNvCxnSpPr>
            <a:cxnSpLocks/>
            <a:stCxn id="47" idx="3"/>
            <a:endCxn id="174" idx="1"/>
          </p:cNvCxnSpPr>
          <p:nvPr/>
        </p:nvCxnSpPr>
        <p:spPr>
          <a:xfrm flipV="1">
            <a:off x="4610230" y="5001106"/>
            <a:ext cx="656692" cy="211355"/>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文本框 61">
            <a:extLst>
              <a:ext uri="{FF2B5EF4-FFF2-40B4-BE49-F238E27FC236}">
                <a16:creationId xmlns:a16="http://schemas.microsoft.com/office/drawing/2014/main" id="{8CEB7E8B-83E3-F0C2-1823-55E099B88C13}"/>
              </a:ext>
            </a:extLst>
          </p:cNvPr>
          <p:cNvSpPr txBox="1"/>
          <p:nvPr/>
        </p:nvSpPr>
        <p:spPr>
          <a:xfrm>
            <a:off x="8308653" y="4783617"/>
            <a:ext cx="1784581" cy="646331"/>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Click and other 2*12*4=96 trials</a:t>
            </a:r>
            <a:endParaRPr lang="zh-CN" altLang="en-US" dirty="0">
              <a:latin typeface="Times New Roman" panose="02020603050405020304" pitchFamily="18" charset="0"/>
              <a:cs typeface="Times New Roman" panose="02020603050405020304" pitchFamily="18" charset="0"/>
            </a:endParaRPr>
          </a:p>
        </p:txBody>
      </p:sp>
      <p:cxnSp>
        <p:nvCxnSpPr>
          <p:cNvPr id="72" name="连接符: 肘形 71">
            <a:extLst>
              <a:ext uri="{FF2B5EF4-FFF2-40B4-BE49-F238E27FC236}">
                <a16:creationId xmlns:a16="http://schemas.microsoft.com/office/drawing/2014/main" id="{0193B610-162E-EFC6-FB6B-97C4E1816FFA}"/>
              </a:ext>
            </a:extLst>
          </p:cNvPr>
          <p:cNvCxnSpPr>
            <a:cxnSpLocks/>
            <a:stCxn id="176" idx="3"/>
            <a:endCxn id="62" idx="1"/>
          </p:cNvCxnSpPr>
          <p:nvPr/>
        </p:nvCxnSpPr>
        <p:spPr>
          <a:xfrm>
            <a:off x="7431639" y="4221092"/>
            <a:ext cx="877014" cy="88569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连接符: 肘形 73">
            <a:extLst>
              <a:ext uri="{FF2B5EF4-FFF2-40B4-BE49-F238E27FC236}">
                <a16:creationId xmlns:a16="http://schemas.microsoft.com/office/drawing/2014/main" id="{FFDD676F-A8D6-A224-F304-CF068CD02461}"/>
              </a:ext>
            </a:extLst>
          </p:cNvPr>
          <p:cNvCxnSpPr>
            <a:cxnSpLocks/>
            <a:stCxn id="175" idx="3"/>
            <a:endCxn id="62" idx="1"/>
          </p:cNvCxnSpPr>
          <p:nvPr/>
        </p:nvCxnSpPr>
        <p:spPr>
          <a:xfrm>
            <a:off x="7431639" y="5001106"/>
            <a:ext cx="877014" cy="10567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16" name="图片 115">
            <a:extLst>
              <a:ext uri="{FF2B5EF4-FFF2-40B4-BE49-F238E27FC236}">
                <a16:creationId xmlns:a16="http://schemas.microsoft.com/office/drawing/2014/main" id="{DC09C47E-6A39-5F73-4934-1BCD0EA873A1}"/>
              </a:ext>
            </a:extLst>
          </p:cNvPr>
          <p:cNvPicPr>
            <a:picLocks noChangeAspect="1"/>
          </p:cNvPicPr>
          <p:nvPr/>
        </p:nvPicPr>
        <p:blipFill>
          <a:blip r:embed="rId5"/>
          <a:stretch>
            <a:fillRect/>
          </a:stretch>
        </p:blipFill>
        <p:spPr>
          <a:xfrm>
            <a:off x="2184907" y="5278074"/>
            <a:ext cx="1015052" cy="566165"/>
          </a:xfrm>
          <a:prstGeom prst="rect">
            <a:avLst/>
          </a:prstGeom>
        </p:spPr>
      </p:pic>
      <p:pic>
        <p:nvPicPr>
          <p:cNvPr id="119" name="图片 118">
            <a:extLst>
              <a:ext uri="{FF2B5EF4-FFF2-40B4-BE49-F238E27FC236}">
                <a16:creationId xmlns:a16="http://schemas.microsoft.com/office/drawing/2014/main" id="{AA0B516C-B265-99D8-2C6A-0A35756D1DAD}"/>
              </a:ext>
            </a:extLst>
          </p:cNvPr>
          <p:cNvPicPr>
            <a:picLocks noChangeAspect="1"/>
          </p:cNvPicPr>
          <p:nvPr/>
        </p:nvPicPr>
        <p:blipFill>
          <a:blip r:embed="rId6"/>
          <a:stretch>
            <a:fillRect/>
          </a:stretch>
        </p:blipFill>
        <p:spPr>
          <a:xfrm>
            <a:off x="2184907" y="5947714"/>
            <a:ext cx="1016401" cy="566165"/>
          </a:xfrm>
          <a:prstGeom prst="rect">
            <a:avLst/>
          </a:prstGeom>
        </p:spPr>
      </p:pic>
      <p:cxnSp>
        <p:nvCxnSpPr>
          <p:cNvPr id="138" name="连接符: 肘形 137">
            <a:extLst>
              <a:ext uri="{FF2B5EF4-FFF2-40B4-BE49-F238E27FC236}">
                <a16:creationId xmlns:a16="http://schemas.microsoft.com/office/drawing/2014/main" id="{2C22DEDE-3A60-7D12-7768-93DA6878A7C6}"/>
              </a:ext>
            </a:extLst>
          </p:cNvPr>
          <p:cNvCxnSpPr>
            <a:cxnSpLocks/>
            <a:stCxn id="178" idx="3"/>
            <a:endCxn id="62" idx="1"/>
          </p:cNvCxnSpPr>
          <p:nvPr/>
        </p:nvCxnSpPr>
        <p:spPr>
          <a:xfrm flipV="1">
            <a:off x="7442914" y="5106783"/>
            <a:ext cx="865739" cy="65717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连接符: 肘形 139">
            <a:extLst>
              <a:ext uri="{FF2B5EF4-FFF2-40B4-BE49-F238E27FC236}">
                <a16:creationId xmlns:a16="http://schemas.microsoft.com/office/drawing/2014/main" id="{41B29767-AEE7-50EF-4F06-4B2FA8FDE352}"/>
              </a:ext>
            </a:extLst>
          </p:cNvPr>
          <p:cNvCxnSpPr>
            <a:cxnSpLocks/>
            <a:stCxn id="180" idx="3"/>
            <a:endCxn id="62" idx="1"/>
          </p:cNvCxnSpPr>
          <p:nvPr/>
        </p:nvCxnSpPr>
        <p:spPr>
          <a:xfrm flipV="1">
            <a:off x="7442914" y="5106783"/>
            <a:ext cx="865739" cy="139264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连接符: 肘形 146">
            <a:extLst>
              <a:ext uri="{FF2B5EF4-FFF2-40B4-BE49-F238E27FC236}">
                <a16:creationId xmlns:a16="http://schemas.microsoft.com/office/drawing/2014/main" id="{CE1B94A3-CF56-AD4F-8CBA-4883BDD823F9}"/>
              </a:ext>
            </a:extLst>
          </p:cNvPr>
          <p:cNvCxnSpPr>
            <a:stCxn id="116" idx="3"/>
            <a:endCxn id="47" idx="1"/>
          </p:cNvCxnSpPr>
          <p:nvPr/>
        </p:nvCxnSpPr>
        <p:spPr>
          <a:xfrm flipV="1">
            <a:off x="3199959" y="5212461"/>
            <a:ext cx="408528" cy="348696"/>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连接符: 肘形 148">
            <a:extLst>
              <a:ext uri="{FF2B5EF4-FFF2-40B4-BE49-F238E27FC236}">
                <a16:creationId xmlns:a16="http://schemas.microsoft.com/office/drawing/2014/main" id="{DC7CA141-FE26-C2C8-1001-5DEEFF9E9946}"/>
              </a:ext>
            </a:extLst>
          </p:cNvPr>
          <p:cNvCxnSpPr>
            <a:stCxn id="119" idx="3"/>
            <a:endCxn id="47" idx="1"/>
          </p:cNvCxnSpPr>
          <p:nvPr/>
        </p:nvCxnSpPr>
        <p:spPr>
          <a:xfrm flipV="1">
            <a:off x="3201308" y="5212461"/>
            <a:ext cx="407179" cy="1018336"/>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连接符: 肘形 150">
            <a:extLst>
              <a:ext uri="{FF2B5EF4-FFF2-40B4-BE49-F238E27FC236}">
                <a16:creationId xmlns:a16="http://schemas.microsoft.com/office/drawing/2014/main" id="{63C91BD8-074A-876C-F689-5002F5D9F879}"/>
              </a:ext>
            </a:extLst>
          </p:cNvPr>
          <p:cNvCxnSpPr>
            <a:cxnSpLocks/>
            <a:stCxn id="47" idx="3"/>
            <a:endCxn id="177" idx="1"/>
          </p:cNvCxnSpPr>
          <p:nvPr/>
        </p:nvCxnSpPr>
        <p:spPr>
          <a:xfrm>
            <a:off x="4610230" y="5212461"/>
            <a:ext cx="656692" cy="55535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连接符: 肘形 152">
            <a:extLst>
              <a:ext uri="{FF2B5EF4-FFF2-40B4-BE49-F238E27FC236}">
                <a16:creationId xmlns:a16="http://schemas.microsoft.com/office/drawing/2014/main" id="{85940354-F8AA-524D-4F47-615EDEBB6B57}"/>
              </a:ext>
            </a:extLst>
          </p:cNvPr>
          <p:cNvCxnSpPr>
            <a:cxnSpLocks/>
            <a:stCxn id="47" idx="3"/>
            <a:endCxn id="179" idx="1"/>
          </p:cNvCxnSpPr>
          <p:nvPr/>
        </p:nvCxnSpPr>
        <p:spPr>
          <a:xfrm>
            <a:off x="4610230" y="5212461"/>
            <a:ext cx="636616" cy="1286969"/>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58" name="图片 157">
            <a:extLst>
              <a:ext uri="{FF2B5EF4-FFF2-40B4-BE49-F238E27FC236}">
                <a16:creationId xmlns:a16="http://schemas.microsoft.com/office/drawing/2014/main" id="{3159F851-B95F-6C22-F69B-91F65404EE55}"/>
              </a:ext>
            </a:extLst>
          </p:cNvPr>
          <p:cNvPicPr>
            <a:picLocks noChangeAspect="1"/>
          </p:cNvPicPr>
          <p:nvPr/>
        </p:nvPicPr>
        <p:blipFill>
          <a:blip r:embed="rId7"/>
          <a:stretch>
            <a:fillRect/>
          </a:stretch>
        </p:blipFill>
        <p:spPr>
          <a:xfrm>
            <a:off x="10402051" y="4827782"/>
            <a:ext cx="1001743" cy="558000"/>
          </a:xfrm>
          <a:prstGeom prst="rect">
            <a:avLst/>
          </a:prstGeom>
        </p:spPr>
      </p:pic>
      <p:pic>
        <p:nvPicPr>
          <p:cNvPr id="173" name="图片 172">
            <a:extLst>
              <a:ext uri="{FF2B5EF4-FFF2-40B4-BE49-F238E27FC236}">
                <a16:creationId xmlns:a16="http://schemas.microsoft.com/office/drawing/2014/main" id="{4E60D5CA-2513-53BF-4DDC-3C80646F67A3}"/>
              </a:ext>
            </a:extLst>
          </p:cNvPr>
          <p:cNvPicPr>
            <a:picLocks noChangeAspect="1"/>
          </p:cNvPicPr>
          <p:nvPr/>
        </p:nvPicPr>
        <p:blipFill>
          <a:blip r:embed="rId8"/>
          <a:stretch>
            <a:fillRect/>
          </a:stretch>
        </p:blipFill>
        <p:spPr>
          <a:xfrm>
            <a:off x="5266922" y="3930732"/>
            <a:ext cx="981667" cy="558000"/>
          </a:xfrm>
          <a:prstGeom prst="rect">
            <a:avLst/>
          </a:prstGeom>
        </p:spPr>
      </p:pic>
      <p:pic>
        <p:nvPicPr>
          <p:cNvPr id="174" name="图片 173">
            <a:extLst>
              <a:ext uri="{FF2B5EF4-FFF2-40B4-BE49-F238E27FC236}">
                <a16:creationId xmlns:a16="http://schemas.microsoft.com/office/drawing/2014/main" id="{36D37638-18EB-337A-142C-67E2F2E82B72}"/>
              </a:ext>
            </a:extLst>
          </p:cNvPr>
          <p:cNvPicPr>
            <a:picLocks noChangeAspect="1"/>
          </p:cNvPicPr>
          <p:nvPr/>
        </p:nvPicPr>
        <p:blipFill>
          <a:blip r:embed="rId9"/>
          <a:stretch>
            <a:fillRect/>
          </a:stretch>
        </p:blipFill>
        <p:spPr>
          <a:xfrm>
            <a:off x="5266922" y="4722106"/>
            <a:ext cx="981667" cy="558000"/>
          </a:xfrm>
          <a:prstGeom prst="rect">
            <a:avLst/>
          </a:prstGeom>
        </p:spPr>
      </p:pic>
      <p:pic>
        <p:nvPicPr>
          <p:cNvPr id="175" name="图片 174">
            <a:extLst>
              <a:ext uri="{FF2B5EF4-FFF2-40B4-BE49-F238E27FC236}">
                <a16:creationId xmlns:a16="http://schemas.microsoft.com/office/drawing/2014/main" id="{C50E2B9A-4960-D8AF-B9DE-E37F188CE187}"/>
              </a:ext>
            </a:extLst>
          </p:cNvPr>
          <p:cNvPicPr>
            <a:picLocks noChangeAspect="1"/>
          </p:cNvPicPr>
          <p:nvPr/>
        </p:nvPicPr>
        <p:blipFill>
          <a:blip r:embed="rId10"/>
          <a:stretch>
            <a:fillRect/>
          </a:stretch>
        </p:blipFill>
        <p:spPr>
          <a:xfrm>
            <a:off x="6448681" y="4722106"/>
            <a:ext cx="982958" cy="558000"/>
          </a:xfrm>
          <a:prstGeom prst="rect">
            <a:avLst/>
          </a:prstGeom>
        </p:spPr>
      </p:pic>
      <p:pic>
        <p:nvPicPr>
          <p:cNvPr id="176" name="图片 175">
            <a:extLst>
              <a:ext uri="{FF2B5EF4-FFF2-40B4-BE49-F238E27FC236}">
                <a16:creationId xmlns:a16="http://schemas.microsoft.com/office/drawing/2014/main" id="{1D3BAE56-4CD2-F249-74D0-CD79AED81C31}"/>
              </a:ext>
            </a:extLst>
          </p:cNvPr>
          <p:cNvPicPr>
            <a:picLocks noChangeAspect="1"/>
          </p:cNvPicPr>
          <p:nvPr/>
        </p:nvPicPr>
        <p:blipFill>
          <a:blip r:embed="rId11"/>
          <a:stretch>
            <a:fillRect/>
          </a:stretch>
        </p:blipFill>
        <p:spPr>
          <a:xfrm>
            <a:off x="6448681" y="3942092"/>
            <a:ext cx="982958" cy="558000"/>
          </a:xfrm>
          <a:prstGeom prst="rect">
            <a:avLst/>
          </a:prstGeom>
        </p:spPr>
      </p:pic>
      <p:pic>
        <p:nvPicPr>
          <p:cNvPr id="177" name="图片 176">
            <a:extLst>
              <a:ext uri="{FF2B5EF4-FFF2-40B4-BE49-F238E27FC236}">
                <a16:creationId xmlns:a16="http://schemas.microsoft.com/office/drawing/2014/main" id="{0C753446-BB0D-F208-3F1B-D46162D4C022}"/>
              </a:ext>
            </a:extLst>
          </p:cNvPr>
          <p:cNvPicPr>
            <a:picLocks noChangeAspect="1"/>
          </p:cNvPicPr>
          <p:nvPr/>
        </p:nvPicPr>
        <p:blipFill>
          <a:blip r:embed="rId12"/>
          <a:stretch>
            <a:fillRect/>
          </a:stretch>
        </p:blipFill>
        <p:spPr>
          <a:xfrm>
            <a:off x="5266922" y="5488815"/>
            <a:ext cx="1001743" cy="558000"/>
          </a:xfrm>
          <a:prstGeom prst="rect">
            <a:avLst/>
          </a:prstGeom>
        </p:spPr>
      </p:pic>
      <p:pic>
        <p:nvPicPr>
          <p:cNvPr id="178" name="图片 177">
            <a:extLst>
              <a:ext uri="{FF2B5EF4-FFF2-40B4-BE49-F238E27FC236}">
                <a16:creationId xmlns:a16="http://schemas.microsoft.com/office/drawing/2014/main" id="{66058BC2-42B6-2729-417A-75D4520C4738}"/>
              </a:ext>
            </a:extLst>
          </p:cNvPr>
          <p:cNvPicPr>
            <a:picLocks noChangeAspect="1"/>
          </p:cNvPicPr>
          <p:nvPr/>
        </p:nvPicPr>
        <p:blipFill>
          <a:blip r:embed="rId13"/>
          <a:stretch>
            <a:fillRect/>
          </a:stretch>
        </p:blipFill>
        <p:spPr>
          <a:xfrm>
            <a:off x="6441171" y="5484955"/>
            <a:ext cx="1001743" cy="558000"/>
          </a:xfrm>
          <a:prstGeom prst="rect">
            <a:avLst/>
          </a:prstGeom>
        </p:spPr>
      </p:pic>
      <p:pic>
        <p:nvPicPr>
          <p:cNvPr id="179" name="图片 178">
            <a:extLst>
              <a:ext uri="{FF2B5EF4-FFF2-40B4-BE49-F238E27FC236}">
                <a16:creationId xmlns:a16="http://schemas.microsoft.com/office/drawing/2014/main" id="{F1880DAB-D895-C7CA-FA8A-634990B97E93}"/>
              </a:ext>
            </a:extLst>
          </p:cNvPr>
          <p:cNvPicPr>
            <a:picLocks noChangeAspect="1"/>
          </p:cNvPicPr>
          <p:nvPr/>
        </p:nvPicPr>
        <p:blipFill>
          <a:blip r:embed="rId14"/>
          <a:stretch>
            <a:fillRect/>
          </a:stretch>
        </p:blipFill>
        <p:spPr>
          <a:xfrm>
            <a:off x="5246846" y="6220430"/>
            <a:ext cx="1001743" cy="558000"/>
          </a:xfrm>
          <a:prstGeom prst="rect">
            <a:avLst/>
          </a:prstGeom>
        </p:spPr>
      </p:pic>
      <p:pic>
        <p:nvPicPr>
          <p:cNvPr id="180" name="图片 179">
            <a:extLst>
              <a:ext uri="{FF2B5EF4-FFF2-40B4-BE49-F238E27FC236}">
                <a16:creationId xmlns:a16="http://schemas.microsoft.com/office/drawing/2014/main" id="{AB829C3E-29C6-C1AA-E161-850F1ECA8AD2}"/>
              </a:ext>
            </a:extLst>
          </p:cNvPr>
          <p:cNvPicPr>
            <a:picLocks noChangeAspect="1"/>
          </p:cNvPicPr>
          <p:nvPr/>
        </p:nvPicPr>
        <p:blipFill>
          <a:blip r:embed="rId15"/>
          <a:stretch>
            <a:fillRect/>
          </a:stretch>
        </p:blipFill>
        <p:spPr>
          <a:xfrm>
            <a:off x="6441171" y="6220430"/>
            <a:ext cx="1001743" cy="558000"/>
          </a:xfrm>
          <a:prstGeom prst="rect">
            <a:avLst/>
          </a:prstGeom>
        </p:spPr>
      </p:pic>
      <p:cxnSp>
        <p:nvCxnSpPr>
          <p:cNvPr id="195" name="直接箭头连接符 194">
            <a:extLst>
              <a:ext uri="{FF2B5EF4-FFF2-40B4-BE49-F238E27FC236}">
                <a16:creationId xmlns:a16="http://schemas.microsoft.com/office/drawing/2014/main" id="{EC69CA0E-D027-C2C0-FDAC-774D80EBA313}"/>
              </a:ext>
            </a:extLst>
          </p:cNvPr>
          <p:cNvCxnSpPr>
            <a:cxnSpLocks/>
            <a:stCxn id="62" idx="3"/>
            <a:endCxn id="158" idx="1"/>
          </p:cNvCxnSpPr>
          <p:nvPr/>
        </p:nvCxnSpPr>
        <p:spPr>
          <a:xfrm flipV="1">
            <a:off x="10093234" y="5106782"/>
            <a:ext cx="308817"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9647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3C79BBF3-A943-6E10-445A-B841F9948A20}"/>
              </a:ext>
            </a:extLst>
          </p:cNvPr>
          <p:cNvSpPr txBox="1"/>
          <p:nvPr/>
        </p:nvSpPr>
        <p:spPr>
          <a:xfrm>
            <a:off x="9925819" y="481678"/>
            <a:ext cx="2356543" cy="461665"/>
          </a:xfrm>
          <a:prstGeom prst="rect">
            <a:avLst/>
          </a:prstGeom>
          <a:noFill/>
        </p:spPr>
        <p:txBody>
          <a:bodyPr wrap="none" rtlCol="0">
            <a:spAutoFit/>
          </a:bodyPr>
          <a:lstStyle/>
          <a:p>
            <a:r>
              <a:rPr lang="en-US" altLang="zh-CN" sz="2400" b="1" dirty="0">
                <a:solidFill>
                  <a:schemeClr val="bg1"/>
                </a:solidFill>
                <a:latin typeface="Times New Roman" panose="02020603050405020304" pitchFamily="18" charset="0"/>
                <a:cs typeface="Times New Roman" panose="02020603050405020304" pitchFamily="18" charset="0"/>
              </a:rPr>
              <a:t>Task &amp; Measure</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894782E9-F6D7-6F3C-9D49-B059AD3511DE}"/>
              </a:ext>
            </a:extLst>
          </p:cNvPr>
          <p:cNvSpPr txBox="1"/>
          <p:nvPr/>
        </p:nvSpPr>
        <p:spPr>
          <a:xfrm>
            <a:off x="1611084" y="1517468"/>
            <a:ext cx="10398035" cy="3366563"/>
          </a:xfrm>
          <a:prstGeom prst="rect">
            <a:avLst/>
          </a:prstGeom>
          <a:noFill/>
        </p:spPr>
        <p:txBody>
          <a:bodyPr wrap="square" rtlCol="0">
            <a:spAutoFit/>
          </a:bodyPr>
          <a:lstStyle/>
          <a:p>
            <a:pPr>
              <a:lnSpc>
                <a:spcPct val="150000"/>
              </a:lnSpc>
            </a:pPr>
            <a:r>
              <a:rPr lang="en-US" altLang="zh-CN" dirty="0">
                <a:latin typeface="Times New Roman" panose="02020603050405020304" pitchFamily="18" charset="0"/>
                <a:cs typeface="Times New Roman" panose="02020603050405020304" pitchFamily="18" charset="0"/>
              </a:rPr>
              <a:t>A. Reaction time</a:t>
            </a:r>
          </a:p>
          <a:p>
            <a:pPr>
              <a:lnSpc>
                <a:spcPct val="150000"/>
              </a:lnSpc>
            </a:pPr>
            <a:r>
              <a:rPr lang="en-US" altLang="zh-CN" dirty="0">
                <a:latin typeface="Times New Roman" panose="02020603050405020304" pitchFamily="18" charset="0"/>
                <a:cs typeface="Times New Roman" panose="02020603050405020304" pitchFamily="18" charset="0"/>
              </a:rPr>
              <a:t>Since the images showed, to the shoot that participant do a judgement</a:t>
            </a:r>
          </a:p>
          <a:p>
            <a:pPr>
              <a:lnSpc>
                <a:spcPct val="150000"/>
              </a:lnSpc>
            </a:pPr>
            <a:r>
              <a:rPr lang="en-US" altLang="zh-CN" dirty="0">
                <a:latin typeface="Times New Roman" panose="02020603050405020304" pitchFamily="18" charset="0"/>
                <a:cs typeface="Times New Roman" panose="02020603050405020304" pitchFamily="18" charset="0"/>
              </a:rPr>
              <a:t>B. CDA</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Contralateral Delay Activity</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The electrodes used for CDA analysis include P7, P8, PO3, PO4, PO7, and PO8, as well as two electrodes placed on the mastoids.</a:t>
            </a:r>
          </a:p>
          <a:p>
            <a:pPr marL="285750" indent="-285750">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The method involves subtracting the ipsilateral amplitude from the contralateral amplitude, where the contralateral and ipsilateral amplitudes are defined relative to the position of the target on the screen.</a:t>
            </a:r>
          </a:p>
          <a:p>
            <a:pPr marL="285750" indent="-285750">
              <a:lnSpc>
                <a:spcPct val="150000"/>
              </a:lnSpc>
              <a:buFont typeface="Arial" panose="020B0604020202020204" pitchFamily="34" charset="0"/>
              <a:buChar char="•"/>
            </a:pPr>
            <a:r>
              <a:rPr lang="en-US" altLang="zh-CN" dirty="0" err="1">
                <a:latin typeface="Times New Roman" panose="02020603050405020304" pitchFamily="18" charset="0"/>
                <a:cs typeface="Times New Roman" panose="02020603050405020304" pitchFamily="18" charset="0"/>
              </a:rPr>
              <a:t>eg.</a:t>
            </a:r>
            <a:r>
              <a:rPr lang="en-US" altLang="zh-CN" dirty="0">
                <a:latin typeface="Times New Roman" panose="02020603050405020304" pitchFamily="18" charset="0"/>
                <a:cs typeface="Times New Roman" panose="02020603050405020304" pitchFamily="18" charset="0"/>
              </a:rPr>
              <a:t> When target is in left, the left hemisphere of the brain is ipsilateral, while the right one is contralateral.</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6522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84A898BF-A0C2-28C5-51F9-C49787DBEFA4}"/>
              </a:ext>
            </a:extLst>
          </p:cNvPr>
          <p:cNvSpPr>
            <a:spLocks noGrp="1"/>
          </p:cNvSpPr>
          <p:nvPr>
            <p:ph type="subTitle" idx="1"/>
          </p:nvPr>
        </p:nvSpPr>
        <p:spPr>
          <a:xfrm>
            <a:off x="12058" y="690853"/>
            <a:ext cx="2554930" cy="764504"/>
          </a:xfrm>
          <a:solidFill>
            <a:srgbClr val="930C1B"/>
          </a:solidFill>
        </p:spPr>
        <p:txBody>
          <a:bodyPr anchor="ctr">
            <a:normAutofit/>
          </a:bodyPr>
          <a:lstStyle/>
          <a:p>
            <a:r>
              <a:rPr lang="en-US" altLang="zh-CN" sz="2800" dirty="0">
                <a:solidFill>
                  <a:srgbClr val="FFFFFF"/>
                </a:solidFill>
              </a:rPr>
              <a:t>Reference:</a:t>
            </a:r>
            <a:endParaRPr lang="zh-CN" altLang="en-US" sz="2800" dirty="0">
              <a:solidFill>
                <a:srgbClr val="FFFFFF"/>
              </a:solidFill>
            </a:endParaRPr>
          </a:p>
        </p:txBody>
      </p:sp>
      <p:sp>
        <p:nvSpPr>
          <p:cNvPr id="4" name="矩形 3">
            <a:extLst>
              <a:ext uri="{FF2B5EF4-FFF2-40B4-BE49-F238E27FC236}">
                <a16:creationId xmlns:a16="http://schemas.microsoft.com/office/drawing/2014/main" id="{A1A93A52-510E-C758-61F7-535C2DC4B310}"/>
              </a:ext>
            </a:extLst>
          </p:cNvPr>
          <p:cNvSpPr/>
          <p:nvPr/>
        </p:nvSpPr>
        <p:spPr>
          <a:xfrm>
            <a:off x="0" y="5743575"/>
            <a:ext cx="12192000" cy="1114425"/>
          </a:xfrm>
          <a:prstGeom prst="rect">
            <a:avLst/>
          </a:prstGeom>
          <a:solidFill>
            <a:srgbClr val="242D4E"/>
          </a:solidFill>
          <a:ln>
            <a:solidFill>
              <a:srgbClr val="242D4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5" name="Picture 2" descr="大学校徽系列：澳门大学标志矢量图- 设计之家">
            <a:extLst>
              <a:ext uri="{FF2B5EF4-FFF2-40B4-BE49-F238E27FC236}">
                <a16:creationId xmlns:a16="http://schemas.microsoft.com/office/drawing/2014/main" id="{48EB36C9-495A-3C63-7117-1A4E3ACC8B2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941" t="32727" r="7189" b="33199"/>
          <a:stretch/>
        </p:blipFill>
        <p:spPr bwMode="auto">
          <a:xfrm>
            <a:off x="12058" y="102322"/>
            <a:ext cx="2554930" cy="723849"/>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80ED8AF3-6DF0-C229-98ED-871DEA31BAB4}"/>
              </a:ext>
            </a:extLst>
          </p:cNvPr>
          <p:cNvSpPr txBox="1"/>
          <p:nvPr/>
        </p:nvSpPr>
        <p:spPr>
          <a:xfrm>
            <a:off x="301925" y="1642833"/>
            <a:ext cx="10981428" cy="4801314"/>
          </a:xfrm>
          <a:prstGeom prst="rect">
            <a:avLst/>
          </a:prstGeom>
          <a:noFill/>
        </p:spPr>
        <p:txBody>
          <a:bodyPr wrap="square">
            <a:spAutoFit/>
          </a:bodyPr>
          <a:lstStyle/>
          <a:p>
            <a:r>
              <a:rPr lang="en-US" altLang="zh-CN" dirty="0">
                <a:effectLst/>
                <a:latin typeface="Times New Roman" panose="02020603050405020304" pitchFamily="18" charset="0"/>
                <a:cs typeface="Times New Roman" panose="02020603050405020304" pitchFamily="18" charset="0"/>
              </a:rPr>
              <a:t>Cooper, L. A., &amp; Shepard, R. N. (1973). Chronometric studies of the rotation of Mental Images. </a:t>
            </a:r>
            <a:r>
              <a:rPr lang="en-US" altLang="zh-CN" i="1" dirty="0">
                <a:effectLst/>
                <a:latin typeface="Times New Roman" panose="02020603050405020304" pitchFamily="18" charset="0"/>
                <a:cs typeface="Times New Roman" panose="02020603050405020304" pitchFamily="18" charset="0"/>
              </a:rPr>
              <a:t>Visual Information 	Processing</a:t>
            </a:r>
            <a:r>
              <a:rPr lang="en-US" altLang="zh-CN" dirty="0">
                <a:effectLst/>
                <a:latin typeface="Times New Roman" panose="02020603050405020304" pitchFamily="18" charset="0"/>
                <a:cs typeface="Times New Roman" panose="02020603050405020304" pitchFamily="18" charset="0"/>
              </a:rPr>
              <a:t>, 75–176. https://doi.org/10.1016/b978-0-12-170150-5.50009-3 </a:t>
            </a:r>
          </a:p>
          <a:p>
            <a:r>
              <a:rPr lang="en-US" altLang="zh-CN" dirty="0" err="1">
                <a:effectLst/>
                <a:latin typeface="Times New Roman" panose="02020603050405020304" pitchFamily="18" charset="0"/>
                <a:cs typeface="Times New Roman" panose="02020603050405020304" pitchFamily="18" charset="0"/>
              </a:rPr>
              <a:t>Corballis</a:t>
            </a:r>
            <a:r>
              <a:rPr lang="en-US" altLang="zh-CN" dirty="0">
                <a:effectLst/>
                <a:latin typeface="Times New Roman" panose="02020603050405020304" pitchFamily="18" charset="0"/>
                <a:cs typeface="Times New Roman" panose="02020603050405020304" pitchFamily="18" charset="0"/>
              </a:rPr>
              <a:t>, M. C. (1997). Mental rotation and the right hemisphere. </a:t>
            </a:r>
            <a:r>
              <a:rPr lang="en-US" altLang="zh-CN" i="1" dirty="0">
                <a:effectLst/>
                <a:latin typeface="Times New Roman" panose="02020603050405020304" pitchFamily="18" charset="0"/>
                <a:cs typeface="Times New Roman" panose="02020603050405020304" pitchFamily="18" charset="0"/>
              </a:rPr>
              <a:t>Brain and Language</a:t>
            </a:r>
            <a:r>
              <a:rPr lang="en-US" altLang="zh-CN" dirty="0">
                <a:effectLst/>
                <a:latin typeface="Times New Roman" panose="02020603050405020304" pitchFamily="18" charset="0"/>
                <a:cs typeface="Times New Roman" panose="02020603050405020304" pitchFamily="18" charset="0"/>
              </a:rPr>
              <a:t>, </a:t>
            </a:r>
            <a:r>
              <a:rPr lang="en-US" altLang="zh-CN" i="1" dirty="0">
                <a:effectLst/>
                <a:latin typeface="Times New Roman" panose="02020603050405020304" pitchFamily="18" charset="0"/>
                <a:cs typeface="Times New Roman" panose="02020603050405020304" pitchFamily="18" charset="0"/>
              </a:rPr>
              <a:t>57</a:t>
            </a:r>
            <a:r>
              <a:rPr lang="en-US" altLang="zh-CN" dirty="0">
                <a:effectLst/>
                <a:latin typeface="Times New Roman" panose="02020603050405020304" pitchFamily="18" charset="0"/>
                <a:cs typeface="Times New Roman" panose="02020603050405020304" pitchFamily="18" charset="0"/>
              </a:rPr>
              <a:t>(1), 100–121. 	https://doi.org/10.1006/brln.1997.1835 </a:t>
            </a:r>
          </a:p>
          <a:p>
            <a:r>
              <a:rPr lang="en-US" altLang="zh-CN" dirty="0" err="1">
                <a:effectLst/>
                <a:latin typeface="Times New Roman" panose="02020603050405020304" pitchFamily="18" charset="0"/>
                <a:cs typeface="Times New Roman" panose="02020603050405020304" pitchFamily="18" charset="0"/>
              </a:rPr>
              <a:t>Haxby</a:t>
            </a:r>
            <a:r>
              <a:rPr lang="en-US" altLang="zh-CN" dirty="0">
                <a:effectLst/>
                <a:latin typeface="Times New Roman" panose="02020603050405020304" pitchFamily="18" charset="0"/>
                <a:cs typeface="Times New Roman" panose="02020603050405020304" pitchFamily="18" charset="0"/>
              </a:rPr>
              <a:t>, J. V., Hoffman, E. A., &amp; </a:t>
            </a:r>
            <a:r>
              <a:rPr lang="en-US" altLang="zh-CN" dirty="0" err="1">
                <a:effectLst/>
                <a:latin typeface="Times New Roman" panose="02020603050405020304" pitchFamily="18" charset="0"/>
                <a:cs typeface="Times New Roman" panose="02020603050405020304" pitchFamily="18" charset="0"/>
              </a:rPr>
              <a:t>Gobbini</a:t>
            </a:r>
            <a:r>
              <a:rPr lang="en-US" altLang="zh-CN" dirty="0">
                <a:effectLst/>
                <a:latin typeface="Times New Roman" panose="02020603050405020304" pitchFamily="18" charset="0"/>
                <a:cs typeface="Times New Roman" panose="02020603050405020304" pitchFamily="18" charset="0"/>
              </a:rPr>
              <a:t>, M. I. (2000). The distributed human neural system for face perception.</a:t>
            </a:r>
          </a:p>
          <a:p>
            <a:r>
              <a:rPr lang="en-US" altLang="zh-CN" i="1" dirty="0">
                <a:latin typeface="Times New Roman" panose="02020603050405020304" pitchFamily="18" charset="0"/>
                <a:cs typeface="Times New Roman" panose="02020603050405020304" pitchFamily="18" charset="0"/>
              </a:rPr>
              <a:t>	</a:t>
            </a:r>
            <a:r>
              <a:rPr lang="en-US" altLang="zh-CN" i="1" dirty="0">
                <a:effectLst/>
                <a:latin typeface="Times New Roman" panose="02020603050405020304" pitchFamily="18" charset="0"/>
                <a:cs typeface="Times New Roman" panose="02020603050405020304" pitchFamily="18" charset="0"/>
              </a:rPr>
              <a:t>Trends in Cognitive Sciences</a:t>
            </a:r>
            <a:r>
              <a:rPr lang="en-US" altLang="zh-CN" dirty="0">
                <a:effectLst/>
                <a:latin typeface="Times New Roman" panose="02020603050405020304" pitchFamily="18" charset="0"/>
                <a:cs typeface="Times New Roman" panose="02020603050405020304" pitchFamily="18" charset="0"/>
              </a:rPr>
              <a:t>, </a:t>
            </a:r>
            <a:r>
              <a:rPr lang="en-US" altLang="zh-CN" i="1" dirty="0">
                <a:effectLst/>
                <a:latin typeface="Times New Roman" panose="02020603050405020304" pitchFamily="18" charset="0"/>
                <a:cs typeface="Times New Roman" panose="02020603050405020304" pitchFamily="18" charset="0"/>
              </a:rPr>
              <a:t>4</a:t>
            </a:r>
            <a:r>
              <a:rPr lang="en-US" altLang="zh-CN" dirty="0">
                <a:effectLst/>
                <a:latin typeface="Times New Roman" panose="02020603050405020304" pitchFamily="18" charset="0"/>
                <a:cs typeface="Times New Roman" panose="02020603050405020304" pitchFamily="18" charset="0"/>
              </a:rPr>
              <a:t>(6), 223–233. https://doi.org/10.1016/s1364-6613(00)01482-0 </a:t>
            </a:r>
          </a:p>
          <a:p>
            <a:r>
              <a:rPr lang="en-US" altLang="zh-CN" dirty="0">
                <a:effectLst/>
                <a:latin typeface="Times New Roman" panose="02020603050405020304" pitchFamily="18" charset="0"/>
                <a:cs typeface="Times New Roman" panose="02020603050405020304" pitchFamily="18" charset="0"/>
              </a:rPr>
              <a:t>Kanwisher, N., McDermott, J., &amp; Chun, M. M. (1997). The fusiform face area: A module in human </a:t>
            </a:r>
            <a:r>
              <a:rPr lang="en-US" altLang="zh-CN" dirty="0" err="1">
                <a:effectLst/>
                <a:latin typeface="Times New Roman" panose="02020603050405020304" pitchFamily="18" charset="0"/>
                <a:cs typeface="Times New Roman" panose="02020603050405020304" pitchFamily="18" charset="0"/>
              </a:rPr>
              <a:t>extrastriate</a:t>
            </a:r>
            <a:r>
              <a:rPr lang="en-US" altLang="zh-CN" dirty="0">
                <a:effectLst/>
                <a:latin typeface="Times New Roman" panose="02020603050405020304" pitchFamily="18" charset="0"/>
                <a:cs typeface="Times New Roman" panose="02020603050405020304" pitchFamily="18" charset="0"/>
              </a:rPr>
              <a:t> 	cortex specialized for face perception. </a:t>
            </a:r>
            <a:r>
              <a:rPr lang="en-US" altLang="zh-CN" i="1" dirty="0">
                <a:effectLst/>
                <a:latin typeface="Times New Roman" panose="02020603050405020304" pitchFamily="18" charset="0"/>
                <a:cs typeface="Times New Roman" panose="02020603050405020304" pitchFamily="18" charset="0"/>
              </a:rPr>
              <a:t>The Journal of Neuroscience</a:t>
            </a:r>
            <a:r>
              <a:rPr lang="en-US" altLang="zh-CN" dirty="0">
                <a:effectLst/>
                <a:latin typeface="Times New Roman" panose="02020603050405020304" pitchFamily="18" charset="0"/>
                <a:cs typeface="Times New Roman" panose="02020603050405020304" pitchFamily="18" charset="0"/>
              </a:rPr>
              <a:t>, </a:t>
            </a:r>
            <a:r>
              <a:rPr lang="en-US" altLang="zh-CN" i="1" dirty="0">
                <a:effectLst/>
                <a:latin typeface="Times New Roman" panose="02020603050405020304" pitchFamily="18" charset="0"/>
                <a:cs typeface="Times New Roman" panose="02020603050405020304" pitchFamily="18" charset="0"/>
              </a:rPr>
              <a:t>17</a:t>
            </a:r>
            <a:r>
              <a:rPr lang="en-US" altLang="zh-CN" dirty="0">
                <a:effectLst/>
                <a:latin typeface="Times New Roman" panose="02020603050405020304" pitchFamily="18" charset="0"/>
                <a:cs typeface="Times New Roman" panose="02020603050405020304" pitchFamily="18" charset="0"/>
              </a:rPr>
              <a:t>(11), 4302–4311. 	https://doi.org/10.1523/jneurosci.17-11-04302.1997 </a:t>
            </a:r>
          </a:p>
          <a:p>
            <a:r>
              <a:rPr lang="en-US" altLang="zh-CN" dirty="0">
                <a:effectLst/>
                <a:latin typeface="Times New Roman" panose="02020603050405020304" pitchFamily="18" charset="0"/>
                <a:cs typeface="Times New Roman" panose="02020603050405020304" pitchFamily="18" charset="0"/>
              </a:rPr>
              <a:t>Vogel, E. K., &amp; </a:t>
            </a:r>
            <a:r>
              <a:rPr lang="en-US" altLang="zh-CN" dirty="0" err="1">
                <a:effectLst/>
                <a:latin typeface="Times New Roman" panose="02020603050405020304" pitchFamily="18" charset="0"/>
                <a:cs typeface="Times New Roman" panose="02020603050405020304" pitchFamily="18" charset="0"/>
              </a:rPr>
              <a:t>Machizawa</a:t>
            </a:r>
            <a:r>
              <a:rPr lang="en-US" altLang="zh-CN" dirty="0">
                <a:effectLst/>
                <a:latin typeface="Times New Roman" panose="02020603050405020304" pitchFamily="18" charset="0"/>
                <a:cs typeface="Times New Roman" panose="02020603050405020304" pitchFamily="18" charset="0"/>
              </a:rPr>
              <a:t>, M. G. (2004). Neural activity predicts individual differences in visual working memory 	capacity. </a:t>
            </a:r>
            <a:r>
              <a:rPr lang="en-US" altLang="zh-CN" i="1" dirty="0">
                <a:effectLst/>
                <a:latin typeface="Times New Roman" panose="02020603050405020304" pitchFamily="18" charset="0"/>
                <a:cs typeface="Times New Roman" panose="02020603050405020304" pitchFamily="18" charset="0"/>
              </a:rPr>
              <a:t>Nature</a:t>
            </a:r>
            <a:r>
              <a:rPr lang="en-US" altLang="zh-CN" dirty="0">
                <a:effectLst/>
                <a:latin typeface="Times New Roman" panose="02020603050405020304" pitchFamily="18" charset="0"/>
                <a:cs typeface="Times New Roman" panose="02020603050405020304" pitchFamily="18" charset="0"/>
              </a:rPr>
              <a:t>, </a:t>
            </a:r>
            <a:r>
              <a:rPr lang="en-US" altLang="zh-CN" i="1" dirty="0">
                <a:effectLst/>
                <a:latin typeface="Times New Roman" panose="02020603050405020304" pitchFamily="18" charset="0"/>
                <a:cs typeface="Times New Roman" panose="02020603050405020304" pitchFamily="18" charset="0"/>
              </a:rPr>
              <a:t>428</a:t>
            </a:r>
            <a:r>
              <a:rPr lang="en-US" altLang="zh-CN" dirty="0">
                <a:effectLst/>
                <a:latin typeface="Times New Roman" panose="02020603050405020304" pitchFamily="18" charset="0"/>
                <a:cs typeface="Times New Roman" panose="02020603050405020304" pitchFamily="18" charset="0"/>
              </a:rPr>
              <a:t>(6984), 748–751. https://doi.org/10.1038/nature02447 </a:t>
            </a:r>
          </a:p>
          <a:p>
            <a:r>
              <a:rPr lang="en-US" altLang="zh-CN" dirty="0">
                <a:effectLst/>
                <a:latin typeface="Times New Roman" panose="02020603050405020304" pitchFamily="18" charset="0"/>
                <a:cs typeface="Times New Roman" panose="02020603050405020304" pitchFamily="18" charset="0"/>
              </a:rPr>
              <a:t>Xu, Y., &amp; Chun, M. M. (2005). Dissociable neural mechanisms supporting visual short-term memory for objects. 	</a:t>
            </a:r>
            <a:r>
              <a:rPr lang="en-US" altLang="zh-CN" i="1" dirty="0">
                <a:effectLst/>
                <a:latin typeface="Times New Roman" panose="02020603050405020304" pitchFamily="18" charset="0"/>
                <a:cs typeface="Times New Roman" panose="02020603050405020304" pitchFamily="18" charset="0"/>
              </a:rPr>
              <a:t>Nature</a:t>
            </a:r>
            <a:r>
              <a:rPr lang="en-US" altLang="zh-CN" dirty="0">
                <a:effectLst/>
                <a:latin typeface="Times New Roman" panose="02020603050405020304" pitchFamily="18" charset="0"/>
                <a:cs typeface="Times New Roman" panose="02020603050405020304" pitchFamily="18" charset="0"/>
              </a:rPr>
              <a:t>, </a:t>
            </a:r>
            <a:r>
              <a:rPr lang="en-US" altLang="zh-CN" i="1" dirty="0">
                <a:effectLst/>
                <a:latin typeface="Times New Roman" panose="02020603050405020304" pitchFamily="18" charset="0"/>
                <a:cs typeface="Times New Roman" panose="02020603050405020304" pitchFamily="18" charset="0"/>
              </a:rPr>
              <a:t>440</a:t>
            </a:r>
            <a:r>
              <a:rPr lang="en-US" altLang="zh-CN" dirty="0">
                <a:effectLst/>
                <a:latin typeface="Times New Roman" panose="02020603050405020304" pitchFamily="18" charset="0"/>
                <a:cs typeface="Times New Roman" panose="02020603050405020304" pitchFamily="18" charset="0"/>
              </a:rPr>
              <a:t>(7080), 91–95. https://doi.org/10.1038/nature04262 </a:t>
            </a:r>
          </a:p>
          <a:p>
            <a:endParaRPr lang="en-US" altLang="zh-CN" dirty="0">
              <a:effectLst/>
            </a:endParaRPr>
          </a:p>
          <a:p>
            <a:endParaRPr lang="en-US" altLang="zh-CN" dirty="0">
              <a:effectLst/>
            </a:endParaRPr>
          </a:p>
          <a:p>
            <a:endParaRPr lang="en-US" altLang="zh-CN" dirty="0">
              <a:effectLst/>
            </a:endParaRPr>
          </a:p>
          <a:p>
            <a:endParaRPr lang="en-US" altLang="zh-CN" dirty="0">
              <a:effectLst/>
            </a:endParaRPr>
          </a:p>
        </p:txBody>
      </p:sp>
    </p:spTree>
    <p:extLst>
      <p:ext uri="{BB962C8B-B14F-4D97-AF65-F5344CB8AC3E}">
        <p14:creationId xmlns:p14="http://schemas.microsoft.com/office/powerpoint/2010/main" val="3341340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84A898BF-A0C2-28C5-51F9-C49787DBEFA4}"/>
              </a:ext>
            </a:extLst>
          </p:cNvPr>
          <p:cNvSpPr>
            <a:spLocks noGrp="1"/>
          </p:cNvSpPr>
          <p:nvPr>
            <p:ph type="subTitle" idx="1"/>
          </p:nvPr>
        </p:nvSpPr>
        <p:spPr>
          <a:xfrm>
            <a:off x="2478348" y="3912322"/>
            <a:ext cx="7332402" cy="764504"/>
          </a:xfrm>
          <a:solidFill>
            <a:srgbClr val="930C1B"/>
          </a:solidFill>
        </p:spPr>
        <p:txBody>
          <a:bodyPr anchor="ctr">
            <a:normAutofit/>
          </a:bodyPr>
          <a:lstStyle/>
          <a:p>
            <a:endParaRPr lang="zh-CN" altLang="en-US" sz="2800" dirty="0">
              <a:solidFill>
                <a:srgbClr val="FFFFFF"/>
              </a:solidFill>
            </a:endParaRPr>
          </a:p>
        </p:txBody>
      </p:sp>
      <p:sp>
        <p:nvSpPr>
          <p:cNvPr id="4" name="矩形 3">
            <a:extLst>
              <a:ext uri="{FF2B5EF4-FFF2-40B4-BE49-F238E27FC236}">
                <a16:creationId xmlns:a16="http://schemas.microsoft.com/office/drawing/2014/main" id="{A1A93A52-510E-C758-61F7-535C2DC4B310}"/>
              </a:ext>
            </a:extLst>
          </p:cNvPr>
          <p:cNvSpPr/>
          <p:nvPr/>
        </p:nvSpPr>
        <p:spPr>
          <a:xfrm>
            <a:off x="0" y="5743575"/>
            <a:ext cx="12192000" cy="1114425"/>
          </a:xfrm>
          <a:prstGeom prst="rect">
            <a:avLst/>
          </a:prstGeom>
          <a:solidFill>
            <a:srgbClr val="242D4E"/>
          </a:solidFill>
          <a:ln>
            <a:solidFill>
              <a:srgbClr val="242D4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5" name="Picture 2" descr="大学校徽系列：澳门大学标志矢量图- 设计之家">
            <a:extLst>
              <a:ext uri="{FF2B5EF4-FFF2-40B4-BE49-F238E27FC236}">
                <a16:creationId xmlns:a16="http://schemas.microsoft.com/office/drawing/2014/main" id="{48EB36C9-495A-3C63-7117-1A4E3ACC8B2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941" t="32727" r="7189" b="33199"/>
          <a:stretch/>
        </p:blipFill>
        <p:spPr bwMode="auto">
          <a:xfrm>
            <a:off x="12058" y="102322"/>
            <a:ext cx="2554930" cy="723849"/>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90868192-F744-4204-69DB-7E2BB12663DC}"/>
              </a:ext>
            </a:extLst>
          </p:cNvPr>
          <p:cNvSpPr txBox="1"/>
          <p:nvPr/>
        </p:nvSpPr>
        <p:spPr>
          <a:xfrm>
            <a:off x="979714" y="2084543"/>
            <a:ext cx="10232571" cy="1200329"/>
          </a:xfrm>
          <a:prstGeom prst="rect">
            <a:avLst/>
          </a:prstGeom>
          <a:noFill/>
        </p:spPr>
        <p:txBody>
          <a:bodyPr wrap="square" rtlCol="0">
            <a:spAutoFit/>
          </a:bodyPr>
          <a:lstStyle/>
          <a:p>
            <a:pPr algn="ctr"/>
            <a:r>
              <a:rPr lang="en-US" altLang="zh-CN" sz="3600" dirty="0">
                <a:latin typeface="Amasis MT Pro" panose="020F0502020204030204" pitchFamily="18" charset="0"/>
              </a:rPr>
              <a:t>The End</a:t>
            </a:r>
          </a:p>
          <a:p>
            <a:pPr algn="ctr"/>
            <a:r>
              <a:rPr lang="en-US" altLang="zh-CN" sz="3600" dirty="0">
                <a:latin typeface="Amasis MT Pro" panose="020F0502020204030204" pitchFamily="18" charset="0"/>
              </a:rPr>
              <a:t>Thanks for listening</a:t>
            </a:r>
            <a:endParaRPr lang="zh-CN" altLang="en-US" sz="3600" dirty="0">
              <a:latin typeface="Amasis MT Pro" panose="020F0502020204030204" pitchFamily="18" charset="0"/>
            </a:endParaRPr>
          </a:p>
        </p:txBody>
      </p:sp>
    </p:spTree>
    <p:extLst>
      <p:ext uri="{BB962C8B-B14F-4D97-AF65-F5344CB8AC3E}">
        <p14:creationId xmlns:p14="http://schemas.microsoft.com/office/powerpoint/2010/main" val="2313852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A838F7-CFFC-FC27-285E-A7945B017E07}"/>
              </a:ext>
            </a:extLst>
          </p:cNvPr>
          <p:cNvPicPr>
            <a:picLocks noChangeAspect="1"/>
          </p:cNvPicPr>
          <p:nvPr/>
        </p:nvPicPr>
        <p:blipFill>
          <a:blip r:embed="rId2"/>
          <a:stretch>
            <a:fillRect/>
          </a:stretch>
        </p:blipFill>
        <p:spPr>
          <a:xfrm>
            <a:off x="1874649" y="2702657"/>
            <a:ext cx="5034223" cy="2745321"/>
          </a:xfrm>
          <a:prstGeom prst="rect">
            <a:avLst/>
          </a:prstGeom>
        </p:spPr>
      </p:pic>
      <p:sp>
        <p:nvSpPr>
          <p:cNvPr id="7" name="文本框 6">
            <a:extLst>
              <a:ext uri="{FF2B5EF4-FFF2-40B4-BE49-F238E27FC236}">
                <a16:creationId xmlns:a16="http://schemas.microsoft.com/office/drawing/2014/main" id="{0F81A983-814D-890B-6753-EBBF35576A7B}"/>
              </a:ext>
            </a:extLst>
          </p:cNvPr>
          <p:cNvSpPr txBox="1"/>
          <p:nvPr/>
        </p:nvSpPr>
        <p:spPr>
          <a:xfrm>
            <a:off x="1983495" y="1559610"/>
            <a:ext cx="6108806" cy="400110"/>
          </a:xfrm>
          <a:prstGeom prst="rect">
            <a:avLst/>
          </a:prstGeom>
          <a:noFill/>
        </p:spPr>
        <p:txBody>
          <a:bodyPr wrap="square">
            <a:spAutoFit/>
          </a:bodyPr>
          <a:lstStyle/>
          <a:p>
            <a:r>
              <a:rPr lang="en-US" altLang="zh-CN" sz="2000" b="1" dirty="0">
                <a:latin typeface="Times New Roman" panose="02020603050405020304" pitchFamily="18" charset="0"/>
                <a:cs typeface="Times New Roman" panose="02020603050405020304" pitchFamily="18" charset="0"/>
              </a:rPr>
              <a:t>Mental rotation paradigm </a:t>
            </a:r>
            <a:r>
              <a:rPr lang="en-US" altLang="zh-CN" sz="2000" dirty="0">
                <a:latin typeface="Times New Roman" panose="02020603050405020304" pitchFamily="18" charset="0"/>
                <a:cs typeface="Times New Roman" panose="02020603050405020304" pitchFamily="18" charset="0"/>
              </a:rPr>
              <a:t>(Cooper &amp; Shepard, 1973)</a:t>
            </a:r>
            <a:endParaRPr lang="zh-CN" altLang="en-US" sz="2000" b="1" dirty="0">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3A585C6F-8440-3679-3E7F-4CD357082179}"/>
              </a:ext>
            </a:extLst>
          </p:cNvPr>
          <p:cNvSpPr txBox="1"/>
          <p:nvPr/>
        </p:nvSpPr>
        <p:spPr>
          <a:xfrm>
            <a:off x="7019365" y="4159617"/>
            <a:ext cx="4337638" cy="1477328"/>
          </a:xfrm>
          <a:prstGeom prst="rect">
            <a:avLst/>
          </a:prstGeom>
          <a:noFill/>
          <a:ln w="38100">
            <a:solidFill>
              <a:schemeClr val="accent1"/>
            </a:solidFill>
          </a:ln>
        </p:spPr>
        <p:txBody>
          <a:bodyPr wrap="square">
            <a:spAutoFit/>
          </a:bodyPr>
          <a:lstStyle/>
          <a:p>
            <a:r>
              <a:rPr lang="en-US" altLang="zh-CN" b="1" dirty="0">
                <a:latin typeface="Times New Roman" panose="02020603050405020304" pitchFamily="18" charset="0"/>
                <a:cs typeface="Times New Roman" panose="02020603050405020304" pitchFamily="18" charset="0"/>
              </a:rPr>
              <a:t>Result: </a:t>
            </a:r>
            <a:r>
              <a:rPr lang="en-US" altLang="zh-CN" dirty="0">
                <a:latin typeface="Times New Roman" panose="02020603050405020304" pitchFamily="18" charset="0"/>
                <a:cs typeface="Times New Roman" panose="02020603050405020304" pitchFamily="18" charset="0"/>
              </a:rPr>
              <a:t>The greater the degree of deviation of the sample from the orthostatic position, the more mental rotation is required and the longer it takes. Reverse R's response times were consistently larger than normal.</a:t>
            </a:r>
            <a:endParaRPr lang="zh-CN" altLang="en-US" dirty="0">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3FA0D108-638C-DBC2-480A-6E67DE679A9F}"/>
              </a:ext>
            </a:extLst>
          </p:cNvPr>
          <p:cNvSpPr txBox="1"/>
          <p:nvPr/>
        </p:nvSpPr>
        <p:spPr>
          <a:xfrm>
            <a:off x="7019364" y="2212193"/>
            <a:ext cx="4337638" cy="1477328"/>
          </a:xfrm>
          <a:prstGeom prst="rect">
            <a:avLst/>
          </a:prstGeom>
          <a:noFill/>
          <a:ln w="38100">
            <a:solidFill>
              <a:schemeClr val="accent1"/>
            </a:solidFill>
          </a:ln>
        </p:spPr>
        <p:txBody>
          <a:bodyPr wrap="square">
            <a:spAutoFit/>
          </a:bodyPr>
          <a:lstStyle/>
          <a:p>
            <a:pPr algn="just"/>
            <a:r>
              <a:rPr lang="en-US" altLang="zh-CN" sz="1800" b="1" kern="100" dirty="0">
                <a:effectLst/>
                <a:latin typeface="Times New Roman" panose="02020603050405020304" pitchFamily="18" charset="0"/>
                <a:ea typeface="等线" panose="02010600030101010101" pitchFamily="2" charset="-122"/>
                <a:cs typeface="Times New Roman" panose="02020603050405020304" pitchFamily="18" charset="0"/>
              </a:rPr>
              <a:t>Mental Rotation (Upright/Inverted): </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Mental rotation involves rotating an object's image in the mind to match or compare orientations, highlighting spatial cognition and visual processing skills.</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002412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D29567A-281B-56D7-4781-A65BBFCDDF25}"/>
              </a:ext>
            </a:extLst>
          </p:cNvPr>
          <p:cNvSpPr txBox="1"/>
          <p:nvPr/>
        </p:nvSpPr>
        <p:spPr>
          <a:xfrm>
            <a:off x="2078530" y="4372080"/>
            <a:ext cx="9455204" cy="1938992"/>
          </a:xfrm>
          <a:prstGeom prst="rect">
            <a:avLst/>
          </a:prstGeom>
          <a:noFill/>
          <a:ln w="38100">
            <a:solidFill>
              <a:schemeClr val="accent1"/>
            </a:solidFill>
          </a:ln>
        </p:spPr>
        <p:txBody>
          <a:bodyPr wrap="square">
            <a:spAutoFit/>
          </a:bodyPr>
          <a:lstStyle/>
          <a:p>
            <a:r>
              <a:rPr lang="en-US" altLang="zh-CN" sz="2000" b="1" dirty="0">
                <a:effectLst/>
                <a:latin typeface="Times New Roman" panose="02020603050405020304" pitchFamily="18" charset="0"/>
                <a:ea typeface="等线" panose="02010600030101010101" pitchFamily="2" charset="-122"/>
              </a:rPr>
              <a:t>What is Contralateral Delay Activity (CDA)?</a:t>
            </a:r>
          </a:p>
          <a:p>
            <a:endParaRPr lang="en-US" altLang="zh-CN" sz="2000" b="0" i="0" dirty="0">
              <a:solidFill>
                <a:srgbClr val="0D0D0D"/>
              </a:solidFill>
              <a:effectLst/>
              <a:latin typeface="Söhne"/>
            </a:endParaRPr>
          </a:p>
          <a:p>
            <a:pPr algn="just"/>
            <a:r>
              <a:rPr lang="en-US" altLang="zh-CN" sz="2000" b="0" i="0" dirty="0">
                <a:solidFill>
                  <a:srgbClr val="0D0D0D"/>
                </a:solidFill>
                <a:effectLst/>
                <a:latin typeface="Times New Roman" panose="02020603050405020304" pitchFamily="18" charset="0"/>
                <a:cs typeface="Times New Roman" panose="02020603050405020304" pitchFamily="18" charset="0"/>
              </a:rPr>
              <a:t>CDA is a crucial indicator of the load on visual working memory, manifesting as delayed activity in the brain's contralateral regions. It is considered a sensitive marker for assessing an individual's capacity to maintain and process visual information </a:t>
            </a:r>
            <a:r>
              <a:rPr lang="en-US" altLang="zh-CN" sz="2000" dirty="0">
                <a:latin typeface="Times New Roman" panose="02020603050405020304" pitchFamily="18" charset="0"/>
                <a:cs typeface="Times New Roman" panose="02020603050405020304" pitchFamily="18" charset="0"/>
              </a:rPr>
              <a:t>(Vogel &amp; </a:t>
            </a:r>
            <a:r>
              <a:rPr lang="en-US" altLang="zh-CN" sz="2000" dirty="0" err="1">
                <a:latin typeface="Times New Roman" panose="02020603050405020304" pitchFamily="18" charset="0"/>
                <a:cs typeface="Times New Roman" panose="02020603050405020304" pitchFamily="18" charset="0"/>
              </a:rPr>
              <a:t>Machizawa</a:t>
            </a:r>
            <a:r>
              <a:rPr lang="en-US" altLang="zh-CN" sz="2000" dirty="0">
                <a:latin typeface="Times New Roman" panose="02020603050405020304" pitchFamily="18" charset="0"/>
                <a:cs typeface="Times New Roman" panose="02020603050405020304" pitchFamily="18" charset="0"/>
              </a:rPr>
              <a:t>, 2004)</a:t>
            </a:r>
            <a:r>
              <a:rPr lang="en-US" altLang="zh-CN" sz="2000" b="0" i="0" dirty="0">
                <a:solidFill>
                  <a:srgbClr val="0D0D0D"/>
                </a:solidFill>
                <a:effectLst/>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4A68B431-E8CE-E337-29D9-573B19624C49}"/>
              </a:ext>
            </a:extLst>
          </p:cNvPr>
          <p:cNvSpPr txBox="1"/>
          <p:nvPr/>
        </p:nvSpPr>
        <p:spPr>
          <a:xfrm>
            <a:off x="2078530" y="1851603"/>
            <a:ext cx="9455204" cy="1938992"/>
          </a:xfrm>
          <a:prstGeom prst="rect">
            <a:avLst/>
          </a:prstGeom>
          <a:noFill/>
          <a:ln w="38100">
            <a:solidFill>
              <a:schemeClr val="accent1"/>
            </a:solidFill>
          </a:ln>
        </p:spPr>
        <p:txBody>
          <a:bodyPr wrap="square">
            <a:spAutoFit/>
          </a:bodyPr>
          <a:lstStyle/>
          <a:p>
            <a:r>
              <a:rPr lang="en-US" altLang="zh-CN" sz="2000" b="1" dirty="0">
                <a:latin typeface="Times New Roman" panose="02020603050405020304" pitchFamily="18" charset="0"/>
                <a:cs typeface="Times New Roman" panose="02020603050405020304" pitchFamily="18" charset="0"/>
              </a:rPr>
              <a:t>Neural study Mental rotation:</a:t>
            </a:r>
          </a:p>
          <a:p>
            <a:endParaRPr lang="en-US" altLang="zh-CN" sz="2000" b="1" dirty="0">
              <a:latin typeface="Times New Roman" panose="02020603050405020304" pitchFamily="18" charset="0"/>
              <a:cs typeface="Times New Roman" panose="02020603050405020304" pitchFamily="18" charset="0"/>
            </a:endParaRPr>
          </a:p>
          <a:p>
            <a:pPr algn="just"/>
            <a:r>
              <a:rPr lang="en-US" altLang="zh-CN" sz="2000" dirty="0">
                <a:latin typeface="Times New Roman" panose="02020603050405020304" pitchFamily="18" charset="0"/>
                <a:cs typeface="Times New Roman" panose="02020603050405020304" pitchFamily="18" charset="0"/>
              </a:rPr>
              <a:t>This study used EEG to explore contralateral delay activity (CDA) as one of the visual working memory (VWM) load indicators. Existing research has proven that it has higher sensitivity than traditional reaction time and can distinguish the two processes of image rotation (rotation angle and mirror image flip).</a:t>
            </a:r>
            <a:endParaRPr lang="zh-CN" altLang="en-US" sz="2000" dirty="0"/>
          </a:p>
        </p:txBody>
      </p:sp>
    </p:spTree>
    <p:extLst>
      <p:ext uri="{BB962C8B-B14F-4D97-AF65-F5344CB8AC3E}">
        <p14:creationId xmlns:p14="http://schemas.microsoft.com/office/powerpoint/2010/main" val="1350157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8C743C-2149-750F-7723-E76E2BAA1CB4}"/>
            </a:ext>
          </a:extLst>
        </p:cNvPr>
        <p:cNvGrpSpPr/>
        <p:nvPr/>
      </p:nvGrpSpPr>
      <p:grpSpPr>
        <a:xfrm>
          <a:off x="0" y="0"/>
          <a:ext cx="0" cy="0"/>
          <a:chOff x="0" y="0"/>
          <a:chExt cx="0" cy="0"/>
        </a:xfrm>
      </p:grpSpPr>
      <p:sp>
        <p:nvSpPr>
          <p:cNvPr id="4" name="矩形 3">
            <a:extLst>
              <a:ext uri="{FF2B5EF4-FFF2-40B4-BE49-F238E27FC236}">
                <a16:creationId xmlns:a16="http://schemas.microsoft.com/office/drawing/2014/main" id="{13181AEB-B0B2-7583-CFDF-6C1CA3DF39DC}"/>
              </a:ext>
            </a:extLst>
          </p:cNvPr>
          <p:cNvSpPr/>
          <p:nvPr/>
        </p:nvSpPr>
        <p:spPr>
          <a:xfrm>
            <a:off x="0" y="5743575"/>
            <a:ext cx="12192000" cy="1114425"/>
          </a:xfrm>
          <a:prstGeom prst="rect">
            <a:avLst/>
          </a:prstGeom>
          <a:solidFill>
            <a:srgbClr val="242D4E"/>
          </a:solidFill>
          <a:ln>
            <a:solidFill>
              <a:srgbClr val="242D4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7" name="文本框 6">
            <a:extLst>
              <a:ext uri="{FF2B5EF4-FFF2-40B4-BE49-F238E27FC236}">
                <a16:creationId xmlns:a16="http://schemas.microsoft.com/office/drawing/2014/main" id="{B53EB533-8CAD-A860-837B-30F917BA4106}"/>
              </a:ext>
            </a:extLst>
          </p:cNvPr>
          <p:cNvSpPr txBox="1"/>
          <p:nvPr/>
        </p:nvSpPr>
        <p:spPr>
          <a:xfrm>
            <a:off x="2024207" y="1250668"/>
            <a:ext cx="8951761" cy="4893647"/>
          </a:xfrm>
          <a:prstGeom prst="rect">
            <a:avLst/>
          </a:prstGeom>
          <a:noFill/>
        </p:spPr>
        <p:txBody>
          <a:bodyPr wrap="square">
            <a:spAutoFit/>
          </a:bodyPr>
          <a:lstStyle/>
          <a:p>
            <a:r>
              <a:rPr lang="en-US" altLang="zh-CN" sz="2800" b="1" dirty="0">
                <a:latin typeface="Times New Roman" panose="02020603050405020304" pitchFamily="18" charset="0"/>
                <a:cs typeface="Times New Roman" panose="02020603050405020304" pitchFamily="18" charset="0"/>
              </a:rPr>
              <a:t>Research purpose</a:t>
            </a:r>
            <a:r>
              <a:rPr lang="zh-CN" altLang="en-US" sz="2800" dirty="0"/>
              <a:t>：</a:t>
            </a:r>
            <a:endParaRPr lang="en-US" altLang="zh-CN" sz="2800" dirty="0"/>
          </a:p>
          <a:p>
            <a:endParaRPr lang="en-US" altLang="zh-CN" sz="2000" dirty="0"/>
          </a:p>
          <a:p>
            <a:r>
              <a:rPr lang="en-US" altLang="zh-CN" sz="2400" dirty="0">
                <a:latin typeface="Times New Roman" panose="02020603050405020304" pitchFamily="18" charset="0"/>
                <a:cs typeface="Times New Roman" panose="02020603050405020304" pitchFamily="18" charset="0"/>
              </a:rPr>
              <a:t>Exploring differences in the brain's processing of letters and faces. Whether or not processing mechanisms are different during mental rotation</a:t>
            </a:r>
          </a:p>
          <a:p>
            <a:endParaRPr lang="en-US" altLang="zh-C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RT: Used to assess the time it takes for an individual to respond to a stimulus.</a:t>
            </a:r>
          </a:p>
          <a:p>
            <a:endParaRPr lang="en-US" altLang="zh-C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CDA:</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When studying letter and face rotation tasks, CDA can be used to measure the amount of information carried by visual working memory during rotation.</a:t>
            </a:r>
          </a:p>
          <a:p>
            <a:endParaRPr lang="en-US" altLang="zh-C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5700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CC18A506-972F-59F8-1D04-C3117BCEA30C}"/>
              </a:ext>
            </a:extLst>
          </p:cNvPr>
          <p:cNvSpPr txBox="1"/>
          <p:nvPr/>
        </p:nvSpPr>
        <p:spPr>
          <a:xfrm>
            <a:off x="2177709" y="1769957"/>
            <a:ext cx="9345106" cy="3847207"/>
          </a:xfrm>
          <a:prstGeom prst="rect">
            <a:avLst/>
          </a:prstGeom>
          <a:noFill/>
        </p:spPr>
        <p:txBody>
          <a:bodyPr wrap="square">
            <a:spAutoFit/>
          </a:bodyPr>
          <a:lstStyle/>
          <a:p>
            <a:r>
              <a:rPr lang="en-US" altLang="zh-CN" sz="2800" b="1" i="0" dirty="0">
                <a:solidFill>
                  <a:srgbClr val="0D0D0D"/>
                </a:solidFill>
                <a:effectLst/>
                <a:latin typeface="Söhne"/>
              </a:rPr>
              <a:t>Current research:</a:t>
            </a:r>
          </a:p>
          <a:p>
            <a:endParaRPr lang="en-US" altLang="zh-CN" sz="3200" b="1" i="0" dirty="0">
              <a:solidFill>
                <a:srgbClr val="0D0D0D"/>
              </a:solidFill>
              <a:effectLst/>
              <a:latin typeface="Söhne"/>
            </a:endParaRPr>
          </a:p>
          <a:p>
            <a:pPr algn="just"/>
            <a:r>
              <a:rPr lang="en-US" altLang="zh-CN" sz="2000" b="1" i="0" dirty="0">
                <a:solidFill>
                  <a:srgbClr val="0D0D0D"/>
                </a:solidFill>
                <a:effectLst/>
                <a:latin typeface="Söhne"/>
              </a:rPr>
              <a:t>1. </a:t>
            </a:r>
            <a:r>
              <a:rPr lang="en-US" altLang="zh-CN" sz="2000" b="1" i="0" dirty="0">
                <a:solidFill>
                  <a:srgbClr val="0D0D0D"/>
                </a:solidFill>
                <a:effectLst/>
                <a:latin typeface="Times New Roman" panose="02020603050405020304" pitchFamily="18" charset="0"/>
                <a:cs typeface="Times New Roman" panose="02020603050405020304" pitchFamily="18" charset="0"/>
              </a:rPr>
              <a:t>Association of CDA with Task Types:</a:t>
            </a:r>
            <a:r>
              <a:rPr lang="en-US" altLang="zh-CN" sz="2000" b="0" i="0" dirty="0">
                <a:solidFill>
                  <a:srgbClr val="0D0D0D"/>
                </a:solidFill>
                <a:effectLst/>
                <a:latin typeface="Times New Roman" panose="02020603050405020304" pitchFamily="18" charset="0"/>
                <a:cs typeface="Times New Roman" panose="02020603050405020304" pitchFamily="18" charset="0"/>
              </a:rPr>
              <a:t> Studies have shown that different types of visual working memory tasks activate different regions of the brain. </a:t>
            </a:r>
          </a:p>
          <a:p>
            <a:pPr algn="just"/>
            <a:r>
              <a:rPr lang="en-US" altLang="zh-CN" sz="2000" b="0" i="0" dirty="0">
                <a:solidFill>
                  <a:srgbClr val="0D0D0D"/>
                </a:solidFill>
                <a:effectLst/>
                <a:latin typeface="Times New Roman" panose="02020603050405020304" pitchFamily="18" charset="0"/>
                <a:cs typeface="Times New Roman" panose="02020603050405020304" pitchFamily="18" charset="0"/>
              </a:rPr>
              <a:t>For example, spatial tasks tend to activate more parietal and frontal areas, while face or object memory tasks rely more on the temporal lobes </a:t>
            </a:r>
            <a:r>
              <a:rPr lang="en-US" altLang="zh-CN" sz="2000" dirty="0">
                <a:latin typeface="Times New Roman" panose="02020603050405020304" pitchFamily="18" charset="0"/>
                <a:cs typeface="Times New Roman" panose="02020603050405020304" pitchFamily="18" charset="0"/>
              </a:rPr>
              <a:t>(Xu &amp; Chun, 2005)</a:t>
            </a:r>
            <a:r>
              <a:rPr lang="en-US" altLang="zh-CN" sz="2000" b="0" i="0" dirty="0">
                <a:solidFill>
                  <a:srgbClr val="0D0D0D"/>
                </a:solidFill>
                <a:effectLst/>
                <a:latin typeface="Times New Roman" panose="02020603050405020304" pitchFamily="18" charset="0"/>
                <a:cs typeface="Times New Roman" panose="02020603050405020304" pitchFamily="18" charset="0"/>
              </a:rPr>
              <a:t>.</a:t>
            </a:r>
          </a:p>
          <a:p>
            <a:pPr algn="just"/>
            <a:endParaRPr lang="en-US" altLang="zh-CN" sz="2000" b="0" i="0" dirty="0">
              <a:solidFill>
                <a:srgbClr val="0D0D0D"/>
              </a:solidFill>
              <a:effectLst/>
              <a:latin typeface="Söhne"/>
            </a:endParaRPr>
          </a:p>
          <a:p>
            <a:pPr algn="just"/>
            <a:r>
              <a:rPr lang="en-US" altLang="zh-CN" sz="2000" b="1" i="0" dirty="0">
                <a:solidFill>
                  <a:srgbClr val="0D0D0D"/>
                </a:solidFill>
                <a:effectLst/>
                <a:latin typeface="Söhne"/>
                <a:cs typeface="Times New Roman" panose="02020603050405020304" pitchFamily="18" charset="0"/>
              </a:rPr>
              <a:t>2. </a:t>
            </a:r>
            <a:r>
              <a:rPr lang="en-US" altLang="zh-CN" sz="2000" b="1" i="0" dirty="0">
                <a:solidFill>
                  <a:srgbClr val="0D0D0D"/>
                </a:solidFill>
                <a:effectLst/>
                <a:latin typeface="Times New Roman" panose="02020603050405020304" pitchFamily="18" charset="0"/>
                <a:cs typeface="Times New Roman" panose="02020603050405020304" pitchFamily="18" charset="0"/>
              </a:rPr>
              <a:t>SPATIAL PROCESSING AND LETTER ROTATION: </a:t>
            </a:r>
            <a:r>
              <a:rPr lang="en-US" altLang="zh-CN" sz="2000" i="0" dirty="0">
                <a:solidFill>
                  <a:srgbClr val="0D0D0D"/>
                </a:solidFill>
                <a:effectLst/>
                <a:latin typeface="Times New Roman" panose="02020603050405020304" pitchFamily="18" charset="0"/>
                <a:cs typeface="Times New Roman" panose="02020603050405020304" pitchFamily="18" charset="0"/>
              </a:rPr>
              <a:t>Letter rotation tasks rely heavily on spatial processing abilities, a process that takes place in the parietal and frontal regions of the brain </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Corballis</a:t>
            </a:r>
            <a:r>
              <a:rPr lang="en-US" altLang="zh-CN" sz="2000" dirty="0">
                <a:latin typeface="Times New Roman" panose="02020603050405020304" pitchFamily="18" charset="0"/>
                <a:cs typeface="Times New Roman" panose="02020603050405020304" pitchFamily="18" charset="0"/>
              </a:rPr>
              <a:t>, 1997). </a:t>
            </a:r>
            <a:r>
              <a:rPr lang="en-US" altLang="zh-CN" sz="2000" i="0" dirty="0">
                <a:solidFill>
                  <a:srgbClr val="0D0D0D"/>
                </a:solidFill>
                <a:effectLst/>
                <a:latin typeface="Times New Roman" panose="02020603050405020304" pitchFamily="18" charset="0"/>
                <a:cs typeface="Times New Roman" panose="02020603050405020304" pitchFamily="18" charset="0"/>
              </a:rPr>
              <a:t>These regions are thought to be critical for processing spatial information and performing mental rotation tasks.</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881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19B1C16-3DF2-81FF-F91B-6DFC7FCBB0E3}"/>
              </a:ext>
            </a:extLst>
          </p:cNvPr>
          <p:cNvSpPr txBox="1"/>
          <p:nvPr/>
        </p:nvSpPr>
        <p:spPr>
          <a:xfrm>
            <a:off x="2220686" y="1978482"/>
            <a:ext cx="9219627" cy="3170099"/>
          </a:xfrm>
          <a:prstGeom prst="rect">
            <a:avLst/>
          </a:prstGeom>
          <a:noFill/>
        </p:spPr>
        <p:txBody>
          <a:bodyPr wrap="square">
            <a:spAutoFit/>
          </a:bodyPr>
          <a:lstStyle/>
          <a:p>
            <a:r>
              <a:rPr lang="en-US" altLang="zh-CN" sz="2000" b="1" dirty="0">
                <a:solidFill>
                  <a:srgbClr val="0D0D0D"/>
                </a:solidFill>
                <a:latin typeface="Times New Roman" panose="02020603050405020304" pitchFamily="18" charset="0"/>
                <a:cs typeface="Times New Roman" panose="02020603050405020304" pitchFamily="18" charset="0"/>
              </a:rPr>
              <a:t>3. </a:t>
            </a:r>
            <a:r>
              <a:rPr lang="en-US" altLang="zh-CN" sz="2000" b="1" i="0" dirty="0">
                <a:solidFill>
                  <a:srgbClr val="0D0D0D"/>
                </a:solidFill>
                <a:effectLst/>
                <a:latin typeface="Times New Roman" panose="02020603050405020304" pitchFamily="18" charset="0"/>
                <a:cs typeface="Times New Roman" panose="02020603050405020304" pitchFamily="18" charset="0"/>
              </a:rPr>
              <a:t>Special Mechanisms for Face Recognition:</a:t>
            </a:r>
            <a:r>
              <a:rPr lang="en-US" altLang="zh-CN" sz="2000" b="0" i="0" dirty="0">
                <a:solidFill>
                  <a:srgbClr val="0D0D0D"/>
                </a:solidFill>
                <a:effectLst/>
                <a:latin typeface="Times New Roman" panose="02020603050405020304" pitchFamily="18" charset="0"/>
                <a:cs typeface="Times New Roman" panose="02020603050405020304" pitchFamily="18" charset="0"/>
              </a:rPr>
              <a:t> Face rotation tasks involve more specialized visual processing mechanisms, mainly relying on face recognition-related brain regions such as the inferior temporal lobes and the fusiform gyrus </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Haxby</a:t>
            </a:r>
            <a:r>
              <a:rPr lang="en-US" altLang="zh-CN" sz="2000" dirty="0">
                <a:latin typeface="Times New Roman" panose="02020603050405020304" pitchFamily="18" charset="0"/>
                <a:cs typeface="Times New Roman" panose="02020603050405020304" pitchFamily="18" charset="0"/>
              </a:rPr>
              <a:t> et al., 2000). </a:t>
            </a:r>
            <a:r>
              <a:rPr lang="en-US" altLang="zh-CN" sz="2000" b="0" i="0" dirty="0">
                <a:solidFill>
                  <a:srgbClr val="0D0D0D"/>
                </a:solidFill>
                <a:effectLst/>
                <a:latin typeface="Times New Roman" panose="02020603050405020304" pitchFamily="18" charset="0"/>
                <a:cs typeface="Times New Roman" panose="02020603050405020304" pitchFamily="18" charset="0"/>
              </a:rPr>
              <a:t>These areas are specialized for processing face information, including identification and emotional interpretation.</a:t>
            </a:r>
          </a:p>
          <a:p>
            <a:endParaRPr lang="en-US" altLang="zh-CN" sz="2000" dirty="0">
              <a:solidFill>
                <a:srgbClr val="0D0D0D"/>
              </a:solidFill>
              <a:latin typeface="Times New Roman" panose="02020603050405020304" pitchFamily="18" charset="0"/>
              <a:cs typeface="Times New Roman" panose="02020603050405020304" pitchFamily="18" charset="0"/>
            </a:endParaRPr>
          </a:p>
          <a:p>
            <a:r>
              <a:rPr lang="en-US" altLang="zh-CN" sz="2000" b="1" i="0" dirty="0">
                <a:solidFill>
                  <a:srgbClr val="0D0D0D"/>
                </a:solidFill>
                <a:effectLst/>
                <a:latin typeface="Times New Roman" panose="02020603050405020304" pitchFamily="18" charset="0"/>
                <a:cs typeface="Times New Roman" panose="02020603050405020304" pitchFamily="18" charset="0"/>
              </a:rPr>
              <a:t>4. Uniqueness of Face Processing:</a:t>
            </a:r>
            <a:r>
              <a:rPr lang="en-US" altLang="zh-CN" sz="2000" b="0" i="0" dirty="0">
                <a:solidFill>
                  <a:srgbClr val="0D0D0D"/>
                </a:solidFill>
                <a:effectLst/>
                <a:latin typeface="Times New Roman" panose="02020603050405020304" pitchFamily="18" charset="0"/>
                <a:cs typeface="Times New Roman" panose="02020603050405020304" pitchFamily="18" charset="0"/>
              </a:rPr>
              <a:t> Face processing is believed to have a unique visual processing pathway, distinct from the pathways for objects or letters. It involves more activity in the temporal lobes, especially the inferior temporal lobes and the fusiform gyrus, crucial for processing face information </a:t>
            </a:r>
            <a:r>
              <a:rPr lang="en-US" altLang="zh-CN" sz="2000" dirty="0">
                <a:latin typeface="Times New Roman" panose="02020603050405020304" pitchFamily="18" charset="0"/>
                <a:cs typeface="Times New Roman" panose="02020603050405020304" pitchFamily="18" charset="0"/>
              </a:rPr>
              <a:t>(Kanwisher et al., 1997).</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0781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6188C3E-FEB6-A0B1-CE71-0BDAA41AE852}"/>
              </a:ext>
            </a:extLst>
          </p:cNvPr>
          <p:cNvSpPr txBox="1"/>
          <p:nvPr/>
        </p:nvSpPr>
        <p:spPr>
          <a:xfrm>
            <a:off x="2605595" y="1703592"/>
            <a:ext cx="8504807" cy="1969770"/>
          </a:xfrm>
          <a:prstGeom prst="rect">
            <a:avLst/>
          </a:prstGeom>
          <a:noFill/>
        </p:spPr>
        <p:txBody>
          <a:bodyPr wrap="square">
            <a:spAutoFit/>
          </a:bodyPr>
          <a:lstStyle/>
          <a:p>
            <a:r>
              <a:rPr lang="en-US" altLang="zh-CN" sz="2400" b="1" dirty="0">
                <a:latin typeface="Times New Roman" panose="02020603050405020304" pitchFamily="18" charset="0"/>
                <a:cs typeface="Times New Roman" panose="02020603050405020304" pitchFamily="18" charset="0"/>
              </a:rPr>
              <a:t>Hypothesis:</a:t>
            </a:r>
          </a:p>
          <a:p>
            <a:endParaRPr lang="en-US" altLang="zh-CN" dirty="0"/>
          </a:p>
          <a:p>
            <a:pPr algn="just"/>
            <a:r>
              <a:rPr lang="en-US" altLang="zh-CN" sz="2000" dirty="0">
                <a:latin typeface="Times New Roman" panose="02020603050405020304" pitchFamily="18" charset="0"/>
                <a:cs typeface="Times New Roman" panose="02020603050405020304" pitchFamily="18" charset="0"/>
              </a:rPr>
              <a:t>We hypothesize that under the different combinations of independent variables – material type (letters/faces), orientation (upright/mirror), and rotation angle (every 30° increment) – there will be significant differences in reaction time (RT) and visual working memory load (CDA).</a:t>
            </a:r>
            <a:endParaRPr lang="zh-CN" altLang="en-US" sz="2000"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44B21049-36DA-A509-4832-E81AF08D66AD}"/>
              </a:ext>
            </a:extLst>
          </p:cNvPr>
          <p:cNvSpPr txBox="1"/>
          <p:nvPr/>
        </p:nvSpPr>
        <p:spPr>
          <a:xfrm>
            <a:off x="2605594" y="3890145"/>
            <a:ext cx="8504807" cy="2246769"/>
          </a:xfrm>
          <a:prstGeom prst="rect">
            <a:avLst/>
          </a:prstGeom>
          <a:noFill/>
        </p:spPr>
        <p:txBody>
          <a:bodyPr wrap="square">
            <a:spAutoFit/>
          </a:bodyPr>
          <a:lstStyle/>
          <a:p>
            <a:pPr algn="just"/>
            <a:r>
              <a:rPr lang="en-US" altLang="zh-CN" sz="2000" dirty="0">
                <a:latin typeface="Times New Roman" panose="02020603050405020304" pitchFamily="18" charset="0"/>
                <a:cs typeface="Times New Roman" panose="02020603050405020304" pitchFamily="18" charset="0"/>
              </a:rPr>
              <a:t>1. </a:t>
            </a:r>
            <a:r>
              <a:rPr lang="en-US" altLang="zh-CN" sz="2000" b="1" dirty="0">
                <a:latin typeface="Times New Roman" panose="02020603050405020304" pitchFamily="18" charset="0"/>
                <a:cs typeface="Times New Roman" panose="02020603050405020304" pitchFamily="18" charset="0"/>
              </a:rPr>
              <a:t>The impact of material type on CDA and RT</a:t>
            </a:r>
            <a:r>
              <a:rPr lang="en-US" altLang="zh-CN" sz="2000" dirty="0">
                <a:latin typeface="Times New Roman" panose="02020603050405020304" pitchFamily="18" charset="0"/>
                <a:cs typeface="Times New Roman" panose="02020603050405020304" pitchFamily="18" charset="0"/>
              </a:rPr>
              <a:t>: We anticipate that the CDA for face rotation tasks will be lower than that for letter rotation tasks, as face recognition may activate specialized processing mechanisms in the brain, thereby reducing the load on visual working memory. Conversely, the RT for face rotation tasks may be higher than for letter rotations, due to the additional cognitive processing required to recognize rotated faces, despite the existence of specialized pathways for face processing.</a:t>
            </a:r>
            <a:endParaRPr lang="zh-CN" altLang="en-US" sz="2000" dirty="0">
              <a:latin typeface="Times New Roman" panose="02020603050405020304" pitchFamily="18" charset="0"/>
              <a:cs typeface="Times New Roman" panose="02020603050405020304" pitchFamily="18" charset="0"/>
            </a:endParaRPr>
          </a:p>
        </p:txBody>
      </p:sp>
      <p:pic>
        <p:nvPicPr>
          <p:cNvPr id="4" name="图形 3" descr="人工智能 轮廓">
            <a:extLst>
              <a:ext uri="{FF2B5EF4-FFF2-40B4-BE49-F238E27FC236}">
                <a16:creationId xmlns:a16="http://schemas.microsoft.com/office/drawing/2014/main" id="{63C9C6F7-379F-F610-9E6E-62987FE2C42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14146" y="1246392"/>
            <a:ext cx="914400" cy="914400"/>
          </a:xfrm>
          <a:prstGeom prst="rect">
            <a:avLst/>
          </a:prstGeom>
        </p:spPr>
      </p:pic>
    </p:spTree>
    <p:extLst>
      <p:ext uri="{BB962C8B-B14F-4D97-AF65-F5344CB8AC3E}">
        <p14:creationId xmlns:p14="http://schemas.microsoft.com/office/powerpoint/2010/main" val="4037499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348D113-2FC4-0AC9-96A1-C94C12D6B5DA}"/>
              </a:ext>
            </a:extLst>
          </p:cNvPr>
          <p:cNvSpPr txBox="1"/>
          <p:nvPr/>
        </p:nvSpPr>
        <p:spPr>
          <a:xfrm>
            <a:off x="2672179" y="2419100"/>
            <a:ext cx="8575828" cy="2862322"/>
          </a:xfrm>
          <a:prstGeom prst="rect">
            <a:avLst/>
          </a:prstGeom>
          <a:noFill/>
        </p:spPr>
        <p:txBody>
          <a:bodyPr wrap="square">
            <a:spAutoFit/>
          </a:bodyPr>
          <a:lstStyle/>
          <a:p>
            <a:pPr algn="just"/>
            <a:r>
              <a:rPr lang="en-US" altLang="zh-CN" sz="2000" dirty="0">
                <a:latin typeface="Times New Roman" panose="02020603050405020304" pitchFamily="18" charset="0"/>
                <a:cs typeface="Times New Roman" panose="02020603050405020304" pitchFamily="18" charset="0"/>
              </a:rPr>
              <a:t>2. </a:t>
            </a:r>
            <a:r>
              <a:rPr lang="en-US" altLang="zh-CN" sz="2000" b="1" dirty="0">
                <a:latin typeface="Times New Roman" panose="02020603050405020304" pitchFamily="18" charset="0"/>
                <a:cs typeface="Times New Roman" panose="02020603050405020304" pitchFamily="18" charset="0"/>
              </a:rPr>
              <a:t>The impact of orientation (upright/mirror): </a:t>
            </a:r>
            <a:r>
              <a:rPr lang="en-US" altLang="zh-CN" sz="2000" dirty="0">
                <a:solidFill>
                  <a:srgbClr val="FF0000"/>
                </a:solidFill>
                <a:latin typeface="Times New Roman" panose="02020603050405020304" pitchFamily="18" charset="0"/>
                <a:cs typeface="Times New Roman" panose="02020603050405020304" pitchFamily="18" charset="0"/>
              </a:rPr>
              <a:t>It is anticipated that recognizing mirrored stimuli, especially mirrored faces, will require longer reaction times </a:t>
            </a:r>
            <a:r>
              <a:rPr lang="en-US" altLang="zh-CN" sz="2000" dirty="0">
                <a:latin typeface="Times New Roman" panose="02020603050405020304" pitchFamily="18" charset="0"/>
                <a:cs typeface="Times New Roman" panose="02020603050405020304" pitchFamily="18" charset="0"/>
              </a:rPr>
              <a:t>because processing the asymmetrical features of mirrored faces necessitates additional cognitive resources. Simultaneously, mirrored stimuli might also affect CDA. Previous research has shown that CDA maintains a high amplitude for rotations of mirrored images, indicating that the rotation of mirrored pictures imposes a significant working memory load on individuals. For mirrored faces, </a:t>
            </a:r>
            <a:r>
              <a:rPr lang="en-US" altLang="zh-CN" sz="2000" dirty="0">
                <a:solidFill>
                  <a:srgbClr val="FF0000"/>
                </a:solidFill>
                <a:latin typeface="Times New Roman" panose="02020603050405020304" pitchFamily="18" charset="0"/>
                <a:cs typeface="Times New Roman" panose="02020603050405020304" pitchFamily="18" charset="0"/>
              </a:rPr>
              <a:t>we predict that the CDA for mirrored faces will be lower than that for mirrored images of the letter R</a:t>
            </a:r>
            <a:r>
              <a:rPr lang="en-US" altLang="zh-CN" sz="2000" dirty="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9732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5A9D5A1-E944-140A-B23F-E2D9ABFC2316}"/>
              </a:ext>
            </a:extLst>
          </p:cNvPr>
          <p:cNvSpPr txBox="1"/>
          <p:nvPr/>
        </p:nvSpPr>
        <p:spPr>
          <a:xfrm>
            <a:off x="2716567" y="2834598"/>
            <a:ext cx="8327255" cy="1631216"/>
          </a:xfrm>
          <a:prstGeom prst="rect">
            <a:avLst/>
          </a:prstGeom>
          <a:noFill/>
        </p:spPr>
        <p:txBody>
          <a:bodyPr wrap="square">
            <a:spAutoFit/>
          </a:bodyPr>
          <a:lstStyle/>
          <a:p>
            <a:pPr algn="just"/>
            <a:r>
              <a:rPr lang="en-US" altLang="zh-CN" sz="2000" dirty="0">
                <a:latin typeface="Times New Roman" panose="02020603050405020304" pitchFamily="18" charset="0"/>
                <a:cs typeface="Times New Roman" panose="02020603050405020304" pitchFamily="18" charset="0"/>
              </a:rPr>
              <a:t>3. </a:t>
            </a:r>
            <a:r>
              <a:rPr lang="en-US" altLang="zh-CN" sz="2000" b="1" dirty="0">
                <a:latin typeface="Times New Roman" panose="02020603050405020304" pitchFamily="18" charset="0"/>
                <a:cs typeface="Times New Roman" panose="02020603050405020304" pitchFamily="18" charset="0"/>
              </a:rPr>
              <a:t>The impact of rotation angle</a:t>
            </a:r>
            <a:r>
              <a:rPr lang="en-US" altLang="zh-CN" sz="2000" dirty="0">
                <a:latin typeface="Times New Roman" panose="02020603050405020304" pitchFamily="18" charset="0"/>
                <a:cs typeface="Times New Roman" panose="02020603050405020304" pitchFamily="18" charset="0"/>
              </a:rPr>
              <a:t>: We further predict that regardless of the material type and orientation, reaction times will increase with the increase in rotation angle, reflecting increasing difficulty of rotational tasks. For RT, the increase in rotation angle may lead to more significant changes in face rotation tasks, indicating an increased sensitivity to rotation in face recognition.</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766885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1125</TotalTime>
  <Words>2248</Words>
  <Application>Microsoft Office PowerPoint</Application>
  <PresentationFormat>宽屏</PresentationFormat>
  <Paragraphs>121</Paragraphs>
  <Slides>15</Slides>
  <Notes>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Söhne</vt:lpstr>
      <vt:lpstr>等线</vt:lpstr>
      <vt:lpstr>等线 Light</vt:lpstr>
      <vt:lpstr>Amasis MT Pro</vt:lpstr>
      <vt:lpstr>Arial</vt:lpstr>
      <vt:lpstr>Arial Rounded MT Bold</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Psy Guo</dc:creator>
  <cp:lastModifiedBy>Psy Guo</cp:lastModifiedBy>
  <cp:revision>11</cp:revision>
  <dcterms:created xsi:type="dcterms:W3CDTF">2024-01-09T06:16:24Z</dcterms:created>
  <dcterms:modified xsi:type="dcterms:W3CDTF">2024-02-25T14:26:03Z</dcterms:modified>
</cp:coreProperties>
</file>