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an Ahmed Cheema" userId="30ac915479c30907" providerId="LiveId" clId="{5174E8AB-1C81-4C9A-880E-43D7D16B5D13}"/>
    <pc:docChg chg="custSel modSld">
      <pc:chgData name="Aliyan Ahmed Cheema" userId="30ac915479c30907" providerId="LiveId" clId="{5174E8AB-1C81-4C9A-880E-43D7D16B5D13}" dt="2024-10-28T05:44:34.002" v="3" actId="14734"/>
      <pc:docMkLst>
        <pc:docMk/>
      </pc:docMkLst>
      <pc:sldChg chg="delSp mod">
        <pc:chgData name="Aliyan Ahmed Cheema" userId="30ac915479c30907" providerId="LiveId" clId="{5174E8AB-1C81-4C9A-880E-43D7D16B5D13}" dt="2024-10-28T05:34:39.530" v="1" actId="478"/>
        <pc:sldMkLst>
          <pc:docMk/>
          <pc:sldMk cId="4183342460" sldId="259"/>
        </pc:sldMkLst>
        <pc:spChg chg="del">
          <ac:chgData name="Aliyan Ahmed Cheema" userId="30ac915479c30907" providerId="LiveId" clId="{5174E8AB-1C81-4C9A-880E-43D7D16B5D13}" dt="2024-10-28T05:34:39.530" v="1" actId="478"/>
          <ac:spMkLst>
            <pc:docMk/>
            <pc:sldMk cId="4183342460" sldId="259"/>
            <ac:spMk id="2" creationId="{23B549D3-D073-2019-F5B5-D0867B8195DC}"/>
          </ac:spMkLst>
        </pc:spChg>
        <pc:spChg chg="del">
          <ac:chgData name="Aliyan Ahmed Cheema" userId="30ac915479c30907" providerId="LiveId" clId="{5174E8AB-1C81-4C9A-880E-43D7D16B5D13}" dt="2024-10-28T05:34:36.286" v="0" actId="478"/>
          <ac:spMkLst>
            <pc:docMk/>
            <pc:sldMk cId="4183342460" sldId="259"/>
            <ac:spMk id="3" creationId="{72F785BE-2CB1-8ECD-5EA3-379F43CADF17}"/>
          </ac:spMkLst>
        </pc:spChg>
      </pc:sldChg>
      <pc:sldChg chg="modSp mod">
        <pc:chgData name="Aliyan Ahmed Cheema" userId="30ac915479c30907" providerId="LiveId" clId="{5174E8AB-1C81-4C9A-880E-43D7D16B5D13}" dt="2024-10-28T05:44:34.002" v="3" actId="14734"/>
        <pc:sldMkLst>
          <pc:docMk/>
          <pc:sldMk cId="1009142554" sldId="272"/>
        </pc:sldMkLst>
        <pc:graphicFrameChg chg="modGraphic">
          <ac:chgData name="Aliyan Ahmed Cheema" userId="30ac915479c30907" providerId="LiveId" clId="{5174E8AB-1C81-4C9A-880E-43D7D16B5D13}" dt="2024-10-28T05:44:34.002" v="3" actId="14734"/>
          <ac:graphicFrameMkLst>
            <pc:docMk/>
            <pc:sldMk cId="1009142554" sldId="272"/>
            <ac:graphicFrameMk id="7" creationId="{124E4592-936B-2CB5-E637-F91CC69470B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5A22-8455-EB21-82C5-7D9B27D2E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DF663-86BF-E6D4-77CA-8FF98B4B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DF8C2-0624-23C3-0BAF-7E04A48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7236-E125-338A-4B67-E9B33E82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F0229-D2B6-BE8D-0B19-66EF907A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A220-4B12-2F5D-CFF2-BF13B4CF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2C69C-A3A0-73B6-B576-A164084A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10C3-97D2-EE5F-81FF-FF399725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E184-D77D-9A17-E911-57C3DB98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B568-A23D-AEEF-5E89-B1DAD073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D3765-4400-7047-80B9-D10EC5AF3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BE004-8D0F-4713-50E1-0F6E065A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407E-F97C-3880-AE43-8860E8C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2A42-F405-7577-A5A9-8F7044F4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A2301-15C5-3F0A-6C25-12E72C6C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2B93-50DB-A3F7-A243-86B9FD11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6EEE-2F0E-2347-142F-A31AA704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23FC-62EA-57EE-866B-9040EE3D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F209-D90C-8D17-A178-A1CDB162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6DBF-D1C0-2515-C534-DDA8C331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C548-4A17-D6AF-B940-7CBC5CC1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E5FE7-2241-E4D4-528D-2F945C2B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A503-051C-DFD7-6ABA-47E615FB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CC2E-5917-E619-FA00-9C9B0AEF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0C49-B7B9-FB01-ADC5-2A6F2522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5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4B25-4335-FED2-9E0A-9283B42E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E2C3-9195-6C2B-B189-CA3EB5099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5BF77-FE41-81AD-94A0-F2278744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84A4-CAC8-C5B1-3ACD-55AE9CCE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1C96-820B-A52F-E3EA-26F3502E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EB04-03CA-DDC6-90EA-7B821BDD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327-4BB5-F067-48F3-C0E92883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5EABA-64E9-BEF6-B0DA-FC687D663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04AE5-4EAC-839C-0153-13A2D5F8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A3BCE-EC0B-62D8-F024-0641F9651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2FAF2-E770-9A53-9DC9-AAC47FB9A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2BB46-D83E-641B-1CB6-FC5E43F8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03437-3BF2-DDE7-941B-E1A4ED06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30962-1A09-2B5B-6912-1C401A7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2326-00C9-9904-F490-15083C3C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BC017-AF5A-CE0B-50D1-C39ABF33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236F4-3189-834A-9F93-F05ECFCC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3744F-865E-6544-ED0D-2B5830B4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20836-B078-B5B1-9318-0DFF42F7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50FAE-CF69-00D3-BECF-140FF8DD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C74B2-D28D-8689-3086-F404EFA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DDE5-AF9E-5B63-AED3-685F8F3D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4E59-3864-E37C-7944-F2A766E3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8D94-2D35-0EDE-7D4B-683AAC25E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4395-5FD3-74D3-CEBE-6F93DD56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A970D-FCB7-F6D3-5E33-6133460F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7A703-0D4B-3565-3426-DBF8EACC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B537-7A71-BE4E-5B57-3C0FF9B8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A90BE-AF81-0BFE-476C-A542DB827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1EDF-321D-E21C-0C15-AEA15256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E7E2-4A71-B3CD-7D61-3FAA0709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3434-360D-44E1-B547-21F0AA85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32806-FF91-FFDB-EA69-42C8CA45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EAB59-C1B8-6370-5DD6-EA9A52EA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54D8-B8A6-1951-65CE-19ED68423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07EE-C5A6-945E-2E44-46FF60145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F03A3-8D77-420A-9A3A-1E14EA9A90A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AC25-B3A2-63FD-D0FC-CB9EC8EC7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305A-AD8F-85EB-DEC1-5CD3880E6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503DC-0B50-48FF-9E30-1E4D499D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C6BE-C1D5-72F0-701D-45840FCDE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8CEEE-8EAC-37A9-44E7-1F1407AA7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5A73-BE44-862C-84E4-70609DD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5BDE-79F6-1F2A-249A-538EE722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attributes are atomic, so the table fulfills the conditions of 1NF</a:t>
            </a:r>
          </a:p>
          <a:p>
            <a:r>
              <a:rPr lang="en-US" dirty="0"/>
              <a:t>Job depends on </a:t>
            </a:r>
            <a:r>
              <a:rPr lang="en-US" dirty="0" err="1"/>
              <a:t>job_code</a:t>
            </a:r>
            <a:r>
              <a:rPr lang="en-US" dirty="0"/>
              <a:t> (partial primary key attribute), so it is not in 2NF </a:t>
            </a:r>
          </a:p>
          <a:p>
            <a:r>
              <a:rPr lang="en-US" dirty="0"/>
              <a:t>Also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Name, state and </a:t>
            </a:r>
            <a:r>
              <a:rPr lang="en-US" dirty="0" err="1"/>
              <a:t>state_code</a:t>
            </a:r>
            <a:r>
              <a:rPr lang="en-US" dirty="0"/>
              <a:t> depend on </a:t>
            </a:r>
            <a:r>
              <a:rPr lang="en-US" dirty="0" err="1"/>
              <a:t>employee_id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Restructure the table to fulfill 2NF</a:t>
            </a:r>
          </a:p>
        </p:txBody>
      </p:sp>
    </p:spTree>
    <p:extLst>
      <p:ext uri="{BB962C8B-B14F-4D97-AF65-F5344CB8AC3E}">
        <p14:creationId xmlns:p14="http://schemas.microsoft.com/office/powerpoint/2010/main" val="424913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1E605-7783-3F9B-F2A3-43EE9F59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6" y="1690687"/>
            <a:ext cx="2757335" cy="3734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7427B-A79C-C5F8-CAEB-C0B73B71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47" y="1690687"/>
            <a:ext cx="4532518" cy="2346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1685F-7D83-F5E9-8ED1-CA1A375A9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831" y="1690687"/>
            <a:ext cx="2640479" cy="2733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6A847-DD0B-06DB-6091-20027DC05C85}"/>
              </a:ext>
            </a:extLst>
          </p:cNvPr>
          <p:cNvSpPr txBox="1"/>
          <p:nvPr/>
        </p:nvSpPr>
        <p:spPr>
          <a:xfrm>
            <a:off x="5471651" y="4984955"/>
            <a:ext cx="65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Removed partial dependencies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961D4-0DE7-D0F7-2AB6-FE68F4A04442}"/>
              </a:ext>
            </a:extLst>
          </p:cNvPr>
          <p:cNvSpPr txBox="1"/>
          <p:nvPr/>
        </p:nvSpPr>
        <p:spPr>
          <a:xfrm>
            <a:off x="5471650" y="5807004"/>
            <a:ext cx="65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transitive dependencies??</a:t>
            </a:r>
          </a:p>
        </p:txBody>
      </p:sp>
    </p:spTree>
    <p:extLst>
      <p:ext uri="{BB962C8B-B14F-4D97-AF65-F5344CB8AC3E}">
        <p14:creationId xmlns:p14="http://schemas.microsoft.com/office/powerpoint/2010/main" val="16444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96F4-9977-5B1C-2995-6DB85539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D98-6CD4-4D6B-5440-3AB93C46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duplicates?</a:t>
            </a:r>
          </a:p>
          <a:p>
            <a:r>
              <a:rPr lang="en-US" dirty="0"/>
              <a:t>Organize data in consistent way?</a:t>
            </a:r>
          </a:p>
          <a:p>
            <a:r>
              <a:rPr lang="en-US" dirty="0"/>
              <a:t>Avoid Anomalies?</a:t>
            </a:r>
          </a:p>
        </p:txBody>
      </p:sp>
    </p:spTree>
    <p:extLst>
      <p:ext uri="{BB962C8B-B14F-4D97-AF65-F5344CB8AC3E}">
        <p14:creationId xmlns:p14="http://schemas.microsoft.com/office/powerpoint/2010/main" val="302497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33A7-3799-6719-8388-F44DC524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Diving in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1F99-237E-FA05-C1EE-4B45D4FB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10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table susceptible to update anomalies?</a:t>
            </a:r>
          </a:p>
          <a:p>
            <a:r>
              <a:rPr lang="en-US" dirty="0"/>
              <a:t>Can you provide examples of insertion, deletion and modification anomalies?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9F831-D075-EE5B-0569-897D4467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0" y="1690688"/>
            <a:ext cx="10515600" cy="34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6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9D50-4A65-F5BB-4BFB-BD0364B2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Inserting a new patient record who hasn’t been assigned a dentist?</a:t>
            </a:r>
          </a:p>
          <a:p>
            <a:r>
              <a:rPr lang="en-US" dirty="0"/>
              <a:t>Deleting a dentist. E.g. Tony Smith?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A82B9-A447-7DBC-ED67-E886F8B9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31"/>
            <a:ext cx="10515600" cy="34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32A58-8D49-3D02-1ABD-4CC64620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A9BD-0E31-A57C-3A7F-D6D84A8F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normalize this table to 3NF?</a:t>
            </a:r>
          </a:p>
          <a:p>
            <a:r>
              <a:rPr lang="en-US" dirty="0"/>
              <a:t>Note down any assumptions that you make to normalize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CCD35-A788-378B-C663-1132D663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31"/>
            <a:ext cx="10515600" cy="34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E2FA-B16F-8C6D-1304-6C381994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C0FA-8580-715D-F028-28EBE5E1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made include that </a:t>
            </a:r>
          </a:p>
          <a:p>
            <a:pPr lvl="1"/>
            <a:r>
              <a:rPr lang="en-US" dirty="0"/>
              <a:t>a patient is registered at only one surgery and </a:t>
            </a:r>
          </a:p>
          <a:p>
            <a:pPr lvl="1"/>
            <a:r>
              <a:rPr lang="en-US" dirty="0"/>
              <a:t>he/she may have more than one appointment on a given day. All the schedules have been fixed for the whole days and week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4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3479-D172-69F8-4017-2E8E0196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4E4592-936B-2CB5-E637-F91CC6947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860870"/>
              </p:ext>
            </p:extLst>
          </p:nvPr>
        </p:nvGraphicFramePr>
        <p:xfrm>
          <a:off x="1116166" y="1013158"/>
          <a:ext cx="10237634" cy="5740933"/>
        </p:xfrm>
        <a:graphic>
          <a:graphicData uri="http://schemas.openxmlformats.org/drawingml/2006/table">
            <a:tbl>
              <a:tblPr/>
              <a:tblGrid>
                <a:gridCol w="1541238">
                  <a:extLst>
                    <a:ext uri="{9D8B030D-6E8A-4147-A177-3AD203B41FA5}">
                      <a16:colId xmlns:a16="http://schemas.microsoft.com/office/drawing/2014/main" val="245775475"/>
                    </a:ext>
                  </a:extLst>
                </a:gridCol>
                <a:gridCol w="932201">
                  <a:extLst>
                    <a:ext uri="{9D8B030D-6E8A-4147-A177-3AD203B41FA5}">
                      <a16:colId xmlns:a16="http://schemas.microsoft.com/office/drawing/2014/main" val="1390490429"/>
                    </a:ext>
                  </a:extLst>
                </a:gridCol>
                <a:gridCol w="1127868">
                  <a:extLst>
                    <a:ext uri="{9D8B030D-6E8A-4147-A177-3AD203B41FA5}">
                      <a16:colId xmlns:a16="http://schemas.microsoft.com/office/drawing/2014/main" val="598432562"/>
                    </a:ext>
                  </a:extLst>
                </a:gridCol>
                <a:gridCol w="985120">
                  <a:extLst>
                    <a:ext uri="{9D8B030D-6E8A-4147-A177-3AD203B41FA5}">
                      <a16:colId xmlns:a16="http://schemas.microsoft.com/office/drawing/2014/main" val="3762163703"/>
                    </a:ext>
                  </a:extLst>
                </a:gridCol>
                <a:gridCol w="1541238">
                  <a:extLst>
                    <a:ext uri="{9D8B030D-6E8A-4147-A177-3AD203B41FA5}">
                      <a16:colId xmlns:a16="http://schemas.microsoft.com/office/drawing/2014/main" val="396396175"/>
                    </a:ext>
                  </a:extLst>
                </a:gridCol>
                <a:gridCol w="1574383">
                  <a:extLst>
                    <a:ext uri="{9D8B030D-6E8A-4147-A177-3AD203B41FA5}">
                      <a16:colId xmlns:a16="http://schemas.microsoft.com/office/drawing/2014/main" val="370095191"/>
                    </a:ext>
                  </a:extLst>
                </a:gridCol>
                <a:gridCol w="1574383">
                  <a:extLst>
                    <a:ext uri="{9D8B030D-6E8A-4147-A177-3AD203B41FA5}">
                      <a16:colId xmlns:a16="http://schemas.microsoft.com/office/drawing/2014/main" val="4039045115"/>
                    </a:ext>
                  </a:extLst>
                </a:gridCol>
                <a:gridCol w="961203">
                  <a:extLst>
                    <a:ext uri="{9D8B030D-6E8A-4147-A177-3AD203B41FA5}">
                      <a16:colId xmlns:a16="http://schemas.microsoft.com/office/drawing/2014/main" val="1842518903"/>
                    </a:ext>
                  </a:extLst>
                </a:gridCol>
              </a:tblGrid>
              <a:tr h="32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Surgery no.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613659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862689"/>
                  </a:ext>
                </a:extLst>
              </a:tr>
              <a:tr h="588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31311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512459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Dentist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3850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515255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Surgery no.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872654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70227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79557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678849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37735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Patient_no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663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43739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Dentist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03166"/>
                  </a:ext>
                </a:extLst>
              </a:tr>
              <a:tr h="325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052307"/>
                  </a:ext>
                </a:extLst>
              </a:tr>
              <a:tr h="6010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Staff_no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 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Surgery no.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72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6181-9896-8A7F-30B5-73429DBA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F496-87FF-9F7E-4B9B-7E903E65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to eliminate data redundancy and enhance data integrity in the table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elps to organize the data in the database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multi-step process that sets the data into tabular form and removes the duplicated data from the relational tables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systematic technique of decomposing tables to eliminate data redundancy (repetition) and undesirable characteristics like Insertion, Update, and Deletion anomalies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8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D61F-D178-9C4F-7F0A-E95B8EA2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A773-A673-1E02-D53A-1E9B89FB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in 1NF if atomicity of the table is 1</a:t>
            </a:r>
          </a:p>
          <a:p>
            <a:pPr lvl="1"/>
            <a:r>
              <a:rPr lang="en-US" dirty="0"/>
              <a:t>Atomicity? a single cell cannot hold multiple values. It must hold only a single-valued attribute.</a:t>
            </a:r>
          </a:p>
          <a:p>
            <a:pPr lvl="1"/>
            <a:endParaRPr lang="en-US" dirty="0"/>
          </a:p>
          <a:p>
            <a:r>
              <a:rPr lang="en-US" dirty="0"/>
              <a:t>Doesn’t allow:  multi-valued attribute, composite attribute, and their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73486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9">
            <a:extLst>
              <a:ext uri="{FF2B5EF4-FFF2-40B4-BE49-F238E27FC236}">
                <a16:creationId xmlns:a16="http://schemas.microsoft.com/office/drawing/2014/main" id="{F8D54AFD-9E0E-1BA7-C832-CB6396259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400714"/>
              </p:ext>
            </p:extLst>
          </p:nvPr>
        </p:nvGraphicFramePr>
        <p:xfrm>
          <a:off x="838200" y="838993"/>
          <a:ext cx="5811838" cy="1703389"/>
        </p:xfrm>
        <a:graphic>
          <a:graphicData uri="http://schemas.openxmlformats.org/drawingml/2006/table">
            <a:tbl>
              <a:tblPr/>
              <a:tblGrid>
                <a:gridCol w="19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Borrowed books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B33, B44, B55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02411771-3CA6-5F27-262D-610E23A01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5699"/>
              </p:ext>
            </p:extLst>
          </p:nvPr>
        </p:nvGraphicFramePr>
        <p:xfrm>
          <a:off x="6452112" y="2897853"/>
          <a:ext cx="4703763" cy="1785939"/>
        </p:xfrm>
        <a:graphic>
          <a:graphicData uri="http://schemas.openxmlformats.org/drawingml/2006/table">
            <a:tbl>
              <a:tblPr/>
              <a:tblGrid>
                <a:gridCol w="1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 We 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 Tu We Th 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34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BBAF-BA2F-521C-4AE3-6E81A316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 – 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5C2F-7A58-73E1-1142-A33B9364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in 2NF form a table must</a:t>
            </a:r>
          </a:p>
          <a:p>
            <a:pPr lvl="1"/>
            <a:r>
              <a:rPr lang="en-US" dirty="0"/>
              <a:t>Be in First Normal Form</a:t>
            </a:r>
          </a:p>
          <a:p>
            <a:pPr lvl="1"/>
            <a:r>
              <a:rPr lang="en-US" dirty="0"/>
              <a:t>Not possess partial dependency</a:t>
            </a:r>
          </a:p>
          <a:p>
            <a:pPr lvl="1"/>
            <a:endParaRPr lang="en-US" dirty="0"/>
          </a:p>
          <a:p>
            <a:r>
              <a:rPr lang="en-US" dirty="0"/>
              <a:t>Partial Dependency? Proper subset of candidate key should give a non-prime attribute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7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941A-3916-C6F7-028E-16474B82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composite </a:t>
            </a:r>
            <a:r>
              <a:rPr lang="en-US" i="1" strike="sngStrike" dirty="0">
                <a:solidFill>
                  <a:srgbClr val="FF0000"/>
                </a:solidFill>
              </a:rPr>
              <a:t>primary</a:t>
            </a:r>
            <a:r>
              <a:rPr lang="en-US" dirty="0"/>
              <a:t> key here</a:t>
            </a:r>
          </a:p>
          <a:p>
            <a:pPr lvl="1"/>
            <a:r>
              <a:rPr lang="en-US" dirty="0" err="1"/>
              <a:t>cust_id</a:t>
            </a:r>
            <a:r>
              <a:rPr lang="en-US" dirty="0"/>
              <a:t> + storied</a:t>
            </a:r>
          </a:p>
          <a:p>
            <a:r>
              <a:rPr lang="en-US" dirty="0"/>
              <a:t>Non-primary attribute is </a:t>
            </a:r>
            <a:r>
              <a:rPr lang="en-US" dirty="0" err="1"/>
              <a:t>store_location</a:t>
            </a:r>
            <a:endParaRPr lang="en-US" dirty="0"/>
          </a:p>
          <a:p>
            <a:r>
              <a:rPr lang="en-US" dirty="0"/>
              <a:t>Does store location depend on whole primary key?</a:t>
            </a:r>
          </a:p>
          <a:p>
            <a:r>
              <a:rPr lang="en-US" dirty="0"/>
              <a:t>As </a:t>
            </a:r>
            <a:r>
              <a:rPr lang="en-US" dirty="0" err="1"/>
              <a:t>store_location</a:t>
            </a:r>
            <a:r>
              <a:rPr lang="en-US" dirty="0"/>
              <a:t> depends only on storied, the table doesn’t fulfil 2NF</a:t>
            </a:r>
          </a:p>
          <a:p>
            <a:r>
              <a:rPr lang="en-US" dirty="0"/>
              <a:t>How to solve? Split the table into two parts/tables.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21AC1-E2A8-2AE3-2669-831AF199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48" y="0"/>
            <a:ext cx="4671552" cy="26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B1F2-C344-748D-9499-9AF0E5D7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- 3NF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9E39-03EE-C79C-83D9-0155146E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must first be in 2NF</a:t>
            </a:r>
          </a:p>
          <a:p>
            <a:r>
              <a:rPr lang="en-US" dirty="0"/>
              <a:t>There must be no transitive dependency for non-prime attributes</a:t>
            </a:r>
          </a:p>
          <a:p>
            <a:pPr lvl="1"/>
            <a:r>
              <a:rPr lang="en-US" dirty="0"/>
              <a:t>Non-prime attributes should not depend on other non-prime attributes</a:t>
            </a:r>
          </a:p>
          <a:p>
            <a:pPr lvl="1"/>
            <a:r>
              <a:rPr lang="en-US" dirty="0"/>
              <a:t>If there are three attributes A,B &amp; C.</a:t>
            </a:r>
          </a:p>
          <a:p>
            <a:pPr lvl="1"/>
            <a:r>
              <a:rPr lang="en-US" dirty="0"/>
              <a:t>If A-&gt;B and B-&gt;C, then A-&gt;C indirectly</a:t>
            </a:r>
          </a:p>
          <a:p>
            <a:pPr lvl="1"/>
            <a:endParaRPr lang="en-US" dirty="0"/>
          </a:p>
          <a:p>
            <a:r>
              <a:rPr lang="en-US" dirty="0"/>
              <a:t>Ensures reduction in Data Duplication and improves integrity</a:t>
            </a:r>
          </a:p>
        </p:txBody>
      </p:sp>
    </p:spTree>
    <p:extLst>
      <p:ext uri="{BB962C8B-B14F-4D97-AF65-F5344CB8AC3E}">
        <p14:creationId xmlns:p14="http://schemas.microsoft.com/office/powerpoint/2010/main" val="115367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B7B4-5AF5-077A-A4BE-9680C095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30AA-E237-505F-05D0-FBC47D6A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any transitive dependency here?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5A4A7-2017-A033-B485-A2455683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01" y="1209366"/>
            <a:ext cx="545659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7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9251-ED6B-0F25-692F-23FAEF7C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3B05-6798-BF6C-88AB-7368D01A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Normal Form the table is in?</a:t>
            </a:r>
          </a:p>
          <a:p>
            <a:r>
              <a:rPr lang="en-US" dirty="0"/>
              <a:t>How a record in this table be uniquely identified?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77D24-E212-2319-602C-B0D4B4CA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52" y="2845978"/>
            <a:ext cx="56102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563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Normalization</vt:lpstr>
      <vt:lpstr>PowerPoint Presentation</vt:lpstr>
      <vt:lpstr>1st Normal Form</vt:lpstr>
      <vt:lpstr>PowerPoint Presentation</vt:lpstr>
      <vt:lpstr>2nd Normal Form – 2NF</vt:lpstr>
      <vt:lpstr>PowerPoint Presentation</vt:lpstr>
      <vt:lpstr>Third Normal Form - 3NF</vt:lpstr>
      <vt:lpstr>PowerPoint Presentation</vt:lpstr>
      <vt:lpstr>PowerPoint Presentation</vt:lpstr>
      <vt:lpstr>PowerPoint Presentation</vt:lpstr>
      <vt:lpstr>PowerPoint Presentation</vt:lpstr>
      <vt:lpstr>Reviewing the purpose</vt:lpstr>
      <vt:lpstr>Diving in further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Modassir Ishfaq</dc:creator>
  <cp:lastModifiedBy>Aliyan Ahmed Cheema</cp:lastModifiedBy>
  <cp:revision>2</cp:revision>
  <dcterms:created xsi:type="dcterms:W3CDTF">2024-10-16T01:58:22Z</dcterms:created>
  <dcterms:modified xsi:type="dcterms:W3CDTF">2024-10-28T05:44:42Z</dcterms:modified>
</cp:coreProperties>
</file>