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16" r:id="rId3"/>
    <p:sldId id="317" r:id="rId4"/>
    <p:sldId id="257" r:id="rId5"/>
    <p:sldId id="258" r:id="rId6"/>
    <p:sldId id="259" r:id="rId7"/>
    <p:sldId id="260" r:id="rId8"/>
    <p:sldId id="261" r:id="rId9"/>
    <p:sldId id="262" r:id="rId10"/>
    <p:sldId id="313" r:id="rId11"/>
    <p:sldId id="264" r:id="rId12"/>
    <p:sldId id="265" r:id="rId13"/>
    <p:sldId id="302" r:id="rId14"/>
    <p:sldId id="301" r:id="rId15"/>
    <p:sldId id="300" r:id="rId16"/>
    <p:sldId id="269" r:id="rId17"/>
    <p:sldId id="299" r:id="rId18"/>
    <p:sldId id="298" r:id="rId19"/>
    <p:sldId id="272" r:id="rId20"/>
    <p:sldId id="273" r:id="rId21"/>
    <p:sldId id="311" r:id="rId22"/>
    <p:sldId id="275" r:id="rId23"/>
    <p:sldId id="310" r:id="rId24"/>
    <p:sldId id="309" r:id="rId25"/>
    <p:sldId id="278" r:id="rId26"/>
    <p:sldId id="307" r:id="rId27"/>
    <p:sldId id="306" r:id="rId28"/>
    <p:sldId id="305" r:id="rId29"/>
    <p:sldId id="308" r:id="rId30"/>
    <p:sldId id="283" r:id="rId31"/>
    <p:sldId id="284" r:id="rId32"/>
    <p:sldId id="285" r:id="rId33"/>
    <p:sldId id="286" r:id="rId34"/>
    <p:sldId id="287" r:id="rId35"/>
    <p:sldId id="304" r:id="rId36"/>
    <p:sldId id="314" r:id="rId3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5A8E51-4D77-4CF2-9939-DFF05B78480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3F153-ECF0-46C7-8025-78203D7E00B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indent="0">
              <a:buNone/>
              <a:defRPr sz="3200"/>
            </a:lvl1pPr>
          </a:lstStyle>
          <a:p>
            <a:pPr marL="548005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6768-3361-4AE8-9E0E-9B7E37712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>
              <a:defRPr sz="1200">
                <a:solidFill>
                  <a:srgbClr val="BCBCBC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2" autoUpdateAnimBg="0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9pPr>
    </p:titleStyle>
    <p:bodyStyle>
      <a:lvl1pPr marL="548005" indent="-411480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955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485900" y="1552575"/>
            <a:ext cx="6172200" cy="4572000"/>
          </a:xfrm>
          <a:ln/>
        </p:spPr>
        <p:txBody>
          <a:bodyPr vert="horz" wrap="square" lIns="91440" tIns="45720" rIns="91440" bIns="45720" anchor="t" anchorCtr="0"/>
          <a:p>
            <a:pPr marL="0" indent="0" algn="ctr" eaLnBrk="1" hangingPunct="1">
              <a:buNone/>
            </a:pPr>
            <a:r>
              <a:rPr lang="en-US" altLang="en-US" dirty="0"/>
              <a:t> All the topics followed in this lecture are from </a:t>
            </a:r>
            <a:r>
              <a:rPr lang="en-GB" altLang="x-none" dirty="0"/>
              <a:t>Principles of microeconomics, </a:t>
            </a:r>
            <a:r>
              <a:rPr lang="en-GB" altLang="en-US" dirty="0"/>
              <a:t>by </a:t>
            </a:r>
            <a:r>
              <a:rPr lang="en-GB" altLang="x-none" dirty="0"/>
              <a:t>N. G. Mankiw</a:t>
            </a:r>
            <a:r>
              <a:rPr lang="en-GB" altLang="en-US" dirty="0"/>
              <a:t> 4th Edition, which is being used as a one of the standard textbook for this course. The data taken from the book is entirely for study purposes and no copyright infringement is intended.  </a:t>
            </a:r>
            <a:endParaRPr lang="en-US" alt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100" b="1" i="0" u="none" strike="noStrike" kern="1200" cap="none" spc="0" normalizeH="0" baseline="0" noProof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Disclaimer </a:t>
            </a:r>
            <a:endParaRPr kumimoji="0" sz="4100" b="1" i="0" u="none" strike="noStrike" kern="1200" cap="none" spc="0" normalizeH="0" baseline="0" noProof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spd="slow" advTm="2783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CONSUMER SURPLUS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The market demand curve depicts the various quantities that buyers would be willing and able to purchase at different prices.</a:t>
            </a:r>
            <a:endParaRPr dirty="0"/>
          </a:p>
        </p:txBody>
      </p:sp>
      <p:pic>
        <p:nvPicPr>
          <p:cNvPr id="12292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spd="slow" advTm="1114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Demand Schedule and the Demand Curve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1"/>
          <a:srcRect t="11536" r="57089" b="26465"/>
          <a:stretch>
            <a:fillRect/>
          </a:stretch>
        </p:blipFill>
        <p:spPr>
          <a:xfrm>
            <a:off x="914400" y="1524000"/>
            <a:ext cx="7620000" cy="458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6156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4338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1 The Demand Schedule and the Demand Curve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F3F6F9"/>
          </a:solidFill>
          <a:ln w="241300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F2F4F8"/>
          </a:solidFill>
          <a:ln w="219075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F1F4F7"/>
          </a:solidFill>
          <a:ln w="196850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4" name="Rectangle 8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F0F2F5"/>
          </a:solidFill>
          <a:ln w="176213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5" name="Rectangle 9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EF1F4"/>
          </a:solidFill>
          <a:ln w="15398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6" name="Rectangle 10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DEFF3"/>
          </a:solidFill>
          <a:ln w="131763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7" name="Rectangle 11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BEEF2"/>
          </a:solidFill>
          <a:ln w="109538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8" name="Rectangle 12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AECF1"/>
          </a:solidFill>
          <a:ln w="87313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49" name="Rectangle 13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9EBF0"/>
          </a:solidFill>
          <a:ln w="65088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50" name="Rectangle 14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7EAEF"/>
          </a:solidFill>
          <a:ln w="44450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51" name="Rectangle 15"/>
          <p:cNvSpPr/>
          <p:nvPr/>
        </p:nvSpPr>
        <p:spPr>
          <a:xfrm>
            <a:off x="1579563" y="1150938"/>
            <a:ext cx="6646862" cy="4919662"/>
          </a:xfrm>
          <a:prstGeom prst="rect">
            <a:avLst/>
          </a:prstGeom>
          <a:solidFill>
            <a:srgbClr val="E6E9EF"/>
          </a:solidFill>
          <a:ln w="22225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52" name="Rectangle 16"/>
          <p:cNvSpPr/>
          <p:nvPr/>
        </p:nvSpPr>
        <p:spPr>
          <a:xfrm>
            <a:off x="1490663" y="1041400"/>
            <a:ext cx="6626225" cy="49196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53" name="Freeform 17"/>
          <p:cNvSpPr/>
          <p:nvPr/>
        </p:nvSpPr>
        <p:spPr>
          <a:xfrm>
            <a:off x="1490663" y="1041400"/>
            <a:ext cx="6626225" cy="4919663"/>
          </a:xfrm>
          <a:custGeom>
            <a:avLst/>
            <a:gdLst>
              <a:gd name="txL" fmla="*/ 0 w 4174"/>
              <a:gd name="txT" fmla="*/ 0 h 3099"/>
              <a:gd name="txR" fmla="*/ 4174 w 4174"/>
              <a:gd name="txB" fmla="*/ 3099 h 3099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4174" h="3099">
                <a:moveTo>
                  <a:pt x="0" y="0"/>
                </a:moveTo>
                <a:lnTo>
                  <a:pt x="0" y="3099"/>
                </a:lnTo>
                <a:lnTo>
                  <a:pt x="4174" y="3099"/>
                </a:lnTo>
              </a:path>
            </a:pathLst>
          </a:custGeom>
          <a:noFill/>
          <a:ln w="222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54" name="Line 18"/>
          <p:cNvSpPr/>
          <p:nvPr/>
        </p:nvSpPr>
        <p:spPr>
          <a:xfrm flipH="1">
            <a:off x="1490663" y="3897313"/>
            <a:ext cx="176212" cy="1587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5" name="Line 19"/>
          <p:cNvSpPr/>
          <p:nvPr/>
        </p:nvSpPr>
        <p:spPr>
          <a:xfrm flipH="1">
            <a:off x="1490663" y="3084513"/>
            <a:ext cx="176212" cy="1587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6" name="Line 20"/>
          <p:cNvSpPr/>
          <p:nvPr/>
        </p:nvSpPr>
        <p:spPr>
          <a:xfrm flipH="1">
            <a:off x="1490663" y="2667000"/>
            <a:ext cx="176212" cy="1588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7" name="Line 21"/>
          <p:cNvSpPr/>
          <p:nvPr/>
        </p:nvSpPr>
        <p:spPr>
          <a:xfrm flipH="1">
            <a:off x="1490663" y="1831975"/>
            <a:ext cx="176212" cy="1588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8" name="Line 22"/>
          <p:cNvSpPr/>
          <p:nvPr/>
        </p:nvSpPr>
        <p:spPr>
          <a:xfrm>
            <a:off x="2259013" y="5784850"/>
            <a:ext cx="1587" cy="176213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9" name="Line 23"/>
          <p:cNvSpPr/>
          <p:nvPr/>
        </p:nvSpPr>
        <p:spPr>
          <a:xfrm>
            <a:off x="3224213" y="5784850"/>
            <a:ext cx="1587" cy="176213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60" name="Line 24"/>
          <p:cNvSpPr/>
          <p:nvPr/>
        </p:nvSpPr>
        <p:spPr>
          <a:xfrm>
            <a:off x="4189413" y="5784850"/>
            <a:ext cx="1587" cy="176213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61" name="Line 25"/>
          <p:cNvSpPr/>
          <p:nvPr/>
        </p:nvSpPr>
        <p:spPr>
          <a:xfrm>
            <a:off x="5154613" y="5784850"/>
            <a:ext cx="1587" cy="176213"/>
          </a:xfrm>
          <a:prstGeom prst="line">
            <a:avLst/>
          </a:prstGeom>
          <a:ln w="222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62" name="Rectangle 26"/>
          <p:cNvSpPr/>
          <p:nvPr/>
        </p:nvSpPr>
        <p:spPr>
          <a:xfrm>
            <a:off x="530225" y="979488"/>
            <a:ext cx="982663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Price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63" name="Rectangle 27"/>
          <p:cNvSpPr/>
          <p:nvPr/>
        </p:nvSpPr>
        <p:spPr>
          <a:xfrm>
            <a:off x="661988" y="1227138"/>
            <a:ext cx="85248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Album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64" name="Rectangle 28"/>
          <p:cNvSpPr/>
          <p:nvPr/>
        </p:nvSpPr>
        <p:spPr>
          <a:xfrm>
            <a:off x="1250950" y="6038850"/>
            <a:ext cx="23971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65" name="Rectangle 29"/>
          <p:cNvSpPr/>
          <p:nvPr/>
        </p:nvSpPr>
        <p:spPr>
          <a:xfrm>
            <a:off x="6875463" y="6038850"/>
            <a:ext cx="13763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66" name="Rectangle 30"/>
          <p:cNvSpPr/>
          <p:nvPr/>
        </p:nvSpPr>
        <p:spPr>
          <a:xfrm>
            <a:off x="7246938" y="6329363"/>
            <a:ext cx="982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Albums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512888" y="1041400"/>
            <a:ext cx="4867275" cy="4919663"/>
            <a:chOff x="953" y="656"/>
            <a:chExt cx="3066" cy="3099"/>
          </a:xfrm>
        </p:grpSpPr>
        <p:sp>
          <p:nvSpPr>
            <p:cNvPr id="14405" name="Freeform 32"/>
            <p:cNvSpPr/>
            <p:nvPr/>
          </p:nvSpPr>
          <p:spPr>
            <a:xfrm>
              <a:off x="953" y="656"/>
              <a:ext cx="2294" cy="3099"/>
            </a:xfrm>
            <a:custGeom>
              <a:avLst/>
              <a:gdLst>
                <a:gd name="txL" fmla="*/ 0 w 2294"/>
                <a:gd name="txT" fmla="*/ 0 h 3099"/>
                <a:gd name="txR" fmla="*/ 2294 w 2294"/>
                <a:gd name="txB" fmla="*/ 3099 h 3099"/>
              </a:gdLst>
              <a:ahLst/>
              <a:cxnLst>
                <a:cxn ang="0">
                  <a:pos x="2294" y="3099"/>
                </a:cxn>
                <a:cxn ang="0">
                  <a:pos x="2294" y="1799"/>
                </a:cxn>
                <a:cxn ang="0">
                  <a:pos x="1686" y="1799"/>
                </a:cxn>
                <a:cxn ang="0">
                  <a:pos x="1686" y="1287"/>
                </a:cxn>
                <a:cxn ang="0">
                  <a:pos x="1092" y="1287"/>
                </a:cxn>
                <a:cxn ang="0">
                  <a:pos x="1092" y="1024"/>
                </a:cxn>
                <a:cxn ang="0">
                  <a:pos x="470" y="1024"/>
                </a:cxn>
                <a:cxn ang="0">
                  <a:pos x="470" y="498"/>
                </a:cxn>
                <a:cxn ang="0">
                  <a:pos x="0" y="498"/>
                </a:cxn>
                <a:cxn ang="0">
                  <a:pos x="0" y="0"/>
                </a:cxn>
              </a:cxnLst>
              <a:rect l="txL" t="txT" r="txR" b="txB"/>
              <a:pathLst>
                <a:path w="2294" h="3099">
                  <a:moveTo>
                    <a:pt x="2294" y="3099"/>
                  </a:moveTo>
                  <a:lnTo>
                    <a:pt x="2294" y="1799"/>
                  </a:lnTo>
                  <a:lnTo>
                    <a:pt x="1686" y="1799"/>
                  </a:lnTo>
                  <a:lnTo>
                    <a:pt x="1686" y="1287"/>
                  </a:lnTo>
                  <a:lnTo>
                    <a:pt x="1092" y="1287"/>
                  </a:lnTo>
                  <a:lnTo>
                    <a:pt x="1092" y="1024"/>
                  </a:lnTo>
                  <a:lnTo>
                    <a:pt x="470" y="1024"/>
                  </a:lnTo>
                  <a:lnTo>
                    <a:pt x="470" y="498"/>
                  </a:lnTo>
                  <a:lnTo>
                    <a:pt x="0" y="498"/>
                  </a:lnTo>
                  <a:lnTo>
                    <a:pt x="0" y="0"/>
                  </a:lnTo>
                </a:path>
              </a:pathLst>
            </a:custGeom>
            <a:noFill/>
            <a:ln w="65088" cap="flat" cmpd="sng">
              <a:solidFill>
                <a:srgbClr val="004C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4406" name="Rectangle 33"/>
            <p:cNvSpPr/>
            <p:nvPr/>
          </p:nvSpPr>
          <p:spPr>
            <a:xfrm>
              <a:off x="3395" y="3083"/>
              <a:ext cx="62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68" name="Rectangle 34"/>
          <p:cNvSpPr/>
          <p:nvPr/>
        </p:nvSpPr>
        <p:spPr>
          <a:xfrm>
            <a:off x="2212975" y="6038850"/>
            <a:ext cx="23971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69" name="Rectangle 35"/>
          <p:cNvSpPr/>
          <p:nvPr/>
        </p:nvSpPr>
        <p:spPr>
          <a:xfrm>
            <a:off x="3175000" y="6038850"/>
            <a:ext cx="23971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70" name="Rectangle 36"/>
          <p:cNvSpPr/>
          <p:nvPr/>
        </p:nvSpPr>
        <p:spPr>
          <a:xfrm>
            <a:off x="4143375" y="6038850"/>
            <a:ext cx="23971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371" name="Rectangle 37"/>
          <p:cNvSpPr/>
          <p:nvPr/>
        </p:nvSpPr>
        <p:spPr>
          <a:xfrm>
            <a:off x="5105400" y="6038850"/>
            <a:ext cx="23971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865188" y="1657350"/>
            <a:ext cx="4992687" cy="395288"/>
            <a:chOff x="545" y="1044"/>
            <a:chExt cx="3145" cy="249"/>
          </a:xfrm>
        </p:grpSpPr>
        <p:sp>
          <p:nvSpPr>
            <p:cNvPr id="14398" name="Rectangle 39"/>
            <p:cNvSpPr/>
            <p:nvPr/>
          </p:nvSpPr>
          <p:spPr>
            <a:xfrm>
              <a:off x="545" y="1086"/>
              <a:ext cx="39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$100</a:t>
              </a:r>
              <a:endParaRPr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99" name="Group 40"/>
            <p:cNvGrpSpPr/>
            <p:nvPr/>
          </p:nvGrpSpPr>
          <p:grpSpPr>
            <a:xfrm>
              <a:off x="1492" y="1044"/>
              <a:ext cx="2198" cy="235"/>
              <a:chOff x="1492" y="1044"/>
              <a:chExt cx="2198" cy="235"/>
            </a:xfrm>
          </p:grpSpPr>
          <p:sp>
            <p:nvSpPr>
              <p:cNvPr id="14400" name="Line 41"/>
              <p:cNvSpPr/>
              <p:nvPr/>
            </p:nvSpPr>
            <p:spPr>
              <a:xfrm>
                <a:off x="1492" y="1154"/>
                <a:ext cx="484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01" name="Rectangle 42"/>
              <p:cNvSpPr/>
              <p:nvPr/>
            </p:nvSpPr>
            <p:spPr>
              <a:xfrm>
                <a:off x="1934" y="1044"/>
                <a:ext cx="1756" cy="235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2" name="Rectangle 43"/>
              <p:cNvSpPr/>
              <p:nvPr/>
            </p:nvSpPr>
            <p:spPr>
              <a:xfrm>
                <a:off x="2005" y="1074"/>
                <a:ext cx="31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John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3" name="Rectangle 44"/>
              <p:cNvSpPr/>
              <p:nvPr/>
            </p:nvSpPr>
            <p:spPr>
              <a:xfrm>
                <a:off x="2326" y="1074"/>
                <a:ext cx="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4" name="Rectangle 45"/>
              <p:cNvSpPr/>
              <p:nvPr/>
            </p:nvSpPr>
            <p:spPr>
              <a:xfrm>
                <a:off x="2358" y="1074"/>
                <a:ext cx="124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 willingness to pay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6"/>
          <p:cNvGrpSpPr/>
          <p:nvPr/>
        </p:nvGrpSpPr>
        <p:grpSpPr>
          <a:xfrm>
            <a:off x="1127125" y="2490788"/>
            <a:ext cx="5673725" cy="377825"/>
            <a:chOff x="710" y="1569"/>
            <a:chExt cx="3574" cy="238"/>
          </a:xfrm>
        </p:grpSpPr>
        <p:sp>
          <p:nvSpPr>
            <p:cNvPr id="14391" name="Rectangle 47"/>
            <p:cNvSpPr/>
            <p:nvPr/>
          </p:nvSpPr>
          <p:spPr>
            <a:xfrm>
              <a:off x="710" y="1600"/>
              <a:ext cx="23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80</a:t>
              </a:r>
              <a:endParaRPr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92" name="Group 48"/>
            <p:cNvGrpSpPr/>
            <p:nvPr/>
          </p:nvGrpSpPr>
          <p:grpSpPr>
            <a:xfrm>
              <a:off x="2100" y="1569"/>
              <a:ext cx="2184" cy="222"/>
              <a:chOff x="2100" y="1569"/>
              <a:chExt cx="2184" cy="222"/>
            </a:xfrm>
          </p:grpSpPr>
          <p:sp>
            <p:nvSpPr>
              <p:cNvPr id="14393" name="Line 49"/>
              <p:cNvSpPr/>
              <p:nvPr/>
            </p:nvSpPr>
            <p:spPr>
              <a:xfrm>
                <a:off x="2100" y="1680"/>
                <a:ext cx="484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94" name="Rectangle 50"/>
              <p:cNvSpPr/>
              <p:nvPr/>
            </p:nvSpPr>
            <p:spPr>
              <a:xfrm>
                <a:off x="2543" y="1569"/>
                <a:ext cx="1741" cy="222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5" name="Rectangle 51"/>
              <p:cNvSpPr/>
              <p:nvPr/>
            </p:nvSpPr>
            <p:spPr>
              <a:xfrm>
                <a:off x="2614" y="1592"/>
                <a:ext cx="28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Paul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6" name="Rectangle 52"/>
              <p:cNvSpPr/>
              <p:nvPr/>
            </p:nvSpPr>
            <p:spPr>
              <a:xfrm>
                <a:off x="2908" y="1592"/>
                <a:ext cx="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7" name="Rectangle 53"/>
              <p:cNvSpPr/>
              <p:nvPr/>
            </p:nvSpPr>
            <p:spPr>
              <a:xfrm>
                <a:off x="2945" y="1592"/>
                <a:ext cx="124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 willingness to pay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54"/>
          <p:cNvGrpSpPr/>
          <p:nvPr/>
        </p:nvGrpSpPr>
        <p:grpSpPr>
          <a:xfrm>
            <a:off x="1127125" y="2886075"/>
            <a:ext cx="6880225" cy="390525"/>
            <a:chOff x="710" y="1818"/>
            <a:chExt cx="4334" cy="246"/>
          </a:xfrm>
        </p:grpSpPr>
        <p:sp>
          <p:nvSpPr>
            <p:cNvPr id="14384" name="Rectangle 55"/>
            <p:cNvSpPr/>
            <p:nvPr/>
          </p:nvSpPr>
          <p:spPr>
            <a:xfrm>
              <a:off x="710" y="1857"/>
              <a:ext cx="23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70</a:t>
              </a:r>
              <a:endParaRPr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85" name="Group 56"/>
            <p:cNvGrpSpPr/>
            <p:nvPr/>
          </p:nvGrpSpPr>
          <p:grpSpPr>
            <a:xfrm>
              <a:off x="2695" y="1818"/>
              <a:ext cx="2349" cy="235"/>
              <a:chOff x="2695" y="1818"/>
              <a:chExt cx="2349" cy="235"/>
            </a:xfrm>
          </p:grpSpPr>
          <p:sp>
            <p:nvSpPr>
              <p:cNvPr id="14386" name="Line 57"/>
              <p:cNvSpPr/>
              <p:nvPr/>
            </p:nvSpPr>
            <p:spPr>
              <a:xfrm>
                <a:off x="2695" y="1943"/>
                <a:ext cx="483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7" name="Rectangle 58"/>
              <p:cNvSpPr/>
              <p:nvPr/>
            </p:nvSpPr>
            <p:spPr>
              <a:xfrm>
                <a:off x="3137" y="1818"/>
                <a:ext cx="1907" cy="235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8" name="Rectangle 59"/>
              <p:cNvSpPr/>
              <p:nvPr/>
            </p:nvSpPr>
            <p:spPr>
              <a:xfrm>
                <a:off x="3202" y="1850"/>
                <a:ext cx="48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George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9" name="Rectangle 60"/>
              <p:cNvSpPr/>
              <p:nvPr/>
            </p:nvSpPr>
            <p:spPr>
              <a:xfrm>
                <a:off x="3693" y="1850"/>
                <a:ext cx="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0" name="Rectangle 61"/>
              <p:cNvSpPr/>
              <p:nvPr/>
            </p:nvSpPr>
            <p:spPr>
              <a:xfrm>
                <a:off x="3725" y="1850"/>
                <a:ext cx="124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 willingness to pay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62"/>
          <p:cNvGrpSpPr/>
          <p:nvPr/>
        </p:nvGrpSpPr>
        <p:grpSpPr>
          <a:xfrm>
            <a:off x="1127125" y="3743325"/>
            <a:ext cx="6989763" cy="357188"/>
            <a:chOff x="710" y="2358"/>
            <a:chExt cx="4403" cy="225"/>
          </a:xfrm>
        </p:grpSpPr>
        <p:sp>
          <p:nvSpPr>
            <p:cNvPr id="14377" name="Rectangle 63"/>
            <p:cNvSpPr/>
            <p:nvPr/>
          </p:nvSpPr>
          <p:spPr>
            <a:xfrm>
              <a:off x="710" y="2376"/>
              <a:ext cx="23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378" name="Group 64"/>
            <p:cNvGrpSpPr/>
            <p:nvPr/>
          </p:nvGrpSpPr>
          <p:grpSpPr>
            <a:xfrm>
              <a:off x="3303" y="2358"/>
              <a:ext cx="1810" cy="207"/>
              <a:chOff x="3303" y="2358"/>
              <a:chExt cx="1810" cy="207"/>
            </a:xfrm>
          </p:grpSpPr>
          <p:sp>
            <p:nvSpPr>
              <p:cNvPr id="14379" name="Line 65"/>
              <p:cNvSpPr/>
              <p:nvPr/>
            </p:nvSpPr>
            <p:spPr>
              <a:xfrm>
                <a:off x="3303" y="2455"/>
                <a:ext cx="96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80" name="Rectangle 66"/>
              <p:cNvSpPr/>
              <p:nvPr/>
            </p:nvSpPr>
            <p:spPr>
              <a:xfrm>
                <a:off x="3386" y="2358"/>
                <a:ext cx="1727" cy="207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Rectangle 67"/>
              <p:cNvSpPr/>
              <p:nvPr/>
            </p:nvSpPr>
            <p:spPr>
              <a:xfrm>
                <a:off x="3413" y="2372"/>
                <a:ext cx="37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Ringo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2" name="Rectangle 68"/>
              <p:cNvSpPr/>
              <p:nvPr/>
            </p:nvSpPr>
            <p:spPr>
              <a:xfrm>
                <a:off x="3798" y="2372"/>
                <a:ext cx="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3" name="Rectangle 69"/>
              <p:cNvSpPr/>
              <p:nvPr/>
            </p:nvSpPr>
            <p:spPr>
              <a:xfrm>
                <a:off x="3830" y="2372"/>
                <a:ext cx="1240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 willingness to pay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4376" name="Audio 3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slow" advTm="33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5362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2 Measuring Consumer Surplus with the Demand Curve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F3F6F9"/>
          </a:solidFill>
          <a:ln w="155575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F2F4F8"/>
          </a:solidFill>
          <a:ln w="141288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F1F4F7"/>
          </a:solidFill>
          <a:ln w="127000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F0F2F5"/>
          </a:solidFill>
          <a:ln w="112713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69" name="Rectangle 9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EF1F4"/>
          </a:solidFill>
          <a:ln w="98425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0" name="Rectangle 10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DEFF3"/>
          </a:solidFill>
          <a:ln w="8413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1" name="Rectangle 11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BEEF2"/>
          </a:solidFill>
          <a:ln w="69850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2" name="Rectangle 12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AECF1"/>
          </a:solidFill>
          <a:ln w="57150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3" name="Rectangle 13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9EBF0"/>
          </a:solidFill>
          <a:ln w="42863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4" name="Rectangle 14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7EAEF"/>
          </a:solidFill>
          <a:ln w="28575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5" name="Rectangle 15"/>
          <p:cNvSpPr/>
          <p:nvPr/>
        </p:nvSpPr>
        <p:spPr>
          <a:xfrm>
            <a:off x="2474913" y="1966913"/>
            <a:ext cx="4376737" cy="3867150"/>
          </a:xfrm>
          <a:prstGeom prst="rect">
            <a:avLst/>
          </a:prstGeom>
          <a:solidFill>
            <a:srgbClr val="E6E9EF"/>
          </a:solidFill>
          <a:ln w="14288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6" name="Rectangle 16"/>
          <p:cNvSpPr/>
          <p:nvPr/>
        </p:nvSpPr>
        <p:spPr>
          <a:xfrm>
            <a:off x="2387600" y="1897063"/>
            <a:ext cx="4394200" cy="38496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0913" name="Rectangle 17"/>
          <p:cNvSpPr/>
          <p:nvPr/>
        </p:nvSpPr>
        <p:spPr>
          <a:xfrm>
            <a:off x="2387600" y="2646363"/>
            <a:ext cx="788988" cy="620712"/>
          </a:xfrm>
          <a:prstGeom prst="rect">
            <a:avLst/>
          </a:prstGeom>
          <a:solidFill>
            <a:srgbClr val="B4D9F9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78" name="Line 18"/>
          <p:cNvSpPr/>
          <p:nvPr/>
        </p:nvSpPr>
        <p:spPr>
          <a:xfrm flipH="1">
            <a:off x="2387600" y="4297363"/>
            <a:ext cx="136525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9" name="Line 19"/>
          <p:cNvSpPr/>
          <p:nvPr/>
        </p:nvSpPr>
        <p:spPr>
          <a:xfrm flipH="1">
            <a:off x="2387600" y="3709988"/>
            <a:ext cx="136525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0" name="Line 20"/>
          <p:cNvSpPr/>
          <p:nvPr/>
        </p:nvSpPr>
        <p:spPr>
          <a:xfrm flipH="1">
            <a:off x="2387600" y="3278188"/>
            <a:ext cx="136525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Line 21"/>
          <p:cNvSpPr/>
          <p:nvPr/>
        </p:nvSpPr>
        <p:spPr>
          <a:xfrm flipH="1">
            <a:off x="2387600" y="2622550"/>
            <a:ext cx="136525" cy="1588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22"/>
          <p:cNvSpPr/>
          <p:nvPr/>
        </p:nvSpPr>
        <p:spPr>
          <a:xfrm>
            <a:off x="3176588" y="5608638"/>
            <a:ext cx="1587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Line 23"/>
          <p:cNvSpPr/>
          <p:nvPr/>
        </p:nvSpPr>
        <p:spPr>
          <a:xfrm>
            <a:off x="3967163" y="5608638"/>
            <a:ext cx="3175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4" name="Line 24"/>
          <p:cNvSpPr/>
          <p:nvPr/>
        </p:nvSpPr>
        <p:spPr>
          <a:xfrm>
            <a:off x="4757738" y="5608638"/>
            <a:ext cx="1587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5" name="Line 25"/>
          <p:cNvSpPr/>
          <p:nvPr/>
        </p:nvSpPr>
        <p:spPr>
          <a:xfrm>
            <a:off x="5546725" y="5608638"/>
            <a:ext cx="1588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2" name="Line 26"/>
          <p:cNvSpPr/>
          <p:nvPr/>
        </p:nvSpPr>
        <p:spPr>
          <a:xfrm flipH="1">
            <a:off x="2387600" y="3278188"/>
            <a:ext cx="788988" cy="1587"/>
          </a:xfrm>
          <a:prstGeom prst="line">
            <a:avLst/>
          </a:prstGeom>
          <a:ln w="14288" cap="flat" cmpd="sng">
            <a:solidFill>
              <a:srgbClr val="60220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7" name="Freeform 27"/>
          <p:cNvSpPr/>
          <p:nvPr/>
        </p:nvSpPr>
        <p:spPr>
          <a:xfrm>
            <a:off x="2387600" y="1897063"/>
            <a:ext cx="4394200" cy="3849687"/>
          </a:xfrm>
          <a:custGeom>
            <a:avLst/>
            <a:gdLst>
              <a:gd name="txL" fmla="*/ 0 w 2272"/>
              <a:gd name="txT" fmla="*/ 0 h 1990"/>
              <a:gd name="txR" fmla="*/ 2272 w 2272"/>
              <a:gd name="txB" fmla="*/ 1990 h 199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272" h="1990">
                <a:moveTo>
                  <a:pt x="0" y="0"/>
                </a:moveTo>
                <a:lnTo>
                  <a:pt x="0" y="1990"/>
                </a:lnTo>
                <a:lnTo>
                  <a:pt x="2272" y="1990"/>
                </a:lnTo>
              </a:path>
            </a:pathLst>
          </a:custGeom>
          <a:noFill/>
          <a:ln w="1428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88" name="Rectangle 28"/>
          <p:cNvSpPr/>
          <p:nvPr/>
        </p:nvSpPr>
        <p:spPr>
          <a:xfrm>
            <a:off x="3963988" y="1541463"/>
            <a:ext cx="11969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(a) Price = $80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89" name="Rectangle 29"/>
          <p:cNvSpPr/>
          <p:nvPr/>
        </p:nvSpPr>
        <p:spPr>
          <a:xfrm>
            <a:off x="1619250" y="1843088"/>
            <a:ext cx="6508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Price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0" name="Rectangle 30"/>
          <p:cNvSpPr/>
          <p:nvPr/>
        </p:nvSpPr>
        <p:spPr>
          <a:xfrm>
            <a:off x="1722438" y="2071688"/>
            <a:ext cx="5524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Album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1" name="Rectangle 31"/>
          <p:cNvSpPr/>
          <p:nvPr/>
        </p:nvSpPr>
        <p:spPr>
          <a:xfrm>
            <a:off x="2087563" y="4160838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2" name="Rectangle 32"/>
          <p:cNvSpPr/>
          <p:nvPr/>
        </p:nvSpPr>
        <p:spPr>
          <a:xfrm>
            <a:off x="2087563" y="3602038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70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3" name="Rectangle 33"/>
          <p:cNvSpPr/>
          <p:nvPr/>
        </p:nvSpPr>
        <p:spPr>
          <a:xfrm>
            <a:off x="2087563" y="3168650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80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4" name="Rectangle 34"/>
          <p:cNvSpPr/>
          <p:nvPr/>
        </p:nvSpPr>
        <p:spPr>
          <a:xfrm>
            <a:off x="2184400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5" name="Rectangle 35"/>
          <p:cNvSpPr/>
          <p:nvPr/>
        </p:nvSpPr>
        <p:spPr>
          <a:xfrm>
            <a:off x="1881188" y="2540000"/>
            <a:ext cx="3937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$100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2405063" y="1897063"/>
            <a:ext cx="3849687" cy="3849687"/>
            <a:chOff x="1515" y="1195"/>
            <a:chExt cx="2425" cy="2425"/>
          </a:xfrm>
        </p:grpSpPr>
        <p:sp>
          <p:nvSpPr>
            <p:cNvPr id="15410" name="Freeform 37"/>
            <p:cNvSpPr/>
            <p:nvPr/>
          </p:nvSpPr>
          <p:spPr>
            <a:xfrm>
              <a:off x="1515" y="1195"/>
              <a:ext cx="1979" cy="2425"/>
            </a:xfrm>
            <a:custGeom>
              <a:avLst/>
              <a:gdLst>
                <a:gd name="txL" fmla="*/ 0 w 1624"/>
                <a:gd name="txT" fmla="*/ 0 h 1990"/>
                <a:gd name="txR" fmla="*/ 1624 w 1624"/>
                <a:gd name="txB" fmla="*/ 1990 h 1990"/>
              </a:gdLst>
              <a:ahLst/>
              <a:cxnLst>
                <a:cxn ang="0">
                  <a:pos x="5318" y="6516"/>
                </a:cxn>
                <a:cxn ang="0">
                  <a:pos x="5318" y="4064"/>
                </a:cxn>
                <a:cxn ang="0">
                  <a:pos x="3954" y="4064"/>
                </a:cxn>
                <a:cxn ang="0">
                  <a:pos x="3954" y="3070"/>
                </a:cxn>
                <a:cxn ang="0">
                  <a:pos x="2616" y="3070"/>
                </a:cxn>
                <a:cxn ang="0">
                  <a:pos x="2616" y="2337"/>
                </a:cxn>
                <a:cxn ang="0">
                  <a:pos x="1280" y="2337"/>
                </a:cxn>
                <a:cxn ang="0">
                  <a:pos x="1280" y="1228"/>
                </a:cxn>
                <a:cxn ang="0">
                  <a:pos x="1305" y="1228"/>
                </a:cxn>
                <a:cxn ang="0">
                  <a:pos x="1305" y="1228"/>
                </a:cxn>
                <a:cxn ang="0">
                  <a:pos x="0" y="1228"/>
                </a:cxn>
                <a:cxn ang="0">
                  <a:pos x="0" y="0"/>
                </a:cxn>
              </a:cxnLst>
              <a:rect l="txL" t="txT" r="txR" b="txB"/>
              <a:pathLst>
                <a:path w="1624" h="1990">
                  <a:moveTo>
                    <a:pt x="1624" y="1990"/>
                  </a:moveTo>
                  <a:lnTo>
                    <a:pt x="1624" y="1241"/>
                  </a:lnTo>
                  <a:lnTo>
                    <a:pt x="1207" y="1241"/>
                  </a:lnTo>
                  <a:lnTo>
                    <a:pt x="1207" y="937"/>
                  </a:lnTo>
                  <a:lnTo>
                    <a:pt x="799" y="937"/>
                  </a:lnTo>
                  <a:lnTo>
                    <a:pt x="799" y="714"/>
                  </a:lnTo>
                  <a:lnTo>
                    <a:pt x="391" y="714"/>
                  </a:lnTo>
                  <a:lnTo>
                    <a:pt x="391" y="375"/>
                  </a:lnTo>
                  <a:lnTo>
                    <a:pt x="399" y="375"/>
                  </a:lnTo>
                  <a:lnTo>
                    <a:pt x="0" y="375"/>
                  </a:lnTo>
                  <a:lnTo>
                    <a:pt x="0" y="0"/>
                  </a:lnTo>
                </a:path>
              </a:pathLst>
            </a:custGeom>
            <a:noFill/>
            <a:ln w="42863" cap="flat" cmpd="sng">
              <a:solidFill>
                <a:srgbClr val="004C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5411" name="Rectangle 38"/>
            <p:cNvSpPr/>
            <p:nvPr/>
          </p:nvSpPr>
          <p:spPr>
            <a:xfrm>
              <a:off x="3518" y="3185"/>
              <a:ext cx="42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97" name="Rectangle 39"/>
          <p:cNvSpPr/>
          <p:nvPr/>
        </p:nvSpPr>
        <p:spPr>
          <a:xfrm>
            <a:off x="3114675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8" name="Rectangle 40"/>
          <p:cNvSpPr/>
          <p:nvPr/>
        </p:nvSpPr>
        <p:spPr>
          <a:xfrm>
            <a:off x="3906838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399" name="Rectangle 41"/>
          <p:cNvSpPr/>
          <p:nvPr/>
        </p:nvSpPr>
        <p:spPr>
          <a:xfrm>
            <a:off x="4694238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400" name="Rectangle 42"/>
          <p:cNvSpPr/>
          <p:nvPr/>
        </p:nvSpPr>
        <p:spPr>
          <a:xfrm>
            <a:off x="5487988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401" name="Rectangle 43"/>
          <p:cNvSpPr/>
          <p:nvPr/>
        </p:nvSpPr>
        <p:spPr>
          <a:xfrm>
            <a:off x="5773738" y="5768975"/>
            <a:ext cx="9334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402" name="Rectangle 44"/>
          <p:cNvSpPr/>
          <p:nvPr/>
        </p:nvSpPr>
        <p:spPr>
          <a:xfrm>
            <a:off x="6064250" y="5997575"/>
            <a:ext cx="6508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Albums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2919413" y="2657475"/>
            <a:ext cx="3949700" cy="311150"/>
            <a:chOff x="1839" y="1674"/>
            <a:chExt cx="2488" cy="196"/>
          </a:xfrm>
        </p:grpSpPr>
        <p:sp>
          <p:nvSpPr>
            <p:cNvPr id="15405" name="Line 46"/>
            <p:cNvSpPr/>
            <p:nvPr/>
          </p:nvSpPr>
          <p:spPr>
            <a:xfrm>
              <a:off x="1839" y="1782"/>
              <a:ext cx="800" cy="2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6" name="Rectangle 47"/>
            <p:cNvSpPr/>
            <p:nvPr/>
          </p:nvSpPr>
          <p:spPr>
            <a:xfrm>
              <a:off x="2650" y="1674"/>
              <a:ext cx="1677" cy="196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5407" name="Rectangle 48"/>
            <p:cNvSpPr/>
            <p:nvPr/>
          </p:nvSpPr>
          <p:spPr>
            <a:xfrm>
              <a:off x="2672" y="1703"/>
              <a:ext cx="24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John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5408" name="Rectangle 49"/>
            <p:cNvSpPr/>
            <p:nvPr/>
          </p:nvSpPr>
          <p:spPr>
            <a:xfrm>
              <a:off x="2924" y="1703"/>
              <a:ext cx="2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’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5409" name="Rectangle 50"/>
            <p:cNvSpPr/>
            <p:nvPr/>
          </p:nvSpPr>
          <p:spPr>
            <a:xfrm>
              <a:off x="2949" y="1703"/>
              <a:ext cx="125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s consumer surplus ($20)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5404" name="Audio 3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slow" advTm="509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6386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2 Measuring Consumer Surplus with the Demand Curve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F3F6F9"/>
          </a:solidFill>
          <a:ln w="155575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0" name="Rectangle 6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F2F4F8"/>
          </a:solidFill>
          <a:ln w="141288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1" name="Rectangle 7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F1F4F7"/>
          </a:solidFill>
          <a:ln w="127000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2" name="Rectangle 8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F0F2F5"/>
          </a:solidFill>
          <a:ln w="112713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3" name="Rectangle 9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EF1F4"/>
          </a:solidFill>
          <a:ln w="98425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4" name="Rectangle 10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DEFF3"/>
          </a:solidFill>
          <a:ln w="8413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5" name="Rectangle 11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BEEF2"/>
          </a:solidFill>
          <a:ln w="69850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6" name="Rectangle 12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AECF1"/>
          </a:solidFill>
          <a:ln w="57150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7" name="Rectangle 13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9EBF0"/>
          </a:solidFill>
          <a:ln w="42863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8" name="Rectangle 14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7EAEF"/>
          </a:solidFill>
          <a:ln w="28575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399" name="Rectangle 15"/>
          <p:cNvSpPr/>
          <p:nvPr/>
        </p:nvSpPr>
        <p:spPr>
          <a:xfrm>
            <a:off x="2682875" y="1966913"/>
            <a:ext cx="4308475" cy="3867150"/>
          </a:xfrm>
          <a:prstGeom prst="rect">
            <a:avLst/>
          </a:prstGeom>
          <a:solidFill>
            <a:srgbClr val="E6E9EF"/>
          </a:solidFill>
          <a:ln w="14288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00" name="Rectangle 16"/>
          <p:cNvSpPr/>
          <p:nvPr/>
        </p:nvSpPr>
        <p:spPr>
          <a:xfrm>
            <a:off x="2613025" y="1897063"/>
            <a:ext cx="4292600" cy="38496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9889" name="Rectangle 17"/>
          <p:cNvSpPr/>
          <p:nvPr/>
        </p:nvSpPr>
        <p:spPr>
          <a:xfrm>
            <a:off x="2613025" y="2398713"/>
            <a:ext cx="790575" cy="1173162"/>
          </a:xfrm>
          <a:prstGeom prst="rect">
            <a:avLst/>
          </a:prstGeom>
          <a:solidFill>
            <a:srgbClr val="B4D9F9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9890" name="Rectangle 18"/>
          <p:cNvSpPr/>
          <p:nvPr/>
        </p:nvSpPr>
        <p:spPr>
          <a:xfrm>
            <a:off x="3403600" y="3176588"/>
            <a:ext cx="790575" cy="395287"/>
          </a:xfrm>
          <a:prstGeom prst="rect">
            <a:avLst/>
          </a:prstGeom>
          <a:solidFill>
            <a:srgbClr val="0099D5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03" name="Line 19"/>
          <p:cNvSpPr/>
          <p:nvPr/>
        </p:nvSpPr>
        <p:spPr>
          <a:xfrm flipH="1">
            <a:off x="2613025" y="4348163"/>
            <a:ext cx="138113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4" name="Line 20"/>
          <p:cNvSpPr/>
          <p:nvPr/>
        </p:nvSpPr>
        <p:spPr>
          <a:xfrm flipH="1">
            <a:off x="2613025" y="3571875"/>
            <a:ext cx="138113" cy="3175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Line 21"/>
          <p:cNvSpPr/>
          <p:nvPr/>
        </p:nvSpPr>
        <p:spPr>
          <a:xfrm flipH="1">
            <a:off x="2613025" y="3176588"/>
            <a:ext cx="138113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6" name="Line 22"/>
          <p:cNvSpPr/>
          <p:nvPr/>
        </p:nvSpPr>
        <p:spPr>
          <a:xfrm flipH="1">
            <a:off x="2613025" y="2398713"/>
            <a:ext cx="138113" cy="1587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7" name="Line 23"/>
          <p:cNvSpPr/>
          <p:nvPr/>
        </p:nvSpPr>
        <p:spPr>
          <a:xfrm>
            <a:off x="3403600" y="5608638"/>
            <a:ext cx="1588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8" name="Line 24"/>
          <p:cNvSpPr/>
          <p:nvPr/>
        </p:nvSpPr>
        <p:spPr>
          <a:xfrm>
            <a:off x="4194175" y="5608638"/>
            <a:ext cx="1588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9" name="Line 25"/>
          <p:cNvSpPr/>
          <p:nvPr/>
        </p:nvSpPr>
        <p:spPr>
          <a:xfrm>
            <a:off x="4983163" y="5608638"/>
            <a:ext cx="1587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0" name="Line 26"/>
          <p:cNvSpPr/>
          <p:nvPr/>
        </p:nvSpPr>
        <p:spPr>
          <a:xfrm>
            <a:off x="5772150" y="5608638"/>
            <a:ext cx="3175" cy="138112"/>
          </a:xfrm>
          <a:prstGeom prst="line">
            <a:avLst/>
          </a:prstGeom>
          <a:ln w="1428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9" name="Line 27"/>
          <p:cNvSpPr/>
          <p:nvPr/>
        </p:nvSpPr>
        <p:spPr>
          <a:xfrm>
            <a:off x="2613025" y="3571875"/>
            <a:ext cx="1581150" cy="3175"/>
          </a:xfrm>
          <a:prstGeom prst="line">
            <a:avLst/>
          </a:prstGeom>
          <a:ln w="14288" cap="flat" cmpd="sng">
            <a:solidFill>
              <a:srgbClr val="60220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2" name="Freeform 28"/>
          <p:cNvSpPr/>
          <p:nvPr/>
        </p:nvSpPr>
        <p:spPr>
          <a:xfrm>
            <a:off x="2613025" y="1847850"/>
            <a:ext cx="4292600" cy="3898900"/>
          </a:xfrm>
          <a:custGeom>
            <a:avLst/>
            <a:gdLst>
              <a:gd name="txL" fmla="*/ 0 w 2219"/>
              <a:gd name="txT" fmla="*/ 0 h 2016"/>
              <a:gd name="txR" fmla="*/ 2219 w 2219"/>
              <a:gd name="txB" fmla="*/ 2016 h 2016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219" h="2016">
                <a:moveTo>
                  <a:pt x="0" y="0"/>
                </a:moveTo>
                <a:lnTo>
                  <a:pt x="0" y="2016"/>
                </a:lnTo>
                <a:lnTo>
                  <a:pt x="2219" y="2016"/>
                </a:lnTo>
              </a:path>
            </a:pathLst>
          </a:custGeom>
          <a:noFill/>
          <a:ln w="1428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3" name="Line 29"/>
          <p:cNvSpPr/>
          <p:nvPr/>
        </p:nvSpPr>
        <p:spPr>
          <a:xfrm>
            <a:off x="5343525" y="5091113"/>
            <a:ext cx="1588" cy="1587"/>
          </a:xfrm>
          <a:prstGeom prst="line">
            <a:avLst/>
          </a:prstGeom>
          <a:ln w="14288" cap="flat" cmpd="sng">
            <a:solidFill>
              <a:srgbClr val="050608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4" name="Rectangle 30"/>
          <p:cNvSpPr/>
          <p:nvPr/>
        </p:nvSpPr>
        <p:spPr>
          <a:xfrm>
            <a:off x="4156075" y="1541463"/>
            <a:ext cx="12065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(b) Price = $70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5" name="Rectangle 31"/>
          <p:cNvSpPr/>
          <p:nvPr/>
        </p:nvSpPr>
        <p:spPr>
          <a:xfrm>
            <a:off x="1822450" y="1774825"/>
            <a:ext cx="6508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Price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6" name="Rectangle 32"/>
          <p:cNvSpPr/>
          <p:nvPr/>
        </p:nvSpPr>
        <p:spPr>
          <a:xfrm>
            <a:off x="1925638" y="2003425"/>
            <a:ext cx="5524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Album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7" name="Rectangle 33"/>
          <p:cNvSpPr/>
          <p:nvPr/>
        </p:nvSpPr>
        <p:spPr>
          <a:xfrm>
            <a:off x="2290763" y="4229100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8" name="Rectangle 34"/>
          <p:cNvSpPr/>
          <p:nvPr/>
        </p:nvSpPr>
        <p:spPr>
          <a:xfrm>
            <a:off x="2290763" y="3452813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70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19" name="Rectangle 35"/>
          <p:cNvSpPr/>
          <p:nvPr/>
        </p:nvSpPr>
        <p:spPr>
          <a:xfrm>
            <a:off x="2290763" y="3065463"/>
            <a:ext cx="1968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80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0" name="Rectangle 36"/>
          <p:cNvSpPr/>
          <p:nvPr/>
        </p:nvSpPr>
        <p:spPr>
          <a:xfrm>
            <a:off x="2387600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1" name="Rectangle 37"/>
          <p:cNvSpPr/>
          <p:nvPr/>
        </p:nvSpPr>
        <p:spPr>
          <a:xfrm>
            <a:off x="2085975" y="2289175"/>
            <a:ext cx="39370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$100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2630488" y="1847850"/>
            <a:ext cx="3827462" cy="3898900"/>
            <a:chOff x="1657" y="1164"/>
            <a:chExt cx="2411" cy="2456"/>
          </a:xfrm>
        </p:grpSpPr>
        <p:sp>
          <p:nvSpPr>
            <p:cNvPr id="16451" name="Freeform 39"/>
            <p:cNvSpPr/>
            <p:nvPr/>
          </p:nvSpPr>
          <p:spPr>
            <a:xfrm>
              <a:off x="1657" y="1164"/>
              <a:ext cx="1979" cy="2456"/>
            </a:xfrm>
            <a:custGeom>
              <a:avLst/>
              <a:gdLst>
                <a:gd name="txL" fmla="*/ 0 w 1624"/>
                <a:gd name="txT" fmla="*/ 0 h 2016"/>
                <a:gd name="txR" fmla="*/ 1624 w 1624"/>
                <a:gd name="txB" fmla="*/ 2016 h 2016"/>
              </a:gdLst>
              <a:ahLst/>
              <a:cxnLst>
                <a:cxn ang="0">
                  <a:pos x="5318" y="6591"/>
                </a:cxn>
                <a:cxn ang="0">
                  <a:pos x="5318" y="4227"/>
                </a:cxn>
                <a:cxn ang="0">
                  <a:pos x="3982" y="4227"/>
                </a:cxn>
                <a:cxn ang="0">
                  <a:pos x="3982" y="2917"/>
                </a:cxn>
                <a:cxn ang="0">
                  <a:pos x="2647" y="2917"/>
                </a:cxn>
                <a:cxn ang="0">
                  <a:pos x="2647" y="2246"/>
                </a:cxn>
                <a:cxn ang="0">
                  <a:pos x="1305" y="2246"/>
                </a:cxn>
                <a:cxn ang="0">
                  <a:pos x="1305" y="931"/>
                </a:cxn>
                <a:cxn ang="0">
                  <a:pos x="0" y="931"/>
                </a:cxn>
                <a:cxn ang="0">
                  <a:pos x="0" y="0"/>
                </a:cxn>
              </a:cxnLst>
              <a:rect l="txL" t="txT" r="txR" b="txB"/>
              <a:pathLst>
                <a:path w="1624" h="2016">
                  <a:moveTo>
                    <a:pt x="1624" y="2016"/>
                  </a:moveTo>
                  <a:lnTo>
                    <a:pt x="1624" y="1293"/>
                  </a:lnTo>
                  <a:lnTo>
                    <a:pt x="1216" y="1293"/>
                  </a:lnTo>
                  <a:lnTo>
                    <a:pt x="1216" y="892"/>
                  </a:lnTo>
                  <a:lnTo>
                    <a:pt x="808" y="892"/>
                  </a:lnTo>
                  <a:lnTo>
                    <a:pt x="808" y="687"/>
                  </a:lnTo>
                  <a:lnTo>
                    <a:pt x="399" y="687"/>
                  </a:lnTo>
                  <a:lnTo>
                    <a:pt x="399" y="285"/>
                  </a:ln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42863" cap="flat" cmpd="sng">
              <a:solidFill>
                <a:srgbClr val="004C9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52" name="Rectangle 40"/>
            <p:cNvSpPr/>
            <p:nvPr/>
          </p:nvSpPr>
          <p:spPr>
            <a:xfrm>
              <a:off x="3646" y="3329"/>
              <a:ext cx="42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23" name="Rectangle 41"/>
          <p:cNvSpPr/>
          <p:nvPr/>
        </p:nvSpPr>
        <p:spPr>
          <a:xfrm>
            <a:off x="3317875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4" name="Rectangle 42"/>
          <p:cNvSpPr/>
          <p:nvPr/>
        </p:nvSpPr>
        <p:spPr>
          <a:xfrm>
            <a:off x="4111625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5" name="Rectangle 43"/>
          <p:cNvSpPr/>
          <p:nvPr/>
        </p:nvSpPr>
        <p:spPr>
          <a:xfrm>
            <a:off x="4899025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6" name="Rectangle 44"/>
          <p:cNvSpPr/>
          <p:nvPr/>
        </p:nvSpPr>
        <p:spPr>
          <a:xfrm>
            <a:off x="5691188" y="5775325"/>
            <a:ext cx="9842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2870200" y="3502025"/>
            <a:ext cx="1254125" cy="1243013"/>
            <a:chOff x="1808" y="2206"/>
            <a:chExt cx="790" cy="783"/>
          </a:xfrm>
        </p:grpSpPr>
        <p:sp>
          <p:nvSpPr>
            <p:cNvPr id="16444" name="Line 46"/>
            <p:cNvSpPr/>
            <p:nvPr/>
          </p:nvSpPr>
          <p:spPr>
            <a:xfrm>
              <a:off x="1895" y="2206"/>
              <a:ext cx="119" cy="283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6445" name="Group 47"/>
            <p:cNvGrpSpPr/>
            <p:nvPr/>
          </p:nvGrpSpPr>
          <p:grpSpPr>
            <a:xfrm>
              <a:off x="1808" y="2206"/>
              <a:ext cx="790" cy="783"/>
              <a:chOff x="1808" y="2206"/>
              <a:chExt cx="790" cy="783"/>
            </a:xfrm>
          </p:grpSpPr>
          <p:sp>
            <p:nvSpPr>
              <p:cNvPr id="16446" name="Rectangle 48"/>
              <p:cNvSpPr/>
              <p:nvPr/>
            </p:nvSpPr>
            <p:spPr>
              <a:xfrm>
                <a:off x="1808" y="2500"/>
                <a:ext cx="790" cy="489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7" name="Line 49"/>
              <p:cNvSpPr/>
              <p:nvPr/>
            </p:nvSpPr>
            <p:spPr>
              <a:xfrm flipH="1">
                <a:off x="2014" y="2206"/>
                <a:ext cx="378" cy="283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8" name="Rectangle 50"/>
              <p:cNvSpPr/>
              <p:nvPr/>
            </p:nvSpPr>
            <p:spPr>
              <a:xfrm>
                <a:off x="1835" y="2524"/>
                <a:ext cx="24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Total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9" name="Rectangle 51"/>
              <p:cNvSpPr/>
              <p:nvPr/>
            </p:nvSpPr>
            <p:spPr>
              <a:xfrm>
                <a:off x="1835" y="2668"/>
                <a:ext cx="490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consumer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0" name="Rectangle 52"/>
              <p:cNvSpPr/>
              <p:nvPr/>
            </p:nvSpPr>
            <p:spPr>
              <a:xfrm>
                <a:off x="1835" y="2811"/>
                <a:ext cx="65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surplus ($40)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428" name="Rectangle 53"/>
          <p:cNvSpPr/>
          <p:nvPr/>
        </p:nvSpPr>
        <p:spPr>
          <a:xfrm>
            <a:off x="5897563" y="5768975"/>
            <a:ext cx="9334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429" name="Rectangle 54"/>
          <p:cNvSpPr/>
          <p:nvPr/>
        </p:nvSpPr>
        <p:spPr>
          <a:xfrm>
            <a:off x="6192838" y="5997575"/>
            <a:ext cx="6508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</a:rPr>
              <a:t>Albums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3300413" y="2552700"/>
            <a:ext cx="3640137" cy="311150"/>
            <a:chOff x="2079" y="1608"/>
            <a:chExt cx="2293" cy="196"/>
          </a:xfrm>
        </p:grpSpPr>
        <p:sp>
          <p:nvSpPr>
            <p:cNvPr id="16439" name="Line 56"/>
            <p:cNvSpPr/>
            <p:nvPr/>
          </p:nvSpPr>
          <p:spPr>
            <a:xfrm>
              <a:off x="2079" y="1707"/>
              <a:ext cx="63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0" name="Rectangle 57"/>
            <p:cNvSpPr/>
            <p:nvPr/>
          </p:nvSpPr>
          <p:spPr>
            <a:xfrm>
              <a:off x="2685" y="1608"/>
              <a:ext cx="1687" cy="196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41" name="Rectangle 58"/>
            <p:cNvSpPr/>
            <p:nvPr/>
          </p:nvSpPr>
          <p:spPr>
            <a:xfrm>
              <a:off x="2715" y="1636"/>
              <a:ext cx="24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John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42" name="Rectangle 59"/>
            <p:cNvSpPr/>
            <p:nvPr/>
          </p:nvSpPr>
          <p:spPr>
            <a:xfrm>
              <a:off x="2967" y="1636"/>
              <a:ext cx="2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’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43" name="Rectangle 60"/>
            <p:cNvSpPr/>
            <p:nvPr/>
          </p:nvSpPr>
          <p:spPr>
            <a:xfrm>
              <a:off x="2992" y="1636"/>
              <a:ext cx="125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s consumer surplus ($30)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4089400" y="3208338"/>
            <a:ext cx="2506663" cy="571500"/>
            <a:chOff x="2576" y="2021"/>
            <a:chExt cx="1579" cy="360"/>
          </a:xfrm>
        </p:grpSpPr>
        <p:sp>
          <p:nvSpPr>
            <p:cNvPr id="16433" name="Line 62"/>
            <p:cNvSpPr/>
            <p:nvPr/>
          </p:nvSpPr>
          <p:spPr>
            <a:xfrm>
              <a:off x="2576" y="2120"/>
              <a:ext cx="758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4" name="Rectangle 63"/>
            <p:cNvSpPr/>
            <p:nvPr/>
          </p:nvSpPr>
          <p:spPr>
            <a:xfrm>
              <a:off x="3193" y="2021"/>
              <a:ext cx="962" cy="360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35" name="Rectangle 64"/>
            <p:cNvSpPr/>
            <p:nvPr/>
          </p:nvSpPr>
          <p:spPr>
            <a:xfrm>
              <a:off x="3219" y="2053"/>
              <a:ext cx="22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Paul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36" name="Rectangle 65"/>
            <p:cNvSpPr/>
            <p:nvPr/>
          </p:nvSpPr>
          <p:spPr>
            <a:xfrm>
              <a:off x="3449" y="2053"/>
              <a:ext cx="2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’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37" name="Rectangle 66"/>
            <p:cNvSpPr/>
            <p:nvPr/>
          </p:nvSpPr>
          <p:spPr>
            <a:xfrm>
              <a:off x="3477" y="2053"/>
              <a:ext cx="57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s consumer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6438" name="Rectangle 67"/>
            <p:cNvSpPr/>
            <p:nvPr/>
          </p:nvSpPr>
          <p:spPr>
            <a:xfrm>
              <a:off x="3219" y="2197"/>
              <a:ext cx="651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($10)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432" name="Audio 3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slow" advTm="451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9" grpId="0" animBg="1"/>
      <p:bldP spid="798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 the Demand Curve to Measure Consumer Surplus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The area below the demand curve and above the price measures the consumer surplus in the market.</a:t>
            </a:r>
            <a:endParaRPr dirty="0"/>
          </a:p>
        </p:txBody>
      </p:sp>
      <p:pic>
        <p:nvPicPr>
          <p:cNvPr id="17412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spd="slow" advTm="3032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8434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3 How the Price Affects Consumer Surplus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5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F3F6F9"/>
          </a:solidFill>
          <a:ln w="212725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38" name="Rectangle 6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F2F4F8"/>
          </a:solidFill>
          <a:ln w="193675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39" name="Rectangle 7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F1F4F7"/>
          </a:solidFill>
          <a:ln w="174625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0" name="Rectangle 8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F0F2F5"/>
          </a:solidFill>
          <a:ln w="155575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1" name="Rectangle 9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EEF1F4"/>
          </a:solidFill>
          <a:ln w="13493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2" name="Rectangle 10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EDEFF3"/>
          </a:solidFill>
          <a:ln w="11588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3" name="Rectangle 11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E9EBF0"/>
          </a:solidFill>
          <a:ln w="58738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4" name="Rectangle 12"/>
          <p:cNvSpPr/>
          <p:nvPr/>
        </p:nvSpPr>
        <p:spPr>
          <a:xfrm>
            <a:off x="1919288" y="1631950"/>
            <a:ext cx="5014912" cy="4354513"/>
          </a:xfrm>
          <a:prstGeom prst="rect">
            <a:avLst/>
          </a:prstGeom>
          <a:solidFill>
            <a:srgbClr val="E7EAEF"/>
          </a:solidFill>
          <a:ln w="38100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5" name="Rectangle 13"/>
          <p:cNvSpPr/>
          <p:nvPr/>
        </p:nvSpPr>
        <p:spPr>
          <a:xfrm>
            <a:off x="1843088" y="1533525"/>
            <a:ext cx="5013325" cy="43561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843088" y="1962150"/>
            <a:ext cx="2070100" cy="1963738"/>
            <a:chOff x="1161" y="1236"/>
            <a:chExt cx="1304" cy="1237"/>
          </a:xfrm>
        </p:grpSpPr>
        <p:sp>
          <p:nvSpPr>
            <p:cNvPr id="18470" name="Freeform 15"/>
            <p:cNvSpPr/>
            <p:nvPr/>
          </p:nvSpPr>
          <p:spPr>
            <a:xfrm>
              <a:off x="1161" y="1236"/>
              <a:ext cx="1304" cy="1237"/>
            </a:xfrm>
            <a:custGeom>
              <a:avLst/>
              <a:gdLst>
                <a:gd name="txL" fmla="*/ 0 w 1304"/>
                <a:gd name="txT" fmla="*/ 0 h 1237"/>
                <a:gd name="txR" fmla="*/ 1304 w 1304"/>
                <a:gd name="txB" fmla="*/ 1237 h 1237"/>
              </a:gdLst>
              <a:ahLst/>
              <a:cxnLst>
                <a:cxn ang="0">
                  <a:pos x="0" y="0"/>
                </a:cxn>
                <a:cxn ang="0">
                  <a:pos x="0" y="1237"/>
                </a:cxn>
                <a:cxn ang="0">
                  <a:pos x="1304" y="1237"/>
                </a:cxn>
                <a:cxn ang="0">
                  <a:pos x="0" y="0"/>
                </a:cxn>
              </a:cxnLst>
              <a:rect l="txL" t="txT" r="txR" b="txB"/>
              <a:pathLst>
                <a:path w="1304" h="1237">
                  <a:moveTo>
                    <a:pt x="0" y="0"/>
                  </a:moveTo>
                  <a:lnTo>
                    <a:pt x="0" y="1237"/>
                  </a:lnTo>
                  <a:lnTo>
                    <a:pt x="1304" y="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9F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16"/>
            <p:cNvSpPr/>
            <p:nvPr/>
          </p:nvSpPr>
          <p:spPr>
            <a:xfrm>
              <a:off x="1233" y="2033"/>
              <a:ext cx="667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Consumer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17"/>
            <p:cNvSpPr/>
            <p:nvPr/>
          </p:nvSpPr>
          <p:spPr>
            <a:xfrm>
              <a:off x="1322" y="2196"/>
              <a:ext cx="492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7" name="Freeform 18"/>
          <p:cNvSpPr/>
          <p:nvPr/>
        </p:nvSpPr>
        <p:spPr>
          <a:xfrm>
            <a:off x="1843088" y="1533525"/>
            <a:ext cx="4994275" cy="4356100"/>
          </a:xfrm>
          <a:custGeom>
            <a:avLst/>
            <a:gdLst>
              <a:gd name="txL" fmla="*/ 0 w 3146"/>
              <a:gd name="txT" fmla="*/ 0 h 2744"/>
              <a:gd name="txR" fmla="*/ 3146 w 3146"/>
              <a:gd name="txB" fmla="*/ 2744 h 2744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146" h="2744">
                <a:moveTo>
                  <a:pt x="0" y="0"/>
                </a:moveTo>
                <a:lnTo>
                  <a:pt x="0" y="2744"/>
                </a:lnTo>
                <a:lnTo>
                  <a:pt x="3146" y="274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8" name="Rectangle 19"/>
          <p:cNvSpPr/>
          <p:nvPr/>
        </p:nvSpPr>
        <p:spPr>
          <a:xfrm>
            <a:off x="6015038" y="5962650"/>
            <a:ext cx="962025" cy="2905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49" name="Rectangle 20"/>
          <p:cNvSpPr/>
          <p:nvPr/>
        </p:nvSpPr>
        <p:spPr>
          <a:xfrm>
            <a:off x="2692400" y="1157288"/>
            <a:ext cx="3181350" cy="2905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(a) Consumer Surplus at Price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50" name="Rectangle 21"/>
          <p:cNvSpPr/>
          <p:nvPr/>
        </p:nvSpPr>
        <p:spPr>
          <a:xfrm>
            <a:off x="5711825" y="1163638"/>
            <a:ext cx="244475" cy="2905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51" name="Freeform 22"/>
          <p:cNvSpPr/>
          <p:nvPr/>
        </p:nvSpPr>
        <p:spPr>
          <a:xfrm>
            <a:off x="5861050" y="1298575"/>
            <a:ext cx="44450" cy="90488"/>
          </a:xfrm>
          <a:custGeom>
            <a:avLst/>
            <a:gdLst>
              <a:gd name="txL" fmla="*/ 0 w 28"/>
              <a:gd name="txT" fmla="*/ 0 h 57"/>
              <a:gd name="txR" fmla="*/ 28 w 28"/>
              <a:gd name="txB" fmla="*/ 57 h 57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8" h="57">
                <a:moveTo>
                  <a:pt x="28" y="0"/>
                </a:moveTo>
                <a:lnTo>
                  <a:pt x="20" y="0"/>
                </a:lnTo>
                <a:lnTo>
                  <a:pt x="12" y="8"/>
                </a:lnTo>
                <a:lnTo>
                  <a:pt x="0" y="13"/>
                </a:lnTo>
                <a:lnTo>
                  <a:pt x="0" y="25"/>
                </a:lnTo>
                <a:lnTo>
                  <a:pt x="16" y="17"/>
                </a:lnTo>
                <a:lnTo>
                  <a:pt x="16" y="57"/>
                </a:lnTo>
                <a:lnTo>
                  <a:pt x="28" y="57"/>
                </a:lnTo>
                <a:lnTo>
                  <a:pt x="28" y="4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52" name="Rectangle 23"/>
          <p:cNvSpPr/>
          <p:nvPr/>
        </p:nvSpPr>
        <p:spPr>
          <a:xfrm>
            <a:off x="1247775" y="1550988"/>
            <a:ext cx="612775" cy="2905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53" name="Rectangle 24"/>
          <p:cNvSpPr/>
          <p:nvPr/>
        </p:nvSpPr>
        <p:spPr>
          <a:xfrm>
            <a:off x="1635125" y="5969000"/>
            <a:ext cx="212725" cy="2905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843088" y="1981200"/>
            <a:ext cx="4559300" cy="3908425"/>
            <a:chOff x="1161" y="1248"/>
            <a:chExt cx="2872" cy="2462"/>
          </a:xfrm>
        </p:grpSpPr>
        <p:sp>
          <p:nvSpPr>
            <p:cNvPr id="18468" name="Line 26"/>
            <p:cNvSpPr/>
            <p:nvPr/>
          </p:nvSpPr>
          <p:spPr>
            <a:xfrm>
              <a:off x="1161" y="1248"/>
              <a:ext cx="2634" cy="2462"/>
            </a:xfrm>
            <a:prstGeom prst="line">
              <a:avLst/>
            </a:prstGeom>
            <a:ln w="58738" cap="flat" cmpd="sng">
              <a:solidFill>
                <a:srgbClr val="004C9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9" name="Rectangle 27"/>
            <p:cNvSpPr/>
            <p:nvPr/>
          </p:nvSpPr>
          <p:spPr>
            <a:xfrm>
              <a:off x="3480" y="3171"/>
              <a:ext cx="553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1525588" y="3833813"/>
            <a:ext cx="2513012" cy="2379662"/>
            <a:chOff x="961" y="2415"/>
            <a:chExt cx="1583" cy="1499"/>
          </a:xfrm>
        </p:grpSpPr>
        <p:sp>
          <p:nvSpPr>
            <p:cNvPr id="18465" name="Freeform 29"/>
            <p:cNvSpPr/>
            <p:nvPr/>
          </p:nvSpPr>
          <p:spPr>
            <a:xfrm>
              <a:off x="1161" y="2473"/>
              <a:ext cx="1304" cy="1237"/>
            </a:xfrm>
            <a:custGeom>
              <a:avLst/>
              <a:gdLst>
                <a:gd name="txL" fmla="*/ 0 w 1304"/>
                <a:gd name="txT" fmla="*/ 0 h 1237"/>
                <a:gd name="txR" fmla="*/ 1304 w 1304"/>
                <a:gd name="txB" fmla="*/ 1237 h 1237"/>
              </a:gdLst>
              <a:ahLst/>
              <a:cxnLst>
                <a:cxn ang="0">
                  <a:pos x="0" y="0"/>
                </a:cxn>
                <a:cxn ang="0">
                  <a:pos x="1304" y="0"/>
                </a:cxn>
                <a:cxn ang="0">
                  <a:pos x="1304" y="1237"/>
                </a:cxn>
              </a:cxnLst>
              <a:rect l="txL" t="txT" r="txR" b="txB"/>
              <a:pathLst>
                <a:path w="1304" h="1237">
                  <a:moveTo>
                    <a:pt x="0" y="0"/>
                  </a:moveTo>
                  <a:lnTo>
                    <a:pt x="1304" y="0"/>
                  </a:lnTo>
                  <a:lnTo>
                    <a:pt x="1304" y="123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0"/>
            <p:cNvSpPr/>
            <p:nvPr/>
          </p:nvSpPr>
          <p:spPr>
            <a:xfrm>
              <a:off x="961" y="2415"/>
              <a:ext cx="13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31"/>
            <p:cNvSpPr/>
            <p:nvPr/>
          </p:nvSpPr>
          <p:spPr>
            <a:xfrm>
              <a:off x="2395" y="3760"/>
              <a:ext cx="14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1784350" y="3867150"/>
            <a:ext cx="404813" cy="387350"/>
            <a:chOff x="1124" y="2436"/>
            <a:chExt cx="255" cy="244"/>
          </a:xfrm>
        </p:grpSpPr>
        <p:sp>
          <p:nvSpPr>
            <p:cNvPr id="18463" name="Rectangle 33"/>
            <p:cNvSpPr/>
            <p:nvPr/>
          </p:nvSpPr>
          <p:spPr>
            <a:xfrm>
              <a:off x="1229" y="2497"/>
              <a:ext cx="150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64" name="Oval 34"/>
            <p:cNvSpPr/>
            <p:nvPr/>
          </p:nvSpPr>
          <p:spPr>
            <a:xfrm>
              <a:off x="1124" y="243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1784350" y="1757363"/>
            <a:ext cx="392113" cy="290512"/>
            <a:chOff x="1124" y="1107"/>
            <a:chExt cx="247" cy="183"/>
          </a:xfrm>
        </p:grpSpPr>
        <p:sp>
          <p:nvSpPr>
            <p:cNvPr id="18461" name="Rectangle 36"/>
            <p:cNvSpPr/>
            <p:nvPr/>
          </p:nvSpPr>
          <p:spPr>
            <a:xfrm>
              <a:off x="1221" y="1107"/>
              <a:ext cx="150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62" name="Oval 37"/>
            <p:cNvSpPr/>
            <p:nvPr/>
          </p:nvSpPr>
          <p:spPr>
            <a:xfrm>
              <a:off x="1124" y="1199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3705225" y="3867150"/>
            <a:ext cx="287338" cy="387350"/>
            <a:chOff x="2334" y="2436"/>
            <a:chExt cx="181" cy="244"/>
          </a:xfrm>
        </p:grpSpPr>
        <p:sp>
          <p:nvSpPr>
            <p:cNvPr id="18459" name="Rectangle 39"/>
            <p:cNvSpPr/>
            <p:nvPr/>
          </p:nvSpPr>
          <p:spPr>
            <a:xfrm>
              <a:off x="2334" y="2497"/>
              <a:ext cx="158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8460" name="Oval 40"/>
            <p:cNvSpPr/>
            <p:nvPr/>
          </p:nvSpPr>
          <p:spPr>
            <a:xfrm>
              <a:off x="2429" y="243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 advTm="28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9458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3 How the Price Affects Consumer Surplus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F3F6F9"/>
          </a:solidFill>
          <a:ln w="212725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2" name="Rectangle 6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F2F4F8"/>
          </a:solidFill>
          <a:ln w="193675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3" name="Rectangle 7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F1F4F7"/>
          </a:solidFill>
          <a:ln w="174625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F0F2F5"/>
          </a:solidFill>
          <a:ln w="155575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5" name="Rectangle 9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EF1F4"/>
          </a:solidFill>
          <a:ln w="13493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DEFF3"/>
          </a:solidFill>
          <a:ln w="11588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7" name="Rectangle 11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BEEF2"/>
          </a:solidFill>
          <a:ln w="96838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AECF1"/>
          </a:solidFill>
          <a:ln w="77788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69" name="Rectangle 13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9EBF0"/>
          </a:solidFill>
          <a:ln w="58738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0" name="Rectangle 14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7EAEF"/>
          </a:solidFill>
          <a:ln w="38100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1" name="Rectangle 15"/>
          <p:cNvSpPr/>
          <p:nvPr/>
        </p:nvSpPr>
        <p:spPr>
          <a:xfrm>
            <a:off x="2346325" y="1728788"/>
            <a:ext cx="4994275" cy="4354512"/>
          </a:xfrm>
          <a:prstGeom prst="rect">
            <a:avLst/>
          </a:prstGeom>
          <a:solidFill>
            <a:srgbClr val="E6E9EF"/>
          </a:solidFill>
          <a:ln w="19050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2" name="Rectangle 16"/>
          <p:cNvSpPr/>
          <p:nvPr/>
        </p:nvSpPr>
        <p:spPr>
          <a:xfrm>
            <a:off x="2270125" y="1631950"/>
            <a:ext cx="4973638" cy="43545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7841" name="Rectangle 17"/>
          <p:cNvSpPr/>
          <p:nvPr/>
        </p:nvSpPr>
        <p:spPr>
          <a:xfrm>
            <a:off x="2249488" y="3944938"/>
            <a:ext cx="2071687" cy="952500"/>
          </a:xfrm>
          <a:prstGeom prst="rect">
            <a:avLst/>
          </a:prstGeom>
          <a:solidFill>
            <a:srgbClr val="B4D9F9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7842" name="Freeform 18"/>
          <p:cNvSpPr/>
          <p:nvPr/>
        </p:nvSpPr>
        <p:spPr>
          <a:xfrm>
            <a:off x="4321175" y="3944938"/>
            <a:ext cx="987425" cy="952500"/>
          </a:xfrm>
          <a:custGeom>
            <a:avLst/>
            <a:gdLst>
              <a:gd name="txL" fmla="*/ 0 w 622"/>
              <a:gd name="txT" fmla="*/ 0 h 600"/>
              <a:gd name="txR" fmla="*/ 622 w 622"/>
              <a:gd name="txB" fmla="*/ 600 h 60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622" h="600">
                <a:moveTo>
                  <a:pt x="0" y="0"/>
                </a:moveTo>
                <a:lnTo>
                  <a:pt x="0" y="600"/>
                </a:lnTo>
                <a:lnTo>
                  <a:pt x="622" y="600"/>
                </a:lnTo>
                <a:lnTo>
                  <a:pt x="0" y="0"/>
                </a:lnTo>
                <a:close/>
              </a:path>
            </a:pathLst>
          </a:custGeom>
          <a:solidFill>
            <a:srgbClr val="0099D5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270125" y="1981200"/>
            <a:ext cx="2051050" cy="1963738"/>
            <a:chOff x="1430" y="1248"/>
            <a:chExt cx="1292" cy="1237"/>
          </a:xfrm>
        </p:grpSpPr>
        <p:sp>
          <p:nvSpPr>
            <p:cNvPr id="19525" name="Freeform 20"/>
            <p:cNvSpPr/>
            <p:nvPr/>
          </p:nvSpPr>
          <p:spPr>
            <a:xfrm>
              <a:off x="1430" y="1248"/>
              <a:ext cx="1292" cy="1237"/>
            </a:xfrm>
            <a:custGeom>
              <a:avLst/>
              <a:gdLst>
                <a:gd name="txL" fmla="*/ 0 w 1292"/>
                <a:gd name="txT" fmla="*/ 0 h 1237"/>
                <a:gd name="txR" fmla="*/ 1292 w 1292"/>
                <a:gd name="txB" fmla="*/ 1237 h 1237"/>
              </a:gdLst>
              <a:ahLst/>
              <a:cxnLst>
                <a:cxn ang="0">
                  <a:pos x="0" y="0"/>
                </a:cxn>
                <a:cxn ang="0">
                  <a:pos x="0" y="1237"/>
                </a:cxn>
                <a:cxn ang="0">
                  <a:pos x="1292" y="1237"/>
                </a:cxn>
                <a:cxn ang="0">
                  <a:pos x="0" y="0"/>
                </a:cxn>
              </a:cxnLst>
              <a:rect l="txL" t="txT" r="txR" b="txB"/>
              <a:pathLst>
                <a:path w="1292" h="1237">
                  <a:moveTo>
                    <a:pt x="0" y="0"/>
                  </a:moveTo>
                  <a:lnTo>
                    <a:pt x="0" y="1237"/>
                  </a:lnTo>
                  <a:lnTo>
                    <a:pt x="1292" y="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26" name="Rectangle 21"/>
            <p:cNvSpPr/>
            <p:nvPr/>
          </p:nvSpPr>
          <p:spPr>
            <a:xfrm>
              <a:off x="1648" y="1887"/>
              <a:ext cx="2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Initial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27" name="Rectangle 22"/>
            <p:cNvSpPr/>
            <p:nvPr/>
          </p:nvSpPr>
          <p:spPr>
            <a:xfrm>
              <a:off x="1514" y="2050"/>
              <a:ext cx="56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consumer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28" name="Rectangle 23"/>
            <p:cNvSpPr/>
            <p:nvPr/>
          </p:nvSpPr>
          <p:spPr>
            <a:xfrm>
              <a:off x="1591" y="2212"/>
              <a:ext cx="41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6" name="Freeform 24"/>
          <p:cNvSpPr/>
          <p:nvPr/>
        </p:nvSpPr>
        <p:spPr>
          <a:xfrm>
            <a:off x="2270125" y="1631950"/>
            <a:ext cx="4973638" cy="4354513"/>
          </a:xfrm>
          <a:custGeom>
            <a:avLst/>
            <a:gdLst>
              <a:gd name="txL" fmla="*/ 0 w 3133"/>
              <a:gd name="txT" fmla="*/ 0 h 2743"/>
              <a:gd name="txR" fmla="*/ 3133 w 3133"/>
              <a:gd name="txB" fmla="*/ 2743 h 2743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133" h="2743">
                <a:moveTo>
                  <a:pt x="0" y="0"/>
                </a:moveTo>
                <a:lnTo>
                  <a:pt x="0" y="2743"/>
                </a:lnTo>
                <a:lnTo>
                  <a:pt x="3133" y="274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7" name="Rectangle 25"/>
          <p:cNvSpPr/>
          <p:nvPr/>
        </p:nvSpPr>
        <p:spPr>
          <a:xfrm>
            <a:off x="6429375" y="6053138"/>
            <a:ext cx="82550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8" name="Rectangle 26"/>
          <p:cNvSpPr/>
          <p:nvPr/>
        </p:nvSpPr>
        <p:spPr>
          <a:xfrm>
            <a:off x="3125788" y="1195388"/>
            <a:ext cx="2982912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(b) Consumer Surplus at Price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79" name="Rectangle 27"/>
          <p:cNvSpPr/>
          <p:nvPr/>
        </p:nvSpPr>
        <p:spPr>
          <a:xfrm>
            <a:off x="6157913" y="1201738"/>
            <a:ext cx="134937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80" name="Freeform 28"/>
          <p:cNvSpPr/>
          <p:nvPr/>
        </p:nvSpPr>
        <p:spPr>
          <a:xfrm>
            <a:off x="6299200" y="1331913"/>
            <a:ext cx="71438" cy="90487"/>
          </a:xfrm>
          <a:custGeom>
            <a:avLst/>
            <a:gdLst>
              <a:gd name="txL" fmla="*/ 0 w 45"/>
              <a:gd name="txT" fmla="*/ 0 h 57"/>
              <a:gd name="txR" fmla="*/ 45 w 45"/>
              <a:gd name="txB" fmla="*/ 57 h 5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5" h="57">
                <a:moveTo>
                  <a:pt x="17" y="48"/>
                </a:moveTo>
                <a:lnTo>
                  <a:pt x="21" y="44"/>
                </a:lnTo>
                <a:lnTo>
                  <a:pt x="29" y="40"/>
                </a:lnTo>
                <a:lnTo>
                  <a:pt x="37" y="32"/>
                </a:lnTo>
                <a:lnTo>
                  <a:pt x="41" y="24"/>
                </a:lnTo>
                <a:lnTo>
                  <a:pt x="45" y="16"/>
                </a:lnTo>
                <a:lnTo>
                  <a:pt x="41" y="8"/>
                </a:lnTo>
                <a:lnTo>
                  <a:pt x="37" y="4"/>
                </a:lnTo>
                <a:lnTo>
                  <a:pt x="33" y="0"/>
                </a:lnTo>
                <a:lnTo>
                  <a:pt x="21" y="0"/>
                </a:lnTo>
                <a:lnTo>
                  <a:pt x="9" y="4"/>
                </a:lnTo>
                <a:lnTo>
                  <a:pt x="4" y="8"/>
                </a:lnTo>
                <a:lnTo>
                  <a:pt x="0" y="16"/>
                </a:lnTo>
                <a:lnTo>
                  <a:pt x="13" y="20"/>
                </a:lnTo>
                <a:lnTo>
                  <a:pt x="17" y="12"/>
                </a:lnTo>
                <a:lnTo>
                  <a:pt x="21" y="8"/>
                </a:lnTo>
                <a:lnTo>
                  <a:pt x="29" y="12"/>
                </a:lnTo>
                <a:lnTo>
                  <a:pt x="29" y="16"/>
                </a:lnTo>
                <a:lnTo>
                  <a:pt x="29" y="24"/>
                </a:lnTo>
                <a:lnTo>
                  <a:pt x="17" y="32"/>
                </a:lnTo>
                <a:lnTo>
                  <a:pt x="4" y="48"/>
                </a:lnTo>
                <a:lnTo>
                  <a:pt x="0" y="57"/>
                </a:lnTo>
                <a:lnTo>
                  <a:pt x="45" y="57"/>
                </a:lnTo>
                <a:lnTo>
                  <a:pt x="45" y="48"/>
                </a:lnTo>
                <a:lnTo>
                  <a:pt x="21" y="48"/>
                </a:lnTo>
                <a:lnTo>
                  <a:pt x="17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81" name="Rectangle 29"/>
          <p:cNvSpPr/>
          <p:nvPr/>
        </p:nvSpPr>
        <p:spPr>
          <a:xfrm>
            <a:off x="1666875" y="1563688"/>
            <a:ext cx="496888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482" name="Rectangle 30"/>
          <p:cNvSpPr/>
          <p:nvPr/>
        </p:nvSpPr>
        <p:spPr>
          <a:xfrm>
            <a:off x="2060575" y="6059488"/>
            <a:ext cx="11271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2270125" y="1981200"/>
            <a:ext cx="4448175" cy="4005263"/>
            <a:chOff x="1430" y="1248"/>
            <a:chExt cx="2802" cy="2523"/>
          </a:xfrm>
        </p:grpSpPr>
        <p:sp>
          <p:nvSpPr>
            <p:cNvPr id="19523" name="Line 32"/>
            <p:cNvSpPr/>
            <p:nvPr/>
          </p:nvSpPr>
          <p:spPr>
            <a:xfrm>
              <a:off x="1430" y="1248"/>
              <a:ext cx="2633" cy="2523"/>
            </a:xfrm>
            <a:prstGeom prst="line">
              <a:avLst/>
            </a:prstGeom>
            <a:ln w="58738" cap="flat" cmpd="sng">
              <a:solidFill>
                <a:srgbClr val="004C9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4" name="Rectangle 33"/>
            <p:cNvSpPr/>
            <p:nvPr/>
          </p:nvSpPr>
          <p:spPr>
            <a:xfrm>
              <a:off x="3749" y="3285"/>
              <a:ext cx="48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2211388" y="1770063"/>
            <a:ext cx="2351087" cy="2451100"/>
            <a:chOff x="1393" y="1115"/>
            <a:chExt cx="1481" cy="1544"/>
          </a:xfrm>
        </p:grpSpPr>
        <p:grpSp>
          <p:nvGrpSpPr>
            <p:cNvPr id="19514" name="Group 35"/>
            <p:cNvGrpSpPr/>
            <p:nvPr/>
          </p:nvGrpSpPr>
          <p:grpSpPr>
            <a:xfrm>
              <a:off x="1393" y="1115"/>
              <a:ext cx="181" cy="182"/>
              <a:chOff x="1393" y="1115"/>
              <a:chExt cx="181" cy="182"/>
            </a:xfrm>
          </p:grpSpPr>
          <p:sp>
            <p:nvSpPr>
              <p:cNvPr id="19521" name="Oval 36"/>
              <p:cNvSpPr/>
              <p:nvPr/>
            </p:nvSpPr>
            <p:spPr>
              <a:xfrm>
                <a:off x="1393" y="1211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2" name="Rectangle 37"/>
              <p:cNvSpPr/>
              <p:nvPr/>
            </p:nvSpPr>
            <p:spPr>
              <a:xfrm>
                <a:off x="1489" y="1115"/>
                <a:ext cx="8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15" name="Group 38"/>
            <p:cNvGrpSpPr/>
            <p:nvPr/>
          </p:nvGrpSpPr>
          <p:grpSpPr>
            <a:xfrm>
              <a:off x="1393" y="2436"/>
              <a:ext cx="189" cy="223"/>
              <a:chOff x="1393" y="2436"/>
              <a:chExt cx="189" cy="223"/>
            </a:xfrm>
          </p:grpSpPr>
          <p:sp>
            <p:nvSpPr>
              <p:cNvPr id="19519" name="Oval 39"/>
              <p:cNvSpPr/>
              <p:nvPr/>
            </p:nvSpPr>
            <p:spPr>
              <a:xfrm>
                <a:off x="1393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0" name="Rectangle 40"/>
              <p:cNvSpPr/>
              <p:nvPr/>
            </p:nvSpPr>
            <p:spPr>
              <a:xfrm>
                <a:off x="1497" y="2505"/>
                <a:ext cx="8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16" name="Group 41"/>
            <p:cNvGrpSpPr/>
            <p:nvPr/>
          </p:nvGrpSpPr>
          <p:grpSpPr>
            <a:xfrm>
              <a:off x="2686" y="2350"/>
              <a:ext cx="188" cy="172"/>
              <a:chOff x="2686" y="2350"/>
              <a:chExt cx="188" cy="172"/>
            </a:xfrm>
          </p:grpSpPr>
          <p:sp>
            <p:nvSpPr>
              <p:cNvPr id="19517" name="Oval 42"/>
              <p:cNvSpPr/>
              <p:nvPr/>
            </p:nvSpPr>
            <p:spPr>
              <a:xfrm>
                <a:off x="2686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8" name="Rectangle 43"/>
              <p:cNvSpPr/>
              <p:nvPr/>
            </p:nvSpPr>
            <p:spPr>
              <a:xfrm>
                <a:off x="2782" y="2350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4"/>
          <p:cNvGrpSpPr/>
          <p:nvPr/>
        </p:nvGrpSpPr>
        <p:grpSpPr>
          <a:xfrm>
            <a:off x="2211388" y="4686300"/>
            <a:ext cx="3322637" cy="495300"/>
            <a:chOff x="1393" y="2952"/>
            <a:chExt cx="2093" cy="312"/>
          </a:xfrm>
        </p:grpSpPr>
        <p:grpSp>
          <p:nvGrpSpPr>
            <p:cNvPr id="19505" name="Group 45"/>
            <p:cNvGrpSpPr/>
            <p:nvPr/>
          </p:nvGrpSpPr>
          <p:grpSpPr>
            <a:xfrm>
              <a:off x="1393" y="3048"/>
              <a:ext cx="192" cy="216"/>
              <a:chOff x="1393" y="3048"/>
              <a:chExt cx="192" cy="216"/>
            </a:xfrm>
          </p:grpSpPr>
          <p:sp>
            <p:nvSpPr>
              <p:cNvPr id="19512" name="Oval 46"/>
              <p:cNvSpPr/>
              <p:nvPr/>
            </p:nvSpPr>
            <p:spPr>
              <a:xfrm>
                <a:off x="1393" y="304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Rectangle 47"/>
              <p:cNvSpPr/>
              <p:nvPr/>
            </p:nvSpPr>
            <p:spPr>
              <a:xfrm>
                <a:off x="1493" y="3110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06" name="Group 48"/>
            <p:cNvGrpSpPr/>
            <p:nvPr/>
          </p:nvGrpSpPr>
          <p:grpSpPr>
            <a:xfrm>
              <a:off x="2686" y="3048"/>
              <a:ext cx="168" cy="216"/>
              <a:chOff x="2686" y="3048"/>
              <a:chExt cx="168" cy="216"/>
            </a:xfrm>
          </p:grpSpPr>
          <p:sp>
            <p:nvSpPr>
              <p:cNvPr id="19510" name="Oval 49"/>
              <p:cNvSpPr/>
              <p:nvPr/>
            </p:nvSpPr>
            <p:spPr>
              <a:xfrm>
                <a:off x="2686" y="304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1" name="Rectangle 50"/>
              <p:cNvSpPr/>
              <p:nvPr/>
            </p:nvSpPr>
            <p:spPr>
              <a:xfrm>
                <a:off x="2769" y="3110"/>
                <a:ext cx="85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07" name="Group 51"/>
            <p:cNvGrpSpPr/>
            <p:nvPr/>
          </p:nvGrpSpPr>
          <p:grpSpPr>
            <a:xfrm>
              <a:off x="3307" y="2952"/>
              <a:ext cx="179" cy="182"/>
              <a:chOff x="3307" y="2952"/>
              <a:chExt cx="179" cy="182"/>
            </a:xfrm>
          </p:grpSpPr>
          <p:sp>
            <p:nvSpPr>
              <p:cNvPr id="19508" name="Oval 52"/>
              <p:cNvSpPr/>
              <p:nvPr/>
            </p:nvSpPr>
            <p:spPr>
              <a:xfrm>
                <a:off x="3307" y="304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9" name="Rectangle 53"/>
              <p:cNvSpPr/>
              <p:nvPr/>
            </p:nvSpPr>
            <p:spPr>
              <a:xfrm>
                <a:off x="3408" y="2952"/>
                <a:ext cx="78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54"/>
          <p:cNvGrpSpPr/>
          <p:nvPr/>
        </p:nvGrpSpPr>
        <p:grpSpPr>
          <a:xfrm>
            <a:off x="1951038" y="3840163"/>
            <a:ext cx="2489200" cy="2463800"/>
            <a:chOff x="1229" y="2419"/>
            <a:chExt cx="1568" cy="1552"/>
          </a:xfrm>
        </p:grpSpPr>
        <p:sp>
          <p:nvSpPr>
            <p:cNvPr id="19502" name="Freeform 55"/>
            <p:cNvSpPr/>
            <p:nvPr/>
          </p:nvSpPr>
          <p:spPr>
            <a:xfrm>
              <a:off x="1430" y="2485"/>
              <a:ext cx="1292" cy="1286"/>
            </a:xfrm>
            <a:custGeom>
              <a:avLst/>
              <a:gdLst>
                <a:gd name="txL" fmla="*/ 0 w 1292"/>
                <a:gd name="txT" fmla="*/ 0 h 1286"/>
                <a:gd name="txR" fmla="*/ 1292 w 1292"/>
                <a:gd name="txB" fmla="*/ 1286 h 1286"/>
              </a:gdLst>
              <a:ahLst/>
              <a:cxnLst>
                <a:cxn ang="0">
                  <a:pos x="0" y="0"/>
                </a:cxn>
                <a:cxn ang="0">
                  <a:pos x="1292" y="0"/>
                </a:cxn>
                <a:cxn ang="0">
                  <a:pos x="1292" y="1286"/>
                </a:cxn>
              </a:cxnLst>
              <a:rect l="txL" t="txT" r="txR" b="txB"/>
              <a:pathLst>
                <a:path w="1292" h="1286">
                  <a:moveTo>
                    <a:pt x="0" y="0"/>
                  </a:moveTo>
                  <a:lnTo>
                    <a:pt x="1292" y="0"/>
                  </a:lnTo>
                  <a:lnTo>
                    <a:pt x="1292" y="128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03" name="Rectangle 56"/>
            <p:cNvSpPr/>
            <p:nvPr/>
          </p:nvSpPr>
          <p:spPr>
            <a:xfrm>
              <a:off x="1229" y="2419"/>
              <a:ext cx="13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04" name="Rectangle 57"/>
            <p:cNvSpPr/>
            <p:nvPr/>
          </p:nvSpPr>
          <p:spPr>
            <a:xfrm>
              <a:off x="2648" y="3817"/>
              <a:ext cx="14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8"/>
          <p:cNvGrpSpPr/>
          <p:nvPr/>
        </p:nvGrpSpPr>
        <p:grpSpPr>
          <a:xfrm>
            <a:off x="1951038" y="4808538"/>
            <a:ext cx="3481387" cy="1495425"/>
            <a:chOff x="1229" y="3029"/>
            <a:chExt cx="2193" cy="942"/>
          </a:xfrm>
        </p:grpSpPr>
        <p:sp>
          <p:nvSpPr>
            <p:cNvPr id="19499" name="Freeform 59"/>
            <p:cNvSpPr/>
            <p:nvPr/>
          </p:nvSpPr>
          <p:spPr>
            <a:xfrm>
              <a:off x="1430" y="3085"/>
              <a:ext cx="1914" cy="686"/>
            </a:xfrm>
            <a:custGeom>
              <a:avLst/>
              <a:gdLst>
                <a:gd name="txL" fmla="*/ 0 w 1914"/>
                <a:gd name="txT" fmla="*/ 0 h 686"/>
                <a:gd name="txR" fmla="*/ 1914 w 1914"/>
                <a:gd name="txB" fmla="*/ 686 h 686"/>
              </a:gdLst>
              <a:ahLst/>
              <a:cxnLst>
                <a:cxn ang="0">
                  <a:pos x="0" y="0"/>
                </a:cxn>
                <a:cxn ang="0">
                  <a:pos x="1914" y="0"/>
                </a:cxn>
                <a:cxn ang="0">
                  <a:pos x="1914" y="686"/>
                </a:cxn>
              </a:cxnLst>
              <a:rect l="txL" t="txT" r="txR" b="txB"/>
              <a:pathLst>
                <a:path w="1914" h="686">
                  <a:moveTo>
                    <a:pt x="0" y="0"/>
                  </a:moveTo>
                  <a:lnTo>
                    <a:pt x="1914" y="0"/>
                  </a:lnTo>
                  <a:lnTo>
                    <a:pt x="1914" y="68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00" name="Rectangle 60"/>
            <p:cNvSpPr/>
            <p:nvPr/>
          </p:nvSpPr>
          <p:spPr>
            <a:xfrm>
              <a:off x="1229" y="3029"/>
              <a:ext cx="13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501" name="Rectangle 61"/>
            <p:cNvSpPr/>
            <p:nvPr/>
          </p:nvSpPr>
          <p:spPr>
            <a:xfrm>
              <a:off x="3273" y="3817"/>
              <a:ext cx="14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sz="16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2"/>
          <p:cNvGrpSpPr/>
          <p:nvPr/>
        </p:nvGrpSpPr>
        <p:grpSpPr>
          <a:xfrm>
            <a:off x="4630738" y="3673475"/>
            <a:ext cx="2478087" cy="854075"/>
            <a:chOff x="2917" y="2314"/>
            <a:chExt cx="1561" cy="538"/>
          </a:xfrm>
        </p:grpSpPr>
        <p:sp>
          <p:nvSpPr>
            <p:cNvPr id="19495" name="Line 63"/>
            <p:cNvSpPr/>
            <p:nvPr/>
          </p:nvSpPr>
          <p:spPr>
            <a:xfrm flipV="1">
              <a:off x="2917" y="2424"/>
              <a:ext cx="427" cy="42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6" name="Rectangle 64"/>
            <p:cNvSpPr/>
            <p:nvPr/>
          </p:nvSpPr>
          <p:spPr>
            <a:xfrm>
              <a:off x="3320" y="2314"/>
              <a:ext cx="1158" cy="391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497" name="Rectangle 65"/>
            <p:cNvSpPr/>
            <p:nvPr/>
          </p:nvSpPr>
          <p:spPr>
            <a:xfrm>
              <a:off x="3383" y="2351"/>
              <a:ext cx="103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Consumer 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498" name="Rectangle 66"/>
            <p:cNvSpPr/>
            <p:nvPr/>
          </p:nvSpPr>
          <p:spPr>
            <a:xfrm>
              <a:off x="3383" y="2513"/>
              <a:ext cx="103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to new consumers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2346325" y="4760913"/>
            <a:ext cx="1936750" cy="1162050"/>
            <a:chOff x="1478" y="2999"/>
            <a:chExt cx="1220" cy="732"/>
          </a:xfrm>
        </p:grpSpPr>
        <p:sp>
          <p:nvSpPr>
            <p:cNvPr id="19490" name="Line 68"/>
            <p:cNvSpPr/>
            <p:nvPr/>
          </p:nvSpPr>
          <p:spPr>
            <a:xfrm flipH="1">
              <a:off x="2003" y="2999"/>
              <a:ext cx="49" cy="2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1" name="Rectangle 69"/>
            <p:cNvSpPr/>
            <p:nvPr/>
          </p:nvSpPr>
          <p:spPr>
            <a:xfrm>
              <a:off x="1478" y="3232"/>
              <a:ext cx="1220" cy="490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492" name="Rectangle 70"/>
            <p:cNvSpPr/>
            <p:nvPr/>
          </p:nvSpPr>
          <p:spPr>
            <a:xfrm>
              <a:off x="1510" y="3252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Additional consumer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493" name="Rectangle 71"/>
            <p:cNvSpPr/>
            <p:nvPr/>
          </p:nvSpPr>
          <p:spPr>
            <a:xfrm>
              <a:off x="1510" y="3415"/>
              <a:ext cx="91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to initial 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19494" name="Rectangle 72"/>
            <p:cNvSpPr/>
            <p:nvPr/>
          </p:nvSpPr>
          <p:spPr>
            <a:xfrm>
              <a:off x="1510" y="3577"/>
              <a:ext cx="62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consumers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 advTm="62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nimBg="1"/>
      <p:bldP spid="778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Does Consumer Surplus Measure?</a:t>
            </a:r>
            <a:endParaRPr kumimoji="0" lang="en-US" sz="3200" b="1" i="0" u="none" strike="noStrike" kern="1200" cap="none" spc="0" normalizeH="0" baseline="0" noProof="0" smtClean="0">
              <a:ln w="6350">
                <a:noFill/>
              </a:ln>
              <a:solidFill>
                <a:srgbClr val="FFFFFF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Consumer surplus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amount that buyers are willing to pay for a good minus the amount they actually pay for it, measures the benefit that buyers receive from a good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buyers themselves perceive 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455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PRODUCER SURPLUS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Producer surplus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amount a seller is paid for a good minus the seller’s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measures the benefit to sellers participating in a market.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33204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34400" cy="1828800"/>
          </a:xfrm>
          <a:noFill/>
          <a:ln>
            <a:noFill/>
          </a:ln>
          <a:effectLst/>
          <a:sp3d prstMaterial="plastic"/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 o n s u m e r s , p r o d u c e r s ,</a:t>
            </a:r>
            <a:br>
              <a:rPr kumimoji="0" lang="pt-BR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n d t h e e f f i c i e n c </a:t>
            </a:r>
            <a:r>
              <a:rPr kumimoji="0" lang="pt-B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 o </a:t>
            </a:r>
            <a:r>
              <a:rPr kumimoji="0" lang="pt-BR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 </a:t>
            </a:r>
            <a:br>
              <a:rPr kumimoji="0" lang="pt-B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 </a:t>
            </a:r>
            <a:r>
              <a:rPr kumimoji="0" lang="pt-BR" sz="4000" b="1" i="0" u="none" strike="noStrike" kern="1200" cap="none" spc="0" normalizeH="0" baseline="0" noProof="0" dirty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r k e t s 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C000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Text Placeholder 6"/>
          <p:cNvSpPr>
            <a:spLocks noGrp="1"/>
          </p:cNvSpPr>
          <p:nvPr>
            <p:ph type="body" idx="1"/>
          </p:nvPr>
        </p:nvSpPr>
        <p:spPr>
          <a:xfrm>
            <a:off x="1600200" y="2508250"/>
            <a:ext cx="7086600" cy="15097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65000"/>
            </a:pPr>
            <a:r>
              <a:rPr kern="1200" dirty="0">
                <a:latin typeface="+mn-lt"/>
                <a:ea typeface="+mn-ea"/>
                <a:cs typeface="+mn-cs"/>
              </a:rPr>
              <a:t>Chapter 7</a:t>
            </a:r>
            <a:endParaRPr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100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16675"/>
            <a:ext cx="21336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sz="1200" dirty="0">
                <a:solidFill>
                  <a:srgbClr val="777777"/>
                </a:solidFill>
                <a:latin typeface="Arial" panose="020B0604020202020204" pitchFamily="34" charset="0"/>
              </a:rPr>
              <a:t>ELASTICITY AND ITS APPLICATION</a:t>
            </a:r>
            <a:endParaRPr sz="1200" dirty="0">
              <a:solidFill>
                <a:srgbClr val="777777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416675"/>
            <a:ext cx="28956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sz="1200" dirty="0">
                <a:solidFill>
                  <a:srgbClr val="777777"/>
                </a:solidFill>
                <a:latin typeface="Tahoma" panose="020B0604030504040204" pitchFamily="34" charset="0"/>
              </a:rPr>
            </a:fld>
            <a:endParaRPr lang="en-US" sz="1200" dirty="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2775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2530" name="Picture 2" descr="G:\Mankiw\Mankiw PPT\PPT jpegs\purplebuttonmoreyellow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46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382000" cy="12192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Table 2 The Costs of Four Possible Sellers</a:t>
            </a:r>
            <a:endParaRPr kumimoji="0" lang="en-US" altLang="en-US" sz="2800" b="1" i="0" u="none" strike="noStrike" kern="1200" cap="none" spc="0" normalizeH="0" baseline="0" noProof="0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6565900" y="6675438"/>
            <a:ext cx="1746250" cy="2143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rgbClr val="411D72"/>
                </a:solidFill>
                <a:latin typeface="Arial" panose="020B0604020202020204" pitchFamily="34" charset="0"/>
              </a:rPr>
              <a:t>Copyright©2004  South-Western</a:t>
            </a:r>
            <a:endParaRPr lang="en-US" altLang="en-US" sz="800" b="1" dirty="0">
              <a:solidFill>
                <a:srgbClr val="411D72"/>
              </a:solidFill>
              <a:latin typeface="Arial" panose="020B0604020202020204" pitchFamily="34" charset="0"/>
            </a:endParaRP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308100"/>
            <a:ext cx="4895850" cy="4062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824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 the Supply Curve to Measure Producer Surplus</a:t>
            </a:r>
            <a:endParaRPr kumimoji="0" lang="en-US" sz="3200" b="1" i="0" u="none" strike="noStrike" kern="1200" cap="none" spc="0" normalizeH="0" baseline="0" noProof="0" smtClean="0">
              <a:ln w="6350">
                <a:noFill/>
              </a:ln>
              <a:solidFill>
                <a:srgbClr val="FFFFFF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Just as consumer surplus is related to the demand curve, producer surplus is closely related to the supply curve.</a:t>
            </a:r>
            <a:endParaRPr dirty="0"/>
          </a:p>
          <a:p>
            <a:pPr eaLnBrk="1" hangingPunct="1"/>
            <a:endParaRPr dirty="0"/>
          </a:p>
        </p:txBody>
      </p:sp>
    </p:spTree>
    <p:custDataLst>
      <p:tags r:id="rId1"/>
    </p:custDataLst>
  </p:cSld>
  <p:clrMapOvr>
    <a:masterClrMapping/>
  </p:clrMapOvr>
  <p:transition spd="slow" advTm="2291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Supply Schedule and the Supply Curve</a:t>
            </a:r>
            <a:endParaRPr kumimoji="0" lang="en-US" alt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1"/>
          <a:srcRect t="13400" r="59573" b="23776"/>
          <a:stretch>
            <a:fillRect/>
          </a:stretch>
        </p:blipFill>
        <p:spPr>
          <a:xfrm>
            <a:off x="1066800" y="1676400"/>
            <a:ext cx="6858000" cy="447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6794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5602" name="Picture 4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2" descr="c:\windows\desktop\mankiw 3e ppt gifs\man68624_0704.eps.gif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315200" cy="521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382000" cy="12192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3 The Supply Schedule and the Supply Curve</a:t>
            </a:r>
            <a:endParaRPr kumimoji="0" lang="en-US" altLang="en-US" sz="2800" b="1" i="0" u="none" strike="noStrike" kern="1200" cap="none" spc="0" normalizeH="0" baseline="0" noProof="0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Tm="2182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Using the Supply Curve to Measure Producer Surplus</a:t>
            </a:r>
            <a:endParaRPr kumimoji="0" lang="en-US" sz="3200" b="1" i="0" u="none" strike="noStrike" kern="1200" cap="none" spc="0" normalizeH="0" baseline="0" noProof="0" smtClean="0">
              <a:ln w="6350">
                <a:noFill/>
              </a:ln>
              <a:solidFill>
                <a:srgbClr val="FFFFFF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The area below the price and above the supply curve measures the producer surplus in a market.</a:t>
            </a:r>
            <a:endParaRPr dirty="0"/>
          </a:p>
        </p:txBody>
      </p:sp>
      <p:pic>
        <p:nvPicPr>
          <p:cNvPr id="26628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spd="slow" advTm="25585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7650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4 Measuring Producer Surplus with the Supply Curve</a:t>
            </a:r>
            <a:endParaRPr kumimoji="0" lang="en-US" sz="2400" b="1" i="0" u="none" strike="noStrike" kern="1200" cap="none" spc="0" normalizeH="0" baseline="0" noProof="0" dirty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5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F3F6F9"/>
          </a:solidFill>
          <a:ln w="211138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4" name="Rectangle 6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F2F4F8"/>
          </a:solidFill>
          <a:ln w="192088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5" name="Rectangle 7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F1F4F7"/>
          </a:solidFill>
          <a:ln w="173038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6" name="Rectangle 8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F0F2F5"/>
          </a:solidFill>
          <a:ln w="153988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7" name="Rectangle 9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EF1F4"/>
          </a:solidFill>
          <a:ln w="13493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8" name="Rectangle 10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DEFF3"/>
          </a:solidFill>
          <a:ln w="11588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59" name="Rectangle 11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BEEF2"/>
          </a:solidFill>
          <a:ln w="96838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0" name="Rectangle 12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AECF1"/>
          </a:solidFill>
          <a:ln w="76200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1" name="Rectangle 13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9EBF0"/>
          </a:solidFill>
          <a:ln w="57150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2" name="Rectangle 14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7EAEF"/>
          </a:solidFill>
          <a:ln w="38100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3" name="Rectangle 15"/>
          <p:cNvSpPr/>
          <p:nvPr/>
        </p:nvSpPr>
        <p:spPr>
          <a:xfrm>
            <a:off x="2276475" y="1612900"/>
            <a:ext cx="4616450" cy="4311650"/>
          </a:xfrm>
          <a:prstGeom prst="rect">
            <a:avLst/>
          </a:prstGeom>
          <a:solidFill>
            <a:srgbClr val="E6E9EF"/>
          </a:solidFill>
          <a:ln w="19050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4" name="Rectangle 16"/>
          <p:cNvSpPr/>
          <p:nvPr/>
        </p:nvSpPr>
        <p:spPr>
          <a:xfrm>
            <a:off x="2200275" y="1535113"/>
            <a:ext cx="4616450" cy="43116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7057" name="Rectangle 17"/>
          <p:cNvSpPr/>
          <p:nvPr/>
        </p:nvSpPr>
        <p:spPr>
          <a:xfrm>
            <a:off x="2200275" y="3844925"/>
            <a:ext cx="884238" cy="307975"/>
          </a:xfrm>
          <a:prstGeom prst="rect">
            <a:avLst/>
          </a:prstGeom>
          <a:solidFill>
            <a:srgbClr val="E2CFE1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66" name="Line 18"/>
          <p:cNvSpPr/>
          <p:nvPr/>
        </p:nvSpPr>
        <p:spPr>
          <a:xfrm flipH="1">
            <a:off x="2200275" y="3844925"/>
            <a:ext cx="15398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7" name="Line 19"/>
          <p:cNvSpPr/>
          <p:nvPr/>
        </p:nvSpPr>
        <p:spPr>
          <a:xfrm flipH="1">
            <a:off x="2200275" y="3152775"/>
            <a:ext cx="15398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8" name="Line 20"/>
          <p:cNvSpPr/>
          <p:nvPr/>
        </p:nvSpPr>
        <p:spPr>
          <a:xfrm flipH="1">
            <a:off x="2200275" y="2806700"/>
            <a:ext cx="15398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9" name="Line 21"/>
          <p:cNvSpPr/>
          <p:nvPr/>
        </p:nvSpPr>
        <p:spPr>
          <a:xfrm flipH="1">
            <a:off x="2200275" y="4171950"/>
            <a:ext cx="153988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0" name="Line 22"/>
          <p:cNvSpPr/>
          <p:nvPr/>
        </p:nvSpPr>
        <p:spPr>
          <a:xfrm>
            <a:off x="3084513" y="5692775"/>
            <a:ext cx="1587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1" name="Line 23"/>
          <p:cNvSpPr/>
          <p:nvPr/>
        </p:nvSpPr>
        <p:spPr>
          <a:xfrm>
            <a:off x="3970338" y="5692775"/>
            <a:ext cx="1587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2" name="Line 24"/>
          <p:cNvSpPr/>
          <p:nvPr/>
        </p:nvSpPr>
        <p:spPr>
          <a:xfrm>
            <a:off x="4854575" y="5692775"/>
            <a:ext cx="1588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3" name="Line 25"/>
          <p:cNvSpPr/>
          <p:nvPr/>
        </p:nvSpPr>
        <p:spPr>
          <a:xfrm>
            <a:off x="5738813" y="5692775"/>
            <a:ext cx="1587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66" name="Line 26"/>
          <p:cNvSpPr/>
          <p:nvPr/>
        </p:nvSpPr>
        <p:spPr>
          <a:xfrm>
            <a:off x="2200275" y="3844925"/>
            <a:ext cx="903288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75" name="Freeform 27"/>
          <p:cNvSpPr/>
          <p:nvPr/>
        </p:nvSpPr>
        <p:spPr>
          <a:xfrm>
            <a:off x="2200275" y="1535113"/>
            <a:ext cx="4616450" cy="4311650"/>
          </a:xfrm>
          <a:custGeom>
            <a:avLst/>
            <a:gdLst>
              <a:gd name="txL" fmla="*/ 0 w 2908"/>
              <a:gd name="txT" fmla="*/ 0 h 2716"/>
              <a:gd name="txR" fmla="*/ 2908 w 2908"/>
              <a:gd name="txB" fmla="*/ 2716 h 2716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908" h="2716">
                <a:moveTo>
                  <a:pt x="0" y="0"/>
                </a:moveTo>
                <a:lnTo>
                  <a:pt x="0" y="2716"/>
                </a:lnTo>
                <a:lnTo>
                  <a:pt x="2908" y="271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76" name="Rectangle 28"/>
          <p:cNvSpPr/>
          <p:nvPr/>
        </p:nvSpPr>
        <p:spPr>
          <a:xfrm>
            <a:off x="5716588" y="6137275"/>
            <a:ext cx="1231900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77" name="Rectangle 29"/>
          <p:cNvSpPr/>
          <p:nvPr/>
        </p:nvSpPr>
        <p:spPr>
          <a:xfrm>
            <a:off x="5264150" y="6392863"/>
            <a:ext cx="1722438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Houses Painted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78" name="Rectangle 30"/>
          <p:cNvSpPr/>
          <p:nvPr/>
        </p:nvSpPr>
        <p:spPr>
          <a:xfrm>
            <a:off x="1352550" y="1495425"/>
            <a:ext cx="900113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Price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79" name="Rectangle 31"/>
          <p:cNvSpPr/>
          <p:nvPr/>
        </p:nvSpPr>
        <p:spPr>
          <a:xfrm>
            <a:off x="1474788" y="1749425"/>
            <a:ext cx="76517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House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0" name="Rectangle 32"/>
          <p:cNvSpPr/>
          <p:nvPr/>
        </p:nvSpPr>
        <p:spPr>
          <a:xfrm>
            <a:off x="1295400" y="2005013"/>
            <a:ext cx="944563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Painting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1" name="Rectangle 33"/>
          <p:cNvSpPr/>
          <p:nvPr/>
        </p:nvSpPr>
        <p:spPr>
          <a:xfrm>
            <a:off x="1760538" y="4041775"/>
            <a:ext cx="458787" cy="2936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500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2" name="Rectangle 34"/>
          <p:cNvSpPr/>
          <p:nvPr/>
        </p:nvSpPr>
        <p:spPr>
          <a:xfrm>
            <a:off x="1760538" y="3040063"/>
            <a:ext cx="458787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800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3" name="Rectangle 35"/>
          <p:cNvSpPr/>
          <p:nvPr/>
        </p:nvSpPr>
        <p:spPr>
          <a:xfrm>
            <a:off x="1646238" y="2708275"/>
            <a:ext cx="581025" cy="2936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$900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4" name="Rectangle 36"/>
          <p:cNvSpPr/>
          <p:nvPr/>
        </p:nvSpPr>
        <p:spPr>
          <a:xfrm>
            <a:off x="1984375" y="5891213"/>
            <a:ext cx="217488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5" name="Rectangle 37"/>
          <p:cNvSpPr/>
          <p:nvPr/>
        </p:nvSpPr>
        <p:spPr>
          <a:xfrm>
            <a:off x="1760538" y="3709988"/>
            <a:ext cx="458787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600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6" name="Rectangle 38"/>
          <p:cNvSpPr/>
          <p:nvPr/>
        </p:nvSpPr>
        <p:spPr>
          <a:xfrm>
            <a:off x="3024188" y="5891213"/>
            <a:ext cx="217487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7" name="Rectangle 39"/>
          <p:cNvSpPr/>
          <p:nvPr/>
        </p:nvSpPr>
        <p:spPr>
          <a:xfrm>
            <a:off x="3911600" y="5891213"/>
            <a:ext cx="217488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8" name="Rectangle 40"/>
          <p:cNvSpPr/>
          <p:nvPr/>
        </p:nvSpPr>
        <p:spPr>
          <a:xfrm>
            <a:off x="4791075" y="5891213"/>
            <a:ext cx="217488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89" name="Rectangle 41"/>
          <p:cNvSpPr/>
          <p:nvPr/>
        </p:nvSpPr>
        <p:spPr>
          <a:xfrm>
            <a:off x="5678488" y="5891213"/>
            <a:ext cx="217487" cy="293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690" name="Rectangle 42"/>
          <p:cNvSpPr/>
          <p:nvPr/>
        </p:nvSpPr>
        <p:spPr>
          <a:xfrm>
            <a:off x="3744913" y="1041400"/>
            <a:ext cx="168433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(a) Price = $600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2219325" y="2008188"/>
            <a:ext cx="4313238" cy="3935412"/>
            <a:chOff x="1398" y="1204"/>
            <a:chExt cx="2717" cy="2479"/>
          </a:xfrm>
        </p:grpSpPr>
        <p:sp>
          <p:nvSpPr>
            <p:cNvPr id="27700" name="Freeform 44"/>
            <p:cNvSpPr/>
            <p:nvPr/>
          </p:nvSpPr>
          <p:spPr>
            <a:xfrm>
              <a:off x="1398" y="1234"/>
              <a:ext cx="2217" cy="2449"/>
            </a:xfrm>
            <a:custGeom>
              <a:avLst/>
              <a:gdLst>
                <a:gd name="txL" fmla="*/ 0 w 2217"/>
                <a:gd name="txT" fmla="*/ 0 h 2449"/>
                <a:gd name="txR" fmla="*/ 2217 w 2217"/>
                <a:gd name="txB" fmla="*/ 2449 h 2449"/>
              </a:gdLst>
              <a:ahLst/>
              <a:cxnLst>
                <a:cxn ang="0">
                  <a:pos x="0" y="2449"/>
                </a:cxn>
                <a:cxn ang="0">
                  <a:pos x="0" y="1394"/>
                </a:cxn>
                <a:cxn ang="0">
                  <a:pos x="545" y="1394"/>
                </a:cxn>
                <a:cxn ang="0">
                  <a:pos x="545" y="1188"/>
                </a:cxn>
                <a:cxn ang="0">
                  <a:pos x="1103" y="1188"/>
                </a:cxn>
                <a:cxn ang="0">
                  <a:pos x="1103" y="764"/>
                </a:cxn>
                <a:cxn ang="0">
                  <a:pos x="1660" y="764"/>
                </a:cxn>
                <a:cxn ang="0">
                  <a:pos x="1660" y="534"/>
                </a:cxn>
                <a:cxn ang="0">
                  <a:pos x="2217" y="534"/>
                </a:cxn>
                <a:cxn ang="0">
                  <a:pos x="2217" y="0"/>
                </a:cxn>
              </a:cxnLst>
              <a:rect l="txL" t="txT" r="txR" b="txB"/>
              <a:pathLst>
                <a:path w="2217" h="2449">
                  <a:moveTo>
                    <a:pt x="0" y="2449"/>
                  </a:moveTo>
                  <a:lnTo>
                    <a:pt x="0" y="1394"/>
                  </a:lnTo>
                  <a:lnTo>
                    <a:pt x="545" y="1394"/>
                  </a:lnTo>
                  <a:lnTo>
                    <a:pt x="545" y="1188"/>
                  </a:lnTo>
                  <a:lnTo>
                    <a:pt x="1103" y="1188"/>
                  </a:lnTo>
                  <a:lnTo>
                    <a:pt x="1103" y="764"/>
                  </a:lnTo>
                  <a:lnTo>
                    <a:pt x="1660" y="764"/>
                  </a:lnTo>
                  <a:lnTo>
                    <a:pt x="1660" y="534"/>
                  </a:lnTo>
                  <a:lnTo>
                    <a:pt x="2217" y="534"/>
                  </a:lnTo>
                  <a:lnTo>
                    <a:pt x="2217" y="0"/>
                  </a:lnTo>
                </a:path>
              </a:pathLst>
            </a:custGeom>
            <a:noFill/>
            <a:ln w="57150" cap="flat" cmpd="sng">
              <a:solidFill>
                <a:srgbClr val="5F1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7701" name="Rectangle 45"/>
            <p:cNvSpPr/>
            <p:nvPr/>
          </p:nvSpPr>
          <p:spPr>
            <a:xfrm>
              <a:off x="3645" y="1204"/>
              <a:ext cx="470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Supply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2873375" y="3941763"/>
            <a:ext cx="2760663" cy="909637"/>
            <a:chOff x="1810" y="2483"/>
            <a:chExt cx="1739" cy="573"/>
          </a:xfrm>
        </p:grpSpPr>
        <p:sp>
          <p:nvSpPr>
            <p:cNvPr id="27693" name="Line 47"/>
            <p:cNvSpPr/>
            <p:nvPr/>
          </p:nvSpPr>
          <p:spPr>
            <a:xfrm>
              <a:off x="1810" y="2483"/>
              <a:ext cx="473" cy="30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694" name="Group 48"/>
            <p:cNvGrpSpPr/>
            <p:nvPr/>
          </p:nvGrpSpPr>
          <p:grpSpPr>
            <a:xfrm>
              <a:off x="2246" y="2677"/>
              <a:ext cx="1303" cy="379"/>
              <a:chOff x="2246" y="2677"/>
              <a:chExt cx="1303" cy="379"/>
            </a:xfrm>
          </p:grpSpPr>
          <p:sp>
            <p:nvSpPr>
              <p:cNvPr id="27695" name="Rectangle 49"/>
              <p:cNvSpPr/>
              <p:nvPr/>
            </p:nvSpPr>
            <p:spPr>
              <a:xfrm>
                <a:off x="2246" y="2677"/>
                <a:ext cx="1272" cy="376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6" name="Rectangle 50"/>
              <p:cNvSpPr/>
              <p:nvPr/>
            </p:nvSpPr>
            <p:spPr>
              <a:xfrm>
                <a:off x="2295" y="2710"/>
                <a:ext cx="611" cy="1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Grandma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7" name="Rectangle 51"/>
              <p:cNvSpPr/>
              <p:nvPr/>
            </p:nvSpPr>
            <p:spPr>
              <a:xfrm>
                <a:off x="2829" y="2710"/>
                <a:ext cx="92" cy="1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8" name="Rectangle 52"/>
              <p:cNvSpPr/>
              <p:nvPr/>
            </p:nvSpPr>
            <p:spPr>
              <a:xfrm>
                <a:off x="2862" y="2710"/>
                <a:ext cx="687" cy="1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 producer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9" name="Rectangle 53"/>
              <p:cNvSpPr/>
              <p:nvPr/>
            </p:nvSpPr>
            <p:spPr>
              <a:xfrm>
                <a:off x="2295" y="2871"/>
                <a:ext cx="924" cy="1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surplus ($100)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 spd="slow" advTm="300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8674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5 Measuring Producer Surplus with the Supply Curve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F3F6F9"/>
          </a:solidFill>
          <a:ln w="211138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F2F4F8"/>
          </a:solidFill>
          <a:ln w="192088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F1F4F7"/>
          </a:solidFill>
          <a:ln w="173038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F0F2F5"/>
          </a:solidFill>
          <a:ln w="153988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EF1F4"/>
          </a:solidFill>
          <a:ln w="13493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DEFF3"/>
          </a:solidFill>
          <a:ln w="11588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BEEF2"/>
          </a:solidFill>
          <a:ln w="96838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AECF1"/>
          </a:solidFill>
          <a:ln w="76200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9EBF0"/>
          </a:solidFill>
          <a:ln w="57150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6" name="Rectangle 14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7EAEF"/>
          </a:solidFill>
          <a:ln w="38100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2624138" y="1612900"/>
            <a:ext cx="4616450" cy="4311650"/>
          </a:xfrm>
          <a:prstGeom prst="rect">
            <a:avLst/>
          </a:prstGeom>
          <a:solidFill>
            <a:srgbClr val="E6E9EF"/>
          </a:solidFill>
          <a:ln w="19050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2528888" y="1535113"/>
            <a:ext cx="4614862" cy="43116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6033" name="Rectangle 17"/>
          <p:cNvSpPr/>
          <p:nvPr/>
        </p:nvSpPr>
        <p:spPr>
          <a:xfrm>
            <a:off x="2528888" y="3171825"/>
            <a:ext cx="884237" cy="981075"/>
          </a:xfrm>
          <a:prstGeom prst="rect">
            <a:avLst/>
          </a:prstGeom>
          <a:solidFill>
            <a:srgbClr val="E2CFE1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6034" name="Rectangle 18"/>
          <p:cNvSpPr/>
          <p:nvPr/>
        </p:nvSpPr>
        <p:spPr>
          <a:xfrm>
            <a:off x="3413125" y="3179763"/>
            <a:ext cx="884238" cy="665162"/>
          </a:xfrm>
          <a:prstGeom prst="rect">
            <a:avLst/>
          </a:prstGeom>
          <a:solidFill>
            <a:srgbClr val="C17296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91" name="Line 19"/>
          <p:cNvSpPr/>
          <p:nvPr/>
        </p:nvSpPr>
        <p:spPr>
          <a:xfrm flipH="1">
            <a:off x="2528888" y="4152900"/>
            <a:ext cx="15240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2" name="Line 20"/>
          <p:cNvSpPr/>
          <p:nvPr/>
        </p:nvSpPr>
        <p:spPr>
          <a:xfrm flipH="1">
            <a:off x="2528888" y="3171825"/>
            <a:ext cx="15240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3" name="Line 21"/>
          <p:cNvSpPr/>
          <p:nvPr/>
        </p:nvSpPr>
        <p:spPr>
          <a:xfrm flipH="1">
            <a:off x="2528888" y="2806700"/>
            <a:ext cx="15240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4" name="Line 22"/>
          <p:cNvSpPr/>
          <p:nvPr/>
        </p:nvSpPr>
        <p:spPr>
          <a:xfrm flipH="1">
            <a:off x="2528888" y="3825875"/>
            <a:ext cx="152400" cy="15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5" name="Line 23"/>
          <p:cNvSpPr/>
          <p:nvPr/>
        </p:nvSpPr>
        <p:spPr>
          <a:xfrm>
            <a:off x="3413125" y="5692775"/>
            <a:ext cx="1588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6" name="Line 24"/>
          <p:cNvSpPr/>
          <p:nvPr/>
        </p:nvSpPr>
        <p:spPr>
          <a:xfrm>
            <a:off x="4297363" y="5692775"/>
            <a:ext cx="1587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7" name="Line 25"/>
          <p:cNvSpPr/>
          <p:nvPr/>
        </p:nvSpPr>
        <p:spPr>
          <a:xfrm>
            <a:off x="5183188" y="5692775"/>
            <a:ext cx="1587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8" name="Line 26"/>
          <p:cNvSpPr/>
          <p:nvPr/>
        </p:nvSpPr>
        <p:spPr>
          <a:xfrm>
            <a:off x="6067425" y="5692775"/>
            <a:ext cx="1588" cy="153988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9" name="Freeform 27"/>
          <p:cNvSpPr/>
          <p:nvPr/>
        </p:nvSpPr>
        <p:spPr>
          <a:xfrm>
            <a:off x="2528888" y="1535113"/>
            <a:ext cx="4614862" cy="4311650"/>
          </a:xfrm>
          <a:custGeom>
            <a:avLst/>
            <a:gdLst>
              <a:gd name="txL" fmla="*/ 0 w 2907"/>
              <a:gd name="txT" fmla="*/ 0 h 2716"/>
              <a:gd name="txR" fmla="*/ 2907 w 2907"/>
              <a:gd name="txB" fmla="*/ 2716 h 2716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907" h="2716">
                <a:moveTo>
                  <a:pt x="0" y="0"/>
                </a:moveTo>
                <a:lnTo>
                  <a:pt x="0" y="2716"/>
                </a:lnTo>
                <a:lnTo>
                  <a:pt x="2907" y="271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0" name="Rectangle 28"/>
          <p:cNvSpPr/>
          <p:nvPr/>
        </p:nvSpPr>
        <p:spPr>
          <a:xfrm>
            <a:off x="6021388" y="6137275"/>
            <a:ext cx="1074737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1" name="Rectangle 29"/>
          <p:cNvSpPr/>
          <p:nvPr/>
        </p:nvSpPr>
        <p:spPr>
          <a:xfrm>
            <a:off x="5567363" y="6392863"/>
            <a:ext cx="1522412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Houses Painted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2" name="Rectangle 30"/>
          <p:cNvSpPr/>
          <p:nvPr/>
        </p:nvSpPr>
        <p:spPr>
          <a:xfrm>
            <a:off x="1657350" y="1495425"/>
            <a:ext cx="74612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Price of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3" name="Rectangle 31"/>
          <p:cNvSpPr/>
          <p:nvPr/>
        </p:nvSpPr>
        <p:spPr>
          <a:xfrm>
            <a:off x="1778000" y="1749425"/>
            <a:ext cx="61912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House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4" name="Rectangle 32"/>
          <p:cNvSpPr/>
          <p:nvPr/>
        </p:nvSpPr>
        <p:spPr>
          <a:xfrm>
            <a:off x="1600200" y="2005013"/>
            <a:ext cx="801688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Painting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5" name="Rectangle 33"/>
          <p:cNvSpPr/>
          <p:nvPr/>
        </p:nvSpPr>
        <p:spPr>
          <a:xfrm>
            <a:off x="2065338" y="4041775"/>
            <a:ext cx="338137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500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6" name="Rectangle 34"/>
          <p:cNvSpPr/>
          <p:nvPr/>
        </p:nvSpPr>
        <p:spPr>
          <a:xfrm>
            <a:off x="2065338" y="3141663"/>
            <a:ext cx="338137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800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7" name="Rectangle 35"/>
          <p:cNvSpPr/>
          <p:nvPr/>
        </p:nvSpPr>
        <p:spPr>
          <a:xfrm>
            <a:off x="1951038" y="2708275"/>
            <a:ext cx="4508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$900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8" name="Rectangle 36"/>
          <p:cNvSpPr/>
          <p:nvPr/>
        </p:nvSpPr>
        <p:spPr>
          <a:xfrm>
            <a:off x="2289175" y="5891213"/>
            <a:ext cx="11271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09" name="Rectangle 37"/>
          <p:cNvSpPr/>
          <p:nvPr/>
        </p:nvSpPr>
        <p:spPr>
          <a:xfrm>
            <a:off x="2065338" y="3716338"/>
            <a:ext cx="338137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600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10" name="Rectangle 38"/>
          <p:cNvSpPr/>
          <p:nvPr/>
        </p:nvSpPr>
        <p:spPr>
          <a:xfrm>
            <a:off x="3328988" y="5891213"/>
            <a:ext cx="112712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11" name="Rectangle 39"/>
          <p:cNvSpPr/>
          <p:nvPr/>
        </p:nvSpPr>
        <p:spPr>
          <a:xfrm>
            <a:off x="4216400" y="5891213"/>
            <a:ext cx="11271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12" name="Rectangle 40"/>
          <p:cNvSpPr/>
          <p:nvPr/>
        </p:nvSpPr>
        <p:spPr>
          <a:xfrm>
            <a:off x="5095875" y="5891213"/>
            <a:ext cx="11271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13" name="Rectangle 41"/>
          <p:cNvSpPr/>
          <p:nvPr/>
        </p:nvSpPr>
        <p:spPr>
          <a:xfrm>
            <a:off x="5983288" y="5891213"/>
            <a:ext cx="112712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714" name="Rectangle 42"/>
          <p:cNvSpPr/>
          <p:nvPr/>
        </p:nvSpPr>
        <p:spPr>
          <a:xfrm>
            <a:off x="4043363" y="1041400"/>
            <a:ext cx="149860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(b) Price = $800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143375" y="3690938"/>
            <a:ext cx="2481263" cy="655637"/>
            <a:chOff x="2610" y="2325"/>
            <a:chExt cx="1563" cy="413"/>
          </a:xfrm>
        </p:grpSpPr>
        <p:sp>
          <p:nvSpPr>
            <p:cNvPr id="28736" name="Line 44"/>
            <p:cNvSpPr/>
            <p:nvPr/>
          </p:nvSpPr>
          <p:spPr>
            <a:xfrm>
              <a:off x="2610" y="2325"/>
              <a:ext cx="400" cy="14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7" name="Rectangle 45"/>
            <p:cNvSpPr/>
            <p:nvPr/>
          </p:nvSpPr>
          <p:spPr>
            <a:xfrm>
              <a:off x="2974" y="2350"/>
              <a:ext cx="1199" cy="388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38" name="Rectangle 46"/>
            <p:cNvSpPr/>
            <p:nvPr/>
          </p:nvSpPr>
          <p:spPr>
            <a:xfrm>
              <a:off x="3009" y="2389"/>
              <a:ext cx="45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Georgia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39" name="Rectangle 47"/>
            <p:cNvSpPr/>
            <p:nvPr/>
          </p:nvSpPr>
          <p:spPr>
            <a:xfrm>
              <a:off x="3467" y="2389"/>
              <a:ext cx="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’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40" name="Rectangle 48"/>
            <p:cNvSpPr/>
            <p:nvPr/>
          </p:nvSpPr>
          <p:spPr>
            <a:xfrm>
              <a:off x="3495" y="2389"/>
              <a:ext cx="60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 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41" name="Rectangle 49"/>
            <p:cNvSpPr/>
            <p:nvPr/>
          </p:nvSpPr>
          <p:spPr>
            <a:xfrm>
              <a:off x="3009" y="2550"/>
              <a:ext cx="8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($200)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2894013" y="2074863"/>
            <a:ext cx="1557337" cy="1404937"/>
            <a:chOff x="1823" y="1307"/>
            <a:chExt cx="981" cy="885"/>
          </a:xfrm>
        </p:grpSpPr>
        <p:sp>
          <p:nvSpPr>
            <p:cNvPr id="28730" name="Line 51"/>
            <p:cNvSpPr/>
            <p:nvPr/>
          </p:nvSpPr>
          <p:spPr>
            <a:xfrm flipH="1">
              <a:off x="1883" y="1865"/>
              <a:ext cx="436" cy="31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1" name="Line 52"/>
            <p:cNvSpPr/>
            <p:nvPr/>
          </p:nvSpPr>
          <p:spPr>
            <a:xfrm>
              <a:off x="2319" y="1865"/>
              <a:ext cx="110" cy="32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2" name="Rectangle 53"/>
            <p:cNvSpPr/>
            <p:nvPr/>
          </p:nvSpPr>
          <p:spPr>
            <a:xfrm>
              <a:off x="1823" y="1307"/>
              <a:ext cx="981" cy="558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33" name="Rectangle 54"/>
            <p:cNvSpPr/>
            <p:nvPr/>
          </p:nvSpPr>
          <p:spPr>
            <a:xfrm>
              <a:off x="1868" y="1353"/>
              <a:ext cx="28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Total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34" name="Rectangle 55"/>
            <p:cNvSpPr/>
            <p:nvPr/>
          </p:nvSpPr>
          <p:spPr>
            <a:xfrm>
              <a:off x="1868" y="1513"/>
              <a:ext cx="50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35" name="Rectangle 56"/>
            <p:cNvSpPr/>
            <p:nvPr/>
          </p:nvSpPr>
          <p:spPr>
            <a:xfrm>
              <a:off x="1868" y="1674"/>
              <a:ext cx="8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($500)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2720975" y="4017963"/>
            <a:ext cx="2019300" cy="1406525"/>
            <a:chOff x="1714" y="2531"/>
            <a:chExt cx="1272" cy="886"/>
          </a:xfrm>
        </p:grpSpPr>
        <p:sp>
          <p:nvSpPr>
            <p:cNvPr id="28724" name="Line 58"/>
            <p:cNvSpPr/>
            <p:nvPr/>
          </p:nvSpPr>
          <p:spPr>
            <a:xfrm>
              <a:off x="1895" y="2531"/>
              <a:ext cx="182" cy="52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5" name="Rectangle 59"/>
            <p:cNvSpPr/>
            <p:nvPr/>
          </p:nvSpPr>
          <p:spPr>
            <a:xfrm>
              <a:off x="1714" y="3029"/>
              <a:ext cx="1272" cy="388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26" name="Rectangle 60"/>
            <p:cNvSpPr/>
            <p:nvPr/>
          </p:nvSpPr>
          <p:spPr>
            <a:xfrm>
              <a:off x="1747" y="3064"/>
              <a:ext cx="53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Grandma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27" name="Rectangle 61"/>
            <p:cNvSpPr/>
            <p:nvPr/>
          </p:nvSpPr>
          <p:spPr>
            <a:xfrm>
              <a:off x="2282" y="3064"/>
              <a:ext cx="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’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28" name="Rectangle 62"/>
            <p:cNvSpPr/>
            <p:nvPr/>
          </p:nvSpPr>
          <p:spPr>
            <a:xfrm>
              <a:off x="2310" y="3064"/>
              <a:ext cx="60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 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29" name="Rectangle 63"/>
            <p:cNvSpPr/>
            <p:nvPr/>
          </p:nvSpPr>
          <p:spPr>
            <a:xfrm>
              <a:off x="1747" y="3224"/>
              <a:ext cx="8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($300)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64"/>
          <p:cNvGrpSpPr/>
          <p:nvPr/>
        </p:nvGrpSpPr>
        <p:grpSpPr>
          <a:xfrm>
            <a:off x="2547938" y="1936750"/>
            <a:ext cx="4156075" cy="3910013"/>
            <a:chOff x="1605" y="1220"/>
            <a:chExt cx="2618" cy="2463"/>
          </a:xfrm>
        </p:grpSpPr>
        <p:sp>
          <p:nvSpPr>
            <p:cNvPr id="28722" name="Freeform 65"/>
            <p:cNvSpPr/>
            <p:nvPr/>
          </p:nvSpPr>
          <p:spPr>
            <a:xfrm>
              <a:off x="1605" y="1234"/>
              <a:ext cx="2217" cy="2449"/>
            </a:xfrm>
            <a:custGeom>
              <a:avLst/>
              <a:gdLst>
                <a:gd name="txL" fmla="*/ 0 w 2217"/>
                <a:gd name="txT" fmla="*/ 0 h 2449"/>
                <a:gd name="txR" fmla="*/ 2217 w 2217"/>
                <a:gd name="txB" fmla="*/ 2449 h 2449"/>
              </a:gdLst>
              <a:ahLst/>
              <a:cxnLst>
                <a:cxn ang="0">
                  <a:pos x="0" y="2449"/>
                </a:cxn>
                <a:cxn ang="0">
                  <a:pos x="0" y="1382"/>
                </a:cxn>
                <a:cxn ang="0">
                  <a:pos x="545" y="1382"/>
                </a:cxn>
                <a:cxn ang="0">
                  <a:pos x="545" y="1188"/>
                </a:cxn>
                <a:cxn ang="0">
                  <a:pos x="1102" y="1188"/>
                </a:cxn>
                <a:cxn ang="0">
                  <a:pos x="1102" y="764"/>
                </a:cxn>
                <a:cxn ang="0">
                  <a:pos x="1660" y="764"/>
                </a:cxn>
                <a:cxn ang="0">
                  <a:pos x="1660" y="534"/>
                </a:cxn>
                <a:cxn ang="0">
                  <a:pos x="2217" y="534"/>
                </a:cxn>
                <a:cxn ang="0">
                  <a:pos x="2217" y="0"/>
                </a:cxn>
              </a:cxnLst>
              <a:rect l="txL" t="txT" r="txR" b="txB"/>
              <a:pathLst>
                <a:path w="2217" h="2449">
                  <a:moveTo>
                    <a:pt x="0" y="2449"/>
                  </a:moveTo>
                  <a:lnTo>
                    <a:pt x="0" y="1382"/>
                  </a:lnTo>
                  <a:lnTo>
                    <a:pt x="545" y="1382"/>
                  </a:lnTo>
                  <a:lnTo>
                    <a:pt x="545" y="1188"/>
                  </a:lnTo>
                  <a:lnTo>
                    <a:pt x="1102" y="1188"/>
                  </a:lnTo>
                  <a:lnTo>
                    <a:pt x="1102" y="764"/>
                  </a:lnTo>
                  <a:lnTo>
                    <a:pt x="1660" y="764"/>
                  </a:lnTo>
                  <a:lnTo>
                    <a:pt x="1660" y="534"/>
                  </a:lnTo>
                  <a:lnTo>
                    <a:pt x="2217" y="534"/>
                  </a:lnTo>
                  <a:lnTo>
                    <a:pt x="2217" y="0"/>
                  </a:lnTo>
                </a:path>
              </a:pathLst>
            </a:custGeom>
            <a:noFill/>
            <a:ln w="57150" cap="flat" cmpd="sng">
              <a:solidFill>
                <a:srgbClr val="5F1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8723" name="Rectangle 66"/>
            <p:cNvSpPr/>
            <p:nvPr/>
          </p:nvSpPr>
          <p:spPr>
            <a:xfrm>
              <a:off x="3833" y="1220"/>
              <a:ext cx="39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Supply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2528888" y="3171825"/>
            <a:ext cx="1768475" cy="658813"/>
            <a:chOff x="1593" y="1998"/>
            <a:chExt cx="1114" cy="415"/>
          </a:xfrm>
        </p:grpSpPr>
        <p:sp>
          <p:nvSpPr>
            <p:cNvPr id="28720" name="Line 68"/>
            <p:cNvSpPr/>
            <p:nvPr/>
          </p:nvSpPr>
          <p:spPr>
            <a:xfrm>
              <a:off x="1593" y="1998"/>
              <a:ext cx="111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721" name="Line 69"/>
            <p:cNvSpPr/>
            <p:nvPr/>
          </p:nvSpPr>
          <p:spPr>
            <a:xfrm>
              <a:off x="1593" y="2413"/>
              <a:ext cx="5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</p:spTree>
    <p:custDataLst>
      <p:tags r:id="rId2"/>
    </p:custDataLst>
  </p:cSld>
  <p:clrMapOvr>
    <a:masterClrMapping/>
  </p:clrMapOvr>
  <p:transition spd="slow" advTm="739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3" grpId="0" animBg="1"/>
      <p:bldP spid="860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9698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6 How the Price Affects Producer Surplus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F3F6F9"/>
          </a:solidFill>
          <a:ln w="222250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2" name="Rectangle 6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F2F4F8"/>
          </a:solidFill>
          <a:ln w="203200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3" name="Rectangle 7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F1F4F7"/>
          </a:solidFill>
          <a:ln w="182563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4" name="Rectangle 8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F0F2F5"/>
          </a:solidFill>
          <a:ln w="161925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5" name="Rectangle 9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EF1F4"/>
          </a:solidFill>
          <a:ln w="14128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6" name="Rectangle 10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DEFF3"/>
          </a:solidFill>
          <a:ln w="12223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7" name="Rectangle 11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BEEF2"/>
          </a:solidFill>
          <a:ln w="101600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8" name="Rectangle 12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AECF1"/>
          </a:solidFill>
          <a:ln w="80963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09" name="Rectangle 13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9EBF0"/>
          </a:solidFill>
          <a:ln w="60325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0" name="Rectangle 14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7EAEF"/>
          </a:solidFill>
          <a:ln w="41275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1" name="Rectangle 15"/>
          <p:cNvSpPr/>
          <p:nvPr/>
        </p:nvSpPr>
        <p:spPr>
          <a:xfrm>
            <a:off x="1998663" y="1711325"/>
            <a:ext cx="4862512" cy="4532313"/>
          </a:xfrm>
          <a:prstGeom prst="rect">
            <a:avLst/>
          </a:prstGeom>
          <a:solidFill>
            <a:srgbClr val="E6E9EF"/>
          </a:solidFill>
          <a:ln w="20638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2" name="Rectangle 16"/>
          <p:cNvSpPr/>
          <p:nvPr/>
        </p:nvSpPr>
        <p:spPr>
          <a:xfrm>
            <a:off x="1917700" y="1609725"/>
            <a:ext cx="4843463" cy="45323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917700" y="4138613"/>
            <a:ext cx="1905000" cy="1598612"/>
            <a:chOff x="1208" y="2607"/>
            <a:chExt cx="1200" cy="1007"/>
          </a:xfrm>
        </p:grpSpPr>
        <p:sp>
          <p:nvSpPr>
            <p:cNvPr id="29739" name="Freeform 18"/>
            <p:cNvSpPr/>
            <p:nvPr/>
          </p:nvSpPr>
          <p:spPr>
            <a:xfrm>
              <a:off x="1208" y="2607"/>
              <a:ext cx="1200" cy="1007"/>
            </a:xfrm>
            <a:custGeom>
              <a:avLst/>
              <a:gdLst>
                <a:gd name="txL" fmla="*/ 0 w 1200"/>
                <a:gd name="txT" fmla="*/ 0 h 1007"/>
                <a:gd name="txR" fmla="*/ 1200 w 1200"/>
                <a:gd name="txB" fmla="*/ 1007 h 1007"/>
              </a:gdLst>
              <a:ahLst/>
              <a:cxnLst>
                <a:cxn ang="0">
                  <a:pos x="1200" y="0"/>
                </a:cxn>
                <a:cxn ang="0">
                  <a:pos x="0" y="0"/>
                </a:cxn>
                <a:cxn ang="0">
                  <a:pos x="0" y="1007"/>
                </a:cxn>
                <a:cxn ang="0">
                  <a:pos x="1200" y="0"/>
                </a:cxn>
              </a:cxnLst>
              <a:rect l="txL" t="txT" r="txR" b="txB"/>
              <a:pathLst>
                <a:path w="1200" h="1007">
                  <a:moveTo>
                    <a:pt x="1200" y="0"/>
                  </a:moveTo>
                  <a:lnTo>
                    <a:pt x="0" y="0"/>
                  </a:lnTo>
                  <a:lnTo>
                    <a:pt x="0" y="1007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E2CFE1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9740" name="Rectangle 19"/>
            <p:cNvSpPr/>
            <p:nvPr/>
          </p:nvSpPr>
          <p:spPr>
            <a:xfrm>
              <a:off x="1325" y="2722"/>
              <a:ext cx="60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9741" name="Rectangle 20"/>
            <p:cNvSpPr/>
            <p:nvPr/>
          </p:nvSpPr>
          <p:spPr>
            <a:xfrm>
              <a:off x="1380" y="2891"/>
              <a:ext cx="497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14" name="Freeform 21"/>
          <p:cNvSpPr/>
          <p:nvPr/>
        </p:nvSpPr>
        <p:spPr>
          <a:xfrm>
            <a:off x="1917700" y="1609725"/>
            <a:ext cx="4843463" cy="4532313"/>
          </a:xfrm>
          <a:custGeom>
            <a:avLst/>
            <a:gdLst>
              <a:gd name="txL" fmla="*/ 0 w 3051"/>
              <a:gd name="txT" fmla="*/ 0 h 2855"/>
              <a:gd name="txR" fmla="*/ 3051 w 3051"/>
              <a:gd name="txB" fmla="*/ 2855 h 2855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051" h="2855">
                <a:moveTo>
                  <a:pt x="0" y="0"/>
                </a:moveTo>
                <a:lnTo>
                  <a:pt x="0" y="2855"/>
                </a:lnTo>
                <a:lnTo>
                  <a:pt x="3051" y="2855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5" name="Rectangle 22"/>
          <p:cNvSpPr/>
          <p:nvPr/>
        </p:nvSpPr>
        <p:spPr>
          <a:xfrm>
            <a:off x="5908675" y="6213475"/>
            <a:ext cx="969963" cy="2968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6" name="Rectangle 23"/>
          <p:cNvSpPr/>
          <p:nvPr/>
        </p:nvSpPr>
        <p:spPr>
          <a:xfrm>
            <a:off x="2662238" y="1095375"/>
            <a:ext cx="3200400" cy="2968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(a)  Producer Surplus at Price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7" name="Rectangle 24"/>
          <p:cNvSpPr/>
          <p:nvPr/>
        </p:nvSpPr>
        <p:spPr>
          <a:xfrm>
            <a:off x="5754688" y="1101725"/>
            <a:ext cx="242887" cy="288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8" name="Freeform 25"/>
          <p:cNvSpPr/>
          <p:nvPr/>
        </p:nvSpPr>
        <p:spPr>
          <a:xfrm>
            <a:off x="5908675" y="1243013"/>
            <a:ext cx="53975" cy="93662"/>
          </a:xfrm>
          <a:custGeom>
            <a:avLst/>
            <a:gdLst>
              <a:gd name="txL" fmla="*/ 0 w 34"/>
              <a:gd name="txT" fmla="*/ 0 h 59"/>
              <a:gd name="txR" fmla="*/ 34 w 34"/>
              <a:gd name="txB" fmla="*/ 59 h 59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34" h="59">
                <a:moveTo>
                  <a:pt x="34" y="0"/>
                </a:moveTo>
                <a:lnTo>
                  <a:pt x="22" y="0"/>
                </a:lnTo>
                <a:lnTo>
                  <a:pt x="13" y="9"/>
                </a:lnTo>
                <a:lnTo>
                  <a:pt x="0" y="13"/>
                </a:lnTo>
                <a:lnTo>
                  <a:pt x="0" y="26"/>
                </a:lnTo>
                <a:lnTo>
                  <a:pt x="17" y="17"/>
                </a:lnTo>
                <a:lnTo>
                  <a:pt x="17" y="59"/>
                </a:lnTo>
                <a:lnTo>
                  <a:pt x="34" y="59"/>
                </a:lnTo>
                <a:lnTo>
                  <a:pt x="34" y="4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19" name="Rectangle 26"/>
          <p:cNvSpPr/>
          <p:nvPr/>
        </p:nvSpPr>
        <p:spPr>
          <a:xfrm>
            <a:off x="5989638" y="1095375"/>
            <a:ext cx="161925" cy="2968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20" name="Rectangle 27"/>
          <p:cNvSpPr/>
          <p:nvPr/>
        </p:nvSpPr>
        <p:spPr>
          <a:xfrm>
            <a:off x="1314450" y="1573213"/>
            <a:ext cx="633413" cy="2968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721" name="Rectangle 28"/>
          <p:cNvSpPr/>
          <p:nvPr/>
        </p:nvSpPr>
        <p:spPr>
          <a:xfrm>
            <a:off x="1719263" y="6213475"/>
            <a:ext cx="215900" cy="288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3" name="Group 29"/>
          <p:cNvGrpSpPr/>
          <p:nvPr/>
        </p:nvGrpSpPr>
        <p:grpSpPr>
          <a:xfrm>
            <a:off x="1917700" y="1909763"/>
            <a:ext cx="4618038" cy="3827462"/>
            <a:chOff x="1208" y="1203"/>
            <a:chExt cx="2909" cy="2411"/>
          </a:xfrm>
        </p:grpSpPr>
        <p:sp>
          <p:nvSpPr>
            <p:cNvPr id="29737" name="Line 30"/>
            <p:cNvSpPr/>
            <p:nvPr/>
          </p:nvSpPr>
          <p:spPr>
            <a:xfrm flipV="1">
              <a:off x="1208" y="1396"/>
              <a:ext cx="2630" cy="2218"/>
            </a:xfrm>
            <a:prstGeom prst="line">
              <a:avLst/>
            </a:prstGeom>
            <a:ln w="60325" cap="flat" cmpd="sng">
              <a:solidFill>
                <a:srgbClr val="5F161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8" name="Rectangle 31"/>
            <p:cNvSpPr/>
            <p:nvPr/>
          </p:nvSpPr>
          <p:spPr>
            <a:xfrm>
              <a:off x="3654" y="1203"/>
              <a:ext cx="46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Supply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1857375" y="3889375"/>
            <a:ext cx="2300288" cy="2108200"/>
            <a:chOff x="1170" y="2450"/>
            <a:chExt cx="1449" cy="1328"/>
          </a:xfrm>
        </p:grpSpPr>
        <p:grpSp>
          <p:nvGrpSpPr>
            <p:cNvPr id="29728" name="Group 33"/>
            <p:cNvGrpSpPr/>
            <p:nvPr/>
          </p:nvGrpSpPr>
          <p:grpSpPr>
            <a:xfrm>
              <a:off x="1170" y="2450"/>
              <a:ext cx="270" cy="196"/>
              <a:chOff x="1170" y="2450"/>
              <a:chExt cx="270" cy="196"/>
            </a:xfrm>
          </p:grpSpPr>
          <p:sp>
            <p:nvSpPr>
              <p:cNvPr id="29735" name="Oval 34"/>
              <p:cNvSpPr/>
              <p:nvPr/>
            </p:nvSpPr>
            <p:spPr>
              <a:xfrm>
                <a:off x="1170" y="2569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6" name="Rectangle 35"/>
              <p:cNvSpPr/>
              <p:nvPr/>
            </p:nvSpPr>
            <p:spPr>
              <a:xfrm>
                <a:off x="1291" y="2450"/>
                <a:ext cx="149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729" name="Group 36"/>
            <p:cNvGrpSpPr/>
            <p:nvPr/>
          </p:nvGrpSpPr>
          <p:grpSpPr>
            <a:xfrm>
              <a:off x="1170" y="3576"/>
              <a:ext cx="270" cy="202"/>
              <a:chOff x="1170" y="3576"/>
              <a:chExt cx="270" cy="202"/>
            </a:xfrm>
          </p:grpSpPr>
          <p:sp>
            <p:nvSpPr>
              <p:cNvPr id="29733" name="Oval 37"/>
              <p:cNvSpPr/>
              <p:nvPr/>
            </p:nvSpPr>
            <p:spPr>
              <a:xfrm>
                <a:off x="1170" y="3576"/>
                <a:ext cx="77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4" name="Rectangle 38"/>
              <p:cNvSpPr/>
              <p:nvPr/>
            </p:nvSpPr>
            <p:spPr>
              <a:xfrm>
                <a:off x="1291" y="3596"/>
                <a:ext cx="149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730" name="Group 39"/>
            <p:cNvGrpSpPr/>
            <p:nvPr/>
          </p:nvGrpSpPr>
          <p:grpSpPr>
            <a:xfrm>
              <a:off x="2357" y="2569"/>
              <a:ext cx="262" cy="224"/>
              <a:chOff x="2357" y="2569"/>
              <a:chExt cx="262" cy="224"/>
            </a:xfrm>
          </p:grpSpPr>
          <p:sp>
            <p:nvSpPr>
              <p:cNvPr id="29731" name="Oval 40"/>
              <p:cNvSpPr/>
              <p:nvPr/>
            </p:nvSpPr>
            <p:spPr>
              <a:xfrm>
                <a:off x="2357" y="2569"/>
                <a:ext cx="89" cy="7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2" name="Rectangle 41"/>
              <p:cNvSpPr/>
              <p:nvPr/>
            </p:nvSpPr>
            <p:spPr>
              <a:xfrm>
                <a:off x="2462" y="2611"/>
                <a:ext cx="157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2"/>
          <p:cNvGrpSpPr/>
          <p:nvPr/>
        </p:nvGrpSpPr>
        <p:grpSpPr>
          <a:xfrm>
            <a:off x="1603375" y="4017963"/>
            <a:ext cx="2349500" cy="2454275"/>
            <a:chOff x="1010" y="2531"/>
            <a:chExt cx="1480" cy="1546"/>
          </a:xfrm>
        </p:grpSpPr>
        <p:sp>
          <p:nvSpPr>
            <p:cNvPr id="29725" name="Freeform 43"/>
            <p:cNvSpPr/>
            <p:nvPr/>
          </p:nvSpPr>
          <p:spPr>
            <a:xfrm>
              <a:off x="1208" y="2607"/>
              <a:ext cx="1200" cy="1262"/>
            </a:xfrm>
            <a:custGeom>
              <a:avLst/>
              <a:gdLst>
                <a:gd name="txL" fmla="*/ 0 w 1200"/>
                <a:gd name="txT" fmla="*/ 0 h 1262"/>
                <a:gd name="txR" fmla="*/ 1200 w 1200"/>
                <a:gd name="txB" fmla="*/ 1262 h 1262"/>
              </a:gdLst>
              <a:ahLst/>
              <a:cxnLst>
                <a:cxn ang="0">
                  <a:pos x="0" y="0"/>
                </a:cxn>
                <a:cxn ang="0">
                  <a:pos x="1200" y="0"/>
                </a:cxn>
                <a:cxn ang="0">
                  <a:pos x="1200" y="1262"/>
                </a:cxn>
              </a:cxnLst>
              <a:rect l="txL" t="txT" r="txR" b="txB"/>
              <a:pathLst>
                <a:path w="1200" h="1262">
                  <a:moveTo>
                    <a:pt x="0" y="0"/>
                  </a:moveTo>
                  <a:lnTo>
                    <a:pt x="1200" y="0"/>
                  </a:lnTo>
                  <a:lnTo>
                    <a:pt x="1200" y="1262"/>
                  </a:lnTo>
                </a:path>
              </a:pathLst>
            </a:custGeom>
            <a:noFill/>
            <a:ln w="20638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9726" name="Rectangle 44"/>
            <p:cNvSpPr/>
            <p:nvPr/>
          </p:nvSpPr>
          <p:spPr>
            <a:xfrm>
              <a:off x="2335" y="3914"/>
              <a:ext cx="15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sz="17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29727" name="Rectangle 45"/>
            <p:cNvSpPr/>
            <p:nvPr/>
          </p:nvSpPr>
          <p:spPr>
            <a:xfrm>
              <a:off x="1010" y="2531"/>
              <a:ext cx="14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sz="17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 advTm="16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0722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6 How the Price Affects Producer Surplus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F3F6F9"/>
          </a:solidFill>
          <a:ln w="222250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F2F4F8"/>
          </a:solidFill>
          <a:ln w="203200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F1F4F7"/>
          </a:solidFill>
          <a:ln w="182563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28" name="Rectangle 8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F0F2F5"/>
          </a:solidFill>
          <a:ln w="161925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EF1F4"/>
          </a:solidFill>
          <a:ln w="14128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0" name="Rectangle 10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DEFF3"/>
          </a:solidFill>
          <a:ln w="12223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1" name="Rectangle 11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BEEF2"/>
          </a:solidFill>
          <a:ln w="101600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2" name="Rectangle 12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AECF1"/>
          </a:solidFill>
          <a:ln w="80963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3" name="Rectangle 13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9EBF0"/>
          </a:solidFill>
          <a:ln w="60325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4" name="Rectangle 14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7EAEF"/>
          </a:solidFill>
          <a:ln w="41275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5" name="Rectangle 15"/>
          <p:cNvSpPr/>
          <p:nvPr/>
        </p:nvSpPr>
        <p:spPr>
          <a:xfrm>
            <a:off x="2408238" y="1711325"/>
            <a:ext cx="4841875" cy="4532313"/>
          </a:xfrm>
          <a:prstGeom prst="rect">
            <a:avLst/>
          </a:prstGeom>
          <a:solidFill>
            <a:srgbClr val="E6E9EF"/>
          </a:solidFill>
          <a:ln w="20638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6" name="Rectangle 16"/>
          <p:cNvSpPr/>
          <p:nvPr/>
        </p:nvSpPr>
        <p:spPr>
          <a:xfrm>
            <a:off x="2306638" y="1609725"/>
            <a:ext cx="4841875" cy="45323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37" name="Freeform 17"/>
          <p:cNvSpPr/>
          <p:nvPr/>
        </p:nvSpPr>
        <p:spPr>
          <a:xfrm>
            <a:off x="2306638" y="4138613"/>
            <a:ext cx="1905000" cy="1598612"/>
          </a:xfrm>
          <a:custGeom>
            <a:avLst/>
            <a:gdLst>
              <a:gd name="txL" fmla="*/ 0 w 1200"/>
              <a:gd name="txT" fmla="*/ 0 h 1007"/>
              <a:gd name="txR" fmla="*/ 1200 w 1200"/>
              <a:gd name="txB" fmla="*/ 1007 h 1007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200" h="1007">
                <a:moveTo>
                  <a:pt x="1200" y="0"/>
                </a:moveTo>
                <a:lnTo>
                  <a:pt x="0" y="0"/>
                </a:lnTo>
                <a:lnTo>
                  <a:pt x="0" y="1007"/>
                </a:lnTo>
                <a:lnTo>
                  <a:pt x="1200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8082" name="Rectangle 18"/>
          <p:cNvSpPr/>
          <p:nvPr/>
        </p:nvSpPr>
        <p:spPr>
          <a:xfrm>
            <a:off x="2306638" y="3349625"/>
            <a:ext cx="1905000" cy="788988"/>
          </a:xfrm>
          <a:prstGeom prst="rect">
            <a:avLst/>
          </a:prstGeom>
          <a:solidFill>
            <a:srgbClr val="E2CFE1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8083" name="Freeform 19"/>
          <p:cNvSpPr/>
          <p:nvPr/>
        </p:nvSpPr>
        <p:spPr>
          <a:xfrm>
            <a:off x="4211638" y="3349625"/>
            <a:ext cx="931862" cy="788988"/>
          </a:xfrm>
          <a:custGeom>
            <a:avLst/>
            <a:gdLst>
              <a:gd name="txL" fmla="*/ 0 w 587"/>
              <a:gd name="txT" fmla="*/ 0 h 497"/>
              <a:gd name="txR" fmla="*/ 587 w 587"/>
              <a:gd name="txB" fmla="*/ 497 h 497"/>
            </a:gdLst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587" h="497">
                <a:moveTo>
                  <a:pt x="0" y="497"/>
                </a:moveTo>
                <a:lnTo>
                  <a:pt x="0" y="0"/>
                </a:lnTo>
                <a:lnTo>
                  <a:pt x="587" y="0"/>
                </a:lnTo>
                <a:lnTo>
                  <a:pt x="0" y="497"/>
                </a:lnTo>
                <a:close/>
              </a:path>
            </a:pathLst>
          </a:custGeom>
          <a:solidFill>
            <a:srgbClr val="C17296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0" name="Oval 20"/>
          <p:cNvSpPr/>
          <p:nvPr/>
        </p:nvSpPr>
        <p:spPr>
          <a:xfrm>
            <a:off x="2246313" y="4078288"/>
            <a:ext cx="141287" cy="13652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1" name="Line 21"/>
          <p:cNvSpPr/>
          <p:nvPr/>
        </p:nvSpPr>
        <p:spPr>
          <a:xfrm>
            <a:off x="4211638" y="6142038"/>
            <a:ext cx="1587" cy="1587"/>
          </a:xfrm>
          <a:prstGeom prst="line">
            <a:avLst/>
          </a:prstGeom>
          <a:ln w="20638" cap="flat" cmpd="sng">
            <a:solidFill>
              <a:srgbClr val="60220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22"/>
          <p:cNvSpPr/>
          <p:nvPr/>
        </p:nvSpPr>
        <p:spPr>
          <a:xfrm>
            <a:off x="2306638" y="4138613"/>
            <a:ext cx="1905000" cy="1587"/>
          </a:xfrm>
          <a:prstGeom prst="line">
            <a:avLst/>
          </a:prstGeom>
          <a:ln w="20638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3" name="Line 23"/>
          <p:cNvSpPr/>
          <p:nvPr/>
        </p:nvSpPr>
        <p:spPr>
          <a:xfrm flipV="1">
            <a:off x="2306638" y="2216150"/>
            <a:ext cx="4173537" cy="3521075"/>
          </a:xfrm>
          <a:prstGeom prst="line">
            <a:avLst/>
          </a:prstGeom>
          <a:ln w="60325" cap="flat" cmpd="sng">
            <a:solidFill>
              <a:srgbClr val="5F16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Oval 24"/>
          <p:cNvSpPr/>
          <p:nvPr/>
        </p:nvSpPr>
        <p:spPr>
          <a:xfrm>
            <a:off x="2246313" y="5676900"/>
            <a:ext cx="141287" cy="13652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5" name="Oval 25"/>
          <p:cNvSpPr/>
          <p:nvPr/>
        </p:nvSpPr>
        <p:spPr>
          <a:xfrm>
            <a:off x="4130675" y="4078288"/>
            <a:ext cx="141288" cy="13652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6" name="Line 26"/>
          <p:cNvSpPr/>
          <p:nvPr/>
        </p:nvSpPr>
        <p:spPr>
          <a:xfrm>
            <a:off x="4211638" y="4148138"/>
            <a:ext cx="1587" cy="1993900"/>
          </a:xfrm>
          <a:prstGeom prst="line">
            <a:avLst/>
          </a:prstGeom>
          <a:ln w="20638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7" name="Freeform 27"/>
          <p:cNvSpPr/>
          <p:nvPr/>
        </p:nvSpPr>
        <p:spPr>
          <a:xfrm>
            <a:off x="2306638" y="1609725"/>
            <a:ext cx="4841875" cy="4532313"/>
          </a:xfrm>
          <a:custGeom>
            <a:avLst/>
            <a:gdLst>
              <a:gd name="txL" fmla="*/ 0 w 3050"/>
              <a:gd name="txT" fmla="*/ 0 h 2855"/>
              <a:gd name="txR" fmla="*/ 3050 w 3050"/>
              <a:gd name="txB" fmla="*/ 2855 h 2855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050" h="2855">
                <a:moveTo>
                  <a:pt x="0" y="0"/>
                </a:moveTo>
                <a:lnTo>
                  <a:pt x="0" y="2855"/>
                </a:lnTo>
                <a:lnTo>
                  <a:pt x="3050" y="2855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8" name="Rectangle 28"/>
          <p:cNvSpPr/>
          <p:nvPr/>
        </p:nvSpPr>
        <p:spPr>
          <a:xfrm>
            <a:off x="6288088" y="6213475"/>
            <a:ext cx="87630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49" name="Rectangle 29"/>
          <p:cNvSpPr/>
          <p:nvPr/>
        </p:nvSpPr>
        <p:spPr>
          <a:xfrm>
            <a:off x="3068638" y="1095375"/>
            <a:ext cx="3052762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(b) Producer Surplus at Price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0" name="Rectangle 30"/>
          <p:cNvSpPr/>
          <p:nvPr/>
        </p:nvSpPr>
        <p:spPr>
          <a:xfrm>
            <a:off x="6113463" y="1101725"/>
            <a:ext cx="144462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1" name="Freeform 31"/>
          <p:cNvSpPr/>
          <p:nvPr/>
        </p:nvSpPr>
        <p:spPr>
          <a:xfrm>
            <a:off x="6261100" y="1243013"/>
            <a:ext cx="74613" cy="93662"/>
          </a:xfrm>
          <a:custGeom>
            <a:avLst/>
            <a:gdLst>
              <a:gd name="txL" fmla="*/ 0 w 47"/>
              <a:gd name="txT" fmla="*/ 0 h 59"/>
              <a:gd name="txR" fmla="*/ 47 w 47"/>
              <a:gd name="txB" fmla="*/ 59 h 5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7" h="59">
                <a:moveTo>
                  <a:pt x="17" y="47"/>
                </a:moveTo>
                <a:lnTo>
                  <a:pt x="22" y="47"/>
                </a:lnTo>
                <a:lnTo>
                  <a:pt x="30" y="38"/>
                </a:lnTo>
                <a:lnTo>
                  <a:pt x="39" y="30"/>
                </a:lnTo>
                <a:lnTo>
                  <a:pt x="43" y="21"/>
                </a:lnTo>
                <a:lnTo>
                  <a:pt x="47" y="17"/>
                </a:lnTo>
                <a:lnTo>
                  <a:pt x="43" y="9"/>
                </a:lnTo>
                <a:lnTo>
                  <a:pt x="39" y="4"/>
                </a:lnTo>
                <a:lnTo>
                  <a:pt x="30" y="0"/>
                </a:lnTo>
                <a:lnTo>
                  <a:pt x="22" y="0"/>
                </a:lnTo>
                <a:lnTo>
                  <a:pt x="9" y="4"/>
                </a:lnTo>
                <a:lnTo>
                  <a:pt x="0" y="9"/>
                </a:lnTo>
                <a:lnTo>
                  <a:pt x="0" y="17"/>
                </a:lnTo>
                <a:lnTo>
                  <a:pt x="13" y="17"/>
                </a:lnTo>
                <a:lnTo>
                  <a:pt x="17" y="9"/>
                </a:lnTo>
                <a:lnTo>
                  <a:pt x="22" y="9"/>
                </a:lnTo>
                <a:lnTo>
                  <a:pt x="30" y="9"/>
                </a:lnTo>
                <a:lnTo>
                  <a:pt x="30" y="17"/>
                </a:lnTo>
                <a:lnTo>
                  <a:pt x="30" y="26"/>
                </a:lnTo>
                <a:lnTo>
                  <a:pt x="17" y="34"/>
                </a:lnTo>
                <a:lnTo>
                  <a:pt x="5" y="47"/>
                </a:lnTo>
                <a:lnTo>
                  <a:pt x="0" y="59"/>
                </a:lnTo>
                <a:lnTo>
                  <a:pt x="47" y="59"/>
                </a:lnTo>
                <a:lnTo>
                  <a:pt x="47" y="47"/>
                </a:lnTo>
                <a:lnTo>
                  <a:pt x="22" y="47"/>
                </a:lnTo>
                <a:lnTo>
                  <a:pt x="17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2" name="Rectangle 32"/>
          <p:cNvSpPr/>
          <p:nvPr/>
        </p:nvSpPr>
        <p:spPr>
          <a:xfrm>
            <a:off x="6342063" y="1095375"/>
            <a:ext cx="60325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3" name="Rectangle 33"/>
          <p:cNvSpPr/>
          <p:nvPr/>
        </p:nvSpPr>
        <p:spPr>
          <a:xfrm>
            <a:off x="1693863" y="1573213"/>
            <a:ext cx="530225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b="1" dirty="0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4" name="Rectangle 34"/>
          <p:cNvSpPr/>
          <p:nvPr/>
        </p:nvSpPr>
        <p:spPr>
          <a:xfrm>
            <a:off x="2098675" y="6219825"/>
            <a:ext cx="12065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5" name="Rectangle 35"/>
          <p:cNvSpPr/>
          <p:nvPr/>
        </p:nvSpPr>
        <p:spPr>
          <a:xfrm>
            <a:off x="1982788" y="4017963"/>
            <a:ext cx="22225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sz="17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6" name="Rectangle 36"/>
          <p:cNvSpPr/>
          <p:nvPr/>
        </p:nvSpPr>
        <p:spPr>
          <a:xfrm>
            <a:off x="2428875" y="3897313"/>
            <a:ext cx="144463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7" name="Rectangle 37"/>
          <p:cNvSpPr/>
          <p:nvPr/>
        </p:nvSpPr>
        <p:spPr>
          <a:xfrm>
            <a:off x="4287838" y="4152900"/>
            <a:ext cx="155575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8" name="Rectangle 38"/>
          <p:cNvSpPr/>
          <p:nvPr/>
        </p:nvSpPr>
        <p:spPr>
          <a:xfrm>
            <a:off x="6180138" y="1909763"/>
            <a:ext cx="661987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Supply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59" name="Rectangle 39"/>
          <p:cNvSpPr/>
          <p:nvPr/>
        </p:nvSpPr>
        <p:spPr>
          <a:xfrm>
            <a:off x="2428875" y="5715000"/>
            <a:ext cx="144463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60" name="Rectangle 40"/>
          <p:cNvSpPr/>
          <p:nvPr/>
        </p:nvSpPr>
        <p:spPr>
          <a:xfrm>
            <a:off x="2555875" y="4233863"/>
            <a:ext cx="504825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Initial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61" name="Rectangle 41"/>
          <p:cNvSpPr/>
          <p:nvPr/>
        </p:nvSpPr>
        <p:spPr>
          <a:xfrm>
            <a:off x="2381250" y="4502150"/>
            <a:ext cx="854075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producer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62" name="Rectangle 42"/>
          <p:cNvSpPr/>
          <p:nvPr/>
        </p:nvSpPr>
        <p:spPr>
          <a:xfrm>
            <a:off x="2455863" y="4772025"/>
            <a:ext cx="696912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dirty="0">
                <a:solidFill>
                  <a:srgbClr val="000000"/>
                </a:solidFill>
                <a:latin typeface="Arial" panose="020B0604020202020204" pitchFamily="34" charset="0"/>
              </a:rPr>
              <a:t>surplus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763" name="Rectangle 43"/>
          <p:cNvSpPr/>
          <p:nvPr/>
        </p:nvSpPr>
        <p:spPr>
          <a:xfrm>
            <a:off x="4086225" y="6219825"/>
            <a:ext cx="246063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700" i="1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sz="17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1982788" y="3236913"/>
            <a:ext cx="3292475" cy="3241675"/>
            <a:chOff x="1249" y="2039"/>
            <a:chExt cx="2074" cy="2042"/>
          </a:xfrm>
        </p:grpSpPr>
        <p:sp>
          <p:nvSpPr>
            <p:cNvPr id="30785" name="Freeform 45"/>
            <p:cNvSpPr/>
            <p:nvPr/>
          </p:nvSpPr>
          <p:spPr>
            <a:xfrm>
              <a:off x="1453" y="2110"/>
              <a:ext cx="1787" cy="1759"/>
            </a:xfrm>
            <a:custGeom>
              <a:avLst/>
              <a:gdLst>
                <a:gd name="txL" fmla="*/ 0 w 1787"/>
                <a:gd name="txT" fmla="*/ 0 h 1759"/>
                <a:gd name="txR" fmla="*/ 1787 w 1787"/>
                <a:gd name="txB" fmla="*/ 1759 h 1759"/>
              </a:gdLst>
              <a:ahLst/>
              <a:cxnLst>
                <a:cxn ang="0">
                  <a:pos x="0" y="0"/>
                </a:cxn>
                <a:cxn ang="0">
                  <a:pos x="1787" y="0"/>
                </a:cxn>
                <a:cxn ang="0">
                  <a:pos x="1787" y="1759"/>
                </a:cxn>
              </a:cxnLst>
              <a:rect l="txL" t="txT" r="txR" b="txB"/>
              <a:pathLst>
                <a:path w="1787" h="1759">
                  <a:moveTo>
                    <a:pt x="0" y="0"/>
                  </a:moveTo>
                  <a:lnTo>
                    <a:pt x="1787" y="0"/>
                  </a:lnTo>
                  <a:lnTo>
                    <a:pt x="1787" y="1759"/>
                  </a:lnTo>
                </a:path>
              </a:pathLst>
            </a:custGeom>
            <a:noFill/>
            <a:ln w="20638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86" name="Rectangle 46"/>
            <p:cNvSpPr/>
            <p:nvPr/>
          </p:nvSpPr>
          <p:spPr>
            <a:xfrm>
              <a:off x="1249" y="2039"/>
              <a:ext cx="14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sz="17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87" name="Rectangle 47"/>
            <p:cNvSpPr/>
            <p:nvPr/>
          </p:nvSpPr>
          <p:spPr>
            <a:xfrm>
              <a:off x="3168" y="3918"/>
              <a:ext cx="15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sz="17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4514850" y="3633788"/>
            <a:ext cx="2552700" cy="1254125"/>
            <a:chOff x="2844" y="2289"/>
            <a:chExt cx="1608" cy="790"/>
          </a:xfrm>
        </p:grpSpPr>
        <p:sp>
          <p:nvSpPr>
            <p:cNvPr id="30781" name="Line 49"/>
            <p:cNvSpPr/>
            <p:nvPr/>
          </p:nvSpPr>
          <p:spPr>
            <a:xfrm>
              <a:off x="2844" y="2289"/>
              <a:ext cx="498" cy="484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2" name="Rectangle 50"/>
            <p:cNvSpPr/>
            <p:nvPr/>
          </p:nvSpPr>
          <p:spPr>
            <a:xfrm>
              <a:off x="3329" y="2671"/>
              <a:ext cx="1123" cy="408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83" name="Rectangle 51"/>
            <p:cNvSpPr/>
            <p:nvPr/>
          </p:nvSpPr>
          <p:spPr>
            <a:xfrm>
              <a:off x="3384" y="2710"/>
              <a:ext cx="103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Producer 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84" name="Rectangle 52"/>
            <p:cNvSpPr/>
            <p:nvPr/>
          </p:nvSpPr>
          <p:spPr>
            <a:xfrm>
              <a:off x="3384" y="2880"/>
              <a:ext cx="1046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to new producers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2630488" y="1892300"/>
            <a:ext cx="2027237" cy="1701800"/>
            <a:chOff x="1657" y="1192"/>
            <a:chExt cx="1277" cy="1072"/>
          </a:xfrm>
        </p:grpSpPr>
        <p:sp>
          <p:nvSpPr>
            <p:cNvPr id="30776" name="Line 54"/>
            <p:cNvSpPr/>
            <p:nvPr/>
          </p:nvSpPr>
          <p:spPr>
            <a:xfrm>
              <a:off x="2015" y="1728"/>
              <a:ext cx="89" cy="536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7" name="Rectangle 55"/>
            <p:cNvSpPr/>
            <p:nvPr/>
          </p:nvSpPr>
          <p:spPr>
            <a:xfrm>
              <a:off x="1657" y="1192"/>
              <a:ext cx="1277" cy="561"/>
            </a:xfrm>
            <a:prstGeom prst="rect">
              <a:avLst/>
            </a:prstGeom>
            <a:solidFill>
              <a:srgbClr val="E1E5E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78" name="Rectangle 56"/>
            <p:cNvSpPr/>
            <p:nvPr/>
          </p:nvSpPr>
          <p:spPr>
            <a:xfrm>
              <a:off x="1737" y="1221"/>
              <a:ext cx="117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Additional 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79" name="Rectangle 57"/>
            <p:cNvSpPr/>
            <p:nvPr/>
          </p:nvSpPr>
          <p:spPr>
            <a:xfrm>
              <a:off x="1737" y="1390"/>
              <a:ext cx="939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 to initial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0780" name="Rectangle 58"/>
            <p:cNvSpPr/>
            <p:nvPr/>
          </p:nvSpPr>
          <p:spPr>
            <a:xfrm>
              <a:off x="1737" y="1560"/>
              <a:ext cx="606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7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producers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2246313" y="3035300"/>
            <a:ext cx="3155950" cy="1114425"/>
            <a:chOff x="1415" y="1912"/>
            <a:chExt cx="1988" cy="702"/>
          </a:xfrm>
        </p:grpSpPr>
        <p:grpSp>
          <p:nvGrpSpPr>
            <p:cNvPr id="30768" name="Group 60"/>
            <p:cNvGrpSpPr/>
            <p:nvPr/>
          </p:nvGrpSpPr>
          <p:grpSpPr>
            <a:xfrm>
              <a:off x="1415" y="1912"/>
              <a:ext cx="1988" cy="319"/>
              <a:chOff x="1415" y="1912"/>
              <a:chExt cx="1988" cy="319"/>
            </a:xfrm>
          </p:grpSpPr>
          <p:sp>
            <p:nvSpPr>
              <p:cNvPr id="30770" name="Oval 61"/>
              <p:cNvSpPr/>
              <p:nvPr/>
            </p:nvSpPr>
            <p:spPr>
              <a:xfrm>
                <a:off x="1415" y="2072"/>
                <a:ext cx="89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1" name="Oval 62"/>
              <p:cNvSpPr/>
              <p:nvPr/>
            </p:nvSpPr>
            <p:spPr>
              <a:xfrm>
                <a:off x="2602" y="2072"/>
                <a:ext cx="89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2" name="Oval 63"/>
              <p:cNvSpPr/>
              <p:nvPr/>
            </p:nvSpPr>
            <p:spPr>
              <a:xfrm>
                <a:off x="3202" y="2072"/>
                <a:ext cx="89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3" name="Rectangle 64"/>
              <p:cNvSpPr/>
              <p:nvPr/>
            </p:nvSpPr>
            <p:spPr>
              <a:xfrm>
                <a:off x="1525" y="1937"/>
                <a:ext cx="9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4" name="Rectangle 65"/>
              <p:cNvSpPr/>
              <p:nvPr/>
            </p:nvSpPr>
            <p:spPr>
              <a:xfrm>
                <a:off x="2603" y="1912"/>
                <a:ext cx="91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5" name="Rectangle 66"/>
              <p:cNvSpPr/>
              <p:nvPr/>
            </p:nvSpPr>
            <p:spPr>
              <a:xfrm>
                <a:off x="3320" y="2068"/>
                <a:ext cx="8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7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69" name="Line 67"/>
            <p:cNvSpPr/>
            <p:nvPr/>
          </p:nvSpPr>
          <p:spPr>
            <a:xfrm>
              <a:off x="2653" y="2113"/>
              <a:ext cx="0" cy="501"/>
            </a:xfrm>
            <a:prstGeom prst="line">
              <a:avLst/>
            </a:prstGeom>
            <a:ln w="20638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</p:spTree>
    <p:custDataLst>
      <p:tags r:id="rId2"/>
    </p:custDataLst>
  </p:cSld>
  <p:clrMapOvr>
    <a:masterClrMapping/>
  </p:clrMapOvr>
  <p:transition spd="slow" advTm="203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  <p:bldP spid="880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EFFICIENCY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Consumer surplus and producer surplus may be used to address the following question:</a:t>
            </a:r>
            <a:endParaRPr dirty="0"/>
          </a:p>
          <a:p>
            <a:pPr eaLnBrk="1" hangingPunct="1"/>
            <a:endParaRPr dirty="0"/>
          </a:p>
          <a:p>
            <a:pPr lvl="1" eaLnBrk="1" hangingPunct="1"/>
            <a:r>
              <a:rPr dirty="0"/>
              <a:t>Is the allocation of resources determined by free markets in any way desirable?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advTm="36783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REVISITING THE MARKET EQUILIBRIUM</a:t>
            </a:r>
            <a:endParaRPr kumimoji="0" lang="en-US" sz="4100" b="1" i="0" u="none" strike="noStrike" kern="1200" cap="none" spc="0" normalizeH="0" baseline="0" noProof="0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Do the equilibrium price and quantity maximize the total welfare of buyers and sellers?</a:t>
            </a:r>
            <a:endParaRPr dirty="0"/>
          </a:p>
          <a:p>
            <a:pPr eaLnBrk="1" hangingPunct="1"/>
            <a:r>
              <a:rPr dirty="0"/>
              <a:t>Market equilibrium reflects the way markets allocate scarce resources. </a:t>
            </a:r>
            <a:endParaRPr dirty="0"/>
          </a:p>
          <a:p>
            <a:pPr eaLnBrk="1" hangingPunct="1"/>
            <a:r>
              <a:rPr dirty="0"/>
              <a:t> Whether the market allocation is desirable can be addressed by welfare economics.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advTm="64278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EFFICIENCY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dirty="0"/>
              <a:t>Consumer Surplus </a:t>
            </a:r>
            <a:endParaRPr dirty="0"/>
          </a:p>
          <a:p>
            <a:pPr algn="ctr" eaLnBrk="1" hangingPunct="1">
              <a:buFontTx/>
              <a:buNone/>
            </a:pPr>
            <a:r>
              <a:rPr dirty="0"/>
              <a:t>= Value to buyers – Amount paid by buyers</a:t>
            </a:r>
            <a:endParaRPr dirty="0"/>
          </a:p>
          <a:p>
            <a:pPr algn="ctr" eaLnBrk="1" hangingPunct="1">
              <a:buFontTx/>
              <a:buNone/>
            </a:pPr>
            <a:endParaRPr dirty="0"/>
          </a:p>
          <a:p>
            <a:pPr algn="ctr" eaLnBrk="1" hangingPunct="1">
              <a:buFontTx/>
              <a:buNone/>
            </a:pPr>
            <a:r>
              <a:rPr dirty="0"/>
              <a:t>and</a:t>
            </a:r>
            <a:endParaRPr dirty="0"/>
          </a:p>
          <a:p>
            <a:pPr algn="ctr" eaLnBrk="1" hangingPunct="1">
              <a:buFontTx/>
              <a:buNone/>
            </a:pPr>
            <a:endParaRPr dirty="0"/>
          </a:p>
          <a:p>
            <a:pPr algn="ctr" eaLnBrk="1" hangingPunct="1">
              <a:buFontTx/>
              <a:buNone/>
            </a:pPr>
            <a:r>
              <a:rPr dirty="0"/>
              <a:t>Producer Surplus </a:t>
            </a:r>
            <a:endParaRPr dirty="0"/>
          </a:p>
          <a:p>
            <a:pPr algn="ctr" eaLnBrk="1" hangingPunct="1">
              <a:buFontTx/>
              <a:buNone/>
            </a:pPr>
            <a:r>
              <a:rPr dirty="0"/>
              <a:t>= Amount received by sellers – Cost to sellers</a:t>
            </a:r>
            <a:endParaRPr sz="2400" dirty="0"/>
          </a:p>
        </p:txBody>
      </p:sp>
    </p:spTree>
    <p:custDataLst>
      <p:tags r:id="rId1"/>
    </p:custDataLst>
  </p:cSld>
  <p:clrMapOvr>
    <a:masterClrMapping/>
  </p:clrMapOvr>
  <p:transition spd="slow" advTm="2148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EFFICIENCY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dirty="0"/>
              <a:t>Total surplus </a:t>
            </a:r>
            <a:endParaRPr dirty="0"/>
          </a:p>
          <a:p>
            <a:pPr algn="ctr" eaLnBrk="1" hangingPunct="1">
              <a:buFontTx/>
              <a:buNone/>
            </a:pPr>
            <a:r>
              <a:rPr dirty="0"/>
              <a:t>= Consumer surplus + Producer surplus</a:t>
            </a:r>
            <a:endParaRPr dirty="0"/>
          </a:p>
          <a:p>
            <a:pPr algn="ctr" eaLnBrk="1" hangingPunct="1">
              <a:buFontTx/>
              <a:buNone/>
            </a:pPr>
            <a:endParaRPr dirty="0"/>
          </a:p>
          <a:p>
            <a:pPr algn="ctr" eaLnBrk="1" hangingPunct="1">
              <a:buFontTx/>
              <a:buNone/>
            </a:pPr>
            <a:r>
              <a:rPr dirty="0"/>
              <a:t>or</a:t>
            </a:r>
            <a:endParaRPr dirty="0"/>
          </a:p>
          <a:p>
            <a:pPr algn="ctr" eaLnBrk="1" hangingPunct="1">
              <a:buFontTx/>
              <a:buNone/>
            </a:pPr>
            <a:endParaRPr dirty="0"/>
          </a:p>
          <a:p>
            <a:pPr algn="ctr" eaLnBrk="1" hangingPunct="1">
              <a:buFontTx/>
              <a:buNone/>
            </a:pPr>
            <a:r>
              <a:rPr dirty="0"/>
              <a:t>Total surplus </a:t>
            </a:r>
            <a:endParaRPr dirty="0"/>
          </a:p>
          <a:p>
            <a:pPr algn="ctr" eaLnBrk="1" hangingPunct="1">
              <a:buFontTx/>
              <a:buNone/>
            </a:pPr>
            <a:r>
              <a:rPr dirty="0"/>
              <a:t>= Value to buyers – Cost to sellers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spd="slow" advTm="27677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EFFICIENCY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Efficiency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property of a resource allocation of maximizing the total surplus received by all members of society.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9537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EFFICIENCY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addition to market efficiency, a social planner might also care about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equity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5A9A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the fairness of the distribution of well-being among the various buyers and sellers.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30363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6866" name="Picture 2" descr="E:\Mankiw\Mankiw PPT\narrow aqua button bckgrd.jpg"/>
          <p:cNvPicPr>
            <a:picLocks noChangeAspect="1"/>
          </p:cNvPicPr>
          <p:nvPr/>
        </p:nvPicPr>
        <p:blipFill>
          <a:blip r:embed="rId1"/>
          <a:srcRect r="1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799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Figure 7 Consumer and Producer Surplus in the Market Equilibrium</a:t>
            </a:r>
            <a:endParaRPr kumimoji="0" lang="en-US" sz="2400" b="1" i="0" u="none" strike="noStrike" kern="1200" cap="none" spc="0" normalizeH="0" baseline="0" noProof="0" smtClean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</a:rPr>
              <a:t>Copyright©2003  Southwestern/Thomson Learning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F3F6F9"/>
          </a:solidFill>
          <a:ln w="201613" cap="flat" cmpd="sng">
            <a:solidFill>
              <a:srgbClr val="F3F6F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F2F4F8"/>
          </a:solidFill>
          <a:ln w="184150" cap="flat" cmpd="sng">
            <a:solidFill>
              <a:srgbClr val="F2F4F8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1" name="Rectangle 7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F1F4F7"/>
          </a:solidFill>
          <a:ln w="165100" cap="flat" cmpd="sng">
            <a:solidFill>
              <a:srgbClr val="F1F4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F0F2F5"/>
          </a:solidFill>
          <a:ln w="146050" cap="flat" cmpd="sng">
            <a:solidFill>
              <a:srgbClr val="F0F2F5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3" name="Rectangle 9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EF1F4"/>
          </a:solidFill>
          <a:ln w="128588" cap="flat" cmpd="sng">
            <a:solidFill>
              <a:srgbClr val="EEF1F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4" name="Rectangle 10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DEFF3"/>
          </a:solidFill>
          <a:ln w="109538" cap="flat" cmpd="sng">
            <a:solidFill>
              <a:srgbClr val="EDEFF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BEEF2"/>
          </a:solidFill>
          <a:ln w="92075" cap="flat" cmpd="sng">
            <a:solidFill>
              <a:srgbClr val="EBEEF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6" name="Rectangle 12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AECF1"/>
          </a:solidFill>
          <a:ln w="73025" cap="flat" cmpd="sng">
            <a:solidFill>
              <a:srgbClr val="EAECF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7" name="Rectangle 13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9EBF0"/>
          </a:solidFill>
          <a:ln w="55563" cap="flat" cmpd="sng">
            <a:solidFill>
              <a:srgbClr val="E9EBF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8" name="Rectangle 14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7EAEF"/>
          </a:solidFill>
          <a:ln w="36513" cap="flat" cmpd="sng">
            <a:solidFill>
              <a:srgbClr val="E7EA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79" name="Rectangle 15"/>
          <p:cNvSpPr/>
          <p:nvPr/>
        </p:nvSpPr>
        <p:spPr>
          <a:xfrm>
            <a:off x="1651000" y="1135063"/>
            <a:ext cx="6315075" cy="5010150"/>
          </a:xfrm>
          <a:prstGeom prst="rect">
            <a:avLst/>
          </a:prstGeom>
          <a:solidFill>
            <a:srgbClr val="E6E9EF"/>
          </a:solidFill>
          <a:ln w="19050" cap="flat" cmpd="sng">
            <a:solidFill>
              <a:srgbClr val="E6E9E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80" name="Rectangle 16"/>
          <p:cNvSpPr/>
          <p:nvPr/>
        </p:nvSpPr>
        <p:spPr>
          <a:xfrm>
            <a:off x="1558925" y="1042988"/>
            <a:ext cx="6315075" cy="50101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558925" y="3502025"/>
            <a:ext cx="2589213" cy="2181225"/>
            <a:chOff x="982" y="2206"/>
            <a:chExt cx="1631" cy="1374"/>
          </a:xfrm>
        </p:grpSpPr>
        <p:sp>
          <p:nvSpPr>
            <p:cNvPr id="36920" name="Freeform 18"/>
            <p:cNvSpPr/>
            <p:nvPr/>
          </p:nvSpPr>
          <p:spPr>
            <a:xfrm>
              <a:off x="982" y="2206"/>
              <a:ext cx="1631" cy="1374"/>
            </a:xfrm>
            <a:custGeom>
              <a:avLst/>
              <a:gdLst>
                <a:gd name="txL" fmla="*/ 0 w 1631"/>
                <a:gd name="txT" fmla="*/ 0 h 1374"/>
                <a:gd name="txR" fmla="*/ 1631 w 1631"/>
                <a:gd name="txB" fmla="*/ 1374 h 1374"/>
              </a:gdLst>
              <a:ahLst/>
              <a:cxnLst>
                <a:cxn ang="0">
                  <a:pos x="1631" y="0"/>
                </a:cxn>
                <a:cxn ang="0">
                  <a:pos x="0" y="0"/>
                </a:cxn>
                <a:cxn ang="0">
                  <a:pos x="0" y="1374"/>
                </a:cxn>
                <a:cxn ang="0">
                  <a:pos x="1631" y="0"/>
                </a:cxn>
              </a:cxnLst>
              <a:rect l="txL" t="txT" r="txR" b="txB"/>
              <a:pathLst>
                <a:path w="1631" h="1374">
                  <a:moveTo>
                    <a:pt x="1631" y="0"/>
                  </a:moveTo>
                  <a:lnTo>
                    <a:pt x="0" y="0"/>
                  </a:lnTo>
                  <a:lnTo>
                    <a:pt x="0" y="1374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2CFE1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6921" name="Rectangle 19"/>
            <p:cNvSpPr/>
            <p:nvPr/>
          </p:nvSpPr>
          <p:spPr>
            <a:xfrm>
              <a:off x="1223" y="2459"/>
              <a:ext cx="561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Producer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6922" name="Rectangle 20"/>
            <p:cNvSpPr/>
            <p:nvPr/>
          </p:nvSpPr>
          <p:spPr>
            <a:xfrm>
              <a:off x="1276" y="2614"/>
              <a:ext cx="465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58925" y="1320800"/>
            <a:ext cx="2589213" cy="2181225"/>
            <a:chOff x="982" y="832"/>
            <a:chExt cx="1631" cy="1374"/>
          </a:xfrm>
        </p:grpSpPr>
        <p:sp>
          <p:nvSpPr>
            <p:cNvPr id="36917" name="Freeform 22"/>
            <p:cNvSpPr/>
            <p:nvPr/>
          </p:nvSpPr>
          <p:spPr>
            <a:xfrm>
              <a:off x="982" y="832"/>
              <a:ext cx="1631" cy="1374"/>
            </a:xfrm>
            <a:custGeom>
              <a:avLst/>
              <a:gdLst>
                <a:gd name="txL" fmla="*/ 0 w 1631"/>
                <a:gd name="txT" fmla="*/ 0 h 1374"/>
                <a:gd name="txR" fmla="*/ 1631 w 1631"/>
                <a:gd name="txB" fmla="*/ 1374 h 1374"/>
              </a:gdLst>
              <a:ahLst/>
              <a:cxnLst>
                <a:cxn ang="0">
                  <a:pos x="1631" y="1374"/>
                </a:cxn>
                <a:cxn ang="0">
                  <a:pos x="0" y="1374"/>
                </a:cxn>
                <a:cxn ang="0">
                  <a:pos x="0" y="0"/>
                </a:cxn>
                <a:cxn ang="0">
                  <a:pos x="1631" y="1374"/>
                </a:cxn>
              </a:cxnLst>
              <a:rect l="txL" t="txT" r="txR" b="txB"/>
              <a:pathLst>
                <a:path w="1631" h="1374">
                  <a:moveTo>
                    <a:pt x="1631" y="1374"/>
                  </a:moveTo>
                  <a:lnTo>
                    <a:pt x="0" y="1374"/>
                  </a:lnTo>
                  <a:lnTo>
                    <a:pt x="0" y="0"/>
                  </a:lnTo>
                  <a:lnTo>
                    <a:pt x="1631" y="1374"/>
                  </a:lnTo>
                  <a:close/>
                </a:path>
              </a:pathLst>
            </a:custGeom>
            <a:solidFill>
              <a:srgbClr val="B4D9F9"/>
            </a:solidFill>
            <a:ln w="9525">
              <a:noFill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6918" name="Rectangle 23"/>
            <p:cNvSpPr/>
            <p:nvPr/>
          </p:nvSpPr>
          <p:spPr>
            <a:xfrm>
              <a:off x="1188" y="1693"/>
              <a:ext cx="631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Consumer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6919" name="Rectangle 24"/>
            <p:cNvSpPr/>
            <p:nvPr/>
          </p:nvSpPr>
          <p:spPr>
            <a:xfrm>
              <a:off x="1276" y="1848"/>
              <a:ext cx="465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surplus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883" name="Freeform 25"/>
          <p:cNvSpPr/>
          <p:nvPr/>
        </p:nvSpPr>
        <p:spPr>
          <a:xfrm>
            <a:off x="1558925" y="1042988"/>
            <a:ext cx="6315075" cy="5010150"/>
          </a:xfrm>
          <a:custGeom>
            <a:avLst/>
            <a:gdLst>
              <a:gd name="txL" fmla="*/ 0 w 3978"/>
              <a:gd name="txT" fmla="*/ 0 h 3156"/>
              <a:gd name="txR" fmla="*/ 3978 w 3978"/>
              <a:gd name="txB" fmla="*/ 3156 h 3156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3978" h="3156">
                <a:moveTo>
                  <a:pt x="0" y="0"/>
                </a:moveTo>
                <a:lnTo>
                  <a:pt x="0" y="3156"/>
                </a:lnTo>
                <a:lnTo>
                  <a:pt x="3978" y="315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84" name="Rectangle 26"/>
          <p:cNvSpPr/>
          <p:nvPr/>
        </p:nvSpPr>
        <p:spPr>
          <a:xfrm>
            <a:off x="989013" y="1030288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85" name="Rectangle 27"/>
          <p:cNvSpPr/>
          <p:nvPr/>
        </p:nvSpPr>
        <p:spPr>
          <a:xfrm>
            <a:off x="1354138" y="6119813"/>
            <a:ext cx="201612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886" name="Rectangle 28"/>
          <p:cNvSpPr/>
          <p:nvPr/>
        </p:nvSpPr>
        <p:spPr>
          <a:xfrm>
            <a:off x="7062788" y="6113463"/>
            <a:ext cx="909637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Quantity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500063" y="3363913"/>
            <a:ext cx="4224337" cy="3278187"/>
            <a:chOff x="315" y="2119"/>
            <a:chExt cx="2661" cy="2065"/>
          </a:xfrm>
        </p:grpSpPr>
        <p:sp>
          <p:nvSpPr>
            <p:cNvPr id="36911" name="Freeform 30"/>
            <p:cNvSpPr/>
            <p:nvPr/>
          </p:nvSpPr>
          <p:spPr>
            <a:xfrm>
              <a:off x="994" y="2206"/>
              <a:ext cx="1619" cy="1607"/>
            </a:xfrm>
            <a:custGeom>
              <a:avLst/>
              <a:gdLst>
                <a:gd name="txL" fmla="*/ 0 w 1619"/>
                <a:gd name="txT" fmla="*/ 0 h 1607"/>
                <a:gd name="txR" fmla="*/ 1619 w 1619"/>
                <a:gd name="txB" fmla="*/ 1607 h 1607"/>
              </a:gdLst>
              <a:ahLst/>
              <a:cxnLst>
                <a:cxn ang="0">
                  <a:pos x="0" y="0"/>
                </a:cxn>
                <a:cxn ang="0">
                  <a:pos x="1619" y="0"/>
                </a:cxn>
                <a:cxn ang="0">
                  <a:pos x="1619" y="1607"/>
                </a:cxn>
              </a:cxnLst>
              <a:rect l="txL" t="txT" r="txR" b="txB"/>
              <a:pathLst>
                <a:path w="1619" h="1607">
                  <a:moveTo>
                    <a:pt x="0" y="0"/>
                  </a:moveTo>
                  <a:lnTo>
                    <a:pt x="1619" y="0"/>
                  </a:lnTo>
                  <a:lnTo>
                    <a:pt x="1619" y="160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6912" name="Group 31"/>
            <p:cNvGrpSpPr/>
            <p:nvPr/>
          </p:nvGrpSpPr>
          <p:grpSpPr>
            <a:xfrm>
              <a:off x="315" y="2119"/>
              <a:ext cx="673" cy="329"/>
              <a:chOff x="315" y="2119"/>
              <a:chExt cx="673" cy="329"/>
            </a:xfrm>
          </p:grpSpPr>
          <p:sp>
            <p:nvSpPr>
              <p:cNvPr id="36915" name="Rectangle 32"/>
              <p:cNvSpPr/>
              <p:nvPr/>
            </p:nvSpPr>
            <p:spPr>
              <a:xfrm>
                <a:off x="315" y="2119"/>
                <a:ext cx="673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Equilibrium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6" name="Rectangle 33"/>
              <p:cNvSpPr/>
              <p:nvPr/>
            </p:nvSpPr>
            <p:spPr>
              <a:xfrm>
                <a:off x="657" y="2274"/>
                <a:ext cx="327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price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913" name="Rectangle 34"/>
            <p:cNvSpPr/>
            <p:nvPr/>
          </p:nvSpPr>
          <p:spPr>
            <a:xfrm>
              <a:off x="2303" y="3855"/>
              <a:ext cx="67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Equilibrium</a:t>
              </a:r>
              <a:endParaRPr dirty="0">
                <a:latin typeface="Times New Roman" panose="02020603050405020304" pitchFamily="18" charset="0"/>
              </a:endParaRPr>
            </a:p>
          </p:txBody>
        </p:sp>
        <p:sp>
          <p:nvSpPr>
            <p:cNvPr id="36914" name="Rectangle 35"/>
            <p:cNvSpPr/>
            <p:nvPr/>
          </p:nvSpPr>
          <p:spPr>
            <a:xfrm>
              <a:off x="2392" y="4010"/>
              <a:ext cx="485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quantity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1558925" y="1914525"/>
            <a:ext cx="5145088" cy="3768725"/>
            <a:chOff x="982" y="1206"/>
            <a:chExt cx="3241" cy="2374"/>
          </a:xfrm>
        </p:grpSpPr>
        <p:sp>
          <p:nvSpPr>
            <p:cNvPr id="36909" name="Line 37"/>
            <p:cNvSpPr/>
            <p:nvPr/>
          </p:nvSpPr>
          <p:spPr>
            <a:xfrm flipV="1">
              <a:off x="982" y="1263"/>
              <a:ext cx="2729" cy="2317"/>
            </a:xfrm>
            <a:prstGeom prst="line">
              <a:avLst/>
            </a:prstGeom>
            <a:ln w="55563" cap="flat" cmpd="sng">
              <a:solidFill>
                <a:srgbClr val="5F161D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0" name="Rectangle 38"/>
            <p:cNvSpPr/>
            <p:nvPr/>
          </p:nvSpPr>
          <p:spPr>
            <a:xfrm>
              <a:off x="3788" y="1206"/>
              <a:ext cx="435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Supply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1558925" y="1320800"/>
            <a:ext cx="5278438" cy="3841750"/>
            <a:chOff x="982" y="832"/>
            <a:chExt cx="3325" cy="2420"/>
          </a:xfrm>
        </p:grpSpPr>
        <p:sp>
          <p:nvSpPr>
            <p:cNvPr id="36907" name="Line 40"/>
            <p:cNvSpPr/>
            <p:nvPr/>
          </p:nvSpPr>
          <p:spPr>
            <a:xfrm>
              <a:off x="982" y="832"/>
              <a:ext cx="2729" cy="2306"/>
            </a:xfrm>
            <a:prstGeom prst="line">
              <a:avLst/>
            </a:prstGeom>
            <a:ln w="55563" cap="flat" cmpd="sng">
              <a:solidFill>
                <a:srgbClr val="004C9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08" name="Rectangle 41"/>
            <p:cNvSpPr/>
            <p:nvPr/>
          </p:nvSpPr>
          <p:spPr>
            <a:xfrm>
              <a:off x="3784" y="3078"/>
              <a:ext cx="52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Demand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1504950" y="1116013"/>
            <a:ext cx="4545013" cy="4819650"/>
            <a:chOff x="948" y="703"/>
            <a:chExt cx="2863" cy="3036"/>
          </a:xfrm>
        </p:grpSpPr>
        <p:grpSp>
          <p:nvGrpSpPr>
            <p:cNvPr id="36891" name="Group 43"/>
            <p:cNvGrpSpPr/>
            <p:nvPr/>
          </p:nvGrpSpPr>
          <p:grpSpPr>
            <a:xfrm>
              <a:off x="948" y="703"/>
              <a:ext cx="236" cy="174"/>
              <a:chOff x="948" y="703"/>
              <a:chExt cx="236" cy="174"/>
            </a:xfrm>
          </p:grpSpPr>
          <p:sp>
            <p:nvSpPr>
              <p:cNvPr id="36905" name="Oval 44"/>
              <p:cNvSpPr/>
              <p:nvPr/>
            </p:nvSpPr>
            <p:spPr>
              <a:xfrm>
                <a:off x="948" y="785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6" name="Rectangle 45"/>
              <p:cNvSpPr/>
              <p:nvPr/>
            </p:nvSpPr>
            <p:spPr>
              <a:xfrm>
                <a:off x="1042" y="703"/>
                <a:ext cx="142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892" name="Group 46"/>
            <p:cNvGrpSpPr/>
            <p:nvPr/>
          </p:nvGrpSpPr>
          <p:grpSpPr>
            <a:xfrm>
              <a:off x="948" y="1098"/>
              <a:ext cx="2863" cy="2641"/>
              <a:chOff x="948" y="1098"/>
              <a:chExt cx="2863" cy="2641"/>
            </a:xfrm>
          </p:grpSpPr>
          <p:grpSp>
            <p:nvGrpSpPr>
              <p:cNvPr id="36893" name="Group 47"/>
              <p:cNvGrpSpPr/>
              <p:nvPr/>
            </p:nvGrpSpPr>
            <p:grpSpPr>
              <a:xfrm>
                <a:off x="948" y="3534"/>
                <a:ext cx="240" cy="205"/>
                <a:chOff x="948" y="3534"/>
                <a:chExt cx="240" cy="205"/>
              </a:xfrm>
            </p:grpSpPr>
            <p:sp>
              <p:nvSpPr>
                <p:cNvPr id="36903" name="Oval 48"/>
                <p:cNvSpPr/>
                <p:nvPr/>
              </p:nvSpPr>
              <p:spPr>
                <a:xfrm>
                  <a:off x="948" y="3534"/>
                  <a:ext cx="81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4" name="Rectangle 49"/>
                <p:cNvSpPr/>
                <p:nvPr/>
              </p:nvSpPr>
              <p:spPr>
                <a:xfrm>
                  <a:off x="1038" y="3565"/>
                  <a:ext cx="150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r>
                    <a:rPr sz="16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</a:t>
                  </a:r>
                  <a:endParaRPr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94" name="Group 50"/>
              <p:cNvGrpSpPr/>
              <p:nvPr/>
            </p:nvGrpSpPr>
            <p:grpSpPr>
              <a:xfrm>
                <a:off x="3661" y="3103"/>
                <a:ext cx="142" cy="261"/>
                <a:chOff x="3661" y="3103"/>
                <a:chExt cx="142" cy="261"/>
              </a:xfrm>
            </p:grpSpPr>
            <p:sp>
              <p:nvSpPr>
                <p:cNvPr id="36901" name="Oval 51"/>
                <p:cNvSpPr/>
                <p:nvPr/>
              </p:nvSpPr>
              <p:spPr>
                <a:xfrm>
                  <a:off x="3676" y="3103"/>
                  <a:ext cx="81" cy="7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2" name="Rectangle 52"/>
                <p:cNvSpPr/>
                <p:nvPr/>
              </p:nvSpPr>
              <p:spPr>
                <a:xfrm>
                  <a:off x="3661" y="3190"/>
                  <a:ext cx="14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r>
                    <a:rPr sz="16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</a:t>
                  </a:r>
                  <a:endParaRPr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95" name="Group 53"/>
              <p:cNvGrpSpPr/>
              <p:nvPr/>
            </p:nvGrpSpPr>
            <p:grpSpPr>
              <a:xfrm>
                <a:off x="3661" y="1098"/>
                <a:ext cx="150" cy="200"/>
                <a:chOff x="3661" y="1098"/>
                <a:chExt cx="150" cy="200"/>
              </a:xfrm>
            </p:grpSpPr>
            <p:sp>
              <p:nvSpPr>
                <p:cNvPr id="36899" name="Oval 54"/>
                <p:cNvSpPr/>
                <p:nvPr/>
              </p:nvSpPr>
              <p:spPr>
                <a:xfrm>
                  <a:off x="3676" y="1228"/>
                  <a:ext cx="81" cy="7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00" name="Rectangle 55"/>
                <p:cNvSpPr/>
                <p:nvPr/>
              </p:nvSpPr>
              <p:spPr>
                <a:xfrm>
                  <a:off x="3661" y="1098"/>
                  <a:ext cx="150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r>
                    <a:rPr sz="16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</a:t>
                  </a:r>
                  <a:endParaRPr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896" name="Group 56"/>
              <p:cNvGrpSpPr/>
              <p:nvPr/>
            </p:nvGrpSpPr>
            <p:grpSpPr>
              <a:xfrm>
                <a:off x="2566" y="2150"/>
                <a:ext cx="271" cy="174"/>
                <a:chOff x="2566" y="2150"/>
                <a:chExt cx="271" cy="174"/>
              </a:xfrm>
            </p:grpSpPr>
            <p:sp>
              <p:nvSpPr>
                <p:cNvPr id="36897" name="Oval 57"/>
                <p:cNvSpPr/>
                <p:nvPr/>
              </p:nvSpPr>
              <p:spPr>
                <a:xfrm>
                  <a:off x="2566" y="2160"/>
                  <a:ext cx="81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8" name="Rectangle 58"/>
                <p:cNvSpPr/>
                <p:nvPr/>
              </p:nvSpPr>
              <p:spPr>
                <a:xfrm>
                  <a:off x="2695" y="2150"/>
                  <a:ext cx="14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r>
                    <a:rPr sz="16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E</a:t>
                  </a:r>
                  <a:endParaRPr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  <p:custDataLst>
      <p:tags r:id="rId2"/>
    </p:custDataLst>
  </p:cSld>
  <p:clrMapOvr>
    <a:masterClrMapping/>
  </p:clrMapOvr>
  <p:transition spd="slow" advTm="248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358450">
            <a:off x="685800" y="2971800"/>
            <a:ext cx="8229600" cy="11430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End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Tm="1464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Welfare Economics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Welfare economics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study of how the allocation of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 affects economic well-being.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Buyers and sellers receive benefits from taking part in the market.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equilibrium in a market maximizes the total welfare of buyers and sellers.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7237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Welfare Economics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Equilibrium in the market results in maximum benefits, and therefore maximum total welfare for both the consumers and the producers of the product.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spd="slow" advTm="1508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j-ea"/>
                <a:cs typeface="+mj-cs"/>
              </a:rPr>
              <a:t>Welfare Economics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Consumer surplus measures economic welfare from the buyer’s side.</a:t>
            </a:r>
            <a:endParaRPr dirty="0"/>
          </a:p>
          <a:p>
            <a:pPr eaLnBrk="1" hangingPunct="1"/>
            <a:r>
              <a:rPr dirty="0"/>
              <a:t>Producer surplus measures economic welfare from the seller’s</a:t>
            </a:r>
            <a:r>
              <a:rPr i="1" dirty="0"/>
              <a:t> </a:t>
            </a:r>
            <a:r>
              <a:rPr dirty="0"/>
              <a:t>side.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spd="slow" advTm="2979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CONSUMER SURPLUS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Willingness to pay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maximum amount that a buyer  will pay for a good.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measures how much the buyer values the good or service.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55518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CONSUMER SURPLUS</a:t>
            </a:r>
            <a:endParaRPr kumimoji="0" lang="en-US" sz="41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1387475"/>
            <a:ext cx="8229600" cy="47085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 2" panose="05020102010507070707"/>
              <a:buChar char=""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Consumer surplus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buyer’s willingness to pay for a good minus the amount the buyer actually pays for it.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4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spd="slow" advTm="212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1266" name="Picture 2" descr="G:\Mankiw\Mankiw PPT\PPT jpegs\purplebuttonmoreyellow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46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838200"/>
          </a:xfrm>
          <a:noFill/>
          <a:ln>
            <a:noFill/>
          </a:ln>
          <a:effectLst/>
          <a:sp3d prstMaterial="plastic"/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Table 1 Four Possible Buyers’ Willingness to Pay</a:t>
            </a:r>
            <a:endParaRPr kumimoji="0" lang="en-US" altLang="en-US" sz="2800" b="1" i="0" u="none" strike="noStrike" kern="1200" cap="none" spc="0" normalizeH="0" baseline="0" noProof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6565900" y="6675438"/>
            <a:ext cx="1746250" cy="2143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800" b="1" dirty="0">
                <a:solidFill>
                  <a:srgbClr val="411D72"/>
                </a:solidFill>
                <a:latin typeface="Arial" panose="020B0604020202020204" pitchFamily="34" charset="0"/>
              </a:rPr>
              <a:t>Copyright©2004  South-Western</a:t>
            </a:r>
            <a:endParaRPr lang="en-US" altLang="en-US" sz="800" b="1" dirty="0">
              <a:solidFill>
                <a:srgbClr val="411D72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3" y="2320925"/>
            <a:ext cx="5867400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Audio 1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5091"/>
</p:sld>
</file>

<file path=ppt/tags/tag1.xml><?xml version="1.0" encoding="utf-8"?>
<p:tagLst xmlns:p="http://schemas.openxmlformats.org/presentationml/2006/main">
  <p:tag name="TIMING" val="|1.7"/>
</p:tagLst>
</file>

<file path=ppt/tags/tag10.xml><?xml version="1.0" encoding="utf-8"?>
<p:tagLst xmlns:p="http://schemas.openxmlformats.org/presentationml/2006/main">
  <p:tag name="TIMING" val="|5|3.9|7.5|3.8|4.3"/>
</p:tagLst>
</file>

<file path=ppt/tags/tag11.xml><?xml version="1.0" encoding="utf-8"?>
<p:tagLst xmlns:p="http://schemas.openxmlformats.org/presentationml/2006/main">
  <p:tag name="TIMING" val="|1.1|5.9|1.3|2.2"/>
</p:tagLst>
</file>

<file path=ppt/tags/tag12.xml><?xml version="1.0" encoding="utf-8"?>
<p:tagLst xmlns:p="http://schemas.openxmlformats.org/presentationml/2006/main">
  <p:tag name="TIMING" val="|2.4|3.6|1.8|3.7|10.4|7.1|10.5"/>
</p:tagLst>
</file>

<file path=ppt/tags/tag13.xml><?xml version="1.0" encoding="utf-8"?>
<p:tagLst xmlns:p="http://schemas.openxmlformats.org/presentationml/2006/main">
  <p:tag name="TIMING" val="|6"/>
</p:tagLst>
</file>

<file path=ppt/tags/tag14.xml><?xml version="1.0" encoding="utf-8"?>
<p:tagLst xmlns:p="http://schemas.openxmlformats.org/presentationml/2006/main">
  <p:tag name="TIMING" val="|1.4|1.6|1.3|2.1|0.8|1.5"/>
</p:tagLst>
</file>

<file path=ppt/tags/tag15.xml><?xml version="1.0" encoding="utf-8"?>
<p:tagLst xmlns:p="http://schemas.openxmlformats.org/presentationml/2006/main">
  <p:tag name="TIMING" val="|12|7.1|1.1|2.1|1.9|3.1|1.7|1.1|13.4|1.4"/>
</p:tagLst>
</file>

<file path=ppt/tags/tag16.xml><?xml version="1.0" encoding="utf-8"?>
<p:tagLst xmlns:p="http://schemas.openxmlformats.org/presentationml/2006/main">
  <p:tag name="TIMING" val="|4.3"/>
</p:tagLst>
</file>

<file path=ppt/tags/tag17.xml><?xml version="1.0" encoding="utf-8"?>
<p:tagLst xmlns:p="http://schemas.openxmlformats.org/presentationml/2006/main">
  <p:tag name="TIMING" val="|6.6|14.1"/>
</p:tagLst>
</file>

<file path=ppt/tags/tag18.xml><?xml version="1.0" encoding="utf-8"?>
<p:tagLst xmlns:p="http://schemas.openxmlformats.org/presentationml/2006/main">
  <p:tag name="TIMING" val="|3.9"/>
</p:tagLst>
</file>

<file path=ppt/tags/tag19.xml><?xml version="1.0" encoding="utf-8"?>
<p:tagLst xmlns:p="http://schemas.openxmlformats.org/presentationml/2006/main">
  <p:tag name="TIMING" val="|3.5"/>
</p:tagLst>
</file>

<file path=ppt/tags/tag2.xml><?xml version="1.0" encoding="utf-8"?>
<p:tagLst xmlns:p="http://schemas.openxmlformats.org/presentationml/2006/main">
  <p:tag name="TIMING" val="|2.3"/>
</p:tagLst>
</file>

<file path=ppt/tags/tag20.xml><?xml version="1.0" encoding="utf-8"?>
<p:tagLst xmlns:p="http://schemas.openxmlformats.org/presentationml/2006/main">
  <p:tag name="TIMING" val="|4.7|2.4|3.8|3.7"/>
</p:tagLst>
</file>

<file path=ppt/tags/tag21.xml><?xml version="1.0" encoding="utf-8"?>
<p:tagLst xmlns:p="http://schemas.openxmlformats.org/presentationml/2006/main">
  <p:tag name="TIMING" val="|12.4|5.2|2.6|3.2|23.2|0.1|19.4"/>
</p:tagLst>
</file>

<file path=ppt/tags/tag22.xml><?xml version="1.0" encoding="utf-8"?>
<p:tagLst xmlns:p="http://schemas.openxmlformats.org/presentationml/2006/main">
  <p:tag name="TIMING" val="|7.7|3.1|1.9|1.1"/>
</p:tagLst>
</file>

<file path=ppt/tags/tag23.xml><?xml version="1.0" encoding="utf-8"?>
<p:tagLst xmlns:p="http://schemas.openxmlformats.org/presentationml/2006/main">
  <p:tag name="TIMING" val="|1.1|1.2|2.4|4.8|1.1|1"/>
</p:tagLst>
</file>

<file path=ppt/tags/tag24.xml><?xml version="1.0" encoding="utf-8"?>
<p:tagLst xmlns:p="http://schemas.openxmlformats.org/presentationml/2006/main">
  <p:tag name="TIMING" val="|2.8|14.5"/>
</p:tagLst>
</file>

<file path=ppt/tags/tag25.xml><?xml version="1.0" encoding="utf-8"?>
<p:tagLst xmlns:p="http://schemas.openxmlformats.org/presentationml/2006/main">
  <p:tag name="TIMING" val="|2.1|1.3|6.6|0.9|3"/>
</p:tagLst>
</file>

<file path=ppt/tags/tag26.xml><?xml version="1.0" encoding="utf-8"?>
<p:tagLst xmlns:p="http://schemas.openxmlformats.org/presentationml/2006/main">
  <p:tag name="TIMING" val="|1.2|1.4|5|2|3.1"/>
</p:tagLst>
</file>

<file path=ppt/tags/tag27.xml><?xml version="1.0" encoding="utf-8"?>
<p:tagLst xmlns:p="http://schemas.openxmlformats.org/presentationml/2006/main">
  <p:tag name="TIMING" val="|2"/>
</p:tagLst>
</file>

<file path=ppt/tags/tag28.xml><?xml version="1.0" encoding="utf-8"?>
<p:tagLst xmlns:p="http://schemas.openxmlformats.org/presentationml/2006/main">
  <p:tag name="TIMING" val="|0.6"/>
</p:tagLst>
</file>

<file path=ppt/tags/tag29.xml><?xml version="1.0" encoding="utf-8"?>
<p:tagLst xmlns:p="http://schemas.openxmlformats.org/presentationml/2006/main">
  <p:tag name="TIMING" val="|5.7|1.5|0.9|1.6|4.9|6.3"/>
</p:tagLst>
</file>

<file path=ppt/tags/tag3.xml><?xml version="1.0" encoding="utf-8"?>
<p:tagLst xmlns:p="http://schemas.openxmlformats.org/presentationml/2006/main">
  <p:tag name="TIMING" val="|3|25.8|17.1"/>
</p:tagLst>
</file>

<file path=ppt/tags/tag4.xml><?xml version="1.0" encoding="utf-8"?>
<p:tagLst xmlns:p="http://schemas.openxmlformats.org/presentationml/2006/main">
  <p:tag name="TIMING" val="|4.7|18.8|15.4"/>
</p:tagLst>
</file>

<file path=ppt/tags/tag5.xml><?xml version="1.0" encoding="utf-8"?>
<p:tagLst xmlns:p="http://schemas.openxmlformats.org/presentationml/2006/main">
  <p:tag name="TIMING" val="|0.7"/>
</p:tagLst>
</file>

<file path=ppt/tags/tag6.xml><?xml version="1.0" encoding="utf-8"?>
<p:tagLst xmlns:p="http://schemas.openxmlformats.org/presentationml/2006/main">
  <p:tag name="TIMING" val="|0.9|15.8"/>
</p:tagLst>
</file>

<file path=ppt/tags/tag7.xml><?xml version="1.0" encoding="utf-8"?>
<p:tagLst xmlns:p="http://schemas.openxmlformats.org/presentationml/2006/main">
  <p:tag name="TIMING" val="|3.1|39.9"/>
</p:tagLst>
</file>

<file path=ppt/tags/tag8.xml><?xml version="1.0" encoding="utf-8"?>
<p:tagLst xmlns:p="http://schemas.openxmlformats.org/presentationml/2006/main">
  <p:tag name="TIMING" val="|0.7"/>
</p:tagLst>
</file>

<file path=ppt/tags/tag9.xml><?xml version="1.0" encoding="utf-8"?>
<p:tagLst xmlns:p="http://schemas.openxmlformats.org/presentationml/2006/main">
  <p:tag name="TIMING" val="|1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5830</Words>
  <Application>WPS Presentation</Application>
  <PresentationFormat>On-screen Show (4:3)</PresentationFormat>
  <Paragraphs>578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Lucida Sans</vt:lpstr>
      <vt:lpstr>Book Antiqua</vt:lpstr>
      <vt:lpstr>Wingdings 2</vt:lpstr>
      <vt:lpstr>Wingdings 3</vt:lpstr>
      <vt:lpstr>Calibri</vt:lpstr>
      <vt:lpstr>Tahoma</vt:lpstr>
      <vt:lpstr>Wingdings 3</vt:lpstr>
      <vt:lpstr>Wingdings 2</vt:lpstr>
      <vt:lpstr>Microsoft YaHei</vt:lpstr>
      <vt:lpstr>Arial Unicode MS</vt:lpstr>
      <vt:lpstr>Apex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OffCenter Concepts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Sheryl Nelson</dc:creator>
  <cp:lastModifiedBy>Dr. Fariha Rehman</cp:lastModifiedBy>
  <cp:revision>98</cp:revision>
  <dcterms:created xsi:type="dcterms:W3CDTF">2003-01-31T00:15:31Z</dcterms:created>
  <dcterms:modified xsi:type="dcterms:W3CDTF">2024-04-04T02:54:00Z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313DB21161E044A68E7EF10805D4B34D_13</vt:lpwstr>
  </property>
  <property fmtid="{D5CDD505-2E9C-101B-9397-08002B2CF9AE}" pid="3" name="KSOProductBuildVer">
    <vt:lpwstr>1033-12.2.0.13489</vt:lpwstr>
  </property>
</Properties>
</file>