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70" r:id="rId5"/>
    <p:sldId id="271" r:id="rId6"/>
    <p:sldId id="272" r:id="rId7"/>
    <p:sldId id="273" r:id="rId8"/>
    <p:sldId id="281" r:id="rId9"/>
    <p:sldId id="282" r:id="rId10"/>
    <p:sldId id="274" r:id="rId11"/>
    <p:sldId id="283" r:id="rId12"/>
    <p:sldId id="285" r:id="rId13"/>
    <p:sldId id="275" r:id="rId14"/>
    <p:sldId id="284" r:id="rId15"/>
    <p:sldId id="286" r:id="rId16"/>
    <p:sldId id="276" r:id="rId17"/>
    <p:sldId id="287" r:id="rId18"/>
    <p:sldId id="288" r:id="rId19"/>
    <p:sldId id="289" r:id="rId20"/>
    <p:sldId id="277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270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818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050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8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856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4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686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484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005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08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62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DF14C-AC95-4687-A4EA-C6440B88F17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2E89-E696-4DF0-806A-EFFB0C127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3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ECO-302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Process Economics </a:t>
            </a:r>
          </a:p>
        </p:txBody>
      </p:sp>
    </p:spTree>
    <p:extLst>
      <p:ext uri="{BB962C8B-B14F-4D97-AF65-F5344CB8AC3E}">
        <p14:creationId xmlns="" xmlns:p14="http://schemas.microsoft.com/office/powerpoint/2010/main" val="80304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EXAMPLE </a:t>
            </a:r>
            <a:r>
              <a:rPr lang="en-US" b="1" i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diesel engine was installed 10 years ago at a cost of</a:t>
            </a:r>
            <a:br>
              <a:rPr lang="en-US" dirty="0"/>
            </a:br>
            <a:r>
              <a:rPr lang="en-US" dirty="0" err="1"/>
              <a:t>Rs</a:t>
            </a:r>
            <a:r>
              <a:rPr lang="en-US" dirty="0"/>
              <a:t>. 50,000. It has a present realizable market value of </a:t>
            </a:r>
            <a:r>
              <a:rPr lang="en-US" dirty="0" err="1"/>
              <a:t>Rs</a:t>
            </a:r>
            <a:r>
              <a:rPr lang="en-US" dirty="0"/>
              <a:t>. 15,000. If kept, it </a:t>
            </a:r>
            <a:r>
              <a:rPr lang="en-US" dirty="0" smtClean="0"/>
              <a:t>can be </a:t>
            </a:r>
            <a:r>
              <a:rPr lang="en-US" dirty="0"/>
              <a:t>expected to last five years more, with operating and maintenance cost </a:t>
            </a:r>
            <a:r>
              <a:rPr lang="en-US" dirty="0" smtClean="0"/>
              <a:t>of </a:t>
            </a:r>
            <a:r>
              <a:rPr lang="en-US" dirty="0" err="1" smtClean="0"/>
              <a:t>Rs</a:t>
            </a:r>
            <a:r>
              <a:rPr lang="en-US" dirty="0"/>
              <a:t>. 14,000 per year and to have a salvage value of </a:t>
            </a:r>
            <a:r>
              <a:rPr lang="en-US" dirty="0" err="1"/>
              <a:t>Rs</a:t>
            </a:r>
            <a:r>
              <a:rPr lang="en-US" dirty="0"/>
              <a:t>. 8,000 at the end of </a:t>
            </a:r>
            <a:r>
              <a:rPr lang="en-US" dirty="0" smtClean="0"/>
              <a:t>the fifth </a:t>
            </a:r>
            <a:r>
              <a:rPr lang="en-US" dirty="0"/>
              <a:t>year. This engine can be replaced with an improved version </a:t>
            </a:r>
            <a:r>
              <a:rPr lang="en-US" dirty="0" smtClean="0"/>
              <a:t>costing </a:t>
            </a:r>
            <a:r>
              <a:rPr lang="en-US" dirty="0" err="1" smtClean="0"/>
              <a:t>Rs</a:t>
            </a:r>
            <a:r>
              <a:rPr lang="en-US" dirty="0"/>
              <a:t>. 65,000 which has an expected life of 20 years. This improved version </a:t>
            </a:r>
            <a:r>
              <a:rPr lang="en-US" dirty="0" smtClean="0"/>
              <a:t>will have </a:t>
            </a:r>
            <a:r>
              <a:rPr lang="en-US" dirty="0"/>
              <a:t>an estimated annual operating and maintenance cost of </a:t>
            </a:r>
            <a:r>
              <a:rPr lang="en-US" dirty="0" err="1"/>
              <a:t>Rs</a:t>
            </a:r>
            <a:r>
              <a:rPr lang="en-US" dirty="0"/>
              <a:t>. 9,000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ultimate </a:t>
            </a:r>
            <a:r>
              <a:rPr lang="en-US" dirty="0"/>
              <a:t>salvage value of </a:t>
            </a:r>
            <a:r>
              <a:rPr lang="en-US" dirty="0" err="1"/>
              <a:t>Rs</a:t>
            </a:r>
            <a:r>
              <a:rPr lang="en-US" dirty="0"/>
              <a:t>. 13,000. Using an interest rate of 15%, make </a:t>
            </a:r>
            <a:r>
              <a:rPr lang="en-US" dirty="0" smtClean="0"/>
              <a:t>an annual </a:t>
            </a:r>
            <a:r>
              <a:rPr lang="en-US" dirty="0"/>
              <a:t>equivalent cost analysis to determine whether to keep or replace the </a:t>
            </a:r>
            <a:r>
              <a:rPr lang="en-US" dirty="0" smtClean="0"/>
              <a:t>old engine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684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685800"/>
            <a:ext cx="61722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505201"/>
            <a:ext cx="5715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9487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248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71628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95613"/>
            <a:ext cx="6010275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935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EXAMPLE </a:t>
            </a:r>
            <a:r>
              <a:rPr lang="en-US" b="1" i="1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steel highway bridge must either be reinforced or replaced.</a:t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Reinforcement would cost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 6,60,000 and would make the bridge fit for an</a:t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additional five years of service. If it is reinforced, it is estimated that its net</a:t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salvage value would be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 4,00,000 at the time it is retired from service. The</a:t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prestressed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concrete bridge would cost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 15,00,000 and would meet the</a:t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foreseeable requirements of the next 40 years. Such a bridge would have no</a:t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salvage value. It is estimated that the annual maintenance cost of the reinforced</a:t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bridge would exceed that of the concrete bridge by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 96,000. If the bridge is</a:t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replaced by a new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prestressed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concrete bridge, the scrap value of the steel would</a:t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exceed the demolition cost by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 4,20,000. Assume that the money costs the</a:t>
            </a:r>
            <a:br>
              <a:rPr lang="en-US" sz="3800" dirty="0">
                <a:latin typeface="Times New Roman" pitchFamily="18" charset="0"/>
                <a:cs typeface="Times New Roman" pitchFamily="18" charset="0"/>
              </a:rPr>
            </a:b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state 10%. What would you recommend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166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1"/>
            <a:ext cx="7772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6705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4987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16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82" y="2057400"/>
            <a:ext cx="691341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3352800"/>
            <a:ext cx="710738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9675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EXAMPLE </a:t>
            </a:r>
            <a:r>
              <a:rPr lang="en-US" b="1" i="1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Three </a:t>
            </a:r>
            <a:r>
              <a:rPr lang="en-US" sz="2000" dirty="0"/>
              <a:t>years back, a municipality purchased a 10 </a:t>
            </a:r>
            <a:r>
              <a:rPr lang="en-US" sz="2000" dirty="0" err="1"/>
              <a:t>hp</a:t>
            </a:r>
            <a:r>
              <a:rPr lang="en-US" sz="2000" dirty="0"/>
              <a:t> motor </a:t>
            </a:r>
            <a:r>
              <a:rPr lang="en-US" sz="2000" dirty="0" smtClean="0"/>
              <a:t>for pumping </a:t>
            </a:r>
            <a:r>
              <a:rPr lang="en-US" sz="2000" dirty="0"/>
              <a:t>drinking water. Its useful life was estimated to be 10 years. Due to </a:t>
            </a:r>
            <a:r>
              <a:rPr lang="en-US" sz="2000" dirty="0" smtClean="0"/>
              <a:t>the fast </a:t>
            </a:r>
            <a:r>
              <a:rPr lang="en-US" sz="2000" dirty="0"/>
              <a:t>development of that locality, the municipality is unable to meet the </a:t>
            </a:r>
            <a:r>
              <a:rPr lang="en-US" sz="2000" dirty="0" smtClean="0"/>
              <a:t>current demand </a:t>
            </a:r>
            <a:r>
              <a:rPr lang="en-US" sz="2000" dirty="0"/>
              <a:t>for water with the existing motor. The municipality can cope with </a:t>
            </a:r>
            <a:r>
              <a:rPr lang="en-US" sz="2000" dirty="0" smtClean="0"/>
              <a:t>the situation </a:t>
            </a:r>
            <a:r>
              <a:rPr lang="en-US" sz="2000" dirty="0"/>
              <a:t>either by augmenting an additional 5 </a:t>
            </a:r>
            <a:r>
              <a:rPr lang="en-US" sz="2000" dirty="0" err="1" smtClean="0"/>
              <a:t>hp</a:t>
            </a:r>
            <a:r>
              <a:rPr lang="en-US" sz="2000" dirty="0"/>
              <a:t> </a:t>
            </a:r>
            <a:r>
              <a:rPr lang="en-US" sz="2000" dirty="0" smtClean="0"/>
              <a:t>motor </a:t>
            </a:r>
            <a:r>
              <a:rPr lang="en-US" sz="2000" dirty="0"/>
              <a:t>or replacing the </a:t>
            </a:r>
            <a:r>
              <a:rPr lang="en-US" sz="2000" dirty="0" smtClean="0"/>
              <a:t>existing 10 </a:t>
            </a:r>
            <a:r>
              <a:rPr lang="en-US" sz="2000" dirty="0" err="1"/>
              <a:t>hp</a:t>
            </a:r>
            <a:r>
              <a:rPr lang="en-US" sz="2000" dirty="0"/>
              <a:t> motor with a new 15 </a:t>
            </a:r>
            <a:r>
              <a:rPr lang="en-US" sz="2000" dirty="0" err="1"/>
              <a:t>hp</a:t>
            </a:r>
            <a:r>
              <a:rPr lang="en-US" sz="2000" dirty="0"/>
              <a:t> </a:t>
            </a:r>
            <a:r>
              <a:rPr lang="en-US" sz="2000" dirty="0" smtClean="0"/>
              <a:t>motor. The </a:t>
            </a:r>
            <a:r>
              <a:rPr lang="en-US" sz="2000" dirty="0"/>
              <a:t>details of these motors are </a:t>
            </a:r>
            <a:r>
              <a:rPr lang="en-US" sz="2000" dirty="0" smtClean="0"/>
              <a:t>now tabulated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79248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1002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1628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9" y="3800475"/>
            <a:ext cx="6601691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6727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6477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477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902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01040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95512"/>
            <a:ext cx="7010400" cy="245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653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457200" y="1552575"/>
            <a:ext cx="8229600" cy="4572000"/>
          </a:xfrm>
        </p:spPr>
        <p:txBody>
          <a:bodyPr/>
          <a:lstStyle/>
          <a:p>
            <a:pPr marL="0" indent="0" algn="ctr">
              <a:buFont typeface="Wingdings 2" pitchFamily="18" charset="2"/>
              <a:buNone/>
            </a:pPr>
            <a:r>
              <a:rPr lang="en-US" smtClean="0"/>
              <a:t> All the topics followed in this lecture are from </a:t>
            </a:r>
            <a:r>
              <a:rPr lang="en-GB" sz="2800" smtClean="0"/>
              <a:t>Engineering Economy by R. Panneerselvam 4th Edition, which is being used as a standard textbook for this course. The data taken from the book is entirely for study purposes and no copyright infringement is intended.  </a:t>
            </a:r>
            <a:endParaRPr lang="en-US" sz="280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b="1"/>
              <a:t>Disclaimer </a:t>
            </a:r>
          </a:p>
        </p:txBody>
      </p:sp>
    </p:spTree>
    <p:extLst>
      <p:ext uri="{BB962C8B-B14F-4D97-AF65-F5344CB8AC3E}">
        <p14:creationId xmlns="" xmlns:p14="http://schemas.microsoft.com/office/powerpoint/2010/main" val="264593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 machine was purchased two years ago for </a:t>
            </a:r>
            <a:r>
              <a:rPr lang="en-US" dirty="0" err="1"/>
              <a:t>Rs</a:t>
            </a:r>
            <a:r>
              <a:rPr lang="en-US" dirty="0"/>
              <a:t>. 10,000. Its</a:t>
            </a:r>
            <a:br>
              <a:rPr lang="en-US" dirty="0"/>
            </a:br>
            <a:r>
              <a:rPr lang="en-US" dirty="0"/>
              <a:t>annual maintenance cost is </a:t>
            </a:r>
            <a:r>
              <a:rPr lang="en-US" dirty="0" err="1"/>
              <a:t>Rs</a:t>
            </a:r>
            <a:r>
              <a:rPr lang="en-US" dirty="0"/>
              <a:t>. 750. Its life is six years and its salvage value </a:t>
            </a:r>
            <a:r>
              <a:rPr lang="en-US" dirty="0" smtClean="0"/>
              <a:t>at the </a:t>
            </a:r>
            <a:r>
              <a:rPr lang="en-US" dirty="0"/>
              <a:t>end of its life is </a:t>
            </a:r>
            <a:r>
              <a:rPr lang="en-US" dirty="0" err="1"/>
              <a:t>Rs</a:t>
            </a:r>
            <a:r>
              <a:rPr lang="en-US" dirty="0"/>
              <a:t>. 1,000. Now, a company is offering a new machine </a:t>
            </a:r>
            <a:r>
              <a:rPr lang="en-US" dirty="0" smtClean="0"/>
              <a:t>at a </a:t>
            </a:r>
            <a:r>
              <a:rPr lang="en-US" dirty="0"/>
              <a:t>cost of </a:t>
            </a:r>
            <a:r>
              <a:rPr lang="en-US" dirty="0" err="1"/>
              <a:t>Rs</a:t>
            </a:r>
            <a:r>
              <a:rPr lang="en-US" dirty="0"/>
              <a:t>. 10,000. Its life is four years and its salvage value at the end of </a:t>
            </a:r>
            <a:r>
              <a:rPr lang="en-US" dirty="0" smtClean="0"/>
              <a:t>its life </a:t>
            </a:r>
            <a:r>
              <a:rPr lang="en-US" dirty="0"/>
              <a:t>is </a:t>
            </a:r>
            <a:r>
              <a:rPr lang="en-US" dirty="0" err="1"/>
              <a:t>Rs</a:t>
            </a:r>
            <a:r>
              <a:rPr lang="en-US" dirty="0"/>
              <a:t>. 4,000. The </a:t>
            </a:r>
            <a:r>
              <a:rPr lang="en-US" dirty="0" smtClean="0"/>
              <a:t>annual maintenance </a:t>
            </a:r>
            <a:r>
              <a:rPr lang="en-US" dirty="0"/>
              <a:t>cost of the new machine is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500. The </a:t>
            </a:r>
            <a:r>
              <a:rPr lang="en-US" dirty="0"/>
              <a:t>company which is supplying </a:t>
            </a:r>
            <a:r>
              <a:rPr lang="en-US" dirty="0" smtClean="0"/>
              <a:t>the new </a:t>
            </a:r>
            <a:r>
              <a:rPr lang="en-US" dirty="0"/>
              <a:t>machine is willing to take the </a:t>
            </a:r>
            <a:r>
              <a:rPr lang="en-US" dirty="0" smtClean="0"/>
              <a:t>old machine </a:t>
            </a:r>
            <a:r>
              <a:rPr lang="en-US" dirty="0"/>
              <a:t>for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8,000 if </a:t>
            </a:r>
            <a:r>
              <a:rPr lang="en-US" dirty="0"/>
              <a:t>it is replaced by the new machine. </a:t>
            </a:r>
            <a:r>
              <a:rPr lang="en-US" dirty="0" smtClean="0"/>
              <a:t>Assume </a:t>
            </a:r>
            <a:r>
              <a:rPr lang="en-US" dirty="0"/>
              <a:t>an </a:t>
            </a:r>
            <a:r>
              <a:rPr lang="en-US" dirty="0" smtClean="0"/>
              <a:t>interest rate </a:t>
            </a:r>
            <a:r>
              <a:rPr lang="en-US" dirty="0"/>
              <a:t>of 12%, compounded annually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(</a:t>
            </a:r>
            <a:r>
              <a:rPr lang="en-US" dirty="0"/>
              <a:t>a) Find the comparative use value of the old machine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(</a:t>
            </a:r>
            <a:r>
              <a:rPr lang="en-US" dirty="0"/>
              <a:t>b) Is it advisable to replace the old machine</a:t>
            </a:r>
            <a:r>
              <a:rPr lang="en-US" dirty="0" smtClean="0"/>
              <a:t>?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533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315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1"/>
            <a:ext cx="6477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3810000"/>
            <a:ext cx="64423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57909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23899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22999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The End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92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Replacement and Maintenance Analysis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sz="6000" dirty="0" smtClean="0">
                <a:solidFill>
                  <a:schemeClr val="bg2">
                    <a:lumMod val="50000"/>
                  </a:schemeClr>
                </a:solidFill>
              </a:rPr>
              <a:t>Chapter </a:t>
            </a: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8</a:t>
            </a:r>
            <a:b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</a:rPr>
              <a:t>Part 2</a:t>
            </a:r>
            <a:r>
              <a:rPr sz="6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sz="6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056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REPLACEMENT OF EXISTING ASSET WITH </a:t>
            </a:r>
            <a:r>
              <a:rPr lang="en-US" b="1" dirty="0" smtClean="0"/>
              <a:t>A NEW </a:t>
            </a:r>
            <a:r>
              <a:rPr lang="en-US" b="1" dirty="0"/>
              <a:t>ASSET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this analysis, the annual equivalent cost of </a:t>
            </a:r>
            <a:r>
              <a:rPr lang="en-US" dirty="0" smtClean="0"/>
              <a:t>each alternative </a:t>
            </a:r>
            <a:r>
              <a:rPr lang="en-US" dirty="0"/>
              <a:t>should be computed </a:t>
            </a:r>
            <a:r>
              <a:rPr lang="en-US" dirty="0" smtClean="0"/>
              <a:t>first.</a:t>
            </a:r>
          </a:p>
          <a:p>
            <a:pPr algn="just"/>
            <a:r>
              <a:rPr lang="en-US" dirty="0" smtClean="0"/>
              <a:t>Then </a:t>
            </a:r>
            <a:r>
              <a:rPr lang="en-US" dirty="0"/>
              <a:t>the alternative which has the least</a:t>
            </a:r>
            <a:br>
              <a:rPr lang="en-US" dirty="0"/>
            </a:br>
            <a:r>
              <a:rPr lang="en-US" dirty="0"/>
              <a:t>cost should be selected as the best alternative. </a:t>
            </a:r>
          </a:p>
        </p:txBody>
      </p:sp>
    </p:spTree>
    <p:extLst>
      <p:ext uri="{BB962C8B-B14F-4D97-AF65-F5344CB8AC3E}">
        <p14:creationId xmlns="" xmlns:p14="http://schemas.microsoft.com/office/powerpoint/2010/main" val="161877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Capital Recovery with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following data of a machine.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</a:t>
            </a:r>
          </a:p>
          <a:p>
            <a:pPr marL="400050" lvl="1" indent="0" algn="just">
              <a:buNone/>
            </a:pP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purchase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price of the machine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00050" lvl="1" indent="0" algn="just">
              <a:buNone/>
            </a:pP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salvage value of the machine at the end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machine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life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400050" lvl="1" indent="0" algn="just">
              <a:buNone/>
            </a:pP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life of the machine in years,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400050" lvl="1" indent="0" algn="just">
              <a:buNone/>
            </a:pP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= interest rate, compounded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annually</a:t>
            </a:r>
          </a:p>
          <a:p>
            <a:pPr marL="400050" lvl="1" indent="0" algn="just">
              <a:buNone/>
            </a:pPr>
            <a:endParaRPr lang="en-US" dirty="0" smtClean="0"/>
          </a:p>
          <a:p>
            <a:pPr marL="400050" lvl="1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00050" lvl="1" indent="0" algn="just">
              <a:buNone/>
            </a:pPr>
            <a:endParaRPr lang="en-US" dirty="0" smtClean="0"/>
          </a:p>
          <a:p>
            <a:pPr marL="400050" lvl="1" indent="0" algn="just">
              <a:buNone/>
            </a:pPr>
            <a:endParaRPr lang="en-US" dirty="0" smtClean="0"/>
          </a:p>
          <a:p>
            <a:pPr marL="400050" lvl="1" indent="0" algn="just">
              <a:buNone/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equation represents the </a:t>
            </a:r>
            <a:r>
              <a:rPr lang="en-US" sz="22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capital recovery with return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2855"/>
            <a:ext cx="7620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77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Concept of Challenger and Defender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800" dirty="0" smtClean="0"/>
              <a:t>If </a:t>
            </a:r>
            <a:r>
              <a:rPr lang="en-US" sz="3800" dirty="0"/>
              <a:t>an existing equipment is considered for replacement with a new </a:t>
            </a:r>
            <a:r>
              <a:rPr lang="en-US" sz="3800" dirty="0" smtClean="0"/>
              <a:t>equipment, then </a:t>
            </a:r>
            <a:r>
              <a:rPr lang="en-US" sz="3800" dirty="0"/>
              <a:t>the existing equipment is known as the </a:t>
            </a:r>
            <a:r>
              <a:rPr lang="en-US" sz="3800" i="1" dirty="0"/>
              <a:t>defender </a:t>
            </a:r>
            <a:r>
              <a:rPr lang="en-US" sz="3800" dirty="0"/>
              <a:t>and the new equipment </a:t>
            </a:r>
            <a:r>
              <a:rPr lang="en-US" sz="3800" dirty="0" smtClean="0"/>
              <a:t>is known </a:t>
            </a:r>
            <a:r>
              <a:rPr lang="en-US" sz="3800" dirty="0"/>
              <a:t>as </a:t>
            </a:r>
            <a:r>
              <a:rPr lang="en-US" sz="3800" i="1" dirty="0" smtClean="0"/>
              <a:t>challenger</a:t>
            </a:r>
            <a:r>
              <a:rPr lang="en-US" sz="38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 smtClean="0"/>
          </a:p>
          <a:p>
            <a:pPr algn="just">
              <a:lnSpc>
                <a:spcPct val="120000"/>
              </a:lnSpc>
            </a:pPr>
            <a:r>
              <a:rPr lang="en-US" sz="3800" dirty="0" smtClean="0"/>
              <a:t>Assume </a:t>
            </a:r>
            <a:r>
              <a:rPr lang="en-US" sz="3800" dirty="0"/>
              <a:t>that an equipment has been purchased about three years back </a:t>
            </a:r>
            <a:r>
              <a:rPr lang="en-US" sz="3800" dirty="0" smtClean="0"/>
              <a:t>for </a:t>
            </a:r>
            <a:r>
              <a:rPr lang="en-US" sz="3800" dirty="0" err="1" smtClean="0"/>
              <a:t>Rs</a:t>
            </a:r>
            <a:r>
              <a:rPr lang="en-US" sz="3800" dirty="0"/>
              <a:t>. 5,00,000 and it is considered for replacement with a new equipment. </a:t>
            </a:r>
            <a:r>
              <a:rPr lang="en-US" sz="3800" dirty="0" smtClean="0"/>
              <a:t>The supplier </a:t>
            </a:r>
            <a:r>
              <a:rPr lang="en-US" sz="3800" dirty="0"/>
              <a:t>of the new equipment will take the old one for some money, </a:t>
            </a:r>
            <a:r>
              <a:rPr lang="en-US" sz="3800" dirty="0" smtClean="0"/>
              <a:t>say, </a:t>
            </a:r>
            <a:r>
              <a:rPr lang="en-US" sz="3800" dirty="0" err="1" smtClean="0"/>
              <a:t>Rs</a:t>
            </a:r>
            <a:r>
              <a:rPr lang="en-US" sz="3800" dirty="0"/>
              <a:t>. 3,00,000</a:t>
            </a:r>
            <a:r>
              <a:rPr lang="en-US" sz="38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 smtClean="0"/>
          </a:p>
          <a:p>
            <a:pPr algn="just">
              <a:lnSpc>
                <a:spcPct val="120000"/>
              </a:lnSpc>
            </a:pPr>
            <a:r>
              <a:rPr lang="en-US" sz="3800" dirty="0" smtClean="0"/>
              <a:t>This </a:t>
            </a:r>
            <a:r>
              <a:rPr lang="en-US" sz="3800" dirty="0"/>
              <a:t>should be treated as the present value of the existing</a:t>
            </a:r>
            <a:br>
              <a:rPr lang="en-US" sz="3800" dirty="0"/>
            </a:br>
            <a:r>
              <a:rPr lang="en-US" sz="3800" dirty="0"/>
              <a:t>equipment and it should be considered for all further economic analysis. </a:t>
            </a:r>
            <a:r>
              <a:rPr lang="en-US" sz="3800" dirty="0" smtClean="0"/>
              <a:t>The purchase </a:t>
            </a:r>
            <a:r>
              <a:rPr lang="en-US" sz="3800" dirty="0"/>
              <a:t>value of the existing equipment before three years is now known </a:t>
            </a:r>
            <a:r>
              <a:rPr lang="en-US" sz="3800" dirty="0" smtClean="0"/>
              <a:t>as </a:t>
            </a:r>
            <a:r>
              <a:rPr lang="en-US" sz="3800" i="1" dirty="0" smtClean="0"/>
              <a:t>sunk </a:t>
            </a:r>
            <a:r>
              <a:rPr lang="en-US" sz="3800" i="1" dirty="0"/>
              <a:t>cost</a:t>
            </a:r>
            <a:r>
              <a:rPr lang="en-US" sz="3800" dirty="0"/>
              <a:t>, and it should not be considered for further analysis</a:t>
            </a:r>
            <a:r>
              <a:rPr lang="en-US" sz="3800" dirty="0" smtClean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8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730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EXAMPLE </a:t>
            </a:r>
            <a:r>
              <a:rPr lang="en-US" b="1" i="1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Two </a:t>
            </a:r>
            <a:r>
              <a:rPr lang="en-US" dirty="0"/>
              <a:t>years ago, a machine was purchased at a cost of</a:t>
            </a:r>
            <a:br>
              <a:rPr lang="en-US" dirty="0"/>
            </a:br>
            <a:r>
              <a:rPr lang="en-US" dirty="0" err="1"/>
              <a:t>Rs</a:t>
            </a:r>
            <a:r>
              <a:rPr lang="en-US" dirty="0"/>
              <a:t>. 2,00,000 to be useful for eight years. Its salvage value at the end of its </a:t>
            </a:r>
            <a:r>
              <a:rPr lang="en-US" dirty="0" smtClean="0"/>
              <a:t>life is </a:t>
            </a:r>
            <a:r>
              <a:rPr lang="en-US" dirty="0" err="1"/>
              <a:t>Rs</a:t>
            </a:r>
            <a:r>
              <a:rPr lang="en-US" dirty="0"/>
              <a:t>. 25,000. The annual maintenance cost is </a:t>
            </a:r>
            <a:r>
              <a:rPr lang="en-US" dirty="0" err="1"/>
              <a:t>Rs</a:t>
            </a:r>
            <a:r>
              <a:rPr lang="en-US" dirty="0"/>
              <a:t>. 25,000. The market value </a:t>
            </a:r>
            <a:r>
              <a:rPr lang="en-US" dirty="0" smtClean="0"/>
              <a:t>of the </a:t>
            </a:r>
            <a:r>
              <a:rPr lang="en-US" dirty="0"/>
              <a:t>present machine is </a:t>
            </a:r>
            <a:r>
              <a:rPr lang="en-US" dirty="0" err="1"/>
              <a:t>Rs</a:t>
            </a:r>
            <a:r>
              <a:rPr lang="en-US" dirty="0"/>
              <a:t>. 1,20,000. Now, a new machine to cater to the </a:t>
            </a:r>
            <a:r>
              <a:rPr lang="en-US" dirty="0" smtClean="0"/>
              <a:t>need of </a:t>
            </a:r>
            <a:r>
              <a:rPr lang="en-US" dirty="0"/>
              <a:t>the present machine is available at </a:t>
            </a:r>
            <a:r>
              <a:rPr lang="en-US" dirty="0" err="1"/>
              <a:t>Rs</a:t>
            </a:r>
            <a:r>
              <a:rPr lang="en-US" dirty="0"/>
              <a:t>. 1,50,000 to be useful for six years. </a:t>
            </a:r>
            <a:r>
              <a:rPr lang="en-US" dirty="0" smtClean="0"/>
              <a:t>Its annual </a:t>
            </a:r>
            <a:r>
              <a:rPr lang="en-US" dirty="0"/>
              <a:t>maintenance cost is </a:t>
            </a:r>
            <a:r>
              <a:rPr lang="en-US" dirty="0" err="1"/>
              <a:t>Rs</a:t>
            </a:r>
            <a:r>
              <a:rPr lang="en-US" dirty="0"/>
              <a:t>. 14,000. The salvage value of the new </a:t>
            </a:r>
            <a:r>
              <a:rPr lang="en-US" dirty="0" smtClean="0"/>
              <a:t>machine is </a:t>
            </a:r>
            <a:r>
              <a:rPr lang="en-US" dirty="0" err="1"/>
              <a:t>Rs</a:t>
            </a:r>
            <a:r>
              <a:rPr lang="en-US" dirty="0"/>
              <a:t>. 20,000. Using </a:t>
            </a:r>
            <a:r>
              <a:rPr lang="en-US" dirty="0" smtClean="0"/>
              <a:t>an interest </a:t>
            </a:r>
            <a:r>
              <a:rPr lang="en-US" dirty="0"/>
              <a:t>rate of 12%, find whether it is worth </a:t>
            </a:r>
            <a:r>
              <a:rPr lang="en-US" dirty="0" smtClean="0"/>
              <a:t>replacing the </a:t>
            </a:r>
            <a:r>
              <a:rPr lang="en-US" dirty="0"/>
              <a:t>present machine with the new machine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084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64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05124"/>
            <a:ext cx="66294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1971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762000"/>
            <a:ext cx="56864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2667000"/>
            <a:ext cx="72104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6902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24372</TotalTime>
  <Words>385</Words>
  <Application>Microsoft Office PowerPoint</Application>
  <PresentationFormat>On-screen Show (4:3)</PresentationFormat>
  <Paragraphs>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Process Economics </vt:lpstr>
      <vt:lpstr>Disclaimer </vt:lpstr>
      <vt:lpstr>Chapter 8 Part 2 </vt:lpstr>
      <vt:lpstr>REPLACEMENT OF EXISTING ASSET WITH A NEW ASSET</vt:lpstr>
      <vt:lpstr>Capital Recovery with Return</vt:lpstr>
      <vt:lpstr>Concept of Challenger and Defender</vt:lpstr>
      <vt:lpstr>EXAMPLE 1</vt:lpstr>
      <vt:lpstr>Slide 8</vt:lpstr>
      <vt:lpstr>Slide 9</vt:lpstr>
      <vt:lpstr>EXAMPLE 2</vt:lpstr>
      <vt:lpstr>Slide 11</vt:lpstr>
      <vt:lpstr>Slide 12</vt:lpstr>
      <vt:lpstr>EXAMPLE 3</vt:lpstr>
      <vt:lpstr>Slide 14</vt:lpstr>
      <vt:lpstr>Slide 15</vt:lpstr>
      <vt:lpstr>EXAMPLE 4</vt:lpstr>
      <vt:lpstr>Slide 17</vt:lpstr>
      <vt:lpstr>Slide 18</vt:lpstr>
      <vt:lpstr>Slide 19</vt:lpstr>
      <vt:lpstr>EXAMPLE 5</vt:lpstr>
      <vt:lpstr>Slide 21</vt:lpstr>
      <vt:lpstr>Slide 22</vt:lpstr>
      <vt:lpstr>The End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Pakistan</dc:creator>
  <cp:lastModifiedBy>786</cp:lastModifiedBy>
  <cp:revision>24</cp:revision>
  <dcterms:created xsi:type="dcterms:W3CDTF">2017-05-12T10:13:37Z</dcterms:created>
  <dcterms:modified xsi:type="dcterms:W3CDTF">2021-07-10T07:47:30Z</dcterms:modified>
</cp:coreProperties>
</file>