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3"/>
    <p:sldId id="257" r:id="rId4"/>
    <p:sldId id="258" r:id="rId5"/>
    <p:sldId id="259" r:id="rId6"/>
    <p:sldId id="284" r:id="rId7"/>
    <p:sldId id="260" r:id="rId8"/>
    <p:sldId id="263" r:id="rId9"/>
    <p:sldId id="285" r:id="rId10"/>
    <p:sldId id="264" r:id="rId11"/>
    <p:sldId id="286" r:id="rId12"/>
    <p:sldId id="265" r:id="rId13"/>
    <p:sldId id="266" r:id="rId14"/>
    <p:sldId id="267" r:id="rId15"/>
    <p:sldId id="268" r:id="rId16"/>
    <p:sldId id="269" r:id="rId18"/>
    <p:sldId id="270" r:id="rId19"/>
    <p:sldId id="271" r:id="rId20"/>
    <p:sldId id="289" r:id="rId21"/>
    <p:sldId id="290" r:id="rId22"/>
    <p:sldId id="272" r:id="rId23"/>
    <p:sldId id="273" r:id="rId24"/>
    <p:sldId id="274" r:id="rId25"/>
    <p:sldId id="275" r:id="rId26"/>
    <p:sldId id="276" r:id="rId27"/>
    <p:sldId id="277" r:id="rId28"/>
    <p:sldId id="278" r:id="rId29"/>
    <p:sldId id="279" r:id="rId30"/>
    <p:sldId id="280" r:id="rId31"/>
    <p:sldId id="287" r:id="rId32"/>
    <p:sldId id="288" r:id="rId33"/>
    <p:sldId id="281" r:id="rId34"/>
    <p:sldId id="291" r:id="rId35"/>
    <p:sldId id="282" r:id="rId36"/>
    <p:sldId id="283" r:id="rId37"/>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03"/>
    <p:restoredTop sz="94624"/>
  </p:normalViewPr>
  <p:slideViewPr>
    <p:cSldViewPr showGuides="1">
      <p:cViewPr varScale="1">
        <p:scale>
          <a:sx n="70" d="100"/>
          <a:sy n="70" d="100"/>
        </p:scale>
        <p:origin x="-762" y="-90"/>
      </p:cViewPr>
      <p:guideLst>
        <p:guide orient="horz" pos="2160"/>
        <p:guide pos="2880"/>
      </p:guideLst>
    </p:cSldViewPr>
  </p:slideViewPr>
  <p:outlineViewPr>
    <p:cViewPr>
      <p:scale>
        <a:sx n="33" d="100"/>
        <a:sy n="33" d="100"/>
      </p:scale>
      <p:origin x="0" y="107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F3956436-314A-40DD-A04E-67F24D8FF3F9}" type="datetimeFigureOut">
              <a:rPr kumimoji="0" lang="en-US" sz="1200" b="0" i="0" u="none" strike="noStrike" kern="1200" cap="none" spc="0" normalizeH="0" baseline="0" noProof="0">
                <a:ln>
                  <a:noFill/>
                </a:ln>
                <a:solidFill>
                  <a:schemeClr val="tx1"/>
                </a:solidFill>
                <a:effectLst/>
                <a:uLnTx/>
                <a:uFillTx/>
                <a:latin typeface="+mn-lt"/>
                <a:ea typeface="+mn-ea"/>
                <a:cs typeface="+mn-cs"/>
              </a:rPr>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styles</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Second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Third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Fourth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Fifth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p>
            <a:pPr lvl="0" algn="r" eaLnBrk="1" hangingPunct="1">
              <a:buNone/>
            </a:pPr>
            <a:fld id="{9A0DB2DC-4C9A-4742-B13C-FB6460FD3503}" type="slidenum">
              <a:rPr lang="en-US" sz="1200" dirty="0">
                <a:latin typeface="Calibri" panose="020F0502020204030204" pitchFamily="34" charset="0"/>
              </a:rPr>
            </a:fld>
            <a:endParaRPr 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Slide Image Placeholder 1"/>
          <p:cNvSpPr>
            <a:spLocks noGrp="1" noRot="1" noChangeAspect="1" noTextEdit="1"/>
          </p:cNvSpPr>
          <p:nvPr>
            <p:ph type="sldImg"/>
          </p:nvPr>
        </p:nvSpPr>
        <p:spPr>
          <a:ln>
            <a:solidFill>
              <a:srgbClr val="000000">
                <a:alpha val="100000"/>
              </a:srgbClr>
            </a:solidFill>
            <a:miter lim="800000"/>
          </a:ln>
        </p:spPr>
      </p:sp>
      <p:sp>
        <p:nvSpPr>
          <p:cNvPr id="38915"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dirty="0"/>
          </a:p>
        </p:txBody>
      </p:sp>
      <p:sp>
        <p:nvSpPr>
          <p:cNvPr id="33796" name="Slide Number Placeholder 3"/>
          <p:cNvSpPr txBox="1">
            <a:spLocks noGrp="1"/>
          </p:cNvSpPr>
          <p:nvPr>
            <p:ph type="sldNum" sz="quarter"/>
          </p:nvPr>
        </p:nvSpPr>
        <p:spPr bwMode="auto">
          <a:noFill/>
          <a:ln>
            <a:noFill/>
            <a:miter lim="800000"/>
          </a:ln>
        </p:spPr>
        <p:txBody>
          <a:bodyPr wrap="square" lIns="91440" tIns="45720" rIns="91440" bIns="45720" numCol="1" rtlCol="0" anchor="b" anchorCtr="0" compatLnSpc="1"/>
          <a:p>
            <a:pPr lvl="0" algn="r" eaLnBrk="1" hangingPunct="1"/>
            <a:fld id="{9A0DB2DC-4C9A-4742-B13C-FB6460FD3503}" type="slidenum">
              <a:rPr lang="en-US" sz="1200" dirty="0">
                <a:latin typeface="Calibri" panose="020F0502020204030204" pitchFamily="34" charset="0"/>
              </a:rPr>
            </a:fld>
            <a:endParaRPr lang="en-US" sz="12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lIns="45720" tIns="0" rIns="45720" bIns="0" anchor="b">
            <a:scene3d>
              <a:camera prst="orthographicFront"/>
              <a:lightRig rig="soft" dir="t">
                <a:rot lat="0" lon="0" rev="17220000"/>
              </a:lightRig>
            </a:scene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lang="en-US" smtClean="0"/>
              <a:t>Click to edit Master title style</a:t>
            </a:r>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F27313F1-C97B-4209-BBE3-A2D50F97E644}" type="datetimeFigureOut">
              <a:rPr kumimoji="0" lang="en-US" sz="1200" b="0" i="0" u="none" strike="noStrike" kern="1200" cap="none" spc="0" normalizeH="0" baseline="0" noProof="0">
                <a:ln>
                  <a:noFill/>
                </a:ln>
                <a:solidFill>
                  <a:schemeClr val="tx1">
                    <a:shade val="50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F27313F1-C97B-4209-BBE3-A2D50F97E644}" type="datetimeFigureOut">
              <a:rPr kumimoji="0" lang="en-US" sz="1200" b="0" i="0" u="none" strike="noStrike" kern="1200" cap="none" spc="0" normalizeH="0" baseline="0" noProof="0">
                <a:ln>
                  <a:noFill/>
                </a:ln>
                <a:solidFill>
                  <a:schemeClr val="tx1">
                    <a:shade val="50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F27313F1-C97B-4209-BBE3-A2D50F97E644}" type="datetimeFigureOut">
              <a:rPr kumimoji="0" lang="en-US" sz="1200" b="0" i="0" u="none" strike="noStrike" kern="1200" cap="none" spc="0" normalizeH="0" baseline="0" noProof="0">
                <a:ln>
                  <a:noFill/>
                </a:ln>
                <a:solidFill>
                  <a:schemeClr val="tx1">
                    <a:shade val="50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F27313F1-C97B-4209-BBE3-A2D50F97E644}" type="datetimeFigureOut">
              <a:rPr kumimoji="0" lang="en-US" sz="1200" b="0" i="0" u="none" strike="noStrike" kern="1200" cap="none" spc="0" normalizeH="0" baseline="0" noProof="0">
                <a:ln>
                  <a:noFill/>
                </a:ln>
                <a:solidFill>
                  <a:schemeClr val="tx1">
                    <a:shade val="50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1600200" y="2507786"/>
            <a:ext cx="7086600" cy="1509712"/>
          </a:xfrm>
        </p:spPr>
        <p:txBody>
          <a:bodyPr/>
          <a:lstStyle>
            <a:lvl1pPr marL="73025"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endParaRPr lang="en-US" smtClean="0"/>
          </a:p>
        </p:txBody>
      </p:sp>
      <p:sp>
        <p:nvSpPr>
          <p:cNvPr id="7" name="Date Placeholder 3"/>
          <p:cNvSpPr>
            <a:spLocks noGrp="1"/>
          </p:cNvSpPr>
          <p:nvPr>
            <p:ph type="dt" sz="half" idx="2"/>
          </p:nvPr>
        </p:nvSpPr>
        <p:spPr>
          <a:xfrm>
            <a:off x="457200" y="6416675"/>
            <a:ext cx="2133600" cy="365125"/>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20EF74BD-1CD6-4829-B8B3-072B6064BEE9}" type="datetimeFigureOut">
              <a:rPr kumimoji="0" lang="en-US" sz="1200" b="0" i="0" u="none" strike="noStrike" kern="1200" cap="none" spc="0" normalizeH="0" baseline="0" noProof="0">
                <a:ln>
                  <a:noFill/>
                </a:ln>
                <a:solidFill>
                  <a:schemeClr val="tx1">
                    <a:shade val="50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8" name="Footer Placeholder 4"/>
          <p:cNvSpPr>
            <a:spLocks noGrp="1"/>
          </p:cNvSpPr>
          <p:nvPr>
            <p:ph type="ftr" sz="quarter" idx="3"/>
          </p:nvPr>
        </p:nvSpPr>
        <p:spPr>
          <a:xfrm>
            <a:off x="3124200" y="6416675"/>
            <a:ext cx="2895600" cy="365125"/>
          </a:xfrm>
          <a:prstGeom prst="rect">
            <a:avLst/>
          </a:prstGeom>
        </p:spPr>
        <p:txBody>
          <a:bodyPr vert="horz" anchor="b"/>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9" name="Slide Number Placeholder 5"/>
          <p:cNvSpPr>
            <a:spLocks noGrp="1"/>
          </p:cNvSpPr>
          <p:nvPr>
            <p:ph type="sldNum" sz="quarter" idx="4"/>
          </p:nvPr>
        </p:nvSpPr>
        <p:spPr>
          <a:xfrm>
            <a:off x="7924800" y="6416675"/>
            <a:ext cx="762000" cy="365125"/>
          </a:xfrm>
          <a:prstGeom prst="rect">
            <a:avLst/>
          </a:prstGeom>
        </p:spPr>
        <p:txBody>
          <a:bodyPr vert="horz" lIns="0" rIns="0" anchor="b"/>
          <a:p>
            <a:pPr algn="r">
              <a:buNone/>
            </a:pPr>
            <a:fld id="{9A0DB2DC-4C9A-4742-B13C-FB6460FD3503}" type="slidenum">
              <a:rPr lang="en-US" dirty="0">
                <a:latin typeface="Book Antiqua" panose="02040602050305030304" pitchFamily="18" charset="0"/>
              </a:rPr>
            </a:fld>
            <a:endParaRPr lang="en-US" dirty="0">
              <a:latin typeface="Book Antiqua" panose="02040602050305030304" pitchFamily="18" charset="0"/>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F27313F1-C97B-4209-BBE3-A2D50F97E644}" type="datetimeFigureOut">
              <a:rPr kumimoji="0" lang="en-US" sz="1200" b="0" i="0" u="none" strike="noStrike" kern="1200" cap="none" spc="0" normalizeH="0" baseline="0" noProof="0">
                <a:ln>
                  <a:noFill/>
                </a:ln>
                <a:solidFill>
                  <a:schemeClr val="tx1">
                    <a:shade val="50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endParaRPr lang="en-US" smtClean="0"/>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endParaRPr lang="en-US" smtClean="0"/>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F27313F1-C97B-4209-BBE3-A2D50F97E644}" type="datetimeFigureOut">
              <a:rPr kumimoji="0" lang="en-US" sz="1200" b="0" i="0" u="none" strike="noStrike" kern="1200" cap="none" spc="0" normalizeH="0" baseline="0" noProof="0">
                <a:ln>
                  <a:noFill/>
                </a:ln>
                <a:solidFill>
                  <a:schemeClr val="tx1">
                    <a:shade val="50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F27313F1-C97B-4209-BBE3-A2D50F97E644}" type="datetimeFigureOut">
              <a:rPr kumimoji="0" lang="en-US" sz="1200" b="0" i="0" u="none" strike="noStrike" kern="1200" cap="none" spc="0" normalizeH="0" baseline="0" noProof="0">
                <a:ln>
                  <a:noFill/>
                </a:ln>
                <a:solidFill>
                  <a:schemeClr val="tx1">
                    <a:shade val="50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F27313F1-C97B-4209-BBE3-A2D50F97E644}" type="datetimeFigureOut">
              <a:rPr kumimoji="0" lang="en-US" sz="1200" b="0" i="0" u="none" strike="noStrike" kern="1200" cap="none" spc="0" normalizeH="0" baseline="0" noProof="0">
                <a:ln>
                  <a:noFill/>
                </a:ln>
                <a:solidFill>
                  <a:schemeClr val="tx1">
                    <a:shade val="50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sp3d prstMaterial="softEdge"/>
          </a:bodyPr>
          <a:lstStyle>
            <a:lvl1pPr algn="l">
              <a:buNone/>
              <a:defRPr sz="2200" b="0">
                <a:ln w="6350">
                  <a:noFill/>
                </a:ln>
                <a:solidFill>
                  <a:schemeClr val="accent1">
                    <a:tint val="73000"/>
                    <a:satMod val="180000"/>
                  </a:schemeClr>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endParaRPr lang="en-US" smtClean="0"/>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F27313F1-C97B-4209-BBE3-A2D50F97E644}" type="datetimeFigureOut">
              <a:rPr kumimoji="0" lang="en-US" sz="1200" b="0" i="0" u="none" strike="noStrike" kern="1200" cap="none" spc="0" normalizeH="0" baseline="0" noProof="0">
                <a:ln>
                  <a:noFill/>
                </a:ln>
                <a:solidFill>
                  <a:schemeClr val="tx1">
                    <a:shade val="50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normAutofit/>
          </a:bodyPr>
          <a:lstStyle>
            <a:lvl1pPr indent="0">
              <a:buNone/>
              <a:defRPr sz="3200"/>
            </a:lvl1pPr>
          </a:lstStyle>
          <a:p>
            <a:pPr marL="548005" marR="0" lvl="0" indent="0" algn="l" defTabSz="914400" rtl="0" eaLnBrk="0" fontAlgn="base" latinLnBrk="0" hangingPunct="0">
              <a:lnSpc>
                <a:spcPct val="100000"/>
              </a:lnSpc>
              <a:spcBef>
                <a:spcPct val="20000"/>
              </a:spcBef>
              <a:spcAft>
                <a:spcPct val="0"/>
              </a:spcAft>
              <a:buClr>
                <a:srgbClr val="F9F9F9"/>
              </a:buClr>
              <a:buSzPct val="65000"/>
              <a:buFont typeface="Wingdings 2" panose="05020102010507070707" pitchFamily="18" charset="2"/>
              <a:buNone/>
              <a:defRPr/>
            </a:pPr>
            <a:r>
              <a:rPr kumimoji="0" lang="en-US" sz="3200" b="0" i="0" u="none" strike="noStrike" kern="1200" cap="none" spc="0" normalizeH="0" baseline="0" noProof="0" smtClean="0">
                <a:ln>
                  <a:noFill/>
                </a:ln>
                <a:solidFill>
                  <a:schemeClr val="lt1"/>
                </a:solidFill>
                <a:effectLst/>
                <a:uLnTx/>
                <a:uFillTx/>
                <a:latin typeface="+mn-lt"/>
                <a:ea typeface="+mn-ea"/>
                <a:cs typeface="+mn-cs"/>
              </a:rPr>
              <a:t>Click icon to add picture</a:t>
            </a:r>
            <a:endParaRPr kumimoji="0" lang="en-US" sz="3200" b="0" i="0" u="none" strike="noStrike" kern="1200" cap="none" spc="0" normalizeH="0" baseline="0" noProof="0" dirty="0">
              <a:ln>
                <a:noFill/>
              </a:ln>
              <a:solidFill>
                <a:schemeClr val="lt1"/>
              </a:solidFill>
              <a:effectLst/>
              <a:uLnTx/>
              <a:uFillTx/>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rIns="45720"/>
          <a:lstStyle>
            <a:lvl1pPr marL="0" indent="0" algn="ctr">
              <a:buNone/>
              <a:defRPr sz="1400"/>
            </a:lvl1pPr>
            <a:lvl2pPr>
              <a:defRPr sz="1200"/>
            </a:lvl2pPr>
            <a:lvl3pPr>
              <a:defRPr sz="1000"/>
            </a:lvl3pPr>
            <a:lvl4pPr>
              <a:defRPr sz="900"/>
            </a:lvl4pPr>
            <a:lvl5pPr>
              <a:defRPr sz="900"/>
            </a:lvl5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F27313F1-C97B-4209-BBE3-A2D50F97E644}" type="datetimeFigureOut">
              <a:rPr kumimoji="0" lang="en-US" sz="1200" b="0" i="0" u="none" strike="noStrike" kern="1200" cap="none" spc="0" normalizeH="0" baseline="0" noProof="0">
                <a:ln>
                  <a:noFill/>
                </a:ln>
                <a:solidFill>
                  <a:schemeClr val="tx1">
                    <a:shade val="50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lang="en-US" smtClean="0"/>
              <a:t>Click to edit Master title style</a:t>
            </a:r>
            <a:endParaRPr lang="en-US"/>
          </a:p>
        </p:txBody>
      </p:sp>
      <p:sp>
        <p:nvSpPr>
          <p:cNvPr id="1027" name="Text Placeholder 12"/>
          <p:cNvSpPr>
            <a:spLocks noGrp="1"/>
          </p:cNvSpPr>
          <p:nvPr>
            <p:ph type="body" idx="1"/>
          </p:nvPr>
        </p:nvSpPr>
        <p:spPr>
          <a:xfrm>
            <a:off x="457200" y="1600200"/>
            <a:ext cx="8229600" cy="4708525"/>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fontAlgn="auto" latinLnBrk="0" hangingPunct="1">
              <a:spcBef>
                <a:spcPts val="0"/>
              </a:spcBef>
              <a:spcAft>
                <a:spcPts val="0"/>
              </a:spcAft>
              <a:defRPr kumimoji="0" sz="1200">
                <a:solidFill>
                  <a:schemeClr val="tx1">
                    <a:shade val="50000"/>
                  </a:scheme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27313F1-C97B-4209-BBE3-A2D50F97E644}" type="datetimeFigureOut">
              <a:rPr kumimoji="0" lang="en-US" sz="1200" b="0" i="0" u="none" strike="noStrike" kern="1200" cap="none" spc="0" normalizeH="0" baseline="0" noProof="0">
                <a:ln>
                  <a:noFill/>
                </a:ln>
                <a:solidFill>
                  <a:schemeClr val="tx1">
                    <a:shade val="50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fontAlgn="auto" latinLnBrk="0" hangingPunct="1">
              <a:spcBef>
                <a:spcPts val="0"/>
              </a:spcBef>
              <a:spcAft>
                <a:spcPts val="0"/>
              </a:spcAft>
              <a:defRPr kumimoji="0" sz="1200">
                <a:solidFill>
                  <a:schemeClr val="tx1">
                    <a:shade val="50000"/>
                  </a:schemeClr>
                </a:solidFill>
                <a:latin typeface="+mn-lt"/>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a:defRPr sz="1200">
                <a:solidFill>
                  <a:srgbClr val="BCBCBC"/>
                </a:solidFill>
                <a:latin typeface="Book Antiqua" panose="02040602050305030304" pitchFamily="18" charset="0"/>
              </a:defRPr>
            </a:lvl1p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100" b="1" kern="12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algn="ctr" rtl="0" eaLnBrk="0" fontAlgn="base" hangingPunct="0">
        <a:spcBef>
          <a:spcPct val="0"/>
        </a:spcBef>
        <a:spcAft>
          <a:spcPct val="0"/>
        </a:spcAft>
        <a:defRPr sz="4100" b="1">
          <a:solidFill>
            <a:schemeClr val="tx1"/>
          </a:solidFill>
          <a:latin typeface="Lucida Sans" panose="020B0602030504020204" pitchFamily="34" charset="0"/>
        </a:defRPr>
      </a:lvl2pPr>
      <a:lvl3pPr algn="ctr" rtl="0" eaLnBrk="0" fontAlgn="base" hangingPunct="0">
        <a:spcBef>
          <a:spcPct val="0"/>
        </a:spcBef>
        <a:spcAft>
          <a:spcPct val="0"/>
        </a:spcAft>
        <a:defRPr sz="4100" b="1">
          <a:solidFill>
            <a:schemeClr val="tx1"/>
          </a:solidFill>
          <a:latin typeface="Lucida Sans" panose="020B0602030504020204" pitchFamily="34" charset="0"/>
        </a:defRPr>
      </a:lvl3pPr>
      <a:lvl4pPr algn="ctr" rtl="0" eaLnBrk="0" fontAlgn="base" hangingPunct="0">
        <a:spcBef>
          <a:spcPct val="0"/>
        </a:spcBef>
        <a:spcAft>
          <a:spcPct val="0"/>
        </a:spcAft>
        <a:defRPr sz="4100" b="1">
          <a:solidFill>
            <a:schemeClr val="tx1"/>
          </a:solidFill>
          <a:latin typeface="Lucida Sans" panose="020B0602030504020204" pitchFamily="34" charset="0"/>
        </a:defRPr>
      </a:lvl4pPr>
      <a:lvl5pPr algn="ctr" rtl="0" eaLnBrk="0" fontAlgn="base" hangingPunct="0">
        <a:spcBef>
          <a:spcPct val="0"/>
        </a:spcBef>
        <a:spcAft>
          <a:spcPct val="0"/>
        </a:spcAft>
        <a:defRPr sz="4100" b="1">
          <a:solidFill>
            <a:schemeClr val="tx1"/>
          </a:solidFill>
          <a:latin typeface="Lucida Sans" panose="020B0602030504020204" pitchFamily="34" charset="0"/>
        </a:defRPr>
      </a:lvl5pPr>
      <a:lvl6pPr marL="457200" algn="ctr" rtl="0" fontAlgn="base">
        <a:spcBef>
          <a:spcPct val="0"/>
        </a:spcBef>
        <a:spcAft>
          <a:spcPct val="0"/>
        </a:spcAft>
        <a:defRPr sz="4100" b="1">
          <a:solidFill>
            <a:schemeClr val="tx1"/>
          </a:solidFill>
          <a:latin typeface="Lucida Sans" panose="020B0602030504020204" pitchFamily="34" charset="0"/>
        </a:defRPr>
      </a:lvl6pPr>
      <a:lvl7pPr marL="914400" algn="ctr" rtl="0" fontAlgn="base">
        <a:spcBef>
          <a:spcPct val="0"/>
        </a:spcBef>
        <a:spcAft>
          <a:spcPct val="0"/>
        </a:spcAft>
        <a:defRPr sz="4100" b="1">
          <a:solidFill>
            <a:schemeClr val="tx1"/>
          </a:solidFill>
          <a:latin typeface="Lucida Sans" panose="020B0602030504020204" pitchFamily="34" charset="0"/>
        </a:defRPr>
      </a:lvl7pPr>
      <a:lvl8pPr marL="1371600" algn="ctr" rtl="0" fontAlgn="base">
        <a:spcBef>
          <a:spcPct val="0"/>
        </a:spcBef>
        <a:spcAft>
          <a:spcPct val="0"/>
        </a:spcAft>
        <a:defRPr sz="4100" b="1">
          <a:solidFill>
            <a:schemeClr val="tx1"/>
          </a:solidFill>
          <a:latin typeface="Lucida Sans" panose="020B0602030504020204" pitchFamily="34" charset="0"/>
        </a:defRPr>
      </a:lvl8pPr>
      <a:lvl9pPr marL="1828800" algn="ctr" rtl="0" fontAlgn="base">
        <a:spcBef>
          <a:spcPct val="0"/>
        </a:spcBef>
        <a:spcAft>
          <a:spcPct val="0"/>
        </a:spcAft>
        <a:defRPr sz="4100" b="1">
          <a:solidFill>
            <a:schemeClr val="tx1"/>
          </a:solidFill>
          <a:latin typeface="Lucida Sans" panose="020B0602030504020204" pitchFamily="34" charset="0"/>
        </a:defRPr>
      </a:lvl9pPr>
    </p:titleStyle>
    <p:bodyStyle>
      <a:lvl1pPr marL="548005" indent="-411480" algn="l" rtl="0" eaLnBrk="0" fontAlgn="base" hangingPunct="0">
        <a:spcBef>
          <a:spcPct val="20000"/>
        </a:spcBef>
        <a:spcAft>
          <a:spcPct val="0"/>
        </a:spcAft>
        <a:buClr>
          <a:srgbClr val="F9F9F9"/>
        </a:buClr>
        <a:buSzPct val="65000"/>
        <a:buFont typeface="Wingdings 2" panose="05020102010507070707" pitchFamily="18" charset="2"/>
        <a:buChar char=""/>
        <a:defRPr sz="2800" kern="1200">
          <a:solidFill>
            <a:schemeClr val="tx1"/>
          </a:solidFill>
          <a:latin typeface="+mn-lt"/>
          <a:ea typeface="+mn-ea"/>
          <a:cs typeface="+mn-cs"/>
        </a:defRPr>
      </a:lvl1pPr>
      <a:lvl2pPr marL="868680" indent="-282575" algn="l" rtl="0" eaLnBrk="0" fontAlgn="base" hangingPunct="0">
        <a:spcBef>
          <a:spcPct val="20000"/>
        </a:spcBef>
        <a:spcAft>
          <a:spcPct val="0"/>
        </a:spcAft>
        <a:buClr>
          <a:schemeClr val="tx1"/>
        </a:buClr>
        <a:buSzPct val="80000"/>
        <a:buFont typeface="Wingdings 2" panose="05020102010507070707" pitchFamily="18" charset="2"/>
        <a:buChar char=""/>
        <a:defRPr sz="2400" kern="1200">
          <a:solidFill>
            <a:schemeClr val="tx1"/>
          </a:solidFill>
          <a:latin typeface="+mn-lt"/>
          <a:ea typeface="+mn-ea"/>
          <a:cs typeface="+mn-cs"/>
        </a:defRPr>
      </a:lvl2pPr>
      <a:lvl3pPr marL="1133475" indent="-228600" algn="l" rtl="0" eaLnBrk="0" fontAlgn="base" hangingPunct="0">
        <a:spcBef>
          <a:spcPct val="20000"/>
        </a:spcBef>
        <a:spcAft>
          <a:spcPct val="0"/>
        </a:spcAft>
        <a:buClr>
          <a:schemeClr val="tx1"/>
        </a:buClr>
        <a:buSzPct val="95000"/>
        <a:buFont typeface="Wingdings" panose="05000000000000000000" pitchFamily="2" charset="2"/>
        <a:buChar char=""/>
        <a:defRPr sz="2200" kern="1200">
          <a:solidFill>
            <a:schemeClr val="tx1"/>
          </a:solidFill>
          <a:latin typeface="+mn-lt"/>
          <a:ea typeface="+mn-ea"/>
          <a:cs typeface="+mn-cs"/>
        </a:defRPr>
      </a:lvl3pPr>
      <a:lvl4pPr marL="1352550" indent="-182880" algn="l" rtl="0" eaLnBrk="0" fontAlgn="base" hangingPunct="0">
        <a:spcBef>
          <a:spcPct val="20000"/>
        </a:spcBef>
        <a:spcAft>
          <a:spcPct val="0"/>
        </a:spcAft>
        <a:buClr>
          <a:schemeClr val="tx1"/>
        </a:buClr>
        <a:buSzPct val="100000"/>
        <a:buFont typeface="Wingdings 3" panose="05040102010807070707" pitchFamily="18" charset="2"/>
        <a:buChar char=""/>
        <a:defRPr sz="2000" kern="1200">
          <a:solidFill>
            <a:schemeClr val="tx1"/>
          </a:solidFill>
          <a:latin typeface="+mn-lt"/>
          <a:ea typeface="+mn-ea"/>
          <a:cs typeface="+mn-cs"/>
        </a:defRPr>
      </a:lvl4pPr>
      <a:lvl5pPr marL="1544955" indent="-182880" algn="l" rtl="0" eaLnBrk="0" fontAlgn="base" hangingPunct="0">
        <a:spcBef>
          <a:spcPct val="20000"/>
        </a:spcBef>
        <a:spcAft>
          <a:spcPct val="0"/>
        </a:spcAft>
        <a:buClr>
          <a:schemeClr val="tx1"/>
        </a:buClr>
        <a:buFont typeface="Wingdings 2" panose="05020102010507070707" pitchFamily="18" charset="2"/>
        <a:buChar char=""/>
        <a:defRPr sz="2000" kern="1200">
          <a:solidFill>
            <a:schemeClr val="tx1"/>
          </a:solidFill>
          <a:latin typeface="+mn-lt"/>
          <a:ea typeface="+mn-ea"/>
          <a:cs typeface="+mn-cs"/>
        </a:defRPr>
      </a:lvl5pPr>
      <a:lvl6pPr marL="1764665" indent="-182880" algn="l" rtl="0" eaLnBrk="1" latinLnBrk="0" hangingPunct="1">
        <a:spcBef>
          <a:spcPct val="20000"/>
        </a:spcBef>
        <a:buClr>
          <a:schemeClr val="tx1"/>
        </a:buClr>
        <a:buFont typeface="Wingdings 3" panose="05040102010807070707"/>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panose="05020102010507070707"/>
        <a:buChar char=""/>
        <a:defRPr kumimoji="0" sz="1600" kern="1200">
          <a:solidFill>
            <a:schemeClr val="tx1"/>
          </a:solidFill>
          <a:latin typeface="+mn-lt"/>
          <a:ea typeface="+mn-ea"/>
          <a:cs typeface="+mn-cs"/>
        </a:defRPr>
      </a:lvl7pPr>
      <a:lvl8pPr marL="2167255" indent="-182880" algn="l" rtl="0" eaLnBrk="1" latinLnBrk="0" hangingPunct="1">
        <a:spcBef>
          <a:spcPct val="20000"/>
        </a:spcBef>
        <a:buClr>
          <a:schemeClr val="tx1"/>
        </a:buClr>
        <a:buFont typeface="Wingdings 2" panose="05020102010507070707"/>
        <a:buChar char=""/>
        <a:defRPr kumimoji="0" sz="1400" kern="1200">
          <a:solidFill>
            <a:schemeClr val="tx1"/>
          </a:solidFill>
          <a:latin typeface="+mn-lt"/>
          <a:ea typeface="+mn-ea"/>
          <a:cs typeface="+mn-cs"/>
        </a:defRPr>
      </a:lvl8pPr>
      <a:lvl9pPr marL="2368550" indent="-182880" algn="l" rtl="0" eaLnBrk="1" latinLnBrk="0" hangingPunct="1">
        <a:spcBef>
          <a:spcPct val="20000"/>
        </a:spcBef>
        <a:buClr>
          <a:schemeClr val="tx1"/>
        </a:buClr>
        <a:buFont typeface="Wingdings 2" panose="05020102010507070707"/>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noFill/>
          <a:ln>
            <a:noFill/>
          </a:ln>
          <a:effectLst/>
          <a:sp3d prstMaterial="plastic"/>
        </p:spPr>
        <p:txBody>
          <a:bodyPr vert="horz" lIns="45720" tIns="0" rIns="45720" bIns="0" anchor="b">
            <a:normAutofit/>
            <a:scene3d>
              <a:camera prst="orthographicFront"/>
              <a:lightRig rig="soft" dir="t">
                <a:rot lat="0" lon="0" rev="1722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800" b="1" i="0" u="none" strike="noStrike" kern="1200" cap="all" spc="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uLnTx/>
                <a:uFillTx/>
                <a:latin typeface="+mj-lt"/>
                <a:ea typeface="+mj-ea"/>
                <a:cs typeface="+mj-cs"/>
              </a:rPr>
              <a:t>Chapter 3 </a:t>
            </a:r>
            <a:endParaRPr kumimoji="0" lang="en-US" sz="4800" b="1" i="0" u="none" strike="noStrike" kern="1200" cap="all"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uLnTx/>
              <a:uFillTx/>
              <a:latin typeface="+mj-lt"/>
              <a:ea typeface="+mj-ea"/>
              <a:cs typeface="+mj-cs"/>
            </a:endParaRPr>
          </a:p>
        </p:txBody>
      </p:sp>
      <p:sp>
        <p:nvSpPr>
          <p:cNvPr id="3075" name="Subtitle 2"/>
          <p:cNvSpPr>
            <a:spLocks noGrp="1"/>
          </p:cNvSpPr>
          <p:nvPr>
            <p:ph type="subTitle" idx="1"/>
          </p:nvPr>
        </p:nvSpPr>
        <p:spPr>
          <a:xfrm>
            <a:off x="1371600" y="3332163"/>
            <a:ext cx="6400800" cy="1752600"/>
          </a:xfrm>
          <a:ln/>
        </p:spPr>
        <p:txBody>
          <a:bodyPr vert="horz" wrap="square" lIns="91440" tIns="45720" rIns="91440" bIns="45720" anchor="t" anchorCtr="0"/>
          <a:p>
            <a:pPr eaLnBrk="1" hangingPunct="1">
              <a:buClr>
                <a:srgbClr val="F9F9F9"/>
              </a:buClr>
              <a:buSzPct val="65000"/>
            </a:pPr>
            <a:r>
              <a:rPr kern="1200" dirty="0">
                <a:latin typeface="+mn-lt"/>
                <a:ea typeface="+mn-ea"/>
                <a:cs typeface="+mn-cs"/>
              </a:rPr>
              <a:t>INTEREST FORMULAS AND</a:t>
            </a:r>
            <a:br>
              <a:rPr kern="1200" dirty="0">
                <a:latin typeface="+mn-lt"/>
                <a:ea typeface="+mn-ea"/>
                <a:cs typeface="+mn-cs"/>
              </a:rPr>
            </a:br>
            <a:r>
              <a:rPr kern="1200" dirty="0">
                <a:latin typeface="+mn-lt"/>
                <a:ea typeface="+mn-ea"/>
                <a:cs typeface="+mn-cs"/>
              </a:rPr>
              <a:t>THEIR APPLICATIONS</a:t>
            </a:r>
            <a:endParaRPr kern="1200" dirty="0">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290" name="Picture 2"/>
          <p:cNvPicPr>
            <a:picLocks noChangeAspect="1"/>
          </p:cNvPicPr>
          <p:nvPr/>
        </p:nvPicPr>
        <p:blipFill>
          <a:blip r:embed="rId1"/>
          <a:stretch>
            <a:fillRect/>
          </a:stretch>
        </p:blipFill>
        <p:spPr>
          <a:xfrm>
            <a:off x="1447800" y="1905000"/>
            <a:ext cx="4805363" cy="200025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100" b="1" i="0" u="none" strike="noStrike" kern="1200" cap="none" spc="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Example </a:t>
            </a:r>
            <a:endPar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13315" name="Content Placeholder 2"/>
          <p:cNvSpPr>
            <a:spLocks noGrp="1"/>
          </p:cNvSpPr>
          <p:nvPr>
            <p:ph idx="1"/>
          </p:nvPr>
        </p:nvSpPr>
        <p:spPr>
          <a:ln/>
        </p:spPr>
        <p:txBody>
          <a:bodyPr vert="horz" wrap="square" lIns="91440" tIns="45720" rIns="91440" bIns="45720" anchor="t" anchorCtr="0"/>
          <a:p>
            <a:pPr algn="just" eaLnBrk="1" hangingPunct="1"/>
            <a:r>
              <a:rPr dirty="0"/>
              <a:t>A person deposits a sum of Rs. 20,000 at the interest rate of 18% compounded annually for 10 years. Find the maturity value after 10 years.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anchor="ctr">
            <a:normAutofit fontScale="90000"/>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100" b="1" i="0" u="none" strike="noStrike" kern="1200" cap="none" spc="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Single-Payment Present Worth Amount</a:t>
            </a:r>
            <a:endPar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14339" name="Content Placeholder 2"/>
          <p:cNvSpPr>
            <a:spLocks noGrp="1"/>
          </p:cNvSpPr>
          <p:nvPr>
            <p:ph idx="1"/>
          </p:nvPr>
        </p:nvSpPr>
        <p:spPr>
          <a:ln/>
        </p:spPr>
        <p:txBody>
          <a:bodyPr vert="horz" wrap="square" lIns="91440" tIns="45720" rIns="91440" bIns="45720" anchor="t" anchorCtr="0"/>
          <a:p>
            <a:pPr eaLnBrk="1" hangingPunct="1"/>
            <a:r>
              <a:rPr dirty="0"/>
              <a:t>Here, the objective is to find the present worth amount (</a:t>
            </a:r>
            <a:r>
              <a:rPr i="1" dirty="0"/>
              <a:t>P) of a single future sum </a:t>
            </a:r>
            <a:r>
              <a:rPr dirty="0"/>
              <a:t>(</a:t>
            </a:r>
            <a:r>
              <a:rPr i="1" dirty="0"/>
              <a:t>F) which will be received after n periods at an interest rate of i compounded </a:t>
            </a:r>
            <a:r>
              <a:rPr dirty="0"/>
              <a:t>at the end of every interest period.</a:t>
            </a:r>
            <a:endParaRPr dirty="0"/>
          </a:p>
          <a:p>
            <a:pPr eaLnBrk="1" hangingPunct="1"/>
            <a:r>
              <a:rPr dirty="0"/>
              <a:t>The formula to obtain the present worth is</a:t>
            </a:r>
            <a:endParaRPr dirty="0"/>
          </a:p>
          <a:p>
            <a:pPr eaLnBrk="1" hangingPunct="1">
              <a:buNone/>
            </a:pPr>
            <a:r>
              <a:rPr i="1" dirty="0"/>
              <a:t>    P = F/</a:t>
            </a:r>
            <a:r>
              <a:rPr dirty="0"/>
              <a:t>(1 + </a:t>
            </a:r>
            <a:r>
              <a:rPr lang="pt-BR" altLang="x-none" i="1" dirty="0"/>
              <a:t>i)</a:t>
            </a:r>
            <a:r>
              <a:rPr lang="pt-BR" altLang="x-none" i="1" baseline="30000" dirty="0"/>
              <a:t>n</a:t>
            </a:r>
            <a:endParaRPr i="1" dirty="0"/>
          </a:p>
          <a:p>
            <a:pPr eaLnBrk="1" hangingPunct="1">
              <a:buNone/>
            </a:pPr>
            <a:r>
              <a:rPr dirty="0"/>
              <a:t>       = </a:t>
            </a:r>
            <a:r>
              <a:rPr i="1" dirty="0"/>
              <a:t>F(P/F, i, n)</a:t>
            </a:r>
            <a:endParaRPr dirty="0"/>
          </a:p>
        </p:txBody>
      </p:sp>
      <p:pic>
        <p:nvPicPr>
          <p:cNvPr id="14340" name="Picture 2"/>
          <p:cNvPicPr>
            <a:picLocks noChangeAspect="1"/>
          </p:cNvPicPr>
          <p:nvPr/>
        </p:nvPicPr>
        <p:blipFill>
          <a:blip r:embed="rId1"/>
          <a:stretch>
            <a:fillRect/>
          </a:stretch>
        </p:blipFill>
        <p:spPr>
          <a:xfrm>
            <a:off x="2590800" y="5257800"/>
            <a:ext cx="3648075" cy="94297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100" b="1" i="0" u="none" strike="noStrike" kern="1200" cap="none" spc="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Example </a:t>
            </a:r>
            <a:endPar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15363" name="Content Placeholder 2"/>
          <p:cNvSpPr>
            <a:spLocks noGrp="1"/>
          </p:cNvSpPr>
          <p:nvPr>
            <p:ph idx="1"/>
          </p:nvPr>
        </p:nvSpPr>
        <p:spPr>
          <a:ln/>
        </p:spPr>
        <p:txBody>
          <a:bodyPr vert="horz" wrap="square" lIns="91440" tIns="45720" rIns="91440" bIns="45720" anchor="t" anchorCtr="0"/>
          <a:p>
            <a:pPr eaLnBrk="1" hangingPunct="1"/>
            <a:r>
              <a:rPr dirty="0"/>
              <a:t>A person wishes to have a future sum of Rs. 1,00,000 for his son’s education after 10 years from now. What is the single-payment that he should deposit now so that he gets the desired amount after 10 years? The bank gives 15% interest rate compounded annually.</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anchor="ctr">
            <a:normAutofit fontScale="90000"/>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100" b="1" i="0" u="none" strike="noStrike" kern="1200" cap="none" spc="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Equal-Payment Series Compound Amount</a:t>
            </a:r>
            <a:endPar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16387" name="Content Placeholder 2"/>
          <p:cNvSpPr>
            <a:spLocks noGrp="1"/>
          </p:cNvSpPr>
          <p:nvPr>
            <p:ph idx="1"/>
          </p:nvPr>
        </p:nvSpPr>
        <p:spPr>
          <a:ln/>
        </p:spPr>
        <p:txBody>
          <a:bodyPr vert="horz" wrap="square" lIns="91440" tIns="45720" rIns="91440" bIns="45720" anchor="t" anchorCtr="0"/>
          <a:p>
            <a:pPr algn="just" eaLnBrk="1" hangingPunct="1"/>
            <a:r>
              <a:rPr dirty="0"/>
              <a:t>In this type of investment mode, the objective is to find the future worth of </a:t>
            </a:r>
            <a:r>
              <a:rPr i="1" dirty="0"/>
              <a:t>n </a:t>
            </a:r>
            <a:r>
              <a:rPr dirty="0"/>
              <a:t>equal payments which are made at the end of every interest period till the end of the </a:t>
            </a:r>
            <a:r>
              <a:rPr i="1" dirty="0"/>
              <a:t>nth interest period at an interest rate of i compounded at the end of each </a:t>
            </a:r>
            <a:r>
              <a:rPr dirty="0"/>
              <a:t>interest period.</a:t>
            </a:r>
            <a:endParaRPr dirty="0"/>
          </a:p>
          <a:p>
            <a:pPr eaLnBrk="1" hangingPunct="1"/>
            <a:r>
              <a:rPr dirty="0"/>
              <a:t>The formula to get </a:t>
            </a:r>
            <a:r>
              <a:rPr i="1" dirty="0"/>
              <a:t>F is</a:t>
            </a:r>
            <a:endParaRPr i="1" dirty="0"/>
          </a:p>
        </p:txBody>
      </p:sp>
      <p:pic>
        <p:nvPicPr>
          <p:cNvPr id="16388" name="Picture 2"/>
          <p:cNvPicPr>
            <a:picLocks noChangeAspect="1"/>
          </p:cNvPicPr>
          <p:nvPr/>
        </p:nvPicPr>
        <p:blipFill>
          <a:blip r:embed="rId1"/>
          <a:stretch>
            <a:fillRect/>
          </a:stretch>
        </p:blipFill>
        <p:spPr>
          <a:xfrm>
            <a:off x="3505200" y="5334000"/>
            <a:ext cx="4419600" cy="1285875"/>
          </a:xfrm>
          <a:prstGeom prst="rect">
            <a:avLst/>
          </a:prstGeom>
          <a:noFill/>
          <a:ln w="9525">
            <a:noFill/>
          </a:ln>
        </p:spPr>
      </p:pic>
      <p:pic>
        <p:nvPicPr>
          <p:cNvPr id="16389" name="Picture 5"/>
          <p:cNvPicPr>
            <a:picLocks noChangeAspect="1"/>
          </p:cNvPicPr>
          <p:nvPr/>
        </p:nvPicPr>
        <p:blipFill>
          <a:blip r:embed="rId2"/>
          <a:stretch>
            <a:fillRect/>
          </a:stretch>
        </p:blipFill>
        <p:spPr>
          <a:xfrm>
            <a:off x="4800600" y="4267200"/>
            <a:ext cx="2952750" cy="55245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100" b="1" i="0" u="none" strike="noStrike" kern="1200" cap="none" spc="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Example </a:t>
            </a:r>
            <a:endPar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17411" name="Content Placeholder 2"/>
          <p:cNvSpPr>
            <a:spLocks noGrp="1"/>
          </p:cNvSpPr>
          <p:nvPr>
            <p:ph idx="1"/>
          </p:nvPr>
        </p:nvSpPr>
        <p:spPr>
          <a:ln/>
        </p:spPr>
        <p:txBody>
          <a:bodyPr vert="horz" wrap="square" lIns="91440" tIns="45720" rIns="91440" bIns="45720" anchor="t" anchorCtr="0"/>
          <a:p>
            <a:pPr algn="just" eaLnBrk="1" hangingPunct="1"/>
            <a:r>
              <a:rPr dirty="0"/>
              <a:t>A person who is now 35 years old is planning for his retired life. He plans to invest an equal sum of Rs. 10,000 at the end of every year for the next 25 years starting from the end of the next year. The bank gives 20% interest rate, compounded annually. Find the maturity value of his account when he is 60 years old.</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anchor="ctr">
            <a:normAutofit fontScale="90000"/>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100" b="1" i="0" u="none" strike="noStrike" kern="1200" cap="none" spc="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Equal-Payment Series Sinking Fund</a:t>
            </a:r>
            <a:endPar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18435" name="Content Placeholder 2"/>
          <p:cNvSpPr>
            <a:spLocks noGrp="1"/>
          </p:cNvSpPr>
          <p:nvPr>
            <p:ph idx="1"/>
          </p:nvPr>
        </p:nvSpPr>
        <p:spPr>
          <a:ln/>
        </p:spPr>
        <p:txBody>
          <a:bodyPr vert="horz" wrap="square" lIns="91440" tIns="45720" rIns="91440" bIns="45720" anchor="t" anchorCtr="0"/>
          <a:p>
            <a:pPr algn="just" eaLnBrk="1" hangingPunct="1"/>
            <a:r>
              <a:rPr dirty="0"/>
              <a:t>In this type of investment mode, the objective is to find the equivalent amount (</a:t>
            </a:r>
            <a:r>
              <a:rPr i="1" dirty="0"/>
              <a:t>A) that should be deposited at the end of every interest period for n </a:t>
            </a:r>
            <a:r>
              <a:rPr dirty="0"/>
              <a:t>interest periods to realize a future sum (</a:t>
            </a:r>
            <a:r>
              <a:rPr i="1" dirty="0"/>
              <a:t>F) at the end of the nth interest period </a:t>
            </a:r>
            <a:r>
              <a:rPr dirty="0"/>
              <a:t>at an interest rate of </a:t>
            </a:r>
            <a:r>
              <a:rPr i="1" dirty="0"/>
              <a:t>i.</a:t>
            </a:r>
            <a:endParaRPr i="1" dirty="0"/>
          </a:p>
          <a:p>
            <a:pPr eaLnBrk="1" hangingPunct="1"/>
            <a:r>
              <a:rPr dirty="0"/>
              <a:t>The formula to get </a:t>
            </a:r>
            <a:r>
              <a:rPr i="1" dirty="0"/>
              <a:t>F is</a:t>
            </a:r>
            <a:endParaRPr i="1" dirty="0"/>
          </a:p>
          <a:p>
            <a:pPr eaLnBrk="1" hangingPunct="1">
              <a:buNone/>
            </a:pPr>
            <a:r>
              <a:rPr i="1" dirty="0"/>
              <a:t>         </a:t>
            </a:r>
            <a:endParaRPr dirty="0"/>
          </a:p>
        </p:txBody>
      </p:sp>
      <p:pic>
        <p:nvPicPr>
          <p:cNvPr id="18436" name="Picture 3"/>
          <p:cNvPicPr>
            <a:picLocks noChangeAspect="1"/>
          </p:cNvPicPr>
          <p:nvPr/>
        </p:nvPicPr>
        <p:blipFill>
          <a:blip r:embed="rId1"/>
          <a:stretch>
            <a:fillRect/>
          </a:stretch>
        </p:blipFill>
        <p:spPr>
          <a:xfrm>
            <a:off x="3733800" y="5257800"/>
            <a:ext cx="4876800" cy="1409700"/>
          </a:xfrm>
          <a:prstGeom prst="rect">
            <a:avLst/>
          </a:prstGeom>
          <a:noFill/>
          <a:ln w="9525">
            <a:noFill/>
          </a:ln>
        </p:spPr>
      </p:pic>
      <p:pic>
        <p:nvPicPr>
          <p:cNvPr id="18437" name="Picture 6"/>
          <p:cNvPicPr>
            <a:picLocks noChangeAspect="1"/>
          </p:cNvPicPr>
          <p:nvPr/>
        </p:nvPicPr>
        <p:blipFill>
          <a:blip r:embed="rId2"/>
          <a:stretch>
            <a:fillRect/>
          </a:stretch>
        </p:blipFill>
        <p:spPr>
          <a:xfrm>
            <a:off x="4953000" y="4343400"/>
            <a:ext cx="3200400" cy="64770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100" b="1" i="0" u="none" strike="noStrike" kern="1200" cap="none" spc="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Example </a:t>
            </a:r>
            <a:endPar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19459" name="Content Placeholder 2"/>
          <p:cNvSpPr>
            <a:spLocks noGrp="1"/>
          </p:cNvSpPr>
          <p:nvPr>
            <p:ph idx="1"/>
          </p:nvPr>
        </p:nvSpPr>
        <p:spPr>
          <a:ln/>
        </p:spPr>
        <p:txBody>
          <a:bodyPr vert="horz" wrap="square" lIns="91440" tIns="45720" rIns="91440" bIns="45720" anchor="t" anchorCtr="0"/>
          <a:p>
            <a:pPr algn="just" eaLnBrk="1" hangingPunct="1"/>
            <a:r>
              <a:rPr dirty="0"/>
              <a:t>A company has to replace a present facility after 15 years at an outlay of Rs. 5,00,000. It plans to deposit an equal amount at the end of every year for the next 15 years at an interest rate of 18% compounded annually. Find the equivalent amount that must be deposited at the end of every year for the next 15 years.</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100" b="1" i="0" u="none" strike="noStrike" kern="1200" cap="none" spc="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Examples </a:t>
            </a:r>
            <a:endPar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pic>
        <p:nvPicPr>
          <p:cNvPr id="20483" name="Picture 2"/>
          <p:cNvPicPr>
            <a:picLocks noGrp="1" noChangeAspect="1"/>
          </p:cNvPicPr>
          <p:nvPr>
            <p:ph idx="1"/>
          </p:nvPr>
        </p:nvPicPr>
        <p:blipFill>
          <a:blip r:embed="rId1"/>
          <a:srcRect/>
          <a:stretch>
            <a:fillRect/>
          </a:stretch>
        </p:blipFill>
        <p:spPr>
          <a:xfrm>
            <a:off x="914400" y="1447800"/>
            <a:ext cx="7086600" cy="1390650"/>
          </a:xfrm>
          <a:ln/>
        </p:spPr>
      </p:pic>
      <p:pic>
        <p:nvPicPr>
          <p:cNvPr id="20484" name="Picture 3"/>
          <p:cNvPicPr>
            <a:picLocks noChangeAspect="1"/>
          </p:cNvPicPr>
          <p:nvPr/>
        </p:nvPicPr>
        <p:blipFill>
          <a:blip r:embed="rId2"/>
          <a:stretch>
            <a:fillRect/>
          </a:stretch>
        </p:blipFill>
        <p:spPr>
          <a:xfrm>
            <a:off x="914400" y="3962400"/>
            <a:ext cx="7315200" cy="1128713"/>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100" b="1" i="0" u="none" strike="noStrike" kern="1200" cap="none" spc="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Examples </a:t>
            </a:r>
            <a:endPar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pic>
        <p:nvPicPr>
          <p:cNvPr id="21507" name="Picture 2"/>
          <p:cNvPicPr>
            <a:picLocks noGrp="1" noChangeAspect="1"/>
          </p:cNvPicPr>
          <p:nvPr>
            <p:ph idx="1"/>
          </p:nvPr>
        </p:nvPicPr>
        <p:blipFill>
          <a:blip r:embed="rId1"/>
          <a:srcRect/>
          <a:stretch>
            <a:fillRect/>
          </a:stretch>
        </p:blipFill>
        <p:spPr>
          <a:xfrm>
            <a:off x="990600" y="1371600"/>
            <a:ext cx="7543800" cy="1806575"/>
          </a:xfrm>
          <a:ln/>
        </p:spPr>
      </p:pic>
      <p:pic>
        <p:nvPicPr>
          <p:cNvPr id="21508" name="Picture 3"/>
          <p:cNvPicPr>
            <a:picLocks noChangeAspect="1"/>
          </p:cNvPicPr>
          <p:nvPr/>
        </p:nvPicPr>
        <p:blipFill>
          <a:blip r:embed="rId2"/>
          <a:stretch>
            <a:fillRect/>
          </a:stretch>
        </p:blipFill>
        <p:spPr>
          <a:xfrm>
            <a:off x="914400" y="3657600"/>
            <a:ext cx="7620000" cy="144780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anchor="ctr">
            <a:normAutofit fontScale="90000"/>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INTEREST FORMULAS AND</a:t>
            </a:r>
            <a:br>
              <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br>
            <a:r>
              <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THEIR APPLICATIONS</a:t>
            </a:r>
            <a:endPar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3" name="Content Placeholder 2"/>
          <p:cNvSpPr>
            <a:spLocks noGrp="1"/>
          </p:cNvSpPr>
          <p:nvPr>
            <p:ph idx="1"/>
          </p:nvPr>
        </p:nvSpPr>
        <p:spPr/>
        <p:txBody>
          <a:bodyPr vert="horz" wrap="square" lIns="91440" tIns="45720" rIns="91440" bIns="45720" numCol="1" anchor="t" anchorCtr="0" compatLnSpc="1">
            <a:normAutofit fontScale="77500" lnSpcReduction="20000"/>
          </a:bodyPr>
          <a:lstStyle/>
          <a:p>
            <a:pPr marL="548640" marR="0" lvl="0" indent="-411480" algn="just" defTabSz="914400" rtl="0" eaLnBrk="1" fontAlgn="auto" latinLnBrk="0" hangingPunct="1">
              <a:lnSpc>
                <a:spcPct val="170000"/>
              </a:lnSpc>
              <a:spcBef>
                <a:spcPct val="20000"/>
              </a:spcBef>
              <a:spcAft>
                <a:spcPts val="0"/>
              </a:spcAft>
              <a:buClr>
                <a:schemeClr val="tx1">
                  <a:shade val="95000"/>
                </a:schemeClr>
              </a:buClr>
              <a:buSzPct val="65000"/>
              <a:buFont typeface="Wingdings 2" panose="05020102010507070707"/>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Interest rate is the rental value of money. It represents the growth of capital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per unit </a:t>
            </a:r>
            <a:r>
              <a:rPr kumimoji="0" lang="en-US" sz="2800" b="0" i="0" u="none" strike="noStrike" kern="1200" cap="none" spc="0" normalizeH="0" baseline="0" noProof="0" dirty="0">
                <a:ln>
                  <a:noFill/>
                </a:ln>
                <a:solidFill>
                  <a:schemeClr val="tx1"/>
                </a:solidFill>
                <a:effectLst/>
                <a:uLnTx/>
                <a:uFillTx/>
                <a:latin typeface="+mn-lt"/>
                <a:ea typeface="+mn-ea"/>
                <a:cs typeface="+mn-cs"/>
              </a:rPr>
              <a:t>period. </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0" indent="-411480" algn="just" defTabSz="914400" rtl="0" eaLnBrk="1" fontAlgn="auto" latinLnBrk="0" hangingPunct="1">
              <a:lnSpc>
                <a:spcPct val="170000"/>
              </a:lnSpc>
              <a:spcBef>
                <a:spcPct val="20000"/>
              </a:spcBef>
              <a:spcAft>
                <a:spcPts val="0"/>
              </a:spcAft>
              <a:buClr>
                <a:schemeClr val="tx1">
                  <a:shade val="95000"/>
                </a:schemeClr>
              </a:buClr>
              <a:buSzPct val="65000"/>
              <a:buFont typeface="Wingdings 2" panose="05020102010507070707"/>
              <a:buChar char=""/>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The </a:t>
            </a:r>
            <a:r>
              <a:rPr kumimoji="0" lang="en-US" sz="2800" b="0" i="0" u="none" strike="noStrike" kern="1200" cap="none" spc="0" normalizeH="0" baseline="0" noProof="0" dirty="0">
                <a:ln>
                  <a:noFill/>
                </a:ln>
                <a:solidFill>
                  <a:schemeClr val="tx1"/>
                </a:solidFill>
                <a:effectLst/>
                <a:uLnTx/>
                <a:uFillTx/>
                <a:latin typeface="+mn-lt"/>
                <a:ea typeface="+mn-ea"/>
                <a:cs typeface="+mn-cs"/>
              </a:rPr>
              <a:t>period may be a month, a quarter, semiannual or a year. </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0" indent="-411480" algn="just" defTabSz="914400" rtl="0" eaLnBrk="1" fontAlgn="auto" latinLnBrk="0" hangingPunct="1">
              <a:lnSpc>
                <a:spcPct val="170000"/>
              </a:lnSpc>
              <a:spcBef>
                <a:spcPct val="20000"/>
              </a:spcBef>
              <a:spcAft>
                <a:spcPts val="0"/>
              </a:spcAft>
              <a:buClr>
                <a:schemeClr val="tx1">
                  <a:shade val="95000"/>
                </a:schemeClr>
              </a:buClr>
              <a:buSzPct val="65000"/>
              <a:buFont typeface="Wingdings 2" panose="05020102010507070707"/>
              <a:buChar char=""/>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An interest </a:t>
            </a:r>
            <a:r>
              <a:rPr kumimoji="0" lang="en-US" sz="2800" b="0" i="0" u="none" strike="noStrike" kern="1200" cap="none" spc="0" normalizeH="0" baseline="0" noProof="0" dirty="0">
                <a:ln>
                  <a:noFill/>
                </a:ln>
                <a:solidFill>
                  <a:schemeClr val="tx1"/>
                </a:solidFill>
                <a:effectLst/>
                <a:uLnTx/>
                <a:uFillTx/>
                <a:latin typeface="+mn-lt"/>
                <a:ea typeface="+mn-ea"/>
                <a:cs typeface="+mn-cs"/>
              </a:rPr>
              <a:t>rate 15% compounded annually means that for every hundred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rupees invested </a:t>
            </a:r>
            <a:r>
              <a:rPr kumimoji="0" lang="en-US" sz="2800" b="0" i="0" u="none" strike="noStrike" kern="1200" cap="none" spc="0" normalizeH="0" baseline="0" noProof="0" dirty="0">
                <a:ln>
                  <a:noFill/>
                </a:ln>
                <a:solidFill>
                  <a:schemeClr val="tx1"/>
                </a:solidFill>
                <a:effectLst/>
                <a:uLnTx/>
                <a:uFillTx/>
                <a:latin typeface="+mn-lt"/>
                <a:ea typeface="+mn-ea"/>
                <a:cs typeface="+mn-cs"/>
              </a:rPr>
              <a:t>now, an amount of Rs. 15 will be added to the account at the end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of the </a:t>
            </a:r>
            <a:r>
              <a:rPr kumimoji="0" lang="en-US" sz="2800" b="0" i="0" u="none" strike="noStrike" kern="1200" cap="none" spc="0" normalizeH="0" baseline="0" noProof="0" dirty="0">
                <a:ln>
                  <a:noFill/>
                </a:ln>
                <a:solidFill>
                  <a:schemeClr val="tx1"/>
                </a:solidFill>
                <a:effectLst/>
                <a:uLnTx/>
                <a:uFillTx/>
                <a:latin typeface="+mn-lt"/>
                <a:ea typeface="+mn-ea"/>
                <a:cs typeface="+mn-cs"/>
              </a:rPr>
              <a:t>first year. </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0" indent="-411480" algn="just" defTabSz="914400" rtl="0" eaLnBrk="1" fontAlgn="auto" latinLnBrk="0" hangingPunct="1">
              <a:lnSpc>
                <a:spcPct val="170000"/>
              </a:lnSpc>
              <a:spcBef>
                <a:spcPct val="20000"/>
              </a:spcBef>
              <a:spcAft>
                <a:spcPts val="0"/>
              </a:spcAft>
              <a:buClr>
                <a:schemeClr val="tx1">
                  <a:shade val="95000"/>
                </a:schemeClr>
              </a:buClr>
              <a:buSzPct val="65000"/>
              <a:buFont typeface="Wingdings 2" panose="05020102010507070707"/>
              <a:buChar char=""/>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So</a:t>
            </a:r>
            <a:r>
              <a:rPr kumimoji="0" lang="en-US" sz="2800" b="0" i="0" u="none" strike="noStrike" kern="1200" cap="none" spc="0" normalizeH="0" baseline="0" noProof="0" dirty="0">
                <a:ln>
                  <a:noFill/>
                </a:ln>
                <a:solidFill>
                  <a:schemeClr val="tx1"/>
                </a:solidFill>
                <a:effectLst/>
                <a:uLnTx/>
                <a:uFillTx/>
                <a:latin typeface="+mn-lt"/>
                <a:ea typeface="+mn-ea"/>
                <a:cs typeface="+mn-cs"/>
              </a:rPr>
              <a:t>, the total amount at the end of the first year will be Rs. 115</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anchor="ctr">
            <a:normAutofit fontScale="90000"/>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100" b="1" i="0" u="none" strike="noStrike" kern="1200" cap="none" spc="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Equal-Payment Series Present Worth Amount</a:t>
            </a:r>
            <a:endPar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22531" name="Content Placeholder 2"/>
          <p:cNvSpPr>
            <a:spLocks noGrp="1"/>
          </p:cNvSpPr>
          <p:nvPr>
            <p:ph idx="1"/>
          </p:nvPr>
        </p:nvSpPr>
        <p:spPr>
          <a:ln/>
        </p:spPr>
        <p:txBody>
          <a:bodyPr vert="horz" wrap="square" lIns="91440" tIns="45720" rIns="91440" bIns="45720" anchor="t" anchorCtr="0"/>
          <a:p>
            <a:pPr algn="just" eaLnBrk="1" hangingPunct="1"/>
            <a:r>
              <a:rPr dirty="0"/>
              <a:t>The objective of this mode of investment is to find the present worth of an equal payment made at the end of every interest period for </a:t>
            </a:r>
            <a:r>
              <a:rPr i="1" dirty="0"/>
              <a:t>n interest periods at an </a:t>
            </a:r>
            <a:r>
              <a:rPr dirty="0"/>
              <a:t>interest rate of </a:t>
            </a:r>
            <a:r>
              <a:rPr i="1" dirty="0"/>
              <a:t>i compounded at the end of every interest period.</a:t>
            </a:r>
            <a:endParaRPr i="1" dirty="0"/>
          </a:p>
          <a:p>
            <a:pPr algn="just" eaLnBrk="1" hangingPunct="1"/>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3554" name="Picture 2"/>
          <p:cNvPicPr>
            <a:picLocks noGrp="1" noChangeAspect="1"/>
          </p:cNvPicPr>
          <p:nvPr>
            <p:ph idx="1"/>
          </p:nvPr>
        </p:nvPicPr>
        <p:blipFill>
          <a:blip r:embed="rId1"/>
          <a:srcRect/>
          <a:stretch>
            <a:fillRect/>
          </a:stretch>
        </p:blipFill>
        <p:spPr>
          <a:xfrm>
            <a:off x="990600" y="2514600"/>
            <a:ext cx="7086600" cy="2514600"/>
          </a:xfr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100" b="1" i="0" u="none" strike="noStrike" kern="1200" cap="none" spc="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Example </a:t>
            </a:r>
            <a:endPar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24579" name="Content Placeholder 2"/>
          <p:cNvSpPr>
            <a:spLocks noGrp="1"/>
          </p:cNvSpPr>
          <p:nvPr>
            <p:ph idx="1"/>
          </p:nvPr>
        </p:nvSpPr>
        <p:spPr>
          <a:ln/>
        </p:spPr>
        <p:txBody>
          <a:bodyPr vert="horz" wrap="square" lIns="91440" tIns="45720" rIns="91440" bIns="45720" anchor="t" anchorCtr="0"/>
          <a:p>
            <a:pPr algn="just" eaLnBrk="1" hangingPunct="1"/>
            <a:r>
              <a:rPr dirty="0"/>
              <a:t>A company wants to set up a reserve which will help the company to have an annual equivalent amount of Rs. 10,00,000 for the next 20 years towards its employees welfare measures. The reserve is assumed to grow at the rate of 15% annually. Find the single-payment that must be made now as the reserve amount.</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anchor="ctr">
            <a:normAutofit fontScale="90000"/>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100" b="1" i="0" u="none" strike="noStrike" kern="1200" cap="none" spc="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Equal-Payment Series Capital Recovery Amount</a:t>
            </a:r>
            <a:endPar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25603" name="Content Placeholder 2"/>
          <p:cNvSpPr>
            <a:spLocks noGrp="1"/>
          </p:cNvSpPr>
          <p:nvPr>
            <p:ph idx="1"/>
          </p:nvPr>
        </p:nvSpPr>
        <p:spPr>
          <a:ln/>
        </p:spPr>
        <p:txBody>
          <a:bodyPr vert="horz" wrap="square" lIns="91440" tIns="45720" rIns="91440" bIns="45720" anchor="t" anchorCtr="0"/>
          <a:p>
            <a:pPr algn="just" eaLnBrk="1" hangingPunct="1"/>
            <a:r>
              <a:rPr dirty="0"/>
              <a:t>The objective of this mode of investment is to find the annual equivalent amount (</a:t>
            </a:r>
            <a:r>
              <a:rPr i="1" dirty="0"/>
              <a:t>A) which is  to be recovered at the end of every interest period for n </a:t>
            </a:r>
            <a:r>
              <a:rPr dirty="0"/>
              <a:t>interest periods for a loan (</a:t>
            </a:r>
            <a:r>
              <a:rPr i="1" dirty="0"/>
              <a:t>P) which is sanctioned now at an interest rate of i </a:t>
            </a:r>
            <a:r>
              <a:rPr dirty="0"/>
              <a:t>compounded at the end of every interest period</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626" name="Picture 2"/>
          <p:cNvPicPr>
            <a:picLocks noGrp="1" noChangeAspect="1"/>
          </p:cNvPicPr>
          <p:nvPr>
            <p:ph idx="1"/>
          </p:nvPr>
        </p:nvPicPr>
        <p:blipFill>
          <a:blip r:embed="rId1"/>
          <a:srcRect/>
          <a:stretch>
            <a:fillRect/>
          </a:stretch>
        </p:blipFill>
        <p:spPr>
          <a:xfrm>
            <a:off x="1524000" y="2362200"/>
            <a:ext cx="6096000" cy="1928813"/>
          </a:xfrm>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100" b="1" i="1" u="none" strike="noStrike" kern="1200" cap="none" spc="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EXAMPLE </a:t>
            </a:r>
            <a:endPar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27651" name="Content Placeholder 2"/>
          <p:cNvSpPr>
            <a:spLocks noGrp="1"/>
          </p:cNvSpPr>
          <p:nvPr>
            <p:ph idx="1"/>
          </p:nvPr>
        </p:nvSpPr>
        <p:spPr>
          <a:ln/>
        </p:spPr>
        <p:txBody>
          <a:bodyPr vert="horz" wrap="square" lIns="91440" tIns="45720" rIns="91440" bIns="45720" anchor="t" anchorCtr="0"/>
          <a:p>
            <a:pPr algn="just" eaLnBrk="1" hangingPunct="1"/>
            <a:r>
              <a:rPr i="1" dirty="0"/>
              <a:t>A bank gives a loan to a company to purchase an equipment </a:t>
            </a:r>
            <a:r>
              <a:rPr dirty="0"/>
              <a:t>worth Rs. 10,00,000 at an interest rate of 18% compounded annually. This amount should be repaid in 15 yearly equal installments. Find the installment amount that the company has to pay to the bank.</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anchor="ctr">
            <a:normAutofit fontScale="90000"/>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100" b="1" i="0" u="none" strike="noStrike" kern="1200" cap="none" spc="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Uniform Gradient Series Annual Equivalent Amount</a:t>
            </a:r>
            <a:endPar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28675" name="Content Placeholder 2"/>
          <p:cNvSpPr>
            <a:spLocks noGrp="1"/>
          </p:cNvSpPr>
          <p:nvPr>
            <p:ph idx="1"/>
          </p:nvPr>
        </p:nvSpPr>
        <p:spPr>
          <a:ln/>
        </p:spPr>
        <p:txBody>
          <a:bodyPr vert="horz" wrap="square" lIns="91440" tIns="45720" rIns="91440" bIns="45720" anchor="t" anchorCtr="0"/>
          <a:p>
            <a:pPr algn="just" eaLnBrk="1" hangingPunct="1"/>
            <a:r>
              <a:rPr dirty="0"/>
              <a:t>The objective of this mode of investment is to find the annual equivalent amount of a series with an amount </a:t>
            </a:r>
            <a:r>
              <a:rPr i="1" dirty="0"/>
              <a:t>A1 at the end of the first year and with an equal </a:t>
            </a:r>
            <a:r>
              <a:rPr dirty="0"/>
              <a:t>increment (</a:t>
            </a:r>
            <a:r>
              <a:rPr i="1" dirty="0"/>
              <a:t>G) at the end of each of the following n – 1 years with an interest </a:t>
            </a:r>
            <a:r>
              <a:rPr dirty="0"/>
              <a:t>rate </a:t>
            </a:r>
            <a:r>
              <a:rPr i="1" dirty="0"/>
              <a:t>i compounded annually.</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8" name="Picture 2"/>
          <p:cNvPicPr>
            <a:picLocks noGrp="1" noChangeAspect="1"/>
          </p:cNvPicPr>
          <p:nvPr>
            <p:ph idx="1"/>
          </p:nvPr>
        </p:nvPicPr>
        <p:blipFill>
          <a:blip r:embed="rId1"/>
          <a:srcRect/>
          <a:stretch>
            <a:fillRect/>
          </a:stretch>
        </p:blipFill>
        <p:spPr>
          <a:xfrm>
            <a:off x="914400" y="2286000"/>
            <a:ext cx="7467600" cy="1878013"/>
          </a:xfrm>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100" b="1" i="0" u="none" strike="noStrike" kern="1200" cap="none" spc="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Example </a:t>
            </a:r>
            <a:endPar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30723" name="Content Placeholder 2"/>
          <p:cNvSpPr>
            <a:spLocks noGrp="1"/>
          </p:cNvSpPr>
          <p:nvPr>
            <p:ph idx="1"/>
          </p:nvPr>
        </p:nvSpPr>
        <p:spPr>
          <a:ln/>
        </p:spPr>
        <p:txBody>
          <a:bodyPr vert="horz" wrap="square" lIns="91440" tIns="45720" rIns="91440" bIns="45720" anchor="t" anchorCtr="0"/>
          <a:p>
            <a:pPr algn="just" eaLnBrk="1" hangingPunct="1"/>
            <a:r>
              <a:rPr dirty="0"/>
              <a:t>A person is planning for his retired life. He has 10 more years of service. He would like to deposit 20% of his salary, which is Rs. 4,000, at the end of the first year, and thereafter he wishes to deposit the amount with an annual increase of Rs. 500 for the next 9 years with an interest rate of 15%. Find the total amount at the end of the 10th year of the above series.</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100" b="1" i="0" u="none" strike="noStrike" kern="1200" cap="none" spc="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Example </a:t>
            </a:r>
            <a:endPar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31747" name="Content Placeholder 2"/>
          <p:cNvSpPr>
            <a:spLocks noGrp="1"/>
          </p:cNvSpPr>
          <p:nvPr>
            <p:ph idx="1"/>
          </p:nvPr>
        </p:nvSpPr>
        <p:spPr>
          <a:ln/>
        </p:spPr>
        <p:txBody>
          <a:bodyPr vert="horz" wrap="square" lIns="91440" tIns="45720" rIns="91440" bIns="45720" anchor="t" anchorCtr="0"/>
          <a:p>
            <a:pPr algn="just" eaLnBrk="1" hangingPunct="1"/>
            <a:r>
              <a:rPr dirty="0"/>
              <a:t>A person is planning for his retired life. He has 10 more years of service. He would like to deposit Rs. 8,500 at the end of the first year and thereafter he wishes to deposit the amount with an annual decrease of Rs. 500 for the next 9 years with an interest rate of 15%. Find the total amount at the end of the 10th year of the above series. </a:t>
            </a:r>
            <a:endParaRPr dirty="0"/>
          </a:p>
        </p:txBody>
      </p:sp>
      <p:pic>
        <p:nvPicPr>
          <p:cNvPr id="31748" name="Picture 2"/>
          <p:cNvPicPr>
            <a:picLocks noChangeAspect="1"/>
          </p:cNvPicPr>
          <p:nvPr/>
        </p:nvPicPr>
        <p:blipFill>
          <a:blip r:embed="rId1"/>
          <a:stretch>
            <a:fillRect/>
          </a:stretch>
        </p:blipFill>
        <p:spPr>
          <a:xfrm>
            <a:off x="2667000" y="5181600"/>
            <a:ext cx="4591050" cy="133350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TIME VALUE OF MONEY</a:t>
            </a:r>
            <a:endPar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5123" name="Content Placeholder 2"/>
          <p:cNvSpPr>
            <a:spLocks noGrp="1"/>
          </p:cNvSpPr>
          <p:nvPr>
            <p:ph idx="1"/>
          </p:nvPr>
        </p:nvSpPr>
        <p:spPr>
          <a:ln/>
        </p:spPr>
        <p:txBody>
          <a:bodyPr vert="horz" wrap="square" lIns="91440" tIns="45720" rIns="91440" bIns="45720" anchor="t" anchorCtr="0"/>
          <a:p>
            <a:pPr eaLnBrk="1" hangingPunct="1"/>
            <a:r>
              <a:rPr dirty="0"/>
              <a:t>If an investor invests a sum of Rs. 100 in a fixed deposit for five years with an interest rate of 15% compounded annually, the accumulated amount at the end of every year will be as shown in the table</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2770" name="Picture 2"/>
          <p:cNvPicPr>
            <a:picLocks noChangeAspect="1"/>
          </p:cNvPicPr>
          <p:nvPr/>
        </p:nvPicPr>
        <p:blipFill>
          <a:blip r:embed="rId1"/>
          <a:stretch>
            <a:fillRect/>
          </a:stretch>
        </p:blipFill>
        <p:spPr>
          <a:xfrm>
            <a:off x="1752600" y="2362200"/>
            <a:ext cx="3824288" cy="1323975"/>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100" b="1" i="0" u="none" strike="noStrike" kern="1200" cap="none" spc="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Effective Interest Rate</a:t>
            </a:r>
            <a:endPar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3" name="Content Placeholder 2"/>
          <p:cNvSpPr>
            <a:spLocks noGrp="1"/>
          </p:cNvSpPr>
          <p:nvPr>
            <p:ph idx="1"/>
          </p:nvPr>
        </p:nvSpPr>
        <p:spPr>
          <a:xfrm>
            <a:off x="457200" y="1295400"/>
            <a:ext cx="8229600" cy="5257800"/>
          </a:xfrm>
        </p:spPr>
        <p:txBody>
          <a:bodyPr vert="horz" wrap="square" lIns="91440" tIns="45720" rIns="91440" bIns="45720" numCol="1" anchor="t" anchorCtr="0" compatLnSpc="1">
            <a:normAutofit fontScale="92500" lnSpcReduction="20000"/>
          </a:bodyPr>
          <a:lstStyle/>
          <a:p>
            <a:pPr marL="548640" marR="0" lvl="0" indent="-411480" algn="just" defTabSz="914400" rtl="0" eaLnBrk="1" fontAlgn="auto" latinLnBrk="0" hangingPunct="1">
              <a:lnSpc>
                <a:spcPct val="100000"/>
              </a:lnSpc>
              <a:spcBef>
                <a:spcPct val="20000"/>
              </a:spcBef>
              <a:spcAft>
                <a:spcPts val="0"/>
              </a:spcAft>
              <a:buClr>
                <a:schemeClr val="tx1">
                  <a:shade val="95000"/>
                </a:schemeClr>
              </a:buClr>
              <a:buSzPct val="65000"/>
              <a:buFont typeface="Wingdings 2" panose="05020102010507070707"/>
              <a:buChar char=""/>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Let </a:t>
            </a:r>
            <a:r>
              <a:rPr kumimoji="0" lang="en-US" sz="28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800" b="0" i="1" u="none" strike="noStrike" kern="1200" cap="none" spc="0" normalizeH="0" baseline="0" noProof="0" dirty="0" smtClean="0">
                <a:ln>
                  <a:noFill/>
                </a:ln>
                <a:solidFill>
                  <a:schemeClr val="tx1"/>
                </a:solidFill>
                <a:effectLst/>
                <a:uLnTx/>
                <a:uFillTx/>
                <a:latin typeface="+mn-lt"/>
                <a:ea typeface="+mn-ea"/>
                <a:cs typeface="+mn-cs"/>
              </a:rPr>
              <a:t> be the nominal interest rate compounded annually. But, in practice, the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compounding may occur less than a year. For example, compounding may be monthly, quarterly, or semi-annually. Compounding monthly means that the interest is computed at the end of every month. There are 12 interest periods in a year if the interest is compounded monthly. Under such situations, the formula to compute the effective interest rate, which is compounded annually, is</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panose="05020102010507070707"/>
              <a:buNone/>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Effective interest rate, </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panose="05020102010507070707"/>
              <a:buNone/>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where</a:t>
            </a:r>
            <a:r>
              <a:rPr kumimoji="0" lang="en-US" sz="2800" b="0" i="0" u="none" strike="noStrike" kern="1200" cap="none" spc="0" normalizeH="0" baseline="0" noProof="0" dirty="0">
                <a:ln>
                  <a:noFill/>
                </a:ln>
                <a:solidFill>
                  <a:schemeClr val="tx1"/>
                </a:solidFill>
                <a:effectLst/>
                <a:uLnTx/>
                <a:uFillTx/>
                <a:latin typeface="+mn-lt"/>
                <a:ea typeface="+mn-ea"/>
                <a:cs typeface="+mn-cs"/>
              </a:rPr>
              <a:t>,</a:t>
            </a:r>
            <a:br>
              <a:rPr kumimoji="0" lang="en-US" sz="2800" b="0" i="0" u="none" strike="noStrike" kern="1200" cap="none" spc="0" normalizeH="0" baseline="0" noProof="0" dirty="0">
                <a:ln>
                  <a:noFill/>
                </a:ln>
                <a:solidFill>
                  <a:schemeClr val="tx1"/>
                </a:solidFill>
                <a:effectLst/>
                <a:uLnTx/>
                <a:uFillTx/>
                <a:latin typeface="+mn-lt"/>
                <a:ea typeface="+mn-ea"/>
                <a:cs typeface="+mn-cs"/>
              </a:rPr>
            </a:br>
            <a:r>
              <a:rPr kumimoji="0" lang="en-US" sz="2800" b="0" i="1" u="none" strike="noStrike" kern="1200" cap="none" spc="0" normalizeH="0" baseline="0" noProof="0" dirty="0">
                <a:ln>
                  <a:noFill/>
                </a:ln>
                <a:solidFill>
                  <a:schemeClr val="tx1"/>
                </a:solidFill>
                <a:effectLst/>
                <a:uLnTx/>
                <a:uFillTx/>
                <a:latin typeface="+mn-lt"/>
                <a:ea typeface="+mn-ea"/>
                <a:cs typeface="+mn-cs"/>
              </a:rPr>
              <a:t>i </a:t>
            </a:r>
            <a:r>
              <a:rPr kumimoji="0" lang="en-US" sz="2800" b="0" i="0" u="none" strike="noStrike" kern="1200" cap="none" spc="0" normalizeH="0" baseline="0" noProof="0" dirty="0">
                <a:ln>
                  <a:noFill/>
                </a:ln>
                <a:solidFill>
                  <a:schemeClr val="tx1"/>
                </a:solidFill>
                <a:effectLst/>
                <a:uLnTx/>
                <a:uFillTx/>
                <a:latin typeface="+mn-lt"/>
                <a:ea typeface="+mn-ea"/>
                <a:cs typeface="+mn-cs"/>
              </a:rPr>
              <a:t>= the nominal interest rate</a:t>
            </a:r>
            <a:br>
              <a:rPr kumimoji="0" lang="en-US" sz="2800" b="0" i="0" u="none" strike="noStrike" kern="1200" cap="none" spc="0" normalizeH="0" baseline="0" noProof="0" dirty="0">
                <a:ln>
                  <a:noFill/>
                </a:ln>
                <a:solidFill>
                  <a:schemeClr val="tx1"/>
                </a:solidFill>
                <a:effectLst/>
                <a:uLnTx/>
                <a:uFillTx/>
                <a:latin typeface="+mn-lt"/>
                <a:ea typeface="+mn-ea"/>
                <a:cs typeface="+mn-cs"/>
              </a:rPr>
            </a:br>
            <a:r>
              <a:rPr kumimoji="0" lang="en-US" sz="2800" b="0" i="1" u="none" strike="noStrike" kern="1200" cap="none" spc="0" normalizeH="0" baseline="0" noProof="0" dirty="0">
                <a:ln>
                  <a:noFill/>
                </a:ln>
                <a:solidFill>
                  <a:schemeClr val="tx1"/>
                </a:solidFill>
                <a:effectLst/>
                <a:uLnTx/>
                <a:uFillTx/>
                <a:latin typeface="+mn-lt"/>
                <a:ea typeface="+mn-ea"/>
                <a:cs typeface="+mn-cs"/>
              </a:rPr>
              <a:t>C </a:t>
            </a:r>
            <a:r>
              <a:rPr kumimoji="0" lang="en-US" sz="2800" b="0" i="0" u="none" strike="noStrike" kern="1200" cap="none" spc="0" normalizeH="0" baseline="0" noProof="0" dirty="0">
                <a:ln>
                  <a:noFill/>
                </a:ln>
                <a:solidFill>
                  <a:schemeClr val="tx1"/>
                </a:solidFill>
                <a:effectLst/>
                <a:uLnTx/>
                <a:uFillTx/>
                <a:latin typeface="+mn-lt"/>
                <a:ea typeface="+mn-ea"/>
                <a:cs typeface="+mn-cs"/>
              </a:rPr>
              <a:t>= the number of interest periods in a year. </a:t>
            </a:r>
            <a:br>
              <a:rPr kumimoji="0" lang="en-US" sz="2800" b="0" i="0" u="none" strike="noStrike" kern="1200" cap="none" spc="0" normalizeH="0" baseline="0" noProof="0" dirty="0">
                <a:ln>
                  <a:noFill/>
                </a:ln>
                <a:solidFill>
                  <a:schemeClr val="tx1"/>
                </a:solidFill>
                <a:effectLst/>
                <a:uLnTx/>
                <a:uFillTx/>
                <a:latin typeface="+mn-lt"/>
                <a:ea typeface="+mn-ea"/>
                <a:cs typeface="+mn-cs"/>
              </a:rPr>
            </a:b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33796" name="Picture 4"/>
          <p:cNvPicPr>
            <a:picLocks noChangeAspect="1"/>
          </p:cNvPicPr>
          <p:nvPr/>
        </p:nvPicPr>
        <p:blipFill>
          <a:blip r:embed="rId1"/>
          <a:stretch>
            <a:fillRect/>
          </a:stretch>
        </p:blipFill>
        <p:spPr>
          <a:xfrm>
            <a:off x="4343400" y="4572000"/>
            <a:ext cx="2133600" cy="381000"/>
          </a:xfrm>
          <a:prstGeom prst="rect">
            <a:avLst/>
          </a:prstGeom>
          <a:noFill/>
          <a:ln w="9525">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100" b="1" i="1" u="none" strike="noStrike" kern="1200" cap="none" spc="0" normalizeH="0" baseline="0" noProof="0" dirty="0" smtClean="0">
                <a:ln w="6350">
                  <a:noFill/>
                </a:ln>
                <a:solidFill>
                  <a:srgbClr val="231F20"/>
                </a:solidFill>
                <a:effectLst/>
                <a:uLnTx/>
                <a:uFillTx/>
                <a:latin typeface="Times-BoldItalic"/>
                <a:ea typeface="+mj-ea"/>
                <a:cs typeface="+mj-cs"/>
              </a:rPr>
              <a:t>EXAMPLE</a:t>
            </a:r>
            <a:endPar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34819" name="Content Placeholder 2"/>
          <p:cNvSpPr>
            <a:spLocks noGrp="1"/>
          </p:cNvSpPr>
          <p:nvPr>
            <p:ph idx="1"/>
          </p:nvPr>
        </p:nvSpPr>
        <p:spPr>
          <a:ln/>
        </p:spPr>
        <p:txBody>
          <a:bodyPr vert="horz" wrap="square" lIns="91440" tIns="45720" rIns="91440" bIns="45720" anchor="t" anchorCtr="0"/>
          <a:p>
            <a:pPr marL="136525" indent="0">
              <a:buNone/>
            </a:pPr>
            <a:r>
              <a:rPr dirty="0">
                <a:solidFill>
                  <a:srgbClr val="231F20"/>
                </a:solidFill>
                <a:latin typeface="Times-Roman"/>
              </a:rPr>
              <a:t>A person invests a sum of Rs. 5,000 in a bank at a nominal interest rate of 12% for 10 years. The compounding is quarterly. Find the maturity amount of the deposit after 10 years.</a:t>
            </a:r>
            <a:br>
              <a:rPr dirty="0">
                <a:solidFill>
                  <a:srgbClr val="231F20"/>
                </a:solidFill>
                <a:latin typeface="Times-Roman"/>
              </a:rPr>
            </a:b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5842" name="Picture 2"/>
          <p:cNvPicPr>
            <a:picLocks noGrp="1" noChangeAspect="1"/>
          </p:cNvPicPr>
          <p:nvPr>
            <p:ph idx="1"/>
          </p:nvPr>
        </p:nvPicPr>
        <p:blipFill>
          <a:blip r:embed="rId1"/>
          <a:srcRect/>
          <a:stretch>
            <a:fillRect/>
          </a:stretch>
        </p:blipFill>
        <p:spPr>
          <a:xfrm>
            <a:off x="1066800" y="1371600"/>
            <a:ext cx="6705600" cy="3795713"/>
          </a:xfrm>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6866" name="Picture 2"/>
          <p:cNvPicPr>
            <a:picLocks noGrp="1" noChangeAspect="1"/>
          </p:cNvPicPr>
          <p:nvPr>
            <p:ph idx="1"/>
          </p:nvPr>
        </p:nvPicPr>
        <p:blipFill>
          <a:blip r:embed="rId1"/>
          <a:srcRect/>
          <a:stretch>
            <a:fillRect/>
          </a:stretch>
        </p:blipFill>
        <p:spPr>
          <a:xfrm>
            <a:off x="838200" y="1905000"/>
            <a:ext cx="7315200" cy="3657600"/>
          </a:xfr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800" b="1" i="0" u="none" strike="noStrike" kern="1200" cap="none" spc="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Compound Amount </a:t>
            </a:r>
            <a:endParaRPr kumimoji="0" lang="en-US" sz="28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pic>
        <p:nvPicPr>
          <p:cNvPr id="6147" name="Picture 2"/>
          <p:cNvPicPr>
            <a:picLocks noGrp="1" noChangeAspect="1"/>
          </p:cNvPicPr>
          <p:nvPr>
            <p:ph idx="1"/>
          </p:nvPr>
        </p:nvPicPr>
        <p:blipFill>
          <a:blip r:embed="rId1"/>
          <a:srcRect/>
          <a:stretch>
            <a:fillRect/>
          </a:stretch>
        </p:blipFill>
        <p:spPr>
          <a:xfrm>
            <a:off x="1066800" y="2895600"/>
            <a:ext cx="6811963" cy="2717800"/>
          </a:xfrm>
          <a:ln/>
        </p:spPr>
      </p:pic>
      <p:pic>
        <p:nvPicPr>
          <p:cNvPr id="6148" name="Picture 3"/>
          <p:cNvPicPr>
            <a:picLocks noChangeAspect="1"/>
          </p:cNvPicPr>
          <p:nvPr/>
        </p:nvPicPr>
        <p:blipFill>
          <a:blip r:embed="rId2"/>
          <a:stretch>
            <a:fillRect/>
          </a:stretch>
        </p:blipFill>
        <p:spPr>
          <a:xfrm>
            <a:off x="1828800" y="1447800"/>
            <a:ext cx="5181600" cy="1266825"/>
          </a:xfrm>
          <a:prstGeom prst="rect">
            <a:avLst/>
          </a:prstGeom>
          <a:noFill/>
          <a:ln w="9525">
            <a:noFill/>
          </a:ln>
        </p:spPr>
      </p:pic>
      <p:sp>
        <p:nvSpPr>
          <p:cNvPr id="6149" name="Rectangle 2"/>
          <p:cNvSpPr/>
          <p:nvPr/>
        </p:nvSpPr>
        <p:spPr>
          <a:xfrm>
            <a:off x="3429000" y="6172200"/>
            <a:ext cx="2133600" cy="369888"/>
          </a:xfrm>
          <a:prstGeom prst="rect">
            <a:avLst/>
          </a:prstGeom>
          <a:noFill/>
          <a:ln w="9525">
            <a:noFill/>
          </a:ln>
        </p:spPr>
        <p:txBody>
          <a:bodyPr>
            <a:spAutoFit/>
          </a:bodyPr>
          <a:p>
            <a:pPr>
              <a:buFont typeface="Wingdings 2" panose="05020102010507070707" pitchFamily="18" charset="2"/>
              <a:buNone/>
            </a:pPr>
            <a:r>
              <a:rPr lang="pt-BR" altLang="x-none" i="1" dirty="0">
                <a:latin typeface="Arial" panose="020B0604020202020204" pitchFamily="34" charset="0"/>
              </a:rPr>
              <a:t>F = P(1 + i)</a:t>
            </a:r>
            <a:r>
              <a:rPr lang="pt-BR" altLang="x-none" i="1" baseline="30000" dirty="0">
                <a:latin typeface="Arial" panose="020B0604020202020204" pitchFamily="34" charset="0"/>
              </a:rPr>
              <a:t>n</a:t>
            </a:r>
            <a:endParaRPr sz="1400" i="1" dirty="0">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100" b="1" i="0" u="none" strike="noStrike" kern="1200" cap="none" spc="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Present worth</a:t>
            </a:r>
            <a:endPar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pic>
        <p:nvPicPr>
          <p:cNvPr id="7171" name="Picture 2"/>
          <p:cNvPicPr>
            <a:picLocks noGrp="1" noChangeAspect="1"/>
          </p:cNvPicPr>
          <p:nvPr>
            <p:ph idx="1"/>
          </p:nvPr>
        </p:nvPicPr>
        <p:blipFill>
          <a:blip r:embed="rId1"/>
          <a:srcRect/>
          <a:stretch>
            <a:fillRect/>
          </a:stretch>
        </p:blipFill>
        <p:spPr>
          <a:xfrm>
            <a:off x="1524000" y="2971800"/>
            <a:ext cx="5638800" cy="3048000"/>
          </a:xfrm>
          <a:ln/>
        </p:spPr>
      </p:pic>
      <p:pic>
        <p:nvPicPr>
          <p:cNvPr id="7172" name="Picture 3"/>
          <p:cNvPicPr>
            <a:picLocks noChangeAspect="1"/>
          </p:cNvPicPr>
          <p:nvPr/>
        </p:nvPicPr>
        <p:blipFill>
          <a:blip r:embed="rId2"/>
          <a:stretch>
            <a:fillRect/>
          </a:stretch>
        </p:blipFill>
        <p:spPr>
          <a:xfrm>
            <a:off x="1143000" y="1371600"/>
            <a:ext cx="6172200" cy="1066800"/>
          </a:xfrm>
          <a:prstGeom prst="rect">
            <a:avLst/>
          </a:prstGeom>
          <a:noFill/>
          <a:ln w="9525">
            <a:noFill/>
          </a:ln>
        </p:spPr>
      </p:pic>
      <p:pic>
        <p:nvPicPr>
          <p:cNvPr id="7173" name="Picture 5"/>
          <p:cNvPicPr>
            <a:picLocks noChangeAspect="1"/>
          </p:cNvPicPr>
          <p:nvPr/>
        </p:nvPicPr>
        <p:blipFill>
          <a:blip r:embed="rId3"/>
          <a:stretch>
            <a:fillRect/>
          </a:stretch>
        </p:blipFill>
        <p:spPr>
          <a:xfrm>
            <a:off x="7332663" y="5543550"/>
            <a:ext cx="1495425" cy="70485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anchor="ctr">
            <a:normAutofit fontScale="90000"/>
            <a:scene3d>
              <a:camera prst="orthographicFront"/>
              <a:lightRig rig="soft" dir="t">
                <a:rot lat="0" lon="0" rev="16800000"/>
              </a:lightRig>
            </a:scene3d>
            <a:sp3d prstMaterial="softEdge">
              <a:bevelT w="38100" h="38100"/>
            </a:sp3d>
          </a:bodyPr>
          <a:lstStyle/>
          <a:p>
            <a:pPr marL="0" marR="0" lvl="0" indent="0" algn="just" defTabSz="914400" rtl="0" eaLnBrk="1" fontAlgn="auto" latinLnBrk="0" hangingPunct="1">
              <a:lnSpc>
                <a:spcPct val="100000"/>
              </a:lnSpc>
              <a:spcBef>
                <a:spcPct val="0"/>
              </a:spcBef>
              <a:spcAft>
                <a:spcPts val="0"/>
              </a:spcAft>
              <a:buClrTx/>
              <a:buSzTx/>
              <a:buFontTx/>
              <a:buNone/>
              <a:defRPr/>
            </a:pPr>
            <a:r>
              <a:rPr kumimoji="0" lang="en-US" sz="4100" b="1" i="0" u="none" strike="noStrike" kern="1200" cap="none" spc="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The formula to find the future worth in the third column is:</a:t>
            </a:r>
            <a:endPar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8195" name="Content Placeholder 2"/>
          <p:cNvSpPr>
            <a:spLocks noGrp="1"/>
          </p:cNvSpPr>
          <p:nvPr>
            <p:ph idx="1"/>
          </p:nvPr>
        </p:nvSpPr>
        <p:spPr>
          <a:ln/>
        </p:spPr>
        <p:txBody>
          <a:bodyPr vert="horz" wrap="square" lIns="91440" tIns="45720" rIns="91440" bIns="45720" anchor="t" anchorCtr="0"/>
          <a:p>
            <a:pPr eaLnBrk="1" hangingPunct="1">
              <a:buNone/>
            </a:pPr>
            <a:r>
              <a:rPr lang="pt-BR" altLang="x-none" i="1" dirty="0"/>
              <a:t>F = P(1 + i)</a:t>
            </a:r>
            <a:r>
              <a:rPr lang="pt-BR" altLang="x-none" i="1" baseline="30000" dirty="0"/>
              <a:t>n</a:t>
            </a:r>
            <a:endParaRPr lang="pt-BR" altLang="x-none" i="1" baseline="30000" dirty="0"/>
          </a:p>
          <a:p>
            <a:pPr eaLnBrk="1" hangingPunct="1">
              <a:buNone/>
            </a:pPr>
            <a:r>
              <a:rPr dirty="0"/>
              <a:t>where</a:t>
            </a:r>
            <a:endParaRPr dirty="0"/>
          </a:p>
          <a:p>
            <a:pPr eaLnBrk="1" hangingPunct="1"/>
            <a:r>
              <a:rPr i="1" dirty="0"/>
              <a:t>P = principal amount invested at time 0,</a:t>
            </a:r>
            <a:endParaRPr i="1" dirty="0"/>
          </a:p>
          <a:p>
            <a:pPr eaLnBrk="1" hangingPunct="1"/>
            <a:r>
              <a:rPr i="1" dirty="0"/>
              <a:t>F = future amount, </a:t>
            </a:r>
            <a:endParaRPr i="1" dirty="0"/>
          </a:p>
          <a:p>
            <a:pPr eaLnBrk="1" hangingPunct="1"/>
            <a:r>
              <a:rPr i="1" dirty="0"/>
              <a:t>i = interest rate compounded annually,</a:t>
            </a:r>
            <a:endParaRPr i="1" dirty="0"/>
          </a:p>
          <a:p>
            <a:pPr eaLnBrk="1" hangingPunct="1"/>
            <a:r>
              <a:rPr i="1" dirty="0"/>
              <a:t>n = period of deposit.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INTEREST FORMULAS</a:t>
            </a:r>
            <a:endPar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3" name="Content Placeholder 2"/>
          <p:cNvSpPr>
            <a:spLocks noGrp="1"/>
          </p:cNvSpPr>
          <p:nvPr>
            <p:ph idx="1"/>
          </p:nvPr>
        </p:nvSpPr>
        <p:spPr/>
        <p:txBody>
          <a:bodyPr vert="horz" wrap="square" lIns="91440" tIns="45720" rIns="91440" bIns="45720" numCol="1" anchor="t" anchorCtr="0" compatLnSpc="1">
            <a:normAutofit fontScale="92500" lnSpcReduction="10000"/>
          </a:bodyPr>
          <a:lstStyle/>
          <a:p>
            <a:pPr marL="548640" marR="0" lvl="0" indent="-411480" algn="just" defTabSz="914400" rtl="0" eaLnBrk="1" fontAlgn="auto" latinLnBrk="0" hangingPunct="1">
              <a:lnSpc>
                <a:spcPct val="100000"/>
              </a:lnSpc>
              <a:spcBef>
                <a:spcPct val="20000"/>
              </a:spcBef>
              <a:spcAft>
                <a:spcPts val="0"/>
              </a:spcAft>
              <a:buClr>
                <a:schemeClr val="tx1">
                  <a:shade val="95000"/>
                </a:schemeClr>
              </a:buClr>
              <a:buSzPct val="65000"/>
              <a:buFont typeface="Wingdings 2" panose="05020102010507070707"/>
              <a:buNone/>
              <a:defRPr/>
            </a:pPr>
            <a:r>
              <a:rPr kumimoji="0" lang="en-US" sz="2800" b="0" i="0" u="none" strike="noStrike" kern="1200" cap="none" spc="0" normalizeH="0" baseline="0" noProof="0" dirty="0">
                <a:ln>
                  <a:noFill/>
                </a:ln>
                <a:solidFill>
                  <a:schemeClr val="tx1"/>
                </a:solidFill>
                <a:effectLst/>
                <a:uLnTx/>
                <a:uFillTx/>
                <a:latin typeface="+mn-lt"/>
                <a:ea typeface="+mn-ea"/>
                <a:cs typeface="+mn-cs"/>
              </a:rPr>
              <a:t>Interest rate can be classified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into: </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0" indent="-411480" algn="just" defTabSz="914400" rtl="0" eaLnBrk="1" fontAlgn="auto" latinLnBrk="0" hangingPunct="1">
              <a:lnSpc>
                <a:spcPct val="100000"/>
              </a:lnSpc>
              <a:spcBef>
                <a:spcPct val="20000"/>
              </a:spcBef>
              <a:spcAft>
                <a:spcPts val="0"/>
              </a:spcAft>
              <a:buClr>
                <a:schemeClr val="tx1">
                  <a:shade val="95000"/>
                </a:schemeClr>
              </a:buClr>
              <a:buSzPct val="65000"/>
              <a:buFont typeface="Wingdings 2" panose="05020102010507070707"/>
              <a:buChar char=""/>
              <a:defRPr/>
            </a:pPr>
            <a:r>
              <a:rPr kumimoji="0" lang="en-US" sz="2800" b="1" i="1" u="none" strike="noStrike" kern="1200" cap="none" spc="0" normalizeH="0" baseline="0" noProof="0" dirty="0" smtClean="0">
                <a:ln>
                  <a:noFill/>
                </a:ln>
                <a:solidFill>
                  <a:srgbClr val="FFFF00"/>
                </a:solidFill>
                <a:effectLst/>
                <a:uLnTx/>
                <a:uFillTx/>
                <a:latin typeface="+mn-lt"/>
                <a:ea typeface="+mn-ea"/>
                <a:cs typeface="+mn-cs"/>
              </a:rPr>
              <a:t>Simple </a:t>
            </a:r>
            <a:r>
              <a:rPr kumimoji="0" lang="en-US" sz="2800" b="1" i="1" u="none" strike="noStrike" kern="1200" cap="none" spc="0" normalizeH="0" baseline="0" noProof="0" dirty="0">
                <a:ln>
                  <a:noFill/>
                </a:ln>
                <a:solidFill>
                  <a:srgbClr val="FFFF00"/>
                </a:solidFill>
                <a:effectLst/>
                <a:uLnTx/>
                <a:uFillTx/>
                <a:latin typeface="+mn-lt"/>
                <a:ea typeface="+mn-ea"/>
                <a:cs typeface="+mn-cs"/>
              </a:rPr>
              <a:t>interest rate and </a:t>
            </a:r>
            <a:endParaRPr kumimoji="0" lang="en-US" sz="2800" b="1" i="1" u="none" strike="noStrike" kern="1200" cap="none" spc="0" normalizeH="0" baseline="0" noProof="0" dirty="0" smtClean="0">
              <a:ln>
                <a:noFill/>
              </a:ln>
              <a:solidFill>
                <a:srgbClr val="FFFF00"/>
              </a:solidFill>
              <a:effectLst/>
              <a:uLnTx/>
              <a:uFillTx/>
              <a:latin typeface="+mn-lt"/>
              <a:ea typeface="+mn-ea"/>
              <a:cs typeface="+mn-cs"/>
            </a:endParaRPr>
          </a:p>
          <a:p>
            <a:pPr marL="548640" marR="0" lvl="0" indent="-411480" algn="just" defTabSz="914400" rtl="0" eaLnBrk="1" fontAlgn="auto" latinLnBrk="0" hangingPunct="1">
              <a:lnSpc>
                <a:spcPct val="100000"/>
              </a:lnSpc>
              <a:spcBef>
                <a:spcPct val="20000"/>
              </a:spcBef>
              <a:spcAft>
                <a:spcPts val="0"/>
              </a:spcAft>
              <a:buClr>
                <a:schemeClr val="tx1">
                  <a:shade val="95000"/>
                </a:schemeClr>
              </a:buClr>
              <a:buSzPct val="65000"/>
              <a:buFont typeface="Wingdings 2" panose="05020102010507070707"/>
              <a:buChar char=""/>
              <a:defRPr/>
            </a:pPr>
            <a:r>
              <a:rPr kumimoji="0" lang="en-US" sz="2800" b="1" i="1" u="none" strike="noStrike" kern="1200" cap="none" spc="0" normalizeH="0" baseline="0" noProof="0" dirty="0" smtClean="0">
                <a:ln>
                  <a:noFill/>
                </a:ln>
                <a:solidFill>
                  <a:srgbClr val="FFFF00"/>
                </a:solidFill>
                <a:effectLst/>
                <a:uLnTx/>
                <a:uFillTx/>
                <a:latin typeface="+mn-lt"/>
                <a:ea typeface="+mn-ea"/>
                <a:cs typeface="+mn-cs"/>
              </a:rPr>
              <a:t>Compound interest </a:t>
            </a:r>
            <a:r>
              <a:rPr kumimoji="0" lang="en-US" sz="2800" b="1" i="1" u="none" strike="noStrike" kern="1200" cap="none" spc="0" normalizeH="0" baseline="0" noProof="0" dirty="0">
                <a:ln>
                  <a:noFill/>
                </a:ln>
                <a:solidFill>
                  <a:srgbClr val="FFFF00"/>
                </a:solidFill>
                <a:effectLst/>
                <a:uLnTx/>
                <a:uFillTx/>
                <a:latin typeface="+mn-lt"/>
                <a:ea typeface="+mn-ea"/>
                <a:cs typeface="+mn-cs"/>
              </a:rPr>
              <a:t>rate.</a:t>
            </a:r>
            <a:endParaRPr kumimoji="0" lang="en-US" sz="2800" b="1" i="1" u="none" strike="noStrike" kern="1200" cap="none" spc="0" normalizeH="0" baseline="0" noProof="0" dirty="0">
              <a:ln>
                <a:noFill/>
              </a:ln>
              <a:solidFill>
                <a:srgbClr val="FFFF00"/>
              </a:solidFill>
              <a:effectLst/>
              <a:uLnTx/>
              <a:uFillTx/>
              <a:latin typeface="+mn-lt"/>
              <a:ea typeface="+mn-ea"/>
              <a:cs typeface="+mn-cs"/>
            </a:endParaRPr>
          </a:p>
          <a:p>
            <a:pPr marL="548640" marR="0" lvl="0" indent="-411480" algn="just" defTabSz="914400" rtl="0" eaLnBrk="1" fontAlgn="auto" latinLnBrk="0" hangingPunct="1">
              <a:lnSpc>
                <a:spcPct val="100000"/>
              </a:lnSpc>
              <a:spcBef>
                <a:spcPct val="20000"/>
              </a:spcBef>
              <a:spcAft>
                <a:spcPts val="0"/>
              </a:spcAft>
              <a:buClr>
                <a:schemeClr val="tx1">
                  <a:shade val="95000"/>
                </a:schemeClr>
              </a:buClr>
              <a:buSzPct val="65000"/>
              <a:buFont typeface="Wingdings 2" panose="05020102010507070707"/>
              <a:buChar char=""/>
              <a:defRPr/>
            </a:pPr>
            <a:r>
              <a:rPr kumimoji="0" lang="en-US" sz="2800" b="1" i="0" u="none" strike="noStrike" kern="1200" cap="none" spc="0" normalizeH="0" baseline="0" noProof="0" dirty="0">
                <a:ln>
                  <a:noFill/>
                </a:ln>
                <a:solidFill>
                  <a:srgbClr val="FFC000"/>
                </a:solidFill>
                <a:effectLst/>
                <a:uLnTx/>
                <a:uFillTx/>
                <a:latin typeface="+mn-lt"/>
                <a:ea typeface="+mn-ea"/>
                <a:cs typeface="+mn-cs"/>
              </a:rPr>
              <a:t>In simple interest</a:t>
            </a:r>
            <a:r>
              <a:rPr kumimoji="0" lang="en-US" sz="2800" b="0" i="0" u="none" strike="noStrike" kern="1200" cap="none" spc="0" normalizeH="0" baseline="0" noProof="0" dirty="0">
                <a:ln>
                  <a:noFill/>
                </a:ln>
                <a:solidFill>
                  <a:schemeClr val="tx1"/>
                </a:solidFill>
                <a:effectLst/>
                <a:uLnTx/>
                <a:uFillTx/>
                <a:latin typeface="+mn-lt"/>
                <a:ea typeface="+mn-ea"/>
                <a:cs typeface="+mn-cs"/>
              </a:rPr>
              <a:t>, the interest is calculated, based on the initial deposit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for every </a:t>
            </a:r>
            <a:r>
              <a:rPr kumimoji="0" lang="en-US" sz="2800" b="0" i="0" u="none" strike="noStrike" kern="1200" cap="none" spc="0" normalizeH="0" baseline="0" noProof="0" dirty="0">
                <a:ln>
                  <a:noFill/>
                </a:ln>
                <a:solidFill>
                  <a:schemeClr val="tx1"/>
                </a:solidFill>
                <a:effectLst/>
                <a:uLnTx/>
                <a:uFillTx/>
                <a:latin typeface="+mn-lt"/>
                <a:ea typeface="+mn-ea"/>
                <a:cs typeface="+mn-cs"/>
              </a:rPr>
              <a:t>interest period. In this case, calculation of interest on interest is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not applicable</a:t>
            </a:r>
            <a:r>
              <a:rPr kumimoji="0" lang="en-US" sz="2800" b="0" i="0" u="none" strike="noStrike" kern="1200" cap="none" spc="0" normalizeH="0" baseline="0" noProof="0" dirty="0">
                <a:ln>
                  <a:noFill/>
                </a:ln>
                <a:solidFill>
                  <a:schemeClr val="tx1"/>
                </a:solidFill>
                <a:effectLst/>
                <a:uLnTx/>
                <a:uFillTx/>
                <a:latin typeface="+mn-lt"/>
                <a:ea typeface="+mn-ea"/>
                <a:cs typeface="+mn-cs"/>
              </a:rPr>
              <a:t>. </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0" indent="-411480" algn="just" defTabSz="914400" rtl="0" eaLnBrk="1" fontAlgn="auto" latinLnBrk="0" hangingPunct="1">
              <a:lnSpc>
                <a:spcPct val="100000"/>
              </a:lnSpc>
              <a:spcBef>
                <a:spcPct val="20000"/>
              </a:spcBef>
              <a:spcAft>
                <a:spcPts val="0"/>
              </a:spcAft>
              <a:buClr>
                <a:schemeClr val="tx1">
                  <a:shade val="95000"/>
                </a:schemeClr>
              </a:buClr>
              <a:buSzPct val="65000"/>
              <a:buFont typeface="Wingdings 2" panose="05020102010507070707"/>
              <a:buChar char=""/>
              <a:defRPr/>
            </a:pPr>
            <a:r>
              <a:rPr kumimoji="0" lang="en-US" sz="2800" b="1" i="0" u="none" strike="noStrike" kern="1200" cap="none" spc="0" normalizeH="0" baseline="0" noProof="0" dirty="0" smtClean="0">
                <a:ln>
                  <a:noFill/>
                </a:ln>
                <a:solidFill>
                  <a:srgbClr val="FFC000"/>
                </a:solidFill>
                <a:effectLst/>
                <a:uLnTx/>
                <a:uFillTx/>
                <a:latin typeface="+mn-lt"/>
                <a:ea typeface="+mn-ea"/>
                <a:cs typeface="+mn-cs"/>
              </a:rPr>
              <a:t>In </a:t>
            </a:r>
            <a:r>
              <a:rPr kumimoji="0" lang="en-US" sz="2800" b="1" i="0" u="none" strike="noStrike" kern="1200" cap="none" spc="0" normalizeH="0" baseline="0" noProof="0" dirty="0">
                <a:ln>
                  <a:noFill/>
                </a:ln>
                <a:solidFill>
                  <a:srgbClr val="FFC000"/>
                </a:solidFill>
                <a:effectLst/>
                <a:uLnTx/>
                <a:uFillTx/>
                <a:latin typeface="+mn-lt"/>
                <a:ea typeface="+mn-ea"/>
                <a:cs typeface="+mn-cs"/>
              </a:rPr>
              <a:t>compound interest</a:t>
            </a:r>
            <a:r>
              <a:rPr kumimoji="0" lang="en-US" sz="2800" b="0" i="0" u="none" strike="noStrike" kern="1200" cap="none" spc="0" normalizeH="0" baseline="0" noProof="0" dirty="0">
                <a:ln>
                  <a:noFill/>
                </a:ln>
                <a:solidFill>
                  <a:schemeClr val="tx1"/>
                </a:solidFill>
                <a:effectLst/>
                <a:uLnTx/>
                <a:uFillTx/>
                <a:latin typeface="+mn-lt"/>
                <a:ea typeface="+mn-ea"/>
                <a:cs typeface="+mn-cs"/>
              </a:rPr>
              <a:t>, the interest for the current period is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computed based </a:t>
            </a:r>
            <a:r>
              <a:rPr kumimoji="0" lang="en-US" sz="2800" b="0" i="0" u="none" strike="noStrike" kern="1200" cap="none" spc="0" normalizeH="0" baseline="0" noProof="0" dirty="0">
                <a:ln>
                  <a:noFill/>
                </a:ln>
                <a:solidFill>
                  <a:schemeClr val="tx1"/>
                </a:solidFill>
                <a:effectLst/>
                <a:uLnTx/>
                <a:uFillTx/>
                <a:latin typeface="+mn-lt"/>
                <a:ea typeface="+mn-ea"/>
                <a:cs typeface="+mn-cs"/>
              </a:rPr>
              <a:t>on the amount (principal plus interest up to the end of the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previous period</a:t>
            </a:r>
            <a:r>
              <a:rPr kumimoji="0" lang="en-US" sz="2800" b="0" i="0" u="none" strike="noStrike" kern="1200" cap="none" spc="0" normalizeH="0" baseline="0" noProof="0" dirty="0">
                <a:ln>
                  <a:noFill/>
                </a:ln>
                <a:solidFill>
                  <a:schemeClr val="tx1"/>
                </a:solidFill>
                <a:effectLst/>
                <a:uLnTx/>
                <a:uFillTx/>
                <a:latin typeface="+mn-lt"/>
                <a:ea typeface="+mn-ea"/>
                <a:cs typeface="+mn-cs"/>
              </a:rPr>
              <a:t>) at the beginning of the current period.</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2" name="Picture 2"/>
          <p:cNvPicPr>
            <a:picLocks noGrp="1" noChangeAspect="1"/>
          </p:cNvPicPr>
          <p:nvPr>
            <p:ph idx="1"/>
          </p:nvPr>
        </p:nvPicPr>
        <p:blipFill>
          <a:blip r:embed="rId1"/>
          <a:srcRect/>
          <a:stretch>
            <a:fillRect/>
          </a:stretch>
        </p:blipFill>
        <p:spPr>
          <a:xfrm>
            <a:off x="685800" y="1981200"/>
            <a:ext cx="7239000" cy="3886200"/>
          </a:xfr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anchor="ctr">
            <a:normAutofit fontScale="90000"/>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100" b="1" i="0" u="none" strike="noStrike" kern="1200" cap="none" spc="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Single-Payment Compound Amount</a:t>
            </a:r>
            <a:endPar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3" name="Content Placeholder 2"/>
          <p:cNvSpPr>
            <a:spLocks noGrp="1"/>
          </p:cNvSpPr>
          <p:nvPr>
            <p:ph idx="1"/>
          </p:nvPr>
        </p:nvSpPr>
        <p:spPr/>
        <p:txBody>
          <a:bodyPr vert="horz" wrap="square" lIns="91440" tIns="45720" rIns="91440" bIns="45720" numCol="1" anchor="t" anchorCtr="0" compatLnSpc="1">
            <a:normAutofit lnSpcReduction="10000"/>
          </a:bodyPr>
          <a:lstStyle/>
          <a:p>
            <a:pPr marL="548640" marR="0" lvl="0" indent="-411480" algn="just" defTabSz="914400" rtl="0" eaLnBrk="1" fontAlgn="auto" latinLnBrk="0" hangingPunct="1">
              <a:lnSpc>
                <a:spcPct val="100000"/>
              </a:lnSpc>
              <a:spcBef>
                <a:spcPct val="20000"/>
              </a:spcBef>
              <a:spcAft>
                <a:spcPts val="0"/>
              </a:spcAft>
              <a:buClr>
                <a:schemeClr val="tx1">
                  <a:shade val="95000"/>
                </a:schemeClr>
              </a:buClr>
              <a:buSzPct val="65000"/>
              <a:buFont typeface="Wingdings 2" panose="05020102010507070707"/>
              <a:buChar char=""/>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Here, the objective is to find the single future sum (</a:t>
            </a:r>
            <a:r>
              <a:rPr kumimoji="0" lang="en-US" sz="2800" b="0" i="1" u="none" strike="noStrike" kern="1200" cap="none" spc="0" normalizeH="0" baseline="0" noProof="0" dirty="0" smtClean="0">
                <a:ln>
                  <a:noFill/>
                </a:ln>
                <a:solidFill>
                  <a:schemeClr val="tx1"/>
                </a:solidFill>
                <a:effectLst/>
                <a:uLnTx/>
                <a:uFillTx/>
                <a:latin typeface="+mn-lt"/>
                <a:ea typeface="+mn-ea"/>
                <a:cs typeface="+mn-cs"/>
              </a:rPr>
              <a:t>F) of the initial payment (P)</a:t>
            </a:r>
            <a:endParaRPr kumimoji="0" lang="en-US" sz="2800" b="0" i="1" u="none" strike="noStrike" kern="1200" cap="none" spc="0" normalizeH="0" baseline="0" noProof="0" dirty="0" smtClean="0">
              <a:ln>
                <a:noFill/>
              </a:ln>
              <a:solidFill>
                <a:schemeClr val="tx1"/>
              </a:solidFill>
              <a:effectLst/>
              <a:uLnTx/>
              <a:uFillTx/>
              <a:latin typeface="+mn-lt"/>
              <a:ea typeface="+mn-ea"/>
              <a:cs typeface="+mn-cs"/>
            </a:endParaRPr>
          </a:p>
          <a:p>
            <a:pPr marL="548640" marR="0" lvl="0" indent="-411480" algn="just" defTabSz="914400" rtl="0" eaLnBrk="1" fontAlgn="auto" latinLnBrk="0" hangingPunct="1">
              <a:lnSpc>
                <a:spcPct val="100000"/>
              </a:lnSpc>
              <a:spcBef>
                <a:spcPct val="20000"/>
              </a:spcBef>
              <a:spcAft>
                <a:spcPts val="0"/>
              </a:spcAft>
              <a:buClr>
                <a:schemeClr val="tx1">
                  <a:shade val="95000"/>
                </a:schemeClr>
              </a:buClr>
              <a:buSzPct val="65000"/>
              <a:buFont typeface="Wingdings 2" panose="05020102010507070707"/>
              <a:buChar char=""/>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made at time 0 after </a:t>
            </a:r>
            <a:r>
              <a:rPr kumimoji="0" lang="en-US" sz="2800" b="0" i="1" u="none" strike="noStrike" kern="1200" cap="none" spc="0" normalizeH="0" baseline="0" noProof="0" dirty="0" smtClean="0">
                <a:ln>
                  <a:noFill/>
                </a:ln>
                <a:solidFill>
                  <a:schemeClr val="tx1"/>
                </a:solidFill>
                <a:effectLst/>
                <a:uLnTx/>
                <a:uFillTx/>
                <a:latin typeface="+mn-lt"/>
                <a:ea typeface="+mn-ea"/>
                <a:cs typeface="+mn-cs"/>
              </a:rPr>
              <a:t>n periods at an interest rate </a:t>
            </a:r>
            <a:r>
              <a:rPr kumimoji="0" lang="en-US" sz="28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800" b="0" i="1" u="none" strike="noStrike" kern="1200" cap="none" spc="0" normalizeH="0" baseline="0" noProof="0" dirty="0" smtClean="0">
                <a:ln>
                  <a:noFill/>
                </a:ln>
                <a:solidFill>
                  <a:schemeClr val="tx1"/>
                </a:solidFill>
                <a:effectLst/>
                <a:uLnTx/>
                <a:uFillTx/>
                <a:latin typeface="+mn-lt"/>
                <a:ea typeface="+mn-ea"/>
                <a:cs typeface="+mn-cs"/>
              </a:rPr>
              <a:t> compounded every period.</a:t>
            </a:r>
            <a:endParaRPr kumimoji="0" lang="en-US" sz="2800" b="0" i="1" u="none" strike="noStrike" kern="1200" cap="none" spc="0" normalizeH="0" baseline="0" noProof="0" dirty="0" smtClean="0">
              <a:ln>
                <a:noFill/>
              </a:ln>
              <a:solidFill>
                <a:schemeClr val="tx1"/>
              </a:solidFill>
              <a:effectLst/>
              <a:uLnTx/>
              <a:uFillTx/>
              <a:latin typeface="+mn-lt"/>
              <a:ea typeface="+mn-ea"/>
              <a:cs typeface="+mn-cs"/>
            </a:endParaRPr>
          </a:p>
          <a:p>
            <a:pPr marL="548640" marR="0" lvl="0" indent="-411480" algn="just" defTabSz="914400" rtl="0" eaLnBrk="1" fontAlgn="auto" latinLnBrk="0" hangingPunct="1">
              <a:lnSpc>
                <a:spcPct val="100000"/>
              </a:lnSpc>
              <a:spcBef>
                <a:spcPct val="20000"/>
              </a:spcBef>
              <a:spcAft>
                <a:spcPts val="0"/>
              </a:spcAft>
              <a:buClr>
                <a:schemeClr val="tx1">
                  <a:shade val="95000"/>
                </a:schemeClr>
              </a:buClr>
              <a:buSzPct val="65000"/>
              <a:buFont typeface="Wingdings 2" panose="05020102010507070707"/>
              <a:buChar char=""/>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The formula to obtain the single-payment compound amount is</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0" indent="-411480" algn="just" defTabSz="914400" rtl="0" eaLnBrk="1" fontAlgn="auto" latinLnBrk="0" hangingPunct="1">
              <a:lnSpc>
                <a:spcPct val="100000"/>
              </a:lnSpc>
              <a:spcBef>
                <a:spcPct val="20000"/>
              </a:spcBef>
              <a:spcAft>
                <a:spcPts val="0"/>
              </a:spcAft>
              <a:buClr>
                <a:schemeClr val="tx1">
                  <a:shade val="95000"/>
                </a:schemeClr>
              </a:buClr>
              <a:buSzPct val="65000"/>
              <a:buFont typeface="Wingdings 2" panose="05020102010507070707"/>
              <a:buNone/>
              <a:defRPr/>
            </a:pPr>
            <a:r>
              <a:rPr kumimoji="0" lang="pt-BR" sz="2800" b="0" i="1" u="none" strike="noStrike" kern="1200" cap="none" spc="0" normalizeH="0" baseline="0" noProof="0" dirty="0" smtClean="0">
                <a:ln>
                  <a:noFill/>
                </a:ln>
                <a:solidFill>
                  <a:schemeClr val="tx1"/>
                </a:solidFill>
                <a:effectLst/>
                <a:uLnTx/>
                <a:uFillTx/>
                <a:latin typeface="+mn-lt"/>
                <a:ea typeface="+mn-ea"/>
                <a:cs typeface="+mn-cs"/>
              </a:rPr>
              <a:t>    F = P(1 + i)</a:t>
            </a:r>
            <a:r>
              <a:rPr kumimoji="0" lang="pt-BR" sz="2800" b="0" i="1" u="none" strike="noStrike" kern="1200" cap="none" spc="0" normalizeH="0" baseline="30000" noProof="0" dirty="0" smtClean="0">
                <a:ln>
                  <a:noFill/>
                </a:ln>
                <a:solidFill>
                  <a:schemeClr val="tx1"/>
                </a:solidFill>
                <a:effectLst/>
                <a:uLnTx/>
                <a:uFillTx/>
                <a:latin typeface="+mn-lt"/>
                <a:ea typeface="+mn-ea"/>
                <a:cs typeface="+mn-cs"/>
              </a:rPr>
              <a:t>n </a:t>
            </a:r>
            <a:r>
              <a:rPr kumimoji="0" lang="pt-BR" sz="2800" b="0" i="1" u="none" strike="noStrike" kern="1200" cap="none" spc="0" normalizeH="0" baseline="0" noProof="0" dirty="0" smtClean="0">
                <a:ln>
                  <a:noFill/>
                </a:ln>
                <a:solidFill>
                  <a:schemeClr val="tx1"/>
                </a:solidFill>
                <a:effectLst/>
                <a:uLnTx/>
                <a:uFillTx/>
                <a:latin typeface="+mn-lt"/>
                <a:ea typeface="+mn-ea"/>
                <a:cs typeface="+mn-cs"/>
              </a:rPr>
              <a:t>= P(F/P, i, n)</a:t>
            </a:r>
            <a:endParaRPr kumimoji="0" lang="pt-BR" sz="2800" b="0" i="1" u="none" strike="noStrike" kern="1200" cap="none" spc="0" normalizeH="0" baseline="0" noProof="0" dirty="0" smtClean="0">
              <a:ln>
                <a:noFill/>
              </a:ln>
              <a:solidFill>
                <a:schemeClr val="tx1"/>
              </a:solidFill>
              <a:effectLst/>
              <a:uLnTx/>
              <a:uFillTx/>
              <a:latin typeface="+mn-lt"/>
              <a:ea typeface="+mn-ea"/>
              <a:cs typeface="+mn-cs"/>
            </a:endParaRPr>
          </a:p>
          <a:p>
            <a:pPr marL="548640" marR="0" lvl="0" indent="-411480" algn="just" defTabSz="914400" rtl="0" eaLnBrk="1" fontAlgn="auto" latinLnBrk="0" hangingPunct="1">
              <a:lnSpc>
                <a:spcPct val="100000"/>
              </a:lnSpc>
              <a:spcBef>
                <a:spcPct val="20000"/>
              </a:spcBef>
              <a:spcAft>
                <a:spcPts val="0"/>
              </a:spcAft>
              <a:buClr>
                <a:schemeClr val="tx1">
                  <a:shade val="95000"/>
                </a:schemeClr>
              </a:buClr>
              <a:buSzPct val="65000"/>
              <a:buFont typeface="Wingdings 2" panose="05020102010507070707"/>
              <a:buNone/>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where</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0" indent="-411480" algn="just" defTabSz="914400" rtl="0" eaLnBrk="1" fontAlgn="auto" latinLnBrk="0" hangingPunct="1">
              <a:lnSpc>
                <a:spcPct val="100000"/>
              </a:lnSpc>
              <a:spcBef>
                <a:spcPct val="20000"/>
              </a:spcBef>
              <a:spcAft>
                <a:spcPts val="0"/>
              </a:spcAft>
              <a:buClr>
                <a:schemeClr val="tx1">
                  <a:shade val="95000"/>
                </a:schemeClr>
              </a:buClr>
              <a:buSzPct val="65000"/>
              <a:buFont typeface="Wingdings 2" panose="05020102010507070707"/>
              <a:buChar char=""/>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800" b="0" i="1" u="none" strike="noStrike" kern="1200" cap="none" spc="0" normalizeH="0" baseline="0" noProof="0" dirty="0" smtClean="0">
                <a:ln>
                  <a:noFill/>
                </a:ln>
                <a:solidFill>
                  <a:schemeClr val="tx1"/>
                </a:solidFill>
                <a:effectLst/>
                <a:uLnTx/>
                <a:uFillTx/>
                <a:latin typeface="+mn-lt"/>
                <a:ea typeface="+mn-ea"/>
                <a:cs typeface="+mn-cs"/>
              </a:rPr>
              <a:t>F/P, </a:t>
            </a:r>
            <a:r>
              <a:rPr kumimoji="0" lang="en-US" sz="28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800" b="0" i="1" u="none" strike="noStrike" kern="1200" cap="none" spc="0" normalizeH="0" baseline="0" noProof="0" dirty="0" smtClean="0">
                <a:ln>
                  <a:noFill/>
                </a:ln>
                <a:solidFill>
                  <a:schemeClr val="tx1"/>
                </a:solidFill>
                <a:effectLst/>
                <a:uLnTx/>
                <a:uFillTx/>
                <a:latin typeface="+mn-lt"/>
                <a:ea typeface="+mn-ea"/>
                <a:cs typeface="+mn-cs"/>
              </a:rPr>
              <a:t>, n) is called as single-payment compound amount factor.</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0</TotalTime>
  <Words>6792</Words>
  <Application>WPS Presentation</Application>
  <PresentationFormat>On-screen Show (4:3)</PresentationFormat>
  <Paragraphs>124</Paragraphs>
  <Slides>34</Slides>
  <Notes>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34</vt:i4>
      </vt:variant>
    </vt:vector>
  </HeadingPairs>
  <TitlesOfParts>
    <vt:vector size="51" baseType="lpstr">
      <vt:lpstr>Arial</vt:lpstr>
      <vt:lpstr>SimSun</vt:lpstr>
      <vt:lpstr>Wingdings</vt:lpstr>
      <vt:lpstr>Lucida Sans</vt:lpstr>
      <vt:lpstr>Book Antiqua</vt:lpstr>
      <vt:lpstr>Wingdings 2</vt:lpstr>
      <vt:lpstr>Wingdings 3</vt:lpstr>
      <vt:lpstr>Calibri</vt:lpstr>
      <vt:lpstr>Times-Roman</vt:lpstr>
      <vt:lpstr>Times New Roman</vt:lpstr>
      <vt:lpstr>Wingdings 3</vt:lpstr>
      <vt:lpstr>Wingdings 2</vt:lpstr>
      <vt:lpstr>Microsoft YaHei</vt:lpstr>
      <vt:lpstr>Arial Unicode MS</vt:lpstr>
      <vt:lpstr>Times-BoldItalic</vt:lpstr>
      <vt:lpstr>Segoe Print</vt:lpstr>
      <vt:lpstr>Apex</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 Mohsan</dc:creator>
  <cp:lastModifiedBy>Dr. Fariha Rehman</cp:lastModifiedBy>
  <cp:revision>106</cp:revision>
  <dcterms:created xsi:type="dcterms:W3CDTF">2016-12-08T14:37:43Z</dcterms:created>
  <dcterms:modified xsi:type="dcterms:W3CDTF">2024-03-04T09:21:48Z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9D5DEFDA514F451AB71D76B00D060A0B_13</vt:lpwstr>
  </property>
  <property fmtid="{D5CDD505-2E9C-101B-9397-08002B2CF9AE}" pid="3" name="KSOProductBuildVer">
    <vt:lpwstr>1033-12.2.0.13431</vt:lpwstr>
  </property>
</Properties>
</file>