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92" r:id="rId3"/>
    <p:sldId id="257" r:id="rId4"/>
    <p:sldId id="258" r:id="rId5"/>
    <p:sldId id="260" r:id="rId6"/>
    <p:sldId id="261" r:id="rId7"/>
    <p:sldId id="329" r:id="rId8"/>
    <p:sldId id="259" r:id="rId9"/>
    <p:sldId id="262" r:id="rId10"/>
    <p:sldId id="263" r:id="rId11"/>
    <p:sldId id="265" r:id="rId12"/>
    <p:sldId id="283" r:id="rId13"/>
    <p:sldId id="284" r:id="rId15"/>
    <p:sldId id="286" r:id="rId16"/>
    <p:sldId id="266" r:id="rId17"/>
    <p:sldId id="285" r:id="rId18"/>
    <p:sldId id="287" r:id="rId19"/>
    <p:sldId id="267" r:id="rId20"/>
    <p:sldId id="288" r:id="rId21"/>
    <p:sldId id="289" r:id="rId22"/>
    <p:sldId id="315" r:id="rId23"/>
    <p:sldId id="316" r:id="rId24"/>
    <p:sldId id="317" r:id="rId25"/>
    <p:sldId id="318" r:id="rId26"/>
    <p:sldId id="319" r:id="rId27"/>
    <p:sldId id="320" r:id="rId28"/>
    <p:sldId id="321" r:id="rId29"/>
    <p:sldId id="322" r:id="rId30"/>
    <p:sldId id="323" r:id="rId31"/>
    <p:sldId id="324" r:id="rId32"/>
    <p:sldId id="325" r:id="rId33"/>
    <p:sldId id="330" r:id="rId34"/>
    <p:sldId id="331" r:id="rId35"/>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BA8848C-75D2-421B-97FC-14788FB7BE72}"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fld id="{9A0DB2DC-4C9A-4742-B13C-FB6460FD3503}" type="slidenum">
              <a:rPr lang="en-US" altLang="en-US" sz="1200" dirty="0"/>
            </a:fld>
            <a:endParaRPr lang="en-US"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Image Placeholder 1"/>
          <p:cNvSpPr>
            <a:spLocks noGrp="1" noRot="1" noChangeAspect="1" noTextEdit="1"/>
          </p:cNvSpPr>
          <p:nvPr>
            <p:ph type="sldImg"/>
          </p:nvPr>
        </p:nvSpPr>
        <p:spPr>
          <a:ln>
            <a:solidFill>
              <a:srgbClr val="000000"/>
            </a:solidFill>
            <a:miter/>
          </a:ln>
        </p:spPr>
      </p:sp>
      <p:sp>
        <p:nvSpPr>
          <p:cNvPr id="18435" name="Notes Placeholder 2"/>
          <p:cNvSpPr>
            <a:spLocks noGrp="1"/>
          </p:cNvSpPr>
          <p:nvPr>
            <p:ph type="body" idx="1"/>
          </p:nvPr>
        </p:nvSpPr>
        <p:spPr>
          <a:noFill/>
          <a:ln>
            <a:noFill/>
          </a:ln>
        </p:spPr>
        <p:txBody>
          <a:bodyPr wrap="square" lIns="91440" tIns="45720" rIns="91440" bIns="45720" anchor="t" anchorCtr="0"/>
          <a:p>
            <a:pPr lvl="0"/>
            <a:endParaRPr dirty="0"/>
          </a:p>
        </p:txBody>
      </p:sp>
      <p:sp>
        <p:nvSpPr>
          <p:cNvPr id="1843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Image Placeholder 1"/>
          <p:cNvSpPr>
            <a:spLocks noGrp="1" noRot="1" noChangeAspect="1" noTextEdit="1"/>
          </p:cNvSpPr>
          <p:nvPr>
            <p:ph type="sldImg"/>
          </p:nvPr>
        </p:nvSpPr>
        <p:spPr>
          <a:ln>
            <a:solidFill>
              <a:srgbClr val="000000">
                <a:alpha val="100000"/>
              </a:srgbClr>
            </a:solidFill>
            <a:miter lim="800000"/>
          </a:ln>
        </p:spPr>
      </p:sp>
      <p:sp>
        <p:nvSpPr>
          <p:cNvPr id="2150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r>
              <a:rPr lang="en-US" altLang="en-US" b="1" dirty="0">
                <a:solidFill>
                  <a:srgbClr val="FF0000"/>
                </a:solidFill>
              </a:rPr>
              <a:t>Note: in Revenue relevant questions we’ll select the option which is high in value </a:t>
            </a:r>
            <a:endParaRPr lang="en-US" altLang="en-US" b="1" dirty="0">
              <a:solidFill>
                <a:srgbClr val="FF0000"/>
              </a:solidFill>
            </a:endParaRPr>
          </a:p>
          <a:p>
            <a:pPr lvl="0" eaLnBrk="1" hangingPunct="1">
              <a:spcBef>
                <a:spcPct val="0"/>
              </a:spcBef>
            </a:pPr>
            <a:endParaRPr lang="en-US" altLang="en-US" dirty="0"/>
          </a:p>
        </p:txBody>
      </p:sp>
      <p:sp>
        <p:nvSpPr>
          <p:cNvPr id="2150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Arial" panose="020B0604020202020204" pitchFamily="34" charset="0"/>
                <a:cs typeface="Arial" panose="020B0604020202020204" pitchFamily="34" charset="0"/>
              </a:rPr>
            </a:fld>
            <a:endParaRPr lang="en-US" alt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Image Placeholder 1"/>
          <p:cNvSpPr>
            <a:spLocks noGrp="1" noRot="1" noChangeAspect="1" noTextEdit="1"/>
          </p:cNvSpPr>
          <p:nvPr>
            <p:ph type="sldImg"/>
          </p:nvPr>
        </p:nvSpPr>
        <p:spPr>
          <a:ln>
            <a:solidFill>
              <a:srgbClr val="000000">
                <a:alpha val="100000"/>
              </a:srgbClr>
            </a:solidFill>
            <a:miter lim="800000"/>
          </a:ln>
        </p:spPr>
      </p:sp>
      <p:sp>
        <p:nvSpPr>
          <p:cNvPr id="2560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r>
              <a:rPr lang="en-US" altLang="en-US" b="1" dirty="0">
                <a:solidFill>
                  <a:srgbClr val="FF0000"/>
                </a:solidFill>
              </a:rPr>
              <a:t>Note: in cost relevant questions we’ll select the option which is low in value </a:t>
            </a:r>
            <a:endParaRPr lang="en-US" altLang="en-US" b="1" dirty="0">
              <a:solidFill>
                <a:srgbClr val="FF0000"/>
              </a:solidFill>
            </a:endParaRPr>
          </a:p>
        </p:txBody>
      </p:sp>
      <p:sp>
        <p:nvSpPr>
          <p:cNvPr id="256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Arial" panose="020B0604020202020204" pitchFamily="34" charset="0"/>
                <a:cs typeface="Arial" panose="020B0604020202020204" pitchFamily="34" charset="0"/>
              </a:rPr>
            </a:fld>
            <a:endParaRPr lang="en-US" alt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Image Placeholder 1"/>
          <p:cNvSpPr>
            <a:spLocks noGrp="1" noRot="1" noChangeAspect="1" noTextEdit="1"/>
          </p:cNvSpPr>
          <p:nvPr>
            <p:ph type="sldImg"/>
          </p:nvPr>
        </p:nvSpPr>
        <p:spPr>
          <a:ln>
            <a:solidFill>
              <a:srgbClr val="000000">
                <a:alpha val="100000"/>
              </a:srgbClr>
            </a:solidFill>
            <a:miter lim="800000"/>
          </a:ln>
        </p:spPr>
      </p:sp>
      <p:sp>
        <p:nvSpPr>
          <p:cNvPr id="2867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r>
              <a:rPr lang="en-US" altLang="en-US" dirty="0"/>
              <a:t>In this method we’ll use above mentioned formula of present worth single payment instead equal payment as in this question the separate year is mentioned for each value.  </a:t>
            </a:r>
            <a:endParaRPr lang="en-US" altLang="en-US" dirty="0"/>
          </a:p>
        </p:txBody>
      </p:sp>
      <p:sp>
        <p:nvSpPr>
          <p:cNvPr id="2867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Arial" panose="020B0604020202020204" pitchFamily="34" charset="0"/>
                <a:cs typeface="Arial" panose="020B0604020202020204" pitchFamily="34" charset="0"/>
              </a:rPr>
            </a:fld>
            <a:endParaRPr lang="en-US" alt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b="1"/>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7259D1-DFB6-4069-8C9C-81447103225C}" type="slidenum">
              <a:rPr lang="en-US">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4CC620-890A-4F49-92D1-F3DAEE562E4A}" type="slidenum">
              <a:rPr lang="en-US">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56FA3F-A38B-4023-AC67-59DD63AED395}" type="slidenum">
              <a:rPr lang="en-US">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146367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0852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Oval 8"/>
          <p:cNvSpPr/>
          <p:nvPr/>
        </p:nvSpPr>
        <p:spPr>
          <a:xfrm>
            <a:off x="4540250" y="3525838"/>
            <a:ext cx="46038" cy="46038"/>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28" name="Title 27"/>
          <p:cNvSpPr>
            <a:spLocks noGrp="1"/>
          </p:cNvSpPr>
          <p:nvPr>
            <p:ph type="ctrTitle"/>
          </p:nvPr>
        </p:nvSpPr>
        <p:spPr>
          <a:xfrm>
            <a:off x="457200" y="1433732"/>
            <a:ext cx="8305800" cy="1981200"/>
          </a:xfrm>
          <a:ln w="6350" cap="rnd">
            <a:noFill/>
          </a:ln>
        </p:spPr>
        <p:txBody>
          <a:bodyPr>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a:p>
        </p:txBody>
      </p:sp>
      <p:sp>
        <p:nvSpPr>
          <p:cNvPr id="11" name="Date Placeholder 14"/>
          <p:cNvSpPr>
            <a:spLocks noGrp="1"/>
          </p:cNvSpPr>
          <p:nvPr>
            <p:ph type="dt" sz="half" idx="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0662316-9711-436D-AE79-6C6DBF25C1BD}"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2" name="Slide Number Placeholder 15"/>
          <p:cNvSpPr>
            <a:spLocks noGrp="1"/>
          </p:cNvSpPr>
          <p:nvPr>
            <p:ph type="sldNum" sz="quarter" idx="4"/>
          </p:nvPr>
        </p:nvSpPr>
        <p:spPr>
          <a:xfrm>
            <a:off x="8410575" y="6181725"/>
            <a:ext cx="609600" cy="457200"/>
          </a:xfrm>
          <a:prstGeom prst="rect">
            <a:avLst/>
          </a:prstGeom>
        </p:spPr>
        <p:txBody>
          <a:bodyPr vert="horz" wrap="square" lIns="0" tIns="0" rIns="0" bIns="0" numCol="1" anchor="ctr" anchorCtr="0" compatLnSpc="1">
            <a:noAutofit/>
          </a:bodyPr>
          <a:p>
            <a:pPr algn="ctr" eaLnBrk="1" hangingPunct="1"/>
            <a:fld id="{9A0DB2DC-4C9A-4742-B13C-FB6460FD3503}" type="slidenum">
              <a:rPr lang="en-US" altLang="en-US" dirty="0"/>
            </a:fld>
            <a:endParaRPr lang="en-US" altLang="en-US" dirty="0"/>
          </a:p>
        </p:txBody>
      </p:sp>
      <p:sp>
        <p:nvSpPr>
          <p:cNvPr id="13" name="Footer Placeholder 16"/>
          <p:cNvSpPr>
            <a:spLocks noGrp="1"/>
          </p:cNvSpPr>
          <p:nvPr>
            <p:ph type="ftr" sz="quarter" idx="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7" name="Title 16"/>
          <p:cNvSpPr>
            <a:spLocks noGrp="1"/>
          </p:cNvSpPr>
          <p:nvPr>
            <p:ph type="title"/>
          </p:nvPr>
        </p:nvSpPr>
        <p:spPr/>
        <p:txBody>
          <a:bodyPr rtlCol="0"/>
          <a:lstStyle/>
          <a:p>
            <a:r>
              <a:rPr lang="en-US"/>
              <a:t>Click to edit Master title style</a:t>
            </a:r>
            <a:endParaRPr lang="en-US"/>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685800" y="4916488"/>
            <a:ext cx="7924800" cy="4763"/>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a:p>
        </p:txBody>
      </p:sp>
      <p:sp>
        <p:nvSpPr>
          <p:cNvPr id="3" name="Text Placeholder 2"/>
          <p:cNvSpPr>
            <a:spLocks noGrp="1"/>
          </p:cNvSpPr>
          <p:nvPr>
            <p:ph type="body" idx="1"/>
          </p:nvPr>
        </p:nvSpPr>
        <p:spPr>
          <a:xfrm>
            <a:off x="685800" y="4958864"/>
            <a:ext cx="7924800" cy="984736"/>
          </a:xfrm>
        </p:spPr>
        <p:txBody>
          <a:bodyPr/>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8" name="Date Placeholder 3"/>
          <p:cNvSpPr>
            <a:spLocks noGrp="1"/>
          </p:cNvSpPr>
          <p:nvPr>
            <p:ph type="dt" sz="half" idx="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9CF74B0-3679-48C8-A103-1D52E261AF63}"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9" name="Footer Placeholder 4"/>
          <p:cNvSpPr>
            <a:spLocks noGrp="1"/>
          </p:cNvSpPr>
          <p:nvPr>
            <p:ph type="ftr" sz="quarter" idx="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1" name="Slide Number Placeholder 5"/>
          <p:cNvSpPr>
            <a:spLocks noGrp="1"/>
          </p:cNvSpPr>
          <p:nvPr>
            <p:ph type="sldNum" sz="quarter" idx="4"/>
          </p:nvPr>
        </p:nvSpPr>
        <p:spPr>
          <a:xfrm>
            <a:off x="8410575" y="6181725"/>
            <a:ext cx="609600" cy="457200"/>
          </a:xfrm>
          <a:prstGeom prst="rect">
            <a:avLst/>
          </a:prstGeom>
        </p:spPr>
        <p:txBody>
          <a:bodyPr vert="horz" wrap="square" lIns="0" tIns="0" rIns="0" bIns="0" numCol="1" anchor="ctr" anchorCtr="0" compatLnSpc="1">
            <a:noAutofit/>
          </a:bodyPr>
          <a:p>
            <a:pPr algn="ctr" eaLnBrk="1" hangingPunct="1"/>
            <a:fld id="{9A0DB2DC-4C9A-4742-B13C-FB6460FD3503}" type="slidenum">
              <a:rPr lang="en-US" altLang="en-US" dirty="0"/>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563563" y="2179638"/>
            <a:ext cx="3748088"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54563" y="2179638"/>
            <a:ext cx="3749675"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1"/>
          </p:cNvSpPr>
          <p:nvPr>
            <p:ph type="title"/>
          </p:nvPr>
        </p:nvSpPr>
        <p:spPr>
          <a:xfrm>
            <a:off x="457200" y="155448"/>
            <a:ext cx="8229600" cy="1143000"/>
          </a:xfrm>
        </p:spPr>
        <p:txBody>
          <a:bodyPr/>
          <a:lstStyle>
            <a:lvl1pPr>
              <a:defRPr/>
            </a:lvl1pPr>
          </a:lstStyle>
          <a:p>
            <a:r>
              <a:rPr lang="en-US"/>
              <a:t>Click to edit Master title style</a:t>
            </a:r>
            <a:endParaRPr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9" name="Slide Number Placeholder 8"/>
          <p:cNvSpPr>
            <a:spLocks noGrp="1"/>
          </p:cNvSpPr>
          <p:nvPr>
            <p:ph type="sldNum" sz="quarter" idx="14"/>
          </p:nvPr>
        </p:nvSpPr>
        <p:spPr>
          <a:xfrm>
            <a:off x="8410575" y="6181725"/>
            <a:ext cx="609600" cy="457200"/>
          </a:xfrm>
          <a:prstGeom prst="rect">
            <a:avLst/>
          </a:prstGeom>
        </p:spPr>
        <p:txBody>
          <a:bodyPr vert="horz" wrap="square" lIns="0" tIns="0" rIns="0" bIns="0" numCol="1" anchor="ctr" anchorCtr="0" compatLnSpc="1">
            <a:noAutofit/>
          </a:bodyPr>
          <a:p>
            <a:pPr algn="ctr" eaLnBrk="1" hangingPunct="1"/>
            <a:fld id="{9A0DB2DC-4C9A-4742-B13C-FB6460FD3503}" type="slidenum">
              <a:rPr lang="en-US" altLang="en-US" dirty="0"/>
            </a:fld>
            <a:endParaRPr lang="en-US" altLang="en-US" dirty="0"/>
          </a:p>
        </p:txBody>
      </p:sp>
      <p:sp>
        <p:nvSpPr>
          <p:cNvPr id="11" name="Footer Placeholder 7"/>
          <p:cNvSpPr>
            <a:spLocks noGrp="1"/>
          </p:cNvSpPr>
          <p:nvPr>
            <p:ph type="ftr" sz="quarter" idx="1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Date Placeholder 6"/>
          <p:cNvSpPr>
            <a:spLocks noGrp="1"/>
          </p:cNvSpPr>
          <p:nvPr>
            <p:ph type="dt" sz="half" idx="1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2E67432-D678-4403-94A6-49951EBA0796}"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Text Placeholder 2"/>
          <p:cNvSpPr>
            <a:spLocks noGrp="1"/>
          </p:cNvSpPr>
          <p:nvPr>
            <p:ph type="body" idx="2"/>
          </p:nvPr>
        </p:nvSpPr>
        <p:spPr>
          <a:xfrm>
            <a:off x="6781800" y="1600200"/>
            <a:ext cx="1984248" cy="3733800"/>
          </a:xfrm>
        </p:spPr>
        <p:txBody>
          <a:bodyPr/>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31" name="Title 30"/>
          <p:cNvSpPr>
            <a:spLocks noGrp="1"/>
          </p:cNvSpPr>
          <p:nvPr>
            <p:ph type="title"/>
          </p:nvPr>
        </p:nvSpPr>
        <p:spPr>
          <a:xfrm>
            <a:off x="6781800" y="457200"/>
            <a:ext cx="19812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en-US"/>
              <a:t>Click to edit Master title style</a:t>
            </a:r>
            <a:endParaRPr lang="en-US"/>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en-US"/>
              <a:t>Click to edit Master title style</a:t>
            </a:r>
            <a:endParaRPr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vert="horz" wrap="square" lIns="91440" tIns="45720" rIns="91440" bIns="45720" numCol="1" anchor="t" anchorCtr="0" compatLnSpc="1">
            <a:normAutofit/>
          </a:bodyPr>
          <a:lstStyle>
            <a:lvl1pPr marL="0" indent="0">
              <a:buNone/>
              <a:defRPr sz="3200">
                <a:solidFill>
                  <a:schemeClr val="bg1"/>
                </a:solidFill>
              </a:defRPr>
            </a:lvl1pPr>
          </a:lstStyle>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sz="3200" b="0" i="0" u="none" strike="noStrike" kern="1200" cap="none" spc="0" normalizeH="0" baseline="0" noProof="0">
                <a:ln>
                  <a:noFill/>
                </a:ln>
                <a:solidFill>
                  <a:schemeClr val="bg1"/>
                </a:solidFill>
                <a:effectLst/>
                <a:uLnTx/>
                <a:uFillTx/>
                <a:latin typeface="+mn-lt"/>
                <a:ea typeface="+mn-ea"/>
                <a:cs typeface="+mn-cs"/>
              </a:rPr>
              <a:t>Click icon to add picture</a:t>
            </a:r>
            <a:endParaRPr kumimoji="0" lang="en-US" sz="3200" b="0" i="0" u="none" strike="noStrike" kern="1200" cap="none" spc="0" normalizeH="0" baseline="0" noProof="0">
              <a:ln>
                <a:noFill/>
              </a:ln>
              <a:solidFill>
                <a:schemeClr val="bg1"/>
              </a:solidFill>
              <a:effectLst/>
              <a:uLnTx/>
              <a:uFillTx/>
              <a:latin typeface="+mn-lt"/>
              <a:ea typeface="+mn-ea"/>
              <a:cs typeface="+mn-cs"/>
            </a:endParaRPr>
          </a:p>
        </p:txBody>
      </p:sp>
      <p:sp>
        <p:nvSpPr>
          <p:cNvPr id="4" name="Text Placeholder 3"/>
          <p:cNvSpPr>
            <a:spLocks noGrp="1"/>
          </p:cNvSpPr>
          <p:nvPr>
            <p:ph type="body" sz="half" idx="2"/>
          </p:nvPr>
        </p:nvSpPr>
        <p:spPr>
          <a:xfrm>
            <a:off x="6629400" y="1600200"/>
            <a:ext cx="2057400" cy="4419600"/>
          </a:xfrm>
        </p:spPr>
        <p:txBody>
          <a:bodyPr/>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Text Placeholder 8"/>
          <p:cNvSpPr>
            <a:spLocks noGrp="1"/>
          </p:cNvSpPr>
          <p:nvPr>
            <p:ph type="body" idx="1"/>
          </p:nvPr>
        </p:nvSpPr>
        <p:spPr>
          <a:xfrm>
            <a:off x="457200" y="1447800"/>
            <a:ext cx="8229600" cy="46783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24" name="Date Placeholder 23"/>
          <p:cNvSpPr>
            <a:spLocks noGrp="1"/>
          </p:cNvSpPr>
          <p:nvPr>
            <p:ph type="dt" sz="half" idx="2"/>
          </p:nvPr>
        </p:nvSpPr>
        <p:spPr>
          <a:xfrm>
            <a:off x="5791200" y="6203950"/>
            <a:ext cx="2590800" cy="384175"/>
          </a:xfrm>
          <a:prstGeom prst="rect">
            <a:avLst/>
          </a:prstGeom>
        </p:spPr>
        <p:txBody>
          <a:bodyPr vert="horz" anchor="ctr" anchorCtr="0"/>
          <a:lstStyle>
            <a:lvl1pPr algn="l" eaLnBrk="1" latinLnBrk="0" hangingPunct="1">
              <a:defRPr kumimoji="0" sz="1200">
                <a:solidFill>
                  <a:schemeClr val="tx2"/>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0" name="Footer Placeholder 9"/>
          <p:cNvSpPr>
            <a:spLocks noGrp="1"/>
          </p:cNvSpPr>
          <p:nvPr>
            <p:ph type="ftr" sz="quarter" idx="3"/>
          </p:nvPr>
        </p:nvSpPr>
        <p:spPr>
          <a:xfrm>
            <a:off x="2133600" y="6203950"/>
            <a:ext cx="3581400" cy="384175"/>
          </a:xfrm>
          <a:prstGeom prst="rect">
            <a:avLst/>
          </a:prstGeom>
        </p:spPr>
        <p:txBody>
          <a:bodyPr vert="horz" anchor="ctr" anchorCtr="0"/>
          <a:lstStyle>
            <a:lvl1pPr algn="r" eaLnBrk="1" latinLnBrk="0" hangingPunct="1">
              <a:defRPr kumimoji="0" sz="1200">
                <a:solidFill>
                  <a:schemeClr val="tx2"/>
                </a:solidFill>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22" name="Slide Number Placeholder 21"/>
          <p:cNvSpPr>
            <a:spLocks noGrp="1"/>
          </p:cNvSpPr>
          <p:nvPr>
            <p:ph type="sldNum" sz="quarter" idx="4"/>
          </p:nvPr>
        </p:nvSpPr>
        <p:spPr>
          <a:xfrm>
            <a:off x="8410575" y="6181725"/>
            <a:ext cx="609600" cy="457200"/>
          </a:xfrm>
          <a:prstGeom prst="rect">
            <a:avLst/>
          </a:prstGeom>
          <a:noFill/>
        </p:spPr>
        <p:txBody>
          <a:bodyPr vert="horz" wrap="square" lIns="0" tIns="0" rIns="0" bIns="0" numCol="1" anchor="ctr" anchorCtr="0" compatLnSpc="1">
            <a:noAutofit/>
          </a:bodyPr>
          <a:lstStyle>
            <a:lvl1pPr algn="ctr">
              <a:defRPr sz="1600">
                <a:solidFill>
                  <a:schemeClr val="tx2"/>
                </a:solidFill>
              </a:defRPr>
            </a:lvl1pPr>
          </a:lstStyle>
          <a:p>
            <a:pPr lvl="0" eaLnBrk="1" hangingPunct="1"/>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lang="en-US" sz="4200" kern="12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anose="02030602050306030303" pitchFamily="18" charset="0"/>
        </a:defRPr>
      </a:lvl2pPr>
      <a:lvl3pPr algn="l" rtl="0" eaLnBrk="0" fontAlgn="base" hangingPunct="0">
        <a:spcBef>
          <a:spcPct val="0"/>
        </a:spcBef>
        <a:spcAft>
          <a:spcPct val="0"/>
        </a:spcAft>
        <a:defRPr sz="4200">
          <a:solidFill>
            <a:srgbClr val="F9F9F9"/>
          </a:solidFill>
          <a:latin typeface="Constantia" panose="02030602050306030303" pitchFamily="18" charset="0"/>
        </a:defRPr>
      </a:lvl3pPr>
      <a:lvl4pPr algn="l" rtl="0" eaLnBrk="0" fontAlgn="base" hangingPunct="0">
        <a:spcBef>
          <a:spcPct val="0"/>
        </a:spcBef>
        <a:spcAft>
          <a:spcPct val="0"/>
        </a:spcAft>
        <a:defRPr sz="4200">
          <a:solidFill>
            <a:srgbClr val="F9F9F9"/>
          </a:solidFill>
          <a:latin typeface="Constantia" panose="02030602050306030303" pitchFamily="18" charset="0"/>
        </a:defRPr>
      </a:lvl4pPr>
      <a:lvl5pPr algn="l" rtl="0" eaLnBrk="0" fontAlgn="base" hangingPunct="0">
        <a:spcBef>
          <a:spcPct val="0"/>
        </a:spcBef>
        <a:spcAft>
          <a:spcPct val="0"/>
        </a:spcAft>
        <a:defRPr sz="4200">
          <a:solidFill>
            <a:srgbClr val="F9F9F9"/>
          </a:solidFill>
          <a:latin typeface="Constantia" panose="02030602050306030303" pitchFamily="18" charset="0"/>
        </a:defRPr>
      </a:lvl5pPr>
      <a:lvl6pPr marL="457200" algn="l" rtl="0" fontAlgn="base">
        <a:spcBef>
          <a:spcPct val="0"/>
        </a:spcBef>
        <a:spcAft>
          <a:spcPct val="0"/>
        </a:spcAft>
        <a:defRPr sz="4200">
          <a:solidFill>
            <a:srgbClr val="F9F9F9"/>
          </a:solidFill>
          <a:latin typeface="Constantia" panose="02030602050306030303" pitchFamily="18" charset="0"/>
        </a:defRPr>
      </a:lvl6pPr>
      <a:lvl7pPr marL="914400" algn="l" rtl="0" fontAlgn="base">
        <a:spcBef>
          <a:spcPct val="0"/>
        </a:spcBef>
        <a:spcAft>
          <a:spcPct val="0"/>
        </a:spcAft>
        <a:defRPr sz="4200">
          <a:solidFill>
            <a:srgbClr val="F9F9F9"/>
          </a:solidFill>
          <a:latin typeface="Constantia" panose="02030602050306030303" pitchFamily="18" charset="0"/>
        </a:defRPr>
      </a:lvl7pPr>
      <a:lvl8pPr marL="1371600" algn="l" rtl="0" fontAlgn="base">
        <a:spcBef>
          <a:spcPct val="0"/>
        </a:spcBef>
        <a:spcAft>
          <a:spcPct val="0"/>
        </a:spcAft>
        <a:defRPr sz="4200">
          <a:solidFill>
            <a:srgbClr val="F9F9F9"/>
          </a:solidFill>
          <a:latin typeface="Constantia" panose="02030602050306030303" pitchFamily="18" charset="0"/>
        </a:defRPr>
      </a:lvl8pPr>
      <a:lvl9pPr marL="1828800" algn="l" rtl="0" fontAlgn="base">
        <a:spcBef>
          <a:spcPct val="0"/>
        </a:spcBef>
        <a:spcAft>
          <a:spcPct val="0"/>
        </a:spcAft>
        <a:defRPr sz="4200">
          <a:solidFill>
            <a:srgbClr val="F9F9F9"/>
          </a:solidFill>
          <a:latin typeface="Constantia" panose="02030602050306030303" pitchFamily="18" charset="0"/>
        </a:defRPr>
      </a:lvl9pPr>
    </p:titleStyle>
    <p:bodyStyle>
      <a:lvl1pPr marL="273050" indent="-273050" algn="l" rtl="0" eaLnBrk="0" fontAlgn="base" hangingPunct="0">
        <a:spcBef>
          <a:spcPts val="600"/>
        </a:spcBef>
        <a:spcAft>
          <a:spcPct val="0"/>
        </a:spcAft>
        <a:buClr>
          <a:schemeClr val="accent2"/>
        </a:buClr>
        <a:buSzPct val="85000"/>
        <a:buFont typeface="Wingdings 2" panose="05020102010507070707" pitchFamily="18" charset="2"/>
        <a:buChar char=""/>
        <a:defRPr sz="2600" kern="1200">
          <a:solidFill>
            <a:schemeClr val="tx1"/>
          </a:solidFill>
          <a:latin typeface="+mn-lt"/>
          <a:ea typeface="+mn-ea"/>
          <a:cs typeface="+mn-cs"/>
        </a:defRPr>
      </a:lvl1pPr>
      <a:lvl2pPr marL="640080" indent="-273050" algn="l" rtl="0" eaLnBrk="0" fontAlgn="base" hangingPunct="0">
        <a:spcBef>
          <a:spcPts val="300"/>
        </a:spcBef>
        <a:spcAft>
          <a:spcPct val="0"/>
        </a:spcAft>
        <a:buClr>
          <a:srgbClr val="CE116B"/>
        </a:buClr>
        <a:buSzPct val="85000"/>
        <a:buFont typeface="Wingdings 2" panose="05020102010507070707" pitchFamily="18" charset="2"/>
        <a:buChar char=""/>
        <a:defRPr sz="2400" kern="1200">
          <a:solidFill>
            <a:schemeClr val="tx2"/>
          </a:solidFill>
          <a:latin typeface="+mn-lt"/>
          <a:ea typeface="+mn-ea"/>
          <a:cs typeface="+mn-cs"/>
        </a:defRPr>
      </a:lvl2pPr>
      <a:lvl3pPr marL="1005205" indent="-228600" algn="l" rtl="0" eaLnBrk="0" fontAlgn="base" hangingPunct="0">
        <a:spcBef>
          <a:spcPts val="300"/>
        </a:spcBef>
        <a:spcAft>
          <a:spcPct val="0"/>
        </a:spcAft>
        <a:buClr>
          <a:srgbClr val="AC0C58"/>
        </a:buClr>
        <a:buSzPct val="85000"/>
        <a:buFont typeface="Wingdings 2" panose="05020102010507070707"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CE116B"/>
        </a:buClr>
        <a:buSzPct val="85000"/>
        <a:buFont typeface="Wingdings 2" panose="05020102010507070707" pitchFamily="18" charset="2"/>
        <a:buChar char=""/>
        <a:defRPr sz="1900" kern="1200">
          <a:solidFill>
            <a:schemeClr val="tx1"/>
          </a:solidFill>
          <a:latin typeface="+mn-lt"/>
          <a:ea typeface="+mn-ea"/>
          <a:cs typeface="+mn-cs"/>
        </a:defRPr>
      </a:lvl4pPr>
      <a:lvl5pPr marL="1554480" indent="-228600" algn="l" rtl="0" eaLnBrk="0" fontAlgn="base" hangingPunct="0">
        <a:spcBef>
          <a:spcPts val="340"/>
        </a:spcBef>
        <a:spcAft>
          <a:spcPct val="0"/>
        </a:spcAft>
        <a:buClr>
          <a:srgbClr val="CE116B"/>
        </a:buClr>
        <a:buSzPct val="85000"/>
        <a:buFont typeface="Wingdings 2" panose="05020102010507070707"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anose="05020102010507070707"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ubtitle 4"/>
          <p:cNvSpPr>
            <a:spLocks noGrp="1"/>
          </p:cNvSpPr>
          <p:nvPr>
            <p:ph type="subTitle" idx="1"/>
          </p:nvPr>
        </p:nvSpPr>
        <p:spPr>
          <a:xfrm>
            <a:off x="457200" y="3700463"/>
            <a:ext cx="8305800" cy="1143000"/>
          </a:xfrm>
        </p:spPr>
        <p:txBody>
          <a:bodyPr vert="horz" wrap="square" lIns="91440" tIns="45720" rIns="91440" bIns="45720" numCol="1" anchor="t" anchorCtr="0" compatLnSpc="1">
            <a:noAutofit/>
          </a:bodyPr>
          <a:lstStyle/>
          <a:p>
            <a:pPr marL="0" marR="0" lvl="0" indent="0" algn="ctr"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sz="3200" b="0" i="0" u="none" strike="noStrike" kern="1200" cap="none" spc="100" normalizeH="0" baseline="0" noProof="0" dirty="0">
                <a:ln>
                  <a:noFill/>
                </a:ln>
                <a:solidFill>
                  <a:schemeClr val="tx2"/>
                </a:solidFill>
                <a:effectLst/>
                <a:uLnTx/>
                <a:uFillTx/>
                <a:latin typeface="+mn-lt"/>
                <a:ea typeface="+mn-ea"/>
                <a:cs typeface="+mn-cs"/>
              </a:rPr>
              <a:t>PRESENT WORTH METHOD OF COMPARISON </a:t>
            </a:r>
            <a:br>
              <a:rPr kumimoji="0" lang="en-US" sz="2200" b="0" i="0" u="none" strike="noStrike" kern="1200" cap="none" spc="100" normalizeH="0" baseline="0" noProof="0" dirty="0">
                <a:ln>
                  <a:noFill/>
                </a:ln>
                <a:solidFill>
                  <a:schemeClr val="tx2"/>
                </a:solidFill>
                <a:effectLst/>
                <a:uLnTx/>
                <a:uFillTx/>
                <a:latin typeface="+mn-lt"/>
                <a:ea typeface="+mn-ea"/>
                <a:cs typeface="+mn-cs"/>
              </a:rPr>
            </a:br>
            <a:endParaRPr kumimoji="0" lang="en-US" sz="2200" b="0" i="0" u="none" strike="noStrike" kern="1200" cap="none" spc="100" normalizeH="0" baseline="0" noProof="0" dirty="0">
              <a:ln>
                <a:noFill/>
              </a:ln>
              <a:solidFill>
                <a:schemeClr val="tx2"/>
              </a:solidFill>
              <a:effectLst/>
              <a:uLnTx/>
              <a:uFillTx/>
              <a:latin typeface="+mn-lt"/>
              <a:ea typeface="+mn-ea"/>
              <a:cs typeface="+mn-cs"/>
            </a:endParaRPr>
          </a:p>
        </p:txBody>
      </p:sp>
      <p:sp>
        <p:nvSpPr>
          <p:cNvPr id="4" name="Title 3"/>
          <p:cNvSpPr>
            <a:spLocks noGrp="1"/>
          </p:cNvSpPr>
          <p:nvPr>
            <p:ph type="ctrTitle"/>
          </p:nvPr>
        </p:nvSpPr>
        <p:spPr>
          <a:noFill/>
          <a:effectLst/>
          <a:scene3d>
            <a:camera prst="orthographicFront"/>
            <a:lightRig rig="balanced" dir="t"/>
          </a:scene3d>
          <a:sp3d prstMaterial="plastic"/>
        </p:spPr>
        <p:txBody>
          <a:bodyPr vert="horz" anchor="b" anchorCtr="0">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6000" b="0" i="0" u="none" strike="noStrike" kern="1200" cap="none" spc="-100" normalizeH="0" baseline="0" noProof="0" dirty="0">
                <a:ln w="3200">
                  <a:solidFill>
                    <a:schemeClr val="bg2">
                      <a:shade val="75000"/>
                      <a:alpha val="25000"/>
                    </a:schemeClr>
                  </a:solidFill>
                  <a:prstDash val="solid"/>
                  <a:round/>
                </a:ln>
                <a:solidFill>
                  <a:schemeClr val="bg2">
                    <a:lumMod val="50000"/>
                  </a:schemeClr>
                </a:solidFill>
                <a:effectLst>
                  <a:innerShdw blurRad="50800" dist="25400" dir="13500000">
                    <a:srgbClr val="000000">
                      <a:alpha val="70000"/>
                    </a:srgbClr>
                  </a:innerShdw>
                </a:effectLst>
                <a:uLnTx/>
                <a:uFillTx/>
                <a:latin typeface="+mj-lt"/>
                <a:ea typeface="+mj-ea"/>
                <a:cs typeface="+mj-cs"/>
              </a:rPr>
              <a:t>Chapter 4 </a:t>
            </a:r>
            <a:endParaRPr kumimoji="0" lang="en-US" sz="6000" b="0" i="0" u="none" strike="noStrike" kern="1200" cap="none" spc="-100" normalizeH="0" baseline="0" noProof="0" dirty="0">
              <a:ln w="3200">
                <a:solidFill>
                  <a:schemeClr val="bg2">
                    <a:shade val="75000"/>
                    <a:alpha val="25000"/>
                  </a:schemeClr>
                </a:solidFill>
                <a:prstDash val="solid"/>
                <a:round/>
              </a:ln>
              <a:solidFill>
                <a:schemeClr val="bg2">
                  <a:lumMod val="50000"/>
                </a:schemeClr>
              </a:solidFill>
              <a:effectLst>
                <a:innerShdw blurRad="50800" dist="25400" dir="13500000">
                  <a:srgbClr val="000000">
                    <a:alpha val="70000"/>
                  </a:srgbClr>
                </a:inn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Content Placeholder 2"/>
          <p:cNvSpPr>
            <a:spLocks noGrp="1"/>
          </p:cNvSpPr>
          <p:nvPr>
            <p:ph idx="1"/>
          </p:nvPr>
        </p:nvSpPr>
        <p:spPr/>
        <p:txBody>
          <a:bodyPr vert="horz" wrap="square" lIns="91440" tIns="45720" rIns="91440" bIns="45720" anchor="t" anchorCtr="0"/>
          <a:p>
            <a:pPr algn="just" eaLnBrk="1" hangingPunct="1"/>
            <a:r>
              <a:rPr lang="en-US" altLang="en-US" sz="2300" dirty="0"/>
              <a:t>Alpha Industry is planning to expand its production operation. It has identified three different technologies for meeting the goal. The initial outlay and annual revenues with respect to each of the technologies are summarized in Table. Suggest the best technology which is to be implemented based on the present worth method of comparison assuming 20% interest rate, compounded annually.</a:t>
            </a:r>
            <a:endParaRPr lang="en-US" altLang="en-US" sz="2300" dirty="0"/>
          </a:p>
        </p:txBody>
      </p:sp>
      <p:sp>
        <p:nvSpPr>
          <p:cNvPr id="10242" name="Title 1"/>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1" i="1"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EXAMPLE 1</a:t>
            </a: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6388" name="Picture 3"/>
          <p:cNvPicPr>
            <a:picLocks noChangeAspect="1"/>
          </p:cNvPicPr>
          <p:nvPr/>
        </p:nvPicPr>
        <p:blipFill>
          <a:blip r:embed="rId1"/>
          <a:stretch>
            <a:fillRect/>
          </a:stretch>
        </p:blipFill>
        <p:spPr>
          <a:xfrm>
            <a:off x="381000" y="4343400"/>
            <a:ext cx="8305800" cy="223837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Picture 5"/>
          <p:cNvPicPr>
            <a:picLocks noChangeAspect="1"/>
          </p:cNvPicPr>
          <p:nvPr/>
        </p:nvPicPr>
        <p:blipFill>
          <a:blip r:embed="rId1"/>
          <a:stretch>
            <a:fillRect/>
          </a:stretch>
        </p:blipFill>
        <p:spPr>
          <a:xfrm>
            <a:off x="984250" y="228600"/>
            <a:ext cx="6934200" cy="4048125"/>
          </a:xfrm>
          <a:prstGeom prst="rect">
            <a:avLst/>
          </a:prstGeom>
          <a:noFill/>
          <a:ln w="9525">
            <a:noFill/>
          </a:ln>
        </p:spPr>
      </p:pic>
      <p:pic>
        <p:nvPicPr>
          <p:cNvPr id="17411" name="Picture 6"/>
          <p:cNvPicPr>
            <a:picLocks noChangeAspect="1"/>
          </p:cNvPicPr>
          <p:nvPr/>
        </p:nvPicPr>
        <p:blipFill>
          <a:blip r:embed="rId2"/>
          <a:stretch>
            <a:fillRect/>
          </a:stretch>
        </p:blipFill>
        <p:spPr>
          <a:xfrm>
            <a:off x="984250" y="4238625"/>
            <a:ext cx="6934200" cy="2352675"/>
          </a:xfrm>
          <a:prstGeom prst="rect">
            <a:avLst/>
          </a:prstGeom>
          <a:noFill/>
          <a:ln w="9525">
            <a:noFill/>
          </a:ln>
        </p:spPr>
      </p:pic>
      <p:pic>
        <p:nvPicPr>
          <p:cNvPr id="17412" name="Picture 1"/>
          <p:cNvPicPr>
            <a:picLocks noChangeAspect="1"/>
          </p:cNvPicPr>
          <p:nvPr/>
        </p:nvPicPr>
        <p:blipFill>
          <a:blip r:embed="rId3"/>
          <a:stretch>
            <a:fillRect/>
          </a:stretch>
        </p:blipFill>
        <p:spPr>
          <a:xfrm>
            <a:off x="6172200" y="3429000"/>
            <a:ext cx="1600200" cy="50482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57200" y="152400"/>
            <a:ext cx="2209800" cy="457200"/>
          </a:xfrm>
          <a:noFill/>
          <a:effectLst/>
          <a:scene3d>
            <a:camera prst="orthographicFront"/>
            <a:lightRig rig="balanced" dir="t"/>
          </a:scene3d>
          <a:sp3d prstMaterial="plastic"/>
        </p:spPr>
        <p:txBody>
          <a:bodyPr vert="horz"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800" b="0" i="0" u="none" strike="noStrike" kern="1200" cap="none" spc="-100" normalizeH="0" baseline="0" noProof="0">
                <a:ln w="3200">
                  <a:solidFill>
                    <a:schemeClr val="bg2">
                      <a:shade val="75000"/>
                      <a:alpha val="25000"/>
                    </a:schemeClr>
                  </a:solidFill>
                  <a:prstDash val="solid"/>
                  <a:round/>
                </a:ln>
                <a:solidFill>
                  <a:srgbClr val="FF0000"/>
                </a:solidFill>
                <a:effectLst>
                  <a:innerShdw blurRad="50800" dist="25400" dir="13500000">
                    <a:prstClr val="black">
                      <a:alpha val="70000"/>
                    </a:prstClr>
                  </a:innerShdw>
                </a:effectLst>
                <a:uLnTx/>
                <a:uFillTx/>
                <a:latin typeface="+mj-lt"/>
                <a:ea typeface="+mj-ea"/>
                <a:cs typeface="+mj-cs"/>
              </a:rPr>
              <a:t>Continue </a:t>
            </a:r>
            <a:endParaRPr kumimoji="0" lang="en-US" sz="2800" b="0" i="0" u="none" strike="noStrike" kern="1200" cap="none" spc="-100" normalizeH="0" baseline="0" noProof="0">
              <a:ln w="3200">
                <a:solidFill>
                  <a:schemeClr val="bg2">
                    <a:shade val="75000"/>
                    <a:alpha val="25000"/>
                  </a:schemeClr>
                </a:solidFill>
                <a:prstDash val="solid"/>
                <a:round/>
              </a:ln>
              <a:solidFill>
                <a:srgbClr val="FF0000"/>
              </a:solidFill>
              <a:effectLst>
                <a:innerShdw blurRad="50800" dist="25400" dir="13500000">
                  <a:prstClr val="black">
                    <a:alpha val="70000"/>
                  </a:prstClr>
                </a:innerShdw>
              </a:effectLst>
              <a:uLnTx/>
              <a:uFillTx/>
              <a:latin typeface="+mj-lt"/>
              <a:ea typeface="+mj-ea"/>
              <a:cs typeface="+mj-cs"/>
            </a:endParaRPr>
          </a:p>
        </p:txBody>
      </p:sp>
      <p:pic>
        <p:nvPicPr>
          <p:cNvPr id="19459" name="Picture 3"/>
          <p:cNvPicPr>
            <a:picLocks noChangeAspect="1"/>
          </p:cNvPicPr>
          <p:nvPr/>
        </p:nvPicPr>
        <p:blipFill>
          <a:blip r:embed="rId1"/>
          <a:stretch>
            <a:fillRect/>
          </a:stretch>
        </p:blipFill>
        <p:spPr>
          <a:xfrm>
            <a:off x="1981200" y="152400"/>
            <a:ext cx="6267450" cy="4381500"/>
          </a:xfrm>
          <a:prstGeom prst="rect">
            <a:avLst/>
          </a:prstGeom>
          <a:noFill/>
          <a:ln w="9525">
            <a:noFill/>
          </a:ln>
        </p:spPr>
      </p:pic>
      <p:pic>
        <p:nvPicPr>
          <p:cNvPr id="19460" name="Picture 4"/>
          <p:cNvPicPr>
            <a:picLocks noChangeAspect="1"/>
          </p:cNvPicPr>
          <p:nvPr/>
        </p:nvPicPr>
        <p:blipFill>
          <a:blip r:embed="rId2"/>
          <a:stretch>
            <a:fillRect/>
          </a:stretch>
        </p:blipFill>
        <p:spPr>
          <a:xfrm>
            <a:off x="1981200" y="4533900"/>
            <a:ext cx="6267450" cy="20955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57200" y="152400"/>
            <a:ext cx="2209800" cy="457200"/>
          </a:xfrm>
          <a:noFill/>
          <a:effectLst/>
          <a:scene3d>
            <a:camera prst="orthographicFront"/>
            <a:lightRig rig="balanced" dir="t"/>
          </a:scene3d>
          <a:sp3d prstMaterial="plastic"/>
        </p:spPr>
        <p:txBody>
          <a:bodyPr vert="horz"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800" b="0" i="0" u="none" strike="noStrike" kern="1200" cap="none" spc="-100" normalizeH="0" baseline="0" noProof="0">
                <a:ln w="3200">
                  <a:solidFill>
                    <a:schemeClr val="bg2">
                      <a:shade val="75000"/>
                      <a:alpha val="25000"/>
                    </a:schemeClr>
                  </a:solidFill>
                  <a:prstDash val="solid"/>
                  <a:round/>
                </a:ln>
                <a:solidFill>
                  <a:srgbClr val="FF0000"/>
                </a:solidFill>
                <a:effectLst>
                  <a:innerShdw blurRad="50800" dist="25400" dir="13500000">
                    <a:prstClr val="black">
                      <a:alpha val="70000"/>
                    </a:prstClr>
                  </a:innerShdw>
                </a:effectLst>
                <a:uLnTx/>
                <a:uFillTx/>
                <a:latin typeface="+mj-lt"/>
                <a:ea typeface="+mj-ea"/>
                <a:cs typeface="+mj-cs"/>
              </a:rPr>
              <a:t>Continue </a:t>
            </a:r>
            <a:endParaRPr kumimoji="0" lang="en-US" sz="2800" b="0" i="0" u="none" strike="noStrike" kern="1200" cap="none" spc="-100" normalizeH="0" baseline="0" noProof="0">
              <a:ln w="3200">
                <a:solidFill>
                  <a:schemeClr val="bg2">
                    <a:shade val="75000"/>
                    <a:alpha val="25000"/>
                  </a:schemeClr>
                </a:solidFill>
                <a:prstDash val="solid"/>
                <a:round/>
              </a:ln>
              <a:solidFill>
                <a:srgbClr val="FF0000"/>
              </a:solidFill>
              <a:effectLst>
                <a:innerShdw blurRad="50800" dist="25400" dir="13500000">
                  <a:prstClr val="black">
                    <a:alpha val="70000"/>
                  </a:prstClr>
                </a:innerShdw>
              </a:effectLst>
              <a:uLnTx/>
              <a:uFillTx/>
              <a:latin typeface="+mj-lt"/>
              <a:ea typeface="+mj-ea"/>
              <a:cs typeface="+mj-cs"/>
            </a:endParaRPr>
          </a:p>
        </p:txBody>
      </p:sp>
      <p:pic>
        <p:nvPicPr>
          <p:cNvPr id="20483" name="Picture 3"/>
          <p:cNvPicPr>
            <a:picLocks noChangeAspect="1"/>
          </p:cNvPicPr>
          <p:nvPr/>
        </p:nvPicPr>
        <p:blipFill>
          <a:blip r:embed="rId1"/>
          <a:stretch>
            <a:fillRect/>
          </a:stretch>
        </p:blipFill>
        <p:spPr>
          <a:xfrm>
            <a:off x="2057400" y="5943600"/>
            <a:ext cx="6553200" cy="879475"/>
          </a:xfrm>
          <a:prstGeom prst="rect">
            <a:avLst/>
          </a:prstGeom>
          <a:noFill/>
          <a:ln w="9525">
            <a:noFill/>
          </a:ln>
        </p:spPr>
      </p:pic>
      <p:pic>
        <p:nvPicPr>
          <p:cNvPr id="20484" name="Picture 4"/>
          <p:cNvPicPr>
            <a:picLocks noChangeAspect="1"/>
          </p:cNvPicPr>
          <p:nvPr/>
        </p:nvPicPr>
        <p:blipFill>
          <a:blip r:embed="rId2"/>
          <a:stretch>
            <a:fillRect/>
          </a:stretch>
        </p:blipFill>
        <p:spPr>
          <a:xfrm>
            <a:off x="2057400" y="457200"/>
            <a:ext cx="6553200" cy="55245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Content Placeholder 2"/>
          <p:cNvSpPr>
            <a:spLocks noGrp="1"/>
          </p:cNvSpPr>
          <p:nvPr>
            <p:ph idx="1"/>
          </p:nvPr>
        </p:nvSpPr>
        <p:spPr>
          <a:xfrm>
            <a:off x="457200" y="1600200"/>
            <a:ext cx="8229600" cy="4876800"/>
          </a:xfrm>
        </p:spPr>
        <p:txBody>
          <a:bodyPr vert="horz" wrap="square" lIns="91440" tIns="45720" rIns="91440" bIns="45720" anchor="t" anchorCtr="0"/>
          <a:p>
            <a:pPr eaLnBrk="1" hangingPunct="1"/>
            <a:r>
              <a:rPr lang="en-US" altLang="en-US" sz="2400" dirty="0"/>
              <a:t>An engineer has two bids for an elevator to be installed in a new building. The details of the bids for the elevators are as follows:</a:t>
            </a:r>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Determine which bid should be accepted, based on the present worth method of comparison assuming 15% interest rate, compounded annually.</a:t>
            </a:r>
            <a:endParaRPr lang="en-US" altLang="en-US" sz="2400" dirty="0"/>
          </a:p>
        </p:txBody>
      </p:sp>
      <p:sp>
        <p:nvSpPr>
          <p:cNvPr id="11266" name="Title 1"/>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Example 2</a:t>
            </a: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2532" name="Picture 2"/>
          <p:cNvPicPr>
            <a:picLocks noChangeAspect="1"/>
          </p:cNvPicPr>
          <p:nvPr/>
        </p:nvPicPr>
        <p:blipFill>
          <a:blip r:embed="rId1"/>
          <a:stretch>
            <a:fillRect/>
          </a:stretch>
        </p:blipFill>
        <p:spPr>
          <a:xfrm>
            <a:off x="685800" y="3048000"/>
            <a:ext cx="8001000" cy="18288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4" name="Picture 4"/>
          <p:cNvPicPr>
            <a:picLocks noChangeAspect="1"/>
          </p:cNvPicPr>
          <p:nvPr/>
        </p:nvPicPr>
        <p:blipFill>
          <a:blip r:embed="rId1"/>
          <a:stretch>
            <a:fillRect/>
          </a:stretch>
        </p:blipFill>
        <p:spPr>
          <a:xfrm>
            <a:off x="1428750" y="323850"/>
            <a:ext cx="6286500" cy="62103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4"/>
          <p:cNvSpPr/>
          <p:nvPr/>
        </p:nvSpPr>
        <p:spPr>
          <a:xfrm>
            <a:off x="228600" y="228600"/>
            <a:ext cx="1249363" cy="36988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2"/>
              </a:buClr>
              <a:buSzPct val="85000"/>
              <a:buFont typeface="Wingdings 2" panose="05020102010507070707" pitchFamily="18" charset="2"/>
              <a:buChar char=""/>
              <a:defRPr sz="2600" kern="1200">
                <a:solidFill>
                  <a:schemeClr val="tx1"/>
                </a:solidFill>
                <a:latin typeface="+mn-lt"/>
                <a:ea typeface="+mn-ea"/>
                <a:cs typeface="+mn-cs"/>
              </a:defRPr>
            </a:lvl1pPr>
            <a:lvl2pPr marL="640080" indent="-273050" algn="l" rtl="0" eaLnBrk="0" fontAlgn="base" hangingPunct="0">
              <a:spcBef>
                <a:spcPts val="300"/>
              </a:spcBef>
              <a:spcAft>
                <a:spcPct val="0"/>
              </a:spcAft>
              <a:buClr>
                <a:srgbClr val="CE116B"/>
              </a:buClr>
              <a:buSzPct val="85000"/>
              <a:buFont typeface="Wingdings 2" panose="05020102010507070707" pitchFamily="18" charset="2"/>
              <a:buChar char=""/>
              <a:defRPr sz="2400" kern="1200">
                <a:solidFill>
                  <a:schemeClr val="tx2"/>
                </a:solidFill>
                <a:latin typeface="+mn-lt"/>
                <a:ea typeface="+mn-ea"/>
                <a:cs typeface="+mn-cs"/>
              </a:defRPr>
            </a:lvl2pPr>
            <a:lvl3pPr marL="1005205" indent="-228600" algn="l" rtl="0" eaLnBrk="0" fontAlgn="base" hangingPunct="0">
              <a:spcBef>
                <a:spcPts val="300"/>
              </a:spcBef>
              <a:spcAft>
                <a:spcPct val="0"/>
              </a:spcAft>
              <a:buClr>
                <a:srgbClr val="AC0C58"/>
              </a:buClr>
              <a:buSzPct val="85000"/>
              <a:buFont typeface="Wingdings 2" panose="05020102010507070707"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CE116B"/>
              </a:buClr>
              <a:buSzPct val="85000"/>
              <a:buFont typeface="Wingdings 2" panose="05020102010507070707" pitchFamily="18" charset="2"/>
              <a:buChar char=""/>
              <a:defRPr sz="1900" kern="1200">
                <a:solidFill>
                  <a:schemeClr val="tx1"/>
                </a:solidFill>
                <a:latin typeface="+mn-lt"/>
                <a:ea typeface="+mn-ea"/>
                <a:cs typeface="+mn-cs"/>
              </a:defRPr>
            </a:lvl4pPr>
            <a:lvl5pPr marL="1554480" indent="-228600" algn="l" rtl="0" eaLnBrk="0" fontAlgn="base" hangingPunct="0">
              <a:spcBef>
                <a:spcPts val="340"/>
              </a:spcBef>
              <a:spcAft>
                <a:spcPct val="0"/>
              </a:spcAft>
              <a:buClr>
                <a:srgbClr val="CE116B"/>
              </a:buClr>
              <a:buSzPct val="85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800" b="1" dirty="0">
                <a:solidFill>
                  <a:srgbClr val="FF0000"/>
                </a:solidFill>
                <a:latin typeface="Arial" panose="020B0604020202020204" pitchFamily="34" charset="0"/>
                <a:cs typeface="Arial" panose="020B0604020202020204" pitchFamily="34" charset="0"/>
              </a:rPr>
              <a:t>Continue</a:t>
            </a:r>
            <a:r>
              <a:rPr lang="en-US" altLang="en-US" sz="1800" dirty="0">
                <a:solidFill>
                  <a:srgbClr val="FF0000"/>
                </a:solidFill>
                <a:latin typeface="Arial" panose="020B0604020202020204" pitchFamily="34" charset="0"/>
                <a:cs typeface="Arial" panose="020B0604020202020204" pitchFamily="34" charset="0"/>
              </a:rPr>
              <a:t> </a:t>
            </a:r>
            <a:endParaRPr lang="en-US" altLang="en-US" sz="1800" dirty="0">
              <a:latin typeface="Arial" panose="020B0604020202020204" pitchFamily="34" charset="0"/>
              <a:ea typeface="Arial" panose="020B0604020202020204" pitchFamily="34" charset="0"/>
            </a:endParaRPr>
          </a:p>
        </p:txBody>
      </p:sp>
      <p:pic>
        <p:nvPicPr>
          <p:cNvPr id="24579" name="Picture 3"/>
          <p:cNvPicPr>
            <a:picLocks noChangeAspect="1"/>
          </p:cNvPicPr>
          <p:nvPr/>
        </p:nvPicPr>
        <p:blipFill>
          <a:blip r:embed="rId1"/>
          <a:stretch>
            <a:fillRect/>
          </a:stretch>
        </p:blipFill>
        <p:spPr>
          <a:xfrm>
            <a:off x="1981200" y="357188"/>
            <a:ext cx="6496050" cy="614362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Content Placeholder 2"/>
          <p:cNvSpPr>
            <a:spLocks noGrp="1"/>
          </p:cNvSpPr>
          <p:nvPr>
            <p:ph idx="1"/>
          </p:nvPr>
        </p:nvSpPr>
        <p:spPr/>
        <p:txBody>
          <a:bodyPr vert="horz" wrap="square" lIns="91440" tIns="45720" rIns="91440" bIns="45720" anchor="t" anchorCtr="0"/>
          <a:p>
            <a:pPr algn="just" eaLnBrk="1" hangingPunct="1"/>
            <a:r>
              <a:rPr lang="en-US" altLang="en-US" dirty="0"/>
              <a:t>Investment proposals A and B have the net cash flows as follows:</a:t>
            </a:r>
            <a:endParaRPr lang="en-US" altLang="en-US" dirty="0"/>
          </a:p>
          <a:p>
            <a:pPr algn="just" eaLnBrk="1" hangingPunct="1"/>
            <a:endParaRPr lang="en-US" altLang="en-US" dirty="0"/>
          </a:p>
          <a:p>
            <a:pPr algn="just"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algn="just" eaLnBrk="1" hangingPunct="1"/>
            <a:r>
              <a:rPr lang="en-US" altLang="en-US" dirty="0"/>
              <a:t>Compare the present worth of A with that of B at </a:t>
            </a:r>
            <a:r>
              <a:rPr lang="en-US" altLang="en-US" i="1" dirty="0"/>
              <a:t>i = 18%. Which proposal </a:t>
            </a:r>
            <a:r>
              <a:rPr lang="en-US" altLang="en-US" dirty="0"/>
              <a:t>should be selected?</a:t>
            </a:r>
            <a:endParaRPr lang="en-US" altLang="en-US" dirty="0"/>
          </a:p>
        </p:txBody>
      </p:sp>
      <p:sp>
        <p:nvSpPr>
          <p:cNvPr id="12290" name="Title 1"/>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Example 3</a:t>
            </a: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26628" name="Picture 2"/>
          <p:cNvPicPr>
            <a:picLocks noChangeAspect="1"/>
          </p:cNvPicPr>
          <p:nvPr/>
        </p:nvPicPr>
        <p:blipFill>
          <a:blip r:embed="rId1"/>
          <a:stretch>
            <a:fillRect/>
          </a:stretch>
        </p:blipFill>
        <p:spPr>
          <a:xfrm>
            <a:off x="762000" y="2667000"/>
            <a:ext cx="7772400" cy="17526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Picture 2"/>
          <p:cNvPicPr>
            <a:picLocks noChangeAspect="1"/>
          </p:cNvPicPr>
          <p:nvPr/>
        </p:nvPicPr>
        <p:blipFill>
          <a:blip r:embed="rId1"/>
          <a:stretch>
            <a:fillRect/>
          </a:stretch>
        </p:blipFill>
        <p:spPr>
          <a:xfrm>
            <a:off x="1295400" y="228600"/>
            <a:ext cx="6324600" cy="2705100"/>
          </a:xfrm>
          <a:prstGeom prst="rect">
            <a:avLst/>
          </a:prstGeom>
          <a:noFill/>
          <a:ln w="9525">
            <a:noFill/>
          </a:ln>
        </p:spPr>
      </p:pic>
      <p:pic>
        <p:nvPicPr>
          <p:cNvPr id="27651" name="Picture 5"/>
          <p:cNvPicPr>
            <a:picLocks noChangeAspect="1"/>
          </p:cNvPicPr>
          <p:nvPr/>
        </p:nvPicPr>
        <p:blipFill>
          <a:blip r:embed="rId2"/>
          <a:stretch>
            <a:fillRect/>
          </a:stretch>
        </p:blipFill>
        <p:spPr>
          <a:xfrm>
            <a:off x="1295400" y="2933700"/>
            <a:ext cx="6324600" cy="29337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8" name="Picture 2"/>
          <p:cNvPicPr>
            <a:picLocks noChangeAspect="1"/>
          </p:cNvPicPr>
          <p:nvPr/>
        </p:nvPicPr>
        <p:blipFill>
          <a:blip r:embed="rId1"/>
          <a:stretch>
            <a:fillRect/>
          </a:stretch>
        </p:blipFill>
        <p:spPr>
          <a:xfrm>
            <a:off x="990600" y="609600"/>
            <a:ext cx="7010400" cy="5486400"/>
          </a:xfrm>
          <a:prstGeom prst="rect">
            <a:avLst/>
          </a:prstGeom>
          <a:noFill/>
          <a:ln w="9525">
            <a:noFill/>
          </a:ln>
        </p:spPr>
      </p:pic>
      <p:sp>
        <p:nvSpPr>
          <p:cNvPr id="29699" name="Rectangle 3"/>
          <p:cNvSpPr/>
          <p:nvPr/>
        </p:nvSpPr>
        <p:spPr>
          <a:xfrm>
            <a:off x="76200" y="76200"/>
            <a:ext cx="1184275" cy="36988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2"/>
              </a:buClr>
              <a:buSzPct val="85000"/>
              <a:buFont typeface="Wingdings 2" panose="05020102010507070707" pitchFamily="18" charset="2"/>
              <a:buChar char=""/>
              <a:defRPr sz="2600" kern="1200">
                <a:solidFill>
                  <a:schemeClr val="tx1"/>
                </a:solidFill>
                <a:latin typeface="+mn-lt"/>
                <a:ea typeface="+mn-ea"/>
                <a:cs typeface="+mn-cs"/>
              </a:defRPr>
            </a:lvl1pPr>
            <a:lvl2pPr marL="640080" indent="-273050" algn="l" rtl="0" eaLnBrk="0" fontAlgn="base" hangingPunct="0">
              <a:spcBef>
                <a:spcPts val="300"/>
              </a:spcBef>
              <a:spcAft>
                <a:spcPct val="0"/>
              </a:spcAft>
              <a:buClr>
                <a:srgbClr val="CE116B"/>
              </a:buClr>
              <a:buSzPct val="85000"/>
              <a:buFont typeface="Wingdings 2" panose="05020102010507070707" pitchFamily="18" charset="2"/>
              <a:buChar char=""/>
              <a:defRPr sz="2400" kern="1200">
                <a:solidFill>
                  <a:schemeClr val="tx2"/>
                </a:solidFill>
                <a:latin typeface="+mn-lt"/>
                <a:ea typeface="+mn-ea"/>
                <a:cs typeface="+mn-cs"/>
              </a:defRPr>
            </a:lvl2pPr>
            <a:lvl3pPr marL="1005205" indent="-228600" algn="l" rtl="0" eaLnBrk="0" fontAlgn="base" hangingPunct="0">
              <a:spcBef>
                <a:spcPts val="300"/>
              </a:spcBef>
              <a:spcAft>
                <a:spcPct val="0"/>
              </a:spcAft>
              <a:buClr>
                <a:srgbClr val="AC0C58"/>
              </a:buClr>
              <a:buSzPct val="85000"/>
              <a:buFont typeface="Wingdings 2" panose="05020102010507070707"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CE116B"/>
              </a:buClr>
              <a:buSzPct val="85000"/>
              <a:buFont typeface="Wingdings 2" panose="05020102010507070707" pitchFamily="18" charset="2"/>
              <a:buChar char=""/>
              <a:defRPr sz="1900" kern="1200">
                <a:solidFill>
                  <a:schemeClr val="tx1"/>
                </a:solidFill>
                <a:latin typeface="+mn-lt"/>
                <a:ea typeface="+mn-ea"/>
                <a:cs typeface="+mn-cs"/>
              </a:defRPr>
            </a:lvl4pPr>
            <a:lvl5pPr marL="1554480" indent="-228600" algn="l" rtl="0" eaLnBrk="0" fontAlgn="base" hangingPunct="0">
              <a:spcBef>
                <a:spcPts val="340"/>
              </a:spcBef>
              <a:spcAft>
                <a:spcPct val="0"/>
              </a:spcAft>
              <a:buClr>
                <a:srgbClr val="CE116B"/>
              </a:buClr>
              <a:buSzPct val="85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800" b="1" dirty="0">
                <a:solidFill>
                  <a:srgbClr val="FF0000"/>
                </a:solidFill>
                <a:latin typeface="Arial" panose="020B0604020202020204" pitchFamily="34" charset="0"/>
                <a:cs typeface="Arial" panose="020B0604020202020204" pitchFamily="34" charset="0"/>
              </a:rPr>
              <a:t>Continue</a:t>
            </a:r>
            <a:endParaRPr lang="en-US" altLang="en-US" sz="1800" dirty="0">
              <a:latin typeface="Arial" panose="020B0604020202020204" pitchFamily="34" charset="0"/>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vert="horz" wrap="square" lIns="91440" tIns="45720" rIns="91440" bIns="45720" numCol="1" rtlCol="0" anchor="t" anchorCtr="0" compatLnSpc="1">
            <a:normAutofit/>
          </a:bodyPr>
          <a:lstStyle/>
          <a:p>
            <a:pPr marL="274320" marR="0" lvl="0" indent="-274320" algn="just" defTabSz="914400" rtl="0" eaLnBrk="1" fontAlgn="auto" latinLnBrk="0" hangingPunct="1">
              <a:lnSpc>
                <a:spcPct val="100000"/>
              </a:lnSpc>
              <a:spcBef>
                <a:spcPts val="600"/>
              </a:spcBef>
              <a:spcAft>
                <a:spcPts val="0"/>
              </a:spcAft>
              <a:buClr>
                <a:schemeClr val="accent2"/>
              </a:buClr>
              <a:buSzPct val="8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In this method of comparison, the cash flows of each alternative will be reduced to time zero by assuming an interest rate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1" u="none" strike="noStrike" kern="1200" cap="none" spc="0" normalizeH="0" baseline="0" noProof="0" dirty="0">
                <a:ln>
                  <a:noFill/>
                </a:ln>
                <a:solidFill>
                  <a:schemeClr val="tx1"/>
                </a:solidFill>
                <a:effectLst/>
                <a:uLnTx/>
                <a:uFillTx/>
                <a:latin typeface="+mn-lt"/>
                <a:ea typeface="+mn-ea"/>
                <a:cs typeface="+mn-cs"/>
              </a:rPr>
              <a:t>. Then, depending on the type of </a:t>
            </a:r>
            <a:r>
              <a:rPr kumimoji="0" lang="en-US" sz="2600" b="0" i="0" u="none" strike="noStrike" kern="1200" cap="none" spc="0" normalizeH="0" baseline="0" noProof="0" dirty="0">
                <a:ln>
                  <a:noFill/>
                </a:ln>
                <a:solidFill>
                  <a:schemeClr val="tx1"/>
                </a:solidFill>
                <a:effectLst/>
                <a:uLnTx/>
                <a:uFillTx/>
                <a:latin typeface="+mn-lt"/>
                <a:ea typeface="+mn-ea"/>
                <a:cs typeface="+mn-cs"/>
              </a:rPr>
              <a:t>decision, the best alternative will be selected by comparing the present worth amounts of the alternatives.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2"/>
              </a:buClr>
              <a:buSzPct val="8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Followings are the type of the decision problem:</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600"/>
              </a:spcBef>
              <a:spcAft>
                <a:spcPts val="0"/>
              </a:spcAft>
              <a:buClr>
                <a:schemeClr val="accent2"/>
              </a:buClr>
              <a:buSzPct val="85000"/>
              <a:buFont typeface="+mj-lt"/>
              <a:buAutoNum type="arabicPeriod"/>
              <a:defRPr/>
            </a:pPr>
            <a:r>
              <a:rPr kumimoji="0" lang="en-US" sz="2600" b="0" i="0" u="none" strike="noStrike" kern="1200" cap="none" spc="0" normalizeH="0" baseline="0" noProof="0" dirty="0">
                <a:ln>
                  <a:noFill/>
                </a:ln>
                <a:solidFill>
                  <a:schemeClr val="tx1"/>
                </a:solidFill>
                <a:effectLst/>
                <a:uLnTx/>
                <a:uFillTx/>
                <a:latin typeface="+mn-lt"/>
                <a:ea typeface="+mn-ea"/>
                <a:cs typeface="+mn-cs"/>
              </a:rPr>
              <a:t>Revenue-dominated cash flow diagram</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600"/>
              </a:spcBef>
              <a:spcAft>
                <a:spcPts val="0"/>
              </a:spcAft>
              <a:buClr>
                <a:schemeClr val="accent2"/>
              </a:buClr>
              <a:buSzPct val="85000"/>
              <a:buFont typeface="+mj-lt"/>
              <a:buAutoNum type="arabicPeriod"/>
              <a:defRPr/>
            </a:pPr>
            <a:r>
              <a:rPr kumimoji="0" lang="en-US" sz="2600" b="0" i="0" u="none" strike="noStrike" kern="1200" cap="none" spc="0" normalizeH="0" baseline="0" noProof="0" dirty="0">
                <a:ln>
                  <a:noFill/>
                </a:ln>
                <a:solidFill>
                  <a:schemeClr val="tx1"/>
                </a:solidFill>
                <a:effectLst/>
                <a:uLnTx/>
                <a:uFillTx/>
                <a:latin typeface="+mn-lt"/>
                <a:ea typeface="+mn-ea"/>
                <a:cs typeface="+mn-cs"/>
              </a:rPr>
              <a:t>Cost-dominated cash flow diagram</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ts val="600"/>
              </a:spcBef>
              <a:spcAft>
                <a:spcPts val="0"/>
              </a:spcAft>
              <a:buClr>
                <a:schemeClr val="accent2"/>
              </a:buClr>
              <a:buSzPct val="85000"/>
              <a:buFont typeface="Arial" panose="020B0604020202020204" pitchFamily="34" charset="0"/>
              <a:buChar char="•"/>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1"/>
          <p:cNvSpPr>
            <a:spLocks noGrp="1"/>
          </p:cNvSpPr>
          <p:nvPr>
            <p:ph type="title"/>
          </p:nvPr>
        </p:nvSpPr>
        <p:spPr>
          <a:noFill/>
          <a:effectLst/>
          <a:scene3d>
            <a:camera prst="orthographicFront"/>
            <a:lightRig rig="balanced" dir="t"/>
          </a:scene3d>
          <a:sp3d prstMaterial="plastic"/>
        </p:spPr>
        <p:txBody>
          <a:bodyPr vert="horz" rtlCol="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1"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PRESENT WORTH METHOD</a:t>
            </a:r>
            <a:br>
              <a:rPr kumimoji="0" lang="en-US" sz="4200" b="1"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br>
            <a:r>
              <a:rPr kumimoji="0" lang="en-US" sz="4200" b="1"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OF COMPARISON</a:t>
            </a: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p:txBody>
          <a:bodyPr/>
          <a:lstStyle/>
          <a:p>
            <a:pPr algn="just" eaLnBrk="1" hangingPunct="1">
              <a:buFont typeface="Arial" panose="020B0604020202020204" pitchFamily="34" charset="0"/>
              <a:buChar char="•"/>
            </a:pPr>
            <a:r>
              <a:rPr lang="en-US"/>
              <a:t>A granite company is planning to buy a fully automated granite cutting machine. If it is purchased under down payment, the cost of the machine is Rs. 16,00,000. If it is purchased under installment basis, the company has to pay 25% of the cost at the time of purchase and the remaining amount in 10 annual equal installments of Rs. 2,00,000 each. Suggest the best alternative for the company using the present worth basis at </a:t>
            </a:r>
            <a:r>
              <a:rPr lang="en-US" i="1"/>
              <a:t>i = 18%, </a:t>
            </a:r>
            <a:r>
              <a:rPr lang="en-US"/>
              <a:t>compounded annually.</a:t>
            </a:r>
            <a:endParaRPr lang="en-US"/>
          </a:p>
        </p:txBody>
      </p:sp>
      <p:sp>
        <p:nvSpPr>
          <p:cNvPr id="13314" name="Title 1"/>
          <p:cNvSpPr>
            <a:spLocks noGrp="1"/>
          </p:cNvSpPr>
          <p:nvPr>
            <p:ph type="title"/>
          </p:nvPr>
        </p:nvSpPr>
        <p:spPr/>
        <p:txBody>
          <a:bodyPr/>
          <a:lstStyle/>
          <a:p>
            <a:pPr eaLnBrk="1" fontAlgn="auto" hangingPunct="1">
              <a:spcAft>
                <a:spcPts val="0"/>
              </a:spcAft>
              <a:defRPr/>
            </a:pPr>
            <a:r>
              <a:t>Example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457200" y="381000"/>
            <a:ext cx="8229600" cy="914400"/>
          </a:xfrm>
        </p:spPr>
        <p:txBody>
          <a:bodyPr/>
          <a:lstStyle/>
          <a:p>
            <a:r>
              <a:rPr lang="en-US" sz="2000">
                <a:solidFill>
                  <a:schemeClr val="bg1"/>
                </a:solidFill>
              </a:rPr>
              <a:t>Use this formula as there are equal payments in this method </a:t>
            </a:r>
            <a:endParaRPr lang="en-US" sz="2000">
              <a:solidFill>
                <a:schemeClr val="bg1"/>
              </a:solidFill>
            </a:endParaRPr>
          </a:p>
        </p:txBody>
      </p:sp>
      <p:pic>
        <p:nvPicPr>
          <p:cNvPr id="2457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9163" y="1447800"/>
            <a:ext cx="70199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62000"/>
            <a:ext cx="13239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2514600"/>
            <a:ext cx="700563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p:txBody>
          <a:bodyPr/>
          <a:lstStyle/>
          <a:p>
            <a:pPr algn="just" eaLnBrk="1" hangingPunct="1"/>
            <a:r>
              <a:rPr lang="en-US"/>
              <a:t>A finance company advertises two investment plans. In plan 1, the company pays Rs. 12,000 after 15 years for every Rs. 1,000 invested now. In plan 2, for every Rs. 1,000 invested, the company pays Rs. 4,000 at the end of the 10th year and Rs. 4,000 at the end of 15th year. Select the best investment plan from the investor’s point of view at </a:t>
            </a:r>
            <a:r>
              <a:rPr lang="en-US" i="1"/>
              <a:t>i = 12%, compounded annually.</a:t>
            </a:r>
            <a:endParaRPr lang="en-US"/>
          </a:p>
        </p:txBody>
      </p:sp>
      <p:sp>
        <p:nvSpPr>
          <p:cNvPr id="14338" name="Title 1"/>
          <p:cNvSpPr>
            <a:spLocks noGrp="1"/>
          </p:cNvSpPr>
          <p:nvPr>
            <p:ph type="title"/>
          </p:nvPr>
        </p:nvSpPr>
        <p:spPr/>
        <p:txBody>
          <a:bodyPr/>
          <a:lstStyle/>
          <a:p>
            <a:pPr eaLnBrk="1" fontAlgn="auto" hangingPunct="1">
              <a:spcAft>
                <a:spcPts val="0"/>
              </a:spcAft>
              <a:defRPr/>
            </a:pPr>
            <a:r>
              <a:t>Example 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304800"/>
            <a:ext cx="8077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457200" y="152400"/>
            <a:ext cx="8229600" cy="685800"/>
          </a:xfrm>
        </p:spPr>
        <p:txBody>
          <a:bodyPr/>
          <a:lstStyle/>
          <a:p>
            <a:pPr>
              <a:defRPr/>
            </a:pPr>
            <a:r>
              <a:rPr sz="2000">
                <a:solidFill>
                  <a:srgbClr val="C00000"/>
                </a:solidFill>
              </a:rPr>
              <a:t>Continue </a:t>
            </a:r>
            <a:endParaRPr sz="2000">
              <a:solidFill>
                <a:srgbClr val="C00000"/>
              </a:solidFill>
            </a:endParaRPr>
          </a:p>
        </p:txBody>
      </p:sp>
      <p:pic>
        <p:nvPicPr>
          <p:cNvPr id="2765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290638"/>
            <a:ext cx="8382000" cy="511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algn="just" eaLnBrk="1" hangingPunct="1"/>
            <a:r>
              <a:rPr lang="en-US"/>
              <a:t>Novel Investment Ltd. accepts Rs. 10,000 at the end of every year for 20 years and pays the investor Rs. 8,00,000 at the end of the 20th year. Innovative Investment Ltd. accepts Rs. 10,000 at the end of every year for 20 years and pays the investor Rs. 15,00,000 at the end of the 25th year. Which is the best investment alternative? Use present worth base with </a:t>
            </a:r>
            <a:r>
              <a:rPr lang="en-US" i="1"/>
              <a:t>i = 12%.</a:t>
            </a:r>
            <a:endParaRPr lang="en-US"/>
          </a:p>
        </p:txBody>
      </p:sp>
      <p:sp>
        <p:nvSpPr>
          <p:cNvPr id="15362" name="Title 1"/>
          <p:cNvSpPr>
            <a:spLocks noGrp="1"/>
          </p:cNvSpPr>
          <p:nvPr>
            <p:ph type="title"/>
          </p:nvPr>
        </p:nvSpPr>
        <p:spPr/>
        <p:txBody>
          <a:bodyPr/>
          <a:lstStyle/>
          <a:p>
            <a:pPr eaLnBrk="1" fontAlgn="auto" hangingPunct="1">
              <a:spcAft>
                <a:spcPts val="0"/>
              </a:spcAft>
              <a:defRPr/>
            </a:pPr>
            <a:r>
              <a:t>Example 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pPr>
              <a:defRPr/>
            </a:pPr>
          </a:p>
        </p:txBody>
      </p:sp>
      <p:pic>
        <p:nvPicPr>
          <p:cNvPr id="2970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381000"/>
            <a:ext cx="82296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457200" y="152400"/>
            <a:ext cx="8229600" cy="838200"/>
          </a:xfrm>
        </p:spPr>
        <p:txBody>
          <a:bodyPr/>
          <a:lstStyle/>
          <a:p>
            <a:pPr>
              <a:defRPr/>
            </a:pPr>
            <a:r>
              <a:rPr sz="2000" b="1">
                <a:solidFill>
                  <a:srgbClr val="C00000"/>
                </a:solidFill>
              </a:rPr>
              <a:t>Continue </a:t>
            </a:r>
            <a:endParaRPr sz="2000" b="1">
              <a:solidFill>
                <a:srgbClr val="C00000"/>
              </a:solidFill>
            </a:endParaRPr>
          </a:p>
        </p:txBody>
      </p:sp>
      <p:pic>
        <p:nvPicPr>
          <p:cNvPr id="3072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428750"/>
            <a:ext cx="8382000"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p:txBody>
          <a:bodyPr/>
          <a:lstStyle/>
          <a:p>
            <a:pPr algn="just" eaLnBrk="1" hangingPunct="1"/>
            <a:r>
              <a:rPr lang="en-US"/>
              <a:t>A small business with an initial outlay of Rs. 12,000 yields Rs. 10,000 during the first year of its operation and the yield increases by Rs. 1,000 from its second year of operation up to its 10th year of operation. At the end of the life of the business, the salvage value is zero. Find the present worth of the business by assuming an interest rate of 18%, compounded annually.</a:t>
            </a:r>
            <a:endParaRPr lang="en-US"/>
          </a:p>
        </p:txBody>
      </p:sp>
      <p:sp>
        <p:nvSpPr>
          <p:cNvPr id="16386" name="Title 1"/>
          <p:cNvSpPr>
            <a:spLocks noGrp="1"/>
          </p:cNvSpPr>
          <p:nvPr>
            <p:ph type="title"/>
          </p:nvPr>
        </p:nvSpPr>
        <p:spPr/>
        <p:txBody>
          <a:bodyPr/>
          <a:lstStyle/>
          <a:p>
            <a:pPr eaLnBrk="1" fontAlgn="auto" hangingPunct="1">
              <a:spcAft>
                <a:spcPts val="0"/>
              </a:spcAft>
              <a:defRPr/>
            </a:pPr>
            <a:r>
              <a:t>Example 7</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pPr>
              <a:defRPr/>
            </a:pPr>
          </a:p>
        </p:txBody>
      </p:sp>
      <p:pic>
        <p:nvPicPr>
          <p:cNvPr id="3277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52400"/>
            <a:ext cx="8382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Content Placeholder 2"/>
          <p:cNvSpPr>
            <a:spLocks noGrp="1"/>
          </p:cNvSpPr>
          <p:nvPr>
            <p:ph idx="1"/>
          </p:nvPr>
        </p:nvSpPr>
        <p:spPr/>
        <p:txBody>
          <a:bodyPr vert="horz" wrap="square" lIns="91440" tIns="45720" rIns="91440" bIns="45720" anchor="t" anchorCtr="0"/>
          <a:p>
            <a:pPr algn="just" eaLnBrk="1" hangingPunct="1"/>
            <a:r>
              <a:rPr lang="en-US" altLang="en-US" dirty="0"/>
              <a:t>In a revenue/profit-dominated cash flow diagram, the profit, revenue, salvage value (all inflows to an organization) will be assigned with positive sign.</a:t>
            </a:r>
            <a:endParaRPr lang="en-US" altLang="en-US" dirty="0"/>
          </a:p>
          <a:p>
            <a:pPr algn="just" eaLnBrk="1" hangingPunct="1"/>
            <a:r>
              <a:rPr lang="en-US" altLang="en-US" dirty="0"/>
              <a:t>The costs (outflows) will be assigned with negative sign.</a:t>
            </a:r>
            <a:endParaRPr lang="en-US" altLang="en-US" dirty="0"/>
          </a:p>
        </p:txBody>
      </p:sp>
      <p:sp>
        <p:nvSpPr>
          <p:cNvPr id="2" name="Title 1"/>
          <p:cNvSpPr>
            <a:spLocks noGrp="1"/>
          </p:cNvSpPr>
          <p:nvPr>
            <p:ph type="title"/>
          </p:nvPr>
        </p:nvSpPr>
        <p:spPr>
          <a:noFill/>
          <a:effectLst/>
          <a:scene3d>
            <a:camera prst="orthographicFront"/>
            <a:lightRig rig="balanced" dir="t"/>
          </a:scene3d>
          <a:sp3d prstMaterial="plastic"/>
        </p:spPr>
        <p:txBody>
          <a:bodyPr vert="horz" rtlCol="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Revenue-dominated cash flow diagram</a:t>
            </a:r>
            <a:b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b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4265"/>
            <a:ext cx="8229600" cy="1219200"/>
          </a:xfrm>
        </p:spPr>
        <p:txBody>
          <a:bodyPr/>
          <a:lstStyle/>
          <a:p>
            <a:pPr>
              <a:defRPr/>
            </a:pPr>
            <a:r>
              <a:rPr sz="2000">
                <a:solidFill>
                  <a:srgbClr val="C00000"/>
                </a:solidFill>
              </a:rPr>
              <a:t>Continue </a:t>
            </a:r>
            <a:endParaRPr sz="2000">
              <a:solidFill>
                <a:srgbClr val="C00000"/>
              </a:solidFill>
            </a:endParaRPr>
          </a:p>
        </p:txBody>
      </p:sp>
      <p:pic>
        <p:nvPicPr>
          <p:cNvPr id="3379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780735"/>
            <a:ext cx="8305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2"/>
          <a:stretch>
            <a:fillRect/>
          </a:stretch>
        </p:blipFill>
        <p:spPr>
          <a:xfrm>
            <a:off x="7239000" y="1113984"/>
            <a:ext cx="1171575" cy="714375"/>
          </a:xfrm>
          <a:prstGeom prst="rect">
            <a:avLst/>
          </a:prstGeom>
        </p:spPr>
      </p:pic>
      <p:pic>
        <p:nvPicPr>
          <p:cNvPr id="4" name="Picture 3"/>
          <p:cNvPicPr>
            <a:picLocks noChangeAspect="1"/>
          </p:cNvPicPr>
          <p:nvPr/>
        </p:nvPicPr>
        <p:blipFill>
          <a:blip r:embed="rId3"/>
          <a:stretch>
            <a:fillRect/>
          </a:stretch>
        </p:blipFill>
        <p:spPr>
          <a:xfrm>
            <a:off x="4419600" y="1161610"/>
            <a:ext cx="2543175" cy="6191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497205" y="1066800"/>
            <a:ext cx="7619365" cy="2011680"/>
          </a:xfrm>
          <a:prstGeom prst="rect">
            <a:avLst/>
          </a:prstGeom>
        </p:spPr>
      </p:pic>
      <p:pic>
        <p:nvPicPr>
          <p:cNvPr id="5" name="Content Placeholder 4"/>
          <p:cNvPicPr>
            <a:picLocks noChangeAspect="1"/>
          </p:cNvPicPr>
          <p:nvPr>
            <p:ph sz="half" idx="2"/>
          </p:nvPr>
        </p:nvPicPr>
        <p:blipFill>
          <a:blip r:embed="rId2"/>
          <a:stretch>
            <a:fillRect/>
          </a:stretch>
        </p:blipFill>
        <p:spPr>
          <a:xfrm>
            <a:off x="685800" y="3688080"/>
            <a:ext cx="7660005" cy="2123440"/>
          </a:xfrm>
          <a:prstGeom prst="rect">
            <a:avLst/>
          </a:prstGeom>
        </p:spPr>
      </p:pic>
      <p:pic>
        <p:nvPicPr>
          <p:cNvPr id="7" name="Picture 6"/>
          <p:cNvPicPr>
            <a:picLocks noChangeAspect="1"/>
          </p:cNvPicPr>
          <p:nvPr/>
        </p:nvPicPr>
        <p:blipFill>
          <a:blip r:embed="rId3"/>
          <a:stretch>
            <a:fillRect/>
          </a:stretch>
        </p:blipFill>
        <p:spPr>
          <a:xfrm>
            <a:off x="685800" y="3242945"/>
            <a:ext cx="7691755" cy="5130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649605" y="685800"/>
            <a:ext cx="7364095" cy="2286000"/>
          </a:xfrm>
          <a:prstGeom prst="rect">
            <a:avLst/>
          </a:prstGeom>
        </p:spPr>
      </p:pic>
      <p:pic>
        <p:nvPicPr>
          <p:cNvPr id="7" name="Picture 6"/>
          <p:cNvPicPr>
            <a:picLocks noChangeAspect="1"/>
          </p:cNvPicPr>
          <p:nvPr/>
        </p:nvPicPr>
        <p:blipFill>
          <a:blip r:embed="rId2"/>
          <a:stretch>
            <a:fillRect/>
          </a:stretch>
        </p:blipFill>
        <p:spPr>
          <a:xfrm>
            <a:off x="541655" y="3350895"/>
            <a:ext cx="7621270" cy="22942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xfrm>
            <a:off x="457200" y="274638"/>
            <a:ext cx="8229600" cy="2468563"/>
          </a:xfrm>
          <a:noFill/>
          <a:effectLst/>
          <a:scene3d>
            <a:camera prst="orthographicFront"/>
            <a:lightRig rig="balanced" dir="t"/>
          </a:scene3d>
          <a:sp3d prstMaterial="plastic"/>
        </p:spPr>
        <p:txBody>
          <a:bodyPr vert="horz" rtlCol="0" anchor="b" anchorCtr="0">
            <a:normAutofit/>
          </a:bodyPr>
          <a:lstStyle/>
          <a:p>
            <a:pPr marL="0" marR="0" lvl="0" indent="0" algn="just" defTabSz="914400" rtl="0" eaLnBrk="1" fontAlgn="auto" latinLnBrk="0" hangingPunct="1">
              <a:lnSpc>
                <a:spcPct val="100000"/>
              </a:lnSpc>
              <a:spcBef>
                <a:spcPct val="0"/>
              </a:spcBef>
              <a:spcAft>
                <a:spcPts val="0"/>
              </a:spcAft>
              <a:buClrTx/>
              <a:buSzTx/>
              <a:buFontTx/>
              <a:buChar char="•"/>
              <a:defRPr/>
            </a:pPr>
            <a:r>
              <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 A generalized revenue-dominated cash flow diagram to demonstrate the present worth method of comparison is presented in the Figure.                                    </a:t>
            </a:r>
            <a:endPar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1267" name="Picture 4"/>
          <p:cNvPicPr>
            <a:picLocks noChangeAspect="1"/>
          </p:cNvPicPr>
          <p:nvPr/>
        </p:nvPicPr>
        <p:blipFill>
          <a:blip r:embed="rId1"/>
          <a:stretch>
            <a:fillRect/>
          </a:stretch>
        </p:blipFill>
        <p:spPr>
          <a:xfrm>
            <a:off x="914400" y="3276600"/>
            <a:ext cx="6781800" cy="22383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Content Placeholder 1"/>
          <p:cNvPicPr>
            <a:picLocks noGrp="1" noChangeAspect="1"/>
          </p:cNvPicPr>
          <p:nvPr>
            <p:ph idx="1"/>
          </p:nvPr>
        </p:nvPicPr>
        <p:blipFill>
          <a:blip r:embed="rId1"/>
          <a:stretch>
            <a:fillRect/>
          </a:stretch>
        </p:blipFill>
        <p:spPr>
          <a:xfrm>
            <a:off x="1295400" y="2590800"/>
            <a:ext cx="6248400" cy="914400"/>
          </a:xfrm>
        </p:spPr>
      </p:pic>
      <p:sp>
        <p:nvSpPr>
          <p:cNvPr id="6146" name="Title 1"/>
          <p:cNvSpPr>
            <a:spLocks noGrp="1"/>
          </p:cNvSpPr>
          <p:nvPr>
            <p:ph type="title"/>
          </p:nvPr>
        </p:nvSpPr>
        <p:spPr>
          <a:xfrm>
            <a:off x="457200" y="274638"/>
            <a:ext cx="8229600" cy="1935162"/>
          </a:xfrm>
          <a:noFill/>
          <a:effectLst/>
          <a:scene3d>
            <a:camera prst="orthographicFront"/>
            <a:lightRig rig="balanced" dir="t"/>
          </a:scene3d>
          <a:sp3d prstMaterial="plastic"/>
        </p:spPr>
        <p:txBody>
          <a:bodyPr vert="horz" rtlCol="0" anchor="b" anchorCtr="0">
            <a:normAutofit/>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To find the present worth of the cash  flow diagram for a given interest rate, the formula is</a:t>
            </a:r>
            <a:endPar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80" name="Picture 3"/>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002915" y="2996565"/>
            <a:ext cx="223075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Content Placeholder 2"/>
          <p:cNvSpPr>
            <a:spLocks noGrp="1"/>
          </p:cNvSpPr>
          <p:nvPr>
            <p:ph idx="1"/>
          </p:nvPr>
        </p:nvSpPr>
        <p:spPr/>
        <p:txBody>
          <a:bodyPr vert="horz" wrap="square" lIns="91440" tIns="45720" rIns="91440" bIns="45720" anchor="t" anchorCtr="0"/>
          <a:p>
            <a:pPr eaLnBrk="1" hangingPunct="1"/>
            <a:r>
              <a:rPr lang="en-US" altLang="en-US" dirty="0"/>
              <a:t>In a cost dominated cash flow diagram, the costs (outflows) will be assigned with positive sign, and</a:t>
            </a:r>
            <a:endParaRPr lang="en-US" altLang="en-US" dirty="0"/>
          </a:p>
          <a:p>
            <a:pPr eaLnBrk="1" hangingPunct="1"/>
            <a:r>
              <a:rPr lang="en-US" altLang="en-US" dirty="0"/>
              <a:t>the profit, revenue, salvage value (all inflows), etc. will be assigned with negative sign.</a:t>
            </a:r>
            <a:endParaRPr lang="en-US" altLang="en-US" dirty="0"/>
          </a:p>
        </p:txBody>
      </p:sp>
      <p:sp>
        <p:nvSpPr>
          <p:cNvPr id="7170" name="Title 1"/>
          <p:cNvSpPr>
            <a:spLocks noGrp="1"/>
          </p:cNvSpPr>
          <p:nvPr>
            <p:ph type="title"/>
          </p:nvPr>
        </p:nvSpPr>
        <p:spPr>
          <a:noFill/>
          <a:effectLst/>
          <a:scene3d>
            <a:camera prst="orthographicFront"/>
            <a:lightRig rig="balanced" dir="t"/>
          </a:scene3d>
          <a:sp3d prstMaterial="plastic"/>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Cost-dominated cash flow diagram</a:t>
            </a: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457200" y="274638"/>
            <a:ext cx="8229600" cy="2392362"/>
          </a:xfrm>
          <a:noFill/>
          <a:effectLst/>
          <a:scene3d>
            <a:camera prst="orthographicFront"/>
            <a:lightRig rig="balanced" dir="t"/>
          </a:scene3d>
          <a:sp3d prstMaterial="plastic"/>
        </p:spPr>
        <p:txBody>
          <a:bodyPr vert="horz" rtlCol="0" anchor="b" anchorCtr="0">
            <a:normAutofit/>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A generalized cost-dominated cash flow diagram to demonstrate the present worth method of comparison is presented in the Figure.</a:t>
            </a:r>
            <a:endPar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4339" name="Picture 4"/>
          <p:cNvPicPr>
            <a:picLocks noChangeAspect="1"/>
          </p:cNvPicPr>
          <p:nvPr/>
        </p:nvPicPr>
        <p:blipFill>
          <a:blip r:embed="rId1"/>
          <a:stretch>
            <a:fillRect/>
          </a:stretch>
        </p:blipFill>
        <p:spPr>
          <a:xfrm>
            <a:off x="1066800" y="3200400"/>
            <a:ext cx="7010400" cy="24765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Content Placeholder 2"/>
          <p:cNvSpPr>
            <a:spLocks noGrp="1"/>
          </p:cNvSpPr>
          <p:nvPr>
            <p:ph idx="1"/>
          </p:nvPr>
        </p:nvSpPr>
        <p:spPr/>
        <p:txBody>
          <a:bodyPr vert="horz" wrap="square" lIns="91440" tIns="45720" rIns="91440" bIns="45720" anchor="t" anchorCtr="0"/>
          <a:p>
            <a:pPr marL="0" indent="0" eaLnBrk="1" hangingPunct="1">
              <a:buNone/>
            </a:pPr>
            <a:r>
              <a:rPr lang="en-US" altLang="en-US" dirty="0"/>
              <a:t>To compute the present worth amount of the above cash flow diagram for a given interest rate </a:t>
            </a:r>
            <a:r>
              <a:rPr lang="en-US" altLang="en-US" i="1" dirty="0"/>
              <a:t>i, the formula is:</a:t>
            </a:r>
            <a:endParaRPr lang="en-US" altLang="en-US" i="1" dirty="0"/>
          </a:p>
          <a:p>
            <a:pPr marL="0" indent="0" eaLnBrk="1" hangingPunct="1">
              <a:buNone/>
            </a:pPr>
            <a:endParaRPr lang="en-US" altLang="en-US" i="1" dirty="0"/>
          </a:p>
        </p:txBody>
      </p:sp>
      <p:pic>
        <p:nvPicPr>
          <p:cNvPr id="15363" name="Picture 1"/>
          <p:cNvPicPr>
            <a:picLocks noChangeAspect="1"/>
          </p:cNvPicPr>
          <p:nvPr/>
        </p:nvPicPr>
        <p:blipFill>
          <a:blip r:embed="rId1"/>
          <a:stretch>
            <a:fillRect/>
          </a:stretch>
        </p:blipFill>
        <p:spPr>
          <a:xfrm>
            <a:off x="609600" y="2743200"/>
            <a:ext cx="7239000" cy="947738"/>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Paper">
  <a:themeElements>
    <a:clrScheme name="Custom 1">
      <a:dk1>
        <a:sysClr val="windowText" lastClr="000000"/>
      </a:dk1>
      <a:lt1>
        <a:srgbClr val="FEB80A"/>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0</TotalTime>
  <Words>4001</Words>
  <Application>WPS Presentation</Application>
  <PresentationFormat>On-screen Show (4:3)</PresentationFormat>
  <Paragraphs>87</Paragraphs>
  <Slides>32</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SimSun</vt:lpstr>
      <vt:lpstr>Wingdings</vt:lpstr>
      <vt:lpstr>Constantia</vt:lpstr>
      <vt:lpstr>Wingdings 2</vt:lpstr>
      <vt:lpstr>Microsoft YaHei</vt:lpstr>
      <vt:lpstr>Arial Unicode MS</vt:lpstr>
      <vt:lpstr>Calibri</vt:lpstr>
      <vt:lpstr>Paper</vt:lpstr>
      <vt:lpstr>Chapter 4 </vt:lpstr>
      <vt:lpstr>PRESENT WORTH METHOD OF COMPARISON</vt:lpstr>
      <vt:lpstr>Revenue-dominated cash flow diagram </vt:lpstr>
      <vt:lpstr> A generalized revenue-dominated cash flow diagram to demonstrate the present worth method of comparison is presented in the Figure.                                    </vt:lpstr>
      <vt:lpstr>To find the present worth of the cash  flow diagram for a given interest rate, the formula is</vt:lpstr>
      <vt:lpstr>PowerPoint 演示文稿</vt:lpstr>
      <vt:lpstr>Cost-dominated cash flow diagram</vt:lpstr>
      <vt:lpstr>A generalized cost-dominated cash flow diagram to demonstrate the present worth method of comparison is presented in the Figure.</vt:lpstr>
      <vt:lpstr>PowerPoint 演示文稿</vt:lpstr>
      <vt:lpstr>EXAMPLE 1</vt:lpstr>
      <vt:lpstr>PowerPoint 演示文稿</vt:lpstr>
      <vt:lpstr>Continue </vt:lpstr>
      <vt:lpstr>Continue </vt:lpstr>
      <vt:lpstr>Example 2</vt:lpstr>
      <vt:lpstr>PowerPoint 演示文稿</vt:lpstr>
      <vt:lpstr>PowerPoint 演示文稿</vt:lpstr>
      <vt:lpstr>Example 3</vt:lpstr>
      <vt:lpstr>PowerPoint 演示文稿</vt:lpstr>
      <vt:lpstr>PowerPoint 演示文稿</vt:lpstr>
      <vt:lpstr>Example 4</vt:lpstr>
      <vt:lpstr>PowerPoint 演示文稿</vt:lpstr>
      <vt:lpstr>Example 5</vt:lpstr>
      <vt:lpstr>PowerPoint 演示文稿</vt:lpstr>
      <vt:lpstr>Continue </vt:lpstr>
      <vt:lpstr>Example 6</vt:lpstr>
      <vt:lpstr>PowerPoint 演示文稿</vt:lpstr>
      <vt:lpstr>Continue </vt:lpstr>
      <vt:lpstr>Example 7</vt:lpstr>
      <vt:lpstr>PowerPoint 演示文稿</vt:lpstr>
      <vt:lpstr>Continue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 Mohsan</dc:creator>
  <cp:lastModifiedBy>Dr. Fariha Rehman</cp:lastModifiedBy>
  <cp:revision>124</cp:revision>
  <dcterms:created xsi:type="dcterms:W3CDTF">2016-12-11T08:01:00Z</dcterms:created>
  <dcterms:modified xsi:type="dcterms:W3CDTF">2024-10-07T09:11:17Z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E7DE35C6509543ED9E3F7982C883BDDB_13</vt:lpwstr>
  </property>
  <property fmtid="{D5CDD505-2E9C-101B-9397-08002B2CF9AE}" pid="3" name="KSOProductBuildVer">
    <vt:lpwstr>1033-12.2.0.18283</vt:lpwstr>
  </property>
</Properties>
</file>