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5"/>
  </p:notesMasterIdLst>
  <p:sldIdLst>
    <p:sldId id="359" r:id="rId3"/>
    <p:sldId id="277" r:id="rId4"/>
    <p:sldId id="278" r:id="rId6"/>
    <p:sldId id="279" r:id="rId7"/>
    <p:sldId id="280" r:id="rId8"/>
    <p:sldId id="281" r:id="rId9"/>
    <p:sldId id="282" r:id="rId10"/>
    <p:sldId id="283" r:id="rId11"/>
    <p:sldId id="284" r:id="rId12"/>
    <p:sldId id="346" r:id="rId13"/>
    <p:sldId id="329" r:id="rId14"/>
    <p:sldId id="290" r:id="rId15"/>
    <p:sldId id="292" r:id="rId16"/>
    <p:sldId id="293" r:id="rId17"/>
    <p:sldId id="294" r:id="rId18"/>
    <p:sldId id="295" r:id="rId19"/>
    <p:sldId id="296" r:id="rId20"/>
    <p:sldId id="297" r:id="rId21"/>
    <p:sldId id="298" r:id="rId22"/>
    <p:sldId id="372" r:id="rId23"/>
    <p:sldId id="373" r:id="rId24"/>
    <p:sldId id="374" r:id="rId25"/>
    <p:sldId id="375" r:id="rId26"/>
    <p:sldId id="376" r:id="rId27"/>
    <p:sldId id="377"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435" r:id="rId41"/>
    <p:sldId id="436" r:id="rId42"/>
    <p:sldId id="437" r:id="rId43"/>
    <p:sldId id="438" r:id="rId44"/>
    <p:sldId id="439" r:id="rId45"/>
    <p:sldId id="440" r:id="rId46"/>
    <p:sldId id="441" r:id="rId47"/>
    <p:sldId id="442" r:id="rId48"/>
    <p:sldId id="443" r:id="rId49"/>
    <p:sldId id="444" r:id="rId50"/>
    <p:sldId id="445" r:id="rId51"/>
    <p:sldId id="446" r:id="rId5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743" userDrawn="1">
          <p15:clr>
            <a:srgbClr val="A4A3A4"/>
          </p15:clr>
        </p15:guide>
        <p15:guide id="2" pos="14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5F5F5F"/>
    <a:srgbClr val="FFFFCC"/>
    <a:srgbClr val="996633"/>
    <a:srgbClr val="777777"/>
    <a:srgbClr val="339966"/>
    <a:srgbClr val="3333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0371"/>
    <p:restoredTop sz="83198"/>
  </p:normalViewPr>
  <p:slideViewPr>
    <p:cSldViewPr snapToGrid="0" showGuides="1">
      <p:cViewPr varScale="1">
        <p:scale>
          <a:sx n="60" d="100"/>
          <a:sy n="60" d="100"/>
        </p:scale>
        <p:origin x="1020" y="60"/>
      </p:cViewPr>
      <p:guideLst>
        <p:guide orient="horz" pos="3743"/>
        <p:guide pos="1422"/>
      </p:guideLst>
    </p:cSldViewPr>
  </p:slideViewPr>
  <p:notesTextViewPr>
    <p:cViewPr>
      <p:scale>
        <a:sx n="100" d="100"/>
        <a:sy n="100" d="100"/>
      </p:scale>
      <p:origin x="0" y="0"/>
    </p:cViewPr>
  </p:notesTextViewPr>
  <p:sorterViewPr showFormatting="0">
    <p:cViewPr>
      <p:scale>
        <a:sx n="90" d="100"/>
        <a:sy n="90" d="100"/>
      </p:scale>
      <p:origin x="0" y="618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4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fld id="{9A0DB2DC-4C9A-4742-B13C-FB6460FD3503}" type="slidenum">
              <a:rPr lang="en-US" altLang="en-US" sz="1200" dirty="0"/>
            </a:fld>
            <a:endParaRPr lang="en-US"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11267"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11268" name="Rectangle 2"/>
          <p:cNvSpPr>
            <a:spLocks noRot="1" noTextEdit="1"/>
          </p:cNvSpPr>
          <p:nvPr>
            <p:ph type="sldImg"/>
          </p:nvPr>
        </p:nvSpPr>
        <p:spPr>
          <a:ln/>
        </p:spPr>
      </p:sp>
      <p:sp>
        <p:nvSpPr>
          <p:cNvPr id="11269" name="Rectangle 3"/>
          <p:cNvSpPr>
            <a:spLocks noGrp="1"/>
          </p:cNvSpPr>
          <p:nvPr>
            <p:ph type="body" idx="1"/>
          </p:nvPr>
        </p:nvSpPr>
        <p:spPr>
          <a:ln/>
        </p:spPr>
        <p:txBody>
          <a:bodyPr wrap="square" lIns="91440" tIns="45720" rIns="91440" bIns="45720" anchor="t" anchorCtr="0"/>
          <a:p>
            <a:pPr lvl="0" eaLnBrk="1" hangingPunct="1"/>
            <a:r>
              <a:rPr lang="en-US" altLang="en-US" dirty="0"/>
              <a:t>Here, Q</a:t>
            </a:r>
            <a:r>
              <a:rPr lang="en-US" altLang="en-US" baseline="30000" dirty="0"/>
              <a:t>d</a:t>
            </a:r>
            <a:r>
              <a:rPr lang="en-US" altLang="en-US" dirty="0"/>
              <a:t> and Q</a:t>
            </a:r>
            <a:r>
              <a:rPr lang="en-US" altLang="en-US" baseline="30000" dirty="0"/>
              <a:t>s</a:t>
            </a:r>
            <a:r>
              <a:rPr lang="en-US" altLang="en-US" dirty="0"/>
              <a:t> are short for quantity demanded and quantity supplied, as in the PowerPoint for Chapter 4.  </a:t>
            </a:r>
            <a:endParaRPr lang="en-US" altLang="en-US" dirty="0"/>
          </a:p>
          <a:p>
            <a:pPr lvl="0"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30723"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30724" name="Rectangle 2"/>
          <p:cNvSpPr>
            <a:spLocks noRot="1" noTextEdit="1"/>
          </p:cNvSpPr>
          <p:nvPr>
            <p:ph type="sldImg"/>
          </p:nvPr>
        </p:nvSpPr>
        <p:spPr>
          <a:xfrm>
            <a:off x="1143000" y="534988"/>
            <a:ext cx="4572000" cy="3429000"/>
          </a:xfrm>
          <a:ln/>
        </p:spPr>
      </p:sp>
      <p:sp>
        <p:nvSpPr>
          <p:cNvPr id="30725" name="Rectangle 3"/>
          <p:cNvSpPr>
            <a:spLocks noGrp="1"/>
          </p:cNvSpPr>
          <p:nvPr>
            <p:ph type="body" idx="1"/>
          </p:nvPr>
        </p:nvSpPr>
        <p:spPr>
          <a:xfrm>
            <a:off x="685800" y="4248150"/>
            <a:ext cx="5486400" cy="4210050"/>
          </a:xfrm>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32771"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32772" name="Rectangle 2"/>
          <p:cNvSpPr>
            <a:spLocks noRot="1" noTextEdit="1"/>
          </p:cNvSpPr>
          <p:nvPr>
            <p:ph type="sldImg"/>
          </p:nvPr>
        </p:nvSpPr>
        <p:spPr>
          <a:xfrm>
            <a:off x="1143000" y="534988"/>
            <a:ext cx="4572000" cy="3429000"/>
          </a:xfrm>
          <a:ln/>
        </p:spPr>
      </p:sp>
      <p:sp>
        <p:nvSpPr>
          <p:cNvPr id="32773" name="Rectangle 3"/>
          <p:cNvSpPr>
            <a:spLocks noGrp="1"/>
          </p:cNvSpPr>
          <p:nvPr>
            <p:ph type="body" idx="1"/>
          </p:nvPr>
        </p:nvSpPr>
        <p:spPr>
          <a:xfrm>
            <a:off x="685800" y="4248150"/>
            <a:ext cx="5486400" cy="4210050"/>
          </a:xfrm>
          <a:ln/>
        </p:spPr>
        <p:txBody>
          <a:bodyPr wrap="square" lIns="91440" tIns="45720" rIns="91440" bIns="45720" anchor="t" anchorCtr="0"/>
          <a:p>
            <a:pPr lvl="0" eaLnBrk="1" hangingPunct="1"/>
            <a:r>
              <a:rPr lang="en-US" altLang="en-US" dirty="0"/>
              <a:t>This slide is a convenience for your students, and replicates a similar table from the text.  </a:t>
            </a:r>
            <a:br>
              <a:rPr lang="en-US" altLang="en-US" dirty="0"/>
            </a:br>
            <a:endParaRPr lang="en-US" altLang="en-US" dirty="0"/>
          </a:p>
          <a:p>
            <a:pPr lvl="0" eaLnBrk="1" hangingPunct="1"/>
            <a:r>
              <a:rPr lang="en-US" altLang="en-US" dirty="0"/>
              <a:t>If you’re pressed for time, it is probably safe to omit this slide from your presentation.  </a:t>
            </a:r>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34819"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34820" name="Rectangle 2"/>
          <p:cNvSpPr>
            <a:spLocks noRot="1" noTextEdit="1"/>
          </p:cNvSpPr>
          <p:nvPr>
            <p:ph type="sldImg"/>
          </p:nvPr>
        </p:nvSpPr>
        <p:spPr>
          <a:xfrm>
            <a:off x="1143000" y="534988"/>
            <a:ext cx="4572000" cy="3429000"/>
          </a:xfrm>
          <a:ln/>
        </p:spPr>
      </p:sp>
      <p:sp>
        <p:nvSpPr>
          <p:cNvPr id="34821" name="Rectangle 3"/>
          <p:cNvSpPr>
            <a:spLocks noGrp="1"/>
          </p:cNvSpPr>
          <p:nvPr>
            <p:ph type="body" idx="1"/>
          </p:nvPr>
        </p:nvSpPr>
        <p:spPr>
          <a:xfrm>
            <a:off x="685800" y="4248150"/>
            <a:ext cx="5486400" cy="4210050"/>
          </a:xfrm>
          <a:ln/>
        </p:spPr>
        <p:txBody>
          <a:bodyPr wrap="square" lIns="91440" tIns="45720" rIns="91440" bIns="45720" anchor="t" anchorCtr="0"/>
          <a:p>
            <a:pPr lvl="0" eaLnBrk="1" hangingPunct="1">
              <a:spcBef>
                <a:spcPct val="55000"/>
              </a:spcBef>
            </a:pPr>
            <a:r>
              <a:rPr lang="en-US" altLang="en-US" dirty="0"/>
              <a:t>Economists classify demand curves according to their elasticity.  </a:t>
            </a:r>
            <a:endParaRPr lang="en-US" altLang="en-US" dirty="0"/>
          </a:p>
          <a:p>
            <a:pPr lvl="0" eaLnBrk="1" hangingPunct="1"/>
            <a:r>
              <a:rPr lang="en-US" altLang="en-US" dirty="0"/>
              <a:t>The next 5 slides present the five different classifications, from least to most elastic. </a:t>
            </a:r>
            <a:endParaRPr lang="en-US" altLang="en-US" dirty="0"/>
          </a:p>
          <a:p>
            <a:pPr lvl="0" eaLnBrk="1" hangingPunct="1"/>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36867"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36868" name="Rectangle 2"/>
          <p:cNvSpPr>
            <a:spLocks noRot="1" noTextEdit="1"/>
          </p:cNvSpPr>
          <p:nvPr>
            <p:ph type="sldImg"/>
          </p:nvPr>
        </p:nvSpPr>
        <p:spPr>
          <a:ln/>
        </p:spPr>
      </p:sp>
      <p:sp>
        <p:nvSpPr>
          <p:cNvPr id="36869" name="Rectangle 3"/>
          <p:cNvSpPr>
            <a:spLocks noGrp="1"/>
          </p:cNvSpPr>
          <p:nvPr>
            <p:ph type="body" idx="1"/>
          </p:nvPr>
        </p:nvSpPr>
        <p:spPr>
          <a:ln/>
        </p:spPr>
        <p:txBody>
          <a:bodyPr wrap="square" lIns="91440" tIns="45720" rIns="91440" bIns="45720" anchor="t" anchorCtr="0"/>
          <a:p>
            <a:pPr lvl="0" eaLnBrk="1" hangingPunct="1"/>
            <a:r>
              <a:rPr lang="en-US" altLang="en-US" dirty="0"/>
              <a:t>If Q doesn’t change, then the percentage change in Q equals zero, and thus elasticity equals zero. </a:t>
            </a:r>
            <a:endParaRPr lang="en-US" altLang="en-US" dirty="0"/>
          </a:p>
          <a:p>
            <a:pPr lvl="0" eaLnBrk="1" hangingPunct="1"/>
            <a:endParaRPr lang="en-US" altLang="en-US" dirty="0"/>
          </a:p>
          <a:p>
            <a:pPr lvl="0" eaLnBrk="1" hangingPunct="1"/>
            <a:r>
              <a:rPr lang="en-US" altLang="en-US" dirty="0"/>
              <a:t>It is hard to think of a good for which the price elasticity of demand is literally zero.  Take insulin, for example.   A sufficiently large price increase would probably reduce demand for insulin a little, particularly among people with very low incomes and no health insurance.  </a:t>
            </a:r>
            <a:endParaRPr lang="en-US" altLang="en-US" dirty="0"/>
          </a:p>
          <a:p>
            <a:pPr lvl="0" eaLnBrk="1" hangingPunct="1"/>
            <a:endParaRPr lang="en-US" altLang="en-US" dirty="0"/>
          </a:p>
          <a:p>
            <a:pPr lvl="0" eaLnBrk="1" hangingPunct="1"/>
            <a:r>
              <a:rPr lang="en-US" altLang="en-US" dirty="0"/>
              <a:t>However, if elasticity is very close to zero, then the demand curve is almost vertical.  In such cases, the convenience of modeling demand as perfectly inelastic probably outweighs the cost of being slightly inaccurate. </a:t>
            </a:r>
            <a:endParaRPr lang="en-US" altLang="en-US" dirty="0"/>
          </a:p>
          <a:p>
            <a:pPr lvl="0" eaLnBrk="1" hangingPunct="1"/>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38915"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38916" name="Rectangle 2"/>
          <p:cNvSpPr>
            <a:spLocks noRot="1" noTextEdit="1"/>
          </p:cNvSpPr>
          <p:nvPr>
            <p:ph type="sldImg"/>
          </p:nvPr>
        </p:nvSpPr>
        <p:spPr>
          <a:ln/>
        </p:spPr>
      </p:sp>
      <p:sp>
        <p:nvSpPr>
          <p:cNvPr id="38917" name="Rectangle 3"/>
          <p:cNvSpPr>
            <a:spLocks noGrp="1"/>
          </p:cNvSpPr>
          <p:nvPr>
            <p:ph type="body" idx="1"/>
          </p:nvPr>
        </p:nvSpPr>
        <p:spPr>
          <a:ln/>
        </p:spPr>
        <p:txBody>
          <a:bodyPr wrap="square" lIns="91440" tIns="45720" rIns="91440" bIns="45720" anchor="t" anchorCtr="0"/>
          <a:p>
            <a:pPr lvl="0" eaLnBrk="1" hangingPunct="1"/>
            <a:r>
              <a:rPr lang="en-US" altLang="en-US" dirty="0"/>
              <a:t>An example:  Student demand for textbooks that their professors have required for their courses.  </a:t>
            </a:r>
            <a:endParaRPr lang="en-US" altLang="en-US" dirty="0"/>
          </a:p>
          <a:p>
            <a:pPr lvl="0" eaLnBrk="1" hangingPunct="1"/>
            <a:endParaRPr lang="en-US" altLang="en-US" dirty="0"/>
          </a:p>
          <a:p>
            <a:pPr lvl="0" eaLnBrk="1" hangingPunct="1"/>
            <a:r>
              <a:rPr lang="en-US" altLang="en-US" dirty="0"/>
              <a:t>Here, it’s a little more clear that elasticity would be small, but not zero.  At a high enough price, some students will not buy their books, but instead will share with a friend, or try to find them in the library, or just take copious notes in class.  </a:t>
            </a:r>
            <a:endParaRPr lang="en-US" altLang="en-US" dirty="0">
              <a:sym typeface="Wingdings" panose="05000000000000000000" pitchFamily="2" charset="2"/>
            </a:endParaRPr>
          </a:p>
          <a:p>
            <a:pPr lvl="0" eaLnBrk="1" hangingPunct="1"/>
            <a:endParaRPr lang="en-US" altLang="en-US" dirty="0">
              <a:sym typeface="Wingdings" panose="05000000000000000000" pitchFamily="2" charset="2"/>
            </a:endParaRPr>
          </a:p>
          <a:p>
            <a:pPr lvl="0" eaLnBrk="1" hangingPunct="1"/>
            <a:r>
              <a:rPr lang="en-US" altLang="en-US" dirty="0">
                <a:sym typeface="Wingdings" panose="05000000000000000000" pitchFamily="2" charset="2"/>
              </a:rPr>
              <a:t>Another example:  Gasoline in the short run. </a:t>
            </a:r>
            <a:endParaRPr lang="en-US" altLang="en-US" dirty="0">
              <a:sym typeface="Wingdings" panose="05000000000000000000" pitchFamily="2" charset="2"/>
            </a:endParaRPr>
          </a:p>
          <a:p>
            <a:pPr lvl="0" eaLnBrk="1" hangingPunct="1"/>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40963"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40964" name="Rectangle 2"/>
          <p:cNvSpPr>
            <a:spLocks noRot="1" noTextEdit="1"/>
          </p:cNvSpPr>
          <p:nvPr>
            <p:ph type="sldImg"/>
          </p:nvPr>
        </p:nvSpPr>
        <p:spPr>
          <a:ln/>
        </p:spPr>
      </p:sp>
      <p:sp>
        <p:nvSpPr>
          <p:cNvPr id="40965" name="Rectangle 3"/>
          <p:cNvSpPr>
            <a:spLocks noGrp="1"/>
          </p:cNvSpPr>
          <p:nvPr>
            <p:ph type="body" idx="1"/>
          </p:nvPr>
        </p:nvSpPr>
        <p:spPr>
          <a:ln/>
        </p:spPr>
        <p:txBody>
          <a:bodyPr wrap="square" lIns="91440" tIns="45720" rIns="91440" bIns="45720" anchor="t" anchorCtr="0"/>
          <a:p>
            <a:pPr lvl="0" eaLnBrk="1" hangingPunct="1"/>
            <a:r>
              <a:rPr lang="en-US" altLang="en-US" dirty="0"/>
              <a:t>This is the intermediate case:  the demand curve is neither relatively steep nor relatively flat.  Buyers are neither relatively price-sensitive nor relatively insensitive to price.  </a:t>
            </a:r>
            <a:endParaRPr lang="en-US" altLang="en-US" dirty="0"/>
          </a:p>
          <a:p>
            <a:pPr lvl="0" eaLnBrk="1" hangingPunct="1"/>
            <a:endParaRPr lang="en-US" altLang="en-US" dirty="0"/>
          </a:p>
          <a:p>
            <a:pPr lvl="0" eaLnBrk="1" hangingPunct="1"/>
            <a:r>
              <a:rPr lang="en-US" altLang="en-US" dirty="0"/>
              <a:t>(This is also the case where price changes have no effect on revenue.)</a:t>
            </a:r>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43011"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43012" name="Rectangle 2"/>
          <p:cNvSpPr>
            <a:spLocks noRot="1" noTextEdit="1"/>
          </p:cNvSpPr>
          <p:nvPr>
            <p:ph type="sldImg"/>
          </p:nvPr>
        </p:nvSpPr>
        <p:spPr>
          <a:ln/>
        </p:spPr>
      </p:sp>
      <p:sp>
        <p:nvSpPr>
          <p:cNvPr id="43013" name="Rectangle 3"/>
          <p:cNvSpPr>
            <a:spLocks noGrp="1"/>
          </p:cNvSpPr>
          <p:nvPr>
            <p:ph type="body" idx="1"/>
          </p:nvPr>
        </p:nvSpPr>
        <p:spPr>
          <a:ln/>
        </p:spPr>
        <p:txBody>
          <a:bodyPr wrap="square" lIns="91440" tIns="45720" rIns="91440" bIns="45720" anchor="t" anchorCtr="0"/>
          <a:p>
            <a:pPr lvl="0" eaLnBrk="1" hangingPunct="1"/>
            <a:r>
              <a:rPr lang="en-US" altLang="en-US" dirty="0"/>
              <a:t>A good example here would be breakfast cereal, or nearly anything with readily available substitutes.  </a:t>
            </a:r>
            <a:endParaRPr lang="en-US" altLang="en-US" dirty="0"/>
          </a:p>
          <a:p>
            <a:pPr lvl="0" eaLnBrk="1" hangingPunct="1"/>
            <a:endParaRPr lang="en-US" altLang="en-US" dirty="0"/>
          </a:p>
          <a:p>
            <a:pPr lvl="0" eaLnBrk="1" hangingPunct="1"/>
            <a:r>
              <a:rPr lang="en-US" altLang="en-US" dirty="0"/>
              <a:t>An elastic demand curve is flatter than a unit elastic demand curve (which itself is flatter than an inelastic demand curve). </a:t>
            </a:r>
            <a:endParaRPr lang="en-US" altLang="en-US" dirty="0"/>
          </a:p>
          <a:p>
            <a:pPr lvl="0" eaLnBrk="1" hangingPunct="1"/>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45059"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45060" name="Rectangle 2"/>
          <p:cNvSpPr>
            <a:spLocks noRot="1" noTextEdit="1"/>
          </p:cNvSpPr>
          <p:nvPr>
            <p:ph type="sldImg"/>
          </p:nvPr>
        </p:nvSpPr>
        <p:spPr>
          <a:xfrm>
            <a:off x="1276350" y="685800"/>
            <a:ext cx="3859213" cy="2894013"/>
          </a:xfrm>
          <a:ln/>
        </p:spPr>
      </p:sp>
      <p:sp>
        <p:nvSpPr>
          <p:cNvPr id="45061" name="Rectangle 3"/>
          <p:cNvSpPr>
            <a:spLocks noGrp="1"/>
          </p:cNvSpPr>
          <p:nvPr>
            <p:ph type="body" idx="1"/>
          </p:nvPr>
        </p:nvSpPr>
        <p:spPr>
          <a:xfrm>
            <a:off x="685800" y="3808413"/>
            <a:ext cx="5486400" cy="4649787"/>
          </a:xfrm>
          <a:ln/>
        </p:spPr>
        <p:txBody>
          <a:bodyPr wrap="square" lIns="91440" tIns="45720" rIns="91440" bIns="45720" anchor="t" anchorCtr="0"/>
          <a:p>
            <a:pPr lvl="0" eaLnBrk="1" hangingPunct="1"/>
            <a:r>
              <a:rPr lang="en-US" altLang="en-US" sz="1000" dirty="0"/>
              <a:t>“Extreme price sensitivity” means the tiniest price increase causes demand to fall to zero.  </a:t>
            </a:r>
            <a:endParaRPr lang="en-US" altLang="en-US" sz="1000" dirty="0"/>
          </a:p>
          <a:p>
            <a:pPr lvl="0" eaLnBrk="1" hangingPunct="1"/>
            <a:endParaRPr lang="en-US" altLang="en-US" sz="1000" dirty="0"/>
          </a:p>
          <a:p>
            <a:pPr lvl="0" eaLnBrk="1" hangingPunct="1"/>
            <a:r>
              <a:rPr lang="en-US" altLang="en-US" sz="1000" dirty="0"/>
              <a:t>“Q changes by any %” – when the D curve is horizontal, quantity cannot be determined from price. Consumers might demand Q1 units one month, Q2 units another month, and some other quantity later.  Q can change by any amount, but P always “changes by 0%” (i.e., doesn’t change).  </a:t>
            </a:r>
            <a:endParaRPr lang="en-US" altLang="en-US" sz="1000" dirty="0"/>
          </a:p>
          <a:p>
            <a:pPr lvl="0" eaLnBrk="1" hangingPunct="1"/>
            <a:endParaRPr lang="en-US" altLang="en-US" sz="1000" dirty="0"/>
          </a:p>
          <a:p>
            <a:pPr lvl="0" eaLnBrk="1" hangingPunct="1"/>
            <a:r>
              <a:rPr lang="en-US" altLang="en-US" sz="1000" dirty="0"/>
              <a:t>If perfectly inelastic is one extreme, this case (perfectly elastic) is the other.  </a:t>
            </a:r>
            <a:endParaRPr lang="en-US" altLang="en-US" sz="1000" dirty="0"/>
          </a:p>
          <a:p>
            <a:pPr lvl="0" eaLnBrk="1" hangingPunct="1"/>
            <a:r>
              <a:rPr lang="en-US" altLang="en-US" sz="1000" dirty="0"/>
              <a:t> </a:t>
            </a:r>
            <a:endParaRPr lang="en-US" altLang="en-US" sz="1000" dirty="0"/>
          </a:p>
          <a:p>
            <a:pPr lvl="0" eaLnBrk="1" hangingPunct="1"/>
            <a:r>
              <a:rPr lang="en-US" altLang="en-US" sz="1000" dirty="0"/>
              <a:t>Here’s a good real-world example of a perfectly elastic demand curve, which foreshadows an upcoming chapter on firms in competitive markets.  Suppose you run a small family farm in Iowa.  Your main crop is wheat.  The demand curve in this market is downward-sloping, and the market demand and supply curves determine the price of wheat.  Suppose that price is $5/bushel.  </a:t>
            </a:r>
            <a:endParaRPr lang="en-US" altLang="en-US" sz="1000" dirty="0"/>
          </a:p>
          <a:p>
            <a:pPr lvl="0" eaLnBrk="1" hangingPunct="1"/>
            <a:endParaRPr lang="en-US" altLang="en-US" sz="1000" dirty="0"/>
          </a:p>
          <a:p>
            <a:pPr lvl="0" eaLnBrk="1" hangingPunct="1"/>
            <a:r>
              <a:rPr lang="en-US" altLang="en-US" sz="1000" dirty="0"/>
              <a:t>Now consider the demand curve facing you, the individual wheat farmer.  If you charge a price of $5, you can sell as much or as little as you want.  If you charge a price even just a little higher than $5, demand for YOUR wheat will fall to zero:  Buyers would not be willing to pay you more than $5 when they could get the same wheat elsewhere for $5.  Similarly, if you drop your price below $5, then demand for YOUR wheat will become enormous (not literally infinite, but “almost infinite”):  if other wheat farmers are charging $5 and you charge less, then EVERY buyer will want to buy wheat from you. </a:t>
            </a:r>
            <a:endParaRPr lang="en-US" altLang="en-US" sz="1000" dirty="0"/>
          </a:p>
          <a:p>
            <a:pPr lvl="0" eaLnBrk="1" hangingPunct="1"/>
            <a:endParaRPr lang="en-US" altLang="en-US" sz="1000" dirty="0"/>
          </a:p>
          <a:p>
            <a:pPr lvl="0" eaLnBrk="1" hangingPunct="1"/>
            <a:r>
              <a:rPr lang="en-US" altLang="en-US" sz="1000" dirty="0"/>
              <a:t>Why is the demand curve facing an individual producer perfectly elastic?  Recall that elasticity is greater when lots of close substitutes are available.  In this case, you are selling a product that has many perfect substitutes:  the wheat sold by every other farmer is a perfect substitute for the wheat you sell.  </a:t>
            </a:r>
            <a:endParaRPr lang="en-US" altLang="en-US" sz="10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ln/>
        </p:spPr>
        <p:txBody>
          <a:bodyPr wrap="square" lIns="91440" tIns="45720" rIns="91440" bIns="45720" anchor="t" anchorCtr="0"/>
          <a:p>
            <a:pPr lvl="0"/>
            <a:endParaRPr dirty="0"/>
          </a:p>
        </p:txBody>
      </p:sp>
      <p:sp>
        <p:nvSpPr>
          <p:cNvPr id="512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54275"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54276" name="Rectangle 2"/>
          <p:cNvSpPr>
            <a:spLocks noRot="1" noTextEdit="1"/>
          </p:cNvSpPr>
          <p:nvPr>
            <p:ph type="sldImg"/>
          </p:nvPr>
        </p:nvSpPr>
        <p:spPr>
          <a:xfrm>
            <a:off x="1143000" y="534988"/>
            <a:ext cx="4572000" cy="3429000"/>
          </a:xfrm>
          <a:ln/>
        </p:spPr>
      </p:sp>
      <p:sp>
        <p:nvSpPr>
          <p:cNvPr id="54277" name="Rectangle 3"/>
          <p:cNvSpPr>
            <a:spLocks noGrp="1"/>
          </p:cNvSpPr>
          <p:nvPr>
            <p:ph type="body" idx="1"/>
          </p:nvPr>
        </p:nvSpPr>
        <p:spPr>
          <a:xfrm>
            <a:off x="685800" y="4248150"/>
            <a:ext cx="5486400" cy="4210050"/>
          </a:xfrm>
          <a:ln/>
        </p:spPr>
        <p:txBody>
          <a:bodyPr wrap="square" lIns="91440" tIns="45720" rIns="91440" bIns="45720" anchor="t" anchorCtr="0"/>
          <a:p>
            <a:pPr lvl="0" eaLnBrk="1" hangingPunct="1"/>
            <a:r>
              <a:rPr lang="en-US" altLang="en-US" dirty="0"/>
              <a:t>This topic and the next one (cross-price elasticity) do not appear anywhere else in the book.  Instructors who are pressed for time may consider cutting these topics.  </a:t>
            </a:r>
            <a:endParaRPr lang="en-US" altLang="en-US" dirty="0"/>
          </a:p>
          <a:p>
            <a:pPr lvl="0" eaLnBrk="1" hangingPunct="1"/>
            <a:endParaRPr lang="en-US" altLang="en-US" dirty="0"/>
          </a:p>
          <a:p>
            <a:pPr lvl="0" eaLnBrk="1" hangingPunct="1"/>
            <a:r>
              <a:rPr lang="en-US" altLang="en-US" dirty="0"/>
              <a:t>(This is merely my suggestion, not the official position of Greg Mankiw or Cengage/South-Western.)  </a:t>
            </a:r>
            <a:endParaRPr lang="en-US" altLang="en-US" dirty="0"/>
          </a:p>
          <a:p>
            <a:pPr lvl="0"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13315"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13316" name="Rectangle 2"/>
          <p:cNvSpPr>
            <a:spLocks noRot="1" noTextEdit="1"/>
          </p:cNvSpPr>
          <p:nvPr>
            <p:ph type="sldImg"/>
          </p:nvPr>
        </p:nvSpPr>
        <p:spPr>
          <a:xfrm>
            <a:off x="1143000" y="534988"/>
            <a:ext cx="4572000" cy="3429000"/>
          </a:xfrm>
          <a:ln/>
        </p:spPr>
      </p:sp>
      <p:sp>
        <p:nvSpPr>
          <p:cNvPr id="13317" name="Rectangle 3"/>
          <p:cNvSpPr>
            <a:spLocks noGrp="1"/>
          </p:cNvSpPr>
          <p:nvPr>
            <p:ph type="body" idx="1"/>
          </p:nvPr>
        </p:nvSpPr>
        <p:spPr>
          <a:xfrm>
            <a:off x="685800" y="4248150"/>
            <a:ext cx="5486400" cy="4210050"/>
          </a:xfrm>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61443"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61444" name="Rectangle 2"/>
          <p:cNvSpPr>
            <a:spLocks noRot="1" noTextEdit="1"/>
          </p:cNvSpPr>
          <p:nvPr>
            <p:ph type="sldImg"/>
          </p:nvPr>
        </p:nvSpPr>
        <p:spPr>
          <a:xfrm>
            <a:off x="1143000" y="534988"/>
            <a:ext cx="4572000" cy="3429000"/>
          </a:xfrm>
          <a:ln/>
        </p:spPr>
      </p:sp>
      <p:sp>
        <p:nvSpPr>
          <p:cNvPr id="61445" name="Rectangle 3"/>
          <p:cNvSpPr>
            <a:spLocks noGrp="1"/>
          </p:cNvSpPr>
          <p:nvPr>
            <p:ph type="body" idx="1"/>
          </p:nvPr>
        </p:nvSpPr>
        <p:spPr>
          <a:xfrm>
            <a:off x="685800" y="4248150"/>
            <a:ext cx="5486400" cy="4210050"/>
          </a:xfrm>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
        <p:nvSpPr>
          <p:cNvPr id="16387" name="Rectangle 7"/>
          <p:cNvSpPr txBox="1">
            <a:spLocks noGrp="1"/>
          </p:cNvSpPr>
          <p:nvPr/>
        </p:nvSpPr>
        <p:spPr>
          <a:xfrm>
            <a:off x="3884613" y="8685213"/>
            <a:ext cx="2971800" cy="457200"/>
          </a:xfrm>
          <a:prstGeom prst="rect">
            <a:avLst/>
          </a:prstGeom>
          <a:noFill/>
          <a:ln w="9525">
            <a:noFill/>
          </a:ln>
        </p:spPr>
        <p:txBody>
          <a:bodyPr anchor="b" anchorCtr="0"/>
          <a:p>
            <a:pPr lvl="0" algn="r"/>
            <a:fld id="{9A0DB2DC-4C9A-4742-B13C-FB6460FD3503}" type="slidenum">
              <a:rPr lang="en-US" sz="1200" dirty="0">
                <a:cs typeface="Arial" panose="020B0604020202020204" pitchFamily="34" charset="0"/>
              </a:rPr>
            </a:fld>
            <a:endParaRPr lang="en-US" sz="1200" dirty="0">
              <a:ea typeface="Arial" panose="020B0604020202020204" pitchFamily="34" charset="0"/>
              <a:cs typeface="Arial" panose="020B0604020202020204" pitchFamily="34" charset="0"/>
            </a:endParaRPr>
          </a:p>
        </p:txBody>
      </p:sp>
      <p:sp>
        <p:nvSpPr>
          <p:cNvPr id="16388" name="Rectangle 2"/>
          <p:cNvSpPr>
            <a:spLocks noRot="1" noTextEdit="1"/>
          </p:cNvSpPr>
          <p:nvPr>
            <p:ph type="sldImg"/>
          </p:nvPr>
        </p:nvSpPr>
        <p:spPr>
          <a:xfrm>
            <a:off x="1143000" y="534988"/>
            <a:ext cx="4572000" cy="3429000"/>
          </a:xfrm>
          <a:ln>
            <a:solidFill>
              <a:srgbClr val="000000"/>
            </a:solidFill>
            <a:miter/>
          </a:ln>
        </p:spPr>
      </p:sp>
      <p:sp>
        <p:nvSpPr>
          <p:cNvPr id="16389" name="Rectangle 3"/>
          <p:cNvSpPr>
            <a:spLocks noGrp="1"/>
          </p:cNvSpPr>
          <p:nvPr>
            <p:ph type="body" idx="1"/>
          </p:nvPr>
        </p:nvSpPr>
        <p:spPr>
          <a:xfrm>
            <a:off x="685800" y="4248150"/>
            <a:ext cx="5486400" cy="4210050"/>
          </a:xfrm>
          <a:noFill/>
          <a:ln>
            <a:noFill/>
          </a:ln>
        </p:spPr>
        <p:txBody>
          <a:bodyPr wrap="square" lIns="91440" tIns="45720" rIns="91440" bIns="45720" anchor="t" anchorCtr="0"/>
          <a:p>
            <a:pPr lvl="0">
              <a:spcBef>
                <a:spcPct val="0"/>
              </a:spcBef>
            </a:pPr>
            <a:endParaRPr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Image Placeholder 1"/>
          <p:cNvSpPr>
            <a:spLocks noGrp="1" noRot="1" noChangeAspect="1" noTextEdit="1"/>
          </p:cNvSpPr>
          <p:nvPr>
            <p:ph type="sldImg"/>
          </p:nvPr>
        </p:nvSpPr>
        <p:spPr>
          <a:ln>
            <a:solidFill>
              <a:srgbClr val="000000"/>
            </a:solidFill>
            <a:miter/>
          </a:ln>
        </p:spPr>
      </p:sp>
      <p:sp>
        <p:nvSpPr>
          <p:cNvPr id="17411"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latin typeface="Arial" panose="020B0604020202020204" pitchFamily="34" charset="0"/>
            </a:endParaRPr>
          </a:p>
        </p:txBody>
      </p:sp>
      <p:sp>
        <p:nvSpPr>
          <p:cNvPr id="1741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sz="1200" dirty="0">
                <a:latin typeface="Arial" panose="020B0604020202020204" pitchFamily="34" charset="0"/>
              </a:rPr>
            </a:fld>
            <a:endParaRPr lang="en-US" sz="1200"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15363"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15364" name="Rectangle 2"/>
          <p:cNvSpPr>
            <a:spLocks noRot="1" noTextEdit="1"/>
          </p:cNvSpPr>
          <p:nvPr>
            <p:ph type="sldImg"/>
          </p:nvPr>
        </p:nvSpPr>
        <p:spPr>
          <a:xfrm>
            <a:off x="1143000" y="534988"/>
            <a:ext cx="4572000" cy="3429000"/>
          </a:xfrm>
          <a:ln/>
        </p:spPr>
      </p:sp>
      <p:sp>
        <p:nvSpPr>
          <p:cNvPr id="15365" name="Rectangle 3"/>
          <p:cNvSpPr>
            <a:spLocks noGrp="1"/>
          </p:cNvSpPr>
          <p:nvPr>
            <p:ph type="body" idx="1"/>
          </p:nvPr>
        </p:nvSpPr>
        <p:spPr>
          <a:xfrm>
            <a:off x="685800" y="4248150"/>
            <a:ext cx="5486400" cy="4210050"/>
          </a:xfrm>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17411"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17412" name="Rectangle 2"/>
          <p:cNvSpPr>
            <a:spLocks noRot="1" noTextEdit="1"/>
          </p:cNvSpPr>
          <p:nvPr>
            <p:ph type="sldImg"/>
          </p:nvPr>
        </p:nvSpPr>
        <p:spPr>
          <a:xfrm>
            <a:off x="1143000" y="534988"/>
            <a:ext cx="4572000" cy="3429000"/>
          </a:xfrm>
          <a:ln/>
        </p:spPr>
      </p:sp>
      <p:sp>
        <p:nvSpPr>
          <p:cNvPr id="17413" name="Rectangle 3"/>
          <p:cNvSpPr>
            <a:spLocks noGrp="1"/>
          </p:cNvSpPr>
          <p:nvPr>
            <p:ph type="body" idx="1"/>
          </p:nvPr>
        </p:nvSpPr>
        <p:spPr>
          <a:xfrm>
            <a:off x="685800" y="4248150"/>
            <a:ext cx="5486400" cy="4210050"/>
          </a:xfrm>
          <a:ln/>
        </p:spPr>
        <p:txBody>
          <a:bodyPr wrap="square" lIns="91440" tIns="45720" rIns="91440" bIns="45720" anchor="t" anchorCtr="0"/>
          <a:p>
            <a:pPr lvl="0" eaLnBrk="1" hangingPunct="1"/>
            <a:r>
              <a:rPr lang="en-US" altLang="en-US" dirty="0"/>
              <a:t>It might be worth explaining to your students that “P and Q move in opposite directions” means that the percentage change in Q and the percentage change in P will have opposite signs, thus implying a negative price elasticity.  </a:t>
            </a:r>
            <a:endParaRPr lang="en-US" altLang="en-US" dirty="0"/>
          </a:p>
          <a:p>
            <a:pPr lvl="0" eaLnBrk="1" hangingPunct="1"/>
            <a:endParaRPr lang="en-US" altLang="en-US" dirty="0"/>
          </a:p>
          <a:p>
            <a:pPr lvl="0" eaLnBrk="1" hangingPunct="1"/>
            <a:r>
              <a:rPr lang="en-US" altLang="en-US" dirty="0"/>
              <a:t>To be consistent with the text, the last statement in the green box says that we will report all price elasticities as positive numbers.  It might be slightly more accurate to say that we will report all elasticities as non-negative numbers:  we want to allow for the (admittedly rare) case of zero elasticity. </a:t>
            </a: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19459"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19460" name="Rectangle 2"/>
          <p:cNvSpPr>
            <a:spLocks noRot="1" noTextEdit="1"/>
          </p:cNvSpPr>
          <p:nvPr>
            <p:ph type="sldImg"/>
          </p:nvPr>
        </p:nvSpPr>
        <p:spPr>
          <a:xfrm>
            <a:off x="1143000" y="534988"/>
            <a:ext cx="4572000" cy="3429000"/>
          </a:xfrm>
          <a:ln/>
        </p:spPr>
      </p:sp>
      <p:sp>
        <p:nvSpPr>
          <p:cNvPr id="19461" name="Rectangle 3"/>
          <p:cNvSpPr>
            <a:spLocks noGrp="1"/>
          </p:cNvSpPr>
          <p:nvPr>
            <p:ph type="body" idx="1"/>
          </p:nvPr>
        </p:nvSpPr>
        <p:spPr>
          <a:xfrm>
            <a:off x="685800" y="4248150"/>
            <a:ext cx="5486400" cy="4210050"/>
          </a:xfrm>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21507"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21508" name="Rectangle 2"/>
          <p:cNvSpPr>
            <a:spLocks noRot="1" noTextEdit="1"/>
          </p:cNvSpPr>
          <p:nvPr>
            <p:ph type="sldImg"/>
          </p:nvPr>
        </p:nvSpPr>
        <p:spPr>
          <a:xfrm>
            <a:off x="1143000" y="534988"/>
            <a:ext cx="4572000" cy="3429000"/>
          </a:xfrm>
          <a:ln/>
        </p:spPr>
      </p:sp>
      <p:sp>
        <p:nvSpPr>
          <p:cNvPr id="21509" name="Rectangle 3"/>
          <p:cNvSpPr>
            <a:spLocks noGrp="1"/>
          </p:cNvSpPr>
          <p:nvPr>
            <p:ph type="body" idx="1"/>
          </p:nvPr>
        </p:nvSpPr>
        <p:spPr>
          <a:xfrm>
            <a:off x="685800" y="4248150"/>
            <a:ext cx="5486400" cy="4210050"/>
          </a:xfrm>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23555"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23556" name="Rectangle 2"/>
          <p:cNvSpPr>
            <a:spLocks noRot="1" noTextEdit="1"/>
          </p:cNvSpPr>
          <p:nvPr>
            <p:ph type="sldImg"/>
          </p:nvPr>
        </p:nvSpPr>
        <p:spPr>
          <a:xfrm>
            <a:off x="1143000" y="534988"/>
            <a:ext cx="4572000" cy="3429000"/>
          </a:xfrm>
          <a:ln/>
        </p:spPr>
      </p:sp>
      <p:sp>
        <p:nvSpPr>
          <p:cNvPr id="23557" name="Rectangle 3"/>
          <p:cNvSpPr>
            <a:spLocks noGrp="1"/>
          </p:cNvSpPr>
          <p:nvPr>
            <p:ph type="body" idx="1"/>
          </p:nvPr>
        </p:nvSpPr>
        <p:spPr>
          <a:xfrm>
            <a:off x="685800" y="4248150"/>
            <a:ext cx="5486400" cy="4210050"/>
          </a:xfrm>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25603"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cs typeface="Arial" panose="020B0604020202020204" pitchFamily="34" charset="0"/>
              </a:rPr>
            </a:fld>
            <a:endParaRPr lang="en-US" altLang="en-US" dirty="0">
              <a:ea typeface="Arial" panose="020B0604020202020204" pitchFamily="34" charset="0"/>
              <a:cs typeface="Arial" panose="020B0604020202020204" pitchFamily="34" charset="0"/>
            </a:endParaRPr>
          </a:p>
        </p:txBody>
      </p:sp>
      <p:sp>
        <p:nvSpPr>
          <p:cNvPr id="25604" name="Rectangle 2"/>
          <p:cNvSpPr>
            <a:spLocks noRot="1" noTextEdit="1"/>
          </p:cNvSpPr>
          <p:nvPr>
            <p:ph type="sldImg"/>
          </p:nvPr>
        </p:nvSpPr>
        <p:spPr>
          <a:xfrm>
            <a:off x="1143000" y="534988"/>
            <a:ext cx="4572000" cy="3429000"/>
          </a:xfrm>
          <a:ln/>
        </p:spPr>
      </p:sp>
      <p:sp>
        <p:nvSpPr>
          <p:cNvPr id="25605" name="Rectangle 3"/>
          <p:cNvSpPr>
            <a:spLocks noGrp="1"/>
          </p:cNvSpPr>
          <p:nvPr>
            <p:ph type="body" idx="1"/>
          </p:nvPr>
        </p:nvSpPr>
        <p:spPr>
          <a:xfrm>
            <a:off x="685800" y="4248150"/>
            <a:ext cx="5486400" cy="4210050"/>
          </a:xfrm>
          <a:ln/>
        </p:spPr>
        <p:txBody>
          <a:bodyPr wrap="square" lIns="91440" tIns="45720" rIns="91440" bIns="45720" anchor="t" anchorCtr="0"/>
          <a:p>
            <a:pPr lvl="0" eaLnBrk="1" hangingPunct="1"/>
            <a:r>
              <a:rPr lang="en-US" altLang="en-US" dirty="0"/>
              <a:t>These calculations are based on the example shown a few slides back:  points A and B on the website demand curve.</a:t>
            </a:r>
            <a:endParaRPr lang="en-US" altLang="en-US" dirty="0"/>
          </a:p>
          <a:p>
            <a:pPr lvl="0"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28675" name="Rectangle 2"/>
          <p:cNvSpPr>
            <a:spLocks noRot="1" noTextEdit="1"/>
          </p:cNvSpPr>
          <p:nvPr>
            <p:ph type="sldImg"/>
          </p:nvPr>
        </p:nvSpPr>
        <p:spPr>
          <a:ln/>
        </p:spPr>
      </p:sp>
      <p:sp>
        <p:nvSpPr>
          <p:cNvPr id="28676"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sp>
        <p:nvSpPr>
          <p:cNvPr id="6" name="Text Box 14"/>
          <p:cNvSpPr txBox="1">
            <a:spLocks noChangeArrowheads="1"/>
          </p:cNvSpPr>
          <p:nvPr/>
        </p:nvSpPr>
        <p:spPr bwMode="auto">
          <a:xfrm>
            <a:off x="0" y="6445250"/>
            <a:ext cx="9144000" cy="33655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sz="1600" b="0" i="1" u="none" strike="noStrike" kern="1200" cap="none" spc="0" normalizeH="0" baseline="0" noProof="0">
                <a:ln>
                  <a:noFill/>
                </a:ln>
                <a:solidFill>
                  <a:srgbClr val="969696"/>
                </a:solidFill>
                <a:effectLst/>
                <a:uLnTx/>
                <a:uFillTx/>
                <a:latin typeface="Times New Roman" panose="02020603050405020304" pitchFamily="18" charset="0"/>
                <a:ea typeface="+mn-ea"/>
                <a:cs typeface="Arial" panose="020B0604020202020204" pitchFamily="34" charset="0"/>
              </a:rPr>
              <a:t>© 2009 South-Western, a part of Cengage Learning, all rights reserved</a:t>
            </a:r>
            <a:endParaRPr kumimoji="0" lang="en-US" sz="1600" b="0" i="1" u="none" strike="noStrike" kern="1200" cap="none" spc="0" normalizeH="0" baseline="0" noProof="0">
              <a:ln>
                <a:noFill/>
              </a:ln>
              <a:solidFill>
                <a:srgbClr val="969696"/>
              </a:solidFill>
              <a:effectLst/>
              <a:uLnTx/>
              <a:uFillTx/>
              <a:latin typeface="Times New Roman" panose="02020603050405020304" pitchFamily="18" charset="0"/>
              <a:ea typeface="+mn-ea"/>
              <a:cs typeface="Arial" panose="020B0604020202020204" pitchFamily="34" charset="0"/>
            </a:endParaRPr>
          </a:p>
        </p:txBody>
      </p:sp>
      <p:sp>
        <p:nvSpPr>
          <p:cNvPr id="7" name="TextBox 6"/>
          <p:cNvSpPr txBox="1">
            <a:spLocks noChangeArrowheads="1"/>
          </p:cNvSpPr>
          <p:nvPr/>
        </p:nvSpPr>
        <p:spPr bwMode="auto">
          <a:xfrm>
            <a:off x="327025" y="301625"/>
            <a:ext cx="1958975" cy="427038"/>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200" b="0" i="0" u="none" strike="noStrike" kern="1200" cap="none" spc="0" normalizeH="0" baseline="0" noProof="0">
                <a:ln>
                  <a:noFill/>
                </a:ln>
                <a:solidFill>
                  <a:srgbClr val="008080"/>
                </a:solidFill>
                <a:effectLst/>
                <a:uLnTx/>
                <a:uFillTx/>
                <a:latin typeface="Tahoma" panose="020B0604030504040204" pitchFamily="34" charset="0"/>
                <a:ea typeface="+mn-ea"/>
                <a:cs typeface="Arial" panose="020B0604020202020204" pitchFamily="34" charset="0"/>
              </a:rPr>
              <a:t>C H A P T E R</a:t>
            </a:r>
            <a:endParaRPr kumimoji="0" lang="en-US" sz="2200" b="0" i="0" u="none" strike="noStrike" kern="1200" cap="none" spc="0" normalizeH="0" baseline="0" noProof="0">
              <a:ln>
                <a:noFill/>
              </a:ln>
              <a:solidFill>
                <a:srgbClr val="008080"/>
              </a:solidFill>
              <a:effectLst/>
              <a:uLnTx/>
              <a:uFillTx/>
              <a:latin typeface="Tahoma" panose="020B0604030504040204" pitchFamily="34" charset="0"/>
              <a:ea typeface="+mn-ea"/>
              <a:cs typeface="Arial" panose="020B0604020202020204" pitchFamily="34" charset="0"/>
            </a:endParaRPr>
          </a:p>
        </p:txBody>
      </p:sp>
      <p:sp>
        <p:nvSpPr>
          <p:cNvPr id="6146" name="Rectangle 2"/>
          <p:cNvSpPr>
            <a:spLocks noGrp="1" noChangeArrowheads="1"/>
          </p:cNvSpPr>
          <p:nvPr>
            <p:ph type="ctrTitle"/>
          </p:nvPr>
        </p:nvSpPr>
        <p:spPr>
          <a:xfrm>
            <a:off x="0" y="1479550"/>
            <a:ext cx="9144000" cy="1470025"/>
          </a:xfrm>
        </p:spPr>
        <p:txBody>
          <a:bodyPr/>
          <a:lstStyle>
            <a:lvl1pPr>
              <a:lnSpc>
                <a:spcPct val="105000"/>
              </a:lnSpc>
              <a:defRPr>
                <a:solidFill>
                  <a:schemeClr val="bg1"/>
                </a:solidFill>
                <a:effectLst>
                  <a:outerShdw blurRad="38100" dist="38100" dir="2700000" algn="tl">
                    <a:srgbClr val="C0C0C0"/>
                  </a:outerShdw>
                </a:effectLst>
              </a:defRPr>
            </a:lvl1pPr>
          </a:lstStyle>
          <a:p>
            <a:pPr lvl="0"/>
            <a:endParaRPr lang="en-US" noProof="0"/>
          </a:p>
        </p:txBody>
      </p:sp>
      <p:sp>
        <p:nvSpPr>
          <p:cNvPr id="6147" name="Rectangle 3"/>
          <p:cNvSpPr>
            <a:spLocks noGrp="1" noChangeArrowheads="1"/>
          </p:cNvSpPr>
          <p:nvPr>
            <p:ph type="subTitle" idx="1" hasCustomPrompt="1"/>
          </p:nvPr>
        </p:nvSpPr>
        <p:spPr>
          <a:xfrm>
            <a:off x="1987550" y="130175"/>
            <a:ext cx="1219200" cy="990600"/>
          </a:xfrm>
        </p:spPr>
        <p:txBody>
          <a:bodyPr/>
          <a:lstStyle>
            <a:lvl1pPr marL="0" indent="0" algn="ctr">
              <a:buFont typeface="Wingdings" panose="05000000000000000000" pitchFamily="2" charset="2"/>
              <a:buNone/>
              <a:defRPr sz="5800" i="1">
                <a:solidFill>
                  <a:srgbClr val="008080"/>
                </a:solidFill>
                <a:latin typeface="Tahoma" panose="020B0604030504040204" pitchFamily="34" charset="0"/>
              </a:defRPr>
            </a:lvl1pPr>
          </a:lstStyle>
          <a:p>
            <a:pPr lvl="0"/>
            <a:r>
              <a:rPr lang="en-US" noProof="0"/>
              <a:t>34</a:t>
            </a:r>
            <a:endParaRPr lang="en-US" noProof="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52413"/>
            <a:ext cx="2101850" cy="58737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42900" y="252413"/>
            <a:ext cx="6156325" cy="58737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dirty="0"/>
              <a:t>Click to edit Master title style</a:t>
            </a:r>
            <a:endParaRPr lang="en-US" dirty="0"/>
          </a:p>
        </p:txBody>
      </p:sp>
      <p:sp>
        <p:nvSpPr>
          <p:cNvPr id="9" name="Content Placeholder 8"/>
          <p:cNvSpPr>
            <a:spLocks noGrp="1"/>
          </p:cNvSpPr>
          <p:nvPr>
            <p:ph sz="quarter" idx="13"/>
          </p:nvPr>
        </p:nvSpPr>
        <p:spPr>
          <a:xfrm>
            <a:off x="1371600" y="0"/>
            <a:ext cx="762000" cy="533400"/>
          </a:xfrm>
          <a:prstGeom prst="rect">
            <a:avLst/>
          </a:prstGeom>
          <a:ln w="3175">
            <a:solidFill>
              <a:srgbClr val="800080"/>
            </a:solidFill>
            <a:prstDash val="sysDot"/>
          </a:ln>
        </p:spPr>
        <p:txBody>
          <a:bodyPr/>
          <a:lstStyle>
            <a:lvl1pPr algn="ctr">
              <a:buNone/>
              <a:defRPr sz="2800">
                <a:solidFill>
                  <a:srgbClr val="80008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5pPr>
          </a:lstStyle>
          <a:p>
            <a:pPr lvl="0"/>
            <a:endParaRPr lang="en-US" dirty="0"/>
          </a:p>
        </p:txBody>
      </p:sp>
      <p:sp>
        <p:nvSpPr>
          <p:cNvPr id="6" name="Slide Number Placeholder 5"/>
          <p:cNvSpPr>
            <a:spLocks noGrp="1"/>
          </p:cNvSpPr>
          <p:nvPr>
            <p:ph type="sldNum" sz="quarter" idx="4"/>
          </p:nvPr>
        </p:nvSpPr>
        <p:spPr bwMode="auto">
          <a:xfrm>
            <a:off x="8534400" y="6416675"/>
            <a:ext cx="609600" cy="365125"/>
          </a:xfrm>
          <a:prstGeom prst="rect">
            <a:avLst/>
          </a:prstGeom>
        </p:spPr>
        <p:txBody>
          <a:bodyPr vert="horz" wrap="square" lIns="91440" tIns="45720" rIns="91440" bIns="45720" numCol="1" anchor="t" anchorCtr="0" compatLnSpc="1"/>
          <a:p>
            <a:pPr algn="ctr" eaLnBrk="1" hangingPunct="1"/>
            <a:fld id="{9A0DB2DC-4C9A-4742-B13C-FB6460FD3503}" type="slidenum">
              <a:rPr lang="en-US" altLang="en-US" dirty="0"/>
            </a:fld>
            <a:endParaRPr lang="en-US" altLang="en-US" dirty="0"/>
          </a:p>
        </p:txBody>
      </p:sp>
      <p:sp>
        <p:nvSpPr>
          <p:cNvPr id="3" name="Footer Placeholder 2"/>
          <p:cNvSpPr>
            <a:spLocks noGrp="1"/>
          </p:cNvSpPr>
          <p:nvPr>
            <p:ph type="ftr" sz="quarter" idx="14"/>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dirty="0"/>
              <a:t>Click to edit Master title style</a:t>
            </a:r>
            <a:endParaRPr lang="en-US" dirty="0"/>
          </a:p>
        </p:txBody>
      </p:sp>
      <p:sp>
        <p:nvSpPr>
          <p:cNvPr id="9" name="Content Placeholder 8"/>
          <p:cNvSpPr>
            <a:spLocks noGrp="1"/>
          </p:cNvSpPr>
          <p:nvPr>
            <p:ph sz="quarter" idx="13"/>
          </p:nvPr>
        </p:nvSpPr>
        <p:spPr>
          <a:xfrm>
            <a:off x="1371600" y="0"/>
            <a:ext cx="762000" cy="533400"/>
          </a:xfrm>
          <a:prstGeom prst="rect">
            <a:avLst/>
          </a:prstGeom>
          <a:ln w="3175">
            <a:solidFill>
              <a:srgbClr val="800080"/>
            </a:solidFill>
            <a:prstDash val="sysDot"/>
          </a:ln>
        </p:spPr>
        <p:txBody>
          <a:bodyPr/>
          <a:lstStyle>
            <a:lvl1pPr algn="ctr">
              <a:buNone/>
              <a:defRPr sz="2800">
                <a:solidFill>
                  <a:srgbClr val="80008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5pPr>
          </a:lstStyle>
          <a:p>
            <a:pPr lvl="0"/>
            <a:endParaRPr lang="en-US" dirty="0"/>
          </a:p>
        </p:txBody>
      </p:sp>
      <p:sp>
        <p:nvSpPr>
          <p:cNvPr id="6" name="Slide Number Placeholder 5"/>
          <p:cNvSpPr>
            <a:spLocks noGrp="1"/>
          </p:cNvSpPr>
          <p:nvPr>
            <p:ph type="sldNum" sz="quarter" idx="4"/>
          </p:nvPr>
        </p:nvSpPr>
        <p:spPr bwMode="auto">
          <a:xfrm>
            <a:off x="8534400" y="6416675"/>
            <a:ext cx="609600" cy="365125"/>
          </a:xfrm>
          <a:prstGeom prst="rect">
            <a:avLst/>
          </a:prstGeom>
        </p:spPr>
        <p:txBody>
          <a:bodyPr vert="horz" wrap="square" lIns="91440" tIns="45720" rIns="91440" bIns="45720" numCol="1" anchor="t" anchorCtr="0" compatLnSpc="1"/>
          <a:p>
            <a:pPr algn="ctr" eaLnBrk="1" hangingPunct="1"/>
            <a:fld id="{9A0DB2DC-4C9A-4742-B13C-FB6460FD3503}" type="slidenum">
              <a:rPr lang="en-US" altLang="en-US" dirty="0"/>
            </a:fld>
            <a:endParaRPr lang="en-US" altLang="en-US" dirty="0"/>
          </a:p>
        </p:txBody>
      </p:sp>
      <p:sp>
        <p:nvSpPr>
          <p:cNvPr id="3" name="Footer Placeholder 2"/>
          <p:cNvSpPr>
            <a:spLocks noGrp="1"/>
          </p:cNvSpPr>
          <p:nvPr>
            <p:ph type="ftr" sz="quarter" idx="14"/>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dirty="0"/>
              <a:t>Click to edit Master title style</a:t>
            </a:r>
            <a:endParaRPr lang="en-US" dirty="0"/>
          </a:p>
        </p:txBody>
      </p:sp>
      <p:sp>
        <p:nvSpPr>
          <p:cNvPr id="9" name="Content Placeholder 8"/>
          <p:cNvSpPr>
            <a:spLocks noGrp="1"/>
          </p:cNvSpPr>
          <p:nvPr>
            <p:ph sz="quarter" idx="13"/>
          </p:nvPr>
        </p:nvSpPr>
        <p:spPr>
          <a:xfrm>
            <a:off x="1371600" y="0"/>
            <a:ext cx="762000" cy="533400"/>
          </a:xfrm>
          <a:prstGeom prst="rect">
            <a:avLst/>
          </a:prstGeom>
          <a:ln w="3175">
            <a:solidFill>
              <a:srgbClr val="800080"/>
            </a:solidFill>
            <a:prstDash val="sysDot"/>
          </a:ln>
        </p:spPr>
        <p:txBody>
          <a:bodyPr/>
          <a:lstStyle>
            <a:lvl1pPr algn="ctr">
              <a:buNone/>
              <a:defRPr sz="2800">
                <a:solidFill>
                  <a:srgbClr val="800080"/>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5pPr>
          </a:lstStyle>
          <a:p>
            <a:pPr lvl="0"/>
            <a:endParaRPr lang="en-US" dirty="0"/>
          </a:p>
        </p:txBody>
      </p:sp>
      <p:sp>
        <p:nvSpPr>
          <p:cNvPr id="6" name="Slide Number Placeholder 5"/>
          <p:cNvSpPr>
            <a:spLocks noGrp="1"/>
          </p:cNvSpPr>
          <p:nvPr>
            <p:ph type="sldNum" sz="quarter" idx="4"/>
          </p:nvPr>
        </p:nvSpPr>
        <p:spPr bwMode="auto">
          <a:xfrm>
            <a:off x="8534400" y="6416675"/>
            <a:ext cx="609600" cy="365125"/>
          </a:xfrm>
          <a:prstGeom prst="rect">
            <a:avLst/>
          </a:prstGeom>
        </p:spPr>
        <p:txBody>
          <a:bodyPr vert="horz" wrap="square" lIns="91440" tIns="45720" rIns="91440" bIns="45720" numCol="1" anchor="t" anchorCtr="0" compatLnSpc="1"/>
          <a:p>
            <a:pPr algn="ctr" eaLnBrk="1" hangingPunct="1"/>
            <a:fld id="{9A0DB2DC-4C9A-4742-B13C-FB6460FD3503}" type="slidenum">
              <a:rPr lang="en-US" altLang="en-US" dirty="0"/>
            </a:fld>
            <a:endParaRPr lang="en-US" altLang="en-US" dirty="0"/>
          </a:p>
        </p:txBody>
      </p:sp>
      <p:sp>
        <p:nvSpPr>
          <p:cNvPr id="3" name="Footer Placeholder 2"/>
          <p:cNvSpPr>
            <a:spLocks noGrp="1"/>
          </p:cNvSpPr>
          <p:nvPr>
            <p:ph type="ftr" sz="quarter" idx="14"/>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Footer Placeholder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73063" y="1008063"/>
            <a:ext cx="4079875"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05338" y="1008063"/>
            <a:ext cx="4081462"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1"/>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Footer Placeholder 2"/>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1"/>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
        <p:nvSpPr>
          <p:cNvPr id="3" name="Slide Number Placeholder 2"/>
          <p:cNvSpPr>
            <a:spLocks noGrp="1"/>
          </p:cNvSpPr>
          <p:nvPr>
            <p:ph type="sldNum" sz="quarter" idx="11"/>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Footer Placeholder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5000"/>
              </a:lnSpc>
              <a:spcBef>
                <a:spcPct val="45000"/>
              </a:spcBef>
              <a:spcAft>
                <a:spcPct val="0"/>
              </a:spcAft>
              <a:buClr>
                <a:srgbClr val="339966"/>
              </a:buClr>
              <a:buSzPct val="120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Footer Placeholder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342900" y="252413"/>
            <a:ext cx="8410575" cy="681037"/>
          </a:xfrm>
          <a:prstGeom prst="rect">
            <a:avLst/>
          </a:prstGeom>
          <a:noFill/>
          <a:ln w="9525">
            <a:noFill/>
          </a:ln>
        </p:spPr>
        <p:txBody>
          <a:bodyPr anchor="ctr" anchorCtr="0"/>
          <a:p>
            <a:pPr lvl="0"/>
            <a:endParaRPr lang="en-US" altLang="en-US" dirty="0"/>
          </a:p>
        </p:txBody>
      </p:sp>
      <p:sp>
        <p:nvSpPr>
          <p:cNvPr id="4099" name="Rectangle 3"/>
          <p:cNvSpPr>
            <a:spLocks noGrp="1"/>
          </p:cNvSpPr>
          <p:nvPr>
            <p:ph type="body" idx="1"/>
          </p:nvPr>
        </p:nvSpPr>
        <p:spPr>
          <a:xfrm>
            <a:off x="373063" y="1008063"/>
            <a:ext cx="8313737" cy="5118100"/>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101" name="Rectangle 5"/>
          <p:cNvSpPr>
            <a:spLocks noGrp="1" noChangeArrowheads="1"/>
          </p:cNvSpPr>
          <p:nvPr>
            <p:ph type="ftr" sz="quarter" idx="3"/>
          </p:nvPr>
        </p:nvSpPr>
        <p:spPr bwMode="auto">
          <a:xfrm>
            <a:off x="285750" y="6392863"/>
            <a:ext cx="7335838" cy="366713"/>
          </a:xfrm>
          <a:prstGeom prst="rect">
            <a:avLst/>
          </a:prstGeom>
          <a:noFill/>
          <a:ln>
            <a:noFill/>
          </a:ln>
          <a:effectLst/>
        </p:spPr>
        <p:txBody>
          <a:bodyPr vert="horz" wrap="square" lIns="91440" tIns="45720" rIns="91440" bIns="45720" numCol="1" anchor="ctr" anchorCtr="0" compatLnSpc="1"/>
          <a:lstStyle>
            <a:lvl1pPr>
              <a:defRPr i="1">
                <a:solidFill>
                  <a:srgbClr val="777777"/>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rPr>
              <a:t>ELASTICITY AND ITS APPLICATION</a:t>
            </a:r>
            <a:endParaRPr kumimoji="0" lang="en-US" sz="1800" b="0" i="1" u="none" strike="noStrike" kern="1200" cap="none" spc="0" normalizeH="0" baseline="0" noProof="0">
              <a:ln>
                <a:noFill/>
              </a:ln>
              <a:solidFill>
                <a:srgbClr val="777777"/>
              </a:solidFill>
              <a:effectLst/>
              <a:uLnTx/>
              <a:uFillTx/>
              <a:latin typeface="Arial" panose="020B0604020202020204" pitchFamily="34" charset="0"/>
              <a:ea typeface="+mn-ea"/>
              <a:cs typeface="+mn-cs"/>
            </a:endParaRPr>
          </a:p>
        </p:txBody>
      </p:sp>
      <p:sp>
        <p:nvSpPr>
          <p:cNvPr id="4102" name="Rectangle 6"/>
          <p:cNvSpPr>
            <a:spLocks noGrp="1" noChangeArrowheads="1"/>
          </p:cNvSpPr>
          <p:nvPr>
            <p:ph type="sldNum" sz="quarter" idx="4"/>
          </p:nvPr>
        </p:nvSpPr>
        <p:spPr bwMode="auto">
          <a:xfrm>
            <a:off x="8302625" y="6392863"/>
            <a:ext cx="684213" cy="368300"/>
          </a:xfrm>
          <a:prstGeom prst="rect">
            <a:avLst/>
          </a:prstGeom>
          <a:noFill/>
          <a:ln>
            <a:noFill/>
          </a:ln>
          <a:effectLst/>
        </p:spPr>
        <p:txBody>
          <a:bodyPr vert="horz" wrap="square" lIns="91440" tIns="45720" rIns="91440" bIns="45720" numCol="1" anchor="t" anchorCtr="0" compatLnSpc="1"/>
          <a:lstStyle>
            <a:lvl1pPr algn="r">
              <a:defRPr sz="1700">
                <a:solidFill>
                  <a:srgbClr val="777777"/>
                </a:solidFill>
                <a:latin typeface="Tahoma" panose="020B0604030504040204" pitchFamily="34" charset="0"/>
              </a:defRPr>
            </a:lvl1p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left)">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left)">
                                      <p:cBhvr>
                                        <p:cTn id="22" dur="500"/>
                                        <p:tgtEl>
                                          <p:spTgt spid="4099">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Effect transition="in" filter="wipe(left)">
                                      <p:cBhvr>
                                        <p:cTn id="25"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ldLvl="4" build="p">
        <p:tmplLst>
          <p:tmpl lvl="1">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Lst>
      </p:bldP>
    </p:bldLst>
  </p:timing>
  <p:hf sldNum="0" hdr="0" ftr="0" dt="0"/>
  <p:txStyles>
    <p:titleStyle>
      <a:lvl1pPr algn="ctr" rtl="0" eaLnBrk="0" fontAlgn="base" hangingPunct="0">
        <a:spcBef>
          <a:spcPct val="0"/>
        </a:spcBef>
        <a:spcAft>
          <a:spcPct val="0"/>
        </a:spcAft>
        <a:defRPr sz="3800" b="1">
          <a:solidFill>
            <a:srgbClr val="333399"/>
          </a:solidFill>
          <a:latin typeface="+mj-lt"/>
          <a:ea typeface="+mj-ea"/>
          <a:cs typeface="+mj-cs"/>
        </a:defRPr>
      </a:lvl1pPr>
      <a:lvl2pPr algn="ctr" rtl="0" eaLnBrk="0" fontAlgn="base" hangingPunct="0">
        <a:spcBef>
          <a:spcPct val="0"/>
        </a:spcBef>
        <a:spcAft>
          <a:spcPct val="0"/>
        </a:spcAft>
        <a:defRPr sz="3800" b="1">
          <a:solidFill>
            <a:srgbClr val="333399"/>
          </a:solidFill>
          <a:latin typeface="Book Antiqua" panose="02040602050305030304" pitchFamily="18" charset="0"/>
        </a:defRPr>
      </a:lvl2pPr>
      <a:lvl3pPr algn="ctr" rtl="0" eaLnBrk="0" fontAlgn="base" hangingPunct="0">
        <a:spcBef>
          <a:spcPct val="0"/>
        </a:spcBef>
        <a:spcAft>
          <a:spcPct val="0"/>
        </a:spcAft>
        <a:defRPr sz="3800" b="1">
          <a:solidFill>
            <a:srgbClr val="333399"/>
          </a:solidFill>
          <a:latin typeface="Book Antiqua" panose="02040602050305030304" pitchFamily="18" charset="0"/>
        </a:defRPr>
      </a:lvl3pPr>
      <a:lvl4pPr algn="ctr" rtl="0" eaLnBrk="0" fontAlgn="base" hangingPunct="0">
        <a:spcBef>
          <a:spcPct val="0"/>
        </a:spcBef>
        <a:spcAft>
          <a:spcPct val="0"/>
        </a:spcAft>
        <a:defRPr sz="3800" b="1">
          <a:solidFill>
            <a:srgbClr val="333399"/>
          </a:solidFill>
          <a:latin typeface="Book Antiqua" panose="02040602050305030304" pitchFamily="18" charset="0"/>
        </a:defRPr>
      </a:lvl4pPr>
      <a:lvl5pPr algn="ctr" rtl="0" eaLnBrk="0" fontAlgn="base" hangingPunct="0">
        <a:spcBef>
          <a:spcPct val="0"/>
        </a:spcBef>
        <a:spcAft>
          <a:spcPct val="0"/>
        </a:spcAft>
        <a:defRPr sz="3800" b="1">
          <a:solidFill>
            <a:srgbClr val="333399"/>
          </a:solidFill>
          <a:latin typeface="Book Antiqua" panose="02040602050305030304" pitchFamily="18" charset="0"/>
        </a:defRPr>
      </a:lvl5pPr>
      <a:lvl6pPr marL="457200" algn="ctr" rtl="0" fontAlgn="base">
        <a:spcBef>
          <a:spcPct val="0"/>
        </a:spcBef>
        <a:spcAft>
          <a:spcPct val="0"/>
        </a:spcAft>
        <a:defRPr sz="3800" b="1">
          <a:solidFill>
            <a:srgbClr val="333399"/>
          </a:solidFill>
          <a:latin typeface="Book Antiqua" panose="02040602050305030304" pitchFamily="18" charset="0"/>
        </a:defRPr>
      </a:lvl6pPr>
      <a:lvl7pPr marL="914400" algn="ctr" rtl="0" fontAlgn="base">
        <a:spcBef>
          <a:spcPct val="0"/>
        </a:spcBef>
        <a:spcAft>
          <a:spcPct val="0"/>
        </a:spcAft>
        <a:defRPr sz="3800" b="1">
          <a:solidFill>
            <a:srgbClr val="333399"/>
          </a:solidFill>
          <a:latin typeface="Book Antiqua" panose="02040602050305030304" pitchFamily="18" charset="0"/>
        </a:defRPr>
      </a:lvl7pPr>
      <a:lvl8pPr marL="1371600" algn="ctr" rtl="0" fontAlgn="base">
        <a:spcBef>
          <a:spcPct val="0"/>
        </a:spcBef>
        <a:spcAft>
          <a:spcPct val="0"/>
        </a:spcAft>
        <a:defRPr sz="3800" b="1">
          <a:solidFill>
            <a:srgbClr val="333399"/>
          </a:solidFill>
          <a:latin typeface="Book Antiqua" panose="02040602050305030304" pitchFamily="18" charset="0"/>
        </a:defRPr>
      </a:lvl8pPr>
      <a:lvl9pPr marL="1828800" algn="ctr" rtl="0" fontAlgn="base">
        <a:spcBef>
          <a:spcPct val="0"/>
        </a:spcBef>
        <a:spcAft>
          <a:spcPct val="0"/>
        </a:spcAft>
        <a:defRPr sz="3800" b="1">
          <a:solidFill>
            <a:srgbClr val="333399"/>
          </a:solidFill>
          <a:latin typeface="Book Antiqua" panose="02040602050305030304" pitchFamily="18" charset="0"/>
        </a:defRPr>
      </a:lvl9pPr>
    </p:titleStyle>
    <p:body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image" Target="../media/image1.png"/><Relationship Id="rId2" Type="http://schemas.openxmlformats.org/officeDocument/2006/relationships/image" Target="../media/image2.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13.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14.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16.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3.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4.xml"/><Relationship Id="rId2" Type="http://schemas.openxmlformats.org/officeDocument/2006/relationships/tags" Target="../tags/tag24.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3.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4.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5.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hyperlink" Target="../../../../Program%20Files/TurningPoint/2003/Questions.html" TargetMode="Externa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1.png"/><Relationship Id="rId1" Type="http://schemas.openxmlformats.org/officeDocument/2006/relationships/hyperlink" Target="../../../../Program%20Files/TurningPoint/2003/Questio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1" i="0" u="none" strike="noStrike" kern="0" cap="all" spc="0" normalizeH="0" baseline="0" noProof="0" dirty="0">
                <a:ln>
                  <a:noFill/>
                </a:ln>
                <a:solidFill>
                  <a:srgbClr val="333399"/>
                </a:solidFill>
                <a:effectLst/>
                <a:uLnTx/>
                <a:uFillTx/>
                <a:latin typeface="+mj-lt"/>
                <a:ea typeface="+mj-ea"/>
                <a:cs typeface="+mj-cs"/>
              </a:rPr>
              <a:t>Elasticity and Its Application</a:t>
            </a:r>
            <a:endParaRPr kumimoji="0" lang="en-US" sz="4000" b="1" i="0" u="none" strike="noStrike" kern="0" cap="all" spc="0" normalizeH="0" baseline="0" noProof="0" dirty="0">
              <a:ln>
                <a:noFill/>
              </a:ln>
              <a:solidFill>
                <a:srgbClr val="333399"/>
              </a:solidFill>
              <a:effectLst/>
              <a:uLnTx/>
              <a:uFillTx/>
              <a:latin typeface="+mj-lt"/>
              <a:ea typeface="+mj-ea"/>
              <a:cs typeface="+mj-cs"/>
            </a:endParaRPr>
          </a:p>
        </p:txBody>
      </p:sp>
      <p:sp>
        <p:nvSpPr>
          <p:cNvPr id="9219" name="Text Placeholder 6"/>
          <p:cNvSpPr>
            <a:spLocks noGrp="1"/>
          </p:cNvSpPr>
          <p:nvPr>
            <p:ph type="body" idx="1"/>
          </p:nvPr>
        </p:nvSpPr>
        <p:spPr>
          <a:ln/>
        </p:spPr>
        <p:txBody>
          <a:bodyPr vert="horz" wrap="square" lIns="91440" tIns="45720" rIns="91440" bIns="45720" anchor="b" anchorCtr="0"/>
          <a:p>
            <a:pPr eaLnBrk="1" hangingPunct="1">
              <a:buSzPct val="120000"/>
            </a:pPr>
            <a:r>
              <a:rPr lang="en-US" altLang="en-US" dirty="0">
                <a:latin typeface="+mn-lt"/>
                <a:ea typeface="+mn-ea"/>
                <a:cs typeface="+mn-cs"/>
              </a:rPr>
              <a:t>Chapter 5</a:t>
            </a:r>
            <a:endParaRPr lang="en-US" altLang="en-US" dirty="0">
              <a:latin typeface="+mn-lt"/>
              <a:ea typeface="+mn-ea"/>
              <a:cs typeface="+mn-cs"/>
            </a:endParaRPr>
          </a:p>
        </p:txBody>
      </p:sp>
      <p:sp>
        <p:nvSpPr>
          <p:cNvPr id="9220" name="Footer Placeholder 3"/>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9221" name="Slide Number Placeholder 4"/>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pic>
        <p:nvPicPr>
          <p:cNvPr id="9222"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1046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a:ln/>
        </p:spPr>
        <p:txBody>
          <a:bodyPr vert="horz" wrap="square" lIns="91440" tIns="45720" rIns="91440" bIns="45720" anchor="t" anchorCtr="0"/>
          <a:p>
            <a:pPr eaLnBrk="1" hangingPunct="1"/>
            <a:r>
              <a:rPr lang="en-US" altLang="en-US" dirty="0"/>
              <a:t>The Elasticity of Demand</a:t>
            </a:r>
            <a:endParaRPr lang="en-US" altLang="en-US" dirty="0"/>
          </a:p>
        </p:txBody>
      </p:sp>
      <p:sp>
        <p:nvSpPr>
          <p:cNvPr id="3" name="Content Placeholder 2"/>
          <p:cNvSpPr>
            <a:spLocks noGrp="1"/>
          </p:cNvSpPr>
          <p:nvPr>
            <p:ph idx="1"/>
          </p:nvPr>
        </p:nvSpPr>
        <p:spPr>
          <a:ln/>
        </p:spPr>
        <p:txBody>
          <a:bodyPr vert="horz" wrap="square" lIns="91440" tIns="45720" rIns="91440" bIns="45720" anchor="t" anchorCtr="0"/>
          <a:p>
            <a:pPr eaLnBrk="1" hangingPunct="1"/>
            <a:r>
              <a:rPr lang="en-US" altLang="en-US" dirty="0">
                <a:solidFill>
                  <a:srgbClr val="C00000"/>
                </a:solidFill>
              </a:rPr>
              <a:t>Midpoint method</a:t>
            </a:r>
            <a:endParaRPr lang="en-US" altLang="en-US" dirty="0">
              <a:solidFill>
                <a:srgbClr val="C00000"/>
              </a:solidFill>
            </a:endParaRPr>
          </a:p>
          <a:p>
            <a:pPr lvl="1" eaLnBrk="1" hangingPunct="1"/>
            <a:r>
              <a:rPr lang="en-US" altLang="en-US" dirty="0"/>
              <a:t>Two points: (Q</a:t>
            </a:r>
            <a:r>
              <a:rPr lang="en-US" altLang="en-US" baseline="-25000" dirty="0"/>
              <a:t>1</a:t>
            </a:r>
            <a:r>
              <a:rPr lang="en-US" altLang="en-US" dirty="0"/>
              <a:t>, P</a:t>
            </a:r>
            <a:r>
              <a:rPr lang="en-US" altLang="en-US" baseline="-25000" dirty="0"/>
              <a:t>1</a:t>
            </a:r>
            <a:r>
              <a:rPr lang="en-US" altLang="en-US" dirty="0"/>
              <a:t>) and (Q</a:t>
            </a:r>
            <a:r>
              <a:rPr lang="en-US" altLang="en-US" baseline="-25000" dirty="0"/>
              <a:t>2</a:t>
            </a:r>
            <a:r>
              <a:rPr lang="en-US" altLang="en-US" dirty="0"/>
              <a:t>, P</a:t>
            </a:r>
            <a:r>
              <a:rPr lang="en-US" altLang="en-US" baseline="-25000" dirty="0"/>
              <a:t>2</a:t>
            </a:r>
            <a:r>
              <a:rPr lang="en-US" altLang="en-US" dirty="0"/>
              <a:t>)</a:t>
            </a:r>
            <a:endParaRPr lang="en-US" altLang="en-US" dirty="0"/>
          </a:p>
          <a:p>
            <a:pPr lvl="1" eaLnBrk="1" hangingPunct="1"/>
            <a:endParaRPr lang="en-US" altLang="en-US" dirty="0"/>
          </a:p>
        </p:txBody>
      </p:sp>
      <p:sp>
        <p:nvSpPr>
          <p:cNvPr id="26628" name="Slide Number Placeholder 3"/>
          <p:cNvSpPr txBox="1">
            <a:spLocks noGrp="1"/>
          </p:cNvSpPr>
          <p:nvPr>
            <p:ph type="sldNum" sz="quarter" idx="11"/>
          </p:nvPr>
        </p:nvSpPr>
        <p:spPr>
          <a:xfrm>
            <a:off x="285750" y="6392863"/>
            <a:ext cx="7335838" cy="366712"/>
          </a:xfrm>
          <a:ln/>
        </p:spPr>
        <p:txBody>
          <a:bodyPr anchor="ctr" anchorCtr="0"/>
          <a:p>
            <a:pPr marL="0" indent="0" eaLnBrk="1" hangingPunct="1">
              <a:lnSpc>
                <a:spcPct val="100000"/>
              </a:lnSpc>
              <a:spcBef>
                <a:spcPct val="0"/>
              </a:spcBef>
              <a:buClrTx/>
              <a:buSzTx/>
              <a:buFontTx/>
              <a:buNone/>
            </a:pPr>
            <a:fld id="{9A0DB2DC-4C9A-4742-B13C-FB6460FD3503}" type="slidenum">
              <a:rPr lang="en-US" altLang="en-US" sz="1800" i="1" dirty="0">
                <a:solidFill>
                  <a:srgbClr val="777777"/>
                </a:solidFill>
              </a:rPr>
            </a:fld>
            <a:endParaRPr lang="en-US" altLang="en-US" sz="1800" i="1" dirty="0">
              <a:solidFill>
                <a:srgbClr val="777777"/>
              </a:solidFill>
            </a:endParaRPr>
          </a:p>
        </p:txBody>
      </p:sp>
      <p:graphicFrame>
        <p:nvGraphicFramePr>
          <p:cNvPr id="6" name="Object 3"/>
          <p:cNvGraphicFramePr>
            <a:graphicFrameLocks noChangeAspect="1"/>
          </p:cNvGraphicFramePr>
          <p:nvPr/>
        </p:nvGraphicFramePr>
        <p:xfrm>
          <a:off x="442913" y="2957513"/>
          <a:ext cx="7835900" cy="914400"/>
        </p:xfrm>
        <a:graphic>
          <a:graphicData uri="http://schemas.openxmlformats.org/presentationml/2006/ole">
            <mc:AlternateContent xmlns:mc="http://schemas.openxmlformats.org/markup-compatibility/2006">
              <mc:Choice xmlns:v="urn:schemas-microsoft-com:vml" Requires="v">
                <p:oleObj spid="_x0000_s3076" name="" r:id="rId1" imgW="7835900" imgH="914400" progId="Equation.3">
                  <p:embed/>
                </p:oleObj>
              </mc:Choice>
              <mc:Fallback>
                <p:oleObj name="" r:id="rId1" imgW="7835900" imgH="914400" progId="Equation.3">
                  <p:embed/>
                  <p:pic>
                    <p:nvPicPr>
                      <p:cNvPr id="0" name="Picture 3075"/>
                      <p:cNvPicPr/>
                      <p:nvPr/>
                    </p:nvPicPr>
                    <p:blipFill>
                      <a:blip r:embed="rId2"/>
                      <a:stretch>
                        <a:fillRect/>
                      </a:stretch>
                    </p:blipFill>
                    <p:spPr>
                      <a:xfrm>
                        <a:off x="442913" y="2957513"/>
                        <a:ext cx="7835900" cy="914400"/>
                      </a:xfrm>
                      <a:prstGeom prst="rect">
                        <a:avLst/>
                      </a:prstGeom>
                      <a:noFill/>
                      <a:ln w="38100">
                        <a:noFill/>
                        <a:miter/>
                      </a:ln>
                    </p:spPr>
                  </p:pic>
                </p:oleObj>
              </mc:Fallback>
            </mc:AlternateContent>
          </a:graphicData>
        </a:graphic>
      </p:graphicFrame>
      <p:pic>
        <p:nvPicPr>
          <p:cNvPr id="26630" name="Audio 1">
            <a:hlinkClick r:id="" action="ppaction://media"/>
          </p:cNvPr>
          <p:cNvPicPr>
            <a:picLocks noChangeAspect="1"/>
          </p:cNvPicPr>
          <p:nvPr/>
        </p:nvPicPr>
        <p:blipFill>
          <a:blip r:embed="rId3"/>
          <a:stretch>
            <a:fillRect/>
          </a:stretch>
        </p:blipFill>
        <p:spPr>
          <a:xfrm>
            <a:off x="8382000" y="6096000"/>
            <a:ext cx="609600" cy="609600"/>
          </a:xfrm>
          <a:prstGeom prst="rect">
            <a:avLst/>
          </a:prstGeom>
          <a:noFill/>
          <a:ln w="9525">
            <a:noFill/>
          </a:ln>
        </p:spPr>
      </p:pic>
    </p:spTree>
    <p:custDataLst>
      <p:tags r:id="rId4"/>
    </p:custDataLst>
  </p:cSld>
  <p:clrMapOvr>
    <a:masterClrMapping/>
  </p:clrMapOvr>
  <p:transition spd="slow" advTm="8456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charRg st="0" end="16"/>
                                            </p:txEl>
                                          </p:spTgt>
                                        </p:tgtEl>
                                        <p:attrNameLst>
                                          <p:attrName>style.visibility</p:attrName>
                                        </p:attrNameLst>
                                      </p:cBhvr>
                                      <p:to>
                                        <p:strVal val="visible"/>
                                      </p:to>
                                    </p:set>
                                    <p:animEffect transition="in" filter="wipe(left)">
                                      <p:cBhvr>
                                        <p:cTn id="7" dur="500"/>
                                        <p:tgtEl>
                                          <p:spTgt spid="3">
                                            <p:txEl>
                                              <p:charRg st="0" end="16"/>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charRg st="16" end="50"/>
                                            </p:txEl>
                                          </p:spTgt>
                                        </p:tgtEl>
                                        <p:attrNameLst>
                                          <p:attrName>style.visibility</p:attrName>
                                        </p:attrNameLst>
                                      </p:cBhvr>
                                      <p:to>
                                        <p:strVal val="visible"/>
                                      </p:to>
                                    </p:set>
                                    <p:animEffect transition="in" filter="wipe(left)">
                                      <p:cBhvr>
                                        <p:cTn id="11" dur="500"/>
                                        <p:tgtEl>
                                          <p:spTgt spid="3">
                                            <p:txEl>
                                              <p:charRg st="16" end="5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p:sp>
        <p:nvSpPr>
          <p:cNvPr id="27650" name="Rectangle 8"/>
          <p:cNvSpPr/>
          <p:nvPr/>
        </p:nvSpPr>
        <p:spPr>
          <a:xfrm>
            <a:off x="0" y="0"/>
            <a:ext cx="381000" cy="6858000"/>
          </a:xfrm>
          <a:prstGeom prst="rect">
            <a:avLst/>
          </a:prstGeom>
          <a:solidFill>
            <a:srgbClr val="996633"/>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sp>
        <p:nvSpPr>
          <p:cNvPr id="73732" name="Rectangle 4"/>
          <p:cNvSpPr>
            <a:spLocks noGrp="1" noChangeArrowheads="1"/>
          </p:cNvSpPr>
          <p:nvPr>
            <p:ph type="title"/>
          </p:nvPr>
        </p:nvSpPr>
        <p:spPr>
          <a:xfrm>
            <a:off x="587375" y="352425"/>
            <a:ext cx="8208963" cy="954088"/>
          </a:xfrm>
        </p:spPr>
        <p:txBody>
          <a:bodyPr vert="horz" wrap="square" lIns="91440" tIns="0" rIns="9144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0" cap="none" spc="0" normalizeH="0" baseline="0" noProof="0" dirty="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A C T I V E  L E A R N I N G  </a:t>
            </a:r>
            <a:r>
              <a:rPr kumimoji="0" lang="en-US" sz="2800" b="1" i="1" u="none" strike="noStrike" kern="0" cap="none" spc="0" normalizeH="0" baseline="0" noProof="0" dirty="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1</a:t>
            </a:r>
            <a:r>
              <a:rPr kumimoji="0" lang="en-US" sz="2400" b="0" i="0" u="none" strike="noStrike" kern="0" cap="none" spc="0" normalizeH="0" baseline="0" noProof="0" dirty="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br>
              <a:rPr kumimoji="0" lang="en-US" sz="2400" b="0" i="0" u="none" strike="noStrike" kern="0" cap="none" spc="0" normalizeH="0" baseline="0" noProof="0" dirty="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br>
            <a:r>
              <a:rPr kumimoji="0" lang="en-US" sz="3600" b="1" i="0" u="none" strike="noStrike" kern="0" cap="none" spc="0" normalizeH="0" baseline="0" noProof="0" dirty="0">
                <a:ln>
                  <a:noFill/>
                </a:ln>
                <a:solidFill>
                  <a:srgbClr val="339966"/>
                </a:solidFill>
                <a:effectLst>
                  <a:outerShdw blurRad="38100" dist="38100" dir="2700000" algn="tl">
                    <a:srgbClr val="C0C0C0"/>
                  </a:outerShdw>
                </a:effectLst>
                <a:uLnTx/>
                <a:uFillTx/>
                <a:latin typeface="+mj-lt"/>
                <a:ea typeface="+mj-ea"/>
                <a:cs typeface="Arial" panose="020B0604020202020204" pitchFamily="34" charset="0"/>
              </a:rPr>
              <a:t>Calculate an elasticity using mid point method</a:t>
            </a:r>
            <a:endParaRPr kumimoji="0" lang="en-US" sz="3600" b="1" i="0" u="none" strike="noStrike" kern="0" cap="none" spc="0" normalizeH="0" baseline="0" noProof="0" dirty="0">
              <a:ln>
                <a:noFill/>
              </a:ln>
              <a:solidFill>
                <a:srgbClr val="339966"/>
              </a:solidFill>
              <a:effectLst>
                <a:outerShdw blurRad="38100" dist="38100" dir="2700000" algn="tl">
                  <a:srgbClr val="C0C0C0"/>
                </a:outerShdw>
              </a:effectLst>
              <a:uLnTx/>
              <a:uFillTx/>
              <a:latin typeface="+mj-lt"/>
              <a:ea typeface="+mj-ea"/>
              <a:cs typeface="Arial" panose="020B0604020202020204" pitchFamily="34" charset="0"/>
            </a:endParaRPr>
          </a:p>
        </p:txBody>
      </p:sp>
      <p:grpSp>
        <p:nvGrpSpPr>
          <p:cNvPr id="27652" name="Group 11"/>
          <p:cNvGrpSpPr/>
          <p:nvPr/>
        </p:nvGrpSpPr>
        <p:grpSpPr>
          <a:xfrm>
            <a:off x="590550" y="985838"/>
            <a:ext cx="8210550" cy="1047750"/>
            <a:chOff x="374" y="183"/>
            <a:chExt cx="5000" cy="661"/>
          </a:xfrm>
        </p:grpSpPr>
        <p:sp>
          <p:nvSpPr>
            <p:cNvPr id="27656" name="Line 9"/>
            <p:cNvSpPr/>
            <p:nvPr/>
          </p:nvSpPr>
          <p:spPr>
            <a:xfrm>
              <a:off x="376" y="844"/>
              <a:ext cx="4998" cy="0"/>
            </a:xfrm>
            <a:prstGeom prst="line">
              <a:avLst/>
            </a:prstGeom>
            <a:ln w="12700" cap="flat" cmpd="sng">
              <a:solidFill>
                <a:srgbClr val="C0C0C0"/>
              </a:solidFill>
              <a:prstDash val="solid"/>
              <a:headEnd type="none" w="med" len="med"/>
              <a:tailEnd type="none" w="med" len="med"/>
            </a:ln>
          </p:spPr>
        </p:sp>
        <p:sp>
          <p:nvSpPr>
            <p:cNvPr id="27657" name="Line 10"/>
            <p:cNvSpPr/>
            <p:nvPr/>
          </p:nvSpPr>
          <p:spPr>
            <a:xfrm>
              <a:off x="374" y="183"/>
              <a:ext cx="4998" cy="0"/>
            </a:xfrm>
            <a:prstGeom prst="line">
              <a:avLst/>
            </a:prstGeom>
            <a:ln w="12700" cap="flat" cmpd="sng">
              <a:solidFill>
                <a:srgbClr val="C0C0C0"/>
              </a:solidFill>
              <a:prstDash val="solid"/>
              <a:headEnd type="none" w="med" len="med"/>
              <a:tailEnd type="none" w="med" len="med"/>
            </a:ln>
          </p:spPr>
        </p:sp>
      </p:grpSp>
      <p:sp>
        <p:nvSpPr>
          <p:cNvPr id="27653" name="Rectangle 8"/>
          <p:cNvSpPr/>
          <p:nvPr/>
        </p:nvSpPr>
        <p:spPr>
          <a:xfrm>
            <a:off x="8302625" y="6375400"/>
            <a:ext cx="684213" cy="368300"/>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310278" name="Rectangle 6"/>
          <p:cNvSpPr/>
          <p:nvPr/>
        </p:nvSpPr>
        <p:spPr>
          <a:xfrm>
            <a:off x="593725" y="2271713"/>
            <a:ext cx="3835400" cy="4897437"/>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60000"/>
              </a:spcBef>
              <a:buSzTx/>
              <a:buNone/>
            </a:pPr>
            <a:r>
              <a:rPr lang="en-US" altLang="en-US" sz="2700" dirty="0"/>
              <a:t>Use the following </a:t>
            </a:r>
            <a:br>
              <a:rPr lang="en-US" altLang="en-US" sz="2700" dirty="0"/>
            </a:br>
            <a:r>
              <a:rPr lang="en-US" altLang="en-US" sz="2700" dirty="0"/>
              <a:t>information to </a:t>
            </a:r>
            <a:br>
              <a:rPr lang="en-US" altLang="en-US" sz="2700" dirty="0"/>
            </a:br>
            <a:r>
              <a:rPr lang="en-US" altLang="en-US" sz="2700" dirty="0"/>
              <a:t>calculate the </a:t>
            </a:r>
            <a:br>
              <a:rPr lang="en-US" altLang="en-US" sz="2700" dirty="0"/>
            </a:br>
            <a:r>
              <a:rPr lang="en-US" altLang="en-US" sz="2700" dirty="0"/>
              <a:t>price elasticity </a:t>
            </a:r>
            <a:br>
              <a:rPr lang="en-US" altLang="en-US" sz="2700" dirty="0"/>
            </a:br>
            <a:r>
              <a:rPr lang="en-US" altLang="en-US" sz="2700" dirty="0"/>
              <a:t>of demand </a:t>
            </a:r>
            <a:br>
              <a:rPr lang="en-US" altLang="en-US" sz="2700" dirty="0"/>
            </a:br>
            <a:r>
              <a:rPr lang="en-US" altLang="en-US" sz="2700" dirty="0"/>
              <a:t>for hotel rooms:</a:t>
            </a:r>
            <a:endParaRPr lang="en-US" altLang="en-US" sz="2700" dirty="0"/>
          </a:p>
          <a:p>
            <a:pPr marL="0" lvl="0" indent="0" eaLnBrk="1" hangingPunct="1">
              <a:spcBef>
                <a:spcPct val="60000"/>
              </a:spcBef>
              <a:buSzTx/>
              <a:buNone/>
            </a:pPr>
            <a:r>
              <a:rPr lang="en-US" altLang="en-US" sz="2700" dirty="0"/>
              <a:t>if </a:t>
            </a:r>
            <a:r>
              <a:rPr lang="en-US" altLang="en-US" sz="2700" b="1" i="1" dirty="0"/>
              <a:t>P</a:t>
            </a:r>
            <a:r>
              <a:rPr lang="en-US" altLang="en-US" sz="2700" dirty="0"/>
              <a:t> = $70,  </a:t>
            </a:r>
            <a:r>
              <a:rPr lang="en-US" altLang="en-US" sz="2700" b="1" i="1" dirty="0"/>
              <a:t>Q</a:t>
            </a:r>
            <a:r>
              <a:rPr lang="en-US" altLang="en-US" sz="2700" b="1" baseline="30000" dirty="0"/>
              <a:t>d</a:t>
            </a:r>
            <a:r>
              <a:rPr lang="en-US" altLang="en-US" sz="2700" dirty="0"/>
              <a:t> = 5000</a:t>
            </a:r>
            <a:endParaRPr lang="en-US" altLang="en-US" sz="2700" dirty="0"/>
          </a:p>
          <a:p>
            <a:pPr marL="0" lvl="0" indent="0" eaLnBrk="1" hangingPunct="1">
              <a:spcBef>
                <a:spcPct val="60000"/>
              </a:spcBef>
              <a:buNone/>
            </a:pPr>
            <a:r>
              <a:rPr lang="en-US" altLang="en-US" sz="2700" dirty="0"/>
              <a:t>if </a:t>
            </a:r>
            <a:r>
              <a:rPr lang="en-US" altLang="en-US" sz="2700" b="1" i="1" dirty="0"/>
              <a:t>P</a:t>
            </a:r>
            <a:r>
              <a:rPr lang="en-US" altLang="en-US" sz="2700" dirty="0"/>
              <a:t> = $90,  </a:t>
            </a:r>
            <a:r>
              <a:rPr lang="en-US" altLang="en-US" sz="2700" b="1" i="1" dirty="0"/>
              <a:t>Q</a:t>
            </a:r>
            <a:r>
              <a:rPr lang="en-US" altLang="en-US" sz="2700" b="1" baseline="30000" dirty="0"/>
              <a:t>d</a:t>
            </a:r>
            <a:r>
              <a:rPr lang="en-US" altLang="en-US" sz="2700" dirty="0"/>
              <a:t> = 3000</a:t>
            </a:r>
            <a:endParaRPr lang="en-US" altLang="en-US" sz="2700" dirty="0"/>
          </a:p>
        </p:txBody>
      </p:sp>
      <p:pic>
        <p:nvPicPr>
          <p:cNvPr id="27655"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med" advTm="76706">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0278">
                                            <p:txEl>
                                              <p:charRg st="96" end="119"/>
                                            </p:txEl>
                                          </p:spTgt>
                                        </p:tgtEl>
                                        <p:attrNameLst>
                                          <p:attrName>style.visibility</p:attrName>
                                        </p:attrNameLst>
                                      </p:cBhvr>
                                      <p:to>
                                        <p:strVal val="visible"/>
                                      </p:to>
                                    </p:set>
                                    <p:animEffect transition="in" filter="wipe(left)">
                                      <p:cBhvr>
                                        <p:cTn id="7" dur="500"/>
                                        <p:tgtEl>
                                          <p:spTgt spid="310278">
                                            <p:txEl>
                                              <p:charRg st="96" end="1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278">
                                            <p:txEl>
                                              <p:charRg st="119" end="142"/>
                                            </p:txEl>
                                          </p:spTgt>
                                        </p:tgtEl>
                                        <p:attrNameLst>
                                          <p:attrName>style.visibility</p:attrName>
                                        </p:attrNameLst>
                                      </p:cBhvr>
                                      <p:to>
                                        <p:strVal val="visible"/>
                                      </p:to>
                                    </p:set>
                                    <p:animEffect transition="in" filter="wipe(left)">
                                      <p:cBhvr>
                                        <p:cTn id="12" dur="500"/>
                                        <p:tgtEl>
                                          <p:spTgt spid="310278">
                                            <p:txEl>
                                              <p:charRg st="119"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8" grpId="0" bldLvl="5"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29699"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29700" name="Rectangle 2"/>
          <p:cNvSpPr>
            <a:spLocks noGrp="1"/>
          </p:cNvSpPr>
          <p:nvPr>
            <p:ph type="title"/>
          </p:nvPr>
        </p:nvSpPr>
        <p:spPr>
          <a:xfrm>
            <a:off x="285750" y="252413"/>
            <a:ext cx="8529638" cy="977900"/>
          </a:xfrm>
          <a:ln/>
        </p:spPr>
        <p:txBody>
          <a:bodyPr vert="horz" wrap="square" lIns="91440" tIns="45720" rIns="91440" bIns="45720" anchor="ctr" anchorCtr="0"/>
          <a:p>
            <a:pPr algn="l" eaLnBrk="1" hangingPunct="1">
              <a:lnSpc>
                <a:spcPct val="105000"/>
              </a:lnSpc>
            </a:pPr>
            <a:r>
              <a:rPr lang="en-US" altLang="en-US" sz="3000" dirty="0"/>
              <a:t>EXAMPLE:</a:t>
            </a:r>
            <a:br>
              <a:rPr lang="en-US" altLang="en-US" sz="3500" dirty="0"/>
            </a:br>
            <a:r>
              <a:rPr lang="en-US" altLang="en-US" sz="3500" dirty="0"/>
              <a:t>Insulin  vs.  Caribbean Cruises</a:t>
            </a:r>
            <a:endParaRPr lang="en-US" altLang="en-US" sz="3500" dirty="0"/>
          </a:p>
        </p:txBody>
      </p:sp>
      <p:sp>
        <p:nvSpPr>
          <p:cNvPr id="87043" name="Rectangle 3"/>
          <p:cNvSpPr>
            <a:spLocks noGrp="1"/>
          </p:cNvSpPr>
          <p:nvPr>
            <p:ph type="body"/>
          </p:nvPr>
        </p:nvSpPr>
        <p:spPr>
          <a:xfrm>
            <a:off x="457200" y="1308100"/>
            <a:ext cx="8229600" cy="5010150"/>
          </a:xfrm>
          <a:ln/>
        </p:spPr>
        <p:txBody>
          <a:bodyPr vert="horz" wrap="square" lIns="91440" tIns="45720" rIns="91440" bIns="45720" anchor="t" anchorCtr="0"/>
          <a:p>
            <a:pPr marL="344805" indent="-344805" eaLnBrk="1" hangingPunct="1"/>
            <a:r>
              <a:rPr lang="en-US" altLang="en-US" sz="2700" dirty="0"/>
              <a:t>The prices of both of these goods rise by 20%.  </a:t>
            </a:r>
            <a:br>
              <a:rPr lang="en-US" altLang="en-US" sz="2700" dirty="0"/>
            </a:br>
            <a:r>
              <a:rPr lang="en-US" altLang="en-US" sz="2700" dirty="0"/>
              <a:t>For which good does</a:t>
            </a:r>
            <a:r>
              <a:rPr lang="en-US" altLang="en-US" dirty="0"/>
              <a:t> </a:t>
            </a:r>
            <a:r>
              <a:rPr lang="en-US" altLang="en-US" b="1" i="1" dirty="0"/>
              <a:t>Q</a:t>
            </a:r>
            <a:r>
              <a:rPr lang="en-US" altLang="en-US" b="1" baseline="30000" dirty="0"/>
              <a:t>d</a:t>
            </a:r>
            <a:r>
              <a:rPr lang="en-US" altLang="en-US" sz="2700" dirty="0"/>
              <a:t> drop the most?  Why?</a:t>
            </a:r>
            <a:endParaRPr lang="en-US" altLang="en-US" sz="2700" dirty="0"/>
          </a:p>
          <a:p>
            <a:pPr marL="744855" lvl="1" eaLnBrk="1" hangingPunct="1">
              <a:lnSpc>
                <a:spcPct val="105000"/>
              </a:lnSpc>
              <a:spcBef>
                <a:spcPct val="30000"/>
              </a:spcBef>
            </a:pPr>
            <a:r>
              <a:rPr lang="en-US" altLang="en-US" dirty="0"/>
              <a:t>To millions of diabetics, insulin is a necessity.  </a:t>
            </a:r>
            <a:br>
              <a:rPr lang="en-US" altLang="en-US" dirty="0"/>
            </a:br>
            <a:r>
              <a:rPr lang="en-US" altLang="en-US" dirty="0"/>
              <a:t>A rise in its price would cause little or no decrease in demand. </a:t>
            </a:r>
            <a:endParaRPr lang="en-US" altLang="en-US" dirty="0"/>
          </a:p>
          <a:p>
            <a:pPr marL="744855" lvl="1" eaLnBrk="1" hangingPunct="1">
              <a:lnSpc>
                <a:spcPct val="105000"/>
              </a:lnSpc>
              <a:spcBef>
                <a:spcPct val="30000"/>
              </a:spcBef>
            </a:pPr>
            <a:r>
              <a:rPr lang="en-US" altLang="en-US" dirty="0"/>
              <a:t>A cruise is a luxury.  If the price rises, </a:t>
            </a:r>
            <a:br>
              <a:rPr lang="en-US" altLang="en-US" dirty="0"/>
            </a:br>
            <a:r>
              <a:rPr lang="en-US" altLang="en-US" dirty="0"/>
              <a:t>some people will forego it.  </a:t>
            </a:r>
            <a:endParaRPr lang="en-US" altLang="en-US" dirty="0"/>
          </a:p>
          <a:p>
            <a:pPr marL="344805" indent="-344805" eaLnBrk="1" hangingPunct="1"/>
            <a:r>
              <a:rPr lang="en-US" altLang="en-US" sz="2700" dirty="0"/>
              <a:t>Lesson:  </a:t>
            </a:r>
            <a:r>
              <a:rPr lang="en-US" altLang="en-US" sz="2700" b="1" i="1" dirty="0">
                <a:solidFill>
                  <a:srgbClr val="FF0000"/>
                </a:solidFill>
              </a:rPr>
              <a:t>Price elasticity is higher for luxuries than for necessities.</a:t>
            </a:r>
            <a:r>
              <a:rPr lang="en-US" altLang="en-US" sz="2700" b="1" i="1" dirty="0">
                <a:solidFill>
                  <a:srgbClr val="800080"/>
                </a:solidFill>
              </a:rPr>
              <a:t> </a:t>
            </a:r>
            <a:endParaRPr lang="en-US" altLang="en-US" sz="2700" b="1" i="1" dirty="0">
              <a:solidFill>
                <a:srgbClr val="800080"/>
              </a:solidFill>
            </a:endParaRPr>
          </a:p>
        </p:txBody>
      </p:sp>
      <p:sp>
        <p:nvSpPr>
          <p:cNvPr id="29702"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pic>
        <p:nvPicPr>
          <p:cNvPr id="29703" name="Audio 1">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104796">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charRg st="93" end="211"/>
                                            </p:txEl>
                                          </p:spTgt>
                                        </p:tgtEl>
                                        <p:attrNameLst>
                                          <p:attrName>style.visibility</p:attrName>
                                        </p:attrNameLst>
                                      </p:cBhvr>
                                      <p:to>
                                        <p:strVal val="visible"/>
                                      </p:to>
                                    </p:set>
                                    <p:animEffect transition="in" filter="wipe(left)">
                                      <p:cBhvr>
                                        <p:cTn id="7" dur="500"/>
                                        <p:tgtEl>
                                          <p:spTgt spid="87043">
                                            <p:txEl>
                                              <p:charRg st="93" end="2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charRg st="211" end="285"/>
                                            </p:txEl>
                                          </p:spTgt>
                                        </p:tgtEl>
                                        <p:attrNameLst>
                                          <p:attrName>style.visibility</p:attrName>
                                        </p:attrNameLst>
                                      </p:cBhvr>
                                      <p:to>
                                        <p:strVal val="visible"/>
                                      </p:to>
                                    </p:set>
                                    <p:animEffect transition="in" filter="wipe(left)">
                                      <p:cBhvr>
                                        <p:cTn id="12" dur="500"/>
                                        <p:tgtEl>
                                          <p:spTgt spid="87043">
                                            <p:txEl>
                                              <p:charRg st="211" end="2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3">
                                            <p:txEl>
                                              <p:charRg st="285" end="357"/>
                                            </p:txEl>
                                          </p:spTgt>
                                        </p:tgtEl>
                                        <p:attrNameLst>
                                          <p:attrName>style.visibility</p:attrName>
                                        </p:attrNameLst>
                                      </p:cBhvr>
                                      <p:to>
                                        <p:strVal val="visible"/>
                                      </p:to>
                                    </p:set>
                                    <p:animEffect transition="in" filter="wipe(left)">
                                      <p:cBhvr>
                                        <p:cTn id="17" dur="500"/>
                                        <p:tgtEl>
                                          <p:spTgt spid="87043">
                                            <p:txEl>
                                              <p:charRg st="285" end="3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ldLvl="5"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31747"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31748" name="Rectangle 2"/>
          <p:cNvSpPr>
            <a:spLocks noGrp="1"/>
          </p:cNvSpPr>
          <p:nvPr>
            <p:ph type="title"/>
          </p:nvPr>
        </p:nvSpPr>
        <p:spPr>
          <a:xfrm>
            <a:off x="457200" y="285750"/>
            <a:ext cx="8280400" cy="890588"/>
          </a:xfrm>
          <a:ln/>
        </p:spPr>
        <p:txBody>
          <a:bodyPr vert="horz" wrap="square" lIns="91440" tIns="45720" rIns="91440" bIns="45720" anchor="ctr" anchorCtr="0"/>
          <a:p>
            <a:pPr eaLnBrk="1" hangingPunct="1"/>
            <a:r>
              <a:rPr lang="en-US" altLang="en-US" sz="3400" dirty="0"/>
              <a:t>The Determinants of Price Elasticity:  </a:t>
            </a:r>
            <a:endParaRPr lang="en-US" altLang="en-US" sz="3400" dirty="0"/>
          </a:p>
        </p:txBody>
      </p:sp>
      <p:sp>
        <p:nvSpPr>
          <p:cNvPr id="89091" name="Rectangle 3"/>
          <p:cNvSpPr>
            <a:spLocks noGrp="1"/>
          </p:cNvSpPr>
          <p:nvPr>
            <p:ph type="body"/>
          </p:nvPr>
        </p:nvSpPr>
        <p:spPr>
          <a:xfrm>
            <a:off x="544513" y="1497013"/>
            <a:ext cx="8045450" cy="4092575"/>
          </a:xfrm>
          <a:solidFill>
            <a:srgbClr val="CCFFCC">
              <a:alpha val="100000"/>
            </a:srgbClr>
          </a:solidFill>
          <a:ln/>
          <a:effectLst>
            <a:outerShdw dist="89803" dir="2699999" algn="ctr" rotWithShape="0">
              <a:schemeClr val="bg2">
                <a:alpha val="100000"/>
              </a:schemeClr>
            </a:outerShdw>
          </a:effectLst>
        </p:spPr>
        <p:txBody>
          <a:bodyPr vert="horz" wrap="square" lIns="182880" tIns="137160" rIns="182880" bIns="137160" anchor="t" anchorCtr="0"/>
          <a:p>
            <a:pPr lvl="1" eaLnBrk="1" hangingPunct="1"/>
            <a:r>
              <a:rPr lang="en-US" altLang="en-US" sz="2000" dirty="0"/>
              <a:t>Availability of close substitutes</a:t>
            </a:r>
            <a:endParaRPr lang="en-US" altLang="en-US" sz="2000" dirty="0"/>
          </a:p>
          <a:p>
            <a:pPr lvl="2" eaLnBrk="1" hangingPunct="1"/>
            <a:r>
              <a:rPr lang="en-US" altLang="en-US" sz="2000" dirty="0"/>
              <a:t>Goods with close substitutes</a:t>
            </a:r>
            <a:endParaRPr lang="en-US" altLang="en-US" sz="2000" dirty="0"/>
          </a:p>
          <a:p>
            <a:pPr lvl="3" eaLnBrk="1" hangingPunct="1"/>
            <a:r>
              <a:rPr lang="en-US" altLang="en-US" dirty="0"/>
              <a:t>More elastic demand</a:t>
            </a:r>
            <a:endParaRPr lang="en-US" altLang="en-US" dirty="0"/>
          </a:p>
          <a:p>
            <a:pPr lvl="1" eaLnBrk="1" hangingPunct="1"/>
            <a:r>
              <a:rPr lang="en-US" altLang="en-US" sz="2000" dirty="0"/>
              <a:t>Necessities vs. luxuries</a:t>
            </a:r>
            <a:endParaRPr lang="en-US" altLang="en-US" sz="2000" dirty="0"/>
          </a:p>
          <a:p>
            <a:pPr lvl="2" eaLnBrk="1" hangingPunct="1"/>
            <a:r>
              <a:rPr lang="en-US" altLang="en-US" sz="2000" dirty="0"/>
              <a:t>Necessities – inelastic demand</a:t>
            </a:r>
            <a:endParaRPr lang="en-US" altLang="en-US" sz="2000" dirty="0"/>
          </a:p>
          <a:p>
            <a:pPr lvl="2" eaLnBrk="1" hangingPunct="1"/>
            <a:r>
              <a:rPr lang="en-US" altLang="en-US" sz="2000" dirty="0"/>
              <a:t>Luxuries – elastic demand</a:t>
            </a:r>
            <a:endParaRPr lang="en-US" altLang="en-US" sz="2000" dirty="0"/>
          </a:p>
          <a:p>
            <a:pPr lvl="1" eaLnBrk="1" hangingPunct="1"/>
            <a:r>
              <a:rPr lang="en-US" altLang="en-US" sz="2000" dirty="0"/>
              <a:t>Definition of the market</a:t>
            </a:r>
            <a:endParaRPr lang="en-US" altLang="en-US" sz="2000" dirty="0"/>
          </a:p>
          <a:p>
            <a:pPr lvl="2" eaLnBrk="1" hangingPunct="1"/>
            <a:r>
              <a:rPr lang="en-US" altLang="en-US" sz="2000" dirty="0"/>
              <a:t>Narrowly defined markets – more elastic demand</a:t>
            </a:r>
            <a:endParaRPr lang="en-US" altLang="en-US" sz="2000" dirty="0"/>
          </a:p>
          <a:p>
            <a:pPr lvl="1" eaLnBrk="1" hangingPunct="1"/>
            <a:r>
              <a:rPr lang="en-US" altLang="en-US" sz="2000" dirty="0"/>
              <a:t>Time horizon</a:t>
            </a:r>
            <a:endParaRPr lang="en-US" altLang="en-US" sz="2000" dirty="0"/>
          </a:p>
          <a:p>
            <a:pPr lvl="3" eaLnBrk="1" hangingPunct="1"/>
            <a:r>
              <a:rPr lang="en-US" altLang="en-US" dirty="0"/>
              <a:t>More elastic over longer time horizons</a:t>
            </a:r>
            <a:endParaRPr lang="en-US" altLang="en-US" dirty="0"/>
          </a:p>
        </p:txBody>
      </p:sp>
      <p:sp>
        <p:nvSpPr>
          <p:cNvPr id="31750"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pic>
        <p:nvPicPr>
          <p:cNvPr id="31751" name="Audio 3">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18784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dissolve">
                                      <p:cBhvr>
                                        <p:cTn id="7" dur="500"/>
                                        <p:tgtEl>
                                          <p:spTgt spid="890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9091">
                                            <p:txEl>
                                              <p:charRg st="0" end="34"/>
                                            </p:txEl>
                                          </p:spTgt>
                                        </p:tgtEl>
                                        <p:attrNameLst>
                                          <p:attrName>style.visibility</p:attrName>
                                        </p:attrNameLst>
                                      </p:cBhvr>
                                      <p:to>
                                        <p:strVal val="visible"/>
                                      </p:to>
                                    </p:set>
                                    <p:animEffect transition="in" filter="dissolve">
                                      <p:cBhvr>
                                        <p:cTn id="10" dur="500"/>
                                        <p:tgtEl>
                                          <p:spTgt spid="89091">
                                            <p:txEl>
                                              <p:charRg st="0" end="3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9091">
                                            <p:txEl>
                                              <p:charRg st="34" end="63"/>
                                            </p:txEl>
                                          </p:spTgt>
                                        </p:tgtEl>
                                        <p:attrNameLst>
                                          <p:attrName>style.visibility</p:attrName>
                                        </p:attrNameLst>
                                      </p:cBhvr>
                                      <p:to>
                                        <p:strVal val="visible"/>
                                      </p:to>
                                    </p:set>
                                    <p:animEffect transition="in" filter="dissolve">
                                      <p:cBhvr>
                                        <p:cTn id="15" dur="500"/>
                                        <p:tgtEl>
                                          <p:spTgt spid="89091">
                                            <p:txEl>
                                              <p:charRg st="34" end="6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9091">
                                            <p:txEl>
                                              <p:charRg st="63" end="83"/>
                                            </p:txEl>
                                          </p:spTgt>
                                        </p:tgtEl>
                                        <p:attrNameLst>
                                          <p:attrName>style.visibility</p:attrName>
                                        </p:attrNameLst>
                                      </p:cBhvr>
                                      <p:to>
                                        <p:strVal val="visible"/>
                                      </p:to>
                                    </p:set>
                                    <p:animEffect transition="in" filter="dissolve">
                                      <p:cBhvr>
                                        <p:cTn id="20" dur="500"/>
                                        <p:tgtEl>
                                          <p:spTgt spid="89091">
                                            <p:txEl>
                                              <p:charRg st="63" end="8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9091">
                                            <p:txEl>
                                              <p:charRg st="83" end="108"/>
                                            </p:txEl>
                                          </p:spTgt>
                                        </p:tgtEl>
                                        <p:attrNameLst>
                                          <p:attrName>style.visibility</p:attrName>
                                        </p:attrNameLst>
                                      </p:cBhvr>
                                      <p:to>
                                        <p:strVal val="visible"/>
                                      </p:to>
                                    </p:set>
                                    <p:animEffect transition="in" filter="dissolve">
                                      <p:cBhvr>
                                        <p:cTn id="25" dur="500"/>
                                        <p:tgtEl>
                                          <p:spTgt spid="89091">
                                            <p:txEl>
                                              <p:charRg st="83" end="10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9091">
                                            <p:txEl>
                                              <p:charRg st="108" end="139"/>
                                            </p:txEl>
                                          </p:spTgt>
                                        </p:tgtEl>
                                        <p:attrNameLst>
                                          <p:attrName>style.visibility</p:attrName>
                                        </p:attrNameLst>
                                      </p:cBhvr>
                                      <p:to>
                                        <p:strVal val="visible"/>
                                      </p:to>
                                    </p:set>
                                    <p:animEffect transition="in" filter="dissolve">
                                      <p:cBhvr>
                                        <p:cTn id="30" dur="500"/>
                                        <p:tgtEl>
                                          <p:spTgt spid="89091">
                                            <p:txEl>
                                              <p:charRg st="108" end="13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9091">
                                            <p:txEl>
                                              <p:charRg st="139" end="165"/>
                                            </p:txEl>
                                          </p:spTgt>
                                        </p:tgtEl>
                                        <p:attrNameLst>
                                          <p:attrName>style.visibility</p:attrName>
                                        </p:attrNameLst>
                                      </p:cBhvr>
                                      <p:to>
                                        <p:strVal val="visible"/>
                                      </p:to>
                                    </p:set>
                                    <p:animEffect transition="in" filter="dissolve">
                                      <p:cBhvr>
                                        <p:cTn id="35" dur="500"/>
                                        <p:tgtEl>
                                          <p:spTgt spid="89091">
                                            <p:txEl>
                                              <p:charRg st="139" end="16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9091">
                                            <p:txEl>
                                              <p:charRg st="165" end="190"/>
                                            </p:txEl>
                                          </p:spTgt>
                                        </p:tgtEl>
                                        <p:attrNameLst>
                                          <p:attrName>style.visibility</p:attrName>
                                        </p:attrNameLst>
                                      </p:cBhvr>
                                      <p:to>
                                        <p:strVal val="visible"/>
                                      </p:to>
                                    </p:set>
                                    <p:animEffect transition="in" filter="dissolve">
                                      <p:cBhvr>
                                        <p:cTn id="40" dur="500"/>
                                        <p:tgtEl>
                                          <p:spTgt spid="89091">
                                            <p:txEl>
                                              <p:charRg st="165" end="19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89091">
                                            <p:txEl>
                                              <p:charRg st="190" end="237"/>
                                            </p:txEl>
                                          </p:spTgt>
                                        </p:tgtEl>
                                        <p:attrNameLst>
                                          <p:attrName>style.visibility</p:attrName>
                                        </p:attrNameLst>
                                      </p:cBhvr>
                                      <p:to>
                                        <p:strVal val="visible"/>
                                      </p:to>
                                    </p:set>
                                    <p:animEffect transition="in" filter="dissolve">
                                      <p:cBhvr>
                                        <p:cTn id="45" dur="500"/>
                                        <p:tgtEl>
                                          <p:spTgt spid="89091">
                                            <p:txEl>
                                              <p:charRg st="190" end="23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9091">
                                            <p:txEl>
                                              <p:charRg st="237" end="250"/>
                                            </p:txEl>
                                          </p:spTgt>
                                        </p:tgtEl>
                                        <p:attrNameLst>
                                          <p:attrName>style.visibility</p:attrName>
                                        </p:attrNameLst>
                                      </p:cBhvr>
                                      <p:to>
                                        <p:strVal val="visible"/>
                                      </p:to>
                                    </p:set>
                                    <p:animEffect transition="in" filter="dissolve">
                                      <p:cBhvr>
                                        <p:cTn id="50" dur="500"/>
                                        <p:tgtEl>
                                          <p:spTgt spid="89091">
                                            <p:txEl>
                                              <p:charRg st="237" end="25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9091">
                                            <p:txEl>
                                              <p:charRg st="250" end="289"/>
                                            </p:txEl>
                                          </p:spTgt>
                                        </p:tgtEl>
                                        <p:attrNameLst>
                                          <p:attrName>style.visibility</p:attrName>
                                        </p:attrNameLst>
                                      </p:cBhvr>
                                      <p:to>
                                        <p:strVal val="visible"/>
                                      </p:to>
                                    </p:set>
                                    <p:animEffect transition="in" filter="dissolve">
                                      <p:cBhvr>
                                        <p:cTn id="55" dur="500"/>
                                        <p:tgtEl>
                                          <p:spTgt spid="89091">
                                            <p:txEl>
                                              <p:charRg st="250" end="2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ldLvl="5" animBg="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33795"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33796" name="Rectangle 2"/>
          <p:cNvSpPr>
            <a:spLocks noGrp="1"/>
          </p:cNvSpPr>
          <p:nvPr>
            <p:ph type="title"/>
          </p:nvPr>
        </p:nvSpPr>
        <p:spPr>
          <a:ln/>
        </p:spPr>
        <p:txBody>
          <a:bodyPr vert="horz" wrap="square" lIns="91440" tIns="45720" rIns="91440" bIns="45720" anchor="ctr" anchorCtr="0"/>
          <a:p>
            <a:pPr eaLnBrk="1" hangingPunct="1"/>
            <a:r>
              <a:rPr lang="en-US" altLang="en-US" dirty="0"/>
              <a:t>The Variety of Demand Curves</a:t>
            </a:r>
            <a:endParaRPr lang="en-US" altLang="en-US" dirty="0"/>
          </a:p>
        </p:txBody>
      </p:sp>
      <p:sp>
        <p:nvSpPr>
          <p:cNvPr id="23557" name="Rectangle 3"/>
          <p:cNvSpPr>
            <a:spLocks noGrp="1"/>
          </p:cNvSpPr>
          <p:nvPr>
            <p:ph type="body"/>
          </p:nvPr>
        </p:nvSpPr>
        <p:spPr>
          <a:xfrm>
            <a:off x="373063" y="1030288"/>
            <a:ext cx="8313737" cy="5059362"/>
          </a:xfrm>
          <a:ln/>
        </p:spPr>
        <p:txBody>
          <a:bodyPr vert="horz" wrap="square" lIns="91440" tIns="45720" rIns="91440" bIns="45720" anchor="t" anchorCtr="0"/>
          <a:p>
            <a:pPr eaLnBrk="1" hangingPunct="1">
              <a:spcBef>
                <a:spcPct val="55000"/>
              </a:spcBef>
            </a:pPr>
            <a:r>
              <a:rPr lang="en-US" altLang="en-US" dirty="0"/>
              <a:t>The price elasticity of demand is closely related to the slope of the demand curve. </a:t>
            </a:r>
            <a:endParaRPr lang="en-US" altLang="en-US" dirty="0"/>
          </a:p>
          <a:p>
            <a:pPr eaLnBrk="1" hangingPunct="1">
              <a:spcBef>
                <a:spcPct val="55000"/>
              </a:spcBef>
            </a:pPr>
            <a:r>
              <a:rPr lang="en-US" altLang="en-US" dirty="0"/>
              <a:t>Rule of thumb:  </a:t>
            </a:r>
            <a:br>
              <a:rPr lang="en-US" altLang="en-US" dirty="0"/>
            </a:br>
            <a:r>
              <a:rPr lang="en-US" altLang="en-US" dirty="0"/>
              <a:t>The flatter the curve, the bigger the elasticity.  </a:t>
            </a:r>
            <a:br>
              <a:rPr lang="en-US" altLang="en-US" dirty="0"/>
            </a:br>
            <a:r>
              <a:rPr lang="en-US" altLang="en-US" dirty="0"/>
              <a:t>The steeper the curve, the smaller the elasticity. </a:t>
            </a:r>
            <a:endParaRPr lang="en-US" altLang="en-US" dirty="0"/>
          </a:p>
          <a:p>
            <a:pPr eaLnBrk="1" hangingPunct="1">
              <a:spcBef>
                <a:spcPct val="55000"/>
              </a:spcBef>
            </a:pPr>
            <a:r>
              <a:rPr lang="en-US" altLang="en-US" dirty="0"/>
              <a:t>Five different classifications of </a:t>
            </a:r>
            <a:r>
              <a:rPr lang="en-US" altLang="en-US" b="1" i="1" dirty="0"/>
              <a:t>D</a:t>
            </a:r>
            <a:r>
              <a:rPr lang="en-US" altLang="en-US" dirty="0"/>
              <a:t> curves.…</a:t>
            </a:r>
            <a:endParaRPr lang="en-US" altLang="en-US" dirty="0"/>
          </a:p>
        </p:txBody>
      </p:sp>
      <p:sp>
        <p:nvSpPr>
          <p:cNvPr id="33798"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pic>
        <p:nvPicPr>
          <p:cNvPr id="33799" name="Audio 2">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53531">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7">
                                            <p:txEl>
                                              <p:charRg st="0" end="85"/>
                                            </p:txEl>
                                          </p:spTgt>
                                        </p:tgtEl>
                                        <p:attrNameLst>
                                          <p:attrName>style.visibility</p:attrName>
                                        </p:attrNameLst>
                                      </p:cBhvr>
                                      <p:to>
                                        <p:strVal val="visible"/>
                                      </p:to>
                                    </p:set>
                                    <p:animEffect transition="in" filter="wipe(left)">
                                      <p:cBhvr>
                                        <p:cTn id="7" dur="500"/>
                                        <p:tgtEl>
                                          <p:spTgt spid="23557">
                                            <p:txEl>
                                              <p:charRg st="0" end="8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7">
                                            <p:txEl>
                                              <p:charRg st="85" end="206"/>
                                            </p:txEl>
                                          </p:spTgt>
                                        </p:tgtEl>
                                        <p:attrNameLst>
                                          <p:attrName>style.visibility</p:attrName>
                                        </p:attrNameLst>
                                      </p:cBhvr>
                                      <p:to>
                                        <p:strVal val="visible"/>
                                      </p:to>
                                    </p:set>
                                    <p:animEffect transition="in" filter="wipe(left)">
                                      <p:cBhvr>
                                        <p:cTn id="12" dur="500"/>
                                        <p:tgtEl>
                                          <p:spTgt spid="23557">
                                            <p:txEl>
                                              <p:charRg st="85" end="20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7">
                                            <p:txEl>
                                              <p:charRg st="206" end="251"/>
                                            </p:txEl>
                                          </p:spTgt>
                                        </p:tgtEl>
                                        <p:attrNameLst>
                                          <p:attrName>style.visibility</p:attrName>
                                        </p:attrNameLst>
                                      </p:cBhvr>
                                      <p:to>
                                        <p:strVal val="visible"/>
                                      </p:to>
                                    </p:set>
                                    <p:animEffect transition="in" filter="wipe(left)">
                                      <p:cBhvr>
                                        <p:cTn id="17" dur="500"/>
                                        <p:tgtEl>
                                          <p:spTgt spid="23557">
                                            <p:txEl>
                                              <p:charRg st="206" end="2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ldLvl="4"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35843"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grpSp>
        <p:nvGrpSpPr>
          <p:cNvPr id="35844" name="Group 2"/>
          <p:cNvGrpSpPr/>
          <p:nvPr/>
        </p:nvGrpSpPr>
        <p:grpSpPr>
          <a:xfrm>
            <a:off x="4567238" y="3019425"/>
            <a:ext cx="1943100" cy="2386013"/>
            <a:chOff x="2877" y="1902"/>
            <a:chExt cx="1224" cy="1503"/>
          </a:xfrm>
        </p:grpSpPr>
        <p:sp>
          <p:nvSpPr>
            <p:cNvPr id="35882" name="Text Box 3"/>
            <p:cNvSpPr txBox="1"/>
            <p:nvPr/>
          </p:nvSpPr>
          <p:spPr>
            <a:xfrm>
              <a:off x="3731" y="3117"/>
              <a:ext cx="370"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sp>
          <p:nvSpPr>
            <p:cNvPr id="35883" name="Text Box 4"/>
            <p:cNvSpPr txBox="1"/>
            <p:nvPr/>
          </p:nvSpPr>
          <p:spPr>
            <a:xfrm>
              <a:off x="2877" y="1902"/>
              <a:ext cx="376"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grpSp>
          <p:nvGrpSpPr>
            <p:cNvPr id="35884" name="Group 5"/>
            <p:cNvGrpSpPr/>
            <p:nvPr/>
          </p:nvGrpSpPr>
          <p:grpSpPr>
            <a:xfrm>
              <a:off x="3265" y="2047"/>
              <a:ext cx="662" cy="1079"/>
              <a:chOff x="3265" y="2047"/>
              <a:chExt cx="662" cy="1178"/>
            </a:xfrm>
          </p:grpSpPr>
          <p:sp>
            <p:nvSpPr>
              <p:cNvPr id="35885" name="Line 6"/>
              <p:cNvSpPr/>
              <p:nvPr/>
            </p:nvSpPr>
            <p:spPr>
              <a:xfrm>
                <a:off x="3920" y="2049"/>
                <a:ext cx="0" cy="1176"/>
              </a:xfrm>
              <a:prstGeom prst="line">
                <a:avLst/>
              </a:prstGeom>
              <a:ln w="9525" cap="flat" cmpd="sng">
                <a:solidFill>
                  <a:srgbClr val="777777"/>
                </a:solidFill>
                <a:prstDash val="lgDash"/>
                <a:headEnd type="none" w="med" len="med"/>
                <a:tailEnd type="none" w="med" len="med"/>
              </a:ln>
            </p:spPr>
          </p:sp>
          <p:sp>
            <p:nvSpPr>
              <p:cNvPr id="35886" name="Line 7"/>
              <p:cNvSpPr/>
              <p:nvPr/>
            </p:nvSpPr>
            <p:spPr>
              <a:xfrm>
                <a:off x="3265" y="2047"/>
                <a:ext cx="662" cy="0"/>
              </a:xfrm>
              <a:prstGeom prst="line">
                <a:avLst/>
              </a:prstGeom>
              <a:ln w="9525" cap="flat" cmpd="sng">
                <a:solidFill>
                  <a:srgbClr val="777777"/>
                </a:solidFill>
                <a:prstDash val="lgDash"/>
                <a:headEnd type="none" w="med" len="med"/>
                <a:tailEnd type="none" w="med" len="med"/>
              </a:ln>
            </p:spPr>
          </p:sp>
        </p:grpSp>
      </p:grpSp>
      <p:grpSp>
        <p:nvGrpSpPr>
          <p:cNvPr id="35845" name="Group 8"/>
          <p:cNvGrpSpPr/>
          <p:nvPr/>
        </p:nvGrpSpPr>
        <p:grpSpPr>
          <a:xfrm>
            <a:off x="5935663" y="2287588"/>
            <a:ext cx="614362" cy="2676525"/>
            <a:chOff x="3739" y="1441"/>
            <a:chExt cx="387" cy="1686"/>
          </a:xfrm>
        </p:grpSpPr>
        <p:sp>
          <p:nvSpPr>
            <p:cNvPr id="35880" name="Text Box 9"/>
            <p:cNvSpPr txBox="1"/>
            <p:nvPr/>
          </p:nvSpPr>
          <p:spPr>
            <a:xfrm>
              <a:off x="3739" y="1441"/>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D</a:t>
              </a:r>
              <a:endParaRPr lang="en-US" altLang="en-US" sz="2400" b="1" i="1" dirty="0">
                <a:ea typeface="Arial" panose="020B0604020202020204" pitchFamily="34" charset="0"/>
              </a:endParaRPr>
            </a:p>
          </p:txBody>
        </p:sp>
        <p:sp>
          <p:nvSpPr>
            <p:cNvPr id="35881" name="Line 10"/>
            <p:cNvSpPr/>
            <p:nvPr/>
          </p:nvSpPr>
          <p:spPr>
            <a:xfrm flipH="1">
              <a:off x="3917" y="1692"/>
              <a:ext cx="0" cy="1435"/>
            </a:xfrm>
            <a:prstGeom prst="line">
              <a:avLst/>
            </a:prstGeom>
            <a:ln w="38100" cap="flat" cmpd="sng">
              <a:solidFill>
                <a:srgbClr val="003399"/>
              </a:solidFill>
              <a:prstDash val="solid"/>
              <a:headEnd type="none" w="med" len="med"/>
              <a:tailEnd type="none" w="med" len="med"/>
            </a:ln>
          </p:spPr>
        </p:sp>
      </p:grpSp>
      <p:sp>
        <p:nvSpPr>
          <p:cNvPr id="35846" name="Rectangle 11"/>
          <p:cNvSpPr>
            <a:spLocks noGrp="1"/>
          </p:cNvSpPr>
          <p:nvPr>
            <p:ph type="title"/>
          </p:nvPr>
        </p:nvSpPr>
        <p:spPr>
          <a:xfrm>
            <a:off x="407988" y="249238"/>
            <a:ext cx="8494712" cy="619125"/>
          </a:xfrm>
          <a:ln/>
        </p:spPr>
        <p:txBody>
          <a:bodyPr vert="horz" wrap="square" lIns="91440" tIns="45720" rIns="91440" bIns="45720" anchor="ctr" anchorCtr="0"/>
          <a:p>
            <a:pPr algn="l" eaLnBrk="1" hangingPunct="1"/>
            <a:r>
              <a:rPr lang="en-US" altLang="en-US" sz="3200" dirty="0">
                <a:solidFill>
                  <a:srgbClr val="CC0000"/>
                </a:solidFill>
              </a:rPr>
              <a:t>“Perfectly inelastic demand”</a:t>
            </a:r>
            <a:r>
              <a:rPr lang="en-US" altLang="en-US" sz="2700" dirty="0">
                <a:solidFill>
                  <a:srgbClr val="CC0000"/>
                </a:solidFill>
              </a:rPr>
              <a:t>  </a:t>
            </a:r>
            <a:r>
              <a:rPr lang="en-US" altLang="en-US" sz="2700" b="0" dirty="0">
                <a:solidFill>
                  <a:srgbClr val="CC0000"/>
                </a:solidFill>
              </a:rPr>
              <a:t>(one extreme case)</a:t>
            </a:r>
            <a:endParaRPr lang="en-US" altLang="en-US" sz="2700" b="0" dirty="0">
              <a:solidFill>
                <a:srgbClr val="CC0000"/>
              </a:solidFill>
            </a:endParaRPr>
          </a:p>
        </p:txBody>
      </p:sp>
      <p:grpSp>
        <p:nvGrpSpPr>
          <p:cNvPr id="35847" name="Group 12"/>
          <p:cNvGrpSpPr/>
          <p:nvPr/>
        </p:nvGrpSpPr>
        <p:grpSpPr>
          <a:xfrm>
            <a:off x="4826000" y="2114550"/>
            <a:ext cx="3870325" cy="3060700"/>
            <a:chOff x="3226" y="1041"/>
            <a:chExt cx="2146" cy="1792"/>
          </a:xfrm>
        </p:grpSpPr>
        <p:grpSp>
          <p:nvGrpSpPr>
            <p:cNvPr id="35875" name="Group 13"/>
            <p:cNvGrpSpPr/>
            <p:nvPr/>
          </p:nvGrpSpPr>
          <p:grpSpPr>
            <a:xfrm>
              <a:off x="3421" y="1302"/>
              <a:ext cx="1661" cy="1413"/>
              <a:chOff x="1098" y="1361"/>
              <a:chExt cx="2116" cy="2027"/>
            </a:xfrm>
          </p:grpSpPr>
          <p:sp>
            <p:nvSpPr>
              <p:cNvPr id="35878" name="Line 14"/>
              <p:cNvSpPr/>
              <p:nvPr/>
            </p:nvSpPr>
            <p:spPr>
              <a:xfrm>
                <a:off x="1102" y="1361"/>
                <a:ext cx="0" cy="2025"/>
              </a:xfrm>
              <a:prstGeom prst="line">
                <a:avLst/>
              </a:prstGeom>
              <a:ln w="12700" cap="flat" cmpd="sng">
                <a:solidFill>
                  <a:schemeClr val="tx1"/>
                </a:solidFill>
                <a:prstDash val="solid"/>
                <a:headEnd type="none" w="med" len="med"/>
                <a:tailEnd type="none" w="med" len="med"/>
              </a:ln>
            </p:spPr>
          </p:sp>
          <p:sp>
            <p:nvSpPr>
              <p:cNvPr id="35879" name="Line 15"/>
              <p:cNvSpPr/>
              <p:nvPr/>
            </p:nvSpPr>
            <p:spPr>
              <a:xfrm>
                <a:off x="1098" y="3388"/>
                <a:ext cx="2116" cy="0"/>
              </a:xfrm>
              <a:prstGeom prst="line">
                <a:avLst/>
              </a:prstGeom>
              <a:ln w="12700" cap="flat" cmpd="sng">
                <a:solidFill>
                  <a:schemeClr val="tx1"/>
                </a:solidFill>
                <a:prstDash val="solid"/>
                <a:headEnd type="none" w="med" len="med"/>
                <a:tailEnd type="none" w="med" len="med"/>
              </a:ln>
            </p:spPr>
          </p:sp>
        </p:grpSp>
        <p:sp>
          <p:nvSpPr>
            <p:cNvPr id="35876" name="Text Box 16"/>
            <p:cNvSpPr txBox="1"/>
            <p:nvPr/>
          </p:nvSpPr>
          <p:spPr>
            <a:xfrm>
              <a:off x="3226" y="1041"/>
              <a:ext cx="387" cy="26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endParaRPr lang="en-US" altLang="en-US" sz="2400" b="1" i="1" dirty="0">
                <a:ea typeface="Arial" panose="020B0604020202020204" pitchFamily="34" charset="0"/>
              </a:endParaRPr>
            </a:p>
          </p:txBody>
        </p:sp>
        <p:sp>
          <p:nvSpPr>
            <p:cNvPr id="35877" name="Text Box 17"/>
            <p:cNvSpPr txBox="1"/>
            <p:nvPr/>
          </p:nvSpPr>
          <p:spPr>
            <a:xfrm>
              <a:off x="4985" y="2565"/>
              <a:ext cx="387" cy="26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endParaRPr lang="en-US" altLang="en-US" sz="2400" b="1" i="1" dirty="0">
                <a:ea typeface="Arial" panose="020B0604020202020204" pitchFamily="34" charset="0"/>
              </a:endParaRPr>
            </a:p>
          </p:txBody>
        </p:sp>
      </p:grpSp>
      <p:grpSp>
        <p:nvGrpSpPr>
          <p:cNvPr id="7" name="Group 18"/>
          <p:cNvGrpSpPr/>
          <p:nvPr/>
        </p:nvGrpSpPr>
        <p:grpSpPr>
          <a:xfrm>
            <a:off x="4560888" y="3706813"/>
            <a:ext cx="1727200" cy="457200"/>
            <a:chOff x="2873" y="2335"/>
            <a:chExt cx="1088" cy="288"/>
          </a:xfrm>
        </p:grpSpPr>
        <p:sp>
          <p:nvSpPr>
            <p:cNvPr id="35872" name="Text Box 19"/>
            <p:cNvSpPr txBox="1"/>
            <p:nvPr/>
          </p:nvSpPr>
          <p:spPr>
            <a:xfrm>
              <a:off x="2873" y="2335"/>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2</a:t>
              </a:r>
              <a:endParaRPr lang="en-US" altLang="en-US" sz="2400" b="1" baseline="-25000" dirty="0">
                <a:ea typeface="Arial" panose="020B0604020202020204" pitchFamily="34" charset="0"/>
              </a:endParaRPr>
            </a:p>
          </p:txBody>
        </p:sp>
        <p:sp>
          <p:nvSpPr>
            <p:cNvPr id="35873" name="Line 20"/>
            <p:cNvSpPr/>
            <p:nvPr/>
          </p:nvSpPr>
          <p:spPr>
            <a:xfrm>
              <a:off x="3264" y="2463"/>
              <a:ext cx="647" cy="0"/>
            </a:xfrm>
            <a:prstGeom prst="line">
              <a:avLst/>
            </a:prstGeom>
            <a:ln w="9525" cap="flat" cmpd="sng">
              <a:solidFill>
                <a:srgbClr val="777777"/>
              </a:solidFill>
              <a:prstDash val="lgDash"/>
              <a:headEnd type="none" w="med" len="med"/>
              <a:tailEnd type="none" w="med" len="med"/>
            </a:ln>
          </p:spPr>
        </p:sp>
        <p:sp>
          <p:nvSpPr>
            <p:cNvPr id="35874" name="Oval 21"/>
            <p:cNvSpPr/>
            <p:nvPr/>
          </p:nvSpPr>
          <p:spPr>
            <a:xfrm>
              <a:off x="3873" y="2419"/>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sp>
        <p:nvSpPr>
          <p:cNvPr id="392214" name="Line 22"/>
          <p:cNvSpPr/>
          <p:nvPr/>
        </p:nvSpPr>
        <p:spPr>
          <a:xfrm rot="10800000" flipH="1" flipV="1">
            <a:off x="5313363" y="3252788"/>
            <a:ext cx="0" cy="657225"/>
          </a:xfrm>
          <a:prstGeom prst="line">
            <a:avLst/>
          </a:prstGeom>
          <a:ln w="50800" cap="flat" cmpd="sng">
            <a:solidFill>
              <a:srgbClr val="FF6600"/>
            </a:solidFill>
            <a:prstDash val="solid"/>
            <a:headEnd type="none" w="med" len="med"/>
            <a:tailEnd type="triangle" w="lg" len="med"/>
          </a:ln>
        </p:spPr>
      </p:sp>
      <p:sp>
        <p:nvSpPr>
          <p:cNvPr id="392215" name="Text Box 23"/>
          <p:cNvSpPr txBox="1"/>
          <p:nvPr/>
        </p:nvSpPr>
        <p:spPr>
          <a:xfrm>
            <a:off x="3579813" y="4633913"/>
            <a:ext cx="1203325" cy="822325"/>
          </a:xfrm>
          <a:prstGeom prst="rect">
            <a:avLst/>
          </a:prstGeom>
          <a:solidFill>
            <a:srgbClr val="FF9900">
              <a:alpha val="50195"/>
            </a:srgbClr>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dirty="0">
                <a:cs typeface="Arial" panose="020B0604020202020204" pitchFamily="34" charset="0"/>
              </a:rPr>
              <a:t>  falls by 10%</a:t>
            </a:r>
            <a:endParaRPr lang="en-US" altLang="en-US" sz="2400" dirty="0">
              <a:ea typeface="Arial" panose="020B0604020202020204" pitchFamily="34" charset="0"/>
            </a:endParaRPr>
          </a:p>
        </p:txBody>
      </p:sp>
      <p:sp>
        <p:nvSpPr>
          <p:cNvPr id="392216" name="Text Box 24"/>
          <p:cNvSpPr txBox="1"/>
          <p:nvPr/>
        </p:nvSpPr>
        <p:spPr>
          <a:xfrm>
            <a:off x="5957888" y="5486400"/>
            <a:ext cx="1836737" cy="822325"/>
          </a:xfrm>
          <a:prstGeom prst="rect">
            <a:avLst/>
          </a:prstGeom>
          <a:solidFill>
            <a:srgbClr val="CC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dirty="0">
                <a:cs typeface="Arial" panose="020B0604020202020204" pitchFamily="34" charset="0"/>
              </a:rPr>
              <a:t>  changes </a:t>
            </a:r>
            <a:br>
              <a:rPr lang="en-US" altLang="en-US" sz="2400" dirty="0">
                <a:cs typeface="Arial" panose="020B0604020202020204" pitchFamily="34" charset="0"/>
              </a:rPr>
            </a:br>
            <a:r>
              <a:rPr lang="en-US" altLang="en-US" sz="2400" dirty="0">
                <a:cs typeface="Arial" panose="020B0604020202020204" pitchFamily="34" charset="0"/>
              </a:rPr>
              <a:t>by  0%</a:t>
            </a:r>
            <a:endParaRPr lang="en-US" altLang="en-US" sz="2400" dirty="0">
              <a:ea typeface="Arial" panose="020B0604020202020204" pitchFamily="34" charset="0"/>
            </a:endParaRPr>
          </a:p>
        </p:txBody>
      </p:sp>
      <p:sp>
        <p:nvSpPr>
          <p:cNvPr id="35852"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sp>
        <p:nvSpPr>
          <p:cNvPr id="392218" name="Text Box 26"/>
          <p:cNvSpPr txBox="1"/>
          <p:nvPr/>
        </p:nvSpPr>
        <p:spPr>
          <a:xfrm>
            <a:off x="6057900" y="871538"/>
            <a:ext cx="1171575" cy="473075"/>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solidFill>
                  <a:srgbClr val="009900"/>
                </a:solidFill>
                <a:cs typeface="Arial" panose="020B0604020202020204" pitchFamily="34" charset="0"/>
              </a:rPr>
              <a:t>0%</a:t>
            </a:r>
            <a:endParaRPr lang="en-US" altLang="en-US" sz="2500" b="1" i="1" baseline="30000" dirty="0">
              <a:solidFill>
                <a:srgbClr val="009900"/>
              </a:solidFill>
              <a:ea typeface="Arial" panose="020B0604020202020204" pitchFamily="34" charset="0"/>
            </a:endParaRPr>
          </a:p>
        </p:txBody>
      </p:sp>
      <p:sp>
        <p:nvSpPr>
          <p:cNvPr id="392219" name="Text Box 27"/>
          <p:cNvSpPr txBox="1"/>
          <p:nvPr/>
        </p:nvSpPr>
        <p:spPr>
          <a:xfrm>
            <a:off x="6064250" y="1379538"/>
            <a:ext cx="1171575" cy="473075"/>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solidFill>
                  <a:srgbClr val="FF6600"/>
                </a:solidFill>
                <a:cs typeface="Arial" panose="020B0604020202020204" pitchFamily="34" charset="0"/>
              </a:rPr>
              <a:t>10%</a:t>
            </a:r>
            <a:endParaRPr lang="en-US" altLang="en-US" sz="2500" b="1" i="1" baseline="30000" dirty="0">
              <a:solidFill>
                <a:srgbClr val="FF6600"/>
              </a:solidFill>
              <a:ea typeface="Arial" panose="020B0604020202020204" pitchFamily="34" charset="0"/>
            </a:endParaRPr>
          </a:p>
        </p:txBody>
      </p:sp>
      <p:sp>
        <p:nvSpPr>
          <p:cNvPr id="392220" name="Text Box 28"/>
          <p:cNvSpPr txBox="1"/>
          <p:nvPr/>
        </p:nvSpPr>
        <p:spPr>
          <a:xfrm>
            <a:off x="7202488" y="1111250"/>
            <a:ext cx="682625" cy="488950"/>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solidFill>
                  <a:srgbClr val="0000FF"/>
                </a:solidFill>
                <a:cs typeface="Arial" panose="020B0604020202020204" pitchFamily="34" charset="0"/>
              </a:rPr>
              <a:t>= 0</a:t>
            </a:r>
            <a:endParaRPr lang="en-US" altLang="en-US" sz="2600" dirty="0">
              <a:solidFill>
                <a:srgbClr val="0000FF"/>
              </a:solidFill>
              <a:ea typeface="Arial" panose="020B0604020202020204" pitchFamily="34" charset="0"/>
            </a:endParaRPr>
          </a:p>
        </p:txBody>
      </p:sp>
      <p:grpSp>
        <p:nvGrpSpPr>
          <p:cNvPr id="35856" name="Group 29"/>
          <p:cNvGrpSpPr/>
          <p:nvPr/>
        </p:nvGrpSpPr>
        <p:grpSpPr>
          <a:xfrm>
            <a:off x="725488" y="874713"/>
            <a:ext cx="6413500" cy="981075"/>
            <a:chOff x="747" y="551"/>
            <a:chExt cx="4040" cy="618"/>
          </a:xfrm>
        </p:grpSpPr>
        <p:sp>
          <p:nvSpPr>
            <p:cNvPr id="35865" name="Text Box 30"/>
            <p:cNvSpPr txBox="1"/>
            <p:nvPr/>
          </p:nvSpPr>
          <p:spPr>
            <a:xfrm>
              <a:off x="747" y="603"/>
              <a:ext cx="1436" cy="514"/>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95000"/>
                </a:lnSpc>
                <a:spcBef>
                  <a:spcPct val="50000"/>
                </a:spcBef>
                <a:buClrTx/>
                <a:buSzTx/>
                <a:buFontTx/>
                <a:buNone/>
              </a:pPr>
              <a:r>
                <a:rPr lang="en-US" altLang="en-US" sz="2500" dirty="0">
                  <a:cs typeface="Arial" panose="020B0604020202020204" pitchFamily="34" charset="0"/>
                </a:rPr>
                <a:t>Price elasticity </a:t>
              </a:r>
              <a:br>
                <a:rPr lang="en-US" altLang="en-US" sz="2500" dirty="0">
                  <a:cs typeface="Arial" panose="020B0604020202020204" pitchFamily="34" charset="0"/>
                </a:rPr>
              </a:br>
              <a:r>
                <a:rPr lang="en-US" altLang="en-US" sz="2500" dirty="0">
                  <a:cs typeface="Arial" panose="020B0604020202020204" pitchFamily="34" charset="0"/>
                </a:rPr>
                <a:t>of demand</a:t>
              </a:r>
              <a:endParaRPr lang="en-US" altLang="en-US" sz="2500" dirty="0">
                <a:ea typeface="Arial" panose="020B0604020202020204" pitchFamily="34" charset="0"/>
              </a:endParaRPr>
            </a:p>
          </p:txBody>
        </p:sp>
        <p:sp>
          <p:nvSpPr>
            <p:cNvPr id="35866" name="Text Box 31"/>
            <p:cNvSpPr txBox="1"/>
            <p:nvPr/>
          </p:nvSpPr>
          <p:spPr>
            <a:xfrm>
              <a:off x="2091" y="704"/>
              <a:ext cx="289"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sp>
          <p:nvSpPr>
            <p:cNvPr id="35867" name="Text Box 32"/>
            <p:cNvSpPr txBox="1"/>
            <p:nvPr/>
          </p:nvSpPr>
          <p:spPr>
            <a:xfrm>
              <a:off x="2358" y="551"/>
              <a:ext cx="1502" cy="29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cs typeface="Arial" panose="020B0604020202020204" pitchFamily="34" charset="0"/>
                </a:rPr>
                <a:t>% change in </a:t>
              </a:r>
              <a:r>
                <a:rPr lang="en-US" altLang="en-US" sz="2500" b="1" i="1" dirty="0">
                  <a:cs typeface="Arial" panose="020B0604020202020204" pitchFamily="34" charset="0"/>
                </a:rPr>
                <a:t>Q</a:t>
              </a:r>
              <a:endParaRPr lang="en-US" altLang="en-US" sz="2500" b="1" i="1" baseline="30000" dirty="0">
                <a:ea typeface="Arial" panose="020B0604020202020204" pitchFamily="34" charset="0"/>
              </a:endParaRPr>
            </a:p>
          </p:txBody>
        </p:sp>
        <p:sp>
          <p:nvSpPr>
            <p:cNvPr id="35868" name="Text Box 33"/>
            <p:cNvSpPr txBox="1"/>
            <p:nvPr/>
          </p:nvSpPr>
          <p:spPr>
            <a:xfrm>
              <a:off x="2362" y="871"/>
              <a:ext cx="1502" cy="29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cs typeface="Arial" panose="020B0604020202020204" pitchFamily="34" charset="0"/>
                </a:rPr>
                <a:t>% change in </a:t>
              </a:r>
              <a:r>
                <a:rPr lang="en-US" altLang="en-US" sz="2500" b="1" i="1" dirty="0">
                  <a:cs typeface="Arial" panose="020B0604020202020204" pitchFamily="34" charset="0"/>
                </a:rPr>
                <a:t>P</a:t>
              </a:r>
              <a:endParaRPr lang="en-US" altLang="en-US" sz="2500" b="1" i="1" baseline="30000" dirty="0">
                <a:ea typeface="Arial" panose="020B0604020202020204" pitchFamily="34" charset="0"/>
              </a:endParaRPr>
            </a:p>
          </p:txBody>
        </p:sp>
        <p:sp>
          <p:nvSpPr>
            <p:cNvPr id="35869" name="Line 34"/>
            <p:cNvSpPr/>
            <p:nvPr/>
          </p:nvSpPr>
          <p:spPr>
            <a:xfrm>
              <a:off x="2417" y="859"/>
              <a:ext cx="1404" cy="0"/>
            </a:xfrm>
            <a:prstGeom prst="line">
              <a:avLst/>
            </a:prstGeom>
            <a:ln w="12700" cap="flat" cmpd="sng">
              <a:solidFill>
                <a:schemeClr val="tx1"/>
              </a:solidFill>
              <a:prstDash val="solid"/>
              <a:headEnd type="none" w="med" len="med"/>
              <a:tailEnd type="none" w="med" len="med"/>
            </a:ln>
          </p:spPr>
        </p:sp>
        <p:sp>
          <p:nvSpPr>
            <p:cNvPr id="35870" name="Text Box 35"/>
            <p:cNvSpPr txBox="1"/>
            <p:nvPr/>
          </p:nvSpPr>
          <p:spPr>
            <a:xfrm>
              <a:off x="3839" y="702"/>
              <a:ext cx="289"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sp>
          <p:nvSpPr>
            <p:cNvPr id="35871" name="Line 36"/>
            <p:cNvSpPr/>
            <p:nvPr/>
          </p:nvSpPr>
          <p:spPr>
            <a:xfrm>
              <a:off x="4171" y="860"/>
              <a:ext cx="616" cy="0"/>
            </a:xfrm>
            <a:prstGeom prst="line">
              <a:avLst/>
            </a:prstGeom>
            <a:ln w="12700" cap="flat" cmpd="sng">
              <a:solidFill>
                <a:schemeClr val="tx1"/>
              </a:solidFill>
              <a:prstDash val="solid"/>
              <a:headEnd type="none" w="med" len="med"/>
              <a:tailEnd type="none" w="med" len="med"/>
            </a:ln>
          </p:spPr>
        </p:sp>
      </p:grpSp>
      <p:sp>
        <p:nvSpPr>
          <p:cNvPr id="35857" name="Oval 37"/>
          <p:cNvSpPr/>
          <p:nvPr/>
        </p:nvSpPr>
        <p:spPr>
          <a:xfrm>
            <a:off x="6148388" y="3179763"/>
            <a:ext cx="139700" cy="138112"/>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sp>
        <p:nvSpPr>
          <p:cNvPr id="35858" name="Rectangle 38"/>
          <p:cNvSpPr/>
          <p:nvPr/>
        </p:nvSpPr>
        <p:spPr>
          <a:xfrm>
            <a:off x="366713" y="3221038"/>
            <a:ext cx="3390900" cy="9683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cs typeface="Arial" panose="020B0604020202020204" pitchFamily="34" charset="0"/>
              </a:rPr>
              <a:t>Consumers’ </a:t>
            </a:r>
            <a:br>
              <a:rPr lang="en-US" altLang="en-US" sz="2600" dirty="0">
                <a:cs typeface="Arial" panose="020B0604020202020204" pitchFamily="34" charset="0"/>
              </a:rPr>
            </a:br>
            <a:r>
              <a:rPr lang="en-US" altLang="en-US" sz="2600" dirty="0">
                <a:cs typeface="Arial" panose="020B0604020202020204" pitchFamily="34" charset="0"/>
              </a:rPr>
              <a:t>price sensitivity:</a:t>
            </a:r>
            <a:endParaRPr lang="en-US" altLang="en-US" sz="2600" dirty="0">
              <a:solidFill>
                <a:srgbClr val="0000FF"/>
              </a:solidFill>
              <a:ea typeface="Arial" panose="020B0604020202020204" pitchFamily="34" charset="0"/>
            </a:endParaRPr>
          </a:p>
        </p:txBody>
      </p:sp>
      <p:sp>
        <p:nvSpPr>
          <p:cNvPr id="35859" name="Rectangle 39"/>
          <p:cNvSpPr/>
          <p:nvPr/>
        </p:nvSpPr>
        <p:spPr>
          <a:xfrm>
            <a:off x="365125" y="2144713"/>
            <a:ext cx="1492250" cy="528637"/>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b="1" i="1" dirty="0">
                <a:cs typeface="Arial" panose="020B0604020202020204" pitchFamily="34" charset="0"/>
              </a:rPr>
              <a:t>D</a:t>
            </a:r>
            <a:r>
              <a:rPr lang="en-US" altLang="en-US" sz="2600" dirty="0">
                <a:cs typeface="Arial" panose="020B0604020202020204" pitchFamily="34" charset="0"/>
              </a:rPr>
              <a:t> curve:</a:t>
            </a:r>
            <a:endParaRPr lang="en-US" altLang="en-US" sz="2600" dirty="0">
              <a:solidFill>
                <a:srgbClr val="0000FF"/>
              </a:solidFill>
              <a:ea typeface="Arial" panose="020B0604020202020204" pitchFamily="34" charset="0"/>
            </a:endParaRPr>
          </a:p>
        </p:txBody>
      </p:sp>
      <p:sp>
        <p:nvSpPr>
          <p:cNvPr id="35860" name="Rectangle 40"/>
          <p:cNvSpPr/>
          <p:nvPr/>
        </p:nvSpPr>
        <p:spPr>
          <a:xfrm>
            <a:off x="338138" y="4859338"/>
            <a:ext cx="1617662" cy="5365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cs typeface="Arial" panose="020B0604020202020204" pitchFamily="34" charset="0"/>
              </a:rPr>
              <a:t>Elasticity:</a:t>
            </a:r>
            <a:endParaRPr lang="en-US" altLang="en-US" sz="2600" dirty="0">
              <a:solidFill>
                <a:srgbClr val="0000FF"/>
              </a:solidFill>
              <a:ea typeface="Arial" panose="020B0604020202020204" pitchFamily="34" charset="0"/>
            </a:endParaRPr>
          </a:p>
        </p:txBody>
      </p:sp>
      <p:sp>
        <p:nvSpPr>
          <p:cNvPr id="35861" name="Rectangle 41"/>
          <p:cNvSpPr/>
          <p:nvPr/>
        </p:nvSpPr>
        <p:spPr>
          <a:xfrm>
            <a:off x="565150" y="2581275"/>
            <a:ext cx="2895600" cy="528638"/>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vertical</a:t>
            </a:r>
            <a:endParaRPr lang="en-US" altLang="en-US" sz="2600" dirty="0">
              <a:solidFill>
                <a:srgbClr val="0000FF"/>
              </a:solidFill>
              <a:ea typeface="Arial" panose="020B0604020202020204" pitchFamily="34" charset="0"/>
            </a:endParaRPr>
          </a:p>
        </p:txBody>
      </p:sp>
      <p:sp>
        <p:nvSpPr>
          <p:cNvPr id="35862" name="Rectangle 42"/>
          <p:cNvSpPr/>
          <p:nvPr/>
        </p:nvSpPr>
        <p:spPr>
          <a:xfrm>
            <a:off x="582613" y="4079875"/>
            <a:ext cx="2624137" cy="495300"/>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none</a:t>
            </a:r>
            <a:endParaRPr lang="en-US" altLang="en-US" sz="2600" dirty="0">
              <a:solidFill>
                <a:srgbClr val="0000FF"/>
              </a:solidFill>
              <a:ea typeface="Arial" panose="020B0604020202020204" pitchFamily="34" charset="0"/>
            </a:endParaRPr>
          </a:p>
        </p:txBody>
      </p:sp>
      <p:sp>
        <p:nvSpPr>
          <p:cNvPr id="392235" name="Rectangle 43"/>
          <p:cNvSpPr/>
          <p:nvPr/>
        </p:nvSpPr>
        <p:spPr>
          <a:xfrm>
            <a:off x="579438" y="5316538"/>
            <a:ext cx="1831975" cy="5365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0</a:t>
            </a:r>
            <a:endParaRPr lang="en-US" altLang="en-US" sz="2600" dirty="0">
              <a:solidFill>
                <a:srgbClr val="0000FF"/>
              </a:solidFill>
              <a:ea typeface="Arial" panose="020B0604020202020204" pitchFamily="34" charset="0"/>
            </a:endParaRPr>
          </a:p>
        </p:txBody>
      </p:sp>
      <p:pic>
        <p:nvPicPr>
          <p:cNvPr id="35864" name="Audio 1">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97743">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2215"/>
                                        </p:tgtEl>
                                        <p:attrNameLst>
                                          <p:attrName>style.visibility</p:attrName>
                                        </p:attrNameLst>
                                      </p:cBhvr>
                                      <p:to>
                                        <p:strVal val="visible"/>
                                      </p:to>
                                    </p:set>
                                    <p:animEffect transition="in" filter="dissolve">
                                      <p:cBhvr>
                                        <p:cTn id="7" dur="500"/>
                                        <p:tgtEl>
                                          <p:spTgt spid="3922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2219"/>
                                        </p:tgtEl>
                                        <p:attrNameLst>
                                          <p:attrName>style.visibility</p:attrName>
                                        </p:attrNameLst>
                                      </p:cBhvr>
                                      <p:to>
                                        <p:strVal val="visible"/>
                                      </p:to>
                                    </p:set>
                                    <p:animEffect transition="in" filter="dissolve">
                                      <p:cBhvr>
                                        <p:cTn id="10" dur="500"/>
                                        <p:tgtEl>
                                          <p:spTgt spid="392219"/>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92214"/>
                                        </p:tgtEl>
                                        <p:attrNameLst>
                                          <p:attrName>style.visibility</p:attrName>
                                        </p:attrNameLst>
                                      </p:cBhvr>
                                      <p:to>
                                        <p:strVal val="visible"/>
                                      </p:to>
                                    </p:set>
                                    <p:animEffect transition="in" filter="wipe(up)">
                                      <p:cBhvr>
                                        <p:cTn id="14" dur="500"/>
                                        <p:tgtEl>
                                          <p:spTgt spid="39221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92216"/>
                                        </p:tgtEl>
                                        <p:attrNameLst>
                                          <p:attrName>style.visibility</p:attrName>
                                        </p:attrNameLst>
                                      </p:cBhvr>
                                      <p:to>
                                        <p:strVal val="visible"/>
                                      </p:to>
                                    </p:set>
                                    <p:animEffect transition="in" filter="dissolve">
                                      <p:cBhvr>
                                        <p:cTn id="23" dur="500"/>
                                        <p:tgtEl>
                                          <p:spTgt spid="39221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92218"/>
                                        </p:tgtEl>
                                        <p:attrNameLst>
                                          <p:attrName>style.visibility</p:attrName>
                                        </p:attrNameLst>
                                      </p:cBhvr>
                                      <p:to>
                                        <p:strVal val="visible"/>
                                      </p:to>
                                    </p:set>
                                    <p:animEffect transition="in" filter="dissolve">
                                      <p:cBhvr>
                                        <p:cTn id="26" dur="500"/>
                                        <p:tgtEl>
                                          <p:spTgt spid="39221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92220"/>
                                        </p:tgtEl>
                                        <p:attrNameLst>
                                          <p:attrName>style.visibility</p:attrName>
                                        </p:attrNameLst>
                                      </p:cBhvr>
                                      <p:to>
                                        <p:strVal val="visible"/>
                                      </p:to>
                                    </p:set>
                                    <p:animEffect transition="in" filter="dissolve">
                                      <p:cBhvr>
                                        <p:cTn id="31" dur="500"/>
                                        <p:tgtEl>
                                          <p:spTgt spid="39222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92235"/>
                                        </p:tgtEl>
                                        <p:attrNameLst>
                                          <p:attrName>style.visibility</p:attrName>
                                        </p:attrNameLst>
                                      </p:cBhvr>
                                      <p:to>
                                        <p:strVal val="visible"/>
                                      </p:to>
                                    </p:set>
                                    <p:animEffect transition="in" filter="dissolve">
                                      <p:cBhvr>
                                        <p:cTn id="34" dur="500"/>
                                        <p:tgtEl>
                                          <p:spTgt spid="392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15" grpId="0" animBg="1"/>
      <p:bldP spid="392216" grpId="0" animBg="1"/>
      <p:bldP spid="392218" grpId="0"/>
      <p:bldP spid="392219" grpId="0"/>
      <p:bldP spid="392220" grpId="0"/>
      <p:bldP spid="3922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37891"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grpSp>
        <p:nvGrpSpPr>
          <p:cNvPr id="37892" name="Group 2"/>
          <p:cNvGrpSpPr/>
          <p:nvPr/>
        </p:nvGrpSpPr>
        <p:grpSpPr>
          <a:xfrm>
            <a:off x="5984875" y="1900238"/>
            <a:ext cx="2193925" cy="2709862"/>
            <a:chOff x="3770" y="1197"/>
            <a:chExt cx="1388" cy="1707"/>
          </a:xfrm>
        </p:grpSpPr>
        <p:sp>
          <p:nvSpPr>
            <p:cNvPr id="37937" name="Arc 3"/>
            <p:cNvSpPr/>
            <p:nvPr/>
          </p:nvSpPr>
          <p:spPr>
            <a:xfrm flipH="1" flipV="1">
              <a:off x="3770" y="1197"/>
              <a:ext cx="1388" cy="1565"/>
            </a:xfrm>
            <a:custGeom>
              <a:avLst/>
              <a:gdLst>
                <a:gd name="txL" fmla="*/ 0 w 21334"/>
                <a:gd name="txT" fmla="*/ 0 h 18670"/>
                <a:gd name="txR" fmla="*/ 21334 w 21334"/>
                <a:gd name="txB" fmla="*/ 18670 h 18670"/>
              </a:gdLst>
              <a:ahLst/>
              <a:cxnLst>
                <a:cxn ang="0">
                  <a:pos x="0" y="0"/>
                </a:cxn>
                <a:cxn ang="0">
                  <a:pos x="0" y="0"/>
                </a:cxn>
                <a:cxn ang="0">
                  <a:pos x="0" y="0"/>
                </a:cxn>
              </a:cxnLst>
              <a:rect l="txL" t="txT" r="txR" b="txB"/>
              <a:pathLst>
                <a:path w="21334" h="18670" fill="none">
                  <a:moveTo>
                    <a:pt x="10862" y="0"/>
                  </a:moveTo>
                  <a:cubicBezTo>
                    <a:pt x="16474" y="3265"/>
                    <a:pt x="20319" y="8880"/>
                    <a:pt x="21334" y="15292"/>
                  </a:cubicBezTo>
                </a:path>
                <a:path w="21334" h="18670" stroke="0">
                  <a:moveTo>
                    <a:pt x="10862" y="0"/>
                  </a:moveTo>
                  <a:cubicBezTo>
                    <a:pt x="16474" y="3265"/>
                    <a:pt x="20319" y="8880"/>
                    <a:pt x="21334" y="15292"/>
                  </a:cubicBezTo>
                  <a:lnTo>
                    <a:pt x="0" y="18670"/>
                  </a:lnTo>
                  <a:lnTo>
                    <a:pt x="10862" y="0"/>
                  </a:lnTo>
                  <a:close/>
                </a:path>
              </a:pathLst>
            </a:custGeom>
            <a:noFill/>
            <a:ln w="38100" cap="flat" cmpd="sng">
              <a:solidFill>
                <a:srgbClr val="003399">
                  <a:alpha val="100000"/>
                </a:srgbClr>
              </a:solidFill>
              <a:prstDash val="solid"/>
              <a:round/>
              <a:headEnd type="none" w="med" len="med"/>
              <a:tailEnd type="none" w="med" len="med"/>
            </a:ln>
          </p:spPr>
          <p:txBody>
            <a:bodyPr/>
            <a:p>
              <a:endParaRPr lang="en-US"/>
            </a:p>
          </p:txBody>
        </p:sp>
        <p:sp>
          <p:nvSpPr>
            <p:cNvPr id="37938" name="Text Box 4"/>
            <p:cNvSpPr txBox="1"/>
            <p:nvPr/>
          </p:nvSpPr>
          <p:spPr>
            <a:xfrm>
              <a:off x="4372" y="2615"/>
              <a:ext cx="352" cy="289"/>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D</a:t>
              </a:r>
              <a:endParaRPr lang="en-US" altLang="en-US" sz="2400" b="1" i="1" dirty="0">
                <a:ea typeface="Arial" panose="020B0604020202020204" pitchFamily="34" charset="0"/>
              </a:endParaRPr>
            </a:p>
          </p:txBody>
        </p:sp>
      </p:grpSp>
      <p:sp>
        <p:nvSpPr>
          <p:cNvPr id="37893" name="Rectangle 5"/>
          <p:cNvSpPr>
            <a:spLocks noGrp="1"/>
          </p:cNvSpPr>
          <p:nvPr>
            <p:ph type="title"/>
          </p:nvPr>
        </p:nvSpPr>
        <p:spPr>
          <a:xfrm>
            <a:off x="407988" y="249238"/>
            <a:ext cx="8335962" cy="619125"/>
          </a:xfrm>
          <a:ln/>
        </p:spPr>
        <p:txBody>
          <a:bodyPr vert="horz" wrap="square" lIns="91440" tIns="45720" rIns="91440" bIns="45720" anchor="ctr" anchorCtr="0"/>
          <a:p>
            <a:pPr algn="l" eaLnBrk="1" hangingPunct="1"/>
            <a:r>
              <a:rPr lang="en-US" altLang="en-US" sz="3200" dirty="0">
                <a:solidFill>
                  <a:srgbClr val="CC0000"/>
                </a:solidFill>
              </a:rPr>
              <a:t>“Inelastic demand”</a:t>
            </a:r>
            <a:endParaRPr lang="en-US" altLang="en-US" sz="3200" dirty="0">
              <a:solidFill>
                <a:srgbClr val="CC0000"/>
              </a:solidFill>
            </a:endParaRPr>
          </a:p>
        </p:txBody>
      </p:sp>
      <p:grpSp>
        <p:nvGrpSpPr>
          <p:cNvPr id="37894" name="Group 6"/>
          <p:cNvGrpSpPr/>
          <p:nvPr/>
        </p:nvGrpSpPr>
        <p:grpSpPr>
          <a:xfrm>
            <a:off x="4826000" y="2114550"/>
            <a:ext cx="3870325" cy="3060700"/>
            <a:chOff x="3226" y="1041"/>
            <a:chExt cx="2146" cy="1792"/>
          </a:xfrm>
        </p:grpSpPr>
        <p:grpSp>
          <p:nvGrpSpPr>
            <p:cNvPr id="37932" name="Group 7"/>
            <p:cNvGrpSpPr/>
            <p:nvPr/>
          </p:nvGrpSpPr>
          <p:grpSpPr>
            <a:xfrm>
              <a:off x="3421" y="1302"/>
              <a:ext cx="1661" cy="1413"/>
              <a:chOff x="1098" y="1361"/>
              <a:chExt cx="2116" cy="2027"/>
            </a:xfrm>
          </p:grpSpPr>
          <p:sp>
            <p:nvSpPr>
              <p:cNvPr id="37935" name="Line 8"/>
              <p:cNvSpPr/>
              <p:nvPr/>
            </p:nvSpPr>
            <p:spPr>
              <a:xfrm>
                <a:off x="1102" y="1361"/>
                <a:ext cx="0" cy="2025"/>
              </a:xfrm>
              <a:prstGeom prst="line">
                <a:avLst/>
              </a:prstGeom>
              <a:ln w="12700" cap="flat" cmpd="sng">
                <a:solidFill>
                  <a:schemeClr val="tx1"/>
                </a:solidFill>
                <a:prstDash val="solid"/>
                <a:headEnd type="none" w="med" len="med"/>
                <a:tailEnd type="none" w="med" len="med"/>
              </a:ln>
            </p:spPr>
          </p:sp>
          <p:sp>
            <p:nvSpPr>
              <p:cNvPr id="37936" name="Line 9"/>
              <p:cNvSpPr/>
              <p:nvPr/>
            </p:nvSpPr>
            <p:spPr>
              <a:xfrm>
                <a:off x="1098" y="3388"/>
                <a:ext cx="2116" cy="0"/>
              </a:xfrm>
              <a:prstGeom prst="line">
                <a:avLst/>
              </a:prstGeom>
              <a:ln w="12700" cap="flat" cmpd="sng">
                <a:solidFill>
                  <a:schemeClr val="tx1"/>
                </a:solidFill>
                <a:prstDash val="solid"/>
                <a:headEnd type="none" w="med" len="med"/>
                <a:tailEnd type="none" w="med" len="med"/>
              </a:ln>
            </p:spPr>
          </p:sp>
        </p:grpSp>
        <p:sp>
          <p:nvSpPr>
            <p:cNvPr id="37933" name="Text Box 10"/>
            <p:cNvSpPr txBox="1"/>
            <p:nvPr/>
          </p:nvSpPr>
          <p:spPr>
            <a:xfrm>
              <a:off x="3226" y="1041"/>
              <a:ext cx="387" cy="26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endParaRPr lang="en-US" altLang="en-US" sz="2400" b="1" i="1" dirty="0">
                <a:ea typeface="Arial" panose="020B0604020202020204" pitchFamily="34" charset="0"/>
              </a:endParaRPr>
            </a:p>
          </p:txBody>
        </p:sp>
        <p:sp>
          <p:nvSpPr>
            <p:cNvPr id="37934" name="Text Box 11"/>
            <p:cNvSpPr txBox="1"/>
            <p:nvPr/>
          </p:nvSpPr>
          <p:spPr>
            <a:xfrm>
              <a:off x="4985" y="2565"/>
              <a:ext cx="387" cy="26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endParaRPr lang="en-US" altLang="en-US" sz="2400" b="1" i="1" dirty="0">
                <a:ea typeface="Arial" panose="020B0604020202020204" pitchFamily="34" charset="0"/>
              </a:endParaRPr>
            </a:p>
          </p:txBody>
        </p:sp>
      </p:grpSp>
      <p:grpSp>
        <p:nvGrpSpPr>
          <p:cNvPr id="37895" name="Group 12"/>
          <p:cNvGrpSpPr/>
          <p:nvPr/>
        </p:nvGrpSpPr>
        <p:grpSpPr>
          <a:xfrm>
            <a:off x="4567238" y="3019425"/>
            <a:ext cx="1943100" cy="2386013"/>
            <a:chOff x="2877" y="1902"/>
            <a:chExt cx="1224" cy="1503"/>
          </a:xfrm>
        </p:grpSpPr>
        <p:sp>
          <p:nvSpPr>
            <p:cNvPr id="37926" name="Text Box 13"/>
            <p:cNvSpPr txBox="1"/>
            <p:nvPr/>
          </p:nvSpPr>
          <p:spPr>
            <a:xfrm>
              <a:off x="3731" y="3117"/>
              <a:ext cx="370"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sp>
          <p:nvSpPr>
            <p:cNvPr id="37927" name="Text Box 14"/>
            <p:cNvSpPr txBox="1"/>
            <p:nvPr/>
          </p:nvSpPr>
          <p:spPr>
            <a:xfrm>
              <a:off x="2877" y="1902"/>
              <a:ext cx="376"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grpSp>
          <p:nvGrpSpPr>
            <p:cNvPr id="37928" name="Group 15"/>
            <p:cNvGrpSpPr/>
            <p:nvPr/>
          </p:nvGrpSpPr>
          <p:grpSpPr>
            <a:xfrm>
              <a:off x="3265" y="2047"/>
              <a:ext cx="662" cy="1079"/>
              <a:chOff x="3265" y="2047"/>
              <a:chExt cx="662" cy="1178"/>
            </a:xfrm>
          </p:grpSpPr>
          <p:sp>
            <p:nvSpPr>
              <p:cNvPr id="37930" name="Line 16"/>
              <p:cNvSpPr/>
              <p:nvPr/>
            </p:nvSpPr>
            <p:spPr>
              <a:xfrm>
                <a:off x="3920" y="2049"/>
                <a:ext cx="0" cy="1176"/>
              </a:xfrm>
              <a:prstGeom prst="line">
                <a:avLst/>
              </a:prstGeom>
              <a:ln w="9525" cap="flat" cmpd="sng">
                <a:solidFill>
                  <a:srgbClr val="777777"/>
                </a:solidFill>
                <a:prstDash val="lgDash"/>
                <a:headEnd type="none" w="med" len="med"/>
                <a:tailEnd type="none" w="med" len="med"/>
              </a:ln>
            </p:spPr>
          </p:sp>
          <p:sp>
            <p:nvSpPr>
              <p:cNvPr id="37931" name="Line 17"/>
              <p:cNvSpPr/>
              <p:nvPr/>
            </p:nvSpPr>
            <p:spPr>
              <a:xfrm>
                <a:off x="3265" y="2047"/>
                <a:ext cx="662" cy="0"/>
              </a:xfrm>
              <a:prstGeom prst="line">
                <a:avLst/>
              </a:prstGeom>
              <a:ln w="9525" cap="flat" cmpd="sng">
                <a:solidFill>
                  <a:srgbClr val="777777"/>
                </a:solidFill>
                <a:prstDash val="lgDash"/>
                <a:headEnd type="none" w="med" len="med"/>
                <a:tailEnd type="none" w="med" len="med"/>
              </a:ln>
            </p:spPr>
          </p:sp>
        </p:grpSp>
        <p:sp>
          <p:nvSpPr>
            <p:cNvPr id="37929" name="Oval 18"/>
            <p:cNvSpPr/>
            <p:nvPr/>
          </p:nvSpPr>
          <p:spPr>
            <a:xfrm>
              <a:off x="3873" y="2003"/>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grpSp>
        <p:nvGrpSpPr>
          <p:cNvPr id="7" name="Group 19"/>
          <p:cNvGrpSpPr/>
          <p:nvPr/>
        </p:nvGrpSpPr>
        <p:grpSpPr>
          <a:xfrm>
            <a:off x="6357938" y="3916363"/>
            <a:ext cx="547687" cy="1492250"/>
            <a:chOff x="4005" y="2467"/>
            <a:chExt cx="345" cy="940"/>
          </a:xfrm>
        </p:grpSpPr>
        <p:sp>
          <p:nvSpPr>
            <p:cNvPr id="37924" name="Text Box 20"/>
            <p:cNvSpPr txBox="1"/>
            <p:nvPr/>
          </p:nvSpPr>
          <p:spPr>
            <a:xfrm>
              <a:off x="4005" y="3119"/>
              <a:ext cx="345"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b="1" baseline="-25000" dirty="0">
                  <a:cs typeface="Arial" panose="020B0604020202020204" pitchFamily="34" charset="0"/>
                </a:rPr>
                <a:t>2</a:t>
              </a:r>
              <a:endParaRPr lang="en-US" altLang="en-US" sz="2400" b="1" baseline="-25000" dirty="0">
                <a:ea typeface="Arial" panose="020B0604020202020204" pitchFamily="34" charset="0"/>
              </a:endParaRPr>
            </a:p>
          </p:txBody>
        </p:sp>
        <p:sp>
          <p:nvSpPr>
            <p:cNvPr id="37925" name="Line 21"/>
            <p:cNvSpPr/>
            <p:nvPr/>
          </p:nvSpPr>
          <p:spPr>
            <a:xfrm>
              <a:off x="4148" y="2467"/>
              <a:ext cx="0" cy="654"/>
            </a:xfrm>
            <a:prstGeom prst="line">
              <a:avLst/>
            </a:prstGeom>
            <a:ln w="9525" cap="flat" cmpd="sng">
              <a:solidFill>
                <a:srgbClr val="777777"/>
              </a:solidFill>
              <a:prstDash val="lgDash"/>
              <a:headEnd type="none" w="med" len="med"/>
              <a:tailEnd type="none" w="med" len="med"/>
            </a:ln>
          </p:spPr>
        </p:sp>
      </p:grpSp>
      <p:grpSp>
        <p:nvGrpSpPr>
          <p:cNvPr id="8" name="Group 22"/>
          <p:cNvGrpSpPr/>
          <p:nvPr/>
        </p:nvGrpSpPr>
        <p:grpSpPr>
          <a:xfrm>
            <a:off x="4560888" y="3706813"/>
            <a:ext cx="2093912" cy="457200"/>
            <a:chOff x="2873" y="2335"/>
            <a:chExt cx="1319" cy="288"/>
          </a:xfrm>
        </p:grpSpPr>
        <p:sp>
          <p:nvSpPr>
            <p:cNvPr id="37921" name="Text Box 23"/>
            <p:cNvSpPr txBox="1"/>
            <p:nvPr/>
          </p:nvSpPr>
          <p:spPr>
            <a:xfrm>
              <a:off x="2873" y="2335"/>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2</a:t>
              </a:r>
              <a:endParaRPr lang="en-US" altLang="en-US" sz="2400" b="1" baseline="-25000" dirty="0">
                <a:ea typeface="Arial" panose="020B0604020202020204" pitchFamily="34" charset="0"/>
              </a:endParaRPr>
            </a:p>
          </p:txBody>
        </p:sp>
        <p:sp>
          <p:nvSpPr>
            <p:cNvPr id="37922" name="Line 24"/>
            <p:cNvSpPr/>
            <p:nvPr/>
          </p:nvSpPr>
          <p:spPr>
            <a:xfrm flipV="1">
              <a:off x="3264" y="2463"/>
              <a:ext cx="878" cy="0"/>
            </a:xfrm>
            <a:prstGeom prst="line">
              <a:avLst/>
            </a:prstGeom>
            <a:ln w="9525" cap="flat" cmpd="sng">
              <a:solidFill>
                <a:srgbClr val="777777"/>
              </a:solidFill>
              <a:prstDash val="lgDash"/>
              <a:headEnd type="none" w="med" len="med"/>
              <a:tailEnd type="none" w="med" len="med"/>
            </a:ln>
          </p:spPr>
        </p:sp>
        <p:sp>
          <p:nvSpPr>
            <p:cNvPr id="37923" name="Oval 25"/>
            <p:cNvSpPr/>
            <p:nvPr/>
          </p:nvSpPr>
          <p:spPr>
            <a:xfrm>
              <a:off x="4104" y="2419"/>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sp>
        <p:nvSpPr>
          <p:cNvPr id="394266" name="Line 26"/>
          <p:cNvSpPr/>
          <p:nvPr/>
        </p:nvSpPr>
        <p:spPr>
          <a:xfrm rot="10800000" flipH="1" flipV="1">
            <a:off x="5313363" y="3252788"/>
            <a:ext cx="0" cy="657225"/>
          </a:xfrm>
          <a:prstGeom prst="line">
            <a:avLst/>
          </a:prstGeom>
          <a:ln w="50800" cap="flat" cmpd="sng">
            <a:solidFill>
              <a:srgbClr val="FF6600"/>
            </a:solidFill>
            <a:prstDash val="solid"/>
            <a:headEnd type="none" w="med" len="med"/>
            <a:tailEnd type="triangle" w="lg" len="med"/>
          </a:ln>
        </p:spPr>
      </p:sp>
      <p:sp>
        <p:nvSpPr>
          <p:cNvPr id="394267" name="Line 27"/>
          <p:cNvSpPr/>
          <p:nvPr/>
        </p:nvSpPr>
        <p:spPr>
          <a:xfrm rot="5400000" flipV="1">
            <a:off x="6405563" y="4656138"/>
            <a:ext cx="0" cy="347662"/>
          </a:xfrm>
          <a:prstGeom prst="line">
            <a:avLst/>
          </a:prstGeom>
          <a:ln w="50800" cap="flat" cmpd="sng">
            <a:solidFill>
              <a:srgbClr val="009900"/>
            </a:solidFill>
            <a:prstDash val="solid"/>
            <a:headEnd type="none" w="med" len="med"/>
            <a:tailEnd type="triangle" w="lg" len="med"/>
          </a:ln>
        </p:spPr>
      </p:sp>
      <p:sp>
        <p:nvSpPr>
          <p:cNvPr id="394268" name="Text Box 28"/>
          <p:cNvSpPr txBox="1"/>
          <p:nvPr/>
        </p:nvSpPr>
        <p:spPr>
          <a:xfrm>
            <a:off x="5972175" y="5603875"/>
            <a:ext cx="1954213" cy="822325"/>
          </a:xfrm>
          <a:prstGeom prst="rect">
            <a:avLst/>
          </a:prstGeom>
          <a:solidFill>
            <a:srgbClr val="CC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dirty="0">
                <a:cs typeface="Arial" panose="020B0604020202020204" pitchFamily="34" charset="0"/>
              </a:rPr>
              <a:t>  rises less than 10%</a:t>
            </a:r>
            <a:endParaRPr lang="en-US" altLang="en-US" sz="2400" dirty="0">
              <a:ea typeface="Arial" panose="020B0604020202020204" pitchFamily="34" charset="0"/>
            </a:endParaRPr>
          </a:p>
        </p:txBody>
      </p:sp>
      <p:sp>
        <p:nvSpPr>
          <p:cNvPr id="37901"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sp>
        <p:nvSpPr>
          <p:cNvPr id="394270" name="Text Box 30"/>
          <p:cNvSpPr txBox="1"/>
          <p:nvPr/>
        </p:nvSpPr>
        <p:spPr>
          <a:xfrm>
            <a:off x="6057900" y="871538"/>
            <a:ext cx="1171575" cy="473075"/>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solidFill>
                  <a:srgbClr val="009900"/>
                </a:solidFill>
                <a:cs typeface="Arial" panose="020B0604020202020204" pitchFamily="34" charset="0"/>
              </a:rPr>
              <a:t>&lt; 10%</a:t>
            </a:r>
            <a:endParaRPr lang="en-US" altLang="en-US" sz="2500" b="1" i="1" baseline="30000" dirty="0">
              <a:solidFill>
                <a:srgbClr val="009900"/>
              </a:solidFill>
              <a:ea typeface="Arial" panose="020B0604020202020204" pitchFamily="34" charset="0"/>
            </a:endParaRPr>
          </a:p>
        </p:txBody>
      </p:sp>
      <p:sp>
        <p:nvSpPr>
          <p:cNvPr id="394271" name="Text Box 31"/>
          <p:cNvSpPr txBox="1"/>
          <p:nvPr/>
        </p:nvSpPr>
        <p:spPr>
          <a:xfrm>
            <a:off x="6064250" y="1379538"/>
            <a:ext cx="1171575" cy="473075"/>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solidFill>
                  <a:srgbClr val="FF6600"/>
                </a:solidFill>
                <a:cs typeface="Arial" panose="020B0604020202020204" pitchFamily="34" charset="0"/>
              </a:rPr>
              <a:t>10%</a:t>
            </a:r>
            <a:endParaRPr lang="en-US" altLang="en-US" sz="2500" b="1" i="1" baseline="30000" dirty="0">
              <a:solidFill>
                <a:srgbClr val="FF6600"/>
              </a:solidFill>
              <a:ea typeface="Arial" panose="020B0604020202020204" pitchFamily="34" charset="0"/>
            </a:endParaRPr>
          </a:p>
        </p:txBody>
      </p:sp>
      <p:sp>
        <p:nvSpPr>
          <p:cNvPr id="394272" name="Text Box 32"/>
          <p:cNvSpPr txBox="1"/>
          <p:nvPr/>
        </p:nvSpPr>
        <p:spPr>
          <a:xfrm>
            <a:off x="7202488" y="1111250"/>
            <a:ext cx="682625" cy="488950"/>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solidFill>
                  <a:srgbClr val="0000FF"/>
                </a:solidFill>
                <a:cs typeface="Arial" panose="020B0604020202020204" pitchFamily="34" charset="0"/>
              </a:rPr>
              <a:t>&lt; 1</a:t>
            </a:r>
            <a:endParaRPr lang="en-US" altLang="en-US" sz="2600" dirty="0">
              <a:solidFill>
                <a:srgbClr val="0000FF"/>
              </a:solidFill>
              <a:ea typeface="Arial" panose="020B0604020202020204" pitchFamily="34" charset="0"/>
            </a:endParaRPr>
          </a:p>
        </p:txBody>
      </p:sp>
      <p:grpSp>
        <p:nvGrpSpPr>
          <p:cNvPr id="37905" name="Group 33"/>
          <p:cNvGrpSpPr/>
          <p:nvPr/>
        </p:nvGrpSpPr>
        <p:grpSpPr>
          <a:xfrm>
            <a:off x="725488" y="874713"/>
            <a:ext cx="6413500" cy="981075"/>
            <a:chOff x="747" y="551"/>
            <a:chExt cx="4040" cy="618"/>
          </a:xfrm>
        </p:grpSpPr>
        <p:sp>
          <p:nvSpPr>
            <p:cNvPr id="37914" name="Text Box 34"/>
            <p:cNvSpPr txBox="1"/>
            <p:nvPr/>
          </p:nvSpPr>
          <p:spPr>
            <a:xfrm>
              <a:off x="747" y="603"/>
              <a:ext cx="1436" cy="514"/>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95000"/>
                </a:lnSpc>
                <a:spcBef>
                  <a:spcPct val="50000"/>
                </a:spcBef>
                <a:buClrTx/>
                <a:buSzTx/>
                <a:buFontTx/>
                <a:buNone/>
              </a:pPr>
              <a:r>
                <a:rPr lang="en-US" altLang="en-US" sz="2500" dirty="0">
                  <a:cs typeface="Arial" panose="020B0604020202020204" pitchFamily="34" charset="0"/>
                </a:rPr>
                <a:t>Price elasticity </a:t>
              </a:r>
              <a:br>
                <a:rPr lang="en-US" altLang="en-US" sz="2500" dirty="0">
                  <a:cs typeface="Arial" panose="020B0604020202020204" pitchFamily="34" charset="0"/>
                </a:rPr>
              </a:br>
              <a:r>
                <a:rPr lang="en-US" altLang="en-US" sz="2500" dirty="0">
                  <a:cs typeface="Arial" panose="020B0604020202020204" pitchFamily="34" charset="0"/>
                </a:rPr>
                <a:t>of demand</a:t>
              </a:r>
              <a:endParaRPr lang="en-US" altLang="en-US" sz="2500" dirty="0">
                <a:ea typeface="Arial" panose="020B0604020202020204" pitchFamily="34" charset="0"/>
              </a:endParaRPr>
            </a:p>
          </p:txBody>
        </p:sp>
        <p:sp>
          <p:nvSpPr>
            <p:cNvPr id="37915" name="Text Box 35"/>
            <p:cNvSpPr txBox="1"/>
            <p:nvPr/>
          </p:nvSpPr>
          <p:spPr>
            <a:xfrm>
              <a:off x="2091" y="704"/>
              <a:ext cx="289"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sp>
          <p:nvSpPr>
            <p:cNvPr id="37916" name="Text Box 36"/>
            <p:cNvSpPr txBox="1"/>
            <p:nvPr/>
          </p:nvSpPr>
          <p:spPr>
            <a:xfrm>
              <a:off x="2358" y="551"/>
              <a:ext cx="1502" cy="29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cs typeface="Arial" panose="020B0604020202020204" pitchFamily="34" charset="0"/>
                </a:rPr>
                <a:t>% change in </a:t>
              </a:r>
              <a:r>
                <a:rPr lang="en-US" altLang="en-US" sz="2500" b="1" i="1" dirty="0">
                  <a:cs typeface="Arial" panose="020B0604020202020204" pitchFamily="34" charset="0"/>
                </a:rPr>
                <a:t>Q</a:t>
              </a:r>
              <a:endParaRPr lang="en-US" altLang="en-US" sz="2500" b="1" i="1" baseline="30000" dirty="0">
                <a:ea typeface="Arial" panose="020B0604020202020204" pitchFamily="34" charset="0"/>
              </a:endParaRPr>
            </a:p>
          </p:txBody>
        </p:sp>
        <p:sp>
          <p:nvSpPr>
            <p:cNvPr id="37917" name="Text Box 37"/>
            <p:cNvSpPr txBox="1"/>
            <p:nvPr/>
          </p:nvSpPr>
          <p:spPr>
            <a:xfrm>
              <a:off x="2362" y="871"/>
              <a:ext cx="1502" cy="29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cs typeface="Arial" panose="020B0604020202020204" pitchFamily="34" charset="0"/>
                </a:rPr>
                <a:t>% change in </a:t>
              </a:r>
              <a:r>
                <a:rPr lang="en-US" altLang="en-US" sz="2500" b="1" i="1" dirty="0">
                  <a:cs typeface="Arial" panose="020B0604020202020204" pitchFamily="34" charset="0"/>
                </a:rPr>
                <a:t>P</a:t>
              </a:r>
              <a:endParaRPr lang="en-US" altLang="en-US" sz="2500" b="1" i="1" baseline="30000" dirty="0">
                <a:ea typeface="Arial" panose="020B0604020202020204" pitchFamily="34" charset="0"/>
              </a:endParaRPr>
            </a:p>
          </p:txBody>
        </p:sp>
        <p:sp>
          <p:nvSpPr>
            <p:cNvPr id="37918" name="Line 38"/>
            <p:cNvSpPr/>
            <p:nvPr/>
          </p:nvSpPr>
          <p:spPr>
            <a:xfrm>
              <a:off x="2417" y="859"/>
              <a:ext cx="1404" cy="0"/>
            </a:xfrm>
            <a:prstGeom prst="line">
              <a:avLst/>
            </a:prstGeom>
            <a:ln w="12700" cap="flat" cmpd="sng">
              <a:solidFill>
                <a:schemeClr val="tx1"/>
              </a:solidFill>
              <a:prstDash val="solid"/>
              <a:headEnd type="none" w="med" len="med"/>
              <a:tailEnd type="none" w="med" len="med"/>
            </a:ln>
          </p:spPr>
        </p:sp>
        <p:sp>
          <p:nvSpPr>
            <p:cNvPr id="37919" name="Text Box 39"/>
            <p:cNvSpPr txBox="1"/>
            <p:nvPr/>
          </p:nvSpPr>
          <p:spPr>
            <a:xfrm>
              <a:off x="3839" y="702"/>
              <a:ext cx="289"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sp>
          <p:nvSpPr>
            <p:cNvPr id="37920" name="Line 40"/>
            <p:cNvSpPr/>
            <p:nvPr/>
          </p:nvSpPr>
          <p:spPr>
            <a:xfrm>
              <a:off x="4171" y="860"/>
              <a:ext cx="616" cy="0"/>
            </a:xfrm>
            <a:prstGeom prst="line">
              <a:avLst/>
            </a:prstGeom>
            <a:ln w="12700" cap="flat" cmpd="sng">
              <a:solidFill>
                <a:schemeClr val="tx1"/>
              </a:solidFill>
              <a:prstDash val="solid"/>
              <a:headEnd type="none" w="med" len="med"/>
              <a:tailEnd type="none" w="med" len="med"/>
            </a:ln>
          </p:spPr>
        </p:sp>
      </p:grpSp>
      <p:sp>
        <p:nvSpPr>
          <p:cNvPr id="394281" name="Text Box 41"/>
          <p:cNvSpPr txBox="1"/>
          <p:nvPr/>
        </p:nvSpPr>
        <p:spPr>
          <a:xfrm>
            <a:off x="3579813" y="4633913"/>
            <a:ext cx="1203325" cy="822325"/>
          </a:xfrm>
          <a:prstGeom prst="rect">
            <a:avLst/>
          </a:prstGeom>
          <a:solidFill>
            <a:srgbClr val="FF9900">
              <a:alpha val="50195"/>
            </a:srgbClr>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dirty="0">
                <a:cs typeface="Arial" panose="020B0604020202020204" pitchFamily="34" charset="0"/>
              </a:rPr>
              <a:t>  falls by 10%</a:t>
            </a:r>
            <a:endParaRPr lang="en-US" altLang="en-US" sz="2400" dirty="0">
              <a:ea typeface="Arial" panose="020B0604020202020204" pitchFamily="34" charset="0"/>
            </a:endParaRPr>
          </a:p>
        </p:txBody>
      </p:sp>
      <p:sp>
        <p:nvSpPr>
          <p:cNvPr id="37907" name="Rectangle 42"/>
          <p:cNvSpPr/>
          <p:nvPr/>
        </p:nvSpPr>
        <p:spPr>
          <a:xfrm>
            <a:off x="366713" y="3221038"/>
            <a:ext cx="3390900" cy="9683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cs typeface="Arial" panose="020B0604020202020204" pitchFamily="34" charset="0"/>
              </a:rPr>
              <a:t>Consumers’ </a:t>
            </a:r>
            <a:br>
              <a:rPr lang="en-US" altLang="en-US" sz="2600" dirty="0">
                <a:cs typeface="Arial" panose="020B0604020202020204" pitchFamily="34" charset="0"/>
              </a:rPr>
            </a:br>
            <a:r>
              <a:rPr lang="en-US" altLang="en-US" sz="2600" dirty="0">
                <a:cs typeface="Arial" panose="020B0604020202020204" pitchFamily="34" charset="0"/>
              </a:rPr>
              <a:t>price sensitivity:</a:t>
            </a:r>
            <a:endParaRPr lang="en-US" altLang="en-US" sz="2600" dirty="0">
              <a:solidFill>
                <a:srgbClr val="0000FF"/>
              </a:solidFill>
              <a:ea typeface="Arial" panose="020B0604020202020204" pitchFamily="34" charset="0"/>
            </a:endParaRPr>
          </a:p>
        </p:txBody>
      </p:sp>
      <p:sp>
        <p:nvSpPr>
          <p:cNvPr id="37908" name="Rectangle 43"/>
          <p:cNvSpPr/>
          <p:nvPr/>
        </p:nvSpPr>
        <p:spPr>
          <a:xfrm>
            <a:off x="365125" y="2144713"/>
            <a:ext cx="1492250" cy="528637"/>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b="1" i="1" dirty="0">
                <a:cs typeface="Arial" panose="020B0604020202020204" pitchFamily="34" charset="0"/>
              </a:rPr>
              <a:t>D</a:t>
            </a:r>
            <a:r>
              <a:rPr lang="en-US" altLang="en-US" sz="2600" dirty="0">
                <a:cs typeface="Arial" panose="020B0604020202020204" pitchFamily="34" charset="0"/>
              </a:rPr>
              <a:t> curve:</a:t>
            </a:r>
            <a:endParaRPr lang="en-US" altLang="en-US" sz="2600" dirty="0">
              <a:solidFill>
                <a:srgbClr val="0000FF"/>
              </a:solidFill>
              <a:ea typeface="Arial" panose="020B0604020202020204" pitchFamily="34" charset="0"/>
            </a:endParaRPr>
          </a:p>
        </p:txBody>
      </p:sp>
      <p:sp>
        <p:nvSpPr>
          <p:cNvPr id="37909" name="Rectangle 44"/>
          <p:cNvSpPr/>
          <p:nvPr/>
        </p:nvSpPr>
        <p:spPr>
          <a:xfrm>
            <a:off x="338138" y="4859338"/>
            <a:ext cx="1617662" cy="5365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cs typeface="Arial" panose="020B0604020202020204" pitchFamily="34" charset="0"/>
              </a:rPr>
              <a:t>Elasticity:</a:t>
            </a:r>
            <a:endParaRPr lang="en-US" altLang="en-US" sz="2600" dirty="0">
              <a:solidFill>
                <a:srgbClr val="0000FF"/>
              </a:solidFill>
              <a:ea typeface="Arial" panose="020B0604020202020204" pitchFamily="34" charset="0"/>
            </a:endParaRPr>
          </a:p>
        </p:txBody>
      </p:sp>
      <p:sp>
        <p:nvSpPr>
          <p:cNvPr id="37910" name="Rectangle 45"/>
          <p:cNvSpPr/>
          <p:nvPr/>
        </p:nvSpPr>
        <p:spPr>
          <a:xfrm>
            <a:off x="565150" y="2581275"/>
            <a:ext cx="2895600" cy="528638"/>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relatively steep</a:t>
            </a:r>
            <a:endParaRPr lang="en-US" altLang="en-US" sz="2600" dirty="0">
              <a:solidFill>
                <a:srgbClr val="0000FF"/>
              </a:solidFill>
              <a:ea typeface="Arial" panose="020B0604020202020204" pitchFamily="34" charset="0"/>
            </a:endParaRPr>
          </a:p>
        </p:txBody>
      </p:sp>
      <p:sp>
        <p:nvSpPr>
          <p:cNvPr id="37911" name="Rectangle 46"/>
          <p:cNvSpPr/>
          <p:nvPr/>
        </p:nvSpPr>
        <p:spPr>
          <a:xfrm>
            <a:off x="582613" y="4079875"/>
            <a:ext cx="2624137" cy="495300"/>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relatively low</a:t>
            </a:r>
            <a:endParaRPr lang="en-US" altLang="en-US" sz="2600" dirty="0">
              <a:solidFill>
                <a:srgbClr val="0000FF"/>
              </a:solidFill>
              <a:ea typeface="Arial" panose="020B0604020202020204" pitchFamily="34" charset="0"/>
            </a:endParaRPr>
          </a:p>
        </p:txBody>
      </p:sp>
      <p:sp>
        <p:nvSpPr>
          <p:cNvPr id="394287" name="Rectangle 47"/>
          <p:cNvSpPr/>
          <p:nvPr/>
        </p:nvSpPr>
        <p:spPr>
          <a:xfrm>
            <a:off x="579438" y="5316538"/>
            <a:ext cx="1831975" cy="5365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&lt; 1</a:t>
            </a:r>
            <a:endParaRPr lang="en-US" altLang="en-US" sz="2600" dirty="0">
              <a:solidFill>
                <a:srgbClr val="0000FF"/>
              </a:solidFill>
              <a:ea typeface="Arial" panose="020B0604020202020204" pitchFamily="34" charset="0"/>
            </a:endParaRPr>
          </a:p>
        </p:txBody>
      </p:sp>
      <p:pic>
        <p:nvPicPr>
          <p:cNvPr id="37913" name="Audio 1">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6414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4281"/>
                                        </p:tgtEl>
                                        <p:attrNameLst>
                                          <p:attrName>style.visibility</p:attrName>
                                        </p:attrNameLst>
                                      </p:cBhvr>
                                      <p:to>
                                        <p:strVal val="visible"/>
                                      </p:to>
                                    </p:set>
                                    <p:animEffect transition="in" filter="dissolve">
                                      <p:cBhvr>
                                        <p:cTn id="7" dur="500"/>
                                        <p:tgtEl>
                                          <p:spTgt spid="39428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4271"/>
                                        </p:tgtEl>
                                        <p:attrNameLst>
                                          <p:attrName>style.visibility</p:attrName>
                                        </p:attrNameLst>
                                      </p:cBhvr>
                                      <p:to>
                                        <p:strVal val="visible"/>
                                      </p:to>
                                    </p:set>
                                    <p:animEffect transition="in" filter="dissolve">
                                      <p:cBhvr>
                                        <p:cTn id="10" dur="500"/>
                                        <p:tgtEl>
                                          <p:spTgt spid="39427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94266"/>
                                        </p:tgtEl>
                                        <p:attrNameLst>
                                          <p:attrName>style.visibility</p:attrName>
                                        </p:attrNameLst>
                                      </p:cBhvr>
                                      <p:to>
                                        <p:strVal val="visible"/>
                                      </p:to>
                                    </p:set>
                                    <p:animEffect transition="in" filter="wipe(up)">
                                      <p:cBhvr>
                                        <p:cTn id="14" dur="500"/>
                                        <p:tgtEl>
                                          <p:spTgt spid="39426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94268"/>
                                        </p:tgtEl>
                                        <p:attrNameLst>
                                          <p:attrName>style.visibility</p:attrName>
                                        </p:attrNameLst>
                                      </p:cBhvr>
                                      <p:to>
                                        <p:strVal val="visible"/>
                                      </p:to>
                                    </p:set>
                                    <p:animEffect transition="in" filter="dissolve">
                                      <p:cBhvr>
                                        <p:cTn id="23" dur="500"/>
                                        <p:tgtEl>
                                          <p:spTgt spid="39426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94270"/>
                                        </p:tgtEl>
                                        <p:attrNameLst>
                                          <p:attrName>style.visibility</p:attrName>
                                        </p:attrNameLst>
                                      </p:cBhvr>
                                      <p:to>
                                        <p:strVal val="visible"/>
                                      </p:to>
                                    </p:set>
                                    <p:animEffect transition="in" filter="dissolve">
                                      <p:cBhvr>
                                        <p:cTn id="26" dur="500"/>
                                        <p:tgtEl>
                                          <p:spTgt spid="394270"/>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94267"/>
                                        </p:tgtEl>
                                        <p:attrNameLst>
                                          <p:attrName>style.visibility</p:attrName>
                                        </p:attrNameLst>
                                      </p:cBhvr>
                                      <p:to>
                                        <p:strVal val="visible"/>
                                      </p:to>
                                    </p:set>
                                    <p:animEffect transition="in" filter="wipe(left)">
                                      <p:cBhvr>
                                        <p:cTn id="30" dur="500"/>
                                        <p:tgtEl>
                                          <p:spTgt spid="394267"/>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94272"/>
                                        </p:tgtEl>
                                        <p:attrNameLst>
                                          <p:attrName>style.visibility</p:attrName>
                                        </p:attrNameLst>
                                      </p:cBhvr>
                                      <p:to>
                                        <p:strVal val="visible"/>
                                      </p:to>
                                    </p:set>
                                    <p:animEffect transition="in" filter="dissolve">
                                      <p:cBhvr>
                                        <p:cTn id="39" dur="500"/>
                                        <p:tgtEl>
                                          <p:spTgt spid="39427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94287"/>
                                        </p:tgtEl>
                                        <p:attrNameLst>
                                          <p:attrName>style.visibility</p:attrName>
                                        </p:attrNameLst>
                                      </p:cBhvr>
                                      <p:to>
                                        <p:strVal val="visible"/>
                                      </p:to>
                                    </p:set>
                                    <p:animEffect transition="in" filter="dissolve">
                                      <p:cBhvr>
                                        <p:cTn id="42" dur="500"/>
                                        <p:tgtEl>
                                          <p:spTgt spid="394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68" grpId="0" animBg="1"/>
      <p:bldP spid="394270" grpId="0"/>
      <p:bldP spid="394271" grpId="0"/>
      <p:bldP spid="394272" grpId="0"/>
      <p:bldP spid="394281" grpId="0" animBg="1"/>
      <p:bldP spid="39428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39939"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grpSp>
        <p:nvGrpSpPr>
          <p:cNvPr id="39940" name="Group 2"/>
          <p:cNvGrpSpPr/>
          <p:nvPr/>
        </p:nvGrpSpPr>
        <p:grpSpPr>
          <a:xfrm>
            <a:off x="5900738" y="2038350"/>
            <a:ext cx="2128837" cy="2389188"/>
            <a:chOff x="4020" y="949"/>
            <a:chExt cx="1477" cy="1505"/>
          </a:xfrm>
        </p:grpSpPr>
        <p:sp>
          <p:nvSpPr>
            <p:cNvPr id="39985" name="Arc 3"/>
            <p:cNvSpPr/>
            <p:nvPr/>
          </p:nvSpPr>
          <p:spPr>
            <a:xfrm flipH="1" flipV="1">
              <a:off x="4020" y="949"/>
              <a:ext cx="1477" cy="1344"/>
            </a:xfrm>
            <a:custGeom>
              <a:avLst/>
              <a:gdLst>
                <a:gd name="txL" fmla="*/ 0 w 21121"/>
                <a:gd name="txT" fmla="*/ 0 h 21063"/>
                <a:gd name="txR" fmla="*/ 21121 w 21121"/>
                <a:gd name="txB" fmla="*/ 21063 h 21063"/>
              </a:gdLst>
              <a:ahLst/>
              <a:cxnLst>
                <a:cxn ang="0">
                  <a:pos x="0" y="0"/>
                </a:cxn>
                <a:cxn ang="0">
                  <a:pos x="0" y="0"/>
                </a:cxn>
                <a:cxn ang="0">
                  <a:pos x="0" y="0"/>
                </a:cxn>
              </a:cxnLst>
              <a:rect l="txL" t="txT" r="txR" b="txB"/>
              <a:pathLst>
                <a:path w="21121" h="21063" fill="none">
                  <a:moveTo>
                    <a:pt x="4785" y="-1"/>
                  </a:moveTo>
                  <a:cubicBezTo>
                    <a:pt x="12985" y="1862"/>
                    <a:pt x="19359" y="8315"/>
                    <a:pt x="21120" y="16539"/>
                  </a:cubicBezTo>
                </a:path>
                <a:path w="21121" h="21063" stroke="0">
                  <a:moveTo>
                    <a:pt x="4785" y="-1"/>
                  </a:moveTo>
                  <a:cubicBezTo>
                    <a:pt x="12985" y="1862"/>
                    <a:pt x="19359" y="8315"/>
                    <a:pt x="21120" y="16539"/>
                  </a:cubicBezTo>
                  <a:lnTo>
                    <a:pt x="0" y="21063"/>
                  </a:lnTo>
                  <a:lnTo>
                    <a:pt x="4785" y="-1"/>
                  </a:lnTo>
                  <a:close/>
                </a:path>
              </a:pathLst>
            </a:custGeom>
            <a:noFill/>
            <a:ln w="38100" cap="flat" cmpd="sng">
              <a:solidFill>
                <a:srgbClr val="003399">
                  <a:alpha val="100000"/>
                </a:srgbClr>
              </a:solidFill>
              <a:prstDash val="solid"/>
              <a:round/>
              <a:headEnd type="none" w="med" len="med"/>
              <a:tailEnd type="none" w="med" len="med"/>
            </a:ln>
          </p:spPr>
          <p:txBody>
            <a:bodyPr/>
            <a:p>
              <a:endParaRPr lang="en-US"/>
            </a:p>
          </p:txBody>
        </p:sp>
        <p:sp>
          <p:nvSpPr>
            <p:cNvPr id="39986" name="Text Box 4"/>
            <p:cNvSpPr txBox="1"/>
            <p:nvPr/>
          </p:nvSpPr>
          <p:spPr>
            <a:xfrm>
              <a:off x="5060" y="2166"/>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D</a:t>
              </a:r>
              <a:endParaRPr lang="en-US" altLang="en-US" sz="2400" b="1" i="1" dirty="0">
                <a:ea typeface="Arial" panose="020B0604020202020204" pitchFamily="34" charset="0"/>
              </a:endParaRPr>
            </a:p>
          </p:txBody>
        </p:sp>
      </p:grpSp>
      <p:sp>
        <p:nvSpPr>
          <p:cNvPr id="39941" name="Rectangle 5"/>
          <p:cNvSpPr>
            <a:spLocks noGrp="1"/>
          </p:cNvSpPr>
          <p:nvPr>
            <p:ph type="title"/>
          </p:nvPr>
        </p:nvSpPr>
        <p:spPr>
          <a:xfrm>
            <a:off x="407988" y="249238"/>
            <a:ext cx="5103812" cy="619125"/>
          </a:xfrm>
          <a:ln/>
        </p:spPr>
        <p:txBody>
          <a:bodyPr vert="horz" wrap="square" lIns="91440" tIns="45720" rIns="91440" bIns="45720" anchor="ctr" anchorCtr="0"/>
          <a:p>
            <a:pPr algn="l" eaLnBrk="1" hangingPunct="1"/>
            <a:r>
              <a:rPr lang="en-US" altLang="en-US" sz="3200" dirty="0">
                <a:solidFill>
                  <a:srgbClr val="CC0000"/>
                </a:solidFill>
              </a:rPr>
              <a:t>“Unit elastic demand”</a:t>
            </a:r>
            <a:endParaRPr lang="en-US" altLang="en-US" sz="3200" dirty="0">
              <a:solidFill>
                <a:srgbClr val="CC0000"/>
              </a:solidFill>
            </a:endParaRPr>
          </a:p>
        </p:txBody>
      </p:sp>
      <p:grpSp>
        <p:nvGrpSpPr>
          <p:cNvPr id="39942" name="Group 6"/>
          <p:cNvGrpSpPr/>
          <p:nvPr/>
        </p:nvGrpSpPr>
        <p:grpSpPr>
          <a:xfrm>
            <a:off x="4826000" y="2114550"/>
            <a:ext cx="3870325" cy="3060700"/>
            <a:chOff x="3226" y="1041"/>
            <a:chExt cx="2146" cy="1792"/>
          </a:xfrm>
        </p:grpSpPr>
        <p:grpSp>
          <p:nvGrpSpPr>
            <p:cNvPr id="39980" name="Group 7"/>
            <p:cNvGrpSpPr/>
            <p:nvPr/>
          </p:nvGrpSpPr>
          <p:grpSpPr>
            <a:xfrm>
              <a:off x="3421" y="1302"/>
              <a:ext cx="1661" cy="1413"/>
              <a:chOff x="1098" y="1361"/>
              <a:chExt cx="2116" cy="2027"/>
            </a:xfrm>
          </p:grpSpPr>
          <p:sp>
            <p:nvSpPr>
              <p:cNvPr id="39983" name="Line 8"/>
              <p:cNvSpPr/>
              <p:nvPr/>
            </p:nvSpPr>
            <p:spPr>
              <a:xfrm>
                <a:off x="1102" y="1361"/>
                <a:ext cx="0" cy="2025"/>
              </a:xfrm>
              <a:prstGeom prst="line">
                <a:avLst/>
              </a:prstGeom>
              <a:ln w="12700" cap="flat" cmpd="sng">
                <a:solidFill>
                  <a:schemeClr val="tx1"/>
                </a:solidFill>
                <a:prstDash val="solid"/>
                <a:headEnd type="none" w="med" len="med"/>
                <a:tailEnd type="none" w="med" len="med"/>
              </a:ln>
            </p:spPr>
          </p:sp>
          <p:sp>
            <p:nvSpPr>
              <p:cNvPr id="39984" name="Line 9"/>
              <p:cNvSpPr/>
              <p:nvPr/>
            </p:nvSpPr>
            <p:spPr>
              <a:xfrm>
                <a:off x="1098" y="3388"/>
                <a:ext cx="2116" cy="0"/>
              </a:xfrm>
              <a:prstGeom prst="line">
                <a:avLst/>
              </a:prstGeom>
              <a:ln w="12700" cap="flat" cmpd="sng">
                <a:solidFill>
                  <a:schemeClr val="tx1"/>
                </a:solidFill>
                <a:prstDash val="solid"/>
                <a:headEnd type="none" w="med" len="med"/>
                <a:tailEnd type="none" w="med" len="med"/>
              </a:ln>
            </p:spPr>
          </p:sp>
        </p:grpSp>
        <p:sp>
          <p:nvSpPr>
            <p:cNvPr id="39981" name="Text Box 10"/>
            <p:cNvSpPr txBox="1"/>
            <p:nvPr/>
          </p:nvSpPr>
          <p:spPr>
            <a:xfrm>
              <a:off x="3226" y="1041"/>
              <a:ext cx="387" cy="26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endParaRPr lang="en-US" altLang="en-US" sz="2400" b="1" i="1" dirty="0">
                <a:ea typeface="Arial" panose="020B0604020202020204" pitchFamily="34" charset="0"/>
              </a:endParaRPr>
            </a:p>
          </p:txBody>
        </p:sp>
        <p:sp>
          <p:nvSpPr>
            <p:cNvPr id="39982" name="Text Box 11"/>
            <p:cNvSpPr txBox="1"/>
            <p:nvPr/>
          </p:nvSpPr>
          <p:spPr>
            <a:xfrm>
              <a:off x="4985" y="2565"/>
              <a:ext cx="387" cy="26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endParaRPr lang="en-US" altLang="en-US" sz="2400" b="1" i="1" dirty="0">
                <a:ea typeface="Arial" panose="020B0604020202020204" pitchFamily="34" charset="0"/>
              </a:endParaRPr>
            </a:p>
          </p:txBody>
        </p:sp>
      </p:grpSp>
      <p:grpSp>
        <p:nvGrpSpPr>
          <p:cNvPr id="39943" name="Group 12"/>
          <p:cNvGrpSpPr/>
          <p:nvPr/>
        </p:nvGrpSpPr>
        <p:grpSpPr>
          <a:xfrm>
            <a:off x="4567238" y="3019425"/>
            <a:ext cx="1943100" cy="2386013"/>
            <a:chOff x="2877" y="1902"/>
            <a:chExt cx="1224" cy="1503"/>
          </a:xfrm>
        </p:grpSpPr>
        <p:sp>
          <p:nvSpPr>
            <p:cNvPr id="39974" name="Text Box 13"/>
            <p:cNvSpPr txBox="1"/>
            <p:nvPr/>
          </p:nvSpPr>
          <p:spPr>
            <a:xfrm>
              <a:off x="3731" y="3117"/>
              <a:ext cx="370"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sp>
          <p:nvSpPr>
            <p:cNvPr id="39975" name="Text Box 14"/>
            <p:cNvSpPr txBox="1"/>
            <p:nvPr/>
          </p:nvSpPr>
          <p:spPr>
            <a:xfrm>
              <a:off x="2877" y="1902"/>
              <a:ext cx="376"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grpSp>
          <p:nvGrpSpPr>
            <p:cNvPr id="39976" name="Group 15"/>
            <p:cNvGrpSpPr/>
            <p:nvPr/>
          </p:nvGrpSpPr>
          <p:grpSpPr>
            <a:xfrm>
              <a:off x="3265" y="2047"/>
              <a:ext cx="662" cy="1079"/>
              <a:chOff x="3265" y="2047"/>
              <a:chExt cx="662" cy="1178"/>
            </a:xfrm>
          </p:grpSpPr>
          <p:sp>
            <p:nvSpPr>
              <p:cNvPr id="39978" name="Line 16"/>
              <p:cNvSpPr/>
              <p:nvPr/>
            </p:nvSpPr>
            <p:spPr>
              <a:xfrm>
                <a:off x="3920" y="2049"/>
                <a:ext cx="0" cy="1176"/>
              </a:xfrm>
              <a:prstGeom prst="line">
                <a:avLst/>
              </a:prstGeom>
              <a:ln w="9525" cap="flat" cmpd="sng">
                <a:solidFill>
                  <a:srgbClr val="777777"/>
                </a:solidFill>
                <a:prstDash val="lgDash"/>
                <a:headEnd type="none" w="med" len="med"/>
                <a:tailEnd type="none" w="med" len="med"/>
              </a:ln>
            </p:spPr>
          </p:sp>
          <p:sp>
            <p:nvSpPr>
              <p:cNvPr id="39979" name="Line 17"/>
              <p:cNvSpPr/>
              <p:nvPr/>
            </p:nvSpPr>
            <p:spPr>
              <a:xfrm>
                <a:off x="3265" y="2047"/>
                <a:ext cx="662" cy="0"/>
              </a:xfrm>
              <a:prstGeom prst="line">
                <a:avLst/>
              </a:prstGeom>
              <a:ln w="9525" cap="flat" cmpd="sng">
                <a:solidFill>
                  <a:srgbClr val="777777"/>
                </a:solidFill>
                <a:prstDash val="lgDash"/>
                <a:headEnd type="none" w="med" len="med"/>
                <a:tailEnd type="none" w="med" len="med"/>
              </a:ln>
            </p:spPr>
          </p:sp>
        </p:grpSp>
        <p:sp>
          <p:nvSpPr>
            <p:cNvPr id="39977" name="Oval 18"/>
            <p:cNvSpPr/>
            <p:nvPr/>
          </p:nvSpPr>
          <p:spPr>
            <a:xfrm>
              <a:off x="3873" y="2003"/>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grpSp>
        <p:nvGrpSpPr>
          <p:cNvPr id="7" name="Group 19"/>
          <p:cNvGrpSpPr/>
          <p:nvPr/>
        </p:nvGrpSpPr>
        <p:grpSpPr>
          <a:xfrm>
            <a:off x="6635750" y="3916363"/>
            <a:ext cx="547688" cy="1492250"/>
            <a:chOff x="4452" y="2467"/>
            <a:chExt cx="345" cy="940"/>
          </a:xfrm>
        </p:grpSpPr>
        <p:sp>
          <p:nvSpPr>
            <p:cNvPr id="39972" name="Text Box 20"/>
            <p:cNvSpPr txBox="1"/>
            <p:nvPr/>
          </p:nvSpPr>
          <p:spPr>
            <a:xfrm>
              <a:off x="4452" y="3119"/>
              <a:ext cx="345"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b="1" baseline="-25000" dirty="0">
                  <a:cs typeface="Arial" panose="020B0604020202020204" pitchFamily="34" charset="0"/>
                </a:rPr>
                <a:t>2</a:t>
              </a:r>
              <a:endParaRPr lang="en-US" altLang="en-US" sz="2400" b="1" baseline="-25000" dirty="0">
                <a:ea typeface="Arial" panose="020B0604020202020204" pitchFamily="34" charset="0"/>
              </a:endParaRPr>
            </a:p>
          </p:txBody>
        </p:sp>
        <p:sp>
          <p:nvSpPr>
            <p:cNvPr id="39973" name="Line 21"/>
            <p:cNvSpPr/>
            <p:nvPr/>
          </p:nvSpPr>
          <p:spPr>
            <a:xfrm>
              <a:off x="4623" y="2467"/>
              <a:ext cx="0" cy="654"/>
            </a:xfrm>
            <a:prstGeom prst="line">
              <a:avLst/>
            </a:prstGeom>
            <a:ln w="9525" cap="flat" cmpd="sng">
              <a:solidFill>
                <a:srgbClr val="777777"/>
              </a:solidFill>
              <a:prstDash val="lgDash"/>
              <a:headEnd type="none" w="med" len="med"/>
              <a:tailEnd type="none" w="med" len="med"/>
            </a:ln>
          </p:spPr>
        </p:sp>
      </p:grpSp>
      <p:grpSp>
        <p:nvGrpSpPr>
          <p:cNvPr id="8" name="Group 22"/>
          <p:cNvGrpSpPr/>
          <p:nvPr/>
        </p:nvGrpSpPr>
        <p:grpSpPr>
          <a:xfrm>
            <a:off x="4560888" y="3706813"/>
            <a:ext cx="2411412" cy="457200"/>
            <a:chOff x="2873" y="2335"/>
            <a:chExt cx="1519" cy="288"/>
          </a:xfrm>
        </p:grpSpPr>
        <p:sp>
          <p:nvSpPr>
            <p:cNvPr id="39969" name="Text Box 23"/>
            <p:cNvSpPr txBox="1"/>
            <p:nvPr/>
          </p:nvSpPr>
          <p:spPr>
            <a:xfrm>
              <a:off x="2873" y="2335"/>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2</a:t>
              </a:r>
              <a:endParaRPr lang="en-US" altLang="en-US" sz="2400" b="1" baseline="-25000" dirty="0">
                <a:ea typeface="Arial" panose="020B0604020202020204" pitchFamily="34" charset="0"/>
              </a:endParaRPr>
            </a:p>
          </p:txBody>
        </p:sp>
        <p:sp>
          <p:nvSpPr>
            <p:cNvPr id="39970" name="Line 24"/>
            <p:cNvSpPr/>
            <p:nvPr/>
          </p:nvSpPr>
          <p:spPr>
            <a:xfrm flipV="1">
              <a:off x="3264" y="2463"/>
              <a:ext cx="1087" cy="0"/>
            </a:xfrm>
            <a:prstGeom prst="line">
              <a:avLst/>
            </a:prstGeom>
            <a:ln w="9525" cap="flat" cmpd="sng">
              <a:solidFill>
                <a:srgbClr val="777777"/>
              </a:solidFill>
              <a:prstDash val="lgDash"/>
              <a:headEnd type="none" w="med" len="med"/>
              <a:tailEnd type="none" w="med" len="med"/>
            </a:ln>
          </p:spPr>
        </p:sp>
        <p:sp>
          <p:nvSpPr>
            <p:cNvPr id="39971" name="Oval 25"/>
            <p:cNvSpPr/>
            <p:nvPr/>
          </p:nvSpPr>
          <p:spPr>
            <a:xfrm>
              <a:off x="4304" y="2419"/>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sp>
        <p:nvSpPr>
          <p:cNvPr id="396314" name="Line 26"/>
          <p:cNvSpPr/>
          <p:nvPr/>
        </p:nvSpPr>
        <p:spPr>
          <a:xfrm rot="10800000" flipH="1" flipV="1">
            <a:off x="5313363" y="3263900"/>
            <a:ext cx="0" cy="657225"/>
          </a:xfrm>
          <a:prstGeom prst="line">
            <a:avLst/>
          </a:prstGeom>
          <a:ln w="50800" cap="flat" cmpd="sng">
            <a:solidFill>
              <a:srgbClr val="FF6600"/>
            </a:solidFill>
            <a:prstDash val="solid"/>
            <a:headEnd type="none" w="med" len="med"/>
            <a:tailEnd type="triangle" w="lg" len="med"/>
          </a:ln>
        </p:spPr>
      </p:sp>
      <p:sp>
        <p:nvSpPr>
          <p:cNvPr id="396315" name="Text Box 27"/>
          <p:cNvSpPr txBox="1"/>
          <p:nvPr/>
        </p:nvSpPr>
        <p:spPr>
          <a:xfrm>
            <a:off x="6381750" y="5581650"/>
            <a:ext cx="2251075" cy="457200"/>
          </a:xfrm>
          <a:prstGeom prst="rect">
            <a:avLst/>
          </a:prstGeom>
          <a:solidFill>
            <a:srgbClr val="CC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dirty="0">
                <a:cs typeface="Arial" panose="020B0604020202020204" pitchFamily="34" charset="0"/>
              </a:rPr>
              <a:t> rises by 10%</a:t>
            </a:r>
            <a:endParaRPr lang="en-US" altLang="en-US" sz="2400" dirty="0">
              <a:ea typeface="Arial" panose="020B0604020202020204" pitchFamily="34" charset="0"/>
            </a:endParaRPr>
          </a:p>
        </p:txBody>
      </p:sp>
      <p:sp>
        <p:nvSpPr>
          <p:cNvPr id="39948"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sp>
        <p:nvSpPr>
          <p:cNvPr id="396317" name="Text Box 29"/>
          <p:cNvSpPr txBox="1"/>
          <p:nvPr/>
        </p:nvSpPr>
        <p:spPr>
          <a:xfrm>
            <a:off x="6057900" y="871538"/>
            <a:ext cx="1171575" cy="473075"/>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solidFill>
                  <a:srgbClr val="009900"/>
                </a:solidFill>
                <a:cs typeface="Arial" panose="020B0604020202020204" pitchFamily="34" charset="0"/>
              </a:rPr>
              <a:t>10%</a:t>
            </a:r>
            <a:endParaRPr lang="en-US" altLang="en-US" sz="2500" b="1" i="1" baseline="30000" dirty="0">
              <a:solidFill>
                <a:srgbClr val="009900"/>
              </a:solidFill>
              <a:ea typeface="Arial" panose="020B0604020202020204" pitchFamily="34" charset="0"/>
            </a:endParaRPr>
          </a:p>
        </p:txBody>
      </p:sp>
      <p:sp>
        <p:nvSpPr>
          <p:cNvPr id="396318" name="Text Box 30"/>
          <p:cNvSpPr txBox="1"/>
          <p:nvPr/>
        </p:nvSpPr>
        <p:spPr>
          <a:xfrm>
            <a:off x="6064250" y="1379538"/>
            <a:ext cx="1171575" cy="473075"/>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solidFill>
                  <a:srgbClr val="FF6600"/>
                </a:solidFill>
                <a:cs typeface="Arial" panose="020B0604020202020204" pitchFamily="34" charset="0"/>
              </a:rPr>
              <a:t>10%</a:t>
            </a:r>
            <a:endParaRPr lang="en-US" altLang="en-US" sz="2500" b="1" i="1" baseline="30000" dirty="0">
              <a:solidFill>
                <a:srgbClr val="FF6600"/>
              </a:solidFill>
              <a:ea typeface="Arial" panose="020B0604020202020204" pitchFamily="34" charset="0"/>
            </a:endParaRPr>
          </a:p>
        </p:txBody>
      </p:sp>
      <p:sp>
        <p:nvSpPr>
          <p:cNvPr id="396319" name="Text Box 31"/>
          <p:cNvSpPr txBox="1"/>
          <p:nvPr/>
        </p:nvSpPr>
        <p:spPr>
          <a:xfrm>
            <a:off x="7202488" y="1111250"/>
            <a:ext cx="682625" cy="488950"/>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solidFill>
                  <a:srgbClr val="0000FF"/>
                </a:solidFill>
                <a:cs typeface="Arial" panose="020B0604020202020204" pitchFamily="34" charset="0"/>
              </a:rPr>
              <a:t>= 1</a:t>
            </a:r>
            <a:endParaRPr lang="en-US" altLang="en-US" sz="2600" dirty="0">
              <a:solidFill>
                <a:srgbClr val="0000FF"/>
              </a:solidFill>
              <a:ea typeface="Arial" panose="020B0604020202020204" pitchFamily="34" charset="0"/>
            </a:endParaRPr>
          </a:p>
        </p:txBody>
      </p:sp>
      <p:grpSp>
        <p:nvGrpSpPr>
          <p:cNvPr id="39952" name="Group 32"/>
          <p:cNvGrpSpPr/>
          <p:nvPr/>
        </p:nvGrpSpPr>
        <p:grpSpPr>
          <a:xfrm>
            <a:off x="725488" y="874713"/>
            <a:ext cx="6413500" cy="981075"/>
            <a:chOff x="747" y="551"/>
            <a:chExt cx="4040" cy="618"/>
          </a:xfrm>
        </p:grpSpPr>
        <p:sp>
          <p:nvSpPr>
            <p:cNvPr id="39962" name="Text Box 33"/>
            <p:cNvSpPr txBox="1"/>
            <p:nvPr/>
          </p:nvSpPr>
          <p:spPr>
            <a:xfrm>
              <a:off x="747" y="603"/>
              <a:ext cx="1436" cy="514"/>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95000"/>
                </a:lnSpc>
                <a:spcBef>
                  <a:spcPct val="50000"/>
                </a:spcBef>
                <a:buClrTx/>
                <a:buSzTx/>
                <a:buFontTx/>
                <a:buNone/>
              </a:pPr>
              <a:r>
                <a:rPr lang="en-US" altLang="en-US" sz="2500" dirty="0">
                  <a:cs typeface="Arial" panose="020B0604020202020204" pitchFamily="34" charset="0"/>
                </a:rPr>
                <a:t>Price elasticity </a:t>
              </a:r>
              <a:br>
                <a:rPr lang="en-US" altLang="en-US" sz="2500" dirty="0">
                  <a:cs typeface="Arial" panose="020B0604020202020204" pitchFamily="34" charset="0"/>
                </a:rPr>
              </a:br>
              <a:r>
                <a:rPr lang="en-US" altLang="en-US" sz="2500" dirty="0">
                  <a:cs typeface="Arial" panose="020B0604020202020204" pitchFamily="34" charset="0"/>
                </a:rPr>
                <a:t>of demand</a:t>
              </a:r>
              <a:endParaRPr lang="en-US" altLang="en-US" sz="2500" dirty="0">
                <a:ea typeface="Arial" panose="020B0604020202020204" pitchFamily="34" charset="0"/>
              </a:endParaRPr>
            </a:p>
          </p:txBody>
        </p:sp>
        <p:sp>
          <p:nvSpPr>
            <p:cNvPr id="39963" name="Text Box 34"/>
            <p:cNvSpPr txBox="1"/>
            <p:nvPr/>
          </p:nvSpPr>
          <p:spPr>
            <a:xfrm>
              <a:off x="2091" y="704"/>
              <a:ext cx="289"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sp>
          <p:nvSpPr>
            <p:cNvPr id="39964" name="Text Box 35"/>
            <p:cNvSpPr txBox="1"/>
            <p:nvPr/>
          </p:nvSpPr>
          <p:spPr>
            <a:xfrm>
              <a:off x="2358" y="551"/>
              <a:ext cx="1502" cy="29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cs typeface="Arial" panose="020B0604020202020204" pitchFamily="34" charset="0"/>
                </a:rPr>
                <a:t>% change in </a:t>
              </a:r>
              <a:r>
                <a:rPr lang="en-US" altLang="en-US" sz="2500" b="1" i="1" dirty="0">
                  <a:cs typeface="Arial" panose="020B0604020202020204" pitchFamily="34" charset="0"/>
                </a:rPr>
                <a:t>Q</a:t>
              </a:r>
              <a:endParaRPr lang="en-US" altLang="en-US" sz="2500" b="1" i="1" baseline="30000" dirty="0">
                <a:ea typeface="Arial" panose="020B0604020202020204" pitchFamily="34" charset="0"/>
              </a:endParaRPr>
            </a:p>
          </p:txBody>
        </p:sp>
        <p:sp>
          <p:nvSpPr>
            <p:cNvPr id="39965" name="Text Box 36"/>
            <p:cNvSpPr txBox="1"/>
            <p:nvPr/>
          </p:nvSpPr>
          <p:spPr>
            <a:xfrm>
              <a:off x="2362" y="871"/>
              <a:ext cx="1502" cy="29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cs typeface="Arial" panose="020B0604020202020204" pitchFamily="34" charset="0"/>
                </a:rPr>
                <a:t>% change in </a:t>
              </a:r>
              <a:r>
                <a:rPr lang="en-US" altLang="en-US" sz="2500" b="1" i="1" dirty="0">
                  <a:cs typeface="Arial" panose="020B0604020202020204" pitchFamily="34" charset="0"/>
                </a:rPr>
                <a:t>P</a:t>
              </a:r>
              <a:endParaRPr lang="en-US" altLang="en-US" sz="2500" b="1" i="1" baseline="30000" dirty="0">
                <a:ea typeface="Arial" panose="020B0604020202020204" pitchFamily="34" charset="0"/>
              </a:endParaRPr>
            </a:p>
          </p:txBody>
        </p:sp>
        <p:sp>
          <p:nvSpPr>
            <p:cNvPr id="39966" name="Line 37"/>
            <p:cNvSpPr/>
            <p:nvPr/>
          </p:nvSpPr>
          <p:spPr>
            <a:xfrm>
              <a:off x="2417" y="859"/>
              <a:ext cx="1404" cy="0"/>
            </a:xfrm>
            <a:prstGeom prst="line">
              <a:avLst/>
            </a:prstGeom>
            <a:ln w="12700" cap="flat" cmpd="sng">
              <a:solidFill>
                <a:schemeClr val="tx1"/>
              </a:solidFill>
              <a:prstDash val="solid"/>
              <a:headEnd type="none" w="med" len="med"/>
              <a:tailEnd type="none" w="med" len="med"/>
            </a:ln>
          </p:spPr>
        </p:sp>
        <p:sp>
          <p:nvSpPr>
            <p:cNvPr id="39967" name="Text Box 38"/>
            <p:cNvSpPr txBox="1"/>
            <p:nvPr/>
          </p:nvSpPr>
          <p:spPr>
            <a:xfrm>
              <a:off x="3839" y="702"/>
              <a:ext cx="289"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sp>
          <p:nvSpPr>
            <p:cNvPr id="39968" name="Line 39"/>
            <p:cNvSpPr/>
            <p:nvPr/>
          </p:nvSpPr>
          <p:spPr>
            <a:xfrm>
              <a:off x="4171" y="860"/>
              <a:ext cx="616" cy="0"/>
            </a:xfrm>
            <a:prstGeom prst="line">
              <a:avLst/>
            </a:prstGeom>
            <a:ln w="12700" cap="flat" cmpd="sng">
              <a:solidFill>
                <a:schemeClr val="tx1"/>
              </a:solidFill>
              <a:prstDash val="solid"/>
              <a:headEnd type="none" w="med" len="med"/>
              <a:tailEnd type="none" w="med" len="med"/>
            </a:ln>
          </p:spPr>
        </p:sp>
      </p:grpSp>
      <p:sp>
        <p:nvSpPr>
          <p:cNvPr id="396328" name="Line 40"/>
          <p:cNvSpPr/>
          <p:nvPr/>
        </p:nvSpPr>
        <p:spPr>
          <a:xfrm rot="5400000" flipH="1" flipV="1">
            <a:off x="6569075" y="4503738"/>
            <a:ext cx="0" cy="657225"/>
          </a:xfrm>
          <a:prstGeom prst="line">
            <a:avLst/>
          </a:prstGeom>
          <a:ln w="50800" cap="flat" cmpd="sng">
            <a:solidFill>
              <a:srgbClr val="009900"/>
            </a:solidFill>
            <a:prstDash val="solid"/>
            <a:headEnd type="none" w="med" len="med"/>
            <a:tailEnd type="triangle" w="lg" len="med"/>
          </a:ln>
        </p:spPr>
      </p:sp>
      <p:sp>
        <p:nvSpPr>
          <p:cNvPr id="396329" name="Text Box 41"/>
          <p:cNvSpPr txBox="1"/>
          <p:nvPr/>
        </p:nvSpPr>
        <p:spPr>
          <a:xfrm>
            <a:off x="3579813" y="4633913"/>
            <a:ext cx="1203325" cy="822325"/>
          </a:xfrm>
          <a:prstGeom prst="rect">
            <a:avLst/>
          </a:prstGeom>
          <a:solidFill>
            <a:srgbClr val="FF9900">
              <a:alpha val="50195"/>
            </a:srgbClr>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dirty="0">
                <a:cs typeface="Arial" panose="020B0604020202020204" pitchFamily="34" charset="0"/>
              </a:rPr>
              <a:t>  falls by 10%</a:t>
            </a:r>
            <a:endParaRPr lang="en-US" altLang="en-US" sz="2400" dirty="0">
              <a:ea typeface="Arial" panose="020B0604020202020204" pitchFamily="34" charset="0"/>
            </a:endParaRPr>
          </a:p>
        </p:txBody>
      </p:sp>
      <p:sp>
        <p:nvSpPr>
          <p:cNvPr id="39955" name="Rectangle 42"/>
          <p:cNvSpPr/>
          <p:nvPr/>
        </p:nvSpPr>
        <p:spPr>
          <a:xfrm>
            <a:off x="366713" y="3221038"/>
            <a:ext cx="3390900" cy="9683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cs typeface="Arial" panose="020B0604020202020204" pitchFamily="34" charset="0"/>
              </a:rPr>
              <a:t>Consumers’ </a:t>
            </a:r>
            <a:br>
              <a:rPr lang="en-US" altLang="en-US" sz="2600" dirty="0">
                <a:cs typeface="Arial" panose="020B0604020202020204" pitchFamily="34" charset="0"/>
              </a:rPr>
            </a:br>
            <a:r>
              <a:rPr lang="en-US" altLang="en-US" sz="2600" dirty="0">
                <a:cs typeface="Arial" panose="020B0604020202020204" pitchFamily="34" charset="0"/>
              </a:rPr>
              <a:t>price sensitivity:</a:t>
            </a:r>
            <a:endParaRPr lang="en-US" altLang="en-US" sz="2600" dirty="0">
              <a:solidFill>
                <a:srgbClr val="0000FF"/>
              </a:solidFill>
              <a:ea typeface="Arial" panose="020B0604020202020204" pitchFamily="34" charset="0"/>
            </a:endParaRPr>
          </a:p>
        </p:txBody>
      </p:sp>
      <p:sp>
        <p:nvSpPr>
          <p:cNvPr id="39956" name="Rectangle 43"/>
          <p:cNvSpPr/>
          <p:nvPr/>
        </p:nvSpPr>
        <p:spPr>
          <a:xfrm>
            <a:off x="338138" y="4859338"/>
            <a:ext cx="1617662" cy="5365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cs typeface="Arial" panose="020B0604020202020204" pitchFamily="34" charset="0"/>
              </a:rPr>
              <a:t>Elasticity:</a:t>
            </a:r>
            <a:endParaRPr lang="en-US" altLang="en-US" sz="2600" dirty="0">
              <a:solidFill>
                <a:srgbClr val="0000FF"/>
              </a:solidFill>
              <a:ea typeface="Arial" panose="020B0604020202020204" pitchFamily="34" charset="0"/>
            </a:endParaRPr>
          </a:p>
        </p:txBody>
      </p:sp>
      <p:sp>
        <p:nvSpPr>
          <p:cNvPr id="39957" name="Rectangle 44"/>
          <p:cNvSpPr/>
          <p:nvPr/>
        </p:nvSpPr>
        <p:spPr>
          <a:xfrm>
            <a:off x="582613" y="4079875"/>
            <a:ext cx="2624137" cy="495300"/>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intermediate</a:t>
            </a:r>
            <a:endParaRPr lang="en-US" altLang="en-US" sz="2600" dirty="0">
              <a:solidFill>
                <a:srgbClr val="0000FF"/>
              </a:solidFill>
              <a:ea typeface="Arial" panose="020B0604020202020204" pitchFamily="34" charset="0"/>
            </a:endParaRPr>
          </a:p>
        </p:txBody>
      </p:sp>
      <p:sp>
        <p:nvSpPr>
          <p:cNvPr id="396333" name="Rectangle 45"/>
          <p:cNvSpPr/>
          <p:nvPr/>
        </p:nvSpPr>
        <p:spPr>
          <a:xfrm>
            <a:off x="579438" y="5316538"/>
            <a:ext cx="1831975" cy="5365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1</a:t>
            </a:r>
            <a:endParaRPr lang="en-US" altLang="en-US" sz="2600" dirty="0">
              <a:solidFill>
                <a:srgbClr val="0000FF"/>
              </a:solidFill>
              <a:ea typeface="Arial" panose="020B0604020202020204" pitchFamily="34" charset="0"/>
            </a:endParaRPr>
          </a:p>
        </p:txBody>
      </p:sp>
      <p:sp>
        <p:nvSpPr>
          <p:cNvPr id="39959" name="Rectangle 46"/>
          <p:cNvSpPr/>
          <p:nvPr/>
        </p:nvSpPr>
        <p:spPr>
          <a:xfrm>
            <a:off x="365125" y="2144713"/>
            <a:ext cx="1492250" cy="528637"/>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b="1" i="1" dirty="0">
                <a:cs typeface="Arial" panose="020B0604020202020204" pitchFamily="34" charset="0"/>
              </a:rPr>
              <a:t>D</a:t>
            </a:r>
            <a:r>
              <a:rPr lang="en-US" altLang="en-US" sz="2600" dirty="0">
                <a:cs typeface="Arial" panose="020B0604020202020204" pitchFamily="34" charset="0"/>
              </a:rPr>
              <a:t> curve:</a:t>
            </a:r>
            <a:endParaRPr lang="en-US" altLang="en-US" sz="2600" dirty="0">
              <a:solidFill>
                <a:srgbClr val="0000FF"/>
              </a:solidFill>
              <a:ea typeface="Arial" panose="020B0604020202020204" pitchFamily="34" charset="0"/>
            </a:endParaRPr>
          </a:p>
        </p:txBody>
      </p:sp>
      <p:sp>
        <p:nvSpPr>
          <p:cNvPr id="39960" name="Rectangle 47"/>
          <p:cNvSpPr/>
          <p:nvPr/>
        </p:nvSpPr>
        <p:spPr>
          <a:xfrm>
            <a:off x="565150" y="2581275"/>
            <a:ext cx="3500438" cy="528638"/>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intermediate slope</a:t>
            </a:r>
            <a:endParaRPr lang="en-US" altLang="en-US" sz="2600" dirty="0">
              <a:solidFill>
                <a:srgbClr val="0000FF"/>
              </a:solidFill>
              <a:ea typeface="Arial" panose="020B0604020202020204" pitchFamily="34" charset="0"/>
            </a:endParaRPr>
          </a:p>
        </p:txBody>
      </p:sp>
      <p:pic>
        <p:nvPicPr>
          <p:cNvPr id="39961" name="Audio 1">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3539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6329"/>
                                        </p:tgtEl>
                                        <p:attrNameLst>
                                          <p:attrName>style.visibility</p:attrName>
                                        </p:attrNameLst>
                                      </p:cBhvr>
                                      <p:to>
                                        <p:strVal val="visible"/>
                                      </p:to>
                                    </p:set>
                                    <p:animEffect transition="in" filter="dissolve">
                                      <p:cBhvr>
                                        <p:cTn id="7" dur="500"/>
                                        <p:tgtEl>
                                          <p:spTgt spid="3963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6318"/>
                                        </p:tgtEl>
                                        <p:attrNameLst>
                                          <p:attrName>style.visibility</p:attrName>
                                        </p:attrNameLst>
                                      </p:cBhvr>
                                      <p:to>
                                        <p:strVal val="visible"/>
                                      </p:to>
                                    </p:set>
                                    <p:animEffect transition="in" filter="dissolve">
                                      <p:cBhvr>
                                        <p:cTn id="10" dur="500"/>
                                        <p:tgtEl>
                                          <p:spTgt spid="396318"/>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96314"/>
                                        </p:tgtEl>
                                        <p:attrNameLst>
                                          <p:attrName>style.visibility</p:attrName>
                                        </p:attrNameLst>
                                      </p:cBhvr>
                                      <p:to>
                                        <p:strVal val="visible"/>
                                      </p:to>
                                    </p:set>
                                    <p:animEffect transition="in" filter="wipe(up)">
                                      <p:cBhvr>
                                        <p:cTn id="14" dur="500"/>
                                        <p:tgtEl>
                                          <p:spTgt spid="39631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96315"/>
                                        </p:tgtEl>
                                        <p:attrNameLst>
                                          <p:attrName>style.visibility</p:attrName>
                                        </p:attrNameLst>
                                      </p:cBhvr>
                                      <p:to>
                                        <p:strVal val="visible"/>
                                      </p:to>
                                    </p:set>
                                    <p:animEffect transition="in" filter="dissolve">
                                      <p:cBhvr>
                                        <p:cTn id="23" dur="500"/>
                                        <p:tgtEl>
                                          <p:spTgt spid="39631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96317"/>
                                        </p:tgtEl>
                                        <p:attrNameLst>
                                          <p:attrName>style.visibility</p:attrName>
                                        </p:attrNameLst>
                                      </p:cBhvr>
                                      <p:to>
                                        <p:strVal val="visible"/>
                                      </p:to>
                                    </p:set>
                                    <p:animEffect transition="in" filter="dissolve">
                                      <p:cBhvr>
                                        <p:cTn id="26" dur="500"/>
                                        <p:tgtEl>
                                          <p:spTgt spid="396317"/>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par>
                                <p:cTn id="31" presetID="22" presetClass="entr" presetSubtype="8" fill="hold" nodeType="withEffect">
                                  <p:stCondLst>
                                    <p:cond delay="0"/>
                                  </p:stCondLst>
                                  <p:childTnLst>
                                    <p:set>
                                      <p:cBhvr>
                                        <p:cTn id="32" dur="1" fill="hold">
                                          <p:stCondLst>
                                            <p:cond delay="0"/>
                                          </p:stCondLst>
                                        </p:cTn>
                                        <p:tgtEl>
                                          <p:spTgt spid="396328"/>
                                        </p:tgtEl>
                                        <p:attrNameLst>
                                          <p:attrName>style.visibility</p:attrName>
                                        </p:attrNameLst>
                                      </p:cBhvr>
                                      <p:to>
                                        <p:strVal val="visible"/>
                                      </p:to>
                                    </p:set>
                                    <p:animEffect transition="in" filter="wipe(left)">
                                      <p:cBhvr>
                                        <p:cTn id="33" dur="500"/>
                                        <p:tgtEl>
                                          <p:spTgt spid="39632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96319"/>
                                        </p:tgtEl>
                                        <p:attrNameLst>
                                          <p:attrName>style.visibility</p:attrName>
                                        </p:attrNameLst>
                                      </p:cBhvr>
                                      <p:to>
                                        <p:strVal val="visible"/>
                                      </p:to>
                                    </p:set>
                                    <p:animEffect transition="in" filter="dissolve">
                                      <p:cBhvr>
                                        <p:cTn id="38" dur="500"/>
                                        <p:tgtEl>
                                          <p:spTgt spid="39631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96333"/>
                                        </p:tgtEl>
                                        <p:attrNameLst>
                                          <p:attrName>style.visibility</p:attrName>
                                        </p:attrNameLst>
                                      </p:cBhvr>
                                      <p:to>
                                        <p:strVal val="visible"/>
                                      </p:to>
                                    </p:set>
                                    <p:animEffect transition="in" filter="dissolve">
                                      <p:cBhvr>
                                        <p:cTn id="41" dur="500"/>
                                        <p:tgtEl>
                                          <p:spTgt spid="396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15" grpId="0" animBg="1"/>
      <p:bldP spid="396317" grpId="0"/>
      <p:bldP spid="396318" grpId="0"/>
      <p:bldP spid="396319" grpId="0"/>
      <p:bldP spid="396329" grpId="0" animBg="1"/>
      <p:bldP spid="3963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41987"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grpSp>
        <p:nvGrpSpPr>
          <p:cNvPr id="41988" name="Group 2"/>
          <p:cNvGrpSpPr/>
          <p:nvPr/>
        </p:nvGrpSpPr>
        <p:grpSpPr>
          <a:xfrm>
            <a:off x="5726113" y="1814513"/>
            <a:ext cx="2686050" cy="2390775"/>
            <a:chOff x="3710" y="836"/>
            <a:chExt cx="1713" cy="1506"/>
          </a:xfrm>
        </p:grpSpPr>
        <p:sp>
          <p:nvSpPr>
            <p:cNvPr id="42033" name="Arc 3"/>
            <p:cNvSpPr/>
            <p:nvPr/>
          </p:nvSpPr>
          <p:spPr>
            <a:xfrm flipH="1" flipV="1">
              <a:off x="3710" y="836"/>
              <a:ext cx="1713" cy="1355"/>
            </a:xfrm>
            <a:custGeom>
              <a:avLst/>
              <a:gdLst>
                <a:gd name="txL" fmla="*/ 0 w 19777"/>
                <a:gd name="txT" fmla="*/ 0 h 21238"/>
                <a:gd name="txR" fmla="*/ 19777 w 19777"/>
                <a:gd name="txB" fmla="*/ 21238 h 21238"/>
              </a:gdLst>
              <a:ahLst/>
              <a:cxnLst>
                <a:cxn ang="0">
                  <a:pos x="0" y="0"/>
                </a:cxn>
                <a:cxn ang="0">
                  <a:pos x="0" y="0"/>
                </a:cxn>
                <a:cxn ang="0">
                  <a:pos x="0" y="0"/>
                </a:cxn>
              </a:cxnLst>
              <a:rect l="txL" t="txT" r="txR" b="txB"/>
              <a:pathLst>
                <a:path w="19777" h="21238" fill="none">
                  <a:moveTo>
                    <a:pt x="3937" y="0"/>
                  </a:moveTo>
                  <a:cubicBezTo>
                    <a:pt x="10970" y="1303"/>
                    <a:pt x="16901" y="6004"/>
                    <a:pt x="19777" y="12552"/>
                  </a:cubicBezTo>
                </a:path>
                <a:path w="19777" h="21238" stroke="0">
                  <a:moveTo>
                    <a:pt x="3937" y="0"/>
                  </a:moveTo>
                  <a:cubicBezTo>
                    <a:pt x="10970" y="1303"/>
                    <a:pt x="16901" y="6004"/>
                    <a:pt x="19777" y="12552"/>
                  </a:cubicBezTo>
                  <a:lnTo>
                    <a:pt x="0" y="21238"/>
                  </a:lnTo>
                  <a:lnTo>
                    <a:pt x="3937" y="0"/>
                  </a:lnTo>
                  <a:close/>
                </a:path>
              </a:pathLst>
            </a:custGeom>
            <a:noFill/>
            <a:ln w="38100" cap="flat" cmpd="sng">
              <a:solidFill>
                <a:srgbClr val="003399">
                  <a:alpha val="100000"/>
                </a:srgbClr>
              </a:solidFill>
              <a:prstDash val="solid"/>
              <a:round/>
              <a:headEnd type="none" w="med" len="med"/>
              <a:tailEnd type="none" w="med" len="med"/>
            </a:ln>
          </p:spPr>
          <p:txBody>
            <a:bodyPr/>
            <a:p>
              <a:endParaRPr lang="en-US"/>
            </a:p>
          </p:txBody>
        </p:sp>
        <p:sp>
          <p:nvSpPr>
            <p:cNvPr id="42034" name="Text Box 4"/>
            <p:cNvSpPr txBox="1"/>
            <p:nvPr/>
          </p:nvSpPr>
          <p:spPr>
            <a:xfrm>
              <a:off x="4976" y="2054"/>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D</a:t>
              </a:r>
              <a:endParaRPr lang="en-US" altLang="en-US" sz="2400" b="1" i="1" dirty="0">
                <a:ea typeface="Arial" panose="020B0604020202020204" pitchFamily="34" charset="0"/>
              </a:endParaRPr>
            </a:p>
          </p:txBody>
        </p:sp>
      </p:grpSp>
      <p:sp>
        <p:nvSpPr>
          <p:cNvPr id="41989" name="Rectangle 5"/>
          <p:cNvSpPr>
            <a:spLocks noGrp="1"/>
          </p:cNvSpPr>
          <p:nvPr>
            <p:ph type="title"/>
          </p:nvPr>
        </p:nvSpPr>
        <p:spPr>
          <a:xfrm>
            <a:off x="407988" y="249238"/>
            <a:ext cx="8494712" cy="619125"/>
          </a:xfrm>
          <a:ln/>
        </p:spPr>
        <p:txBody>
          <a:bodyPr vert="horz" wrap="square" lIns="91440" tIns="45720" rIns="91440" bIns="45720" anchor="ctr" anchorCtr="0"/>
          <a:p>
            <a:pPr algn="l" eaLnBrk="1" hangingPunct="1"/>
            <a:r>
              <a:rPr lang="en-US" altLang="en-US" sz="3200" dirty="0">
                <a:solidFill>
                  <a:srgbClr val="CC0000"/>
                </a:solidFill>
              </a:rPr>
              <a:t>“Elastic demand”</a:t>
            </a:r>
            <a:endParaRPr lang="en-US" altLang="en-US" sz="3200" dirty="0">
              <a:solidFill>
                <a:srgbClr val="CC0000"/>
              </a:solidFill>
            </a:endParaRPr>
          </a:p>
        </p:txBody>
      </p:sp>
      <p:grpSp>
        <p:nvGrpSpPr>
          <p:cNvPr id="41990" name="Group 6"/>
          <p:cNvGrpSpPr/>
          <p:nvPr/>
        </p:nvGrpSpPr>
        <p:grpSpPr>
          <a:xfrm>
            <a:off x="4826000" y="2114550"/>
            <a:ext cx="3870325" cy="3060700"/>
            <a:chOff x="3226" y="1041"/>
            <a:chExt cx="2146" cy="1792"/>
          </a:xfrm>
        </p:grpSpPr>
        <p:grpSp>
          <p:nvGrpSpPr>
            <p:cNvPr id="42028" name="Group 7"/>
            <p:cNvGrpSpPr/>
            <p:nvPr/>
          </p:nvGrpSpPr>
          <p:grpSpPr>
            <a:xfrm>
              <a:off x="3421" y="1302"/>
              <a:ext cx="1661" cy="1413"/>
              <a:chOff x="1098" y="1361"/>
              <a:chExt cx="2116" cy="2027"/>
            </a:xfrm>
          </p:grpSpPr>
          <p:sp>
            <p:nvSpPr>
              <p:cNvPr id="42031" name="Line 8"/>
              <p:cNvSpPr/>
              <p:nvPr/>
            </p:nvSpPr>
            <p:spPr>
              <a:xfrm>
                <a:off x="1102" y="1361"/>
                <a:ext cx="0" cy="2025"/>
              </a:xfrm>
              <a:prstGeom prst="line">
                <a:avLst/>
              </a:prstGeom>
              <a:ln w="12700" cap="flat" cmpd="sng">
                <a:solidFill>
                  <a:schemeClr val="tx1"/>
                </a:solidFill>
                <a:prstDash val="solid"/>
                <a:headEnd type="none" w="med" len="med"/>
                <a:tailEnd type="none" w="med" len="med"/>
              </a:ln>
            </p:spPr>
          </p:sp>
          <p:sp>
            <p:nvSpPr>
              <p:cNvPr id="42032" name="Line 9"/>
              <p:cNvSpPr/>
              <p:nvPr/>
            </p:nvSpPr>
            <p:spPr>
              <a:xfrm>
                <a:off x="1098" y="3388"/>
                <a:ext cx="2116" cy="0"/>
              </a:xfrm>
              <a:prstGeom prst="line">
                <a:avLst/>
              </a:prstGeom>
              <a:ln w="12700" cap="flat" cmpd="sng">
                <a:solidFill>
                  <a:schemeClr val="tx1"/>
                </a:solidFill>
                <a:prstDash val="solid"/>
                <a:headEnd type="none" w="med" len="med"/>
                <a:tailEnd type="none" w="med" len="med"/>
              </a:ln>
            </p:spPr>
          </p:sp>
        </p:grpSp>
        <p:sp>
          <p:nvSpPr>
            <p:cNvPr id="42029" name="Text Box 10"/>
            <p:cNvSpPr txBox="1"/>
            <p:nvPr/>
          </p:nvSpPr>
          <p:spPr>
            <a:xfrm>
              <a:off x="3226" y="1041"/>
              <a:ext cx="387" cy="26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endParaRPr lang="en-US" altLang="en-US" sz="2400" b="1" i="1" dirty="0">
                <a:ea typeface="Arial" panose="020B0604020202020204" pitchFamily="34" charset="0"/>
              </a:endParaRPr>
            </a:p>
          </p:txBody>
        </p:sp>
        <p:sp>
          <p:nvSpPr>
            <p:cNvPr id="42030" name="Text Box 11"/>
            <p:cNvSpPr txBox="1"/>
            <p:nvPr/>
          </p:nvSpPr>
          <p:spPr>
            <a:xfrm>
              <a:off x="4985" y="2565"/>
              <a:ext cx="387" cy="26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endParaRPr lang="en-US" altLang="en-US" sz="2400" b="1" i="1" dirty="0">
                <a:ea typeface="Arial" panose="020B0604020202020204" pitchFamily="34" charset="0"/>
              </a:endParaRPr>
            </a:p>
          </p:txBody>
        </p:sp>
      </p:grpSp>
      <p:grpSp>
        <p:nvGrpSpPr>
          <p:cNvPr id="41991" name="Group 12"/>
          <p:cNvGrpSpPr/>
          <p:nvPr/>
        </p:nvGrpSpPr>
        <p:grpSpPr>
          <a:xfrm>
            <a:off x="4567238" y="3019425"/>
            <a:ext cx="1943100" cy="2386013"/>
            <a:chOff x="2877" y="1902"/>
            <a:chExt cx="1224" cy="1503"/>
          </a:xfrm>
        </p:grpSpPr>
        <p:sp>
          <p:nvSpPr>
            <p:cNvPr id="42022" name="Text Box 13"/>
            <p:cNvSpPr txBox="1"/>
            <p:nvPr/>
          </p:nvSpPr>
          <p:spPr>
            <a:xfrm>
              <a:off x="3731" y="3117"/>
              <a:ext cx="370"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sp>
          <p:nvSpPr>
            <p:cNvPr id="42023" name="Text Box 14"/>
            <p:cNvSpPr txBox="1"/>
            <p:nvPr/>
          </p:nvSpPr>
          <p:spPr>
            <a:xfrm>
              <a:off x="2877" y="1902"/>
              <a:ext cx="376"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grpSp>
          <p:nvGrpSpPr>
            <p:cNvPr id="42024" name="Group 15"/>
            <p:cNvGrpSpPr/>
            <p:nvPr/>
          </p:nvGrpSpPr>
          <p:grpSpPr>
            <a:xfrm>
              <a:off x="3265" y="2047"/>
              <a:ext cx="662" cy="1079"/>
              <a:chOff x="3265" y="2047"/>
              <a:chExt cx="662" cy="1178"/>
            </a:xfrm>
          </p:grpSpPr>
          <p:sp>
            <p:nvSpPr>
              <p:cNvPr id="42026" name="Line 16"/>
              <p:cNvSpPr/>
              <p:nvPr/>
            </p:nvSpPr>
            <p:spPr>
              <a:xfrm>
                <a:off x="3920" y="2049"/>
                <a:ext cx="0" cy="1176"/>
              </a:xfrm>
              <a:prstGeom prst="line">
                <a:avLst/>
              </a:prstGeom>
              <a:ln w="9525" cap="flat" cmpd="sng">
                <a:solidFill>
                  <a:srgbClr val="777777"/>
                </a:solidFill>
                <a:prstDash val="lgDash"/>
                <a:headEnd type="none" w="med" len="med"/>
                <a:tailEnd type="none" w="med" len="med"/>
              </a:ln>
            </p:spPr>
          </p:sp>
          <p:sp>
            <p:nvSpPr>
              <p:cNvPr id="42027" name="Line 17"/>
              <p:cNvSpPr/>
              <p:nvPr/>
            </p:nvSpPr>
            <p:spPr>
              <a:xfrm>
                <a:off x="3265" y="2047"/>
                <a:ext cx="662" cy="0"/>
              </a:xfrm>
              <a:prstGeom prst="line">
                <a:avLst/>
              </a:prstGeom>
              <a:ln w="9525" cap="flat" cmpd="sng">
                <a:solidFill>
                  <a:srgbClr val="777777"/>
                </a:solidFill>
                <a:prstDash val="lgDash"/>
                <a:headEnd type="none" w="med" len="med"/>
                <a:tailEnd type="none" w="med" len="med"/>
              </a:ln>
            </p:spPr>
          </p:sp>
        </p:grpSp>
        <p:sp>
          <p:nvSpPr>
            <p:cNvPr id="42025" name="Oval 18"/>
            <p:cNvSpPr/>
            <p:nvPr/>
          </p:nvSpPr>
          <p:spPr>
            <a:xfrm>
              <a:off x="3873" y="2003"/>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grpSp>
        <p:nvGrpSpPr>
          <p:cNvPr id="7" name="Group 19"/>
          <p:cNvGrpSpPr/>
          <p:nvPr/>
        </p:nvGrpSpPr>
        <p:grpSpPr>
          <a:xfrm>
            <a:off x="7280275" y="3916363"/>
            <a:ext cx="547688" cy="1492250"/>
            <a:chOff x="4452" y="2467"/>
            <a:chExt cx="345" cy="940"/>
          </a:xfrm>
        </p:grpSpPr>
        <p:sp>
          <p:nvSpPr>
            <p:cNvPr id="42020" name="Text Box 20"/>
            <p:cNvSpPr txBox="1"/>
            <p:nvPr/>
          </p:nvSpPr>
          <p:spPr>
            <a:xfrm>
              <a:off x="4452" y="3119"/>
              <a:ext cx="345"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b="1" baseline="-25000" dirty="0">
                  <a:cs typeface="Arial" panose="020B0604020202020204" pitchFamily="34" charset="0"/>
                </a:rPr>
                <a:t>2</a:t>
              </a:r>
              <a:endParaRPr lang="en-US" altLang="en-US" sz="2400" b="1" baseline="-25000" dirty="0">
                <a:ea typeface="Arial" panose="020B0604020202020204" pitchFamily="34" charset="0"/>
              </a:endParaRPr>
            </a:p>
          </p:txBody>
        </p:sp>
        <p:sp>
          <p:nvSpPr>
            <p:cNvPr id="42021" name="Line 21"/>
            <p:cNvSpPr/>
            <p:nvPr/>
          </p:nvSpPr>
          <p:spPr>
            <a:xfrm>
              <a:off x="4623" y="2467"/>
              <a:ext cx="0" cy="654"/>
            </a:xfrm>
            <a:prstGeom prst="line">
              <a:avLst/>
            </a:prstGeom>
            <a:ln w="9525" cap="flat" cmpd="sng">
              <a:solidFill>
                <a:srgbClr val="777777"/>
              </a:solidFill>
              <a:prstDash val="lgDash"/>
              <a:headEnd type="none" w="med" len="med"/>
              <a:tailEnd type="none" w="med" len="med"/>
            </a:ln>
          </p:spPr>
        </p:sp>
      </p:grpSp>
      <p:grpSp>
        <p:nvGrpSpPr>
          <p:cNvPr id="8" name="Group 22"/>
          <p:cNvGrpSpPr/>
          <p:nvPr/>
        </p:nvGrpSpPr>
        <p:grpSpPr>
          <a:xfrm>
            <a:off x="4560888" y="3706813"/>
            <a:ext cx="3060700" cy="457200"/>
            <a:chOff x="2873" y="2335"/>
            <a:chExt cx="1928" cy="288"/>
          </a:xfrm>
        </p:grpSpPr>
        <p:sp>
          <p:nvSpPr>
            <p:cNvPr id="42017" name="Text Box 23"/>
            <p:cNvSpPr txBox="1"/>
            <p:nvPr/>
          </p:nvSpPr>
          <p:spPr>
            <a:xfrm>
              <a:off x="2873" y="2335"/>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2</a:t>
              </a:r>
              <a:endParaRPr lang="en-US" altLang="en-US" sz="2400" b="1" baseline="-25000" dirty="0">
                <a:ea typeface="Arial" panose="020B0604020202020204" pitchFamily="34" charset="0"/>
              </a:endParaRPr>
            </a:p>
          </p:txBody>
        </p:sp>
        <p:sp>
          <p:nvSpPr>
            <p:cNvPr id="42018" name="Line 24"/>
            <p:cNvSpPr/>
            <p:nvPr/>
          </p:nvSpPr>
          <p:spPr>
            <a:xfrm>
              <a:off x="3264" y="2463"/>
              <a:ext cx="1490" cy="0"/>
            </a:xfrm>
            <a:prstGeom prst="line">
              <a:avLst/>
            </a:prstGeom>
            <a:ln w="9525" cap="flat" cmpd="sng">
              <a:solidFill>
                <a:srgbClr val="777777"/>
              </a:solidFill>
              <a:prstDash val="lgDash"/>
              <a:headEnd type="none" w="med" len="med"/>
              <a:tailEnd type="none" w="med" len="med"/>
            </a:ln>
          </p:spPr>
        </p:sp>
        <p:sp>
          <p:nvSpPr>
            <p:cNvPr id="42019" name="Oval 25"/>
            <p:cNvSpPr/>
            <p:nvPr/>
          </p:nvSpPr>
          <p:spPr>
            <a:xfrm>
              <a:off x="4713" y="2419"/>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sp>
        <p:nvSpPr>
          <p:cNvPr id="398362" name="Line 26"/>
          <p:cNvSpPr/>
          <p:nvPr/>
        </p:nvSpPr>
        <p:spPr>
          <a:xfrm rot="10800000" flipH="1" flipV="1">
            <a:off x="5313363" y="3252788"/>
            <a:ext cx="0" cy="657225"/>
          </a:xfrm>
          <a:prstGeom prst="line">
            <a:avLst/>
          </a:prstGeom>
          <a:ln w="50800" cap="flat" cmpd="sng">
            <a:solidFill>
              <a:srgbClr val="FF6600"/>
            </a:solidFill>
            <a:prstDash val="solid"/>
            <a:headEnd type="none" w="med" len="med"/>
            <a:tailEnd type="triangle" w="lg" len="med"/>
          </a:ln>
        </p:spPr>
      </p:sp>
      <p:sp>
        <p:nvSpPr>
          <p:cNvPr id="398363" name="Line 27"/>
          <p:cNvSpPr/>
          <p:nvPr/>
        </p:nvSpPr>
        <p:spPr>
          <a:xfrm rot="-5400000">
            <a:off x="6891338" y="4179888"/>
            <a:ext cx="0" cy="1300162"/>
          </a:xfrm>
          <a:prstGeom prst="line">
            <a:avLst/>
          </a:prstGeom>
          <a:ln w="50800" cap="flat" cmpd="sng">
            <a:solidFill>
              <a:srgbClr val="009900"/>
            </a:solidFill>
            <a:prstDash val="solid"/>
            <a:headEnd type="none" w="med" len="med"/>
            <a:tailEnd type="triangle" w="lg" len="med"/>
          </a:ln>
        </p:spPr>
      </p:sp>
      <p:sp>
        <p:nvSpPr>
          <p:cNvPr id="398364" name="Text Box 28"/>
          <p:cNvSpPr txBox="1"/>
          <p:nvPr/>
        </p:nvSpPr>
        <p:spPr>
          <a:xfrm>
            <a:off x="5849938" y="5548313"/>
            <a:ext cx="2166937" cy="822325"/>
          </a:xfrm>
          <a:prstGeom prst="rect">
            <a:avLst/>
          </a:prstGeom>
          <a:solidFill>
            <a:srgbClr val="CC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dirty="0">
                <a:cs typeface="Arial" panose="020B0604020202020204" pitchFamily="34" charset="0"/>
              </a:rPr>
              <a:t>  rises more than 10%</a:t>
            </a:r>
            <a:endParaRPr lang="en-US" altLang="en-US" sz="2400" dirty="0">
              <a:ea typeface="Arial" panose="020B0604020202020204" pitchFamily="34" charset="0"/>
            </a:endParaRPr>
          </a:p>
        </p:txBody>
      </p:sp>
      <p:sp>
        <p:nvSpPr>
          <p:cNvPr id="41997"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sp>
        <p:nvSpPr>
          <p:cNvPr id="398366" name="Text Box 30"/>
          <p:cNvSpPr txBox="1"/>
          <p:nvPr/>
        </p:nvSpPr>
        <p:spPr>
          <a:xfrm>
            <a:off x="6057900" y="871538"/>
            <a:ext cx="1171575" cy="473075"/>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solidFill>
                  <a:srgbClr val="009900"/>
                </a:solidFill>
                <a:cs typeface="Arial" panose="020B0604020202020204" pitchFamily="34" charset="0"/>
              </a:rPr>
              <a:t>&gt; 10%</a:t>
            </a:r>
            <a:endParaRPr lang="en-US" altLang="en-US" sz="2500" b="1" i="1" baseline="30000" dirty="0">
              <a:solidFill>
                <a:srgbClr val="009900"/>
              </a:solidFill>
              <a:ea typeface="Arial" panose="020B0604020202020204" pitchFamily="34" charset="0"/>
            </a:endParaRPr>
          </a:p>
        </p:txBody>
      </p:sp>
      <p:sp>
        <p:nvSpPr>
          <p:cNvPr id="398367" name="Text Box 31"/>
          <p:cNvSpPr txBox="1"/>
          <p:nvPr/>
        </p:nvSpPr>
        <p:spPr>
          <a:xfrm>
            <a:off x="6064250" y="1379538"/>
            <a:ext cx="1171575" cy="473075"/>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solidFill>
                  <a:srgbClr val="FF6600"/>
                </a:solidFill>
                <a:cs typeface="Arial" panose="020B0604020202020204" pitchFamily="34" charset="0"/>
              </a:rPr>
              <a:t>10%</a:t>
            </a:r>
            <a:endParaRPr lang="en-US" altLang="en-US" sz="2500" b="1" i="1" baseline="30000" dirty="0">
              <a:solidFill>
                <a:srgbClr val="FF6600"/>
              </a:solidFill>
              <a:ea typeface="Arial" panose="020B0604020202020204" pitchFamily="34" charset="0"/>
            </a:endParaRPr>
          </a:p>
        </p:txBody>
      </p:sp>
      <p:sp>
        <p:nvSpPr>
          <p:cNvPr id="398368" name="Text Box 32"/>
          <p:cNvSpPr txBox="1"/>
          <p:nvPr/>
        </p:nvSpPr>
        <p:spPr>
          <a:xfrm>
            <a:off x="7202488" y="1111250"/>
            <a:ext cx="682625" cy="488950"/>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solidFill>
                  <a:srgbClr val="0000FF"/>
                </a:solidFill>
                <a:cs typeface="Arial" panose="020B0604020202020204" pitchFamily="34" charset="0"/>
              </a:rPr>
              <a:t>&gt; 1</a:t>
            </a:r>
            <a:endParaRPr lang="en-US" altLang="en-US" sz="2600" dirty="0">
              <a:solidFill>
                <a:srgbClr val="0000FF"/>
              </a:solidFill>
              <a:ea typeface="Arial" panose="020B0604020202020204" pitchFamily="34" charset="0"/>
            </a:endParaRPr>
          </a:p>
        </p:txBody>
      </p:sp>
      <p:grpSp>
        <p:nvGrpSpPr>
          <p:cNvPr id="42001" name="Group 33"/>
          <p:cNvGrpSpPr/>
          <p:nvPr/>
        </p:nvGrpSpPr>
        <p:grpSpPr>
          <a:xfrm>
            <a:off x="725488" y="874713"/>
            <a:ext cx="6413500" cy="981075"/>
            <a:chOff x="747" y="551"/>
            <a:chExt cx="4040" cy="618"/>
          </a:xfrm>
        </p:grpSpPr>
        <p:sp>
          <p:nvSpPr>
            <p:cNvPr id="42010" name="Text Box 34"/>
            <p:cNvSpPr txBox="1"/>
            <p:nvPr/>
          </p:nvSpPr>
          <p:spPr>
            <a:xfrm>
              <a:off x="747" y="603"/>
              <a:ext cx="1436" cy="514"/>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95000"/>
                </a:lnSpc>
                <a:spcBef>
                  <a:spcPct val="50000"/>
                </a:spcBef>
                <a:buClrTx/>
                <a:buSzTx/>
                <a:buFontTx/>
                <a:buNone/>
              </a:pPr>
              <a:r>
                <a:rPr lang="en-US" altLang="en-US" sz="2500" dirty="0">
                  <a:cs typeface="Arial" panose="020B0604020202020204" pitchFamily="34" charset="0"/>
                </a:rPr>
                <a:t>Price elasticity </a:t>
              </a:r>
              <a:br>
                <a:rPr lang="en-US" altLang="en-US" sz="2500" dirty="0">
                  <a:cs typeface="Arial" panose="020B0604020202020204" pitchFamily="34" charset="0"/>
                </a:rPr>
              </a:br>
              <a:r>
                <a:rPr lang="en-US" altLang="en-US" sz="2500" dirty="0">
                  <a:cs typeface="Arial" panose="020B0604020202020204" pitchFamily="34" charset="0"/>
                </a:rPr>
                <a:t>of demand</a:t>
              </a:r>
              <a:endParaRPr lang="en-US" altLang="en-US" sz="2500" dirty="0">
                <a:ea typeface="Arial" panose="020B0604020202020204" pitchFamily="34" charset="0"/>
              </a:endParaRPr>
            </a:p>
          </p:txBody>
        </p:sp>
        <p:sp>
          <p:nvSpPr>
            <p:cNvPr id="42011" name="Text Box 35"/>
            <p:cNvSpPr txBox="1"/>
            <p:nvPr/>
          </p:nvSpPr>
          <p:spPr>
            <a:xfrm>
              <a:off x="2091" y="704"/>
              <a:ext cx="289"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sp>
          <p:nvSpPr>
            <p:cNvPr id="42012" name="Text Box 36"/>
            <p:cNvSpPr txBox="1"/>
            <p:nvPr/>
          </p:nvSpPr>
          <p:spPr>
            <a:xfrm>
              <a:off x="2358" y="551"/>
              <a:ext cx="1502" cy="29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cs typeface="Arial" panose="020B0604020202020204" pitchFamily="34" charset="0"/>
                </a:rPr>
                <a:t>% change in </a:t>
              </a:r>
              <a:r>
                <a:rPr lang="en-US" altLang="en-US" sz="2500" b="1" i="1" dirty="0">
                  <a:cs typeface="Arial" panose="020B0604020202020204" pitchFamily="34" charset="0"/>
                </a:rPr>
                <a:t>Q</a:t>
              </a:r>
              <a:endParaRPr lang="en-US" altLang="en-US" sz="2500" b="1" i="1" baseline="30000" dirty="0">
                <a:ea typeface="Arial" panose="020B0604020202020204" pitchFamily="34" charset="0"/>
              </a:endParaRPr>
            </a:p>
          </p:txBody>
        </p:sp>
        <p:sp>
          <p:nvSpPr>
            <p:cNvPr id="42013" name="Text Box 37"/>
            <p:cNvSpPr txBox="1"/>
            <p:nvPr/>
          </p:nvSpPr>
          <p:spPr>
            <a:xfrm>
              <a:off x="2362" y="871"/>
              <a:ext cx="1502" cy="29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cs typeface="Arial" panose="020B0604020202020204" pitchFamily="34" charset="0"/>
                </a:rPr>
                <a:t>% change in </a:t>
              </a:r>
              <a:r>
                <a:rPr lang="en-US" altLang="en-US" sz="2500" b="1" i="1" dirty="0">
                  <a:cs typeface="Arial" panose="020B0604020202020204" pitchFamily="34" charset="0"/>
                </a:rPr>
                <a:t>P</a:t>
              </a:r>
              <a:endParaRPr lang="en-US" altLang="en-US" sz="2500" b="1" i="1" baseline="30000" dirty="0">
                <a:ea typeface="Arial" panose="020B0604020202020204" pitchFamily="34" charset="0"/>
              </a:endParaRPr>
            </a:p>
          </p:txBody>
        </p:sp>
        <p:sp>
          <p:nvSpPr>
            <p:cNvPr id="42014" name="Line 38"/>
            <p:cNvSpPr/>
            <p:nvPr/>
          </p:nvSpPr>
          <p:spPr>
            <a:xfrm>
              <a:off x="2417" y="859"/>
              <a:ext cx="1404" cy="0"/>
            </a:xfrm>
            <a:prstGeom prst="line">
              <a:avLst/>
            </a:prstGeom>
            <a:ln w="12700" cap="flat" cmpd="sng">
              <a:solidFill>
                <a:schemeClr val="tx1"/>
              </a:solidFill>
              <a:prstDash val="solid"/>
              <a:headEnd type="none" w="med" len="med"/>
              <a:tailEnd type="none" w="med" len="med"/>
            </a:ln>
          </p:spPr>
        </p:sp>
        <p:sp>
          <p:nvSpPr>
            <p:cNvPr id="42015" name="Text Box 39"/>
            <p:cNvSpPr txBox="1"/>
            <p:nvPr/>
          </p:nvSpPr>
          <p:spPr>
            <a:xfrm>
              <a:off x="3839" y="702"/>
              <a:ext cx="289"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sp>
          <p:nvSpPr>
            <p:cNvPr id="42016" name="Line 40"/>
            <p:cNvSpPr/>
            <p:nvPr/>
          </p:nvSpPr>
          <p:spPr>
            <a:xfrm>
              <a:off x="4171" y="860"/>
              <a:ext cx="616" cy="0"/>
            </a:xfrm>
            <a:prstGeom prst="line">
              <a:avLst/>
            </a:prstGeom>
            <a:ln w="12700" cap="flat" cmpd="sng">
              <a:solidFill>
                <a:schemeClr val="tx1"/>
              </a:solidFill>
              <a:prstDash val="solid"/>
              <a:headEnd type="none" w="med" len="med"/>
              <a:tailEnd type="none" w="med" len="med"/>
            </a:ln>
          </p:spPr>
        </p:sp>
      </p:grpSp>
      <p:sp>
        <p:nvSpPr>
          <p:cNvPr id="398377" name="Text Box 41"/>
          <p:cNvSpPr txBox="1"/>
          <p:nvPr/>
        </p:nvSpPr>
        <p:spPr>
          <a:xfrm>
            <a:off x="3579813" y="4633913"/>
            <a:ext cx="1203325" cy="822325"/>
          </a:xfrm>
          <a:prstGeom prst="rect">
            <a:avLst/>
          </a:prstGeom>
          <a:solidFill>
            <a:srgbClr val="FF9900">
              <a:alpha val="50195"/>
            </a:srgbClr>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dirty="0">
                <a:cs typeface="Arial" panose="020B0604020202020204" pitchFamily="34" charset="0"/>
              </a:rPr>
              <a:t>  falls by 10%</a:t>
            </a:r>
            <a:endParaRPr lang="en-US" altLang="en-US" sz="2400" dirty="0">
              <a:ea typeface="Arial" panose="020B0604020202020204" pitchFamily="34" charset="0"/>
            </a:endParaRPr>
          </a:p>
        </p:txBody>
      </p:sp>
      <p:sp>
        <p:nvSpPr>
          <p:cNvPr id="42003" name="Rectangle 42"/>
          <p:cNvSpPr/>
          <p:nvPr/>
        </p:nvSpPr>
        <p:spPr>
          <a:xfrm>
            <a:off x="366713" y="3221038"/>
            <a:ext cx="3390900" cy="9683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cs typeface="Arial" panose="020B0604020202020204" pitchFamily="34" charset="0"/>
              </a:rPr>
              <a:t>Consumers’ </a:t>
            </a:r>
            <a:br>
              <a:rPr lang="en-US" altLang="en-US" sz="2600" dirty="0">
                <a:cs typeface="Arial" panose="020B0604020202020204" pitchFamily="34" charset="0"/>
              </a:rPr>
            </a:br>
            <a:r>
              <a:rPr lang="en-US" altLang="en-US" sz="2600" dirty="0">
                <a:cs typeface="Arial" panose="020B0604020202020204" pitchFamily="34" charset="0"/>
              </a:rPr>
              <a:t>price sensitivity:</a:t>
            </a:r>
            <a:endParaRPr lang="en-US" altLang="en-US" sz="2600" dirty="0">
              <a:solidFill>
                <a:srgbClr val="0000FF"/>
              </a:solidFill>
              <a:ea typeface="Arial" panose="020B0604020202020204" pitchFamily="34" charset="0"/>
            </a:endParaRPr>
          </a:p>
        </p:txBody>
      </p:sp>
      <p:sp>
        <p:nvSpPr>
          <p:cNvPr id="42004" name="Rectangle 43"/>
          <p:cNvSpPr/>
          <p:nvPr/>
        </p:nvSpPr>
        <p:spPr>
          <a:xfrm>
            <a:off x="365125" y="2144713"/>
            <a:ext cx="1492250" cy="528637"/>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b="1" i="1" dirty="0">
                <a:cs typeface="Arial" panose="020B0604020202020204" pitchFamily="34" charset="0"/>
              </a:rPr>
              <a:t>D</a:t>
            </a:r>
            <a:r>
              <a:rPr lang="en-US" altLang="en-US" sz="2600" dirty="0">
                <a:cs typeface="Arial" panose="020B0604020202020204" pitchFamily="34" charset="0"/>
              </a:rPr>
              <a:t> curve:</a:t>
            </a:r>
            <a:endParaRPr lang="en-US" altLang="en-US" sz="2600" dirty="0">
              <a:solidFill>
                <a:srgbClr val="0000FF"/>
              </a:solidFill>
              <a:ea typeface="Arial" panose="020B0604020202020204" pitchFamily="34" charset="0"/>
            </a:endParaRPr>
          </a:p>
        </p:txBody>
      </p:sp>
      <p:sp>
        <p:nvSpPr>
          <p:cNvPr id="42005" name="Rectangle 44"/>
          <p:cNvSpPr/>
          <p:nvPr/>
        </p:nvSpPr>
        <p:spPr>
          <a:xfrm>
            <a:off x="338138" y="4859338"/>
            <a:ext cx="1617662" cy="5365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cs typeface="Arial" panose="020B0604020202020204" pitchFamily="34" charset="0"/>
              </a:rPr>
              <a:t>Elasticity:</a:t>
            </a:r>
            <a:endParaRPr lang="en-US" altLang="en-US" sz="2600" dirty="0">
              <a:solidFill>
                <a:srgbClr val="0000FF"/>
              </a:solidFill>
              <a:ea typeface="Arial" panose="020B0604020202020204" pitchFamily="34" charset="0"/>
            </a:endParaRPr>
          </a:p>
        </p:txBody>
      </p:sp>
      <p:sp>
        <p:nvSpPr>
          <p:cNvPr id="42006" name="Rectangle 45"/>
          <p:cNvSpPr/>
          <p:nvPr/>
        </p:nvSpPr>
        <p:spPr>
          <a:xfrm>
            <a:off x="565150" y="2581275"/>
            <a:ext cx="2895600" cy="528638"/>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relatively flat</a:t>
            </a:r>
            <a:endParaRPr lang="en-US" altLang="en-US" sz="2600" dirty="0">
              <a:solidFill>
                <a:srgbClr val="0000FF"/>
              </a:solidFill>
              <a:ea typeface="Arial" panose="020B0604020202020204" pitchFamily="34" charset="0"/>
            </a:endParaRPr>
          </a:p>
        </p:txBody>
      </p:sp>
      <p:sp>
        <p:nvSpPr>
          <p:cNvPr id="42007" name="Rectangle 46"/>
          <p:cNvSpPr/>
          <p:nvPr/>
        </p:nvSpPr>
        <p:spPr>
          <a:xfrm>
            <a:off x="582613" y="4079875"/>
            <a:ext cx="2624137" cy="495300"/>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relatively high</a:t>
            </a:r>
            <a:endParaRPr lang="en-US" altLang="en-US" sz="2600" dirty="0">
              <a:solidFill>
                <a:srgbClr val="0000FF"/>
              </a:solidFill>
              <a:ea typeface="Arial" panose="020B0604020202020204" pitchFamily="34" charset="0"/>
            </a:endParaRPr>
          </a:p>
        </p:txBody>
      </p:sp>
      <p:sp>
        <p:nvSpPr>
          <p:cNvPr id="398383" name="Rectangle 47"/>
          <p:cNvSpPr/>
          <p:nvPr/>
        </p:nvSpPr>
        <p:spPr>
          <a:xfrm>
            <a:off x="579438" y="5316538"/>
            <a:ext cx="1831975" cy="5365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&gt; 1</a:t>
            </a:r>
            <a:endParaRPr lang="en-US" altLang="en-US" sz="2600" dirty="0">
              <a:solidFill>
                <a:srgbClr val="0000FF"/>
              </a:solidFill>
              <a:ea typeface="Arial" panose="020B0604020202020204" pitchFamily="34" charset="0"/>
            </a:endParaRPr>
          </a:p>
        </p:txBody>
      </p:sp>
      <p:pic>
        <p:nvPicPr>
          <p:cNvPr id="42009" name="Audio 1">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5989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8377"/>
                                        </p:tgtEl>
                                        <p:attrNameLst>
                                          <p:attrName>style.visibility</p:attrName>
                                        </p:attrNameLst>
                                      </p:cBhvr>
                                      <p:to>
                                        <p:strVal val="visible"/>
                                      </p:to>
                                    </p:set>
                                    <p:animEffect transition="in" filter="dissolve">
                                      <p:cBhvr>
                                        <p:cTn id="7" dur="500"/>
                                        <p:tgtEl>
                                          <p:spTgt spid="39837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8367"/>
                                        </p:tgtEl>
                                        <p:attrNameLst>
                                          <p:attrName>style.visibility</p:attrName>
                                        </p:attrNameLst>
                                      </p:cBhvr>
                                      <p:to>
                                        <p:strVal val="visible"/>
                                      </p:to>
                                    </p:set>
                                    <p:animEffect transition="in" filter="dissolve">
                                      <p:cBhvr>
                                        <p:cTn id="10" dur="500"/>
                                        <p:tgtEl>
                                          <p:spTgt spid="39836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98362"/>
                                        </p:tgtEl>
                                        <p:attrNameLst>
                                          <p:attrName>style.visibility</p:attrName>
                                        </p:attrNameLst>
                                      </p:cBhvr>
                                      <p:to>
                                        <p:strVal val="visible"/>
                                      </p:to>
                                    </p:set>
                                    <p:animEffect transition="in" filter="wipe(up)">
                                      <p:cBhvr>
                                        <p:cTn id="14" dur="500"/>
                                        <p:tgtEl>
                                          <p:spTgt spid="39836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98364"/>
                                        </p:tgtEl>
                                        <p:attrNameLst>
                                          <p:attrName>style.visibility</p:attrName>
                                        </p:attrNameLst>
                                      </p:cBhvr>
                                      <p:to>
                                        <p:strVal val="visible"/>
                                      </p:to>
                                    </p:set>
                                    <p:animEffect transition="in" filter="dissolve">
                                      <p:cBhvr>
                                        <p:cTn id="23" dur="500"/>
                                        <p:tgtEl>
                                          <p:spTgt spid="39836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98366"/>
                                        </p:tgtEl>
                                        <p:attrNameLst>
                                          <p:attrName>style.visibility</p:attrName>
                                        </p:attrNameLst>
                                      </p:cBhvr>
                                      <p:to>
                                        <p:strVal val="visible"/>
                                      </p:to>
                                    </p:set>
                                    <p:animEffect transition="in" filter="dissolve">
                                      <p:cBhvr>
                                        <p:cTn id="26" dur="500"/>
                                        <p:tgtEl>
                                          <p:spTgt spid="398366"/>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98363"/>
                                        </p:tgtEl>
                                        <p:attrNameLst>
                                          <p:attrName>style.visibility</p:attrName>
                                        </p:attrNameLst>
                                      </p:cBhvr>
                                      <p:to>
                                        <p:strVal val="visible"/>
                                      </p:to>
                                    </p:set>
                                    <p:animEffect transition="in" filter="wipe(left)">
                                      <p:cBhvr>
                                        <p:cTn id="30" dur="500"/>
                                        <p:tgtEl>
                                          <p:spTgt spid="398363"/>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98368"/>
                                        </p:tgtEl>
                                        <p:attrNameLst>
                                          <p:attrName>style.visibility</p:attrName>
                                        </p:attrNameLst>
                                      </p:cBhvr>
                                      <p:to>
                                        <p:strVal val="visible"/>
                                      </p:to>
                                    </p:set>
                                    <p:animEffect transition="in" filter="dissolve">
                                      <p:cBhvr>
                                        <p:cTn id="39" dur="500"/>
                                        <p:tgtEl>
                                          <p:spTgt spid="39836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98383"/>
                                        </p:tgtEl>
                                        <p:attrNameLst>
                                          <p:attrName>style.visibility</p:attrName>
                                        </p:attrNameLst>
                                      </p:cBhvr>
                                      <p:to>
                                        <p:strVal val="visible"/>
                                      </p:to>
                                    </p:set>
                                    <p:animEffect transition="in" filter="dissolve">
                                      <p:cBhvr>
                                        <p:cTn id="42" dur="500"/>
                                        <p:tgtEl>
                                          <p:spTgt spid="398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64" grpId="0" animBg="1"/>
      <p:bldP spid="398366" grpId="0"/>
      <p:bldP spid="398367" grpId="0"/>
      <p:bldP spid="398368" grpId="0"/>
      <p:bldP spid="398377" grpId="0" animBg="1"/>
      <p:bldP spid="39838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44035"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grpSp>
        <p:nvGrpSpPr>
          <p:cNvPr id="44036" name="Group 2"/>
          <p:cNvGrpSpPr/>
          <p:nvPr/>
        </p:nvGrpSpPr>
        <p:grpSpPr>
          <a:xfrm>
            <a:off x="5178425" y="3016250"/>
            <a:ext cx="3270250" cy="457200"/>
            <a:chOff x="3262" y="1900"/>
            <a:chExt cx="2060" cy="288"/>
          </a:xfrm>
        </p:grpSpPr>
        <p:sp>
          <p:nvSpPr>
            <p:cNvPr id="44076" name="Line 3"/>
            <p:cNvSpPr/>
            <p:nvPr/>
          </p:nvSpPr>
          <p:spPr>
            <a:xfrm>
              <a:off x="3262" y="2045"/>
              <a:ext cx="1765" cy="0"/>
            </a:xfrm>
            <a:prstGeom prst="line">
              <a:avLst/>
            </a:prstGeom>
            <a:ln w="38100" cap="flat" cmpd="sng">
              <a:solidFill>
                <a:srgbClr val="003399"/>
              </a:solidFill>
              <a:prstDash val="solid"/>
              <a:headEnd type="none" w="med" len="med"/>
              <a:tailEnd type="none" w="med" len="med"/>
            </a:ln>
          </p:spPr>
        </p:sp>
        <p:sp>
          <p:nvSpPr>
            <p:cNvPr id="44077" name="Text Box 4"/>
            <p:cNvSpPr txBox="1"/>
            <p:nvPr/>
          </p:nvSpPr>
          <p:spPr>
            <a:xfrm>
              <a:off x="4948" y="1900"/>
              <a:ext cx="374"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D</a:t>
              </a:r>
              <a:endParaRPr lang="en-US" altLang="en-US" sz="2400" b="1" i="1" dirty="0">
                <a:ea typeface="Arial" panose="020B0604020202020204" pitchFamily="34" charset="0"/>
              </a:endParaRPr>
            </a:p>
          </p:txBody>
        </p:sp>
      </p:grpSp>
      <p:sp>
        <p:nvSpPr>
          <p:cNvPr id="44037" name="Rectangle 5"/>
          <p:cNvSpPr>
            <a:spLocks noGrp="1"/>
          </p:cNvSpPr>
          <p:nvPr>
            <p:ph type="title"/>
          </p:nvPr>
        </p:nvSpPr>
        <p:spPr>
          <a:xfrm>
            <a:off x="407988" y="249238"/>
            <a:ext cx="8477250" cy="619125"/>
          </a:xfrm>
          <a:ln/>
        </p:spPr>
        <p:txBody>
          <a:bodyPr vert="horz" wrap="square" lIns="91440" tIns="45720" rIns="91440" bIns="45720" anchor="ctr" anchorCtr="0"/>
          <a:p>
            <a:pPr algn="l" eaLnBrk="1" hangingPunct="1"/>
            <a:r>
              <a:rPr lang="en-US" altLang="en-US" sz="3200" dirty="0">
                <a:solidFill>
                  <a:srgbClr val="CC0000"/>
                </a:solidFill>
              </a:rPr>
              <a:t>“Perfectly elastic demand”</a:t>
            </a:r>
            <a:r>
              <a:rPr lang="en-US" altLang="en-US" sz="2700" dirty="0">
                <a:solidFill>
                  <a:srgbClr val="CC0000"/>
                </a:solidFill>
              </a:rPr>
              <a:t>  </a:t>
            </a:r>
            <a:r>
              <a:rPr lang="en-US" altLang="en-US" sz="2700" b="0" dirty="0">
                <a:solidFill>
                  <a:srgbClr val="CC0000"/>
                </a:solidFill>
              </a:rPr>
              <a:t>(the other extreme)</a:t>
            </a:r>
            <a:endParaRPr lang="en-US" altLang="en-US" sz="2700" b="0" dirty="0">
              <a:solidFill>
                <a:srgbClr val="CC0000"/>
              </a:solidFill>
            </a:endParaRPr>
          </a:p>
        </p:txBody>
      </p:sp>
      <p:grpSp>
        <p:nvGrpSpPr>
          <p:cNvPr id="44038" name="Group 6"/>
          <p:cNvGrpSpPr/>
          <p:nvPr/>
        </p:nvGrpSpPr>
        <p:grpSpPr>
          <a:xfrm>
            <a:off x="4826000" y="2114550"/>
            <a:ext cx="3870325" cy="3060700"/>
            <a:chOff x="3226" y="1041"/>
            <a:chExt cx="2146" cy="1792"/>
          </a:xfrm>
        </p:grpSpPr>
        <p:grpSp>
          <p:nvGrpSpPr>
            <p:cNvPr id="44071" name="Group 7"/>
            <p:cNvGrpSpPr/>
            <p:nvPr/>
          </p:nvGrpSpPr>
          <p:grpSpPr>
            <a:xfrm>
              <a:off x="3421" y="1302"/>
              <a:ext cx="1661" cy="1413"/>
              <a:chOff x="1098" y="1361"/>
              <a:chExt cx="2116" cy="2027"/>
            </a:xfrm>
          </p:grpSpPr>
          <p:sp>
            <p:nvSpPr>
              <p:cNvPr id="44074" name="Line 8"/>
              <p:cNvSpPr/>
              <p:nvPr/>
            </p:nvSpPr>
            <p:spPr>
              <a:xfrm>
                <a:off x="1102" y="1361"/>
                <a:ext cx="0" cy="2025"/>
              </a:xfrm>
              <a:prstGeom prst="line">
                <a:avLst/>
              </a:prstGeom>
              <a:ln w="12700" cap="flat" cmpd="sng">
                <a:solidFill>
                  <a:schemeClr val="tx1"/>
                </a:solidFill>
                <a:prstDash val="solid"/>
                <a:headEnd type="none" w="med" len="med"/>
                <a:tailEnd type="none" w="med" len="med"/>
              </a:ln>
            </p:spPr>
          </p:sp>
          <p:sp>
            <p:nvSpPr>
              <p:cNvPr id="44075" name="Line 9"/>
              <p:cNvSpPr/>
              <p:nvPr/>
            </p:nvSpPr>
            <p:spPr>
              <a:xfrm>
                <a:off x="1098" y="3388"/>
                <a:ext cx="2116" cy="0"/>
              </a:xfrm>
              <a:prstGeom prst="line">
                <a:avLst/>
              </a:prstGeom>
              <a:ln w="12700" cap="flat" cmpd="sng">
                <a:solidFill>
                  <a:schemeClr val="tx1"/>
                </a:solidFill>
                <a:prstDash val="solid"/>
                <a:headEnd type="none" w="med" len="med"/>
                <a:tailEnd type="none" w="med" len="med"/>
              </a:ln>
            </p:spPr>
          </p:sp>
        </p:grpSp>
        <p:sp>
          <p:nvSpPr>
            <p:cNvPr id="44072" name="Text Box 10"/>
            <p:cNvSpPr txBox="1"/>
            <p:nvPr/>
          </p:nvSpPr>
          <p:spPr>
            <a:xfrm>
              <a:off x="3226" y="1041"/>
              <a:ext cx="387" cy="26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endParaRPr lang="en-US" altLang="en-US" sz="2400" b="1" i="1" dirty="0">
                <a:ea typeface="Arial" panose="020B0604020202020204" pitchFamily="34" charset="0"/>
              </a:endParaRPr>
            </a:p>
          </p:txBody>
        </p:sp>
        <p:sp>
          <p:nvSpPr>
            <p:cNvPr id="44073" name="Text Box 11"/>
            <p:cNvSpPr txBox="1"/>
            <p:nvPr/>
          </p:nvSpPr>
          <p:spPr>
            <a:xfrm>
              <a:off x="4985" y="2565"/>
              <a:ext cx="387" cy="26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endParaRPr lang="en-US" altLang="en-US" sz="2400" b="1" i="1" dirty="0">
                <a:ea typeface="Arial" panose="020B0604020202020204" pitchFamily="34" charset="0"/>
              </a:endParaRPr>
            </a:p>
          </p:txBody>
        </p:sp>
      </p:grpSp>
      <p:sp>
        <p:nvSpPr>
          <p:cNvPr id="44039" name="Text Box 12"/>
          <p:cNvSpPr txBox="1"/>
          <p:nvPr/>
        </p:nvSpPr>
        <p:spPr>
          <a:xfrm>
            <a:off x="4513263" y="3019425"/>
            <a:ext cx="650875" cy="457200"/>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grpSp>
        <p:nvGrpSpPr>
          <p:cNvPr id="44040" name="Group 13"/>
          <p:cNvGrpSpPr/>
          <p:nvPr/>
        </p:nvGrpSpPr>
        <p:grpSpPr>
          <a:xfrm>
            <a:off x="5922963" y="3179763"/>
            <a:ext cx="587375" cy="2225675"/>
            <a:chOff x="3731" y="2003"/>
            <a:chExt cx="370" cy="1402"/>
          </a:xfrm>
        </p:grpSpPr>
        <p:sp>
          <p:nvSpPr>
            <p:cNvPr id="44068" name="Text Box 14"/>
            <p:cNvSpPr txBox="1"/>
            <p:nvPr/>
          </p:nvSpPr>
          <p:spPr>
            <a:xfrm>
              <a:off x="3731" y="3117"/>
              <a:ext cx="370"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sp>
          <p:nvSpPr>
            <p:cNvPr id="44069" name="Line 15"/>
            <p:cNvSpPr/>
            <p:nvPr/>
          </p:nvSpPr>
          <p:spPr>
            <a:xfrm>
              <a:off x="3920" y="2049"/>
              <a:ext cx="0" cy="1077"/>
            </a:xfrm>
            <a:prstGeom prst="line">
              <a:avLst/>
            </a:prstGeom>
            <a:ln w="9525" cap="flat" cmpd="sng">
              <a:solidFill>
                <a:srgbClr val="777777"/>
              </a:solidFill>
              <a:prstDash val="lgDash"/>
              <a:headEnd type="none" w="med" len="med"/>
              <a:tailEnd type="none" w="med" len="med"/>
            </a:ln>
          </p:spPr>
        </p:sp>
        <p:sp>
          <p:nvSpPr>
            <p:cNvPr id="44070" name="Oval 16"/>
            <p:cNvSpPr/>
            <p:nvPr/>
          </p:nvSpPr>
          <p:spPr>
            <a:xfrm>
              <a:off x="3873" y="2003"/>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sp>
        <p:nvSpPr>
          <p:cNvPr id="400401" name="Line 17"/>
          <p:cNvSpPr/>
          <p:nvPr/>
        </p:nvSpPr>
        <p:spPr>
          <a:xfrm rot="5400000" flipV="1">
            <a:off x="6786563" y="4284663"/>
            <a:ext cx="0" cy="1090612"/>
          </a:xfrm>
          <a:prstGeom prst="line">
            <a:avLst/>
          </a:prstGeom>
          <a:ln w="50800" cap="flat" cmpd="sng">
            <a:solidFill>
              <a:srgbClr val="009900"/>
            </a:solidFill>
            <a:prstDash val="solid"/>
            <a:headEnd type="none" w="med" len="med"/>
            <a:tailEnd type="triangle" w="lg" len="med"/>
          </a:ln>
        </p:spPr>
      </p:sp>
      <p:sp>
        <p:nvSpPr>
          <p:cNvPr id="400402" name="Text Box 18"/>
          <p:cNvSpPr txBox="1"/>
          <p:nvPr/>
        </p:nvSpPr>
        <p:spPr>
          <a:xfrm>
            <a:off x="3074988" y="4637088"/>
            <a:ext cx="1725612" cy="822325"/>
          </a:xfrm>
          <a:prstGeom prst="rect">
            <a:avLst/>
          </a:prstGeom>
          <a:solidFill>
            <a:srgbClr val="FF9900">
              <a:alpha val="50195"/>
            </a:srgbClr>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dirty="0">
                <a:cs typeface="Arial" panose="020B0604020202020204" pitchFamily="34" charset="0"/>
              </a:rPr>
              <a:t> changes by 0%</a:t>
            </a:r>
            <a:endParaRPr lang="en-US" altLang="en-US" sz="2400" dirty="0">
              <a:ea typeface="Arial" panose="020B0604020202020204" pitchFamily="34" charset="0"/>
            </a:endParaRPr>
          </a:p>
        </p:txBody>
      </p:sp>
      <p:sp>
        <p:nvSpPr>
          <p:cNvPr id="400403" name="Text Box 19"/>
          <p:cNvSpPr txBox="1"/>
          <p:nvPr/>
        </p:nvSpPr>
        <p:spPr>
          <a:xfrm>
            <a:off x="6142038" y="5559425"/>
            <a:ext cx="1847850" cy="822325"/>
          </a:xfrm>
          <a:prstGeom prst="rect">
            <a:avLst/>
          </a:prstGeom>
          <a:solidFill>
            <a:srgbClr val="CC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dirty="0">
                <a:cs typeface="Arial" panose="020B0604020202020204" pitchFamily="34" charset="0"/>
              </a:rPr>
              <a:t>  changes </a:t>
            </a:r>
            <a:br>
              <a:rPr lang="en-US" altLang="en-US" sz="2400" dirty="0">
                <a:cs typeface="Arial" panose="020B0604020202020204" pitchFamily="34" charset="0"/>
              </a:rPr>
            </a:br>
            <a:r>
              <a:rPr lang="en-US" altLang="en-US" sz="2400" dirty="0">
                <a:cs typeface="Arial" panose="020B0604020202020204" pitchFamily="34" charset="0"/>
              </a:rPr>
              <a:t>by any %</a:t>
            </a:r>
            <a:endParaRPr lang="en-US" altLang="en-US" sz="2400" dirty="0">
              <a:ea typeface="Arial" panose="020B0604020202020204" pitchFamily="34" charset="0"/>
            </a:endParaRPr>
          </a:p>
        </p:txBody>
      </p:sp>
      <p:sp>
        <p:nvSpPr>
          <p:cNvPr id="44044"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sp>
        <p:nvSpPr>
          <p:cNvPr id="400405" name="Text Box 21"/>
          <p:cNvSpPr txBox="1"/>
          <p:nvPr/>
        </p:nvSpPr>
        <p:spPr>
          <a:xfrm>
            <a:off x="6056313" y="871538"/>
            <a:ext cx="1171575" cy="473075"/>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solidFill>
                  <a:srgbClr val="009900"/>
                </a:solidFill>
                <a:cs typeface="Arial" panose="020B0604020202020204" pitchFamily="34" charset="0"/>
              </a:rPr>
              <a:t>any %</a:t>
            </a:r>
            <a:endParaRPr lang="en-US" altLang="en-US" sz="2500" b="1" i="1" baseline="30000" dirty="0">
              <a:solidFill>
                <a:srgbClr val="009900"/>
              </a:solidFill>
              <a:ea typeface="Arial" panose="020B0604020202020204" pitchFamily="34" charset="0"/>
            </a:endParaRPr>
          </a:p>
        </p:txBody>
      </p:sp>
      <p:sp>
        <p:nvSpPr>
          <p:cNvPr id="400406" name="Text Box 22"/>
          <p:cNvSpPr txBox="1"/>
          <p:nvPr/>
        </p:nvSpPr>
        <p:spPr>
          <a:xfrm>
            <a:off x="6062663" y="1379538"/>
            <a:ext cx="1171575" cy="473075"/>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solidFill>
                  <a:srgbClr val="FF6600"/>
                </a:solidFill>
                <a:cs typeface="Arial" panose="020B0604020202020204" pitchFamily="34" charset="0"/>
              </a:rPr>
              <a:t>0%</a:t>
            </a:r>
            <a:endParaRPr lang="en-US" altLang="en-US" sz="2500" b="1" i="1" baseline="30000" dirty="0">
              <a:solidFill>
                <a:srgbClr val="FF6600"/>
              </a:solidFill>
              <a:ea typeface="Arial" panose="020B0604020202020204" pitchFamily="34" charset="0"/>
            </a:endParaRPr>
          </a:p>
        </p:txBody>
      </p:sp>
      <p:sp>
        <p:nvSpPr>
          <p:cNvPr id="400407" name="Text Box 23"/>
          <p:cNvSpPr txBox="1"/>
          <p:nvPr/>
        </p:nvSpPr>
        <p:spPr>
          <a:xfrm>
            <a:off x="7112000" y="1111250"/>
            <a:ext cx="1481138" cy="488950"/>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solidFill>
                  <a:srgbClr val="0000FF"/>
                </a:solidFill>
                <a:cs typeface="Arial" panose="020B0604020202020204" pitchFamily="34" charset="0"/>
              </a:rPr>
              <a:t>= infinity</a:t>
            </a:r>
            <a:endParaRPr lang="en-US" altLang="en-US" sz="2600" dirty="0">
              <a:solidFill>
                <a:srgbClr val="0000FF"/>
              </a:solidFill>
              <a:ea typeface="Arial" panose="020B0604020202020204" pitchFamily="34" charset="0"/>
            </a:endParaRPr>
          </a:p>
        </p:txBody>
      </p:sp>
      <p:grpSp>
        <p:nvGrpSpPr>
          <p:cNvPr id="6" name="Group 24"/>
          <p:cNvGrpSpPr/>
          <p:nvPr/>
        </p:nvGrpSpPr>
        <p:grpSpPr>
          <a:xfrm>
            <a:off x="7031038" y="3176588"/>
            <a:ext cx="587375" cy="2225675"/>
            <a:chOff x="3731" y="2003"/>
            <a:chExt cx="370" cy="1402"/>
          </a:xfrm>
        </p:grpSpPr>
        <p:sp>
          <p:nvSpPr>
            <p:cNvPr id="44065" name="Text Box 25"/>
            <p:cNvSpPr txBox="1"/>
            <p:nvPr/>
          </p:nvSpPr>
          <p:spPr>
            <a:xfrm>
              <a:off x="3731" y="3117"/>
              <a:ext cx="370"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b="1" baseline="-25000" dirty="0">
                  <a:cs typeface="Arial" panose="020B0604020202020204" pitchFamily="34" charset="0"/>
                </a:rPr>
                <a:t>2</a:t>
              </a:r>
              <a:endParaRPr lang="en-US" altLang="en-US" sz="2400" b="1" baseline="-25000" dirty="0">
                <a:ea typeface="Arial" panose="020B0604020202020204" pitchFamily="34" charset="0"/>
              </a:endParaRPr>
            </a:p>
          </p:txBody>
        </p:sp>
        <p:sp>
          <p:nvSpPr>
            <p:cNvPr id="44066" name="Line 26"/>
            <p:cNvSpPr/>
            <p:nvPr/>
          </p:nvSpPr>
          <p:spPr>
            <a:xfrm>
              <a:off x="3920" y="2049"/>
              <a:ext cx="0" cy="1077"/>
            </a:xfrm>
            <a:prstGeom prst="line">
              <a:avLst/>
            </a:prstGeom>
            <a:ln w="9525" cap="flat" cmpd="sng">
              <a:solidFill>
                <a:srgbClr val="777777"/>
              </a:solidFill>
              <a:prstDash val="lgDash"/>
              <a:headEnd type="none" w="med" len="med"/>
              <a:tailEnd type="none" w="med" len="med"/>
            </a:ln>
          </p:spPr>
        </p:sp>
        <p:sp>
          <p:nvSpPr>
            <p:cNvPr id="44067" name="Oval 27"/>
            <p:cNvSpPr/>
            <p:nvPr/>
          </p:nvSpPr>
          <p:spPr>
            <a:xfrm>
              <a:off x="3873" y="2003"/>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sp>
        <p:nvSpPr>
          <p:cNvPr id="400412" name="Text Box 28"/>
          <p:cNvSpPr txBox="1"/>
          <p:nvPr/>
        </p:nvSpPr>
        <p:spPr>
          <a:xfrm>
            <a:off x="3948113" y="3022600"/>
            <a:ext cx="809625" cy="457200"/>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2</a:t>
            </a:r>
            <a:r>
              <a:rPr lang="en-US" altLang="en-US" sz="2400" dirty="0">
                <a:cs typeface="Arial" panose="020B0604020202020204" pitchFamily="34" charset="0"/>
              </a:rPr>
              <a:t> =</a:t>
            </a:r>
            <a:endParaRPr lang="en-US" altLang="en-US" sz="2400" b="1" baseline="-25000" dirty="0">
              <a:ea typeface="Arial" panose="020B0604020202020204" pitchFamily="34" charset="0"/>
            </a:endParaRPr>
          </a:p>
        </p:txBody>
      </p:sp>
      <p:sp>
        <p:nvSpPr>
          <p:cNvPr id="44050" name="Rectangle 29"/>
          <p:cNvSpPr/>
          <p:nvPr/>
        </p:nvSpPr>
        <p:spPr>
          <a:xfrm>
            <a:off x="366713" y="3221038"/>
            <a:ext cx="3390900" cy="9683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cs typeface="Arial" panose="020B0604020202020204" pitchFamily="34" charset="0"/>
              </a:rPr>
              <a:t>Consumers’ </a:t>
            </a:r>
            <a:br>
              <a:rPr lang="en-US" altLang="en-US" sz="2600" dirty="0">
                <a:cs typeface="Arial" panose="020B0604020202020204" pitchFamily="34" charset="0"/>
              </a:rPr>
            </a:br>
            <a:r>
              <a:rPr lang="en-US" altLang="en-US" sz="2600" dirty="0">
                <a:cs typeface="Arial" panose="020B0604020202020204" pitchFamily="34" charset="0"/>
              </a:rPr>
              <a:t>price sensitivity:</a:t>
            </a:r>
            <a:endParaRPr lang="en-US" altLang="en-US" sz="2600" dirty="0">
              <a:solidFill>
                <a:srgbClr val="0000FF"/>
              </a:solidFill>
              <a:ea typeface="Arial" panose="020B0604020202020204" pitchFamily="34" charset="0"/>
            </a:endParaRPr>
          </a:p>
        </p:txBody>
      </p:sp>
      <p:sp>
        <p:nvSpPr>
          <p:cNvPr id="44051" name="Rectangle 30"/>
          <p:cNvSpPr/>
          <p:nvPr/>
        </p:nvSpPr>
        <p:spPr>
          <a:xfrm>
            <a:off x="365125" y="2144713"/>
            <a:ext cx="1492250" cy="528637"/>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b="1" i="1" dirty="0">
                <a:cs typeface="Arial" panose="020B0604020202020204" pitchFamily="34" charset="0"/>
              </a:rPr>
              <a:t>D</a:t>
            </a:r>
            <a:r>
              <a:rPr lang="en-US" altLang="en-US" sz="2600" dirty="0">
                <a:cs typeface="Arial" panose="020B0604020202020204" pitchFamily="34" charset="0"/>
              </a:rPr>
              <a:t> curve:</a:t>
            </a:r>
            <a:endParaRPr lang="en-US" altLang="en-US" sz="2600" dirty="0">
              <a:solidFill>
                <a:srgbClr val="0000FF"/>
              </a:solidFill>
              <a:ea typeface="Arial" panose="020B0604020202020204" pitchFamily="34" charset="0"/>
            </a:endParaRPr>
          </a:p>
        </p:txBody>
      </p:sp>
      <p:sp>
        <p:nvSpPr>
          <p:cNvPr id="44052" name="Rectangle 31"/>
          <p:cNvSpPr/>
          <p:nvPr/>
        </p:nvSpPr>
        <p:spPr>
          <a:xfrm>
            <a:off x="338138" y="4859338"/>
            <a:ext cx="1617662" cy="5365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cs typeface="Arial" panose="020B0604020202020204" pitchFamily="34" charset="0"/>
              </a:rPr>
              <a:t>Elasticity:</a:t>
            </a:r>
            <a:endParaRPr lang="en-US" altLang="en-US" sz="2600" dirty="0">
              <a:solidFill>
                <a:srgbClr val="0000FF"/>
              </a:solidFill>
              <a:ea typeface="Arial" panose="020B0604020202020204" pitchFamily="34" charset="0"/>
            </a:endParaRPr>
          </a:p>
        </p:txBody>
      </p:sp>
      <p:sp>
        <p:nvSpPr>
          <p:cNvPr id="400416" name="Rectangle 32"/>
          <p:cNvSpPr/>
          <p:nvPr/>
        </p:nvSpPr>
        <p:spPr>
          <a:xfrm>
            <a:off x="579438" y="5316538"/>
            <a:ext cx="1831975" cy="53657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infinity</a:t>
            </a:r>
            <a:endParaRPr lang="en-US" altLang="en-US" sz="2600" dirty="0">
              <a:solidFill>
                <a:srgbClr val="0000FF"/>
              </a:solidFill>
              <a:ea typeface="Arial" panose="020B0604020202020204" pitchFamily="34" charset="0"/>
            </a:endParaRPr>
          </a:p>
        </p:txBody>
      </p:sp>
      <p:sp>
        <p:nvSpPr>
          <p:cNvPr id="44054" name="Rectangle 33"/>
          <p:cNvSpPr/>
          <p:nvPr/>
        </p:nvSpPr>
        <p:spPr>
          <a:xfrm>
            <a:off x="565150" y="2581275"/>
            <a:ext cx="2895600" cy="528638"/>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horizontal</a:t>
            </a:r>
            <a:endParaRPr lang="en-US" altLang="en-US" sz="2600" dirty="0">
              <a:solidFill>
                <a:srgbClr val="0000FF"/>
              </a:solidFill>
              <a:ea typeface="Arial" panose="020B0604020202020204" pitchFamily="34" charset="0"/>
            </a:endParaRPr>
          </a:p>
        </p:txBody>
      </p:sp>
      <p:sp>
        <p:nvSpPr>
          <p:cNvPr id="44055" name="Rectangle 34"/>
          <p:cNvSpPr/>
          <p:nvPr/>
        </p:nvSpPr>
        <p:spPr>
          <a:xfrm>
            <a:off x="582613" y="4079875"/>
            <a:ext cx="2624137" cy="495300"/>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solidFill>
                  <a:srgbClr val="0000FF"/>
                </a:solidFill>
                <a:cs typeface="Arial" panose="020B0604020202020204" pitchFamily="34" charset="0"/>
              </a:rPr>
              <a:t>extreme</a:t>
            </a:r>
            <a:endParaRPr lang="en-US" altLang="en-US" sz="2600" dirty="0">
              <a:solidFill>
                <a:srgbClr val="0000FF"/>
              </a:solidFill>
              <a:ea typeface="Arial" panose="020B0604020202020204" pitchFamily="34" charset="0"/>
            </a:endParaRPr>
          </a:p>
        </p:txBody>
      </p:sp>
      <p:grpSp>
        <p:nvGrpSpPr>
          <p:cNvPr id="44056" name="Group 35"/>
          <p:cNvGrpSpPr/>
          <p:nvPr/>
        </p:nvGrpSpPr>
        <p:grpSpPr>
          <a:xfrm>
            <a:off x="725488" y="874713"/>
            <a:ext cx="6413500" cy="981075"/>
            <a:chOff x="747" y="551"/>
            <a:chExt cx="4040" cy="618"/>
          </a:xfrm>
        </p:grpSpPr>
        <p:sp>
          <p:nvSpPr>
            <p:cNvPr id="44058" name="Text Box 36"/>
            <p:cNvSpPr txBox="1"/>
            <p:nvPr/>
          </p:nvSpPr>
          <p:spPr>
            <a:xfrm>
              <a:off x="747" y="603"/>
              <a:ext cx="1436" cy="514"/>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95000"/>
                </a:lnSpc>
                <a:spcBef>
                  <a:spcPct val="50000"/>
                </a:spcBef>
                <a:buClrTx/>
                <a:buSzTx/>
                <a:buFontTx/>
                <a:buNone/>
              </a:pPr>
              <a:r>
                <a:rPr lang="en-US" altLang="en-US" sz="2500" dirty="0">
                  <a:cs typeface="Arial" panose="020B0604020202020204" pitchFamily="34" charset="0"/>
                </a:rPr>
                <a:t>Price elasticity </a:t>
              </a:r>
              <a:br>
                <a:rPr lang="en-US" altLang="en-US" sz="2500" dirty="0">
                  <a:cs typeface="Arial" panose="020B0604020202020204" pitchFamily="34" charset="0"/>
                </a:rPr>
              </a:br>
              <a:r>
                <a:rPr lang="en-US" altLang="en-US" sz="2500" dirty="0">
                  <a:cs typeface="Arial" panose="020B0604020202020204" pitchFamily="34" charset="0"/>
                </a:rPr>
                <a:t>of demand</a:t>
              </a:r>
              <a:endParaRPr lang="en-US" altLang="en-US" sz="2500" dirty="0">
                <a:ea typeface="Arial" panose="020B0604020202020204" pitchFamily="34" charset="0"/>
              </a:endParaRPr>
            </a:p>
          </p:txBody>
        </p:sp>
        <p:sp>
          <p:nvSpPr>
            <p:cNvPr id="44059" name="Text Box 37"/>
            <p:cNvSpPr txBox="1"/>
            <p:nvPr/>
          </p:nvSpPr>
          <p:spPr>
            <a:xfrm>
              <a:off x="2091" y="704"/>
              <a:ext cx="289"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sp>
          <p:nvSpPr>
            <p:cNvPr id="44060" name="Text Box 38"/>
            <p:cNvSpPr txBox="1"/>
            <p:nvPr/>
          </p:nvSpPr>
          <p:spPr>
            <a:xfrm>
              <a:off x="2358" y="551"/>
              <a:ext cx="1502" cy="29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cs typeface="Arial" panose="020B0604020202020204" pitchFamily="34" charset="0"/>
                </a:rPr>
                <a:t>% change in </a:t>
              </a:r>
              <a:r>
                <a:rPr lang="en-US" altLang="en-US" sz="2500" b="1" i="1" dirty="0">
                  <a:cs typeface="Arial" panose="020B0604020202020204" pitchFamily="34" charset="0"/>
                </a:rPr>
                <a:t>Q</a:t>
              </a:r>
              <a:endParaRPr lang="en-US" altLang="en-US" sz="2500" b="1" i="1" baseline="30000" dirty="0">
                <a:ea typeface="Arial" panose="020B0604020202020204" pitchFamily="34" charset="0"/>
              </a:endParaRPr>
            </a:p>
          </p:txBody>
        </p:sp>
        <p:sp>
          <p:nvSpPr>
            <p:cNvPr id="44061" name="Text Box 39"/>
            <p:cNvSpPr txBox="1"/>
            <p:nvPr/>
          </p:nvSpPr>
          <p:spPr>
            <a:xfrm>
              <a:off x="2362" y="871"/>
              <a:ext cx="1502" cy="29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500" dirty="0">
                  <a:cs typeface="Arial" panose="020B0604020202020204" pitchFamily="34" charset="0"/>
                </a:rPr>
                <a:t>% change in </a:t>
              </a:r>
              <a:r>
                <a:rPr lang="en-US" altLang="en-US" sz="2500" b="1" i="1" dirty="0">
                  <a:cs typeface="Arial" panose="020B0604020202020204" pitchFamily="34" charset="0"/>
                </a:rPr>
                <a:t>P</a:t>
              </a:r>
              <a:endParaRPr lang="en-US" altLang="en-US" sz="2500" b="1" i="1" baseline="30000" dirty="0">
                <a:ea typeface="Arial" panose="020B0604020202020204" pitchFamily="34" charset="0"/>
              </a:endParaRPr>
            </a:p>
          </p:txBody>
        </p:sp>
        <p:sp>
          <p:nvSpPr>
            <p:cNvPr id="44062" name="Line 40"/>
            <p:cNvSpPr/>
            <p:nvPr/>
          </p:nvSpPr>
          <p:spPr>
            <a:xfrm>
              <a:off x="2417" y="859"/>
              <a:ext cx="1404" cy="0"/>
            </a:xfrm>
            <a:prstGeom prst="line">
              <a:avLst/>
            </a:prstGeom>
            <a:ln w="12700" cap="flat" cmpd="sng">
              <a:solidFill>
                <a:schemeClr val="tx1"/>
              </a:solidFill>
              <a:prstDash val="solid"/>
              <a:headEnd type="none" w="med" len="med"/>
              <a:tailEnd type="none" w="med" len="med"/>
            </a:ln>
          </p:spPr>
        </p:sp>
        <p:sp>
          <p:nvSpPr>
            <p:cNvPr id="44063" name="Text Box 41"/>
            <p:cNvSpPr txBox="1"/>
            <p:nvPr/>
          </p:nvSpPr>
          <p:spPr>
            <a:xfrm>
              <a:off x="3839" y="702"/>
              <a:ext cx="289"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sp>
          <p:nvSpPr>
            <p:cNvPr id="44064" name="Line 42"/>
            <p:cNvSpPr/>
            <p:nvPr/>
          </p:nvSpPr>
          <p:spPr>
            <a:xfrm>
              <a:off x="4171" y="860"/>
              <a:ext cx="616" cy="0"/>
            </a:xfrm>
            <a:prstGeom prst="line">
              <a:avLst/>
            </a:prstGeom>
            <a:ln w="12700" cap="flat" cmpd="sng">
              <a:solidFill>
                <a:schemeClr val="tx1"/>
              </a:solidFill>
              <a:prstDash val="solid"/>
              <a:headEnd type="none" w="med" len="med"/>
              <a:tailEnd type="none" w="med" len="med"/>
            </a:ln>
          </p:spPr>
        </p:sp>
      </p:grpSp>
      <p:pic>
        <p:nvPicPr>
          <p:cNvPr id="44057" name="Audio 1">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8488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0402"/>
                                        </p:tgtEl>
                                        <p:attrNameLst>
                                          <p:attrName>style.visibility</p:attrName>
                                        </p:attrNameLst>
                                      </p:cBhvr>
                                      <p:to>
                                        <p:strVal val="visible"/>
                                      </p:to>
                                    </p:set>
                                    <p:animEffect transition="in" filter="dissolve">
                                      <p:cBhvr>
                                        <p:cTn id="7" dur="500"/>
                                        <p:tgtEl>
                                          <p:spTgt spid="40040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0406"/>
                                        </p:tgtEl>
                                        <p:attrNameLst>
                                          <p:attrName>style.visibility</p:attrName>
                                        </p:attrNameLst>
                                      </p:cBhvr>
                                      <p:to>
                                        <p:strVal val="visible"/>
                                      </p:to>
                                    </p:set>
                                    <p:animEffect transition="in" filter="dissolve">
                                      <p:cBhvr>
                                        <p:cTn id="10" dur="500"/>
                                        <p:tgtEl>
                                          <p:spTgt spid="400406"/>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400412"/>
                                        </p:tgtEl>
                                        <p:attrNameLst>
                                          <p:attrName>style.visibility</p:attrName>
                                        </p:attrNameLst>
                                      </p:cBhvr>
                                      <p:to>
                                        <p:strVal val="visible"/>
                                      </p:to>
                                    </p:set>
                                    <p:animEffect transition="in" filter="dissolve">
                                      <p:cBhvr>
                                        <p:cTn id="14" dur="500"/>
                                        <p:tgtEl>
                                          <p:spTgt spid="400412"/>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00403"/>
                                        </p:tgtEl>
                                        <p:attrNameLst>
                                          <p:attrName>style.visibility</p:attrName>
                                        </p:attrNameLst>
                                      </p:cBhvr>
                                      <p:to>
                                        <p:strVal val="visible"/>
                                      </p:to>
                                    </p:set>
                                    <p:animEffect transition="in" filter="dissolve">
                                      <p:cBhvr>
                                        <p:cTn id="19" dur="500"/>
                                        <p:tgtEl>
                                          <p:spTgt spid="40040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00405"/>
                                        </p:tgtEl>
                                        <p:attrNameLst>
                                          <p:attrName>style.visibility</p:attrName>
                                        </p:attrNameLst>
                                      </p:cBhvr>
                                      <p:to>
                                        <p:strVal val="visible"/>
                                      </p:to>
                                    </p:set>
                                    <p:animEffect transition="in" filter="dissolve">
                                      <p:cBhvr>
                                        <p:cTn id="22" dur="500"/>
                                        <p:tgtEl>
                                          <p:spTgt spid="40040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00401"/>
                                        </p:tgtEl>
                                        <p:attrNameLst>
                                          <p:attrName>style.visibility</p:attrName>
                                        </p:attrNameLst>
                                      </p:cBhvr>
                                      <p:to>
                                        <p:strVal val="visible"/>
                                      </p:to>
                                    </p:set>
                                    <p:animEffect transition="in" filter="wipe(left)">
                                      <p:cBhvr>
                                        <p:cTn id="26" dur="500"/>
                                        <p:tgtEl>
                                          <p:spTgt spid="400401"/>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00407"/>
                                        </p:tgtEl>
                                        <p:attrNameLst>
                                          <p:attrName>style.visibility</p:attrName>
                                        </p:attrNameLst>
                                      </p:cBhvr>
                                      <p:to>
                                        <p:strVal val="visible"/>
                                      </p:to>
                                    </p:set>
                                    <p:animEffect transition="in" filter="dissolve">
                                      <p:cBhvr>
                                        <p:cTn id="35" dur="500"/>
                                        <p:tgtEl>
                                          <p:spTgt spid="40040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00416"/>
                                        </p:tgtEl>
                                        <p:attrNameLst>
                                          <p:attrName>style.visibility</p:attrName>
                                        </p:attrNameLst>
                                      </p:cBhvr>
                                      <p:to>
                                        <p:strVal val="visible"/>
                                      </p:to>
                                    </p:set>
                                    <p:animEffect transition="in" filter="dissolve">
                                      <p:cBhvr>
                                        <p:cTn id="38" dur="500"/>
                                        <p:tgtEl>
                                          <p:spTgt spid="400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2" grpId="0" animBg="1"/>
      <p:bldP spid="400403" grpId="0" animBg="1"/>
      <p:bldP spid="400405" grpId="0"/>
      <p:bldP spid="400406" grpId="0"/>
      <p:bldP spid="400407" grpId="0"/>
      <p:bldP spid="400412" grpId="0"/>
      <p:bldP spid="4004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10243"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10244" name="Rectangle 2"/>
          <p:cNvSpPr>
            <a:spLocks noGrp="1"/>
          </p:cNvSpPr>
          <p:nvPr>
            <p:ph type="title"/>
          </p:nvPr>
        </p:nvSpPr>
        <p:spPr>
          <a:ln/>
        </p:spPr>
        <p:txBody>
          <a:bodyPr vert="horz" wrap="square" lIns="91440" tIns="45720" rIns="91440" bIns="45720" anchor="ctr" anchorCtr="0"/>
          <a:p>
            <a:pPr eaLnBrk="1" hangingPunct="1"/>
            <a:r>
              <a:rPr lang="en-US" altLang="en-US" dirty="0"/>
              <a:t>Elasticity</a:t>
            </a:r>
            <a:endParaRPr lang="en-US" altLang="en-US" dirty="0"/>
          </a:p>
        </p:txBody>
      </p:sp>
      <p:sp>
        <p:nvSpPr>
          <p:cNvPr id="10245" name="Rectangle 3"/>
          <p:cNvSpPr>
            <a:spLocks noGrp="1"/>
          </p:cNvSpPr>
          <p:nvPr>
            <p:ph type="body"/>
          </p:nvPr>
        </p:nvSpPr>
        <p:spPr>
          <a:xfrm>
            <a:off x="457200" y="1001713"/>
            <a:ext cx="8229600" cy="5345112"/>
          </a:xfrm>
          <a:ln/>
        </p:spPr>
        <p:txBody>
          <a:bodyPr vert="horz" wrap="square" lIns="91440" tIns="45720" rIns="91440" bIns="45720" anchor="t" anchorCtr="0"/>
          <a:p>
            <a:pPr eaLnBrk="1" hangingPunct="1"/>
            <a:r>
              <a:rPr lang="en-US" altLang="en-US" dirty="0"/>
              <a:t>Basic idea:  </a:t>
            </a:r>
            <a:br>
              <a:rPr lang="en-US" altLang="en-US" dirty="0"/>
            </a:br>
            <a:r>
              <a:rPr lang="en-US" altLang="en-US" dirty="0"/>
              <a:t>Elasticity measures how much one variable responds to changes in another variable.  </a:t>
            </a:r>
            <a:endParaRPr lang="en-US" altLang="en-US" dirty="0"/>
          </a:p>
          <a:p>
            <a:pPr lvl="1" eaLnBrk="1" hangingPunct="1">
              <a:lnSpc>
                <a:spcPct val="105000"/>
              </a:lnSpc>
            </a:pPr>
            <a:r>
              <a:rPr lang="en-US" altLang="en-US" dirty="0"/>
              <a:t>One type of elasticity measures how much demand for your commodity will fall if you raise your price.  </a:t>
            </a:r>
            <a:endParaRPr lang="en-US" altLang="en-US" dirty="0"/>
          </a:p>
          <a:p>
            <a:pPr eaLnBrk="1" hangingPunct="1"/>
            <a:r>
              <a:rPr lang="en-US" altLang="en-US" dirty="0"/>
              <a:t>Definition:  </a:t>
            </a:r>
            <a:br>
              <a:rPr lang="en-US" altLang="en-US" dirty="0"/>
            </a:br>
            <a:r>
              <a:rPr lang="en-US" altLang="en-US" b="1" dirty="0">
                <a:solidFill>
                  <a:srgbClr val="CC0000"/>
                </a:solidFill>
              </a:rPr>
              <a:t>Elasticity</a:t>
            </a:r>
            <a:r>
              <a:rPr lang="en-US" altLang="en-US" dirty="0"/>
              <a:t> is a numerical measure of the responsiveness of  </a:t>
            </a:r>
            <a:r>
              <a:rPr lang="en-US" altLang="en-US" b="1" i="1" dirty="0"/>
              <a:t>Q</a:t>
            </a:r>
            <a:r>
              <a:rPr lang="en-US" altLang="en-US" b="1" i="1" baseline="30000" dirty="0"/>
              <a:t>d</a:t>
            </a:r>
            <a:r>
              <a:rPr lang="en-US" altLang="en-US" dirty="0"/>
              <a:t>  or  </a:t>
            </a:r>
            <a:r>
              <a:rPr lang="en-US" altLang="en-US" b="1" i="1" dirty="0"/>
              <a:t>Q</a:t>
            </a:r>
            <a:r>
              <a:rPr lang="en-US" altLang="en-US" b="1" i="1" baseline="30000" dirty="0"/>
              <a:t>s</a:t>
            </a:r>
            <a:r>
              <a:rPr lang="en-US" altLang="en-US" dirty="0"/>
              <a:t>  to one of its determinants.  </a:t>
            </a:r>
            <a:endParaRPr lang="en-US" altLang="en-US" dirty="0"/>
          </a:p>
        </p:txBody>
      </p:sp>
      <p:sp>
        <p:nvSpPr>
          <p:cNvPr id="10246"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pic>
        <p:nvPicPr>
          <p:cNvPr id="10247" name="Audio 1">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13174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5">
                                            <p:txEl>
                                              <p:charRg st="0" end="99"/>
                                            </p:txEl>
                                          </p:spTgt>
                                        </p:tgtEl>
                                        <p:attrNameLst>
                                          <p:attrName>style.visibility</p:attrName>
                                        </p:attrNameLst>
                                      </p:cBhvr>
                                      <p:to>
                                        <p:strVal val="visible"/>
                                      </p:to>
                                    </p:set>
                                    <p:animEffect transition="in" filter="wipe(left)">
                                      <p:cBhvr>
                                        <p:cTn id="7" dur="500"/>
                                        <p:tgtEl>
                                          <p:spTgt spid="10245">
                                            <p:txEl>
                                              <p:charRg st="0" end="9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5">
                                            <p:txEl>
                                              <p:charRg st="99" end="203"/>
                                            </p:txEl>
                                          </p:spTgt>
                                        </p:tgtEl>
                                        <p:attrNameLst>
                                          <p:attrName>style.visibility</p:attrName>
                                        </p:attrNameLst>
                                      </p:cBhvr>
                                      <p:to>
                                        <p:strVal val="visible"/>
                                      </p:to>
                                    </p:set>
                                    <p:animEffect transition="in" filter="wipe(left)">
                                      <p:cBhvr>
                                        <p:cTn id="12" dur="500"/>
                                        <p:tgtEl>
                                          <p:spTgt spid="10245">
                                            <p:txEl>
                                              <p:charRg st="99" end="20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5">
                                            <p:txEl>
                                              <p:charRg st="203" end="319"/>
                                            </p:txEl>
                                          </p:spTgt>
                                        </p:tgtEl>
                                        <p:attrNameLst>
                                          <p:attrName>style.visibility</p:attrName>
                                        </p:attrNameLst>
                                      </p:cBhvr>
                                      <p:to>
                                        <p:strVal val="visible"/>
                                      </p:to>
                                    </p:set>
                                    <p:animEffect transition="in" filter="wipe(left)">
                                      <p:cBhvr>
                                        <p:cTn id="17" dur="500"/>
                                        <p:tgtEl>
                                          <p:spTgt spid="10245">
                                            <p:txEl>
                                              <p:charRg st="203" end="3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ldLvl="4"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a:ln/>
        </p:spPr>
        <p:txBody>
          <a:bodyPr vert="horz" wrap="square" lIns="91440" tIns="45720" rIns="91440" bIns="45720" anchor="t" anchorCtr="0"/>
          <a:p>
            <a:pPr eaLnBrk="1" hangingPunct="1"/>
            <a:r>
              <a:rPr lang="en-US" altLang="en-US" dirty="0"/>
              <a:t>The Elasticity of Demand</a:t>
            </a:r>
            <a:endParaRPr lang="en-US" altLang="en-US" dirty="0"/>
          </a:p>
        </p:txBody>
      </p:sp>
      <p:sp>
        <p:nvSpPr>
          <p:cNvPr id="3" name="Content Placeholder 2"/>
          <p:cNvSpPr>
            <a:spLocks noGrp="1"/>
          </p:cNvSpPr>
          <p:nvPr>
            <p:ph idx="1"/>
          </p:nvPr>
        </p:nvSpPr>
        <p:spPr>
          <a:ln/>
        </p:spPr>
        <p:txBody>
          <a:bodyPr vert="horz" wrap="square" lIns="91440" tIns="45720" rIns="91440" bIns="45720" anchor="t" anchorCtr="0"/>
          <a:p>
            <a:pPr eaLnBrk="1" hangingPunct="1"/>
            <a:r>
              <a:rPr lang="en-US" altLang="en-US" dirty="0">
                <a:solidFill>
                  <a:srgbClr val="C00000"/>
                </a:solidFill>
              </a:rPr>
              <a:t>Total revenue </a:t>
            </a:r>
            <a:endParaRPr lang="en-US" altLang="en-US" dirty="0">
              <a:solidFill>
                <a:srgbClr val="C00000"/>
              </a:solidFill>
            </a:endParaRPr>
          </a:p>
          <a:p>
            <a:pPr lvl="1" eaLnBrk="1" hangingPunct="1"/>
            <a:r>
              <a:rPr lang="en-US" altLang="en-US" dirty="0"/>
              <a:t>Amount paid by buyers</a:t>
            </a:r>
            <a:endParaRPr lang="en-US" altLang="en-US" dirty="0"/>
          </a:p>
          <a:p>
            <a:pPr lvl="1" eaLnBrk="1" hangingPunct="1"/>
            <a:r>
              <a:rPr lang="en-US" altLang="en-US" dirty="0"/>
              <a:t>Received by sellers of a good</a:t>
            </a:r>
            <a:endParaRPr lang="en-US" altLang="en-US" dirty="0"/>
          </a:p>
          <a:p>
            <a:pPr lvl="1" eaLnBrk="1" hangingPunct="1"/>
            <a:r>
              <a:rPr lang="en-US" altLang="en-US" dirty="0"/>
              <a:t>Computed as: price of the good times the quantity sold (P </a:t>
            </a:r>
            <a:r>
              <a:rPr lang="en-US" altLang="en-US" dirty="0">
                <a:cs typeface="Arial" panose="020B0604020202020204" pitchFamily="34" charset="0"/>
              </a:rPr>
              <a:t>ˣ Q)</a:t>
            </a:r>
            <a:endParaRPr lang="en-US" altLang="en-US" dirty="0">
              <a:ea typeface="Arial" panose="020B0604020202020204" pitchFamily="34" charset="0"/>
            </a:endParaRPr>
          </a:p>
        </p:txBody>
      </p:sp>
      <p:sp>
        <p:nvSpPr>
          <p:cNvPr id="46084" name="Slide Number Placeholder 3"/>
          <p:cNvSpPr txBox="1">
            <a:spLocks noGrp="1"/>
          </p:cNvSpPr>
          <p:nvPr>
            <p:ph type="sldNum" sz="quarter" idx="11"/>
          </p:nvPr>
        </p:nvSpPr>
        <p:spPr>
          <a:xfrm>
            <a:off x="285750" y="6392863"/>
            <a:ext cx="7335838" cy="366712"/>
          </a:xfrm>
          <a:ln/>
        </p:spPr>
        <p:txBody>
          <a:bodyPr anchor="ctr" anchorCtr="0"/>
          <a:p>
            <a:pPr marL="0" indent="0" eaLnBrk="1" hangingPunct="1">
              <a:lnSpc>
                <a:spcPct val="100000"/>
              </a:lnSpc>
              <a:spcBef>
                <a:spcPct val="0"/>
              </a:spcBef>
              <a:buClrTx/>
              <a:buSzTx/>
              <a:buFontTx/>
              <a:buNone/>
            </a:pPr>
            <a:fld id="{9A0DB2DC-4C9A-4742-B13C-FB6460FD3503}" type="slidenum">
              <a:rPr lang="en-US" altLang="en-US" sz="1800" i="1" dirty="0">
                <a:solidFill>
                  <a:srgbClr val="777777"/>
                </a:solidFill>
              </a:rPr>
            </a:fld>
            <a:endParaRPr lang="en-US" altLang="en-US" sz="1800" i="1" dirty="0">
              <a:solidFill>
                <a:srgbClr val="777777"/>
              </a:solidFill>
            </a:endParaRPr>
          </a:p>
        </p:txBody>
      </p:sp>
      <p:pic>
        <p:nvPicPr>
          <p:cNvPr id="46085"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5431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charRg st="0" end="15"/>
                                            </p:txEl>
                                          </p:spTgt>
                                        </p:tgtEl>
                                        <p:attrNameLst>
                                          <p:attrName>style.visibility</p:attrName>
                                        </p:attrNameLst>
                                      </p:cBhvr>
                                      <p:to>
                                        <p:strVal val="visible"/>
                                      </p:to>
                                    </p:set>
                                    <p:animEffect transition="in" filter="wipe(left)">
                                      <p:cBhvr>
                                        <p:cTn id="7" dur="500"/>
                                        <p:tgtEl>
                                          <p:spTgt spid="3">
                                            <p:txEl>
                                              <p:charRg st="0" end="15"/>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charRg st="15" end="37"/>
                                            </p:txEl>
                                          </p:spTgt>
                                        </p:tgtEl>
                                        <p:attrNameLst>
                                          <p:attrName>style.visibility</p:attrName>
                                        </p:attrNameLst>
                                      </p:cBhvr>
                                      <p:to>
                                        <p:strVal val="visible"/>
                                      </p:to>
                                    </p:set>
                                    <p:animEffect transition="in" filter="wipe(left)">
                                      <p:cBhvr>
                                        <p:cTn id="11" dur="500"/>
                                        <p:tgtEl>
                                          <p:spTgt spid="3">
                                            <p:txEl>
                                              <p:charRg st="15" end="37"/>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charRg st="37" end="67"/>
                                            </p:txEl>
                                          </p:spTgt>
                                        </p:tgtEl>
                                        <p:attrNameLst>
                                          <p:attrName>style.visibility</p:attrName>
                                        </p:attrNameLst>
                                      </p:cBhvr>
                                      <p:to>
                                        <p:strVal val="visible"/>
                                      </p:to>
                                    </p:set>
                                    <p:animEffect transition="in" filter="wipe(left)">
                                      <p:cBhvr>
                                        <p:cTn id="15" dur="500"/>
                                        <p:tgtEl>
                                          <p:spTgt spid="3">
                                            <p:txEl>
                                              <p:charRg st="37" end="67"/>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charRg st="67" end="130"/>
                                            </p:txEl>
                                          </p:spTgt>
                                        </p:tgtEl>
                                        <p:attrNameLst>
                                          <p:attrName>style.visibility</p:attrName>
                                        </p:attrNameLst>
                                      </p:cBhvr>
                                      <p:to>
                                        <p:strVal val="visible"/>
                                      </p:to>
                                    </p:set>
                                    <p:animEffect transition="in" filter="wipe(left)">
                                      <p:cBhvr>
                                        <p:cTn id="19" dur="500"/>
                                        <p:tgtEl>
                                          <p:spTgt spid="3">
                                            <p:txEl>
                                              <p:charRg st="67"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a:ln/>
        </p:spPr>
        <p:txBody>
          <a:bodyPr vert="horz" wrap="square" lIns="91440" tIns="45720" rIns="91440" bIns="45720" anchor="t" anchorCtr="0"/>
          <a:p>
            <a:pPr eaLnBrk="1" hangingPunct="1"/>
            <a:r>
              <a:rPr lang="en-US" altLang="en-US" dirty="0">
                <a:solidFill>
                  <a:srgbClr val="7E0000"/>
                </a:solidFill>
                <a:latin typeface="Arial Unicode MS" panose="020B0604020202020204" pitchFamily="34" charset="-128"/>
                <a:ea typeface="Arial Unicode MS" panose="020B0604020202020204" pitchFamily="34" charset="-128"/>
                <a:cs typeface="+mj-cs"/>
              </a:rPr>
              <a:t>Total revenue</a:t>
            </a:r>
            <a:endParaRPr lang="en-US" altLang="en-US" dirty="0">
              <a:solidFill>
                <a:srgbClr val="7E0000"/>
              </a:solidFill>
              <a:latin typeface="Arial Unicode MS" panose="020B0604020202020204" pitchFamily="34" charset="-128"/>
              <a:ea typeface="Arial Unicode MS" panose="020B0604020202020204" pitchFamily="34" charset="-128"/>
              <a:cs typeface="+mj-cs"/>
            </a:endParaRPr>
          </a:p>
        </p:txBody>
      </p:sp>
      <p:sp>
        <p:nvSpPr>
          <p:cNvPr id="47107" name="Content Placeholder 2"/>
          <p:cNvSpPr>
            <a:spLocks noGrp="1"/>
          </p:cNvSpPr>
          <p:nvPr>
            <p:ph sz="quarter" idx="13"/>
          </p:nvPr>
        </p:nvSpPr>
        <p:spPr>
          <a:ln>
            <a:solidFill>
              <a:srgbClr val="800080">
                <a:alpha val="100000"/>
              </a:srgbClr>
            </a:solidFill>
            <a:miter lim="800000"/>
          </a:ln>
        </p:spPr>
        <p:txBody>
          <a:bodyPr vert="horz" wrap="square" lIns="91440" tIns="45720" rIns="91440" bIns="45720" anchor="t" anchorCtr="0"/>
          <a:p>
            <a:pPr eaLnBrk="1" hangingPunct="1">
              <a:buClr>
                <a:srgbClr val="339966"/>
              </a:buClr>
              <a:buSzPct val="120000"/>
            </a:pPr>
            <a:r>
              <a:rPr lang="en-US" altLang="en-US" dirty="0">
                <a:solidFill>
                  <a:srgbClr val="800080"/>
                </a:solidFill>
                <a:latin typeface="Arial Unicode MS" panose="020B0604020202020204" pitchFamily="34" charset="-128"/>
                <a:ea typeface="Arial Unicode MS" panose="020B0604020202020204" pitchFamily="34" charset="-128"/>
                <a:cs typeface="+mn-cs"/>
              </a:rPr>
              <a:t>2</a:t>
            </a:r>
            <a:endParaRPr lang="en-US" altLang="en-US" dirty="0">
              <a:solidFill>
                <a:srgbClr val="800080"/>
              </a:solidFill>
              <a:latin typeface="Arial Unicode MS" panose="020B0604020202020204" pitchFamily="34" charset="-128"/>
              <a:ea typeface="Arial Unicode MS" panose="020B0604020202020204" pitchFamily="34" charset="-128"/>
              <a:cs typeface="+mn-cs"/>
            </a:endParaRPr>
          </a:p>
        </p:txBody>
      </p:sp>
      <p:sp>
        <p:nvSpPr>
          <p:cNvPr id="47108" name="Slide Number Placeholder 3"/>
          <p:cNvSpPr txBox="1">
            <a:spLocks noGrp="1"/>
          </p:cNvSpPr>
          <p:nvPr>
            <p:ph type="sldNum" sz="quarter" idx="4"/>
          </p:nvPr>
        </p:nvSpPr>
        <p:spPr>
          <a:ln/>
        </p:spPr>
        <p:txBody>
          <a:bodyPr/>
          <a:p>
            <a:pPr marL="0" indent="0" algn="ctr" eaLnBrk="1" hangingPunct="1">
              <a:lnSpc>
                <a:spcPct val="100000"/>
              </a:lnSpc>
              <a:spcBef>
                <a:spcPct val="0"/>
              </a:spcBef>
              <a:buClrTx/>
              <a:buSzTx/>
              <a:buFontTx/>
              <a:buNone/>
            </a:pPr>
            <a:fld id="{9A0DB2DC-4C9A-4742-B13C-FB6460FD3503}" type="slidenum">
              <a:rPr lang="en-US" altLang="en-US" sz="1700" dirty="0">
                <a:solidFill>
                  <a:srgbClr val="777777"/>
                </a:solidFill>
              </a:rPr>
            </a:fld>
            <a:endParaRPr lang="en-US" altLang="en-US" sz="1700" dirty="0">
              <a:solidFill>
                <a:srgbClr val="777777"/>
              </a:solidFill>
            </a:endParaRPr>
          </a:p>
        </p:txBody>
      </p:sp>
      <p:sp>
        <p:nvSpPr>
          <p:cNvPr id="6" name="Rectangle 5"/>
          <p:cNvSpPr/>
          <p:nvPr/>
        </p:nvSpPr>
        <p:spPr>
          <a:xfrm>
            <a:off x="1828800" y="1676400"/>
            <a:ext cx="4495800" cy="304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1. an</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5" name="Group 34"/>
          <p:cNvGrpSpPr/>
          <p:nvPr/>
        </p:nvGrpSpPr>
        <p:grpSpPr>
          <a:xfrm>
            <a:off x="762000" y="3048000"/>
            <a:ext cx="685800" cy="1676400"/>
            <a:chOff x="762000" y="3429000"/>
            <a:chExt cx="685800" cy="1676400"/>
          </a:xfrm>
        </p:grpSpPr>
        <p:sp>
          <p:nvSpPr>
            <p:cNvPr id="31" name="Left Brace 30"/>
            <p:cNvSpPr/>
            <p:nvPr/>
          </p:nvSpPr>
          <p:spPr>
            <a:xfrm>
              <a:off x="1143000" y="3429000"/>
              <a:ext cx="304800" cy="1676400"/>
            </a:xfrm>
            <a:prstGeom prst="leftBrace">
              <a:avLst>
                <a:gd name="adj1" fmla="val 23917"/>
                <a:gd name="adj2" fmla="val 50000"/>
              </a:avLst>
            </a:prstGeom>
            <a:ln w="19050">
              <a:solidFill>
                <a:srgbClr val="80008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7136" name="TextBox 32"/>
            <p:cNvSpPr txBox="1"/>
            <p:nvPr/>
          </p:nvSpPr>
          <p:spPr>
            <a:xfrm>
              <a:off x="762000" y="4114800"/>
              <a:ext cx="338554"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solidFill>
                    <a:srgbClr val="800080"/>
                  </a:solidFill>
                  <a:cs typeface="Arial" panose="020B0604020202020204" pitchFamily="34" charset="0"/>
                </a:rPr>
                <a:t>P</a:t>
              </a:r>
              <a:endParaRPr lang="en-US" altLang="en-US" sz="1800" dirty="0">
                <a:solidFill>
                  <a:srgbClr val="800080"/>
                </a:solidFill>
                <a:ea typeface="Arial" panose="020B0604020202020204" pitchFamily="34" charset="0"/>
              </a:endParaRPr>
            </a:p>
          </p:txBody>
        </p:sp>
      </p:grpSp>
      <p:grpSp>
        <p:nvGrpSpPr>
          <p:cNvPr id="7" name="Group 35"/>
          <p:cNvGrpSpPr/>
          <p:nvPr/>
        </p:nvGrpSpPr>
        <p:grpSpPr>
          <a:xfrm>
            <a:off x="1828800" y="5029200"/>
            <a:ext cx="1828800" cy="674688"/>
            <a:chOff x="1828800" y="5410200"/>
            <a:chExt cx="1828800" cy="674132"/>
          </a:xfrm>
        </p:grpSpPr>
        <p:sp>
          <p:nvSpPr>
            <p:cNvPr id="32" name="Left Brace 31"/>
            <p:cNvSpPr/>
            <p:nvPr/>
          </p:nvSpPr>
          <p:spPr>
            <a:xfrm rot="16200000">
              <a:off x="2590927" y="4648074"/>
              <a:ext cx="304549" cy="1828800"/>
            </a:xfrm>
            <a:prstGeom prst="leftBrace">
              <a:avLst>
                <a:gd name="adj1" fmla="val 23917"/>
                <a:gd name="adj2" fmla="val 50000"/>
              </a:avLst>
            </a:prstGeom>
            <a:ln w="19050">
              <a:solidFill>
                <a:srgbClr val="80008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7134" name="TextBox 33"/>
            <p:cNvSpPr txBox="1"/>
            <p:nvPr/>
          </p:nvSpPr>
          <p:spPr>
            <a:xfrm>
              <a:off x="2590800" y="5715000"/>
              <a:ext cx="364202"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solidFill>
                    <a:srgbClr val="800080"/>
                  </a:solidFill>
                  <a:cs typeface="Arial" panose="020B0604020202020204" pitchFamily="34" charset="0"/>
                </a:rPr>
                <a:t>Q</a:t>
              </a:r>
              <a:endParaRPr lang="en-US" altLang="en-US" sz="1800" dirty="0">
                <a:solidFill>
                  <a:srgbClr val="800080"/>
                </a:solidFill>
                <a:ea typeface="Arial" panose="020B0604020202020204" pitchFamily="34" charset="0"/>
              </a:endParaRPr>
            </a:p>
          </p:txBody>
        </p:sp>
      </p:grpSp>
      <p:grpSp>
        <p:nvGrpSpPr>
          <p:cNvPr id="10" name="Group 38"/>
          <p:cNvGrpSpPr/>
          <p:nvPr/>
        </p:nvGrpSpPr>
        <p:grpSpPr>
          <a:xfrm>
            <a:off x="1828800" y="3048000"/>
            <a:ext cx="1828800" cy="1676400"/>
            <a:chOff x="1905000" y="3429000"/>
            <a:chExt cx="1828800" cy="1676400"/>
          </a:xfrm>
        </p:grpSpPr>
        <p:sp>
          <p:nvSpPr>
            <p:cNvPr id="38" name="Rectangle 37"/>
            <p:cNvSpPr/>
            <p:nvPr/>
          </p:nvSpPr>
          <p:spPr>
            <a:xfrm>
              <a:off x="1905000" y="3429000"/>
              <a:ext cx="1828800" cy="167640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32" name="TextBox 36"/>
            <p:cNvSpPr txBox="1"/>
            <p:nvPr/>
          </p:nvSpPr>
          <p:spPr>
            <a:xfrm>
              <a:off x="2057400" y="3810000"/>
              <a:ext cx="1365117" cy="646331"/>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800" dirty="0">
                  <a:solidFill>
                    <a:srgbClr val="800080"/>
                  </a:solidFill>
                  <a:cs typeface="Arial" panose="020B0604020202020204" pitchFamily="34" charset="0"/>
                </a:rPr>
                <a:t>P ˣ Q=$400</a:t>
              </a:r>
              <a:endParaRPr lang="en-US" altLang="en-US" sz="1800" dirty="0">
                <a:solidFill>
                  <a:srgbClr val="800080"/>
                </a:solidFill>
                <a:cs typeface="Arial" panose="020B0604020202020204" pitchFamily="34" charset="0"/>
              </a:endParaRPr>
            </a:p>
            <a:p>
              <a:pPr marL="0" lvl="0" indent="0" algn="ctr" eaLnBrk="1" hangingPunct="1">
                <a:lnSpc>
                  <a:spcPct val="100000"/>
                </a:lnSpc>
                <a:spcBef>
                  <a:spcPct val="0"/>
                </a:spcBef>
                <a:buClrTx/>
                <a:buSzTx/>
                <a:buFontTx/>
                <a:buNone/>
              </a:pPr>
              <a:r>
                <a:rPr lang="en-US" altLang="en-US" sz="1800" dirty="0">
                  <a:solidFill>
                    <a:srgbClr val="800080"/>
                  </a:solidFill>
                  <a:cs typeface="Arial" panose="020B0604020202020204" pitchFamily="34" charset="0"/>
                </a:rPr>
                <a:t>(revenue)</a:t>
              </a:r>
              <a:endParaRPr lang="en-US" altLang="en-US" sz="1800" dirty="0">
                <a:solidFill>
                  <a:srgbClr val="800080"/>
                </a:solidFill>
                <a:ea typeface="Arial" panose="020B0604020202020204" pitchFamily="34" charset="0"/>
              </a:endParaRPr>
            </a:p>
          </p:txBody>
        </p:sp>
      </p:grpSp>
      <p:grpSp>
        <p:nvGrpSpPr>
          <p:cNvPr id="14" name="Group 9"/>
          <p:cNvGrpSpPr/>
          <p:nvPr/>
        </p:nvGrpSpPr>
        <p:grpSpPr>
          <a:xfrm>
            <a:off x="1592263" y="4724400"/>
            <a:ext cx="4732337" cy="522288"/>
            <a:chOff x="677694" y="5257800"/>
            <a:chExt cx="4732506" cy="521732"/>
          </a:xfrm>
        </p:grpSpPr>
        <p:cxnSp>
          <p:nvCxnSpPr>
            <p:cNvPr id="11" name="Straight Connector 10"/>
            <p:cNvCxnSpPr/>
            <p:nvPr/>
          </p:nvCxnSpPr>
          <p:spPr>
            <a:xfrm>
              <a:off x="914239" y="5257800"/>
              <a:ext cx="4495961"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129" name="TextBox 11"/>
            <p:cNvSpPr txBox="1"/>
            <p:nvPr/>
          </p:nvSpPr>
          <p:spPr>
            <a:xfrm>
              <a:off x="3276600" y="5410200"/>
              <a:ext cx="110799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Quantity </a:t>
              </a:r>
              <a:endParaRPr lang="en-US" altLang="en-US" sz="1800" dirty="0">
                <a:ea typeface="Arial" panose="020B0604020202020204" pitchFamily="34" charset="0"/>
              </a:endParaRPr>
            </a:p>
          </p:txBody>
        </p:sp>
        <p:sp>
          <p:nvSpPr>
            <p:cNvPr id="47130" name="TextBox 12"/>
            <p:cNvSpPr txBox="1"/>
            <p:nvPr/>
          </p:nvSpPr>
          <p:spPr>
            <a:xfrm>
              <a:off x="677694" y="5257800"/>
              <a:ext cx="31290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0</a:t>
              </a:r>
              <a:endParaRPr lang="en-US" altLang="en-US" sz="1800" dirty="0">
                <a:ea typeface="Arial" panose="020B0604020202020204" pitchFamily="34" charset="0"/>
              </a:endParaRPr>
            </a:p>
          </p:txBody>
        </p:sp>
      </p:grpSp>
      <p:grpSp>
        <p:nvGrpSpPr>
          <p:cNvPr id="15" name="Group 17"/>
          <p:cNvGrpSpPr/>
          <p:nvPr/>
        </p:nvGrpSpPr>
        <p:grpSpPr>
          <a:xfrm>
            <a:off x="2362200" y="1905000"/>
            <a:ext cx="3559175" cy="2286000"/>
            <a:chOff x="1447800" y="2438400"/>
            <a:chExt cx="3559220" cy="2286000"/>
          </a:xfrm>
        </p:grpSpPr>
        <p:cxnSp>
          <p:nvCxnSpPr>
            <p:cNvPr id="17" name="Straight Connector 16"/>
            <p:cNvCxnSpPr/>
            <p:nvPr/>
          </p:nvCxnSpPr>
          <p:spPr>
            <a:xfrm>
              <a:off x="1447800" y="2438400"/>
              <a:ext cx="2590833" cy="2286000"/>
            </a:xfrm>
            <a:prstGeom prst="line">
              <a:avLst/>
            </a:prstGeom>
            <a:ln w="38100">
              <a:solidFill>
                <a:srgbClr val="000099"/>
              </a:solidFill>
            </a:ln>
          </p:spPr>
          <p:style>
            <a:lnRef idx="1">
              <a:schemeClr val="accent1"/>
            </a:lnRef>
            <a:fillRef idx="0">
              <a:schemeClr val="accent1"/>
            </a:fillRef>
            <a:effectRef idx="0">
              <a:schemeClr val="accent1"/>
            </a:effectRef>
            <a:fontRef idx="minor">
              <a:schemeClr val="tx1"/>
            </a:fontRef>
          </p:style>
        </p:cxnSp>
        <p:sp>
          <p:nvSpPr>
            <p:cNvPr id="47127" name="TextBox 17"/>
            <p:cNvSpPr txBox="1"/>
            <p:nvPr/>
          </p:nvSpPr>
          <p:spPr>
            <a:xfrm>
              <a:off x="3886200" y="4114800"/>
              <a:ext cx="1120820"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Demand </a:t>
              </a:r>
              <a:endParaRPr lang="en-US" altLang="en-US" sz="1800" dirty="0">
                <a:ea typeface="Arial" panose="020B0604020202020204" pitchFamily="34" charset="0"/>
              </a:endParaRPr>
            </a:p>
          </p:txBody>
        </p:sp>
      </p:grpSp>
      <p:grpSp>
        <p:nvGrpSpPr>
          <p:cNvPr id="16" name="Group 13"/>
          <p:cNvGrpSpPr/>
          <p:nvPr/>
        </p:nvGrpSpPr>
        <p:grpSpPr>
          <a:xfrm>
            <a:off x="1066800" y="1371600"/>
            <a:ext cx="774700" cy="3352800"/>
            <a:chOff x="152400" y="1905000"/>
            <a:chExt cx="774571" cy="3352800"/>
          </a:xfrm>
        </p:grpSpPr>
        <p:sp>
          <p:nvSpPr>
            <p:cNvPr id="47124" name="TextBox 8"/>
            <p:cNvSpPr txBox="1"/>
            <p:nvPr/>
          </p:nvSpPr>
          <p:spPr>
            <a:xfrm>
              <a:off x="152400" y="1905000"/>
              <a:ext cx="774571"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Price </a:t>
              </a:r>
              <a:endParaRPr lang="en-US" altLang="en-US" sz="1800" dirty="0">
                <a:ea typeface="Arial" panose="020B0604020202020204" pitchFamily="34" charset="0"/>
              </a:endParaRPr>
            </a:p>
          </p:txBody>
        </p:sp>
        <p:cxnSp>
          <p:nvCxnSpPr>
            <p:cNvPr id="8" name="Straight Connector 6"/>
            <p:cNvCxnSpPr/>
            <p:nvPr/>
          </p:nvCxnSpPr>
          <p:spPr>
            <a:xfrm rot="5400000">
              <a:off x="-608933" y="3733006"/>
              <a:ext cx="3048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228600" y="5781675"/>
            <a:ext cx="8305800" cy="923925"/>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solidFill>
                  <a:srgbClr val="800080"/>
                </a:solidFill>
                <a:cs typeface="Arial" panose="020B0604020202020204" pitchFamily="34" charset="0"/>
              </a:rPr>
              <a:t>The total amount paid by buyers, and received as revenue by sellers, equals the area of the box under the demand curve, </a:t>
            </a:r>
            <a:r>
              <a:rPr lang="en-US" altLang="en-US" sz="1800" i="1" dirty="0">
                <a:solidFill>
                  <a:srgbClr val="800080"/>
                </a:solidFill>
                <a:cs typeface="Arial" panose="020B0604020202020204" pitchFamily="34" charset="0"/>
              </a:rPr>
              <a:t>P × Q. </a:t>
            </a:r>
            <a:r>
              <a:rPr lang="en-US" altLang="en-US" sz="1800" dirty="0">
                <a:solidFill>
                  <a:srgbClr val="800080"/>
                </a:solidFill>
                <a:cs typeface="Arial" panose="020B0604020202020204" pitchFamily="34" charset="0"/>
              </a:rPr>
              <a:t>Here, at a price of $4, the quantity demanded is 100, and total revenue is $400.</a:t>
            </a:r>
            <a:endParaRPr lang="en-US" altLang="en-US" sz="1800" dirty="0">
              <a:solidFill>
                <a:srgbClr val="800080"/>
              </a:solidFill>
              <a:ea typeface="Arial" panose="020B0604020202020204" pitchFamily="34" charset="0"/>
            </a:endParaRPr>
          </a:p>
        </p:txBody>
      </p:sp>
      <p:grpSp>
        <p:nvGrpSpPr>
          <p:cNvPr id="19" name="Group 78"/>
          <p:cNvGrpSpPr/>
          <p:nvPr/>
        </p:nvGrpSpPr>
        <p:grpSpPr>
          <a:xfrm>
            <a:off x="3352800" y="3048000"/>
            <a:ext cx="569913" cy="2046288"/>
            <a:chOff x="6890107" y="3429001"/>
            <a:chExt cx="569387" cy="2045731"/>
          </a:xfrm>
        </p:grpSpPr>
        <p:sp>
          <p:nvSpPr>
            <p:cNvPr id="47122" name="TextBox 26"/>
            <p:cNvSpPr txBox="1"/>
            <p:nvPr/>
          </p:nvSpPr>
          <p:spPr>
            <a:xfrm>
              <a:off x="6890107" y="5105400"/>
              <a:ext cx="569387"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100</a:t>
              </a:r>
              <a:endParaRPr lang="en-US" altLang="en-US" sz="1800" dirty="0">
                <a:ea typeface="Arial" panose="020B0604020202020204" pitchFamily="34" charset="0"/>
              </a:endParaRPr>
            </a:p>
          </p:txBody>
        </p:sp>
        <p:cxnSp>
          <p:nvCxnSpPr>
            <p:cNvPr id="28" name="Straight Connector 27"/>
            <p:cNvCxnSpPr/>
            <p:nvPr/>
          </p:nvCxnSpPr>
          <p:spPr>
            <a:xfrm rot="5400000">
              <a:off x="6356654" y="4266973"/>
              <a:ext cx="1675944"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58"/>
          <p:cNvGrpSpPr/>
          <p:nvPr/>
        </p:nvGrpSpPr>
        <p:grpSpPr>
          <a:xfrm>
            <a:off x="1371600" y="2830513"/>
            <a:ext cx="2293938" cy="369887"/>
            <a:chOff x="449094" y="4038600"/>
            <a:chExt cx="2294106" cy="369332"/>
          </a:xfrm>
        </p:grpSpPr>
        <p:cxnSp>
          <p:nvCxnSpPr>
            <p:cNvPr id="24" name="Straight Connector 23"/>
            <p:cNvCxnSpPr/>
            <p:nvPr/>
          </p:nvCxnSpPr>
          <p:spPr>
            <a:xfrm>
              <a:off x="914266" y="4265271"/>
              <a:ext cx="1828934" cy="1586"/>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121" name="TextBox 24"/>
            <p:cNvSpPr txBox="1"/>
            <p:nvPr/>
          </p:nvSpPr>
          <p:spPr>
            <a:xfrm>
              <a:off x="449094" y="4038600"/>
              <a:ext cx="44114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$4</a:t>
              </a:r>
              <a:endParaRPr lang="en-US" altLang="en-US" sz="1800" dirty="0">
                <a:ea typeface="Arial" panose="020B0604020202020204" pitchFamily="34" charset="0"/>
              </a:endParaRPr>
            </a:p>
          </p:txBody>
        </p:sp>
      </p:grpSp>
      <p:pic>
        <p:nvPicPr>
          <p:cNvPr id="47119"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3425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a:ln/>
        </p:spPr>
        <p:txBody>
          <a:bodyPr vert="horz" wrap="square" lIns="91440" tIns="45720" rIns="91440" bIns="45720" anchor="t" anchorCtr="0"/>
          <a:p>
            <a:pPr eaLnBrk="1" hangingPunct="1"/>
            <a:r>
              <a:rPr lang="en-US" altLang="en-US" dirty="0"/>
              <a:t>The Elasticity of Demand</a:t>
            </a:r>
            <a:endParaRPr lang="en-US" altLang="en-US" dirty="0"/>
          </a:p>
        </p:txBody>
      </p:sp>
      <p:sp>
        <p:nvSpPr>
          <p:cNvPr id="3" name="Content Placeholder 2"/>
          <p:cNvSpPr>
            <a:spLocks noGrp="1"/>
          </p:cNvSpPr>
          <p:nvPr>
            <p:ph idx="1"/>
          </p:nvPr>
        </p:nvSpPr>
        <p:spPr>
          <a:ln/>
        </p:spPr>
        <p:txBody>
          <a:bodyPr vert="horz" wrap="square" lIns="91440" tIns="45720" rIns="91440" bIns="45720" anchor="t" anchorCtr="0"/>
          <a:p>
            <a:pPr eaLnBrk="1" hangingPunct="1"/>
            <a:r>
              <a:rPr lang="en-US" altLang="en-US" dirty="0">
                <a:solidFill>
                  <a:srgbClr val="C00000"/>
                </a:solidFill>
              </a:rPr>
              <a:t>Total revenue and price elasticity of demand </a:t>
            </a:r>
            <a:endParaRPr lang="en-US" altLang="en-US" dirty="0">
              <a:solidFill>
                <a:srgbClr val="C00000"/>
              </a:solidFill>
            </a:endParaRPr>
          </a:p>
          <a:p>
            <a:pPr eaLnBrk="1" hangingPunct="1"/>
            <a:r>
              <a:rPr lang="en-US" altLang="en-US" dirty="0">
                <a:cs typeface="Arial" panose="020B0604020202020204" pitchFamily="34" charset="0"/>
              </a:rPr>
              <a:t>Inelastic demand</a:t>
            </a:r>
            <a:endParaRPr lang="en-US" altLang="en-US" dirty="0">
              <a:cs typeface="Arial" panose="020B0604020202020204" pitchFamily="34" charset="0"/>
            </a:endParaRPr>
          </a:p>
          <a:p>
            <a:pPr lvl="1" eaLnBrk="1" hangingPunct="1"/>
            <a:r>
              <a:rPr lang="en-US" altLang="en-US" dirty="0"/>
              <a:t>Increase in price</a:t>
            </a:r>
            <a:endParaRPr lang="en-US" altLang="en-US" dirty="0"/>
          </a:p>
          <a:p>
            <a:pPr lvl="2" eaLnBrk="1" hangingPunct="1"/>
            <a:r>
              <a:rPr lang="en-US" altLang="en-US" dirty="0"/>
              <a:t>Increase in total revenue</a:t>
            </a:r>
            <a:endParaRPr lang="en-US" altLang="en-US" dirty="0"/>
          </a:p>
          <a:p>
            <a:pPr eaLnBrk="1" hangingPunct="1"/>
            <a:r>
              <a:rPr lang="en-US" altLang="en-US" dirty="0">
                <a:cs typeface="Arial" panose="020B0604020202020204" pitchFamily="34" charset="0"/>
              </a:rPr>
              <a:t>Elastic demand</a:t>
            </a:r>
            <a:endParaRPr lang="en-US" altLang="en-US" dirty="0">
              <a:cs typeface="Arial" panose="020B0604020202020204" pitchFamily="34" charset="0"/>
            </a:endParaRPr>
          </a:p>
          <a:p>
            <a:pPr lvl="1" eaLnBrk="1" hangingPunct="1"/>
            <a:r>
              <a:rPr lang="en-US" altLang="en-US" dirty="0"/>
              <a:t>Increase in price</a:t>
            </a:r>
            <a:endParaRPr lang="en-US" altLang="en-US" dirty="0"/>
          </a:p>
          <a:p>
            <a:pPr lvl="2" eaLnBrk="1" hangingPunct="1"/>
            <a:r>
              <a:rPr lang="en-US" altLang="en-US" dirty="0"/>
              <a:t>Decrease in total revenue</a:t>
            </a:r>
            <a:endParaRPr lang="en-US" altLang="en-US" dirty="0"/>
          </a:p>
        </p:txBody>
      </p:sp>
      <p:sp>
        <p:nvSpPr>
          <p:cNvPr id="48132" name="Slide Number Placeholder 3"/>
          <p:cNvSpPr txBox="1">
            <a:spLocks noGrp="1"/>
          </p:cNvSpPr>
          <p:nvPr>
            <p:ph type="sldNum" sz="quarter" idx="11"/>
          </p:nvPr>
        </p:nvSpPr>
        <p:spPr>
          <a:xfrm>
            <a:off x="285750" y="6392863"/>
            <a:ext cx="7335838" cy="366712"/>
          </a:xfrm>
          <a:ln/>
        </p:spPr>
        <p:txBody>
          <a:bodyPr anchor="ctr" anchorCtr="0"/>
          <a:p>
            <a:pPr marL="0" indent="0" eaLnBrk="1" hangingPunct="1">
              <a:lnSpc>
                <a:spcPct val="100000"/>
              </a:lnSpc>
              <a:spcBef>
                <a:spcPct val="0"/>
              </a:spcBef>
              <a:buClrTx/>
              <a:buSzTx/>
              <a:buFontTx/>
              <a:buNone/>
            </a:pPr>
            <a:fld id="{9A0DB2DC-4C9A-4742-B13C-FB6460FD3503}" type="slidenum">
              <a:rPr lang="en-US" altLang="en-US" sz="1800" i="1" dirty="0">
                <a:solidFill>
                  <a:srgbClr val="777777"/>
                </a:solidFill>
              </a:rPr>
            </a:fld>
            <a:endParaRPr lang="en-US" altLang="en-US" sz="1800" i="1" dirty="0">
              <a:solidFill>
                <a:srgbClr val="777777"/>
              </a:solidFill>
            </a:endParaRPr>
          </a:p>
        </p:txBody>
      </p:sp>
      <p:pic>
        <p:nvPicPr>
          <p:cNvPr id="48133"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4733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charRg st="0" end="46"/>
                                            </p:txEl>
                                          </p:spTgt>
                                        </p:tgtEl>
                                        <p:attrNameLst>
                                          <p:attrName>style.visibility</p:attrName>
                                        </p:attrNameLst>
                                      </p:cBhvr>
                                      <p:to>
                                        <p:strVal val="visible"/>
                                      </p:to>
                                    </p:set>
                                    <p:animEffect transition="in" filter="wipe(left)">
                                      <p:cBhvr>
                                        <p:cTn id="7" dur="500"/>
                                        <p:tgtEl>
                                          <p:spTgt spid="3">
                                            <p:txEl>
                                              <p:charRg st="0" end="46"/>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charRg st="46" end="63"/>
                                            </p:txEl>
                                          </p:spTgt>
                                        </p:tgtEl>
                                        <p:attrNameLst>
                                          <p:attrName>style.visibility</p:attrName>
                                        </p:attrNameLst>
                                      </p:cBhvr>
                                      <p:to>
                                        <p:strVal val="visible"/>
                                      </p:to>
                                    </p:set>
                                    <p:animEffect transition="in" filter="wipe(left)">
                                      <p:cBhvr>
                                        <p:cTn id="11" dur="500"/>
                                        <p:tgtEl>
                                          <p:spTgt spid="3">
                                            <p:txEl>
                                              <p:charRg st="46" end="63"/>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charRg st="63" end="81"/>
                                            </p:txEl>
                                          </p:spTgt>
                                        </p:tgtEl>
                                        <p:attrNameLst>
                                          <p:attrName>style.visibility</p:attrName>
                                        </p:attrNameLst>
                                      </p:cBhvr>
                                      <p:to>
                                        <p:strVal val="visible"/>
                                      </p:to>
                                    </p:set>
                                    <p:animEffect transition="in" filter="wipe(left)">
                                      <p:cBhvr>
                                        <p:cTn id="15" dur="500"/>
                                        <p:tgtEl>
                                          <p:spTgt spid="3">
                                            <p:txEl>
                                              <p:charRg st="63" end="8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charRg st="81" end="107"/>
                                            </p:txEl>
                                          </p:spTgt>
                                        </p:tgtEl>
                                        <p:attrNameLst>
                                          <p:attrName>style.visibility</p:attrName>
                                        </p:attrNameLst>
                                      </p:cBhvr>
                                      <p:to>
                                        <p:strVal val="visible"/>
                                      </p:to>
                                    </p:set>
                                    <p:animEffect transition="in" filter="wipe(left)">
                                      <p:cBhvr>
                                        <p:cTn id="19" dur="500"/>
                                        <p:tgtEl>
                                          <p:spTgt spid="3">
                                            <p:txEl>
                                              <p:charRg st="81" end="107"/>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charRg st="107" end="122"/>
                                            </p:txEl>
                                          </p:spTgt>
                                        </p:tgtEl>
                                        <p:attrNameLst>
                                          <p:attrName>style.visibility</p:attrName>
                                        </p:attrNameLst>
                                      </p:cBhvr>
                                      <p:to>
                                        <p:strVal val="visible"/>
                                      </p:to>
                                    </p:set>
                                    <p:animEffect transition="in" filter="wipe(left)">
                                      <p:cBhvr>
                                        <p:cTn id="23" dur="500"/>
                                        <p:tgtEl>
                                          <p:spTgt spid="3">
                                            <p:txEl>
                                              <p:charRg st="107" end="12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charRg st="122" end="140"/>
                                            </p:txEl>
                                          </p:spTgt>
                                        </p:tgtEl>
                                        <p:attrNameLst>
                                          <p:attrName>style.visibility</p:attrName>
                                        </p:attrNameLst>
                                      </p:cBhvr>
                                      <p:to>
                                        <p:strVal val="visible"/>
                                      </p:to>
                                    </p:set>
                                    <p:animEffect transition="in" filter="wipe(left)">
                                      <p:cBhvr>
                                        <p:cTn id="27" dur="500"/>
                                        <p:tgtEl>
                                          <p:spTgt spid="3">
                                            <p:txEl>
                                              <p:charRg st="122" end="14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charRg st="140" end="166"/>
                                            </p:txEl>
                                          </p:spTgt>
                                        </p:tgtEl>
                                        <p:attrNameLst>
                                          <p:attrName>style.visibility</p:attrName>
                                        </p:attrNameLst>
                                      </p:cBhvr>
                                      <p:to>
                                        <p:strVal val="visible"/>
                                      </p:to>
                                    </p:set>
                                    <p:animEffect transition="in" filter="wipe(left)">
                                      <p:cBhvr>
                                        <p:cTn id="31" dur="500"/>
                                        <p:tgtEl>
                                          <p:spTgt spid="3">
                                            <p:txEl>
                                              <p:charRg st="140" end="1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a:ln/>
        </p:spPr>
        <p:txBody>
          <a:bodyPr vert="horz" wrap="square" lIns="91440" tIns="45720" rIns="91440" bIns="45720" anchor="t" anchorCtr="0"/>
          <a:p>
            <a:pPr eaLnBrk="1" hangingPunct="1"/>
            <a:r>
              <a:rPr lang="en-US" altLang="en-US" dirty="0">
                <a:solidFill>
                  <a:srgbClr val="7E0000"/>
                </a:solidFill>
                <a:latin typeface="Arial Unicode MS" panose="020B0604020202020204" pitchFamily="34" charset="-128"/>
                <a:ea typeface="Arial Unicode MS" panose="020B0604020202020204" pitchFamily="34" charset="-128"/>
                <a:cs typeface="+mj-cs"/>
              </a:rPr>
              <a:t>How total revenue changes when price changes (a)</a:t>
            </a:r>
            <a:endParaRPr lang="en-US" altLang="en-US" dirty="0">
              <a:solidFill>
                <a:srgbClr val="7E0000"/>
              </a:solidFill>
              <a:latin typeface="Arial Unicode MS" panose="020B0604020202020204" pitchFamily="34" charset="-128"/>
              <a:ea typeface="Arial Unicode MS" panose="020B0604020202020204" pitchFamily="34" charset="-128"/>
              <a:cs typeface="+mj-cs"/>
            </a:endParaRPr>
          </a:p>
        </p:txBody>
      </p:sp>
      <p:sp>
        <p:nvSpPr>
          <p:cNvPr id="49155" name="Content Placeholder 2"/>
          <p:cNvSpPr>
            <a:spLocks noGrp="1"/>
          </p:cNvSpPr>
          <p:nvPr>
            <p:ph sz="quarter" idx="13"/>
          </p:nvPr>
        </p:nvSpPr>
        <p:spPr>
          <a:ln>
            <a:solidFill>
              <a:srgbClr val="800080">
                <a:alpha val="100000"/>
              </a:srgbClr>
            </a:solidFill>
            <a:miter lim="800000"/>
          </a:ln>
        </p:spPr>
        <p:txBody>
          <a:bodyPr vert="horz" wrap="square" lIns="91440" tIns="45720" rIns="91440" bIns="45720" anchor="t" anchorCtr="0"/>
          <a:p>
            <a:pPr eaLnBrk="1" hangingPunct="1">
              <a:buClr>
                <a:srgbClr val="339966"/>
              </a:buClr>
              <a:buSzPct val="120000"/>
            </a:pPr>
            <a:r>
              <a:rPr lang="en-US" altLang="en-US" dirty="0">
                <a:solidFill>
                  <a:srgbClr val="800080"/>
                </a:solidFill>
                <a:latin typeface="Arial Unicode MS" panose="020B0604020202020204" pitchFamily="34" charset="-128"/>
                <a:ea typeface="Arial Unicode MS" panose="020B0604020202020204" pitchFamily="34" charset="-128"/>
                <a:cs typeface="+mn-cs"/>
              </a:rPr>
              <a:t>3</a:t>
            </a:r>
            <a:endParaRPr lang="en-US" altLang="en-US" dirty="0">
              <a:solidFill>
                <a:srgbClr val="800080"/>
              </a:solidFill>
              <a:latin typeface="Arial Unicode MS" panose="020B0604020202020204" pitchFamily="34" charset="-128"/>
              <a:ea typeface="Arial Unicode MS" panose="020B0604020202020204" pitchFamily="34" charset="-128"/>
              <a:cs typeface="+mn-cs"/>
            </a:endParaRPr>
          </a:p>
        </p:txBody>
      </p:sp>
      <p:sp>
        <p:nvSpPr>
          <p:cNvPr id="49156" name="Slide Number Placeholder 3"/>
          <p:cNvSpPr txBox="1">
            <a:spLocks noGrp="1"/>
          </p:cNvSpPr>
          <p:nvPr>
            <p:ph type="sldNum" sz="quarter" idx="4"/>
          </p:nvPr>
        </p:nvSpPr>
        <p:spPr>
          <a:ln/>
        </p:spPr>
        <p:txBody>
          <a:bodyPr/>
          <a:p>
            <a:pPr marL="0" indent="0" algn="ctr" eaLnBrk="1" hangingPunct="1">
              <a:lnSpc>
                <a:spcPct val="100000"/>
              </a:lnSpc>
              <a:spcBef>
                <a:spcPct val="0"/>
              </a:spcBef>
              <a:buClrTx/>
              <a:buSzTx/>
              <a:buFontTx/>
              <a:buNone/>
            </a:pPr>
            <a:fld id="{9A0DB2DC-4C9A-4742-B13C-FB6460FD3503}" type="slidenum">
              <a:rPr lang="en-US" altLang="en-US" sz="1700" dirty="0">
                <a:solidFill>
                  <a:srgbClr val="777777"/>
                </a:solidFill>
              </a:rPr>
            </a:fld>
            <a:endParaRPr lang="en-US" altLang="en-US" sz="1700" dirty="0">
              <a:solidFill>
                <a:srgbClr val="777777"/>
              </a:solidFill>
            </a:endParaRPr>
          </a:p>
        </p:txBody>
      </p:sp>
      <p:sp>
        <p:nvSpPr>
          <p:cNvPr id="5" name="Rectangle 4"/>
          <p:cNvSpPr/>
          <p:nvPr/>
        </p:nvSpPr>
        <p:spPr>
          <a:xfrm>
            <a:off x="762000" y="1839913"/>
            <a:ext cx="3200400" cy="304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1. an</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6" name="Group 5"/>
          <p:cNvGrpSpPr/>
          <p:nvPr/>
        </p:nvGrpSpPr>
        <p:grpSpPr>
          <a:xfrm>
            <a:off x="762000" y="4343400"/>
            <a:ext cx="1828800" cy="544513"/>
            <a:chOff x="1905000" y="4560332"/>
            <a:chExt cx="1828800" cy="545068"/>
          </a:xfrm>
        </p:grpSpPr>
        <p:sp>
          <p:nvSpPr>
            <p:cNvPr id="7" name="Rectangle 6"/>
            <p:cNvSpPr/>
            <p:nvPr/>
          </p:nvSpPr>
          <p:spPr>
            <a:xfrm>
              <a:off x="1905000" y="4560332"/>
              <a:ext cx="1828800" cy="545068"/>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199" name="TextBox 7"/>
            <p:cNvSpPr txBox="1"/>
            <p:nvPr/>
          </p:nvSpPr>
          <p:spPr>
            <a:xfrm>
              <a:off x="1981200" y="4636532"/>
              <a:ext cx="1579278" cy="338554"/>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600" dirty="0">
                  <a:solidFill>
                    <a:srgbClr val="800080"/>
                  </a:solidFill>
                  <a:cs typeface="Arial" panose="020B0604020202020204" pitchFamily="34" charset="0"/>
                </a:rPr>
                <a:t>Revenue=$100</a:t>
              </a:r>
              <a:endParaRPr lang="en-US" altLang="en-US" sz="1600" dirty="0">
                <a:solidFill>
                  <a:srgbClr val="800080"/>
                </a:solidFill>
                <a:ea typeface="Arial" panose="020B0604020202020204" pitchFamily="34" charset="0"/>
              </a:endParaRPr>
            </a:p>
          </p:txBody>
        </p:sp>
      </p:grpSp>
      <p:grpSp>
        <p:nvGrpSpPr>
          <p:cNvPr id="9" name="Group 8"/>
          <p:cNvGrpSpPr/>
          <p:nvPr/>
        </p:nvGrpSpPr>
        <p:grpSpPr>
          <a:xfrm>
            <a:off x="525463" y="4876800"/>
            <a:ext cx="3706812" cy="381000"/>
            <a:chOff x="677694" y="5246132"/>
            <a:chExt cx="3706902" cy="381000"/>
          </a:xfrm>
        </p:grpSpPr>
        <p:cxnSp>
          <p:nvCxnSpPr>
            <p:cNvPr id="10" name="Straight Connector 9"/>
            <p:cNvCxnSpPr/>
            <p:nvPr/>
          </p:nvCxnSpPr>
          <p:spPr>
            <a:xfrm flipV="1">
              <a:off x="914237" y="5246132"/>
              <a:ext cx="3200478" cy="11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196" name="TextBox 10"/>
            <p:cNvSpPr txBox="1"/>
            <p:nvPr/>
          </p:nvSpPr>
          <p:spPr>
            <a:xfrm>
              <a:off x="3276600" y="5246132"/>
              <a:ext cx="110799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Quantity </a:t>
              </a:r>
              <a:endParaRPr lang="en-US" altLang="en-US" sz="1800" dirty="0">
                <a:ea typeface="Arial" panose="020B0604020202020204" pitchFamily="34" charset="0"/>
              </a:endParaRPr>
            </a:p>
          </p:txBody>
        </p:sp>
        <p:sp>
          <p:nvSpPr>
            <p:cNvPr id="49197" name="TextBox 11"/>
            <p:cNvSpPr txBox="1"/>
            <p:nvPr/>
          </p:nvSpPr>
          <p:spPr>
            <a:xfrm>
              <a:off x="677694" y="5257800"/>
              <a:ext cx="31290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0</a:t>
              </a:r>
              <a:endParaRPr lang="en-US" altLang="en-US" sz="1800" dirty="0">
                <a:ea typeface="Arial" panose="020B0604020202020204" pitchFamily="34" charset="0"/>
              </a:endParaRPr>
            </a:p>
          </p:txBody>
        </p:sp>
      </p:grpSp>
      <p:grpSp>
        <p:nvGrpSpPr>
          <p:cNvPr id="13" name="Group 17"/>
          <p:cNvGrpSpPr/>
          <p:nvPr/>
        </p:nvGrpSpPr>
        <p:grpSpPr>
          <a:xfrm>
            <a:off x="1981200" y="2286000"/>
            <a:ext cx="1958975" cy="2514600"/>
            <a:chOff x="2133599" y="2655332"/>
            <a:chExt cx="1959021" cy="2514600"/>
          </a:xfrm>
        </p:grpSpPr>
        <p:cxnSp>
          <p:nvCxnSpPr>
            <p:cNvPr id="14" name="Straight Connector 13"/>
            <p:cNvCxnSpPr/>
            <p:nvPr/>
          </p:nvCxnSpPr>
          <p:spPr>
            <a:xfrm rot="16200000" flipH="1">
              <a:off x="1257308" y="3531623"/>
              <a:ext cx="2514600" cy="762018"/>
            </a:xfrm>
            <a:prstGeom prst="line">
              <a:avLst/>
            </a:prstGeom>
            <a:ln w="38100">
              <a:solidFill>
                <a:srgbClr val="000099"/>
              </a:solidFill>
            </a:ln>
          </p:spPr>
          <p:style>
            <a:lnRef idx="1">
              <a:schemeClr val="accent1"/>
            </a:lnRef>
            <a:fillRef idx="0">
              <a:schemeClr val="accent1"/>
            </a:fillRef>
            <a:effectRef idx="0">
              <a:schemeClr val="accent1"/>
            </a:effectRef>
            <a:fontRef idx="minor">
              <a:schemeClr val="tx1"/>
            </a:fontRef>
          </p:style>
        </p:cxnSp>
        <p:sp>
          <p:nvSpPr>
            <p:cNvPr id="49194" name="TextBox 14"/>
            <p:cNvSpPr txBox="1"/>
            <p:nvPr/>
          </p:nvSpPr>
          <p:spPr>
            <a:xfrm>
              <a:off x="2971800" y="4560332"/>
              <a:ext cx="1120820"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Demand </a:t>
              </a:r>
              <a:endParaRPr lang="en-US" altLang="en-US" sz="1800" dirty="0">
                <a:ea typeface="Arial" panose="020B0604020202020204" pitchFamily="34" charset="0"/>
              </a:endParaRPr>
            </a:p>
          </p:txBody>
        </p:sp>
      </p:grpSp>
      <p:grpSp>
        <p:nvGrpSpPr>
          <p:cNvPr id="16" name="Group 13"/>
          <p:cNvGrpSpPr/>
          <p:nvPr/>
        </p:nvGrpSpPr>
        <p:grpSpPr>
          <a:xfrm>
            <a:off x="0" y="1535113"/>
            <a:ext cx="774700" cy="3352800"/>
            <a:chOff x="152400" y="1905000"/>
            <a:chExt cx="774571" cy="3352800"/>
          </a:xfrm>
        </p:grpSpPr>
        <p:sp>
          <p:nvSpPr>
            <p:cNvPr id="49191" name="TextBox 16"/>
            <p:cNvSpPr txBox="1"/>
            <p:nvPr/>
          </p:nvSpPr>
          <p:spPr>
            <a:xfrm>
              <a:off x="152400" y="1905000"/>
              <a:ext cx="774571"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Price </a:t>
              </a:r>
              <a:endParaRPr lang="en-US" altLang="en-US" sz="1800" dirty="0">
                <a:ea typeface="Arial" panose="020B0604020202020204" pitchFamily="34" charset="0"/>
              </a:endParaRPr>
            </a:p>
          </p:txBody>
        </p:sp>
        <p:cxnSp>
          <p:nvCxnSpPr>
            <p:cNvPr id="18" name="Straight Connector 6"/>
            <p:cNvCxnSpPr/>
            <p:nvPr/>
          </p:nvCxnSpPr>
          <p:spPr>
            <a:xfrm rot="5400000">
              <a:off x="-608933" y="3733006"/>
              <a:ext cx="3048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78"/>
          <p:cNvGrpSpPr/>
          <p:nvPr/>
        </p:nvGrpSpPr>
        <p:grpSpPr>
          <a:xfrm>
            <a:off x="2286000" y="4343400"/>
            <a:ext cx="569913" cy="914400"/>
            <a:chOff x="6890107" y="4560332"/>
            <a:chExt cx="569387" cy="914400"/>
          </a:xfrm>
        </p:grpSpPr>
        <p:sp>
          <p:nvSpPr>
            <p:cNvPr id="49189" name="TextBox 19"/>
            <p:cNvSpPr txBox="1"/>
            <p:nvPr/>
          </p:nvSpPr>
          <p:spPr>
            <a:xfrm>
              <a:off x="6890107" y="5105400"/>
              <a:ext cx="569387"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100</a:t>
              </a:r>
              <a:endParaRPr lang="en-US" altLang="en-US" sz="1800" dirty="0">
                <a:ea typeface="Arial" panose="020B0604020202020204" pitchFamily="34" charset="0"/>
              </a:endParaRPr>
            </a:p>
          </p:txBody>
        </p:sp>
        <p:cxnSp>
          <p:nvCxnSpPr>
            <p:cNvPr id="21" name="Straight Connector 20"/>
            <p:cNvCxnSpPr/>
            <p:nvPr/>
          </p:nvCxnSpPr>
          <p:spPr>
            <a:xfrm rot="16200000" flipH="1">
              <a:off x="6922370" y="4832589"/>
              <a:ext cx="544513"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Group 58"/>
          <p:cNvGrpSpPr/>
          <p:nvPr/>
        </p:nvGrpSpPr>
        <p:grpSpPr>
          <a:xfrm>
            <a:off x="304800" y="4125913"/>
            <a:ext cx="2293938" cy="369887"/>
            <a:chOff x="449094" y="4038600"/>
            <a:chExt cx="2294106" cy="369332"/>
          </a:xfrm>
        </p:grpSpPr>
        <p:cxnSp>
          <p:nvCxnSpPr>
            <p:cNvPr id="23" name="Straight Connector 22"/>
            <p:cNvCxnSpPr/>
            <p:nvPr/>
          </p:nvCxnSpPr>
          <p:spPr>
            <a:xfrm>
              <a:off x="914266" y="4265271"/>
              <a:ext cx="1828934" cy="1586"/>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9188" name="TextBox 23"/>
            <p:cNvSpPr txBox="1"/>
            <p:nvPr/>
          </p:nvSpPr>
          <p:spPr>
            <a:xfrm>
              <a:off x="449094" y="4038600"/>
              <a:ext cx="44114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$1</a:t>
              </a:r>
              <a:endParaRPr lang="en-US" altLang="en-US" sz="1800" dirty="0">
                <a:ea typeface="Arial" panose="020B0604020202020204" pitchFamily="34" charset="0"/>
              </a:endParaRPr>
            </a:p>
          </p:txBody>
        </p:sp>
      </p:grpSp>
      <p:sp>
        <p:nvSpPr>
          <p:cNvPr id="25" name="TextBox 24"/>
          <p:cNvSpPr txBox="1"/>
          <p:nvPr/>
        </p:nvSpPr>
        <p:spPr>
          <a:xfrm>
            <a:off x="2438400" y="1219200"/>
            <a:ext cx="3757613" cy="369888"/>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lgn="ctr" eaLnBrk="1" hangingPunct="1">
              <a:lnSpc>
                <a:spcPct val="100000"/>
              </a:lnSpc>
              <a:spcBef>
                <a:spcPct val="0"/>
              </a:spcBef>
              <a:buClrTx/>
              <a:buSzTx/>
              <a:buFontTx/>
              <a:buNone/>
            </a:pPr>
            <a:r>
              <a:rPr lang="en-US" altLang="en-US" sz="1800" dirty="0">
                <a:solidFill>
                  <a:srgbClr val="800080"/>
                </a:solidFill>
                <a:cs typeface="Arial" panose="020B0604020202020204" pitchFamily="34" charset="0"/>
              </a:rPr>
              <a:t>(a) The Case of Inelastic Demand</a:t>
            </a:r>
            <a:endParaRPr lang="en-US" altLang="en-US" sz="1800" dirty="0">
              <a:solidFill>
                <a:srgbClr val="800080"/>
              </a:solidFill>
              <a:ea typeface="Arial" panose="020B0604020202020204" pitchFamily="34" charset="0"/>
            </a:endParaRPr>
          </a:p>
        </p:txBody>
      </p:sp>
      <p:sp>
        <p:nvSpPr>
          <p:cNvPr id="31" name="Rectangle 30"/>
          <p:cNvSpPr/>
          <p:nvPr/>
        </p:nvSpPr>
        <p:spPr>
          <a:xfrm>
            <a:off x="5368925" y="1839913"/>
            <a:ext cx="3200400" cy="304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1. an</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26" name="Group 31"/>
          <p:cNvGrpSpPr/>
          <p:nvPr/>
        </p:nvGrpSpPr>
        <p:grpSpPr>
          <a:xfrm>
            <a:off x="5368925" y="3429000"/>
            <a:ext cx="1620838" cy="1458913"/>
            <a:chOff x="1905000" y="3645932"/>
            <a:chExt cx="1620474" cy="1459468"/>
          </a:xfrm>
        </p:grpSpPr>
        <p:sp>
          <p:nvSpPr>
            <p:cNvPr id="33" name="Rectangle 32"/>
            <p:cNvSpPr/>
            <p:nvPr/>
          </p:nvSpPr>
          <p:spPr>
            <a:xfrm>
              <a:off x="1905000" y="3645932"/>
              <a:ext cx="1564923" cy="1459468"/>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186" name="TextBox 33"/>
            <p:cNvSpPr txBox="1"/>
            <p:nvPr/>
          </p:nvSpPr>
          <p:spPr>
            <a:xfrm>
              <a:off x="1946196" y="4179332"/>
              <a:ext cx="1579278" cy="338554"/>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600" dirty="0">
                  <a:solidFill>
                    <a:srgbClr val="800080"/>
                  </a:solidFill>
                  <a:cs typeface="Arial" panose="020B0604020202020204" pitchFamily="34" charset="0"/>
                </a:rPr>
                <a:t>Revenue=$240</a:t>
              </a:r>
              <a:endParaRPr lang="en-US" altLang="en-US" sz="1600" dirty="0">
                <a:solidFill>
                  <a:srgbClr val="800080"/>
                </a:solidFill>
                <a:ea typeface="Arial" panose="020B0604020202020204" pitchFamily="34" charset="0"/>
              </a:endParaRPr>
            </a:p>
          </p:txBody>
        </p:sp>
      </p:grpSp>
      <p:grpSp>
        <p:nvGrpSpPr>
          <p:cNvPr id="27" name="Group 34"/>
          <p:cNvGrpSpPr/>
          <p:nvPr/>
        </p:nvGrpSpPr>
        <p:grpSpPr>
          <a:xfrm>
            <a:off x="5132388" y="4876800"/>
            <a:ext cx="3706812" cy="381000"/>
            <a:chOff x="677694" y="5246132"/>
            <a:chExt cx="3706902" cy="381000"/>
          </a:xfrm>
        </p:grpSpPr>
        <p:cxnSp>
          <p:nvCxnSpPr>
            <p:cNvPr id="36" name="Straight Connector 35"/>
            <p:cNvCxnSpPr/>
            <p:nvPr/>
          </p:nvCxnSpPr>
          <p:spPr>
            <a:xfrm flipV="1">
              <a:off x="914237" y="5246132"/>
              <a:ext cx="3200478" cy="11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183" name="TextBox 36"/>
            <p:cNvSpPr txBox="1"/>
            <p:nvPr/>
          </p:nvSpPr>
          <p:spPr>
            <a:xfrm>
              <a:off x="3276600" y="5246132"/>
              <a:ext cx="110799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Quantity </a:t>
              </a:r>
              <a:endParaRPr lang="en-US" altLang="en-US" sz="1800" dirty="0">
                <a:ea typeface="Arial" panose="020B0604020202020204" pitchFamily="34" charset="0"/>
              </a:endParaRPr>
            </a:p>
          </p:txBody>
        </p:sp>
        <p:sp>
          <p:nvSpPr>
            <p:cNvPr id="49184" name="TextBox 37"/>
            <p:cNvSpPr txBox="1"/>
            <p:nvPr/>
          </p:nvSpPr>
          <p:spPr>
            <a:xfrm>
              <a:off x="677694" y="5257800"/>
              <a:ext cx="31290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0</a:t>
              </a:r>
              <a:endParaRPr lang="en-US" altLang="en-US" sz="1800" dirty="0">
                <a:ea typeface="Arial" panose="020B0604020202020204" pitchFamily="34" charset="0"/>
              </a:endParaRPr>
            </a:p>
          </p:txBody>
        </p:sp>
      </p:grpSp>
      <p:grpSp>
        <p:nvGrpSpPr>
          <p:cNvPr id="28" name="Group 17"/>
          <p:cNvGrpSpPr/>
          <p:nvPr/>
        </p:nvGrpSpPr>
        <p:grpSpPr>
          <a:xfrm>
            <a:off x="6588125" y="2286000"/>
            <a:ext cx="1958975" cy="2514600"/>
            <a:chOff x="2133599" y="2655332"/>
            <a:chExt cx="1959021" cy="2514600"/>
          </a:xfrm>
        </p:grpSpPr>
        <p:cxnSp>
          <p:nvCxnSpPr>
            <p:cNvPr id="40" name="Straight Connector 39"/>
            <p:cNvCxnSpPr/>
            <p:nvPr/>
          </p:nvCxnSpPr>
          <p:spPr>
            <a:xfrm rot="16200000" flipH="1">
              <a:off x="1257308" y="3531623"/>
              <a:ext cx="2514600" cy="762018"/>
            </a:xfrm>
            <a:prstGeom prst="line">
              <a:avLst/>
            </a:prstGeom>
            <a:ln w="38100">
              <a:solidFill>
                <a:srgbClr val="000099"/>
              </a:solidFill>
            </a:ln>
          </p:spPr>
          <p:style>
            <a:lnRef idx="1">
              <a:schemeClr val="accent1"/>
            </a:lnRef>
            <a:fillRef idx="0">
              <a:schemeClr val="accent1"/>
            </a:fillRef>
            <a:effectRef idx="0">
              <a:schemeClr val="accent1"/>
            </a:effectRef>
            <a:fontRef idx="minor">
              <a:schemeClr val="tx1"/>
            </a:fontRef>
          </p:style>
        </p:cxnSp>
        <p:sp>
          <p:nvSpPr>
            <p:cNvPr id="49181" name="TextBox 40"/>
            <p:cNvSpPr txBox="1"/>
            <p:nvPr/>
          </p:nvSpPr>
          <p:spPr>
            <a:xfrm>
              <a:off x="2971800" y="4560332"/>
              <a:ext cx="1120820"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Demand </a:t>
              </a:r>
              <a:endParaRPr lang="en-US" altLang="en-US" sz="1800" dirty="0">
                <a:ea typeface="Arial" panose="020B0604020202020204" pitchFamily="34" charset="0"/>
              </a:endParaRPr>
            </a:p>
          </p:txBody>
        </p:sp>
      </p:grpSp>
      <p:grpSp>
        <p:nvGrpSpPr>
          <p:cNvPr id="29" name="Group 13"/>
          <p:cNvGrpSpPr/>
          <p:nvPr/>
        </p:nvGrpSpPr>
        <p:grpSpPr>
          <a:xfrm>
            <a:off x="4606925" y="1535113"/>
            <a:ext cx="774700" cy="3352800"/>
            <a:chOff x="152400" y="1905000"/>
            <a:chExt cx="774571" cy="3352800"/>
          </a:xfrm>
        </p:grpSpPr>
        <p:sp>
          <p:nvSpPr>
            <p:cNvPr id="49178" name="TextBox 42"/>
            <p:cNvSpPr txBox="1"/>
            <p:nvPr/>
          </p:nvSpPr>
          <p:spPr>
            <a:xfrm>
              <a:off x="152400" y="1905000"/>
              <a:ext cx="774571"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Price </a:t>
              </a:r>
              <a:endParaRPr lang="en-US" altLang="en-US" sz="1800" dirty="0">
                <a:ea typeface="Arial" panose="020B0604020202020204" pitchFamily="34" charset="0"/>
              </a:endParaRPr>
            </a:p>
          </p:txBody>
        </p:sp>
        <p:cxnSp>
          <p:nvCxnSpPr>
            <p:cNvPr id="44" name="Straight Connector 6"/>
            <p:cNvCxnSpPr/>
            <p:nvPr/>
          </p:nvCxnSpPr>
          <p:spPr>
            <a:xfrm rot="5400000">
              <a:off x="-608933" y="3733006"/>
              <a:ext cx="3048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78"/>
          <p:cNvGrpSpPr/>
          <p:nvPr/>
        </p:nvGrpSpPr>
        <p:grpSpPr>
          <a:xfrm>
            <a:off x="6781800" y="3429000"/>
            <a:ext cx="441325" cy="1828800"/>
            <a:chOff x="7023557" y="3645932"/>
            <a:chExt cx="441146" cy="1828800"/>
          </a:xfrm>
        </p:grpSpPr>
        <p:sp>
          <p:nvSpPr>
            <p:cNvPr id="49176" name="TextBox 45"/>
            <p:cNvSpPr txBox="1"/>
            <p:nvPr/>
          </p:nvSpPr>
          <p:spPr>
            <a:xfrm>
              <a:off x="7023557" y="5105400"/>
              <a:ext cx="44114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80</a:t>
              </a:r>
              <a:endParaRPr lang="en-US" altLang="en-US" sz="1800" dirty="0">
                <a:ea typeface="Arial" panose="020B0604020202020204" pitchFamily="34" charset="0"/>
              </a:endParaRPr>
            </a:p>
          </p:txBody>
        </p:sp>
        <p:cxnSp>
          <p:nvCxnSpPr>
            <p:cNvPr id="47" name="Straight Connector 46"/>
            <p:cNvCxnSpPr/>
            <p:nvPr/>
          </p:nvCxnSpPr>
          <p:spPr>
            <a:xfrm rot="16200000" flipH="1">
              <a:off x="6455960" y="4365868"/>
              <a:ext cx="1458913" cy="1904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2" name="Group 58"/>
          <p:cNvGrpSpPr/>
          <p:nvPr/>
        </p:nvGrpSpPr>
        <p:grpSpPr>
          <a:xfrm>
            <a:off x="4911725" y="3200400"/>
            <a:ext cx="2022475" cy="369888"/>
            <a:chOff x="449094" y="4038600"/>
            <a:chExt cx="2294106" cy="369332"/>
          </a:xfrm>
        </p:grpSpPr>
        <p:cxnSp>
          <p:nvCxnSpPr>
            <p:cNvPr id="49" name="Straight Connector 48"/>
            <p:cNvCxnSpPr/>
            <p:nvPr/>
          </p:nvCxnSpPr>
          <p:spPr>
            <a:xfrm>
              <a:off x="913677" y="4265272"/>
              <a:ext cx="1829523" cy="158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9175" name="TextBox 49"/>
            <p:cNvSpPr txBox="1"/>
            <p:nvPr/>
          </p:nvSpPr>
          <p:spPr>
            <a:xfrm>
              <a:off x="449094" y="4038600"/>
              <a:ext cx="44114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$3</a:t>
              </a:r>
              <a:endParaRPr lang="en-US" altLang="en-US" sz="1800" dirty="0">
                <a:ea typeface="Arial" panose="020B0604020202020204" pitchFamily="34" charset="0"/>
              </a:endParaRPr>
            </a:p>
          </p:txBody>
        </p:sp>
      </p:grpSp>
      <p:sp>
        <p:nvSpPr>
          <p:cNvPr id="53" name="TextBox 52"/>
          <p:cNvSpPr txBox="1"/>
          <p:nvPr/>
        </p:nvSpPr>
        <p:spPr>
          <a:xfrm>
            <a:off x="212725" y="5457825"/>
            <a:ext cx="8474075" cy="1323975"/>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600" dirty="0">
                <a:solidFill>
                  <a:srgbClr val="800080"/>
                </a:solidFill>
                <a:cs typeface="Arial" panose="020B0604020202020204" pitchFamily="34" charset="0"/>
              </a:rPr>
              <a:t>The impact of a price change on total revenue (the product of price and quantity) depends on the elasticity of demand. In panel (a), the demand curve is inelastic. In this case, an increase in the price leads to a decrease in quantity demanded that is proportionately smaller, so total revenue increases. Here an increase in the price from $1 to $3 causes the quantity demanded to fall from 100 to 80. Total revenue rises from $100 to $240</a:t>
            </a:r>
            <a:endParaRPr lang="en-US" altLang="en-US" sz="1600" dirty="0">
              <a:solidFill>
                <a:srgbClr val="800080"/>
              </a:solidFill>
              <a:ea typeface="Arial" panose="020B0604020202020204" pitchFamily="34" charset="0"/>
            </a:endParaRPr>
          </a:p>
        </p:txBody>
      </p:sp>
      <p:pic>
        <p:nvPicPr>
          <p:cNvPr id="49173"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12421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down)">
                                      <p:cBhvr>
                                        <p:cTn id="43" dur="500"/>
                                        <p:tgtEl>
                                          <p:spTgt spid="31"/>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par>
                          <p:cTn id="48" fill="hold">
                            <p:stCondLst>
                              <p:cond delay="4000"/>
                            </p:stCondLst>
                            <p:childTnLst>
                              <p:par>
                                <p:cTn id="49" presetID="22" presetClass="entr" presetSubtype="8"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left)">
                                      <p:cBhvr>
                                        <p:cTn id="51" dur="500"/>
                                        <p:tgtEl>
                                          <p:spTgt spid="32"/>
                                        </p:tgtEl>
                                      </p:cBhvr>
                                    </p:animEffect>
                                  </p:childTnLst>
                                </p:cTn>
                              </p:par>
                            </p:childTnLst>
                          </p:cTn>
                        </p:par>
                        <p:par>
                          <p:cTn id="52" fill="hold">
                            <p:stCondLst>
                              <p:cond delay="4500"/>
                            </p:stCondLst>
                            <p:childTnLst>
                              <p:par>
                                <p:cTn id="53" presetID="22" presetClass="entr" presetSubtype="1"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P spid="31" grpId="0" animBg="1"/>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a:ln/>
        </p:spPr>
        <p:txBody>
          <a:bodyPr vert="horz" wrap="square" lIns="91440" tIns="45720" rIns="91440" bIns="45720" anchor="t" anchorCtr="0"/>
          <a:p>
            <a:pPr eaLnBrk="1" hangingPunct="1"/>
            <a:r>
              <a:rPr lang="en-US" altLang="en-US" dirty="0">
                <a:solidFill>
                  <a:srgbClr val="7E0000"/>
                </a:solidFill>
                <a:latin typeface="Arial Unicode MS" panose="020B0604020202020204" pitchFamily="34" charset="-128"/>
                <a:ea typeface="Arial Unicode MS" panose="020B0604020202020204" pitchFamily="34" charset="-128"/>
                <a:cs typeface="+mj-cs"/>
              </a:rPr>
              <a:t>How total revenue changes when price changes (b)</a:t>
            </a:r>
            <a:endParaRPr lang="en-US" altLang="en-US" dirty="0">
              <a:solidFill>
                <a:srgbClr val="7E0000"/>
              </a:solidFill>
              <a:latin typeface="Arial Unicode MS" panose="020B0604020202020204" pitchFamily="34" charset="-128"/>
              <a:ea typeface="Arial Unicode MS" panose="020B0604020202020204" pitchFamily="34" charset="-128"/>
              <a:cs typeface="+mj-cs"/>
            </a:endParaRPr>
          </a:p>
        </p:txBody>
      </p:sp>
      <p:sp>
        <p:nvSpPr>
          <p:cNvPr id="50179" name="Content Placeholder 2"/>
          <p:cNvSpPr>
            <a:spLocks noGrp="1"/>
          </p:cNvSpPr>
          <p:nvPr>
            <p:ph sz="quarter" idx="13"/>
          </p:nvPr>
        </p:nvSpPr>
        <p:spPr>
          <a:ln>
            <a:solidFill>
              <a:srgbClr val="800080">
                <a:alpha val="100000"/>
              </a:srgbClr>
            </a:solidFill>
            <a:miter lim="800000"/>
          </a:ln>
        </p:spPr>
        <p:txBody>
          <a:bodyPr vert="horz" wrap="square" lIns="91440" tIns="45720" rIns="91440" bIns="45720" anchor="t" anchorCtr="0"/>
          <a:p>
            <a:pPr eaLnBrk="1" hangingPunct="1">
              <a:buClr>
                <a:srgbClr val="339966"/>
              </a:buClr>
              <a:buSzPct val="120000"/>
            </a:pPr>
            <a:r>
              <a:rPr lang="en-US" altLang="en-US" dirty="0">
                <a:solidFill>
                  <a:srgbClr val="800080"/>
                </a:solidFill>
                <a:latin typeface="Arial Unicode MS" panose="020B0604020202020204" pitchFamily="34" charset="-128"/>
                <a:ea typeface="Arial Unicode MS" panose="020B0604020202020204" pitchFamily="34" charset="-128"/>
                <a:cs typeface="+mn-cs"/>
              </a:rPr>
              <a:t>3</a:t>
            </a:r>
            <a:endParaRPr lang="en-US" altLang="en-US" dirty="0">
              <a:solidFill>
                <a:srgbClr val="800080"/>
              </a:solidFill>
              <a:latin typeface="Arial Unicode MS" panose="020B0604020202020204" pitchFamily="34" charset="-128"/>
              <a:ea typeface="Arial Unicode MS" panose="020B0604020202020204" pitchFamily="34" charset="-128"/>
              <a:cs typeface="+mn-cs"/>
            </a:endParaRPr>
          </a:p>
        </p:txBody>
      </p:sp>
      <p:sp>
        <p:nvSpPr>
          <p:cNvPr id="50180" name="Slide Number Placeholder 3"/>
          <p:cNvSpPr txBox="1">
            <a:spLocks noGrp="1"/>
          </p:cNvSpPr>
          <p:nvPr>
            <p:ph type="sldNum" sz="quarter" idx="4"/>
          </p:nvPr>
        </p:nvSpPr>
        <p:spPr>
          <a:ln/>
        </p:spPr>
        <p:txBody>
          <a:bodyPr/>
          <a:p>
            <a:pPr marL="0" indent="0" algn="ctr" eaLnBrk="1" hangingPunct="1">
              <a:lnSpc>
                <a:spcPct val="100000"/>
              </a:lnSpc>
              <a:spcBef>
                <a:spcPct val="0"/>
              </a:spcBef>
              <a:buClrTx/>
              <a:buSzTx/>
              <a:buFontTx/>
              <a:buNone/>
            </a:pPr>
            <a:fld id="{9A0DB2DC-4C9A-4742-B13C-FB6460FD3503}" type="slidenum">
              <a:rPr lang="en-US" altLang="en-US" sz="1700" dirty="0">
                <a:solidFill>
                  <a:srgbClr val="777777"/>
                </a:solidFill>
              </a:rPr>
            </a:fld>
            <a:endParaRPr lang="en-US" altLang="en-US" sz="1700" dirty="0">
              <a:solidFill>
                <a:srgbClr val="777777"/>
              </a:solidFill>
            </a:endParaRPr>
          </a:p>
        </p:txBody>
      </p:sp>
      <p:sp>
        <p:nvSpPr>
          <p:cNvPr id="5" name="Rectangle 4"/>
          <p:cNvSpPr/>
          <p:nvPr/>
        </p:nvSpPr>
        <p:spPr>
          <a:xfrm>
            <a:off x="762000" y="1839913"/>
            <a:ext cx="3200400" cy="304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1. an</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6" name="Group 5"/>
          <p:cNvGrpSpPr/>
          <p:nvPr/>
        </p:nvGrpSpPr>
        <p:grpSpPr>
          <a:xfrm>
            <a:off x="749300" y="2971800"/>
            <a:ext cx="1003300" cy="1916113"/>
            <a:chOff x="1891799" y="3188732"/>
            <a:chExt cx="1003801" cy="1916668"/>
          </a:xfrm>
        </p:grpSpPr>
        <p:sp>
          <p:nvSpPr>
            <p:cNvPr id="7" name="Rectangle 6"/>
            <p:cNvSpPr/>
            <p:nvPr/>
          </p:nvSpPr>
          <p:spPr>
            <a:xfrm>
              <a:off x="1904505" y="3188732"/>
              <a:ext cx="914857" cy="1916668"/>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225" name="TextBox 7"/>
            <p:cNvSpPr txBox="1"/>
            <p:nvPr/>
          </p:nvSpPr>
          <p:spPr>
            <a:xfrm>
              <a:off x="1891799" y="3670757"/>
              <a:ext cx="1003801" cy="584775"/>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600" dirty="0">
                  <a:solidFill>
                    <a:srgbClr val="800080"/>
                  </a:solidFill>
                  <a:cs typeface="Arial" panose="020B0604020202020204" pitchFamily="34" charset="0"/>
                </a:rPr>
                <a:t>Revenue</a:t>
              </a:r>
              <a:endParaRPr lang="en-US" altLang="en-US" sz="1600" dirty="0">
                <a:solidFill>
                  <a:srgbClr val="800080"/>
                </a:solidFill>
                <a:cs typeface="Arial" panose="020B0604020202020204" pitchFamily="34" charset="0"/>
              </a:endParaRPr>
            </a:p>
            <a:p>
              <a:pPr marL="0" lvl="0" indent="0" algn="ctr" eaLnBrk="1" hangingPunct="1">
                <a:lnSpc>
                  <a:spcPct val="100000"/>
                </a:lnSpc>
                <a:spcBef>
                  <a:spcPct val="0"/>
                </a:spcBef>
                <a:buClrTx/>
                <a:buSzTx/>
                <a:buFontTx/>
                <a:buNone/>
              </a:pPr>
              <a:r>
                <a:rPr lang="en-US" altLang="en-US" sz="1600" dirty="0">
                  <a:solidFill>
                    <a:srgbClr val="800080"/>
                  </a:solidFill>
                  <a:cs typeface="Arial" panose="020B0604020202020204" pitchFamily="34" charset="0"/>
                </a:rPr>
                <a:t>=$200</a:t>
              </a:r>
              <a:endParaRPr lang="en-US" altLang="en-US" sz="1600" dirty="0">
                <a:solidFill>
                  <a:srgbClr val="800080"/>
                </a:solidFill>
                <a:ea typeface="Arial" panose="020B0604020202020204" pitchFamily="34" charset="0"/>
              </a:endParaRPr>
            </a:p>
          </p:txBody>
        </p:sp>
      </p:grpSp>
      <p:grpSp>
        <p:nvGrpSpPr>
          <p:cNvPr id="9" name="Group 8"/>
          <p:cNvGrpSpPr/>
          <p:nvPr/>
        </p:nvGrpSpPr>
        <p:grpSpPr>
          <a:xfrm>
            <a:off x="525463" y="4876800"/>
            <a:ext cx="3706812" cy="381000"/>
            <a:chOff x="677694" y="5246132"/>
            <a:chExt cx="3706902" cy="381000"/>
          </a:xfrm>
        </p:grpSpPr>
        <p:cxnSp>
          <p:nvCxnSpPr>
            <p:cNvPr id="10" name="Straight Connector 9"/>
            <p:cNvCxnSpPr/>
            <p:nvPr/>
          </p:nvCxnSpPr>
          <p:spPr>
            <a:xfrm flipV="1">
              <a:off x="914237" y="5246132"/>
              <a:ext cx="3200478" cy="11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222" name="TextBox 10"/>
            <p:cNvSpPr txBox="1"/>
            <p:nvPr/>
          </p:nvSpPr>
          <p:spPr>
            <a:xfrm>
              <a:off x="3276600" y="5246132"/>
              <a:ext cx="110799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Quantity </a:t>
              </a:r>
              <a:endParaRPr lang="en-US" altLang="en-US" sz="1800" dirty="0">
                <a:ea typeface="Arial" panose="020B0604020202020204" pitchFamily="34" charset="0"/>
              </a:endParaRPr>
            </a:p>
          </p:txBody>
        </p:sp>
        <p:sp>
          <p:nvSpPr>
            <p:cNvPr id="50223" name="TextBox 11"/>
            <p:cNvSpPr txBox="1"/>
            <p:nvPr/>
          </p:nvSpPr>
          <p:spPr>
            <a:xfrm>
              <a:off x="677694" y="5257800"/>
              <a:ext cx="31290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0</a:t>
              </a:r>
              <a:endParaRPr lang="en-US" altLang="en-US" sz="1800" dirty="0">
                <a:ea typeface="Arial" panose="020B0604020202020204" pitchFamily="34" charset="0"/>
              </a:endParaRPr>
            </a:p>
          </p:txBody>
        </p:sp>
      </p:grpSp>
      <p:grpSp>
        <p:nvGrpSpPr>
          <p:cNvPr id="13" name="Group 17"/>
          <p:cNvGrpSpPr/>
          <p:nvPr/>
        </p:nvGrpSpPr>
        <p:grpSpPr>
          <a:xfrm>
            <a:off x="914400" y="2438400"/>
            <a:ext cx="3025775" cy="2122488"/>
            <a:chOff x="1066799" y="2807732"/>
            <a:chExt cx="3025821" cy="2121932"/>
          </a:xfrm>
        </p:grpSpPr>
        <p:cxnSp>
          <p:nvCxnSpPr>
            <p:cNvPr id="14" name="Straight Connector 13"/>
            <p:cNvCxnSpPr/>
            <p:nvPr/>
          </p:nvCxnSpPr>
          <p:spPr>
            <a:xfrm>
              <a:off x="1066799" y="2807732"/>
              <a:ext cx="2362236" cy="1599781"/>
            </a:xfrm>
            <a:prstGeom prst="line">
              <a:avLst/>
            </a:prstGeom>
            <a:ln w="38100">
              <a:solidFill>
                <a:srgbClr val="000099"/>
              </a:solidFill>
            </a:ln>
          </p:spPr>
          <p:style>
            <a:lnRef idx="1">
              <a:schemeClr val="accent1"/>
            </a:lnRef>
            <a:fillRef idx="0">
              <a:schemeClr val="accent1"/>
            </a:fillRef>
            <a:effectRef idx="0">
              <a:schemeClr val="accent1"/>
            </a:effectRef>
            <a:fontRef idx="minor">
              <a:schemeClr val="tx1"/>
            </a:fontRef>
          </p:style>
        </p:cxnSp>
        <p:sp>
          <p:nvSpPr>
            <p:cNvPr id="50220" name="TextBox 14"/>
            <p:cNvSpPr txBox="1"/>
            <p:nvPr/>
          </p:nvSpPr>
          <p:spPr>
            <a:xfrm>
              <a:off x="2971800" y="4560332"/>
              <a:ext cx="1120820"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Demand </a:t>
              </a:r>
              <a:endParaRPr lang="en-US" altLang="en-US" sz="1800" dirty="0">
                <a:ea typeface="Arial" panose="020B0604020202020204" pitchFamily="34" charset="0"/>
              </a:endParaRPr>
            </a:p>
          </p:txBody>
        </p:sp>
      </p:grpSp>
      <p:grpSp>
        <p:nvGrpSpPr>
          <p:cNvPr id="16" name="Group 13"/>
          <p:cNvGrpSpPr/>
          <p:nvPr/>
        </p:nvGrpSpPr>
        <p:grpSpPr>
          <a:xfrm>
            <a:off x="0" y="1535113"/>
            <a:ext cx="774700" cy="3352800"/>
            <a:chOff x="152400" y="1905000"/>
            <a:chExt cx="774571" cy="3352800"/>
          </a:xfrm>
        </p:grpSpPr>
        <p:sp>
          <p:nvSpPr>
            <p:cNvPr id="50217" name="TextBox 16"/>
            <p:cNvSpPr txBox="1"/>
            <p:nvPr/>
          </p:nvSpPr>
          <p:spPr>
            <a:xfrm>
              <a:off x="152400" y="1905000"/>
              <a:ext cx="774571"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Price </a:t>
              </a:r>
              <a:endParaRPr lang="en-US" altLang="en-US" sz="1800" dirty="0">
                <a:ea typeface="Arial" panose="020B0604020202020204" pitchFamily="34" charset="0"/>
              </a:endParaRPr>
            </a:p>
          </p:txBody>
        </p:sp>
        <p:cxnSp>
          <p:nvCxnSpPr>
            <p:cNvPr id="18" name="Straight Connector 6"/>
            <p:cNvCxnSpPr/>
            <p:nvPr/>
          </p:nvCxnSpPr>
          <p:spPr>
            <a:xfrm rot="5400000">
              <a:off x="-608933" y="3733006"/>
              <a:ext cx="3048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78"/>
          <p:cNvGrpSpPr/>
          <p:nvPr/>
        </p:nvGrpSpPr>
        <p:grpSpPr>
          <a:xfrm>
            <a:off x="1463675" y="2971800"/>
            <a:ext cx="441325" cy="2286000"/>
            <a:chOff x="6982361" y="3188732"/>
            <a:chExt cx="441146" cy="2286000"/>
          </a:xfrm>
        </p:grpSpPr>
        <p:sp>
          <p:nvSpPr>
            <p:cNvPr id="50215" name="TextBox 19"/>
            <p:cNvSpPr txBox="1"/>
            <p:nvPr/>
          </p:nvSpPr>
          <p:spPr>
            <a:xfrm>
              <a:off x="6982361" y="5105400"/>
              <a:ext cx="44114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50</a:t>
              </a:r>
              <a:endParaRPr lang="en-US" altLang="en-US" sz="1800" dirty="0">
                <a:ea typeface="Arial" panose="020B0604020202020204" pitchFamily="34" charset="0"/>
              </a:endParaRPr>
            </a:p>
          </p:txBody>
        </p:sp>
        <p:cxnSp>
          <p:nvCxnSpPr>
            <p:cNvPr id="21" name="Straight Connector 20"/>
            <p:cNvCxnSpPr/>
            <p:nvPr/>
          </p:nvCxnSpPr>
          <p:spPr>
            <a:xfrm rot="5400000">
              <a:off x="6244878" y="4138854"/>
              <a:ext cx="1916113" cy="15869"/>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Group 58"/>
          <p:cNvGrpSpPr/>
          <p:nvPr/>
        </p:nvGrpSpPr>
        <p:grpSpPr>
          <a:xfrm>
            <a:off x="304800" y="2754313"/>
            <a:ext cx="1371600" cy="369887"/>
            <a:chOff x="449094" y="4038600"/>
            <a:chExt cx="1371600" cy="369332"/>
          </a:xfrm>
        </p:grpSpPr>
        <p:cxnSp>
          <p:nvCxnSpPr>
            <p:cNvPr id="23" name="Straight Connector 22"/>
            <p:cNvCxnSpPr/>
            <p:nvPr/>
          </p:nvCxnSpPr>
          <p:spPr>
            <a:xfrm flipV="1">
              <a:off x="914232" y="4255761"/>
              <a:ext cx="906462" cy="951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0214" name="TextBox 23"/>
            <p:cNvSpPr txBox="1"/>
            <p:nvPr/>
          </p:nvSpPr>
          <p:spPr>
            <a:xfrm>
              <a:off x="449094" y="4038600"/>
              <a:ext cx="44114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$4</a:t>
              </a:r>
              <a:endParaRPr lang="en-US" altLang="en-US" sz="1800" dirty="0">
                <a:ea typeface="Arial" panose="020B0604020202020204" pitchFamily="34" charset="0"/>
              </a:endParaRPr>
            </a:p>
          </p:txBody>
        </p:sp>
      </p:grpSp>
      <p:sp>
        <p:nvSpPr>
          <p:cNvPr id="25" name="TextBox 24"/>
          <p:cNvSpPr txBox="1"/>
          <p:nvPr/>
        </p:nvSpPr>
        <p:spPr>
          <a:xfrm>
            <a:off x="2438400" y="1143000"/>
            <a:ext cx="3590925" cy="369888"/>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lgn="ctr" eaLnBrk="1" hangingPunct="1">
              <a:lnSpc>
                <a:spcPct val="100000"/>
              </a:lnSpc>
              <a:spcBef>
                <a:spcPct val="0"/>
              </a:spcBef>
              <a:buClrTx/>
              <a:buSzTx/>
              <a:buFontTx/>
              <a:buNone/>
            </a:pPr>
            <a:r>
              <a:rPr lang="en-US" altLang="en-US" sz="1800" dirty="0">
                <a:solidFill>
                  <a:srgbClr val="800080"/>
                </a:solidFill>
                <a:cs typeface="Arial" panose="020B0604020202020204" pitchFamily="34" charset="0"/>
              </a:rPr>
              <a:t>(b) The Case of Elastic Demand</a:t>
            </a:r>
            <a:endParaRPr lang="en-US" altLang="en-US" sz="1800" dirty="0">
              <a:solidFill>
                <a:srgbClr val="800080"/>
              </a:solidFill>
              <a:ea typeface="Arial" panose="020B0604020202020204" pitchFamily="34" charset="0"/>
            </a:endParaRPr>
          </a:p>
        </p:txBody>
      </p:sp>
      <p:sp>
        <p:nvSpPr>
          <p:cNvPr id="31" name="Rectangle 30"/>
          <p:cNvSpPr/>
          <p:nvPr/>
        </p:nvSpPr>
        <p:spPr>
          <a:xfrm>
            <a:off x="5368925" y="1839913"/>
            <a:ext cx="3200400" cy="304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1. an</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26" name="Group 17"/>
          <p:cNvGrpSpPr/>
          <p:nvPr/>
        </p:nvGrpSpPr>
        <p:grpSpPr>
          <a:xfrm>
            <a:off x="5486400" y="2362200"/>
            <a:ext cx="3060700" cy="2198688"/>
            <a:chOff x="1031796" y="2731532"/>
            <a:chExt cx="3060824" cy="2198132"/>
          </a:xfrm>
        </p:grpSpPr>
        <p:cxnSp>
          <p:nvCxnSpPr>
            <p:cNvPr id="40" name="Straight Connector 39"/>
            <p:cNvCxnSpPr/>
            <p:nvPr/>
          </p:nvCxnSpPr>
          <p:spPr>
            <a:xfrm>
              <a:off x="1031796" y="2731532"/>
              <a:ext cx="2362296" cy="1523615"/>
            </a:xfrm>
            <a:prstGeom prst="line">
              <a:avLst/>
            </a:prstGeom>
            <a:ln w="38100">
              <a:solidFill>
                <a:srgbClr val="000099"/>
              </a:solidFill>
            </a:ln>
          </p:spPr>
          <p:style>
            <a:lnRef idx="1">
              <a:schemeClr val="accent1"/>
            </a:lnRef>
            <a:fillRef idx="0">
              <a:schemeClr val="accent1"/>
            </a:fillRef>
            <a:effectRef idx="0">
              <a:schemeClr val="accent1"/>
            </a:effectRef>
            <a:fontRef idx="minor">
              <a:schemeClr val="tx1"/>
            </a:fontRef>
          </p:style>
        </p:cxnSp>
        <p:sp>
          <p:nvSpPr>
            <p:cNvPr id="50212" name="TextBox 40"/>
            <p:cNvSpPr txBox="1"/>
            <p:nvPr/>
          </p:nvSpPr>
          <p:spPr>
            <a:xfrm>
              <a:off x="2971800" y="4560332"/>
              <a:ext cx="1120820"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Demand </a:t>
              </a:r>
              <a:endParaRPr lang="en-US" altLang="en-US" sz="1800" dirty="0">
                <a:ea typeface="Arial" panose="020B0604020202020204" pitchFamily="34" charset="0"/>
              </a:endParaRPr>
            </a:p>
          </p:txBody>
        </p:sp>
      </p:grpSp>
      <p:sp>
        <p:nvSpPr>
          <p:cNvPr id="53" name="TextBox 52"/>
          <p:cNvSpPr txBox="1"/>
          <p:nvPr/>
        </p:nvSpPr>
        <p:spPr>
          <a:xfrm>
            <a:off x="76200" y="5534025"/>
            <a:ext cx="8610600" cy="157003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600" dirty="0">
                <a:solidFill>
                  <a:srgbClr val="800080"/>
                </a:solidFill>
                <a:cs typeface="Arial" panose="020B0604020202020204" pitchFamily="34" charset="0"/>
              </a:rPr>
              <a:t>The impact of a price change on total revenue (the product of price and quantity) depends on the elasticity of demand. In panel (b), the demand curve is elastic. In this case, an increase in the price leads to a decrease in quantity demanded that is proportionately larger, so total revenue decreases. Here an increase in the price from $4 to $5 causes the quantity demanded to fall from 50 to 20. Total revenue falls from $200 to $100.</a:t>
            </a:r>
            <a:endParaRPr lang="en-US" altLang="en-US" sz="1600" dirty="0">
              <a:solidFill>
                <a:srgbClr val="800080"/>
              </a:solidFill>
              <a:cs typeface="Arial" panose="020B0604020202020204" pitchFamily="34" charset="0"/>
            </a:endParaRPr>
          </a:p>
          <a:p>
            <a:pPr marL="0" lvl="0" indent="0" eaLnBrk="1" hangingPunct="1">
              <a:lnSpc>
                <a:spcPct val="100000"/>
              </a:lnSpc>
              <a:spcBef>
                <a:spcPct val="0"/>
              </a:spcBef>
              <a:buClrTx/>
              <a:buSzTx/>
              <a:buFontTx/>
              <a:buNone/>
            </a:pPr>
            <a:r>
              <a:rPr lang="en-US" altLang="en-US" sz="1600" dirty="0">
                <a:solidFill>
                  <a:srgbClr val="800080"/>
                </a:solidFill>
                <a:cs typeface="Arial" panose="020B0604020202020204" pitchFamily="34" charset="0"/>
              </a:rPr>
              <a:t>.</a:t>
            </a:r>
            <a:endParaRPr lang="en-US" altLang="en-US" sz="1600" dirty="0">
              <a:solidFill>
                <a:srgbClr val="800080"/>
              </a:solidFill>
              <a:ea typeface="Arial" panose="020B0604020202020204" pitchFamily="34" charset="0"/>
            </a:endParaRPr>
          </a:p>
        </p:txBody>
      </p:sp>
      <p:grpSp>
        <p:nvGrpSpPr>
          <p:cNvPr id="27" name="Group 65"/>
          <p:cNvGrpSpPr/>
          <p:nvPr/>
        </p:nvGrpSpPr>
        <p:grpSpPr>
          <a:xfrm>
            <a:off x="5368925" y="2514600"/>
            <a:ext cx="2001838" cy="2373313"/>
            <a:chOff x="5369004" y="2514600"/>
            <a:chExt cx="2001474" cy="2373868"/>
          </a:xfrm>
        </p:grpSpPr>
        <p:grpSp>
          <p:nvGrpSpPr>
            <p:cNvPr id="50207" name="Group 31"/>
            <p:cNvGrpSpPr/>
            <p:nvPr/>
          </p:nvGrpSpPr>
          <p:grpSpPr>
            <a:xfrm>
              <a:off x="5369004" y="2514600"/>
              <a:ext cx="2001474" cy="2373868"/>
              <a:chOff x="1905000" y="2731532"/>
              <a:chExt cx="2001474" cy="2373868"/>
            </a:xfrm>
          </p:grpSpPr>
          <p:sp>
            <p:nvSpPr>
              <p:cNvPr id="33" name="Rectangle 32"/>
              <p:cNvSpPr/>
              <p:nvPr/>
            </p:nvSpPr>
            <p:spPr>
              <a:xfrm>
                <a:off x="1905000" y="2731532"/>
                <a:ext cx="346012" cy="2373868"/>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210" name="TextBox 33"/>
              <p:cNvSpPr txBox="1"/>
              <p:nvPr/>
            </p:nvSpPr>
            <p:spPr>
              <a:xfrm>
                <a:off x="2327196" y="4026932"/>
                <a:ext cx="1579278" cy="338554"/>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600" dirty="0">
                    <a:solidFill>
                      <a:srgbClr val="800080"/>
                    </a:solidFill>
                    <a:cs typeface="Arial" panose="020B0604020202020204" pitchFamily="34" charset="0"/>
                  </a:rPr>
                  <a:t>Revenue=$100</a:t>
                </a:r>
                <a:endParaRPr lang="en-US" altLang="en-US" sz="1600" dirty="0">
                  <a:solidFill>
                    <a:srgbClr val="800080"/>
                  </a:solidFill>
                  <a:ea typeface="Arial" panose="020B0604020202020204" pitchFamily="34" charset="0"/>
                </a:endParaRPr>
              </a:p>
            </p:txBody>
          </p:sp>
        </p:grpSp>
        <p:cxnSp>
          <p:nvCxnSpPr>
            <p:cNvPr id="65" name="Straight Connector 64"/>
            <p:cNvCxnSpPr/>
            <p:nvPr/>
          </p:nvCxnSpPr>
          <p:spPr>
            <a:xfrm flipV="1">
              <a:off x="5638830" y="4038956"/>
              <a:ext cx="228558" cy="76218"/>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29" name="Group 34"/>
          <p:cNvGrpSpPr/>
          <p:nvPr/>
        </p:nvGrpSpPr>
        <p:grpSpPr>
          <a:xfrm>
            <a:off x="5132388" y="4876800"/>
            <a:ext cx="3706812" cy="381000"/>
            <a:chOff x="677694" y="5246132"/>
            <a:chExt cx="3706902" cy="381000"/>
          </a:xfrm>
        </p:grpSpPr>
        <p:cxnSp>
          <p:nvCxnSpPr>
            <p:cNvPr id="36" name="Straight Connector 35"/>
            <p:cNvCxnSpPr/>
            <p:nvPr/>
          </p:nvCxnSpPr>
          <p:spPr>
            <a:xfrm flipV="1">
              <a:off x="914237" y="5246132"/>
              <a:ext cx="3200478" cy="11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205" name="TextBox 36"/>
            <p:cNvSpPr txBox="1"/>
            <p:nvPr/>
          </p:nvSpPr>
          <p:spPr>
            <a:xfrm>
              <a:off x="3276600" y="5246132"/>
              <a:ext cx="110799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Quantity </a:t>
              </a:r>
              <a:endParaRPr lang="en-US" altLang="en-US" sz="1800" dirty="0">
                <a:ea typeface="Arial" panose="020B0604020202020204" pitchFamily="34" charset="0"/>
              </a:endParaRPr>
            </a:p>
          </p:txBody>
        </p:sp>
        <p:sp>
          <p:nvSpPr>
            <p:cNvPr id="50206" name="TextBox 37"/>
            <p:cNvSpPr txBox="1"/>
            <p:nvPr/>
          </p:nvSpPr>
          <p:spPr>
            <a:xfrm>
              <a:off x="677694" y="5257800"/>
              <a:ext cx="31290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0</a:t>
              </a:r>
              <a:endParaRPr lang="en-US" altLang="en-US" sz="1800" dirty="0">
                <a:ea typeface="Arial" panose="020B0604020202020204" pitchFamily="34" charset="0"/>
              </a:endParaRPr>
            </a:p>
          </p:txBody>
        </p:sp>
      </p:grpSp>
      <p:grpSp>
        <p:nvGrpSpPr>
          <p:cNvPr id="30" name="Group 13"/>
          <p:cNvGrpSpPr/>
          <p:nvPr/>
        </p:nvGrpSpPr>
        <p:grpSpPr>
          <a:xfrm>
            <a:off x="4606925" y="1535113"/>
            <a:ext cx="774700" cy="3352800"/>
            <a:chOff x="152400" y="1905000"/>
            <a:chExt cx="774571" cy="3352800"/>
          </a:xfrm>
        </p:grpSpPr>
        <p:cxnSp>
          <p:nvCxnSpPr>
            <p:cNvPr id="44" name="Straight Connector 6"/>
            <p:cNvCxnSpPr/>
            <p:nvPr/>
          </p:nvCxnSpPr>
          <p:spPr>
            <a:xfrm rot="5400000">
              <a:off x="-608933" y="3733006"/>
              <a:ext cx="3048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203" name="TextBox 42"/>
            <p:cNvSpPr txBox="1"/>
            <p:nvPr/>
          </p:nvSpPr>
          <p:spPr>
            <a:xfrm>
              <a:off x="152400" y="1905000"/>
              <a:ext cx="774571"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Price </a:t>
              </a:r>
              <a:endParaRPr lang="en-US" altLang="en-US" sz="1800" dirty="0">
                <a:ea typeface="Arial" panose="020B0604020202020204" pitchFamily="34" charset="0"/>
              </a:endParaRPr>
            </a:p>
          </p:txBody>
        </p:sp>
      </p:grpSp>
      <p:grpSp>
        <p:nvGrpSpPr>
          <p:cNvPr id="32" name="Group 78"/>
          <p:cNvGrpSpPr/>
          <p:nvPr/>
        </p:nvGrpSpPr>
        <p:grpSpPr>
          <a:xfrm>
            <a:off x="5562600" y="2514600"/>
            <a:ext cx="441325" cy="2743200"/>
            <a:chOff x="7023557" y="2731532"/>
            <a:chExt cx="441146" cy="2743200"/>
          </a:xfrm>
        </p:grpSpPr>
        <p:sp>
          <p:nvSpPr>
            <p:cNvPr id="50200" name="TextBox 45"/>
            <p:cNvSpPr txBox="1"/>
            <p:nvPr/>
          </p:nvSpPr>
          <p:spPr>
            <a:xfrm>
              <a:off x="7023557" y="5105400"/>
              <a:ext cx="441146"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20</a:t>
              </a:r>
              <a:endParaRPr lang="en-US" altLang="en-US" sz="1800" dirty="0">
                <a:ea typeface="Arial" panose="020B0604020202020204" pitchFamily="34" charset="0"/>
              </a:endParaRPr>
            </a:p>
          </p:txBody>
        </p:sp>
        <p:cxnSp>
          <p:nvCxnSpPr>
            <p:cNvPr id="47" name="Straight Connector 46"/>
            <p:cNvCxnSpPr/>
            <p:nvPr/>
          </p:nvCxnSpPr>
          <p:spPr>
            <a:xfrm rot="16200000" flipH="1">
              <a:off x="5998760" y="3908668"/>
              <a:ext cx="2373313" cy="1904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 name="Group 58"/>
          <p:cNvGrpSpPr/>
          <p:nvPr/>
        </p:nvGrpSpPr>
        <p:grpSpPr>
          <a:xfrm>
            <a:off x="4911725" y="2286000"/>
            <a:ext cx="803275" cy="369888"/>
            <a:chOff x="449094" y="4038600"/>
            <a:chExt cx="911106" cy="369332"/>
          </a:xfrm>
        </p:grpSpPr>
        <p:cxnSp>
          <p:nvCxnSpPr>
            <p:cNvPr id="49" name="Straight Connector 48"/>
            <p:cNvCxnSpPr/>
            <p:nvPr/>
          </p:nvCxnSpPr>
          <p:spPr>
            <a:xfrm>
              <a:off x="913650" y="4265272"/>
              <a:ext cx="446550" cy="158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0199" name="TextBox 49"/>
            <p:cNvSpPr txBox="1"/>
            <p:nvPr/>
          </p:nvSpPr>
          <p:spPr>
            <a:xfrm>
              <a:off x="449094" y="4038600"/>
              <a:ext cx="500414" cy="369332"/>
            </a:xfrm>
            <a:prstGeom prst="rect">
              <a:avLst/>
            </a:prstGeom>
            <a:noFill/>
            <a:ln w="9525">
              <a:noFill/>
            </a:ln>
          </p:spPr>
          <p:txBody>
            <a:bodyPr wrap="none">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cs typeface="Arial" panose="020B0604020202020204" pitchFamily="34" charset="0"/>
                </a:rPr>
                <a:t>$5</a:t>
              </a:r>
              <a:endParaRPr lang="en-US" altLang="en-US" sz="1800" dirty="0">
                <a:ea typeface="Arial" panose="020B0604020202020204" pitchFamily="34" charset="0"/>
              </a:endParaRPr>
            </a:p>
          </p:txBody>
        </p:sp>
      </p:grpSp>
      <p:pic>
        <p:nvPicPr>
          <p:cNvPr id="50197"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8209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4"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down)">
                                      <p:cBhvr>
                                        <p:cTn id="40" dur="500"/>
                                        <p:tgtEl>
                                          <p:spTgt spid="3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down)">
                                      <p:cBhvr>
                                        <p:cTn id="43" dur="500"/>
                                        <p:tgtEl>
                                          <p:spTgt spid="31"/>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par>
                          <p:cTn id="48" fill="hold">
                            <p:stCondLst>
                              <p:cond delay="4000"/>
                            </p:stCondLst>
                            <p:childTnLst>
                              <p:par>
                                <p:cTn id="49" presetID="22" presetClass="entr" presetSubtype="8"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left)">
                                      <p:cBhvr>
                                        <p:cTn id="51" dur="500"/>
                                        <p:tgtEl>
                                          <p:spTgt spid="35"/>
                                        </p:tgtEl>
                                      </p:cBhvr>
                                    </p:animEffect>
                                  </p:childTnLst>
                                </p:cTn>
                              </p:par>
                            </p:childTnLst>
                          </p:cTn>
                        </p:par>
                        <p:par>
                          <p:cTn id="52" fill="hold">
                            <p:stCondLst>
                              <p:cond delay="4500"/>
                            </p:stCondLst>
                            <p:childTnLst>
                              <p:par>
                                <p:cTn id="53" presetID="22" presetClass="entr" presetSubtype="1"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500"/>
                                        <p:tgtEl>
                                          <p:spTgt spid="27"/>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P spid="31" grpId="0" animBg="1"/>
      <p:bldP spid="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ln/>
        </p:spPr>
        <p:txBody>
          <a:bodyPr vert="horz" wrap="square" lIns="91440" tIns="45720" rIns="91440" bIns="45720" anchor="t" anchorCtr="0"/>
          <a:p>
            <a:pPr eaLnBrk="1" hangingPunct="1"/>
            <a:r>
              <a:rPr lang="en-US" altLang="en-US" dirty="0"/>
              <a:t>The Elasticity of Demand</a:t>
            </a:r>
            <a:endParaRPr lang="en-US" altLang="en-US" dirty="0"/>
          </a:p>
        </p:txBody>
      </p:sp>
      <p:sp>
        <p:nvSpPr>
          <p:cNvPr id="3" name="Content Placeholder 2"/>
          <p:cNvSpPr>
            <a:spLocks noGrp="1"/>
          </p:cNvSpPr>
          <p:nvPr>
            <p:ph idx="1"/>
          </p:nvPr>
        </p:nvSpPr>
        <p:spPr>
          <a:ln/>
        </p:spPr>
        <p:txBody>
          <a:bodyPr vert="horz" wrap="square" lIns="91440" tIns="45720" rIns="91440" bIns="45720" anchor="t" anchorCtr="0"/>
          <a:p>
            <a:pPr eaLnBrk="1" hangingPunct="1"/>
            <a:r>
              <a:rPr lang="en-US" altLang="en-US" dirty="0"/>
              <a:t>When demand is inelastic</a:t>
            </a:r>
            <a:endParaRPr lang="en-US" altLang="en-US" dirty="0"/>
          </a:p>
          <a:p>
            <a:pPr lvl="1" eaLnBrk="1" hangingPunct="1"/>
            <a:r>
              <a:rPr lang="en-US" altLang="en-US" dirty="0"/>
              <a:t>Price and total revenue move in the same direction</a:t>
            </a:r>
            <a:endParaRPr lang="en-US" altLang="en-US" dirty="0"/>
          </a:p>
          <a:p>
            <a:pPr eaLnBrk="1" hangingPunct="1"/>
            <a:r>
              <a:rPr lang="en-US" altLang="en-US" dirty="0"/>
              <a:t>When demand is elastic</a:t>
            </a:r>
            <a:endParaRPr lang="en-US" altLang="en-US" dirty="0"/>
          </a:p>
          <a:p>
            <a:pPr lvl="1" eaLnBrk="1" hangingPunct="1"/>
            <a:r>
              <a:rPr lang="en-US" altLang="en-US" dirty="0"/>
              <a:t>Price and total revenue move in opposite directions</a:t>
            </a:r>
            <a:endParaRPr lang="en-US" altLang="en-US" dirty="0"/>
          </a:p>
          <a:p>
            <a:pPr eaLnBrk="1" hangingPunct="1"/>
            <a:r>
              <a:rPr lang="en-US" altLang="en-US" dirty="0"/>
              <a:t>If demand is unit elastic</a:t>
            </a:r>
            <a:endParaRPr lang="en-US" altLang="en-US" dirty="0"/>
          </a:p>
          <a:p>
            <a:pPr lvl="1" eaLnBrk="1" hangingPunct="1"/>
            <a:r>
              <a:rPr lang="en-US" altLang="en-US" dirty="0"/>
              <a:t>Total revenue remains constant when the price changes</a:t>
            </a:r>
            <a:endParaRPr lang="en-US" altLang="en-US" dirty="0"/>
          </a:p>
        </p:txBody>
      </p:sp>
      <p:sp>
        <p:nvSpPr>
          <p:cNvPr id="52228" name="Slide Number Placeholder 3"/>
          <p:cNvSpPr txBox="1">
            <a:spLocks noGrp="1"/>
          </p:cNvSpPr>
          <p:nvPr>
            <p:ph type="sldNum" sz="quarter" idx="11"/>
          </p:nvPr>
        </p:nvSpPr>
        <p:spPr>
          <a:xfrm>
            <a:off x="285750" y="6392863"/>
            <a:ext cx="7335838" cy="366712"/>
          </a:xfrm>
          <a:ln/>
        </p:spPr>
        <p:txBody>
          <a:bodyPr anchor="ctr" anchorCtr="0"/>
          <a:p>
            <a:pPr marL="0" indent="0" eaLnBrk="1" hangingPunct="1">
              <a:lnSpc>
                <a:spcPct val="100000"/>
              </a:lnSpc>
              <a:spcBef>
                <a:spcPct val="0"/>
              </a:spcBef>
              <a:buClrTx/>
              <a:buSzTx/>
              <a:buFontTx/>
              <a:buNone/>
            </a:pPr>
            <a:fld id="{9A0DB2DC-4C9A-4742-B13C-FB6460FD3503}" type="slidenum">
              <a:rPr lang="en-US" altLang="en-US" sz="1800" i="1" dirty="0">
                <a:solidFill>
                  <a:srgbClr val="777777"/>
                </a:solidFill>
              </a:rPr>
            </a:fld>
            <a:endParaRPr lang="en-US" altLang="en-US" sz="1800" i="1" dirty="0">
              <a:solidFill>
                <a:srgbClr val="777777"/>
              </a:solidFill>
            </a:endParaRPr>
          </a:p>
        </p:txBody>
      </p:sp>
      <p:pic>
        <p:nvPicPr>
          <p:cNvPr id="52229"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6973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charRg st="0" end="25"/>
                                            </p:txEl>
                                          </p:spTgt>
                                        </p:tgtEl>
                                        <p:attrNameLst>
                                          <p:attrName>style.visibility</p:attrName>
                                        </p:attrNameLst>
                                      </p:cBhvr>
                                      <p:to>
                                        <p:strVal val="visible"/>
                                      </p:to>
                                    </p:set>
                                    <p:animEffect transition="in" filter="wipe(left)">
                                      <p:cBhvr>
                                        <p:cTn id="7" dur="500"/>
                                        <p:tgtEl>
                                          <p:spTgt spid="3">
                                            <p:txEl>
                                              <p:charRg st="0" end="25"/>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charRg st="25" end="76"/>
                                            </p:txEl>
                                          </p:spTgt>
                                        </p:tgtEl>
                                        <p:attrNameLst>
                                          <p:attrName>style.visibility</p:attrName>
                                        </p:attrNameLst>
                                      </p:cBhvr>
                                      <p:to>
                                        <p:strVal val="visible"/>
                                      </p:to>
                                    </p:set>
                                    <p:animEffect transition="in" filter="wipe(left)">
                                      <p:cBhvr>
                                        <p:cTn id="11" dur="500"/>
                                        <p:tgtEl>
                                          <p:spTgt spid="3">
                                            <p:txEl>
                                              <p:charRg st="25" end="76"/>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charRg st="76" end="99"/>
                                            </p:txEl>
                                          </p:spTgt>
                                        </p:tgtEl>
                                        <p:attrNameLst>
                                          <p:attrName>style.visibility</p:attrName>
                                        </p:attrNameLst>
                                      </p:cBhvr>
                                      <p:to>
                                        <p:strVal val="visible"/>
                                      </p:to>
                                    </p:set>
                                    <p:animEffect transition="in" filter="wipe(left)">
                                      <p:cBhvr>
                                        <p:cTn id="15" dur="500"/>
                                        <p:tgtEl>
                                          <p:spTgt spid="3">
                                            <p:txEl>
                                              <p:charRg st="76" end="99"/>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charRg st="99" end="151"/>
                                            </p:txEl>
                                          </p:spTgt>
                                        </p:tgtEl>
                                        <p:attrNameLst>
                                          <p:attrName>style.visibility</p:attrName>
                                        </p:attrNameLst>
                                      </p:cBhvr>
                                      <p:to>
                                        <p:strVal val="visible"/>
                                      </p:to>
                                    </p:set>
                                    <p:animEffect transition="in" filter="wipe(left)">
                                      <p:cBhvr>
                                        <p:cTn id="19" dur="500"/>
                                        <p:tgtEl>
                                          <p:spTgt spid="3">
                                            <p:txEl>
                                              <p:charRg st="99" end="15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charRg st="151" end="177"/>
                                            </p:txEl>
                                          </p:spTgt>
                                        </p:tgtEl>
                                        <p:attrNameLst>
                                          <p:attrName>style.visibility</p:attrName>
                                        </p:attrNameLst>
                                      </p:cBhvr>
                                      <p:to>
                                        <p:strVal val="visible"/>
                                      </p:to>
                                    </p:set>
                                    <p:animEffect transition="in" filter="wipe(left)">
                                      <p:cBhvr>
                                        <p:cTn id="23" dur="500"/>
                                        <p:tgtEl>
                                          <p:spTgt spid="3">
                                            <p:txEl>
                                              <p:charRg st="151" end="177"/>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charRg st="177" end="231"/>
                                            </p:txEl>
                                          </p:spTgt>
                                        </p:tgtEl>
                                        <p:attrNameLst>
                                          <p:attrName>style.visibility</p:attrName>
                                        </p:attrNameLst>
                                      </p:cBhvr>
                                      <p:to>
                                        <p:strVal val="visible"/>
                                      </p:to>
                                    </p:set>
                                    <p:animEffect transition="in" filter="wipe(left)">
                                      <p:cBhvr>
                                        <p:cTn id="27" dur="500"/>
                                        <p:tgtEl>
                                          <p:spTgt spid="3">
                                            <p:txEl>
                                              <p:charRg st="177" end="2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53251"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53252" name="Rectangle 2"/>
          <p:cNvSpPr>
            <a:spLocks noGrp="1"/>
          </p:cNvSpPr>
          <p:nvPr>
            <p:ph type="title"/>
          </p:nvPr>
        </p:nvSpPr>
        <p:spPr>
          <a:ln/>
        </p:spPr>
        <p:txBody>
          <a:bodyPr vert="horz" wrap="square" lIns="91440" tIns="45720" rIns="91440" bIns="45720" anchor="ctr" anchorCtr="0"/>
          <a:p>
            <a:pPr eaLnBrk="1" hangingPunct="1"/>
            <a:r>
              <a:rPr lang="en-US" altLang="en-US" dirty="0"/>
              <a:t>Other Elasticities</a:t>
            </a:r>
            <a:endParaRPr lang="en-US" altLang="en-US" dirty="0"/>
          </a:p>
        </p:txBody>
      </p:sp>
      <p:sp>
        <p:nvSpPr>
          <p:cNvPr id="56325" name="Rectangle 3"/>
          <p:cNvSpPr>
            <a:spLocks noGrp="1"/>
          </p:cNvSpPr>
          <p:nvPr>
            <p:ph type="body"/>
          </p:nvPr>
        </p:nvSpPr>
        <p:spPr>
          <a:xfrm>
            <a:off x="373063" y="1041400"/>
            <a:ext cx="8313737" cy="1087438"/>
          </a:xfrm>
          <a:ln/>
        </p:spPr>
        <p:txBody>
          <a:bodyPr vert="horz" wrap="square" lIns="91440" tIns="45720" rIns="91440" bIns="45720" anchor="t" anchorCtr="0"/>
          <a:p>
            <a:pPr eaLnBrk="1" hangingPunct="1"/>
            <a:r>
              <a:rPr lang="en-US" altLang="en-US" sz="2700" b="1" dirty="0">
                <a:solidFill>
                  <a:srgbClr val="CC0000"/>
                </a:solidFill>
              </a:rPr>
              <a:t>Income elasticity of demand</a:t>
            </a:r>
            <a:r>
              <a:rPr lang="en-US" altLang="en-US" sz="2700" dirty="0"/>
              <a:t>:  measures the response of </a:t>
            </a:r>
            <a:r>
              <a:rPr lang="en-US" altLang="en-US" sz="2700" b="1" i="1" dirty="0"/>
              <a:t>Q</a:t>
            </a:r>
            <a:r>
              <a:rPr lang="en-US" altLang="en-US" sz="2700" b="1" baseline="30000" dirty="0"/>
              <a:t>d</a:t>
            </a:r>
            <a:r>
              <a:rPr lang="en-US" altLang="en-US" sz="2700" dirty="0"/>
              <a:t> to a change in consumer income</a:t>
            </a:r>
            <a:endParaRPr lang="en-US" altLang="en-US" sz="2700" dirty="0"/>
          </a:p>
        </p:txBody>
      </p:sp>
      <p:grpSp>
        <p:nvGrpSpPr>
          <p:cNvPr id="2" name="Group 14"/>
          <p:cNvGrpSpPr/>
          <p:nvPr/>
        </p:nvGrpSpPr>
        <p:grpSpPr>
          <a:xfrm>
            <a:off x="719138" y="2212975"/>
            <a:ext cx="7667625" cy="1212850"/>
            <a:chOff x="372" y="1605"/>
            <a:chExt cx="4830" cy="764"/>
          </a:xfrm>
        </p:grpSpPr>
        <p:sp>
          <p:nvSpPr>
            <p:cNvPr id="53259" name="Rectangle 6"/>
            <p:cNvSpPr/>
            <p:nvPr/>
          </p:nvSpPr>
          <p:spPr>
            <a:xfrm>
              <a:off x="372" y="1605"/>
              <a:ext cx="4830" cy="764"/>
            </a:xfrm>
            <a:prstGeom prst="rect">
              <a:avLst/>
            </a:prstGeom>
            <a:solidFill>
              <a:srgbClr val="FFFFCC"/>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sp>
          <p:nvSpPr>
            <p:cNvPr id="53260" name="Text Box 8"/>
            <p:cNvSpPr txBox="1"/>
            <p:nvPr/>
          </p:nvSpPr>
          <p:spPr>
            <a:xfrm>
              <a:off x="382" y="1696"/>
              <a:ext cx="1768" cy="576"/>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Income elasticity of demand</a:t>
              </a:r>
              <a:endParaRPr lang="en-US" altLang="en-US" sz="2700" dirty="0">
                <a:ea typeface="Arial" panose="020B0604020202020204" pitchFamily="34" charset="0"/>
              </a:endParaRPr>
            </a:p>
          </p:txBody>
        </p:sp>
        <p:sp>
          <p:nvSpPr>
            <p:cNvPr id="53261" name="Text Box 9"/>
            <p:cNvSpPr txBox="1"/>
            <p:nvPr/>
          </p:nvSpPr>
          <p:spPr>
            <a:xfrm>
              <a:off x="2135" y="1834"/>
              <a:ext cx="321" cy="308"/>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grpSp>
          <p:nvGrpSpPr>
            <p:cNvPr id="53262" name="Group 13"/>
            <p:cNvGrpSpPr/>
            <p:nvPr/>
          </p:nvGrpSpPr>
          <p:grpSpPr>
            <a:xfrm>
              <a:off x="2495" y="1628"/>
              <a:ext cx="2643" cy="693"/>
              <a:chOff x="2495" y="1628"/>
              <a:chExt cx="2951" cy="693"/>
            </a:xfrm>
          </p:grpSpPr>
          <p:sp>
            <p:nvSpPr>
              <p:cNvPr id="53263" name="Text Box 10"/>
              <p:cNvSpPr txBox="1"/>
              <p:nvPr/>
            </p:nvSpPr>
            <p:spPr>
              <a:xfrm>
                <a:off x="2495" y="1628"/>
                <a:ext cx="2947" cy="317"/>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Percent change in </a:t>
                </a:r>
                <a:r>
                  <a:rPr lang="en-US" altLang="en-US" sz="2700" b="1" i="1" dirty="0">
                    <a:cs typeface="Arial" panose="020B0604020202020204" pitchFamily="34" charset="0"/>
                  </a:rPr>
                  <a:t>Q</a:t>
                </a:r>
                <a:r>
                  <a:rPr lang="en-US" altLang="en-US" sz="2700" b="1" i="1" baseline="30000" dirty="0">
                    <a:cs typeface="Arial" panose="020B0604020202020204" pitchFamily="34" charset="0"/>
                  </a:rPr>
                  <a:t>d</a:t>
                </a:r>
                <a:endParaRPr lang="en-US" altLang="en-US" sz="2700" b="1" i="1" baseline="30000" dirty="0">
                  <a:ea typeface="Arial" panose="020B0604020202020204" pitchFamily="34" charset="0"/>
                </a:endParaRPr>
              </a:p>
            </p:txBody>
          </p:sp>
          <p:sp>
            <p:nvSpPr>
              <p:cNvPr id="53264" name="Text Box 11"/>
              <p:cNvSpPr txBox="1"/>
              <p:nvPr/>
            </p:nvSpPr>
            <p:spPr>
              <a:xfrm>
                <a:off x="2499" y="2004"/>
                <a:ext cx="2947" cy="317"/>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Percent change in income</a:t>
                </a:r>
                <a:endParaRPr lang="en-US" altLang="en-US" sz="2700" b="1" i="1" baseline="30000" dirty="0">
                  <a:ea typeface="Arial" panose="020B0604020202020204" pitchFamily="34" charset="0"/>
                </a:endParaRPr>
              </a:p>
            </p:txBody>
          </p:sp>
          <p:sp>
            <p:nvSpPr>
              <p:cNvPr id="53265" name="Line 12"/>
              <p:cNvSpPr/>
              <p:nvPr/>
            </p:nvSpPr>
            <p:spPr>
              <a:xfrm>
                <a:off x="2562" y="1986"/>
                <a:ext cx="2833" cy="0"/>
              </a:xfrm>
              <a:prstGeom prst="line">
                <a:avLst/>
              </a:prstGeom>
              <a:ln w="12700" cap="flat" cmpd="sng">
                <a:solidFill>
                  <a:schemeClr val="tx1"/>
                </a:solidFill>
                <a:prstDash val="solid"/>
                <a:headEnd type="none" w="med" len="med"/>
                <a:tailEnd type="none" w="med" len="med"/>
              </a:ln>
            </p:spPr>
          </p:sp>
        </p:grpSp>
      </p:grpSp>
      <p:sp>
        <p:nvSpPr>
          <p:cNvPr id="136207" name="Rectangle 15"/>
          <p:cNvSpPr/>
          <p:nvPr/>
        </p:nvSpPr>
        <p:spPr>
          <a:xfrm>
            <a:off x="398463" y="3687763"/>
            <a:ext cx="8313737" cy="2470150"/>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eaLnBrk="1" hangingPunct="1">
              <a:spcBef>
                <a:spcPct val="50000"/>
              </a:spcBef>
            </a:pPr>
            <a:endParaRPr lang="en-US" altLang="en-US" sz="2700" dirty="0">
              <a:ea typeface="Arial" panose="020B0604020202020204" pitchFamily="34" charset="0"/>
            </a:endParaRPr>
          </a:p>
        </p:txBody>
      </p:sp>
      <p:sp>
        <p:nvSpPr>
          <p:cNvPr id="53256" name="Rectangle 2"/>
          <p:cNvSpPr/>
          <p:nvPr/>
        </p:nvSpPr>
        <p:spPr>
          <a:xfrm>
            <a:off x="2855913" y="3906838"/>
            <a:ext cx="4572000" cy="2032000"/>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latin typeface="Calibri" panose="020F0502020204030204" pitchFamily="34" charset="0"/>
              </a:rPr>
              <a:t>        ∆q</a:t>
            </a:r>
            <a:endParaRPr lang="en-US" altLang="en-US" sz="1800" dirty="0">
              <a:latin typeface="Calibri" panose="020F0502020204030204" pitchFamily="34" charset="0"/>
            </a:endParaRPr>
          </a:p>
          <a:p>
            <a:pPr marL="0" lvl="0" indent="0" eaLnBrk="1" hangingPunct="1">
              <a:lnSpc>
                <a:spcPct val="100000"/>
              </a:lnSpc>
              <a:spcBef>
                <a:spcPct val="0"/>
              </a:spcBef>
              <a:buClrTx/>
              <a:buSzTx/>
              <a:buFontTx/>
              <a:buNone/>
            </a:pPr>
            <a:r>
              <a:rPr lang="en-US" altLang="en-US" sz="1100" dirty="0">
                <a:latin typeface="Calibri" panose="020F0502020204030204" pitchFamily="34" charset="0"/>
              </a:rPr>
              <a:t>          </a:t>
            </a:r>
            <a:r>
              <a:rPr lang="en-US" altLang="en-US" sz="1800" dirty="0">
                <a:latin typeface="Calibri" panose="020F0502020204030204" pitchFamily="34" charset="0"/>
              </a:rPr>
              <a:t>----------</a:t>
            </a:r>
            <a:endParaRPr lang="en-US" altLang="en-US" sz="1800" dirty="0">
              <a:latin typeface="Calibri" panose="020F0502020204030204" pitchFamily="34" charset="0"/>
            </a:endParaRPr>
          </a:p>
          <a:p>
            <a:pPr marL="0" lvl="0" indent="0" eaLnBrk="1" hangingPunct="1">
              <a:lnSpc>
                <a:spcPct val="100000"/>
              </a:lnSpc>
              <a:spcBef>
                <a:spcPct val="0"/>
              </a:spcBef>
              <a:buClrTx/>
              <a:buSzTx/>
              <a:buFontTx/>
              <a:buNone/>
            </a:pPr>
            <a:r>
              <a:rPr lang="en-US" altLang="en-US" sz="1800" dirty="0">
                <a:latin typeface="Calibri" panose="020F0502020204030204" pitchFamily="34" charset="0"/>
              </a:rPr>
              <a:t>           q</a:t>
            </a:r>
            <a:endParaRPr lang="en-US" altLang="en-US" sz="1800" dirty="0">
              <a:latin typeface="Calibri" panose="020F0502020204030204" pitchFamily="34" charset="0"/>
            </a:endParaRPr>
          </a:p>
          <a:p>
            <a:pPr marL="0" lvl="0" indent="0" eaLnBrk="1" hangingPunct="1">
              <a:lnSpc>
                <a:spcPct val="100000"/>
              </a:lnSpc>
              <a:spcBef>
                <a:spcPct val="0"/>
              </a:spcBef>
              <a:buClrTx/>
              <a:buSzTx/>
              <a:buFontTx/>
              <a:buNone/>
            </a:pPr>
            <a:r>
              <a:rPr lang="en-US" altLang="en-US" sz="1800" dirty="0">
                <a:latin typeface="Calibri" panose="020F0502020204030204" pitchFamily="34" charset="0"/>
              </a:rPr>
              <a:t>=  -----------------</a:t>
            </a:r>
            <a:endParaRPr lang="en-US" altLang="en-US" sz="1800" dirty="0">
              <a:latin typeface="Calibri" panose="020F0502020204030204" pitchFamily="34" charset="0"/>
            </a:endParaRPr>
          </a:p>
          <a:p>
            <a:pPr marL="0" lvl="0" indent="0" eaLnBrk="1" hangingPunct="1">
              <a:lnSpc>
                <a:spcPct val="100000"/>
              </a:lnSpc>
              <a:spcBef>
                <a:spcPct val="0"/>
              </a:spcBef>
              <a:buClrTx/>
              <a:buSzTx/>
              <a:buFontTx/>
              <a:buNone/>
            </a:pPr>
            <a:r>
              <a:rPr lang="en-US" altLang="en-US" sz="1800" dirty="0">
                <a:latin typeface="Calibri" panose="020F0502020204030204" pitchFamily="34" charset="0"/>
              </a:rPr>
              <a:t>         ∆Y</a:t>
            </a:r>
            <a:endParaRPr lang="en-US" altLang="en-US" sz="1800" dirty="0">
              <a:latin typeface="Calibri" panose="020F0502020204030204" pitchFamily="34" charset="0"/>
            </a:endParaRPr>
          </a:p>
          <a:p>
            <a:pPr marL="0" lvl="0" indent="0" eaLnBrk="1" hangingPunct="1">
              <a:lnSpc>
                <a:spcPct val="100000"/>
              </a:lnSpc>
              <a:spcBef>
                <a:spcPct val="0"/>
              </a:spcBef>
              <a:buClrTx/>
              <a:buSzTx/>
              <a:buFontTx/>
              <a:buNone/>
            </a:pPr>
            <a:r>
              <a:rPr lang="en-US" altLang="en-US" sz="1800" dirty="0">
                <a:latin typeface="Calibri" panose="020F0502020204030204" pitchFamily="34" charset="0"/>
              </a:rPr>
              <a:t>         -------</a:t>
            </a:r>
            <a:endParaRPr lang="en-US" altLang="en-US" sz="1800" dirty="0">
              <a:latin typeface="Calibri" panose="020F0502020204030204" pitchFamily="34" charset="0"/>
            </a:endParaRPr>
          </a:p>
          <a:p>
            <a:pPr marL="0" lvl="0" indent="0" eaLnBrk="1" hangingPunct="1">
              <a:lnSpc>
                <a:spcPct val="100000"/>
              </a:lnSpc>
              <a:spcBef>
                <a:spcPct val="0"/>
              </a:spcBef>
              <a:buClrTx/>
              <a:buSzTx/>
              <a:buFontTx/>
              <a:buNone/>
            </a:pPr>
            <a:r>
              <a:rPr lang="en-US" altLang="en-US" sz="1800" dirty="0">
                <a:latin typeface="Calibri" panose="020F0502020204030204" pitchFamily="34" charset="0"/>
              </a:rPr>
              <a:t>          Y</a:t>
            </a:r>
            <a:endParaRPr lang="en-US" altLang="en-US" sz="1800" dirty="0"/>
          </a:p>
        </p:txBody>
      </p:sp>
      <p:sp>
        <p:nvSpPr>
          <p:cNvPr id="53257" name="Rectangle 3"/>
          <p:cNvSpPr/>
          <p:nvPr/>
        </p:nvSpPr>
        <p:spPr>
          <a:xfrm>
            <a:off x="719138" y="4598988"/>
            <a:ext cx="2293937" cy="647700"/>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 typeface="Arial" panose="020B0604020202020204" pitchFamily="34" charset="0"/>
              <a:buNone/>
            </a:pPr>
            <a:r>
              <a:rPr lang="en-US" altLang="en-US" sz="1400" dirty="0"/>
              <a:t> </a:t>
            </a:r>
            <a:r>
              <a:rPr lang="en-US" altLang="en-US" sz="1800" dirty="0"/>
              <a:t>Income elasticity of     </a:t>
            </a:r>
            <a:endParaRPr lang="en-US" altLang="en-US" sz="1800" dirty="0"/>
          </a:p>
          <a:p>
            <a:pPr marL="0" lvl="0" indent="0" eaLnBrk="1" hangingPunct="1">
              <a:lnSpc>
                <a:spcPct val="100000"/>
              </a:lnSpc>
              <a:spcBef>
                <a:spcPct val="0"/>
              </a:spcBef>
              <a:buClrTx/>
              <a:buSzTx/>
              <a:buFont typeface="Arial" panose="020B0604020202020204" pitchFamily="34" charset="0"/>
              <a:buNone/>
            </a:pPr>
            <a:r>
              <a:rPr lang="en-US" altLang="en-US" sz="1800" dirty="0"/>
              <a:t>          demand</a:t>
            </a:r>
            <a:endParaRPr lang="en-US" altLang="en-US" sz="1800" dirty="0"/>
          </a:p>
        </p:txBody>
      </p:sp>
      <p:pic>
        <p:nvPicPr>
          <p:cNvPr id="53258" name="Audio 2">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advTm="48637">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5">
                                            <p:txEl>
                                              <p:charRg st="0" end="89"/>
                                            </p:txEl>
                                          </p:spTgt>
                                        </p:tgtEl>
                                        <p:attrNameLst>
                                          <p:attrName>style.visibility</p:attrName>
                                        </p:attrNameLst>
                                      </p:cBhvr>
                                      <p:to>
                                        <p:strVal val="visible"/>
                                      </p:to>
                                    </p:set>
                                    <p:animEffect transition="in" filter="wipe(left)">
                                      <p:cBhvr>
                                        <p:cTn id="7" dur="500"/>
                                        <p:tgtEl>
                                          <p:spTgt spid="56325">
                                            <p:txEl>
                                              <p:charRg st="0" end="89"/>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nodePh="1">
                                  <p:stCondLst>
                                    <p:cond delay="0"/>
                                  </p:stCondLst>
                                  <p:endCondLst>
                                    <p:cond evt="begin" delay="0">
                                      <p:tn val="15"/>
                                    </p:cond>
                                  </p:endCondLst>
                                  <p:childTnLst>
                                    <p:set>
                                      <p:cBhvr>
                                        <p:cTn id="16" dur="1" fill="hold">
                                          <p:stCondLst>
                                            <p:cond delay="0"/>
                                          </p:stCondLst>
                                        </p:cTn>
                                        <p:tgtEl>
                                          <p:spTgt spid="136207">
                                            <p:txEl>
                                              <p:charRg st="0" end="1"/>
                                            </p:txEl>
                                          </p:spTgt>
                                        </p:tgtEl>
                                        <p:attrNameLst>
                                          <p:attrName>style.visibility</p:attrName>
                                        </p:attrNameLst>
                                      </p:cBhvr>
                                      <p:to>
                                        <p:strVal val="visible"/>
                                      </p:to>
                                    </p:set>
                                    <p:animEffect transition="in" filter="wipe(left)">
                                      <p:cBhvr>
                                        <p:cTn id="17" dur="500"/>
                                        <p:tgtEl>
                                          <p:spTgt spid="136207">
                                            <p:txEl>
                                              <p:charRg st="0"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ldLvl="4" build="p"/>
      <p:bldP spid="1362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900" y="252413"/>
            <a:ext cx="8410575" cy="6810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800" b="1" i="0" u="none" strike="noStrike" kern="0" cap="none" spc="0" normalizeH="0" baseline="0" noProof="0" dirty="0">
                <a:ln>
                  <a:noFill/>
                </a:ln>
                <a:solidFill>
                  <a:srgbClr val="333399"/>
                </a:solidFill>
                <a:effectLst/>
                <a:uLnTx/>
                <a:uFillTx/>
                <a:latin typeface="+mj-lt"/>
                <a:ea typeface="+mj-ea"/>
                <a:cs typeface="+mj-cs"/>
              </a:rPr>
              <a:t>Income elasticity of demand</a:t>
            </a:r>
            <a:br>
              <a:rPr kumimoji="0" lang="en-US" sz="3800" b="1" i="0" u="none" strike="noStrike" kern="0" cap="none" spc="0" normalizeH="0" baseline="0" noProof="0" dirty="0">
                <a:ln>
                  <a:noFill/>
                </a:ln>
                <a:solidFill>
                  <a:srgbClr val="333399"/>
                </a:solidFill>
                <a:effectLst/>
                <a:uLnTx/>
                <a:uFillTx/>
                <a:latin typeface="+mj-lt"/>
                <a:ea typeface="+mj-ea"/>
                <a:cs typeface="+mj-cs"/>
              </a:rPr>
            </a:br>
            <a:r>
              <a:rPr kumimoji="0" lang="en-US" sz="3800" b="1" i="0" u="none" strike="noStrike" kern="0" cap="none" spc="0" normalizeH="0" baseline="0" noProof="0" dirty="0">
                <a:ln>
                  <a:noFill/>
                </a:ln>
                <a:solidFill>
                  <a:srgbClr val="333399"/>
                </a:solidFill>
                <a:effectLst/>
                <a:uLnTx/>
                <a:uFillTx/>
                <a:latin typeface="+mj-lt"/>
                <a:ea typeface="+mj-ea"/>
                <a:cs typeface="+mj-cs"/>
              </a:rPr>
              <a:t>schedule  </a:t>
            </a:r>
            <a:endParaRPr kumimoji="0" lang="en-US" sz="3800" b="1" i="0" u="none" strike="noStrike" kern="0" cap="none" spc="0" normalizeH="0" baseline="0" noProof="0" dirty="0">
              <a:ln>
                <a:noFill/>
              </a:ln>
              <a:solidFill>
                <a:srgbClr val="333399"/>
              </a:solidFill>
              <a:effectLst/>
              <a:uLnTx/>
              <a:uFillTx/>
              <a:latin typeface="+mj-lt"/>
              <a:ea typeface="+mj-ea"/>
              <a:cs typeface="+mj-cs"/>
            </a:endParaRPr>
          </a:p>
        </p:txBody>
      </p:sp>
      <p:graphicFrame>
        <p:nvGraphicFramePr>
          <p:cNvPr id="4" name="Table 3"/>
          <p:cNvGraphicFramePr>
            <a:graphicFrameLocks noGrp="1"/>
          </p:cNvGraphicFramePr>
          <p:nvPr/>
        </p:nvGraphicFramePr>
        <p:xfrm>
          <a:off x="1219200" y="2209800"/>
          <a:ext cx="5629275" cy="2617788"/>
        </p:xfrm>
        <a:graphic>
          <a:graphicData uri="http://schemas.openxmlformats.org/drawingml/2006/table">
            <a:tbl>
              <a:tblPr firstRow="1" firstCol="1" bandRow="1">
                <a:tableStyleId>{5C22544A-7EE6-4342-B048-85BDC9FD1C3A}</a:tableStyleId>
              </a:tblPr>
              <a:tblGrid>
                <a:gridCol w="3018597"/>
                <a:gridCol w="2610678"/>
              </a:tblGrid>
              <a:tr h="654447">
                <a:tc>
                  <a:txBody>
                    <a:bodyPr/>
                    <a:lstStyle/>
                    <a:p>
                      <a:pPr marL="0" marR="0">
                        <a:lnSpc>
                          <a:spcPct val="115000"/>
                        </a:lnSpc>
                        <a:spcBef>
                          <a:spcPts val="0"/>
                        </a:spcBef>
                        <a:spcAft>
                          <a:spcPts val="0"/>
                        </a:spcAft>
                      </a:pPr>
                      <a:r>
                        <a:rPr lang="en-US" sz="2400" dirty="0">
                          <a:effectLst/>
                        </a:rPr>
                        <a:t>Income (Y)</a:t>
                      </a:r>
                      <a:endParaRPr lang="en-US" sz="24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pPr>
                      <a:r>
                        <a:rPr lang="en-US" sz="2400">
                          <a:effectLst/>
                        </a:rPr>
                        <a:t>Qd </a:t>
                      </a:r>
                      <a:endParaRPr lang="en-US" sz="2400">
                        <a:effectLst/>
                        <a:latin typeface="Calibri" panose="020F0502020204030204"/>
                        <a:ea typeface="Calibri" panose="020F0502020204030204"/>
                        <a:cs typeface="Times New Roman" panose="02020603050405020304"/>
                      </a:endParaRPr>
                    </a:p>
                  </a:txBody>
                  <a:tcPr marL="68580" marR="68580" marT="0" marB="0"/>
                </a:tc>
              </a:tr>
              <a:tr h="654447">
                <a:tc>
                  <a:txBody>
                    <a:bodyPr/>
                    <a:lstStyle/>
                    <a:p>
                      <a:pPr marL="0" marR="0">
                        <a:lnSpc>
                          <a:spcPct val="115000"/>
                        </a:lnSpc>
                        <a:spcBef>
                          <a:spcPts val="0"/>
                        </a:spcBef>
                        <a:spcAft>
                          <a:spcPts val="0"/>
                        </a:spcAft>
                      </a:pPr>
                      <a:r>
                        <a:rPr lang="en-US" sz="2400" dirty="0">
                          <a:effectLst/>
                        </a:rPr>
                        <a:t>500</a:t>
                      </a:r>
                      <a:endParaRPr lang="en-US" sz="24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pPr>
                      <a:r>
                        <a:rPr lang="en-US" sz="2400" dirty="0">
                          <a:effectLst/>
                        </a:rPr>
                        <a:t>20</a:t>
                      </a:r>
                      <a:endParaRPr lang="en-US" sz="2400" dirty="0">
                        <a:effectLst/>
                        <a:latin typeface="Calibri" panose="020F0502020204030204"/>
                        <a:ea typeface="Calibri" panose="020F0502020204030204"/>
                        <a:cs typeface="Times New Roman" panose="02020603050405020304"/>
                      </a:endParaRPr>
                    </a:p>
                  </a:txBody>
                  <a:tcPr marL="68580" marR="68580" marT="0" marB="0"/>
                </a:tc>
              </a:tr>
              <a:tr h="654447">
                <a:tc>
                  <a:txBody>
                    <a:bodyPr/>
                    <a:lstStyle/>
                    <a:p>
                      <a:pPr marL="0" marR="0">
                        <a:lnSpc>
                          <a:spcPct val="115000"/>
                        </a:lnSpc>
                        <a:spcBef>
                          <a:spcPts val="0"/>
                        </a:spcBef>
                        <a:spcAft>
                          <a:spcPts val="0"/>
                        </a:spcAft>
                      </a:pPr>
                      <a:r>
                        <a:rPr lang="en-US" sz="2400" dirty="0">
                          <a:effectLst/>
                          <a:latin typeface="Calibri" panose="020F0502020204030204"/>
                          <a:ea typeface="Calibri" panose="020F0502020204030204"/>
                          <a:cs typeface="Times New Roman" panose="02020603050405020304"/>
                        </a:rPr>
                        <a:t>600</a:t>
                      </a:r>
                      <a:endParaRPr lang="en-US" sz="24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pPr>
                      <a:r>
                        <a:rPr lang="en-US" sz="2400" dirty="0">
                          <a:effectLst/>
                        </a:rPr>
                        <a:t>25</a:t>
                      </a:r>
                      <a:endParaRPr lang="en-US" sz="2400" dirty="0">
                        <a:effectLst/>
                        <a:latin typeface="Calibri" panose="020F0502020204030204"/>
                        <a:ea typeface="Calibri" panose="020F0502020204030204"/>
                        <a:cs typeface="Times New Roman" panose="02020603050405020304"/>
                      </a:endParaRPr>
                    </a:p>
                  </a:txBody>
                  <a:tcPr marL="68580" marR="68580" marT="0" marB="0"/>
                </a:tc>
              </a:tr>
              <a:tr h="654447">
                <a:tc>
                  <a:txBody>
                    <a:bodyPr/>
                    <a:lstStyle/>
                    <a:p>
                      <a:pPr marL="0" marR="0">
                        <a:lnSpc>
                          <a:spcPct val="115000"/>
                        </a:lnSpc>
                        <a:spcBef>
                          <a:spcPts val="0"/>
                        </a:spcBef>
                        <a:spcAft>
                          <a:spcPts val="0"/>
                        </a:spcAft>
                      </a:pPr>
                      <a:r>
                        <a:rPr lang="en-US" sz="2400" dirty="0">
                          <a:effectLst/>
                        </a:rPr>
                        <a:t>∆Y= 100</a:t>
                      </a:r>
                      <a:endParaRPr lang="en-US" sz="24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pPr>
                      <a:r>
                        <a:rPr lang="en-US" sz="2400" dirty="0">
                          <a:effectLst/>
                        </a:rPr>
                        <a:t>∆q= 5</a:t>
                      </a:r>
                      <a:endParaRPr lang="en-US" sz="2400" dirty="0">
                        <a:effectLst/>
                        <a:latin typeface="Calibri" panose="020F0502020204030204"/>
                        <a:ea typeface="Calibri" panose="020F0502020204030204"/>
                        <a:cs typeface="Times New Roman" panose="02020603050405020304"/>
                      </a:endParaRPr>
                    </a:p>
                  </a:txBody>
                  <a:tcPr marL="68580" marR="68580" marT="0" marB="0"/>
                </a:tc>
              </a:tr>
            </a:tbl>
          </a:graphicData>
        </a:graphic>
      </p:graphicFrame>
      <p:pic>
        <p:nvPicPr>
          <p:cNvPr id="55316" name="Audio 2">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5081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3"/>
          <p:cNvSpPr>
            <a:spLocks noGrp="1"/>
          </p:cNvSpPr>
          <p:nvPr>
            <p:ph type="title"/>
          </p:nvPr>
        </p:nvSpPr>
        <p:spPr>
          <a:ln/>
        </p:spPr>
        <p:txBody>
          <a:bodyPr vert="horz" wrap="square" lIns="91440" tIns="45720" rIns="91440" bIns="45720" anchor="ctr" anchorCtr="0"/>
          <a:p>
            <a:pPr eaLnBrk="1" hangingPunct="1"/>
            <a:endParaRPr lang="en-US" altLang="en-US" dirty="0"/>
          </a:p>
        </p:txBody>
      </p:sp>
      <p:sp>
        <p:nvSpPr>
          <p:cNvPr id="56323" name="Content Placeholder 4"/>
          <p:cNvSpPr>
            <a:spLocks noGrp="1"/>
          </p:cNvSpPr>
          <p:nvPr>
            <p:ph sz="half" idx="1"/>
          </p:nvPr>
        </p:nvSpPr>
        <p:spPr>
          <a:ln/>
        </p:spPr>
        <p:txBody>
          <a:bodyPr vert="horz" wrap="square" lIns="91440" tIns="45720" rIns="91440" bIns="45720" anchor="t" anchorCtr="0"/>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∆q</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sz="1600" dirty="0">
                <a:latin typeface="+mn-lt"/>
                <a:ea typeface="+mn-ea"/>
                <a:cs typeface="+mn-cs"/>
              </a:rPr>
              <a:t>         </a:t>
            </a:r>
            <a:r>
              <a:rPr lang="en-US" altLang="en-US" dirty="0">
                <a:latin typeface="+mn-lt"/>
                <a:ea typeface="+mn-ea"/>
                <a:cs typeface="+mn-cs"/>
              </a:rPr>
              <a:t>----------</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q</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EY=  -----------------</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∆Y</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Y</a:t>
            </a:r>
            <a:endParaRPr lang="en-US" altLang="en-US" dirty="0">
              <a:latin typeface="+mn-lt"/>
              <a:ea typeface="+mn-ea"/>
              <a:cs typeface="+mn-cs"/>
            </a:endParaRPr>
          </a:p>
        </p:txBody>
      </p:sp>
      <p:sp>
        <p:nvSpPr>
          <p:cNvPr id="56324" name="Content Placeholder 5"/>
          <p:cNvSpPr>
            <a:spLocks noGrp="1"/>
          </p:cNvSpPr>
          <p:nvPr>
            <p:ph sz="half" idx="2"/>
          </p:nvPr>
        </p:nvSpPr>
        <p:spPr>
          <a:ln/>
        </p:spPr>
        <p:txBody>
          <a:bodyPr vert="horz" wrap="square" lIns="91440" tIns="45720" rIns="91440" bIns="45720" anchor="t" anchorCtr="0"/>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5</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sz="1600" dirty="0">
                <a:latin typeface="+mn-lt"/>
                <a:ea typeface="+mn-ea"/>
                <a:cs typeface="+mn-cs"/>
              </a:rPr>
              <a:t>         </a:t>
            </a:r>
            <a:r>
              <a:rPr lang="en-US" altLang="en-US" dirty="0">
                <a:latin typeface="+mn-lt"/>
                <a:ea typeface="+mn-ea"/>
                <a:cs typeface="+mn-cs"/>
              </a:rPr>
              <a:t>----------</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20</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EY=  -----------------</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100</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500</a:t>
            </a:r>
            <a:endParaRPr lang="en-US" altLang="en-US" dirty="0">
              <a:latin typeface="+mn-lt"/>
              <a:ea typeface="+mn-ea"/>
              <a:cs typeface="+mn-cs"/>
            </a:endParaRPr>
          </a:p>
        </p:txBody>
      </p:sp>
      <p:pic>
        <p:nvPicPr>
          <p:cNvPr id="56325" name="Audio 2">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19545"/>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5000"/>
              </a:lnSpc>
              <a:spcBef>
                <a:spcPct val="45000"/>
              </a:spcBef>
              <a:spcAft>
                <a:spcPts val="0"/>
              </a:spcAft>
              <a:buClr>
                <a:srgbClr val="339966"/>
              </a:buClr>
              <a:buSzPct val="120000"/>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n-lt"/>
                <a:ea typeface="+mn-ea"/>
                <a:cs typeface="+mn-cs"/>
              </a:rPr>
              <a:t>EY= 1.25</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5000"/>
              </a:lnSpc>
              <a:spcBef>
                <a:spcPct val="45000"/>
              </a:spcBef>
              <a:spcAft>
                <a:spcPts val="0"/>
              </a:spcAft>
              <a:buClr>
                <a:srgbClr val="339966"/>
              </a:buClr>
              <a:buSzPct val="120000"/>
              <a:buFont typeface="Arial" panose="020B0604020202020204" pitchFamily="34" charset="0"/>
              <a:buNone/>
              <a:defRPr/>
            </a:pPr>
            <a:r>
              <a:rPr kumimoji="0" lang="en-US" sz="2800" b="0" i="0" u="none" strike="noStrike" kern="0" cap="none" spc="0" normalizeH="0" baseline="0" noProof="0" dirty="0">
                <a:ln>
                  <a:noFill/>
                </a:ln>
                <a:solidFill>
                  <a:schemeClr val="tx1"/>
                </a:solidFill>
                <a:effectLst/>
                <a:uLnTx/>
                <a:uFillTx/>
                <a:latin typeface="+mn-lt"/>
                <a:ea typeface="+mn-ea"/>
                <a:cs typeface="+mn-cs"/>
              </a:rPr>
              <a:t>Or </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5000"/>
              </a:lnSpc>
              <a:spcBef>
                <a:spcPct val="45000"/>
              </a:spcBef>
              <a:spcAft>
                <a:spcPts val="0"/>
              </a:spcAft>
              <a:buClr>
                <a:srgbClr val="339966"/>
              </a:buClr>
              <a:buSzPct val="120000"/>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n-lt"/>
                <a:ea typeface="+mn-ea"/>
                <a:cs typeface="+mn-cs"/>
              </a:rPr>
              <a:t>EY&gt;1</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pic>
        <p:nvPicPr>
          <p:cNvPr id="57347" name="Audio 3">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1669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12291"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12292" name="Rectangle 2"/>
          <p:cNvSpPr>
            <a:spLocks noGrp="1"/>
          </p:cNvSpPr>
          <p:nvPr>
            <p:ph type="title"/>
          </p:nvPr>
        </p:nvSpPr>
        <p:spPr>
          <a:ln/>
        </p:spPr>
        <p:txBody>
          <a:bodyPr vert="horz" wrap="square" lIns="91440" tIns="45720" rIns="91440" bIns="45720" anchor="ctr" anchorCtr="0"/>
          <a:p>
            <a:pPr eaLnBrk="1" hangingPunct="1"/>
            <a:r>
              <a:rPr lang="en-US" altLang="en-US" dirty="0"/>
              <a:t>Price Elasticity of Demand</a:t>
            </a:r>
            <a:endParaRPr lang="en-US" altLang="en-US" dirty="0"/>
          </a:p>
        </p:txBody>
      </p:sp>
      <p:sp>
        <p:nvSpPr>
          <p:cNvPr id="11269" name="Rectangle 3"/>
          <p:cNvSpPr>
            <a:spLocks noGrp="1"/>
          </p:cNvSpPr>
          <p:nvPr>
            <p:ph type="body"/>
          </p:nvPr>
        </p:nvSpPr>
        <p:spPr>
          <a:xfrm>
            <a:off x="403225" y="2584450"/>
            <a:ext cx="8137525" cy="1150938"/>
          </a:xfrm>
          <a:ln/>
        </p:spPr>
        <p:txBody>
          <a:bodyPr vert="horz" wrap="square" lIns="91440" tIns="45720" rIns="91440" bIns="45720" anchor="t" anchorCtr="0"/>
          <a:p>
            <a:pPr eaLnBrk="1" hangingPunct="1"/>
            <a:r>
              <a:rPr lang="en-US" altLang="en-US" b="1" dirty="0">
                <a:solidFill>
                  <a:srgbClr val="CC0000"/>
                </a:solidFill>
              </a:rPr>
              <a:t>Price elasticity of demand</a:t>
            </a:r>
            <a:r>
              <a:rPr lang="en-US" altLang="en-US" dirty="0"/>
              <a:t> measures how much </a:t>
            </a:r>
            <a:r>
              <a:rPr lang="en-US" altLang="en-US" b="1" i="1" dirty="0"/>
              <a:t>Q</a:t>
            </a:r>
            <a:r>
              <a:rPr lang="en-US" altLang="en-US" b="1" i="1" baseline="30000" dirty="0"/>
              <a:t>d</a:t>
            </a:r>
            <a:r>
              <a:rPr lang="en-US" altLang="en-US" dirty="0"/>
              <a:t> responds to a change in </a:t>
            </a:r>
            <a:r>
              <a:rPr lang="en-US" altLang="en-US" b="1" i="1" dirty="0"/>
              <a:t>P</a:t>
            </a:r>
            <a:r>
              <a:rPr lang="en-US" altLang="en-US" dirty="0"/>
              <a:t>.</a:t>
            </a:r>
            <a:endParaRPr lang="en-US" altLang="en-US" dirty="0"/>
          </a:p>
        </p:txBody>
      </p:sp>
      <p:grpSp>
        <p:nvGrpSpPr>
          <p:cNvPr id="2" name="Group 4"/>
          <p:cNvGrpSpPr/>
          <p:nvPr/>
        </p:nvGrpSpPr>
        <p:grpSpPr>
          <a:xfrm>
            <a:off x="758825" y="1027113"/>
            <a:ext cx="7646988" cy="1212850"/>
            <a:chOff x="486" y="1450"/>
            <a:chExt cx="4817" cy="764"/>
          </a:xfrm>
        </p:grpSpPr>
        <p:sp>
          <p:nvSpPr>
            <p:cNvPr id="12298" name="Rectangle 5"/>
            <p:cNvSpPr/>
            <p:nvPr/>
          </p:nvSpPr>
          <p:spPr>
            <a:xfrm>
              <a:off x="486" y="1450"/>
              <a:ext cx="4817" cy="764"/>
            </a:xfrm>
            <a:prstGeom prst="rect">
              <a:avLst/>
            </a:prstGeom>
            <a:solidFill>
              <a:srgbClr val="FFFFCC"/>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nvGrpSpPr>
            <p:cNvPr id="12299" name="Group 6"/>
            <p:cNvGrpSpPr/>
            <p:nvPr/>
          </p:nvGrpSpPr>
          <p:grpSpPr>
            <a:xfrm>
              <a:off x="538" y="1473"/>
              <a:ext cx="4683" cy="693"/>
              <a:chOff x="508" y="1743"/>
              <a:chExt cx="4683" cy="693"/>
            </a:xfrm>
          </p:grpSpPr>
          <p:sp>
            <p:nvSpPr>
              <p:cNvPr id="12300" name="Text Box 7"/>
              <p:cNvSpPr txBox="1"/>
              <p:nvPr/>
            </p:nvSpPr>
            <p:spPr>
              <a:xfrm>
                <a:off x="508" y="1811"/>
                <a:ext cx="1589" cy="576"/>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Price elasticity of demand</a:t>
                </a:r>
                <a:endParaRPr lang="en-US" altLang="en-US" sz="2700" dirty="0">
                  <a:ea typeface="Arial" panose="020B0604020202020204" pitchFamily="34" charset="0"/>
                </a:endParaRPr>
              </a:p>
            </p:txBody>
          </p:sp>
          <p:sp>
            <p:nvSpPr>
              <p:cNvPr id="12301" name="Text Box 8"/>
              <p:cNvSpPr txBox="1"/>
              <p:nvPr/>
            </p:nvSpPr>
            <p:spPr>
              <a:xfrm>
                <a:off x="2146" y="1949"/>
                <a:ext cx="289" cy="308"/>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sp>
            <p:nvSpPr>
              <p:cNvPr id="12302" name="Text Box 9"/>
              <p:cNvSpPr txBox="1"/>
              <p:nvPr/>
            </p:nvSpPr>
            <p:spPr>
              <a:xfrm>
                <a:off x="2539" y="1743"/>
                <a:ext cx="2648" cy="317"/>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Percentage change in </a:t>
                </a:r>
                <a:r>
                  <a:rPr lang="en-US" altLang="en-US" sz="2700" b="1" i="1" dirty="0">
                    <a:cs typeface="Arial" panose="020B0604020202020204" pitchFamily="34" charset="0"/>
                  </a:rPr>
                  <a:t>Q</a:t>
                </a:r>
                <a:r>
                  <a:rPr lang="en-US" altLang="en-US" sz="2700" b="1" i="1" baseline="30000" dirty="0">
                    <a:cs typeface="Arial" panose="020B0604020202020204" pitchFamily="34" charset="0"/>
                  </a:rPr>
                  <a:t>d</a:t>
                </a:r>
                <a:endParaRPr lang="en-US" altLang="en-US" sz="2700" b="1" i="1" baseline="30000" dirty="0">
                  <a:ea typeface="Arial" panose="020B0604020202020204" pitchFamily="34" charset="0"/>
                </a:endParaRPr>
              </a:p>
            </p:txBody>
          </p:sp>
          <p:sp>
            <p:nvSpPr>
              <p:cNvPr id="12303" name="Text Box 10"/>
              <p:cNvSpPr txBox="1"/>
              <p:nvPr/>
            </p:nvSpPr>
            <p:spPr>
              <a:xfrm>
                <a:off x="2543" y="2119"/>
                <a:ext cx="2648" cy="317"/>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Percentage change in </a:t>
                </a:r>
                <a:r>
                  <a:rPr lang="en-US" altLang="en-US" sz="2700" b="1" i="1" dirty="0">
                    <a:cs typeface="Arial" panose="020B0604020202020204" pitchFamily="34" charset="0"/>
                  </a:rPr>
                  <a:t>P</a:t>
                </a:r>
                <a:endParaRPr lang="en-US" altLang="en-US" sz="2700" b="1" i="1" baseline="30000" dirty="0">
                  <a:ea typeface="Arial" panose="020B0604020202020204" pitchFamily="34" charset="0"/>
                </a:endParaRPr>
              </a:p>
            </p:txBody>
          </p:sp>
          <p:sp>
            <p:nvSpPr>
              <p:cNvPr id="12304" name="Line 11"/>
              <p:cNvSpPr/>
              <p:nvPr/>
            </p:nvSpPr>
            <p:spPr>
              <a:xfrm>
                <a:off x="2599" y="2101"/>
                <a:ext cx="2546" cy="0"/>
              </a:xfrm>
              <a:prstGeom prst="line">
                <a:avLst/>
              </a:prstGeom>
              <a:ln w="12700" cap="flat" cmpd="sng">
                <a:solidFill>
                  <a:schemeClr val="tx1"/>
                </a:solidFill>
                <a:prstDash val="solid"/>
                <a:headEnd type="none" w="med" len="med"/>
                <a:tailEnd type="none" w="med" len="med"/>
              </a:ln>
            </p:spPr>
          </p:sp>
        </p:grpSp>
      </p:grpSp>
      <p:sp>
        <p:nvSpPr>
          <p:cNvPr id="69644" name="Rectangle 12"/>
          <p:cNvSpPr/>
          <p:nvPr/>
        </p:nvSpPr>
        <p:spPr>
          <a:xfrm>
            <a:off x="420688" y="3751263"/>
            <a:ext cx="8229600" cy="1506537"/>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eaLnBrk="1" hangingPunct="1"/>
            <a:r>
              <a:rPr lang="en-US" altLang="en-US" dirty="0">
                <a:cs typeface="Arial" panose="020B0604020202020204" pitchFamily="34" charset="0"/>
              </a:rPr>
              <a:t>Loosely speaking, it measures the price-sensitivity of buyers’ demand.  </a:t>
            </a:r>
            <a:endParaRPr lang="en-US" altLang="en-US" dirty="0">
              <a:ea typeface="Arial" panose="020B0604020202020204" pitchFamily="34" charset="0"/>
            </a:endParaRPr>
          </a:p>
        </p:txBody>
      </p:sp>
      <p:sp>
        <p:nvSpPr>
          <p:cNvPr id="12296"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pic>
        <p:nvPicPr>
          <p:cNvPr id="12297" name="Audio 2">
            <a:hlinkClick r:id="" action="ppaction://media"/>
          </p:cNvPr>
          <p:cNvPicPr>
            <a:picLocks noChangeAspect="1"/>
          </p:cNvPicPr>
          <p:nvPr/>
        </p:nvPicPr>
        <p:blipFill>
          <a:blip r:embed="rId2"/>
          <a:stretch>
            <a:fillRect/>
          </a:stretch>
        </p:blipFill>
        <p:spPr>
          <a:xfrm>
            <a:off x="8382000" y="6143625"/>
            <a:ext cx="609600" cy="609600"/>
          </a:xfrm>
          <a:prstGeom prst="rect">
            <a:avLst/>
          </a:prstGeom>
          <a:noFill/>
          <a:ln w="9525">
            <a:noFill/>
          </a:ln>
        </p:spPr>
      </p:pic>
    </p:spTree>
    <p:custDataLst>
      <p:tags r:id="rId3"/>
    </p:custDataLst>
  </p:cSld>
  <p:clrMapOvr>
    <a:masterClrMapping/>
  </p:clrMapOvr>
  <p:transition advTm="56463">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9">
                                            <p:txEl>
                                              <p:charRg st="0" end="75"/>
                                            </p:txEl>
                                          </p:spTgt>
                                        </p:tgtEl>
                                        <p:attrNameLst>
                                          <p:attrName>style.visibility</p:attrName>
                                        </p:attrNameLst>
                                      </p:cBhvr>
                                      <p:to>
                                        <p:strVal val="visible"/>
                                      </p:to>
                                    </p:set>
                                    <p:animEffect transition="in" filter="wipe(left)">
                                      <p:cBhvr>
                                        <p:cTn id="7" dur="500"/>
                                        <p:tgtEl>
                                          <p:spTgt spid="11269">
                                            <p:txEl>
                                              <p:charRg st="0" end="7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44"/>
                                        </p:tgtEl>
                                        <p:attrNameLst>
                                          <p:attrName>style.visibility</p:attrName>
                                        </p:attrNameLst>
                                      </p:cBhvr>
                                      <p:to>
                                        <p:strVal val="visible"/>
                                      </p:to>
                                    </p:set>
                                    <p:animEffect transition="in" filter="wipe(left)">
                                      <p:cBhvr>
                                        <p:cTn id="17" dur="500"/>
                                        <p:tgtEl>
                                          <p:spTgt spid="69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ldLvl="4" build="p"/>
      <p:bldP spid="696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a:ln/>
        </p:spPr>
        <p:txBody>
          <a:bodyPr vert="horz" wrap="square" lIns="91440" tIns="45720" rIns="91440" bIns="45720" anchor="ctr" anchorCtr="0"/>
          <a:p>
            <a:pPr algn="l" eaLnBrk="1" hangingPunct="1"/>
            <a:r>
              <a:rPr lang="en-US" altLang="en-US" sz="3200" dirty="0">
                <a:solidFill>
                  <a:schemeClr val="bg1"/>
                </a:solidFill>
              </a:rPr>
              <a:t>Income Elasticity</a:t>
            </a:r>
            <a:endParaRPr lang="en-US" altLang="en-US" dirty="0"/>
          </a:p>
        </p:txBody>
      </p:sp>
      <p:sp>
        <p:nvSpPr>
          <p:cNvPr id="58371" name="Rectangle 3"/>
          <p:cNvSpPr>
            <a:spLocks noGrp="1"/>
          </p:cNvSpPr>
          <p:nvPr>
            <p:ph idx="1"/>
          </p:nvPr>
        </p:nvSpPr>
        <p:spPr>
          <a:ln/>
        </p:spPr>
        <p:txBody>
          <a:bodyPr vert="horz" wrap="square" lIns="91440" tIns="45720" rIns="91440" bIns="45720" anchor="t" anchorCtr="0"/>
          <a:p>
            <a:pPr eaLnBrk="1" hangingPunct="1"/>
            <a:r>
              <a:rPr lang="en-US" altLang="en-US" dirty="0"/>
              <a:t>Types of Goods</a:t>
            </a:r>
            <a:endParaRPr lang="en-US" altLang="en-US" dirty="0"/>
          </a:p>
          <a:p>
            <a:pPr lvl="1" eaLnBrk="1" hangingPunct="1"/>
            <a:r>
              <a:rPr lang="en-US" altLang="en-US" dirty="0"/>
              <a:t>Normal Goods</a:t>
            </a:r>
            <a:endParaRPr lang="en-US" altLang="en-US" dirty="0"/>
          </a:p>
          <a:p>
            <a:pPr lvl="1" eaLnBrk="1" hangingPunct="1"/>
            <a:r>
              <a:rPr lang="en-US" altLang="en-US" dirty="0"/>
              <a:t>Inferior Goods</a:t>
            </a:r>
            <a:endParaRPr lang="en-US" altLang="en-US" dirty="0"/>
          </a:p>
          <a:p>
            <a:pPr eaLnBrk="1" hangingPunct="1"/>
            <a:r>
              <a:rPr lang="en-US" altLang="en-US" dirty="0"/>
              <a:t>Higher income raises the quantity demanded for normal goods but lowers the quantity demanded for inferior goods. </a:t>
            </a:r>
            <a:endParaRPr lang="en-US" altLang="en-US" dirty="0"/>
          </a:p>
        </p:txBody>
      </p:sp>
      <p:pic>
        <p:nvPicPr>
          <p:cNvPr id="58372"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30175"/>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ln/>
        </p:spPr>
        <p:txBody>
          <a:bodyPr vert="horz" wrap="square" lIns="91440" tIns="45720" rIns="91440" bIns="45720" anchor="ctr" anchorCtr="0"/>
          <a:p>
            <a:pPr algn="l" eaLnBrk="1" hangingPunct="1"/>
            <a:r>
              <a:rPr lang="en-US" altLang="en-US" sz="3200" dirty="0">
                <a:solidFill>
                  <a:schemeClr val="bg1"/>
                </a:solidFill>
              </a:rPr>
              <a:t>Income Elasticity</a:t>
            </a:r>
            <a:endParaRPr lang="en-US" altLang="en-US" sz="3200" dirty="0">
              <a:solidFill>
                <a:schemeClr val="bg1"/>
              </a:solidFill>
            </a:endParaRPr>
          </a:p>
        </p:txBody>
      </p:sp>
      <p:sp>
        <p:nvSpPr>
          <p:cNvPr id="59395" name="Rectangle 3"/>
          <p:cNvSpPr>
            <a:spLocks noGrp="1"/>
          </p:cNvSpPr>
          <p:nvPr>
            <p:ph idx="1"/>
          </p:nvPr>
        </p:nvSpPr>
        <p:spPr>
          <a:ln/>
        </p:spPr>
        <p:txBody>
          <a:bodyPr vert="horz" wrap="square" lIns="91440" tIns="45720" rIns="91440" bIns="45720" anchor="t" anchorCtr="0"/>
          <a:p>
            <a:pPr eaLnBrk="1" hangingPunct="1"/>
            <a:r>
              <a:rPr lang="en-US" altLang="en-US" dirty="0"/>
              <a:t>Goods consumers regard as necessities tend to be income inelastic</a:t>
            </a:r>
            <a:endParaRPr lang="en-US" altLang="en-US" dirty="0"/>
          </a:p>
          <a:p>
            <a:pPr lvl="1" eaLnBrk="1" hangingPunct="1"/>
            <a:r>
              <a:rPr lang="en-US" altLang="en-US" dirty="0"/>
              <a:t>Examples include food, fuel, clothing, utilities, and medical services.</a:t>
            </a:r>
            <a:endParaRPr lang="en-US" altLang="en-US" dirty="0"/>
          </a:p>
          <a:p>
            <a:pPr eaLnBrk="1" hangingPunct="1"/>
            <a:r>
              <a:rPr lang="en-US" altLang="en-US" dirty="0"/>
              <a:t>Goods consumers regard as luxuries tend to be income elastic.</a:t>
            </a:r>
            <a:endParaRPr lang="en-US" altLang="en-US" dirty="0"/>
          </a:p>
          <a:p>
            <a:pPr lvl="1" eaLnBrk="1" hangingPunct="1"/>
            <a:r>
              <a:rPr lang="en-US" altLang="en-US" dirty="0"/>
              <a:t>Examples include sports cars, furs, and expensive foods.</a:t>
            </a:r>
            <a:endParaRPr lang="en-US" altLang="en-US" dirty="0"/>
          </a:p>
        </p:txBody>
      </p:sp>
      <p:pic>
        <p:nvPicPr>
          <p:cNvPr id="59396"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65262"/>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60419"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60420" name="Rectangle 2"/>
          <p:cNvSpPr>
            <a:spLocks noGrp="1"/>
          </p:cNvSpPr>
          <p:nvPr>
            <p:ph type="title"/>
          </p:nvPr>
        </p:nvSpPr>
        <p:spPr>
          <a:ln/>
        </p:spPr>
        <p:txBody>
          <a:bodyPr vert="horz" wrap="square" lIns="91440" tIns="45720" rIns="91440" bIns="45720" anchor="ctr" anchorCtr="0"/>
          <a:p>
            <a:pPr eaLnBrk="1" hangingPunct="1"/>
            <a:r>
              <a:rPr lang="en-US" altLang="en-US" dirty="0"/>
              <a:t>Other Elasticities</a:t>
            </a:r>
            <a:endParaRPr lang="en-US" altLang="en-US" dirty="0"/>
          </a:p>
        </p:txBody>
      </p:sp>
      <p:sp>
        <p:nvSpPr>
          <p:cNvPr id="57349" name="Rectangle 3"/>
          <p:cNvSpPr>
            <a:spLocks noGrp="1"/>
          </p:cNvSpPr>
          <p:nvPr>
            <p:ph type="body"/>
          </p:nvPr>
        </p:nvSpPr>
        <p:spPr>
          <a:xfrm>
            <a:off x="457200" y="868363"/>
            <a:ext cx="8313738" cy="1397000"/>
          </a:xfrm>
          <a:ln/>
        </p:spPr>
        <p:txBody>
          <a:bodyPr vert="horz" wrap="square" lIns="91440" tIns="45720" rIns="91440" bIns="45720" anchor="t" anchorCtr="0"/>
          <a:p>
            <a:pPr eaLnBrk="1" hangingPunct="1"/>
            <a:r>
              <a:rPr lang="en-US" altLang="en-US" sz="2700" b="1" dirty="0">
                <a:solidFill>
                  <a:srgbClr val="CC0000"/>
                </a:solidFill>
              </a:rPr>
              <a:t>Cross-price elasticity of demand</a:t>
            </a:r>
            <a:r>
              <a:rPr lang="en-US" altLang="en-US" sz="2700" dirty="0"/>
              <a:t>:  </a:t>
            </a:r>
            <a:br>
              <a:rPr lang="en-US" altLang="en-US" sz="2700" dirty="0"/>
            </a:br>
            <a:r>
              <a:rPr lang="en-US" altLang="en-US" sz="2700" dirty="0"/>
              <a:t>measures the response of demand for one good to changes in the price of another good  </a:t>
            </a:r>
            <a:endParaRPr lang="en-US" altLang="en-US" sz="2700" dirty="0"/>
          </a:p>
        </p:txBody>
      </p:sp>
      <p:grpSp>
        <p:nvGrpSpPr>
          <p:cNvPr id="2" name="Group 15"/>
          <p:cNvGrpSpPr/>
          <p:nvPr/>
        </p:nvGrpSpPr>
        <p:grpSpPr>
          <a:xfrm>
            <a:off x="469900" y="2322513"/>
            <a:ext cx="8156575" cy="1212850"/>
            <a:chOff x="110" y="3299"/>
            <a:chExt cx="5138" cy="764"/>
          </a:xfrm>
        </p:grpSpPr>
        <p:sp>
          <p:nvSpPr>
            <p:cNvPr id="60425" name="Rectangle 5"/>
            <p:cNvSpPr/>
            <p:nvPr/>
          </p:nvSpPr>
          <p:spPr>
            <a:xfrm>
              <a:off x="110" y="3299"/>
              <a:ext cx="5138" cy="764"/>
            </a:xfrm>
            <a:prstGeom prst="rect">
              <a:avLst/>
            </a:prstGeom>
            <a:solidFill>
              <a:srgbClr val="FFFFCC"/>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sp>
          <p:nvSpPr>
            <p:cNvPr id="60426" name="Text Box 6"/>
            <p:cNvSpPr txBox="1"/>
            <p:nvPr/>
          </p:nvSpPr>
          <p:spPr>
            <a:xfrm>
              <a:off x="157" y="3404"/>
              <a:ext cx="1869" cy="576"/>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Cross-price elast. </a:t>
              </a:r>
              <a:br>
                <a:rPr lang="en-US" altLang="en-US" sz="2700" dirty="0">
                  <a:cs typeface="Arial" panose="020B0604020202020204" pitchFamily="34" charset="0"/>
                </a:rPr>
              </a:br>
              <a:r>
                <a:rPr lang="en-US" altLang="en-US" sz="2700" dirty="0">
                  <a:cs typeface="Arial" panose="020B0604020202020204" pitchFamily="34" charset="0"/>
                </a:rPr>
                <a:t>of demand</a:t>
              </a:r>
              <a:endParaRPr lang="en-US" altLang="en-US" sz="2700" dirty="0">
                <a:ea typeface="Arial" panose="020B0604020202020204" pitchFamily="34" charset="0"/>
              </a:endParaRPr>
            </a:p>
          </p:txBody>
        </p:sp>
        <p:sp>
          <p:nvSpPr>
            <p:cNvPr id="60427" name="Text Box 7"/>
            <p:cNvSpPr txBox="1"/>
            <p:nvPr/>
          </p:nvSpPr>
          <p:spPr>
            <a:xfrm>
              <a:off x="1987" y="3528"/>
              <a:ext cx="321" cy="308"/>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grpSp>
          <p:nvGrpSpPr>
            <p:cNvPr id="60428" name="Group 14"/>
            <p:cNvGrpSpPr/>
            <p:nvPr/>
          </p:nvGrpSpPr>
          <p:grpSpPr>
            <a:xfrm>
              <a:off x="2325" y="3329"/>
              <a:ext cx="2826" cy="693"/>
              <a:chOff x="2346" y="3329"/>
              <a:chExt cx="2826" cy="693"/>
            </a:xfrm>
          </p:grpSpPr>
          <p:sp>
            <p:nvSpPr>
              <p:cNvPr id="60429" name="Text Box 9"/>
              <p:cNvSpPr txBox="1"/>
              <p:nvPr/>
            </p:nvSpPr>
            <p:spPr>
              <a:xfrm>
                <a:off x="2382" y="3329"/>
                <a:ext cx="2760" cy="317"/>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 change in </a:t>
                </a:r>
                <a:r>
                  <a:rPr lang="en-US" altLang="en-US" sz="2700" b="1" i="1" dirty="0">
                    <a:cs typeface="Arial" panose="020B0604020202020204" pitchFamily="34" charset="0"/>
                  </a:rPr>
                  <a:t>Q</a:t>
                </a:r>
                <a:r>
                  <a:rPr lang="en-US" altLang="en-US" sz="2700" b="1" i="1" baseline="30000" dirty="0">
                    <a:cs typeface="Arial" panose="020B0604020202020204" pitchFamily="34" charset="0"/>
                  </a:rPr>
                  <a:t>d  </a:t>
                </a:r>
                <a:r>
                  <a:rPr lang="en-US" altLang="en-US" sz="2700" dirty="0">
                    <a:cs typeface="Arial" panose="020B0604020202020204" pitchFamily="34" charset="0"/>
                  </a:rPr>
                  <a:t>for good 1 </a:t>
                </a:r>
                <a:endParaRPr lang="en-US" altLang="en-US" sz="2700" dirty="0">
                  <a:ea typeface="Arial" panose="020B0604020202020204" pitchFamily="34" charset="0"/>
                </a:endParaRPr>
              </a:p>
            </p:txBody>
          </p:sp>
          <p:sp>
            <p:nvSpPr>
              <p:cNvPr id="60430" name="Text Box 10"/>
              <p:cNvSpPr txBox="1"/>
              <p:nvPr/>
            </p:nvSpPr>
            <p:spPr>
              <a:xfrm>
                <a:off x="2346" y="3705"/>
                <a:ext cx="2826" cy="317"/>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 change in price of good 2</a:t>
                </a:r>
                <a:endParaRPr lang="en-US" altLang="en-US" sz="2700" b="1" i="1" baseline="30000" dirty="0">
                  <a:ea typeface="Arial" panose="020B0604020202020204" pitchFamily="34" charset="0"/>
                </a:endParaRPr>
              </a:p>
            </p:txBody>
          </p:sp>
          <p:sp>
            <p:nvSpPr>
              <p:cNvPr id="60431" name="Line 11"/>
              <p:cNvSpPr/>
              <p:nvPr/>
            </p:nvSpPr>
            <p:spPr>
              <a:xfrm>
                <a:off x="2428" y="3687"/>
                <a:ext cx="2670" cy="0"/>
              </a:xfrm>
              <a:prstGeom prst="line">
                <a:avLst/>
              </a:prstGeom>
              <a:ln w="12700" cap="flat" cmpd="sng">
                <a:solidFill>
                  <a:schemeClr val="tx1"/>
                </a:solidFill>
                <a:prstDash val="solid"/>
                <a:headEnd type="none" w="med" len="med"/>
                <a:tailEnd type="none" w="med" len="med"/>
              </a:ln>
            </p:spPr>
          </p:sp>
        </p:grpSp>
      </p:grpSp>
      <p:sp>
        <p:nvSpPr>
          <p:cNvPr id="267276" name="Rectangle 12"/>
          <p:cNvSpPr/>
          <p:nvPr/>
        </p:nvSpPr>
        <p:spPr>
          <a:xfrm>
            <a:off x="460375" y="3629025"/>
            <a:ext cx="8048625" cy="291782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eaLnBrk="1" hangingPunct="1">
              <a:spcBef>
                <a:spcPct val="35000"/>
              </a:spcBef>
            </a:pPr>
            <a:r>
              <a:rPr lang="en-US" altLang="en-US" sz="2700" dirty="0">
                <a:cs typeface="Arial" panose="020B0604020202020204" pitchFamily="34" charset="0"/>
              </a:rPr>
              <a:t>For substitutes, cross-price elasticity &gt; 0 </a:t>
            </a:r>
            <a:br>
              <a:rPr lang="en-US" altLang="en-US" sz="2700" dirty="0">
                <a:cs typeface="Arial" panose="020B0604020202020204" pitchFamily="34" charset="0"/>
              </a:rPr>
            </a:br>
            <a:r>
              <a:rPr lang="en-US" altLang="en-US" sz="2700" dirty="0">
                <a:cs typeface="Arial" panose="020B0604020202020204" pitchFamily="34" charset="0"/>
              </a:rPr>
              <a:t>(e</a:t>
            </a:r>
            <a:r>
              <a:rPr lang="en-US" altLang="en-US" sz="2700" i="1" dirty="0">
                <a:cs typeface="Arial" panose="020B0604020202020204" pitchFamily="34" charset="0"/>
              </a:rPr>
              <a:t>.g</a:t>
            </a:r>
            <a:r>
              <a:rPr lang="en-US" altLang="en-US" sz="2700" dirty="0">
                <a:cs typeface="Arial" panose="020B0604020202020204" pitchFamily="34" charset="0"/>
              </a:rPr>
              <a:t>., an increase in price of beef causes an increase in demand for chicken) </a:t>
            </a:r>
            <a:endParaRPr lang="en-US" altLang="en-US" sz="2700" dirty="0">
              <a:cs typeface="Arial" panose="020B0604020202020204" pitchFamily="34" charset="0"/>
            </a:endParaRPr>
          </a:p>
          <a:p>
            <a:pPr marL="342900" lvl="0" indent="-342900" eaLnBrk="1" hangingPunct="1">
              <a:spcBef>
                <a:spcPct val="30000"/>
              </a:spcBef>
            </a:pPr>
            <a:r>
              <a:rPr lang="en-US" altLang="en-US" sz="2700" dirty="0">
                <a:cs typeface="Arial" panose="020B0604020202020204" pitchFamily="34" charset="0"/>
              </a:rPr>
              <a:t>For complements, cross-price elasticity &lt; 0 </a:t>
            </a:r>
            <a:br>
              <a:rPr lang="en-US" altLang="en-US" sz="2700" dirty="0">
                <a:cs typeface="Arial" panose="020B0604020202020204" pitchFamily="34" charset="0"/>
              </a:rPr>
            </a:br>
            <a:r>
              <a:rPr lang="en-US" altLang="en-US" sz="2700" dirty="0">
                <a:cs typeface="Arial" panose="020B0604020202020204" pitchFamily="34" charset="0"/>
              </a:rPr>
              <a:t>(</a:t>
            </a:r>
            <a:r>
              <a:rPr lang="en-US" altLang="en-US" sz="2700" i="1" dirty="0">
                <a:cs typeface="Arial" panose="020B0604020202020204" pitchFamily="34" charset="0"/>
              </a:rPr>
              <a:t>e.g</a:t>
            </a:r>
            <a:r>
              <a:rPr lang="en-US" altLang="en-US" sz="2700" dirty="0">
                <a:cs typeface="Arial" panose="020B0604020202020204" pitchFamily="34" charset="0"/>
              </a:rPr>
              <a:t>., an increase in price of computers causes decrease in demand for software)</a:t>
            </a:r>
            <a:endParaRPr lang="en-US" altLang="en-US" sz="2700" dirty="0">
              <a:ea typeface="Arial" panose="020B0604020202020204" pitchFamily="34" charset="0"/>
            </a:endParaRPr>
          </a:p>
        </p:txBody>
      </p:sp>
      <p:pic>
        <p:nvPicPr>
          <p:cNvPr id="60424" name="Audio 3">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advTm="91468">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9">
                                            <p:txEl>
                                              <p:charRg st="0" end="123"/>
                                            </p:txEl>
                                          </p:spTgt>
                                        </p:tgtEl>
                                        <p:attrNameLst>
                                          <p:attrName>style.visibility</p:attrName>
                                        </p:attrNameLst>
                                      </p:cBhvr>
                                      <p:to>
                                        <p:strVal val="visible"/>
                                      </p:to>
                                    </p:set>
                                    <p:animEffect transition="in" filter="wipe(left)">
                                      <p:cBhvr>
                                        <p:cTn id="7" dur="500"/>
                                        <p:tgtEl>
                                          <p:spTgt spid="57349">
                                            <p:txEl>
                                              <p:charRg st="0" end="1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7276">
                                            <p:txEl>
                                              <p:charRg st="0" end="124"/>
                                            </p:txEl>
                                          </p:spTgt>
                                        </p:tgtEl>
                                        <p:attrNameLst>
                                          <p:attrName>style.visibility</p:attrName>
                                        </p:attrNameLst>
                                      </p:cBhvr>
                                      <p:to>
                                        <p:strVal val="visible"/>
                                      </p:to>
                                    </p:set>
                                    <p:animEffect transition="in" filter="wipe(left)">
                                      <p:cBhvr>
                                        <p:cTn id="17" dur="500"/>
                                        <p:tgtEl>
                                          <p:spTgt spid="267276">
                                            <p:txEl>
                                              <p:charRg st="0" end="124"/>
                                            </p:txEl>
                                          </p:spTgt>
                                        </p:tgtEl>
                                      </p:cBhvr>
                                    </p:animEffect>
                                  </p:childTnLst>
                                  <p:subTnLst>
                                    <p:animClr clrSpc="rgb" dir="cw">
                                      <p:cBhvr override="childStyle">
                                        <p:cTn dur="1" fill="hold" display="0" masterRel="nextClick" afterEffect="1"/>
                                        <p:tgtEl>
                                          <p:spTgt spid="267276">
                                            <p:txEl>
                                              <p:charRg st="0" end="124"/>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7276">
                                            <p:txEl>
                                              <p:charRg st="124" end="250"/>
                                            </p:txEl>
                                          </p:spTgt>
                                        </p:tgtEl>
                                        <p:attrNameLst>
                                          <p:attrName>style.visibility</p:attrName>
                                        </p:attrNameLst>
                                      </p:cBhvr>
                                      <p:to>
                                        <p:strVal val="visible"/>
                                      </p:to>
                                    </p:set>
                                    <p:animEffect transition="in" filter="wipe(left)">
                                      <p:cBhvr>
                                        <p:cTn id="22" dur="500"/>
                                        <p:tgtEl>
                                          <p:spTgt spid="267276">
                                            <p:txEl>
                                              <p:charRg st="124" end="2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ldLvl="4" build="p"/>
      <p:bldP spid="26727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itle 1"/>
          <p:cNvSpPr>
            <a:spLocks noGrp="1"/>
          </p:cNvSpPr>
          <p:nvPr>
            <p:ph type="title"/>
          </p:nvPr>
        </p:nvSpPr>
        <p:spPr>
          <a:ln/>
        </p:spPr>
        <p:txBody>
          <a:bodyPr vert="horz" wrap="square" lIns="91440" tIns="45720" rIns="91440" bIns="45720" anchor="ctr" anchorCtr="0"/>
          <a:p>
            <a:pPr eaLnBrk="1" hangingPunct="1"/>
            <a:r>
              <a:rPr lang="en-US" altLang="en-US" dirty="0"/>
              <a:t>Cross Elasticity of Demand</a:t>
            </a:r>
            <a:endParaRPr lang="en-US" altLang="en-US" dirty="0"/>
          </a:p>
        </p:txBody>
      </p:sp>
      <p:sp>
        <p:nvSpPr>
          <p:cNvPr id="62467" name="Content Placeholder 2"/>
          <p:cNvSpPr>
            <a:spLocks noGrp="1"/>
          </p:cNvSpPr>
          <p:nvPr>
            <p:ph idx="1"/>
          </p:nvPr>
        </p:nvSpPr>
        <p:spPr>
          <a:ln/>
        </p:spPr>
        <p:txBody>
          <a:bodyPr vert="horz" wrap="square" lIns="91440" tIns="45720" rIns="91440" bIns="45720" anchor="t" anchorCtr="0"/>
          <a:p>
            <a:pPr eaLnBrk="1" hangingPunct="1"/>
            <a:r>
              <a:rPr lang="en-US" altLang="en-US" dirty="0"/>
              <a:t>Under cross elasticity of demand (EC) change in the price of (B) Commodity results a change in the demand for commodity (A), While the Price of (A) remains the same. </a:t>
            </a:r>
            <a:endParaRPr lang="en-US" altLang="en-US" dirty="0"/>
          </a:p>
          <a:p>
            <a:pPr eaLnBrk="1" hangingPunct="1"/>
            <a:endParaRPr lang="en-US" altLang="en-US" dirty="0"/>
          </a:p>
        </p:txBody>
      </p:sp>
      <p:pic>
        <p:nvPicPr>
          <p:cNvPr id="62468"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1225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ln/>
        </p:spPr>
        <p:txBody>
          <a:bodyPr vert="horz" wrap="square" lIns="91440" tIns="45720" rIns="91440" bIns="45720" anchor="ctr" anchorCtr="0"/>
          <a:p>
            <a:pPr algn="l" eaLnBrk="1" hangingPunct="1"/>
            <a:r>
              <a:rPr lang="en-US" altLang="en-US" dirty="0"/>
              <a:t> </a:t>
            </a:r>
            <a:r>
              <a:rPr lang="en-US" altLang="en-US" sz="3200" dirty="0">
                <a:solidFill>
                  <a:schemeClr val="bg1"/>
                </a:solidFill>
              </a:rPr>
              <a:t>Computing Income Elasticity</a:t>
            </a:r>
            <a:endParaRPr lang="en-US" altLang="en-US" dirty="0"/>
          </a:p>
        </p:txBody>
      </p:sp>
      <p:sp>
        <p:nvSpPr>
          <p:cNvPr id="63491" name="Content Placeholder 4"/>
          <p:cNvSpPr>
            <a:spLocks noGrp="1"/>
          </p:cNvSpPr>
          <p:nvPr>
            <p:ph sz="half" idx="1"/>
          </p:nvPr>
        </p:nvSpPr>
        <p:spPr>
          <a:xfrm>
            <a:off x="2438400" y="1600200"/>
            <a:ext cx="2057400" cy="4525963"/>
          </a:xfrm>
          <a:ln/>
        </p:spPr>
        <p:txBody>
          <a:bodyPr vert="horz" wrap="square" lIns="91440" tIns="45720" rIns="91440" bIns="45720" anchor="t" anchorCtr="0"/>
          <a:p>
            <a:pPr eaLnBrk="1" hangingPunct="1">
              <a:buClr>
                <a:srgbClr val="339966"/>
              </a:buClr>
              <a:buSzPct val="120000"/>
            </a:pPr>
            <a:endParaRPr lang="en-US" altLang="en-US" dirty="0">
              <a:latin typeface="+mn-lt"/>
              <a:ea typeface="+mn-ea"/>
              <a:cs typeface="+mn-cs"/>
            </a:endParaRPr>
          </a:p>
          <a:p>
            <a:pPr eaLnBrk="1" hangingPunct="1">
              <a:buClr>
                <a:srgbClr val="339966"/>
              </a:buClr>
              <a:buSzPct val="120000"/>
            </a:pPr>
            <a:endParaRPr lang="en-US" altLang="en-US" dirty="0">
              <a:latin typeface="+mn-lt"/>
              <a:ea typeface="+mn-ea"/>
              <a:cs typeface="+mn-cs"/>
            </a:endParaRPr>
          </a:p>
          <a:p>
            <a:pPr eaLnBrk="1" hangingPunct="1">
              <a:buClr>
                <a:srgbClr val="339966"/>
              </a:buClr>
              <a:buSzPct val="120000"/>
              <a:buFont typeface="Arial" panose="020B0604020202020204" pitchFamily="34" charset="0"/>
              <a:buNone/>
            </a:pPr>
            <a:r>
              <a:rPr lang="en-US" altLang="en-US" dirty="0">
                <a:latin typeface="+mn-lt"/>
                <a:ea typeface="+mn-ea"/>
                <a:cs typeface="+mn-cs"/>
              </a:rPr>
              <a:t>          </a:t>
            </a:r>
            <a:endParaRPr lang="en-US" altLang="en-US" dirty="0">
              <a:latin typeface="+mn-lt"/>
              <a:ea typeface="+mn-ea"/>
              <a:cs typeface="+mn-cs"/>
            </a:endParaRPr>
          </a:p>
          <a:p>
            <a:pPr eaLnBrk="1" hangingPunct="1">
              <a:buClr>
                <a:srgbClr val="339966"/>
              </a:buClr>
              <a:buSzPct val="120000"/>
              <a:buFont typeface="Arial" panose="020B0604020202020204" pitchFamily="34" charset="0"/>
              <a:buNone/>
            </a:pPr>
            <a:r>
              <a:rPr lang="en-US" altLang="en-US" sz="1800" dirty="0">
                <a:latin typeface="+mn-lt"/>
                <a:ea typeface="+mn-ea"/>
                <a:cs typeface="+mn-cs"/>
              </a:rPr>
              <a:t>Cross</a:t>
            </a:r>
            <a:r>
              <a:rPr lang="en-US" altLang="en-US" sz="1400" dirty="0">
                <a:latin typeface="+mn-lt"/>
                <a:ea typeface="+mn-ea"/>
                <a:cs typeface="+mn-cs"/>
              </a:rPr>
              <a:t> </a:t>
            </a:r>
            <a:r>
              <a:rPr lang="en-US" altLang="en-US" sz="1800" dirty="0">
                <a:latin typeface="+mn-lt"/>
                <a:ea typeface="+mn-ea"/>
                <a:cs typeface="+mn-cs"/>
              </a:rPr>
              <a:t>elasticity of     </a:t>
            </a:r>
            <a:endParaRPr lang="en-US" altLang="en-US" sz="1800" dirty="0">
              <a:latin typeface="+mn-lt"/>
              <a:ea typeface="+mn-ea"/>
              <a:cs typeface="+mn-cs"/>
            </a:endParaRPr>
          </a:p>
          <a:p>
            <a:pPr eaLnBrk="1" hangingPunct="1">
              <a:buClr>
                <a:srgbClr val="339966"/>
              </a:buClr>
              <a:buSzPct val="120000"/>
              <a:buFont typeface="Arial" panose="020B0604020202020204" pitchFamily="34" charset="0"/>
              <a:buNone/>
            </a:pPr>
            <a:r>
              <a:rPr lang="en-US" altLang="en-US" sz="1800" dirty="0">
                <a:latin typeface="+mn-lt"/>
                <a:ea typeface="+mn-ea"/>
                <a:cs typeface="+mn-cs"/>
              </a:rPr>
              <a:t>          demand</a:t>
            </a:r>
            <a:endParaRPr lang="en-US" altLang="en-US" sz="1800" dirty="0">
              <a:latin typeface="+mn-lt"/>
              <a:ea typeface="+mn-ea"/>
              <a:cs typeface="+mn-cs"/>
            </a:endParaRPr>
          </a:p>
        </p:txBody>
      </p:sp>
      <p:sp>
        <p:nvSpPr>
          <p:cNvPr id="63492" name="Rectangle 3"/>
          <p:cNvSpPr/>
          <p:nvPr/>
        </p:nvSpPr>
        <p:spPr>
          <a:xfrm>
            <a:off x="4419600" y="2362200"/>
            <a:ext cx="2438400" cy="2032000"/>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r>
              <a:rPr lang="en-US" altLang="en-US" sz="1800" dirty="0">
                <a:latin typeface="Calibri" panose="020F0502020204030204" pitchFamily="34" charset="0"/>
              </a:rPr>
              <a:t>       ∆qA</a:t>
            </a:r>
            <a:endParaRPr lang="en-US" altLang="en-US" sz="1800" dirty="0">
              <a:latin typeface="Calibri" panose="020F0502020204030204" pitchFamily="34" charset="0"/>
            </a:endParaRPr>
          </a:p>
          <a:p>
            <a:pPr marL="0" lvl="0" indent="0" eaLnBrk="1" hangingPunct="1">
              <a:lnSpc>
                <a:spcPct val="100000"/>
              </a:lnSpc>
              <a:spcBef>
                <a:spcPct val="0"/>
              </a:spcBef>
              <a:buClrTx/>
              <a:buSzTx/>
              <a:buFontTx/>
              <a:buNone/>
            </a:pPr>
            <a:r>
              <a:rPr lang="en-US" altLang="en-US" sz="1100" dirty="0">
                <a:latin typeface="Calibri" panose="020F0502020204030204" pitchFamily="34" charset="0"/>
              </a:rPr>
              <a:t>          </a:t>
            </a:r>
            <a:r>
              <a:rPr lang="en-US" altLang="en-US" sz="1800" dirty="0">
                <a:latin typeface="Calibri" panose="020F0502020204030204" pitchFamily="34" charset="0"/>
              </a:rPr>
              <a:t>----------</a:t>
            </a:r>
            <a:endParaRPr lang="en-US" altLang="en-US" sz="1800" dirty="0">
              <a:latin typeface="Calibri" panose="020F0502020204030204" pitchFamily="34" charset="0"/>
            </a:endParaRPr>
          </a:p>
          <a:p>
            <a:pPr marL="0" lvl="0" indent="0" eaLnBrk="1" hangingPunct="1">
              <a:lnSpc>
                <a:spcPct val="100000"/>
              </a:lnSpc>
              <a:spcBef>
                <a:spcPct val="0"/>
              </a:spcBef>
              <a:buClrTx/>
              <a:buSzTx/>
              <a:buFontTx/>
              <a:buNone/>
            </a:pPr>
            <a:r>
              <a:rPr lang="en-US" altLang="en-US" sz="1800" dirty="0">
                <a:latin typeface="Calibri" panose="020F0502020204030204" pitchFamily="34" charset="0"/>
              </a:rPr>
              <a:t>           qA</a:t>
            </a:r>
            <a:endParaRPr lang="en-US" altLang="en-US" sz="1800" dirty="0">
              <a:latin typeface="Calibri" panose="020F0502020204030204" pitchFamily="34" charset="0"/>
            </a:endParaRPr>
          </a:p>
          <a:p>
            <a:pPr marL="0" lvl="0" indent="0" eaLnBrk="1" hangingPunct="1">
              <a:lnSpc>
                <a:spcPct val="100000"/>
              </a:lnSpc>
              <a:spcBef>
                <a:spcPct val="0"/>
              </a:spcBef>
              <a:buClrTx/>
              <a:buSzTx/>
              <a:buFontTx/>
              <a:buNone/>
            </a:pPr>
            <a:r>
              <a:rPr lang="en-US" altLang="en-US" sz="1800" dirty="0">
                <a:latin typeface="Calibri" panose="020F0502020204030204" pitchFamily="34" charset="0"/>
              </a:rPr>
              <a:t>=  -----------------</a:t>
            </a:r>
            <a:endParaRPr lang="en-US" altLang="en-US" sz="1800" dirty="0">
              <a:latin typeface="Calibri" panose="020F0502020204030204" pitchFamily="34" charset="0"/>
            </a:endParaRPr>
          </a:p>
          <a:p>
            <a:pPr marL="0" lvl="0" indent="0" eaLnBrk="1" hangingPunct="1">
              <a:lnSpc>
                <a:spcPct val="100000"/>
              </a:lnSpc>
              <a:spcBef>
                <a:spcPct val="0"/>
              </a:spcBef>
              <a:buClrTx/>
              <a:buSzTx/>
              <a:buFontTx/>
              <a:buNone/>
            </a:pPr>
            <a:r>
              <a:rPr lang="en-US" altLang="en-US" sz="1800" dirty="0">
                <a:latin typeface="Calibri" panose="020F0502020204030204" pitchFamily="34" charset="0"/>
              </a:rPr>
              <a:t>         ∆pB</a:t>
            </a:r>
            <a:endParaRPr lang="en-US" altLang="en-US" sz="1800" dirty="0">
              <a:latin typeface="Calibri" panose="020F0502020204030204" pitchFamily="34" charset="0"/>
            </a:endParaRPr>
          </a:p>
          <a:p>
            <a:pPr marL="0" lvl="0" indent="0" eaLnBrk="1" hangingPunct="1">
              <a:lnSpc>
                <a:spcPct val="100000"/>
              </a:lnSpc>
              <a:spcBef>
                <a:spcPct val="0"/>
              </a:spcBef>
              <a:buClrTx/>
              <a:buSzTx/>
              <a:buFontTx/>
              <a:buNone/>
            </a:pPr>
            <a:r>
              <a:rPr lang="en-US" altLang="en-US" sz="1800" dirty="0">
                <a:latin typeface="Calibri" panose="020F0502020204030204" pitchFamily="34" charset="0"/>
              </a:rPr>
              <a:t>         -------</a:t>
            </a:r>
            <a:endParaRPr lang="en-US" altLang="en-US" sz="1800" dirty="0">
              <a:latin typeface="Calibri" panose="020F0502020204030204" pitchFamily="34" charset="0"/>
            </a:endParaRPr>
          </a:p>
          <a:p>
            <a:pPr marL="0" lvl="0" indent="0" eaLnBrk="1" hangingPunct="1">
              <a:lnSpc>
                <a:spcPct val="100000"/>
              </a:lnSpc>
              <a:spcBef>
                <a:spcPct val="0"/>
              </a:spcBef>
              <a:buClrTx/>
              <a:buSzTx/>
              <a:buFontTx/>
              <a:buNone/>
            </a:pPr>
            <a:r>
              <a:rPr lang="en-US" altLang="en-US" sz="1800" dirty="0">
                <a:latin typeface="Calibri" panose="020F0502020204030204" pitchFamily="34" charset="0"/>
              </a:rPr>
              <a:t>          pB</a:t>
            </a:r>
            <a:endParaRPr lang="en-US" altLang="en-US" sz="1800" dirty="0">
              <a:latin typeface="Calibri" panose="020F0502020204030204" pitchFamily="34" charset="0"/>
            </a:endParaRPr>
          </a:p>
        </p:txBody>
      </p:sp>
      <p:pic>
        <p:nvPicPr>
          <p:cNvPr id="63493" name="Audio 2">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31453"/>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900" y="252413"/>
            <a:ext cx="8410575" cy="6810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800" b="1" i="0" u="none" strike="noStrike" kern="0" cap="none" spc="0" normalizeH="0" baseline="0" noProof="0" dirty="0">
                <a:ln>
                  <a:noFill/>
                </a:ln>
                <a:solidFill>
                  <a:srgbClr val="333399"/>
                </a:solidFill>
                <a:effectLst/>
                <a:uLnTx/>
                <a:uFillTx/>
                <a:latin typeface="+mj-lt"/>
                <a:ea typeface="+mj-ea"/>
                <a:cs typeface="+mj-cs"/>
              </a:rPr>
              <a:t>Cross elasticity of demand</a:t>
            </a:r>
            <a:br>
              <a:rPr kumimoji="0" lang="en-US" sz="3800" b="1" i="0" u="none" strike="noStrike" kern="0" cap="none" spc="0" normalizeH="0" baseline="0" noProof="0" dirty="0">
                <a:ln>
                  <a:noFill/>
                </a:ln>
                <a:solidFill>
                  <a:srgbClr val="333399"/>
                </a:solidFill>
                <a:effectLst/>
                <a:uLnTx/>
                <a:uFillTx/>
                <a:latin typeface="+mj-lt"/>
                <a:ea typeface="+mj-ea"/>
                <a:cs typeface="+mj-cs"/>
              </a:rPr>
            </a:br>
            <a:r>
              <a:rPr kumimoji="0" lang="en-US" sz="3800" b="1" i="0" u="none" strike="noStrike" kern="0" cap="none" spc="0" normalizeH="0" baseline="0" noProof="0" dirty="0">
                <a:ln>
                  <a:noFill/>
                </a:ln>
                <a:solidFill>
                  <a:srgbClr val="333399"/>
                </a:solidFill>
                <a:effectLst/>
                <a:uLnTx/>
                <a:uFillTx/>
                <a:latin typeface="+mj-lt"/>
                <a:ea typeface="+mj-ea"/>
                <a:cs typeface="+mj-cs"/>
              </a:rPr>
              <a:t>schedule  </a:t>
            </a:r>
            <a:endParaRPr kumimoji="0" lang="en-US" sz="3800" b="1" i="0" u="none" strike="noStrike" kern="0" cap="none" spc="0" normalizeH="0" baseline="0" noProof="0" dirty="0">
              <a:ln>
                <a:noFill/>
              </a:ln>
              <a:solidFill>
                <a:srgbClr val="333399"/>
              </a:solidFill>
              <a:effectLst/>
              <a:uLnTx/>
              <a:uFillTx/>
              <a:latin typeface="+mj-lt"/>
              <a:ea typeface="+mj-ea"/>
              <a:cs typeface="+mj-cs"/>
            </a:endParaRPr>
          </a:p>
        </p:txBody>
      </p:sp>
      <p:graphicFrame>
        <p:nvGraphicFramePr>
          <p:cNvPr id="64515" name="Table 64514"/>
          <p:cNvGraphicFramePr/>
          <p:nvPr/>
        </p:nvGraphicFramePr>
        <p:xfrm>
          <a:off x="1219200" y="2209800"/>
          <a:ext cx="5629275" cy="4252913"/>
        </p:xfrm>
        <a:graphic>
          <a:graphicData uri="http://schemas.openxmlformats.org/drawingml/2006/table">
            <a:tbl>
              <a:tblPr/>
              <a:tblGrid>
                <a:gridCol w="1965325"/>
                <a:gridCol w="1965325"/>
                <a:gridCol w="1698625"/>
              </a:tblGrid>
              <a:tr h="8413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2400" b="1" dirty="0">
                          <a:solidFill>
                            <a:srgbClr val="FFFFFF"/>
                          </a:solidFill>
                          <a:latin typeface="Calibri" panose="020F0502020204030204" pitchFamily="34" charset="0"/>
                          <a:cs typeface="Calibri" panose="020F0502020204030204" pitchFamily="34" charset="0"/>
                        </a:rPr>
                        <a:t>Commodities </a:t>
                      </a:r>
                      <a:endParaRPr lang="en-US" sz="2400" b="1" dirty="0">
                        <a:solidFill>
                          <a:srgbClr val="FFFFFF"/>
                        </a:solidFill>
                        <a:latin typeface="Calibri" panose="020F0502020204030204" pitchFamily="34" charset="0"/>
                        <a:ea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2400" b="1" dirty="0">
                          <a:solidFill>
                            <a:srgbClr val="FFFFFF"/>
                          </a:solidFill>
                          <a:latin typeface="Calibri" panose="020F0502020204030204" pitchFamily="34" charset="0"/>
                        </a:rPr>
                        <a:t>Price (Rs) for 40 kg</a:t>
                      </a:r>
                      <a:endParaRPr lang="en-US" sz="2400" b="1" dirty="0">
                        <a:solidFill>
                          <a:srgbClr val="FFFFFF"/>
                        </a:solidFill>
                        <a:latin typeface="Calibri" panose="020F0502020204030204" pitchFamily="34" charset="0"/>
                        <a:ea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2400" b="1" dirty="0">
                          <a:solidFill>
                            <a:srgbClr val="FFFFFF"/>
                          </a:solidFill>
                          <a:latin typeface="Calibri" panose="020F0502020204030204" pitchFamily="34" charset="0"/>
                        </a:rPr>
                        <a:t>Qd  kg</a:t>
                      </a:r>
                      <a:endParaRPr lang="en-US" sz="2400" b="1" dirty="0">
                        <a:solidFill>
                          <a:srgbClr val="FFFFFF"/>
                        </a:solidFill>
                        <a:latin typeface="Calibri" panose="020F0502020204030204" pitchFamily="34" charset="0"/>
                        <a:ea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6540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2400" b="1" dirty="0">
                          <a:solidFill>
                            <a:srgbClr val="FFFFFF"/>
                          </a:solidFill>
                          <a:latin typeface="Calibri" panose="020F0502020204030204" pitchFamily="34" charset="0"/>
                          <a:cs typeface="Calibri" panose="020F0502020204030204" pitchFamily="34" charset="0"/>
                        </a:rPr>
                        <a:t>Wheat A  P</a:t>
                      </a:r>
                      <a:r>
                        <a:rPr sz="1400" b="1" dirty="0">
                          <a:solidFill>
                            <a:srgbClr val="FFFFFF"/>
                          </a:solidFill>
                          <a:latin typeface="Calibri" panose="020F0502020204030204" pitchFamily="34" charset="0"/>
                          <a:cs typeface="Calibri" panose="020F0502020204030204" pitchFamily="34" charset="0"/>
                        </a:rPr>
                        <a:t>A</a:t>
                      </a:r>
                      <a:endParaRPr lang="en-US" sz="1400" b="1" dirty="0">
                        <a:solidFill>
                          <a:srgbClr val="FFFFFF"/>
                        </a:solidFill>
                        <a:latin typeface="Calibri" panose="020F0502020204030204" pitchFamily="34" charset="0"/>
                        <a:ea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2400" dirty="0">
                          <a:solidFill>
                            <a:srgbClr val="000000"/>
                          </a:solidFill>
                          <a:latin typeface="Calibri" panose="020F0502020204030204" pitchFamily="34" charset="0"/>
                        </a:rPr>
                        <a:t>1600</a:t>
                      </a:r>
                      <a:endParaRPr lang="en-US" sz="2400" dirty="0">
                        <a:solidFill>
                          <a:srgbClr val="000000"/>
                        </a:solidFill>
                        <a:latin typeface="Calibri" panose="020F0502020204030204" pitchFamily="34" charset="0"/>
                        <a:ea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2400" dirty="0">
                          <a:solidFill>
                            <a:srgbClr val="000000"/>
                          </a:solidFill>
                          <a:latin typeface="Calibri" panose="020F0502020204030204" pitchFamily="34" charset="0"/>
                        </a:rPr>
                        <a:t>40</a:t>
                      </a:r>
                      <a:endParaRPr lang="en-US" sz="2400" dirty="0">
                        <a:solidFill>
                          <a:srgbClr val="000000"/>
                        </a:solidFill>
                        <a:latin typeface="Calibri" panose="020F0502020204030204" pitchFamily="34" charset="0"/>
                        <a:ea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8413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endParaRPr lang="en-US" sz="2400" b="1" dirty="0">
                        <a:solidFill>
                          <a:srgbClr val="FFFFFF"/>
                        </a:solidFill>
                        <a:latin typeface="Calibri" panose="020F0502020204030204" pitchFamily="34" charset="0"/>
                        <a:ea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endParaRPr lang="en-US" sz="2400" dirty="0">
                        <a:solidFill>
                          <a:srgbClr val="000000"/>
                        </a:solidFill>
                        <a:latin typeface="Calibri" panose="020F0502020204030204" pitchFamily="34" charset="0"/>
                        <a:ea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2400" u="sng" dirty="0">
                          <a:solidFill>
                            <a:srgbClr val="000000"/>
                          </a:solidFill>
                          <a:latin typeface="Calibri" panose="020F0502020204030204" pitchFamily="34" charset="0"/>
                        </a:rPr>
                        <a:t>50</a:t>
                      </a:r>
                      <a:endParaRPr sz="2400" u="sng" dirty="0">
                        <a:solidFill>
                          <a:srgbClr val="000000"/>
                        </a:solidFill>
                        <a:latin typeface="Calibri" panose="020F0502020204030204" pitchFamily="34" charset="0"/>
                      </a:endParaRPr>
                    </a:p>
                    <a:p>
                      <a:pPr lvl="0" eaLnBrk="1" hangingPunct="1">
                        <a:lnSpc>
                          <a:spcPct val="115000"/>
                        </a:lnSpc>
                        <a:buNone/>
                      </a:pPr>
                      <a:r>
                        <a:rPr sz="2400" dirty="0">
                          <a:solidFill>
                            <a:srgbClr val="000000"/>
                          </a:solidFill>
                          <a:latin typeface="Calibri" panose="020F0502020204030204" pitchFamily="34" charset="0"/>
                          <a:cs typeface="Calibri" panose="020F0502020204030204" pitchFamily="34" charset="0"/>
                        </a:rPr>
                        <a:t>10= </a:t>
                      </a:r>
                      <a:r>
                        <a:rPr sz="2400" dirty="0">
                          <a:solidFill>
                            <a:srgbClr val="000000"/>
                          </a:solidFill>
                          <a:latin typeface="Calibri" panose="020F0502020204030204" pitchFamily="34" charset="0"/>
                        </a:rPr>
                        <a:t>∆qA</a:t>
                      </a:r>
                      <a:endParaRPr lang="en-US" sz="2400" dirty="0">
                        <a:solidFill>
                          <a:srgbClr val="000000"/>
                        </a:solidFill>
                        <a:latin typeface="Calibri" panose="020F0502020204030204" pitchFamily="34" charset="0"/>
                        <a:ea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r h="6540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2400" b="1" dirty="0">
                          <a:solidFill>
                            <a:srgbClr val="FFFFFF"/>
                          </a:solidFill>
                          <a:latin typeface="Calibri" panose="020F0502020204030204" pitchFamily="34" charset="0"/>
                          <a:cs typeface="Calibri" panose="020F0502020204030204" pitchFamily="34" charset="0"/>
                        </a:rPr>
                        <a:t>Rice B       P</a:t>
                      </a:r>
                      <a:r>
                        <a:rPr sz="1400" b="1" dirty="0">
                          <a:solidFill>
                            <a:srgbClr val="FFFFFF"/>
                          </a:solidFill>
                          <a:latin typeface="Calibri" panose="020F0502020204030204" pitchFamily="34" charset="0"/>
                          <a:cs typeface="Calibri" panose="020F0502020204030204" pitchFamily="34" charset="0"/>
                        </a:rPr>
                        <a:t>B</a:t>
                      </a:r>
                      <a:endParaRPr lang="en-US" sz="1400" b="1" dirty="0">
                        <a:solidFill>
                          <a:srgbClr val="FFFFFF"/>
                        </a:solidFill>
                        <a:latin typeface="Calibri" panose="020F0502020204030204" pitchFamily="34" charset="0"/>
                        <a:ea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2400" dirty="0">
                          <a:solidFill>
                            <a:srgbClr val="000000"/>
                          </a:solidFill>
                          <a:latin typeface="Calibri" panose="020F0502020204030204" pitchFamily="34" charset="0"/>
                        </a:rPr>
                        <a:t>2000</a:t>
                      </a:r>
                      <a:endParaRPr lang="en-US" sz="2400" dirty="0">
                        <a:solidFill>
                          <a:srgbClr val="000000"/>
                        </a:solidFill>
                        <a:latin typeface="Calibri" panose="020F0502020204030204" pitchFamily="34" charset="0"/>
                        <a:ea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endParaRPr lang="en-US" sz="2400" dirty="0">
                        <a:solidFill>
                          <a:srgbClr val="000000"/>
                        </a:solidFill>
                        <a:latin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12620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endParaRPr lang="en-US" sz="2400" b="1" dirty="0">
                        <a:solidFill>
                          <a:srgbClr val="FFFFFF"/>
                        </a:solidFill>
                        <a:latin typeface="Calibri" panose="020F0502020204030204" pitchFamily="34" charset="0"/>
                        <a:ea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r>
                        <a:rPr sz="2400" u="sng" dirty="0">
                          <a:solidFill>
                            <a:srgbClr val="000000"/>
                          </a:solidFill>
                          <a:latin typeface="Calibri" panose="020F0502020204030204" pitchFamily="34" charset="0"/>
                          <a:cs typeface="Calibri" panose="020F0502020204030204" pitchFamily="34" charset="0"/>
                        </a:rPr>
                        <a:t>2500</a:t>
                      </a:r>
                      <a:endParaRPr sz="2400" u="sng" dirty="0">
                        <a:solidFill>
                          <a:srgbClr val="000000"/>
                        </a:solidFill>
                        <a:latin typeface="Calibri" panose="020F0502020204030204" pitchFamily="34" charset="0"/>
                        <a:cs typeface="Calibri" panose="020F0502020204030204" pitchFamily="34" charset="0"/>
                      </a:endParaRPr>
                    </a:p>
                    <a:p>
                      <a:pPr lvl="0" eaLnBrk="1" hangingPunct="1">
                        <a:lnSpc>
                          <a:spcPct val="115000"/>
                        </a:lnSpc>
                        <a:buNone/>
                      </a:pPr>
                      <a:r>
                        <a:rPr sz="2400" dirty="0">
                          <a:solidFill>
                            <a:srgbClr val="000000"/>
                          </a:solidFill>
                          <a:latin typeface="Calibri" panose="020F0502020204030204" pitchFamily="34" charset="0"/>
                          <a:cs typeface="Calibri" panose="020F0502020204030204" pitchFamily="34" charset="0"/>
                        </a:rPr>
                        <a:t>500= ∆pB</a:t>
                      </a:r>
                      <a:endParaRPr sz="2400" dirty="0">
                        <a:solidFill>
                          <a:srgbClr val="000000"/>
                        </a:solidFill>
                        <a:latin typeface="Calibri" panose="020F0502020204030204" pitchFamily="34" charset="0"/>
                        <a:cs typeface="Calibri" panose="020F0502020204030204" pitchFamily="34" charset="0"/>
                      </a:endParaRPr>
                    </a:p>
                    <a:p>
                      <a:pPr lvl="0" eaLnBrk="1" hangingPunct="1">
                        <a:lnSpc>
                          <a:spcPct val="115000"/>
                        </a:lnSpc>
                        <a:buNone/>
                      </a:pPr>
                      <a:endParaRPr lang="en-US" sz="2400" dirty="0">
                        <a:solidFill>
                          <a:srgbClr val="000000"/>
                        </a:solidFill>
                        <a:latin typeface="Calibri" panose="020F0502020204030204" pitchFamily="34" charset="0"/>
                        <a:ea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15000"/>
                        </a:lnSpc>
                        <a:buNone/>
                      </a:pPr>
                      <a:endParaRPr lang="en-US" sz="2400" dirty="0">
                        <a:solidFill>
                          <a:srgbClr val="000000"/>
                        </a:solidFill>
                        <a:latin typeface="Calibri" panose="020F0502020204030204" pitchFamily="34" charset="0"/>
                      </a:endParaRPr>
                    </a:p>
                  </a:txBody>
                  <a:tcPr marL="68580" marR="6858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bl>
          </a:graphicData>
        </a:graphic>
      </p:graphicFrame>
      <p:pic>
        <p:nvPicPr>
          <p:cNvPr id="64541" name="Audio 4">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272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3"/>
          <p:cNvSpPr>
            <a:spLocks noGrp="1"/>
          </p:cNvSpPr>
          <p:nvPr>
            <p:ph type="title"/>
          </p:nvPr>
        </p:nvSpPr>
        <p:spPr>
          <a:ln/>
        </p:spPr>
        <p:txBody>
          <a:bodyPr vert="horz" wrap="square" lIns="91440" tIns="45720" rIns="91440" bIns="45720" anchor="ctr" anchorCtr="0"/>
          <a:p>
            <a:pPr eaLnBrk="1" hangingPunct="1"/>
            <a:endParaRPr lang="en-US" altLang="en-US" dirty="0"/>
          </a:p>
        </p:txBody>
      </p:sp>
      <p:sp>
        <p:nvSpPr>
          <p:cNvPr id="65539" name="Content Placeholder 4"/>
          <p:cNvSpPr>
            <a:spLocks noGrp="1"/>
          </p:cNvSpPr>
          <p:nvPr>
            <p:ph sz="half" idx="1"/>
          </p:nvPr>
        </p:nvSpPr>
        <p:spPr>
          <a:ln/>
        </p:spPr>
        <p:txBody>
          <a:bodyPr vert="horz" wrap="square" lIns="91440" tIns="45720" rIns="91440" bIns="45720" anchor="t" anchorCtr="0"/>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∆qA</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sz="1600" dirty="0">
                <a:latin typeface="+mn-lt"/>
                <a:ea typeface="+mn-ea"/>
                <a:cs typeface="+mn-cs"/>
              </a:rPr>
              <a:t>         </a:t>
            </a:r>
            <a:r>
              <a:rPr lang="en-US" altLang="en-US" dirty="0">
                <a:latin typeface="+mn-lt"/>
                <a:ea typeface="+mn-ea"/>
                <a:cs typeface="+mn-cs"/>
              </a:rPr>
              <a:t>----------</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qA</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EC=  -----------------</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∆pB</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pB</a:t>
            </a:r>
            <a:endParaRPr lang="en-US" altLang="en-US" dirty="0">
              <a:latin typeface="+mn-lt"/>
              <a:ea typeface="+mn-ea"/>
              <a:cs typeface="+mn-cs"/>
            </a:endParaRPr>
          </a:p>
        </p:txBody>
      </p:sp>
      <p:sp>
        <p:nvSpPr>
          <p:cNvPr id="65540" name="Content Placeholder 5"/>
          <p:cNvSpPr>
            <a:spLocks noGrp="1"/>
          </p:cNvSpPr>
          <p:nvPr>
            <p:ph sz="half" idx="2"/>
          </p:nvPr>
        </p:nvSpPr>
        <p:spPr>
          <a:ln/>
        </p:spPr>
        <p:txBody>
          <a:bodyPr vert="horz" wrap="square" lIns="91440" tIns="45720" rIns="91440" bIns="45720" anchor="t" anchorCtr="0"/>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10</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sz="1600" dirty="0">
                <a:latin typeface="+mn-lt"/>
                <a:ea typeface="+mn-ea"/>
                <a:cs typeface="+mn-cs"/>
              </a:rPr>
              <a:t>         </a:t>
            </a:r>
            <a:r>
              <a:rPr lang="en-US" altLang="en-US" dirty="0">
                <a:latin typeface="+mn-lt"/>
                <a:ea typeface="+mn-ea"/>
                <a:cs typeface="+mn-cs"/>
              </a:rPr>
              <a:t>----------</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40</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EC=  -----------------</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500</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a:t>
            </a:r>
            <a:endParaRPr lang="en-US" altLang="en-US" dirty="0">
              <a:latin typeface="+mn-lt"/>
              <a:ea typeface="+mn-ea"/>
              <a:cs typeface="+mn-cs"/>
            </a:endParaRPr>
          </a:p>
          <a:p>
            <a:pPr marL="0" indent="0" eaLnBrk="1" hangingPunct="1">
              <a:buClr>
                <a:srgbClr val="339966"/>
              </a:buClr>
              <a:buSzPct val="120000"/>
              <a:buFont typeface="Arial" panose="020B0604020202020204" pitchFamily="34" charset="0"/>
              <a:buNone/>
            </a:pPr>
            <a:r>
              <a:rPr lang="en-US" altLang="en-US" dirty="0">
                <a:latin typeface="+mn-lt"/>
                <a:ea typeface="+mn-ea"/>
                <a:cs typeface="+mn-cs"/>
              </a:rPr>
              <a:t>          2000</a:t>
            </a:r>
            <a:endParaRPr lang="en-US" altLang="en-US" dirty="0">
              <a:latin typeface="+mn-lt"/>
              <a:ea typeface="+mn-ea"/>
              <a:cs typeface="+mn-cs"/>
            </a:endParaRPr>
          </a:p>
        </p:txBody>
      </p:sp>
      <p:pic>
        <p:nvPicPr>
          <p:cNvPr id="65541"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2183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5000"/>
              </a:lnSpc>
              <a:spcBef>
                <a:spcPct val="45000"/>
              </a:spcBef>
              <a:spcAft>
                <a:spcPts val="0"/>
              </a:spcAft>
              <a:buClr>
                <a:srgbClr val="339966"/>
              </a:buClr>
              <a:buSzPct val="120000"/>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n-lt"/>
                <a:ea typeface="+mn-ea"/>
                <a:cs typeface="+mn-cs"/>
              </a:rPr>
              <a:t>EC= 1</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5000"/>
              </a:lnSpc>
              <a:spcBef>
                <a:spcPct val="45000"/>
              </a:spcBef>
              <a:spcAft>
                <a:spcPts val="0"/>
              </a:spcAft>
              <a:buClr>
                <a:srgbClr val="339966"/>
              </a:buClr>
              <a:buSzPct val="120000"/>
              <a:buFont typeface="Arial" panose="020B0604020202020204" pitchFamily="34" charset="0"/>
              <a:buNone/>
              <a:defRPr/>
            </a:pPr>
            <a:r>
              <a:rPr kumimoji="0" lang="en-US" sz="2800" b="0" i="0" u="none" strike="noStrike" kern="0" cap="none" spc="0" normalizeH="0" baseline="0" noProof="0" dirty="0">
                <a:ln>
                  <a:noFill/>
                </a:ln>
                <a:solidFill>
                  <a:schemeClr val="tx1"/>
                </a:solidFill>
                <a:effectLst/>
                <a:uLnTx/>
                <a:uFillTx/>
                <a:latin typeface="+mn-lt"/>
                <a:ea typeface="+mn-ea"/>
                <a:cs typeface="+mn-cs"/>
              </a:rPr>
              <a:t>Or </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5000"/>
              </a:lnSpc>
              <a:spcBef>
                <a:spcPct val="45000"/>
              </a:spcBef>
              <a:spcAft>
                <a:spcPts val="0"/>
              </a:spcAft>
              <a:buClr>
                <a:srgbClr val="339966"/>
              </a:buClr>
              <a:buSzPct val="120000"/>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n-lt"/>
                <a:ea typeface="+mn-ea"/>
                <a:cs typeface="+mn-cs"/>
              </a:rPr>
              <a:t>Equal to unity</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pic>
        <p:nvPicPr>
          <p:cNvPr id="66563"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ustDataLst>
      <p:tags r:id="rId2"/>
    </p:custDataLst>
  </p:cSld>
  <p:clrMapOvr>
    <a:masterClrMapping/>
  </p:clrMapOvr>
  <p:transition spd="slow" advTm="644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itle 1"/>
          <p:cNvSpPr>
            <a:spLocks noGrp="1"/>
          </p:cNvSpPr>
          <p:nvPr>
            <p:ph type="title"/>
          </p:nvPr>
        </p:nvSpPr>
        <p:spPr/>
        <p:txBody>
          <a:bodyPr vert="horz" wrap="square" lIns="91440" tIns="45720" rIns="91440" bIns="45720" anchor="ctr" anchorCtr="0"/>
          <a:p>
            <a:r>
              <a:rPr dirty="0"/>
              <a:t>Elasticity of supply </a:t>
            </a:r>
            <a:endParaRPr dirty="0"/>
          </a:p>
        </p:txBody>
      </p:sp>
      <p:sp>
        <p:nvSpPr>
          <p:cNvPr id="34819" name="Content Placeholder 2"/>
          <p:cNvSpPr>
            <a:spLocks noGrp="1"/>
          </p:cNvSpPr>
          <p:nvPr>
            <p:ph idx="1"/>
          </p:nvPr>
        </p:nvSpPr>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This measures the responsiveness of quantity supplied to a change in price.</a:t>
            </a: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The price elasticity of supply (PES) is measured by </a:t>
            </a: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 change in Q.S / % change in price.</a:t>
            </a: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If price of a apple increases 10%, and the supply increases 20%. We say the PES is 2.0</a:t>
            </a: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If the price of bananas falls 12% and the quantity supplied falls 2%. We say the PES = 2/12 = 0.16</a:t>
            </a: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34820" name="Footer Placeholder 3"/>
          <p:cNvSpPr txBox="1">
            <a:spLocks noGrp="1"/>
          </p:cNvSpPr>
          <p:nvPr>
            <p:ph type="ftr" sz="quarter" idx="11"/>
          </p:nvPr>
        </p:nvSpPr>
        <p:spPr>
          <a:xfrm>
            <a:off x="457200" y="6356350"/>
            <a:ext cx="2133600" cy="365125"/>
          </a:xfr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rPr>
              <a:t>ELASTICITY AND ITS APPLICATION</a:t>
            </a:r>
            <a:endPar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endParaRPr>
          </a:p>
        </p:txBody>
      </p:sp>
      <p:sp>
        <p:nvSpPr>
          <p:cNvPr id="34821" name="Slide Number Placeholder 4"/>
          <p:cNvSpPr txBox="1">
            <a:spLocks noGrp="1"/>
          </p:cNvSpPr>
          <p:nvPr>
            <p:ph type="sldNum" sz="quarter" idx="12"/>
          </p:nvPr>
        </p:nvSpPr>
        <p:spPr>
          <a:xfrm>
            <a:off x="3124200" y="6356350"/>
            <a:ext cx="2895600" cy="365125"/>
          </a:xfrm>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Footer Placeholder 1"/>
          <p:cNvSpPr txBox="1">
            <a:spLocks noGrp="1"/>
          </p:cNvSpPr>
          <p:nvPr>
            <p:ph type="ftr" sz="quarter" idx="11"/>
          </p:nvPr>
        </p:nvSpPr>
        <p:spPr>
          <a:xfrm>
            <a:off x="457200" y="6356350"/>
            <a:ext cx="2133600" cy="365125"/>
          </a:xfr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rPr>
              <a:t>ELASTICITY AND ITS APPLICATION</a:t>
            </a:r>
            <a:endPar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endParaRPr>
          </a:p>
        </p:txBody>
      </p:sp>
      <p:sp>
        <p:nvSpPr>
          <p:cNvPr id="35843" name="Slide Number Placeholder 2"/>
          <p:cNvSpPr txBox="1">
            <a:spLocks noGrp="1"/>
          </p:cNvSpPr>
          <p:nvPr>
            <p:ph type="sldNum" sz="quarter" idx="12"/>
          </p:nvPr>
        </p:nvSpPr>
        <p:spPr>
          <a:xfrm>
            <a:off x="3124200" y="6356350"/>
            <a:ext cx="2895600" cy="365125"/>
          </a:xfrm>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200" dirty="0">
                <a:solidFill>
                  <a:srgbClr val="898989"/>
                </a:solidFill>
              </a:rPr>
            </a:fld>
            <a:endParaRPr lang="en-US" sz="1200" dirty="0">
              <a:solidFill>
                <a:srgbClr val="898989"/>
              </a:solidFill>
            </a:endParaRPr>
          </a:p>
        </p:txBody>
      </p:sp>
      <p:grpSp>
        <p:nvGrpSpPr>
          <p:cNvPr id="2" name="Group 60"/>
          <p:cNvGrpSpPr/>
          <p:nvPr/>
        </p:nvGrpSpPr>
        <p:grpSpPr>
          <a:xfrm>
            <a:off x="7202488" y="3375025"/>
            <a:ext cx="547687" cy="2081213"/>
            <a:chOff x="4537" y="2126"/>
            <a:chExt cx="345" cy="1311"/>
          </a:xfrm>
        </p:grpSpPr>
        <p:sp>
          <p:nvSpPr>
            <p:cNvPr id="4143" name="Line 20"/>
            <p:cNvSpPr/>
            <p:nvPr/>
          </p:nvSpPr>
          <p:spPr>
            <a:xfrm>
              <a:off x="4709" y="2126"/>
              <a:ext cx="0" cy="1025"/>
            </a:xfrm>
            <a:prstGeom prst="line">
              <a:avLst/>
            </a:prstGeom>
            <a:ln w="9525" cap="flat" cmpd="sng">
              <a:solidFill>
                <a:srgbClr val="777777"/>
              </a:solidFill>
              <a:prstDash val="lgDash"/>
              <a:headEnd type="none" w="med" len="med"/>
              <a:tailEnd type="none" w="med" len="med"/>
            </a:ln>
          </p:spPr>
        </p:sp>
        <p:sp>
          <p:nvSpPr>
            <p:cNvPr id="4144" name="Text Box 27"/>
            <p:cNvSpPr txBox="1"/>
            <p:nvPr/>
          </p:nvSpPr>
          <p:spPr>
            <a:xfrm>
              <a:off x="4537" y="3149"/>
              <a:ext cx="345" cy="288"/>
            </a:xfrm>
            <a:prstGeom prst="rect">
              <a:avLst/>
            </a:prstGeom>
            <a:noFill/>
            <a:ln w="9525">
              <a:noFill/>
            </a:ln>
          </p:spPr>
          <p:txBody>
            <a:bodyPr>
              <a:spAutoFit/>
            </a:bodyPr>
            <a:p>
              <a:pPr algn="ctr">
                <a:spcBef>
                  <a:spcPct val="50000"/>
                </a:spcBef>
              </a:pPr>
              <a:r>
                <a:rPr sz="2400" b="1" i="1" dirty="0">
                  <a:latin typeface="Calibri" panose="020F0502020204030204" pitchFamily="34" charset="0"/>
                  <a:ea typeface="Arial" panose="020B0604020202020204" pitchFamily="34" charset="0"/>
                  <a:cs typeface="Arial" panose="020B0604020202020204" pitchFamily="34" charset="0"/>
                </a:rPr>
                <a:t>Q</a:t>
              </a:r>
              <a:r>
                <a:rPr sz="2400" b="1" baseline="-25000" dirty="0">
                  <a:latin typeface="Calibri" panose="020F0502020204030204" pitchFamily="34" charset="0"/>
                  <a:ea typeface="Arial" panose="020B0604020202020204" pitchFamily="34" charset="0"/>
                  <a:cs typeface="Arial" panose="020B0604020202020204" pitchFamily="34" charset="0"/>
                </a:rPr>
                <a:t>2</a:t>
              </a:r>
              <a:endParaRPr sz="2400" b="1" baseline="-25000" dirty="0">
                <a:latin typeface="Calibri" panose="020F0502020204030204" pitchFamily="34" charset="0"/>
                <a:ea typeface="Arial" panose="020B0604020202020204" pitchFamily="34" charset="0"/>
              </a:endParaRPr>
            </a:p>
          </p:txBody>
        </p:sp>
      </p:grpSp>
      <p:sp>
        <p:nvSpPr>
          <p:cNvPr id="4101" name="Rectangle 2"/>
          <p:cNvSpPr>
            <a:spLocks noGrp="1"/>
          </p:cNvSpPr>
          <p:nvPr>
            <p:ph type="title" idx="4294967295"/>
          </p:nvPr>
        </p:nvSpPr>
        <p:spPr/>
        <p:txBody>
          <a:bodyPr vert="horz" wrap="square" lIns="91440" tIns="45720" rIns="91440" bIns="45720" anchor="ctr" anchorCtr="0"/>
          <a:p>
            <a:r>
              <a:rPr dirty="0"/>
              <a:t>Price Elasticity of Supply</a:t>
            </a:r>
            <a:endParaRPr dirty="0"/>
          </a:p>
        </p:txBody>
      </p:sp>
      <p:sp>
        <p:nvSpPr>
          <p:cNvPr id="126979" name="Rectangle 3"/>
          <p:cNvSpPr>
            <a:spLocks noGrp="1"/>
          </p:cNvSpPr>
          <p:nvPr>
            <p:ph type="body" idx="4294967295"/>
          </p:nvPr>
        </p:nvSpPr>
        <p:spPr>
          <a:xfrm>
            <a:off x="838200" y="3136900"/>
            <a:ext cx="2132013" cy="1804988"/>
          </a:xfrm>
        </p:spPr>
        <p:txBody>
          <a:bodyPr vert="horz" wrap="square" lIns="91440" tIns="45720" rIns="91440" bIns="45720" anchor="t" anchorCtr="0"/>
          <a:p>
            <a:pPr marL="0" indent="0">
              <a:buFont typeface="Wingdings" panose="05000000000000000000" pitchFamily="2" charset="2"/>
              <a:buNone/>
            </a:pPr>
            <a:r>
              <a:rPr sz="2700" dirty="0"/>
              <a:t>Price </a:t>
            </a:r>
            <a:br>
              <a:rPr sz="2700" dirty="0"/>
            </a:br>
            <a:r>
              <a:rPr sz="2700" dirty="0"/>
              <a:t>elasticity </a:t>
            </a:r>
            <a:br>
              <a:rPr sz="2700" dirty="0"/>
            </a:br>
            <a:r>
              <a:rPr sz="2700" dirty="0"/>
              <a:t>of supply equals  </a:t>
            </a:r>
            <a:endParaRPr sz="2700" dirty="0"/>
          </a:p>
        </p:txBody>
      </p:sp>
      <p:sp>
        <p:nvSpPr>
          <p:cNvPr id="4103"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p>
            <a:pPr algn="ctr"/>
            <a:r>
              <a:rPr sz="1400" b="1" dirty="0">
                <a:latin typeface="Tahoma" panose="020B0604030504040204" pitchFamily="34" charset="0"/>
                <a:ea typeface="Arial" panose="020B0604020202020204" pitchFamily="34" charset="0"/>
                <a:cs typeface="Arial" panose="020B0604020202020204" pitchFamily="34" charset="0"/>
              </a:rPr>
              <a:t>0</a:t>
            </a:r>
            <a:endParaRPr sz="1400" b="1" dirty="0">
              <a:latin typeface="Tahoma" panose="020B0604030504040204" pitchFamily="34" charset="0"/>
              <a:ea typeface="Arial" panose="020B0604020202020204" pitchFamily="34" charset="0"/>
            </a:endParaRPr>
          </a:p>
        </p:txBody>
      </p:sp>
      <p:grpSp>
        <p:nvGrpSpPr>
          <p:cNvPr id="4104" name="Group 5"/>
          <p:cNvGrpSpPr/>
          <p:nvPr/>
        </p:nvGrpSpPr>
        <p:grpSpPr>
          <a:xfrm>
            <a:off x="5343525" y="2346325"/>
            <a:ext cx="3406775" cy="2876550"/>
            <a:chOff x="3226" y="1041"/>
            <a:chExt cx="2146" cy="1812"/>
          </a:xfrm>
        </p:grpSpPr>
        <p:grpSp>
          <p:nvGrpSpPr>
            <p:cNvPr id="4138" name="Group 6"/>
            <p:cNvGrpSpPr/>
            <p:nvPr/>
          </p:nvGrpSpPr>
          <p:grpSpPr>
            <a:xfrm>
              <a:off x="3421" y="1302"/>
              <a:ext cx="1661" cy="1413"/>
              <a:chOff x="1098" y="1361"/>
              <a:chExt cx="2116" cy="2027"/>
            </a:xfrm>
          </p:grpSpPr>
          <p:sp>
            <p:nvSpPr>
              <p:cNvPr id="4141" name="Line 7"/>
              <p:cNvSpPr/>
              <p:nvPr/>
            </p:nvSpPr>
            <p:spPr>
              <a:xfrm>
                <a:off x="1102" y="1361"/>
                <a:ext cx="0" cy="2025"/>
              </a:xfrm>
              <a:prstGeom prst="line">
                <a:avLst/>
              </a:prstGeom>
              <a:ln w="12700" cap="flat" cmpd="sng">
                <a:solidFill>
                  <a:schemeClr val="tx1"/>
                </a:solidFill>
                <a:prstDash val="solid"/>
                <a:headEnd type="none" w="med" len="med"/>
                <a:tailEnd type="none" w="med" len="med"/>
              </a:ln>
            </p:spPr>
          </p:sp>
          <p:sp>
            <p:nvSpPr>
              <p:cNvPr id="4142" name="Line 8"/>
              <p:cNvSpPr/>
              <p:nvPr/>
            </p:nvSpPr>
            <p:spPr>
              <a:xfrm>
                <a:off x="1098" y="3388"/>
                <a:ext cx="2116" cy="0"/>
              </a:xfrm>
              <a:prstGeom prst="line">
                <a:avLst/>
              </a:prstGeom>
              <a:ln w="12700" cap="flat" cmpd="sng">
                <a:solidFill>
                  <a:schemeClr val="tx1"/>
                </a:solidFill>
                <a:prstDash val="solid"/>
                <a:headEnd type="none" w="med" len="med"/>
                <a:tailEnd type="none" w="med" len="med"/>
              </a:ln>
            </p:spPr>
          </p:sp>
        </p:grpSp>
        <p:sp>
          <p:nvSpPr>
            <p:cNvPr id="4139" name="Text Box 9"/>
            <p:cNvSpPr txBox="1"/>
            <p:nvPr/>
          </p:nvSpPr>
          <p:spPr>
            <a:xfrm>
              <a:off x="3226" y="1041"/>
              <a:ext cx="387" cy="288"/>
            </a:xfrm>
            <a:prstGeom prst="rect">
              <a:avLst/>
            </a:prstGeom>
            <a:noFill/>
            <a:ln w="9525">
              <a:noFill/>
            </a:ln>
          </p:spPr>
          <p:txBody>
            <a:bodyPr>
              <a:spAutoFit/>
            </a:bodyPr>
            <a:p>
              <a:pPr algn="ctr">
                <a:spcBef>
                  <a:spcPct val="50000"/>
                </a:spcBef>
              </a:pPr>
              <a:r>
                <a:rPr sz="2400" b="1" i="1" dirty="0">
                  <a:latin typeface="Calibri" panose="020F0502020204030204" pitchFamily="34" charset="0"/>
                  <a:ea typeface="Arial" panose="020B0604020202020204" pitchFamily="34" charset="0"/>
                  <a:cs typeface="Arial" panose="020B0604020202020204" pitchFamily="34" charset="0"/>
                </a:rPr>
                <a:t>P</a:t>
              </a:r>
              <a:endParaRPr sz="2400" b="1" i="1" dirty="0">
                <a:latin typeface="Calibri" panose="020F0502020204030204" pitchFamily="34" charset="0"/>
                <a:ea typeface="Arial" panose="020B0604020202020204" pitchFamily="34" charset="0"/>
              </a:endParaRPr>
            </a:p>
          </p:txBody>
        </p:sp>
        <p:sp>
          <p:nvSpPr>
            <p:cNvPr id="4140" name="Text Box 10"/>
            <p:cNvSpPr txBox="1"/>
            <p:nvPr/>
          </p:nvSpPr>
          <p:spPr>
            <a:xfrm>
              <a:off x="4985" y="2565"/>
              <a:ext cx="387" cy="288"/>
            </a:xfrm>
            <a:prstGeom prst="rect">
              <a:avLst/>
            </a:prstGeom>
            <a:noFill/>
            <a:ln w="9525">
              <a:noFill/>
            </a:ln>
          </p:spPr>
          <p:txBody>
            <a:bodyPr>
              <a:spAutoFit/>
            </a:bodyPr>
            <a:p>
              <a:pPr algn="ctr">
                <a:spcBef>
                  <a:spcPct val="50000"/>
                </a:spcBef>
              </a:pPr>
              <a:r>
                <a:rPr sz="2400" b="1" i="1" dirty="0">
                  <a:latin typeface="Calibri" panose="020F0502020204030204" pitchFamily="34" charset="0"/>
                  <a:ea typeface="Arial" panose="020B0604020202020204" pitchFamily="34" charset="0"/>
                  <a:cs typeface="Arial" panose="020B0604020202020204" pitchFamily="34" charset="0"/>
                </a:rPr>
                <a:t>Q</a:t>
              </a:r>
              <a:endParaRPr sz="2400" b="1" i="1" dirty="0">
                <a:latin typeface="Calibri" panose="020F0502020204030204" pitchFamily="34" charset="0"/>
                <a:ea typeface="Arial" panose="020B0604020202020204" pitchFamily="34" charset="0"/>
              </a:endParaRPr>
            </a:p>
          </p:txBody>
        </p:sp>
      </p:grpSp>
      <p:grpSp>
        <p:nvGrpSpPr>
          <p:cNvPr id="4105" name="Group 54"/>
          <p:cNvGrpSpPr/>
          <p:nvPr/>
        </p:nvGrpSpPr>
        <p:grpSpPr>
          <a:xfrm>
            <a:off x="6370638" y="2566988"/>
            <a:ext cx="2190750" cy="2189162"/>
            <a:chOff x="4013" y="1617"/>
            <a:chExt cx="1380" cy="1379"/>
          </a:xfrm>
        </p:grpSpPr>
        <p:sp>
          <p:nvSpPr>
            <p:cNvPr id="4136" name="Line 12"/>
            <p:cNvSpPr/>
            <p:nvPr/>
          </p:nvSpPr>
          <p:spPr>
            <a:xfrm rot="6600000">
              <a:off x="3783" y="1847"/>
              <a:ext cx="1379" cy="919"/>
            </a:xfrm>
            <a:prstGeom prst="line">
              <a:avLst/>
            </a:prstGeom>
            <a:ln w="38100" cap="flat" cmpd="sng">
              <a:solidFill>
                <a:srgbClr val="003399"/>
              </a:solidFill>
              <a:prstDash val="solid"/>
              <a:headEnd type="none" w="med" len="med"/>
              <a:tailEnd type="none" w="med" len="med"/>
            </a:ln>
          </p:spPr>
        </p:sp>
        <p:sp>
          <p:nvSpPr>
            <p:cNvPr id="4137" name="Text Box 13"/>
            <p:cNvSpPr txBox="1"/>
            <p:nvPr/>
          </p:nvSpPr>
          <p:spPr>
            <a:xfrm>
              <a:off x="5073" y="1632"/>
              <a:ext cx="320" cy="288"/>
            </a:xfrm>
            <a:prstGeom prst="rect">
              <a:avLst/>
            </a:prstGeom>
            <a:noFill/>
            <a:ln w="9525">
              <a:noFill/>
            </a:ln>
          </p:spPr>
          <p:txBody>
            <a:bodyPr>
              <a:spAutoFit/>
            </a:bodyPr>
            <a:p>
              <a:pPr algn="ctr">
                <a:spcBef>
                  <a:spcPct val="50000"/>
                </a:spcBef>
              </a:pPr>
              <a:r>
                <a:rPr sz="2400" b="1" i="1" dirty="0">
                  <a:latin typeface="Calibri" panose="020F0502020204030204" pitchFamily="34" charset="0"/>
                  <a:ea typeface="Arial" panose="020B0604020202020204" pitchFamily="34" charset="0"/>
                  <a:cs typeface="Arial" panose="020B0604020202020204" pitchFamily="34" charset="0"/>
                </a:rPr>
                <a:t>S</a:t>
              </a:r>
              <a:endParaRPr sz="2400" b="1" i="1" dirty="0">
                <a:latin typeface="Calibri" panose="020F0502020204030204" pitchFamily="34" charset="0"/>
                <a:ea typeface="Arial" panose="020B0604020202020204" pitchFamily="34" charset="0"/>
              </a:endParaRPr>
            </a:p>
          </p:txBody>
        </p:sp>
      </p:grpSp>
      <p:grpSp>
        <p:nvGrpSpPr>
          <p:cNvPr id="6" name="Group 59"/>
          <p:cNvGrpSpPr/>
          <p:nvPr/>
        </p:nvGrpSpPr>
        <p:grpSpPr>
          <a:xfrm>
            <a:off x="5062538" y="3167063"/>
            <a:ext cx="2479675" cy="457200"/>
            <a:chOff x="3189" y="1995"/>
            <a:chExt cx="1562" cy="288"/>
          </a:xfrm>
        </p:grpSpPr>
        <p:sp>
          <p:nvSpPr>
            <p:cNvPr id="4133" name="Text Box 16"/>
            <p:cNvSpPr txBox="1"/>
            <p:nvPr/>
          </p:nvSpPr>
          <p:spPr>
            <a:xfrm>
              <a:off x="3189" y="1995"/>
              <a:ext cx="376" cy="288"/>
            </a:xfrm>
            <a:prstGeom prst="rect">
              <a:avLst/>
            </a:prstGeom>
            <a:noFill/>
            <a:ln w="9525">
              <a:noFill/>
            </a:ln>
          </p:spPr>
          <p:txBody>
            <a:bodyPr>
              <a:spAutoFit/>
            </a:bodyPr>
            <a:p>
              <a:pPr algn="r">
                <a:spcBef>
                  <a:spcPct val="50000"/>
                </a:spcBef>
              </a:pPr>
              <a:r>
                <a:rPr sz="2400" b="1" i="1" dirty="0">
                  <a:latin typeface="Calibri" panose="020F0502020204030204" pitchFamily="34" charset="0"/>
                  <a:ea typeface="Arial" panose="020B0604020202020204" pitchFamily="34" charset="0"/>
                  <a:cs typeface="Arial" panose="020B0604020202020204" pitchFamily="34" charset="0"/>
                </a:rPr>
                <a:t>P</a:t>
              </a:r>
              <a:r>
                <a:rPr sz="2400" b="1" baseline="-25000" dirty="0">
                  <a:latin typeface="Calibri" panose="020F0502020204030204" pitchFamily="34" charset="0"/>
                  <a:ea typeface="Arial" panose="020B0604020202020204" pitchFamily="34" charset="0"/>
                  <a:cs typeface="Arial" panose="020B0604020202020204" pitchFamily="34" charset="0"/>
                </a:rPr>
                <a:t>2</a:t>
              </a:r>
              <a:endParaRPr sz="2400" b="1" baseline="-25000" dirty="0">
                <a:latin typeface="Calibri" panose="020F0502020204030204" pitchFamily="34" charset="0"/>
                <a:ea typeface="Arial" panose="020B0604020202020204" pitchFamily="34" charset="0"/>
              </a:endParaRPr>
            </a:p>
          </p:txBody>
        </p:sp>
        <p:sp>
          <p:nvSpPr>
            <p:cNvPr id="4134" name="Line 19"/>
            <p:cNvSpPr/>
            <p:nvPr/>
          </p:nvSpPr>
          <p:spPr>
            <a:xfrm>
              <a:off x="3570" y="2124"/>
              <a:ext cx="1139" cy="0"/>
            </a:xfrm>
            <a:prstGeom prst="line">
              <a:avLst/>
            </a:prstGeom>
            <a:ln w="9525" cap="flat" cmpd="sng">
              <a:solidFill>
                <a:srgbClr val="777777"/>
              </a:solidFill>
              <a:prstDash val="lgDash"/>
              <a:headEnd type="none" w="med" len="med"/>
              <a:tailEnd type="none" w="med" len="med"/>
            </a:ln>
          </p:spPr>
        </p:sp>
        <p:sp>
          <p:nvSpPr>
            <p:cNvPr id="4135" name="Oval 23"/>
            <p:cNvSpPr/>
            <p:nvPr/>
          </p:nvSpPr>
          <p:spPr>
            <a:xfrm>
              <a:off x="4663" y="2081"/>
              <a:ext cx="88" cy="87"/>
            </a:xfrm>
            <a:prstGeom prst="ellipse">
              <a:avLst/>
            </a:prstGeom>
            <a:solidFill>
              <a:srgbClr val="000000"/>
            </a:solidFill>
            <a:ln w="9525">
              <a:noFill/>
            </a:ln>
          </p:spPr>
          <p:txBody>
            <a:bodyPr wrap="none" anchor="ctr" anchorCtr="0"/>
            <a:p>
              <a:endParaRPr dirty="0">
                <a:latin typeface="Calibri" panose="020F0502020204030204" pitchFamily="34" charset="0"/>
                <a:ea typeface="Arial" panose="020B0604020202020204" pitchFamily="34" charset="0"/>
              </a:endParaRPr>
            </a:p>
          </p:txBody>
        </p:sp>
      </p:grpSp>
      <p:grpSp>
        <p:nvGrpSpPr>
          <p:cNvPr id="4107" name="Group 58"/>
          <p:cNvGrpSpPr/>
          <p:nvPr/>
        </p:nvGrpSpPr>
        <p:grpSpPr>
          <a:xfrm>
            <a:off x="5045075" y="3686175"/>
            <a:ext cx="1958975" cy="1766888"/>
            <a:chOff x="3178" y="2322"/>
            <a:chExt cx="1234" cy="1113"/>
          </a:xfrm>
        </p:grpSpPr>
        <p:sp>
          <p:nvSpPr>
            <p:cNvPr id="4127" name="Text Box 17"/>
            <p:cNvSpPr txBox="1"/>
            <p:nvPr/>
          </p:nvSpPr>
          <p:spPr>
            <a:xfrm>
              <a:off x="4042" y="3147"/>
              <a:ext cx="370" cy="288"/>
            </a:xfrm>
            <a:prstGeom prst="rect">
              <a:avLst/>
            </a:prstGeom>
            <a:noFill/>
            <a:ln w="9525">
              <a:noFill/>
            </a:ln>
          </p:spPr>
          <p:txBody>
            <a:bodyPr>
              <a:spAutoFit/>
            </a:bodyPr>
            <a:p>
              <a:pPr algn="ctr">
                <a:spcBef>
                  <a:spcPct val="50000"/>
                </a:spcBef>
              </a:pPr>
              <a:r>
                <a:rPr sz="2400" b="1" i="1" dirty="0">
                  <a:latin typeface="Calibri" panose="020F0502020204030204" pitchFamily="34" charset="0"/>
                  <a:ea typeface="Arial" panose="020B0604020202020204" pitchFamily="34" charset="0"/>
                  <a:cs typeface="Arial" panose="020B0604020202020204" pitchFamily="34" charset="0"/>
                </a:rPr>
                <a:t>Q</a:t>
              </a:r>
              <a:r>
                <a:rPr sz="2400" b="1" baseline="-25000" dirty="0">
                  <a:latin typeface="Calibri" panose="020F0502020204030204" pitchFamily="34" charset="0"/>
                  <a:ea typeface="Arial" panose="020B0604020202020204" pitchFamily="34" charset="0"/>
                  <a:cs typeface="Arial" panose="020B0604020202020204" pitchFamily="34" charset="0"/>
                </a:rPr>
                <a:t>1</a:t>
              </a:r>
              <a:endParaRPr sz="2400" b="1" baseline="-25000" dirty="0">
                <a:latin typeface="Calibri" panose="020F0502020204030204" pitchFamily="34" charset="0"/>
                <a:ea typeface="Arial" panose="020B0604020202020204" pitchFamily="34" charset="0"/>
              </a:endParaRPr>
            </a:p>
          </p:txBody>
        </p:sp>
        <p:sp>
          <p:nvSpPr>
            <p:cNvPr id="4128" name="Text Box 26"/>
            <p:cNvSpPr txBox="1"/>
            <p:nvPr/>
          </p:nvSpPr>
          <p:spPr>
            <a:xfrm>
              <a:off x="3178" y="2322"/>
              <a:ext cx="387" cy="288"/>
            </a:xfrm>
            <a:prstGeom prst="rect">
              <a:avLst/>
            </a:prstGeom>
            <a:noFill/>
            <a:ln w="9525">
              <a:noFill/>
            </a:ln>
          </p:spPr>
          <p:txBody>
            <a:bodyPr>
              <a:spAutoFit/>
            </a:bodyPr>
            <a:p>
              <a:pPr algn="r">
                <a:spcBef>
                  <a:spcPct val="50000"/>
                </a:spcBef>
              </a:pPr>
              <a:r>
                <a:rPr sz="2400" b="1" i="1" dirty="0">
                  <a:latin typeface="Calibri" panose="020F0502020204030204" pitchFamily="34" charset="0"/>
                  <a:ea typeface="Arial" panose="020B0604020202020204" pitchFamily="34" charset="0"/>
                  <a:cs typeface="Arial" panose="020B0604020202020204" pitchFamily="34" charset="0"/>
                </a:rPr>
                <a:t>P</a:t>
              </a:r>
              <a:r>
                <a:rPr sz="2400" b="1" baseline="-25000" dirty="0">
                  <a:latin typeface="Calibri" panose="020F0502020204030204" pitchFamily="34" charset="0"/>
                  <a:ea typeface="Arial" panose="020B0604020202020204" pitchFamily="34" charset="0"/>
                  <a:cs typeface="Arial" panose="020B0604020202020204" pitchFamily="34" charset="0"/>
                </a:rPr>
                <a:t>1</a:t>
              </a:r>
              <a:endParaRPr sz="2400" b="1" baseline="-25000" dirty="0">
                <a:latin typeface="Calibri" panose="020F0502020204030204" pitchFamily="34" charset="0"/>
                <a:ea typeface="Arial" panose="020B0604020202020204" pitchFamily="34" charset="0"/>
              </a:endParaRPr>
            </a:p>
          </p:txBody>
        </p:sp>
        <p:grpSp>
          <p:nvGrpSpPr>
            <p:cNvPr id="4129" name="Group 28"/>
            <p:cNvGrpSpPr/>
            <p:nvPr/>
          </p:nvGrpSpPr>
          <p:grpSpPr>
            <a:xfrm>
              <a:off x="3563" y="2469"/>
              <a:ext cx="680" cy="680"/>
              <a:chOff x="357" y="2450"/>
              <a:chExt cx="795" cy="646"/>
            </a:xfrm>
          </p:grpSpPr>
          <p:sp>
            <p:nvSpPr>
              <p:cNvPr id="4131" name="Line 29"/>
              <p:cNvSpPr/>
              <p:nvPr/>
            </p:nvSpPr>
            <p:spPr>
              <a:xfrm>
                <a:off x="357" y="2450"/>
                <a:ext cx="795" cy="0"/>
              </a:xfrm>
              <a:prstGeom prst="line">
                <a:avLst/>
              </a:prstGeom>
              <a:ln w="9525" cap="flat" cmpd="sng">
                <a:solidFill>
                  <a:srgbClr val="777777"/>
                </a:solidFill>
                <a:prstDash val="lgDash"/>
                <a:headEnd type="none" w="med" len="med"/>
                <a:tailEnd type="none" w="med" len="med"/>
              </a:ln>
            </p:spPr>
          </p:sp>
          <p:sp>
            <p:nvSpPr>
              <p:cNvPr id="4132" name="Line 30"/>
              <p:cNvSpPr/>
              <p:nvPr/>
            </p:nvSpPr>
            <p:spPr>
              <a:xfrm>
                <a:off x="1152" y="2451"/>
                <a:ext cx="0" cy="645"/>
              </a:xfrm>
              <a:prstGeom prst="line">
                <a:avLst/>
              </a:prstGeom>
              <a:ln w="9525" cap="flat" cmpd="sng">
                <a:solidFill>
                  <a:srgbClr val="777777"/>
                </a:solidFill>
                <a:prstDash val="lgDash"/>
                <a:headEnd type="none" w="med" len="med"/>
                <a:tailEnd type="none" w="med" len="med"/>
              </a:ln>
            </p:spPr>
          </p:sp>
        </p:grpSp>
        <p:sp>
          <p:nvSpPr>
            <p:cNvPr id="4130" name="Oval 33"/>
            <p:cNvSpPr/>
            <p:nvPr/>
          </p:nvSpPr>
          <p:spPr>
            <a:xfrm>
              <a:off x="4198" y="2429"/>
              <a:ext cx="88" cy="87"/>
            </a:xfrm>
            <a:prstGeom prst="ellipse">
              <a:avLst/>
            </a:prstGeom>
            <a:solidFill>
              <a:srgbClr val="000000"/>
            </a:solidFill>
            <a:ln w="9525">
              <a:noFill/>
            </a:ln>
          </p:spPr>
          <p:txBody>
            <a:bodyPr wrap="none" anchor="ctr" anchorCtr="0"/>
            <a:p>
              <a:endParaRPr dirty="0">
                <a:latin typeface="Calibri" panose="020F0502020204030204" pitchFamily="34" charset="0"/>
                <a:ea typeface="Arial" panose="020B0604020202020204" pitchFamily="34" charset="0"/>
              </a:endParaRPr>
            </a:p>
          </p:txBody>
        </p:sp>
      </p:grpSp>
      <p:sp>
        <p:nvSpPr>
          <p:cNvPr id="127010" name="Line 34"/>
          <p:cNvSpPr/>
          <p:nvPr/>
        </p:nvSpPr>
        <p:spPr>
          <a:xfrm flipH="1" flipV="1">
            <a:off x="5810250" y="3387725"/>
            <a:ext cx="0" cy="508000"/>
          </a:xfrm>
          <a:prstGeom prst="line">
            <a:avLst/>
          </a:prstGeom>
          <a:ln w="50800" cap="flat" cmpd="sng">
            <a:solidFill>
              <a:srgbClr val="FF6600"/>
            </a:solidFill>
            <a:prstDash val="solid"/>
            <a:headEnd type="none" w="med" len="med"/>
            <a:tailEnd type="triangle" w="lg" len="med"/>
          </a:ln>
        </p:spPr>
      </p:sp>
      <p:sp>
        <p:nvSpPr>
          <p:cNvPr id="127011" name="Line 35"/>
          <p:cNvSpPr/>
          <p:nvPr/>
        </p:nvSpPr>
        <p:spPr>
          <a:xfrm rot="5400000" flipV="1">
            <a:off x="7104063" y="4475163"/>
            <a:ext cx="0" cy="733425"/>
          </a:xfrm>
          <a:prstGeom prst="line">
            <a:avLst/>
          </a:prstGeom>
          <a:ln w="50800" cap="flat" cmpd="sng">
            <a:solidFill>
              <a:srgbClr val="FF6600"/>
            </a:solidFill>
            <a:prstDash val="solid"/>
            <a:headEnd type="none" w="med" len="med"/>
            <a:tailEnd type="triangle" w="lg" len="med"/>
          </a:ln>
        </p:spPr>
      </p:sp>
      <p:sp>
        <p:nvSpPr>
          <p:cNvPr id="127012" name="Text Box 36"/>
          <p:cNvSpPr txBox="1"/>
          <p:nvPr/>
        </p:nvSpPr>
        <p:spPr>
          <a:xfrm>
            <a:off x="3878263" y="2997200"/>
            <a:ext cx="1203325" cy="822325"/>
          </a:xfrm>
          <a:prstGeom prst="rect">
            <a:avLst/>
          </a:prstGeom>
          <a:solidFill>
            <a:srgbClr val="FF9900">
              <a:alpha val="50195"/>
            </a:srgbClr>
          </a:solidFill>
          <a:ln w="9525">
            <a:noFill/>
          </a:ln>
        </p:spPr>
        <p:txBody>
          <a:bodyPr>
            <a:spAutoFit/>
          </a:bodyPr>
          <a:p>
            <a:pPr algn="ctr">
              <a:spcBef>
                <a:spcPct val="50000"/>
              </a:spcBef>
            </a:pPr>
            <a:r>
              <a:rPr sz="2400" b="1" i="1" dirty="0">
                <a:latin typeface="Calibri" panose="020F0502020204030204" pitchFamily="34" charset="0"/>
                <a:ea typeface="Arial" panose="020B0604020202020204" pitchFamily="34" charset="0"/>
                <a:cs typeface="Arial" panose="020B0604020202020204" pitchFamily="34" charset="0"/>
              </a:rPr>
              <a:t>P</a:t>
            </a:r>
            <a:r>
              <a:rPr sz="2400" dirty="0">
                <a:latin typeface="Calibri" panose="020F0502020204030204" pitchFamily="34" charset="0"/>
                <a:ea typeface="Arial" panose="020B0604020202020204" pitchFamily="34" charset="0"/>
                <a:cs typeface="Arial" panose="020B0604020202020204" pitchFamily="34" charset="0"/>
              </a:rPr>
              <a:t>  rises by 8%</a:t>
            </a:r>
            <a:endParaRPr sz="2400" dirty="0">
              <a:latin typeface="Calibri" panose="020F0502020204030204" pitchFamily="34" charset="0"/>
              <a:ea typeface="Arial" panose="020B0604020202020204" pitchFamily="34" charset="0"/>
            </a:endParaRPr>
          </a:p>
        </p:txBody>
      </p:sp>
      <p:sp>
        <p:nvSpPr>
          <p:cNvPr id="127013" name="Text Box 37"/>
          <p:cNvSpPr txBox="1"/>
          <p:nvPr/>
        </p:nvSpPr>
        <p:spPr>
          <a:xfrm>
            <a:off x="5213350" y="5456238"/>
            <a:ext cx="1281113" cy="822325"/>
          </a:xfrm>
          <a:prstGeom prst="rect">
            <a:avLst/>
          </a:prstGeom>
          <a:solidFill>
            <a:srgbClr val="FF9900">
              <a:alpha val="50195"/>
            </a:srgbClr>
          </a:solidFill>
          <a:ln w="9525">
            <a:noFill/>
          </a:ln>
        </p:spPr>
        <p:txBody>
          <a:bodyPr>
            <a:spAutoFit/>
          </a:bodyPr>
          <a:p>
            <a:pPr algn="ctr">
              <a:spcBef>
                <a:spcPct val="50000"/>
              </a:spcBef>
            </a:pPr>
            <a:r>
              <a:rPr sz="2400" b="1" i="1" dirty="0">
                <a:latin typeface="Calibri" panose="020F0502020204030204" pitchFamily="34" charset="0"/>
                <a:ea typeface="Arial" panose="020B0604020202020204" pitchFamily="34" charset="0"/>
                <a:cs typeface="Arial" panose="020B0604020202020204" pitchFamily="34" charset="0"/>
              </a:rPr>
              <a:t>Q</a:t>
            </a:r>
            <a:r>
              <a:rPr sz="2400" dirty="0">
                <a:latin typeface="Calibri" panose="020F0502020204030204" pitchFamily="34" charset="0"/>
                <a:ea typeface="Arial" panose="020B0604020202020204" pitchFamily="34" charset="0"/>
                <a:cs typeface="Arial" panose="020B0604020202020204" pitchFamily="34" charset="0"/>
              </a:rPr>
              <a:t>  rises by 16%</a:t>
            </a:r>
            <a:endParaRPr sz="2400" dirty="0">
              <a:latin typeface="Calibri" panose="020F0502020204030204" pitchFamily="34" charset="0"/>
              <a:ea typeface="Arial" panose="020B0604020202020204" pitchFamily="34" charset="0"/>
            </a:endParaRPr>
          </a:p>
        </p:txBody>
      </p:sp>
      <p:grpSp>
        <p:nvGrpSpPr>
          <p:cNvPr id="9" name="Group 62"/>
          <p:cNvGrpSpPr/>
          <p:nvPr/>
        </p:nvGrpSpPr>
        <p:grpSpPr>
          <a:xfrm>
            <a:off x="1239838" y="5010150"/>
            <a:ext cx="2146300" cy="984250"/>
            <a:chOff x="781" y="3156"/>
            <a:chExt cx="1352" cy="620"/>
          </a:xfrm>
        </p:grpSpPr>
        <p:grpSp>
          <p:nvGrpSpPr>
            <p:cNvPr id="4122" name="Group 38"/>
            <p:cNvGrpSpPr/>
            <p:nvPr/>
          </p:nvGrpSpPr>
          <p:grpSpPr>
            <a:xfrm>
              <a:off x="781" y="3156"/>
              <a:ext cx="642" cy="620"/>
              <a:chOff x="3422" y="3211"/>
              <a:chExt cx="642" cy="620"/>
            </a:xfrm>
          </p:grpSpPr>
          <p:sp>
            <p:nvSpPr>
              <p:cNvPr id="4124" name="Text Box 39"/>
              <p:cNvSpPr txBox="1"/>
              <p:nvPr/>
            </p:nvSpPr>
            <p:spPr>
              <a:xfrm>
                <a:off x="3422" y="3211"/>
                <a:ext cx="642" cy="317"/>
              </a:xfrm>
              <a:prstGeom prst="rect">
                <a:avLst/>
              </a:prstGeom>
              <a:noFill/>
              <a:ln w="9525">
                <a:noFill/>
              </a:ln>
            </p:spPr>
            <p:txBody>
              <a:bodyPr>
                <a:spAutoFit/>
              </a:bodyPr>
              <a:p>
                <a:pPr algn="ctr">
                  <a:spcBef>
                    <a:spcPct val="50000"/>
                  </a:spcBef>
                </a:pPr>
                <a:r>
                  <a:rPr sz="2700" dirty="0">
                    <a:latin typeface="Calibri" panose="020F0502020204030204" pitchFamily="34" charset="0"/>
                    <a:ea typeface="Arial" panose="020B0604020202020204" pitchFamily="34" charset="0"/>
                    <a:cs typeface="Arial" panose="020B0604020202020204" pitchFamily="34" charset="0"/>
                  </a:rPr>
                  <a:t>16%</a:t>
                </a:r>
                <a:endParaRPr sz="2700" b="1" i="1" baseline="30000" dirty="0">
                  <a:latin typeface="Calibri" panose="020F0502020204030204" pitchFamily="34" charset="0"/>
                  <a:ea typeface="Arial" panose="020B0604020202020204" pitchFamily="34" charset="0"/>
                </a:endParaRPr>
              </a:p>
            </p:txBody>
          </p:sp>
          <p:sp>
            <p:nvSpPr>
              <p:cNvPr id="4125" name="Text Box 40"/>
              <p:cNvSpPr txBox="1"/>
              <p:nvPr/>
            </p:nvSpPr>
            <p:spPr>
              <a:xfrm>
                <a:off x="3430" y="3514"/>
                <a:ext cx="622" cy="317"/>
              </a:xfrm>
              <a:prstGeom prst="rect">
                <a:avLst/>
              </a:prstGeom>
              <a:noFill/>
              <a:ln w="9525">
                <a:noFill/>
              </a:ln>
            </p:spPr>
            <p:txBody>
              <a:bodyPr>
                <a:spAutoFit/>
              </a:bodyPr>
              <a:p>
                <a:pPr algn="ctr">
                  <a:spcBef>
                    <a:spcPct val="50000"/>
                  </a:spcBef>
                </a:pPr>
                <a:r>
                  <a:rPr sz="2700" dirty="0">
                    <a:latin typeface="Calibri" panose="020F0502020204030204" pitchFamily="34" charset="0"/>
                    <a:ea typeface="Arial" panose="020B0604020202020204" pitchFamily="34" charset="0"/>
                    <a:cs typeface="Arial" panose="020B0604020202020204" pitchFamily="34" charset="0"/>
                  </a:rPr>
                  <a:t>8%</a:t>
                </a:r>
                <a:endParaRPr sz="2700" b="1" i="1" baseline="30000" dirty="0">
                  <a:latin typeface="Calibri" panose="020F0502020204030204" pitchFamily="34" charset="0"/>
                  <a:ea typeface="Arial" panose="020B0604020202020204" pitchFamily="34" charset="0"/>
                </a:endParaRPr>
              </a:p>
            </p:txBody>
          </p:sp>
          <p:sp>
            <p:nvSpPr>
              <p:cNvPr id="4126" name="Line 41"/>
              <p:cNvSpPr/>
              <p:nvPr/>
            </p:nvSpPr>
            <p:spPr>
              <a:xfrm flipV="1">
                <a:off x="3484" y="3522"/>
                <a:ext cx="501" cy="0"/>
              </a:xfrm>
              <a:prstGeom prst="line">
                <a:avLst/>
              </a:prstGeom>
              <a:ln w="12700" cap="flat" cmpd="sng">
                <a:solidFill>
                  <a:schemeClr val="tx1"/>
                </a:solidFill>
                <a:prstDash val="solid"/>
                <a:headEnd type="none" w="med" len="med"/>
                <a:tailEnd type="none" w="med" len="med"/>
              </a:ln>
            </p:spPr>
          </p:sp>
        </p:grpSp>
        <p:sp>
          <p:nvSpPr>
            <p:cNvPr id="4123" name="Text Box 42"/>
            <p:cNvSpPr txBox="1"/>
            <p:nvPr/>
          </p:nvSpPr>
          <p:spPr>
            <a:xfrm>
              <a:off x="1347" y="3308"/>
              <a:ext cx="786" cy="308"/>
            </a:xfrm>
            <a:prstGeom prst="rect">
              <a:avLst/>
            </a:prstGeom>
            <a:noFill/>
            <a:ln w="9525">
              <a:noFill/>
            </a:ln>
          </p:spPr>
          <p:txBody>
            <a:bodyPr>
              <a:spAutoFit/>
            </a:bodyPr>
            <a:p>
              <a:pPr algn="ctr">
                <a:spcBef>
                  <a:spcPct val="50000"/>
                </a:spcBef>
              </a:pPr>
              <a:r>
                <a:rPr sz="2600" dirty="0">
                  <a:latin typeface="Calibri" panose="020F0502020204030204" pitchFamily="34" charset="0"/>
                  <a:ea typeface="Arial" panose="020B0604020202020204" pitchFamily="34" charset="0"/>
                  <a:cs typeface="Arial" panose="020B0604020202020204" pitchFamily="34" charset="0"/>
                </a:rPr>
                <a:t>=  2.0</a:t>
              </a:r>
              <a:endParaRPr sz="2600" dirty="0">
                <a:latin typeface="Calibri" panose="020F0502020204030204" pitchFamily="34" charset="0"/>
                <a:ea typeface="Arial" panose="020B0604020202020204" pitchFamily="34" charset="0"/>
              </a:endParaRPr>
            </a:p>
          </p:txBody>
        </p:sp>
      </p:grpSp>
      <p:grpSp>
        <p:nvGrpSpPr>
          <p:cNvPr id="4113" name="Group 43"/>
          <p:cNvGrpSpPr/>
          <p:nvPr/>
        </p:nvGrpSpPr>
        <p:grpSpPr>
          <a:xfrm>
            <a:off x="758825" y="1027113"/>
            <a:ext cx="7646988" cy="1212850"/>
            <a:chOff x="486" y="1450"/>
            <a:chExt cx="4817" cy="764"/>
          </a:xfrm>
        </p:grpSpPr>
        <p:sp>
          <p:nvSpPr>
            <p:cNvPr id="4115" name="Rectangle 44"/>
            <p:cNvSpPr/>
            <p:nvPr/>
          </p:nvSpPr>
          <p:spPr>
            <a:xfrm>
              <a:off x="486" y="1450"/>
              <a:ext cx="4817" cy="764"/>
            </a:xfrm>
            <a:prstGeom prst="rect">
              <a:avLst/>
            </a:prstGeom>
            <a:solidFill>
              <a:srgbClr val="FFFFCC"/>
            </a:solidFill>
            <a:ln w="9525">
              <a:noFill/>
            </a:ln>
          </p:spPr>
          <p:txBody>
            <a:bodyPr wrap="none" anchor="ctr" anchorCtr="0"/>
            <a:p>
              <a:endParaRPr dirty="0">
                <a:latin typeface="Calibri" panose="020F0502020204030204" pitchFamily="34" charset="0"/>
                <a:ea typeface="Arial" panose="020B0604020202020204" pitchFamily="34" charset="0"/>
              </a:endParaRPr>
            </a:p>
          </p:txBody>
        </p:sp>
        <p:grpSp>
          <p:nvGrpSpPr>
            <p:cNvPr id="4116" name="Group 45"/>
            <p:cNvGrpSpPr/>
            <p:nvPr/>
          </p:nvGrpSpPr>
          <p:grpSpPr>
            <a:xfrm>
              <a:off x="538" y="1473"/>
              <a:ext cx="4683" cy="693"/>
              <a:chOff x="508" y="1743"/>
              <a:chExt cx="4683" cy="693"/>
            </a:xfrm>
          </p:grpSpPr>
          <p:sp>
            <p:nvSpPr>
              <p:cNvPr id="4117" name="Text Box 46"/>
              <p:cNvSpPr txBox="1"/>
              <p:nvPr/>
            </p:nvSpPr>
            <p:spPr>
              <a:xfrm>
                <a:off x="508" y="1811"/>
                <a:ext cx="1589" cy="576"/>
              </a:xfrm>
              <a:prstGeom prst="rect">
                <a:avLst/>
              </a:prstGeom>
              <a:solidFill>
                <a:srgbClr val="FFFFCC"/>
              </a:solidFill>
              <a:ln w="9525">
                <a:noFill/>
              </a:ln>
            </p:spPr>
            <p:txBody>
              <a:bodyPr>
                <a:spAutoFit/>
              </a:bodyPr>
              <a:p>
                <a:pPr algn="ctr">
                  <a:spcBef>
                    <a:spcPct val="50000"/>
                  </a:spcBef>
                </a:pPr>
                <a:r>
                  <a:rPr sz="2700" dirty="0">
                    <a:latin typeface="Calibri" panose="020F0502020204030204" pitchFamily="34" charset="0"/>
                    <a:ea typeface="Arial" panose="020B0604020202020204" pitchFamily="34" charset="0"/>
                    <a:cs typeface="Arial" panose="020B0604020202020204" pitchFamily="34" charset="0"/>
                  </a:rPr>
                  <a:t>Price elasticity of supply</a:t>
                </a:r>
                <a:endParaRPr sz="2700" dirty="0">
                  <a:latin typeface="Calibri" panose="020F0502020204030204" pitchFamily="34" charset="0"/>
                  <a:ea typeface="Arial" panose="020B0604020202020204" pitchFamily="34" charset="0"/>
                </a:endParaRPr>
              </a:p>
            </p:txBody>
          </p:sp>
          <p:sp>
            <p:nvSpPr>
              <p:cNvPr id="4118" name="Text Box 47"/>
              <p:cNvSpPr txBox="1"/>
              <p:nvPr/>
            </p:nvSpPr>
            <p:spPr>
              <a:xfrm>
                <a:off x="2146" y="1949"/>
                <a:ext cx="289" cy="308"/>
              </a:xfrm>
              <a:prstGeom prst="rect">
                <a:avLst/>
              </a:prstGeom>
              <a:solidFill>
                <a:srgbClr val="FFFFCC"/>
              </a:solidFill>
              <a:ln w="9525">
                <a:noFill/>
              </a:ln>
            </p:spPr>
            <p:txBody>
              <a:bodyPr>
                <a:spAutoFit/>
              </a:bodyPr>
              <a:p>
                <a:pPr algn="ctr">
                  <a:spcBef>
                    <a:spcPct val="50000"/>
                  </a:spcBef>
                </a:pPr>
                <a:r>
                  <a:rPr sz="2600" dirty="0">
                    <a:latin typeface="Calibri" panose="020F0502020204030204" pitchFamily="34" charset="0"/>
                    <a:ea typeface="Arial" panose="020B0604020202020204" pitchFamily="34" charset="0"/>
                    <a:cs typeface="Arial" panose="020B0604020202020204" pitchFamily="34" charset="0"/>
                  </a:rPr>
                  <a:t>=</a:t>
                </a:r>
                <a:endParaRPr sz="2600" dirty="0">
                  <a:latin typeface="Calibri" panose="020F0502020204030204" pitchFamily="34" charset="0"/>
                  <a:ea typeface="Arial" panose="020B0604020202020204" pitchFamily="34" charset="0"/>
                </a:endParaRPr>
              </a:p>
            </p:txBody>
          </p:sp>
          <p:sp>
            <p:nvSpPr>
              <p:cNvPr id="4119" name="Text Box 48"/>
              <p:cNvSpPr txBox="1"/>
              <p:nvPr/>
            </p:nvSpPr>
            <p:spPr>
              <a:xfrm>
                <a:off x="2539" y="1743"/>
                <a:ext cx="2648" cy="317"/>
              </a:xfrm>
              <a:prstGeom prst="rect">
                <a:avLst/>
              </a:prstGeom>
              <a:solidFill>
                <a:srgbClr val="FFFFCC"/>
              </a:solidFill>
              <a:ln w="9525">
                <a:noFill/>
              </a:ln>
            </p:spPr>
            <p:txBody>
              <a:bodyPr>
                <a:spAutoFit/>
              </a:bodyPr>
              <a:p>
                <a:pPr algn="ctr">
                  <a:spcBef>
                    <a:spcPct val="50000"/>
                  </a:spcBef>
                </a:pPr>
                <a:r>
                  <a:rPr sz="2700" dirty="0">
                    <a:latin typeface="Calibri" panose="020F0502020204030204" pitchFamily="34" charset="0"/>
                    <a:ea typeface="Arial" panose="020B0604020202020204" pitchFamily="34" charset="0"/>
                    <a:cs typeface="Arial" panose="020B0604020202020204" pitchFamily="34" charset="0"/>
                  </a:rPr>
                  <a:t>Percentage change in </a:t>
                </a:r>
                <a:r>
                  <a:rPr sz="2700" b="1" i="1" dirty="0">
                    <a:latin typeface="Calibri" panose="020F0502020204030204" pitchFamily="34" charset="0"/>
                    <a:ea typeface="Arial" panose="020B0604020202020204" pitchFamily="34" charset="0"/>
                    <a:cs typeface="Arial" panose="020B0604020202020204" pitchFamily="34" charset="0"/>
                  </a:rPr>
                  <a:t>Q</a:t>
                </a:r>
                <a:r>
                  <a:rPr sz="2700" b="1" i="1" baseline="30000" dirty="0">
                    <a:latin typeface="Calibri" panose="020F0502020204030204" pitchFamily="34" charset="0"/>
                    <a:ea typeface="Arial" panose="020B0604020202020204" pitchFamily="34" charset="0"/>
                    <a:cs typeface="Arial" panose="020B0604020202020204" pitchFamily="34" charset="0"/>
                  </a:rPr>
                  <a:t>s</a:t>
                </a:r>
                <a:endParaRPr sz="2700" b="1" i="1" baseline="30000" dirty="0">
                  <a:latin typeface="Calibri" panose="020F0502020204030204" pitchFamily="34" charset="0"/>
                  <a:ea typeface="Arial" panose="020B0604020202020204" pitchFamily="34" charset="0"/>
                </a:endParaRPr>
              </a:p>
            </p:txBody>
          </p:sp>
          <p:sp>
            <p:nvSpPr>
              <p:cNvPr id="4120" name="Text Box 49"/>
              <p:cNvSpPr txBox="1"/>
              <p:nvPr/>
            </p:nvSpPr>
            <p:spPr>
              <a:xfrm>
                <a:off x="2543" y="2119"/>
                <a:ext cx="2648" cy="317"/>
              </a:xfrm>
              <a:prstGeom prst="rect">
                <a:avLst/>
              </a:prstGeom>
              <a:solidFill>
                <a:srgbClr val="FFFFCC"/>
              </a:solidFill>
              <a:ln w="9525">
                <a:noFill/>
              </a:ln>
            </p:spPr>
            <p:txBody>
              <a:bodyPr>
                <a:spAutoFit/>
              </a:bodyPr>
              <a:p>
                <a:pPr algn="ctr">
                  <a:spcBef>
                    <a:spcPct val="50000"/>
                  </a:spcBef>
                </a:pPr>
                <a:r>
                  <a:rPr sz="2700" dirty="0">
                    <a:latin typeface="Calibri" panose="020F0502020204030204" pitchFamily="34" charset="0"/>
                    <a:ea typeface="Arial" panose="020B0604020202020204" pitchFamily="34" charset="0"/>
                    <a:cs typeface="Arial" panose="020B0604020202020204" pitchFamily="34" charset="0"/>
                  </a:rPr>
                  <a:t>Percentage change in </a:t>
                </a:r>
                <a:r>
                  <a:rPr sz="2700" b="1" i="1" dirty="0">
                    <a:latin typeface="Calibri" panose="020F0502020204030204" pitchFamily="34" charset="0"/>
                    <a:ea typeface="Arial" panose="020B0604020202020204" pitchFamily="34" charset="0"/>
                    <a:cs typeface="Arial" panose="020B0604020202020204" pitchFamily="34" charset="0"/>
                  </a:rPr>
                  <a:t>P</a:t>
                </a:r>
                <a:endParaRPr sz="2700" b="1" i="1" baseline="30000" dirty="0">
                  <a:latin typeface="Calibri" panose="020F0502020204030204" pitchFamily="34" charset="0"/>
                  <a:ea typeface="Arial" panose="020B0604020202020204" pitchFamily="34" charset="0"/>
                </a:endParaRPr>
              </a:p>
            </p:txBody>
          </p:sp>
          <p:sp>
            <p:nvSpPr>
              <p:cNvPr id="4121" name="Line 50"/>
              <p:cNvSpPr/>
              <p:nvPr/>
            </p:nvSpPr>
            <p:spPr>
              <a:xfrm>
                <a:off x="2599" y="2101"/>
                <a:ext cx="2546" cy="0"/>
              </a:xfrm>
              <a:prstGeom prst="line">
                <a:avLst/>
              </a:prstGeom>
              <a:ln w="12700" cap="flat" cmpd="sng">
                <a:solidFill>
                  <a:schemeClr val="tx1"/>
                </a:solidFill>
                <a:prstDash val="solid"/>
                <a:headEnd type="none" w="med" len="med"/>
                <a:tailEnd type="none" w="med" len="med"/>
              </a:ln>
            </p:spPr>
          </p:sp>
        </p:grpSp>
      </p:grpSp>
      <p:sp>
        <p:nvSpPr>
          <p:cNvPr id="4114" name="Text Box 51"/>
          <p:cNvSpPr txBox="1"/>
          <p:nvPr/>
        </p:nvSpPr>
        <p:spPr>
          <a:xfrm>
            <a:off x="555625" y="2574925"/>
            <a:ext cx="2005013" cy="519113"/>
          </a:xfrm>
          <a:prstGeom prst="rect">
            <a:avLst/>
          </a:prstGeom>
          <a:noFill/>
          <a:ln w="9525">
            <a:noFill/>
          </a:ln>
        </p:spPr>
        <p:txBody>
          <a:bodyPr>
            <a:spAutoFit/>
          </a:bodyPr>
          <a:p>
            <a:pPr algn="ctr">
              <a:spcBef>
                <a:spcPct val="50000"/>
              </a:spcBef>
            </a:pPr>
            <a:r>
              <a:rPr sz="2800" u="sng" dirty="0">
                <a:latin typeface="Calibri" panose="020F0502020204030204" pitchFamily="34" charset="0"/>
                <a:ea typeface="Arial" panose="020B0604020202020204" pitchFamily="34" charset="0"/>
                <a:cs typeface="Arial" panose="020B0604020202020204" pitchFamily="34" charset="0"/>
              </a:rPr>
              <a:t>Example:</a:t>
            </a:r>
            <a:endParaRPr sz="2800" u="sng" dirty="0">
              <a:latin typeface="Calibri" panose="020F0502020204030204" pitchFamily="34" charset="0"/>
              <a:ea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012"/>
                                        </p:tgtEl>
                                        <p:attrNameLst>
                                          <p:attrName>style.visibility</p:attrName>
                                        </p:attrNameLst>
                                      </p:cBhvr>
                                      <p:to>
                                        <p:strVal val="visible"/>
                                      </p:to>
                                    </p:set>
                                    <p:animEffect transition="in" filter="dissolve">
                                      <p:cBhvr>
                                        <p:cTn id="7" dur="500"/>
                                        <p:tgtEl>
                                          <p:spTgt spid="1270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7010"/>
                                        </p:tgtEl>
                                        <p:attrNameLst>
                                          <p:attrName>style.visibility</p:attrName>
                                        </p:attrNameLst>
                                      </p:cBhvr>
                                      <p:to>
                                        <p:strVal val="visible"/>
                                      </p:to>
                                    </p:set>
                                    <p:animEffect transition="in" filter="wipe(down)">
                                      <p:cBhvr>
                                        <p:cTn id="11" dur="500"/>
                                        <p:tgtEl>
                                          <p:spTgt spid="1270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7013"/>
                                        </p:tgtEl>
                                        <p:attrNameLst>
                                          <p:attrName>style.visibility</p:attrName>
                                        </p:attrNameLst>
                                      </p:cBhvr>
                                      <p:to>
                                        <p:strVal val="visible"/>
                                      </p:to>
                                    </p:set>
                                    <p:animEffect transition="in" filter="dissolve">
                                      <p:cBhvr>
                                        <p:cTn id="20" dur="500"/>
                                        <p:tgtEl>
                                          <p:spTgt spid="127013"/>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27011"/>
                                        </p:tgtEl>
                                        <p:attrNameLst>
                                          <p:attrName>style.visibility</p:attrName>
                                        </p:attrNameLst>
                                      </p:cBhvr>
                                      <p:to>
                                        <p:strVal val="visible"/>
                                      </p:to>
                                    </p:set>
                                    <p:animEffect transition="in" filter="wipe(left)">
                                      <p:cBhvr>
                                        <p:cTn id="24" dur="500"/>
                                        <p:tgtEl>
                                          <p:spTgt spid="127011"/>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6979">
                                            <p:txEl>
                                              <p:charRg st="0" end="38"/>
                                            </p:txEl>
                                          </p:spTgt>
                                        </p:tgtEl>
                                        <p:attrNameLst>
                                          <p:attrName>style.visibility</p:attrName>
                                        </p:attrNameLst>
                                      </p:cBhvr>
                                      <p:to>
                                        <p:strVal val="visible"/>
                                      </p:to>
                                    </p:set>
                                    <p:animEffect transition="in" filter="wipe(left)">
                                      <p:cBhvr>
                                        <p:cTn id="33" dur="500"/>
                                        <p:tgtEl>
                                          <p:spTgt spid="126979">
                                            <p:txEl>
                                              <p:charRg st="0" end="38"/>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ldLvl="5" build="p"/>
      <p:bldP spid="127012" grpId="0" bldLvl="0" animBg="1"/>
      <p:bldP spid="12701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14339"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14340" name="Rectangle 2"/>
          <p:cNvSpPr>
            <a:spLocks noGrp="1"/>
          </p:cNvSpPr>
          <p:nvPr>
            <p:ph type="title"/>
          </p:nvPr>
        </p:nvSpPr>
        <p:spPr>
          <a:ln/>
        </p:spPr>
        <p:txBody>
          <a:bodyPr vert="horz" wrap="square" lIns="91440" tIns="45720" rIns="91440" bIns="45720" anchor="ctr" anchorCtr="0"/>
          <a:p>
            <a:pPr eaLnBrk="1" hangingPunct="1"/>
            <a:r>
              <a:rPr lang="en-US" altLang="en-US" dirty="0"/>
              <a:t>Price Elasticity of Demand</a:t>
            </a:r>
            <a:endParaRPr lang="en-US" altLang="en-US" dirty="0"/>
          </a:p>
        </p:txBody>
      </p:sp>
      <p:sp>
        <p:nvSpPr>
          <p:cNvPr id="70659" name="Rectangle 3"/>
          <p:cNvSpPr>
            <a:spLocks noGrp="1"/>
          </p:cNvSpPr>
          <p:nvPr>
            <p:ph type="body"/>
          </p:nvPr>
        </p:nvSpPr>
        <p:spPr>
          <a:xfrm>
            <a:off x="793750" y="3170238"/>
            <a:ext cx="2470150" cy="1804987"/>
          </a:xfrm>
          <a:ln/>
        </p:spPr>
        <p:txBody>
          <a:bodyPr vert="horz" wrap="square" lIns="91440" tIns="45720" rIns="91440" bIns="45720" anchor="t" anchorCtr="0"/>
          <a:p>
            <a:pPr marL="0" indent="0" eaLnBrk="1" hangingPunct="1">
              <a:buNone/>
            </a:pPr>
            <a:r>
              <a:rPr lang="en-US" altLang="en-US" sz="2700" dirty="0"/>
              <a:t>Price elasticity </a:t>
            </a:r>
            <a:br>
              <a:rPr lang="en-US" altLang="en-US" sz="2700" dirty="0"/>
            </a:br>
            <a:r>
              <a:rPr lang="en-US" altLang="en-US" sz="2700" dirty="0"/>
              <a:t>of demand equals  </a:t>
            </a:r>
            <a:endParaRPr lang="en-US" altLang="en-US" sz="2700" dirty="0"/>
          </a:p>
        </p:txBody>
      </p:sp>
      <p:sp>
        <p:nvSpPr>
          <p:cNvPr id="14342"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grpSp>
        <p:nvGrpSpPr>
          <p:cNvPr id="14343" name="Group 5"/>
          <p:cNvGrpSpPr/>
          <p:nvPr/>
        </p:nvGrpSpPr>
        <p:grpSpPr>
          <a:xfrm>
            <a:off x="5343525" y="2346325"/>
            <a:ext cx="3406775" cy="2876550"/>
            <a:chOff x="3226" y="1041"/>
            <a:chExt cx="2146" cy="1812"/>
          </a:xfrm>
        </p:grpSpPr>
        <p:grpSp>
          <p:nvGrpSpPr>
            <p:cNvPr id="14382" name="Group 6"/>
            <p:cNvGrpSpPr/>
            <p:nvPr/>
          </p:nvGrpSpPr>
          <p:grpSpPr>
            <a:xfrm>
              <a:off x="3421" y="1302"/>
              <a:ext cx="1661" cy="1413"/>
              <a:chOff x="1098" y="1361"/>
              <a:chExt cx="2116" cy="2027"/>
            </a:xfrm>
          </p:grpSpPr>
          <p:sp>
            <p:nvSpPr>
              <p:cNvPr id="14385" name="Line 7"/>
              <p:cNvSpPr/>
              <p:nvPr/>
            </p:nvSpPr>
            <p:spPr>
              <a:xfrm>
                <a:off x="1102" y="1361"/>
                <a:ext cx="0" cy="2025"/>
              </a:xfrm>
              <a:prstGeom prst="line">
                <a:avLst/>
              </a:prstGeom>
              <a:ln w="12700" cap="flat" cmpd="sng">
                <a:solidFill>
                  <a:schemeClr val="tx1"/>
                </a:solidFill>
                <a:prstDash val="solid"/>
                <a:headEnd type="none" w="med" len="med"/>
                <a:tailEnd type="none" w="med" len="med"/>
              </a:ln>
            </p:spPr>
          </p:sp>
          <p:sp>
            <p:nvSpPr>
              <p:cNvPr id="14386" name="Line 8"/>
              <p:cNvSpPr/>
              <p:nvPr/>
            </p:nvSpPr>
            <p:spPr>
              <a:xfrm>
                <a:off x="1098" y="3388"/>
                <a:ext cx="2116" cy="0"/>
              </a:xfrm>
              <a:prstGeom prst="line">
                <a:avLst/>
              </a:prstGeom>
              <a:ln w="12700" cap="flat" cmpd="sng">
                <a:solidFill>
                  <a:schemeClr val="tx1"/>
                </a:solidFill>
                <a:prstDash val="solid"/>
                <a:headEnd type="none" w="med" len="med"/>
                <a:tailEnd type="none" w="med" len="med"/>
              </a:ln>
            </p:spPr>
          </p:sp>
        </p:grpSp>
        <p:sp>
          <p:nvSpPr>
            <p:cNvPr id="14383" name="Text Box 9"/>
            <p:cNvSpPr txBox="1"/>
            <p:nvPr/>
          </p:nvSpPr>
          <p:spPr>
            <a:xfrm>
              <a:off x="3226" y="1041"/>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endParaRPr lang="en-US" altLang="en-US" sz="2400" b="1" i="1" dirty="0">
                <a:ea typeface="Arial" panose="020B0604020202020204" pitchFamily="34" charset="0"/>
              </a:endParaRPr>
            </a:p>
          </p:txBody>
        </p:sp>
        <p:sp>
          <p:nvSpPr>
            <p:cNvPr id="14384" name="Text Box 10"/>
            <p:cNvSpPr txBox="1"/>
            <p:nvPr/>
          </p:nvSpPr>
          <p:spPr>
            <a:xfrm>
              <a:off x="4985" y="2565"/>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endParaRPr lang="en-US" altLang="en-US" sz="2400" b="1" i="1" dirty="0">
                <a:ea typeface="Arial" panose="020B0604020202020204" pitchFamily="34" charset="0"/>
              </a:endParaRPr>
            </a:p>
          </p:txBody>
        </p:sp>
      </p:grpSp>
      <p:grpSp>
        <p:nvGrpSpPr>
          <p:cNvPr id="14344" name="Group 11"/>
          <p:cNvGrpSpPr/>
          <p:nvPr/>
        </p:nvGrpSpPr>
        <p:grpSpPr>
          <a:xfrm>
            <a:off x="6005513" y="2932113"/>
            <a:ext cx="2633662" cy="1722437"/>
            <a:chOff x="3643" y="1410"/>
            <a:chExt cx="1659" cy="1085"/>
          </a:xfrm>
        </p:grpSpPr>
        <p:sp>
          <p:nvSpPr>
            <p:cNvPr id="14380" name="Line 12"/>
            <p:cNvSpPr/>
            <p:nvPr/>
          </p:nvSpPr>
          <p:spPr>
            <a:xfrm>
              <a:off x="3643" y="1410"/>
              <a:ext cx="1379" cy="919"/>
            </a:xfrm>
            <a:prstGeom prst="line">
              <a:avLst/>
            </a:prstGeom>
            <a:ln w="38100" cap="flat" cmpd="sng">
              <a:solidFill>
                <a:srgbClr val="003399"/>
              </a:solidFill>
              <a:prstDash val="solid"/>
              <a:headEnd type="none" w="med" len="med"/>
              <a:tailEnd type="none" w="med" len="med"/>
            </a:ln>
          </p:spPr>
        </p:sp>
        <p:sp>
          <p:nvSpPr>
            <p:cNvPr id="14381" name="Text Box 13"/>
            <p:cNvSpPr txBox="1"/>
            <p:nvPr/>
          </p:nvSpPr>
          <p:spPr>
            <a:xfrm>
              <a:off x="4915" y="2207"/>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D</a:t>
              </a:r>
              <a:endParaRPr lang="en-US" altLang="en-US" sz="2400" b="1" i="1" dirty="0">
                <a:ea typeface="Arial" panose="020B0604020202020204" pitchFamily="34" charset="0"/>
              </a:endParaRPr>
            </a:p>
          </p:txBody>
        </p:sp>
      </p:grpSp>
      <p:grpSp>
        <p:nvGrpSpPr>
          <p:cNvPr id="5" name="Group 55"/>
          <p:cNvGrpSpPr/>
          <p:nvPr/>
        </p:nvGrpSpPr>
        <p:grpSpPr>
          <a:xfrm>
            <a:off x="6416675" y="3409950"/>
            <a:ext cx="587375" cy="2043113"/>
            <a:chOff x="4042" y="2148"/>
            <a:chExt cx="370" cy="1287"/>
          </a:xfrm>
        </p:grpSpPr>
        <p:sp>
          <p:nvSpPr>
            <p:cNvPr id="14378" name="Text Box 17"/>
            <p:cNvSpPr txBox="1"/>
            <p:nvPr/>
          </p:nvSpPr>
          <p:spPr>
            <a:xfrm>
              <a:off x="4042" y="3147"/>
              <a:ext cx="370"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b="1" baseline="-25000" dirty="0">
                  <a:cs typeface="Arial" panose="020B0604020202020204" pitchFamily="34" charset="0"/>
                </a:rPr>
                <a:t>2</a:t>
              </a:r>
              <a:endParaRPr lang="en-US" altLang="en-US" sz="2400" b="1" baseline="-25000" dirty="0">
                <a:ea typeface="Arial" panose="020B0604020202020204" pitchFamily="34" charset="0"/>
              </a:endParaRPr>
            </a:p>
          </p:txBody>
        </p:sp>
        <p:sp>
          <p:nvSpPr>
            <p:cNvPr id="14379" name="Line 20"/>
            <p:cNvSpPr/>
            <p:nvPr/>
          </p:nvSpPr>
          <p:spPr>
            <a:xfrm>
              <a:off x="4230" y="2148"/>
              <a:ext cx="0" cy="1004"/>
            </a:xfrm>
            <a:prstGeom prst="line">
              <a:avLst/>
            </a:prstGeom>
            <a:ln w="9525" cap="flat" cmpd="sng">
              <a:solidFill>
                <a:srgbClr val="777777"/>
              </a:solidFill>
              <a:prstDash val="lgDash"/>
              <a:headEnd type="none" w="med" len="med"/>
              <a:tailEnd type="none" w="med" len="med"/>
            </a:ln>
          </p:spPr>
        </p:sp>
      </p:grpSp>
      <p:grpSp>
        <p:nvGrpSpPr>
          <p:cNvPr id="6" name="Group 54"/>
          <p:cNvGrpSpPr/>
          <p:nvPr/>
        </p:nvGrpSpPr>
        <p:grpSpPr>
          <a:xfrm>
            <a:off x="5062538" y="3167063"/>
            <a:ext cx="1720850" cy="457200"/>
            <a:chOff x="3189" y="1995"/>
            <a:chExt cx="1084" cy="288"/>
          </a:xfrm>
        </p:grpSpPr>
        <p:sp>
          <p:nvSpPr>
            <p:cNvPr id="14375" name="Text Box 16"/>
            <p:cNvSpPr txBox="1"/>
            <p:nvPr/>
          </p:nvSpPr>
          <p:spPr>
            <a:xfrm>
              <a:off x="3189" y="1995"/>
              <a:ext cx="376"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2</a:t>
              </a:r>
              <a:endParaRPr lang="en-US" altLang="en-US" sz="2400" b="1" baseline="-25000" dirty="0">
                <a:ea typeface="Arial" panose="020B0604020202020204" pitchFamily="34" charset="0"/>
              </a:endParaRPr>
            </a:p>
          </p:txBody>
        </p:sp>
        <p:sp>
          <p:nvSpPr>
            <p:cNvPr id="14376" name="Line 19"/>
            <p:cNvSpPr/>
            <p:nvPr/>
          </p:nvSpPr>
          <p:spPr>
            <a:xfrm>
              <a:off x="3562" y="2146"/>
              <a:ext cx="668" cy="0"/>
            </a:xfrm>
            <a:prstGeom prst="line">
              <a:avLst/>
            </a:prstGeom>
            <a:ln w="9525" cap="flat" cmpd="sng">
              <a:solidFill>
                <a:srgbClr val="777777"/>
              </a:solidFill>
              <a:prstDash val="lgDash"/>
              <a:headEnd type="none" w="med" len="med"/>
              <a:tailEnd type="none" w="med" len="med"/>
            </a:ln>
          </p:spPr>
        </p:sp>
        <p:sp>
          <p:nvSpPr>
            <p:cNvPr id="14377" name="Oval 23"/>
            <p:cNvSpPr/>
            <p:nvPr/>
          </p:nvSpPr>
          <p:spPr>
            <a:xfrm>
              <a:off x="4185" y="2100"/>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grpSp>
        <p:nvGrpSpPr>
          <p:cNvPr id="14347" name="Group 53"/>
          <p:cNvGrpSpPr/>
          <p:nvPr/>
        </p:nvGrpSpPr>
        <p:grpSpPr>
          <a:xfrm>
            <a:off x="5045075" y="3686175"/>
            <a:ext cx="2705100" cy="1770063"/>
            <a:chOff x="3178" y="2322"/>
            <a:chExt cx="1704" cy="1115"/>
          </a:xfrm>
        </p:grpSpPr>
        <p:grpSp>
          <p:nvGrpSpPr>
            <p:cNvPr id="14368" name="Group 25"/>
            <p:cNvGrpSpPr/>
            <p:nvPr/>
          </p:nvGrpSpPr>
          <p:grpSpPr>
            <a:xfrm>
              <a:off x="3178" y="2322"/>
              <a:ext cx="1704" cy="1115"/>
              <a:chOff x="3038" y="1885"/>
              <a:chExt cx="1704" cy="1115"/>
            </a:xfrm>
          </p:grpSpPr>
          <p:sp>
            <p:nvSpPr>
              <p:cNvPr id="14370" name="Text Box 26"/>
              <p:cNvSpPr txBox="1"/>
              <p:nvPr/>
            </p:nvSpPr>
            <p:spPr>
              <a:xfrm>
                <a:off x="3038" y="1885"/>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sp>
            <p:nvSpPr>
              <p:cNvPr id="14371" name="Text Box 27"/>
              <p:cNvSpPr txBox="1"/>
              <p:nvPr/>
            </p:nvSpPr>
            <p:spPr>
              <a:xfrm>
                <a:off x="4397" y="2712"/>
                <a:ext cx="345"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grpSp>
            <p:nvGrpSpPr>
              <p:cNvPr id="14372" name="Group 28"/>
              <p:cNvGrpSpPr/>
              <p:nvPr/>
            </p:nvGrpSpPr>
            <p:grpSpPr>
              <a:xfrm>
                <a:off x="3423" y="2032"/>
                <a:ext cx="1152" cy="680"/>
                <a:chOff x="357" y="2450"/>
                <a:chExt cx="795" cy="646"/>
              </a:xfrm>
            </p:grpSpPr>
            <p:sp>
              <p:nvSpPr>
                <p:cNvPr id="14373" name="Line 29"/>
                <p:cNvSpPr/>
                <p:nvPr/>
              </p:nvSpPr>
              <p:spPr>
                <a:xfrm>
                  <a:off x="357" y="2450"/>
                  <a:ext cx="795" cy="0"/>
                </a:xfrm>
                <a:prstGeom prst="line">
                  <a:avLst/>
                </a:prstGeom>
                <a:ln w="9525" cap="flat" cmpd="sng">
                  <a:solidFill>
                    <a:srgbClr val="777777"/>
                  </a:solidFill>
                  <a:prstDash val="lgDash"/>
                  <a:headEnd type="none" w="med" len="med"/>
                  <a:tailEnd type="none" w="med" len="med"/>
                </a:ln>
              </p:spPr>
            </p:sp>
            <p:sp>
              <p:nvSpPr>
                <p:cNvPr id="14374" name="Line 30"/>
                <p:cNvSpPr/>
                <p:nvPr/>
              </p:nvSpPr>
              <p:spPr>
                <a:xfrm>
                  <a:off x="1152" y="2451"/>
                  <a:ext cx="0" cy="645"/>
                </a:xfrm>
                <a:prstGeom prst="line">
                  <a:avLst/>
                </a:prstGeom>
                <a:ln w="9525" cap="flat" cmpd="sng">
                  <a:solidFill>
                    <a:srgbClr val="777777"/>
                  </a:solidFill>
                  <a:prstDash val="lgDash"/>
                  <a:headEnd type="none" w="med" len="med"/>
                  <a:tailEnd type="none" w="med" len="med"/>
                </a:ln>
              </p:spPr>
            </p:sp>
          </p:grpSp>
        </p:grpSp>
        <p:sp>
          <p:nvSpPr>
            <p:cNvPr id="14369" name="Oval 33"/>
            <p:cNvSpPr/>
            <p:nvPr/>
          </p:nvSpPr>
          <p:spPr>
            <a:xfrm>
              <a:off x="4668" y="2421"/>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sp>
        <p:nvSpPr>
          <p:cNvPr id="70690" name="Line 34"/>
          <p:cNvSpPr/>
          <p:nvPr/>
        </p:nvSpPr>
        <p:spPr>
          <a:xfrm flipH="1" flipV="1">
            <a:off x="5810250" y="3409950"/>
            <a:ext cx="0" cy="508000"/>
          </a:xfrm>
          <a:prstGeom prst="line">
            <a:avLst/>
          </a:prstGeom>
          <a:ln w="50800" cap="flat" cmpd="sng">
            <a:solidFill>
              <a:srgbClr val="FF6600"/>
            </a:solidFill>
            <a:prstDash val="solid"/>
            <a:headEnd type="none" w="med" len="med"/>
            <a:tailEnd type="triangle" w="lg" len="med"/>
          </a:ln>
        </p:spPr>
      </p:sp>
      <p:sp>
        <p:nvSpPr>
          <p:cNvPr id="70691" name="Line 35"/>
          <p:cNvSpPr/>
          <p:nvPr/>
        </p:nvSpPr>
        <p:spPr>
          <a:xfrm rot="-5400000" flipV="1">
            <a:off x="7097713" y="4460875"/>
            <a:ext cx="0" cy="762000"/>
          </a:xfrm>
          <a:prstGeom prst="line">
            <a:avLst/>
          </a:prstGeom>
          <a:ln w="50800" cap="flat" cmpd="sng">
            <a:solidFill>
              <a:srgbClr val="FF6600"/>
            </a:solidFill>
            <a:prstDash val="solid"/>
            <a:headEnd type="none" w="med" len="med"/>
            <a:tailEnd type="triangle" w="lg" len="med"/>
          </a:ln>
        </p:spPr>
      </p:sp>
      <p:sp>
        <p:nvSpPr>
          <p:cNvPr id="70692" name="Text Box 36"/>
          <p:cNvSpPr txBox="1"/>
          <p:nvPr/>
        </p:nvSpPr>
        <p:spPr>
          <a:xfrm>
            <a:off x="3878263" y="2997200"/>
            <a:ext cx="1203325" cy="822325"/>
          </a:xfrm>
          <a:prstGeom prst="rect">
            <a:avLst/>
          </a:prstGeom>
          <a:solidFill>
            <a:srgbClr val="FF9900">
              <a:alpha val="50195"/>
            </a:srgbClr>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dirty="0">
                <a:cs typeface="Arial" panose="020B0604020202020204" pitchFamily="34" charset="0"/>
              </a:rPr>
              <a:t>  rises by 10%</a:t>
            </a:r>
            <a:endParaRPr lang="en-US" altLang="en-US" sz="2400" dirty="0">
              <a:ea typeface="Arial" panose="020B0604020202020204" pitchFamily="34" charset="0"/>
            </a:endParaRPr>
          </a:p>
        </p:txBody>
      </p:sp>
      <p:sp>
        <p:nvSpPr>
          <p:cNvPr id="70693" name="Text Box 37"/>
          <p:cNvSpPr txBox="1"/>
          <p:nvPr/>
        </p:nvSpPr>
        <p:spPr>
          <a:xfrm>
            <a:off x="5213350" y="5456238"/>
            <a:ext cx="1281113" cy="822325"/>
          </a:xfrm>
          <a:prstGeom prst="rect">
            <a:avLst/>
          </a:prstGeom>
          <a:solidFill>
            <a:srgbClr val="FF9900">
              <a:alpha val="50195"/>
            </a:srgbClr>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dirty="0">
                <a:cs typeface="Arial" panose="020B0604020202020204" pitchFamily="34" charset="0"/>
              </a:rPr>
              <a:t>  falls by 15%</a:t>
            </a:r>
            <a:endParaRPr lang="en-US" altLang="en-US" sz="2400" dirty="0">
              <a:ea typeface="Arial" panose="020B0604020202020204" pitchFamily="34" charset="0"/>
            </a:endParaRPr>
          </a:p>
        </p:txBody>
      </p:sp>
      <p:grpSp>
        <p:nvGrpSpPr>
          <p:cNvPr id="10" name="Group 56"/>
          <p:cNvGrpSpPr/>
          <p:nvPr/>
        </p:nvGrpSpPr>
        <p:grpSpPr>
          <a:xfrm>
            <a:off x="1195388" y="4660900"/>
            <a:ext cx="2179637" cy="984250"/>
            <a:chOff x="781" y="3261"/>
            <a:chExt cx="1373" cy="620"/>
          </a:xfrm>
        </p:grpSpPr>
        <p:grpSp>
          <p:nvGrpSpPr>
            <p:cNvPr id="14363" name="Group 38"/>
            <p:cNvGrpSpPr/>
            <p:nvPr/>
          </p:nvGrpSpPr>
          <p:grpSpPr>
            <a:xfrm>
              <a:off x="781" y="3261"/>
              <a:ext cx="642" cy="620"/>
              <a:chOff x="3422" y="3211"/>
              <a:chExt cx="642" cy="620"/>
            </a:xfrm>
          </p:grpSpPr>
          <p:sp>
            <p:nvSpPr>
              <p:cNvPr id="14365" name="Text Box 39"/>
              <p:cNvSpPr txBox="1"/>
              <p:nvPr/>
            </p:nvSpPr>
            <p:spPr>
              <a:xfrm>
                <a:off x="3422" y="3211"/>
                <a:ext cx="642" cy="31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15%</a:t>
                </a:r>
                <a:endParaRPr lang="en-US" altLang="en-US" sz="2700" b="1" i="1" baseline="30000" dirty="0">
                  <a:ea typeface="Arial" panose="020B0604020202020204" pitchFamily="34" charset="0"/>
                </a:endParaRPr>
              </a:p>
            </p:txBody>
          </p:sp>
          <p:sp>
            <p:nvSpPr>
              <p:cNvPr id="14366" name="Text Box 40"/>
              <p:cNvSpPr txBox="1"/>
              <p:nvPr/>
            </p:nvSpPr>
            <p:spPr>
              <a:xfrm>
                <a:off x="3430" y="3514"/>
                <a:ext cx="622" cy="31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10%</a:t>
                </a:r>
                <a:endParaRPr lang="en-US" altLang="en-US" sz="2700" b="1" i="1" baseline="30000" dirty="0">
                  <a:ea typeface="Arial" panose="020B0604020202020204" pitchFamily="34" charset="0"/>
                </a:endParaRPr>
              </a:p>
            </p:txBody>
          </p:sp>
          <p:sp>
            <p:nvSpPr>
              <p:cNvPr id="14367" name="Line 41"/>
              <p:cNvSpPr/>
              <p:nvPr/>
            </p:nvSpPr>
            <p:spPr>
              <a:xfrm flipV="1">
                <a:off x="3484" y="3522"/>
                <a:ext cx="501" cy="0"/>
              </a:xfrm>
              <a:prstGeom prst="line">
                <a:avLst/>
              </a:prstGeom>
              <a:ln w="12700" cap="flat" cmpd="sng">
                <a:solidFill>
                  <a:schemeClr val="tx1"/>
                </a:solidFill>
                <a:prstDash val="solid"/>
                <a:headEnd type="none" w="med" len="med"/>
                <a:tailEnd type="none" w="med" len="med"/>
              </a:ln>
            </p:spPr>
          </p:sp>
        </p:grpSp>
        <p:sp>
          <p:nvSpPr>
            <p:cNvPr id="14364" name="Text Box 42"/>
            <p:cNvSpPr txBox="1"/>
            <p:nvPr/>
          </p:nvSpPr>
          <p:spPr>
            <a:xfrm>
              <a:off x="1368" y="3413"/>
              <a:ext cx="786"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  1.5</a:t>
              </a:r>
              <a:endParaRPr lang="en-US" altLang="en-US" sz="2600" dirty="0">
                <a:ea typeface="Arial" panose="020B0604020202020204" pitchFamily="34" charset="0"/>
              </a:endParaRPr>
            </a:p>
          </p:txBody>
        </p:sp>
      </p:grpSp>
      <p:grpSp>
        <p:nvGrpSpPr>
          <p:cNvPr id="14353" name="Group 43"/>
          <p:cNvGrpSpPr/>
          <p:nvPr/>
        </p:nvGrpSpPr>
        <p:grpSpPr>
          <a:xfrm>
            <a:off x="758825" y="1027113"/>
            <a:ext cx="7646988" cy="1212850"/>
            <a:chOff x="486" y="1450"/>
            <a:chExt cx="4817" cy="764"/>
          </a:xfrm>
        </p:grpSpPr>
        <p:sp>
          <p:nvSpPr>
            <p:cNvPr id="14356" name="Rectangle 44"/>
            <p:cNvSpPr/>
            <p:nvPr/>
          </p:nvSpPr>
          <p:spPr>
            <a:xfrm>
              <a:off x="486" y="1450"/>
              <a:ext cx="4817" cy="764"/>
            </a:xfrm>
            <a:prstGeom prst="rect">
              <a:avLst/>
            </a:prstGeom>
            <a:solidFill>
              <a:srgbClr val="FFFFCC"/>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nvGrpSpPr>
            <p:cNvPr id="14357" name="Group 45"/>
            <p:cNvGrpSpPr/>
            <p:nvPr/>
          </p:nvGrpSpPr>
          <p:grpSpPr>
            <a:xfrm>
              <a:off x="538" y="1473"/>
              <a:ext cx="4683" cy="693"/>
              <a:chOff x="508" y="1743"/>
              <a:chExt cx="4683" cy="693"/>
            </a:xfrm>
          </p:grpSpPr>
          <p:sp>
            <p:nvSpPr>
              <p:cNvPr id="14358" name="Text Box 46"/>
              <p:cNvSpPr txBox="1"/>
              <p:nvPr/>
            </p:nvSpPr>
            <p:spPr>
              <a:xfrm>
                <a:off x="508" y="1811"/>
                <a:ext cx="1589" cy="576"/>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Price elasticity of demand</a:t>
                </a:r>
                <a:endParaRPr lang="en-US" altLang="en-US" sz="2700" dirty="0">
                  <a:ea typeface="Arial" panose="020B0604020202020204" pitchFamily="34" charset="0"/>
                </a:endParaRPr>
              </a:p>
            </p:txBody>
          </p:sp>
          <p:sp>
            <p:nvSpPr>
              <p:cNvPr id="14359" name="Text Box 47"/>
              <p:cNvSpPr txBox="1"/>
              <p:nvPr/>
            </p:nvSpPr>
            <p:spPr>
              <a:xfrm>
                <a:off x="2146" y="1949"/>
                <a:ext cx="289" cy="308"/>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sp>
            <p:nvSpPr>
              <p:cNvPr id="14360" name="Text Box 48"/>
              <p:cNvSpPr txBox="1"/>
              <p:nvPr/>
            </p:nvSpPr>
            <p:spPr>
              <a:xfrm>
                <a:off x="2539" y="1743"/>
                <a:ext cx="2648" cy="317"/>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Percentage change in </a:t>
                </a:r>
                <a:r>
                  <a:rPr lang="en-US" altLang="en-US" sz="2700" b="1" i="1" dirty="0">
                    <a:cs typeface="Arial" panose="020B0604020202020204" pitchFamily="34" charset="0"/>
                  </a:rPr>
                  <a:t>Q</a:t>
                </a:r>
                <a:r>
                  <a:rPr lang="en-US" altLang="en-US" sz="2700" b="1" i="1" baseline="30000" dirty="0">
                    <a:cs typeface="Arial" panose="020B0604020202020204" pitchFamily="34" charset="0"/>
                  </a:rPr>
                  <a:t>d</a:t>
                </a:r>
                <a:endParaRPr lang="en-US" altLang="en-US" sz="2700" b="1" i="1" baseline="30000" dirty="0">
                  <a:ea typeface="Arial" panose="020B0604020202020204" pitchFamily="34" charset="0"/>
                </a:endParaRPr>
              </a:p>
            </p:txBody>
          </p:sp>
          <p:sp>
            <p:nvSpPr>
              <p:cNvPr id="14361" name="Text Box 49"/>
              <p:cNvSpPr txBox="1"/>
              <p:nvPr/>
            </p:nvSpPr>
            <p:spPr>
              <a:xfrm>
                <a:off x="2543" y="2119"/>
                <a:ext cx="2648" cy="317"/>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Percentage change in </a:t>
                </a:r>
                <a:r>
                  <a:rPr lang="en-US" altLang="en-US" sz="2700" b="1" i="1" dirty="0">
                    <a:cs typeface="Arial" panose="020B0604020202020204" pitchFamily="34" charset="0"/>
                  </a:rPr>
                  <a:t>P</a:t>
                </a:r>
                <a:endParaRPr lang="en-US" altLang="en-US" sz="2700" b="1" i="1" baseline="30000" dirty="0">
                  <a:ea typeface="Arial" panose="020B0604020202020204" pitchFamily="34" charset="0"/>
                </a:endParaRPr>
              </a:p>
            </p:txBody>
          </p:sp>
          <p:sp>
            <p:nvSpPr>
              <p:cNvPr id="14362" name="Line 50"/>
              <p:cNvSpPr/>
              <p:nvPr/>
            </p:nvSpPr>
            <p:spPr>
              <a:xfrm>
                <a:off x="2599" y="2101"/>
                <a:ext cx="2546" cy="0"/>
              </a:xfrm>
              <a:prstGeom prst="line">
                <a:avLst/>
              </a:prstGeom>
              <a:ln w="12700" cap="flat" cmpd="sng">
                <a:solidFill>
                  <a:schemeClr val="tx1"/>
                </a:solidFill>
                <a:prstDash val="solid"/>
                <a:headEnd type="none" w="med" len="med"/>
                <a:tailEnd type="none" w="med" len="med"/>
              </a:ln>
            </p:spPr>
          </p:sp>
        </p:grpSp>
      </p:grpSp>
      <p:sp>
        <p:nvSpPr>
          <p:cNvPr id="14354" name="Text Box 51"/>
          <p:cNvSpPr txBox="1"/>
          <p:nvPr/>
        </p:nvSpPr>
        <p:spPr>
          <a:xfrm>
            <a:off x="522288" y="2519363"/>
            <a:ext cx="2005012" cy="519112"/>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u="sng" dirty="0">
                <a:cs typeface="Arial" panose="020B0604020202020204" pitchFamily="34" charset="0"/>
              </a:rPr>
              <a:t>Example:</a:t>
            </a:r>
            <a:endParaRPr lang="en-US" altLang="en-US" u="sng" dirty="0">
              <a:ea typeface="Arial" panose="020B0604020202020204" pitchFamily="34" charset="0"/>
            </a:endParaRPr>
          </a:p>
        </p:txBody>
      </p:sp>
      <p:pic>
        <p:nvPicPr>
          <p:cNvPr id="14355" name="Audio 1">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79391">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692"/>
                                        </p:tgtEl>
                                        <p:attrNameLst>
                                          <p:attrName>style.visibility</p:attrName>
                                        </p:attrNameLst>
                                      </p:cBhvr>
                                      <p:to>
                                        <p:strVal val="visible"/>
                                      </p:to>
                                    </p:set>
                                    <p:animEffect transition="in" filter="dissolve">
                                      <p:cBhvr>
                                        <p:cTn id="7" dur="500"/>
                                        <p:tgtEl>
                                          <p:spTgt spid="7069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0690"/>
                                        </p:tgtEl>
                                        <p:attrNameLst>
                                          <p:attrName>style.visibility</p:attrName>
                                        </p:attrNameLst>
                                      </p:cBhvr>
                                      <p:to>
                                        <p:strVal val="visible"/>
                                      </p:to>
                                    </p:set>
                                    <p:animEffect transition="in" filter="wipe(down)">
                                      <p:cBhvr>
                                        <p:cTn id="11" dur="500"/>
                                        <p:tgtEl>
                                          <p:spTgt spid="7069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693"/>
                                        </p:tgtEl>
                                        <p:attrNameLst>
                                          <p:attrName>style.visibility</p:attrName>
                                        </p:attrNameLst>
                                      </p:cBhvr>
                                      <p:to>
                                        <p:strVal val="visible"/>
                                      </p:to>
                                    </p:set>
                                    <p:animEffect transition="in" filter="dissolve">
                                      <p:cBhvr>
                                        <p:cTn id="20" dur="500"/>
                                        <p:tgtEl>
                                          <p:spTgt spid="70693"/>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70691"/>
                                        </p:tgtEl>
                                        <p:attrNameLst>
                                          <p:attrName>style.visibility</p:attrName>
                                        </p:attrNameLst>
                                      </p:cBhvr>
                                      <p:to>
                                        <p:strVal val="visible"/>
                                      </p:to>
                                    </p:set>
                                    <p:animEffect transition="in" filter="wipe(right)">
                                      <p:cBhvr>
                                        <p:cTn id="24" dur="500"/>
                                        <p:tgtEl>
                                          <p:spTgt spid="70691"/>
                                        </p:tgtEl>
                                      </p:cBhvr>
                                    </p:animEffect>
                                  </p:childTnLst>
                                </p:cTn>
                              </p:par>
                              <p:par>
                                <p:cTn id="25" presetID="22" presetClass="entr" presetSubtype="1"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659">
                                            <p:txEl>
                                              <p:charRg st="0" end="37"/>
                                            </p:txEl>
                                          </p:spTgt>
                                        </p:tgtEl>
                                        <p:attrNameLst>
                                          <p:attrName>style.visibility</p:attrName>
                                        </p:attrNameLst>
                                      </p:cBhvr>
                                      <p:to>
                                        <p:strVal val="visible"/>
                                      </p:to>
                                    </p:set>
                                    <p:animEffect transition="in" filter="wipe(left)">
                                      <p:cBhvr>
                                        <p:cTn id="32" dur="500"/>
                                        <p:tgtEl>
                                          <p:spTgt spid="70659">
                                            <p:txEl>
                                              <p:charRg st="0" end="37"/>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ldLvl="5" build="p"/>
      <p:bldP spid="70692" grpId="0" animBg="1"/>
      <p:bldP spid="7069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p:txBody>
          <a:bodyPr vert="horz" wrap="square" lIns="91440" tIns="45720" rIns="91440" bIns="45720" anchor="ctr" anchorCtr="0"/>
          <a:p>
            <a:pPr algn="just"/>
            <a:r>
              <a:rPr lang="en-US" altLang="en-US" dirty="0"/>
              <a:t>Time period important</a:t>
            </a:r>
            <a:endParaRPr lang="en-US" altLang="en-US" dirty="0"/>
          </a:p>
        </p:txBody>
      </p:sp>
      <p:sp>
        <p:nvSpPr>
          <p:cNvPr id="5123" name="Rectangle 3"/>
          <p:cNvSpPr>
            <a:spLocks noGrp="1"/>
          </p:cNvSpPr>
          <p:nvPr>
            <p:ph idx="1"/>
          </p:nvPr>
        </p:nvSpPr>
        <p:spPr/>
        <p:txBody>
          <a:bodyPr vert="horz" wrap="square" lIns="91440" tIns="45720" rIns="91440" bIns="45720" anchor="t" anchorCtr="0"/>
          <a:p>
            <a:pPr algn="just"/>
            <a:r>
              <a:rPr lang="en-US" altLang="en-US" dirty="0"/>
              <a:t>Short time- little adjustment possible as in short run supply can be changed only up to certain limit it depends upon the quantity available in stock, provision of an extra shift in production unit and existing productive capacity of the industry. In this period neither new firm can be established nor the exist size of the firm can be changed.  </a:t>
            </a:r>
            <a:endParaRPr lang="en-US" altLang="en-US" dirty="0"/>
          </a:p>
          <a:p>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4400" b="0" i="0" u="none" strike="noStrike" kern="1200" cap="none" spc="0" normalizeH="0" baseline="0" noProof="0" dirty="0" smtClean="0">
                <a:ln>
                  <a:noFill/>
                </a:ln>
                <a:solidFill>
                  <a:schemeClr val="tx1"/>
                </a:solidFill>
                <a:effectLst/>
                <a:uLnTx/>
                <a:uFillTx/>
                <a:latin typeface="+mj-lt"/>
                <a:ea typeface="+mj-ea"/>
                <a:cs typeface="+mj-cs"/>
              </a:rPr>
              <a:t>Long time – lots of adjustment possible</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147" name="Content Placeholder 2"/>
          <p:cNvSpPr>
            <a:spLocks noGrp="1"/>
          </p:cNvSpPr>
          <p:nvPr>
            <p:ph idx="1"/>
          </p:nvPr>
        </p:nvSpPr>
        <p:spPr/>
        <p:txBody>
          <a:bodyPr vert="horz" wrap="square" lIns="91440" tIns="45720" rIns="91440" bIns="45720" anchor="t" anchorCtr="0"/>
          <a:p>
            <a:r>
              <a:rPr dirty="0"/>
              <a:t>In long period there is sufficient time to change the size of the existing plant and new firm can also be established. There is a big scope of extraction or contraction of supply due to changing requirements in demand. </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p:txBody>
          <a:bodyPr vert="horz" wrap="square" lIns="91440" tIns="45720" rIns="91440" bIns="45720" anchor="ctr" anchorCtr="0"/>
          <a:p>
            <a:r>
              <a:rPr dirty="0"/>
              <a:t>Inelastic supply</a:t>
            </a:r>
            <a:endParaRPr dirty="0"/>
          </a:p>
        </p:txBody>
      </p:sp>
      <p:sp>
        <p:nvSpPr>
          <p:cNvPr id="7171" name="Content Placeholder 2"/>
          <p:cNvSpPr>
            <a:spLocks noGrp="1"/>
          </p:cNvSpPr>
          <p:nvPr>
            <p:ph idx="1"/>
          </p:nvPr>
        </p:nvSpPr>
        <p:spPr/>
        <p:txBody>
          <a:bodyPr vert="horz" wrap="square" lIns="91440" tIns="45720" rIns="91440" bIns="45720" anchor="t" anchorCtr="0"/>
          <a:p>
            <a:r>
              <a:rPr dirty="0"/>
              <a:t>This means that an increase in price leads to a smaller % change in supply. Therefore PES &lt;1</a:t>
            </a:r>
            <a:br>
              <a:rPr dirty="0"/>
            </a:br>
            <a:endParaRPr dirty="0"/>
          </a:p>
        </p:txBody>
      </p:sp>
      <p:sp>
        <p:nvSpPr>
          <p:cNvPr id="37892" name="Footer Placeholder 3"/>
          <p:cNvSpPr txBox="1">
            <a:spLocks noGrp="1"/>
          </p:cNvSpPr>
          <p:nvPr>
            <p:ph type="ftr" sz="quarter" idx="11"/>
          </p:nvPr>
        </p:nvSpPr>
        <p:spPr>
          <a:xfrm>
            <a:off x="457200" y="6356350"/>
            <a:ext cx="2133600" cy="365125"/>
          </a:xfr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rPr>
              <a:t>ELASTICITY AND ITS APPLICATION</a:t>
            </a:r>
            <a:endPar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endParaRPr>
          </a:p>
        </p:txBody>
      </p:sp>
      <p:sp>
        <p:nvSpPr>
          <p:cNvPr id="37893" name="Slide Number Placeholder 4"/>
          <p:cNvSpPr txBox="1">
            <a:spLocks noGrp="1"/>
          </p:cNvSpPr>
          <p:nvPr>
            <p:ph type="sldNum" sz="quarter" idx="12"/>
          </p:nvPr>
        </p:nvSpPr>
        <p:spPr>
          <a:xfrm>
            <a:off x="3124200" y="6356350"/>
            <a:ext cx="2895600" cy="365125"/>
          </a:xfrm>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200" dirty="0">
                <a:solidFill>
                  <a:srgbClr val="898989"/>
                </a:solidFill>
              </a:rPr>
            </a:fld>
            <a:endParaRPr lang="en-US" sz="1200" dirty="0">
              <a:solidFill>
                <a:srgbClr val="898989"/>
              </a:solidFill>
            </a:endParaRPr>
          </a:p>
        </p:txBody>
      </p:sp>
      <p:pic>
        <p:nvPicPr>
          <p:cNvPr id="7174" name="Picture 2" descr="C:\Users\Ch Mohsan\Desktop\inelastic-supply.jpg"/>
          <p:cNvPicPr>
            <a:picLocks noChangeAspect="1"/>
          </p:cNvPicPr>
          <p:nvPr/>
        </p:nvPicPr>
        <p:blipFill>
          <a:blip r:embed="rId1"/>
          <a:stretch>
            <a:fillRect/>
          </a:stretch>
        </p:blipFill>
        <p:spPr>
          <a:xfrm>
            <a:off x="2590800" y="3124200"/>
            <a:ext cx="4724400" cy="3255963"/>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p:nvPr>
        </p:nvSpPr>
        <p:spPr>
          <a:xfrm>
            <a:off x="342900" y="584200"/>
            <a:ext cx="8410575" cy="509588"/>
          </a:xfrm>
        </p:spPr>
        <p:txBody>
          <a:bodyPr vert="horz" lIns="91440" tIns="45720" rIns="91440" bIns="45720" rtlCol="0"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smtClean="0">
                <a:ln>
                  <a:noFill/>
                </a:ln>
                <a:solidFill>
                  <a:schemeClr val="tx1"/>
                </a:solidFill>
                <a:effectLst/>
                <a:uLnTx/>
                <a:uFillTx/>
                <a:latin typeface="+mj-lt"/>
                <a:ea typeface="+mj-ea"/>
                <a:cs typeface="+mj-cs"/>
              </a:rPr>
              <a:t>Supply could be inelastic for the following reasons</a:t>
            </a:r>
            <a:br>
              <a:rPr kumimoji="0" lang="en-US" sz="5400" b="0" i="0" u="none" strike="noStrike" kern="1200" cap="none" spc="0" normalizeH="0" baseline="0" noProof="0" smtClean="0">
                <a:ln>
                  <a:noFill/>
                </a:ln>
                <a:solidFill>
                  <a:schemeClr val="tx1"/>
                </a:solidFill>
                <a:effectLst/>
                <a:uLnTx/>
                <a:uFillTx/>
                <a:latin typeface="+mj-lt"/>
                <a:ea typeface="+mj-ea"/>
                <a:cs typeface="+mj-cs"/>
              </a:rPr>
            </a:br>
            <a:endParaRPr kumimoji="0" lang="en-US" sz="4400" b="0" i="0" u="none" strike="noStrike" kern="1200" cap="none" spc="0" normalizeH="0" baseline="0" noProof="0" smtClean="0">
              <a:ln>
                <a:noFill/>
              </a:ln>
              <a:solidFill>
                <a:schemeClr val="tx1"/>
              </a:solidFill>
              <a:effectLst/>
              <a:uLnTx/>
              <a:uFillTx/>
              <a:latin typeface="+mj-lt"/>
              <a:ea typeface="+mj-ea"/>
              <a:cs typeface="+mj-cs"/>
            </a:endParaRPr>
          </a:p>
        </p:txBody>
      </p:sp>
      <p:sp>
        <p:nvSpPr>
          <p:cNvPr id="8195" name="Content Placeholder 2"/>
          <p:cNvSpPr>
            <a:spLocks noGrp="1"/>
          </p:cNvSpPr>
          <p:nvPr>
            <p:ph idx="1"/>
          </p:nvPr>
        </p:nvSpPr>
        <p:spPr/>
        <p:txBody>
          <a:bodyPr vert="horz" wrap="square" lIns="91440" tIns="45720" rIns="91440" bIns="45720" anchor="t" anchorCtr="0"/>
          <a:p>
            <a:r>
              <a:rPr sz="2400" dirty="0"/>
              <a:t>Firms operating close to full capacity.</a:t>
            </a:r>
            <a:endParaRPr sz="2400" dirty="0"/>
          </a:p>
          <a:p>
            <a:r>
              <a:rPr sz="2400" dirty="0"/>
              <a:t>Firms have low levels of stocks, therefore there are no surplus goods to sell</a:t>
            </a:r>
            <a:endParaRPr sz="2400" dirty="0"/>
          </a:p>
          <a:p>
            <a:r>
              <a:rPr sz="2400" dirty="0"/>
              <a:t>In the short term, capital is fixed in the short run e.g. firms do not have time to build a bigger factory.</a:t>
            </a:r>
            <a:endParaRPr sz="2400" dirty="0"/>
          </a:p>
          <a:p>
            <a:r>
              <a:rPr sz="2400" dirty="0"/>
              <a:t>If it is difficult to employ factors of production, e.g. if highly skilled labour is needed</a:t>
            </a:r>
            <a:endParaRPr sz="2400" dirty="0"/>
          </a:p>
          <a:p>
            <a:r>
              <a:rPr sz="2400" dirty="0"/>
              <a:t>With agricultural products supply is inelastic in the short run, because it takes at least six months to grow crops, in September the farmer cannot suddenly produce more potatoes if the price goes up.</a:t>
            </a:r>
            <a:endParaRPr sz="2400" dirty="0"/>
          </a:p>
          <a:p>
            <a:endParaRPr sz="2400" dirty="0"/>
          </a:p>
        </p:txBody>
      </p:sp>
      <p:sp>
        <p:nvSpPr>
          <p:cNvPr id="38916" name="Footer Placeholder 3"/>
          <p:cNvSpPr txBox="1">
            <a:spLocks noGrp="1"/>
          </p:cNvSpPr>
          <p:nvPr>
            <p:ph type="ftr" sz="quarter" idx="11"/>
          </p:nvPr>
        </p:nvSpPr>
        <p:spPr>
          <a:xfrm>
            <a:off x="457200" y="6356350"/>
            <a:ext cx="2133600" cy="365125"/>
          </a:xfr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rPr>
              <a:t>ELASTICITY AND ITS APPLICATION</a:t>
            </a:r>
            <a:endPar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endParaRPr>
          </a:p>
        </p:txBody>
      </p:sp>
      <p:sp>
        <p:nvSpPr>
          <p:cNvPr id="38917" name="Slide Number Placeholder 4"/>
          <p:cNvSpPr txBox="1">
            <a:spLocks noGrp="1"/>
          </p:cNvSpPr>
          <p:nvPr>
            <p:ph type="sldNum" sz="quarter" idx="12"/>
          </p:nvPr>
        </p:nvSpPr>
        <p:spPr>
          <a:xfrm>
            <a:off x="3124200" y="6356350"/>
            <a:ext cx="2895600" cy="365125"/>
          </a:xfrm>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p:txBody>
          <a:bodyPr vert="horz" wrap="square" lIns="91440" tIns="45720" rIns="91440" bIns="45720" anchor="ctr" anchorCtr="0"/>
          <a:p>
            <a:r>
              <a:rPr sz="5400" dirty="0"/>
              <a:t>Elastic supply</a:t>
            </a:r>
            <a:endParaRPr dirty="0"/>
          </a:p>
        </p:txBody>
      </p:sp>
      <p:sp>
        <p:nvSpPr>
          <p:cNvPr id="9219" name="Content Placeholder 2"/>
          <p:cNvSpPr>
            <a:spLocks noGrp="1"/>
          </p:cNvSpPr>
          <p:nvPr>
            <p:ph idx="1"/>
          </p:nvPr>
        </p:nvSpPr>
        <p:spPr/>
        <p:txBody>
          <a:bodyPr vert="horz" wrap="square" lIns="91440" tIns="45720" rIns="91440" bIns="45720" anchor="t" anchorCtr="0"/>
          <a:p>
            <a:r>
              <a:rPr dirty="0"/>
              <a:t>This occurs when an increase in price leads to a bigger % increase in supply, therefore PES &gt;1</a:t>
            </a:r>
            <a:endParaRPr dirty="0"/>
          </a:p>
          <a:p>
            <a:endParaRPr dirty="0"/>
          </a:p>
        </p:txBody>
      </p:sp>
      <p:sp>
        <p:nvSpPr>
          <p:cNvPr id="39940" name="Footer Placeholder 3"/>
          <p:cNvSpPr txBox="1">
            <a:spLocks noGrp="1"/>
          </p:cNvSpPr>
          <p:nvPr>
            <p:ph type="ftr" sz="quarter" idx="11"/>
          </p:nvPr>
        </p:nvSpPr>
        <p:spPr>
          <a:xfrm>
            <a:off x="457200" y="6356350"/>
            <a:ext cx="2133600" cy="365125"/>
          </a:xfr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rPr>
              <a:t>ELASTICITY AND ITS APPLICATION</a:t>
            </a:r>
            <a:endPar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endParaRPr>
          </a:p>
        </p:txBody>
      </p:sp>
      <p:sp>
        <p:nvSpPr>
          <p:cNvPr id="39941" name="Slide Number Placeholder 4"/>
          <p:cNvSpPr txBox="1">
            <a:spLocks noGrp="1"/>
          </p:cNvSpPr>
          <p:nvPr>
            <p:ph type="sldNum" sz="quarter" idx="12"/>
          </p:nvPr>
        </p:nvSpPr>
        <p:spPr>
          <a:xfrm>
            <a:off x="3124200" y="6356350"/>
            <a:ext cx="2895600" cy="365125"/>
          </a:xfrm>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200" dirty="0">
                <a:solidFill>
                  <a:srgbClr val="898989"/>
                </a:solidFill>
              </a:rPr>
            </a:fld>
            <a:endParaRPr lang="en-US" sz="1200" dirty="0">
              <a:solidFill>
                <a:srgbClr val="898989"/>
              </a:solidFill>
            </a:endParaRPr>
          </a:p>
        </p:txBody>
      </p:sp>
      <p:pic>
        <p:nvPicPr>
          <p:cNvPr id="9222" name="Picture 2" descr="C:\Users\Ch Mohsan\Desktop\elastic-supply-2.jpg"/>
          <p:cNvPicPr>
            <a:picLocks noChangeAspect="1"/>
          </p:cNvPicPr>
          <p:nvPr/>
        </p:nvPicPr>
        <p:blipFill>
          <a:blip r:embed="rId1"/>
          <a:stretch>
            <a:fillRect/>
          </a:stretch>
        </p:blipFill>
        <p:spPr>
          <a:xfrm>
            <a:off x="989013" y="2682875"/>
            <a:ext cx="6326187" cy="327977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a:xfrm>
            <a:off x="268288" y="822325"/>
            <a:ext cx="8410575" cy="681038"/>
          </a:xfr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smtClean="0">
                <a:ln>
                  <a:noFill/>
                </a:ln>
                <a:solidFill>
                  <a:schemeClr val="tx1"/>
                </a:solidFill>
                <a:effectLst/>
                <a:uLnTx/>
                <a:uFillTx/>
                <a:latin typeface="+mj-lt"/>
                <a:ea typeface="+mj-ea"/>
                <a:cs typeface="+mj-cs"/>
              </a:rPr>
              <a:t>Supply could be elastic for the following reasons</a:t>
            </a:r>
            <a:br>
              <a:rPr kumimoji="0" lang="en-US" sz="5400" b="0" i="0" u="none" strike="noStrike" kern="1200" cap="none" spc="0" normalizeH="0" baseline="0" noProof="0" smtClean="0">
                <a:ln>
                  <a:noFill/>
                </a:ln>
                <a:solidFill>
                  <a:schemeClr val="tx1"/>
                </a:solidFill>
                <a:effectLst/>
                <a:uLnTx/>
                <a:uFillTx/>
                <a:latin typeface="+mj-lt"/>
                <a:ea typeface="+mj-ea"/>
                <a:cs typeface="+mj-cs"/>
              </a:rPr>
            </a:br>
            <a:endParaRPr kumimoji="0" lang="en-US" sz="4400" b="0" i="0" u="none" strike="noStrike" kern="1200" cap="none" spc="0" normalizeH="0" baseline="0" noProof="0" smtClean="0">
              <a:ln>
                <a:noFill/>
              </a:ln>
              <a:solidFill>
                <a:schemeClr val="tx1"/>
              </a:solidFill>
              <a:effectLst/>
              <a:uLnTx/>
              <a:uFillTx/>
              <a:latin typeface="+mj-lt"/>
              <a:ea typeface="+mj-ea"/>
              <a:cs typeface="+mj-cs"/>
            </a:endParaRPr>
          </a:p>
        </p:txBody>
      </p:sp>
      <p:sp>
        <p:nvSpPr>
          <p:cNvPr id="10243" name="Content Placeholder 2"/>
          <p:cNvSpPr>
            <a:spLocks noGrp="1"/>
          </p:cNvSpPr>
          <p:nvPr>
            <p:ph idx="1"/>
          </p:nvPr>
        </p:nvSpPr>
        <p:spPr>
          <a:xfrm>
            <a:off x="373063" y="1754188"/>
            <a:ext cx="8313737" cy="4371975"/>
          </a:xfrm>
        </p:spPr>
        <p:txBody>
          <a:bodyPr vert="horz" wrap="square" lIns="91440" tIns="45720" rIns="91440" bIns="45720" anchor="t" anchorCtr="0"/>
          <a:p>
            <a:r>
              <a:rPr dirty="0"/>
              <a:t>If there is spare capacity in the factory.</a:t>
            </a:r>
            <a:endParaRPr dirty="0"/>
          </a:p>
          <a:p>
            <a:r>
              <a:rPr dirty="0"/>
              <a:t>If there are stocks available.</a:t>
            </a:r>
            <a:endParaRPr dirty="0"/>
          </a:p>
          <a:p>
            <a:r>
              <a:rPr dirty="0"/>
              <a:t>In the long run supply will be more elastic because capital can be varied.</a:t>
            </a:r>
            <a:endParaRPr dirty="0"/>
          </a:p>
          <a:p>
            <a:r>
              <a:rPr dirty="0"/>
              <a:t>If it is easy to employ more factors of production.</a:t>
            </a:r>
            <a:endParaRPr dirty="0"/>
          </a:p>
          <a:p>
            <a:endParaRPr dirty="0"/>
          </a:p>
        </p:txBody>
      </p:sp>
      <p:sp>
        <p:nvSpPr>
          <p:cNvPr id="40964" name="Footer Placeholder 3"/>
          <p:cNvSpPr txBox="1">
            <a:spLocks noGrp="1"/>
          </p:cNvSpPr>
          <p:nvPr>
            <p:ph type="ftr" sz="quarter" idx="11"/>
          </p:nvPr>
        </p:nvSpPr>
        <p:spPr>
          <a:xfrm>
            <a:off x="457200" y="6356350"/>
            <a:ext cx="2133600" cy="365125"/>
          </a:xfr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rPr>
              <a:t>ELASTICITY AND ITS APPLICATION</a:t>
            </a:r>
            <a:endPar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endParaRPr>
          </a:p>
        </p:txBody>
      </p:sp>
      <p:sp>
        <p:nvSpPr>
          <p:cNvPr id="40965" name="Slide Number Placeholder 4"/>
          <p:cNvSpPr txBox="1">
            <a:spLocks noGrp="1"/>
          </p:cNvSpPr>
          <p:nvPr>
            <p:ph type="sldNum" sz="quarter" idx="12"/>
          </p:nvPr>
        </p:nvSpPr>
        <p:spPr>
          <a:xfrm>
            <a:off x="3124200" y="6356350"/>
            <a:ext cx="2895600" cy="365125"/>
          </a:xfrm>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p:txBody>
          <a:bodyPr vert="horz" wrap="square" lIns="91440" tIns="45720" rIns="91440" bIns="45720" anchor="ctr" anchorCtr="0"/>
          <a:p>
            <a:pPr algn="l"/>
            <a:r>
              <a:rPr sz="3200" dirty="0">
                <a:solidFill>
                  <a:srgbClr val="FFC000"/>
                </a:solidFill>
              </a:rPr>
              <a:t>Computing the Price Elasticity of Demand</a:t>
            </a:r>
            <a:endParaRPr dirty="0">
              <a:solidFill>
                <a:srgbClr val="FFC000"/>
              </a:solidFill>
            </a:endParaRPr>
          </a:p>
        </p:txBody>
      </p:sp>
      <p:sp>
        <p:nvSpPr>
          <p:cNvPr id="11267" name="Rectangle 3"/>
          <p:cNvSpPr>
            <a:spLocks noGrp="1"/>
          </p:cNvSpPr>
          <p:nvPr>
            <p:ph idx="1"/>
          </p:nvPr>
        </p:nvSpPr>
        <p:spPr/>
        <p:txBody>
          <a:bodyPr vert="horz" wrap="square" lIns="91440" tIns="45720" rIns="91440" bIns="45720" anchor="t" anchorCtr="0"/>
          <a:p>
            <a:pPr>
              <a:buNone/>
            </a:pPr>
            <a:r>
              <a:rPr dirty="0">
                <a:solidFill>
                  <a:srgbClr val="FF0000"/>
                </a:solidFill>
              </a:rPr>
              <a:t>Percentage method </a:t>
            </a:r>
            <a:endParaRPr dirty="0">
              <a:solidFill>
                <a:srgbClr val="FF0000"/>
              </a:solidFill>
            </a:endParaRPr>
          </a:p>
          <a:p>
            <a:r>
              <a:rPr dirty="0"/>
              <a:t>The price elasticity of supply is computed as the percentage change in the quantity supplied divided by the percentage change in price.</a:t>
            </a:r>
            <a:endParaRPr dirty="0"/>
          </a:p>
        </p:txBody>
      </p:sp>
      <p:pic>
        <p:nvPicPr>
          <p:cNvPr id="11268" name="Picture 3"/>
          <p:cNvPicPr>
            <a:picLocks noChangeAspect="1"/>
          </p:cNvPicPr>
          <p:nvPr/>
        </p:nvPicPr>
        <p:blipFill>
          <a:blip r:embed="rId1"/>
          <a:stretch>
            <a:fillRect/>
          </a:stretch>
        </p:blipFill>
        <p:spPr>
          <a:xfrm>
            <a:off x="990600" y="4343400"/>
            <a:ext cx="7467600" cy="97155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p:txBody>
          <a:bodyPr vert="horz" wrap="square" lIns="91440" tIns="45720" rIns="91440" bIns="45720" anchor="ctr" anchorCtr="0"/>
          <a:p>
            <a:r>
              <a:rPr dirty="0"/>
              <a:t>Formula method </a:t>
            </a:r>
            <a:endParaRPr dirty="0"/>
          </a:p>
        </p:txBody>
      </p:sp>
      <p:sp>
        <p:nvSpPr>
          <p:cNvPr id="12291" name="Content Placeholder 2"/>
          <p:cNvSpPr>
            <a:spLocks noGrp="1"/>
          </p:cNvSpPr>
          <p:nvPr>
            <p:ph sz="half" idx="1"/>
          </p:nvPr>
        </p:nvSpPr>
        <p:spPr>
          <a:xfrm>
            <a:off x="5257800" y="1371600"/>
            <a:ext cx="4038600" cy="4525963"/>
          </a:xfrm>
        </p:spPr>
        <p:txBody>
          <a:bodyPr vert="horz" wrap="square" lIns="91440" tIns="45720" rIns="91440" bIns="45720" anchor="t" anchorCtr="0"/>
          <a:p>
            <a:pPr marL="0" indent="0" defTabSz="914400">
              <a:buClrTx/>
              <a:buSzTx/>
              <a:buFont typeface="Arial" panose="020B0604020202020204" pitchFamily="34" charset="0"/>
              <a:buNone/>
            </a:pPr>
            <a:r>
              <a:rPr kern="1200" dirty="0">
                <a:latin typeface="+mn-lt"/>
                <a:ea typeface="+mn-ea"/>
                <a:cs typeface="+mn-cs"/>
              </a:rPr>
              <a:t>         ∆qs</a:t>
            </a:r>
            <a:endParaRPr kern="1200" dirty="0">
              <a:latin typeface="+mn-lt"/>
              <a:ea typeface="+mn-ea"/>
              <a:cs typeface="+mn-cs"/>
            </a:endParaRPr>
          </a:p>
          <a:p>
            <a:pPr marL="0" indent="0" defTabSz="914400">
              <a:buClrTx/>
              <a:buSzTx/>
              <a:buFont typeface="Arial" panose="020B0604020202020204" pitchFamily="34" charset="0"/>
              <a:buNone/>
            </a:pPr>
            <a:r>
              <a:rPr sz="1800" kern="1200" dirty="0">
                <a:latin typeface="+mn-lt"/>
                <a:ea typeface="+mn-ea"/>
                <a:cs typeface="+mn-cs"/>
              </a:rPr>
              <a:t>         </a:t>
            </a:r>
            <a:r>
              <a:rPr kern="1200" dirty="0">
                <a:latin typeface="+mn-lt"/>
                <a:ea typeface="+mn-ea"/>
                <a:cs typeface="+mn-cs"/>
              </a:rPr>
              <a:t>----------</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           qs</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E=  -----------------</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         ∆P</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         -------</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          P</a:t>
            </a:r>
            <a:endParaRPr kern="1200" dirty="0">
              <a:latin typeface="+mn-lt"/>
              <a:ea typeface="+mn-ea"/>
              <a:cs typeface="+mn-cs"/>
            </a:endParaRPr>
          </a:p>
        </p:txBody>
      </p:sp>
      <p:sp>
        <p:nvSpPr>
          <p:cNvPr id="12292" name="Content Placeholder 3"/>
          <p:cNvSpPr>
            <a:spLocks noGrp="1"/>
          </p:cNvSpPr>
          <p:nvPr>
            <p:ph sz="half" idx="2"/>
          </p:nvPr>
        </p:nvSpPr>
        <p:spPr>
          <a:xfrm>
            <a:off x="533400" y="1600200"/>
            <a:ext cx="4038600" cy="4525963"/>
          </a:xfrm>
        </p:spPr>
        <p:txBody>
          <a:bodyPr vert="horz" wrap="square" lIns="91440" tIns="45720" rIns="91440" bIns="45720" anchor="t" anchorCtr="0"/>
          <a:p>
            <a:pPr defTabSz="914400">
              <a:buClrTx/>
              <a:buSzTx/>
            </a:pPr>
            <a:r>
              <a:rPr kern="1200" dirty="0">
                <a:latin typeface="+mn-lt"/>
                <a:ea typeface="+mn-ea"/>
                <a:cs typeface="+mn-cs"/>
              </a:rPr>
              <a:t>It can be measured with the help of following formula: </a:t>
            </a:r>
            <a:endParaRPr kern="1200" dirty="0">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91440" tIns="45720" rIns="91440" bIns="45720" anchor="ctr" anchorCtr="0"/>
          <a:p>
            <a:r>
              <a:rPr dirty="0"/>
              <a:t>Example </a:t>
            </a:r>
            <a:endParaRPr dirty="0"/>
          </a:p>
        </p:txBody>
      </p:sp>
      <p:graphicFrame>
        <p:nvGraphicFramePr>
          <p:cNvPr id="7" name="Content Placeholder 6"/>
          <p:cNvGraphicFramePr>
            <a:graphicFrameLocks noGrp="1"/>
          </p:cNvGraphicFramePr>
          <p:nvPr>
            <p:ph idx="1"/>
          </p:nvPr>
        </p:nvGraphicFramePr>
        <p:xfrm>
          <a:off x="457200" y="1600200"/>
          <a:ext cx="5629275" cy="2618392"/>
        </p:xfrm>
        <a:graphic>
          <a:graphicData uri="http://schemas.openxmlformats.org/drawingml/2006/table">
            <a:tbl>
              <a:tblPr firstRow="1" firstCol="1" bandRow="1">
                <a:tableStyleId>{5C22544A-7EE6-4342-B048-85BDC9FD1C3A}</a:tableStyleId>
              </a:tblPr>
              <a:tblGrid>
                <a:gridCol w="3018597"/>
                <a:gridCol w="2610678"/>
              </a:tblGrid>
              <a:tr h="654598">
                <a:tc>
                  <a:txBody>
                    <a:bodyPr/>
                    <a:lstStyle/>
                    <a:p>
                      <a:pPr marL="0" marR="0">
                        <a:lnSpc>
                          <a:spcPct val="115000"/>
                        </a:lnSpc>
                        <a:spcBef>
                          <a:spcPts val="0"/>
                        </a:spcBef>
                        <a:spcAft>
                          <a:spcPts val="0"/>
                        </a:spcAft>
                      </a:pPr>
                      <a:r>
                        <a:rPr lang="en-US" sz="2400" dirty="0">
                          <a:effectLst/>
                        </a:rPr>
                        <a:t>Price (P)</a:t>
                      </a:r>
                      <a:endParaRPr lang="en-US" sz="24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pPr>
                      <a:r>
                        <a:rPr lang="en-US" sz="2400" dirty="0" smtClean="0">
                          <a:effectLst/>
                        </a:rPr>
                        <a:t>Qs </a:t>
                      </a:r>
                      <a:endParaRPr lang="en-US" sz="2400" dirty="0">
                        <a:effectLst/>
                        <a:latin typeface="Calibri" panose="020F0502020204030204"/>
                        <a:ea typeface="Calibri" panose="020F0502020204030204"/>
                        <a:cs typeface="Times New Roman" panose="02020603050405020304"/>
                      </a:endParaRPr>
                    </a:p>
                  </a:txBody>
                  <a:tcPr marL="68580" marR="68580" marT="0" marB="0"/>
                </a:tc>
              </a:tr>
              <a:tr h="654598">
                <a:tc>
                  <a:txBody>
                    <a:bodyPr/>
                    <a:lstStyle/>
                    <a:p>
                      <a:pPr marL="0" marR="0">
                        <a:lnSpc>
                          <a:spcPct val="115000"/>
                        </a:lnSpc>
                        <a:spcBef>
                          <a:spcPts val="0"/>
                        </a:spcBef>
                        <a:spcAft>
                          <a:spcPts val="0"/>
                        </a:spcAft>
                      </a:pPr>
                      <a:r>
                        <a:rPr lang="en-US" sz="2400" dirty="0" smtClean="0">
                          <a:effectLst/>
                        </a:rPr>
                        <a:t>10</a:t>
                      </a:r>
                      <a:endParaRPr lang="en-US" sz="24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pPr>
                      <a:r>
                        <a:rPr lang="en-US" sz="2400" dirty="0" smtClean="0">
                          <a:effectLst/>
                        </a:rPr>
                        <a:t>20</a:t>
                      </a:r>
                      <a:endParaRPr lang="en-US" sz="2400" dirty="0">
                        <a:effectLst/>
                        <a:latin typeface="Calibri" panose="020F0502020204030204"/>
                        <a:ea typeface="Calibri" panose="020F0502020204030204"/>
                        <a:cs typeface="Times New Roman" panose="02020603050405020304"/>
                      </a:endParaRPr>
                    </a:p>
                  </a:txBody>
                  <a:tcPr marL="68580" marR="68580" marT="0" marB="0"/>
                </a:tc>
              </a:tr>
              <a:tr h="654598">
                <a:tc>
                  <a:txBody>
                    <a:bodyPr/>
                    <a:lstStyle/>
                    <a:p>
                      <a:pPr marL="0" marR="0">
                        <a:lnSpc>
                          <a:spcPct val="115000"/>
                        </a:lnSpc>
                        <a:spcBef>
                          <a:spcPts val="0"/>
                        </a:spcBef>
                        <a:spcAft>
                          <a:spcPts val="0"/>
                        </a:spcAft>
                      </a:pPr>
                      <a:r>
                        <a:rPr lang="en-US" sz="2400" dirty="0" smtClean="0">
                          <a:effectLst/>
                        </a:rPr>
                        <a:t>12</a:t>
                      </a:r>
                      <a:endParaRPr lang="en-US" sz="24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pPr>
                      <a:r>
                        <a:rPr lang="en-US" sz="2400" dirty="0" smtClean="0">
                          <a:effectLst/>
                        </a:rPr>
                        <a:t>24</a:t>
                      </a:r>
                      <a:endParaRPr lang="en-US" sz="2400" dirty="0">
                        <a:effectLst/>
                        <a:latin typeface="Calibri" panose="020F0502020204030204"/>
                        <a:ea typeface="Calibri" panose="020F0502020204030204"/>
                        <a:cs typeface="Times New Roman" panose="02020603050405020304"/>
                      </a:endParaRPr>
                    </a:p>
                  </a:txBody>
                  <a:tcPr marL="68580" marR="68580" marT="0" marB="0"/>
                </a:tc>
              </a:tr>
              <a:tr h="654598">
                <a:tc>
                  <a:txBody>
                    <a:bodyPr/>
                    <a:lstStyle/>
                    <a:p>
                      <a:pPr marL="0" marR="0">
                        <a:lnSpc>
                          <a:spcPct val="115000"/>
                        </a:lnSpc>
                        <a:spcBef>
                          <a:spcPts val="0"/>
                        </a:spcBef>
                        <a:spcAft>
                          <a:spcPts val="0"/>
                        </a:spcAft>
                      </a:pPr>
                      <a:r>
                        <a:rPr lang="en-US" sz="2400" dirty="0">
                          <a:effectLst/>
                        </a:rPr>
                        <a:t>∆P= </a:t>
                      </a:r>
                      <a:r>
                        <a:rPr lang="en-US" sz="2400" dirty="0" smtClean="0">
                          <a:effectLst/>
                        </a:rPr>
                        <a:t>2</a:t>
                      </a:r>
                      <a:endParaRPr lang="en-US" sz="2400" dirty="0">
                        <a:effectLst/>
                        <a:latin typeface="Calibri" panose="020F0502020204030204"/>
                        <a:ea typeface="Calibri" panose="020F0502020204030204"/>
                        <a:cs typeface="Times New Roman" panose="02020603050405020304"/>
                      </a:endParaRPr>
                    </a:p>
                  </a:txBody>
                  <a:tcPr marL="68580" marR="68580" marT="0" marB="0"/>
                </a:tc>
                <a:tc>
                  <a:txBody>
                    <a:bodyPr/>
                    <a:lstStyle/>
                    <a:p>
                      <a:pPr marL="0" marR="0">
                        <a:lnSpc>
                          <a:spcPct val="115000"/>
                        </a:lnSpc>
                        <a:spcBef>
                          <a:spcPts val="0"/>
                        </a:spcBef>
                        <a:spcAft>
                          <a:spcPts val="0"/>
                        </a:spcAft>
                      </a:pPr>
                      <a:r>
                        <a:rPr lang="en-US" sz="2400" dirty="0">
                          <a:effectLst/>
                        </a:rPr>
                        <a:t>∆</a:t>
                      </a:r>
                      <a:r>
                        <a:rPr lang="en-US" sz="2400" dirty="0" err="1" smtClean="0">
                          <a:effectLst/>
                        </a:rPr>
                        <a:t>qs</a:t>
                      </a:r>
                      <a:r>
                        <a:rPr lang="en-US" sz="2400" dirty="0" smtClean="0">
                          <a:effectLst/>
                        </a:rPr>
                        <a:t>= 4</a:t>
                      </a:r>
                      <a:endParaRPr lang="en-US" sz="2400" dirty="0">
                        <a:effectLst/>
                        <a:latin typeface="Calibri" panose="020F0502020204030204"/>
                        <a:ea typeface="Calibri" panose="020F0502020204030204"/>
                        <a:cs typeface="Times New Roman" panose="02020603050405020304"/>
                      </a:endParaRPr>
                    </a:p>
                  </a:txBody>
                  <a:tcPr marL="68580" marR="68580" marT="0" marB="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3"/>
          <p:cNvSpPr>
            <a:spLocks noGrp="1"/>
          </p:cNvSpPr>
          <p:nvPr>
            <p:ph type="title"/>
          </p:nvPr>
        </p:nvSpPr>
        <p:spPr/>
        <p:txBody>
          <a:bodyPr vert="horz" wrap="square" lIns="91440" tIns="45720" rIns="91440" bIns="45720" anchor="ctr" anchorCtr="0"/>
          <a:p>
            <a:endParaRPr dirty="0"/>
          </a:p>
        </p:txBody>
      </p:sp>
      <p:sp>
        <p:nvSpPr>
          <p:cNvPr id="14339" name="Content Placeholder 4"/>
          <p:cNvSpPr>
            <a:spLocks noGrp="1"/>
          </p:cNvSpPr>
          <p:nvPr>
            <p:ph sz="half" idx="1"/>
          </p:nvPr>
        </p:nvSpPr>
        <p:spPr/>
        <p:txBody>
          <a:bodyPr vert="horz" wrap="square" lIns="91440" tIns="45720" rIns="91440" bIns="45720" anchor="t" anchorCtr="0"/>
          <a:p>
            <a:pPr marL="0" indent="0" defTabSz="914400">
              <a:buClrTx/>
              <a:buSzTx/>
              <a:buFont typeface="Arial" panose="020B0604020202020204" pitchFamily="34" charset="0"/>
              <a:buNone/>
            </a:pPr>
            <a:r>
              <a:rPr kern="1200" dirty="0">
                <a:latin typeface="+mn-lt"/>
                <a:ea typeface="+mn-ea"/>
                <a:cs typeface="+mn-cs"/>
              </a:rPr>
              <a:t>           ∆qs</a:t>
            </a:r>
            <a:endParaRPr kern="1200" dirty="0">
              <a:latin typeface="+mn-lt"/>
              <a:ea typeface="+mn-ea"/>
              <a:cs typeface="+mn-cs"/>
            </a:endParaRPr>
          </a:p>
          <a:p>
            <a:pPr marL="0" indent="0" defTabSz="914400">
              <a:buClrTx/>
              <a:buSzTx/>
              <a:buFont typeface="Arial" panose="020B0604020202020204" pitchFamily="34" charset="0"/>
              <a:buNone/>
            </a:pPr>
            <a:r>
              <a:rPr sz="1600" kern="1200" dirty="0">
                <a:latin typeface="+mn-lt"/>
                <a:ea typeface="+mn-ea"/>
                <a:cs typeface="+mn-cs"/>
              </a:rPr>
              <a:t>         </a:t>
            </a:r>
            <a:r>
              <a:rPr kern="1200" dirty="0">
                <a:latin typeface="+mn-lt"/>
                <a:ea typeface="+mn-ea"/>
                <a:cs typeface="+mn-cs"/>
              </a:rPr>
              <a:t>----------</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           qs</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E=  -----------------</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         ∆P</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         -------</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          P</a:t>
            </a:r>
            <a:endParaRPr kern="1200" dirty="0">
              <a:latin typeface="+mn-lt"/>
              <a:ea typeface="+mn-ea"/>
              <a:cs typeface="+mn-cs"/>
            </a:endParaRPr>
          </a:p>
        </p:txBody>
      </p:sp>
      <p:sp>
        <p:nvSpPr>
          <p:cNvPr id="14340" name="Content Placeholder 5"/>
          <p:cNvSpPr>
            <a:spLocks noGrp="1"/>
          </p:cNvSpPr>
          <p:nvPr>
            <p:ph sz="half" idx="2"/>
          </p:nvPr>
        </p:nvSpPr>
        <p:spPr/>
        <p:txBody>
          <a:bodyPr vert="horz" wrap="square" lIns="91440" tIns="45720" rIns="91440" bIns="45720" anchor="t" anchorCtr="0"/>
          <a:p>
            <a:pPr marL="0" indent="0" defTabSz="914400">
              <a:buClrTx/>
              <a:buSzTx/>
              <a:buFont typeface="Arial" panose="020B0604020202020204" pitchFamily="34" charset="0"/>
              <a:buNone/>
            </a:pPr>
            <a:r>
              <a:rPr kern="1200" dirty="0">
                <a:latin typeface="+mn-lt"/>
                <a:ea typeface="+mn-ea"/>
                <a:cs typeface="+mn-cs"/>
              </a:rPr>
              <a:t>       4</a:t>
            </a:r>
            <a:endParaRPr kern="1200" dirty="0">
              <a:latin typeface="+mn-lt"/>
              <a:ea typeface="+mn-ea"/>
              <a:cs typeface="+mn-cs"/>
            </a:endParaRPr>
          </a:p>
          <a:p>
            <a:pPr marL="0" indent="0" defTabSz="914400">
              <a:buClrTx/>
              <a:buSzTx/>
              <a:buFont typeface="Arial" panose="020B0604020202020204" pitchFamily="34" charset="0"/>
              <a:buNone/>
            </a:pPr>
            <a:r>
              <a:rPr sz="1600" kern="1200" dirty="0">
                <a:latin typeface="+mn-lt"/>
                <a:ea typeface="+mn-ea"/>
                <a:cs typeface="+mn-cs"/>
              </a:rPr>
              <a:t>         </a:t>
            </a:r>
            <a:r>
              <a:rPr kern="1200" dirty="0">
                <a:latin typeface="+mn-lt"/>
                <a:ea typeface="+mn-ea"/>
                <a:cs typeface="+mn-cs"/>
              </a:rPr>
              <a:t>----------</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       20</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E=  -----------------</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         2</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         -------</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          10</a:t>
            </a:r>
            <a:endParaRPr kern="1200" dirty="0">
              <a:latin typeface="+mn-lt"/>
              <a:ea typeface="+mn-ea"/>
              <a:cs typeface="+mn-cs"/>
            </a:endParaRPr>
          </a:p>
          <a:p>
            <a:pPr marL="0" indent="0" defTabSz="914400">
              <a:buClrTx/>
              <a:buSzTx/>
              <a:buFont typeface="Arial" panose="020B0604020202020204" pitchFamily="34" charset="0"/>
              <a:buNone/>
            </a:pPr>
            <a:r>
              <a:rPr kern="1200" dirty="0">
                <a:latin typeface="+mn-lt"/>
                <a:ea typeface="+mn-ea"/>
                <a:cs typeface="+mn-cs"/>
              </a:rPr>
              <a:t>   E = 1</a:t>
            </a:r>
            <a:endParaRPr kern="1200" dirty="0">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16387"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16388" name="Rectangle 2"/>
          <p:cNvSpPr>
            <a:spLocks noGrp="1"/>
          </p:cNvSpPr>
          <p:nvPr>
            <p:ph type="title"/>
          </p:nvPr>
        </p:nvSpPr>
        <p:spPr>
          <a:ln/>
        </p:spPr>
        <p:txBody>
          <a:bodyPr vert="horz" wrap="square" lIns="91440" tIns="45720" rIns="91440" bIns="45720" anchor="ctr" anchorCtr="0"/>
          <a:p>
            <a:pPr eaLnBrk="1" hangingPunct="1"/>
            <a:r>
              <a:rPr lang="en-US" altLang="en-US" dirty="0"/>
              <a:t>Price Elasticity of Demand</a:t>
            </a:r>
            <a:endParaRPr lang="en-US" altLang="en-US" dirty="0"/>
          </a:p>
        </p:txBody>
      </p:sp>
      <p:sp>
        <p:nvSpPr>
          <p:cNvPr id="269315" name="Rectangle 3"/>
          <p:cNvSpPr>
            <a:spLocks noGrp="1"/>
          </p:cNvSpPr>
          <p:nvPr>
            <p:ph type="body"/>
          </p:nvPr>
        </p:nvSpPr>
        <p:spPr>
          <a:xfrm>
            <a:off x="373063" y="2595563"/>
            <a:ext cx="4464050" cy="3424237"/>
          </a:xfrm>
          <a:solidFill>
            <a:srgbClr val="CCFFCC">
              <a:alpha val="100000"/>
            </a:srgbClr>
          </a:solidFill>
          <a:ln/>
          <a:effectLst>
            <a:outerShdw dist="107763" dir="2699999" algn="ctr" rotWithShape="0">
              <a:schemeClr val="bg2">
                <a:alpha val="100000"/>
              </a:schemeClr>
            </a:outerShdw>
          </a:effectLst>
        </p:spPr>
        <p:txBody>
          <a:bodyPr vert="horz" wrap="square" lIns="91440" tIns="45720" rIns="91440" bIns="45720" anchor="t" anchorCtr="0"/>
          <a:p>
            <a:pPr marL="0" indent="0" eaLnBrk="1" hangingPunct="1">
              <a:lnSpc>
                <a:spcPct val="100000"/>
              </a:lnSpc>
              <a:spcBef>
                <a:spcPct val="30000"/>
              </a:spcBef>
              <a:buNone/>
            </a:pPr>
            <a:r>
              <a:rPr lang="en-US" altLang="en-US" sz="2600" dirty="0"/>
              <a:t>Along a </a:t>
            </a:r>
            <a:r>
              <a:rPr lang="en-US" altLang="en-US" sz="2600" b="1" i="1" dirty="0"/>
              <a:t>D</a:t>
            </a:r>
            <a:r>
              <a:rPr lang="en-US" altLang="en-US" sz="2600" dirty="0"/>
              <a:t> curve, </a:t>
            </a:r>
            <a:r>
              <a:rPr lang="en-US" altLang="en-US" sz="2600" b="1" i="1" dirty="0"/>
              <a:t>P</a:t>
            </a:r>
            <a:r>
              <a:rPr lang="en-US" altLang="en-US" sz="2600" dirty="0"/>
              <a:t> and </a:t>
            </a:r>
            <a:r>
              <a:rPr lang="en-US" altLang="en-US" sz="2600" b="1" i="1" dirty="0"/>
              <a:t>Q</a:t>
            </a:r>
            <a:r>
              <a:rPr lang="en-US" altLang="en-US" sz="2600" dirty="0"/>
              <a:t> move in opposite directions, which would make price elasticity negative. </a:t>
            </a:r>
            <a:endParaRPr lang="en-US" altLang="en-US" sz="2600" dirty="0"/>
          </a:p>
          <a:p>
            <a:pPr marL="0" indent="0" eaLnBrk="1" hangingPunct="1">
              <a:lnSpc>
                <a:spcPct val="100000"/>
              </a:lnSpc>
              <a:spcBef>
                <a:spcPct val="30000"/>
              </a:spcBef>
              <a:buNone/>
            </a:pPr>
            <a:r>
              <a:rPr lang="en-US" altLang="en-US" sz="2600" dirty="0"/>
              <a:t>We will drop the minus sign and report all price elasticities as </a:t>
            </a:r>
            <a:br>
              <a:rPr lang="en-US" altLang="en-US" sz="2600" dirty="0"/>
            </a:br>
            <a:r>
              <a:rPr lang="en-US" altLang="en-US" sz="2600" dirty="0"/>
              <a:t>positive numbers. </a:t>
            </a:r>
            <a:endParaRPr lang="en-US" altLang="en-US" sz="2600" dirty="0"/>
          </a:p>
        </p:txBody>
      </p:sp>
      <p:sp>
        <p:nvSpPr>
          <p:cNvPr id="16390"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grpSp>
        <p:nvGrpSpPr>
          <p:cNvPr id="16391" name="Group 5"/>
          <p:cNvGrpSpPr/>
          <p:nvPr/>
        </p:nvGrpSpPr>
        <p:grpSpPr>
          <a:xfrm>
            <a:off x="5343525" y="2346325"/>
            <a:ext cx="3406775" cy="2876550"/>
            <a:chOff x="3226" y="1041"/>
            <a:chExt cx="2146" cy="1812"/>
          </a:xfrm>
        </p:grpSpPr>
        <p:grpSp>
          <p:nvGrpSpPr>
            <p:cNvPr id="16421" name="Group 6"/>
            <p:cNvGrpSpPr/>
            <p:nvPr/>
          </p:nvGrpSpPr>
          <p:grpSpPr>
            <a:xfrm>
              <a:off x="3421" y="1302"/>
              <a:ext cx="1661" cy="1413"/>
              <a:chOff x="1098" y="1361"/>
              <a:chExt cx="2116" cy="2027"/>
            </a:xfrm>
          </p:grpSpPr>
          <p:sp>
            <p:nvSpPr>
              <p:cNvPr id="16424" name="Line 7"/>
              <p:cNvSpPr/>
              <p:nvPr/>
            </p:nvSpPr>
            <p:spPr>
              <a:xfrm>
                <a:off x="1102" y="1361"/>
                <a:ext cx="0" cy="2025"/>
              </a:xfrm>
              <a:prstGeom prst="line">
                <a:avLst/>
              </a:prstGeom>
              <a:ln w="12700" cap="flat" cmpd="sng">
                <a:solidFill>
                  <a:schemeClr val="tx1"/>
                </a:solidFill>
                <a:prstDash val="solid"/>
                <a:headEnd type="none" w="med" len="med"/>
                <a:tailEnd type="none" w="med" len="med"/>
              </a:ln>
            </p:spPr>
          </p:sp>
          <p:sp>
            <p:nvSpPr>
              <p:cNvPr id="16425" name="Line 8"/>
              <p:cNvSpPr/>
              <p:nvPr/>
            </p:nvSpPr>
            <p:spPr>
              <a:xfrm>
                <a:off x="1098" y="3388"/>
                <a:ext cx="2116" cy="0"/>
              </a:xfrm>
              <a:prstGeom prst="line">
                <a:avLst/>
              </a:prstGeom>
              <a:ln w="12700" cap="flat" cmpd="sng">
                <a:solidFill>
                  <a:schemeClr val="tx1"/>
                </a:solidFill>
                <a:prstDash val="solid"/>
                <a:headEnd type="none" w="med" len="med"/>
                <a:tailEnd type="none" w="med" len="med"/>
              </a:ln>
            </p:spPr>
          </p:sp>
        </p:grpSp>
        <p:sp>
          <p:nvSpPr>
            <p:cNvPr id="16422" name="Text Box 9"/>
            <p:cNvSpPr txBox="1"/>
            <p:nvPr/>
          </p:nvSpPr>
          <p:spPr>
            <a:xfrm>
              <a:off x="3226" y="1041"/>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endParaRPr lang="en-US" altLang="en-US" sz="2400" b="1" i="1" dirty="0">
                <a:ea typeface="Arial" panose="020B0604020202020204" pitchFamily="34" charset="0"/>
              </a:endParaRPr>
            </a:p>
          </p:txBody>
        </p:sp>
        <p:sp>
          <p:nvSpPr>
            <p:cNvPr id="16423" name="Text Box 10"/>
            <p:cNvSpPr txBox="1"/>
            <p:nvPr/>
          </p:nvSpPr>
          <p:spPr>
            <a:xfrm>
              <a:off x="4985" y="2565"/>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endParaRPr lang="en-US" altLang="en-US" sz="2400" b="1" i="1" dirty="0">
                <a:ea typeface="Arial" panose="020B0604020202020204" pitchFamily="34" charset="0"/>
              </a:endParaRPr>
            </a:p>
          </p:txBody>
        </p:sp>
      </p:grpSp>
      <p:grpSp>
        <p:nvGrpSpPr>
          <p:cNvPr id="16392" name="Group 11"/>
          <p:cNvGrpSpPr/>
          <p:nvPr/>
        </p:nvGrpSpPr>
        <p:grpSpPr>
          <a:xfrm>
            <a:off x="6005513" y="2932113"/>
            <a:ext cx="2633662" cy="1722437"/>
            <a:chOff x="3643" y="1410"/>
            <a:chExt cx="1659" cy="1085"/>
          </a:xfrm>
        </p:grpSpPr>
        <p:sp>
          <p:nvSpPr>
            <p:cNvPr id="16419" name="Line 12"/>
            <p:cNvSpPr/>
            <p:nvPr/>
          </p:nvSpPr>
          <p:spPr>
            <a:xfrm>
              <a:off x="3643" y="1410"/>
              <a:ext cx="1379" cy="919"/>
            </a:xfrm>
            <a:prstGeom prst="line">
              <a:avLst/>
            </a:prstGeom>
            <a:ln w="38100" cap="flat" cmpd="sng">
              <a:solidFill>
                <a:srgbClr val="003399"/>
              </a:solidFill>
              <a:prstDash val="solid"/>
              <a:headEnd type="none" w="med" len="med"/>
              <a:tailEnd type="none" w="med" len="med"/>
            </a:ln>
          </p:spPr>
        </p:sp>
        <p:sp>
          <p:nvSpPr>
            <p:cNvPr id="16420" name="Text Box 13"/>
            <p:cNvSpPr txBox="1"/>
            <p:nvPr/>
          </p:nvSpPr>
          <p:spPr>
            <a:xfrm>
              <a:off x="4915" y="2207"/>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D</a:t>
              </a:r>
              <a:endParaRPr lang="en-US" altLang="en-US" sz="2400" b="1" i="1" dirty="0">
                <a:ea typeface="Arial" panose="020B0604020202020204" pitchFamily="34" charset="0"/>
              </a:endParaRPr>
            </a:p>
          </p:txBody>
        </p:sp>
      </p:grpSp>
      <p:grpSp>
        <p:nvGrpSpPr>
          <p:cNvPr id="16393" name="Group 14"/>
          <p:cNvGrpSpPr/>
          <p:nvPr/>
        </p:nvGrpSpPr>
        <p:grpSpPr>
          <a:xfrm>
            <a:off x="6416675" y="3409950"/>
            <a:ext cx="587375" cy="2043113"/>
            <a:chOff x="4042" y="2148"/>
            <a:chExt cx="370" cy="1287"/>
          </a:xfrm>
        </p:grpSpPr>
        <p:sp>
          <p:nvSpPr>
            <p:cNvPr id="16417" name="Text Box 15"/>
            <p:cNvSpPr txBox="1"/>
            <p:nvPr/>
          </p:nvSpPr>
          <p:spPr>
            <a:xfrm>
              <a:off x="4042" y="3147"/>
              <a:ext cx="370"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b="1" baseline="-25000" dirty="0">
                  <a:cs typeface="Arial" panose="020B0604020202020204" pitchFamily="34" charset="0"/>
                </a:rPr>
                <a:t>2</a:t>
              </a:r>
              <a:endParaRPr lang="en-US" altLang="en-US" sz="2400" b="1" baseline="-25000" dirty="0">
                <a:ea typeface="Arial" panose="020B0604020202020204" pitchFamily="34" charset="0"/>
              </a:endParaRPr>
            </a:p>
          </p:txBody>
        </p:sp>
        <p:sp>
          <p:nvSpPr>
            <p:cNvPr id="16418" name="Line 16"/>
            <p:cNvSpPr/>
            <p:nvPr/>
          </p:nvSpPr>
          <p:spPr>
            <a:xfrm>
              <a:off x="4230" y="2148"/>
              <a:ext cx="0" cy="1004"/>
            </a:xfrm>
            <a:prstGeom prst="line">
              <a:avLst/>
            </a:prstGeom>
            <a:ln w="9525" cap="flat" cmpd="sng">
              <a:solidFill>
                <a:srgbClr val="777777"/>
              </a:solidFill>
              <a:prstDash val="lgDash"/>
              <a:headEnd type="none" w="med" len="med"/>
              <a:tailEnd type="none" w="med" len="med"/>
            </a:ln>
          </p:spPr>
        </p:sp>
      </p:grpSp>
      <p:grpSp>
        <p:nvGrpSpPr>
          <p:cNvPr id="16394" name="Group 17"/>
          <p:cNvGrpSpPr/>
          <p:nvPr/>
        </p:nvGrpSpPr>
        <p:grpSpPr>
          <a:xfrm>
            <a:off x="5062538" y="3167063"/>
            <a:ext cx="1720850" cy="457200"/>
            <a:chOff x="3189" y="1995"/>
            <a:chExt cx="1084" cy="288"/>
          </a:xfrm>
        </p:grpSpPr>
        <p:sp>
          <p:nvSpPr>
            <p:cNvPr id="16414" name="Text Box 18"/>
            <p:cNvSpPr txBox="1"/>
            <p:nvPr/>
          </p:nvSpPr>
          <p:spPr>
            <a:xfrm>
              <a:off x="3189" y="1995"/>
              <a:ext cx="376"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2</a:t>
              </a:r>
              <a:endParaRPr lang="en-US" altLang="en-US" sz="2400" b="1" baseline="-25000" dirty="0">
                <a:ea typeface="Arial" panose="020B0604020202020204" pitchFamily="34" charset="0"/>
              </a:endParaRPr>
            </a:p>
          </p:txBody>
        </p:sp>
        <p:sp>
          <p:nvSpPr>
            <p:cNvPr id="16415" name="Line 19"/>
            <p:cNvSpPr/>
            <p:nvPr/>
          </p:nvSpPr>
          <p:spPr>
            <a:xfrm>
              <a:off x="3562" y="2146"/>
              <a:ext cx="668" cy="0"/>
            </a:xfrm>
            <a:prstGeom prst="line">
              <a:avLst/>
            </a:prstGeom>
            <a:ln w="9525" cap="flat" cmpd="sng">
              <a:solidFill>
                <a:srgbClr val="777777"/>
              </a:solidFill>
              <a:prstDash val="lgDash"/>
              <a:headEnd type="none" w="med" len="med"/>
              <a:tailEnd type="none" w="med" len="med"/>
            </a:ln>
          </p:spPr>
        </p:sp>
        <p:sp>
          <p:nvSpPr>
            <p:cNvPr id="16416" name="Oval 20"/>
            <p:cNvSpPr/>
            <p:nvPr/>
          </p:nvSpPr>
          <p:spPr>
            <a:xfrm>
              <a:off x="4185" y="2100"/>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grpSp>
        <p:nvGrpSpPr>
          <p:cNvPr id="16395" name="Group 21"/>
          <p:cNvGrpSpPr/>
          <p:nvPr/>
        </p:nvGrpSpPr>
        <p:grpSpPr>
          <a:xfrm>
            <a:off x="5045075" y="3686175"/>
            <a:ext cx="2705100" cy="1770063"/>
            <a:chOff x="3178" y="2322"/>
            <a:chExt cx="1704" cy="1115"/>
          </a:xfrm>
        </p:grpSpPr>
        <p:grpSp>
          <p:nvGrpSpPr>
            <p:cNvPr id="16407" name="Group 22"/>
            <p:cNvGrpSpPr/>
            <p:nvPr/>
          </p:nvGrpSpPr>
          <p:grpSpPr>
            <a:xfrm>
              <a:off x="3178" y="2322"/>
              <a:ext cx="1704" cy="1115"/>
              <a:chOff x="3038" y="1885"/>
              <a:chExt cx="1704" cy="1115"/>
            </a:xfrm>
          </p:grpSpPr>
          <p:sp>
            <p:nvSpPr>
              <p:cNvPr id="16409" name="Text Box 23"/>
              <p:cNvSpPr txBox="1"/>
              <p:nvPr/>
            </p:nvSpPr>
            <p:spPr>
              <a:xfrm>
                <a:off x="3038" y="1885"/>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b="1" i="1" dirty="0">
                    <a:cs typeface="Arial" panose="020B0604020202020204" pitchFamily="34" charset="0"/>
                  </a:rPr>
                  <a:t>P</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sp>
            <p:nvSpPr>
              <p:cNvPr id="16410" name="Text Box 24"/>
              <p:cNvSpPr txBox="1"/>
              <p:nvPr/>
            </p:nvSpPr>
            <p:spPr>
              <a:xfrm>
                <a:off x="4397" y="2712"/>
                <a:ext cx="345"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r>
                  <a:rPr lang="en-US" altLang="en-US" sz="2400" b="1" baseline="-25000" dirty="0">
                    <a:cs typeface="Arial" panose="020B0604020202020204" pitchFamily="34" charset="0"/>
                  </a:rPr>
                  <a:t>1</a:t>
                </a:r>
                <a:endParaRPr lang="en-US" altLang="en-US" sz="2400" b="1" baseline="-25000" dirty="0">
                  <a:ea typeface="Arial" panose="020B0604020202020204" pitchFamily="34" charset="0"/>
                </a:endParaRPr>
              </a:p>
            </p:txBody>
          </p:sp>
          <p:grpSp>
            <p:nvGrpSpPr>
              <p:cNvPr id="16411" name="Group 25"/>
              <p:cNvGrpSpPr/>
              <p:nvPr/>
            </p:nvGrpSpPr>
            <p:grpSpPr>
              <a:xfrm>
                <a:off x="3423" y="2032"/>
                <a:ext cx="1152" cy="680"/>
                <a:chOff x="357" y="2450"/>
                <a:chExt cx="795" cy="646"/>
              </a:xfrm>
            </p:grpSpPr>
            <p:sp>
              <p:nvSpPr>
                <p:cNvPr id="16412" name="Line 26"/>
                <p:cNvSpPr/>
                <p:nvPr/>
              </p:nvSpPr>
              <p:spPr>
                <a:xfrm>
                  <a:off x="357" y="2450"/>
                  <a:ext cx="795" cy="0"/>
                </a:xfrm>
                <a:prstGeom prst="line">
                  <a:avLst/>
                </a:prstGeom>
                <a:ln w="9525" cap="flat" cmpd="sng">
                  <a:solidFill>
                    <a:srgbClr val="777777"/>
                  </a:solidFill>
                  <a:prstDash val="lgDash"/>
                  <a:headEnd type="none" w="med" len="med"/>
                  <a:tailEnd type="none" w="med" len="med"/>
                </a:ln>
              </p:spPr>
            </p:sp>
            <p:sp>
              <p:nvSpPr>
                <p:cNvPr id="16413" name="Line 27"/>
                <p:cNvSpPr/>
                <p:nvPr/>
              </p:nvSpPr>
              <p:spPr>
                <a:xfrm>
                  <a:off x="1152" y="2451"/>
                  <a:ext cx="0" cy="645"/>
                </a:xfrm>
                <a:prstGeom prst="line">
                  <a:avLst/>
                </a:prstGeom>
                <a:ln w="9525" cap="flat" cmpd="sng">
                  <a:solidFill>
                    <a:srgbClr val="777777"/>
                  </a:solidFill>
                  <a:prstDash val="lgDash"/>
                  <a:headEnd type="none" w="med" len="med"/>
                  <a:tailEnd type="none" w="med" len="med"/>
                </a:ln>
              </p:spPr>
            </p:sp>
          </p:grpSp>
        </p:grpSp>
        <p:sp>
          <p:nvSpPr>
            <p:cNvPr id="16408" name="Oval 28"/>
            <p:cNvSpPr/>
            <p:nvPr/>
          </p:nvSpPr>
          <p:spPr>
            <a:xfrm>
              <a:off x="4668" y="2421"/>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sp>
        <p:nvSpPr>
          <p:cNvPr id="16396" name="Line 29"/>
          <p:cNvSpPr/>
          <p:nvPr/>
        </p:nvSpPr>
        <p:spPr>
          <a:xfrm flipH="1" flipV="1">
            <a:off x="5810250" y="3409950"/>
            <a:ext cx="0" cy="508000"/>
          </a:xfrm>
          <a:prstGeom prst="line">
            <a:avLst/>
          </a:prstGeom>
          <a:ln w="50800" cap="flat" cmpd="sng">
            <a:solidFill>
              <a:srgbClr val="FF6600"/>
            </a:solidFill>
            <a:prstDash val="solid"/>
            <a:headEnd type="none" w="med" len="med"/>
            <a:tailEnd type="triangle" w="lg" len="med"/>
          </a:ln>
        </p:spPr>
      </p:sp>
      <p:sp>
        <p:nvSpPr>
          <p:cNvPr id="16397" name="Line 30"/>
          <p:cNvSpPr/>
          <p:nvPr/>
        </p:nvSpPr>
        <p:spPr>
          <a:xfrm rot="-5400000" flipV="1">
            <a:off x="7097713" y="4460875"/>
            <a:ext cx="0" cy="762000"/>
          </a:xfrm>
          <a:prstGeom prst="line">
            <a:avLst/>
          </a:prstGeom>
          <a:ln w="50800" cap="flat" cmpd="sng">
            <a:solidFill>
              <a:srgbClr val="FF6600"/>
            </a:solidFill>
            <a:prstDash val="solid"/>
            <a:headEnd type="none" w="med" len="med"/>
            <a:tailEnd type="triangle" w="lg" len="med"/>
          </a:ln>
        </p:spPr>
      </p:sp>
      <p:grpSp>
        <p:nvGrpSpPr>
          <p:cNvPr id="16398" name="Group 39"/>
          <p:cNvGrpSpPr/>
          <p:nvPr/>
        </p:nvGrpSpPr>
        <p:grpSpPr>
          <a:xfrm>
            <a:off x="758825" y="1027113"/>
            <a:ext cx="7646988" cy="1212850"/>
            <a:chOff x="486" y="1450"/>
            <a:chExt cx="4817" cy="764"/>
          </a:xfrm>
        </p:grpSpPr>
        <p:sp>
          <p:nvSpPr>
            <p:cNvPr id="16400" name="Rectangle 40"/>
            <p:cNvSpPr/>
            <p:nvPr/>
          </p:nvSpPr>
          <p:spPr>
            <a:xfrm>
              <a:off x="486" y="1450"/>
              <a:ext cx="4817" cy="764"/>
            </a:xfrm>
            <a:prstGeom prst="rect">
              <a:avLst/>
            </a:prstGeom>
            <a:solidFill>
              <a:srgbClr val="FFFFCC"/>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nvGrpSpPr>
            <p:cNvPr id="16401" name="Group 41"/>
            <p:cNvGrpSpPr/>
            <p:nvPr/>
          </p:nvGrpSpPr>
          <p:grpSpPr>
            <a:xfrm>
              <a:off x="538" y="1473"/>
              <a:ext cx="4683" cy="693"/>
              <a:chOff x="508" y="1743"/>
              <a:chExt cx="4683" cy="693"/>
            </a:xfrm>
          </p:grpSpPr>
          <p:sp>
            <p:nvSpPr>
              <p:cNvPr id="16402" name="Text Box 42"/>
              <p:cNvSpPr txBox="1"/>
              <p:nvPr/>
            </p:nvSpPr>
            <p:spPr>
              <a:xfrm>
                <a:off x="508" y="1811"/>
                <a:ext cx="1589" cy="576"/>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Price elasticity of demand</a:t>
                </a:r>
                <a:endParaRPr lang="en-US" altLang="en-US" sz="2700" dirty="0">
                  <a:ea typeface="Arial" panose="020B0604020202020204" pitchFamily="34" charset="0"/>
                </a:endParaRPr>
              </a:p>
            </p:txBody>
          </p:sp>
          <p:sp>
            <p:nvSpPr>
              <p:cNvPr id="16403" name="Text Box 43"/>
              <p:cNvSpPr txBox="1"/>
              <p:nvPr/>
            </p:nvSpPr>
            <p:spPr>
              <a:xfrm>
                <a:off x="2146" y="1949"/>
                <a:ext cx="289" cy="308"/>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a:t>
                </a:r>
                <a:endParaRPr lang="en-US" altLang="en-US" sz="2600" dirty="0">
                  <a:ea typeface="Arial" panose="020B0604020202020204" pitchFamily="34" charset="0"/>
                </a:endParaRPr>
              </a:p>
            </p:txBody>
          </p:sp>
          <p:sp>
            <p:nvSpPr>
              <p:cNvPr id="16404" name="Text Box 44"/>
              <p:cNvSpPr txBox="1"/>
              <p:nvPr/>
            </p:nvSpPr>
            <p:spPr>
              <a:xfrm>
                <a:off x="2539" y="1743"/>
                <a:ext cx="2648" cy="317"/>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Percentage change in </a:t>
                </a:r>
                <a:r>
                  <a:rPr lang="en-US" altLang="en-US" sz="2700" b="1" i="1" dirty="0">
                    <a:cs typeface="Arial" panose="020B0604020202020204" pitchFamily="34" charset="0"/>
                  </a:rPr>
                  <a:t>Q</a:t>
                </a:r>
                <a:r>
                  <a:rPr lang="en-US" altLang="en-US" sz="2700" b="1" i="1" baseline="30000" dirty="0">
                    <a:cs typeface="Arial" panose="020B0604020202020204" pitchFamily="34" charset="0"/>
                  </a:rPr>
                  <a:t>d</a:t>
                </a:r>
                <a:endParaRPr lang="en-US" altLang="en-US" sz="2700" b="1" i="1" baseline="30000" dirty="0">
                  <a:ea typeface="Arial" panose="020B0604020202020204" pitchFamily="34" charset="0"/>
                </a:endParaRPr>
              </a:p>
            </p:txBody>
          </p:sp>
          <p:sp>
            <p:nvSpPr>
              <p:cNvPr id="16405" name="Text Box 45"/>
              <p:cNvSpPr txBox="1"/>
              <p:nvPr/>
            </p:nvSpPr>
            <p:spPr>
              <a:xfrm>
                <a:off x="2543" y="2119"/>
                <a:ext cx="2648" cy="317"/>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700" dirty="0">
                    <a:cs typeface="Arial" panose="020B0604020202020204" pitchFamily="34" charset="0"/>
                  </a:rPr>
                  <a:t>Percentage change in </a:t>
                </a:r>
                <a:r>
                  <a:rPr lang="en-US" altLang="en-US" sz="2700" b="1" i="1" dirty="0">
                    <a:cs typeface="Arial" panose="020B0604020202020204" pitchFamily="34" charset="0"/>
                  </a:rPr>
                  <a:t>P</a:t>
                </a:r>
                <a:endParaRPr lang="en-US" altLang="en-US" sz="2700" b="1" i="1" baseline="30000" dirty="0">
                  <a:ea typeface="Arial" panose="020B0604020202020204" pitchFamily="34" charset="0"/>
                </a:endParaRPr>
              </a:p>
            </p:txBody>
          </p:sp>
          <p:sp>
            <p:nvSpPr>
              <p:cNvPr id="16406" name="Line 46"/>
              <p:cNvSpPr/>
              <p:nvPr/>
            </p:nvSpPr>
            <p:spPr>
              <a:xfrm>
                <a:off x="2599" y="2101"/>
                <a:ext cx="2546" cy="0"/>
              </a:xfrm>
              <a:prstGeom prst="line">
                <a:avLst/>
              </a:prstGeom>
              <a:ln w="12700" cap="flat" cmpd="sng">
                <a:solidFill>
                  <a:schemeClr val="tx1"/>
                </a:solidFill>
                <a:prstDash val="solid"/>
                <a:headEnd type="none" w="med" len="med"/>
                <a:tailEnd type="none" w="med" len="med"/>
              </a:ln>
            </p:spPr>
          </p:sp>
        </p:grpSp>
      </p:grpSp>
      <p:pic>
        <p:nvPicPr>
          <p:cNvPr id="16399" name="Audio 1">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44578">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9315"/>
                                        </p:tgtEl>
                                        <p:attrNameLst>
                                          <p:attrName>style.visibility</p:attrName>
                                        </p:attrNameLst>
                                      </p:cBhvr>
                                      <p:to>
                                        <p:strVal val="visible"/>
                                      </p:to>
                                    </p:set>
                                    <p:animEffect transition="in" filter="dissolve">
                                      <p:cBhvr>
                                        <p:cTn id="7" dur="500"/>
                                        <p:tgtEl>
                                          <p:spTgt spid="2693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9315">
                                            <p:txEl>
                                              <p:charRg st="0" end="99"/>
                                            </p:txEl>
                                          </p:spTgt>
                                        </p:tgtEl>
                                        <p:attrNameLst>
                                          <p:attrName>style.visibility</p:attrName>
                                        </p:attrNameLst>
                                      </p:cBhvr>
                                      <p:to>
                                        <p:strVal val="visible"/>
                                      </p:to>
                                    </p:set>
                                    <p:animEffect transition="in" filter="dissolve">
                                      <p:cBhvr>
                                        <p:cTn id="10" dur="500"/>
                                        <p:tgtEl>
                                          <p:spTgt spid="269315">
                                            <p:txEl>
                                              <p:charRg st="0" end="9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9315">
                                            <p:txEl>
                                              <p:charRg st="99" end="184"/>
                                            </p:txEl>
                                          </p:spTgt>
                                        </p:tgtEl>
                                        <p:attrNameLst>
                                          <p:attrName>style.visibility</p:attrName>
                                        </p:attrNameLst>
                                      </p:cBhvr>
                                      <p:to>
                                        <p:strVal val="visible"/>
                                      </p:to>
                                    </p:set>
                                    <p:animEffect transition="in" filter="dissolve">
                                      <p:cBhvr>
                                        <p:cTn id="15" dur="500"/>
                                        <p:tgtEl>
                                          <p:spTgt spid="269315">
                                            <p:txEl>
                                              <p:charRg st="99"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ldLvl="5" animBg="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18435"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18436" name="Rectangle 2"/>
          <p:cNvSpPr>
            <a:spLocks noGrp="1"/>
          </p:cNvSpPr>
          <p:nvPr>
            <p:ph type="title"/>
          </p:nvPr>
        </p:nvSpPr>
        <p:spPr>
          <a:xfrm>
            <a:off x="238125" y="252413"/>
            <a:ext cx="8686800" cy="649287"/>
          </a:xfrm>
          <a:ln/>
        </p:spPr>
        <p:txBody>
          <a:bodyPr vert="horz" wrap="square" lIns="91440" tIns="45720" rIns="91440" bIns="45720" anchor="ctr" anchorCtr="0"/>
          <a:p>
            <a:pPr eaLnBrk="1" hangingPunct="1"/>
            <a:r>
              <a:rPr lang="en-US" altLang="en-US" dirty="0"/>
              <a:t>Calculating Percentage Changes</a:t>
            </a:r>
            <a:endParaRPr lang="en-US" altLang="en-US" dirty="0"/>
          </a:p>
        </p:txBody>
      </p:sp>
      <p:sp>
        <p:nvSpPr>
          <p:cNvPr id="18437"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grpSp>
        <p:nvGrpSpPr>
          <p:cNvPr id="18438" name="Group 4"/>
          <p:cNvGrpSpPr/>
          <p:nvPr/>
        </p:nvGrpSpPr>
        <p:grpSpPr>
          <a:xfrm>
            <a:off x="693738" y="2728913"/>
            <a:ext cx="3406775" cy="2876550"/>
            <a:chOff x="3226" y="1041"/>
            <a:chExt cx="2146" cy="1812"/>
          </a:xfrm>
        </p:grpSpPr>
        <p:grpSp>
          <p:nvGrpSpPr>
            <p:cNvPr id="18474" name="Group 5"/>
            <p:cNvGrpSpPr/>
            <p:nvPr/>
          </p:nvGrpSpPr>
          <p:grpSpPr>
            <a:xfrm>
              <a:off x="3421" y="1302"/>
              <a:ext cx="1661" cy="1413"/>
              <a:chOff x="1098" y="1361"/>
              <a:chExt cx="2116" cy="2027"/>
            </a:xfrm>
          </p:grpSpPr>
          <p:sp>
            <p:nvSpPr>
              <p:cNvPr id="18477" name="Line 6"/>
              <p:cNvSpPr/>
              <p:nvPr/>
            </p:nvSpPr>
            <p:spPr>
              <a:xfrm>
                <a:off x="1102" y="1361"/>
                <a:ext cx="0" cy="2025"/>
              </a:xfrm>
              <a:prstGeom prst="line">
                <a:avLst/>
              </a:prstGeom>
              <a:ln w="12700" cap="flat" cmpd="sng">
                <a:solidFill>
                  <a:schemeClr val="tx1"/>
                </a:solidFill>
                <a:prstDash val="solid"/>
                <a:headEnd type="none" w="med" len="med"/>
                <a:tailEnd type="none" w="med" len="med"/>
              </a:ln>
            </p:spPr>
          </p:sp>
          <p:sp>
            <p:nvSpPr>
              <p:cNvPr id="18478" name="Line 7"/>
              <p:cNvSpPr/>
              <p:nvPr/>
            </p:nvSpPr>
            <p:spPr>
              <a:xfrm>
                <a:off x="1098" y="3388"/>
                <a:ext cx="2116" cy="0"/>
              </a:xfrm>
              <a:prstGeom prst="line">
                <a:avLst/>
              </a:prstGeom>
              <a:ln w="12700" cap="flat" cmpd="sng">
                <a:solidFill>
                  <a:schemeClr val="tx1"/>
                </a:solidFill>
                <a:prstDash val="solid"/>
                <a:headEnd type="none" w="med" len="med"/>
                <a:tailEnd type="none" w="med" len="med"/>
              </a:ln>
            </p:spPr>
          </p:sp>
        </p:grpSp>
        <p:sp>
          <p:nvSpPr>
            <p:cNvPr id="18475" name="Text Box 8"/>
            <p:cNvSpPr txBox="1"/>
            <p:nvPr/>
          </p:nvSpPr>
          <p:spPr>
            <a:xfrm>
              <a:off x="3226" y="1041"/>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endParaRPr lang="en-US" altLang="en-US" sz="2400" b="1" i="1" dirty="0">
                <a:ea typeface="Arial" panose="020B0604020202020204" pitchFamily="34" charset="0"/>
              </a:endParaRPr>
            </a:p>
          </p:txBody>
        </p:sp>
        <p:sp>
          <p:nvSpPr>
            <p:cNvPr id="18476" name="Text Box 9"/>
            <p:cNvSpPr txBox="1"/>
            <p:nvPr/>
          </p:nvSpPr>
          <p:spPr>
            <a:xfrm>
              <a:off x="4985" y="2565"/>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endParaRPr lang="en-US" altLang="en-US" sz="2400" b="1" i="1" dirty="0">
                <a:ea typeface="Arial" panose="020B0604020202020204" pitchFamily="34" charset="0"/>
              </a:endParaRPr>
            </a:p>
          </p:txBody>
        </p:sp>
      </p:grpSp>
      <p:grpSp>
        <p:nvGrpSpPr>
          <p:cNvPr id="18439" name="Group 10"/>
          <p:cNvGrpSpPr/>
          <p:nvPr/>
        </p:nvGrpSpPr>
        <p:grpSpPr>
          <a:xfrm>
            <a:off x="1355725" y="3314700"/>
            <a:ext cx="2633663" cy="1722438"/>
            <a:chOff x="3643" y="1410"/>
            <a:chExt cx="1659" cy="1085"/>
          </a:xfrm>
        </p:grpSpPr>
        <p:sp>
          <p:nvSpPr>
            <p:cNvPr id="18472" name="Line 11"/>
            <p:cNvSpPr/>
            <p:nvPr/>
          </p:nvSpPr>
          <p:spPr>
            <a:xfrm>
              <a:off x="3643" y="1410"/>
              <a:ext cx="1379" cy="919"/>
            </a:xfrm>
            <a:prstGeom prst="line">
              <a:avLst/>
            </a:prstGeom>
            <a:ln w="38100" cap="flat" cmpd="sng">
              <a:solidFill>
                <a:srgbClr val="003399"/>
              </a:solidFill>
              <a:prstDash val="solid"/>
              <a:headEnd type="none" w="med" len="med"/>
              <a:tailEnd type="none" w="med" len="med"/>
            </a:ln>
          </p:spPr>
        </p:sp>
        <p:sp>
          <p:nvSpPr>
            <p:cNvPr id="18473" name="Text Box 12"/>
            <p:cNvSpPr txBox="1"/>
            <p:nvPr/>
          </p:nvSpPr>
          <p:spPr>
            <a:xfrm>
              <a:off x="4915" y="2207"/>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D</a:t>
              </a:r>
              <a:endParaRPr lang="en-US" altLang="en-US" sz="2400" b="1" i="1" dirty="0">
                <a:ea typeface="Arial" panose="020B0604020202020204" pitchFamily="34" charset="0"/>
              </a:endParaRPr>
            </a:p>
          </p:txBody>
        </p:sp>
      </p:grpSp>
      <p:grpSp>
        <p:nvGrpSpPr>
          <p:cNvPr id="18440" name="Group 13"/>
          <p:cNvGrpSpPr/>
          <p:nvPr/>
        </p:nvGrpSpPr>
        <p:grpSpPr>
          <a:xfrm>
            <a:off x="127000" y="3325813"/>
            <a:ext cx="2251075" cy="2509837"/>
            <a:chOff x="139" y="2152"/>
            <a:chExt cx="1418" cy="1581"/>
          </a:xfrm>
        </p:grpSpPr>
        <p:grpSp>
          <p:nvGrpSpPr>
            <p:cNvPr id="18463" name="Group 14"/>
            <p:cNvGrpSpPr/>
            <p:nvPr/>
          </p:nvGrpSpPr>
          <p:grpSpPr>
            <a:xfrm>
              <a:off x="139" y="2293"/>
              <a:ext cx="1403" cy="1440"/>
              <a:chOff x="139" y="2293"/>
              <a:chExt cx="1403" cy="1440"/>
            </a:xfrm>
          </p:grpSpPr>
          <p:sp>
            <p:nvSpPr>
              <p:cNvPr id="18467" name="Text Box 15"/>
              <p:cNvSpPr txBox="1"/>
              <p:nvPr/>
            </p:nvSpPr>
            <p:spPr>
              <a:xfrm>
                <a:off x="139" y="2293"/>
                <a:ext cx="556"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dirty="0">
                    <a:cs typeface="Arial" panose="020B0604020202020204" pitchFamily="34" charset="0"/>
                  </a:rPr>
                  <a:t>$250</a:t>
                </a:r>
                <a:endParaRPr lang="en-US" altLang="en-US" sz="2400" baseline="-25000" dirty="0">
                  <a:ea typeface="Arial" panose="020B0604020202020204" pitchFamily="34" charset="0"/>
                </a:endParaRPr>
              </a:p>
            </p:txBody>
          </p:sp>
          <p:sp>
            <p:nvSpPr>
              <p:cNvPr id="18468" name="Text Box 16"/>
              <p:cNvSpPr txBox="1"/>
              <p:nvPr/>
            </p:nvSpPr>
            <p:spPr>
              <a:xfrm>
                <a:off x="1172" y="3445"/>
                <a:ext cx="370"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dirty="0">
                    <a:cs typeface="Arial" panose="020B0604020202020204" pitchFamily="34" charset="0"/>
                  </a:rPr>
                  <a:t>8</a:t>
                </a:r>
                <a:endParaRPr lang="en-US" altLang="en-US" sz="2400" baseline="-25000" dirty="0">
                  <a:ea typeface="Arial" panose="020B0604020202020204" pitchFamily="34" charset="0"/>
                </a:endParaRPr>
              </a:p>
            </p:txBody>
          </p:sp>
          <p:grpSp>
            <p:nvGrpSpPr>
              <p:cNvPr id="18469" name="Group 17"/>
              <p:cNvGrpSpPr/>
              <p:nvPr/>
            </p:nvGrpSpPr>
            <p:grpSpPr>
              <a:xfrm>
                <a:off x="692" y="2444"/>
                <a:ext cx="668" cy="1006"/>
                <a:chOff x="357" y="2450"/>
                <a:chExt cx="795" cy="646"/>
              </a:xfrm>
            </p:grpSpPr>
            <p:sp>
              <p:nvSpPr>
                <p:cNvPr id="18470" name="Line 18"/>
                <p:cNvSpPr/>
                <p:nvPr/>
              </p:nvSpPr>
              <p:spPr>
                <a:xfrm>
                  <a:off x="357" y="2450"/>
                  <a:ext cx="795" cy="0"/>
                </a:xfrm>
                <a:prstGeom prst="line">
                  <a:avLst/>
                </a:prstGeom>
                <a:ln w="9525" cap="flat" cmpd="sng">
                  <a:solidFill>
                    <a:srgbClr val="777777"/>
                  </a:solidFill>
                  <a:prstDash val="lgDash"/>
                  <a:headEnd type="none" w="med" len="med"/>
                  <a:tailEnd type="none" w="med" len="med"/>
                </a:ln>
              </p:spPr>
            </p:sp>
            <p:sp>
              <p:nvSpPr>
                <p:cNvPr id="18471" name="Line 19"/>
                <p:cNvSpPr/>
                <p:nvPr/>
              </p:nvSpPr>
              <p:spPr>
                <a:xfrm>
                  <a:off x="1152" y="2451"/>
                  <a:ext cx="0" cy="645"/>
                </a:xfrm>
                <a:prstGeom prst="line">
                  <a:avLst/>
                </a:prstGeom>
                <a:ln w="9525" cap="flat" cmpd="sng">
                  <a:solidFill>
                    <a:srgbClr val="777777"/>
                  </a:solidFill>
                  <a:prstDash val="lgDash"/>
                  <a:headEnd type="none" w="med" len="med"/>
                  <a:tailEnd type="none" w="med" len="med"/>
                </a:ln>
              </p:spPr>
            </p:sp>
          </p:grpSp>
        </p:grpSp>
        <p:grpSp>
          <p:nvGrpSpPr>
            <p:cNvPr id="18464" name="Group 20"/>
            <p:cNvGrpSpPr/>
            <p:nvPr/>
          </p:nvGrpSpPr>
          <p:grpSpPr>
            <a:xfrm>
              <a:off x="1315" y="2152"/>
              <a:ext cx="242" cy="333"/>
              <a:chOff x="1315" y="2152"/>
              <a:chExt cx="242" cy="333"/>
            </a:xfrm>
          </p:grpSpPr>
          <p:sp>
            <p:nvSpPr>
              <p:cNvPr id="18465" name="Text Box 21"/>
              <p:cNvSpPr txBox="1"/>
              <p:nvPr/>
            </p:nvSpPr>
            <p:spPr>
              <a:xfrm>
                <a:off x="1319" y="2152"/>
                <a:ext cx="238"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dirty="0">
                    <a:cs typeface="Arial" panose="020B0604020202020204" pitchFamily="34" charset="0"/>
                  </a:rPr>
                  <a:t>B</a:t>
                </a:r>
                <a:endParaRPr lang="en-US" altLang="en-US" sz="2400" dirty="0">
                  <a:ea typeface="Arial" panose="020B0604020202020204" pitchFamily="34" charset="0"/>
                </a:endParaRPr>
              </a:p>
            </p:txBody>
          </p:sp>
          <p:sp>
            <p:nvSpPr>
              <p:cNvPr id="18466" name="Oval 22"/>
              <p:cNvSpPr/>
              <p:nvPr/>
            </p:nvSpPr>
            <p:spPr>
              <a:xfrm>
                <a:off x="1315" y="2398"/>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grpSp>
      <p:grpSp>
        <p:nvGrpSpPr>
          <p:cNvPr id="18441" name="Group 23"/>
          <p:cNvGrpSpPr/>
          <p:nvPr/>
        </p:nvGrpSpPr>
        <p:grpSpPr>
          <a:xfrm>
            <a:off x="95250" y="3883025"/>
            <a:ext cx="3141663" cy="1955800"/>
            <a:chOff x="119" y="2503"/>
            <a:chExt cx="1979" cy="1232"/>
          </a:xfrm>
        </p:grpSpPr>
        <p:grpSp>
          <p:nvGrpSpPr>
            <p:cNvPr id="18454" name="Group 24"/>
            <p:cNvGrpSpPr/>
            <p:nvPr/>
          </p:nvGrpSpPr>
          <p:grpSpPr>
            <a:xfrm>
              <a:off x="119" y="2620"/>
              <a:ext cx="1893" cy="1115"/>
              <a:chOff x="119" y="2620"/>
              <a:chExt cx="1893" cy="1115"/>
            </a:xfrm>
          </p:grpSpPr>
          <p:sp>
            <p:nvSpPr>
              <p:cNvPr id="18458" name="Text Box 25"/>
              <p:cNvSpPr txBox="1"/>
              <p:nvPr/>
            </p:nvSpPr>
            <p:spPr>
              <a:xfrm>
                <a:off x="119" y="2620"/>
                <a:ext cx="576"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dirty="0">
                    <a:cs typeface="Arial" panose="020B0604020202020204" pitchFamily="34" charset="0"/>
                  </a:rPr>
                  <a:t>$200</a:t>
                </a:r>
                <a:endParaRPr lang="en-US" altLang="en-US" sz="2400" baseline="-25000" dirty="0">
                  <a:ea typeface="Arial" panose="020B0604020202020204" pitchFamily="34" charset="0"/>
                </a:endParaRPr>
              </a:p>
            </p:txBody>
          </p:sp>
          <p:sp>
            <p:nvSpPr>
              <p:cNvPr id="18459" name="Text Box 26"/>
              <p:cNvSpPr txBox="1"/>
              <p:nvPr/>
            </p:nvSpPr>
            <p:spPr>
              <a:xfrm>
                <a:off x="1667" y="3447"/>
                <a:ext cx="345"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dirty="0">
                    <a:cs typeface="Arial" panose="020B0604020202020204" pitchFamily="34" charset="0"/>
                  </a:rPr>
                  <a:t>12</a:t>
                </a:r>
                <a:endParaRPr lang="en-US" altLang="en-US" sz="2400" baseline="-25000" dirty="0">
                  <a:ea typeface="Arial" panose="020B0604020202020204" pitchFamily="34" charset="0"/>
                </a:endParaRPr>
              </a:p>
            </p:txBody>
          </p:sp>
          <p:grpSp>
            <p:nvGrpSpPr>
              <p:cNvPr id="18460" name="Group 27"/>
              <p:cNvGrpSpPr/>
              <p:nvPr/>
            </p:nvGrpSpPr>
            <p:grpSpPr>
              <a:xfrm>
                <a:off x="693" y="2767"/>
                <a:ext cx="1152" cy="680"/>
                <a:chOff x="357" y="2450"/>
                <a:chExt cx="795" cy="646"/>
              </a:xfrm>
            </p:grpSpPr>
            <p:sp>
              <p:nvSpPr>
                <p:cNvPr id="18461" name="Line 28"/>
                <p:cNvSpPr/>
                <p:nvPr/>
              </p:nvSpPr>
              <p:spPr>
                <a:xfrm>
                  <a:off x="357" y="2450"/>
                  <a:ext cx="795" cy="0"/>
                </a:xfrm>
                <a:prstGeom prst="line">
                  <a:avLst/>
                </a:prstGeom>
                <a:ln w="9525" cap="flat" cmpd="sng">
                  <a:solidFill>
                    <a:srgbClr val="777777"/>
                  </a:solidFill>
                  <a:prstDash val="lgDash"/>
                  <a:headEnd type="none" w="med" len="med"/>
                  <a:tailEnd type="none" w="med" len="med"/>
                </a:ln>
              </p:spPr>
            </p:sp>
            <p:sp>
              <p:nvSpPr>
                <p:cNvPr id="18462" name="Line 29"/>
                <p:cNvSpPr/>
                <p:nvPr/>
              </p:nvSpPr>
              <p:spPr>
                <a:xfrm>
                  <a:off x="1152" y="2451"/>
                  <a:ext cx="0" cy="645"/>
                </a:xfrm>
                <a:prstGeom prst="line">
                  <a:avLst/>
                </a:prstGeom>
                <a:ln w="9525" cap="flat" cmpd="sng">
                  <a:solidFill>
                    <a:srgbClr val="777777"/>
                  </a:solidFill>
                  <a:prstDash val="lgDash"/>
                  <a:headEnd type="none" w="med" len="med"/>
                  <a:tailEnd type="none" w="med" len="med"/>
                </a:ln>
              </p:spPr>
            </p:sp>
          </p:grpSp>
        </p:grpSp>
        <p:grpSp>
          <p:nvGrpSpPr>
            <p:cNvPr id="18455" name="Group 30"/>
            <p:cNvGrpSpPr/>
            <p:nvPr/>
          </p:nvGrpSpPr>
          <p:grpSpPr>
            <a:xfrm>
              <a:off x="1798" y="2503"/>
              <a:ext cx="300" cy="303"/>
              <a:chOff x="1798" y="2503"/>
              <a:chExt cx="300" cy="303"/>
            </a:xfrm>
          </p:grpSpPr>
          <p:sp>
            <p:nvSpPr>
              <p:cNvPr id="18456" name="Text Box 31"/>
              <p:cNvSpPr txBox="1"/>
              <p:nvPr/>
            </p:nvSpPr>
            <p:spPr>
              <a:xfrm>
                <a:off x="1851" y="2503"/>
                <a:ext cx="24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dirty="0">
                    <a:cs typeface="Arial" panose="020B0604020202020204" pitchFamily="34" charset="0"/>
                  </a:rPr>
                  <a:t>A</a:t>
                </a:r>
                <a:endParaRPr lang="en-US" altLang="en-US" sz="2400" dirty="0">
                  <a:ea typeface="Arial" panose="020B0604020202020204" pitchFamily="34" charset="0"/>
                </a:endParaRPr>
              </a:p>
            </p:txBody>
          </p:sp>
          <p:sp>
            <p:nvSpPr>
              <p:cNvPr id="18457" name="Oval 32"/>
              <p:cNvSpPr/>
              <p:nvPr/>
            </p:nvSpPr>
            <p:spPr>
              <a:xfrm>
                <a:off x="1798" y="2719"/>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grpSp>
      <p:sp>
        <p:nvSpPr>
          <p:cNvPr id="18442" name="Text Box 33"/>
          <p:cNvSpPr txBox="1"/>
          <p:nvPr/>
        </p:nvSpPr>
        <p:spPr>
          <a:xfrm>
            <a:off x="1328738" y="1885950"/>
            <a:ext cx="2279650" cy="885825"/>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Deman</a:t>
            </a:r>
            <a:r>
              <a:rPr lang="en-US" altLang="" sz="2600" dirty="0">
                <a:cs typeface="Arial" panose="020B0604020202020204" pitchFamily="34" charset="0"/>
              </a:rPr>
              <a:t>d</a:t>
            </a:r>
            <a:r>
              <a:rPr lang="en-US" altLang="en-US" sz="2600" dirty="0">
                <a:cs typeface="Arial" panose="020B0604020202020204" pitchFamily="34" charset="0"/>
              </a:rPr>
              <a:t> for your websites</a:t>
            </a:r>
            <a:endParaRPr lang="en-US" altLang="en-US" sz="2600" dirty="0">
              <a:ea typeface="Arial" panose="020B0604020202020204" pitchFamily="34" charset="0"/>
            </a:endParaRPr>
          </a:p>
        </p:txBody>
      </p:sp>
      <p:sp>
        <p:nvSpPr>
          <p:cNvPr id="72738" name="Rectangle 34"/>
          <p:cNvSpPr/>
          <p:nvPr/>
        </p:nvSpPr>
        <p:spPr>
          <a:xfrm>
            <a:off x="4251325" y="1076325"/>
            <a:ext cx="3943350" cy="1377950"/>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cs typeface="Arial" panose="020B0604020202020204" pitchFamily="34" charset="0"/>
              </a:rPr>
              <a:t>Standard method </a:t>
            </a:r>
            <a:br>
              <a:rPr lang="en-US" altLang="en-US" sz="2600" dirty="0">
                <a:cs typeface="Arial" panose="020B0604020202020204" pitchFamily="34" charset="0"/>
              </a:rPr>
            </a:br>
            <a:r>
              <a:rPr lang="en-US" altLang="en-US" sz="2600" dirty="0">
                <a:cs typeface="Arial" panose="020B0604020202020204" pitchFamily="34" charset="0"/>
              </a:rPr>
              <a:t>of computing the percentage (%) change:</a:t>
            </a:r>
            <a:endParaRPr lang="en-US" altLang="en-US" sz="2600" dirty="0">
              <a:ea typeface="Arial" panose="020B0604020202020204" pitchFamily="34" charset="0"/>
            </a:endParaRPr>
          </a:p>
        </p:txBody>
      </p:sp>
      <p:grpSp>
        <p:nvGrpSpPr>
          <p:cNvPr id="13" name="Group 35"/>
          <p:cNvGrpSpPr/>
          <p:nvPr/>
        </p:nvGrpSpPr>
        <p:grpSpPr>
          <a:xfrm>
            <a:off x="3811588" y="2563813"/>
            <a:ext cx="5006975" cy="976312"/>
            <a:chOff x="2387" y="1832"/>
            <a:chExt cx="3154" cy="615"/>
          </a:xfrm>
        </p:grpSpPr>
        <p:sp>
          <p:nvSpPr>
            <p:cNvPr id="18448" name="Rectangle 36"/>
            <p:cNvSpPr/>
            <p:nvPr/>
          </p:nvSpPr>
          <p:spPr>
            <a:xfrm>
              <a:off x="2456" y="1832"/>
              <a:ext cx="3056" cy="608"/>
            </a:xfrm>
            <a:prstGeom prst="rect">
              <a:avLst/>
            </a:prstGeom>
            <a:solidFill>
              <a:schemeClr val="accent1">
                <a:alpha val="50195"/>
              </a:schemeClr>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nvGrpSpPr>
            <p:cNvPr id="18449" name="Group 37"/>
            <p:cNvGrpSpPr/>
            <p:nvPr/>
          </p:nvGrpSpPr>
          <p:grpSpPr>
            <a:xfrm>
              <a:off x="2387" y="1841"/>
              <a:ext cx="3154" cy="606"/>
              <a:chOff x="2436" y="1904"/>
              <a:chExt cx="3154" cy="606"/>
            </a:xfrm>
          </p:grpSpPr>
          <p:sp>
            <p:nvSpPr>
              <p:cNvPr id="18450" name="Text Box 38"/>
              <p:cNvSpPr txBox="1"/>
              <p:nvPr/>
            </p:nvSpPr>
            <p:spPr>
              <a:xfrm>
                <a:off x="2436" y="1904"/>
                <a:ext cx="2432"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end value – start value</a:t>
                </a:r>
                <a:endParaRPr lang="en-US" altLang="en-US" sz="2600" dirty="0">
                  <a:ea typeface="Arial" panose="020B0604020202020204" pitchFamily="34" charset="0"/>
                </a:endParaRPr>
              </a:p>
            </p:txBody>
          </p:sp>
          <p:sp>
            <p:nvSpPr>
              <p:cNvPr id="18451" name="Text Box 39"/>
              <p:cNvSpPr txBox="1"/>
              <p:nvPr/>
            </p:nvSpPr>
            <p:spPr>
              <a:xfrm>
                <a:off x="3065" y="2202"/>
                <a:ext cx="1203"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start value</a:t>
                </a:r>
                <a:endParaRPr lang="en-US" altLang="en-US" sz="2600" dirty="0">
                  <a:ea typeface="Arial" panose="020B0604020202020204" pitchFamily="34" charset="0"/>
                </a:endParaRPr>
              </a:p>
            </p:txBody>
          </p:sp>
          <p:sp>
            <p:nvSpPr>
              <p:cNvPr id="18452" name="Text Box 40"/>
              <p:cNvSpPr txBox="1"/>
              <p:nvPr/>
            </p:nvSpPr>
            <p:spPr>
              <a:xfrm>
                <a:off x="4726" y="2031"/>
                <a:ext cx="864" cy="30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x 100%</a:t>
                </a:r>
                <a:endParaRPr lang="en-US" altLang="en-US" sz="2600" dirty="0">
                  <a:ea typeface="Arial" panose="020B0604020202020204" pitchFamily="34" charset="0"/>
                </a:endParaRPr>
              </a:p>
            </p:txBody>
          </p:sp>
          <p:sp>
            <p:nvSpPr>
              <p:cNvPr id="18453" name="Line 41"/>
              <p:cNvSpPr/>
              <p:nvPr/>
            </p:nvSpPr>
            <p:spPr>
              <a:xfrm>
                <a:off x="2566" y="2223"/>
                <a:ext cx="2175" cy="0"/>
              </a:xfrm>
              <a:prstGeom prst="line">
                <a:avLst/>
              </a:prstGeom>
              <a:ln w="9525" cap="flat" cmpd="sng">
                <a:solidFill>
                  <a:schemeClr val="tx1"/>
                </a:solidFill>
                <a:prstDash val="solid"/>
                <a:headEnd type="none" w="med" len="med"/>
                <a:tailEnd type="none" w="med" len="med"/>
              </a:ln>
            </p:spPr>
          </p:sp>
        </p:grpSp>
      </p:grpSp>
      <p:sp>
        <p:nvSpPr>
          <p:cNvPr id="72746" name="Rectangle 42"/>
          <p:cNvSpPr/>
          <p:nvPr/>
        </p:nvSpPr>
        <p:spPr>
          <a:xfrm>
            <a:off x="4494213" y="3783013"/>
            <a:ext cx="3943350" cy="98742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Clr>
                <a:srgbClr val="00B85C"/>
              </a:buClr>
              <a:buNone/>
            </a:pPr>
            <a:r>
              <a:rPr lang="en-US" altLang="en-US" sz="2600" dirty="0">
                <a:cs typeface="Arial" panose="020B0604020202020204" pitchFamily="34" charset="0"/>
              </a:rPr>
              <a:t>Going from A to B, </a:t>
            </a:r>
            <a:br>
              <a:rPr lang="en-US" altLang="en-US" sz="2600" dirty="0">
                <a:cs typeface="Arial" panose="020B0604020202020204" pitchFamily="34" charset="0"/>
              </a:rPr>
            </a:br>
            <a:r>
              <a:rPr lang="en-US" altLang="en-US" sz="2600" dirty="0">
                <a:cs typeface="Arial" panose="020B0604020202020204" pitchFamily="34" charset="0"/>
              </a:rPr>
              <a:t>the % change in </a:t>
            </a:r>
            <a:r>
              <a:rPr lang="en-US" altLang="en-US" sz="2600" b="1" i="1" dirty="0">
                <a:cs typeface="Arial" panose="020B0604020202020204" pitchFamily="34" charset="0"/>
              </a:rPr>
              <a:t>P</a:t>
            </a:r>
            <a:r>
              <a:rPr lang="en-US" altLang="en-US" sz="2600" dirty="0">
                <a:cs typeface="Arial" panose="020B0604020202020204" pitchFamily="34" charset="0"/>
              </a:rPr>
              <a:t> equals</a:t>
            </a:r>
            <a:endParaRPr lang="en-US" altLang="en-US" sz="2600" dirty="0">
              <a:ea typeface="Arial" panose="020B0604020202020204" pitchFamily="34" charset="0"/>
            </a:endParaRPr>
          </a:p>
        </p:txBody>
      </p:sp>
      <p:sp>
        <p:nvSpPr>
          <p:cNvPr id="72747" name="Text Box 43"/>
          <p:cNvSpPr txBox="1"/>
          <p:nvPr/>
        </p:nvSpPr>
        <p:spPr>
          <a:xfrm>
            <a:off x="4424363" y="4760913"/>
            <a:ext cx="4111625" cy="488950"/>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($250–$200)/$200 = 25%</a:t>
            </a:r>
            <a:endParaRPr lang="en-US" altLang="en-US" sz="2600" dirty="0">
              <a:ea typeface="Arial" panose="020B0604020202020204" pitchFamily="34" charset="0"/>
            </a:endParaRPr>
          </a:p>
        </p:txBody>
      </p:sp>
      <p:pic>
        <p:nvPicPr>
          <p:cNvPr id="18447" name="Audio 1">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50628">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38"/>
                                        </p:tgtEl>
                                        <p:attrNameLst>
                                          <p:attrName>style.visibility</p:attrName>
                                        </p:attrNameLst>
                                      </p:cBhvr>
                                      <p:to>
                                        <p:strVal val="visible"/>
                                      </p:to>
                                    </p:set>
                                    <p:animEffect transition="in" filter="wipe(left)">
                                      <p:cBhvr>
                                        <p:cTn id="7" dur="500"/>
                                        <p:tgtEl>
                                          <p:spTgt spid="7273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2746"/>
                                        </p:tgtEl>
                                        <p:attrNameLst>
                                          <p:attrName>style.visibility</p:attrName>
                                        </p:attrNameLst>
                                      </p:cBhvr>
                                      <p:to>
                                        <p:strVal val="visible"/>
                                      </p:to>
                                    </p:set>
                                    <p:animEffect transition="in" filter="wipe(left)">
                                      <p:cBhvr>
                                        <p:cTn id="16" dur="500"/>
                                        <p:tgtEl>
                                          <p:spTgt spid="72746"/>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72747"/>
                                        </p:tgtEl>
                                        <p:attrNameLst>
                                          <p:attrName>style.visibility</p:attrName>
                                        </p:attrNameLst>
                                      </p:cBhvr>
                                      <p:to>
                                        <p:strVal val="visible"/>
                                      </p:to>
                                    </p:set>
                                    <p:animEffect transition="in" filter="dissolve">
                                      <p:cBhvr>
                                        <p:cTn id="20" dur="500"/>
                                        <p:tgtEl>
                                          <p:spTgt spid="72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8" grpId="0"/>
      <p:bldP spid="72746" grpId="0"/>
      <p:bldP spid="727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20483"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20484" name="Rectangle 2"/>
          <p:cNvSpPr>
            <a:spLocks noGrp="1"/>
          </p:cNvSpPr>
          <p:nvPr>
            <p:ph type="title"/>
          </p:nvPr>
        </p:nvSpPr>
        <p:spPr>
          <a:xfrm>
            <a:off x="238125" y="252413"/>
            <a:ext cx="8686800" cy="649287"/>
          </a:xfrm>
          <a:ln/>
        </p:spPr>
        <p:txBody>
          <a:bodyPr vert="horz" wrap="square" lIns="91440" tIns="45720" rIns="91440" bIns="45720" anchor="ctr" anchorCtr="0"/>
          <a:p>
            <a:pPr eaLnBrk="1" hangingPunct="1"/>
            <a:r>
              <a:rPr lang="en-US" altLang="en-US" dirty="0"/>
              <a:t>Calculating Percentage Changes</a:t>
            </a:r>
            <a:endParaRPr lang="en-US" altLang="en-US" dirty="0"/>
          </a:p>
        </p:txBody>
      </p:sp>
      <p:sp>
        <p:nvSpPr>
          <p:cNvPr id="20485"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grpSp>
        <p:nvGrpSpPr>
          <p:cNvPr id="20486" name="Group 4"/>
          <p:cNvGrpSpPr/>
          <p:nvPr/>
        </p:nvGrpSpPr>
        <p:grpSpPr>
          <a:xfrm>
            <a:off x="693738" y="2728913"/>
            <a:ext cx="3406775" cy="2876550"/>
            <a:chOff x="3226" y="1041"/>
            <a:chExt cx="2146" cy="1812"/>
          </a:xfrm>
        </p:grpSpPr>
        <p:grpSp>
          <p:nvGrpSpPr>
            <p:cNvPr id="20514" name="Group 5"/>
            <p:cNvGrpSpPr/>
            <p:nvPr/>
          </p:nvGrpSpPr>
          <p:grpSpPr>
            <a:xfrm>
              <a:off x="3421" y="1302"/>
              <a:ext cx="1661" cy="1413"/>
              <a:chOff x="1098" y="1361"/>
              <a:chExt cx="2116" cy="2027"/>
            </a:xfrm>
          </p:grpSpPr>
          <p:sp>
            <p:nvSpPr>
              <p:cNvPr id="20517" name="Line 6"/>
              <p:cNvSpPr/>
              <p:nvPr/>
            </p:nvSpPr>
            <p:spPr>
              <a:xfrm>
                <a:off x="1102" y="1361"/>
                <a:ext cx="0" cy="2025"/>
              </a:xfrm>
              <a:prstGeom prst="line">
                <a:avLst/>
              </a:prstGeom>
              <a:ln w="12700" cap="flat" cmpd="sng">
                <a:solidFill>
                  <a:schemeClr val="tx1"/>
                </a:solidFill>
                <a:prstDash val="solid"/>
                <a:headEnd type="none" w="med" len="med"/>
                <a:tailEnd type="none" w="med" len="med"/>
              </a:ln>
            </p:spPr>
          </p:sp>
          <p:sp>
            <p:nvSpPr>
              <p:cNvPr id="20518" name="Line 7"/>
              <p:cNvSpPr/>
              <p:nvPr/>
            </p:nvSpPr>
            <p:spPr>
              <a:xfrm>
                <a:off x="1098" y="3388"/>
                <a:ext cx="2116" cy="0"/>
              </a:xfrm>
              <a:prstGeom prst="line">
                <a:avLst/>
              </a:prstGeom>
              <a:ln w="12700" cap="flat" cmpd="sng">
                <a:solidFill>
                  <a:schemeClr val="tx1"/>
                </a:solidFill>
                <a:prstDash val="solid"/>
                <a:headEnd type="none" w="med" len="med"/>
                <a:tailEnd type="none" w="med" len="med"/>
              </a:ln>
            </p:spPr>
          </p:sp>
        </p:grpSp>
        <p:sp>
          <p:nvSpPr>
            <p:cNvPr id="20515" name="Text Box 8"/>
            <p:cNvSpPr txBox="1"/>
            <p:nvPr/>
          </p:nvSpPr>
          <p:spPr>
            <a:xfrm>
              <a:off x="3226" y="1041"/>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P</a:t>
              </a:r>
              <a:endParaRPr lang="en-US" altLang="en-US" sz="2400" b="1" i="1" dirty="0">
                <a:ea typeface="Arial" panose="020B0604020202020204" pitchFamily="34" charset="0"/>
              </a:endParaRPr>
            </a:p>
          </p:txBody>
        </p:sp>
        <p:sp>
          <p:nvSpPr>
            <p:cNvPr id="20516" name="Text Box 9"/>
            <p:cNvSpPr txBox="1"/>
            <p:nvPr/>
          </p:nvSpPr>
          <p:spPr>
            <a:xfrm>
              <a:off x="4985" y="2565"/>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Q</a:t>
              </a:r>
              <a:endParaRPr lang="en-US" altLang="en-US" sz="2400" b="1" i="1" dirty="0">
                <a:ea typeface="Arial" panose="020B0604020202020204" pitchFamily="34" charset="0"/>
              </a:endParaRPr>
            </a:p>
          </p:txBody>
        </p:sp>
      </p:grpSp>
      <p:grpSp>
        <p:nvGrpSpPr>
          <p:cNvPr id="20487" name="Group 10"/>
          <p:cNvGrpSpPr/>
          <p:nvPr/>
        </p:nvGrpSpPr>
        <p:grpSpPr>
          <a:xfrm>
            <a:off x="1355725" y="3314700"/>
            <a:ext cx="2633663" cy="1722438"/>
            <a:chOff x="3643" y="1410"/>
            <a:chExt cx="1659" cy="1085"/>
          </a:xfrm>
        </p:grpSpPr>
        <p:sp>
          <p:nvSpPr>
            <p:cNvPr id="20512" name="Line 11"/>
            <p:cNvSpPr/>
            <p:nvPr/>
          </p:nvSpPr>
          <p:spPr>
            <a:xfrm>
              <a:off x="3643" y="1410"/>
              <a:ext cx="1379" cy="919"/>
            </a:xfrm>
            <a:prstGeom prst="line">
              <a:avLst/>
            </a:prstGeom>
            <a:ln w="38100" cap="flat" cmpd="sng">
              <a:solidFill>
                <a:srgbClr val="003399"/>
              </a:solidFill>
              <a:prstDash val="solid"/>
              <a:headEnd type="none" w="med" len="med"/>
              <a:tailEnd type="none" w="med" len="med"/>
            </a:ln>
          </p:spPr>
        </p:sp>
        <p:sp>
          <p:nvSpPr>
            <p:cNvPr id="20513" name="Text Box 12"/>
            <p:cNvSpPr txBox="1"/>
            <p:nvPr/>
          </p:nvSpPr>
          <p:spPr>
            <a:xfrm>
              <a:off x="4915" y="2207"/>
              <a:ext cx="38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b="1" i="1" dirty="0">
                  <a:cs typeface="Arial" panose="020B0604020202020204" pitchFamily="34" charset="0"/>
                </a:rPr>
                <a:t>D</a:t>
              </a:r>
              <a:endParaRPr lang="en-US" altLang="en-US" sz="2400" b="1" i="1" dirty="0">
                <a:ea typeface="Arial" panose="020B0604020202020204" pitchFamily="34" charset="0"/>
              </a:endParaRPr>
            </a:p>
          </p:txBody>
        </p:sp>
      </p:grpSp>
      <p:grpSp>
        <p:nvGrpSpPr>
          <p:cNvPr id="20488" name="Group 13"/>
          <p:cNvGrpSpPr/>
          <p:nvPr/>
        </p:nvGrpSpPr>
        <p:grpSpPr>
          <a:xfrm>
            <a:off x="127000" y="3325813"/>
            <a:ext cx="2251075" cy="2509837"/>
            <a:chOff x="139" y="2152"/>
            <a:chExt cx="1418" cy="1581"/>
          </a:xfrm>
        </p:grpSpPr>
        <p:grpSp>
          <p:nvGrpSpPr>
            <p:cNvPr id="20503" name="Group 14"/>
            <p:cNvGrpSpPr/>
            <p:nvPr/>
          </p:nvGrpSpPr>
          <p:grpSpPr>
            <a:xfrm>
              <a:off x="139" y="2293"/>
              <a:ext cx="1403" cy="1440"/>
              <a:chOff x="139" y="2293"/>
              <a:chExt cx="1403" cy="1440"/>
            </a:xfrm>
          </p:grpSpPr>
          <p:sp>
            <p:nvSpPr>
              <p:cNvPr id="20507" name="Text Box 15"/>
              <p:cNvSpPr txBox="1"/>
              <p:nvPr/>
            </p:nvSpPr>
            <p:spPr>
              <a:xfrm>
                <a:off x="139" y="2293"/>
                <a:ext cx="556"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dirty="0">
                    <a:cs typeface="Arial" panose="020B0604020202020204" pitchFamily="34" charset="0"/>
                  </a:rPr>
                  <a:t>$250</a:t>
                </a:r>
                <a:endParaRPr lang="en-US" altLang="en-US" sz="2400" baseline="-25000" dirty="0">
                  <a:ea typeface="Arial" panose="020B0604020202020204" pitchFamily="34" charset="0"/>
                </a:endParaRPr>
              </a:p>
            </p:txBody>
          </p:sp>
          <p:sp>
            <p:nvSpPr>
              <p:cNvPr id="20508" name="Text Box 16"/>
              <p:cNvSpPr txBox="1"/>
              <p:nvPr/>
            </p:nvSpPr>
            <p:spPr>
              <a:xfrm>
                <a:off x="1172" y="3445"/>
                <a:ext cx="370"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dirty="0">
                    <a:cs typeface="Arial" panose="020B0604020202020204" pitchFamily="34" charset="0"/>
                  </a:rPr>
                  <a:t>8</a:t>
                </a:r>
                <a:endParaRPr lang="en-US" altLang="en-US" sz="2400" baseline="-25000" dirty="0">
                  <a:ea typeface="Arial" panose="020B0604020202020204" pitchFamily="34" charset="0"/>
                </a:endParaRPr>
              </a:p>
            </p:txBody>
          </p:sp>
          <p:grpSp>
            <p:nvGrpSpPr>
              <p:cNvPr id="20509" name="Group 17"/>
              <p:cNvGrpSpPr/>
              <p:nvPr/>
            </p:nvGrpSpPr>
            <p:grpSpPr>
              <a:xfrm>
                <a:off x="692" y="2444"/>
                <a:ext cx="668" cy="1006"/>
                <a:chOff x="357" y="2450"/>
                <a:chExt cx="795" cy="646"/>
              </a:xfrm>
            </p:grpSpPr>
            <p:sp>
              <p:nvSpPr>
                <p:cNvPr id="20510" name="Line 18"/>
                <p:cNvSpPr/>
                <p:nvPr/>
              </p:nvSpPr>
              <p:spPr>
                <a:xfrm>
                  <a:off x="357" y="2450"/>
                  <a:ext cx="795" cy="0"/>
                </a:xfrm>
                <a:prstGeom prst="line">
                  <a:avLst/>
                </a:prstGeom>
                <a:ln w="9525" cap="flat" cmpd="sng">
                  <a:solidFill>
                    <a:srgbClr val="777777"/>
                  </a:solidFill>
                  <a:prstDash val="lgDash"/>
                  <a:headEnd type="none" w="med" len="med"/>
                  <a:tailEnd type="none" w="med" len="med"/>
                </a:ln>
              </p:spPr>
            </p:sp>
            <p:sp>
              <p:nvSpPr>
                <p:cNvPr id="20511" name="Line 19"/>
                <p:cNvSpPr/>
                <p:nvPr/>
              </p:nvSpPr>
              <p:spPr>
                <a:xfrm>
                  <a:off x="1152" y="2451"/>
                  <a:ext cx="0" cy="645"/>
                </a:xfrm>
                <a:prstGeom prst="line">
                  <a:avLst/>
                </a:prstGeom>
                <a:ln w="9525" cap="flat" cmpd="sng">
                  <a:solidFill>
                    <a:srgbClr val="777777"/>
                  </a:solidFill>
                  <a:prstDash val="lgDash"/>
                  <a:headEnd type="none" w="med" len="med"/>
                  <a:tailEnd type="none" w="med" len="med"/>
                </a:ln>
              </p:spPr>
            </p:sp>
          </p:grpSp>
        </p:grpSp>
        <p:grpSp>
          <p:nvGrpSpPr>
            <p:cNvPr id="20504" name="Group 20"/>
            <p:cNvGrpSpPr/>
            <p:nvPr/>
          </p:nvGrpSpPr>
          <p:grpSpPr>
            <a:xfrm>
              <a:off x="1315" y="2152"/>
              <a:ext cx="242" cy="333"/>
              <a:chOff x="1315" y="2152"/>
              <a:chExt cx="242" cy="333"/>
            </a:xfrm>
          </p:grpSpPr>
          <p:sp>
            <p:nvSpPr>
              <p:cNvPr id="20505" name="Text Box 21"/>
              <p:cNvSpPr txBox="1"/>
              <p:nvPr/>
            </p:nvSpPr>
            <p:spPr>
              <a:xfrm>
                <a:off x="1319" y="2152"/>
                <a:ext cx="238"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dirty="0">
                    <a:cs typeface="Arial" panose="020B0604020202020204" pitchFamily="34" charset="0"/>
                  </a:rPr>
                  <a:t>B</a:t>
                </a:r>
                <a:endParaRPr lang="en-US" altLang="en-US" sz="2400" dirty="0">
                  <a:ea typeface="Arial" panose="020B0604020202020204" pitchFamily="34" charset="0"/>
                </a:endParaRPr>
              </a:p>
            </p:txBody>
          </p:sp>
          <p:sp>
            <p:nvSpPr>
              <p:cNvPr id="20506" name="Oval 22"/>
              <p:cNvSpPr/>
              <p:nvPr/>
            </p:nvSpPr>
            <p:spPr>
              <a:xfrm>
                <a:off x="1315" y="2398"/>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grpSp>
      <p:grpSp>
        <p:nvGrpSpPr>
          <p:cNvPr id="20489" name="Group 23"/>
          <p:cNvGrpSpPr/>
          <p:nvPr/>
        </p:nvGrpSpPr>
        <p:grpSpPr>
          <a:xfrm>
            <a:off x="95250" y="3883025"/>
            <a:ext cx="3141663" cy="1955800"/>
            <a:chOff x="119" y="2503"/>
            <a:chExt cx="1979" cy="1232"/>
          </a:xfrm>
        </p:grpSpPr>
        <p:grpSp>
          <p:nvGrpSpPr>
            <p:cNvPr id="20494" name="Group 24"/>
            <p:cNvGrpSpPr/>
            <p:nvPr/>
          </p:nvGrpSpPr>
          <p:grpSpPr>
            <a:xfrm>
              <a:off x="119" y="2620"/>
              <a:ext cx="1893" cy="1115"/>
              <a:chOff x="119" y="2620"/>
              <a:chExt cx="1893" cy="1115"/>
            </a:xfrm>
          </p:grpSpPr>
          <p:sp>
            <p:nvSpPr>
              <p:cNvPr id="20498" name="Text Box 25"/>
              <p:cNvSpPr txBox="1"/>
              <p:nvPr/>
            </p:nvSpPr>
            <p:spPr>
              <a:xfrm>
                <a:off x="119" y="2620"/>
                <a:ext cx="576"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eaLnBrk="1" hangingPunct="1">
                  <a:lnSpc>
                    <a:spcPct val="100000"/>
                  </a:lnSpc>
                  <a:spcBef>
                    <a:spcPct val="50000"/>
                  </a:spcBef>
                  <a:buClrTx/>
                  <a:buSzTx/>
                  <a:buFontTx/>
                  <a:buNone/>
                </a:pPr>
                <a:r>
                  <a:rPr lang="en-US" altLang="en-US" sz="2400" dirty="0">
                    <a:cs typeface="Arial" panose="020B0604020202020204" pitchFamily="34" charset="0"/>
                  </a:rPr>
                  <a:t>$200</a:t>
                </a:r>
                <a:endParaRPr lang="en-US" altLang="en-US" sz="2400" baseline="-25000" dirty="0">
                  <a:ea typeface="Arial" panose="020B0604020202020204" pitchFamily="34" charset="0"/>
                </a:endParaRPr>
              </a:p>
            </p:txBody>
          </p:sp>
          <p:sp>
            <p:nvSpPr>
              <p:cNvPr id="20499" name="Text Box 26"/>
              <p:cNvSpPr txBox="1"/>
              <p:nvPr/>
            </p:nvSpPr>
            <p:spPr>
              <a:xfrm>
                <a:off x="1667" y="3447"/>
                <a:ext cx="345"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dirty="0">
                    <a:cs typeface="Arial" panose="020B0604020202020204" pitchFamily="34" charset="0"/>
                  </a:rPr>
                  <a:t>12</a:t>
                </a:r>
                <a:endParaRPr lang="en-US" altLang="en-US" sz="2400" baseline="-25000" dirty="0">
                  <a:ea typeface="Arial" panose="020B0604020202020204" pitchFamily="34" charset="0"/>
                </a:endParaRPr>
              </a:p>
            </p:txBody>
          </p:sp>
          <p:grpSp>
            <p:nvGrpSpPr>
              <p:cNvPr id="20500" name="Group 27"/>
              <p:cNvGrpSpPr/>
              <p:nvPr/>
            </p:nvGrpSpPr>
            <p:grpSpPr>
              <a:xfrm>
                <a:off x="693" y="2767"/>
                <a:ext cx="1152" cy="680"/>
                <a:chOff x="357" y="2450"/>
                <a:chExt cx="795" cy="646"/>
              </a:xfrm>
            </p:grpSpPr>
            <p:sp>
              <p:nvSpPr>
                <p:cNvPr id="20501" name="Line 28"/>
                <p:cNvSpPr/>
                <p:nvPr/>
              </p:nvSpPr>
              <p:spPr>
                <a:xfrm>
                  <a:off x="357" y="2450"/>
                  <a:ext cx="795" cy="0"/>
                </a:xfrm>
                <a:prstGeom prst="line">
                  <a:avLst/>
                </a:prstGeom>
                <a:ln w="9525" cap="flat" cmpd="sng">
                  <a:solidFill>
                    <a:srgbClr val="777777"/>
                  </a:solidFill>
                  <a:prstDash val="lgDash"/>
                  <a:headEnd type="none" w="med" len="med"/>
                  <a:tailEnd type="none" w="med" len="med"/>
                </a:ln>
              </p:spPr>
            </p:sp>
            <p:sp>
              <p:nvSpPr>
                <p:cNvPr id="20502" name="Line 29"/>
                <p:cNvSpPr/>
                <p:nvPr/>
              </p:nvSpPr>
              <p:spPr>
                <a:xfrm>
                  <a:off x="1152" y="2451"/>
                  <a:ext cx="0" cy="645"/>
                </a:xfrm>
                <a:prstGeom prst="line">
                  <a:avLst/>
                </a:prstGeom>
                <a:ln w="9525" cap="flat" cmpd="sng">
                  <a:solidFill>
                    <a:srgbClr val="777777"/>
                  </a:solidFill>
                  <a:prstDash val="lgDash"/>
                  <a:headEnd type="none" w="med" len="med"/>
                  <a:tailEnd type="none" w="med" len="med"/>
                </a:ln>
              </p:spPr>
            </p:sp>
          </p:grpSp>
        </p:grpSp>
        <p:grpSp>
          <p:nvGrpSpPr>
            <p:cNvPr id="20495" name="Group 30"/>
            <p:cNvGrpSpPr/>
            <p:nvPr/>
          </p:nvGrpSpPr>
          <p:grpSpPr>
            <a:xfrm>
              <a:off x="1798" y="2503"/>
              <a:ext cx="300" cy="303"/>
              <a:chOff x="1798" y="2503"/>
              <a:chExt cx="300" cy="303"/>
            </a:xfrm>
          </p:grpSpPr>
          <p:sp>
            <p:nvSpPr>
              <p:cNvPr id="20496" name="Text Box 31"/>
              <p:cNvSpPr txBox="1"/>
              <p:nvPr/>
            </p:nvSpPr>
            <p:spPr>
              <a:xfrm>
                <a:off x="1851" y="2503"/>
                <a:ext cx="247" cy="288"/>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400" dirty="0">
                    <a:cs typeface="Arial" panose="020B0604020202020204" pitchFamily="34" charset="0"/>
                  </a:rPr>
                  <a:t>A</a:t>
                </a:r>
                <a:endParaRPr lang="en-US" altLang="en-US" sz="2400" dirty="0">
                  <a:ea typeface="Arial" panose="020B0604020202020204" pitchFamily="34" charset="0"/>
                </a:endParaRPr>
              </a:p>
            </p:txBody>
          </p:sp>
          <p:sp>
            <p:nvSpPr>
              <p:cNvPr id="20497" name="Oval 32"/>
              <p:cNvSpPr/>
              <p:nvPr/>
            </p:nvSpPr>
            <p:spPr>
              <a:xfrm>
                <a:off x="1798" y="2719"/>
                <a:ext cx="88" cy="87"/>
              </a:xfrm>
              <a:prstGeom prst="ellipse">
                <a:avLst/>
              </a:prstGeom>
              <a:solidFill>
                <a:srgbClr val="000000"/>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grpSp>
      <p:sp>
        <p:nvSpPr>
          <p:cNvPr id="20490" name="Text Box 33"/>
          <p:cNvSpPr txBox="1"/>
          <p:nvPr/>
        </p:nvSpPr>
        <p:spPr>
          <a:xfrm>
            <a:off x="1328738" y="1885950"/>
            <a:ext cx="2279650" cy="885825"/>
          </a:xfrm>
          <a:prstGeom prst="rect">
            <a:avLst/>
          </a:prstGeom>
          <a:solidFill>
            <a:srgbClr val="FFFFCC"/>
          </a:solid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sz="2600" dirty="0">
                <a:cs typeface="Arial" panose="020B0604020202020204" pitchFamily="34" charset="0"/>
              </a:rPr>
              <a:t>Deman</a:t>
            </a:r>
            <a:r>
              <a:rPr lang="en-US" altLang="" sz="2600" dirty="0">
                <a:cs typeface="Arial" panose="020B0604020202020204" pitchFamily="34" charset="0"/>
              </a:rPr>
              <a:t>d</a:t>
            </a:r>
            <a:r>
              <a:rPr lang="en-US" altLang="en-US" sz="2600" dirty="0">
                <a:cs typeface="Arial" panose="020B0604020202020204" pitchFamily="34" charset="0"/>
              </a:rPr>
              <a:t> for your websites</a:t>
            </a:r>
            <a:endParaRPr lang="en-US" altLang="en-US" sz="2600" dirty="0">
              <a:ea typeface="Arial" panose="020B0604020202020204" pitchFamily="34" charset="0"/>
            </a:endParaRPr>
          </a:p>
        </p:txBody>
      </p:sp>
      <p:sp>
        <p:nvSpPr>
          <p:cNvPr id="73762" name="Rectangle 34"/>
          <p:cNvSpPr/>
          <p:nvPr/>
        </p:nvSpPr>
        <p:spPr>
          <a:xfrm>
            <a:off x="4105275" y="984250"/>
            <a:ext cx="4591050" cy="1903413"/>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10000"/>
              </a:spcBef>
              <a:buClr>
                <a:srgbClr val="00B85C"/>
              </a:buClr>
              <a:buNone/>
            </a:pPr>
            <a:r>
              <a:rPr lang="en-US" altLang="en-US" sz="2600" i="1" dirty="0">
                <a:solidFill>
                  <a:srgbClr val="FF0000"/>
                </a:solidFill>
                <a:cs typeface="Arial" panose="020B0604020202020204" pitchFamily="34" charset="0"/>
              </a:rPr>
              <a:t>Problem</a:t>
            </a:r>
            <a:r>
              <a:rPr lang="en-US" altLang="en-US" sz="2600" i="1" dirty="0">
                <a:cs typeface="Arial" panose="020B0604020202020204" pitchFamily="34" charset="0"/>
              </a:rPr>
              <a:t>:</a:t>
            </a:r>
            <a:r>
              <a:rPr lang="en-US" altLang="en-US" sz="2600" dirty="0">
                <a:cs typeface="Arial" panose="020B0604020202020204" pitchFamily="34" charset="0"/>
              </a:rPr>
              <a:t>  </a:t>
            </a:r>
            <a:endParaRPr lang="en-US" altLang="en-US" sz="2600" dirty="0">
              <a:cs typeface="Arial" panose="020B0604020202020204" pitchFamily="34" charset="0"/>
            </a:endParaRPr>
          </a:p>
          <a:p>
            <a:pPr marL="0" lvl="0" indent="0" eaLnBrk="1" hangingPunct="1">
              <a:spcBef>
                <a:spcPct val="10000"/>
              </a:spcBef>
              <a:buClr>
                <a:srgbClr val="00B85C"/>
              </a:buClr>
              <a:buNone/>
            </a:pPr>
            <a:r>
              <a:rPr lang="en-US" altLang="en-US" sz="2600" dirty="0">
                <a:cs typeface="Arial" panose="020B0604020202020204" pitchFamily="34" charset="0"/>
              </a:rPr>
              <a:t>The standard method gives different answers depending on where you start. </a:t>
            </a:r>
            <a:r>
              <a:rPr lang="en-US" altLang="en-US" sz="3000" dirty="0">
                <a:cs typeface="Arial" panose="020B0604020202020204" pitchFamily="34" charset="0"/>
              </a:rPr>
              <a:t>  </a:t>
            </a:r>
            <a:endParaRPr lang="en-US" altLang="en-US" sz="3000" dirty="0">
              <a:ea typeface="Arial" panose="020B0604020202020204" pitchFamily="34" charset="0"/>
            </a:endParaRPr>
          </a:p>
        </p:txBody>
      </p:sp>
      <p:sp>
        <p:nvSpPr>
          <p:cNvPr id="73763" name="Rectangle 35"/>
          <p:cNvSpPr/>
          <p:nvPr/>
        </p:nvSpPr>
        <p:spPr>
          <a:xfrm>
            <a:off x="4130675" y="2886075"/>
            <a:ext cx="4545013" cy="2917825"/>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292100" lvl="0" indent="-292100" eaLnBrk="1" hangingPunct="1">
              <a:lnSpc>
                <a:spcPct val="110000"/>
              </a:lnSpc>
              <a:buClr>
                <a:srgbClr val="00B85C"/>
              </a:buClr>
              <a:buNone/>
            </a:pPr>
            <a:r>
              <a:rPr lang="en-US" altLang="en-US" sz="2600" dirty="0">
                <a:cs typeface="Arial" panose="020B0604020202020204" pitchFamily="34" charset="0"/>
              </a:rPr>
              <a:t>From A to B, </a:t>
            </a:r>
            <a:br>
              <a:rPr lang="en-US" altLang="en-US" sz="2600" dirty="0">
                <a:cs typeface="Arial" panose="020B0604020202020204" pitchFamily="34" charset="0"/>
              </a:rPr>
            </a:br>
            <a:r>
              <a:rPr lang="en-US" altLang="en-US" sz="2600" b="1" i="1" dirty="0">
                <a:cs typeface="Arial" panose="020B0604020202020204" pitchFamily="34" charset="0"/>
              </a:rPr>
              <a:t>P</a:t>
            </a:r>
            <a:r>
              <a:rPr lang="en-US" altLang="en-US" sz="2600" dirty="0">
                <a:cs typeface="Arial" panose="020B0604020202020204" pitchFamily="34" charset="0"/>
              </a:rPr>
              <a:t> rises 25%, </a:t>
            </a:r>
            <a:r>
              <a:rPr lang="en-US" altLang="en-US" sz="2600" b="1" i="1" dirty="0">
                <a:cs typeface="Arial" panose="020B0604020202020204" pitchFamily="34" charset="0"/>
              </a:rPr>
              <a:t>Q</a:t>
            </a:r>
            <a:r>
              <a:rPr lang="en-US" altLang="en-US" sz="2600" dirty="0">
                <a:cs typeface="Arial" panose="020B0604020202020204" pitchFamily="34" charset="0"/>
              </a:rPr>
              <a:t> falls 33%,</a:t>
            </a:r>
            <a:br>
              <a:rPr lang="en-US" altLang="en-US" sz="2600" dirty="0">
                <a:cs typeface="Arial" panose="020B0604020202020204" pitchFamily="34" charset="0"/>
              </a:rPr>
            </a:br>
            <a:r>
              <a:rPr lang="en-US" altLang="en-US" sz="2600" dirty="0">
                <a:cs typeface="Arial" panose="020B0604020202020204" pitchFamily="34" charset="0"/>
              </a:rPr>
              <a:t>elasticity = 33/25 = 1.33</a:t>
            </a:r>
            <a:endParaRPr lang="en-US" altLang="en-US" sz="2600" dirty="0">
              <a:cs typeface="Arial" panose="020B0604020202020204" pitchFamily="34" charset="0"/>
            </a:endParaRPr>
          </a:p>
          <a:p>
            <a:pPr marL="292100" lvl="0" indent="-292100" eaLnBrk="1" hangingPunct="1">
              <a:lnSpc>
                <a:spcPct val="110000"/>
              </a:lnSpc>
              <a:buClr>
                <a:srgbClr val="00B85C"/>
              </a:buClr>
              <a:buNone/>
            </a:pPr>
            <a:r>
              <a:rPr lang="en-US" altLang="en-US" sz="2600" dirty="0">
                <a:cs typeface="Arial" panose="020B0604020202020204" pitchFamily="34" charset="0"/>
              </a:rPr>
              <a:t>From B to A, </a:t>
            </a:r>
            <a:br>
              <a:rPr lang="en-US" altLang="en-US" sz="2600" dirty="0">
                <a:cs typeface="Arial" panose="020B0604020202020204" pitchFamily="34" charset="0"/>
              </a:rPr>
            </a:br>
            <a:r>
              <a:rPr lang="en-US" altLang="en-US" sz="2600" b="1" i="1" dirty="0">
                <a:cs typeface="Arial" panose="020B0604020202020204" pitchFamily="34" charset="0"/>
              </a:rPr>
              <a:t>P</a:t>
            </a:r>
            <a:r>
              <a:rPr lang="en-US" altLang="en-US" sz="2600" dirty="0">
                <a:cs typeface="Arial" panose="020B0604020202020204" pitchFamily="34" charset="0"/>
              </a:rPr>
              <a:t> falls 20%, </a:t>
            </a:r>
            <a:r>
              <a:rPr lang="en-US" altLang="en-US" sz="2600" b="1" i="1" dirty="0">
                <a:cs typeface="Arial" panose="020B0604020202020204" pitchFamily="34" charset="0"/>
              </a:rPr>
              <a:t>Q</a:t>
            </a:r>
            <a:r>
              <a:rPr lang="en-US" altLang="en-US" sz="2600" dirty="0">
                <a:cs typeface="Arial" panose="020B0604020202020204" pitchFamily="34" charset="0"/>
              </a:rPr>
              <a:t> rises 50%, elasticity = 50/20 = 2.50  </a:t>
            </a:r>
            <a:endParaRPr lang="en-US" altLang="en-US" sz="2600" dirty="0">
              <a:ea typeface="Arial" panose="020B0604020202020204" pitchFamily="34" charset="0"/>
            </a:endParaRPr>
          </a:p>
        </p:txBody>
      </p:sp>
      <p:pic>
        <p:nvPicPr>
          <p:cNvPr id="20493" name="Audio 1">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85595">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62"/>
                                        </p:tgtEl>
                                        <p:attrNameLst>
                                          <p:attrName>style.visibility</p:attrName>
                                        </p:attrNameLst>
                                      </p:cBhvr>
                                      <p:to>
                                        <p:strVal val="visible"/>
                                      </p:to>
                                    </p:set>
                                    <p:animEffect transition="in" filter="wipe(left)">
                                      <p:cBhvr>
                                        <p:cTn id="7" dur="500"/>
                                        <p:tgtEl>
                                          <p:spTgt spid="737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63">
                                            <p:txEl>
                                              <p:charRg st="0" end="66"/>
                                            </p:txEl>
                                          </p:spTgt>
                                        </p:tgtEl>
                                        <p:attrNameLst>
                                          <p:attrName>style.visibility</p:attrName>
                                        </p:attrNameLst>
                                      </p:cBhvr>
                                      <p:to>
                                        <p:strVal val="visible"/>
                                      </p:to>
                                    </p:set>
                                    <p:animEffect transition="in" filter="wipe(left)">
                                      <p:cBhvr>
                                        <p:cTn id="12" dur="500"/>
                                        <p:tgtEl>
                                          <p:spTgt spid="73763">
                                            <p:txEl>
                                              <p:charRg st="0" end="6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63">
                                            <p:txEl>
                                              <p:charRg st="66" end="134"/>
                                            </p:txEl>
                                          </p:spTgt>
                                        </p:tgtEl>
                                        <p:attrNameLst>
                                          <p:attrName>style.visibility</p:attrName>
                                        </p:attrNameLst>
                                      </p:cBhvr>
                                      <p:to>
                                        <p:strVal val="visible"/>
                                      </p:to>
                                    </p:set>
                                    <p:animEffect transition="in" filter="wipe(left)">
                                      <p:cBhvr>
                                        <p:cTn id="17" dur="500"/>
                                        <p:tgtEl>
                                          <p:spTgt spid="73763">
                                            <p:txEl>
                                              <p:charRg st="66" end="1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62" grpId="0"/>
      <p:bldP spid="737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Footer Placeholder 1"/>
          <p:cNvSpPr txBox="1">
            <a:spLocks noGrp="1"/>
          </p:cNvSpPr>
          <p:nvPr>
            <p:ph type="ftr" sz="quarter" idx="10"/>
          </p:nvPr>
        </p:nvSpPr>
        <p:spPr>
          <a:xfrm>
            <a:off x="285750" y="639286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22531"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22532" name="Rectangle 2"/>
          <p:cNvSpPr>
            <a:spLocks noGrp="1"/>
          </p:cNvSpPr>
          <p:nvPr>
            <p:ph type="title"/>
          </p:nvPr>
        </p:nvSpPr>
        <p:spPr>
          <a:xfrm>
            <a:off x="469900" y="252413"/>
            <a:ext cx="8229600" cy="649287"/>
          </a:xfrm>
          <a:ln/>
        </p:spPr>
        <p:txBody>
          <a:bodyPr vert="horz" wrap="square" lIns="91440" tIns="45720" rIns="91440" bIns="45720" anchor="ctr" anchorCtr="0"/>
          <a:p>
            <a:pPr eaLnBrk="1" hangingPunct="1"/>
            <a:r>
              <a:rPr lang="en-US" altLang="en-US" dirty="0"/>
              <a:t>Calculating Percentage Changes</a:t>
            </a:r>
            <a:endParaRPr lang="en-US" altLang="en-US" dirty="0"/>
          </a:p>
        </p:txBody>
      </p:sp>
      <p:sp>
        <p:nvSpPr>
          <p:cNvPr id="16389" name="Rectangle 3"/>
          <p:cNvSpPr>
            <a:spLocks noGrp="1"/>
          </p:cNvSpPr>
          <p:nvPr>
            <p:ph type="body"/>
          </p:nvPr>
        </p:nvSpPr>
        <p:spPr>
          <a:xfrm>
            <a:off x="477838" y="928688"/>
            <a:ext cx="7483475" cy="611187"/>
          </a:xfrm>
          <a:ln/>
        </p:spPr>
        <p:txBody>
          <a:bodyPr vert="horz" wrap="square" lIns="91440" tIns="45720" rIns="91440" bIns="45720" anchor="t" anchorCtr="0"/>
          <a:p>
            <a:pPr marL="341630" indent="-341630" eaLnBrk="1" hangingPunct="1">
              <a:lnSpc>
                <a:spcPct val="110000"/>
              </a:lnSpc>
            </a:pPr>
            <a:r>
              <a:rPr lang="en-US" altLang="en-US" sz="2700" dirty="0"/>
              <a:t>So, we instead use the </a:t>
            </a:r>
            <a:r>
              <a:rPr lang="en-US" altLang="en-US" sz="2700" b="1" dirty="0">
                <a:solidFill>
                  <a:srgbClr val="CC0000"/>
                </a:solidFill>
              </a:rPr>
              <a:t>midpoint method</a:t>
            </a:r>
            <a:r>
              <a:rPr lang="en-US" altLang="en-US" sz="2700" dirty="0"/>
              <a:t>: </a:t>
            </a:r>
            <a:endParaRPr lang="en-US" altLang="en-US" sz="2700" dirty="0"/>
          </a:p>
        </p:txBody>
      </p:sp>
      <p:sp>
        <p:nvSpPr>
          <p:cNvPr id="22534"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grpSp>
        <p:nvGrpSpPr>
          <p:cNvPr id="2" name="Group 5"/>
          <p:cNvGrpSpPr/>
          <p:nvPr/>
        </p:nvGrpSpPr>
        <p:grpSpPr>
          <a:xfrm>
            <a:off x="1757363" y="1635125"/>
            <a:ext cx="5191125" cy="1025525"/>
            <a:chOff x="1081" y="1755"/>
            <a:chExt cx="3270" cy="646"/>
          </a:xfrm>
        </p:grpSpPr>
        <p:sp>
          <p:nvSpPr>
            <p:cNvPr id="22538" name="Rectangle 6"/>
            <p:cNvSpPr/>
            <p:nvPr/>
          </p:nvSpPr>
          <p:spPr>
            <a:xfrm>
              <a:off x="1081" y="1755"/>
              <a:ext cx="3270" cy="643"/>
            </a:xfrm>
            <a:prstGeom prst="rect">
              <a:avLst/>
            </a:prstGeom>
            <a:solidFill>
              <a:schemeClr val="accent1">
                <a:alpha val="50195"/>
              </a:schemeClr>
            </a:solidFill>
            <a:ln w="9525">
              <a:noFill/>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nvGrpSpPr>
            <p:cNvPr id="22539" name="Group 7"/>
            <p:cNvGrpSpPr/>
            <p:nvPr/>
          </p:nvGrpSpPr>
          <p:grpSpPr>
            <a:xfrm>
              <a:off x="1109" y="1785"/>
              <a:ext cx="3221" cy="616"/>
              <a:chOff x="1299" y="2129"/>
              <a:chExt cx="3221" cy="616"/>
            </a:xfrm>
          </p:grpSpPr>
          <p:sp>
            <p:nvSpPr>
              <p:cNvPr id="22540" name="Text Box 8"/>
              <p:cNvSpPr txBox="1"/>
              <p:nvPr/>
            </p:nvSpPr>
            <p:spPr>
              <a:xfrm>
                <a:off x="1299" y="2129"/>
                <a:ext cx="2432" cy="32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dirty="0">
                    <a:cs typeface="Arial" panose="020B0604020202020204" pitchFamily="34" charset="0"/>
                  </a:rPr>
                  <a:t>end value – start value</a:t>
                </a:r>
                <a:endParaRPr lang="en-US" altLang="en-US" dirty="0">
                  <a:ea typeface="Arial" panose="020B0604020202020204" pitchFamily="34" charset="0"/>
                </a:endParaRPr>
              </a:p>
            </p:txBody>
          </p:sp>
          <p:sp>
            <p:nvSpPr>
              <p:cNvPr id="22541" name="Text Box 9"/>
              <p:cNvSpPr txBox="1"/>
              <p:nvPr/>
            </p:nvSpPr>
            <p:spPr>
              <a:xfrm>
                <a:off x="1937" y="2418"/>
                <a:ext cx="1203" cy="32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dirty="0">
                    <a:cs typeface="Arial" panose="020B0604020202020204" pitchFamily="34" charset="0"/>
                  </a:rPr>
                  <a:t>midpoint</a:t>
                </a:r>
                <a:endParaRPr lang="en-US" altLang="en-US" dirty="0">
                  <a:ea typeface="Arial" panose="020B0604020202020204" pitchFamily="34" charset="0"/>
                </a:endParaRPr>
              </a:p>
            </p:txBody>
          </p:sp>
          <p:sp>
            <p:nvSpPr>
              <p:cNvPr id="22542" name="Text Box 10"/>
              <p:cNvSpPr txBox="1"/>
              <p:nvPr/>
            </p:nvSpPr>
            <p:spPr>
              <a:xfrm>
                <a:off x="3656" y="2256"/>
                <a:ext cx="864" cy="32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dirty="0">
                    <a:cs typeface="Arial" panose="020B0604020202020204" pitchFamily="34" charset="0"/>
                  </a:rPr>
                  <a:t>x 100%</a:t>
                </a:r>
                <a:endParaRPr lang="en-US" altLang="en-US" dirty="0">
                  <a:ea typeface="Arial" panose="020B0604020202020204" pitchFamily="34" charset="0"/>
                </a:endParaRPr>
              </a:p>
            </p:txBody>
          </p:sp>
          <p:sp>
            <p:nvSpPr>
              <p:cNvPr id="22543" name="Line 11"/>
              <p:cNvSpPr/>
              <p:nvPr/>
            </p:nvSpPr>
            <p:spPr>
              <a:xfrm>
                <a:off x="1363" y="2439"/>
                <a:ext cx="2277" cy="0"/>
              </a:xfrm>
              <a:prstGeom prst="line">
                <a:avLst/>
              </a:prstGeom>
              <a:ln w="9525" cap="flat" cmpd="sng">
                <a:solidFill>
                  <a:schemeClr val="tx1"/>
                </a:solidFill>
                <a:prstDash val="solid"/>
                <a:headEnd type="none" w="med" len="med"/>
                <a:tailEnd type="none" w="med" len="med"/>
              </a:ln>
            </p:spPr>
          </p:sp>
        </p:grpSp>
      </p:grpSp>
      <p:sp>
        <p:nvSpPr>
          <p:cNvPr id="74764" name="Rectangle 12"/>
          <p:cNvSpPr/>
          <p:nvPr/>
        </p:nvSpPr>
        <p:spPr>
          <a:xfrm>
            <a:off x="384175" y="2713038"/>
            <a:ext cx="7793038" cy="3149600"/>
          </a:xfrm>
          <a:prstGeom prst="rect">
            <a:avLst/>
          </a:prstGeom>
          <a:noFill/>
          <a:ln w="9525">
            <a:noFill/>
          </a:ln>
        </p:spPr>
        <p:txBody>
          <a:bodyPr lIns="182880" tIns="137160" rIns="182880" bIns="13716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1630" lvl="0" indent="-341630" eaLnBrk="1" hangingPunct="1">
              <a:lnSpc>
                <a:spcPct val="110000"/>
              </a:lnSpc>
              <a:spcBef>
                <a:spcPct val="40000"/>
              </a:spcBef>
            </a:pPr>
            <a:r>
              <a:rPr lang="en-US" altLang="en-US" sz="2700" dirty="0">
                <a:cs typeface="Arial" panose="020B0604020202020204" pitchFamily="34" charset="0"/>
              </a:rPr>
              <a:t>The midpoint is the number halfway between the start &amp; end values, the average of those values.  </a:t>
            </a:r>
            <a:endParaRPr lang="en-US" altLang="en-US" sz="2700" dirty="0">
              <a:cs typeface="Arial" panose="020B0604020202020204" pitchFamily="34" charset="0"/>
            </a:endParaRPr>
          </a:p>
          <a:p>
            <a:pPr marL="341630" lvl="0" indent="-341630" eaLnBrk="1" hangingPunct="1">
              <a:lnSpc>
                <a:spcPct val="110000"/>
              </a:lnSpc>
              <a:spcBef>
                <a:spcPct val="40000"/>
              </a:spcBef>
            </a:pPr>
            <a:r>
              <a:rPr lang="en-US" altLang="en-US" sz="2700" dirty="0">
                <a:cs typeface="Arial" panose="020B0604020202020204" pitchFamily="34" charset="0"/>
              </a:rPr>
              <a:t>It doesn’t matter which value you use as the “start” and which as the “end” – you get the same answer either way!</a:t>
            </a:r>
            <a:endParaRPr lang="en-US" altLang="en-US" sz="2700" dirty="0">
              <a:ea typeface="Arial" panose="020B0604020202020204" pitchFamily="34" charset="0"/>
            </a:endParaRPr>
          </a:p>
        </p:txBody>
      </p:sp>
      <p:pic>
        <p:nvPicPr>
          <p:cNvPr id="22537" name="Audio 2">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ustDataLst>
      <p:tags r:id="rId3"/>
    </p:custDataLst>
  </p:cSld>
  <p:clrMapOvr>
    <a:masterClrMapping/>
  </p:clrMapOvr>
  <p:transition advTm="61119">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9">
                                            <p:txEl>
                                              <p:charRg st="0" end="41"/>
                                            </p:txEl>
                                          </p:spTgt>
                                        </p:tgtEl>
                                        <p:attrNameLst>
                                          <p:attrName>style.visibility</p:attrName>
                                        </p:attrNameLst>
                                      </p:cBhvr>
                                      <p:to>
                                        <p:strVal val="visible"/>
                                      </p:to>
                                    </p:set>
                                    <p:animEffect transition="in" filter="wipe(left)">
                                      <p:cBhvr>
                                        <p:cTn id="7" dur="500"/>
                                        <p:tgtEl>
                                          <p:spTgt spid="16389">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64">
                                            <p:txEl>
                                              <p:charRg st="0" end="98"/>
                                            </p:txEl>
                                          </p:spTgt>
                                        </p:tgtEl>
                                        <p:attrNameLst>
                                          <p:attrName>style.visibility</p:attrName>
                                        </p:attrNameLst>
                                      </p:cBhvr>
                                      <p:to>
                                        <p:strVal val="visible"/>
                                      </p:to>
                                    </p:set>
                                    <p:animEffect transition="in" filter="wipe(left)">
                                      <p:cBhvr>
                                        <p:cTn id="17" dur="500"/>
                                        <p:tgtEl>
                                          <p:spTgt spid="74764">
                                            <p:txEl>
                                              <p:charRg st="0"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64">
                                            <p:txEl>
                                              <p:charRg st="98" end="212"/>
                                            </p:txEl>
                                          </p:spTgt>
                                        </p:tgtEl>
                                        <p:attrNameLst>
                                          <p:attrName>style.visibility</p:attrName>
                                        </p:attrNameLst>
                                      </p:cBhvr>
                                      <p:to>
                                        <p:strVal val="visible"/>
                                      </p:to>
                                    </p:set>
                                    <p:animEffect transition="in" filter="wipe(left)">
                                      <p:cBhvr>
                                        <p:cTn id="22" dur="500"/>
                                        <p:tgtEl>
                                          <p:spTgt spid="74764">
                                            <p:txEl>
                                              <p:charRg st="98" end="2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ldLvl="4" build="p"/>
      <p:bldP spid="7476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Footer Placeholder 1"/>
          <p:cNvSpPr txBox="1">
            <a:spLocks noGrp="1"/>
          </p:cNvSpPr>
          <p:nvPr>
            <p:ph type="ftr" sz="quarter" idx="10"/>
          </p:nvPr>
        </p:nvSpPr>
        <p:spPr>
          <a:xfrm>
            <a:off x="285750" y="6361113"/>
            <a:ext cx="7335838" cy="366712"/>
          </a:xfrm>
          <a:ln/>
        </p:spPr>
        <p:txBody>
          <a:bodyPr anchor="ctr" anchorCtr="0"/>
          <a:p>
            <a:pPr marL="0" indent="0" eaLnBrk="1" hangingPunct="1">
              <a:lnSpc>
                <a:spcPct val="100000"/>
              </a:lnSpc>
              <a:spcBef>
                <a:spcPct val="0"/>
              </a:spcBef>
              <a:buClrTx/>
              <a:buSzTx/>
              <a:buFontTx/>
              <a:buNone/>
            </a:pPr>
            <a:r>
              <a:rPr lang="en-US" altLang="en-US" sz="1800" i="1" dirty="0">
                <a:solidFill>
                  <a:srgbClr val="777777"/>
                </a:solidFill>
              </a:rPr>
              <a:t>ELASTICITY AND ITS APPLICATION</a:t>
            </a:r>
            <a:endParaRPr lang="en-US" altLang="en-US" sz="1800" i="1" dirty="0">
              <a:solidFill>
                <a:srgbClr val="777777"/>
              </a:solidFill>
            </a:endParaRPr>
          </a:p>
        </p:txBody>
      </p:sp>
      <p:sp>
        <p:nvSpPr>
          <p:cNvPr id="24579" name="Slide Number Placeholder 2"/>
          <p:cNvSpPr txBox="1">
            <a:spLocks noGrp="1"/>
          </p:cNvSpPr>
          <p:nvPr>
            <p:ph type="sldNum" sz="quarter" idx="11"/>
          </p:nvPr>
        </p:nvSpPr>
        <p:spPr>
          <a:ln/>
        </p:spPr>
        <p:txBody>
          <a:bodyPr/>
          <a:p>
            <a:pPr marL="0" indent="0" algn="r" eaLnBrk="1" hangingPunct="1">
              <a:lnSpc>
                <a:spcPct val="100000"/>
              </a:lnSpc>
              <a:spcBef>
                <a:spcPct val="0"/>
              </a:spcBef>
              <a:buClrTx/>
              <a:buSzTx/>
              <a:buFontTx/>
              <a:buNone/>
            </a:pPr>
            <a:fld id="{9A0DB2DC-4C9A-4742-B13C-FB6460FD3503}" type="slidenum">
              <a:rPr lang="en-US" altLang="en-US" sz="1700" dirty="0">
                <a:solidFill>
                  <a:srgbClr val="777777"/>
                </a:solidFill>
                <a:latin typeface="Tahoma" panose="020B0604030504040204" pitchFamily="34" charset="0"/>
              </a:rPr>
            </a:fld>
            <a:endParaRPr lang="en-US" altLang="en-US" sz="1700" dirty="0">
              <a:solidFill>
                <a:srgbClr val="777777"/>
              </a:solidFill>
              <a:latin typeface="Tahoma" panose="020B0604030504040204" pitchFamily="34" charset="0"/>
            </a:endParaRPr>
          </a:p>
        </p:txBody>
      </p:sp>
      <p:sp>
        <p:nvSpPr>
          <p:cNvPr id="24580" name="Rectangle 2"/>
          <p:cNvSpPr>
            <a:spLocks noGrp="1"/>
          </p:cNvSpPr>
          <p:nvPr>
            <p:ph type="title"/>
          </p:nvPr>
        </p:nvSpPr>
        <p:spPr>
          <a:xfrm>
            <a:off x="469900" y="252413"/>
            <a:ext cx="8229600" cy="649287"/>
          </a:xfrm>
          <a:ln/>
        </p:spPr>
        <p:txBody>
          <a:bodyPr vert="horz" wrap="square" lIns="91440" tIns="45720" rIns="91440" bIns="45720" anchor="ctr" anchorCtr="0"/>
          <a:p>
            <a:pPr eaLnBrk="1" hangingPunct="1"/>
            <a:r>
              <a:rPr lang="en-US" altLang="en-US" dirty="0"/>
              <a:t>Calculating Percentage Changes</a:t>
            </a:r>
            <a:endParaRPr lang="en-US" altLang="en-US" dirty="0"/>
          </a:p>
        </p:txBody>
      </p:sp>
      <p:sp>
        <p:nvSpPr>
          <p:cNvPr id="17413" name="Rectangle 3"/>
          <p:cNvSpPr>
            <a:spLocks noGrp="1"/>
          </p:cNvSpPr>
          <p:nvPr>
            <p:ph type="body"/>
          </p:nvPr>
        </p:nvSpPr>
        <p:spPr>
          <a:xfrm>
            <a:off x="485775" y="944563"/>
            <a:ext cx="8213725" cy="1181100"/>
          </a:xfrm>
          <a:ln/>
        </p:spPr>
        <p:txBody>
          <a:bodyPr vert="horz" wrap="square" lIns="91440" tIns="45720" rIns="91440" bIns="45720" anchor="t" anchorCtr="0"/>
          <a:p>
            <a:pPr eaLnBrk="1" hangingPunct="1"/>
            <a:r>
              <a:rPr lang="en-US" altLang="en-US" sz="2700" dirty="0"/>
              <a:t>Using the midpoint method, the % change </a:t>
            </a:r>
            <a:br>
              <a:rPr lang="en-US" altLang="en-US" sz="2700" dirty="0"/>
            </a:br>
            <a:r>
              <a:rPr lang="en-US" altLang="en-US" sz="2700" dirty="0"/>
              <a:t>in </a:t>
            </a:r>
            <a:r>
              <a:rPr lang="en-US" altLang="en-US" sz="2700" b="1" i="1" dirty="0"/>
              <a:t>P</a:t>
            </a:r>
            <a:r>
              <a:rPr lang="en-US" altLang="en-US" sz="2700" dirty="0"/>
              <a:t> equals</a:t>
            </a:r>
            <a:endParaRPr lang="en-US" altLang="en-US" sz="2700" dirty="0"/>
          </a:p>
        </p:txBody>
      </p:sp>
      <p:sp>
        <p:nvSpPr>
          <p:cNvPr id="24582" name="FlagCount" hidden="1">
            <a:hlinkClick r:id="rId1" action="ppaction://hlinkfile"/>
          </p:cNvPr>
          <p:cNvSpPr/>
          <p:nvPr/>
        </p:nvSpPr>
        <p:spPr>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0"/>
              </a:spcBef>
              <a:buClrTx/>
              <a:buSzTx/>
              <a:buFontTx/>
              <a:buNone/>
            </a:pPr>
            <a:r>
              <a:rPr lang="en-US" altLang="en-US" sz="1400" b="1" dirty="0">
                <a:latin typeface="Tahoma" panose="020B0604030504040204" pitchFamily="34" charset="0"/>
                <a:cs typeface="Arial" panose="020B0604020202020204" pitchFamily="34" charset="0"/>
              </a:rPr>
              <a:t>0</a:t>
            </a:r>
            <a:endParaRPr lang="en-US" altLang="en-US" sz="1400" b="1" dirty="0">
              <a:latin typeface="Tahoma" panose="020B0604030504040204" pitchFamily="34" charset="0"/>
              <a:ea typeface="Arial" panose="020B0604020202020204" pitchFamily="34" charset="0"/>
            </a:endParaRPr>
          </a:p>
        </p:txBody>
      </p:sp>
      <p:grpSp>
        <p:nvGrpSpPr>
          <p:cNvPr id="2" name="Group 5"/>
          <p:cNvGrpSpPr/>
          <p:nvPr/>
        </p:nvGrpSpPr>
        <p:grpSpPr>
          <a:xfrm>
            <a:off x="1727200" y="1978025"/>
            <a:ext cx="5364163" cy="1003300"/>
            <a:chOff x="655" y="2631"/>
            <a:chExt cx="3379" cy="632"/>
          </a:xfrm>
        </p:grpSpPr>
        <p:grpSp>
          <p:nvGrpSpPr>
            <p:cNvPr id="24600" name="Group 6"/>
            <p:cNvGrpSpPr/>
            <p:nvPr/>
          </p:nvGrpSpPr>
          <p:grpSpPr>
            <a:xfrm>
              <a:off x="655" y="2631"/>
              <a:ext cx="2252" cy="632"/>
              <a:chOff x="655" y="2631"/>
              <a:chExt cx="2252" cy="632"/>
            </a:xfrm>
          </p:grpSpPr>
          <p:grpSp>
            <p:nvGrpSpPr>
              <p:cNvPr id="24603" name="Group 7"/>
              <p:cNvGrpSpPr/>
              <p:nvPr/>
            </p:nvGrpSpPr>
            <p:grpSpPr>
              <a:xfrm>
                <a:off x="655" y="2631"/>
                <a:ext cx="1408" cy="632"/>
                <a:chOff x="655" y="2631"/>
                <a:chExt cx="1408" cy="632"/>
              </a:xfrm>
            </p:grpSpPr>
            <p:sp>
              <p:nvSpPr>
                <p:cNvPr id="24605" name="Line 8"/>
                <p:cNvSpPr/>
                <p:nvPr/>
              </p:nvSpPr>
              <p:spPr>
                <a:xfrm flipV="1">
                  <a:off x="713" y="2949"/>
                  <a:ext cx="1272" cy="0"/>
                </a:xfrm>
                <a:prstGeom prst="line">
                  <a:avLst/>
                </a:prstGeom>
                <a:ln w="9525" cap="flat" cmpd="sng">
                  <a:solidFill>
                    <a:schemeClr val="tx1"/>
                  </a:solidFill>
                  <a:prstDash val="solid"/>
                  <a:headEnd type="none" w="med" len="med"/>
                  <a:tailEnd type="none" w="med" len="med"/>
                </a:ln>
              </p:spPr>
            </p:sp>
            <p:sp>
              <p:nvSpPr>
                <p:cNvPr id="24606" name="Text Box 9"/>
                <p:cNvSpPr txBox="1"/>
                <p:nvPr/>
              </p:nvSpPr>
              <p:spPr>
                <a:xfrm>
                  <a:off x="655" y="2631"/>
                  <a:ext cx="1408" cy="32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dirty="0">
                      <a:cs typeface="Arial" panose="020B0604020202020204" pitchFamily="34" charset="0"/>
                    </a:rPr>
                    <a:t>$250 – $200</a:t>
                  </a:r>
                  <a:endParaRPr lang="en-US" altLang="en-US" dirty="0">
                    <a:ea typeface="Arial" panose="020B0604020202020204" pitchFamily="34" charset="0"/>
                  </a:endParaRPr>
                </a:p>
              </p:txBody>
            </p:sp>
            <p:sp>
              <p:nvSpPr>
                <p:cNvPr id="24607" name="Text Box 10"/>
                <p:cNvSpPr txBox="1"/>
                <p:nvPr/>
              </p:nvSpPr>
              <p:spPr>
                <a:xfrm>
                  <a:off x="1002" y="2936"/>
                  <a:ext cx="657" cy="32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dirty="0">
                      <a:cs typeface="Arial" panose="020B0604020202020204" pitchFamily="34" charset="0"/>
                    </a:rPr>
                    <a:t>$225</a:t>
                  </a:r>
                  <a:endParaRPr lang="en-US" altLang="en-US" dirty="0">
                    <a:ea typeface="Arial" panose="020B0604020202020204" pitchFamily="34" charset="0"/>
                  </a:endParaRPr>
                </a:p>
              </p:txBody>
            </p:sp>
          </p:grpSp>
          <p:sp>
            <p:nvSpPr>
              <p:cNvPr id="24604" name="Text Box 11"/>
              <p:cNvSpPr txBox="1"/>
              <p:nvPr/>
            </p:nvSpPr>
            <p:spPr>
              <a:xfrm>
                <a:off x="2043" y="2780"/>
                <a:ext cx="864" cy="32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dirty="0">
                    <a:cs typeface="Arial" panose="020B0604020202020204" pitchFamily="34" charset="0"/>
                  </a:rPr>
                  <a:t>x 100%</a:t>
                </a:r>
                <a:endParaRPr lang="en-US" altLang="en-US" dirty="0">
                  <a:ea typeface="Arial" panose="020B0604020202020204" pitchFamily="34" charset="0"/>
                </a:endParaRPr>
              </a:p>
            </p:txBody>
          </p:sp>
        </p:grpSp>
        <p:sp>
          <p:nvSpPr>
            <p:cNvPr id="24601" name="Rectangle 12"/>
            <p:cNvSpPr/>
            <p:nvPr/>
          </p:nvSpPr>
          <p:spPr>
            <a:xfrm>
              <a:off x="3186" y="2743"/>
              <a:ext cx="746" cy="378"/>
            </a:xfrm>
            <a:prstGeom prst="rect">
              <a:avLst/>
            </a:prstGeom>
            <a:noFill/>
            <a:ln w="952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sp>
          <p:nvSpPr>
            <p:cNvPr id="24602" name="Text Box 13"/>
            <p:cNvSpPr txBox="1"/>
            <p:nvPr/>
          </p:nvSpPr>
          <p:spPr>
            <a:xfrm>
              <a:off x="2863" y="2776"/>
              <a:ext cx="1171" cy="32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dirty="0">
                  <a:cs typeface="Arial" panose="020B0604020202020204" pitchFamily="34" charset="0"/>
                </a:rPr>
                <a:t>=  22.2%</a:t>
              </a:r>
              <a:endParaRPr lang="en-US" altLang="en-US" dirty="0">
                <a:ea typeface="Arial" panose="020B0604020202020204" pitchFamily="34" charset="0"/>
              </a:endParaRPr>
            </a:p>
          </p:txBody>
        </p:sp>
      </p:grpSp>
      <p:sp>
        <p:nvSpPr>
          <p:cNvPr id="75790" name="Rectangle 14"/>
          <p:cNvSpPr/>
          <p:nvPr/>
        </p:nvSpPr>
        <p:spPr>
          <a:xfrm>
            <a:off x="468313" y="3098800"/>
            <a:ext cx="7367587" cy="731838"/>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eaLnBrk="1" hangingPunct="1"/>
            <a:r>
              <a:rPr lang="en-US" altLang="en-US" sz="2700" dirty="0">
                <a:cs typeface="Arial" panose="020B0604020202020204" pitchFamily="34" charset="0"/>
              </a:rPr>
              <a:t>The % change in </a:t>
            </a:r>
            <a:r>
              <a:rPr lang="en-US" altLang="en-US" sz="2700" b="1" i="1" dirty="0">
                <a:cs typeface="Arial" panose="020B0604020202020204" pitchFamily="34" charset="0"/>
              </a:rPr>
              <a:t>Q</a:t>
            </a:r>
            <a:r>
              <a:rPr lang="en-US" altLang="en-US" sz="2700" dirty="0">
                <a:cs typeface="Arial" panose="020B0604020202020204" pitchFamily="34" charset="0"/>
              </a:rPr>
              <a:t> equals</a:t>
            </a:r>
            <a:endParaRPr lang="en-US" altLang="en-US" sz="2700" dirty="0">
              <a:ea typeface="Arial" panose="020B0604020202020204" pitchFamily="34" charset="0"/>
            </a:endParaRPr>
          </a:p>
        </p:txBody>
      </p:sp>
      <p:grpSp>
        <p:nvGrpSpPr>
          <p:cNvPr id="5" name="Group 15"/>
          <p:cNvGrpSpPr/>
          <p:nvPr/>
        </p:nvGrpSpPr>
        <p:grpSpPr>
          <a:xfrm>
            <a:off x="2001838" y="3646488"/>
            <a:ext cx="4268787" cy="1014412"/>
            <a:chOff x="1261" y="2297"/>
            <a:chExt cx="2689" cy="639"/>
          </a:xfrm>
        </p:grpSpPr>
        <p:grpSp>
          <p:nvGrpSpPr>
            <p:cNvPr id="24591" name="Group 16"/>
            <p:cNvGrpSpPr/>
            <p:nvPr/>
          </p:nvGrpSpPr>
          <p:grpSpPr>
            <a:xfrm>
              <a:off x="1261" y="2297"/>
              <a:ext cx="1654" cy="639"/>
              <a:chOff x="1261" y="2297"/>
              <a:chExt cx="1654" cy="639"/>
            </a:xfrm>
          </p:grpSpPr>
          <p:grpSp>
            <p:nvGrpSpPr>
              <p:cNvPr id="24595" name="Group 17"/>
              <p:cNvGrpSpPr/>
              <p:nvPr/>
            </p:nvGrpSpPr>
            <p:grpSpPr>
              <a:xfrm>
                <a:off x="1261" y="2297"/>
                <a:ext cx="858" cy="639"/>
                <a:chOff x="1013" y="2449"/>
                <a:chExt cx="858" cy="639"/>
              </a:xfrm>
            </p:grpSpPr>
            <p:sp>
              <p:nvSpPr>
                <p:cNvPr id="24597" name="Line 18"/>
                <p:cNvSpPr/>
                <p:nvPr/>
              </p:nvSpPr>
              <p:spPr>
                <a:xfrm flipV="1">
                  <a:off x="1104" y="2764"/>
                  <a:ext cx="687" cy="0"/>
                </a:xfrm>
                <a:prstGeom prst="line">
                  <a:avLst/>
                </a:prstGeom>
                <a:ln w="9525" cap="flat" cmpd="sng">
                  <a:solidFill>
                    <a:schemeClr val="tx1"/>
                  </a:solidFill>
                  <a:prstDash val="solid"/>
                  <a:headEnd type="none" w="med" len="med"/>
                  <a:tailEnd type="none" w="med" len="med"/>
                </a:ln>
              </p:spPr>
            </p:sp>
            <p:sp>
              <p:nvSpPr>
                <p:cNvPr id="24598" name="Text Box 19"/>
                <p:cNvSpPr txBox="1"/>
                <p:nvPr/>
              </p:nvSpPr>
              <p:spPr>
                <a:xfrm>
                  <a:off x="1013" y="2449"/>
                  <a:ext cx="858" cy="32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dirty="0">
                      <a:cs typeface="Arial" panose="020B0604020202020204" pitchFamily="34" charset="0"/>
                    </a:rPr>
                    <a:t>12 – 8</a:t>
                  </a:r>
                  <a:endParaRPr lang="en-US" altLang="en-US" dirty="0">
                    <a:ea typeface="Arial" panose="020B0604020202020204" pitchFamily="34" charset="0"/>
                  </a:endParaRPr>
                </a:p>
              </p:txBody>
            </p:sp>
            <p:sp>
              <p:nvSpPr>
                <p:cNvPr id="24599" name="Text Box 20"/>
                <p:cNvSpPr txBox="1"/>
                <p:nvPr/>
              </p:nvSpPr>
              <p:spPr>
                <a:xfrm>
                  <a:off x="1196" y="2761"/>
                  <a:ext cx="477" cy="32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dirty="0">
                      <a:cs typeface="Arial" panose="020B0604020202020204" pitchFamily="34" charset="0"/>
                    </a:rPr>
                    <a:t>10</a:t>
                  </a:r>
                  <a:endParaRPr lang="en-US" altLang="en-US" dirty="0">
                    <a:ea typeface="Arial" panose="020B0604020202020204" pitchFamily="34" charset="0"/>
                  </a:endParaRPr>
                </a:p>
              </p:txBody>
            </p:sp>
          </p:grpSp>
          <p:sp>
            <p:nvSpPr>
              <p:cNvPr id="24596" name="Text Box 21"/>
              <p:cNvSpPr txBox="1"/>
              <p:nvPr/>
            </p:nvSpPr>
            <p:spPr>
              <a:xfrm>
                <a:off x="2051" y="2446"/>
                <a:ext cx="864" cy="32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dirty="0">
                    <a:cs typeface="Arial" panose="020B0604020202020204" pitchFamily="34" charset="0"/>
                  </a:rPr>
                  <a:t>x 100%</a:t>
                </a:r>
                <a:endParaRPr lang="en-US" altLang="en-US" dirty="0">
                  <a:ea typeface="Arial" panose="020B0604020202020204" pitchFamily="34" charset="0"/>
                </a:endParaRPr>
              </a:p>
            </p:txBody>
          </p:sp>
        </p:grpSp>
        <p:grpSp>
          <p:nvGrpSpPr>
            <p:cNvPr id="24592" name="Group 22"/>
            <p:cNvGrpSpPr/>
            <p:nvPr/>
          </p:nvGrpSpPr>
          <p:grpSpPr>
            <a:xfrm>
              <a:off x="2913" y="2409"/>
              <a:ext cx="1037" cy="378"/>
              <a:chOff x="2913" y="2409"/>
              <a:chExt cx="1037" cy="378"/>
            </a:xfrm>
          </p:grpSpPr>
          <p:sp>
            <p:nvSpPr>
              <p:cNvPr id="24593" name="Rectangle 23"/>
              <p:cNvSpPr/>
              <p:nvPr/>
            </p:nvSpPr>
            <p:spPr>
              <a:xfrm>
                <a:off x="3183" y="2409"/>
                <a:ext cx="746" cy="378"/>
              </a:xfrm>
              <a:prstGeom prst="rect">
                <a:avLst/>
              </a:prstGeom>
              <a:noFill/>
              <a:ln w="952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sp>
            <p:nvSpPr>
              <p:cNvPr id="24594" name="Text Box 24"/>
              <p:cNvSpPr txBox="1"/>
              <p:nvPr/>
            </p:nvSpPr>
            <p:spPr>
              <a:xfrm>
                <a:off x="2913" y="2434"/>
                <a:ext cx="1037" cy="32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lnSpc>
                    <a:spcPct val="100000"/>
                  </a:lnSpc>
                  <a:spcBef>
                    <a:spcPct val="50000"/>
                  </a:spcBef>
                  <a:buClrTx/>
                  <a:buSzTx/>
                  <a:buFontTx/>
                  <a:buNone/>
                </a:pPr>
                <a:r>
                  <a:rPr lang="en-US" altLang="en-US" dirty="0">
                    <a:cs typeface="Arial" panose="020B0604020202020204" pitchFamily="34" charset="0"/>
                  </a:rPr>
                  <a:t>=  40.0%</a:t>
                </a:r>
                <a:endParaRPr lang="en-US" altLang="en-US" dirty="0">
                  <a:ea typeface="Arial" panose="020B0604020202020204" pitchFamily="34" charset="0"/>
                </a:endParaRPr>
              </a:p>
            </p:txBody>
          </p:sp>
        </p:grpSp>
      </p:grpSp>
      <p:sp>
        <p:nvSpPr>
          <p:cNvPr id="75801" name="Rectangle 25"/>
          <p:cNvSpPr/>
          <p:nvPr/>
        </p:nvSpPr>
        <p:spPr>
          <a:xfrm>
            <a:off x="468313" y="4813300"/>
            <a:ext cx="7367587" cy="579438"/>
          </a:xfrm>
          <a:prstGeom prst="rect">
            <a:avLst/>
          </a:prstGeom>
          <a:noFill/>
          <a:ln w="9525">
            <a:noFill/>
          </a:ln>
        </p:spPr>
        <p:txBody>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eaLnBrk="1" hangingPunct="1"/>
            <a:r>
              <a:rPr lang="en-US" altLang="en-US" sz="2700" dirty="0">
                <a:cs typeface="Arial" panose="020B0604020202020204" pitchFamily="34" charset="0"/>
              </a:rPr>
              <a:t>The price elasticity of demand equals</a:t>
            </a:r>
            <a:endParaRPr lang="en-US" altLang="en-US" sz="2700" dirty="0">
              <a:ea typeface="Arial" panose="020B0604020202020204" pitchFamily="34" charset="0"/>
            </a:endParaRPr>
          </a:p>
        </p:txBody>
      </p:sp>
      <p:grpSp>
        <p:nvGrpSpPr>
          <p:cNvPr id="9" name="Group 26"/>
          <p:cNvGrpSpPr/>
          <p:nvPr/>
        </p:nvGrpSpPr>
        <p:grpSpPr>
          <a:xfrm>
            <a:off x="2705100" y="5448300"/>
            <a:ext cx="2616200" cy="519113"/>
            <a:chOff x="928" y="3408"/>
            <a:chExt cx="1648" cy="327"/>
          </a:xfrm>
        </p:grpSpPr>
        <p:sp>
          <p:nvSpPr>
            <p:cNvPr id="24589" name="Text Box 27"/>
            <p:cNvSpPr txBox="1"/>
            <p:nvPr/>
          </p:nvSpPr>
          <p:spPr>
            <a:xfrm>
              <a:off x="928" y="3408"/>
              <a:ext cx="1648" cy="327"/>
            </a:xfrm>
            <a:prstGeom prst="rect">
              <a:avLst/>
            </a:prstGeom>
            <a:noFill/>
            <a:ln w="9525">
              <a:noFill/>
            </a:ln>
          </p:spPr>
          <p:txBody>
            <a:bodyPr>
              <a:spAutoFit/>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50000"/>
                </a:spcBef>
                <a:buClrTx/>
                <a:buSzTx/>
                <a:buFontTx/>
                <a:buNone/>
              </a:pPr>
              <a:r>
                <a:rPr lang="en-US" altLang="en-US" dirty="0">
                  <a:cs typeface="Arial" panose="020B0604020202020204" pitchFamily="34" charset="0"/>
                </a:rPr>
                <a:t>40/22.2  =  1.8</a:t>
              </a:r>
              <a:endParaRPr lang="en-US" altLang="en-US" dirty="0">
                <a:ea typeface="Arial" panose="020B0604020202020204" pitchFamily="34" charset="0"/>
              </a:endParaRPr>
            </a:p>
          </p:txBody>
        </p:sp>
        <p:sp>
          <p:nvSpPr>
            <p:cNvPr id="24590" name="Rectangle 28"/>
            <p:cNvSpPr/>
            <p:nvPr/>
          </p:nvSpPr>
          <p:spPr>
            <a:xfrm>
              <a:off x="2079" y="3425"/>
              <a:ext cx="402" cy="289"/>
            </a:xfrm>
            <a:prstGeom prst="rect">
              <a:avLst/>
            </a:prstGeom>
            <a:noFill/>
            <a:ln w="952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00000"/>
                </a:lnSpc>
                <a:spcBef>
                  <a:spcPct val="0"/>
                </a:spcBef>
                <a:buClrTx/>
                <a:buSzTx/>
                <a:buFontTx/>
                <a:buNone/>
              </a:pPr>
              <a:endParaRPr lang="en-US" altLang="en-US" sz="1800" dirty="0">
                <a:ea typeface="Arial" panose="020B0604020202020204" pitchFamily="34" charset="0"/>
              </a:endParaRPr>
            </a:p>
          </p:txBody>
        </p:sp>
      </p:grpSp>
      <p:pic>
        <p:nvPicPr>
          <p:cNvPr id="24588" name="Audio 2">
            <a:hlinkClick r:id="" action="ppaction://media"/>
          </p:cNvPr>
          <p:cNvPicPr>
            <a:picLocks noChangeAspect="1"/>
          </p:cNvPicPr>
          <p:nvPr/>
        </p:nvPicPr>
        <p:blipFill>
          <a:blip r:embed="rId2"/>
          <a:stretch>
            <a:fillRect/>
          </a:stretch>
        </p:blipFill>
        <p:spPr>
          <a:xfrm>
            <a:off x="8377238" y="6149975"/>
            <a:ext cx="609600" cy="609600"/>
          </a:xfrm>
          <a:prstGeom prst="rect">
            <a:avLst/>
          </a:prstGeom>
          <a:noFill/>
          <a:ln w="9525">
            <a:noFill/>
          </a:ln>
        </p:spPr>
      </p:pic>
    </p:spTree>
    <p:custDataLst>
      <p:tags r:id="rId3"/>
    </p:custDataLst>
  </p:cSld>
  <p:clrMapOvr>
    <a:masterClrMapping/>
  </p:clrMapOvr>
  <p:transition advTm="86883">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3">
                                            <p:txEl>
                                              <p:charRg st="0" end="53"/>
                                            </p:txEl>
                                          </p:spTgt>
                                        </p:tgtEl>
                                        <p:attrNameLst>
                                          <p:attrName>style.visibility</p:attrName>
                                        </p:attrNameLst>
                                      </p:cBhvr>
                                      <p:to>
                                        <p:strVal val="visible"/>
                                      </p:to>
                                    </p:set>
                                    <p:animEffect transition="in" filter="wipe(left)">
                                      <p:cBhvr>
                                        <p:cTn id="7" dur="500"/>
                                        <p:tgtEl>
                                          <p:spTgt spid="17413">
                                            <p:txEl>
                                              <p:charRg st="0" end="5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5790"/>
                                        </p:tgtEl>
                                        <p:attrNameLst>
                                          <p:attrName>style.visibility</p:attrName>
                                        </p:attrNameLst>
                                      </p:cBhvr>
                                      <p:to>
                                        <p:strVal val="visible"/>
                                      </p:to>
                                    </p:set>
                                    <p:animEffect transition="in" filter="wipe(left)">
                                      <p:cBhvr>
                                        <p:cTn id="16" dur="500"/>
                                        <p:tgtEl>
                                          <p:spTgt spid="7579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5801"/>
                                        </p:tgtEl>
                                        <p:attrNameLst>
                                          <p:attrName>style.visibility</p:attrName>
                                        </p:attrNameLst>
                                      </p:cBhvr>
                                      <p:to>
                                        <p:strVal val="visible"/>
                                      </p:to>
                                    </p:set>
                                    <p:animEffect transition="in" filter="wipe(left)">
                                      <p:cBhvr>
                                        <p:cTn id="25" dur="500"/>
                                        <p:tgtEl>
                                          <p:spTgt spid="75801"/>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ldLvl="4" build="p"/>
      <p:bldP spid="75790" grpId="0"/>
      <p:bldP spid="75801" grpId="0"/>
    </p:bldLst>
  </p:timing>
</p:sld>
</file>

<file path=ppt/tags/tag1.xml><?xml version="1.0" encoding="utf-8"?>
<p:tagLst xmlns:p="http://schemas.openxmlformats.org/presentationml/2006/main">
  <p:tag name="TIMING" val="|3.3"/>
</p:tagLst>
</file>

<file path=ppt/tags/tag10.xml><?xml version="1.0" encoding="utf-8"?>
<p:tagLst xmlns:p="http://schemas.openxmlformats.org/presentationml/2006/main">
  <p:tag name="TIMING" val="|0.7|1"/>
</p:tagLst>
</file>

<file path=ppt/tags/tag11.xml><?xml version="1.0" encoding="utf-8"?>
<p:tagLst xmlns:p="http://schemas.openxmlformats.org/presentationml/2006/main">
  <p:tag name="TIMING" val="|16.6|10.3"/>
</p:tagLst>
</file>

<file path=ppt/tags/tag12.xml><?xml version="1.0" encoding="utf-8"?>
<p:tagLst xmlns:p="http://schemas.openxmlformats.org/presentationml/2006/main">
  <p:tag name="TIMING" val="|24.1|38.2|35.8"/>
</p:tagLst>
</file>

<file path=ppt/tags/tag13.xml><?xml version="1.0" encoding="utf-8"?>
<p:tagLst xmlns:p="http://schemas.openxmlformats.org/presentationml/2006/main">
  <p:tag name="TIMING" val="|3.9|3.8|33.1|2.2|4.5|8.5|30.4|8.4|65.7|2.8"/>
</p:tagLst>
</file>

<file path=ppt/tags/tag14.xml><?xml version="1.0" encoding="utf-8"?>
<p:tagLst xmlns:p="http://schemas.openxmlformats.org/presentationml/2006/main">
  <p:tag name="TIMING" val="|8.4|8.5|33.2"/>
</p:tagLst>
</file>

<file path=ppt/tags/tag15.xml><?xml version="1.0" encoding="utf-8"?>
<p:tagLst xmlns:p="http://schemas.openxmlformats.org/presentationml/2006/main">
  <p:tag name="TIMING" val="|46|10.3|27.2"/>
</p:tagLst>
</file>

<file path=ppt/tags/tag16.xml><?xml version="1.0" encoding="utf-8"?>
<p:tagLst xmlns:p="http://schemas.openxmlformats.org/presentationml/2006/main">
  <p:tag name="TIMING" val="|23.9|4|33.3"/>
</p:tagLst>
</file>

<file path=ppt/tags/tag17.xml><?xml version="1.0" encoding="utf-8"?>
<p:tagLst xmlns:p="http://schemas.openxmlformats.org/presentationml/2006/main">
  <p:tag name="TIMING" val="|20.3|2.6|9.3"/>
</p:tagLst>
</file>

<file path=ppt/tags/tag18.xml><?xml version="1.0" encoding="utf-8"?>
<p:tagLst xmlns:p="http://schemas.openxmlformats.org/presentationml/2006/main">
  <p:tag name="TIMING" val="|41.2|3.9|10.5"/>
</p:tagLst>
</file>

<file path=ppt/tags/tag19.xml><?xml version="1.0" encoding="utf-8"?>
<p:tagLst xmlns:p="http://schemas.openxmlformats.org/presentationml/2006/main">
  <p:tag name="TIMING" val="|40.9|4.1|7.8"/>
</p:tagLst>
</file>

<file path=ppt/tags/tag2.xml><?xml version="1.0" encoding="utf-8"?>
<p:tagLst xmlns:p="http://schemas.openxmlformats.org/presentationml/2006/main">
  <p:tag name="VALUES" val=" "/>
  <p:tag name="TITLE" val=""/>
  <p:tag name="CHARTLABELS" val=""/>
  <p:tag name="TIMING" val="|0.6|44.3|16.5"/>
</p:tagLst>
</file>

<file path=ppt/tags/tag20.xml><?xml version="1.0" encoding="utf-8"?>
<p:tagLst xmlns:p="http://schemas.openxmlformats.org/presentationml/2006/main">
  <p:tag name="TIMING" val="|1.6|6.7|5.2|9.7"/>
</p:tagLst>
</file>

<file path=ppt/tags/tag21.xml><?xml version="1.0" encoding="utf-8"?>
<p:tagLst xmlns:p="http://schemas.openxmlformats.org/presentationml/2006/main">
  <p:tag name="TIMING" val="|1"/>
</p:tagLst>
</file>

<file path=ppt/tags/tag22.xml><?xml version="1.0" encoding="utf-8"?>
<p:tagLst xmlns:p="http://schemas.openxmlformats.org/presentationml/2006/main">
  <p:tag name="TIMING" val="|1|2.9|4.5|4.7|3.8|21.1|1.9"/>
</p:tagLst>
</file>

<file path=ppt/tags/tag23.xml><?xml version="1.0" encoding="utf-8"?>
<p:tagLst xmlns:p="http://schemas.openxmlformats.org/presentationml/2006/main">
  <p:tag name="TIMING" val="|0.8"/>
</p:tagLst>
</file>

<file path=ppt/tags/tag24.xml><?xml version="1.0" encoding="utf-8"?>
<p:tagLst xmlns:p="http://schemas.openxmlformats.org/presentationml/2006/main">
  <p:tag name="TIMING" val="|0.8"/>
</p:tagLst>
</file>

<file path=ppt/tags/tag25.xml><?xml version="1.0" encoding="utf-8"?>
<p:tagLst xmlns:p="http://schemas.openxmlformats.org/presentationml/2006/main">
  <p:tag name="TIMING" val="|4.1|3.9|12.8|1.8|36.5|2.6"/>
</p:tagLst>
</file>

<file path=ppt/tags/tag26.xml><?xml version="1.0" encoding="utf-8"?>
<p:tagLst xmlns:p="http://schemas.openxmlformats.org/presentationml/2006/main">
  <p:tag name="TIMING" val="|2.5|7.9"/>
</p:tagLst>
</file>

<file path=ppt/tags/tag27.xml><?xml version="1.0" encoding="utf-8"?>
<p:tagLst xmlns:p="http://schemas.openxmlformats.org/presentationml/2006/main">
  <p:tag name="TIMING" val="|1.3|1.4|0.8|0.8|1.1|0.7|0.6|0.6|1.4|0.8|1.5|1.1|3.3|1.6"/>
</p:tagLst>
</file>

<file path=ppt/tags/tag28.xml><?xml version="1.0" encoding="utf-8"?>
<p:tagLst xmlns:p="http://schemas.openxmlformats.org/presentationml/2006/main">
  <p:tag name="TIMING" val="|1.7|3.1|1.4"/>
</p:tagLst>
</file>

<file path=ppt/tags/tag29.xml><?xml version="1.0" encoding="utf-8"?>
<p:tagLst xmlns:p="http://schemas.openxmlformats.org/presentationml/2006/main">
  <p:tag name="TIMING" val="|1.1|1.3|1.2|2.1"/>
</p:tagLst>
</file>

<file path=ppt/tags/tag3.xml><?xml version="1.0" encoding="utf-8"?>
<p:tagLst xmlns:p="http://schemas.openxmlformats.org/presentationml/2006/main">
  <p:tag name="TIMING" val="|1.7|11.3|33.1"/>
</p:tagLst>
</file>

<file path=ppt/tags/tag30.xml><?xml version="1.0" encoding="utf-8"?>
<p:tagLst xmlns:p="http://schemas.openxmlformats.org/presentationml/2006/main">
  <p:tag name="TIMING" val="|0.8|7.8|10.7|18.9"/>
</p:tagLst>
</file>

<file path=ppt/tags/tag31.xml><?xml version="1.0" encoding="utf-8"?>
<p:tagLst xmlns:p="http://schemas.openxmlformats.org/presentationml/2006/main">
  <p:tag name="TIMING" val="|0.9|31.3|11.4|23.2"/>
</p:tagLst>
</file>

<file path=ppt/tags/tag32.xml><?xml version="1.0" encoding="utf-8"?>
<p:tagLst xmlns:p="http://schemas.openxmlformats.org/presentationml/2006/main">
  <p:tag name="TIMING" val="|0.7"/>
</p:tagLst>
</file>

<file path=ppt/tags/tag33.xml><?xml version="1.0" encoding="utf-8"?>
<p:tagLst xmlns:p="http://schemas.openxmlformats.org/presentationml/2006/main">
  <p:tag name="TIMING" val="|23.1|2.4|4.5"/>
</p:tagLst>
</file>

<file path=ppt/tags/tag34.xml><?xml version="1.0" encoding="utf-8"?>
<p:tagLst xmlns:p="http://schemas.openxmlformats.org/presentationml/2006/main">
  <p:tag name="TIMING" val="|0.5|0.7|0.6|0.4|0.3|0.6|0.3|0.9|0.7|0.5|8|0.9|3|1.4"/>
</p:tagLst>
</file>

<file path=ppt/tags/tag35.xml><?xml version="1.0" encoding="utf-8"?>
<p:tagLst xmlns:p="http://schemas.openxmlformats.org/presentationml/2006/main">
  <p:tag name="TIMING" val="|0.5|1.1|1.9"/>
</p:tagLst>
</file>

<file path=ppt/tags/tag4.xml><?xml version="1.0" encoding="utf-8"?>
<p:tagLst xmlns:p="http://schemas.openxmlformats.org/presentationml/2006/main">
  <p:tag name="TIMING" val="|10.8|3.7|19.9"/>
</p:tagLst>
</file>

<file path=ppt/tags/tag5.xml><?xml version="1.0" encoding="utf-8"?>
<p:tagLst xmlns:p="http://schemas.openxmlformats.org/presentationml/2006/main">
  <p:tag name="TIMING" val="|0.9|13.7"/>
</p:tagLst>
</file>

<file path=ppt/tags/tag6.xml><?xml version="1.0" encoding="utf-8"?>
<p:tagLst xmlns:p="http://schemas.openxmlformats.org/presentationml/2006/main">
  <p:tag name="TIMING" val="|3.3|19.4"/>
</p:tagLst>
</file>

<file path=ppt/tags/tag7.xml><?xml version="1.0" encoding="utf-8"?>
<p:tagLst xmlns:p="http://schemas.openxmlformats.org/presentationml/2006/main">
  <p:tag name="TIMING" val="|1|4.4|39.4"/>
</p:tagLst>
</file>

<file path=ppt/tags/tag8.xml><?xml version="1.0" encoding="utf-8"?>
<p:tagLst xmlns:p="http://schemas.openxmlformats.org/presentationml/2006/main">
  <p:tag name="TIMING" val="|1.4|8.7|21.3|15.4"/>
</p:tagLst>
</file>

<file path=ppt/tags/tag9.xml><?xml version="1.0" encoding="utf-8"?>
<p:tagLst xmlns:p="http://schemas.openxmlformats.org/presentationml/2006/main">
  <p:tag name="TIMING" val="|3.6|11.1|54.6"/>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12475</Words>
  <Application>WPS Presentation</Application>
  <PresentationFormat>On-screen Show (4:3)</PresentationFormat>
  <Paragraphs>1040</Paragraphs>
  <Slides>49</Slides>
  <Notes>20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63" baseType="lpstr">
      <vt:lpstr>Arial</vt:lpstr>
      <vt:lpstr>SimSun</vt:lpstr>
      <vt:lpstr>Wingdings</vt:lpstr>
      <vt:lpstr>Book Antiqua</vt:lpstr>
      <vt:lpstr>Tahoma</vt:lpstr>
      <vt:lpstr>Times New Roman</vt:lpstr>
      <vt:lpstr>Calibri</vt:lpstr>
      <vt:lpstr>Arial Unicode MS</vt:lpstr>
      <vt:lpstr>Microsoft YaHei</vt:lpstr>
      <vt:lpstr>Arial Unicode MS</vt:lpstr>
      <vt:lpstr>Calibri</vt:lpstr>
      <vt:lpstr>Times New Roman</vt:lpstr>
      <vt:lpstr>Custom Design</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Elasticity of supply </vt:lpstr>
      <vt:lpstr>Price Elasticity of Supply</vt:lpstr>
      <vt:lpstr>Time period important</vt:lpstr>
      <vt:lpstr>Long time – lots of adjustment possible</vt:lpstr>
      <vt:lpstr>Inelastic supply</vt:lpstr>
      <vt:lpstr>Supply could be inelastic for the following reasons </vt:lpstr>
      <vt:lpstr>Elastic supply</vt:lpstr>
      <vt:lpstr>Supply could be elastic for the following reasons </vt:lpstr>
      <vt:lpstr>Computing the Price Elasticity of Demand</vt:lpstr>
      <vt:lpstr>Formula method </vt:lpstr>
      <vt:lpstr>Example </vt:lpstr>
      <vt:lpstr>PowerPoint 演示文稿</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Cronovich</dc:creator>
  <cp:lastModifiedBy>Dr. Fariha Rehman</cp:lastModifiedBy>
  <cp:revision>86</cp:revision>
  <dcterms:created xsi:type="dcterms:W3CDTF">2008-06-02T21:33:56Z</dcterms:created>
  <dcterms:modified xsi:type="dcterms:W3CDTF">2024-03-27T06:48:48Z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2A37C323514343859A329EB81DE1122C_13</vt:lpwstr>
  </property>
  <property fmtid="{D5CDD505-2E9C-101B-9397-08002B2CF9AE}" pid="3" name="KSOProductBuildVer">
    <vt:lpwstr>1033-12.2.0.13489</vt:lpwstr>
  </property>
</Properties>
</file>