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90"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8" d="100"/>
          <a:sy n="68" d="100"/>
        </p:scale>
        <p:origin x="-1446" y="-96"/>
      </p:cViewPr>
      <p:guideLst>
        <p:guide orient="horz" pos="219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213331C-5A1C-4182-8255-379725A460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9A001-F4D4-49BF-9CA8-D9A0828DFF8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213331C-5A1C-4182-8255-379725A460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9A001-F4D4-49BF-9CA8-D9A0828DFF8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213331C-5A1C-4182-8255-379725A460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9A001-F4D4-49BF-9CA8-D9A0828DFF8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213331C-5A1C-4182-8255-379725A460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9A001-F4D4-49BF-9CA8-D9A0828DFF8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213331C-5A1C-4182-8255-379725A460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9A001-F4D4-49BF-9CA8-D9A0828DFF8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213331C-5A1C-4182-8255-379725A460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9A001-F4D4-49BF-9CA8-D9A0828DFF8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213331C-5A1C-4182-8255-379725A4605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9A001-F4D4-49BF-9CA8-D9A0828DFF8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213331C-5A1C-4182-8255-379725A4605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9A001-F4D4-49BF-9CA8-D9A0828DFF8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3331C-5A1C-4182-8255-379725A4605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9A001-F4D4-49BF-9CA8-D9A0828DFF8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213331C-5A1C-4182-8255-379725A460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9A001-F4D4-49BF-9CA8-D9A0828DFF8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213331C-5A1C-4182-8255-379725A460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9A001-F4D4-49BF-9CA8-D9A0828DFF8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3331C-5A1C-4182-8255-379725A4605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9A001-F4D4-49BF-9CA8-D9A0828DFF8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9.xml"/><Relationship Id="rId3" Type="http://schemas.openxmlformats.org/officeDocument/2006/relationships/image" Target="../media/image6.png"/><Relationship Id="rId2" Type="http://schemas.openxmlformats.org/officeDocument/2006/relationships/image" Target="../media/image8.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1"/>
          <p:cNvSpPr>
            <a:spLocks noGrp="1"/>
          </p:cNvSpPr>
          <p:nvPr>
            <p:ph idx="1"/>
          </p:nvPr>
        </p:nvSpPr>
        <p:spPr>
          <a:xfrm>
            <a:off x="457200" y="1552575"/>
            <a:ext cx="8229600" cy="4572000"/>
          </a:xfrm>
        </p:spPr>
        <p:txBody>
          <a:bodyPr/>
          <a:lstStyle/>
          <a:p>
            <a:pPr marL="0" indent="0" algn="ctr">
              <a:buFont typeface="Wingdings 2" panose="05020102010507070707" pitchFamily="18" charset="2"/>
              <a:buNone/>
            </a:pPr>
            <a:r>
              <a:rPr lang="en-US"/>
              <a:t> All the topics followed in this lecture are from </a:t>
            </a:r>
            <a:r>
              <a:rPr lang="en-GB" sz="2800"/>
              <a:t>Engineering Economy by R. Panneerselvam 4th Edition, which is being used as a standard textbook for this course. The data taken from the book is entirely for study purposes and no copyright infringement is intended.  </a:t>
            </a:r>
            <a:endParaRPr lang="en-US" sz="2800">
              <a:latin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pPr algn="ctr">
              <a:defRPr/>
            </a:pPr>
            <a:r>
              <a:rPr b="1"/>
              <a:t>Disclaimer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DETERMINATION OF ECONOMIC LIFE OF AN ASSET</a:t>
            </a:r>
            <a:r>
              <a:rPr lang="en-US" dirty="0"/>
              <a:t>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Any asset will have the following cost components:</a:t>
            </a:r>
            <a:endParaRPr lang="en-US" dirty="0"/>
          </a:p>
          <a:p>
            <a:pPr algn="just"/>
            <a:r>
              <a:rPr lang="en-US" dirty="0"/>
              <a:t>Capital recovery cost (average first cost), computed from the first cost (purchase price) of the machine.</a:t>
            </a:r>
            <a:endParaRPr lang="en-US" dirty="0"/>
          </a:p>
          <a:p>
            <a:pPr algn="just"/>
            <a:r>
              <a:rPr lang="en-US" dirty="0"/>
              <a:t>Average operating and maintenance cost (O &amp; M cost).</a:t>
            </a:r>
            <a:endParaRPr lang="en-US" dirty="0"/>
          </a:p>
          <a:p>
            <a:pPr algn="just"/>
            <a:r>
              <a:rPr lang="en-US" dirty="0"/>
              <a:t>Total cost which is the sum of capital recovery cost (average first cost) and average maintenance cost. </a:t>
            </a:r>
            <a:endParaRPr lang="en-US" dirty="0"/>
          </a:p>
          <a:p>
            <a:pPr marL="0" indent="0" algn="just">
              <a:buNone/>
            </a:pP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EXAMPLE 1</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a:t>A firm is considering replacement of an equipment, whose</a:t>
            </a:r>
            <a:br>
              <a:rPr lang="en-US" dirty="0"/>
            </a:br>
            <a:r>
              <a:rPr lang="en-US" dirty="0"/>
              <a:t>first cost is </a:t>
            </a:r>
            <a:r>
              <a:rPr lang="en-US" dirty="0" err="1"/>
              <a:t>Rs</a:t>
            </a:r>
            <a:r>
              <a:rPr lang="en-US" dirty="0"/>
              <a:t>. 4,000 and the scrap value is negligible at the end of any year.</a:t>
            </a:r>
            <a:br>
              <a:rPr lang="en-US" dirty="0"/>
            </a:br>
            <a:r>
              <a:rPr lang="en-US" dirty="0"/>
              <a:t>Based on experience, it was found that the maintenance cost is zero during the first year and it increases by </a:t>
            </a:r>
            <a:r>
              <a:rPr lang="en-US" dirty="0" err="1"/>
              <a:t>Rs</a:t>
            </a:r>
            <a:r>
              <a:rPr lang="en-US" dirty="0"/>
              <a:t>. 200 every year thereafter.</a:t>
            </a:r>
            <a:endParaRPr lang="en-US" dirty="0"/>
          </a:p>
          <a:p>
            <a:pPr marL="0" indent="0" algn="just">
              <a:buNone/>
            </a:pPr>
            <a:br>
              <a:rPr lang="en-US" dirty="0"/>
            </a:br>
            <a:r>
              <a:rPr lang="en-US" dirty="0"/>
              <a:t>(a) When should the equipment be replaced if </a:t>
            </a:r>
            <a:r>
              <a:rPr lang="en-US" i="1" dirty="0"/>
              <a:t>i </a:t>
            </a:r>
            <a:r>
              <a:rPr lang="en-US" dirty="0"/>
              <a:t>= 0%?</a:t>
            </a:r>
            <a:endParaRPr lang="en-US" dirty="0"/>
          </a:p>
          <a:p>
            <a:pPr marL="0" indent="0" algn="just">
              <a:buNone/>
            </a:pPr>
            <a:br>
              <a:rPr lang="en-US" dirty="0"/>
            </a:br>
            <a:r>
              <a:rPr lang="en-US" dirty="0"/>
              <a:t>(b) When should the equipment be replaced if </a:t>
            </a:r>
            <a:r>
              <a:rPr lang="en-US" i="1" dirty="0"/>
              <a:t>i </a:t>
            </a:r>
            <a:r>
              <a:rPr lang="en-US" dirty="0"/>
              <a:t>= 12%?</a:t>
            </a:r>
            <a:endParaRPr lang="en-US" dirty="0"/>
          </a:p>
          <a:p>
            <a:pPr marL="0" indent="0" algn="just">
              <a:buNone/>
            </a:pPr>
            <a:endParaRPr lang="en-US" dirty="0"/>
          </a:p>
          <a:p>
            <a:pPr marL="0" indent="0" algn="just">
              <a:buNone/>
            </a:pPr>
            <a:br>
              <a:rPr lang="en-US" dirty="0"/>
            </a:br>
            <a:r>
              <a:rPr lang="en-US" dirty="0"/>
              <a:t>(a) When </a:t>
            </a:r>
            <a:r>
              <a:rPr lang="en-US" i="1" dirty="0"/>
              <a:t>i </a:t>
            </a:r>
            <a:r>
              <a:rPr lang="en-US" dirty="0"/>
              <a:t>= 0%. In this problem,</a:t>
            </a:r>
            <a:endParaRPr lang="en-US" dirty="0"/>
          </a:p>
          <a:p>
            <a:pPr marL="400050" lvl="1" indent="0" algn="just">
              <a:buNone/>
            </a:pPr>
            <a:br>
              <a:rPr lang="en-US" dirty="0"/>
            </a:br>
            <a:r>
              <a:rPr lang="en-US" dirty="0"/>
              <a:t>(i) First cost = </a:t>
            </a:r>
            <a:r>
              <a:rPr lang="en-US" dirty="0" err="1"/>
              <a:t>Rs</a:t>
            </a:r>
            <a:r>
              <a:rPr lang="en-US" dirty="0"/>
              <a:t>. 4,000</a:t>
            </a:r>
            <a:endParaRPr lang="en-US" dirty="0"/>
          </a:p>
          <a:p>
            <a:pPr marL="400050" lvl="1" indent="0" algn="just">
              <a:buNone/>
            </a:pPr>
            <a:br>
              <a:rPr lang="en-US" dirty="0"/>
            </a:br>
            <a:r>
              <a:rPr lang="en-US" dirty="0"/>
              <a:t>(ii) Maintenance cost is </a:t>
            </a:r>
            <a:r>
              <a:rPr lang="en-US" dirty="0" err="1"/>
              <a:t>Rs</a:t>
            </a:r>
            <a:r>
              <a:rPr lang="en-US" dirty="0"/>
              <a:t>. 0 during the first year and it increases by </a:t>
            </a:r>
            <a:r>
              <a:rPr lang="en-US" dirty="0" err="1"/>
              <a:t>Rs</a:t>
            </a:r>
            <a:r>
              <a:rPr lang="en-US" dirty="0"/>
              <a:t>. 200 every year thereafter. </a:t>
            </a:r>
            <a:endParaRPr lang="en-US" dirty="0"/>
          </a:p>
          <a:p>
            <a:pPr marL="0" indent="0" algn="just">
              <a:buNone/>
            </a:pP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228600"/>
            <a:ext cx="8305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solidFill>
                  <a:srgbClr val="FF0000"/>
                </a:solidFill>
              </a:rPr>
              <a:t>The steps performed for 12 % interest rate :</a:t>
            </a:r>
            <a:endParaRPr lang="en-US" sz="2400" dirty="0">
              <a:solidFill>
                <a:srgbClr val="FF0000"/>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225" y="3609975"/>
            <a:ext cx="64770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62674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28600"/>
            <a:ext cx="8534400" cy="632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38336"/>
            <a:ext cx="83820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903700"/>
            <a:ext cx="104212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6248400" cy="566738"/>
          </a:xfrm>
        </p:spPr>
        <p:txBody>
          <a:bodyPr>
            <a:normAutofit/>
          </a:bodyPr>
          <a:lstStyle/>
          <a:p>
            <a:r>
              <a:rPr lang="en-US" sz="2400" b="1" i="1" dirty="0"/>
              <a:t>EXAMPLE 2</a:t>
            </a:r>
            <a:endParaRPr lang="en-US" sz="2400" dirty="0"/>
          </a:p>
        </p:txBody>
      </p:sp>
      <p:sp>
        <p:nvSpPr>
          <p:cNvPr id="6" name="Text Placeholder 5"/>
          <p:cNvSpPr>
            <a:spLocks noGrp="1"/>
          </p:cNvSpPr>
          <p:nvPr>
            <p:ph type="body" sz="half" idx="2"/>
          </p:nvPr>
        </p:nvSpPr>
        <p:spPr>
          <a:xfrm>
            <a:off x="533399" y="4800600"/>
            <a:ext cx="7848599" cy="1371600"/>
          </a:xfrm>
        </p:spPr>
        <p:txBody>
          <a:bodyPr/>
          <a:lstStyle/>
          <a:p>
            <a:pPr algn="just"/>
            <a:r>
              <a:rPr lang="en-US" sz="1600" b="1" dirty="0">
                <a:solidFill>
                  <a:schemeClr val="tx1">
                    <a:lumMod val="65000"/>
                    <a:lumOff val="35000"/>
                  </a:schemeClr>
                </a:solidFill>
                <a:latin typeface="Arial" panose="020B0604020202020204" pitchFamily="34" charset="0"/>
                <a:cs typeface="Arial" panose="020B0604020202020204" pitchFamily="34" charset="0"/>
              </a:rPr>
              <a:t>Determine the economic life and annual equivalent total cost of machine B. </a:t>
            </a:r>
            <a:endParaRPr lang="en-US" sz="1600" b="1" dirty="0">
              <a:solidFill>
                <a:schemeClr val="tx1">
                  <a:lumMod val="65000"/>
                  <a:lumOff val="35000"/>
                </a:schemeClr>
              </a:solidFill>
              <a:latin typeface="Arial" panose="020B0604020202020204" pitchFamily="34" charset="0"/>
              <a:cs typeface="Arial" panose="020B0604020202020204" pitchFamily="34" charset="0"/>
            </a:endParaRPr>
          </a:p>
          <a:p>
            <a:pPr algn="just"/>
            <a:br>
              <a:rPr lang="en-US" dirty="0"/>
            </a:br>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447800"/>
            <a:ext cx="7696199" cy="312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Picture Placeholder 4"/>
          <p:cNvGraphicFramePr>
            <a:graphicFrameLocks noChangeAspect="1"/>
          </p:cNvGraphicFramePr>
          <p:nvPr>
            <p:ph type="pic" idx="1"/>
          </p:nvPr>
        </p:nvGraphicFramePr>
        <p:xfrm>
          <a:off x="778510" y="779145"/>
          <a:ext cx="7222490" cy="5403215"/>
        </p:xfrm>
        <a:graphic>
          <a:graphicData uri="http://schemas.openxmlformats.org/presentationml/2006/ole">
            <mc:AlternateContent xmlns:mc="http://schemas.openxmlformats.org/markup-compatibility/2006">
              <mc:Choice xmlns:v="urn:schemas-microsoft-com:vml" Requires="v">
                <p:oleObj spid="_x0000_s6" name="" r:id="rId1" imgW="8305800" imgH="5724525" progId="Paint.Picture">
                  <p:embed/>
                </p:oleObj>
              </mc:Choice>
              <mc:Fallback>
                <p:oleObj name="" r:id="rId1" imgW="8305800" imgH="5724525" progId="Paint.Picture">
                  <p:embed/>
                  <p:pic>
                    <p:nvPicPr>
                      <p:cNvPr id="0" name="Picture 5"/>
                      <p:cNvPicPr/>
                      <p:nvPr/>
                    </p:nvPicPr>
                    <p:blipFill>
                      <a:blip r:embed="rId2"/>
                      <a:stretch>
                        <a:fillRect/>
                      </a:stretch>
                    </p:blipFill>
                    <p:spPr>
                      <a:xfrm>
                        <a:off x="778510" y="779145"/>
                        <a:ext cx="7222490" cy="5403215"/>
                      </a:xfrm>
                      <a:prstGeom prst="rect">
                        <a:avLst/>
                      </a:prstGeom>
                    </p:spPr>
                  </p:pic>
                </p:oleObj>
              </mc:Fallback>
            </mc:AlternateContent>
          </a:graphicData>
        </a:graphic>
      </p:graphicFrame>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600517"/>
            <a:ext cx="104212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8229600" cy="1143000"/>
          </a:xfrm>
        </p:spPr>
        <p:txBody>
          <a:bodyPr/>
          <a:lstStyle/>
          <a:p>
            <a:r>
              <a:rPr lang="en-US" dirty="0"/>
              <a:t>The End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200" y="3700463"/>
            <a:ext cx="8305800" cy="1143000"/>
          </a:xfrm>
        </p:spPr>
        <p:txBody>
          <a:bodyPr/>
          <a:lstStyle/>
          <a:p>
            <a:pPr>
              <a:defRPr/>
            </a:pPr>
            <a:r>
              <a:rPr lang="en-US" b="1" dirty="0"/>
              <a:t>Replacement and Maintenance Analysis </a:t>
            </a:r>
            <a:endParaRPr lang="en-US" dirty="0"/>
          </a:p>
        </p:txBody>
      </p:sp>
      <p:sp>
        <p:nvSpPr>
          <p:cNvPr id="4" name="Title 3"/>
          <p:cNvSpPr>
            <a:spLocks noGrp="1"/>
          </p:cNvSpPr>
          <p:nvPr>
            <p:ph type="ctrTitle"/>
          </p:nvPr>
        </p:nvSpPr>
        <p:spPr/>
        <p:txBody>
          <a:bodyPr>
            <a:normAutofit fontScale="90000"/>
          </a:bodyPr>
          <a:lstStyle/>
          <a:p>
            <a:pPr>
              <a:defRPr/>
            </a:pPr>
            <a:r>
              <a:rPr sz="6000" dirty="0">
                <a:solidFill>
                  <a:schemeClr val="bg2">
                    <a:lumMod val="50000"/>
                  </a:schemeClr>
                </a:solidFill>
              </a:rPr>
              <a:t>Chapter </a:t>
            </a:r>
            <a:r>
              <a:rPr lang="en-US" sz="6000" dirty="0">
                <a:solidFill>
                  <a:schemeClr val="bg2">
                    <a:lumMod val="50000"/>
                  </a:schemeClr>
                </a:solidFill>
              </a:rPr>
              <a:t>8</a:t>
            </a:r>
            <a:br>
              <a:rPr lang="en-US" sz="6000" dirty="0">
                <a:solidFill>
                  <a:schemeClr val="bg2">
                    <a:lumMod val="50000"/>
                  </a:schemeClr>
                </a:solidFill>
              </a:rPr>
            </a:br>
            <a:r>
              <a:rPr lang="en-US" sz="6000" dirty="0">
                <a:solidFill>
                  <a:schemeClr val="bg2">
                    <a:lumMod val="50000"/>
                  </a:schemeClr>
                </a:solidFill>
              </a:rPr>
              <a:t>Part 1</a:t>
            </a:r>
            <a:r>
              <a:rPr sz="6000" dirty="0">
                <a:solidFill>
                  <a:schemeClr val="bg2">
                    <a:lumMod val="50000"/>
                  </a:schemeClr>
                </a:solidFill>
              </a:rPr>
              <a:t> </a:t>
            </a:r>
            <a:endParaRPr sz="6000" dirty="0">
              <a:solidFill>
                <a:schemeClr val="bg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effectLst/>
            </a:endParaRPr>
          </a:p>
          <a:p>
            <a:pPr lvl="1"/>
            <a:r>
              <a:rPr lang="en-US" dirty="0"/>
              <a:t>Types of maintenance </a:t>
            </a:r>
            <a:endParaRPr lang="en-US" dirty="0"/>
          </a:p>
          <a:p>
            <a:pPr lvl="1"/>
            <a:r>
              <a:rPr lang="en-US" dirty="0"/>
              <a:t>Types of Replacement problem</a:t>
            </a:r>
            <a:endParaRPr lang="en-US" dirty="0"/>
          </a:p>
          <a:p>
            <a:pPr marL="457200" lvl="1"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Reasons for considering the replacement</a:t>
            </a:r>
            <a:endParaRPr lang="en-US" dirty="0"/>
          </a:p>
        </p:txBody>
      </p:sp>
      <p:sp>
        <p:nvSpPr>
          <p:cNvPr id="3" name="Content Placeholder 2"/>
          <p:cNvSpPr>
            <a:spLocks noGrp="1"/>
          </p:cNvSpPr>
          <p:nvPr>
            <p:ph idx="1"/>
          </p:nvPr>
        </p:nvSpPr>
        <p:spPr/>
        <p:txBody>
          <a:bodyPr/>
          <a:lstStyle/>
          <a:p>
            <a:r>
              <a:rPr lang="en-US" dirty="0"/>
              <a:t>There are two basic reasons for considering the replacement of an equipment </a:t>
            </a:r>
            <a:endParaRPr lang="en-US" dirty="0"/>
          </a:p>
          <a:p>
            <a:r>
              <a:rPr lang="en-US" dirty="0"/>
              <a:t>Physical impairment of the various parts or </a:t>
            </a:r>
            <a:endParaRPr lang="en-US" dirty="0"/>
          </a:p>
          <a:p>
            <a:r>
              <a:rPr lang="en-US" dirty="0"/>
              <a:t>Obsolescence of the equipment. </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a:solidFill>
                  <a:srgbClr val="FF0000"/>
                </a:solidFill>
              </a:rPr>
              <a:t>Physical impairment </a:t>
            </a:r>
            <a:r>
              <a:rPr lang="en-US" dirty="0"/>
              <a:t>refers only to changes in the physical condition of the machine itself. This would lead to a decline in the value of the service rendered, increased operating cost, increased maintenance cost or a combination of these.</a:t>
            </a:r>
            <a:endParaRPr lang="en-US" dirty="0"/>
          </a:p>
          <a:p>
            <a:pPr algn="just"/>
            <a:r>
              <a:rPr lang="en-US" dirty="0">
                <a:solidFill>
                  <a:srgbClr val="FF0000"/>
                </a:solidFill>
              </a:rPr>
              <a:t>Obsolescence</a:t>
            </a:r>
            <a:r>
              <a:rPr lang="en-US" dirty="0"/>
              <a:t> is due to improvement of the tools of production, mainly improvement in technology.</a:t>
            </a:r>
            <a:endParaRPr lang="en-US" dirty="0"/>
          </a:p>
          <a:p>
            <a:pPr marL="0" indent="0" algn="just">
              <a:buNone/>
            </a:pPr>
            <a:r>
              <a:rPr lang="en-US" dirty="0"/>
              <a:t> </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0" indent="0" algn="just">
              <a:buNone/>
            </a:pPr>
            <a:r>
              <a:rPr lang="en-US" dirty="0"/>
              <a:t>Sometimes, the capacity of existing facilities may be inadequate to meet the current demand. Under such situation, the following alternatives will be considered.</a:t>
            </a:r>
            <a:endParaRPr lang="en-US" dirty="0"/>
          </a:p>
          <a:p>
            <a:pPr algn="just"/>
            <a:r>
              <a:rPr lang="en-US" dirty="0"/>
              <a:t>Replacement of the existing equipment with a new one. </a:t>
            </a:r>
            <a:endParaRPr lang="en-US" dirty="0"/>
          </a:p>
          <a:p>
            <a:pPr algn="just"/>
            <a:r>
              <a:rPr lang="en-US" dirty="0"/>
              <a:t>Augmenting the existing one with an a additional equipment.</a:t>
            </a:r>
            <a:endParaRPr lang="en-US" dirty="0"/>
          </a:p>
          <a:p>
            <a:pPr marL="0" indent="0" algn="just">
              <a:buNone/>
            </a:pPr>
            <a:r>
              <a:rPr lang="en-US" dirty="0"/>
              <a:t> </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MAINTENANCE</a:t>
            </a:r>
            <a:r>
              <a:rPr lang="en-US" dirty="0"/>
              <a:t> </a:t>
            </a:r>
            <a:endParaRPr lang="en-US" dirty="0"/>
          </a:p>
        </p:txBody>
      </p:sp>
      <p:sp>
        <p:nvSpPr>
          <p:cNvPr id="3" name="Content Placeholder 2"/>
          <p:cNvSpPr>
            <a:spLocks noGrp="1"/>
          </p:cNvSpPr>
          <p:nvPr>
            <p:ph idx="1"/>
          </p:nvPr>
        </p:nvSpPr>
        <p:spPr/>
        <p:txBody>
          <a:bodyPr>
            <a:normAutofit/>
          </a:bodyPr>
          <a:lstStyle/>
          <a:p>
            <a:pPr algn="just"/>
            <a:r>
              <a:rPr lang="en-US" dirty="0"/>
              <a:t>Maintenance activity can be classified into two types: </a:t>
            </a:r>
            <a:endParaRPr lang="en-US" dirty="0"/>
          </a:p>
          <a:p>
            <a:pPr algn="just"/>
            <a:r>
              <a:rPr lang="en-US" dirty="0"/>
              <a:t>preventive maintenance and </a:t>
            </a:r>
            <a:endParaRPr lang="en-US" dirty="0"/>
          </a:p>
          <a:p>
            <a:pPr algn="just"/>
            <a:r>
              <a:rPr lang="en-US" dirty="0"/>
              <a:t>breakdown maintenance. </a:t>
            </a:r>
            <a:endParaRPr lang="en-US" dirty="0"/>
          </a:p>
          <a:p>
            <a:pPr marL="0" indent="0" algn="just">
              <a:buNone/>
            </a:pPr>
            <a:r>
              <a:rPr lang="en-US" dirty="0"/>
              <a:t> </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r>
              <a:rPr lang="en-US" dirty="0">
                <a:solidFill>
                  <a:srgbClr val="FF0000"/>
                </a:solidFill>
              </a:rPr>
              <a:t>Breakdown maintenance</a:t>
            </a:r>
            <a:r>
              <a:rPr lang="en-US" dirty="0"/>
              <a:t> is when the organization only conducts maintenance on a piece of equipment when the equipment breaks down. </a:t>
            </a:r>
            <a:endParaRPr lang="en-US" dirty="0"/>
          </a:p>
          <a:p>
            <a:pPr algn="just"/>
            <a:r>
              <a:rPr lang="en-US" dirty="0">
                <a:solidFill>
                  <a:srgbClr val="FF0000"/>
                </a:solidFill>
              </a:rPr>
              <a:t>Preventive maintenance </a:t>
            </a:r>
            <a:r>
              <a:rPr lang="en-US" dirty="0"/>
              <a:t>is when an organization conducts maintenance activities, including inspections, to help ensure equipment is functioning within their expected parameters and to catch indications of minor issues, so that they can be addressed before a bigger problem occurs. is regularly performed on a piece of equipment to lessen the likelihood of it failing.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endParaRPr lang="en-US" dirty="0"/>
          </a:p>
          <a:p>
            <a:pPr algn="just"/>
            <a:r>
              <a:rPr lang="en-US" dirty="0"/>
              <a:t>Replacement of assets that deteriorate with time (Replacement due to gradual failure, or wear and tear of the components of the machines).</a:t>
            </a:r>
            <a:endParaRPr lang="en-US" dirty="0"/>
          </a:p>
          <a:p>
            <a:pPr marL="0" indent="0" algn="just">
              <a:buNone/>
            </a:pPr>
            <a:r>
              <a:rPr lang="en-US" dirty="0"/>
              <a:t>     This can be further classified into the following types:</a:t>
            </a:r>
            <a:endParaRPr lang="en-US" dirty="0"/>
          </a:p>
          <a:p>
            <a:pPr marL="800100" lvl="2" indent="0" algn="just">
              <a:buNone/>
            </a:pPr>
            <a:br>
              <a:rPr lang="en-US" dirty="0"/>
            </a:br>
            <a:r>
              <a:rPr lang="en-US" dirty="0"/>
              <a:t>(i) Determination of economic life of an asset.</a:t>
            </a:r>
            <a:endParaRPr lang="en-US" dirty="0"/>
          </a:p>
          <a:p>
            <a:pPr marL="800100" lvl="2" indent="0" algn="just">
              <a:buNone/>
            </a:pPr>
            <a:br>
              <a:rPr lang="en-US" dirty="0"/>
            </a:br>
            <a:r>
              <a:rPr lang="en-US" dirty="0"/>
              <a:t>(ii) Replacement of an existing asset with a new asset.</a:t>
            </a:r>
            <a:endParaRPr lang="en-US" dirty="0"/>
          </a:p>
          <a:p>
            <a:pPr marL="0" indent="0" algn="just">
              <a:buNone/>
            </a:pPr>
            <a:endParaRPr lang="en-US" dirty="0"/>
          </a:p>
          <a:p>
            <a:pPr marL="0" indent="0" algn="just">
              <a:buNone/>
            </a:pPr>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3167</Words>
  <Application>WPS Presentation</Application>
  <PresentationFormat>On-screen Show (4:3)</PresentationFormat>
  <Paragraphs>72</Paragraphs>
  <Slides>17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7" baseType="lpstr">
      <vt:lpstr>Arial</vt:lpstr>
      <vt:lpstr>SimSun</vt:lpstr>
      <vt:lpstr>Wingdings</vt:lpstr>
      <vt:lpstr>Wingdings 2</vt:lpstr>
      <vt:lpstr>Calibri</vt:lpstr>
      <vt:lpstr>Times New Roman</vt:lpstr>
      <vt:lpstr>Microsoft YaHei</vt:lpstr>
      <vt:lpstr>Arial Unicode MS</vt:lpstr>
      <vt:lpstr>Office Theme</vt:lpstr>
      <vt:lpstr>Paint.Picture</vt:lpstr>
      <vt:lpstr>Disclaimer </vt:lpstr>
      <vt:lpstr>Chapter 8 Part 1 </vt:lpstr>
      <vt:lpstr>PowerPoint 演示文稿</vt:lpstr>
      <vt:lpstr>Reasons for considering the replacement</vt:lpstr>
      <vt:lpstr>PowerPoint 演示文稿</vt:lpstr>
      <vt:lpstr>PowerPoint 演示文稿</vt:lpstr>
      <vt:lpstr>TYPES OF MAINTENANCE </vt:lpstr>
      <vt:lpstr>PowerPoint 演示文稿</vt:lpstr>
      <vt:lpstr>PowerPoint 演示文稿</vt:lpstr>
      <vt:lpstr>DETERMINATION OF ECONOMIC LIFE OF AN ASSET </vt:lpstr>
      <vt:lpstr>EXAMPLE 1</vt:lpstr>
      <vt:lpstr>PowerPoint 演示文稿</vt:lpstr>
      <vt:lpstr>The steps performed for 12 % interest rate :</vt:lpstr>
      <vt:lpstr>PowerPoint 演示文稿</vt:lpstr>
      <vt:lpstr>EXAMPLE 2</vt:lpstr>
      <vt:lpstr>PowerPoint 演示文稿</vt:lpstr>
      <vt:lpstr>The 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Economics</dc:title>
  <dc:creator>Pakistan</dc:creator>
  <cp:lastModifiedBy>Dr. Fariha Rehman</cp:lastModifiedBy>
  <cp:revision>8</cp:revision>
  <dcterms:created xsi:type="dcterms:W3CDTF">2020-07-19T12:30:00Z</dcterms:created>
  <dcterms:modified xsi:type="dcterms:W3CDTF">2024-12-03T04:54:19Z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2B4897DC9F604DF086CC996C60325EE8_12</vt:lpwstr>
  </property>
  <property fmtid="{D5CDD505-2E9C-101B-9397-08002B2CF9AE}" pid="3" name="KSOProductBuildVer">
    <vt:lpwstr>1033-12.2.0.18911</vt:lpwstr>
  </property>
</Properties>
</file>