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64" r:id="rId5"/>
    <p:sldId id="258" r:id="rId6"/>
    <p:sldId id="283" r:id="rId7"/>
    <p:sldId id="282" r:id="rId8"/>
    <p:sldId id="285" r:id="rId9"/>
    <p:sldId id="288" r:id="rId10"/>
    <p:sldId id="290" r:id="rId11"/>
    <p:sldId id="293" r:id="rId13"/>
    <p:sldId id="294" r:id="rId14"/>
    <p:sldId id="295" r:id="rId15"/>
    <p:sldId id="296" r:id="rId16"/>
    <p:sldId id="297" r:id="rId17"/>
    <p:sldId id="310" r:id="rId18"/>
    <p:sldId id="299" r:id="rId19"/>
    <p:sldId id="263" r:id="rId20"/>
    <p:sldId id="265" r:id="rId21"/>
    <p:sldId id="267" r:id="rId22"/>
    <p:sldId id="306" r:id="rId23"/>
    <p:sldId id="300" r:id="rId24"/>
    <p:sldId id="301" r:id="rId25"/>
    <p:sldId id="302" r:id="rId26"/>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64080A6-40AC-4EBB-9437-408B9DB524C0}"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hangingPunct="1">
              <a:buNone/>
            </a:pPr>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7"/>
          <p:cNvSpPr txBox="1">
            <a:spLocks noGrp="1" noChangeArrowheads="1"/>
          </p:cNvSpPr>
          <p:nvPr>
            <p:ph type="sldNum" sz="quarter"/>
          </p:nvPr>
        </p:nvSpPr>
        <p:spPr>
          <a:noFill/>
        </p:spPr>
        <p:txBody>
          <a:bodyPr lIns="91440" tIns="45720" rIns="91440" bIns="45720" rtlCol="0" anchor="b"/>
          <a:p>
            <a:pPr lvl="0" algn="r" eaLnBrk="1" hangingPunct="1">
              <a:buNone/>
            </a:pPr>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
        <p:nvSpPr>
          <p:cNvPr id="26627" name="Rectangle 2"/>
          <p:cNvSpPr>
            <a:spLocks noRot="1" noTextEdit="1"/>
          </p:cNvSpPr>
          <p:nvPr>
            <p:ph type="sldImg"/>
          </p:nvPr>
        </p:nvSpPr>
        <p:spPr>
          <a:ln>
            <a:solidFill>
              <a:srgbClr val="000000">
                <a:alpha val="100000"/>
              </a:srgbClr>
            </a:solidFill>
            <a:miter lim="800000"/>
          </a:ln>
        </p:spPr>
      </p:sp>
      <p:sp>
        <p:nvSpPr>
          <p:cNvPr id="26628" name="Rectangle 3"/>
          <p:cNvSpPr>
            <a:spLocks noGrp="1"/>
          </p:cNvSpPr>
          <p:nvPr>
            <p:ph type="body" idx="1"/>
          </p:nvPr>
        </p:nvSpPr>
        <p:spPr>
          <a:noFill/>
          <a:ln>
            <a:noFill/>
          </a:ln>
        </p:spPr>
        <p:txBody>
          <a:bodyPr wrap="square" lIns="91440" tIns="45720" rIns="91440" bIns="45720" anchor="t" anchorCtr="0"/>
          <a:p>
            <a:pPr lvl="0"/>
            <a:endParaRPr lang="en-CA" altLang="x-non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7"/>
          <p:cNvSpPr txBox="1">
            <a:spLocks noGrp="1" noChangeArrowheads="1"/>
          </p:cNvSpPr>
          <p:nvPr>
            <p:ph type="sldNum" sz="quarter"/>
          </p:nvPr>
        </p:nvSpPr>
        <p:spPr>
          <a:noFill/>
        </p:spPr>
        <p:txBody>
          <a:bodyPr lIns="91440" tIns="45720" rIns="91440" bIns="45720" rtlCol="0" anchor="b"/>
          <a:p>
            <a:pPr lvl="0" algn="r" eaLnBrk="1" hangingPunct="1">
              <a:buNone/>
            </a:pPr>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
        <p:nvSpPr>
          <p:cNvPr id="27651" name="Rectangle 2"/>
          <p:cNvSpPr>
            <a:spLocks noRot="1" noTextEdit="1"/>
          </p:cNvSpPr>
          <p:nvPr>
            <p:ph type="sldImg"/>
          </p:nvPr>
        </p:nvSpPr>
        <p:spPr>
          <a:ln>
            <a:solidFill>
              <a:srgbClr val="000000">
                <a:alpha val="100000"/>
              </a:srgbClr>
            </a:solidFill>
            <a:miter lim="800000"/>
          </a:ln>
        </p:spPr>
      </p:sp>
      <p:sp>
        <p:nvSpPr>
          <p:cNvPr id="27652" name="Rectangle 3"/>
          <p:cNvSpPr>
            <a:spLocks noGrp="1"/>
          </p:cNvSpPr>
          <p:nvPr>
            <p:ph type="body" idx="1"/>
          </p:nvPr>
        </p:nvSpPr>
        <p:spPr>
          <a:noFill/>
          <a:ln>
            <a:noFill/>
          </a:ln>
        </p:spPr>
        <p:txBody>
          <a:bodyPr wrap="square" lIns="91440" tIns="45720" rIns="91440" bIns="45720" anchor="t" anchorCtr="0"/>
          <a:p>
            <a:pPr lvl="0"/>
            <a:endParaRPr lang="en-CA" altLang="x-non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7"/>
          <p:cNvSpPr txBox="1">
            <a:spLocks noGrp="1" noChangeArrowheads="1"/>
          </p:cNvSpPr>
          <p:nvPr>
            <p:ph type="sldNum" sz="quarter"/>
          </p:nvPr>
        </p:nvSpPr>
        <p:spPr>
          <a:noFill/>
        </p:spPr>
        <p:txBody>
          <a:bodyPr lIns="91440" tIns="45720" rIns="91440" bIns="45720" rtlCol="0" anchor="b"/>
          <a:p>
            <a:pPr lvl="0" algn="r" eaLnBrk="1" hangingPunct="1">
              <a:buNone/>
            </a:pPr>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
        <p:nvSpPr>
          <p:cNvPr id="28675" name="Rectangle 2"/>
          <p:cNvSpPr>
            <a:spLocks noRot="1" noTextEdit="1"/>
          </p:cNvSpPr>
          <p:nvPr>
            <p:ph type="sldImg"/>
          </p:nvPr>
        </p:nvSpPr>
        <p:spPr>
          <a:ln>
            <a:solidFill>
              <a:srgbClr val="000000">
                <a:alpha val="100000"/>
              </a:srgbClr>
            </a:solidFill>
            <a:miter lim="800000"/>
          </a:ln>
        </p:spPr>
      </p:sp>
      <p:sp>
        <p:nvSpPr>
          <p:cNvPr id="28676" name="Rectangle 3"/>
          <p:cNvSpPr>
            <a:spLocks noGrp="1"/>
          </p:cNvSpPr>
          <p:nvPr>
            <p:ph type="body" idx="1"/>
          </p:nvPr>
        </p:nvSpPr>
        <p:spPr>
          <a:noFill/>
          <a:ln>
            <a:noFill/>
          </a:ln>
        </p:spPr>
        <p:txBody>
          <a:bodyPr wrap="square" lIns="91440" tIns="45720" rIns="91440" bIns="45720" anchor="t" anchorCtr="0"/>
          <a:p>
            <a:pPr lvl="0"/>
            <a:endParaRPr lang="en-CA" altLang="x-non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7"/>
          <p:cNvSpPr txBox="1">
            <a:spLocks noGrp="1" noChangeArrowheads="1"/>
          </p:cNvSpPr>
          <p:nvPr>
            <p:ph type="sldNum" sz="quarter"/>
          </p:nvPr>
        </p:nvSpPr>
        <p:spPr>
          <a:noFill/>
        </p:spPr>
        <p:txBody>
          <a:bodyPr lIns="91440" tIns="45720" rIns="91440" bIns="45720" rtlCol="0" anchor="b"/>
          <a:p>
            <a:pPr lvl="0" algn="r" eaLnBrk="1" hangingPunct="1">
              <a:buNone/>
            </a:pPr>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
        <p:nvSpPr>
          <p:cNvPr id="29699" name="Rectangle 2"/>
          <p:cNvSpPr>
            <a:spLocks noRot="1" noTextEdit="1"/>
          </p:cNvSpPr>
          <p:nvPr>
            <p:ph type="sldImg"/>
          </p:nvPr>
        </p:nvSpPr>
        <p:spPr>
          <a:ln>
            <a:solidFill>
              <a:srgbClr val="000000">
                <a:alpha val="100000"/>
              </a:srgbClr>
            </a:solidFill>
            <a:miter lim="800000"/>
          </a:ln>
        </p:spPr>
      </p:sp>
      <p:sp>
        <p:nvSpPr>
          <p:cNvPr id="29700" name="Rectangle 3"/>
          <p:cNvSpPr>
            <a:spLocks noGrp="1"/>
          </p:cNvSpPr>
          <p:nvPr>
            <p:ph type="body" idx="1"/>
          </p:nvPr>
        </p:nvSpPr>
        <p:spPr>
          <a:noFill/>
          <a:ln>
            <a:noFill/>
          </a:ln>
        </p:spPr>
        <p:txBody>
          <a:bodyPr wrap="square" lIns="91440" tIns="45720" rIns="91440" bIns="45720" anchor="t" anchorCtr="0"/>
          <a:p>
            <a:pPr lvl="0"/>
            <a:endParaRPr lang="en-CA" altLang="x-non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7"/>
          <p:cNvSpPr txBox="1">
            <a:spLocks noGrp="1" noChangeArrowheads="1"/>
          </p:cNvSpPr>
          <p:nvPr>
            <p:ph type="sldNum" sz="quarter"/>
          </p:nvPr>
        </p:nvSpPr>
        <p:spPr>
          <a:noFill/>
        </p:spPr>
        <p:txBody>
          <a:bodyPr lIns="91440" tIns="45720" rIns="91440" bIns="45720" rtlCol="0" anchor="b"/>
          <a:p>
            <a:pPr lvl="0" algn="r" eaLnBrk="1" hangingPunct="1">
              <a:buNone/>
            </a:pPr>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
        <p:nvSpPr>
          <p:cNvPr id="30723" name="Rectangle 2"/>
          <p:cNvSpPr>
            <a:spLocks noRot="1" noTextEdit="1"/>
          </p:cNvSpPr>
          <p:nvPr>
            <p:ph type="sldImg"/>
          </p:nvPr>
        </p:nvSpPr>
        <p:spPr>
          <a:ln>
            <a:solidFill>
              <a:srgbClr val="000000">
                <a:alpha val="100000"/>
              </a:srgbClr>
            </a:solidFill>
            <a:miter lim="800000"/>
          </a:ln>
        </p:spPr>
      </p:sp>
      <p:sp>
        <p:nvSpPr>
          <p:cNvPr id="30724" name="Rectangle 3"/>
          <p:cNvSpPr>
            <a:spLocks noGrp="1"/>
          </p:cNvSpPr>
          <p:nvPr>
            <p:ph type="body" idx="1"/>
          </p:nvPr>
        </p:nvSpPr>
        <p:spPr>
          <a:noFill/>
          <a:ln>
            <a:noFill/>
          </a:ln>
        </p:spPr>
        <p:txBody>
          <a:bodyPr wrap="square" lIns="91440" tIns="45720" rIns="91440" bIns="45720" anchor="t" anchorCtr="0"/>
          <a:p>
            <a:pPr lvl="0"/>
            <a:endParaRPr lang="en-CA" altLang="x-non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7"/>
          <p:cNvSpPr txBox="1">
            <a:spLocks noGrp="1" noChangeArrowheads="1"/>
          </p:cNvSpPr>
          <p:nvPr>
            <p:ph type="sldNum" sz="quarter"/>
          </p:nvPr>
        </p:nvSpPr>
        <p:spPr>
          <a:noFill/>
        </p:spPr>
        <p:txBody>
          <a:bodyPr lIns="91440" tIns="45720" rIns="91440" bIns="45720" rtlCol="0" anchor="b"/>
          <a:p>
            <a:pPr lvl="0" algn="r" eaLnBrk="1" hangingPunct="1">
              <a:buNone/>
            </a:pPr>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
        <p:nvSpPr>
          <p:cNvPr id="31747" name="Rectangle 2"/>
          <p:cNvSpPr>
            <a:spLocks noRot="1" noTextEdit="1"/>
          </p:cNvSpPr>
          <p:nvPr>
            <p:ph type="sldImg"/>
          </p:nvPr>
        </p:nvSpPr>
        <p:spPr>
          <a:ln>
            <a:solidFill>
              <a:srgbClr val="000000">
                <a:alpha val="100000"/>
              </a:srgbClr>
            </a:solidFill>
            <a:miter lim="800000"/>
          </a:ln>
        </p:spPr>
      </p:sp>
      <p:sp>
        <p:nvSpPr>
          <p:cNvPr id="31748" name="Rectangle 3"/>
          <p:cNvSpPr>
            <a:spLocks noGrp="1"/>
          </p:cNvSpPr>
          <p:nvPr>
            <p:ph type="body" idx="1"/>
          </p:nvPr>
        </p:nvSpPr>
        <p:spPr>
          <a:noFill/>
          <a:ln>
            <a:noFill/>
          </a:ln>
        </p:spPr>
        <p:txBody>
          <a:bodyPr wrap="square" lIns="91440" tIns="45720" rIns="91440" bIns="45720" anchor="t" anchorCtr="0"/>
          <a:p>
            <a:pPr lvl="0"/>
            <a:endParaRPr lang="en-CA" altLang="x-non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Slide Image Placeholder 1"/>
          <p:cNvSpPr>
            <a:spLocks noGrp="1" noRot="1" noChangeAspect="1" noTextEdit="1"/>
          </p:cNvSpPr>
          <p:nvPr>
            <p:ph type="sldImg"/>
          </p:nvPr>
        </p:nvSpPr>
        <p:spPr>
          <a:ln>
            <a:solidFill>
              <a:srgbClr val="000000">
                <a:alpha val="100000"/>
              </a:srgbClr>
            </a:solidFill>
            <a:miter lim="800000"/>
          </a:ln>
        </p:spPr>
      </p:sp>
      <p:sp>
        <p:nvSpPr>
          <p:cNvPr id="32771"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dirty="0"/>
          </a:p>
        </p:txBody>
      </p:sp>
      <p:sp>
        <p:nvSpPr>
          <p:cNvPr id="19460" name="Slide Number Placeholder 3"/>
          <p:cNvSpPr txBox="1">
            <a:spLocks noGrp="1"/>
          </p:cNvSpPr>
          <p:nvPr>
            <p:ph type="sldNum" sz="quarter"/>
          </p:nvPr>
        </p:nvSpPr>
        <p:spPr bwMode="auto">
          <a:noFill/>
          <a:ln>
            <a:noFill/>
            <a:miter lim="800000"/>
          </a:ln>
        </p:spPr>
        <p:txBody>
          <a:bodyPr wrap="square" lIns="91440" tIns="45720" rIns="91440" bIns="45720" numCol="1" rtlCol="0" anchor="b" anchorCtr="0" compatLnSpc="1"/>
          <a:p>
            <a:pPr lvl="0" algn="r" eaLnBrk="1" hangingPunct="1"/>
            <a:fld id="{9A0DB2DC-4C9A-4742-B13C-FB6460FD3503}" type="slidenum">
              <a:rPr lang="en-US" sz="1200" dirty="0">
                <a:latin typeface="Calibri" panose="020F0502020204030204" pitchFamily="34" charset="0"/>
              </a:rPr>
            </a:fld>
            <a:endParaRPr 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lIns="45720" tIns="0" rIns="45720" bIns="0" anchor="b">
            <a:scene3d>
              <a:camera prst="orthographicFront"/>
              <a:lightRig rig="soft" dir="t">
                <a:rot lat="0" lon="0" rev="17220000"/>
              </a:lightRig>
            </a:scene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lang="en-US" smtClean="0"/>
              <a:t>Click to edit Master title style</a:t>
            </a:r>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1842E77-B918-4448-B172-8B3480BDAB2F}"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1842E77-B918-4448-B172-8B3480BDAB2F}"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1842E77-B918-4448-B172-8B3480BDAB2F}"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325"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4"/>
          <p:cNvSpPr>
            <a:spLocks noGrp="1"/>
          </p:cNvSpPr>
          <p:nvPr>
            <p:ph type="dt" sz="half" idx="12"/>
          </p:nvPr>
        </p:nvSpPr>
        <p:spPr>
          <a:xfrm>
            <a:off x="457200" y="6245225"/>
            <a:ext cx="2133600" cy="476250"/>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8" name="Footer Placeholder 5"/>
          <p:cNvSpPr>
            <a:spLocks noGrp="1"/>
          </p:cNvSpPr>
          <p:nvPr>
            <p:ph type="ftr" sz="quarter" idx="3"/>
          </p:nvPr>
        </p:nvSpPr>
        <p:spPr>
          <a:xfrm>
            <a:off x="3124200" y="6245225"/>
            <a:ext cx="2895600" cy="476250"/>
          </a:xfrm>
          <a:prstGeom prst="rect">
            <a:avLst/>
          </a:prstGeom>
        </p:spPr>
        <p:txBody>
          <a:bodyPr vert="horz" anchor="b"/>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9" name="Slide Number Placeholder 6"/>
          <p:cNvSpPr>
            <a:spLocks noGrp="1"/>
          </p:cNvSpPr>
          <p:nvPr>
            <p:ph type="sldNum" sz="quarter" idx="4"/>
          </p:nvPr>
        </p:nvSpPr>
        <p:spPr>
          <a:xfrm>
            <a:off x="6553200" y="6245225"/>
            <a:ext cx="2133600" cy="476250"/>
          </a:xfrm>
          <a:prstGeom prst="rect">
            <a:avLst/>
          </a:prstGeom>
        </p:spPr>
        <p:txBody>
          <a:bodyPr vert="horz" lIns="0" rIns="0" anchor="b"/>
          <a:p>
            <a:pPr algn="r">
              <a:buNone/>
            </a:pPr>
            <a:fld id="{9A0DB2DC-4C9A-4742-B13C-FB6460FD3503}" type="slidenum">
              <a:rPr lang="en-US" dirty="0">
                <a:latin typeface="Book Antiqua" panose="02040602050305030304" pitchFamily="18" charset="0"/>
              </a:rPr>
            </a:fld>
            <a:endParaRPr lang="en-US" dirty="0">
              <a:latin typeface="Book Antiqua" panose="02040602050305030304" pitchFamily="18" charset="0"/>
            </a:endParaRPr>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1842E77-B918-4448-B172-8B3480BDAB2F}"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1600200" y="2507786"/>
            <a:ext cx="7086600" cy="1509712"/>
          </a:xfrm>
        </p:spPr>
        <p:txBody>
          <a:bodyPr/>
          <a:lstStyle>
            <a:lvl1pPr marL="73025"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7" name="Date Placeholder 3"/>
          <p:cNvSpPr>
            <a:spLocks noGrp="1"/>
          </p:cNvSpPr>
          <p:nvPr>
            <p:ph type="dt" sz="half" idx="2"/>
          </p:nvPr>
        </p:nvSpPr>
        <p:spPr>
          <a:xfrm>
            <a:off x="457200" y="6416675"/>
            <a:ext cx="2133600" cy="365125"/>
          </a:xfrm>
          <a:prstGeom prst="rect">
            <a:avLst/>
          </a:prstGeom>
        </p:spPr>
        <p:txBody>
          <a:bodyPr vert="horz"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2A827029-47EF-49BE-B756-3850C3BDE9E6}"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8" name="Footer Placeholder 4"/>
          <p:cNvSpPr>
            <a:spLocks noGrp="1"/>
          </p:cNvSpPr>
          <p:nvPr>
            <p:ph type="ftr" sz="quarter" idx="3"/>
          </p:nvPr>
        </p:nvSpPr>
        <p:spPr>
          <a:xfrm>
            <a:off x="3124200" y="6416675"/>
            <a:ext cx="2895600" cy="365125"/>
          </a:xfrm>
          <a:prstGeom prst="rect">
            <a:avLst/>
          </a:prstGeom>
        </p:spPr>
        <p:txBody>
          <a:bodyPr vert="horz" anchor="b"/>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9" name="Slide Number Placeholder 5"/>
          <p:cNvSpPr>
            <a:spLocks noGrp="1"/>
          </p:cNvSpPr>
          <p:nvPr>
            <p:ph type="sldNum" sz="quarter" idx="4"/>
          </p:nvPr>
        </p:nvSpPr>
        <p:spPr>
          <a:xfrm>
            <a:off x="7924800" y="6416675"/>
            <a:ext cx="762000" cy="365125"/>
          </a:xfrm>
          <a:prstGeom prst="rect">
            <a:avLst/>
          </a:prstGeom>
        </p:spPr>
        <p:txBody>
          <a:bodyPr vert="horz" lIns="0" rIns="0" anchor="b"/>
          <a:p>
            <a:pPr algn="r">
              <a:buNone/>
            </a:pPr>
            <a:fld id="{9A0DB2DC-4C9A-4742-B13C-FB6460FD3503}" type="slidenum">
              <a:rPr lang="en-US" dirty="0">
                <a:latin typeface="Book Antiqua" panose="02040602050305030304" pitchFamily="18" charset="0"/>
              </a:rPr>
            </a:fld>
            <a:endParaRPr lang="en-US" dirty="0">
              <a:latin typeface="Book Antiqua" panose="02040602050305030304" pitchFamily="18"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1842E77-B918-4448-B172-8B3480BDAB2F}"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1842E77-B918-4448-B172-8B3480BDAB2F}"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1842E77-B918-4448-B172-8B3480BDAB2F}"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1842E77-B918-4448-B172-8B3480BDAB2F}"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sp3d prstMaterial="softEdge"/>
          </a:bodyPr>
          <a:lstStyle>
            <a:lvl1pPr algn="l">
              <a:buNone/>
              <a:defRPr sz="2200" b="0">
                <a:ln w="6350">
                  <a:noFill/>
                </a:ln>
                <a:solidFill>
                  <a:schemeClr val="accent1">
                    <a:tint val="73000"/>
                    <a:satMod val="180000"/>
                  </a:schemeClr>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endParaRPr lang="en-US" smtClean="0"/>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1842E77-B918-4448-B172-8B3480BDAB2F}"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normAutofit/>
          </a:bodyPr>
          <a:lstStyle>
            <a:lvl1pPr indent="0">
              <a:buNone/>
              <a:defRPr sz="3200"/>
            </a:lvl1pPr>
          </a:lstStyle>
          <a:p>
            <a:pPr marL="548005" marR="0" lvl="0" indent="0" algn="l" defTabSz="914400" rtl="0" eaLnBrk="0" fontAlgn="base" latinLnBrk="0" hangingPunct="0">
              <a:lnSpc>
                <a:spcPct val="100000"/>
              </a:lnSpc>
              <a:spcBef>
                <a:spcPct val="20000"/>
              </a:spcBef>
              <a:spcAft>
                <a:spcPct val="0"/>
              </a:spcAft>
              <a:buClr>
                <a:srgbClr val="F9F9F9"/>
              </a:buClr>
              <a:buSzPct val="65000"/>
              <a:buFont typeface="Wingdings 2" panose="05020102010507070707" pitchFamily="18" charset="2"/>
              <a:buNone/>
              <a:defRPr/>
            </a:pPr>
            <a:r>
              <a:rPr kumimoji="0" lang="en-US" sz="3200" b="0" i="0" u="none" strike="noStrike" kern="1200" cap="none" spc="0" normalizeH="0" baseline="0" noProof="0" smtClean="0">
                <a:ln>
                  <a:noFill/>
                </a:ln>
                <a:solidFill>
                  <a:schemeClr val="lt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rIns="45720"/>
          <a:lstStyle>
            <a:lvl1pPr marL="0" indent="0" algn="ctr">
              <a:buNone/>
              <a:defRPr sz="1400"/>
            </a:lvl1pPr>
            <a:lvl2pPr>
              <a:defRPr sz="1200"/>
            </a:lvl2pPr>
            <a:lvl3pPr>
              <a:defRPr sz="1000"/>
            </a:lvl3pPr>
            <a:lvl4pPr>
              <a:defRPr sz="900"/>
            </a:lvl4pPr>
            <a:lvl5pPr>
              <a:defRPr sz="900"/>
            </a:lvl5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1842E77-B918-4448-B172-8B3480BDAB2F}"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Ref idx="1003">
        <a:schemeClr val="bg2"/>
      </p:bgRef>
    </p:bg>
    <p:spTree>
      <p:nvGrpSpPr>
        <p:cNvPr id="1" name=""/>
        <p:cNvGrpSpPr/>
        <p:nvPr/>
      </p:nvGrpSpPr>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lang="en-US" smtClean="0"/>
              <a:t>Click to edit Master title style</a:t>
            </a:r>
            <a:endParaRPr lang="en-US"/>
          </a:p>
        </p:txBody>
      </p:sp>
      <p:sp>
        <p:nvSpPr>
          <p:cNvPr id="1027" name="Text Placeholder 12"/>
          <p:cNvSpPr>
            <a:spLocks noGrp="1"/>
          </p:cNvSpPr>
          <p:nvPr>
            <p:ph type="body" idx="1"/>
          </p:nvPr>
        </p:nvSpPr>
        <p:spPr>
          <a:xfrm>
            <a:off x="457200" y="1600200"/>
            <a:ext cx="8229600" cy="4708525"/>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fontAlgn="auto" latinLnBrk="0" hangingPunct="1">
              <a:spcBef>
                <a:spcPts val="0"/>
              </a:spcBef>
              <a:spcAft>
                <a:spcPts val="0"/>
              </a:spcAft>
              <a:defRPr kumimoji="0" sz="1200">
                <a:solidFill>
                  <a:schemeClr val="tx1">
                    <a:shade val="50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1842E77-B918-4448-B172-8B3480BDAB2F}" type="datetimeFigureOut">
              <a:rPr kumimoji="0" lang="en-US" sz="1200" b="0" i="0" u="none" strike="noStrike" kern="1200" cap="none" spc="0" normalizeH="0" baseline="0" noProof="0">
                <a:ln>
                  <a:noFill/>
                </a:ln>
                <a:solidFill>
                  <a:schemeClr val="tx1">
                    <a:shade val="50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fontAlgn="auto" latinLnBrk="0" hangingPunct="1">
              <a:spcBef>
                <a:spcPts val="0"/>
              </a:spcBef>
              <a:spcAft>
                <a:spcPts val="0"/>
              </a:spcAft>
              <a:defRPr kumimoji="0" sz="1200">
                <a:solidFill>
                  <a:schemeClr val="tx1">
                    <a:shade val="50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mn-lt"/>
              <a:ea typeface="+mn-ea"/>
              <a:cs typeface="+mn-cs"/>
            </a:endParaRP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a:defRPr sz="1200">
                <a:solidFill>
                  <a:srgbClr val="BCBCBC"/>
                </a:solidFill>
                <a:latin typeface="Book Antiqua" panose="02040602050305030304" pitchFamily="18" charset="0"/>
              </a:defRPr>
            </a:lvl1p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100" b="1" kern="12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algn="ctr" rtl="0" eaLnBrk="0" fontAlgn="base" hangingPunct="0">
        <a:spcBef>
          <a:spcPct val="0"/>
        </a:spcBef>
        <a:spcAft>
          <a:spcPct val="0"/>
        </a:spcAft>
        <a:defRPr sz="4100" b="1">
          <a:solidFill>
            <a:schemeClr val="tx1"/>
          </a:solidFill>
          <a:latin typeface="Lucida Sans" panose="020B0602030504020204" pitchFamily="34" charset="0"/>
        </a:defRPr>
      </a:lvl2pPr>
      <a:lvl3pPr algn="ctr" rtl="0" eaLnBrk="0" fontAlgn="base" hangingPunct="0">
        <a:spcBef>
          <a:spcPct val="0"/>
        </a:spcBef>
        <a:spcAft>
          <a:spcPct val="0"/>
        </a:spcAft>
        <a:defRPr sz="4100" b="1">
          <a:solidFill>
            <a:schemeClr val="tx1"/>
          </a:solidFill>
          <a:latin typeface="Lucida Sans" panose="020B0602030504020204" pitchFamily="34" charset="0"/>
        </a:defRPr>
      </a:lvl3pPr>
      <a:lvl4pPr algn="ctr" rtl="0" eaLnBrk="0" fontAlgn="base" hangingPunct="0">
        <a:spcBef>
          <a:spcPct val="0"/>
        </a:spcBef>
        <a:spcAft>
          <a:spcPct val="0"/>
        </a:spcAft>
        <a:defRPr sz="4100" b="1">
          <a:solidFill>
            <a:schemeClr val="tx1"/>
          </a:solidFill>
          <a:latin typeface="Lucida Sans" panose="020B0602030504020204" pitchFamily="34" charset="0"/>
        </a:defRPr>
      </a:lvl4pPr>
      <a:lvl5pPr algn="ctr" rtl="0" eaLnBrk="0" fontAlgn="base" hangingPunct="0">
        <a:spcBef>
          <a:spcPct val="0"/>
        </a:spcBef>
        <a:spcAft>
          <a:spcPct val="0"/>
        </a:spcAft>
        <a:defRPr sz="4100" b="1">
          <a:solidFill>
            <a:schemeClr val="tx1"/>
          </a:solidFill>
          <a:latin typeface="Lucida Sans" panose="020B0602030504020204" pitchFamily="34" charset="0"/>
        </a:defRPr>
      </a:lvl5pPr>
      <a:lvl6pPr marL="457200" algn="ctr" rtl="0" fontAlgn="base">
        <a:spcBef>
          <a:spcPct val="0"/>
        </a:spcBef>
        <a:spcAft>
          <a:spcPct val="0"/>
        </a:spcAft>
        <a:defRPr sz="4100" b="1">
          <a:solidFill>
            <a:schemeClr val="tx1"/>
          </a:solidFill>
          <a:latin typeface="Lucida Sans" panose="020B0602030504020204" pitchFamily="34" charset="0"/>
        </a:defRPr>
      </a:lvl6pPr>
      <a:lvl7pPr marL="914400" algn="ctr" rtl="0" fontAlgn="base">
        <a:spcBef>
          <a:spcPct val="0"/>
        </a:spcBef>
        <a:spcAft>
          <a:spcPct val="0"/>
        </a:spcAft>
        <a:defRPr sz="4100" b="1">
          <a:solidFill>
            <a:schemeClr val="tx1"/>
          </a:solidFill>
          <a:latin typeface="Lucida Sans" panose="020B0602030504020204" pitchFamily="34" charset="0"/>
        </a:defRPr>
      </a:lvl7pPr>
      <a:lvl8pPr marL="1371600" algn="ctr" rtl="0" fontAlgn="base">
        <a:spcBef>
          <a:spcPct val="0"/>
        </a:spcBef>
        <a:spcAft>
          <a:spcPct val="0"/>
        </a:spcAft>
        <a:defRPr sz="4100" b="1">
          <a:solidFill>
            <a:schemeClr val="tx1"/>
          </a:solidFill>
          <a:latin typeface="Lucida Sans" panose="020B0602030504020204" pitchFamily="34" charset="0"/>
        </a:defRPr>
      </a:lvl8pPr>
      <a:lvl9pPr marL="1828800" algn="ctr" rtl="0" fontAlgn="base">
        <a:spcBef>
          <a:spcPct val="0"/>
        </a:spcBef>
        <a:spcAft>
          <a:spcPct val="0"/>
        </a:spcAft>
        <a:defRPr sz="4100" b="1">
          <a:solidFill>
            <a:schemeClr val="tx1"/>
          </a:solidFill>
          <a:latin typeface="Lucida Sans" panose="020B0602030504020204" pitchFamily="34" charset="0"/>
        </a:defRPr>
      </a:lvl9pPr>
    </p:titleStyle>
    <p:bodyStyle>
      <a:lvl1pPr marL="548005" indent="-411480" algn="l" rtl="0" eaLnBrk="0" fontAlgn="base" hangingPunct="0">
        <a:spcBef>
          <a:spcPct val="20000"/>
        </a:spcBef>
        <a:spcAft>
          <a:spcPct val="0"/>
        </a:spcAft>
        <a:buClr>
          <a:srgbClr val="F9F9F9"/>
        </a:buClr>
        <a:buSzPct val="65000"/>
        <a:buFont typeface="Wingdings 2" panose="05020102010507070707" pitchFamily="18" charset="2"/>
        <a:buChar char=""/>
        <a:defRPr sz="2800" kern="1200">
          <a:solidFill>
            <a:schemeClr val="tx1"/>
          </a:solidFill>
          <a:latin typeface="+mn-lt"/>
          <a:ea typeface="+mn-ea"/>
          <a:cs typeface="+mn-cs"/>
        </a:defRPr>
      </a:lvl1pPr>
      <a:lvl2pPr marL="868680" indent="-282575" algn="l" rtl="0" eaLnBrk="0" fontAlgn="base" hangingPunct="0">
        <a:spcBef>
          <a:spcPct val="20000"/>
        </a:spcBef>
        <a:spcAft>
          <a:spcPct val="0"/>
        </a:spcAft>
        <a:buClr>
          <a:schemeClr val="tx1"/>
        </a:buClr>
        <a:buSzPct val="80000"/>
        <a:buFont typeface="Wingdings 2" panose="05020102010507070707" pitchFamily="18" charset="2"/>
        <a:buChar char=""/>
        <a:defRPr sz="2400" kern="1200">
          <a:solidFill>
            <a:schemeClr val="tx1"/>
          </a:solidFill>
          <a:latin typeface="+mn-lt"/>
          <a:ea typeface="+mn-ea"/>
          <a:cs typeface="+mn-cs"/>
        </a:defRPr>
      </a:lvl2pPr>
      <a:lvl3pPr marL="1133475" indent="-228600" algn="l" rtl="0" eaLnBrk="0" fontAlgn="base" hangingPunct="0">
        <a:spcBef>
          <a:spcPct val="20000"/>
        </a:spcBef>
        <a:spcAft>
          <a:spcPct val="0"/>
        </a:spcAft>
        <a:buClr>
          <a:schemeClr val="tx1"/>
        </a:buClr>
        <a:buSzPct val="95000"/>
        <a:buFont typeface="Wingdings" panose="05000000000000000000" pitchFamily="2" charset="2"/>
        <a:buChar char=""/>
        <a:defRPr sz="2200" kern="1200">
          <a:solidFill>
            <a:schemeClr val="tx1"/>
          </a:solidFill>
          <a:latin typeface="+mn-lt"/>
          <a:ea typeface="+mn-ea"/>
          <a:cs typeface="+mn-cs"/>
        </a:defRPr>
      </a:lvl3pPr>
      <a:lvl4pPr marL="1352550" indent="-182880" algn="l" rtl="0" eaLnBrk="0" fontAlgn="base" hangingPunct="0">
        <a:spcBef>
          <a:spcPct val="20000"/>
        </a:spcBef>
        <a:spcAft>
          <a:spcPct val="0"/>
        </a:spcAft>
        <a:buClr>
          <a:schemeClr val="tx1"/>
        </a:buClr>
        <a:buSzPct val="100000"/>
        <a:buFont typeface="Wingdings 3" panose="05040102010807070707" pitchFamily="18" charset="2"/>
        <a:buChar char=""/>
        <a:defRPr sz="2000" kern="1200">
          <a:solidFill>
            <a:schemeClr val="tx1"/>
          </a:solidFill>
          <a:latin typeface="+mn-lt"/>
          <a:ea typeface="+mn-ea"/>
          <a:cs typeface="+mn-cs"/>
        </a:defRPr>
      </a:lvl4pPr>
      <a:lvl5pPr marL="1544955" indent="-182880" algn="l" rtl="0" eaLnBrk="0" fontAlgn="base" hangingPunct="0">
        <a:spcBef>
          <a:spcPct val="20000"/>
        </a:spcBef>
        <a:spcAft>
          <a:spcPct val="0"/>
        </a:spcAft>
        <a:buClr>
          <a:schemeClr val="tx1"/>
        </a:buClr>
        <a:buFont typeface="Wingdings 2" panose="05020102010507070707" pitchFamily="18" charset="2"/>
        <a:buChar char=""/>
        <a:defRPr sz="2000" kern="1200">
          <a:solidFill>
            <a:schemeClr val="tx1"/>
          </a:solidFill>
          <a:latin typeface="+mn-lt"/>
          <a:ea typeface="+mn-ea"/>
          <a:cs typeface="+mn-cs"/>
        </a:defRPr>
      </a:lvl5pPr>
      <a:lvl6pPr marL="1764665" indent="-182880" algn="l" rtl="0" eaLnBrk="1" latinLnBrk="0" hangingPunct="1">
        <a:spcBef>
          <a:spcPct val="20000"/>
        </a:spcBef>
        <a:buClr>
          <a:schemeClr val="tx1"/>
        </a:buClr>
        <a:buFont typeface="Wingdings 3" panose="05040102010807070707"/>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panose="05020102010507070707"/>
        <a:buChar char=""/>
        <a:defRPr kumimoji="0" sz="1600" kern="1200">
          <a:solidFill>
            <a:schemeClr val="tx1"/>
          </a:solidFill>
          <a:latin typeface="+mn-lt"/>
          <a:ea typeface="+mn-ea"/>
          <a:cs typeface="+mn-cs"/>
        </a:defRPr>
      </a:lvl7pPr>
      <a:lvl8pPr marL="2167255" indent="-182880" algn="l" rtl="0" eaLnBrk="1" latinLnBrk="0" hangingPunct="1">
        <a:spcBef>
          <a:spcPct val="20000"/>
        </a:spcBef>
        <a:buClr>
          <a:schemeClr val="tx1"/>
        </a:buClr>
        <a:buFont typeface="Wingdings 2" panose="05020102010507070707"/>
        <a:buChar char=""/>
        <a:defRPr kumimoji="0" sz="1400" kern="1200">
          <a:solidFill>
            <a:schemeClr val="tx1"/>
          </a:solidFill>
          <a:latin typeface="+mn-lt"/>
          <a:ea typeface="+mn-ea"/>
          <a:cs typeface="+mn-cs"/>
        </a:defRPr>
      </a:lvl8pPr>
      <a:lvl9pPr marL="2368550" indent="-182880" algn="l" rtl="0" eaLnBrk="1" latinLnBrk="0" hangingPunct="1">
        <a:spcBef>
          <a:spcPct val="20000"/>
        </a:spcBef>
        <a:buClr>
          <a:schemeClr val="tx1"/>
        </a:buClr>
        <a:buFont typeface="Wingdings 2" panose="05020102010507070707"/>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investopedia.com/terms/i/import.asp" TargetMode="External"/><Relationship Id="rId1" Type="http://schemas.openxmlformats.org/officeDocument/2006/relationships/hyperlink" Target="http://www.investopedia.com/terms/s/seller.as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investopedia.com/terms/s/seller.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noFill/>
          <a:ln>
            <a:noFill/>
          </a:ln>
          <a:effectLst/>
          <a:sp3d prstMaterial="plastic"/>
        </p:spPr>
        <p:txBody>
          <a:bodyPr vert="horz" lIns="45720" tIns="0" rIns="45720" bIns="0" anchor="b">
            <a:noAutofit/>
            <a:scene3d>
              <a:camera prst="orthographicFront"/>
              <a:lightRig rig="soft" dir="t">
                <a:rot lat="0" lon="0" rev="1722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br>
              <a:rPr kumimoji="0" lang="en-US" sz="6600" b="1" i="0" u="none" strike="noStrike" kern="1200" cap="all"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uLnTx/>
                <a:uFillTx/>
                <a:latin typeface="+mj-lt"/>
                <a:ea typeface="+mj-ea"/>
                <a:cs typeface="+mj-cs"/>
              </a:rPr>
            </a:br>
            <a:r>
              <a:rPr kumimoji="0" lang="en-US" sz="6600" b="1" i="0" u="none" strike="noStrike" kern="1200" cap="all" spc="0" normalizeH="0" baseline="0" noProof="0" dirty="0" smtClean="0">
                <a:ln w="6350">
                  <a:noFill/>
                </a:ln>
                <a:solidFill>
                  <a:srgbClr val="FFC000"/>
                </a:solidFill>
                <a:effectLst>
                  <a:outerShdw blurRad="127000" dist="200000" dir="2700000" algn="tl" rotWithShape="0">
                    <a:srgbClr val="000000">
                      <a:alpha val="30000"/>
                    </a:srgbClr>
                  </a:outerShdw>
                </a:effectLst>
                <a:uLnTx/>
                <a:uFillTx/>
                <a:latin typeface="+mj-lt"/>
                <a:ea typeface="+mj-ea"/>
                <a:cs typeface="+mj-cs"/>
              </a:rPr>
              <a:t>Inflation</a:t>
            </a:r>
            <a:endParaRPr kumimoji="0" lang="en-US" sz="6600" b="1" i="0" u="none" strike="noStrike" kern="1200" cap="all" spc="0" normalizeH="0" baseline="0" noProof="0" dirty="0">
              <a:ln w="6350">
                <a:noFill/>
              </a:ln>
              <a:solidFill>
                <a:srgbClr val="FFC000"/>
              </a:solidFill>
              <a:effectLst>
                <a:outerShdw blurRad="127000" dist="200000" dir="2700000" algn="tl" rotWithShape="0">
                  <a:srgbClr val="000000">
                    <a:alpha val="30000"/>
                  </a:srgbClr>
                </a:outerShdw>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62" name="Rectangle 2"/>
          <p:cNvSpPr>
            <a:spLocks noGrp="1" noChangeArrowheads="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The Consumer Price Index</a:t>
            </a:r>
            <a:endPar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13315" name="Rectangle 3"/>
          <p:cNvSpPr>
            <a:spLocks noGrp="1"/>
          </p:cNvSpPr>
          <p:nvPr>
            <p:ph type="body" sz="half" idx="1"/>
          </p:nvPr>
        </p:nvSpPr>
        <p:spPr>
          <a:xfrm>
            <a:off x="457200" y="1600200"/>
            <a:ext cx="7772400" cy="1524000"/>
          </a:xfrm>
        </p:spPr>
        <p:txBody>
          <a:bodyPr vert="horz" wrap="square" lIns="91440" tIns="45720" rIns="91440" bIns="45720" anchor="t" anchorCtr="0"/>
          <a:p>
            <a:pPr lvl="1">
              <a:buClr>
                <a:schemeClr val="tx1"/>
              </a:buClr>
              <a:buSzPct val="80000"/>
              <a:buFont typeface="Wingdings 2" panose="05020102010507070707" pitchFamily="18" charset="2"/>
            </a:pPr>
            <a:r>
              <a:rPr dirty="0"/>
              <a:t>For a simple economy that consumes only oranges and haircuts, we can calculate the CPI.</a:t>
            </a:r>
            <a:endParaRPr dirty="0"/>
          </a:p>
          <a:p>
            <a:pPr lvl="1">
              <a:buClr>
                <a:schemeClr val="tx1"/>
              </a:buClr>
              <a:buSzPct val="80000"/>
              <a:buFont typeface="Wingdings 2" panose="05020102010507070707" pitchFamily="18" charset="2"/>
            </a:pPr>
            <a:r>
              <a:rPr dirty="0"/>
              <a:t>The CPI basket is 10 oranges and 5 haircuts.</a:t>
            </a:r>
            <a:endParaRPr dirty="0"/>
          </a:p>
        </p:txBody>
      </p:sp>
      <p:graphicFrame>
        <p:nvGraphicFramePr>
          <p:cNvPr id="245808" name="Group 48"/>
          <p:cNvGraphicFramePr>
            <a:graphicFrameLocks noGrp="1"/>
          </p:cNvGraphicFramePr>
          <p:nvPr>
            <p:ph sz="half" idx="1"/>
          </p:nvPr>
        </p:nvGraphicFramePr>
        <p:xfrm>
          <a:off x="609600" y="3352800"/>
          <a:ext cx="7620000" cy="2741614"/>
        </p:xfrm>
        <a:graphic>
          <a:graphicData uri="http://schemas.openxmlformats.org/drawingml/2006/table">
            <a:tbl>
              <a:tblPr/>
              <a:tblGrid>
                <a:gridCol w="1905000"/>
                <a:gridCol w="1905000"/>
                <a:gridCol w="1905000"/>
                <a:gridCol w="1905000"/>
              </a:tblGrid>
              <a:tr h="746125">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Item</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Quantity</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Price</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Cost of CPI basket</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4538">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Oranges</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10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$1.00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$10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Haircuts</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5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5</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5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$8.00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5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$40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7388">
                <a:tc gridSpan="3">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Cost of CPI basket at base period prices</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a:txBody>
                    <a:bodyPr/>
                    <a:lstStyle/>
                    <a:p>
                      <a:pPr marL="114300" marR="0" lvl="1" indent="0" algn="ctr" defTabSz="914400" rtl="0" eaLnBrk="1" fontAlgn="base" latinLnBrk="0" hangingPunct="1">
                        <a:lnSpc>
                          <a:spcPct val="100000"/>
                        </a:lnSpc>
                        <a:spcBef>
                          <a:spcPct val="25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$50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45808"/>
                                        </p:tgtEl>
                                        <p:attrNameLst>
                                          <p:attrName>style.visibility</p:attrName>
                                        </p:attrNameLst>
                                      </p:cBhvr>
                                      <p:to>
                                        <p:strVal val="visible"/>
                                      </p:to>
                                    </p:set>
                                    <p:animEffect transition="in" filter="slide(fromBottom)">
                                      <p:cBhvr>
                                        <p:cTn id="7" dur="500"/>
                                        <p:tgtEl>
                                          <p:spTgt spid="245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02" name="Rectangle 2"/>
          <p:cNvSpPr>
            <a:spLocks noGrp="1" noChangeArrowheads="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The Consumer Price Index</a:t>
            </a:r>
            <a:endPar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14339" name="Rectangle 3"/>
          <p:cNvSpPr>
            <a:spLocks noGrp="1"/>
          </p:cNvSpPr>
          <p:nvPr>
            <p:ph type="body" sz="half" idx="1"/>
          </p:nvPr>
        </p:nvSpPr>
        <p:spPr>
          <a:xfrm>
            <a:off x="457200" y="1600200"/>
            <a:ext cx="7772400" cy="1524000"/>
          </a:xfrm>
        </p:spPr>
        <p:txBody>
          <a:bodyPr vert="horz" wrap="square" lIns="91440" tIns="45720" rIns="91440" bIns="45720" anchor="t" anchorCtr="0"/>
          <a:p>
            <a:pPr lvl="1">
              <a:buClr>
                <a:schemeClr val="tx1"/>
              </a:buClr>
              <a:buSzPct val="80000"/>
              <a:buFont typeface="Wingdings 2" panose="05020102010507070707" pitchFamily="18" charset="2"/>
            </a:pPr>
            <a:r>
              <a:rPr dirty="0"/>
              <a:t>This table shows the prices in the base period.</a:t>
            </a:r>
            <a:endParaRPr dirty="0"/>
          </a:p>
          <a:p>
            <a:pPr lvl="1">
              <a:buClr>
                <a:schemeClr val="tx1"/>
              </a:buClr>
              <a:buSzPct val="80000"/>
              <a:buFont typeface="Wingdings 2" panose="05020102010507070707" pitchFamily="18" charset="2"/>
            </a:pPr>
            <a:r>
              <a:rPr dirty="0"/>
              <a:t>The cost of the CPI basket in the base period was $50.</a:t>
            </a:r>
            <a:endParaRPr dirty="0"/>
          </a:p>
        </p:txBody>
      </p:sp>
      <p:graphicFrame>
        <p:nvGraphicFramePr>
          <p:cNvPr id="256004" name="Group 4"/>
          <p:cNvGraphicFramePr>
            <a:graphicFrameLocks noGrp="1"/>
          </p:cNvGraphicFramePr>
          <p:nvPr>
            <p:ph sz="half" idx="1"/>
          </p:nvPr>
        </p:nvGraphicFramePr>
        <p:xfrm>
          <a:off x="609600" y="3352800"/>
          <a:ext cx="7620000" cy="2741614"/>
        </p:xfrm>
        <a:graphic>
          <a:graphicData uri="http://schemas.openxmlformats.org/drawingml/2006/table">
            <a:tbl>
              <a:tblPr/>
              <a:tblGrid>
                <a:gridCol w="1905000"/>
                <a:gridCol w="1905000"/>
                <a:gridCol w="1905000"/>
                <a:gridCol w="1905000"/>
              </a:tblGrid>
              <a:tr h="746125">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Item</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Quantity</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Price</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Cost of CPI basket</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4538">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Oranges</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10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$1.00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$10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Haircuts</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5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5</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5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$8.00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5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$40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7388">
                <a:tc gridSpan="3">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Cost of CPI basket at base period prices</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a:txBody>
                    <a:bodyPr/>
                    <a:lstStyle/>
                    <a:p>
                      <a:pPr marL="114300" marR="0" lvl="1" indent="0" algn="ctr" defTabSz="914400" rtl="0" eaLnBrk="1" fontAlgn="base" latinLnBrk="0" hangingPunct="1">
                        <a:lnSpc>
                          <a:spcPct val="100000"/>
                        </a:lnSpc>
                        <a:spcBef>
                          <a:spcPct val="25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$50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4978" name="Rectangle 2"/>
          <p:cNvSpPr>
            <a:spLocks noGrp="1" noChangeArrowheads="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The Consumer Price Index</a:t>
            </a:r>
            <a:endPar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graphicFrame>
        <p:nvGraphicFramePr>
          <p:cNvPr id="254980" name="Group 4"/>
          <p:cNvGraphicFramePr>
            <a:graphicFrameLocks noGrp="1"/>
          </p:cNvGraphicFramePr>
          <p:nvPr>
            <p:ph sz="half" idx="1"/>
          </p:nvPr>
        </p:nvGraphicFramePr>
        <p:xfrm>
          <a:off x="609600" y="3276600"/>
          <a:ext cx="7620000" cy="2741614"/>
        </p:xfrm>
        <a:graphic>
          <a:graphicData uri="http://schemas.openxmlformats.org/drawingml/2006/table">
            <a:tbl>
              <a:tblPr/>
              <a:tblGrid>
                <a:gridCol w="1905000"/>
                <a:gridCol w="1905000"/>
                <a:gridCol w="1905000"/>
                <a:gridCol w="1905000"/>
              </a:tblGrid>
              <a:tr h="746125">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1" i="0" u="none" strike="noStrike" cap="none" normalizeH="0" baseline="0" dirty="0" smtClean="0">
                          <a:ln>
                            <a:noFill/>
                          </a:ln>
                          <a:solidFill>
                            <a:schemeClr val="tx1"/>
                          </a:solidFill>
                          <a:effectLst/>
                          <a:latin typeface="Arial" panose="020B0604020202020204" pitchFamily="34" charset="0"/>
                        </a:rPr>
                        <a:t>Item</a:t>
                      </a:r>
                      <a:endParaRPr kumimoji="0" lang="en-US" sz="2000" b="1"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Quantity</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Price</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1" i="0" u="none" strike="noStrike" cap="none" normalizeH="0" baseline="0" smtClean="0">
                          <a:ln>
                            <a:noFill/>
                          </a:ln>
                          <a:solidFill>
                            <a:schemeClr val="tx1"/>
                          </a:solidFill>
                          <a:effectLst/>
                          <a:latin typeface="Arial" panose="020B0604020202020204" pitchFamily="34" charset="0"/>
                        </a:rPr>
                        <a:t>Cost of CPI basket</a:t>
                      </a:r>
                      <a:endParaRPr kumimoji="0" lang="en-US" sz="20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4538">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Oranges</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10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$2.00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$20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Haircuts</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5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5</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5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$10.00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1" indent="0" algn="ctr" defTabSz="914400" rtl="0" eaLnBrk="1" fontAlgn="base" latinLnBrk="0" hangingPunct="1">
                        <a:lnSpc>
                          <a:spcPct val="100000"/>
                        </a:lnSpc>
                        <a:spcBef>
                          <a:spcPct val="25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$50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7388">
                <a:tc gridSpan="3">
                  <a:txBody>
                    <a:bodyPr/>
                    <a:lstStyle/>
                    <a:p>
                      <a:pPr marL="114300" marR="0" lvl="1" indent="0" algn="ctr" defTabSz="914400" rtl="0" eaLnBrk="1" fontAlgn="base" latinLnBrk="0" hangingPunct="1">
                        <a:lnSpc>
                          <a:spcPct val="100000"/>
                        </a:lnSpc>
                        <a:spcBef>
                          <a:spcPct val="20000"/>
                        </a:spcBef>
                        <a:spcAft>
                          <a:spcPct val="20000"/>
                        </a:spcAft>
                        <a:buClr>
                          <a:srgbClr val="FF0000"/>
                        </a:buClr>
                        <a:buSzTx/>
                        <a:buFont typeface="Wingdings" panose="05000000000000000000" pitchFamily="2" charset="2"/>
                        <a:buNone/>
                      </a:pPr>
                      <a:r>
                        <a:rPr kumimoji="0" lang="en-US" sz="2000" b="0" i="0" u="none" strike="noStrike" cap="none" normalizeH="0" baseline="0" dirty="0" smtClean="0">
                          <a:ln>
                            <a:noFill/>
                          </a:ln>
                          <a:solidFill>
                            <a:schemeClr val="tx1"/>
                          </a:solidFill>
                          <a:effectLst/>
                          <a:latin typeface="Arial" panose="020B0604020202020204" pitchFamily="34" charset="0"/>
                        </a:rPr>
                        <a:t>Cost of CPI basket at current period prices</a:t>
                      </a:r>
                      <a:endParaRPr kumimoji="0" 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a:txBody>
                    <a:bodyPr/>
                    <a:lstStyle/>
                    <a:p>
                      <a:pPr marL="114300" marR="0" lvl="1" indent="0" algn="ctr" defTabSz="914400" rtl="0" eaLnBrk="1" fontAlgn="base" latinLnBrk="0" hangingPunct="1">
                        <a:lnSpc>
                          <a:spcPct val="100000"/>
                        </a:lnSpc>
                        <a:spcBef>
                          <a:spcPct val="25000"/>
                        </a:spcBef>
                        <a:spcAft>
                          <a:spcPct val="20000"/>
                        </a:spcAft>
                        <a:buClr>
                          <a:srgbClr val="FF0000"/>
                        </a:buClr>
                        <a:buSzTx/>
                        <a:buFont typeface="Wingdings" panose="05000000000000000000" pitchFamily="2" charset="2"/>
                        <a:buNone/>
                      </a:pPr>
                      <a:r>
                        <a:rPr kumimoji="0" lang="en-US" sz="2000" b="0" i="0" u="none" strike="noStrike" cap="none" normalizeH="0" baseline="0" smtClean="0">
                          <a:ln>
                            <a:noFill/>
                          </a:ln>
                          <a:solidFill>
                            <a:schemeClr val="tx1"/>
                          </a:solidFill>
                          <a:effectLst/>
                          <a:latin typeface="Arial" panose="020B0604020202020204" pitchFamily="34" charset="0"/>
                        </a:rPr>
                        <a:t>$70</a:t>
                      </a:r>
                      <a:endParaRPr kumimoji="0" 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5006" name="Rectangle 30"/>
          <p:cNvSpPr>
            <a:spLocks noGrp="1"/>
          </p:cNvSpPr>
          <p:nvPr>
            <p:ph type="body" sz="half" idx="1"/>
          </p:nvPr>
        </p:nvSpPr>
        <p:spPr>
          <a:xfrm>
            <a:off x="457200" y="1600200"/>
            <a:ext cx="7772400" cy="1524000"/>
          </a:xfrm>
        </p:spPr>
        <p:txBody>
          <a:bodyPr vert="horz" wrap="square" lIns="91440" tIns="45720" rIns="91440" bIns="45720" anchor="t" anchorCtr="0"/>
          <a:p>
            <a:pPr lvl="1">
              <a:buClr>
                <a:schemeClr val="tx1"/>
              </a:buClr>
              <a:buSzPct val="80000"/>
              <a:buFont typeface="Wingdings 2" panose="05020102010507070707" pitchFamily="18" charset="2"/>
            </a:pPr>
            <a:r>
              <a:rPr dirty="0"/>
              <a:t>This table shows the prices in the current period.</a:t>
            </a:r>
            <a:endParaRPr dirty="0"/>
          </a:p>
          <a:p>
            <a:pPr lvl="1">
              <a:buClr>
                <a:schemeClr val="tx1"/>
              </a:buClr>
              <a:buSzPct val="80000"/>
              <a:buFont typeface="Wingdings 2" panose="05020102010507070707" pitchFamily="18" charset="2"/>
            </a:pPr>
            <a:r>
              <a:rPr dirty="0"/>
              <a:t>The cost of the CPI basket in the current period is $70.</a:t>
            </a:r>
            <a:endParaRPr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5006">
                                            <p:txEl>
                                              <p:charRg st="0" end="51"/>
                                            </p:txEl>
                                          </p:spTgt>
                                        </p:tgtEl>
                                        <p:attrNameLst>
                                          <p:attrName>style.visibility</p:attrName>
                                        </p:attrNameLst>
                                      </p:cBhvr>
                                      <p:to>
                                        <p:strVal val="visible"/>
                                      </p:to>
                                    </p:set>
                                    <p:animEffect transition="in" filter="wipe(left)">
                                      <p:cBhvr>
                                        <p:cTn id="7" dur="1000"/>
                                        <p:tgtEl>
                                          <p:spTgt spid="255006">
                                            <p:txEl>
                                              <p:charRg st="0" end="51"/>
                                            </p:txEl>
                                          </p:spTgt>
                                        </p:tgtEl>
                                      </p:cBhvr>
                                    </p:animEffect>
                                  </p:childTnLst>
                                </p:cTn>
                              </p:par>
                            </p:childTnLst>
                          </p:cTn>
                        </p:par>
                        <p:par>
                          <p:cTn id="8" fill="hold">
                            <p:stCondLst>
                              <p:cond delay="1000"/>
                            </p:stCondLst>
                            <p:childTnLst>
                              <p:par>
                                <p:cTn id="9" presetID="12" presetClass="entr" presetSubtype="4" fill="hold" nodeType="afterEffect">
                                  <p:stCondLst>
                                    <p:cond delay="0"/>
                                  </p:stCondLst>
                                  <p:childTnLst>
                                    <p:set>
                                      <p:cBhvr>
                                        <p:cTn id="10" dur="1" fill="hold">
                                          <p:stCondLst>
                                            <p:cond delay="0"/>
                                          </p:stCondLst>
                                        </p:cTn>
                                        <p:tgtEl>
                                          <p:spTgt spid="254980"/>
                                        </p:tgtEl>
                                        <p:attrNameLst>
                                          <p:attrName>style.visibility</p:attrName>
                                        </p:attrNameLst>
                                      </p:cBhvr>
                                      <p:to>
                                        <p:strVal val="visible"/>
                                      </p:to>
                                    </p:set>
                                    <p:animEffect transition="in" filter="slide(fromBottom)">
                                      <p:cBhvr>
                                        <p:cTn id="11" dur="500"/>
                                        <p:tgtEl>
                                          <p:spTgt spid="25498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55006">
                                            <p:txEl>
                                              <p:charRg st="51" end="108"/>
                                            </p:txEl>
                                          </p:spTgt>
                                        </p:tgtEl>
                                        <p:attrNameLst>
                                          <p:attrName>style.visibility</p:attrName>
                                        </p:attrNameLst>
                                      </p:cBhvr>
                                      <p:to>
                                        <p:strVal val="visible"/>
                                      </p:to>
                                    </p:set>
                                    <p:animEffect transition="in" filter="wipe(left)">
                                      <p:cBhvr>
                                        <p:cTn id="16" dur="1000"/>
                                        <p:tgtEl>
                                          <p:spTgt spid="255006">
                                            <p:txEl>
                                              <p:charRg st="51" end="10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06" grpId="0" bldLvl="3"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7026" name="Rectangle 2"/>
          <p:cNvSpPr>
            <a:spLocks noGrp="1" noChangeArrowheads="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The Consumer Price Index</a:t>
            </a:r>
            <a:endPar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16387" name="Rectangle 3"/>
          <p:cNvSpPr>
            <a:spLocks noGrp="1"/>
          </p:cNvSpPr>
          <p:nvPr>
            <p:ph idx="1"/>
          </p:nvPr>
        </p:nvSpPr>
        <p:spPr/>
        <p:txBody>
          <a:bodyPr vert="horz" wrap="square" lIns="91440" tIns="45720" rIns="91440" bIns="45720" anchor="t" anchorCtr="0"/>
          <a:p>
            <a:pPr lvl="1"/>
            <a:r>
              <a:rPr dirty="0"/>
              <a:t>The CPI is calculated using the formula:</a:t>
            </a:r>
            <a:endParaRPr dirty="0"/>
          </a:p>
          <a:p>
            <a:pPr lvl="1"/>
            <a:r>
              <a:rPr dirty="0"/>
              <a:t>CPI = (Cost of basket in current period/Cost of basket in base period) </a:t>
            </a:r>
            <a:r>
              <a:rPr dirty="0">
                <a:sym typeface="Euclid Symbol" pitchFamily="18" charset="2"/>
              </a:rPr>
              <a:t> 100.</a:t>
            </a:r>
            <a:endParaRPr dirty="0">
              <a:sym typeface="Euclid Symbol" pitchFamily="18" charset="2"/>
            </a:endParaRPr>
          </a:p>
          <a:p>
            <a:pPr lvl="1"/>
            <a:r>
              <a:rPr dirty="0">
                <a:sym typeface="Euclid Symbol" pitchFamily="18" charset="2"/>
              </a:rPr>
              <a:t>Using the numbers for the simple example, the CPI is</a:t>
            </a:r>
            <a:endParaRPr dirty="0">
              <a:sym typeface="Euclid Symbol" pitchFamily="18" charset="2"/>
            </a:endParaRPr>
          </a:p>
          <a:p>
            <a:pPr lvl="1"/>
            <a:r>
              <a:rPr dirty="0">
                <a:sym typeface="Euclid Symbol" pitchFamily="18" charset="2"/>
              </a:rPr>
              <a:t>CPI = ($70/$50)</a:t>
            </a:r>
            <a:r>
              <a:rPr dirty="0"/>
              <a:t> </a:t>
            </a:r>
            <a:r>
              <a:rPr dirty="0">
                <a:sym typeface="Euclid Symbol" pitchFamily="18" charset="2"/>
              </a:rPr>
              <a:t> 100 = 140.</a:t>
            </a:r>
            <a:endParaRPr dirty="0">
              <a:sym typeface="Euclid Symbol" pitchFamily="18" charset="2"/>
            </a:endParaRPr>
          </a:p>
          <a:p>
            <a:pPr lvl="1"/>
            <a:r>
              <a:rPr dirty="0">
                <a:sym typeface="Euclid Symbol" pitchFamily="18" charset="2"/>
              </a:rPr>
              <a:t>The CPI is 40 percent higher in the current period than in the base period.</a:t>
            </a:r>
            <a:endParaRPr dirty="0">
              <a:sym typeface="Euclid Symbol" pitchFamily="18" charset="2"/>
            </a:endParaRPr>
          </a:p>
          <a:p>
            <a:pPr lvl="1"/>
            <a:endParaRPr dirty="0">
              <a:sym typeface="Euclid Symbol" pitchFamily="18" charset="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6" name="Rectangle 2"/>
          <p:cNvSpPr>
            <a:spLocks noGrp="1" noChangeArrowheads="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The Consumer Price Index</a:t>
            </a:r>
            <a:endPar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17411" name="Rectangle 3"/>
          <p:cNvSpPr>
            <a:spLocks noGrp="1"/>
          </p:cNvSpPr>
          <p:nvPr>
            <p:ph idx="1"/>
          </p:nvPr>
        </p:nvSpPr>
        <p:spPr/>
        <p:txBody>
          <a:bodyPr vert="horz" wrap="square" lIns="91440" tIns="45720" rIns="91440" bIns="45720" anchor="t" anchorCtr="0"/>
          <a:p>
            <a:r>
              <a:rPr dirty="0"/>
              <a:t>Measuring Inflation</a:t>
            </a:r>
            <a:endParaRPr dirty="0"/>
          </a:p>
          <a:p>
            <a:pPr lvl="1"/>
            <a:r>
              <a:rPr dirty="0"/>
              <a:t>The main purpose of the CPI is to measure inflation.</a:t>
            </a:r>
            <a:endParaRPr dirty="0"/>
          </a:p>
          <a:p>
            <a:pPr lvl="1"/>
            <a:r>
              <a:rPr dirty="0"/>
              <a:t>The </a:t>
            </a:r>
            <a:r>
              <a:rPr b="1" dirty="0">
                <a:solidFill>
                  <a:srgbClr val="FF0000"/>
                </a:solidFill>
              </a:rPr>
              <a:t>inflation rate</a:t>
            </a:r>
            <a:r>
              <a:rPr dirty="0"/>
              <a:t> is the percentage change in the price level from one year to the next.</a:t>
            </a:r>
            <a:endParaRPr dirty="0"/>
          </a:p>
          <a:p>
            <a:pPr lvl="1"/>
            <a:r>
              <a:rPr dirty="0"/>
              <a:t>The inflation formula is:</a:t>
            </a:r>
            <a:endParaRPr dirty="0"/>
          </a:p>
          <a:p>
            <a:pPr lvl="1"/>
            <a:r>
              <a:rPr dirty="0"/>
              <a:t>Inflation rate = [(CPI this year – CPI last year)/CPI last year] </a:t>
            </a:r>
            <a:r>
              <a:rPr dirty="0">
                <a:sym typeface="Symbol" panose="05050102010706020507" pitchFamily="18" charset="2"/>
              </a:rPr>
              <a:t></a:t>
            </a:r>
            <a:r>
              <a:rPr dirty="0"/>
              <a:t> 100.</a:t>
            </a:r>
            <a:endParaRPr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a:t>
            </a:r>
            <a:endParaRPr lang="en-US"/>
          </a:p>
        </p:txBody>
      </p:sp>
      <p:graphicFrame>
        <p:nvGraphicFramePr>
          <p:cNvPr id="7" name="Content Placeholder 6"/>
          <p:cNvGraphicFramePr>
            <a:graphicFrameLocks noChangeAspect="1"/>
          </p:cNvGraphicFramePr>
          <p:nvPr>
            <p:ph idx="1"/>
          </p:nvPr>
        </p:nvGraphicFramePr>
        <p:xfrm>
          <a:off x="1166495" y="2477135"/>
          <a:ext cx="7103110" cy="2110105"/>
        </p:xfrm>
        <a:graphic>
          <a:graphicData uri="http://schemas.openxmlformats.org/presentationml/2006/ole">
            <mc:AlternateContent xmlns:mc="http://schemas.openxmlformats.org/markup-compatibility/2006">
              <mc:Choice xmlns:v="urn:schemas-microsoft-com:vml" Requires="v">
                <p:oleObj spid="_x0000_s8" name="" r:id="rId1" imgW="6810375" imgH="1266825" progId="Paint.Picture">
                  <p:embed/>
                </p:oleObj>
              </mc:Choice>
              <mc:Fallback>
                <p:oleObj name="" r:id="rId1" imgW="6810375" imgH="1266825" progId="Paint.Picture">
                  <p:embed/>
                  <p:pic>
                    <p:nvPicPr>
                      <p:cNvPr id="0" name="Picture 7"/>
                      <p:cNvPicPr/>
                      <p:nvPr/>
                    </p:nvPicPr>
                    <p:blipFill>
                      <a:blip r:embed="rId2"/>
                      <a:stretch>
                        <a:fillRect/>
                      </a:stretch>
                    </p:blipFill>
                    <p:spPr>
                      <a:xfrm>
                        <a:off x="1166495" y="2477135"/>
                        <a:ext cx="7103110" cy="2110105"/>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fontScale="90000"/>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Difference between PPI and CPI</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18435" name="Content Placeholder 2"/>
          <p:cNvSpPr>
            <a:spLocks noGrp="1"/>
          </p:cNvSpPr>
          <p:nvPr>
            <p:ph idx="1"/>
          </p:nvPr>
        </p:nvSpPr>
        <p:spPr/>
        <p:txBody>
          <a:bodyPr vert="horz" wrap="square" lIns="91440" tIns="45720" rIns="91440" bIns="45720" anchor="t" anchorCtr="0"/>
          <a:p>
            <a:r>
              <a:rPr sz="2000" b="1" dirty="0"/>
              <a:t>The </a:t>
            </a:r>
            <a:r>
              <a:rPr sz="2000" b="1" dirty="0">
                <a:solidFill>
                  <a:srgbClr val="002060"/>
                </a:solidFill>
              </a:rPr>
              <a:t>first difference </a:t>
            </a:r>
            <a:r>
              <a:rPr sz="2000" b="1" dirty="0"/>
              <a:t>between the indexes is the targeted goods and services. The producer price index focuses on the whole output of producers. This index is very broad, including not only the goods and services purchased by producers as inputs in their own operations or as investment, but also includes goods and services bought by consumers from retail </a:t>
            </a:r>
            <a:r>
              <a:rPr sz="2000" b="1" dirty="0">
                <a:hlinkClick r:id="rId1"/>
              </a:rPr>
              <a:t>sellers</a:t>
            </a:r>
            <a:r>
              <a:rPr sz="2000" b="1" dirty="0"/>
              <a:t> and directly from the producer. </a:t>
            </a:r>
            <a:endParaRPr sz="2000" b="1" dirty="0"/>
          </a:p>
          <a:p>
            <a:pPr marL="457200" lvl="1" indent="0">
              <a:buNone/>
            </a:pPr>
            <a:r>
              <a:rPr sz="2000" b="1" dirty="0"/>
              <a:t> In contrast, the consumer price index targets goods and services that are bought for consumption by urban residents. The CPI includes </a:t>
            </a:r>
            <a:r>
              <a:rPr sz="2000" b="1" dirty="0">
                <a:hlinkClick r:id="rId2"/>
              </a:rPr>
              <a:t>imports</a:t>
            </a:r>
            <a:r>
              <a:rPr sz="2000" b="1" dirty="0"/>
              <a:t>; the PPI does not.</a:t>
            </a:r>
            <a:endParaRPr sz="2000" b="1" dirty="0"/>
          </a:p>
          <a:p>
            <a:r>
              <a:rPr sz="2000" b="1" dirty="0"/>
              <a:t>The </a:t>
            </a:r>
            <a:r>
              <a:rPr sz="2000" b="1" dirty="0">
                <a:solidFill>
                  <a:srgbClr val="002060"/>
                </a:solidFill>
              </a:rPr>
              <a:t>second fundamental difference </a:t>
            </a:r>
            <a:r>
              <a:rPr sz="2000" b="1" dirty="0"/>
              <a:t>between the indexes includes the prices. In the producer price index, taxes are not included for the producer's returns. </a:t>
            </a:r>
            <a:endParaRPr sz="2000" b="1" dirty="0"/>
          </a:p>
          <a:p>
            <a:pPr marL="457200" lvl="1" indent="0">
              <a:buNone/>
            </a:pPr>
            <a:r>
              <a:rPr sz="2000" b="1" dirty="0"/>
              <a:t>Conversely, the consumer price index includes taxes because these factors do    directly impact the consumer by having to pay more for the goods and services.</a:t>
            </a:r>
            <a:endParaRPr sz="20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sng"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Controlling inflation</a:t>
            </a:r>
            <a:endParaRPr kumimoji="0" lang="en-US" sz="4100" b="1" i="0" u="sng"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3" name="Content Placeholder 2"/>
          <p:cNvSpPr>
            <a:spLocks noGrp="1"/>
          </p:cNvSpPr>
          <p:nvPr>
            <p:ph idx="1"/>
          </p:nvPr>
        </p:nvSpPr>
        <p:spPr/>
        <p:txBody>
          <a:bodyPr vert="horz" wrap="square" lIns="91440" tIns="45720" rIns="91440" bIns="45720" numCol="1" anchor="t" anchorCtr="0" compatLnSpc="1">
            <a:normAutofit fontScale="25000" lnSpcReduction="20000"/>
          </a:bodyPr>
          <a:lstStyle/>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None/>
              <a:defRPr/>
            </a:pPr>
            <a:r>
              <a:rPr kumimoji="0" lang="en-US" sz="9600" b="0" i="0" u="none" strike="noStrike" kern="1200" cap="none" spc="0" normalizeH="0" baseline="0" noProof="0" dirty="0" smtClean="0">
                <a:ln>
                  <a:noFill/>
                </a:ln>
                <a:solidFill>
                  <a:schemeClr val="tx1"/>
                </a:solidFill>
                <a:effectLst/>
                <a:uLnTx/>
                <a:uFillTx/>
                <a:latin typeface="+mn-lt"/>
                <a:ea typeface="+mn-ea"/>
                <a:cs typeface="+mn-cs"/>
              </a:rPr>
              <a:t>	There </a:t>
            </a:r>
            <a:r>
              <a:rPr kumimoji="0" lang="en-US" sz="9600" b="0" i="0" u="none" strike="noStrike" kern="1200" cap="none" spc="0" normalizeH="0" baseline="0" noProof="0" dirty="0">
                <a:ln>
                  <a:noFill/>
                </a:ln>
                <a:solidFill>
                  <a:schemeClr val="tx1"/>
                </a:solidFill>
                <a:effectLst/>
                <a:uLnTx/>
                <a:uFillTx/>
                <a:latin typeface="+mn-lt"/>
                <a:ea typeface="+mn-ea"/>
                <a:cs typeface="+mn-cs"/>
              </a:rPr>
              <a:t>are broadly two ways of controlling inflation in an economy:</a:t>
            </a:r>
            <a:endParaRPr kumimoji="0" lang="en-US" sz="9600" b="0" i="0" u="none" strike="noStrike" kern="1200" cap="none" spc="0" normalizeH="0" baseline="0" noProof="0" dirty="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a:t>
            </a:r>
            <a:endParaRPr kumimoji="0" lang="en-US" sz="9600" b="0" i="0" u="none" strike="noStrike" kern="1200" cap="none" spc="0" normalizeH="0" baseline="0" noProof="0" dirty="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None/>
              <a:defRPr/>
            </a:pPr>
            <a:r>
              <a:rPr kumimoji="0" lang="en-US" sz="9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9600" b="1" i="0" u="none" strike="noStrike" kern="1200" cap="none" spc="0" normalizeH="0" baseline="0" noProof="0" dirty="0" smtClean="0">
                <a:ln>
                  <a:noFill/>
                </a:ln>
                <a:solidFill>
                  <a:schemeClr val="tx1"/>
                </a:solidFill>
                <a:effectLst/>
                <a:uLnTx/>
                <a:uFillTx/>
                <a:latin typeface="+mn-lt"/>
                <a:ea typeface="+mn-ea"/>
                <a:cs typeface="+mn-cs"/>
              </a:rPr>
              <a:t>1</a:t>
            </a:r>
            <a:r>
              <a:rPr kumimoji="0" lang="en-US" sz="9600" b="1" i="0" u="none" strike="noStrike" kern="1200" cap="none" spc="0" normalizeH="0" baseline="0" noProof="0" dirty="0">
                <a:ln>
                  <a:noFill/>
                </a:ln>
                <a:solidFill>
                  <a:schemeClr val="tx1"/>
                </a:solidFill>
                <a:effectLst/>
                <a:uLnTx/>
                <a:uFillTx/>
                <a:latin typeface="+mn-lt"/>
                <a:ea typeface="+mn-ea"/>
                <a:cs typeface="+mn-cs"/>
              </a:rPr>
              <a:t>). Monetary measures </a:t>
            </a:r>
            <a:endParaRPr kumimoji="0" lang="en-US" sz="9600" b="1" i="0" u="none" strike="noStrike" kern="1200" cap="none" spc="0" normalizeH="0" baseline="0" noProof="0" dirty="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None/>
              <a:defRPr/>
            </a:pPr>
            <a:r>
              <a:rPr kumimoji="0" lang="en-US" sz="9600" b="1" i="0" u="none" strike="noStrike" kern="1200" cap="none" spc="0" normalizeH="0" baseline="0" noProof="0" dirty="0">
                <a:ln>
                  <a:noFill/>
                </a:ln>
                <a:solidFill>
                  <a:schemeClr val="tx1"/>
                </a:solidFill>
                <a:effectLst/>
                <a:uLnTx/>
                <a:uFillTx/>
                <a:latin typeface="+mn-lt"/>
                <a:ea typeface="+mn-ea"/>
                <a:cs typeface="+mn-cs"/>
              </a:rPr>
              <a:t> </a:t>
            </a:r>
            <a:endParaRPr kumimoji="0" lang="en-US" sz="9600" b="1" i="0" u="none" strike="noStrike" kern="1200" cap="none" spc="0" normalizeH="0" baseline="0" noProof="0" dirty="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None/>
              <a:defRPr/>
            </a:pPr>
            <a:r>
              <a:rPr kumimoji="0" lang="en-US" sz="9600" b="1" i="0" u="none" strike="noStrike" kern="1200" cap="none" spc="0" normalizeH="0" baseline="0" noProof="0" dirty="0" smtClean="0">
                <a:ln>
                  <a:noFill/>
                </a:ln>
                <a:solidFill>
                  <a:schemeClr val="tx1"/>
                </a:solidFill>
                <a:effectLst/>
                <a:uLnTx/>
                <a:uFillTx/>
                <a:latin typeface="+mn-lt"/>
                <a:ea typeface="+mn-ea"/>
                <a:cs typeface="+mn-cs"/>
              </a:rPr>
              <a:t>	2</a:t>
            </a:r>
            <a:r>
              <a:rPr kumimoji="0" lang="en-US" sz="9600" b="1" i="0" u="none" strike="noStrike" kern="1200" cap="none" spc="0" normalizeH="0" baseline="0" noProof="0" dirty="0">
                <a:ln>
                  <a:noFill/>
                </a:ln>
                <a:solidFill>
                  <a:schemeClr val="tx1"/>
                </a:solidFill>
                <a:effectLst/>
                <a:uLnTx/>
                <a:uFillTx/>
                <a:latin typeface="+mn-lt"/>
                <a:ea typeface="+mn-ea"/>
                <a:cs typeface="+mn-cs"/>
              </a:rPr>
              <a:t>). Fiscal measures</a:t>
            </a:r>
            <a:endParaRPr kumimoji="0" lang="en-US" sz="9600" b="1" i="0" u="none" strike="noStrike" kern="1200" cap="none" spc="0" normalizeH="0" baseline="0" noProof="0" dirty="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None/>
              <a:defRPr/>
            </a:pPr>
            <a:endParaRPr kumimoji="0" lang="en-US" sz="9600" b="0" i="0" u="none" strike="noStrike" kern="1200" cap="none" spc="0" normalizeH="0" baseline="0" noProof="0" dirty="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None/>
              <a:defRPr/>
            </a:pPr>
            <a:r>
              <a:rPr kumimoji="0" lang="en-US" sz="9600" b="1" i="0" u="sng" strike="noStrike" kern="1200" cap="none" spc="0" normalizeH="0" baseline="0" noProof="0" dirty="0" smtClean="0">
                <a:ln>
                  <a:noFill/>
                </a:ln>
                <a:solidFill>
                  <a:schemeClr val="tx1"/>
                </a:solidFill>
                <a:effectLst/>
                <a:uLnTx/>
                <a:uFillTx/>
                <a:latin typeface="+mn-lt"/>
                <a:ea typeface="+mn-ea"/>
                <a:cs typeface="+mn-cs"/>
              </a:rPr>
              <a:t>Monetary Measures</a:t>
            </a:r>
            <a:endParaRPr kumimoji="0" lang="en-US" sz="9600" b="1" i="0" u="sng" strike="noStrike" kern="1200" cap="none" spc="0" normalizeH="0" baseline="0" noProof="0" dirty="0" smtClean="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None/>
              <a:defRPr/>
            </a:pPr>
            <a:endParaRPr kumimoji="0" lang="en-US" sz="9600" b="0" i="0" u="sng" strike="noStrike" kern="1200" cap="none" spc="0" normalizeH="0" baseline="0" noProof="0" dirty="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Char char=""/>
              <a:defRPr/>
            </a:pPr>
            <a:r>
              <a:rPr kumimoji="0" lang="en-US" sz="9600" b="0" i="0" u="none" strike="noStrike" kern="1200" cap="none" spc="0" normalizeH="0" baseline="0" noProof="0" dirty="0">
                <a:ln>
                  <a:noFill/>
                </a:ln>
                <a:solidFill>
                  <a:schemeClr val="tx1"/>
                </a:solidFill>
                <a:effectLst/>
                <a:uLnTx/>
                <a:uFillTx/>
                <a:latin typeface="+mn-lt"/>
                <a:ea typeface="+mn-ea"/>
                <a:cs typeface="+mn-cs"/>
              </a:rPr>
              <a:t>The most important and commonly used method to control inflation is monetary policy of the Central Bank. Most central banks use high interest rates as the traditional way to fight or prevent inflation. </a:t>
            </a:r>
            <a:endParaRPr kumimoji="0" lang="en-US" sz="9600" b="0" i="0" u="none" strike="noStrike" kern="1200" cap="none" spc="0" normalizeH="0" baseline="0" noProof="0" dirty="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None/>
              <a:defRPr/>
            </a:pPr>
            <a:endParaRPr kumimoji="0" lang="en-US" sz="9600" b="0" i="0" u="none" strike="noStrike" kern="1200" cap="none" spc="0" normalizeH="0" baseline="0" noProof="0" dirty="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panose="05020102010507070707"/>
              <a:buChar char=""/>
              <a:defRPr/>
            </a:pPr>
            <a:endParaRPr kumimoji="0" lang="en-US" sz="9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57200"/>
            <a:ext cx="8229600" cy="1143000"/>
          </a:xfrm>
          <a:noFill/>
          <a:ln>
            <a:noFill/>
          </a:ln>
          <a:effectLst/>
          <a:sp3d prstMaterial="plastic"/>
        </p:spPr>
        <p:txBody>
          <a:bodyPr vert="horz" anchor="ctr">
            <a:normAutofit fontScale="90000"/>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Monetary measures used to control inflation include:</a:t>
            </a:r>
            <a:br>
              <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b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20483" name="Content Placeholder 2"/>
          <p:cNvSpPr>
            <a:spLocks noGrp="1"/>
          </p:cNvSpPr>
          <p:nvPr>
            <p:ph idx="1"/>
          </p:nvPr>
        </p:nvSpPr>
        <p:spPr/>
        <p:txBody>
          <a:bodyPr vert="horz" wrap="square" lIns="91440" tIns="45720" rIns="91440" bIns="45720" anchor="t" anchorCtr="0"/>
          <a:p>
            <a:pPr eaLnBrk="1" hangingPunct="1">
              <a:buNone/>
            </a:pPr>
            <a:r>
              <a:rPr dirty="0"/>
              <a:t>(i) Bank rate policy</a:t>
            </a:r>
            <a:endParaRPr dirty="0"/>
          </a:p>
          <a:p>
            <a:pPr eaLnBrk="1" hangingPunct="1">
              <a:buNone/>
            </a:pPr>
            <a:r>
              <a:rPr dirty="0"/>
              <a:t>(ii) CRR</a:t>
            </a:r>
            <a:endParaRPr dirty="0"/>
          </a:p>
          <a:p>
            <a:pPr eaLnBrk="1" hangingPunct="1">
              <a:buNone/>
            </a:pPr>
            <a:r>
              <a:rPr dirty="0"/>
              <a:t>(iii) Open market operations</a:t>
            </a:r>
            <a:endParaRPr dirty="0"/>
          </a:p>
          <a:p>
            <a:endParaRPr dirty="0"/>
          </a:p>
          <a:p>
            <a:pPr eaLnBrk="1" hangingPunct="1">
              <a:buNone/>
            </a:pPr>
            <a:r>
              <a:rPr dirty="0"/>
              <a:t>	</a:t>
            </a:r>
            <a:endParaRPr dirty="0"/>
          </a:p>
          <a:p>
            <a:pPr eaLnBrk="1" hangingPunct="1">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fontScale="90000"/>
            <a:scene3d>
              <a:camera prst="orthographicFront"/>
              <a:lightRig rig="soft" dir="t">
                <a:rot lat="0" lon="0" rev="16800000"/>
              </a:lightRig>
            </a:scene3d>
            <a:sp3d prstMaterial="softEdge">
              <a:bevelT w="38100" h="38100"/>
            </a:sp3d>
          </a:bodyPr>
          <a:lstStyle/>
          <a:p>
            <a:pPr marL="0" marR="0" lvl="0" indent="0" algn="just" defTabSz="914400" rtl="0" eaLnBrk="1" fontAlgn="auto" latinLnBrk="0" hangingPunct="1">
              <a:lnSpc>
                <a:spcPct val="100000"/>
              </a:lnSpc>
              <a:spcBef>
                <a:spcPct val="0"/>
              </a:spcBef>
              <a:spcAft>
                <a:spcPts val="0"/>
              </a:spcAft>
              <a:buClrTx/>
              <a:buSzTx/>
              <a:buFontTx/>
              <a:buNone/>
              <a:defRPr/>
            </a:pPr>
            <a:r>
              <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Fiscal measures to control inflation </a:t>
            </a: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include:</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21507" name="Content Placeholder 2"/>
          <p:cNvSpPr>
            <a:spLocks noGrp="1"/>
          </p:cNvSpPr>
          <p:nvPr>
            <p:ph idx="1"/>
          </p:nvPr>
        </p:nvSpPr>
        <p:spPr/>
        <p:txBody>
          <a:bodyPr vert="horz" wrap="square" lIns="91440" tIns="45720" rIns="91440" bIns="45720" anchor="t" anchorCtr="0"/>
          <a:p>
            <a:pPr eaLnBrk="1" hangingPunct="1">
              <a:buNone/>
            </a:pPr>
            <a:endParaRPr b="1" dirty="0"/>
          </a:p>
          <a:p>
            <a:pPr eaLnBrk="1" hangingPunct="1">
              <a:buNone/>
            </a:pPr>
            <a:r>
              <a:rPr dirty="0"/>
              <a:t>	 (i)Increase in Taxes</a:t>
            </a:r>
            <a:endParaRPr dirty="0"/>
          </a:p>
          <a:p>
            <a:pPr eaLnBrk="1" hangingPunct="1">
              <a:buNone/>
            </a:pPr>
            <a:r>
              <a:rPr dirty="0"/>
              <a:t>	(ii) Increase in savings</a:t>
            </a:r>
            <a:endParaRPr dirty="0"/>
          </a:p>
          <a:p>
            <a:pPr eaLnBrk="1" hangingPunct="1">
              <a:buNone/>
            </a:pPr>
            <a:r>
              <a:rPr dirty="0"/>
              <a:t>	(iii) surplus budgets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sng"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Inflation </a:t>
            </a:r>
            <a:endParaRPr kumimoji="0" lang="en-US" sz="4100" b="1" i="0" u="sng"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5123" name="Content Placeholder 2"/>
          <p:cNvSpPr>
            <a:spLocks noGrp="1"/>
          </p:cNvSpPr>
          <p:nvPr>
            <p:ph idx="1"/>
          </p:nvPr>
        </p:nvSpPr>
        <p:spPr/>
        <p:txBody>
          <a:bodyPr vert="horz" wrap="square" lIns="91440" tIns="45720" rIns="91440" bIns="45720" anchor="t" anchorCtr="0"/>
          <a:p>
            <a:pPr algn="just" eaLnBrk="1" hangingPunct="1">
              <a:buBlip>
                <a:blip r:embed="rId1"/>
              </a:buBlip>
            </a:pPr>
            <a:r>
              <a:rPr dirty="0"/>
              <a:t>In </a:t>
            </a:r>
            <a:r>
              <a:rPr u="sng" dirty="0"/>
              <a:t>economics</a:t>
            </a:r>
            <a:r>
              <a:rPr dirty="0"/>
              <a:t>, </a:t>
            </a:r>
            <a:r>
              <a:rPr b="1" dirty="0"/>
              <a:t>inflation</a:t>
            </a:r>
            <a:r>
              <a:rPr dirty="0"/>
              <a:t> is a rise in the general </a:t>
            </a:r>
            <a:r>
              <a:rPr u="sng" dirty="0"/>
              <a:t>level of prices</a:t>
            </a:r>
            <a:r>
              <a:rPr dirty="0"/>
              <a:t> of goods and services in an </a:t>
            </a:r>
            <a:r>
              <a:rPr u="sng" dirty="0"/>
              <a:t>economy</a:t>
            </a:r>
            <a:r>
              <a:rPr dirty="0"/>
              <a:t> over a period of time. When the general price level rises, each unit of currency buys fewer goods and services.</a:t>
            </a:r>
            <a:endParaRPr dirty="0"/>
          </a:p>
          <a:p>
            <a:pPr algn="just" eaLnBrk="1" hangingPunct="1">
              <a:buBlip>
                <a:blip r:embed="rId1"/>
              </a:buBlip>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PROCEDURE TO ADJUST INFLATION</a:t>
            </a:r>
            <a:endParaRPr lang="en-US"/>
          </a:p>
        </p:txBody>
      </p:sp>
      <p:pic>
        <p:nvPicPr>
          <p:cNvPr id="4" name="Content Placeholder 3"/>
          <p:cNvPicPr>
            <a:picLocks noChangeAspect="1"/>
          </p:cNvPicPr>
          <p:nvPr>
            <p:ph idx="1"/>
          </p:nvPr>
        </p:nvPicPr>
        <p:blipFill>
          <a:blip r:embed="rId1"/>
          <a:stretch>
            <a:fillRect/>
          </a:stretch>
        </p:blipFill>
        <p:spPr>
          <a:xfrm>
            <a:off x="533400" y="1937385"/>
            <a:ext cx="7987030" cy="39973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Inflation Adjustment </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pic>
        <p:nvPicPr>
          <p:cNvPr id="22531" name="Picture 2"/>
          <p:cNvPicPr>
            <a:picLocks noChangeAspect="1"/>
          </p:cNvPicPr>
          <p:nvPr/>
        </p:nvPicPr>
        <p:blipFill>
          <a:blip r:embed="rId1"/>
          <a:stretch>
            <a:fillRect/>
          </a:stretch>
        </p:blipFill>
        <p:spPr>
          <a:xfrm>
            <a:off x="685800" y="1828800"/>
            <a:ext cx="7772400" cy="350520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pic>
        <p:nvPicPr>
          <p:cNvPr id="23555" name="Picture 2"/>
          <p:cNvPicPr>
            <a:picLocks noChangeAspect="1"/>
          </p:cNvPicPr>
          <p:nvPr/>
        </p:nvPicPr>
        <p:blipFill>
          <a:blip r:embed="rId1"/>
          <a:stretch>
            <a:fillRect/>
          </a:stretch>
        </p:blipFill>
        <p:spPr>
          <a:xfrm>
            <a:off x="457200" y="304800"/>
            <a:ext cx="8229600" cy="1400175"/>
          </a:xfrm>
          <a:prstGeom prst="rect">
            <a:avLst/>
          </a:prstGeom>
          <a:noFill/>
          <a:ln w="9525">
            <a:noFill/>
          </a:ln>
        </p:spPr>
      </p:pic>
      <p:pic>
        <p:nvPicPr>
          <p:cNvPr id="44035" name="Picture 3"/>
          <p:cNvPicPr>
            <a:picLocks noGrp="1" noChangeAspect="1" noChangeArrowheads="1"/>
          </p:cNvPicPr>
          <p:nvPr>
            <p:ph idx="1"/>
          </p:nvPr>
        </p:nvPicPr>
        <p:blipFill>
          <a:blip r:embed="rId2"/>
          <a:srcRect/>
          <a:stretch>
            <a:fillRect/>
          </a:stretch>
        </p:blipFill>
        <p:spPr>
          <a:xfrm>
            <a:off x="381000" y="1981200"/>
            <a:ext cx="8458200" cy="4343400"/>
          </a:xfrm>
          <a:effectLst>
            <a:outerShdw blurRad="292100" dist="139700" dir="2700000" algn="tl" rotWithShape="0">
              <a:srgbClr val="333333">
                <a:alpha val="65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24579" name="Content Placeholder 2"/>
          <p:cNvSpPr>
            <a:spLocks noGrp="1"/>
          </p:cNvSpPr>
          <p:nvPr>
            <p:ph idx="1"/>
          </p:nvPr>
        </p:nvSpPr>
        <p:spPr/>
        <p:txBody>
          <a:bodyPr vert="horz" wrap="square" lIns="91440" tIns="45720" rIns="91440" bIns="45720" anchor="t" anchorCtr="0"/>
          <a:p>
            <a:endParaRPr dirty="0"/>
          </a:p>
        </p:txBody>
      </p:sp>
      <p:pic>
        <p:nvPicPr>
          <p:cNvPr id="24580" name="Picture 2"/>
          <p:cNvPicPr>
            <a:picLocks noChangeAspect="1"/>
          </p:cNvPicPr>
          <p:nvPr/>
        </p:nvPicPr>
        <p:blipFill>
          <a:blip r:embed="rId1"/>
          <a:stretch>
            <a:fillRect/>
          </a:stretch>
        </p:blipFill>
        <p:spPr>
          <a:xfrm>
            <a:off x="381000" y="242888"/>
            <a:ext cx="8458200" cy="637222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sng"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Definitions of inflation</a:t>
            </a:r>
            <a:endParaRPr kumimoji="0" lang="en-US" sz="4100" b="1" i="0" u="sng"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6147" name="Content Placeholder 2"/>
          <p:cNvSpPr>
            <a:spLocks noGrp="1"/>
          </p:cNvSpPr>
          <p:nvPr>
            <p:ph idx="1"/>
          </p:nvPr>
        </p:nvSpPr>
        <p:spPr/>
        <p:txBody>
          <a:bodyPr vert="horz" wrap="square" lIns="91440" tIns="45720" rIns="91440" bIns="45720" anchor="t" anchorCtr="0"/>
          <a:p>
            <a:pPr algn="just" eaLnBrk="1" hangingPunct="1">
              <a:buClr>
                <a:srgbClr val="FFC000"/>
              </a:buClr>
              <a:buBlip>
                <a:blip r:embed="rId1"/>
              </a:buBlip>
            </a:pPr>
            <a:r>
              <a:rPr dirty="0">
                <a:solidFill>
                  <a:srgbClr val="FFC000"/>
                </a:solidFill>
              </a:rPr>
              <a:t>According to Webster's</a:t>
            </a:r>
            <a:r>
              <a:rPr dirty="0"/>
              <a:t> “An increase in the amount of currency in circulation, resulting in a relatively sharp and sudden fall in its value and rise in prices: it may be caused by an increase in the volume of paper money issued, or a relative increase in expenditures as when the supply of goods fails to meet the demand”.</a:t>
            </a:r>
            <a:endParaRPr dirty="0"/>
          </a:p>
          <a:p>
            <a:pPr algn="just" eaLnBrk="1" hangingPunct="1">
              <a:buClr>
                <a:srgbClr val="FFC000"/>
              </a:buClr>
              <a:buBlip>
                <a:blip r:embed="rId1"/>
              </a:buBlip>
            </a:pPr>
            <a:r>
              <a:rPr dirty="0">
                <a:solidFill>
                  <a:srgbClr val="FFC000"/>
                </a:solidFill>
              </a:rPr>
              <a:t>According to Prof. Samuelson</a:t>
            </a:r>
            <a:r>
              <a:rPr dirty="0"/>
              <a:t> “inflation occurs when general level of prices &amp; cost are rising”.</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100" b="1" i="0" u="sng"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Causes of inflation</a:t>
            </a:r>
            <a:endParaRPr kumimoji="0" lang="en-US" sz="4100" b="1" i="0" u="sng"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7171" name="Content Placeholder 2"/>
          <p:cNvSpPr>
            <a:spLocks noGrp="1"/>
          </p:cNvSpPr>
          <p:nvPr>
            <p:ph idx="1"/>
          </p:nvPr>
        </p:nvSpPr>
        <p:spPr/>
        <p:txBody>
          <a:bodyPr vert="horz" wrap="square" lIns="91440" tIns="45720" rIns="91440" bIns="45720" anchor="t" anchorCtr="0"/>
          <a:p>
            <a:pPr eaLnBrk="1" hangingPunct="1">
              <a:buBlip>
                <a:blip r:embed="rId1"/>
              </a:buBlip>
            </a:pPr>
            <a:r>
              <a:rPr sz="4000" dirty="0"/>
              <a:t>Demand-pull inflation </a:t>
            </a:r>
            <a:endParaRPr sz="4000" dirty="0"/>
          </a:p>
          <a:p>
            <a:pPr eaLnBrk="1" hangingPunct="1">
              <a:buBlip>
                <a:blip r:embed="rId1"/>
              </a:buBlip>
            </a:pPr>
            <a:endParaRPr sz="4000" dirty="0"/>
          </a:p>
          <a:p>
            <a:pPr eaLnBrk="1" hangingPunct="1">
              <a:buBlip>
                <a:blip r:embed="rId1"/>
              </a:buBlip>
            </a:pPr>
            <a:r>
              <a:rPr sz="4000" dirty="0"/>
              <a:t>Cost-push inflation</a:t>
            </a:r>
            <a:endParaRPr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NZ"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DEMAND-PULL INFLATION</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8195" name="Content Placeholder 2"/>
          <p:cNvSpPr>
            <a:spLocks noGrp="1"/>
          </p:cNvSpPr>
          <p:nvPr>
            <p:ph idx="1"/>
          </p:nvPr>
        </p:nvSpPr>
        <p:spPr/>
        <p:txBody>
          <a:bodyPr vert="horz" wrap="square" lIns="91440" tIns="45720" rIns="91440" bIns="45720" anchor="t" anchorCtr="0"/>
          <a:p>
            <a:pPr algn="just" eaLnBrk="1" hangingPunct="1">
              <a:lnSpc>
                <a:spcPct val="80000"/>
              </a:lnSpc>
              <a:buNone/>
            </a:pPr>
            <a:r>
              <a:rPr lang="en-NZ" altLang="x-none" dirty="0"/>
              <a:t>    Any inflation that results from an increase in demand is called </a:t>
            </a:r>
            <a:r>
              <a:rPr lang="en-NZ" altLang="x-none" b="1" dirty="0"/>
              <a:t>demand-pull inflation</a:t>
            </a:r>
            <a:endParaRPr lang="en-NZ" altLang="x-none" b="1" dirty="0"/>
          </a:p>
          <a:p>
            <a:pPr eaLnBrk="1" hangingPunct="1">
              <a:lnSpc>
                <a:spcPct val="80000"/>
              </a:lnSpc>
            </a:pPr>
            <a:endParaRPr lang="en-NZ" altLang="x-none" b="1" dirty="0"/>
          </a:p>
          <a:p>
            <a:pPr eaLnBrk="1" hangingPunct="1">
              <a:lnSpc>
                <a:spcPct val="80000"/>
              </a:lnSpc>
              <a:buClr>
                <a:srgbClr val="FFC000"/>
              </a:buClr>
            </a:pPr>
            <a:r>
              <a:rPr lang="en-NZ" altLang="x-none" b="1" dirty="0">
                <a:solidFill>
                  <a:srgbClr val="FFC000"/>
                </a:solidFill>
              </a:rPr>
              <a:t>Caused by</a:t>
            </a:r>
            <a:endParaRPr lang="en-NZ" altLang="x-none" b="1" dirty="0">
              <a:solidFill>
                <a:srgbClr val="FFC000"/>
              </a:solidFill>
            </a:endParaRPr>
          </a:p>
          <a:p>
            <a:pPr lvl="1" eaLnBrk="1" hangingPunct="1">
              <a:lnSpc>
                <a:spcPct val="80000"/>
              </a:lnSpc>
              <a:buBlip>
                <a:blip r:embed="rId1"/>
              </a:buBlip>
            </a:pPr>
            <a:r>
              <a:rPr lang="en-NZ" altLang="x-none" dirty="0"/>
              <a:t>Increased Incomes</a:t>
            </a:r>
            <a:endParaRPr lang="en-NZ" altLang="x-none" dirty="0"/>
          </a:p>
          <a:p>
            <a:pPr lvl="1" eaLnBrk="1" hangingPunct="1">
              <a:lnSpc>
                <a:spcPct val="80000"/>
              </a:lnSpc>
              <a:buBlip>
                <a:blip r:embed="rId1"/>
              </a:buBlip>
            </a:pPr>
            <a:r>
              <a:rPr lang="en-NZ" altLang="x-none" dirty="0"/>
              <a:t>Decreased income taxes</a:t>
            </a:r>
            <a:endParaRPr lang="en-NZ" altLang="x-none" dirty="0"/>
          </a:p>
          <a:p>
            <a:pPr lvl="1" eaLnBrk="1" hangingPunct="1">
              <a:lnSpc>
                <a:spcPct val="80000"/>
              </a:lnSpc>
              <a:buBlip>
                <a:blip r:embed="rId1"/>
              </a:buBlip>
            </a:pPr>
            <a:r>
              <a:rPr lang="en-NZ" altLang="x-none" dirty="0"/>
              <a:t>Decreased tendency to save</a:t>
            </a:r>
            <a:endParaRPr lang="en-NZ" altLang="x-none" dirty="0"/>
          </a:p>
          <a:p>
            <a:pPr lvl="1" eaLnBrk="1" hangingPunct="1">
              <a:lnSpc>
                <a:spcPct val="80000"/>
              </a:lnSpc>
              <a:buBlip>
                <a:blip r:embed="rId1"/>
              </a:buBlip>
            </a:pPr>
            <a:r>
              <a:rPr lang="en-NZ" altLang="x-none" dirty="0"/>
              <a:t>Consumers expect prices to rise in the future</a:t>
            </a:r>
            <a:endParaRPr lang="en-NZ" altLang="x-none" dirty="0"/>
          </a:p>
          <a:p>
            <a:pPr lvl="1" eaLnBrk="1" hangingPunct="1">
              <a:lnSpc>
                <a:spcPct val="80000"/>
              </a:lnSpc>
              <a:buBlip>
                <a:blip r:embed="rId1"/>
              </a:buBlip>
            </a:pPr>
            <a:r>
              <a:rPr lang="en-NZ" altLang="x-none" dirty="0"/>
              <a:t>More money in the economy</a:t>
            </a:r>
            <a:endParaRPr lang="en-NZ" altLang="x-none" dirty="0"/>
          </a:p>
          <a:p>
            <a:pPr eaLnBrk="1" hangingPunct="1">
              <a:buBlip>
                <a:blip r:embed="rId1"/>
              </a:buBlip>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NZ"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COST-PUSH INFLATION</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9219" name="Content Placeholder 2"/>
          <p:cNvSpPr>
            <a:spLocks noGrp="1"/>
          </p:cNvSpPr>
          <p:nvPr>
            <p:ph idx="1"/>
          </p:nvPr>
        </p:nvSpPr>
        <p:spPr/>
        <p:txBody>
          <a:bodyPr vert="horz" wrap="square" lIns="91440" tIns="45720" rIns="91440" bIns="45720" anchor="t" anchorCtr="0"/>
          <a:p>
            <a:pPr algn="just" eaLnBrk="1" hangingPunct="1">
              <a:lnSpc>
                <a:spcPct val="90000"/>
              </a:lnSpc>
              <a:buNone/>
            </a:pPr>
            <a:r>
              <a:rPr lang="en-NZ" altLang="x-none" dirty="0"/>
              <a:t>     Any inflation that results from a decrease in supply is called </a:t>
            </a:r>
            <a:r>
              <a:rPr lang="en-NZ" altLang="x-none" b="1" dirty="0"/>
              <a:t>cost-push inflation.</a:t>
            </a:r>
            <a:endParaRPr lang="en-NZ" altLang="x-none" dirty="0"/>
          </a:p>
          <a:p>
            <a:pPr eaLnBrk="1" hangingPunct="1">
              <a:lnSpc>
                <a:spcPct val="90000"/>
              </a:lnSpc>
            </a:pPr>
            <a:endParaRPr lang="en-NZ" altLang="x-none" dirty="0"/>
          </a:p>
          <a:p>
            <a:pPr eaLnBrk="1" hangingPunct="1">
              <a:lnSpc>
                <a:spcPct val="90000"/>
              </a:lnSpc>
              <a:buClr>
                <a:srgbClr val="FFC000"/>
              </a:buClr>
            </a:pPr>
            <a:r>
              <a:rPr lang="en-NZ" altLang="x-none" b="1" dirty="0">
                <a:solidFill>
                  <a:srgbClr val="FFC000"/>
                </a:solidFill>
              </a:rPr>
              <a:t>Caused by</a:t>
            </a:r>
            <a:endParaRPr lang="en-NZ" altLang="x-none" b="1" dirty="0">
              <a:solidFill>
                <a:srgbClr val="FFC000"/>
              </a:solidFill>
            </a:endParaRPr>
          </a:p>
          <a:p>
            <a:pPr lvl="1" eaLnBrk="1" hangingPunct="1">
              <a:lnSpc>
                <a:spcPct val="90000"/>
              </a:lnSpc>
              <a:buBlip>
                <a:blip r:embed="rId1"/>
              </a:buBlip>
            </a:pPr>
            <a:r>
              <a:rPr lang="en-NZ" altLang="x-none" dirty="0"/>
              <a:t>Increased costs of raw materials</a:t>
            </a:r>
            <a:endParaRPr lang="en-NZ" altLang="x-none" dirty="0"/>
          </a:p>
          <a:p>
            <a:pPr lvl="1" eaLnBrk="1" hangingPunct="1">
              <a:lnSpc>
                <a:spcPct val="90000"/>
              </a:lnSpc>
              <a:buBlip>
                <a:blip r:embed="rId1"/>
              </a:buBlip>
            </a:pPr>
            <a:r>
              <a:rPr lang="en-NZ" altLang="x-none" dirty="0"/>
              <a:t>Increased Wages</a:t>
            </a:r>
            <a:endParaRPr lang="en-NZ" altLang="x-none" dirty="0"/>
          </a:p>
          <a:p>
            <a:pPr lvl="1" eaLnBrk="1" hangingPunct="1">
              <a:lnSpc>
                <a:spcPct val="90000"/>
              </a:lnSpc>
              <a:buBlip>
                <a:blip r:embed="rId1"/>
              </a:buBlip>
            </a:pPr>
            <a:r>
              <a:rPr lang="en-NZ" altLang="x-none" dirty="0"/>
              <a:t>Failure to replace capital goods as they age, reducing its productivity, or increasing its maintenance costs</a:t>
            </a:r>
            <a:endParaRPr lang="en-NZ" altLang="x-none" dirty="0"/>
          </a:p>
          <a:p>
            <a:pPr lvl="1" eaLnBrk="1" hangingPunct="1">
              <a:lnSpc>
                <a:spcPct val="90000"/>
              </a:lnSpc>
              <a:buBlip>
                <a:blip r:embed="rId1"/>
              </a:buBlip>
            </a:pPr>
            <a:r>
              <a:rPr lang="en-NZ" altLang="x-none" dirty="0"/>
              <a:t>Falling Productivity of workers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792162"/>
          </a:xfrm>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Measuring Inflation </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10243" name="Content Placeholder 2"/>
          <p:cNvSpPr>
            <a:spLocks noGrp="1"/>
          </p:cNvSpPr>
          <p:nvPr>
            <p:ph idx="1"/>
          </p:nvPr>
        </p:nvSpPr>
        <p:spPr>
          <a:xfrm>
            <a:off x="457200" y="990600"/>
            <a:ext cx="8229600" cy="4708525"/>
          </a:xfrm>
        </p:spPr>
        <p:txBody>
          <a:bodyPr vert="horz" wrap="square" lIns="91440" tIns="45720" rIns="91440" bIns="45720" numCol="1" anchor="t" anchorCtr="0" compatLnSpc="1"/>
          <a:lstStyle/>
          <a:p>
            <a:pPr marL="136525" marR="0" lvl="0" indent="0" algn="l" defTabSz="914400" rtl="0" eaLnBrk="0" fontAlgn="base" latinLnBrk="0" hangingPunct="0">
              <a:lnSpc>
                <a:spcPct val="100000"/>
              </a:lnSpc>
              <a:spcBef>
                <a:spcPct val="20000"/>
              </a:spcBef>
              <a:spcAft>
                <a:spcPct val="0"/>
              </a:spcAft>
              <a:buClr>
                <a:srgbClr val="F9F9F9"/>
              </a:buClr>
              <a:buSzPct val="65000"/>
              <a:buFont typeface="Wingdings 2" panose="05020102010507070707" pitchFamily="18" charset="2"/>
              <a:buNone/>
              <a:defRPr/>
            </a:pPr>
            <a:r>
              <a:rPr kumimoji="0" lang="en-US" sz="2800" b="0" i="0" u="none" strike="noStrike" kern="1200" cap="none" spc="0" normalizeH="0" baseline="0" noProof="0" dirty="0" smtClean="0">
                <a:ln>
                  <a:noFill/>
                </a:ln>
                <a:solidFill>
                  <a:schemeClr val="accent6">
                    <a:lumMod val="75000"/>
                  </a:schemeClr>
                </a:solidFill>
                <a:effectLst/>
                <a:uLnTx/>
                <a:uFillTx/>
                <a:latin typeface="+mn-lt"/>
                <a:ea typeface="+mn-ea"/>
                <a:cs typeface="+mn-cs"/>
              </a:rPr>
              <a:t>Producer Price Index</a:t>
            </a:r>
            <a:endParaRPr kumimoji="0" lang="en-US" sz="2800" b="0" i="0" u="none" strike="noStrike" kern="1200" cap="none" spc="0" normalizeH="0" baseline="0" noProof="0" dirty="0" smtClean="0">
              <a:ln>
                <a:noFill/>
              </a:ln>
              <a:solidFill>
                <a:schemeClr val="accent6">
                  <a:lumMod val="75000"/>
                </a:schemeClr>
              </a:solidFill>
              <a:effectLst/>
              <a:uLnTx/>
              <a:uFillTx/>
              <a:latin typeface="+mn-lt"/>
              <a:ea typeface="+mn-ea"/>
              <a:cs typeface="+mn-cs"/>
            </a:endParaRPr>
          </a:p>
          <a:p>
            <a:pPr marL="548005" marR="0" lvl="0" indent="-411480" algn="just" defTabSz="914400" rtl="0" eaLnBrk="0" fontAlgn="base" latinLnBrk="0" hangingPunct="0">
              <a:lnSpc>
                <a:spcPct val="100000"/>
              </a:lnSpc>
              <a:spcBef>
                <a:spcPct val="20000"/>
              </a:spcBef>
              <a:spcAft>
                <a:spcPct val="0"/>
              </a:spcAft>
              <a:buClr>
                <a:srgbClr val="F9F9F9"/>
              </a:buClr>
              <a:buSzPct val="65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a:t>
            </a:r>
            <a:r>
              <a:rPr kumimoji="0" lang="en-US" sz="2400" b="0" i="0" u="none" strike="noStrike" kern="1200" cap="none" spc="0" normalizeH="0" baseline="0" noProof="0" dirty="0">
                <a:ln>
                  <a:noFill/>
                </a:ln>
                <a:solidFill>
                  <a:schemeClr val="tx1"/>
                </a:solidFill>
                <a:effectLst/>
                <a:uLnTx/>
                <a:uFillTx/>
                <a:latin typeface="+mn-lt"/>
                <a:ea typeface="+mn-ea"/>
                <a:cs typeface="+mn-cs"/>
              </a:rPr>
              <a:t>PPI measures the average change in the sale prices for the entire domestic market of raw goods and services. </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0" indent="-411480" algn="just" defTabSz="914400" rtl="0" eaLnBrk="0" fontAlgn="base" latinLnBrk="0" hangingPunct="0">
              <a:lnSpc>
                <a:spcPct val="100000"/>
              </a:lnSpc>
              <a:spcBef>
                <a:spcPct val="20000"/>
              </a:spcBef>
              <a:spcAft>
                <a:spcPct val="0"/>
              </a:spcAft>
              <a:buClr>
                <a:srgbClr val="F9F9F9"/>
              </a:buClr>
              <a:buSzPct val="65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These </a:t>
            </a:r>
            <a:r>
              <a:rPr kumimoji="0" lang="en-US" sz="2400" b="0" i="0" u="none" strike="noStrike" kern="1200" cap="none" spc="0" normalizeH="0" baseline="0" noProof="0" dirty="0">
                <a:ln>
                  <a:noFill/>
                </a:ln>
                <a:solidFill>
                  <a:schemeClr val="tx1"/>
                </a:solidFill>
                <a:effectLst/>
                <a:uLnTx/>
                <a:uFillTx/>
                <a:latin typeface="+mn-lt"/>
                <a:ea typeface="+mn-ea"/>
                <a:cs typeface="+mn-cs"/>
              </a:rPr>
              <a:t>goods and services are bought by consumers from their primary producers, bought indirectly from retail </a:t>
            </a:r>
            <a:r>
              <a:rPr kumimoji="0" lang="en-US" sz="2400" b="0" i="0" u="none" strike="noStrike" kern="1200" cap="none" spc="0" normalizeH="0" baseline="0" noProof="0" dirty="0">
                <a:ln>
                  <a:noFill/>
                </a:ln>
                <a:solidFill>
                  <a:schemeClr val="tx1"/>
                </a:solidFill>
                <a:effectLst/>
                <a:uLnTx/>
                <a:uFillTx/>
                <a:latin typeface="+mn-lt"/>
                <a:ea typeface="+mn-ea"/>
                <a:cs typeface="+mn-cs"/>
                <a:hlinkClick r:id="rId1"/>
              </a:rPr>
              <a:t>sellers</a:t>
            </a:r>
            <a:r>
              <a:rPr kumimoji="0" lang="en-US" sz="2400" b="0" i="0" u="none" strike="noStrike" kern="1200" cap="none" spc="0" normalizeH="0" baseline="0" noProof="0" dirty="0">
                <a:ln>
                  <a:noFill/>
                </a:ln>
                <a:solidFill>
                  <a:schemeClr val="tx1"/>
                </a:solidFill>
                <a:effectLst/>
                <a:uLnTx/>
                <a:uFillTx/>
                <a:latin typeface="+mn-lt"/>
                <a:ea typeface="+mn-ea"/>
                <a:cs typeface="+mn-cs"/>
              </a:rPr>
              <a:t> and purchased by producers themselves. </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0" indent="-411480" algn="just" defTabSz="914400" rtl="0" eaLnBrk="0" fontAlgn="base" latinLnBrk="0" hangingPunct="0">
              <a:lnSpc>
                <a:spcPct val="100000"/>
              </a:lnSpc>
              <a:spcBef>
                <a:spcPct val="20000"/>
              </a:spcBef>
              <a:spcAft>
                <a:spcPct val="0"/>
              </a:spcAft>
              <a:buClr>
                <a:srgbClr val="F9F9F9"/>
              </a:buClr>
              <a:buSzPct val="65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PPI comprises prices of both capital equipment and consumer goods.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0" indent="-411480" algn="just" defTabSz="914400" rtl="0" eaLnBrk="0" fontAlgn="base" latinLnBrk="0" hangingPunct="0">
              <a:lnSpc>
                <a:spcPct val="100000"/>
              </a:lnSpc>
              <a:spcBef>
                <a:spcPct val="20000"/>
              </a:spcBef>
              <a:spcAft>
                <a:spcPct val="0"/>
              </a:spcAft>
              <a:buClr>
                <a:srgbClr val="F9F9F9"/>
              </a:buClr>
              <a:buSzPct val="65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a:t>
            </a:r>
            <a:r>
              <a:rPr kumimoji="0" lang="en-US" sz="2400" b="0" i="0" u="none" strike="noStrike" kern="1200" cap="none" spc="0" normalizeH="0" baseline="0" noProof="0" dirty="0">
                <a:ln>
                  <a:noFill/>
                </a:ln>
                <a:solidFill>
                  <a:schemeClr val="tx1"/>
                </a:solidFill>
                <a:effectLst/>
                <a:uLnTx/>
                <a:uFillTx/>
                <a:latin typeface="+mn-lt"/>
                <a:ea typeface="+mn-ea"/>
                <a:cs typeface="+mn-cs"/>
              </a:rPr>
              <a:t>industries that compile the PPI include mining, manufacturing, agriculture, fishing, forestry, natural gas, electricity, construction, waste and scrap materials</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0" indent="-411480" algn="just" defTabSz="914400" rtl="0" eaLnBrk="0" fontAlgn="base" latinLnBrk="0" hangingPunct="0">
              <a:lnSpc>
                <a:spcPct val="100000"/>
              </a:lnSpc>
              <a:spcBef>
                <a:spcPct val="20000"/>
              </a:spcBef>
              <a:spcAft>
                <a:spcPct val="0"/>
              </a:spcAft>
              <a:buClr>
                <a:srgbClr val="F9F9F9"/>
              </a:buClr>
              <a:buSzPct val="65000"/>
              <a:buFont typeface="Wingdings 2" panose="05020102010507070707" pitchFamily="18" charset="2"/>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Sales and excise taxes are not taken into account while determining PPI.</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136525" marR="0" lvl="0" indent="0" algn="just" defTabSz="914400" rtl="0" eaLnBrk="0" fontAlgn="base" latinLnBrk="0" hangingPunct="0">
              <a:lnSpc>
                <a:spcPct val="100000"/>
              </a:lnSpc>
              <a:spcBef>
                <a:spcPct val="20000"/>
              </a:spcBef>
              <a:spcAft>
                <a:spcPct val="0"/>
              </a:spcAft>
              <a:buClr>
                <a:srgbClr val="F9F9F9"/>
              </a:buClr>
              <a:buSzPct val="65000"/>
              <a:buFont typeface="Wingdings 2" panose="05020102010507070707" pitchFamily="18" charset="2"/>
              <a:buNone/>
              <a:defRPr/>
            </a:pPr>
            <a:endParaRPr kumimoji="0" lang="en-US" sz="2400" b="0" i="0" u="none" strike="noStrike" kern="1200" cap="none" spc="0" normalizeH="0" baseline="0" noProof="0" dirty="0" smtClean="0">
              <a:ln>
                <a:noFill/>
              </a:ln>
              <a:solidFill>
                <a:schemeClr val="accent6">
                  <a:lumMod val="75000"/>
                </a:schemeClr>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100" b="1" i="0" u="none" strike="noStrike" kern="1200" cap="none" spc="0" normalizeH="0" baseline="0" noProof="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The Consumer Price Index</a:t>
            </a:r>
            <a:endParaRPr kumimoji="0" lang="en-US" sz="4100" b="1" i="0" u="none" strike="noStrike" kern="1200" cap="none"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11267" name="Content Placeholder 2"/>
          <p:cNvSpPr>
            <a:spLocks noGrp="1"/>
          </p:cNvSpPr>
          <p:nvPr>
            <p:ph idx="1"/>
          </p:nvPr>
        </p:nvSpPr>
        <p:spPr/>
        <p:txBody>
          <a:bodyPr vert="horz" wrap="square" lIns="91440" tIns="45720" rIns="91440" bIns="45720" anchor="t" anchorCtr="0"/>
          <a:p>
            <a:pPr lvl="1"/>
            <a:r>
              <a:rPr dirty="0"/>
              <a:t>Economists have developed a measure called the consumer price index (CPI), </a:t>
            </a:r>
            <a:endParaRPr dirty="0"/>
          </a:p>
          <a:p>
            <a:pPr lvl="1"/>
            <a:r>
              <a:rPr dirty="0"/>
              <a:t>Which is based on a typical market basket of goods and services required by the average consumer. </a:t>
            </a:r>
            <a:endParaRPr dirty="0"/>
          </a:p>
          <a:p>
            <a:pPr lvl="1"/>
            <a:r>
              <a:rPr dirty="0"/>
              <a:t>This market basket usually consists of items from eight major group  </a:t>
            </a:r>
            <a:endParaRPr dirty="0"/>
          </a:p>
          <a:p>
            <a:pPr marL="457200" indent="-457200">
              <a:buFont typeface="Lucida Sans" panose="020B0602030504020204" pitchFamily="34" charset="0"/>
              <a:buAutoNum type="arabicPeriod"/>
            </a:pPr>
            <a:r>
              <a:rPr sz="1600" dirty="0"/>
              <a:t>Food and beverages </a:t>
            </a:r>
            <a:endParaRPr sz="1600" dirty="0"/>
          </a:p>
          <a:p>
            <a:pPr marL="457200" indent="-457200">
              <a:buFont typeface="Lucida Sans" panose="020B0602030504020204" pitchFamily="34" charset="0"/>
              <a:buAutoNum type="arabicPeriod"/>
            </a:pPr>
            <a:r>
              <a:rPr sz="1600" dirty="0"/>
              <a:t>Housing </a:t>
            </a:r>
            <a:endParaRPr sz="1600" dirty="0"/>
          </a:p>
          <a:p>
            <a:pPr marL="457200" indent="-457200">
              <a:buFont typeface="Lucida Sans" panose="020B0602030504020204" pitchFamily="34" charset="0"/>
              <a:buAutoNum type="arabicPeriod"/>
            </a:pPr>
            <a:r>
              <a:rPr sz="1600" dirty="0"/>
              <a:t>Apparel</a:t>
            </a:r>
            <a:endParaRPr sz="1600" dirty="0"/>
          </a:p>
          <a:p>
            <a:pPr marL="457200" indent="-457200">
              <a:buFont typeface="Lucida Sans" panose="020B0602030504020204" pitchFamily="34" charset="0"/>
              <a:buAutoNum type="arabicPeriod"/>
            </a:pPr>
            <a:r>
              <a:rPr sz="1600" dirty="0"/>
              <a:t>Transportation </a:t>
            </a:r>
            <a:endParaRPr sz="1600" dirty="0"/>
          </a:p>
          <a:p>
            <a:pPr marL="457200" indent="-457200">
              <a:buFont typeface="Lucida Sans" panose="020B0602030504020204" pitchFamily="34" charset="0"/>
              <a:buAutoNum type="arabicPeriod"/>
            </a:pPr>
            <a:r>
              <a:rPr sz="1600" dirty="0"/>
              <a:t>Medical care </a:t>
            </a:r>
            <a:endParaRPr sz="1600" dirty="0"/>
          </a:p>
          <a:p>
            <a:pPr marL="457200" indent="-457200">
              <a:buFont typeface="Lucida Sans" panose="020B0602030504020204" pitchFamily="34" charset="0"/>
              <a:buAutoNum type="arabicPeriod"/>
            </a:pPr>
            <a:r>
              <a:rPr sz="1600" dirty="0"/>
              <a:t>Entertainment </a:t>
            </a:r>
            <a:endParaRPr sz="1600" dirty="0"/>
          </a:p>
          <a:p>
            <a:pPr marL="457200" indent="-457200">
              <a:buFont typeface="Lucida Sans" panose="020B0602030504020204" pitchFamily="34" charset="0"/>
              <a:buAutoNum type="arabicPeriod"/>
            </a:pPr>
            <a:r>
              <a:rPr sz="1600" dirty="0"/>
              <a:t>Personal care </a:t>
            </a:r>
            <a:endParaRPr sz="1600" dirty="0"/>
          </a:p>
          <a:p>
            <a:pPr marL="457200" indent="-457200">
              <a:buFont typeface="Lucida Sans" panose="020B0602030504020204" pitchFamily="34" charset="0"/>
              <a:buAutoNum type="arabicPeriod"/>
            </a:pPr>
            <a:r>
              <a:rPr sz="1600" dirty="0"/>
              <a:t>Other goods and services  </a:t>
            </a:r>
            <a:endParaRPr sz="16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4738" name="Rectangle 2"/>
          <p:cNvSpPr>
            <a:spLocks noGrp="1" noChangeArrowheads="1"/>
          </p:cNvSpPr>
          <p:nvPr>
            <p:ph type="title"/>
          </p:nvPr>
        </p:nvSpPr>
        <p:spPr>
          <a:noFill/>
          <a:ln>
            <a:noFill/>
          </a:ln>
          <a:effectLst/>
          <a:sp3d prstMaterial="plastic"/>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rPr>
              <a:t>The Consumer Price Index</a:t>
            </a:r>
            <a:endParaRPr kumimoji="0" lang="en-US" sz="4100" b="1" i="0" u="none" strike="noStrike" kern="1200" cap="none" spc="0" normalizeH="0" baseline="0" noProof="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uLnTx/>
              <a:uFillTx/>
              <a:latin typeface="+mj-lt"/>
              <a:ea typeface="+mj-ea"/>
              <a:cs typeface="+mj-cs"/>
            </a:endParaRPr>
          </a:p>
        </p:txBody>
      </p:sp>
      <p:sp>
        <p:nvSpPr>
          <p:cNvPr id="12291" name="Rectangle 3"/>
          <p:cNvSpPr>
            <a:spLocks noGrp="1"/>
          </p:cNvSpPr>
          <p:nvPr>
            <p:ph idx="1"/>
          </p:nvPr>
        </p:nvSpPr>
        <p:spPr/>
        <p:txBody>
          <a:bodyPr vert="horz" wrap="square" lIns="91440" tIns="45720" rIns="91440" bIns="45720" anchor="t" anchorCtr="0"/>
          <a:p>
            <a:r>
              <a:rPr dirty="0"/>
              <a:t>Constructing the CPI</a:t>
            </a:r>
            <a:endParaRPr dirty="0"/>
          </a:p>
          <a:p>
            <a:pPr lvl="1"/>
            <a:r>
              <a:rPr dirty="0"/>
              <a:t>Constructing the CPI involves three stages:</a:t>
            </a:r>
            <a:endParaRPr dirty="0"/>
          </a:p>
          <a:p>
            <a:pPr lvl="1">
              <a:buFont typeface="Wingdings" panose="05000000000000000000" pitchFamily="2" charset="2"/>
              <a:buChar char="§"/>
            </a:pPr>
            <a:r>
              <a:rPr dirty="0"/>
              <a:t> Selecting the CPI basket</a:t>
            </a:r>
            <a:endParaRPr dirty="0"/>
          </a:p>
          <a:p>
            <a:pPr lvl="1">
              <a:buFont typeface="Wingdings" panose="05000000000000000000" pitchFamily="2" charset="2"/>
              <a:buChar char="§"/>
            </a:pPr>
            <a:r>
              <a:rPr dirty="0"/>
              <a:t> Conducting a monthly price survey</a:t>
            </a:r>
            <a:endParaRPr dirty="0"/>
          </a:p>
          <a:p>
            <a:pPr lvl="1">
              <a:buFont typeface="Wingdings" panose="05000000000000000000" pitchFamily="2" charset="2"/>
              <a:buChar char="§"/>
            </a:pPr>
            <a:r>
              <a:rPr dirty="0"/>
              <a:t> Using the prices and the basket to calculate the CPI</a:t>
            </a:r>
            <a:endParaRPr dirty="0"/>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0</TotalTime>
  <Words>5592</Words>
  <Application>WPS Presentation</Application>
  <PresentationFormat>On-screen Show (4:3)</PresentationFormat>
  <Paragraphs>242</Paragraphs>
  <Slides>23</Slides>
  <Notes>7</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40" baseType="lpstr">
      <vt:lpstr>Arial</vt:lpstr>
      <vt:lpstr>SimSun</vt:lpstr>
      <vt:lpstr>Wingdings</vt:lpstr>
      <vt:lpstr>Book Antiqua</vt:lpstr>
      <vt:lpstr>Lucida Sans</vt:lpstr>
      <vt:lpstr>Wingdings 2</vt:lpstr>
      <vt:lpstr>Wingdings 3</vt:lpstr>
      <vt:lpstr>Wingdings 3</vt:lpstr>
      <vt:lpstr>Wingdings 2</vt:lpstr>
      <vt:lpstr>Calibri</vt:lpstr>
      <vt:lpstr>Microsoft YaHei</vt:lpstr>
      <vt:lpstr>Arial Unicode MS</vt:lpstr>
      <vt:lpstr>Euclid Symbol</vt:lpstr>
      <vt:lpstr>Symbol</vt:lpstr>
      <vt:lpstr>Symbol</vt:lpstr>
      <vt:lpstr>Apex</vt:lpstr>
      <vt:lpstr>Paint.Picture</vt:lpstr>
      <vt:lpstr> Inflation</vt:lpstr>
      <vt:lpstr>Inflation </vt:lpstr>
      <vt:lpstr>Definitions of inflation</vt:lpstr>
      <vt:lpstr>Causes of inflation</vt:lpstr>
      <vt:lpstr>DEMAND-PULL INFLATION</vt:lpstr>
      <vt:lpstr>COST-PUSH INFLATION</vt:lpstr>
      <vt:lpstr>Measuring Inflation </vt:lpstr>
      <vt:lpstr>The Consumer Price Index</vt:lpstr>
      <vt:lpstr>The Consumer Price Index</vt:lpstr>
      <vt:lpstr>The Consumer Price Index</vt:lpstr>
      <vt:lpstr>The Consumer Price Index</vt:lpstr>
      <vt:lpstr>The Consumer Price Index</vt:lpstr>
      <vt:lpstr>The Consumer Price Index</vt:lpstr>
      <vt:lpstr>The Consumer Price Index</vt:lpstr>
      <vt:lpstr>PowerPoint 演示文稿</vt:lpstr>
      <vt:lpstr>Difference between PPI and CPI</vt:lpstr>
      <vt:lpstr>Controlling inflation</vt:lpstr>
      <vt:lpstr>Monetary measures used to control inflation include: </vt:lpstr>
      <vt:lpstr>Fiscal measures to control inflation include:</vt:lpstr>
      <vt:lpstr>PROCEDURE TO ADJUST INFLATION</vt:lpstr>
      <vt:lpstr>Inflation Adjustment </vt:lpstr>
      <vt:lpstr>PowerPoint 演示文稿</vt:lpstr>
      <vt:lpstr>PowerPoint 演示文稿</vt:lpstr>
    </vt:vector>
  </TitlesOfParts>
  <Company>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dc:creator>
  <cp:lastModifiedBy>Dr. Fariha Rehman</cp:lastModifiedBy>
  <cp:revision>233</cp:revision>
  <dcterms:created xsi:type="dcterms:W3CDTF">2012-03-31T11:03:00Z</dcterms:created>
  <dcterms:modified xsi:type="dcterms:W3CDTF">2024-12-09T09:29:56Z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E637583FED264B41BB50F60ADFCEC2E6_12</vt:lpwstr>
  </property>
  <property fmtid="{D5CDD505-2E9C-101B-9397-08002B2CF9AE}" pid="3" name="KSOProductBuildVer">
    <vt:lpwstr>1033-12.2.0.19307</vt:lpwstr>
  </property>
</Properties>
</file>