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8"/>
  </p:notesMasterIdLst>
  <p:sldIdLst>
    <p:sldId id="256" r:id="rId3"/>
    <p:sldId id="258" r:id="rId4"/>
    <p:sldId id="259" r:id="rId5"/>
    <p:sldId id="261" r:id="rId6"/>
    <p:sldId id="266" r:id="rId7"/>
    <p:sldId id="273" r:id="rId8"/>
    <p:sldId id="269" r:id="rId9"/>
    <p:sldId id="267" r:id="rId10"/>
    <p:sldId id="277" r:id="rId11"/>
    <p:sldId id="282" r:id="rId12"/>
    <p:sldId id="270" r:id="rId13"/>
    <p:sldId id="271" r:id="rId14"/>
    <p:sldId id="272" r:id="rId15"/>
    <p:sldId id="278" r:id="rId16"/>
    <p:sldId id="28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1"/>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8782EE-DCC4-445F-96AD-D8BE7D960C67}"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77304D-13DC-4D6F-A0B9-26F65769869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B638CD-DDC6-4E7D-A27B-500C0E12012C}"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AE82C-71ED-4958-BB32-4BD64920315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2831285-EE0A-429E-A2B6-CF8FA2B8DE58}"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AE82C-71ED-4958-BB32-4BD64920315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E4B6DC7-1A28-4BE3-A734-F14D589B4A85}"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AE82C-71ED-4958-BB32-4BD64920315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normAutofit/>
          </a:bodyPr>
          <a:lstStyle/>
          <a:p>
            <a:pPr lvl="0"/>
            <a:endParaRPr lang="en-US" noProof="0"/>
          </a:p>
        </p:txBody>
      </p:sp>
      <p:sp>
        <p:nvSpPr>
          <p:cNvPr id="4" name="Date Placeholder 3"/>
          <p:cNvSpPr>
            <a:spLocks noGrp="1"/>
          </p:cNvSpPr>
          <p:nvPr>
            <p:ph type="dt" sz="half" idx="10"/>
          </p:nvPr>
        </p:nvSpPr>
        <p:spPr>
          <a:xfrm>
            <a:off x="457200" y="6248400"/>
            <a:ext cx="2133600" cy="457200"/>
          </a:xfrm>
        </p:spPr>
        <p:txBody>
          <a:bodyPr/>
          <a:lstStyle>
            <a:lvl1pPr>
              <a:defRPr smtClean="0"/>
            </a:lvl1pPr>
          </a:lstStyle>
          <a:p>
            <a:pPr>
              <a:defRPr/>
            </a:pPr>
            <a:fld id="{AC773395-B8DE-4585-BE6F-970AF91799D8}" type="datetime1">
              <a:rPr lang="en-US" smtClean="0"/>
            </a:fld>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smtClean="0"/>
            </a:lvl1pPr>
          </a:lstStyle>
          <a:p>
            <a:pPr>
              <a:defRPr/>
            </a:pPr>
            <a:endParaRPr lang="en-IN"/>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pPr>
              <a:defRPr/>
            </a:pPr>
            <a:fld id="{A7D4257E-193D-4E80-88C7-4A618D9131D0}"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22A8D2A-7D5F-4897-8C9E-3236AE11B090}"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AE82C-71ED-4958-BB32-4BD64920315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D5DB2ED-3309-45D9-8FCB-D88E262499E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AE82C-71ED-4958-BB32-4BD64920315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813B76EE-BD3A-4AAD-89AD-D674C2358339}"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AE82C-71ED-4958-BB32-4BD64920315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C0A3B152-8DC7-4DF6-A19C-FB7911EE29A5}"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AE82C-71ED-4958-BB32-4BD64920315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AF168FDA-06FA-4B56-B39D-18695D8A8E35}"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9AE82C-71ED-4958-BB32-4BD64920315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4621E7-A5CE-4D26-B604-298B45757E46}"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9AE82C-71ED-4958-BB32-4BD64920315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60AADA-8C83-402F-A6C9-F4732075ADA3}"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9AE82C-71ED-4958-BB32-4BD64920315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517F723-A0A4-492B-97DD-EEB067F504BB}"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AE82C-71ED-4958-BB32-4BD64920315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AFF6747-87F0-429A-BF63-F5A7952A419C}"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AE82C-71ED-4958-BB32-4BD64920315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A8D2A-7D5F-4897-8C9E-3236AE11B090}"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AE82C-71ED-4958-BB32-4BD64920315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Inventory Control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a:spLocks noGrp="1"/>
          </p:cNvSpPr>
          <p:nvPr>
            <p:ph type="dt" sz="half" idx="10"/>
          </p:nvPr>
        </p:nvSpPr>
        <p:spPr/>
        <p:txBody>
          <a:bodyPr/>
          <a:p>
            <a:fld id="{C360AADA-8C83-402F-A6C9-F4732075ADA3}"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D49AE82C-71ED-4958-BB32-4BD649203158}" type="slidenum">
              <a:rPr lang="en-US" smtClean="0"/>
            </a:fld>
            <a:endParaRPr lang="en-US"/>
          </a:p>
        </p:txBody>
      </p:sp>
      <p:sp>
        <p:nvSpPr>
          <p:cNvPr id="5" name="Text Box 4"/>
          <p:cNvSpPr txBox="1"/>
          <p:nvPr/>
        </p:nvSpPr>
        <p:spPr>
          <a:xfrm>
            <a:off x="617855" y="1600200"/>
            <a:ext cx="7908290" cy="4424045"/>
          </a:xfrm>
          <a:prstGeom prst="rect">
            <a:avLst/>
          </a:prstGeom>
          <a:gradFill>
            <a:gsLst>
              <a:gs pos="42000">
                <a:srgbClr val="EDE976"/>
              </a:gs>
              <a:gs pos="0">
                <a:srgbClr val="F3F0A4"/>
              </a:gs>
              <a:gs pos="100000">
                <a:srgbClr val="E6E148"/>
              </a:gs>
            </a:gsLst>
            <a:lin scaled="1"/>
          </a:gradFill>
        </p:spPr>
        <p:txBody>
          <a:bodyPr>
            <a:noAutofit/>
          </a:bodyPr>
          <a:p>
            <a:pPr algn="just"/>
            <a:r>
              <a:rPr lang="en-US" sz="2800">
                <a:solidFill>
                  <a:srgbClr val="231F20"/>
                </a:solidFill>
                <a:latin typeface="Times-Roman"/>
                <a:ea typeface="Times-Roman"/>
              </a:rPr>
              <a:t>Example:</a:t>
            </a:r>
            <a:endParaRPr lang="en-US" sz="2800">
              <a:solidFill>
                <a:srgbClr val="231F20"/>
              </a:solidFill>
              <a:latin typeface="Times-Roman"/>
              <a:ea typeface="Times-Roman"/>
            </a:endParaRPr>
          </a:p>
          <a:p>
            <a:pPr algn="just"/>
            <a:r>
              <a:rPr sz="2800">
                <a:solidFill>
                  <a:srgbClr val="231F20"/>
                </a:solidFill>
                <a:latin typeface="Times-Roman"/>
                <a:ea typeface="Times-Roman"/>
              </a:rPr>
              <a:t>Alpha Industry estimates that it will sell 12,000 units of its product for the forthcoming year. The ordering cost is Rs. 100 per order and the carrying cost per unit per year is 20% of the purchase price per unit. The purchase price per unit is Rs. 50. </a:t>
            </a:r>
            <a:endParaRPr sz="2800">
              <a:solidFill>
                <a:srgbClr val="231F20"/>
              </a:solidFill>
              <a:latin typeface="Times-Roman"/>
              <a:ea typeface="Times-Roman"/>
            </a:endParaRPr>
          </a:p>
          <a:p>
            <a:pPr algn="just"/>
            <a:r>
              <a:rPr sz="2800">
                <a:solidFill>
                  <a:srgbClr val="231F20"/>
                </a:solidFill>
                <a:latin typeface="Times-Roman"/>
                <a:ea typeface="Times-Roman"/>
              </a:rPr>
              <a:t>Find: </a:t>
            </a:r>
            <a:endParaRPr sz="2800">
              <a:solidFill>
                <a:srgbClr val="231F20"/>
              </a:solidFill>
              <a:latin typeface="Times-Roman"/>
              <a:ea typeface="Times-Roman"/>
            </a:endParaRPr>
          </a:p>
          <a:p>
            <a:pPr algn="just"/>
            <a:r>
              <a:rPr sz="2800">
                <a:solidFill>
                  <a:srgbClr val="231F20"/>
                </a:solidFill>
                <a:latin typeface="Times-Roman"/>
                <a:ea typeface="Times-Roman"/>
              </a:rPr>
              <a:t>(a) Economic order size </a:t>
            </a:r>
            <a:endParaRPr sz="2800">
              <a:solidFill>
                <a:srgbClr val="231F20"/>
              </a:solidFill>
              <a:latin typeface="Times-Roman"/>
              <a:ea typeface="Times-Roman"/>
            </a:endParaRPr>
          </a:p>
          <a:p>
            <a:pPr algn="just"/>
            <a:r>
              <a:rPr sz="2800">
                <a:solidFill>
                  <a:srgbClr val="231F20"/>
                </a:solidFill>
                <a:latin typeface="Times-Roman"/>
                <a:ea typeface="Times-Roman"/>
              </a:rPr>
              <a:t>(b) No. of orders per year </a:t>
            </a:r>
            <a:endParaRPr sz="2800">
              <a:solidFill>
                <a:srgbClr val="231F20"/>
              </a:solidFill>
              <a:latin typeface="Times-Roman"/>
              <a:ea typeface="Times-Roman"/>
            </a:endParaRPr>
          </a:p>
          <a:p>
            <a:pPr algn="just"/>
            <a:r>
              <a:rPr sz="2800">
                <a:solidFill>
                  <a:srgbClr val="231F20"/>
                </a:solidFill>
                <a:latin typeface="Times-Roman"/>
                <a:ea typeface="Times-Roman"/>
              </a:rPr>
              <a:t>(c) Time between successive orders</a:t>
            </a:r>
            <a:endParaRPr sz="2800">
              <a:solidFill>
                <a:srgbClr val="231F20"/>
              </a:solidFill>
              <a:latin typeface="Times-Roman"/>
              <a:ea typeface="Times-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PURCHASE MODEL WITH SHORTAGES</a:t>
            </a:r>
            <a:r>
              <a:rPr lang="en-US" dirty="0"/>
              <a:t> </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a:t>In this model, the items on order will be received instantaneously and they </a:t>
            </a:r>
            <a:r>
              <a:rPr lang="en-US" dirty="0" smtClean="0"/>
              <a:t>are consumed </a:t>
            </a:r>
            <a:r>
              <a:rPr lang="en-US" dirty="0"/>
              <a:t>at a constant rate. The purchase price per unit is same irrespective </a:t>
            </a:r>
            <a:r>
              <a:rPr lang="en-US" dirty="0" smtClean="0"/>
              <a:t>of order </a:t>
            </a:r>
            <a:r>
              <a:rPr lang="en-US" dirty="0"/>
              <a:t>size. If there is no stock at the time of receiving a request for the </a:t>
            </a:r>
            <a:r>
              <a:rPr lang="en-US" dirty="0" smtClean="0"/>
              <a:t>items, it </a:t>
            </a:r>
            <a:r>
              <a:rPr lang="en-US" dirty="0"/>
              <a:t>is assumed that it will be satisfied at a later date with a penalty. This is </a:t>
            </a:r>
            <a:r>
              <a:rPr lang="en-US" dirty="0" smtClean="0"/>
              <a:t>called </a:t>
            </a:r>
            <a:r>
              <a:rPr lang="en-US" i="1" dirty="0" smtClean="0"/>
              <a:t>backordering</a:t>
            </a:r>
            <a:r>
              <a:rPr lang="en-US" dirty="0"/>
              <a:t>. </a:t>
            </a:r>
            <a:r>
              <a:rPr lang="en-US" dirty="0" smtClean="0"/>
              <a:t>The </a:t>
            </a:r>
            <a:r>
              <a:rPr lang="en-US" dirty="0"/>
              <a:t>variables which are used in this model </a:t>
            </a:r>
            <a:r>
              <a:rPr lang="en-US" dirty="0" smtClean="0"/>
              <a:t>are</a:t>
            </a:r>
            <a:endParaRPr lang="en-US" dirty="0" smtClean="0"/>
          </a:p>
          <a:p>
            <a:pPr marL="0" indent="0" algn="just">
              <a:buNone/>
            </a:pPr>
            <a:br>
              <a:rPr lang="en-US" dirty="0"/>
            </a:br>
            <a:r>
              <a:rPr lang="en-US" i="1" dirty="0"/>
              <a:t>D </a:t>
            </a:r>
            <a:r>
              <a:rPr lang="en-US" dirty="0"/>
              <a:t>= </a:t>
            </a:r>
            <a:r>
              <a:rPr lang="en-US" dirty="0" smtClean="0"/>
              <a:t>demand/period</a:t>
            </a:r>
            <a:endParaRPr lang="en-US" dirty="0" smtClean="0"/>
          </a:p>
          <a:p>
            <a:pPr marL="0" indent="0" algn="just">
              <a:buNone/>
            </a:pPr>
            <a:br>
              <a:rPr lang="en-US" dirty="0"/>
            </a:br>
            <a:r>
              <a:rPr lang="en-US" i="1" dirty="0" smtClean="0"/>
              <a:t>Cc</a:t>
            </a:r>
            <a:r>
              <a:rPr lang="en-US" dirty="0" smtClean="0"/>
              <a:t>= </a:t>
            </a:r>
            <a:r>
              <a:rPr lang="en-US" dirty="0"/>
              <a:t>carrying </a:t>
            </a:r>
            <a:r>
              <a:rPr lang="en-US" dirty="0" smtClean="0"/>
              <a:t>cost/unit/period</a:t>
            </a:r>
            <a:endParaRPr lang="en-US" dirty="0" smtClean="0"/>
          </a:p>
          <a:p>
            <a:pPr marL="0" indent="0" algn="just">
              <a:buNone/>
            </a:pPr>
            <a:br>
              <a:rPr lang="en-US" dirty="0"/>
            </a:br>
            <a:r>
              <a:rPr lang="en-US" i="1" dirty="0" smtClean="0"/>
              <a:t>Co</a:t>
            </a:r>
            <a:r>
              <a:rPr lang="en-US" dirty="0" smtClean="0"/>
              <a:t>= </a:t>
            </a:r>
            <a:r>
              <a:rPr lang="en-US" dirty="0"/>
              <a:t>ordering </a:t>
            </a:r>
            <a:r>
              <a:rPr lang="en-US" dirty="0" smtClean="0"/>
              <a:t>cost/order</a:t>
            </a:r>
            <a:endParaRPr lang="en-US" dirty="0" smtClean="0"/>
          </a:p>
          <a:p>
            <a:pPr marL="0" indent="0" algn="just">
              <a:buNone/>
            </a:pPr>
            <a:br>
              <a:rPr lang="en-US" dirty="0"/>
            </a:br>
            <a:r>
              <a:rPr lang="en-US" i="1" dirty="0" smtClean="0"/>
              <a:t>Cs</a:t>
            </a:r>
            <a:r>
              <a:rPr lang="en-US" dirty="0" smtClean="0"/>
              <a:t>= </a:t>
            </a:r>
            <a:r>
              <a:rPr lang="en-US" dirty="0"/>
              <a:t>shortage </a:t>
            </a:r>
            <a:r>
              <a:rPr lang="en-US" dirty="0" smtClean="0"/>
              <a:t>cost/unit/period</a:t>
            </a:r>
            <a:endParaRPr lang="en-US" dirty="0" smtClean="0"/>
          </a:p>
          <a:p>
            <a:pPr marL="0" indent="0" algn="just">
              <a:buNone/>
            </a:pPr>
            <a:r>
              <a:rPr lang="en-US" dirty="0" smtClean="0"/>
              <a:t> </a:t>
            </a:r>
            <a:br>
              <a:rPr lang="en-US" dirty="0"/>
            </a:br>
            <a:endParaRPr lang="en-US" dirty="0"/>
          </a:p>
        </p:txBody>
      </p:sp>
      <p:sp>
        <p:nvSpPr>
          <p:cNvPr id="4" name="Date Placeholder 3"/>
          <p:cNvSpPr>
            <a:spLocks noGrp="1"/>
          </p:cNvSpPr>
          <p:nvPr>
            <p:ph type="dt" sz="half" idx="10"/>
          </p:nvPr>
        </p:nvSpPr>
        <p:spPr/>
        <p:txBody>
          <a:bodyPr/>
          <a:lstStyle/>
          <a:p>
            <a:fld id="{AB729E72-B776-428E-8D22-9D9CD350D550}"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AE82C-71ED-4958-BB32-4BD649203158}" type="slidenum">
              <a:rPr lang="en-US" smtClean="0"/>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0" y="933450"/>
            <a:ext cx="6577013" cy="499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D31A620D-F15C-4D15-AFE0-125C50E4C562}" type="datetime1">
              <a:rPr lang="en-US" smtClean="0"/>
            </a:fld>
            <a:endParaRPr lang="en-US"/>
          </a:p>
        </p:txBody>
      </p:sp>
      <p:sp>
        <p:nvSpPr>
          <p:cNvPr id="4" name="Slide Number Placeholder 3"/>
          <p:cNvSpPr>
            <a:spLocks noGrp="1"/>
          </p:cNvSpPr>
          <p:nvPr>
            <p:ph type="sldNum" sz="quarter" idx="12"/>
          </p:nvPr>
        </p:nvSpPr>
        <p:spPr/>
        <p:txBody>
          <a:bodyPr/>
          <a:lstStyle/>
          <a:p>
            <a:fld id="{D49AE82C-71ED-4958-BB32-4BD649203158}" type="slidenum">
              <a:rPr lang="en-US" smtClean="0"/>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The annual demand for a component is 30,000 units. </a:t>
            </a:r>
            <a:r>
              <a:rPr lang="en-US" dirty="0" smtClean="0"/>
              <a:t>The carrying </a:t>
            </a:r>
            <a:r>
              <a:rPr lang="en-US" dirty="0"/>
              <a:t>cost is </a:t>
            </a:r>
            <a:r>
              <a:rPr lang="en-US" dirty="0" err="1"/>
              <a:t>Rs</a:t>
            </a:r>
            <a:r>
              <a:rPr lang="en-US" dirty="0"/>
              <a:t>. 2.00/unit/year, the ordering cost is </a:t>
            </a:r>
            <a:r>
              <a:rPr lang="en-US" dirty="0" err="1"/>
              <a:t>Rs</a:t>
            </a:r>
            <a:r>
              <a:rPr lang="en-US" dirty="0"/>
              <a:t>. 100.00/order, </a:t>
            </a:r>
            <a:r>
              <a:rPr lang="en-US" dirty="0" smtClean="0"/>
              <a:t>and the </a:t>
            </a:r>
            <a:r>
              <a:rPr lang="en-US" dirty="0"/>
              <a:t>shortage cost is </a:t>
            </a:r>
            <a:r>
              <a:rPr lang="en-US" dirty="0" err="1"/>
              <a:t>Rs</a:t>
            </a:r>
            <a:r>
              <a:rPr lang="en-US" dirty="0"/>
              <a:t>. 12.00/unit/year. Find the optimal values of </a:t>
            </a:r>
            <a:r>
              <a:rPr lang="en-US" dirty="0" smtClean="0"/>
              <a:t>the following:</a:t>
            </a:r>
            <a:endParaRPr lang="en-US" dirty="0" smtClean="0"/>
          </a:p>
          <a:p>
            <a:pPr marL="0" indent="0">
              <a:buNone/>
            </a:pPr>
            <a:br>
              <a:rPr lang="en-US" dirty="0"/>
            </a:br>
            <a:r>
              <a:rPr lang="en-US" dirty="0"/>
              <a:t>(a) Ordering quantity</a:t>
            </a:r>
            <a:br>
              <a:rPr lang="en-US" dirty="0"/>
            </a:br>
            <a:r>
              <a:rPr lang="en-US" dirty="0"/>
              <a:t>(b) Maximum inventory</a:t>
            </a:r>
            <a:br>
              <a:rPr lang="en-US" dirty="0"/>
            </a:br>
            <a:r>
              <a:rPr lang="en-US" dirty="0"/>
              <a:t>(c) Maximum shortage quantity</a:t>
            </a:r>
            <a:br>
              <a:rPr lang="en-US" dirty="0"/>
            </a:br>
            <a:r>
              <a:rPr lang="en-US" dirty="0"/>
              <a:t>(d) Cycle time</a:t>
            </a:r>
            <a:br>
              <a:rPr lang="en-US" dirty="0"/>
            </a:br>
            <a:r>
              <a:rPr lang="en-US" dirty="0"/>
              <a:t>(e) Inventory period (</a:t>
            </a:r>
            <a:r>
              <a:rPr lang="en-US" i="1" dirty="0"/>
              <a:t>t</a:t>
            </a:r>
            <a:r>
              <a:rPr lang="en-US" sz="1200" dirty="0"/>
              <a:t>1</a:t>
            </a:r>
            <a:r>
              <a:rPr lang="en-US" dirty="0"/>
              <a:t>)</a:t>
            </a:r>
            <a:br>
              <a:rPr lang="en-US" dirty="0"/>
            </a:br>
            <a:r>
              <a:rPr lang="en-US" dirty="0"/>
              <a:t>(f) Shortage period (</a:t>
            </a:r>
            <a:r>
              <a:rPr lang="en-US" i="1" dirty="0"/>
              <a:t>t</a:t>
            </a:r>
            <a:r>
              <a:rPr lang="en-US" sz="1100" dirty="0"/>
              <a:t>2</a:t>
            </a:r>
            <a:r>
              <a:rPr lang="en-US" dirty="0"/>
              <a:t>) </a:t>
            </a:r>
            <a:endParaRPr lang="en-US" dirty="0" smtClean="0"/>
          </a:p>
          <a:p>
            <a:pPr marL="0" indent="0">
              <a:buNone/>
            </a:pPr>
            <a:r>
              <a:rPr lang="en-US" dirty="0" smtClean="0"/>
              <a:t>(g) No. of Order per year</a:t>
            </a:r>
            <a:br>
              <a:rPr lang="en-US" dirty="0"/>
            </a:br>
            <a:endParaRPr lang="en-US" dirty="0"/>
          </a:p>
        </p:txBody>
      </p:sp>
      <p:sp>
        <p:nvSpPr>
          <p:cNvPr id="4" name="Date Placeholder 3"/>
          <p:cNvSpPr>
            <a:spLocks noGrp="1"/>
          </p:cNvSpPr>
          <p:nvPr>
            <p:ph type="dt" sz="half" idx="10"/>
          </p:nvPr>
        </p:nvSpPr>
        <p:spPr/>
        <p:txBody>
          <a:bodyPr/>
          <a:lstStyle/>
          <a:p>
            <a:fld id="{4607DCF8-2B5B-4FCD-867A-4E8E59807AAC}"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AE82C-71ED-4958-BB32-4BD649203158}"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5DB2ED-3309-45D9-8FCB-D88E262499E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AE82C-71ED-4958-BB32-4BD649203158}" type="slidenum">
              <a:rPr lang="en-US" smtClean="0"/>
            </a:fld>
            <a:endParaRPr lang="en-US"/>
          </a:p>
        </p:txBody>
      </p:sp>
      <p:pic>
        <p:nvPicPr>
          <p:cNvPr id="2050" name="Picture 2"/>
          <p:cNvPicPr>
            <a:picLocks noChangeAspect="1" noChangeArrowheads="1"/>
          </p:cNvPicPr>
          <p:nvPr/>
        </p:nvPicPr>
        <p:blipFill>
          <a:blip r:embed="rId1"/>
          <a:srcRect/>
          <a:stretch>
            <a:fillRect/>
          </a:stretch>
        </p:blipFill>
        <p:spPr bwMode="auto">
          <a:xfrm>
            <a:off x="1371600" y="533400"/>
            <a:ext cx="7086600"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a:t>Example </a:t>
            </a:r>
            <a:endParaRPr lang="en-US"/>
          </a:p>
        </p:txBody>
      </p:sp>
      <p:sp>
        <p:nvSpPr>
          <p:cNvPr id="8" name="Content Placeholder 7"/>
          <p:cNvSpPr>
            <a:spLocks noGrp="1"/>
          </p:cNvSpPr>
          <p:nvPr>
            <p:ph idx="1"/>
          </p:nvPr>
        </p:nvSpPr>
        <p:spPr>
          <a:gradFill>
            <a:gsLst>
              <a:gs pos="42000">
                <a:srgbClr val="EDE976"/>
              </a:gs>
              <a:gs pos="0">
                <a:srgbClr val="F3F0A4"/>
              </a:gs>
              <a:gs pos="100000">
                <a:srgbClr val="E6E148"/>
              </a:gs>
            </a:gsLst>
            <a:lin scaled="1"/>
          </a:gradFill>
        </p:spPr>
        <p:txBody>
          <a:bodyPr>
            <a:noAutofit/>
          </a:bodyPr>
          <a:p>
            <a:pPr marL="0" indent="0">
              <a:buNone/>
            </a:pPr>
            <a:r>
              <a:rPr lang="en-US" altLang="en-US" sz="2400"/>
              <a:t>The annual demand for an automobile component is 24,000 units. The carrying cost is Rs. 0.40/unit/year, the ordering cost is Rs. 20.00/order, and the shortage cost is Rs. 10.00/unit/year. Find the optimal values of the following:</a:t>
            </a:r>
            <a:endParaRPr lang="en-US" altLang="en-US" sz="2400"/>
          </a:p>
          <a:p>
            <a:pPr marL="0" indent="0">
              <a:buNone/>
            </a:pPr>
            <a:endParaRPr lang="en-US" altLang="en-US" sz="2400"/>
          </a:p>
          <a:p>
            <a:pPr marL="0" indent="0">
              <a:buNone/>
            </a:pPr>
            <a:r>
              <a:rPr lang="en-US" altLang="en-US" sz="2400"/>
              <a:t>(a) Economic order quantity</a:t>
            </a:r>
            <a:endParaRPr lang="en-US" altLang="en-US" sz="2400"/>
          </a:p>
          <a:p>
            <a:pPr marL="0" indent="0">
              <a:buNone/>
            </a:pPr>
            <a:r>
              <a:rPr lang="en-US" altLang="en-US" sz="2400"/>
              <a:t>(b) Maximum inventory</a:t>
            </a:r>
            <a:endParaRPr lang="en-US" altLang="en-US" sz="2400"/>
          </a:p>
          <a:p>
            <a:pPr marL="0" indent="0">
              <a:buNone/>
            </a:pPr>
            <a:r>
              <a:rPr lang="en-US" altLang="en-US" sz="2400"/>
              <a:t>(c) Maximum shortage quantity</a:t>
            </a:r>
            <a:endParaRPr lang="en-US" altLang="en-US" sz="2400"/>
          </a:p>
          <a:p>
            <a:pPr marL="0" indent="0">
              <a:buNone/>
            </a:pPr>
            <a:r>
              <a:rPr lang="en-US" altLang="en-US" sz="2400"/>
              <a:t>(d) Cycle time</a:t>
            </a:r>
            <a:endParaRPr lang="en-US" altLang="en-US" sz="2400"/>
          </a:p>
          <a:p>
            <a:pPr marL="0" indent="0">
              <a:buNone/>
            </a:pPr>
            <a:r>
              <a:rPr lang="en-US" altLang="en-US" sz="2400"/>
              <a:t>(e) Inventory period (t1)</a:t>
            </a:r>
            <a:endParaRPr lang="en-US" altLang="en-US" sz="2400"/>
          </a:p>
          <a:p>
            <a:pPr marL="0" indent="0">
              <a:buNone/>
            </a:pPr>
            <a:r>
              <a:rPr lang="en-US" altLang="en-US" sz="2400"/>
              <a:t>(f) Shortage period (t2).</a:t>
            </a:r>
            <a:endParaRPr lang="en-US" altLang="en-US" sz="2400"/>
          </a:p>
        </p:txBody>
      </p:sp>
      <p:sp>
        <p:nvSpPr>
          <p:cNvPr id="4" name="Date Placeholder 3"/>
          <p:cNvSpPr>
            <a:spLocks noGrp="1"/>
          </p:cNvSpPr>
          <p:nvPr>
            <p:ph type="dt" sz="half" idx="10"/>
          </p:nvPr>
        </p:nvSpPr>
        <p:spPr/>
        <p:txBody>
          <a:bodyPr/>
          <a:p>
            <a:fld id="{622A8D2A-7D5F-4897-8C9E-3236AE11B090}"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D49AE82C-71ED-4958-BB32-4BD649203158}"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5"/>
          <p:cNvSpPr>
            <a:spLocks noGrp="1" noChangeArrowheads="1"/>
          </p:cNvSpPr>
          <p:nvPr>
            <p:ph type="sldNum" sz="quarter" idx="12"/>
          </p:nvPr>
        </p:nvSpPr>
        <p:spPr bwMode="auto">
          <a:noFill/>
          <a:ln>
            <a:miter lim="800000"/>
          </a:ln>
        </p:spPr>
        <p:txBody>
          <a:bodyPr wrap="square" numCol="1" anchorCtr="0" compatLnSpc="1"/>
          <a:lstStyle/>
          <a:p>
            <a:fld id="{17254C02-9C6B-4A1E-AACD-E12789212E7F}" type="slidenum">
              <a:rPr lang="en-US"/>
            </a:fld>
            <a:endParaRPr lang="en-US"/>
          </a:p>
        </p:txBody>
      </p:sp>
      <p:sp>
        <p:nvSpPr>
          <p:cNvPr id="2" name="Title 1"/>
          <p:cNvSpPr>
            <a:spLocks noGrp="1"/>
          </p:cNvSpPr>
          <p:nvPr>
            <p:ph type="title" idx="4294967295"/>
          </p:nvPr>
        </p:nvSpPr>
        <p:spPr>
          <a:xfrm>
            <a:off x="0" y="277813"/>
            <a:ext cx="8229600" cy="1143000"/>
          </a:xfrm>
        </p:spPr>
        <p:txBody>
          <a:bodyPr>
            <a:normAutofit fontScale="90000"/>
          </a:bodyPr>
          <a:lstStyle/>
          <a:p>
            <a:pPr fontAlgn="auto">
              <a:spcAft>
                <a:spcPts val="0"/>
              </a:spcAft>
              <a:defRPr/>
            </a:pPr>
            <a:br>
              <a:rPr lang="en-US" sz="4000" dirty="0" smtClean="0">
                <a:solidFill>
                  <a:schemeClr val="accent1"/>
                </a:solidFill>
              </a:rPr>
            </a:br>
            <a:r>
              <a:rPr lang="en-US" sz="4000" dirty="0" smtClean="0">
                <a:solidFill>
                  <a:schemeClr val="accent1"/>
                </a:solidFill>
              </a:rPr>
              <a:t>  Inventory means…</a:t>
            </a:r>
            <a:br>
              <a:rPr lang="en-US" sz="4000" dirty="0" smtClean="0">
                <a:solidFill>
                  <a:schemeClr val="accent1"/>
                </a:solidFill>
              </a:rPr>
            </a:br>
            <a:endParaRPr lang="en-US" sz="4000" dirty="0" smtClean="0">
              <a:solidFill>
                <a:schemeClr val="accent1"/>
              </a:solidFill>
            </a:endParaRPr>
          </a:p>
        </p:txBody>
      </p:sp>
      <p:sp>
        <p:nvSpPr>
          <p:cNvPr id="12294" name="Content Placeholder 2"/>
          <p:cNvSpPr>
            <a:spLocks noGrp="1"/>
          </p:cNvSpPr>
          <p:nvPr>
            <p:ph idx="4294967295"/>
          </p:nvPr>
        </p:nvSpPr>
        <p:spPr>
          <a:xfrm>
            <a:off x="0" y="1600200"/>
            <a:ext cx="8229600" cy="4530725"/>
          </a:xfrm>
        </p:spPr>
        <p:txBody>
          <a:bodyPr/>
          <a:lstStyle/>
          <a:p>
            <a:pPr algn="just">
              <a:buFont typeface="Wingdings" panose="05000000000000000000" pitchFamily="2" charset="2"/>
              <a:buNone/>
            </a:pPr>
            <a:r>
              <a:rPr lang="en-US" dirty="0" smtClean="0"/>
              <a:t>	All the materials, parts, expenses and in process or finished products recorded on the books by an organization and kept in its stocks, warehouses or plant for some period of time.</a:t>
            </a:r>
            <a:endParaRPr lang="en-US" dirty="0" smtClean="0"/>
          </a:p>
        </p:txBody>
      </p:sp>
      <p:sp>
        <p:nvSpPr>
          <p:cNvPr id="3" name="Date Placeholder 2"/>
          <p:cNvSpPr>
            <a:spLocks noGrp="1"/>
          </p:cNvSpPr>
          <p:nvPr>
            <p:ph type="dt" sz="half" idx="10"/>
          </p:nvPr>
        </p:nvSpPr>
        <p:spPr/>
        <p:txBody>
          <a:bodyPr/>
          <a:lstStyle/>
          <a:p>
            <a:fld id="{ED39F752-4B70-4A34-BEAE-217A5705D79C}" type="datetime1">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5"/>
          <p:cNvSpPr>
            <a:spLocks noGrp="1" noChangeArrowheads="1"/>
          </p:cNvSpPr>
          <p:nvPr>
            <p:ph type="sldNum" sz="quarter" idx="12"/>
          </p:nvPr>
        </p:nvSpPr>
        <p:spPr bwMode="auto">
          <a:noFill/>
          <a:ln>
            <a:miter lim="800000"/>
          </a:ln>
        </p:spPr>
        <p:txBody>
          <a:bodyPr wrap="square" numCol="1" anchorCtr="0" compatLnSpc="1"/>
          <a:lstStyle/>
          <a:p>
            <a:fld id="{D0D3C261-34BD-40D9-91B8-627B4F2ACA64}" type="slidenum">
              <a:rPr lang="en-US"/>
            </a:fld>
            <a:endParaRPr lang="en-US"/>
          </a:p>
        </p:txBody>
      </p:sp>
      <p:sp>
        <p:nvSpPr>
          <p:cNvPr id="4098" name="Title 1"/>
          <p:cNvSpPr>
            <a:spLocks noGrp="1"/>
          </p:cNvSpPr>
          <p:nvPr>
            <p:ph type="title" idx="4294967295"/>
          </p:nvPr>
        </p:nvSpPr>
        <p:spPr>
          <a:xfrm>
            <a:off x="0" y="277813"/>
            <a:ext cx="8229600" cy="1143000"/>
          </a:xfrm>
        </p:spPr>
        <p:txBody>
          <a:bodyPr>
            <a:normAutofit/>
          </a:bodyPr>
          <a:lstStyle/>
          <a:p>
            <a:pPr fontAlgn="auto">
              <a:spcAft>
                <a:spcPts val="0"/>
              </a:spcAft>
              <a:defRPr/>
            </a:pPr>
            <a:r>
              <a:rPr lang="en-US" dirty="0" smtClean="0">
                <a:solidFill>
                  <a:schemeClr val="accent1"/>
                </a:solidFill>
              </a:rPr>
              <a:t>Definition of inventory control  </a:t>
            </a:r>
            <a:endParaRPr lang="en-US" dirty="0" smtClean="0">
              <a:solidFill>
                <a:schemeClr val="accent1"/>
              </a:solidFill>
            </a:endParaRPr>
          </a:p>
        </p:txBody>
      </p:sp>
      <p:sp>
        <p:nvSpPr>
          <p:cNvPr id="13318" name="Content Placeholder 2"/>
          <p:cNvSpPr>
            <a:spLocks noGrp="1"/>
          </p:cNvSpPr>
          <p:nvPr>
            <p:ph idx="4294967295"/>
          </p:nvPr>
        </p:nvSpPr>
        <p:spPr>
          <a:xfrm>
            <a:off x="0" y="1600200"/>
            <a:ext cx="8229600" cy="4530725"/>
          </a:xfrm>
        </p:spPr>
        <p:txBody>
          <a:bodyPr/>
          <a:lstStyle/>
          <a:p>
            <a:pPr algn="just">
              <a:buFont typeface="Wingdings" panose="05000000000000000000" pitchFamily="2" charset="2"/>
              <a:buNone/>
            </a:pPr>
            <a:r>
              <a:rPr lang="en-US" dirty="0" smtClean="0"/>
              <a:t> 	</a:t>
            </a:r>
            <a:endParaRPr lang="en-US" dirty="0" smtClean="0"/>
          </a:p>
          <a:p>
            <a:pPr algn="just">
              <a:buFont typeface="Wingdings" panose="05000000000000000000" pitchFamily="2" charset="2"/>
              <a:buNone/>
            </a:pPr>
            <a:r>
              <a:rPr lang="en-US" dirty="0" smtClean="0"/>
              <a:t>	Inventory control is the technique of maintaining the size of the inventory at some desired level keeping in view the best economic interest of an organization.</a:t>
            </a:r>
            <a:endParaRPr lang="en-US" dirty="0" smtClean="0"/>
          </a:p>
          <a:p>
            <a:pPr>
              <a:buFont typeface="Wingdings" panose="05000000000000000000" pitchFamily="2" charset="2"/>
              <a:buNone/>
            </a:pPr>
            <a:endParaRPr lang="en-US" dirty="0" smtClean="0"/>
          </a:p>
          <a:p>
            <a:pPr>
              <a:buFont typeface="Wingdings" panose="05000000000000000000" pitchFamily="2" charset="2"/>
              <a:buNone/>
            </a:pPr>
            <a:endParaRPr lang="en-US" dirty="0" smtClean="0"/>
          </a:p>
        </p:txBody>
      </p:sp>
      <p:sp>
        <p:nvSpPr>
          <p:cNvPr id="2" name="Date Placeholder 1"/>
          <p:cNvSpPr>
            <a:spLocks noGrp="1"/>
          </p:cNvSpPr>
          <p:nvPr>
            <p:ph type="dt" sz="half" idx="10"/>
          </p:nvPr>
        </p:nvSpPr>
        <p:spPr/>
        <p:txBody>
          <a:bodyPr/>
          <a:lstStyle/>
          <a:p>
            <a:fld id="{A8D1FA94-80DB-4610-AC93-29FD6DB1E8C4}" type="datetime1">
              <a:rPr lang="en-US" smtClean="0"/>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72" name="Group 32"/>
          <p:cNvGraphicFramePr>
            <a:graphicFrameLocks noGrp="1"/>
          </p:cNvGraphicFramePr>
          <p:nvPr>
            <p:ph type="tbl" idx="1"/>
          </p:nvPr>
        </p:nvGraphicFramePr>
        <p:xfrm>
          <a:off x="762000" y="914400"/>
          <a:ext cx="7391400" cy="3051657"/>
        </p:xfrm>
        <a:graphic>
          <a:graphicData uri="http://schemas.openxmlformats.org/drawingml/2006/table">
            <a:tbl>
              <a:tblPr/>
              <a:tblGrid>
                <a:gridCol w="7391400"/>
              </a:tblGrid>
              <a:tr h="436972">
                <a:tc>
                  <a:txBody>
                    <a:bodyPr/>
                    <a:lstStyle/>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None/>
                      </a:pPr>
                      <a:r>
                        <a:rPr kumimoji="0" lang="en-US" sz="2000" b="1" i="0" u="none" strike="noStrike" cap="none" normalizeH="0" baseline="0" dirty="0" smtClean="0">
                          <a:ln>
                            <a:noFill/>
                          </a:ln>
                          <a:solidFill>
                            <a:schemeClr val="tx1"/>
                          </a:solidFill>
                          <a:effectLst/>
                          <a:latin typeface="Times New Roman" panose="02020603050405020304" pitchFamily="18" charset="0"/>
                          <a:cs typeface="Arial" panose="020B0604020202020204" pitchFamily="34" charset="0"/>
                        </a:rPr>
                        <a:t>Type of Inventory</a:t>
                      </a:r>
                      <a:endParaRPr kumimoji="0" lang="en-IN" sz="2000" b="1" i="0" u="none" strike="noStrike" cap="none" normalizeH="0" baseline="0" dirty="0" smtClean="0">
                        <a:ln>
                          <a:noFill/>
                        </a:ln>
                        <a:solidFill>
                          <a:schemeClr val="tx1"/>
                        </a:solidFill>
                        <a:effectLst/>
                        <a:latin typeface="Times New Roman" panose="02020603050405020304" pitchFamily="18"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8428">
                <a:tc>
                  <a:txBody>
                    <a:bodyPr/>
                    <a:lstStyle/>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None/>
                      </a:pPr>
                      <a:r>
                        <a:rPr kumimoji="0" lang="en-US" sz="1400" b="0" i="0" u="none" strike="noStrike" cap="none" normalizeH="0" baseline="0" dirty="0" smtClean="0">
                          <a:ln>
                            <a:noFill/>
                          </a:ln>
                          <a:solidFill>
                            <a:schemeClr val="tx1"/>
                          </a:solidFill>
                          <a:effectLst/>
                          <a:latin typeface="Times New Roman" panose="02020603050405020304" pitchFamily="18" charset="0"/>
                          <a:cs typeface="Arial" panose="020B0604020202020204" pitchFamily="34" charset="0"/>
                        </a:rPr>
                        <a:t>(1</a:t>
                      </a:r>
                      <a:r>
                        <a:rPr kumimoji="0" lang="en-US" sz="1800" b="0" i="0" u="none" strike="noStrike" cap="none" normalizeH="0" baseline="0" dirty="0" smtClean="0">
                          <a:ln>
                            <a:noFill/>
                          </a:ln>
                          <a:solidFill>
                            <a:schemeClr val="tx1"/>
                          </a:solidFill>
                          <a:effectLst/>
                          <a:latin typeface="Times New Roman" panose="02020603050405020304" pitchFamily="18" charset="0"/>
                          <a:cs typeface="Arial" panose="020B0604020202020204" pitchFamily="34" charset="0"/>
                        </a:rPr>
                        <a:t>) Raw materials</a:t>
                      </a:r>
                      <a:endParaRPr kumimoji="0" lang="en-IN" sz="1400" b="0" i="0" u="none" strike="noStrike" cap="none" normalizeH="0" baseline="0" dirty="0" smtClean="0">
                        <a:ln>
                          <a:noFill/>
                        </a:ln>
                        <a:solidFill>
                          <a:schemeClr val="tx1"/>
                        </a:solidFill>
                        <a:effectLst/>
                        <a:latin typeface="Times New Roman" panose="02020603050405020304" pitchFamily="18"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5121">
                <a:tc>
                  <a:txBody>
                    <a:bodyPr/>
                    <a:lstStyle/>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None/>
                      </a:pPr>
                      <a:r>
                        <a:rPr kumimoji="0" lang="en-US" sz="1800" b="0" i="0" u="none" strike="noStrike" cap="none" normalizeH="0" baseline="0" dirty="0" smtClean="0">
                          <a:ln>
                            <a:noFill/>
                          </a:ln>
                          <a:solidFill>
                            <a:schemeClr val="tx1"/>
                          </a:solidFill>
                          <a:effectLst/>
                          <a:latin typeface="Times New Roman" panose="02020603050405020304" pitchFamily="18" charset="0"/>
                          <a:cs typeface="Arial" panose="020B0604020202020204" pitchFamily="34" charset="0"/>
                        </a:rPr>
                        <a:t>(2) Work in progress</a:t>
                      </a:r>
                      <a:endParaRPr kumimoji="0" lang="en-IN" sz="1800" b="0" i="0" u="none" strike="noStrike" cap="none" normalizeH="0" baseline="0" dirty="0" smtClean="0">
                        <a:ln>
                          <a:noFill/>
                        </a:ln>
                        <a:solidFill>
                          <a:schemeClr val="tx1"/>
                        </a:solidFill>
                        <a:effectLst/>
                        <a:latin typeface="Times New Roman" panose="02020603050405020304" pitchFamily="18"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1136">
                <a:tc>
                  <a:txBody>
                    <a:bodyPr/>
                    <a:lstStyle/>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None/>
                      </a:pPr>
                      <a:r>
                        <a:rPr kumimoji="0" lang="en-IN" sz="1800" b="0" i="0" u="none" strike="noStrike" cap="none" normalizeH="0" baseline="0" dirty="0" smtClean="0">
                          <a:ln>
                            <a:noFill/>
                          </a:ln>
                          <a:solidFill>
                            <a:schemeClr val="tx1"/>
                          </a:solidFill>
                          <a:effectLst/>
                          <a:latin typeface="Times New Roman" panose="02020603050405020304" pitchFamily="18" charset="0"/>
                          <a:cs typeface="Arial" panose="020B0604020202020204" pitchFamily="34" charset="0"/>
                        </a:rPr>
                        <a:t>(3) Finished Goods</a:t>
                      </a:r>
                      <a:endParaRPr kumimoji="0" lang="en-IN" sz="1800" b="0" i="0" u="none" strike="noStrike" cap="none" normalizeH="0" baseline="0" dirty="0" smtClean="0">
                        <a:ln>
                          <a:noFill/>
                        </a:ln>
                        <a:solidFill>
                          <a:schemeClr val="tx1"/>
                        </a:solidFill>
                        <a:effectLst/>
                        <a:latin typeface="Times New Roman" panose="02020603050405020304" pitchFamily="18"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363" name="Slide Number Placeholder 5"/>
          <p:cNvSpPr>
            <a:spLocks noGrp="1"/>
          </p:cNvSpPr>
          <p:nvPr>
            <p:ph type="sldNum" sz="quarter" idx="12"/>
          </p:nvPr>
        </p:nvSpPr>
        <p:spPr bwMode="auto">
          <a:noFill/>
          <a:ln>
            <a:miter lim="800000"/>
          </a:ln>
        </p:spPr>
        <p:txBody>
          <a:bodyPr wrap="square" numCol="1" anchorCtr="0" compatLnSpc="1"/>
          <a:lstStyle/>
          <a:p>
            <a:fld id="{361C459F-6590-4A82-A4A7-B09D9A537B8F}" type="slidenum">
              <a:rPr lang="en-US" smtClean="0"/>
            </a:fld>
            <a:endParaRPr lang="en-US" smtClean="0"/>
          </a:p>
        </p:txBody>
      </p:sp>
      <p:sp>
        <p:nvSpPr>
          <p:cNvPr id="2" name="Date Placeholder 1"/>
          <p:cNvSpPr>
            <a:spLocks noGrp="1"/>
          </p:cNvSpPr>
          <p:nvPr>
            <p:ph type="dt" sz="half" idx="10"/>
          </p:nvPr>
        </p:nvSpPr>
        <p:spPr/>
        <p:txBody>
          <a:bodyPr/>
          <a:lstStyle/>
          <a:p>
            <a:pPr>
              <a:defRPr/>
            </a:pPr>
            <a:fld id="{B44D5156-35A0-4F82-862B-FCCB7286EB38}" type="datetime1">
              <a:rPr lang="en-US" smtClean="0"/>
            </a:fld>
            <a:endParaRPr lang="en-US"/>
          </a:p>
        </p:txBody>
      </p:sp>
      <p:sp>
        <p:nvSpPr>
          <p:cNvPr id="3" name="Footer Placeholder 2"/>
          <p:cNvSpPr>
            <a:spLocks noGrp="1"/>
          </p:cNvSpPr>
          <p:nvPr>
            <p:ph type="ftr" sz="quarter" idx="11"/>
          </p:nvPr>
        </p:nvSpPr>
        <p:spPr/>
        <p:txBody>
          <a:bodyPr/>
          <a:lstStyle/>
          <a:p>
            <a:pPr>
              <a:defRPr/>
            </a:pP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5"/>
          <p:cNvSpPr>
            <a:spLocks noGrp="1"/>
          </p:cNvSpPr>
          <p:nvPr>
            <p:ph type="dt" sz="quarter" idx="10"/>
          </p:nvPr>
        </p:nvSpPr>
        <p:spPr bwMode="auto">
          <a:noFill/>
          <a:ln>
            <a:miter lim="800000"/>
          </a:ln>
        </p:spPr>
        <p:txBody>
          <a:bodyPr wrap="square" lIns="91440" rIns="91440" numCol="1" anchorCtr="0" compatLnSpc="1"/>
          <a:lstStyle/>
          <a:p>
            <a:fld id="{3923B45B-629E-4A09-8965-E722CB1AB3DA}" type="datetime1">
              <a:rPr lang="en-US" smtClean="0"/>
            </a:fld>
            <a:endParaRPr lang="en-US"/>
          </a:p>
        </p:txBody>
      </p:sp>
      <p:sp>
        <p:nvSpPr>
          <p:cNvPr id="15363" name="Footer Placeholder 6"/>
          <p:cNvSpPr>
            <a:spLocks noGrp="1"/>
          </p:cNvSpPr>
          <p:nvPr>
            <p:ph type="ftr" sz="quarter" idx="11"/>
          </p:nvPr>
        </p:nvSpPr>
        <p:spPr bwMode="auto">
          <a:noFill/>
          <a:ln>
            <a:miter lim="800000"/>
          </a:ln>
        </p:spPr>
        <p:txBody>
          <a:bodyPr wrap="square" lIns="91440" rIns="91440" numCol="1" anchorCtr="0" compatLnSpc="1"/>
          <a:lstStyle/>
          <a:p>
            <a:endParaRPr lang="en-IN" dirty="0"/>
          </a:p>
        </p:txBody>
      </p:sp>
      <p:sp>
        <p:nvSpPr>
          <p:cNvPr id="15364" name="Rectangle 25"/>
          <p:cNvSpPr>
            <a:spLocks noGrp="1" noChangeArrowheads="1"/>
          </p:cNvSpPr>
          <p:nvPr>
            <p:ph type="sldNum" sz="quarter" idx="12"/>
          </p:nvPr>
        </p:nvSpPr>
        <p:spPr bwMode="auto">
          <a:noFill/>
          <a:ln>
            <a:miter lim="800000"/>
          </a:ln>
        </p:spPr>
        <p:txBody>
          <a:bodyPr wrap="square" numCol="1" anchorCtr="0" compatLnSpc="1"/>
          <a:lstStyle/>
          <a:p>
            <a:fld id="{4AA19BE4-E8E2-40F9-B652-7F4D6C56CC7B}" type="slidenum">
              <a:rPr lang="en-US"/>
            </a:fld>
            <a:endParaRPr lang="en-US" dirty="0"/>
          </a:p>
        </p:txBody>
      </p:sp>
      <p:sp>
        <p:nvSpPr>
          <p:cNvPr id="5122" name="Title 1"/>
          <p:cNvSpPr>
            <a:spLocks noGrp="1"/>
          </p:cNvSpPr>
          <p:nvPr>
            <p:ph type="title" idx="4294967295"/>
          </p:nvPr>
        </p:nvSpPr>
        <p:spPr>
          <a:xfrm>
            <a:off x="0" y="277813"/>
            <a:ext cx="8229600" cy="1143000"/>
          </a:xfrm>
        </p:spPr>
        <p:txBody>
          <a:bodyPr>
            <a:normAutofit/>
          </a:bodyPr>
          <a:lstStyle/>
          <a:p>
            <a:pPr fontAlgn="auto">
              <a:spcAft>
                <a:spcPts val="0"/>
              </a:spcAft>
              <a:defRPr/>
            </a:pPr>
            <a:r>
              <a:rPr lang="en-US" dirty="0" smtClean="0">
                <a:solidFill>
                  <a:schemeClr val="accent1"/>
                </a:solidFill>
              </a:rPr>
              <a:t>Objectives of inventory control </a:t>
            </a:r>
            <a:endParaRPr lang="en-US" dirty="0" smtClean="0">
              <a:solidFill>
                <a:schemeClr val="accent1"/>
              </a:solidFill>
            </a:endParaRPr>
          </a:p>
        </p:txBody>
      </p:sp>
      <p:sp>
        <p:nvSpPr>
          <p:cNvPr id="15366" name="Content Placeholder 2"/>
          <p:cNvSpPr>
            <a:spLocks noGrp="1"/>
          </p:cNvSpPr>
          <p:nvPr>
            <p:ph idx="4294967295"/>
          </p:nvPr>
        </p:nvSpPr>
        <p:spPr>
          <a:xfrm>
            <a:off x="0" y="1981200"/>
            <a:ext cx="8229600" cy="4530725"/>
          </a:xfrm>
        </p:spPr>
        <p:txBody>
          <a:bodyPr/>
          <a:lstStyle/>
          <a:p>
            <a:r>
              <a:rPr lang="en-US" dirty="0" smtClean="0"/>
              <a:t>Protection against fluctuations in demand;</a:t>
            </a:r>
            <a:endParaRPr lang="en-US" dirty="0" smtClean="0"/>
          </a:p>
          <a:p>
            <a:r>
              <a:rPr lang="en-US" dirty="0" smtClean="0"/>
              <a:t>Better use of men, machines and material;</a:t>
            </a:r>
            <a:endParaRPr lang="en-US" dirty="0" smtClean="0"/>
          </a:p>
          <a:p>
            <a:r>
              <a:rPr lang="en-US" dirty="0" smtClean="0"/>
              <a:t>Protection against fluctuations in output;</a:t>
            </a:r>
            <a:endParaRPr lang="en-US" dirty="0" smtClean="0"/>
          </a:p>
          <a:p>
            <a:r>
              <a:rPr lang="en-US" dirty="0" smtClean="0"/>
              <a:t>Control  of stock volume;</a:t>
            </a:r>
            <a:endParaRPr lang="en-US" dirty="0" smtClean="0"/>
          </a:p>
          <a:p>
            <a:r>
              <a:rPr lang="en-US" dirty="0" smtClean="0"/>
              <a:t>Control of stock distribution.</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a:t>
            </a:r>
            <a:r>
              <a:rPr lang="en-US" dirty="0"/>
              <a:t>of </a:t>
            </a:r>
            <a:r>
              <a:rPr lang="en-US" dirty="0" smtClean="0"/>
              <a:t>Inventory</a:t>
            </a:r>
            <a:endParaRPr lang="en-US" dirty="0"/>
          </a:p>
        </p:txBody>
      </p:sp>
      <p:sp>
        <p:nvSpPr>
          <p:cNvPr id="3" name="Content Placeholder 2"/>
          <p:cNvSpPr>
            <a:spLocks noGrp="1"/>
          </p:cNvSpPr>
          <p:nvPr>
            <p:ph idx="1"/>
          </p:nvPr>
        </p:nvSpPr>
        <p:spPr/>
        <p:txBody>
          <a:bodyPr>
            <a:normAutofit fontScale="70000" lnSpcReduction="20000"/>
          </a:bodyPr>
          <a:lstStyle/>
          <a:p>
            <a:pPr algn="just">
              <a:lnSpc>
                <a:spcPct val="170000"/>
              </a:lnSpc>
            </a:pPr>
            <a:r>
              <a:rPr lang="en-US" dirty="0"/>
              <a:t>There are different models of inventory. The inventory models can </a:t>
            </a:r>
            <a:r>
              <a:rPr lang="en-US" dirty="0" smtClean="0"/>
              <a:t>be classified </a:t>
            </a:r>
            <a:r>
              <a:rPr lang="en-US" dirty="0"/>
              <a:t>into </a:t>
            </a:r>
            <a:r>
              <a:rPr lang="en-US" dirty="0" smtClean="0"/>
              <a:t>followings:</a:t>
            </a:r>
            <a:endParaRPr lang="en-US" dirty="0" smtClean="0"/>
          </a:p>
          <a:p>
            <a:pPr marL="514350" indent="-514350" algn="just">
              <a:lnSpc>
                <a:spcPct val="170000"/>
              </a:lnSpc>
              <a:buFont typeface="+mj-lt"/>
              <a:buAutoNum type="arabicPeriod"/>
            </a:pPr>
            <a:r>
              <a:rPr lang="en-US" dirty="0" smtClean="0"/>
              <a:t>Purchase </a:t>
            </a:r>
            <a:r>
              <a:rPr lang="en-US" dirty="0"/>
              <a:t>model with instantaneous replenishment and without </a:t>
            </a:r>
            <a:r>
              <a:rPr lang="en-US" dirty="0" smtClean="0"/>
              <a:t>shortages</a:t>
            </a:r>
            <a:endParaRPr lang="en-US" dirty="0" smtClean="0"/>
          </a:p>
          <a:p>
            <a:pPr marL="514350" indent="-514350" algn="just">
              <a:lnSpc>
                <a:spcPct val="170000"/>
              </a:lnSpc>
              <a:buFont typeface="+mj-lt"/>
              <a:buAutoNum type="arabicPeriod"/>
            </a:pPr>
            <a:r>
              <a:rPr lang="en-US" dirty="0" smtClean="0"/>
              <a:t>Purchase </a:t>
            </a:r>
            <a:r>
              <a:rPr lang="en-US" dirty="0"/>
              <a:t>model with instantaneous replenishment and with </a:t>
            </a:r>
            <a:r>
              <a:rPr lang="en-US" dirty="0" smtClean="0"/>
              <a:t>shortages</a:t>
            </a:r>
            <a:endParaRPr lang="en-US" dirty="0" smtClean="0"/>
          </a:p>
          <a:p>
            <a:pPr marL="514350" indent="-514350" algn="just">
              <a:lnSpc>
                <a:spcPct val="170000"/>
              </a:lnSpc>
              <a:buNone/>
            </a:pPr>
            <a:br>
              <a:rPr lang="en-US" dirty="0"/>
            </a:br>
            <a:endParaRPr lang="en-US" dirty="0"/>
          </a:p>
        </p:txBody>
      </p:sp>
      <p:sp>
        <p:nvSpPr>
          <p:cNvPr id="4" name="Date Placeholder 3"/>
          <p:cNvSpPr>
            <a:spLocks noGrp="1"/>
          </p:cNvSpPr>
          <p:nvPr>
            <p:ph type="dt" sz="half" idx="10"/>
          </p:nvPr>
        </p:nvSpPr>
        <p:spPr/>
        <p:txBody>
          <a:bodyPr/>
          <a:lstStyle/>
          <a:p>
            <a:fld id="{94570CA6-DF36-49CD-A278-24CB0BC4CE7B}" type="datetime1">
              <a:rPr lang="en-US" smtClean="0"/>
            </a:fld>
            <a:endParaRPr lang="en-US"/>
          </a:p>
        </p:txBody>
      </p:sp>
      <p:sp>
        <p:nvSpPr>
          <p:cNvPr id="6" name="Slide Number Placeholder 5"/>
          <p:cNvSpPr>
            <a:spLocks noGrp="1"/>
          </p:cNvSpPr>
          <p:nvPr>
            <p:ph type="sldNum" sz="quarter" idx="12"/>
          </p:nvPr>
        </p:nvSpPr>
        <p:spPr/>
        <p:txBody>
          <a:bodyPr/>
          <a:lstStyle/>
          <a:p>
            <a:fld id="{D49AE82C-71ED-4958-BB32-4BD649203158}"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29000" y="3276600"/>
            <a:ext cx="523875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br>
              <a:rPr lang="en-US" sz="2700" b="1" dirty="0" smtClean="0"/>
            </a:br>
            <a:r>
              <a:rPr lang="en-US" sz="2700" b="1" dirty="0" smtClean="0"/>
              <a:t>PURCHASE </a:t>
            </a:r>
            <a:r>
              <a:rPr lang="en-US" sz="2700" b="1" dirty="0"/>
              <a:t>MODEL WITH INSTANTANEOUS</a:t>
            </a:r>
            <a:br>
              <a:rPr lang="en-US" sz="2700" b="1" dirty="0"/>
            </a:br>
            <a:r>
              <a:rPr lang="en-US" sz="2700" b="1" dirty="0"/>
              <a:t>REPLENISHMENT AND WITHOUT SHORTAGES</a:t>
            </a:r>
            <a:r>
              <a:rPr lang="en-US" sz="2700" dirty="0"/>
              <a:t> </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a:t>In this model of inventory, orders of equal size are placed at periodical </a:t>
            </a:r>
            <a:r>
              <a:rPr lang="en-US" dirty="0" smtClean="0"/>
              <a:t>intervals. The </a:t>
            </a:r>
            <a:r>
              <a:rPr lang="en-US" dirty="0"/>
              <a:t>items against an order are </a:t>
            </a:r>
            <a:r>
              <a:rPr lang="en-US" dirty="0" smtClean="0"/>
              <a:t>replenished instantaneously </a:t>
            </a:r>
            <a:r>
              <a:rPr lang="en-US" dirty="0"/>
              <a:t>and they </a:t>
            </a:r>
            <a:r>
              <a:rPr lang="en-US" dirty="0" smtClean="0"/>
              <a:t>are consumed </a:t>
            </a:r>
            <a:r>
              <a:rPr lang="en-US" dirty="0"/>
              <a:t>at a constant rate. The purchase price per unit is same irrespective </a:t>
            </a:r>
            <a:r>
              <a:rPr lang="en-US" dirty="0" smtClean="0"/>
              <a:t>of order </a:t>
            </a:r>
            <a:r>
              <a:rPr lang="en-US" dirty="0"/>
              <a:t>size. </a:t>
            </a:r>
            <a:r>
              <a:rPr lang="en-US" dirty="0" smtClean="0"/>
              <a:t>Let</a:t>
            </a:r>
            <a:endParaRPr lang="en-US" dirty="0" smtClean="0"/>
          </a:p>
          <a:p>
            <a:pPr marL="0" indent="0" algn="just">
              <a:buNone/>
            </a:pPr>
            <a:br>
              <a:rPr lang="en-US" dirty="0"/>
            </a:br>
            <a:r>
              <a:rPr lang="en-US" i="1" dirty="0"/>
              <a:t>D </a:t>
            </a:r>
            <a:r>
              <a:rPr lang="en-US" dirty="0"/>
              <a:t>= annual demand in </a:t>
            </a:r>
            <a:r>
              <a:rPr lang="en-US" dirty="0" smtClean="0"/>
              <a:t>units</a:t>
            </a:r>
            <a:endParaRPr lang="en-US" dirty="0" smtClean="0"/>
          </a:p>
          <a:p>
            <a:pPr marL="0" indent="0" algn="just">
              <a:buNone/>
            </a:pPr>
            <a:br>
              <a:rPr lang="en-US" dirty="0"/>
            </a:br>
            <a:r>
              <a:rPr lang="en-US" i="1" dirty="0" smtClean="0"/>
              <a:t>Co</a:t>
            </a:r>
            <a:r>
              <a:rPr lang="en-US" dirty="0" smtClean="0"/>
              <a:t>= </a:t>
            </a:r>
            <a:r>
              <a:rPr lang="en-US" dirty="0"/>
              <a:t>ordering </a:t>
            </a:r>
            <a:r>
              <a:rPr lang="en-US" dirty="0" smtClean="0"/>
              <a:t>cost/order</a:t>
            </a:r>
            <a:endParaRPr lang="en-US" dirty="0" smtClean="0"/>
          </a:p>
          <a:p>
            <a:pPr marL="0" indent="0" algn="just">
              <a:buNone/>
            </a:pPr>
            <a:br>
              <a:rPr lang="en-US" dirty="0"/>
            </a:br>
            <a:r>
              <a:rPr lang="en-US" i="1" dirty="0" smtClean="0"/>
              <a:t>Cc</a:t>
            </a:r>
            <a:r>
              <a:rPr lang="en-US" dirty="0" smtClean="0"/>
              <a:t>= </a:t>
            </a:r>
            <a:r>
              <a:rPr lang="en-US" dirty="0"/>
              <a:t>carrying </a:t>
            </a:r>
            <a:r>
              <a:rPr lang="en-US" dirty="0" smtClean="0"/>
              <a:t>cost/unit/year</a:t>
            </a:r>
            <a:endParaRPr lang="en-US" dirty="0" smtClean="0"/>
          </a:p>
          <a:p>
            <a:pPr marL="0" indent="0" algn="just">
              <a:buNone/>
            </a:pPr>
            <a:br>
              <a:rPr lang="en-US" dirty="0"/>
            </a:br>
            <a:r>
              <a:rPr lang="en-US" i="1" dirty="0"/>
              <a:t>P </a:t>
            </a:r>
            <a:r>
              <a:rPr lang="en-US" dirty="0"/>
              <a:t>= purchase </a:t>
            </a:r>
            <a:r>
              <a:rPr lang="en-US" dirty="0" smtClean="0"/>
              <a:t>price/unit</a:t>
            </a:r>
            <a:endParaRPr lang="en-US" dirty="0" smtClean="0"/>
          </a:p>
          <a:p>
            <a:pPr marL="0" indent="0" algn="just">
              <a:buNone/>
            </a:pPr>
            <a:br>
              <a:rPr lang="en-US" dirty="0"/>
            </a:br>
            <a:r>
              <a:rPr lang="en-US" i="1" dirty="0"/>
              <a:t>Q </a:t>
            </a:r>
            <a:r>
              <a:rPr lang="en-US" dirty="0"/>
              <a:t>= order </a:t>
            </a:r>
            <a:r>
              <a:rPr lang="en-US" dirty="0" smtClean="0"/>
              <a:t>size</a:t>
            </a:r>
            <a:endParaRPr lang="en-US" dirty="0" smtClean="0"/>
          </a:p>
          <a:p>
            <a:pPr marL="0" indent="0" algn="just">
              <a:buNone/>
            </a:pPr>
            <a:r>
              <a:rPr lang="en-US" dirty="0" smtClean="0"/>
              <a:t> </a:t>
            </a:r>
            <a:br>
              <a:rPr lang="en-US" dirty="0"/>
            </a:br>
            <a:endParaRPr lang="en-US" dirty="0"/>
          </a:p>
        </p:txBody>
      </p:sp>
      <p:sp>
        <p:nvSpPr>
          <p:cNvPr id="4" name="Date Placeholder 3"/>
          <p:cNvSpPr>
            <a:spLocks noGrp="1"/>
          </p:cNvSpPr>
          <p:nvPr>
            <p:ph type="dt" sz="half" idx="10"/>
          </p:nvPr>
        </p:nvSpPr>
        <p:spPr/>
        <p:txBody>
          <a:bodyPr/>
          <a:lstStyle/>
          <a:p>
            <a:fld id="{A4869071-3CDD-487B-9120-845B5020D94C}"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AE82C-71ED-4958-BB32-4BD649203158}" type="slidenum">
              <a:rPr lang="en-US" smtClean="0"/>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i="1" dirty="0"/>
              <a:t>EXAMPLE </a:t>
            </a:r>
            <a:r>
              <a:rPr lang="en-US" b="1" i="1" dirty="0" smtClean="0"/>
              <a:t>1</a:t>
            </a:r>
            <a:endParaRPr lang="en-US" dirty="0"/>
          </a:p>
        </p:txBody>
      </p:sp>
      <p:sp>
        <p:nvSpPr>
          <p:cNvPr id="6" name="Content Placeholder 5"/>
          <p:cNvSpPr>
            <a:spLocks noGrp="1"/>
          </p:cNvSpPr>
          <p:nvPr>
            <p:ph idx="1"/>
          </p:nvPr>
        </p:nvSpPr>
        <p:spPr/>
        <p:txBody>
          <a:bodyPr>
            <a:normAutofit fontScale="92500" lnSpcReduction="10000"/>
          </a:bodyPr>
          <a:lstStyle/>
          <a:p>
            <a:r>
              <a:rPr lang="en-US" dirty="0" smtClean="0"/>
              <a:t>Krishna </a:t>
            </a:r>
            <a:r>
              <a:rPr lang="en-US" dirty="0"/>
              <a:t>Industry needs 24,000 units/year of a </a:t>
            </a:r>
            <a:r>
              <a:rPr lang="en-US" dirty="0" smtClean="0"/>
              <a:t>bought-out component </a:t>
            </a:r>
            <a:r>
              <a:rPr lang="en-US" dirty="0"/>
              <a:t>which will be used in its main product. The ordering cost is </a:t>
            </a:r>
            <a:r>
              <a:rPr lang="en-US" dirty="0" smtClean="0"/>
              <a:t>Rs.150 per </a:t>
            </a:r>
            <a:r>
              <a:rPr lang="en-US" dirty="0"/>
              <a:t>order and the carrying cost per unit per year is 18% of the purchase </a:t>
            </a:r>
            <a:r>
              <a:rPr lang="en-US" dirty="0" smtClean="0"/>
              <a:t>price per </a:t>
            </a:r>
            <a:r>
              <a:rPr lang="en-US" dirty="0"/>
              <a:t>unit. The purchase price per unit is </a:t>
            </a:r>
            <a:r>
              <a:rPr lang="en-US" dirty="0" err="1"/>
              <a:t>Rs</a:t>
            </a:r>
            <a:r>
              <a:rPr lang="en-US" dirty="0"/>
              <a:t>. 75. Find</a:t>
            </a:r>
            <a:br>
              <a:rPr lang="en-US" dirty="0"/>
            </a:br>
            <a:r>
              <a:rPr lang="en-US" dirty="0"/>
              <a:t>(a) Economic order quantity</a:t>
            </a:r>
            <a:br>
              <a:rPr lang="en-US" dirty="0"/>
            </a:br>
            <a:r>
              <a:rPr lang="en-US" dirty="0"/>
              <a:t>(b) No. of orders per year</a:t>
            </a:r>
            <a:br>
              <a:rPr lang="en-US" dirty="0"/>
            </a:br>
            <a:r>
              <a:rPr lang="en-US" dirty="0"/>
              <a:t>(c) Time between successive orders </a:t>
            </a:r>
            <a:br>
              <a:rPr lang="en-US" dirty="0"/>
            </a:br>
            <a:endParaRPr lang="en-US" dirty="0"/>
          </a:p>
        </p:txBody>
      </p:sp>
      <p:sp>
        <p:nvSpPr>
          <p:cNvPr id="2" name="Date Placeholder 1"/>
          <p:cNvSpPr>
            <a:spLocks noGrp="1"/>
          </p:cNvSpPr>
          <p:nvPr>
            <p:ph type="dt" sz="half" idx="10"/>
          </p:nvPr>
        </p:nvSpPr>
        <p:spPr/>
        <p:txBody>
          <a:bodyPr/>
          <a:lstStyle/>
          <a:p>
            <a:fld id="{C225C464-7F62-46C7-BB4A-0EF170BB94F7}"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9AE82C-71ED-4958-BB32-4BD649203158}" type="slidenum">
              <a:rPr lang="en-US" smtClean="0"/>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5DB2ED-3309-45D9-8FCB-D88E262499E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AE82C-71ED-4958-BB32-4BD649203158}" type="slidenum">
              <a:rPr lang="en-US" smtClean="0"/>
            </a:fld>
            <a:endParaRPr lang="en-US"/>
          </a:p>
        </p:txBody>
      </p:sp>
      <p:pic>
        <p:nvPicPr>
          <p:cNvPr id="1026" name="Picture 2"/>
          <p:cNvPicPr>
            <a:picLocks noChangeAspect="1" noChangeArrowheads="1"/>
          </p:cNvPicPr>
          <p:nvPr/>
        </p:nvPicPr>
        <p:blipFill>
          <a:blip r:embed="rId1"/>
          <a:srcRect/>
          <a:stretch>
            <a:fillRect/>
          </a:stretch>
        </p:blipFill>
        <p:spPr bwMode="auto">
          <a:xfrm>
            <a:off x="1066800" y="457200"/>
            <a:ext cx="6781800" cy="27241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838200" y="3581400"/>
            <a:ext cx="7467600"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3441</Words>
  <Application>WPS Presentation</Application>
  <PresentationFormat>On-screen Show (4:3)</PresentationFormat>
  <Paragraphs>140</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Times New Roman</vt:lpstr>
      <vt:lpstr>Calibri</vt:lpstr>
      <vt:lpstr>Microsoft YaHei</vt:lpstr>
      <vt:lpstr>Arial Unicode MS</vt:lpstr>
      <vt:lpstr>Times-Roman</vt:lpstr>
      <vt:lpstr>Office Theme</vt:lpstr>
      <vt:lpstr>Inventory Control </vt:lpstr>
      <vt:lpstr>   Inventory means… </vt:lpstr>
      <vt:lpstr>Definition of inventory control  </vt:lpstr>
      <vt:lpstr>PowerPoint 演示文稿</vt:lpstr>
      <vt:lpstr>Objectives of inventory control </vt:lpstr>
      <vt:lpstr>Models of Inventory</vt:lpstr>
      <vt:lpstr> PURCHASE MODEL WITH INSTANTANEOUS REPLENISHMENT AND WITHOUT SHORTAGES  </vt:lpstr>
      <vt:lpstr>EXAMPLE 1</vt:lpstr>
      <vt:lpstr>PowerPoint 演示文稿</vt:lpstr>
      <vt:lpstr>PowerPoint 演示文稿</vt:lpstr>
      <vt:lpstr>PURCHASE MODEL WITH SHORTAGES </vt:lpstr>
      <vt:lpstr>PowerPoint 演示文稿</vt:lpstr>
      <vt:lpstr>Example 1</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 Mohsan</dc:creator>
  <cp:lastModifiedBy>Dr. Fariha Rehman</cp:lastModifiedBy>
  <cp:revision>48</cp:revision>
  <dcterms:created xsi:type="dcterms:W3CDTF">2017-01-11T04:28:00Z</dcterms:created>
  <dcterms:modified xsi:type="dcterms:W3CDTF">2024-12-18T05:19:57Z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FFBF4DD32FA7447C87AA95464AAF3247_12</vt:lpwstr>
  </property>
  <property fmtid="{D5CDD505-2E9C-101B-9397-08002B2CF9AE}" pid="3" name="KSOProductBuildVer">
    <vt:lpwstr>1033-12.2.0.19307</vt:lpwstr>
  </property>
</Properties>
</file>