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6" r:id="rId3"/>
    <p:sldId id="307" r:id="rId4"/>
    <p:sldId id="308" r:id="rId5"/>
    <p:sldId id="320" r:id="rId6"/>
    <p:sldId id="259" r:id="rId7"/>
    <p:sldId id="311" r:id="rId8"/>
    <p:sldId id="313" r:id="rId9"/>
    <p:sldId id="315" r:id="rId10"/>
    <p:sldId id="262" r:id="rId11"/>
    <p:sldId id="263" r:id="rId12"/>
    <p:sldId id="314" r:id="rId13"/>
    <p:sldId id="288" r:id="rId14"/>
    <p:sldId id="318" r:id="rId15"/>
    <p:sldId id="319" r:id="rId16"/>
    <p:sldId id="292" r:id="rId17"/>
    <p:sldId id="322" r:id="rId18"/>
    <p:sldId id="323" r:id="rId19"/>
    <p:sldId id="327" r:id="rId20"/>
    <p:sldId id="345" r:id="rId21"/>
    <p:sldId id="270" r:id="rId22"/>
    <p:sldId id="346" r:id="rId23"/>
    <p:sldId id="347" r:id="rId24"/>
    <p:sldId id="348" r:id="rId25"/>
    <p:sldId id="349" r:id="rId26"/>
    <p:sldId id="303" r:id="rId2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8"/>
      </p:cViewPr>
      <p:guideLst>
        <p:guide orient="horz" pos="285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a:pPr marL="12700">
              <a:lnSpc>
                <a:spcPts val="1590"/>
              </a:lnSpc>
            </a:pPr>
            <a:r>
              <a:rPr spc="-30" dirty="0"/>
              <a:t>EC8005b </a:t>
            </a:r>
            <a:r>
              <a:rPr dirty="0"/>
              <a:t>Understanding</a:t>
            </a:r>
            <a:r>
              <a:rPr spc="-45" dirty="0"/>
              <a:t> </a:t>
            </a:r>
            <a:r>
              <a:rPr spc="-35" dirty="0"/>
              <a:t>Markets</a:t>
            </a:r>
            <a:endParaRPr spc="-35" dirty="0"/>
          </a:p>
        </p:txBody>
      </p:sp>
      <p:sp>
        <p:nvSpPr>
          <p:cNvPr id="6" name="Slide Number Placeholder 5"/>
          <p:cNvSpPr>
            <a:spLocks noGrp="1"/>
          </p:cNvSpPr>
          <p:nvPr>
            <p:ph type="sldNum" sz="quarter" idx="12"/>
          </p:nvPr>
        </p:nvSpPr>
        <p:spPr/>
        <p:txBody>
          <a:bodyPr/>
          <a:lstStyle/>
          <a:p>
            <a:pPr marL="25400">
              <a:lnSpc>
                <a:spcPts val="1650"/>
              </a:lnSpc>
            </a:pPr>
            <a:fld id="{81D60167-4931-47E6-BA6A-407CBD079E47}" type="slidenum">
              <a:rPr dirty="0"/>
            </a:fld>
            <a:endParaRPr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6" name="Slide Number Placeholder 5"/>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6" name="Slide Number Placeholder 5"/>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6" name="Slide Number Placeholder 5"/>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6" name="Slide Number Placeholder 5"/>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7" name="Slide Number Placeholder 6"/>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9" name="Slide Number Placeholder 8"/>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5" name="Slide Number Placeholder 4"/>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4" name="Slide Number Placeholder 3"/>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7" name="Slide Number Placeholder 6"/>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7" name="Slide Number Placeholder 6"/>
          <p:cNvSpPr>
            <a:spLocks noGrp="1"/>
          </p:cNvSpPr>
          <p:nvPr>
            <p:ph type="sldNum" sz="quarter" idx="12"/>
          </p:nvPr>
        </p:nvSpPr>
        <p:spPr/>
        <p:txBody>
          <a:bodyPr/>
          <a:lstStyle/>
          <a:p>
            <a:pPr marL="25400">
              <a:lnSpc>
                <a:spcPts val="1650"/>
              </a:lnSpc>
            </a:pPr>
            <a:fld id="{81D60167-4931-47E6-BA6A-407CBD079E47}" type="slidenum">
              <a:rPr lang="en-PH" smtClean="0"/>
            </a:fld>
            <a:endParaRPr lang="en-PH"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1D8BD707-D9CF-40AE-B4C6-C98DA3205C09}"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12700">
              <a:lnSpc>
                <a:spcPts val="1590"/>
              </a:lnSpc>
            </a:pPr>
            <a:r>
              <a:rPr lang="en-PH" spc="-30"/>
              <a:t>EC8005b </a:t>
            </a:r>
            <a:r>
              <a:rPr lang="en-PH"/>
              <a:t>Understanding</a:t>
            </a:r>
            <a:r>
              <a:rPr lang="en-PH" spc="-45"/>
              <a:t> </a:t>
            </a:r>
            <a:r>
              <a:rPr lang="en-PH" spc="-35"/>
              <a:t>Markets</a:t>
            </a:r>
            <a:endParaRPr lang="en-PH" spc="-35" dirty="0"/>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marL="25400">
              <a:lnSpc>
                <a:spcPts val="1650"/>
              </a:lnSpc>
            </a:pPr>
            <a:fld id="{81D60167-4931-47E6-BA6A-407CBD079E47}" type="slidenum">
              <a:rPr lang="en-PH" smtClean="0"/>
            </a:fld>
            <a:endParaRPr lang="en-PH"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203"/>
            <a:ext cx="7772400" cy="677108"/>
          </a:xfrm>
        </p:spPr>
        <p:txBody>
          <a:bodyPr/>
          <a:lstStyle/>
          <a:p>
            <a:pPr algn="ctr"/>
            <a:r>
              <a:rPr lang="en-PH" sz="4400" b="1" dirty="0">
                <a:latin typeface="Arial" panose="020B0604020202020204" pitchFamily="34" charset="0"/>
                <a:cs typeface="Arial" panose="020B0604020202020204" pitchFamily="34" charset="0"/>
              </a:rPr>
              <a:t>MARKET STUCTURE</a:t>
            </a:r>
            <a:endParaRPr lang="en-PH" sz="44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0325" y="6230936"/>
            <a:ext cx="755650" cy="52228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9212" y="6219823"/>
            <a:ext cx="777875" cy="544830"/>
          </a:xfrm>
          <a:custGeom>
            <a:avLst/>
            <a:gdLst/>
            <a:ahLst/>
            <a:cxnLst/>
            <a:rect l="l" t="t" r="r" b="b"/>
            <a:pathLst>
              <a:path w="777875" h="544829">
                <a:moveTo>
                  <a:pt x="0" y="544512"/>
                </a:moveTo>
                <a:lnTo>
                  <a:pt x="777875" y="544512"/>
                </a:lnTo>
                <a:lnTo>
                  <a:pt x="777875" y="0"/>
                </a:lnTo>
                <a:lnTo>
                  <a:pt x="0" y="0"/>
                </a:lnTo>
                <a:lnTo>
                  <a:pt x="0" y="544512"/>
                </a:lnTo>
                <a:close/>
              </a:path>
            </a:pathLst>
          </a:custGeom>
          <a:ln w="22225">
            <a:solidFill>
              <a:srgbClr val="000000"/>
            </a:solidFill>
          </a:ln>
        </p:spPr>
        <p:txBody>
          <a:bodyPr wrap="square" lIns="0" tIns="0" rIns="0" bIns="0" rtlCol="0"/>
          <a:lstStyle/>
          <a:p/>
        </p:txBody>
      </p:sp>
      <p:sp>
        <p:nvSpPr>
          <p:cNvPr id="5" name="object 5"/>
          <p:cNvSpPr txBox="1"/>
          <p:nvPr/>
        </p:nvSpPr>
        <p:spPr>
          <a:xfrm>
            <a:off x="535940" y="1625853"/>
            <a:ext cx="8042909" cy="119634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5600" algn="l"/>
                <a:tab pos="356235" algn="l"/>
                <a:tab pos="4909185" algn="l"/>
              </a:tabLst>
            </a:pPr>
            <a:r>
              <a:rPr sz="2400" dirty="0">
                <a:latin typeface="Arial" panose="020B0604020202020204"/>
                <a:cs typeface="Arial" panose="020B0604020202020204"/>
              </a:rPr>
              <a:t>In </a:t>
            </a:r>
            <a:r>
              <a:rPr sz="2400" spc="-5" dirty="0">
                <a:latin typeface="Arial" panose="020B0604020202020204"/>
                <a:cs typeface="Arial" panose="020B0604020202020204"/>
              </a:rPr>
              <a:t>a </a:t>
            </a:r>
            <a:r>
              <a:rPr sz="2400" dirty="0">
                <a:latin typeface="Arial" panose="020B0604020202020204"/>
                <a:cs typeface="Arial" panose="020B0604020202020204"/>
              </a:rPr>
              <a:t>perfectly</a:t>
            </a:r>
            <a:r>
              <a:rPr sz="2400" spc="15" dirty="0">
                <a:latin typeface="Arial" panose="020B0604020202020204"/>
                <a:cs typeface="Arial" panose="020B0604020202020204"/>
              </a:rPr>
              <a:t> </a:t>
            </a:r>
            <a:r>
              <a:rPr sz="2400" spc="-5" dirty="0">
                <a:latin typeface="Arial" panose="020B0604020202020204"/>
                <a:cs typeface="Arial" panose="020B0604020202020204"/>
              </a:rPr>
              <a:t>competitive</a:t>
            </a:r>
            <a:r>
              <a:rPr sz="2400" spc="25" dirty="0">
                <a:latin typeface="Arial" panose="020B0604020202020204"/>
                <a:cs typeface="Arial" panose="020B0604020202020204"/>
              </a:rPr>
              <a:t> </a:t>
            </a:r>
            <a:r>
              <a:rPr sz="2400" dirty="0">
                <a:latin typeface="Arial" panose="020B0604020202020204"/>
                <a:cs typeface="Arial" panose="020B0604020202020204"/>
              </a:rPr>
              <a:t>market	</a:t>
            </a:r>
            <a:r>
              <a:rPr sz="2400" spc="-5" dirty="0">
                <a:latin typeface="Arial" panose="020B0604020202020204"/>
                <a:cs typeface="Arial" panose="020B0604020202020204"/>
              </a:rPr>
              <a:t>marginal revenue </a:t>
            </a:r>
            <a:r>
              <a:rPr sz="2400" dirty="0">
                <a:latin typeface="Arial" panose="020B0604020202020204"/>
                <a:cs typeface="Arial" panose="020B0604020202020204"/>
              </a:rPr>
              <a:t>(MR)  is </a:t>
            </a:r>
            <a:r>
              <a:rPr sz="2400" spc="-5" dirty="0">
                <a:latin typeface="Arial" panose="020B0604020202020204"/>
                <a:cs typeface="Arial" panose="020B0604020202020204"/>
              </a:rPr>
              <a:t>equal </a:t>
            </a:r>
            <a:r>
              <a:rPr sz="2400" dirty="0">
                <a:latin typeface="Arial" panose="020B0604020202020204"/>
                <a:cs typeface="Arial" panose="020B0604020202020204"/>
              </a:rPr>
              <a:t>to price (P) </a:t>
            </a:r>
            <a:r>
              <a:rPr sz="2400" spc="-5" dirty="0">
                <a:latin typeface="Arial" panose="020B0604020202020204"/>
                <a:cs typeface="Arial" panose="020B0604020202020204"/>
              </a:rPr>
              <a:t>and average revenue</a:t>
            </a:r>
            <a:r>
              <a:rPr sz="2400" spc="10" dirty="0">
                <a:latin typeface="Arial" panose="020B0604020202020204"/>
                <a:cs typeface="Arial" panose="020B0604020202020204"/>
              </a:rPr>
              <a:t> </a:t>
            </a:r>
            <a:r>
              <a:rPr sz="2400" spc="-5" dirty="0">
                <a:latin typeface="Arial" panose="020B0604020202020204"/>
                <a:cs typeface="Arial" panose="020B0604020202020204"/>
              </a:rPr>
              <a:t>(AR).</a:t>
            </a:r>
            <a:endParaRPr sz="2400" dirty="0">
              <a:latin typeface="Arial" panose="020B0604020202020204"/>
              <a:cs typeface="Arial" panose="020B0604020202020204"/>
            </a:endParaRPr>
          </a:p>
          <a:p>
            <a:pPr marL="355600" indent="-342900">
              <a:lnSpc>
                <a:spcPct val="100000"/>
              </a:lnSpc>
              <a:spcBef>
                <a:spcPts val="580"/>
              </a:spcBef>
              <a:buChar char="•"/>
              <a:tabLst>
                <a:tab pos="355600" algn="l"/>
                <a:tab pos="356235" algn="l"/>
              </a:tabLst>
            </a:pPr>
            <a:r>
              <a:rPr sz="2400" spc="-5" dirty="0">
                <a:latin typeface="Arial" panose="020B0604020202020204"/>
                <a:cs typeface="Arial" panose="020B0604020202020204"/>
              </a:rPr>
              <a:t>Example: </a:t>
            </a:r>
            <a:r>
              <a:rPr sz="2400" dirty="0">
                <a:latin typeface="Arial" panose="020B0604020202020204"/>
                <a:cs typeface="Arial" panose="020B0604020202020204"/>
              </a:rPr>
              <a:t>Firm </a:t>
            </a:r>
            <a:r>
              <a:rPr sz="2400" spc="-5" dirty="0">
                <a:latin typeface="Arial" panose="020B0604020202020204"/>
                <a:cs typeface="Arial" panose="020B0604020202020204"/>
              </a:rPr>
              <a:t>does </a:t>
            </a:r>
            <a:r>
              <a:rPr sz="2400" dirty="0">
                <a:latin typeface="Arial" panose="020B0604020202020204"/>
                <a:cs typeface="Arial" panose="020B0604020202020204"/>
              </a:rPr>
              <a:t>not </a:t>
            </a:r>
            <a:r>
              <a:rPr sz="2400" spc="-5" dirty="0">
                <a:latin typeface="Arial" panose="020B0604020202020204"/>
                <a:cs typeface="Arial" panose="020B0604020202020204"/>
              </a:rPr>
              <a:t>have </a:t>
            </a:r>
            <a:r>
              <a:rPr sz="2400" dirty="0">
                <a:latin typeface="Arial" panose="020B0604020202020204"/>
                <a:cs typeface="Arial" panose="020B0604020202020204"/>
              </a:rPr>
              <a:t>to </a:t>
            </a:r>
            <a:r>
              <a:rPr sz="2400" spc="-5" dirty="0">
                <a:latin typeface="Arial" panose="020B0604020202020204"/>
                <a:cs typeface="Arial" panose="020B0604020202020204"/>
              </a:rPr>
              <a:t>lower price </a:t>
            </a:r>
            <a:r>
              <a:rPr sz="2400" dirty="0">
                <a:latin typeface="Arial" panose="020B0604020202020204"/>
                <a:cs typeface="Arial" panose="020B0604020202020204"/>
              </a:rPr>
              <a:t>to </a:t>
            </a:r>
            <a:r>
              <a:rPr sz="2400" spc="-5" dirty="0">
                <a:latin typeface="Arial" panose="020B0604020202020204"/>
                <a:cs typeface="Arial" panose="020B0604020202020204"/>
              </a:rPr>
              <a:t>sell</a:t>
            </a:r>
            <a:r>
              <a:rPr sz="2400" spc="40" dirty="0">
                <a:latin typeface="Arial" panose="020B0604020202020204"/>
                <a:cs typeface="Arial" panose="020B0604020202020204"/>
              </a:rPr>
              <a:t> </a:t>
            </a:r>
            <a:r>
              <a:rPr sz="2400" dirty="0">
                <a:latin typeface="Arial" panose="020B0604020202020204"/>
                <a:cs typeface="Arial" panose="020B0604020202020204"/>
              </a:rPr>
              <a:t>more.</a:t>
            </a:r>
            <a:endParaRPr sz="2400" dirty="0">
              <a:latin typeface="Arial" panose="020B0604020202020204"/>
              <a:cs typeface="Arial" panose="020B0604020202020204"/>
            </a:endParaRPr>
          </a:p>
        </p:txBody>
      </p:sp>
      <p:sp>
        <p:nvSpPr>
          <p:cNvPr id="6" name="object 6"/>
          <p:cNvSpPr txBox="1"/>
          <p:nvPr/>
        </p:nvSpPr>
        <p:spPr>
          <a:xfrm>
            <a:off x="8483600" y="6273495"/>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8</a:t>
            </a:r>
            <a:endParaRPr sz="1400">
              <a:latin typeface="Arial" panose="020B0604020202020204"/>
              <a:cs typeface="Arial" panose="020B0604020202020204"/>
            </a:endParaRPr>
          </a:p>
        </p:txBody>
      </p:sp>
      <p:graphicFrame>
        <p:nvGraphicFramePr>
          <p:cNvPr id="7" name="object 7"/>
          <p:cNvGraphicFramePr>
            <a:graphicFrameLocks noGrp="1"/>
          </p:cNvGraphicFramePr>
          <p:nvPr/>
        </p:nvGraphicFramePr>
        <p:xfrm>
          <a:off x="957313" y="3342703"/>
          <a:ext cx="6915148" cy="2350770"/>
        </p:xfrm>
        <a:graphic>
          <a:graphicData uri="http://schemas.openxmlformats.org/drawingml/2006/table">
            <a:tbl>
              <a:tblPr firstRow="1" bandRow="1">
                <a:tableStyleId>{2D5ABB26-0587-4C30-8999-92F81FD0307C}</a:tableStyleId>
              </a:tblPr>
              <a:tblGrid>
                <a:gridCol w="1383030"/>
                <a:gridCol w="1383030"/>
                <a:gridCol w="1381760"/>
                <a:gridCol w="1383664"/>
                <a:gridCol w="1383664"/>
              </a:tblGrid>
              <a:tr h="391795">
                <a:tc>
                  <a:txBody>
                    <a:bodyPr/>
                    <a:lstStyle/>
                    <a:p>
                      <a:pPr marL="34925" algn="ctr">
                        <a:lnSpc>
                          <a:spcPct val="100000"/>
                        </a:lnSpc>
                        <a:spcBef>
                          <a:spcPts val="320"/>
                        </a:spcBef>
                      </a:pPr>
                      <a:r>
                        <a:rPr sz="1400" b="1" spc="-5" dirty="0">
                          <a:latin typeface="Arial" panose="020B0604020202020204"/>
                          <a:cs typeface="Arial" panose="020B0604020202020204"/>
                        </a:rPr>
                        <a:t>Qty</a:t>
                      </a:r>
                      <a:endParaRPr sz="1400">
                        <a:latin typeface="Arial" panose="020B0604020202020204"/>
                        <a:cs typeface="Arial" panose="020B0604020202020204"/>
                      </a:endParaRPr>
                    </a:p>
                  </a:txBody>
                  <a:tcPr marL="0" marR="0" marT="406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28575" algn="ctr">
                        <a:lnSpc>
                          <a:spcPct val="100000"/>
                        </a:lnSpc>
                        <a:spcBef>
                          <a:spcPts val="320"/>
                        </a:spcBef>
                      </a:pPr>
                      <a:r>
                        <a:rPr sz="1400" b="1" dirty="0">
                          <a:latin typeface="Arial" panose="020B0604020202020204"/>
                          <a:cs typeface="Arial" panose="020B0604020202020204"/>
                        </a:rPr>
                        <a:t>Price</a:t>
                      </a:r>
                      <a:endParaRPr sz="140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27305" algn="ctr">
                        <a:lnSpc>
                          <a:spcPct val="100000"/>
                        </a:lnSpc>
                        <a:spcBef>
                          <a:spcPts val="320"/>
                        </a:spcBef>
                      </a:pPr>
                      <a:r>
                        <a:rPr sz="1400" b="1" spc="-10" dirty="0">
                          <a:latin typeface="Arial" panose="020B0604020202020204"/>
                          <a:cs typeface="Arial" panose="020B0604020202020204"/>
                        </a:rPr>
                        <a:t>TR</a:t>
                      </a:r>
                      <a:endParaRPr sz="140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0480" algn="ctr">
                        <a:lnSpc>
                          <a:spcPct val="100000"/>
                        </a:lnSpc>
                        <a:spcBef>
                          <a:spcPts val="320"/>
                        </a:spcBef>
                      </a:pPr>
                      <a:r>
                        <a:rPr sz="1400" b="1" spc="15" dirty="0">
                          <a:latin typeface="Arial" panose="020B0604020202020204"/>
                          <a:cs typeface="Arial" panose="020B0604020202020204"/>
                        </a:rPr>
                        <a:t>MR</a:t>
                      </a:r>
                      <a:endParaRPr sz="140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21590" algn="ctr">
                        <a:lnSpc>
                          <a:spcPct val="100000"/>
                        </a:lnSpc>
                        <a:spcBef>
                          <a:spcPts val="320"/>
                        </a:spcBef>
                      </a:pPr>
                      <a:r>
                        <a:rPr sz="1400" b="1" spc="-45" dirty="0">
                          <a:latin typeface="Arial" panose="020B0604020202020204"/>
                          <a:cs typeface="Arial" panose="020B0604020202020204"/>
                        </a:rPr>
                        <a:t>AR</a:t>
                      </a:r>
                      <a:endParaRPr sz="1400">
                        <a:latin typeface="Arial" panose="020B0604020202020204"/>
                        <a:cs typeface="Arial" panose="020B0604020202020204"/>
                      </a:endParaRPr>
                    </a:p>
                  </a:txBody>
                  <a:tcPr marL="0" marR="0" marT="406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91795">
                <a:tc>
                  <a:txBody>
                    <a:bodyPr/>
                    <a:lstStyle/>
                    <a:p>
                      <a:pPr marL="29210" algn="ctr">
                        <a:lnSpc>
                          <a:spcPct val="100000"/>
                        </a:lnSpc>
                        <a:spcBef>
                          <a:spcPts val="320"/>
                        </a:spcBef>
                      </a:pPr>
                      <a:r>
                        <a:rPr sz="1400" dirty="0">
                          <a:latin typeface="Arial" panose="020B0604020202020204"/>
                          <a:cs typeface="Arial" panose="020B0604020202020204"/>
                        </a:rPr>
                        <a:t>0</a:t>
                      </a:r>
                      <a:endParaRPr sz="1400">
                        <a:latin typeface="Arial" panose="020B0604020202020204"/>
                        <a:cs typeface="Arial" panose="020B0604020202020204"/>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0"/>
                        </a:spcBef>
                      </a:pPr>
                      <a:r>
                        <a:rPr sz="1400" spc="-5" dirty="0">
                          <a:latin typeface="Arial" panose="020B0604020202020204"/>
                          <a:cs typeface="Arial" panose="020B0604020202020204"/>
                        </a:rPr>
                        <a:t>10</a:t>
                      </a:r>
                      <a:endParaRPr sz="1400" dirty="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0"/>
                        </a:spcBef>
                      </a:pPr>
                      <a:r>
                        <a:rPr sz="1400" dirty="0">
                          <a:latin typeface="Arial" panose="020B0604020202020204"/>
                          <a:cs typeface="Arial" panose="020B0604020202020204"/>
                        </a:rPr>
                        <a:t>-</a:t>
                      </a:r>
                      <a:endParaRPr sz="140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0"/>
                        </a:spcBef>
                      </a:pPr>
                      <a:r>
                        <a:rPr sz="1400" dirty="0">
                          <a:latin typeface="Arial" panose="020B0604020202020204"/>
                          <a:cs typeface="Arial" panose="020B0604020202020204"/>
                        </a:rPr>
                        <a:t>-</a:t>
                      </a:r>
                      <a:endParaRPr sz="1400">
                        <a:latin typeface="Arial" panose="020B0604020202020204"/>
                        <a:cs typeface="Arial" panose="020B06040202020202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035" algn="ctr">
                        <a:lnSpc>
                          <a:spcPct val="100000"/>
                        </a:lnSpc>
                        <a:spcBef>
                          <a:spcPts val="320"/>
                        </a:spcBef>
                      </a:pPr>
                      <a:r>
                        <a:rPr sz="1400" dirty="0">
                          <a:latin typeface="Arial" panose="020B0604020202020204"/>
                          <a:cs typeface="Arial" panose="020B0604020202020204"/>
                        </a:rPr>
                        <a:t>-</a:t>
                      </a:r>
                      <a:endParaRPr sz="1400">
                        <a:latin typeface="Arial" panose="020B0604020202020204"/>
                        <a:cs typeface="Arial" panose="020B0604020202020204"/>
                      </a:endParaRPr>
                    </a:p>
                  </a:txBody>
                  <a:tcPr marL="0" marR="0" marT="406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1795">
                <a:tc>
                  <a:txBody>
                    <a:bodyPr/>
                    <a:lstStyle/>
                    <a:p>
                      <a:pPr marL="29210" algn="ctr">
                        <a:lnSpc>
                          <a:spcPct val="100000"/>
                        </a:lnSpc>
                        <a:spcBef>
                          <a:spcPts val="325"/>
                        </a:spcBef>
                      </a:pPr>
                      <a:r>
                        <a:rPr sz="1400" dirty="0">
                          <a:latin typeface="Arial" panose="020B0604020202020204"/>
                          <a:cs typeface="Arial" panose="020B0604020202020204"/>
                        </a:rPr>
                        <a:t>1</a:t>
                      </a:r>
                      <a:endParaRPr sz="1400">
                        <a:latin typeface="Arial" panose="020B0604020202020204"/>
                        <a:cs typeface="Arial" panose="020B0604020202020204"/>
                      </a:endParaRPr>
                    </a:p>
                  </a:txBody>
                  <a:tcPr marL="0" marR="0" marT="4127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5"/>
                        </a:spcBef>
                      </a:pPr>
                      <a:r>
                        <a:rPr sz="1400" spc="-5" dirty="0">
                          <a:latin typeface="Arial" panose="020B0604020202020204"/>
                          <a:cs typeface="Arial" panose="020B0604020202020204"/>
                        </a:rPr>
                        <a:t>10</a:t>
                      </a:r>
                      <a:endParaRPr sz="1400" dirty="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03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76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1795">
                <a:tc>
                  <a:txBody>
                    <a:bodyPr/>
                    <a:lstStyle/>
                    <a:p>
                      <a:pPr marL="29210" algn="ctr">
                        <a:lnSpc>
                          <a:spcPct val="100000"/>
                        </a:lnSpc>
                        <a:spcBef>
                          <a:spcPts val="325"/>
                        </a:spcBef>
                      </a:pPr>
                      <a:r>
                        <a:rPr sz="1400" dirty="0">
                          <a:latin typeface="Arial" panose="020B0604020202020204"/>
                          <a:cs typeface="Arial" panose="020B0604020202020204"/>
                        </a:rPr>
                        <a:t>2</a:t>
                      </a:r>
                      <a:endParaRPr sz="1400">
                        <a:latin typeface="Arial" panose="020B0604020202020204"/>
                        <a:cs typeface="Arial" panose="020B0604020202020204"/>
                      </a:endParaRPr>
                    </a:p>
                  </a:txBody>
                  <a:tcPr marL="0" marR="0" marT="4127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5"/>
                        </a:spcBef>
                      </a:pPr>
                      <a:r>
                        <a:rPr sz="1400" spc="-5" dirty="0">
                          <a:latin typeface="Arial" panose="020B0604020202020204"/>
                          <a:cs typeface="Arial" panose="020B0604020202020204"/>
                        </a:rPr>
                        <a:t>10</a:t>
                      </a:r>
                      <a:endParaRPr sz="1400" dirty="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 algn="ctr">
                        <a:lnSpc>
                          <a:spcPct val="100000"/>
                        </a:lnSpc>
                        <a:spcBef>
                          <a:spcPts val="325"/>
                        </a:spcBef>
                      </a:pPr>
                      <a:r>
                        <a:rPr sz="1400" spc="-5" dirty="0">
                          <a:latin typeface="Arial" panose="020B0604020202020204"/>
                          <a:cs typeface="Arial" panose="020B0604020202020204"/>
                        </a:rPr>
                        <a:t>20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035" algn="ctr">
                        <a:lnSpc>
                          <a:spcPct val="100000"/>
                        </a:lnSpc>
                        <a:spcBef>
                          <a:spcPts val="325"/>
                        </a:spcBef>
                      </a:pPr>
                      <a:r>
                        <a:rPr sz="1400"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76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1795">
                <a:tc>
                  <a:txBody>
                    <a:bodyPr/>
                    <a:lstStyle/>
                    <a:p>
                      <a:pPr marL="29210" algn="ctr">
                        <a:lnSpc>
                          <a:spcPct val="100000"/>
                        </a:lnSpc>
                        <a:spcBef>
                          <a:spcPts val="325"/>
                        </a:spcBef>
                      </a:pPr>
                      <a:r>
                        <a:rPr sz="1400" dirty="0">
                          <a:latin typeface="Arial" panose="020B0604020202020204"/>
                          <a:cs typeface="Arial" panose="020B0604020202020204"/>
                        </a:rPr>
                        <a:t>3</a:t>
                      </a:r>
                      <a:endParaRPr sz="1400">
                        <a:latin typeface="Arial" panose="020B0604020202020204"/>
                        <a:cs typeface="Arial" panose="020B0604020202020204"/>
                      </a:endParaRPr>
                    </a:p>
                  </a:txBody>
                  <a:tcPr marL="0" marR="0" marT="4127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 algn="ctr">
                        <a:lnSpc>
                          <a:spcPct val="100000"/>
                        </a:lnSpc>
                        <a:spcBef>
                          <a:spcPts val="325"/>
                        </a:spcBef>
                      </a:pPr>
                      <a:r>
                        <a:rPr sz="1400" spc="-5" dirty="0">
                          <a:latin typeface="Arial" panose="020B0604020202020204"/>
                          <a:cs typeface="Arial" panose="020B0604020202020204"/>
                        </a:rPr>
                        <a:t>30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03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76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1795">
                <a:tc>
                  <a:txBody>
                    <a:bodyPr/>
                    <a:lstStyle/>
                    <a:p>
                      <a:pPr marL="29210" algn="ctr">
                        <a:lnSpc>
                          <a:spcPct val="100000"/>
                        </a:lnSpc>
                        <a:spcBef>
                          <a:spcPts val="325"/>
                        </a:spcBef>
                      </a:pPr>
                      <a:r>
                        <a:rPr sz="1400" dirty="0">
                          <a:latin typeface="Arial" panose="020B0604020202020204"/>
                          <a:cs typeface="Arial" panose="020B0604020202020204"/>
                        </a:rPr>
                        <a:t>4</a:t>
                      </a:r>
                      <a:endParaRPr sz="1400">
                        <a:latin typeface="Arial" panose="020B0604020202020204"/>
                        <a:cs typeface="Arial" panose="020B0604020202020204"/>
                      </a:endParaRPr>
                    </a:p>
                  </a:txBody>
                  <a:tcPr marL="0" marR="0" marT="4127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730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0" algn="ctr">
                        <a:lnSpc>
                          <a:spcPct val="100000"/>
                        </a:lnSpc>
                        <a:spcBef>
                          <a:spcPts val="325"/>
                        </a:spcBef>
                      </a:pPr>
                      <a:r>
                        <a:rPr sz="1400" spc="-5" dirty="0">
                          <a:latin typeface="Arial" panose="020B0604020202020204"/>
                          <a:cs typeface="Arial" panose="020B0604020202020204"/>
                        </a:rPr>
                        <a:t>40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6035" algn="ctr">
                        <a:lnSpc>
                          <a:spcPct val="100000"/>
                        </a:lnSpc>
                        <a:spcBef>
                          <a:spcPts val="325"/>
                        </a:spcBef>
                      </a:pPr>
                      <a:r>
                        <a:rPr sz="1400" spc="-5" dirty="0">
                          <a:latin typeface="Arial" panose="020B0604020202020204"/>
                          <a:cs typeface="Arial" panose="020B0604020202020204"/>
                        </a:rPr>
                        <a:t>10</a:t>
                      </a:r>
                      <a:endParaRPr sz="1400">
                        <a:latin typeface="Arial" panose="020B0604020202020204"/>
                        <a:cs typeface="Arial" panose="020B06040202020202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4765" algn="ctr">
                        <a:lnSpc>
                          <a:spcPct val="100000"/>
                        </a:lnSpc>
                        <a:spcBef>
                          <a:spcPts val="325"/>
                        </a:spcBef>
                      </a:pPr>
                      <a:r>
                        <a:rPr sz="1400" spc="-5" dirty="0">
                          <a:latin typeface="Arial" panose="020B0604020202020204"/>
                          <a:cs typeface="Arial" panose="020B0604020202020204"/>
                        </a:rPr>
                        <a:t>10</a:t>
                      </a:r>
                      <a:endParaRPr sz="1400" dirty="0">
                        <a:latin typeface="Arial" panose="020B0604020202020204"/>
                        <a:cs typeface="Arial" panose="020B0604020202020204"/>
                      </a:endParaRPr>
                    </a:p>
                  </a:txBody>
                  <a:tcPr marL="0" marR="0" marT="4127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u="sng" dirty="0"/>
              <a:t>Average Revenue (AR)</a:t>
            </a:r>
            <a:r>
              <a:rPr lang="en-US" sz="2800" dirty="0"/>
              <a:t> Curve is also a Demand Curve facing a perfectly competitive firm, which is perfectly elastic</a:t>
            </a:r>
            <a:r>
              <a:rPr lang="en-US" dirty="0"/>
              <a:t>. </a:t>
            </a:r>
            <a:endParaRPr lang="en-US" dirty="0"/>
          </a:p>
          <a:p>
            <a:r>
              <a:rPr lang="en-PH" sz="2800" b="1" dirty="0">
                <a:latin typeface="Arial" panose="020B0604020202020204" pitchFamily="34" charset="0"/>
                <a:cs typeface="Arial" panose="020B0604020202020204" pitchFamily="34" charset="0"/>
              </a:rPr>
              <a:t>Marginal revenue (MR) </a:t>
            </a:r>
            <a:r>
              <a:rPr lang="en-PH" sz="2800" dirty="0">
                <a:latin typeface="Arial" panose="020B0604020202020204" pitchFamily="34" charset="0"/>
                <a:cs typeface="Arial" panose="020B0604020202020204" pitchFamily="34" charset="0"/>
              </a:rPr>
              <a:t>The change in total revenue from the sale of one additional unit of output.</a:t>
            </a:r>
            <a:endParaRPr lang="en-PH" sz="28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82930"/>
            <a:ext cx="7397648" cy="690574"/>
          </a:xfrm>
          <a:prstGeom prst="rect">
            <a:avLst/>
          </a:prstGeom>
        </p:spPr>
        <p:txBody>
          <a:bodyPr vert="horz" wrap="square" lIns="0" tIns="13335" rIns="0" bIns="0" rtlCol="0">
            <a:spAutoFit/>
          </a:bodyPr>
          <a:lstStyle/>
          <a:p>
            <a:pPr marL="12700">
              <a:lnSpc>
                <a:spcPct val="100000"/>
              </a:lnSpc>
              <a:spcBef>
                <a:spcPts val="105"/>
              </a:spcBef>
              <a:tabLst>
                <a:tab pos="756285" algn="l"/>
              </a:tabLst>
            </a:pPr>
            <a:r>
              <a:rPr sz="4400" dirty="0">
                <a:latin typeface="Arial" panose="020B0604020202020204" pitchFamily="34" charset="0"/>
                <a:cs typeface="Arial" panose="020B0604020202020204" pitchFamily="34" charset="0"/>
              </a:rPr>
              <a:t>Monopolistic</a:t>
            </a:r>
            <a:r>
              <a:rPr sz="4400" spc="-55" dirty="0">
                <a:latin typeface="Arial" panose="020B0604020202020204" pitchFamily="34" charset="0"/>
                <a:cs typeface="Arial" panose="020B0604020202020204" pitchFamily="34" charset="0"/>
              </a:rPr>
              <a:t> </a:t>
            </a:r>
            <a:r>
              <a:rPr sz="4400" dirty="0">
                <a:latin typeface="Arial" panose="020B0604020202020204" pitchFamily="34" charset="0"/>
                <a:cs typeface="Arial" panose="020B0604020202020204" pitchFamily="34" charset="0"/>
              </a:rPr>
              <a:t>Competition</a:t>
            </a:r>
            <a:endParaRPr sz="4400" dirty="0">
              <a:latin typeface="Arial" panose="020B0604020202020204" pitchFamily="34" charset="0"/>
              <a:cs typeface="Arial" panose="020B0604020202020204" pitchFamily="34"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650"/>
              </a:lnSpc>
            </a:pPr>
            <a:fld id="{81D60167-4931-47E6-BA6A-407CBD079E47}" type="slidenum">
              <a:rPr dirty="0"/>
            </a:fld>
            <a:endParaRPr dirty="0"/>
          </a:p>
        </p:txBody>
      </p:sp>
      <p:sp>
        <p:nvSpPr>
          <p:cNvPr id="3" name="object 3"/>
          <p:cNvSpPr/>
          <p:nvPr/>
        </p:nvSpPr>
        <p:spPr>
          <a:xfrm>
            <a:off x="528891" y="2281047"/>
            <a:ext cx="8124825" cy="193357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2. Monopolistic Competition </a:t>
            </a:r>
            <a:br>
              <a:rPr lang="en-PH" dirty="0"/>
            </a:br>
            <a:endParaRPr lang="en-PH" dirty="0"/>
          </a:p>
        </p:txBody>
      </p:sp>
      <p:sp>
        <p:nvSpPr>
          <p:cNvPr id="3" name="Content Placeholder 2"/>
          <p:cNvSpPr>
            <a:spLocks noGrp="1"/>
          </p:cNvSpPr>
          <p:nvPr>
            <p:ph idx="1"/>
          </p:nvPr>
        </p:nvSpPr>
        <p:spPr>
          <a:xfrm>
            <a:off x="609598" y="2160590"/>
            <a:ext cx="6477001" cy="3880773"/>
          </a:xfrm>
        </p:spPr>
        <p:txBody>
          <a:bodyPr>
            <a:normAutofit lnSpcReduction="10000"/>
          </a:bodyPr>
          <a:lstStyle/>
          <a:p>
            <a:pPr latinLnBrk="1"/>
            <a:r>
              <a:rPr lang="en-US" sz="2800" b="1" u="sng" dirty="0">
                <a:latin typeface="Arial" panose="020B0604020202020204" pitchFamily="34" charset="0"/>
                <a:cs typeface="Arial" panose="020B0604020202020204" pitchFamily="34" charset="0"/>
              </a:rPr>
              <a:t>Monopolistic competition</a:t>
            </a:r>
            <a:r>
              <a:rPr lang="en-US" sz="2800" dirty="0">
                <a:latin typeface="Arial" panose="020B0604020202020204" pitchFamily="34" charset="0"/>
                <a:cs typeface="Arial" panose="020B0604020202020204" pitchFamily="34" charset="0"/>
              </a:rPr>
              <a:t> is a </a:t>
            </a:r>
            <a:r>
              <a:rPr lang="en-US" sz="2800" dirty="0" err="1">
                <a:latin typeface="Arial" panose="020B0604020202020204" pitchFamily="34" charset="0"/>
                <a:cs typeface="Arial" panose="020B0604020202020204" pitchFamily="34" charset="0"/>
              </a:rPr>
              <a:t>situa-tion</a:t>
            </a:r>
            <a:r>
              <a:rPr lang="en-US" sz="2800" dirty="0">
                <a:latin typeface="Arial" panose="020B0604020202020204" pitchFamily="34" charset="0"/>
                <a:cs typeface="Arial" panose="020B0604020202020204" pitchFamily="34" charset="0"/>
              </a:rPr>
              <a:t> in which the market, basically, is a competitive market but has some elements of a monopoly. In this form of market there are many firms that sell closely differentiated products. </a:t>
            </a:r>
            <a:endParaRPr lang="en-US" sz="2800" dirty="0">
              <a:latin typeface="Arial" panose="020B0604020202020204" pitchFamily="34" charset="0"/>
              <a:cs typeface="Arial" panose="020B0604020202020204" pitchFamily="34" charset="0"/>
            </a:endParaRPr>
          </a:p>
          <a:p>
            <a:pPr latinLnBrk="1"/>
            <a:r>
              <a:rPr lang="en-US" sz="2800" dirty="0">
                <a:latin typeface="Arial" panose="020B0604020202020204" pitchFamily="34" charset="0"/>
                <a:cs typeface="Arial" panose="020B0604020202020204" pitchFamily="34" charset="0"/>
              </a:rPr>
              <a:t>The examples of this form of market are Mobiles, Cosmetics, Detergents, Toothpastes etc.       </a:t>
            </a:r>
            <a:endParaRPr lang="en-PH" sz="2800" dirty="0">
              <a:latin typeface="Arial" panose="020B0604020202020204" pitchFamily="34" charset="0"/>
              <a:cs typeface="Arial" panose="020B0604020202020204" pitchFamily="34" charset="0"/>
            </a:endParaRPr>
          </a:p>
          <a:p>
            <a:pPr latinLnBrk="1"/>
            <a:endParaRPr lang="en-P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Monopolistic Competition </a:t>
            </a:r>
            <a:endParaRPr lang="en-PH" dirty="0"/>
          </a:p>
        </p:txBody>
      </p:sp>
      <p:sp>
        <p:nvSpPr>
          <p:cNvPr id="3" name="Content Placeholder 2"/>
          <p:cNvSpPr>
            <a:spLocks noGrp="1"/>
          </p:cNvSpPr>
          <p:nvPr>
            <p:ph idx="1"/>
          </p:nvPr>
        </p:nvSpPr>
        <p:spPr/>
        <p:txBody>
          <a:bodyPr>
            <a:normAutofit fontScale="80000"/>
          </a:bodyPr>
          <a:lstStyle/>
          <a:p>
            <a:pPr>
              <a:lnSpc>
                <a:spcPct val="80000"/>
              </a:lnSpc>
            </a:pPr>
            <a:r>
              <a:rPr lang="en-GB" altLang="x-none" sz="3200" b="1">
                <a:solidFill>
                  <a:srgbClr val="003366"/>
                </a:solidFill>
                <a:sym typeface="+mn-ea"/>
              </a:rPr>
              <a:t>Imperfect or Monopolistic Competition</a:t>
            </a:r>
            <a:endParaRPr lang="en-GB" altLang="x-none" sz="3200" b="1">
              <a:solidFill>
                <a:srgbClr val="003366"/>
              </a:solidFill>
            </a:endParaRPr>
          </a:p>
          <a:p>
            <a:pPr lvl="1">
              <a:lnSpc>
                <a:spcPct val="80000"/>
              </a:lnSpc>
            </a:pPr>
            <a:r>
              <a:rPr lang="en-GB" altLang="x-none" sz="3200">
                <a:sym typeface="+mn-ea"/>
              </a:rPr>
              <a:t>Many buyers and sellers</a:t>
            </a:r>
            <a:endParaRPr lang="en-GB" altLang="x-none" sz="3200"/>
          </a:p>
          <a:p>
            <a:pPr lvl="1">
              <a:lnSpc>
                <a:spcPct val="80000"/>
              </a:lnSpc>
            </a:pPr>
            <a:r>
              <a:rPr lang="en-GB" altLang="x-none" sz="3200">
                <a:sym typeface="+mn-ea"/>
              </a:rPr>
              <a:t>Products differentiated</a:t>
            </a:r>
            <a:endParaRPr lang="en-GB" altLang="x-none" sz="3200"/>
          </a:p>
          <a:p>
            <a:pPr lvl="1">
              <a:lnSpc>
                <a:spcPct val="80000"/>
              </a:lnSpc>
            </a:pPr>
            <a:r>
              <a:rPr lang="en-GB" altLang="x-none" sz="3200">
                <a:sym typeface="+mn-ea"/>
              </a:rPr>
              <a:t>Relatively free entry and exit</a:t>
            </a:r>
            <a:endParaRPr lang="en-GB" altLang="x-none" sz="3200"/>
          </a:p>
          <a:p>
            <a:pPr lvl="1">
              <a:lnSpc>
                <a:spcPct val="80000"/>
              </a:lnSpc>
            </a:pPr>
            <a:r>
              <a:rPr lang="en-GB" altLang="x-none" sz="3200">
                <a:sym typeface="+mn-ea"/>
              </a:rPr>
              <a:t>Each firm may have a tiny ‘monopoly’ because of the differentiation of their product</a:t>
            </a:r>
            <a:endParaRPr lang="en-GB" altLang="x-none" sz="3200"/>
          </a:p>
          <a:p>
            <a:pPr lvl="1">
              <a:lnSpc>
                <a:spcPct val="80000"/>
              </a:lnSpc>
            </a:pPr>
            <a:r>
              <a:rPr lang="en-GB" altLang="x-none" sz="3200">
                <a:sym typeface="+mn-ea"/>
              </a:rPr>
              <a:t>Firm has some control over price</a:t>
            </a:r>
            <a:endParaRPr lang="en-GB" altLang="x-none" sz="3200"/>
          </a:p>
          <a:p>
            <a:endParaRPr lang="en-PH" sz="3200" dirty="0"/>
          </a:p>
          <a:p>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1" y="482930"/>
            <a:ext cx="3609974" cy="697230"/>
          </a:xfrm>
          <a:prstGeom prst="rect">
            <a:avLst/>
          </a:prstGeom>
        </p:spPr>
        <p:txBody>
          <a:bodyPr vert="horz" wrap="square" lIns="0" tIns="13335" rIns="0" bIns="0" rtlCol="0">
            <a:spAutoFit/>
          </a:bodyPr>
          <a:lstStyle/>
          <a:p>
            <a:pPr marL="12700">
              <a:lnSpc>
                <a:spcPct val="100000"/>
              </a:lnSpc>
              <a:spcBef>
                <a:spcPts val="105"/>
              </a:spcBef>
              <a:tabLst>
                <a:tab pos="756285" algn="l"/>
              </a:tabLst>
            </a:pPr>
            <a:r>
              <a:rPr sz="4400" dirty="0">
                <a:latin typeface="Arial" panose="020B0604020202020204" pitchFamily="34" charset="0"/>
                <a:cs typeface="Arial" panose="020B0604020202020204" pitchFamily="34" charset="0"/>
              </a:rPr>
              <a:t>Oligopoly</a:t>
            </a:r>
            <a:endParaRPr sz="4400" dirty="0">
              <a:latin typeface="Arial" panose="020B0604020202020204" pitchFamily="34" charset="0"/>
              <a:cs typeface="Arial" panose="020B0604020202020204" pitchFamily="34"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650"/>
              </a:lnSpc>
            </a:pPr>
            <a:fld id="{81D60167-4931-47E6-BA6A-407CBD079E47}" type="slidenum">
              <a:rPr dirty="0"/>
            </a:fld>
            <a:endParaRPr dirty="0"/>
          </a:p>
        </p:txBody>
      </p:sp>
      <p:sp>
        <p:nvSpPr>
          <p:cNvPr id="3" name="object 3"/>
          <p:cNvSpPr/>
          <p:nvPr/>
        </p:nvSpPr>
        <p:spPr>
          <a:xfrm>
            <a:off x="475932" y="2290572"/>
            <a:ext cx="8124825" cy="193357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852805"/>
          </a:xfrm>
        </p:spPr>
        <p:txBody>
          <a:bodyPr>
            <a:normAutofit fontScale="90000"/>
          </a:bodyPr>
          <a:lstStyle/>
          <a:p>
            <a:r>
              <a:rPr lang="en-US" sz="4000" b="1" dirty="0">
                <a:latin typeface="Arial" panose="020B0604020202020204" pitchFamily="34" charset="0"/>
                <a:cs typeface="Arial" panose="020B0604020202020204" pitchFamily="34" charset="0"/>
              </a:rPr>
              <a:t>3. Oligopoly </a:t>
            </a:r>
            <a:br>
              <a:rPr lang="en-PH" sz="4000"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408430"/>
            <a:ext cx="6347460" cy="4632960"/>
          </a:xfrm>
        </p:spPr>
        <p:txBody>
          <a:bodyPr>
            <a:normAutofit fontScale="70000"/>
          </a:bodyPr>
          <a:lstStyle/>
          <a:p>
            <a:r>
              <a:rPr lang="en-US" sz="3200" dirty="0">
                <a:latin typeface="Arial" panose="020B0604020202020204" pitchFamily="34" charset="0"/>
                <a:cs typeface="Arial" panose="020B0604020202020204" pitchFamily="34" charset="0"/>
              </a:rPr>
              <a:t>The term </a:t>
            </a:r>
            <a:r>
              <a:rPr lang="en-US" sz="3200" b="1" u="sng" dirty="0">
                <a:latin typeface="Arial" panose="020B0604020202020204" pitchFamily="34" charset="0"/>
                <a:cs typeface="Arial" panose="020B0604020202020204" pitchFamily="34" charset="0"/>
              </a:rPr>
              <a:t>Oligopoly means ‘</a:t>
            </a:r>
            <a:r>
              <a:rPr lang="en-US" sz="3200" b="1" i="1" u="sng" dirty="0">
                <a:latin typeface="Arial" panose="020B0604020202020204" pitchFamily="34" charset="0"/>
                <a:cs typeface="Arial" panose="020B0604020202020204" pitchFamily="34" charset="0"/>
              </a:rPr>
              <a:t>Few Sellers’</a:t>
            </a:r>
            <a:r>
              <a:rPr lang="en-US" sz="3200" dirty="0">
                <a:latin typeface="Arial" panose="020B0604020202020204" pitchFamily="34" charset="0"/>
                <a:cs typeface="Arial" panose="020B0604020202020204" pitchFamily="34" charset="0"/>
              </a:rPr>
              <a:t>. An Oligopoly is an industry composed of only few firms, or a small number of large firms producing bulk of its output. </a:t>
            </a:r>
            <a:endParaRPr lang="en-US" sz="3200" dirty="0">
              <a:latin typeface="Arial" panose="020B0604020202020204" pitchFamily="34" charset="0"/>
              <a:cs typeface="Arial" panose="020B0604020202020204" pitchFamily="34" charset="0"/>
            </a:endParaRPr>
          </a:p>
          <a:p>
            <a:pPr>
              <a:lnSpc>
                <a:spcPct val="90000"/>
              </a:lnSpc>
            </a:pPr>
            <a:r>
              <a:rPr lang="en-GB" altLang="x-none" sz="3200" b="1">
                <a:solidFill>
                  <a:srgbClr val="003366"/>
                </a:solidFill>
                <a:sym typeface="+mn-ea"/>
              </a:rPr>
              <a:t>Examples of </a:t>
            </a:r>
            <a:r>
              <a:rPr lang="en-GB" altLang="x-none" sz="3200" b="1" err="1">
                <a:solidFill>
                  <a:srgbClr val="003366"/>
                </a:solidFill>
                <a:sym typeface="+mn-ea"/>
              </a:rPr>
              <a:t>oligopolistic</a:t>
            </a:r>
            <a:r>
              <a:rPr lang="en-GB" altLang="x-none" sz="3200" b="1">
                <a:solidFill>
                  <a:srgbClr val="003366"/>
                </a:solidFill>
                <a:sym typeface="+mn-ea"/>
              </a:rPr>
              <a:t> structures:</a:t>
            </a:r>
            <a:endParaRPr lang="en-GB" altLang="x-none" sz="3200" b="1">
              <a:solidFill>
                <a:srgbClr val="003366"/>
              </a:solidFill>
            </a:endParaRPr>
          </a:p>
          <a:p>
            <a:pPr lvl="1">
              <a:lnSpc>
                <a:spcPct val="90000"/>
              </a:lnSpc>
            </a:pPr>
            <a:r>
              <a:rPr lang="en-GB" altLang="x-none" sz="3200">
                <a:sym typeface="+mn-ea"/>
              </a:rPr>
              <a:t>Supermarkets</a:t>
            </a:r>
            <a:endParaRPr lang="en-GB" altLang="x-none" sz="3200"/>
          </a:p>
          <a:p>
            <a:pPr lvl="1">
              <a:lnSpc>
                <a:spcPct val="90000"/>
              </a:lnSpc>
            </a:pPr>
            <a:r>
              <a:rPr lang="en-GB" altLang="x-none" sz="3200">
                <a:sym typeface="+mn-ea"/>
              </a:rPr>
              <a:t>Banking industry</a:t>
            </a:r>
            <a:endParaRPr lang="en-GB" altLang="x-none" sz="3200"/>
          </a:p>
          <a:p>
            <a:pPr lvl="1">
              <a:lnSpc>
                <a:spcPct val="90000"/>
              </a:lnSpc>
            </a:pPr>
            <a:r>
              <a:rPr lang="en-GB" altLang="x-none" sz="3200">
                <a:sym typeface="+mn-ea"/>
              </a:rPr>
              <a:t>Chemicals</a:t>
            </a:r>
            <a:endParaRPr lang="en-GB" altLang="x-none" sz="3200"/>
          </a:p>
          <a:p>
            <a:pPr lvl="1">
              <a:lnSpc>
                <a:spcPct val="90000"/>
              </a:lnSpc>
            </a:pPr>
            <a:r>
              <a:rPr lang="en-GB" altLang="x-none" sz="3200">
                <a:sym typeface="+mn-ea"/>
              </a:rPr>
              <a:t>Oil</a:t>
            </a:r>
            <a:endParaRPr lang="en-GB" altLang="x-none" sz="3200"/>
          </a:p>
          <a:p>
            <a:pPr lvl="1">
              <a:lnSpc>
                <a:spcPct val="90000"/>
              </a:lnSpc>
            </a:pPr>
            <a:r>
              <a:rPr lang="en-GB" altLang="x-none" sz="3200">
                <a:sym typeface="+mn-ea"/>
              </a:rPr>
              <a:t>Medicinal drugs</a:t>
            </a:r>
            <a:endParaRPr lang="en-GB" altLang="x-none" sz="3200"/>
          </a:p>
          <a:p>
            <a:pPr lvl="1">
              <a:lnSpc>
                <a:spcPct val="90000"/>
              </a:lnSpc>
            </a:pPr>
            <a:r>
              <a:rPr lang="en-GB" altLang="x-none" sz="3200">
                <a:sym typeface="+mn-ea"/>
              </a:rPr>
              <a:t>Broadcasting</a:t>
            </a:r>
            <a:endParaRPr lang="en-GB" altLang="x-none" sz="3200">
              <a:sym typeface="+mn-ea"/>
            </a:endParaRPr>
          </a:p>
          <a:p>
            <a:endParaRPr lang="en-PH" sz="32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Features of Oligopoly</a:t>
            </a:r>
            <a:br>
              <a:rPr lang="en-PH" dirty="0"/>
            </a:br>
            <a:endParaRPr lang="en-PH" dirty="0"/>
          </a:p>
        </p:txBody>
      </p:sp>
      <p:sp>
        <p:nvSpPr>
          <p:cNvPr id="3" name="Content Placeholder 2"/>
          <p:cNvSpPr>
            <a:spLocks noGrp="1"/>
          </p:cNvSpPr>
          <p:nvPr>
            <p:ph idx="1"/>
          </p:nvPr>
        </p:nvSpPr>
        <p:spPr>
          <a:xfrm>
            <a:off x="533400" y="2057400"/>
            <a:ext cx="6748145" cy="4678045"/>
          </a:xfrm>
        </p:spPr>
        <p:txBody>
          <a:bodyPr>
            <a:normAutofit fontScale="60000"/>
          </a:bodyPr>
          <a:lstStyle/>
          <a:p>
            <a:pPr lvl="1">
              <a:lnSpc>
                <a:spcPct val="80000"/>
              </a:lnSpc>
            </a:pPr>
            <a:r>
              <a:rPr lang="en-GB" altLang="x-none" sz="3600">
                <a:sym typeface="+mn-ea"/>
              </a:rPr>
              <a:t>Industry dominated by small number of large firms</a:t>
            </a:r>
            <a:endParaRPr lang="en-GB" altLang="x-none" sz="3600"/>
          </a:p>
          <a:p>
            <a:pPr lvl="1">
              <a:lnSpc>
                <a:spcPct val="80000"/>
              </a:lnSpc>
            </a:pPr>
            <a:r>
              <a:rPr lang="en-GB" altLang="x-none" sz="3600">
                <a:sym typeface="+mn-ea"/>
              </a:rPr>
              <a:t>Many firms may make up the industry</a:t>
            </a:r>
            <a:endParaRPr lang="en-GB" altLang="x-none" sz="3600"/>
          </a:p>
          <a:p>
            <a:pPr lvl="1">
              <a:lnSpc>
                <a:spcPct val="80000"/>
              </a:lnSpc>
            </a:pPr>
            <a:r>
              <a:rPr lang="en-GB" altLang="x-none" sz="3600">
                <a:sym typeface="+mn-ea"/>
              </a:rPr>
              <a:t>High barriers to entry</a:t>
            </a:r>
            <a:endParaRPr lang="en-GB" altLang="x-none" sz="3600"/>
          </a:p>
          <a:p>
            <a:pPr lvl="1">
              <a:lnSpc>
                <a:spcPct val="80000"/>
              </a:lnSpc>
            </a:pPr>
            <a:r>
              <a:rPr lang="en-GB" altLang="x-none" sz="3600">
                <a:sym typeface="+mn-ea"/>
              </a:rPr>
              <a:t>Products could be highly differentiated – branding or homogenous</a:t>
            </a:r>
            <a:endParaRPr lang="en-GB" altLang="x-none" sz="3600"/>
          </a:p>
          <a:p>
            <a:pPr lvl="1">
              <a:lnSpc>
                <a:spcPct val="80000"/>
              </a:lnSpc>
            </a:pPr>
            <a:r>
              <a:rPr lang="en-GB" altLang="x-none" sz="3600">
                <a:sym typeface="+mn-ea"/>
              </a:rPr>
              <a:t>Non–price competition</a:t>
            </a:r>
            <a:endParaRPr lang="en-GB" altLang="x-none" sz="3600"/>
          </a:p>
          <a:p>
            <a:pPr lvl="1">
              <a:lnSpc>
                <a:spcPct val="80000"/>
              </a:lnSpc>
            </a:pPr>
            <a:r>
              <a:rPr lang="en-GB" altLang="x-none" sz="3600">
                <a:sym typeface="+mn-ea"/>
              </a:rPr>
              <a:t>Price stability within the market </a:t>
            </a:r>
            <a:endParaRPr lang="en-GB" altLang="x-none" sz="3600">
              <a:sym typeface="+mn-ea"/>
            </a:endParaRPr>
          </a:p>
          <a:p>
            <a:pPr lvl="1">
              <a:lnSpc>
                <a:spcPct val="80000"/>
              </a:lnSpc>
            </a:pPr>
            <a:r>
              <a:rPr lang="en-GB" altLang="x-none" sz="3600">
                <a:sym typeface="+mn-ea"/>
              </a:rPr>
              <a:t>Potential for collusion?</a:t>
            </a:r>
            <a:endParaRPr lang="en-GB" altLang="x-none" sz="3600"/>
          </a:p>
          <a:p>
            <a:pPr lvl="1">
              <a:lnSpc>
                <a:spcPct val="80000"/>
              </a:lnSpc>
            </a:pPr>
            <a:r>
              <a:rPr lang="en-GB" altLang="x-none" sz="3600">
                <a:sym typeface="+mn-ea"/>
              </a:rPr>
              <a:t>Abnormal profits</a:t>
            </a:r>
            <a:endParaRPr lang="en-GB" altLang="x-none" sz="3600"/>
          </a:p>
          <a:p>
            <a:pPr lvl="1">
              <a:lnSpc>
                <a:spcPct val="80000"/>
              </a:lnSpc>
            </a:pPr>
            <a:r>
              <a:rPr lang="en-GB" altLang="x-none" sz="3600">
                <a:sym typeface="+mn-ea"/>
              </a:rPr>
              <a:t>High degree of interdependence between firms</a:t>
            </a:r>
            <a:endParaRPr lang="en-P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62000"/>
            <a:ext cx="6348413" cy="5372100"/>
          </a:xfrm>
          <a:prstGeom prst="rect">
            <a:avLst/>
          </a:prstGeom>
        </p:spPr>
        <p:txBody>
          <a:bodyPr wrap="square">
            <a:spAutoFit/>
          </a:bodyPr>
          <a:lstStyle/>
          <a:p>
            <a:pPr marL="0" indent="0">
              <a:buNone/>
            </a:pPr>
            <a:endParaRPr lang="en-PH" sz="2400" dirty="0"/>
          </a:p>
          <a:p>
            <a:r>
              <a:rPr lang="en-PH" sz="2800" dirty="0">
                <a:latin typeface="Arial" panose="020B0604020202020204" pitchFamily="34" charset="0"/>
                <a:cs typeface="Arial" panose="020B0604020202020204" pitchFamily="34" charset="0"/>
              </a:rPr>
              <a:t> </a:t>
            </a:r>
            <a:r>
              <a:rPr lang="en-PH" sz="2800" b="1" dirty="0">
                <a:latin typeface="Arial" panose="020B0604020202020204" pitchFamily="34" charset="0"/>
                <a:cs typeface="Arial" panose="020B0604020202020204" pitchFamily="34" charset="0"/>
              </a:rPr>
              <a:t>Collusion</a:t>
            </a:r>
            <a:r>
              <a:rPr lang="en-PH" sz="2800" dirty="0">
                <a:latin typeface="Arial" panose="020B0604020202020204" pitchFamily="34" charset="0"/>
                <a:cs typeface="Arial" panose="020B0604020202020204" pitchFamily="34" charset="0"/>
              </a:rPr>
              <a:t> is formal agreement between sellers to set specific prices or to otherwise behave in a cooperative manner (For example, OPEC = Organization of the Petroleum Exporting Countries). </a:t>
            </a:r>
            <a:endParaRPr lang="en-PH" sz="2800" dirty="0">
              <a:latin typeface="Arial" panose="020B0604020202020204" pitchFamily="34" charset="0"/>
              <a:cs typeface="Arial" panose="020B0604020202020204" pitchFamily="34" charset="0"/>
            </a:endParaRPr>
          </a:p>
          <a:p>
            <a:r>
              <a:rPr lang="en-PH" sz="2800" dirty="0">
                <a:latin typeface="Arial" panose="020B0604020202020204" pitchFamily="34" charset="0"/>
                <a:cs typeface="Arial" panose="020B0604020202020204" pitchFamily="34" charset="0"/>
              </a:rPr>
              <a:t> </a:t>
            </a:r>
            <a:r>
              <a:rPr lang="en-PH" sz="2800" b="1" dirty="0">
                <a:latin typeface="Arial" panose="020B0604020202020204" pitchFamily="34" charset="0"/>
                <a:cs typeface="Arial" panose="020B0604020202020204" pitchFamily="34" charset="0"/>
              </a:rPr>
              <a:t>Price-fixin</a:t>
            </a:r>
            <a:r>
              <a:rPr lang="en-PH" sz="2800" dirty="0">
                <a:latin typeface="Arial" panose="020B0604020202020204" pitchFamily="34" charset="0"/>
                <a:cs typeface="Arial" panose="020B0604020202020204" pitchFamily="34" charset="0"/>
              </a:rPr>
              <a:t>g is a form of collusion where firms establish the price of a product or service, rather than allowing it to be determined naturally through free market</a:t>
            </a:r>
            <a:endParaRPr lang="en-PH" sz="2800"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x-none">
                <a:solidFill>
                  <a:srgbClr val="003366"/>
                </a:solidFill>
                <a:sym typeface="+mn-ea"/>
              </a:rPr>
              <a:t>Measuring Oligopoly:</a:t>
            </a:r>
            <a:endParaRPr lang="en-US"/>
          </a:p>
        </p:txBody>
      </p:sp>
      <p:sp>
        <p:nvSpPr>
          <p:cNvPr id="3" name="Content Placeholder 2"/>
          <p:cNvSpPr>
            <a:spLocks noGrp="1"/>
          </p:cNvSpPr>
          <p:nvPr>
            <p:ph idx="1"/>
          </p:nvPr>
        </p:nvSpPr>
        <p:spPr/>
        <p:txBody>
          <a:bodyPr>
            <a:normAutofit/>
          </a:bodyPr>
          <a:p>
            <a:r>
              <a:rPr lang="en-GB" altLang="x-none" sz="2400" b="1">
                <a:solidFill>
                  <a:srgbClr val="003366"/>
                </a:solidFill>
                <a:sym typeface="+mn-ea"/>
              </a:rPr>
              <a:t>Concentration ratio</a:t>
            </a:r>
            <a:r>
              <a:rPr lang="en-GB" altLang="x-none" sz="2400">
                <a:sym typeface="+mn-ea"/>
              </a:rPr>
              <a:t> – the proportion of market share accounted for by top X number of firms:</a:t>
            </a:r>
            <a:endParaRPr lang="en-GB" altLang="x-none" sz="2400"/>
          </a:p>
          <a:p>
            <a:pPr lvl="1"/>
            <a:r>
              <a:rPr lang="en-GB" altLang="x-none" sz="2400">
                <a:sym typeface="+mn-ea"/>
              </a:rPr>
              <a:t>E.g. 5 firm concentration ratio of 80% - means top 5 five firms account for 80% of market share</a:t>
            </a:r>
            <a:endParaRPr lang="en-GB" altLang="x-none" sz="2400"/>
          </a:p>
          <a:p>
            <a:pPr lvl="1"/>
            <a:r>
              <a:rPr lang="en-GB" altLang="x-none" sz="2400">
                <a:sym typeface="+mn-ea"/>
              </a:rPr>
              <a:t>3 firm CR of 72% - top 3 firms account for 72% of market share</a:t>
            </a:r>
            <a:endParaRPr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bwMode="auto">
          <a:xfrm>
            <a:off x="982663" y="1124634"/>
            <a:ext cx="51684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ea typeface="Malgun Gothic" panose="020B0503020000020004" pitchFamily="34" charset="-127"/>
                <a:cs typeface="Arial" panose="020B0604020202020204" pitchFamily="34" charset="0"/>
              </a:rPr>
              <a:t>What is a Market?</a:t>
            </a:r>
            <a:r>
              <a:rPr kumimoji="0" lang="en-US" altLang="en-US" b="0" i="0" u="none" strike="noStrike" cap="none" normalizeH="0" baseline="0" dirty="0">
                <a:ln>
                  <a:noFill/>
                </a:ln>
                <a:effectLst/>
                <a:latin typeface="Malgun Gothic" panose="020B0503020000020004" pitchFamily="34" charset="-127"/>
                <a:ea typeface="Malgun Gothic" panose="020B0503020000020004" pitchFamily="34" charset="-127"/>
                <a:cs typeface="Times New Roman" panose="02020603050405020304" pitchFamily="18" charset="0"/>
              </a:rPr>
              <a:t> </a:t>
            </a:r>
            <a:endParaRPr kumimoji="0" lang="en-US" altLang="en-US" b="0" i="0" u="none" strike="noStrike" cap="none" normalizeH="0" baseline="0" dirty="0">
              <a:ln>
                <a:noFill/>
              </a:ln>
              <a:effectLst/>
              <a:latin typeface="Arial" panose="020B0604020202020204" pitchFamily="34" charset="0"/>
            </a:endParaRPr>
          </a:p>
        </p:txBody>
      </p:sp>
      <p:sp>
        <p:nvSpPr>
          <p:cNvPr id="3" name="Text Placeholder 2"/>
          <p:cNvSpPr>
            <a:spLocks noGrp="1"/>
          </p:cNvSpPr>
          <p:nvPr>
            <p:ph idx="1"/>
          </p:nvPr>
        </p:nvSpPr>
        <p:spPr>
          <a:xfrm>
            <a:off x="982133" y="1781810"/>
            <a:ext cx="7628467" cy="4542790"/>
          </a:xfrm>
        </p:spPr>
        <p:txBody>
          <a:bodyPr/>
          <a:lstStyle/>
          <a:p>
            <a:pPr latinLnBrk="1"/>
            <a:r>
              <a:rPr lang="en-US" sz="2800" dirty="0">
                <a:latin typeface="Arial" panose="020B0604020202020204" pitchFamily="34" charset="0"/>
                <a:cs typeface="Arial" panose="020B0604020202020204" pitchFamily="34" charset="0"/>
              </a:rPr>
              <a:t>The entire area where buyers and sellers of a commodity are in close contact and they have one price of same commodity.</a:t>
            </a:r>
            <a:endParaRPr lang="en-PH" sz="2800" dirty="0">
              <a:latin typeface="Arial" panose="020B0604020202020204" pitchFamily="34" charset="0"/>
              <a:cs typeface="Arial" panose="020B0604020202020204" pitchFamily="34" charset="0"/>
            </a:endParaRPr>
          </a:p>
          <a:p>
            <a:pPr latinLnBrk="1"/>
            <a:r>
              <a:rPr lang="en-US" sz="2800" dirty="0">
                <a:latin typeface="Arial" panose="020B0604020202020204" pitchFamily="34" charset="0"/>
                <a:cs typeface="Arial" panose="020B0604020202020204" pitchFamily="34" charset="0"/>
              </a:rPr>
              <a:t> Place where there are many buyers and sellers . </a:t>
            </a:r>
            <a:endParaRPr lang="en-PH" sz="2800" dirty="0">
              <a:latin typeface="Arial" panose="020B0604020202020204" pitchFamily="34" charset="0"/>
              <a:cs typeface="Arial" panose="020B0604020202020204" pitchFamily="34" charset="0"/>
            </a:endParaRPr>
          </a:p>
          <a:p>
            <a:pPr latinLnBrk="1"/>
            <a:r>
              <a:rPr lang="en-US" sz="2800" dirty="0">
                <a:latin typeface="Arial" panose="020B0604020202020204" pitchFamily="34" charset="0"/>
                <a:cs typeface="Arial" panose="020B0604020202020204" pitchFamily="34" charset="0"/>
              </a:rPr>
              <a:t> Actively engaged in buying and selling acts.  </a:t>
            </a:r>
            <a:endParaRPr lang="en-PH" sz="2800" dirty="0">
              <a:latin typeface="Arial" panose="020B0604020202020204" pitchFamily="34" charset="0"/>
              <a:cs typeface="Arial" panose="020B0604020202020204" pitchFamily="34" charset="0"/>
            </a:endParaRPr>
          </a:p>
          <a:p>
            <a:pPr latinLnBrk="1"/>
            <a:r>
              <a:rPr lang="en-US" sz="2800" dirty="0">
                <a:latin typeface="Arial" panose="020B0604020202020204" pitchFamily="34" charset="0"/>
                <a:cs typeface="Arial" panose="020B0604020202020204" pitchFamily="34" charset="0"/>
              </a:rPr>
              <a:t> Contact through different means of communication like.</a:t>
            </a:r>
            <a:endParaRPr lang="en-PH" sz="2800" dirty="0">
              <a:latin typeface="Arial" panose="020B0604020202020204" pitchFamily="34" charset="0"/>
              <a:cs typeface="Arial" panose="020B0604020202020204" pitchFamily="34" charset="0"/>
            </a:endParaRPr>
          </a:p>
          <a:p>
            <a:endParaRPr lang="en-PH"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PH"/>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4085" y="482930"/>
            <a:ext cx="3195320" cy="697230"/>
          </a:xfrm>
          <a:prstGeom prst="rect">
            <a:avLst/>
          </a:prstGeom>
        </p:spPr>
        <p:txBody>
          <a:bodyPr vert="horz" wrap="square" lIns="0" tIns="13335" rIns="0" bIns="0" rtlCol="0">
            <a:spAutoFit/>
          </a:bodyPr>
          <a:lstStyle/>
          <a:p>
            <a:pPr marL="12700">
              <a:lnSpc>
                <a:spcPct val="100000"/>
              </a:lnSpc>
              <a:spcBef>
                <a:spcPts val="105"/>
              </a:spcBef>
              <a:tabLst>
                <a:tab pos="756285" algn="l"/>
              </a:tabLst>
            </a:pPr>
            <a:r>
              <a:rPr sz="4400" dirty="0"/>
              <a:t>Monopoly</a:t>
            </a:r>
            <a:endParaRPr sz="4400" dirty="0"/>
          </a:p>
        </p:txBody>
      </p:sp>
      <p:sp>
        <p:nvSpPr>
          <p:cNvPr id="3" name="object 3"/>
          <p:cNvSpPr/>
          <p:nvPr/>
        </p:nvSpPr>
        <p:spPr>
          <a:xfrm>
            <a:off x="475932" y="2376297"/>
            <a:ext cx="8124825" cy="1933575"/>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8384540" y="6290385"/>
            <a:ext cx="223520" cy="224790"/>
          </a:xfrm>
          <a:prstGeom prst="rect">
            <a:avLst/>
          </a:prstGeom>
        </p:spPr>
        <p:txBody>
          <a:bodyPr vert="horz" wrap="square" lIns="0" tIns="0" rIns="0" bIns="0" rtlCol="0">
            <a:spAutoFit/>
          </a:bodyPr>
          <a:lstStyle/>
          <a:p>
            <a:pPr marL="12700">
              <a:lnSpc>
                <a:spcPts val="1650"/>
              </a:lnSpc>
            </a:pPr>
            <a:r>
              <a:rPr sz="1400" spc="-5" dirty="0">
                <a:latin typeface="Arial" panose="020B0604020202020204"/>
                <a:cs typeface="Arial" panose="020B0604020202020204"/>
              </a:rPr>
              <a:t>15</a:t>
            </a:r>
            <a:endParaRPr sz="1400">
              <a:latin typeface="Arial" panose="020B0604020202020204"/>
              <a:cs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nchorCtr="0"/>
          <a:p>
            <a:r>
              <a:rPr dirty="0"/>
              <a:t>What is monopolistic firm </a:t>
            </a:r>
            <a:endParaRPr dirty="0"/>
          </a:p>
        </p:txBody>
      </p:sp>
      <p:sp>
        <p:nvSpPr>
          <p:cNvPr id="4099" name="Content Placeholder 2"/>
          <p:cNvSpPr>
            <a:spLocks noGrp="1"/>
          </p:cNvSpPr>
          <p:nvPr>
            <p:ph idx="1"/>
          </p:nvPr>
        </p:nvSpPr>
        <p:spPr/>
        <p:txBody>
          <a:bodyPr vert="horz" wrap="square" lIns="91440" tIns="45720" rIns="91440" bIns="45720" anchor="t" anchorCtr="0"/>
          <a:p>
            <a:pPr algn="just"/>
            <a:r>
              <a:rPr dirty="0"/>
              <a:t>A single firm having full control over the production and the supply of a commodity.</a:t>
            </a:r>
            <a:endParaRPr dirty="0"/>
          </a:p>
          <a:p>
            <a:pPr algn="just"/>
            <a:r>
              <a:rPr dirty="0"/>
              <a:t>There is no close substitute of the product in the whole market. </a:t>
            </a:r>
            <a:endParaRPr dirty="0"/>
          </a:p>
          <a:p>
            <a:pPr algn="just"/>
            <a:r>
              <a:rPr dirty="0"/>
              <a:t>New entry in the business is not possible.</a:t>
            </a:r>
            <a:endParaRPr dirty="0"/>
          </a:p>
          <a:p>
            <a:pPr algn="just"/>
            <a:r>
              <a:rPr dirty="0"/>
              <a:t>Monopolist can effect the price as there is no other firm in the market. </a:t>
            </a:r>
            <a:endParaRPr dirty="0"/>
          </a:p>
          <a:p>
            <a:pPr algn="just">
              <a:buNone/>
            </a:pPr>
            <a:r>
              <a:rPr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91440" tIns="45720" rIns="91440" bIns="45720" anchor="ctr" anchorCtr="0"/>
          <a:p>
            <a:r>
              <a:rPr dirty="0"/>
              <a:t>Causes of monopoly </a:t>
            </a:r>
            <a:endParaRPr dirty="0"/>
          </a:p>
        </p:txBody>
      </p:sp>
      <p:sp>
        <p:nvSpPr>
          <p:cNvPr id="5123" name="Content Placeholder 2"/>
          <p:cNvSpPr>
            <a:spLocks noGrp="1"/>
          </p:cNvSpPr>
          <p:nvPr>
            <p:ph idx="1"/>
          </p:nvPr>
        </p:nvSpPr>
        <p:spPr/>
        <p:txBody>
          <a:bodyPr vert="horz" wrap="square" lIns="91440" tIns="45720" rIns="91440" bIns="45720" anchor="t" anchorCtr="0"/>
          <a:p>
            <a:pPr algn="just">
              <a:buNone/>
            </a:pPr>
            <a:r>
              <a:rPr sz="2400" dirty="0"/>
              <a:t>   Monopoly come into existence due to many reasons</a:t>
            </a:r>
            <a:endParaRPr sz="2400" dirty="0"/>
          </a:p>
          <a:p>
            <a:pPr algn="just"/>
            <a:r>
              <a:rPr sz="2400" dirty="0">
                <a:solidFill>
                  <a:srgbClr val="008080"/>
                </a:solidFill>
              </a:rPr>
              <a:t>Natural resources </a:t>
            </a:r>
            <a:endParaRPr sz="2400" dirty="0">
              <a:solidFill>
                <a:srgbClr val="008080"/>
              </a:solidFill>
            </a:endParaRPr>
          </a:p>
          <a:p>
            <a:pPr algn="just">
              <a:buNone/>
            </a:pPr>
            <a:r>
              <a:rPr sz="2400" dirty="0"/>
              <a:t>   Some countries have specific climatic conditions, characteristics of soil and mineral resources for the production of particular goods. E.g. jute of Subcontinent, coffee of Brazil etc.  </a:t>
            </a:r>
            <a:endParaRPr sz="2400" dirty="0"/>
          </a:p>
          <a:p>
            <a:pPr algn="just"/>
            <a:r>
              <a:rPr sz="2400" dirty="0">
                <a:solidFill>
                  <a:srgbClr val="008080"/>
                </a:solidFill>
              </a:rPr>
              <a:t>Social welfare</a:t>
            </a:r>
            <a:endParaRPr sz="2400" dirty="0">
              <a:solidFill>
                <a:srgbClr val="008080"/>
              </a:solidFill>
            </a:endParaRPr>
          </a:p>
          <a:p>
            <a:pPr algn="just">
              <a:buNone/>
            </a:pPr>
            <a:r>
              <a:rPr sz="2400" dirty="0"/>
              <a:t>    For many economic activities the competition is regarded wasteful. For the welfare and benefit of the members of society such a competition may be avoided while creating monopoly e.g. WAPDA dept. in Pakistan. </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Content Placeholder 2"/>
          <p:cNvSpPr>
            <a:spLocks noGrp="1"/>
          </p:cNvSpPr>
          <p:nvPr>
            <p:ph idx="1"/>
          </p:nvPr>
        </p:nvSpPr>
        <p:spPr>
          <a:xfrm>
            <a:off x="373063" y="523875"/>
            <a:ext cx="8313737" cy="5602288"/>
          </a:xfrm>
        </p:spPr>
        <p:txBody>
          <a:bodyPr vert="horz" wrap="square" lIns="91440" tIns="45720" rIns="91440" bIns="45720" anchor="t" anchorCtr="0"/>
          <a:p>
            <a:r>
              <a:rPr sz="2400" dirty="0">
                <a:solidFill>
                  <a:srgbClr val="008080"/>
                </a:solidFill>
              </a:rPr>
              <a:t>Patent and copy right </a:t>
            </a:r>
            <a:endParaRPr sz="2400" dirty="0">
              <a:solidFill>
                <a:srgbClr val="008080"/>
              </a:solidFill>
            </a:endParaRPr>
          </a:p>
          <a:p>
            <a:pPr algn="just">
              <a:buNone/>
            </a:pPr>
            <a:r>
              <a:rPr sz="2400" dirty="0"/>
              <a:t>    An inventor, innovating firm, author of book etc. may be granted patent and copy rights by legal authority. No other person can utilize it. </a:t>
            </a:r>
            <a:endParaRPr sz="2400" dirty="0"/>
          </a:p>
          <a:p>
            <a:pPr algn="just"/>
            <a:r>
              <a:rPr sz="2400" dirty="0">
                <a:solidFill>
                  <a:srgbClr val="008080"/>
                </a:solidFill>
              </a:rPr>
              <a:t>Technical know how</a:t>
            </a:r>
            <a:endParaRPr sz="2400" dirty="0">
              <a:solidFill>
                <a:srgbClr val="008080"/>
              </a:solidFill>
            </a:endParaRPr>
          </a:p>
          <a:p>
            <a:pPr algn="just">
              <a:buNone/>
            </a:pPr>
            <a:r>
              <a:rPr sz="2400" dirty="0"/>
              <a:t>   Some time the firm has special know how or exclusive knowledge of production techniques about production of commodity. E.g. F16 of USA. </a:t>
            </a:r>
            <a:endParaRPr sz="2400" dirty="0"/>
          </a:p>
          <a:p>
            <a:pPr algn="just"/>
            <a:r>
              <a:rPr sz="2400" dirty="0">
                <a:solidFill>
                  <a:srgbClr val="008080"/>
                </a:solidFill>
              </a:rPr>
              <a:t>Unity among entrepreneurs</a:t>
            </a:r>
            <a:r>
              <a:rPr sz="2400" dirty="0"/>
              <a:t> </a:t>
            </a:r>
            <a:endParaRPr sz="2400" dirty="0"/>
          </a:p>
          <a:p>
            <a:pPr algn="just">
              <a:buNone/>
            </a:pPr>
            <a:r>
              <a:rPr sz="2400" dirty="0"/>
              <a:t>   Some times monopolies are also created when some entrepreneurs agree upon some open or secret formula regarding the sale or price of the commodity. Such an agreement may be seen in the form of cartel etc. </a:t>
            </a:r>
            <a:endParaRPr sz="2400" dirty="0"/>
          </a:p>
          <a:p>
            <a:pPr algn="just">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Content Placeholder 2"/>
          <p:cNvSpPr>
            <a:spLocks noGrp="1"/>
          </p:cNvSpPr>
          <p:nvPr>
            <p:ph idx="1"/>
          </p:nvPr>
        </p:nvSpPr>
        <p:spPr/>
        <p:txBody>
          <a:bodyPr vert="horz" wrap="square" lIns="91440" tIns="45720" rIns="91440" bIns="45720" anchor="t" anchorCtr="0"/>
          <a:p>
            <a:r>
              <a:rPr sz="2400" dirty="0">
                <a:solidFill>
                  <a:srgbClr val="008080"/>
                </a:solidFill>
              </a:rPr>
              <a:t>Heavy and costly projects </a:t>
            </a:r>
            <a:endParaRPr sz="2400" dirty="0">
              <a:solidFill>
                <a:srgbClr val="008080"/>
              </a:solidFill>
            </a:endParaRPr>
          </a:p>
          <a:p>
            <a:pPr algn="just">
              <a:buNone/>
            </a:pPr>
            <a:r>
              <a:rPr sz="2400" dirty="0"/>
              <a:t>  There are some production fields where initial cost of project is very heavy and even out of reach of many firms. Thus the firm who dares to enter the field may enjoy the monopoly power e.g. Natural gas field. </a:t>
            </a:r>
            <a:endParaRPr sz="2400" dirty="0"/>
          </a:p>
        </p:txBody>
      </p:sp>
      <p:sp>
        <p:nvSpPr>
          <p:cNvPr id="7171" name="Slide Number Placeholder 4"/>
          <p:cNvSpPr txBox="1">
            <a:spLocks noGrp="1"/>
          </p:cNvSpPr>
          <p:nvPr>
            <p:ph type="sldNum"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700" dirty="0">
                <a:solidFill>
                  <a:srgbClr val="777777"/>
                </a:solidFill>
              </a:rPr>
            </a:fld>
            <a:endParaRPr lang="en-US" sz="1700" dirty="0">
              <a:solidFill>
                <a:srgbClr val="77777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2705" y="482930"/>
            <a:ext cx="2419985" cy="697230"/>
          </a:xfrm>
          <a:prstGeom prst="rect">
            <a:avLst/>
          </a:prstGeom>
        </p:spPr>
        <p:txBody>
          <a:bodyPr vert="horz" wrap="square" lIns="0" tIns="13335" rIns="0" bIns="0" rtlCol="0">
            <a:spAutoFit/>
          </a:bodyPr>
          <a:lstStyle/>
          <a:p>
            <a:pPr marL="12700">
              <a:lnSpc>
                <a:spcPct val="100000"/>
              </a:lnSpc>
              <a:spcBef>
                <a:spcPts val="105"/>
              </a:spcBef>
            </a:pPr>
            <a:r>
              <a:rPr sz="4400" dirty="0"/>
              <a:t>Summary</a:t>
            </a:r>
            <a:endParaRPr sz="44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650"/>
              </a:lnSpc>
            </a:pPr>
            <a:fld id="{81D60167-4931-47E6-BA6A-407CBD079E47}" type="slidenum">
              <a:rPr dirty="0"/>
            </a:fld>
            <a:endParaRPr dirty="0"/>
          </a:p>
        </p:txBody>
      </p:sp>
      <p:sp>
        <p:nvSpPr>
          <p:cNvPr id="3" name="object 3"/>
          <p:cNvSpPr/>
          <p:nvPr/>
        </p:nvSpPr>
        <p:spPr>
          <a:xfrm>
            <a:off x="1054100" y="1457325"/>
            <a:ext cx="6978650" cy="39497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347713" cy="1320800"/>
          </a:xfrm>
        </p:spPr>
        <p:txBody>
          <a:bodyPr>
            <a:normAutofit/>
          </a:bodyPr>
          <a:lstStyle/>
          <a:p>
            <a:r>
              <a:rPr lang="en-US" b="1" dirty="0">
                <a:latin typeface="Arial" panose="020B0604020202020204" pitchFamily="34" charset="0"/>
                <a:cs typeface="Arial" panose="020B0604020202020204" pitchFamily="34" charset="0"/>
              </a:rPr>
              <a:t>What is Market Structure? </a:t>
            </a:r>
            <a:br>
              <a:rPr lang="en-PH" dirty="0">
                <a:latin typeface="Arial" panose="020B0604020202020204" pitchFamily="34" charset="0"/>
                <a:cs typeface="Arial" panose="020B0604020202020204" pitchFamily="34" charset="0"/>
              </a:rPr>
            </a:br>
            <a:endParaRPr lang="en-PH"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982133" y="1752600"/>
            <a:ext cx="7704667" cy="4247216"/>
          </a:xfrm>
        </p:spPr>
        <p:txBody>
          <a:bodyPr>
            <a:normAutofit/>
          </a:bodyPr>
          <a:lstStyle/>
          <a:p>
            <a:pPr>
              <a:buFont typeface="Wingdings" panose="05000000000000000000" pitchFamily="2" charset="2"/>
              <a:buChar char="Ø"/>
            </a:pPr>
            <a:r>
              <a:rPr lang="en-US" sz="3200" dirty="0">
                <a:latin typeface="Arial" panose="020B0604020202020204" pitchFamily="34" charset="0"/>
                <a:cs typeface="Arial" panose="020B0604020202020204" pitchFamily="34" charset="0"/>
              </a:rPr>
              <a:t> those characteristics of a market that influence the behavior and interaction of buyers and sellers working in that market.</a:t>
            </a:r>
            <a:endParaRPr lang="en-US" sz="3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3200" dirty="0">
                <a:latin typeface="Arial" panose="020B0604020202020204" pitchFamily="34" charset="0"/>
                <a:cs typeface="Arial" panose="020B0604020202020204" pitchFamily="34" charset="0"/>
              </a:rPr>
              <a:t>is best defined as the organizational and other characteristics of a market. These characteristics affect the nature of competition and pricing.</a:t>
            </a:r>
            <a:endParaRPr lang="en-PH" sz="3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Arial" panose="020B0604020202020204" pitchFamily="34" charset="0"/>
                <a:cs typeface="Arial" panose="020B0604020202020204" pitchFamily="34" charset="0"/>
              </a:rPr>
              <a:t>Type of market structure influences how a firm behaves:</a:t>
            </a:r>
            <a:br>
              <a:rPr lang="en-PH" b="1" dirty="0">
                <a:latin typeface="Arial" panose="020B0604020202020204" pitchFamily="34" charset="0"/>
                <a:cs typeface="Arial" panose="020B0604020202020204" pitchFamily="34" charset="0"/>
              </a:rPr>
            </a:br>
            <a:endParaRPr lang="en-PH"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1" latinLnBrk="1"/>
            <a:r>
              <a:rPr lang="en-GB" sz="3600" dirty="0">
                <a:latin typeface="Arial" panose="020B0604020202020204" pitchFamily="34" charset="0"/>
                <a:cs typeface="Arial" panose="020B0604020202020204" pitchFamily="34" charset="0"/>
              </a:rPr>
              <a:t>Pricing</a:t>
            </a:r>
            <a:endParaRPr lang="en-PH" sz="3600" dirty="0">
              <a:latin typeface="Arial" panose="020B0604020202020204" pitchFamily="34" charset="0"/>
              <a:cs typeface="Arial" panose="020B0604020202020204" pitchFamily="34" charset="0"/>
            </a:endParaRPr>
          </a:p>
          <a:p>
            <a:pPr lvl="1" latinLnBrk="1"/>
            <a:r>
              <a:rPr lang="en-GB" sz="3600" dirty="0">
                <a:latin typeface="Arial" panose="020B0604020202020204" pitchFamily="34" charset="0"/>
                <a:cs typeface="Arial" panose="020B0604020202020204" pitchFamily="34" charset="0"/>
              </a:rPr>
              <a:t>Supply</a:t>
            </a:r>
            <a:endParaRPr lang="en-PH" sz="3600" dirty="0">
              <a:latin typeface="Arial" panose="020B0604020202020204" pitchFamily="34" charset="0"/>
              <a:cs typeface="Arial" panose="020B0604020202020204" pitchFamily="34" charset="0"/>
            </a:endParaRPr>
          </a:p>
          <a:p>
            <a:pPr lvl="1" latinLnBrk="1"/>
            <a:r>
              <a:rPr lang="en-GB" sz="3600" dirty="0">
                <a:latin typeface="Arial" panose="020B0604020202020204" pitchFamily="34" charset="0"/>
                <a:cs typeface="Arial" panose="020B0604020202020204" pitchFamily="34" charset="0"/>
              </a:rPr>
              <a:t>Barriers to Entry</a:t>
            </a:r>
            <a:endParaRPr lang="en-PH" sz="3600" dirty="0">
              <a:latin typeface="Arial" panose="020B0604020202020204" pitchFamily="34" charset="0"/>
              <a:cs typeface="Arial" panose="020B0604020202020204" pitchFamily="34" charset="0"/>
            </a:endParaRPr>
          </a:p>
          <a:p>
            <a:pPr lvl="1" latinLnBrk="1"/>
            <a:r>
              <a:rPr lang="en-GB" sz="3600" dirty="0">
                <a:latin typeface="Arial" panose="020B0604020202020204" pitchFamily="34" charset="0"/>
                <a:cs typeface="Arial" panose="020B0604020202020204" pitchFamily="34" charset="0"/>
              </a:rPr>
              <a:t>Efficiency</a:t>
            </a:r>
            <a:endParaRPr lang="en-PH" sz="3600" dirty="0">
              <a:latin typeface="Arial" panose="020B0604020202020204" pitchFamily="34" charset="0"/>
              <a:cs typeface="Arial" panose="020B0604020202020204" pitchFamily="34" charset="0"/>
            </a:endParaRPr>
          </a:p>
          <a:p>
            <a:pPr lvl="1" latinLnBrk="1"/>
            <a:r>
              <a:rPr lang="en-GB" sz="3600" dirty="0">
                <a:latin typeface="Arial" panose="020B0604020202020204" pitchFamily="34" charset="0"/>
                <a:cs typeface="Arial" panose="020B0604020202020204" pitchFamily="34" charset="0"/>
              </a:rPr>
              <a:t>Competition</a:t>
            </a:r>
            <a:endParaRPr lang="en-PH" sz="3600" dirty="0">
              <a:latin typeface="Arial" panose="020B0604020202020204" pitchFamily="34" charset="0"/>
              <a:cs typeface="Arial" panose="020B0604020202020204" pitchFamily="34" charset="0"/>
            </a:endParaRPr>
          </a:p>
          <a:p>
            <a:endParaRPr lang="en-P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971" y="304495"/>
            <a:ext cx="7454265" cy="697230"/>
          </a:xfrm>
          <a:prstGeom prst="rect">
            <a:avLst/>
          </a:prstGeom>
        </p:spPr>
        <p:txBody>
          <a:bodyPr vert="horz" wrap="square" lIns="0" tIns="13335" rIns="0" bIns="0" rtlCol="0">
            <a:spAutoFit/>
          </a:bodyPr>
          <a:lstStyle/>
          <a:p>
            <a:pPr marL="12700">
              <a:lnSpc>
                <a:spcPct val="100000"/>
              </a:lnSpc>
              <a:spcBef>
                <a:spcPts val="105"/>
              </a:spcBef>
              <a:tabLst>
                <a:tab pos="756285" algn="l"/>
              </a:tabLst>
            </a:pPr>
            <a:r>
              <a:rPr sz="4400" dirty="0"/>
              <a:t>Market Structure</a:t>
            </a:r>
            <a:r>
              <a:rPr sz="4400" spc="-45" dirty="0"/>
              <a:t> </a:t>
            </a:r>
            <a:r>
              <a:rPr sz="4400" dirty="0"/>
              <a:t>Spectrum</a:t>
            </a:r>
            <a:endParaRPr sz="4400" dirty="0"/>
          </a:p>
        </p:txBody>
      </p:sp>
      <p:sp>
        <p:nvSpPr>
          <p:cNvPr id="3" name="object 3"/>
          <p:cNvSpPr/>
          <p:nvPr/>
        </p:nvSpPr>
        <p:spPr>
          <a:xfrm>
            <a:off x="457136" y="1142872"/>
            <a:ext cx="8124825" cy="1933575"/>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535940" y="3308350"/>
            <a:ext cx="7601585" cy="3251835"/>
          </a:xfrm>
          <a:prstGeom prst="rect">
            <a:avLst/>
          </a:prstGeom>
        </p:spPr>
        <p:txBody>
          <a:bodyPr vert="horz" wrap="square" lIns="0" tIns="49530" rIns="0" bIns="0" rtlCol="0">
            <a:noAutofit/>
          </a:bodyPr>
          <a:lstStyle/>
          <a:p>
            <a:pPr marL="355600" marR="5080" indent="-342900">
              <a:lnSpc>
                <a:spcPts val="2380"/>
              </a:lnSpc>
              <a:spcBef>
                <a:spcPts val="390"/>
              </a:spcBef>
              <a:buFont typeface="Wingdings" panose="05000000000000000000"/>
              <a:buChar char=""/>
              <a:tabLst>
                <a:tab pos="356235" algn="l"/>
              </a:tabLst>
            </a:pPr>
            <a:r>
              <a:rPr sz="2200" spc="-5" dirty="0">
                <a:latin typeface="Arial" panose="020B0604020202020204"/>
                <a:cs typeface="Arial" panose="020B0604020202020204"/>
              </a:rPr>
              <a:t>Markets can be divided into categories depending on  degrees of competition and market</a:t>
            </a:r>
            <a:r>
              <a:rPr sz="2200" spc="35" dirty="0">
                <a:latin typeface="Arial" panose="020B0604020202020204"/>
                <a:cs typeface="Arial" panose="020B0604020202020204"/>
              </a:rPr>
              <a:t> </a:t>
            </a:r>
            <a:r>
              <a:rPr sz="2200" spc="-5" dirty="0">
                <a:latin typeface="Arial" panose="020B0604020202020204"/>
                <a:cs typeface="Arial" panose="020B0604020202020204"/>
              </a:rPr>
              <a:t>power.</a:t>
            </a:r>
            <a:endParaRPr sz="2200" dirty="0">
              <a:latin typeface="Arial" panose="020B0604020202020204"/>
              <a:cs typeface="Arial" panose="020B0604020202020204"/>
            </a:endParaRPr>
          </a:p>
          <a:p>
            <a:pPr marL="355600" indent="-342900">
              <a:lnSpc>
                <a:spcPct val="100000"/>
              </a:lnSpc>
              <a:spcBef>
                <a:spcPts val="225"/>
              </a:spcBef>
              <a:buFont typeface="Wingdings" panose="05000000000000000000"/>
              <a:buChar char=""/>
              <a:tabLst>
                <a:tab pos="356235" algn="l"/>
              </a:tabLst>
            </a:pPr>
            <a:r>
              <a:rPr sz="2200" spc="-5" dirty="0">
                <a:latin typeface="Arial" panose="020B0604020202020204"/>
                <a:cs typeface="Arial" panose="020B0604020202020204"/>
              </a:rPr>
              <a:t>Market structure is a function</a:t>
            </a:r>
            <a:r>
              <a:rPr sz="2200" spc="40" dirty="0">
                <a:latin typeface="Arial" panose="020B0604020202020204"/>
                <a:cs typeface="Arial" panose="020B0604020202020204"/>
              </a:rPr>
              <a:t> </a:t>
            </a:r>
            <a:r>
              <a:rPr sz="2200" spc="-5" dirty="0">
                <a:latin typeface="Arial" panose="020B0604020202020204"/>
                <a:cs typeface="Arial" panose="020B0604020202020204"/>
              </a:rPr>
              <a:t>of:</a:t>
            </a:r>
            <a:endParaRPr lang="en-PH" sz="2200" spc="-5" dirty="0">
              <a:latin typeface="Arial" panose="020B0604020202020204"/>
              <a:cs typeface="Arial" panose="020B0604020202020204"/>
            </a:endParaRPr>
          </a:p>
          <a:p>
            <a:pPr marL="812800" lvl="1" indent="-342900">
              <a:lnSpc>
                <a:spcPct val="100000"/>
              </a:lnSpc>
              <a:spcBef>
                <a:spcPts val="225"/>
              </a:spcBef>
              <a:buAutoNum type="arabicPeriod"/>
              <a:tabLst>
                <a:tab pos="812800" algn="l"/>
                <a:tab pos="813435" algn="l"/>
              </a:tabLst>
            </a:pPr>
            <a:r>
              <a:rPr lang="en-PH" sz="2000" dirty="0">
                <a:latin typeface="Arial" panose="020B0604020202020204"/>
                <a:cs typeface="Arial" panose="020B0604020202020204"/>
              </a:rPr>
              <a:t>No. of </a:t>
            </a:r>
            <a:r>
              <a:rPr lang="en-PH" sz="2000" spc="-5" dirty="0">
                <a:latin typeface="Arial" panose="020B0604020202020204"/>
                <a:cs typeface="Arial" panose="020B0604020202020204"/>
              </a:rPr>
              <a:t>firms </a:t>
            </a:r>
            <a:r>
              <a:rPr lang="en-PH" sz="2000" dirty="0">
                <a:latin typeface="Arial" panose="020B0604020202020204"/>
                <a:cs typeface="Arial" panose="020B0604020202020204"/>
              </a:rPr>
              <a:t>in </a:t>
            </a:r>
            <a:r>
              <a:rPr lang="en-PH" sz="2000" spc="-5" dirty="0">
                <a:latin typeface="Arial" panose="020B0604020202020204"/>
                <a:cs typeface="Arial" panose="020B0604020202020204"/>
              </a:rPr>
              <a:t>the</a:t>
            </a:r>
            <a:r>
              <a:rPr lang="en-PH" sz="2000" spc="-25" dirty="0">
                <a:latin typeface="Arial" panose="020B0604020202020204"/>
                <a:cs typeface="Arial" panose="020B0604020202020204"/>
              </a:rPr>
              <a:t> </a:t>
            </a:r>
            <a:r>
              <a:rPr lang="en-PH" sz="2000" dirty="0">
                <a:latin typeface="Arial" panose="020B0604020202020204"/>
                <a:cs typeface="Arial" panose="020B0604020202020204"/>
              </a:rPr>
              <a:t>market.</a:t>
            </a:r>
            <a:endParaRPr lang="en-PH" sz="2000" dirty="0">
              <a:latin typeface="Arial" panose="020B0604020202020204"/>
              <a:cs typeface="Arial" panose="020B0604020202020204"/>
            </a:endParaRPr>
          </a:p>
          <a:p>
            <a:pPr marL="812800" marR="258445" lvl="1" indent="-342900">
              <a:lnSpc>
                <a:spcPts val="1840"/>
              </a:lnSpc>
              <a:spcBef>
                <a:spcPts val="435"/>
              </a:spcBef>
              <a:buAutoNum type="arabicPeriod"/>
              <a:tabLst>
                <a:tab pos="812800" algn="l"/>
                <a:tab pos="813435" algn="l"/>
              </a:tabLst>
            </a:pPr>
            <a:r>
              <a:rPr lang="en-PH" sz="2000" spc="5" dirty="0">
                <a:latin typeface="Arial" panose="020B0604020202020204"/>
                <a:cs typeface="Arial" panose="020B0604020202020204"/>
              </a:rPr>
              <a:t>The </a:t>
            </a:r>
            <a:r>
              <a:rPr lang="en-PH" sz="2000" dirty="0">
                <a:latin typeface="Arial" panose="020B0604020202020204"/>
                <a:cs typeface="Arial" panose="020B0604020202020204"/>
              </a:rPr>
              <a:t>nature of </a:t>
            </a:r>
            <a:r>
              <a:rPr lang="en-PH" sz="2000" spc="-5" dirty="0">
                <a:latin typeface="Arial" panose="020B0604020202020204"/>
                <a:cs typeface="Arial" panose="020B0604020202020204"/>
              </a:rPr>
              <a:t>the </a:t>
            </a:r>
            <a:r>
              <a:rPr lang="en-PH" sz="2000" dirty="0">
                <a:latin typeface="Arial" panose="020B0604020202020204"/>
                <a:cs typeface="Arial" panose="020B0604020202020204"/>
              </a:rPr>
              <a:t>product – </a:t>
            </a:r>
            <a:r>
              <a:rPr lang="en-PH" sz="2000" spc="-5" dirty="0">
                <a:latin typeface="Arial" panose="020B0604020202020204"/>
                <a:cs typeface="Arial" panose="020B0604020202020204"/>
              </a:rPr>
              <a:t>differentiated </a:t>
            </a:r>
            <a:r>
              <a:rPr lang="en-PH" sz="2000" dirty="0">
                <a:latin typeface="Arial" panose="020B0604020202020204"/>
                <a:cs typeface="Arial" panose="020B0604020202020204"/>
              </a:rPr>
              <a:t>(heterogeneous) or  </a:t>
            </a:r>
            <a:r>
              <a:rPr lang="en-PH" sz="2000" spc="-5" dirty="0">
                <a:latin typeface="Arial" panose="020B0604020202020204"/>
                <a:cs typeface="Arial" panose="020B0604020202020204"/>
              </a:rPr>
              <a:t>undifferentiated</a:t>
            </a:r>
            <a:r>
              <a:rPr lang="en-PH" sz="2000" spc="10" dirty="0">
                <a:latin typeface="Arial" panose="020B0604020202020204"/>
                <a:cs typeface="Arial" panose="020B0604020202020204"/>
              </a:rPr>
              <a:t> </a:t>
            </a:r>
            <a:r>
              <a:rPr lang="en-PH" sz="2000" dirty="0">
                <a:latin typeface="Arial" panose="020B0604020202020204"/>
                <a:cs typeface="Arial" panose="020B0604020202020204"/>
              </a:rPr>
              <a:t>(homogenous).</a:t>
            </a:r>
            <a:endParaRPr lang="en-PH" sz="2000" dirty="0">
              <a:latin typeface="Arial" panose="020B0604020202020204"/>
              <a:cs typeface="Arial" panose="020B0604020202020204"/>
            </a:endParaRPr>
          </a:p>
          <a:p>
            <a:pPr marL="812800" lvl="1" indent="-342900">
              <a:lnSpc>
                <a:spcPct val="100000"/>
              </a:lnSpc>
              <a:spcBef>
                <a:spcPts val="170"/>
              </a:spcBef>
              <a:buAutoNum type="arabicPeriod"/>
              <a:tabLst>
                <a:tab pos="812800" algn="l"/>
                <a:tab pos="813435" algn="l"/>
              </a:tabLst>
            </a:pPr>
            <a:r>
              <a:rPr lang="en-PH" sz="2000" spc="-5" dirty="0">
                <a:latin typeface="Arial" panose="020B0604020202020204"/>
                <a:cs typeface="Arial" panose="020B0604020202020204"/>
              </a:rPr>
              <a:t>Extent </a:t>
            </a:r>
            <a:r>
              <a:rPr lang="en-PH" sz="2000" dirty="0">
                <a:latin typeface="Arial" panose="020B0604020202020204"/>
                <a:cs typeface="Arial" panose="020B0604020202020204"/>
              </a:rPr>
              <a:t>of </a:t>
            </a:r>
            <a:r>
              <a:rPr lang="en-PH" sz="2000" spc="-5" dirty="0">
                <a:latin typeface="Arial" panose="020B0604020202020204"/>
                <a:cs typeface="Arial" panose="020B0604020202020204"/>
              </a:rPr>
              <a:t>information </a:t>
            </a:r>
            <a:r>
              <a:rPr lang="en-PH" sz="2000" dirty="0">
                <a:latin typeface="Arial" panose="020B0604020202020204"/>
                <a:cs typeface="Arial" panose="020B0604020202020204"/>
              </a:rPr>
              <a:t>available </a:t>
            </a:r>
            <a:r>
              <a:rPr lang="en-PH" sz="2000" spc="-5" dirty="0">
                <a:latin typeface="Arial" panose="020B0604020202020204"/>
                <a:cs typeface="Arial" panose="020B0604020202020204"/>
              </a:rPr>
              <a:t>to </a:t>
            </a:r>
            <a:r>
              <a:rPr lang="en-PH" sz="2000" dirty="0">
                <a:latin typeface="Arial" panose="020B0604020202020204"/>
                <a:cs typeface="Arial" panose="020B0604020202020204"/>
              </a:rPr>
              <a:t>market</a:t>
            </a:r>
            <a:r>
              <a:rPr lang="en-PH" sz="2000" spc="15" dirty="0">
                <a:latin typeface="Arial" panose="020B0604020202020204"/>
                <a:cs typeface="Arial" panose="020B0604020202020204"/>
              </a:rPr>
              <a:t> </a:t>
            </a:r>
            <a:r>
              <a:rPr lang="en-PH" sz="2000" dirty="0">
                <a:latin typeface="Arial" panose="020B0604020202020204"/>
                <a:cs typeface="Arial" panose="020B0604020202020204"/>
              </a:rPr>
              <a:t>participants.</a:t>
            </a:r>
            <a:endParaRPr lang="en-PH" sz="2000" dirty="0">
              <a:latin typeface="Arial" panose="020B0604020202020204"/>
              <a:cs typeface="Arial" panose="020B0604020202020204"/>
            </a:endParaRPr>
          </a:p>
          <a:p>
            <a:pPr marL="812800" lvl="1" indent="-342900">
              <a:lnSpc>
                <a:spcPct val="100000"/>
              </a:lnSpc>
              <a:spcBef>
                <a:spcPts val="205"/>
              </a:spcBef>
              <a:buAutoNum type="arabicPeriod"/>
              <a:tabLst>
                <a:tab pos="812800" algn="l"/>
                <a:tab pos="813435" algn="l"/>
              </a:tabLst>
            </a:pPr>
            <a:r>
              <a:rPr lang="en-PH" sz="2000" dirty="0">
                <a:latin typeface="Arial" panose="020B0604020202020204"/>
                <a:cs typeface="Arial" panose="020B0604020202020204"/>
              </a:rPr>
              <a:t>Freedom of </a:t>
            </a:r>
            <a:r>
              <a:rPr lang="en-PH" sz="2000" spc="-5" dirty="0">
                <a:latin typeface="Arial" panose="020B0604020202020204"/>
                <a:cs typeface="Arial" panose="020B0604020202020204"/>
              </a:rPr>
              <a:t>entry </a:t>
            </a:r>
            <a:r>
              <a:rPr lang="en-PH" sz="2000" dirty="0">
                <a:latin typeface="Arial" panose="020B0604020202020204"/>
                <a:cs typeface="Arial" panose="020B0604020202020204"/>
              </a:rPr>
              <a:t>and </a:t>
            </a:r>
            <a:r>
              <a:rPr lang="en-PH" sz="2000" spc="-5" dirty="0">
                <a:latin typeface="Arial" panose="020B0604020202020204"/>
                <a:cs typeface="Arial" panose="020B0604020202020204"/>
              </a:rPr>
              <a:t>exit, existence </a:t>
            </a:r>
            <a:r>
              <a:rPr lang="en-PH" sz="2000" dirty="0">
                <a:latin typeface="Arial" panose="020B0604020202020204"/>
                <a:cs typeface="Arial" panose="020B0604020202020204"/>
              </a:rPr>
              <a:t>of barriers </a:t>
            </a:r>
            <a:r>
              <a:rPr lang="en-PH" sz="2000" spc="-5" dirty="0">
                <a:latin typeface="Arial" panose="020B0604020202020204"/>
                <a:cs typeface="Arial" panose="020B0604020202020204"/>
              </a:rPr>
              <a:t>to</a:t>
            </a:r>
            <a:r>
              <a:rPr lang="en-PH" sz="2000" spc="40" dirty="0">
                <a:latin typeface="Arial" panose="020B0604020202020204"/>
                <a:cs typeface="Arial" panose="020B0604020202020204"/>
              </a:rPr>
              <a:t> </a:t>
            </a:r>
            <a:r>
              <a:rPr lang="en-PH" sz="2000" spc="-5" dirty="0">
                <a:latin typeface="Arial" panose="020B0604020202020204"/>
                <a:cs typeface="Arial" panose="020B0604020202020204"/>
              </a:rPr>
              <a:t>entry.</a:t>
            </a:r>
            <a:endParaRPr lang="en-PH" sz="2000" dirty="0">
              <a:latin typeface="Arial" panose="020B0604020202020204"/>
              <a:cs typeface="Arial" panose="020B0604020202020204"/>
            </a:endParaRPr>
          </a:p>
        </p:txBody>
      </p:sp>
      <p:sp>
        <p:nvSpPr>
          <p:cNvPr id="5" name="object 5"/>
          <p:cNvSpPr txBox="1"/>
          <p:nvPr/>
        </p:nvSpPr>
        <p:spPr>
          <a:xfrm>
            <a:off x="8470900" y="6290385"/>
            <a:ext cx="150495" cy="224790"/>
          </a:xfrm>
          <a:prstGeom prst="rect">
            <a:avLst/>
          </a:prstGeom>
        </p:spPr>
        <p:txBody>
          <a:bodyPr vert="horz" wrap="square" lIns="0" tIns="0" rIns="0" bIns="0" rtlCol="0">
            <a:spAutoFit/>
          </a:bodyPr>
          <a:lstStyle/>
          <a:p>
            <a:pPr marL="25400">
              <a:lnSpc>
                <a:spcPts val="1650"/>
              </a:lnSpc>
            </a:pPr>
            <a:fld id="{81D60167-4931-47E6-BA6A-407CBD079E47}" type="slidenum">
              <a:rPr sz="1400" dirty="0">
                <a:latin typeface="Arial" panose="020B0604020202020204"/>
                <a:cs typeface="Arial" panose="020B0604020202020204"/>
              </a:rPr>
            </a:fld>
            <a:endParaRPr sz="140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 </a:t>
            </a:r>
            <a:r>
              <a:rPr lang="en-US" b="1" dirty="0"/>
              <a:t>Forms of Market</a:t>
            </a:r>
            <a:br>
              <a:rPr lang="en-PH" dirty="0"/>
            </a:br>
            <a:endParaRPr lang="en-PH" dirty="0"/>
          </a:p>
        </p:txBody>
      </p:sp>
      <p:sp>
        <p:nvSpPr>
          <p:cNvPr id="5" name="Content Placeholder 4"/>
          <p:cNvSpPr>
            <a:spLocks noGrp="1"/>
          </p:cNvSpPr>
          <p:nvPr>
            <p:ph idx="1"/>
          </p:nvPr>
        </p:nvSpPr>
        <p:spPr/>
        <p:txBody>
          <a:bodyPr/>
          <a:p>
            <a:endParaRPr lang="en-US"/>
          </a:p>
          <a:p>
            <a:endParaRPr lang="en-US"/>
          </a:p>
          <a:p>
            <a:endParaRPr lang="en-US"/>
          </a:p>
          <a:p>
            <a:r>
              <a:rPr lang="en-US"/>
              <a:t>Perfect competition </a:t>
            </a:r>
            <a:endParaRPr lang="en-US"/>
          </a:p>
          <a:p>
            <a:r>
              <a:rPr lang="en-US">
                <a:sym typeface="+mn-ea"/>
              </a:rPr>
              <a:t>monopolistic competition </a:t>
            </a:r>
            <a:endParaRPr lang="en-US"/>
          </a:p>
          <a:p>
            <a:r>
              <a:rPr lang="en-US">
                <a:sym typeface="+mn-ea"/>
              </a:rPr>
              <a:t>oligopoly </a:t>
            </a:r>
            <a:endParaRPr lang="en-US"/>
          </a:p>
          <a:p>
            <a:r>
              <a:rPr lang="en-US"/>
              <a:t>monopoloy </a:t>
            </a:r>
            <a:endParaRPr lang="en-US"/>
          </a:p>
          <a:p>
            <a:endParaRPr lang="en-US"/>
          </a:p>
        </p:txBody>
      </p:sp>
      <p:sp>
        <p:nvSpPr>
          <p:cNvPr id="7" name="object 3"/>
          <p:cNvSpPr/>
          <p:nvPr/>
        </p:nvSpPr>
        <p:spPr>
          <a:xfrm>
            <a:off x="1143000" y="1371600"/>
            <a:ext cx="5089525" cy="1328420"/>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1. PERFECT COMPETITION</a:t>
            </a:r>
            <a:endParaRPr lang="en-PH" dirty="0"/>
          </a:p>
        </p:txBody>
      </p:sp>
      <p:sp>
        <p:nvSpPr>
          <p:cNvPr id="3" name="Content Placeholder 2"/>
          <p:cNvSpPr>
            <a:spLocks noGrp="1"/>
          </p:cNvSpPr>
          <p:nvPr>
            <p:ph idx="1"/>
          </p:nvPr>
        </p:nvSpPr>
        <p:spPr/>
        <p:txBody>
          <a:bodyPr>
            <a:normAutofit fontScale="70000"/>
          </a:bodyPr>
          <a:lstStyle/>
          <a:p>
            <a:r>
              <a:rPr lang="en-US" sz="3600" dirty="0">
                <a:latin typeface="Arial" panose="020B0604020202020204" pitchFamily="34" charset="0"/>
                <a:cs typeface="Arial" panose="020B0604020202020204" pitchFamily="34" charset="0"/>
              </a:rPr>
              <a:t>is a market structure where an infinitely large number of buyers and sellers operate freely and sell a homogeneous commodity at a uniform price.</a:t>
            </a:r>
            <a:endParaRPr lang="en-US" sz="3600" dirty="0">
              <a:latin typeface="Arial" panose="020B0604020202020204" pitchFamily="34" charset="0"/>
              <a:cs typeface="Arial" panose="020B0604020202020204" pitchFamily="34" charset="0"/>
            </a:endParaRPr>
          </a:p>
          <a:p>
            <a:r>
              <a:rPr lang="en-GB" altLang="x-none" sz="3600">
                <a:sym typeface="+mn-ea"/>
              </a:rPr>
              <a:t>Examples of perfect competition:</a:t>
            </a:r>
            <a:endParaRPr lang="en-GB" altLang="x-none" sz="3600"/>
          </a:p>
          <a:p>
            <a:pPr lvl="1"/>
            <a:r>
              <a:rPr lang="en-GB" altLang="x-none" sz="3600">
                <a:solidFill>
                  <a:srgbClr val="003366"/>
                </a:solidFill>
                <a:sym typeface="+mn-ea"/>
              </a:rPr>
              <a:t>Financial markets – stock exchange, currency markets, bond markets?</a:t>
            </a:r>
            <a:endParaRPr lang="en-GB" altLang="x-none" sz="3600">
              <a:solidFill>
                <a:srgbClr val="003366"/>
              </a:solidFill>
            </a:endParaRPr>
          </a:p>
          <a:p>
            <a:pPr lvl="1"/>
            <a:r>
              <a:rPr lang="en-GB" altLang="x-none" sz="3600">
                <a:solidFill>
                  <a:srgbClr val="003366"/>
                </a:solidFill>
                <a:sym typeface="+mn-ea"/>
              </a:rPr>
              <a:t>Agriculture?</a:t>
            </a:r>
            <a:endParaRPr lang="en-GB" altLang="x-none" sz="3600">
              <a:solidFill>
                <a:srgbClr val="003366"/>
              </a:solidFill>
            </a:endParaRPr>
          </a:p>
          <a:p>
            <a:endParaRPr lang="en-US" sz="3600" dirty="0">
              <a:latin typeface="Arial" panose="020B0604020202020204" pitchFamily="34" charset="0"/>
              <a:cs typeface="Arial" panose="020B0604020202020204" pitchFamily="34" charset="0"/>
            </a:endParaRPr>
          </a:p>
          <a:p>
            <a:pPr marL="0" indent="0">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gn="ctr"/>
            <a:r>
              <a:rPr lang="en-US" sz="4000" b="1" dirty="0">
                <a:latin typeface="Arial" panose="020B0604020202020204" pitchFamily="34" charset="0"/>
                <a:cs typeface="Arial" panose="020B0604020202020204" pitchFamily="34" charset="0"/>
              </a:rPr>
              <a:t>Features of Perfect Competition</a:t>
            </a:r>
            <a:br>
              <a:rPr lang="en-US" dirty="0"/>
            </a:br>
            <a:br>
              <a:rPr lang="en-PH" dirty="0"/>
            </a:br>
            <a:endParaRPr lang="en-PH" dirty="0"/>
          </a:p>
        </p:txBody>
      </p:sp>
      <p:sp>
        <p:nvSpPr>
          <p:cNvPr id="3" name="Content Placeholder 2"/>
          <p:cNvSpPr>
            <a:spLocks noGrp="1"/>
          </p:cNvSpPr>
          <p:nvPr>
            <p:ph idx="1"/>
          </p:nvPr>
        </p:nvSpPr>
        <p:spPr>
          <a:xfrm>
            <a:off x="197485" y="2160905"/>
            <a:ext cx="7646670" cy="4389120"/>
          </a:xfrm>
        </p:spPr>
        <p:txBody>
          <a:bodyPr>
            <a:normAutofit fontScale="90000"/>
          </a:bodyPr>
          <a:lstStyle/>
          <a:p>
            <a:pPr lvl="1">
              <a:lnSpc>
                <a:spcPct val="90000"/>
              </a:lnSpc>
            </a:pPr>
            <a:r>
              <a:rPr lang="en-GB" altLang="x-none" sz="3200">
                <a:sym typeface="+mn-ea"/>
              </a:rPr>
              <a:t>Free entry and exit to industry</a:t>
            </a:r>
            <a:endParaRPr lang="en-GB" altLang="x-none" sz="3200"/>
          </a:p>
          <a:p>
            <a:pPr lvl="1">
              <a:lnSpc>
                <a:spcPct val="90000"/>
              </a:lnSpc>
            </a:pPr>
            <a:r>
              <a:rPr lang="en-GB" altLang="x-none" sz="3200">
                <a:sym typeface="+mn-ea"/>
              </a:rPr>
              <a:t>Homogenous product – identical so no consumer preference</a:t>
            </a:r>
            <a:endParaRPr lang="en-GB" altLang="x-none" sz="3200"/>
          </a:p>
          <a:p>
            <a:pPr lvl="1">
              <a:lnSpc>
                <a:spcPct val="90000"/>
              </a:lnSpc>
            </a:pPr>
            <a:r>
              <a:rPr lang="en-GB" altLang="x-none" sz="3200">
                <a:sym typeface="+mn-ea"/>
              </a:rPr>
              <a:t>Large number of buyers and sellers – no individual seller can influence price</a:t>
            </a:r>
            <a:endParaRPr lang="en-GB" altLang="x-none" sz="3200"/>
          </a:p>
          <a:p>
            <a:pPr lvl="1">
              <a:lnSpc>
                <a:spcPct val="90000"/>
              </a:lnSpc>
            </a:pPr>
            <a:r>
              <a:rPr lang="en-GB" altLang="x-none" sz="3200">
                <a:sym typeface="+mn-ea"/>
              </a:rPr>
              <a:t>Sellers are price takers – have to accept the market price</a:t>
            </a:r>
            <a:endParaRPr lang="en-GB" altLang="x-none" sz="3200"/>
          </a:p>
          <a:p>
            <a:pPr lvl="1">
              <a:lnSpc>
                <a:spcPct val="90000"/>
              </a:lnSpc>
            </a:pPr>
            <a:r>
              <a:rPr lang="en-GB" altLang="x-none" sz="3200">
                <a:sym typeface="+mn-ea"/>
              </a:rPr>
              <a:t>Perfect information available to buyers and sellers</a:t>
            </a:r>
            <a:endParaRPr lang="en-GB" altLang="x-none" sz="3200"/>
          </a:p>
          <a:p>
            <a:pPr marL="0" indent="0">
              <a:buNone/>
            </a:pPr>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0325" y="6230936"/>
            <a:ext cx="755650" cy="52228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9212" y="6219823"/>
            <a:ext cx="777875" cy="544830"/>
          </a:xfrm>
          <a:custGeom>
            <a:avLst/>
            <a:gdLst/>
            <a:ahLst/>
            <a:cxnLst/>
            <a:rect l="l" t="t" r="r" b="b"/>
            <a:pathLst>
              <a:path w="777875" h="544829">
                <a:moveTo>
                  <a:pt x="0" y="544512"/>
                </a:moveTo>
                <a:lnTo>
                  <a:pt x="777875" y="544512"/>
                </a:lnTo>
                <a:lnTo>
                  <a:pt x="777875" y="0"/>
                </a:lnTo>
                <a:lnTo>
                  <a:pt x="0" y="0"/>
                </a:lnTo>
                <a:lnTo>
                  <a:pt x="0" y="544512"/>
                </a:lnTo>
                <a:close/>
              </a:path>
            </a:pathLst>
          </a:custGeom>
          <a:ln w="22225">
            <a:solidFill>
              <a:srgbClr val="000000"/>
            </a:solidFill>
          </a:ln>
        </p:spPr>
        <p:txBody>
          <a:bodyPr wrap="square" lIns="0" tIns="0" rIns="0" bIns="0" rtlCol="0"/>
          <a:lstStyle/>
          <a:p/>
        </p:txBody>
      </p:sp>
      <p:sp>
        <p:nvSpPr>
          <p:cNvPr id="5" name="object 5"/>
          <p:cNvSpPr txBox="1">
            <a:spLocks noGrp="1"/>
          </p:cNvSpPr>
          <p:nvPr>
            <p:ph type="title"/>
          </p:nvPr>
        </p:nvSpPr>
        <p:spPr>
          <a:xfrm>
            <a:off x="1257680" y="393572"/>
            <a:ext cx="6630034" cy="1674817"/>
          </a:xfrm>
          <a:prstGeom prst="rect">
            <a:avLst/>
          </a:prstGeom>
        </p:spPr>
        <p:txBody>
          <a:bodyPr vert="horz" wrap="square" lIns="0" tIns="12700" rIns="0" bIns="0" rtlCol="0">
            <a:spAutoFit/>
          </a:bodyPr>
          <a:lstStyle/>
          <a:p>
            <a:pPr marL="12700">
              <a:lnSpc>
                <a:spcPct val="100000"/>
              </a:lnSpc>
              <a:spcBef>
                <a:spcPts val="100"/>
              </a:spcBef>
            </a:pPr>
            <a:r>
              <a:rPr sz="3600" spc="-5" dirty="0"/>
              <a:t>The perfectly competitive</a:t>
            </a:r>
            <a:r>
              <a:rPr sz="3600" spc="30" dirty="0"/>
              <a:t> </a:t>
            </a:r>
            <a:r>
              <a:rPr sz="3600" spc="-5" dirty="0"/>
              <a:t>market</a:t>
            </a:r>
            <a:br>
              <a:rPr lang="en-PH" sz="3600" spc="-5" dirty="0"/>
            </a:br>
            <a:endParaRPr sz="3600" dirty="0"/>
          </a:p>
        </p:txBody>
      </p:sp>
      <p:sp>
        <p:nvSpPr>
          <p:cNvPr id="6" name="object 6"/>
          <p:cNvSpPr/>
          <p:nvPr/>
        </p:nvSpPr>
        <p:spPr>
          <a:xfrm>
            <a:off x="1066800" y="4191000"/>
            <a:ext cx="6820914" cy="2438400"/>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618540" y="1297686"/>
            <a:ext cx="7994650" cy="2812950"/>
          </a:xfrm>
          <a:prstGeom prst="rect">
            <a:avLst/>
          </a:prstGeom>
        </p:spPr>
        <p:txBody>
          <a:bodyPr vert="horz" wrap="square" lIns="0" tIns="12065" rIns="0" bIns="0" rtlCol="0">
            <a:spAutoFit/>
          </a:bodyPr>
          <a:lstStyle/>
          <a:p>
            <a:pPr marL="355600" marR="5080" indent="-342900">
              <a:lnSpc>
                <a:spcPct val="100000"/>
              </a:lnSpc>
              <a:spcBef>
                <a:spcPts val="95"/>
              </a:spcBef>
              <a:buFont typeface="Wingdings" panose="05000000000000000000"/>
              <a:buChar char=""/>
              <a:tabLst>
                <a:tab pos="354965" algn="l"/>
                <a:tab pos="355600" algn="l"/>
              </a:tabLst>
            </a:pPr>
            <a:endParaRPr lang="en-PH" sz="1600" spc="-5" dirty="0">
              <a:latin typeface="Arial" panose="020B0604020202020204"/>
              <a:cs typeface="Arial" panose="020B0604020202020204"/>
            </a:endParaRPr>
          </a:p>
          <a:p>
            <a:pPr marL="355600" marR="5080" indent="-342900">
              <a:lnSpc>
                <a:spcPct val="100000"/>
              </a:lnSpc>
              <a:spcBef>
                <a:spcPts val="95"/>
              </a:spcBef>
              <a:buFont typeface="Wingdings" panose="05000000000000000000"/>
              <a:buChar char=""/>
              <a:tabLst>
                <a:tab pos="354965" algn="l"/>
                <a:tab pos="355600" algn="l"/>
              </a:tabLst>
            </a:pPr>
            <a:endParaRPr lang="en-PH" sz="1600" spc="-5" dirty="0">
              <a:latin typeface="Arial" panose="020B0604020202020204"/>
              <a:cs typeface="Arial" panose="020B0604020202020204"/>
            </a:endParaRPr>
          </a:p>
          <a:p>
            <a:pPr marL="355600" marR="5080" indent="-342900">
              <a:lnSpc>
                <a:spcPct val="100000"/>
              </a:lnSpc>
              <a:spcBef>
                <a:spcPts val="95"/>
              </a:spcBef>
              <a:buFont typeface="Wingdings" panose="05000000000000000000"/>
              <a:buChar char=""/>
              <a:tabLst>
                <a:tab pos="354965" algn="l"/>
                <a:tab pos="355600" algn="l"/>
              </a:tabLst>
            </a:pPr>
            <a:r>
              <a:rPr sz="2000" spc="-5" dirty="0">
                <a:latin typeface="Arial" panose="020B0604020202020204"/>
                <a:cs typeface="Arial" panose="020B0604020202020204"/>
              </a:rPr>
              <a:t>The fact that firm is a price taker has import implications for the shape of the demand  curve the firm</a:t>
            </a:r>
            <a:r>
              <a:rPr sz="2000" spc="20" dirty="0">
                <a:latin typeface="Arial" panose="020B0604020202020204"/>
                <a:cs typeface="Arial" panose="020B0604020202020204"/>
              </a:rPr>
              <a:t> </a:t>
            </a:r>
            <a:r>
              <a:rPr sz="2000" spc="-5" dirty="0">
                <a:latin typeface="Arial" panose="020B0604020202020204"/>
                <a:cs typeface="Arial" panose="020B0604020202020204"/>
              </a:rPr>
              <a:t>faces.</a:t>
            </a:r>
            <a:endParaRPr sz="2000" dirty="0">
              <a:latin typeface="Arial" panose="020B0604020202020204"/>
              <a:cs typeface="Arial" panose="020B0604020202020204"/>
            </a:endParaRPr>
          </a:p>
          <a:p>
            <a:pPr marL="355600" indent="-342900">
              <a:lnSpc>
                <a:spcPct val="100000"/>
              </a:lnSpc>
              <a:spcBef>
                <a:spcPts val="385"/>
              </a:spcBef>
              <a:buFont typeface="Wingdings" panose="05000000000000000000"/>
              <a:buChar char=""/>
              <a:tabLst>
                <a:tab pos="354965" algn="l"/>
                <a:tab pos="355600" algn="l"/>
              </a:tabLst>
            </a:pPr>
            <a:r>
              <a:rPr sz="2000" spc="-5" dirty="0">
                <a:latin typeface="Arial" panose="020B0604020202020204"/>
                <a:cs typeface="Arial" panose="020B0604020202020204"/>
              </a:rPr>
              <a:t>Apples on Moore street are 25c</a:t>
            </a:r>
            <a:r>
              <a:rPr sz="2000" spc="35" dirty="0">
                <a:latin typeface="Arial" panose="020B0604020202020204"/>
                <a:cs typeface="Arial" panose="020B0604020202020204"/>
              </a:rPr>
              <a:t> </a:t>
            </a:r>
            <a:r>
              <a:rPr sz="2000" spc="-5" dirty="0">
                <a:latin typeface="Arial" panose="020B0604020202020204"/>
                <a:cs typeface="Arial" panose="020B0604020202020204"/>
              </a:rPr>
              <a:t>each.</a:t>
            </a:r>
            <a:endParaRPr sz="2000" dirty="0">
              <a:latin typeface="Arial" panose="020B0604020202020204"/>
              <a:cs typeface="Arial" panose="020B0604020202020204"/>
            </a:endParaRPr>
          </a:p>
          <a:p>
            <a:pPr marL="812165" lvl="1" indent="-342265">
              <a:lnSpc>
                <a:spcPct val="100000"/>
              </a:lnSpc>
              <a:spcBef>
                <a:spcPts val="330"/>
              </a:spcBef>
              <a:buFont typeface="Wingdings" panose="05000000000000000000"/>
              <a:buChar char=""/>
              <a:tabLst>
                <a:tab pos="812165" algn="l"/>
                <a:tab pos="812800" algn="l"/>
              </a:tabLst>
            </a:pPr>
            <a:r>
              <a:rPr sz="2000" dirty="0">
                <a:latin typeface="Arial" panose="020B0604020202020204"/>
                <a:cs typeface="Arial" panose="020B0604020202020204"/>
              </a:rPr>
              <a:t>At</a:t>
            </a:r>
            <a:r>
              <a:rPr sz="2000" spc="-15" dirty="0">
                <a:latin typeface="Arial" panose="020B0604020202020204"/>
                <a:cs typeface="Arial" panose="020B0604020202020204"/>
              </a:rPr>
              <a:t> </a:t>
            </a:r>
            <a:r>
              <a:rPr sz="2000" dirty="0">
                <a:latin typeface="Arial" panose="020B0604020202020204"/>
                <a:cs typeface="Arial" panose="020B0604020202020204"/>
              </a:rPr>
              <a:t>the</a:t>
            </a:r>
            <a:r>
              <a:rPr sz="2000" spc="-30" dirty="0">
                <a:latin typeface="Arial" panose="020B0604020202020204"/>
                <a:cs typeface="Arial" panose="020B0604020202020204"/>
              </a:rPr>
              <a:t> </a:t>
            </a:r>
            <a:r>
              <a:rPr sz="2000" dirty="0">
                <a:latin typeface="Arial" panose="020B0604020202020204"/>
                <a:cs typeface="Arial" panose="020B0604020202020204"/>
              </a:rPr>
              <a:t>market</a:t>
            </a:r>
            <a:r>
              <a:rPr sz="2000" spc="-30" dirty="0">
                <a:latin typeface="Arial" panose="020B0604020202020204"/>
                <a:cs typeface="Arial" panose="020B0604020202020204"/>
              </a:rPr>
              <a:t> </a:t>
            </a:r>
            <a:r>
              <a:rPr sz="2000" spc="-5" dirty="0">
                <a:latin typeface="Arial" panose="020B0604020202020204"/>
                <a:cs typeface="Arial" panose="020B0604020202020204"/>
              </a:rPr>
              <a:t>level, </a:t>
            </a:r>
            <a:r>
              <a:rPr sz="2000" dirty="0">
                <a:latin typeface="Arial" panose="020B0604020202020204"/>
                <a:cs typeface="Arial" panose="020B0604020202020204"/>
              </a:rPr>
              <a:t>price</a:t>
            </a:r>
            <a:r>
              <a:rPr sz="2000" spc="-20" dirty="0">
                <a:latin typeface="Arial" panose="020B0604020202020204"/>
                <a:cs typeface="Arial" panose="020B0604020202020204"/>
              </a:rPr>
              <a:t> </a:t>
            </a:r>
            <a:r>
              <a:rPr sz="2000" dirty="0">
                <a:latin typeface="Arial" panose="020B0604020202020204"/>
                <a:cs typeface="Arial" panose="020B0604020202020204"/>
              </a:rPr>
              <a:t>is</a:t>
            </a:r>
            <a:r>
              <a:rPr sz="2000" spc="-15" dirty="0">
                <a:latin typeface="Arial" panose="020B0604020202020204"/>
                <a:cs typeface="Arial" panose="020B0604020202020204"/>
              </a:rPr>
              <a:t> </a:t>
            </a:r>
            <a:r>
              <a:rPr sz="2000" dirty="0">
                <a:latin typeface="Arial" panose="020B0604020202020204"/>
                <a:cs typeface="Arial" panose="020B0604020202020204"/>
              </a:rPr>
              <a:t>determined</a:t>
            </a:r>
            <a:r>
              <a:rPr sz="2000" spc="-45" dirty="0">
                <a:latin typeface="Arial" panose="020B0604020202020204"/>
                <a:cs typeface="Arial" panose="020B0604020202020204"/>
              </a:rPr>
              <a:t> </a:t>
            </a:r>
            <a:r>
              <a:rPr sz="2000" dirty="0">
                <a:latin typeface="Arial" panose="020B0604020202020204"/>
                <a:cs typeface="Arial" panose="020B0604020202020204"/>
              </a:rPr>
              <a:t>as</a:t>
            </a:r>
            <a:r>
              <a:rPr sz="2000" spc="-15" dirty="0">
                <a:latin typeface="Arial" panose="020B0604020202020204"/>
                <a:cs typeface="Arial" panose="020B0604020202020204"/>
              </a:rPr>
              <a:t> </a:t>
            </a:r>
            <a:r>
              <a:rPr sz="2000" dirty="0">
                <a:latin typeface="Arial" panose="020B0604020202020204"/>
                <a:cs typeface="Arial" panose="020B0604020202020204"/>
              </a:rPr>
              <a:t>normal</a:t>
            </a:r>
            <a:r>
              <a:rPr sz="2000" spc="-30" dirty="0">
                <a:latin typeface="Arial" panose="020B0604020202020204"/>
                <a:cs typeface="Arial" panose="020B0604020202020204"/>
              </a:rPr>
              <a:t> </a:t>
            </a:r>
            <a:r>
              <a:rPr sz="2000" dirty="0">
                <a:latin typeface="Arial" panose="020B0604020202020204"/>
                <a:cs typeface="Arial" panose="020B0604020202020204"/>
              </a:rPr>
              <a:t>(intersection</a:t>
            </a:r>
            <a:r>
              <a:rPr sz="2000" spc="-55" dirty="0">
                <a:latin typeface="Arial" panose="020B0604020202020204"/>
                <a:cs typeface="Arial" panose="020B0604020202020204"/>
              </a:rPr>
              <a:t> </a:t>
            </a:r>
            <a:r>
              <a:rPr sz="2000" dirty="0">
                <a:latin typeface="Arial" panose="020B0604020202020204"/>
                <a:cs typeface="Arial" panose="020B0604020202020204"/>
              </a:rPr>
              <a:t>of</a:t>
            </a:r>
            <a:r>
              <a:rPr sz="2000" spc="-15" dirty="0">
                <a:latin typeface="Arial" panose="020B0604020202020204"/>
                <a:cs typeface="Arial" panose="020B0604020202020204"/>
              </a:rPr>
              <a:t> </a:t>
            </a:r>
            <a:r>
              <a:rPr sz="2000" dirty="0">
                <a:latin typeface="Arial" panose="020B0604020202020204"/>
                <a:cs typeface="Arial" panose="020B0604020202020204"/>
              </a:rPr>
              <a:t>demand</a:t>
            </a:r>
            <a:r>
              <a:rPr sz="2000" spc="-35" dirty="0">
                <a:latin typeface="Arial" panose="020B0604020202020204"/>
                <a:cs typeface="Arial" panose="020B0604020202020204"/>
              </a:rPr>
              <a:t> </a:t>
            </a:r>
            <a:r>
              <a:rPr sz="2000" dirty="0">
                <a:latin typeface="Arial" panose="020B0604020202020204"/>
                <a:cs typeface="Arial" panose="020B0604020202020204"/>
              </a:rPr>
              <a:t>and</a:t>
            </a:r>
            <a:r>
              <a:rPr sz="2000" spc="-20" dirty="0">
                <a:latin typeface="Arial" panose="020B0604020202020204"/>
                <a:cs typeface="Arial" panose="020B0604020202020204"/>
              </a:rPr>
              <a:t> </a:t>
            </a:r>
            <a:r>
              <a:rPr sz="2000" spc="-5" dirty="0">
                <a:latin typeface="Arial" panose="020B0604020202020204"/>
                <a:cs typeface="Arial" panose="020B0604020202020204"/>
              </a:rPr>
              <a:t>supply)</a:t>
            </a:r>
            <a:endParaRPr sz="2000" dirty="0">
              <a:latin typeface="Arial" panose="020B0604020202020204"/>
              <a:cs typeface="Arial" panose="020B0604020202020204"/>
            </a:endParaRPr>
          </a:p>
          <a:p>
            <a:pPr marL="812165" marR="49530" lvl="1" indent="-342265">
              <a:lnSpc>
                <a:spcPct val="100000"/>
              </a:lnSpc>
              <a:spcBef>
                <a:spcPts val="335"/>
              </a:spcBef>
              <a:buFont typeface="Wingdings" panose="05000000000000000000"/>
              <a:buChar char=""/>
              <a:tabLst>
                <a:tab pos="812165" algn="l"/>
                <a:tab pos="812800" algn="l"/>
              </a:tabLst>
            </a:pPr>
            <a:r>
              <a:rPr sz="2000" spc="-5" dirty="0">
                <a:latin typeface="Arial" panose="020B0604020202020204"/>
                <a:cs typeface="Arial" panose="020B0604020202020204"/>
              </a:rPr>
              <a:t>Individual </a:t>
            </a:r>
            <a:r>
              <a:rPr sz="2000" dirty="0">
                <a:latin typeface="Arial" panose="020B0604020202020204"/>
                <a:cs typeface="Arial" panose="020B0604020202020204"/>
              </a:rPr>
              <a:t>seller faces horizontal demand </a:t>
            </a:r>
            <a:r>
              <a:rPr sz="2000" spc="-5" dirty="0">
                <a:latin typeface="Arial" panose="020B0604020202020204"/>
                <a:cs typeface="Arial" panose="020B0604020202020204"/>
              </a:rPr>
              <a:t>curve; </a:t>
            </a:r>
            <a:r>
              <a:rPr sz="2000" dirty="0">
                <a:latin typeface="Arial" panose="020B0604020202020204"/>
                <a:cs typeface="Arial" panose="020B0604020202020204"/>
              </a:rPr>
              <a:t>can sell as </a:t>
            </a:r>
            <a:r>
              <a:rPr sz="2000" spc="-5" dirty="0">
                <a:latin typeface="Arial" panose="020B0604020202020204"/>
                <a:cs typeface="Arial" panose="020B0604020202020204"/>
              </a:rPr>
              <a:t>much </a:t>
            </a:r>
            <a:r>
              <a:rPr sz="2000" dirty="0">
                <a:latin typeface="Arial" panose="020B0604020202020204"/>
                <a:cs typeface="Arial" panose="020B0604020202020204"/>
              </a:rPr>
              <a:t>as like at 25c, </a:t>
            </a:r>
            <a:r>
              <a:rPr sz="2000" spc="-5" dirty="0">
                <a:latin typeface="Arial" panose="020B0604020202020204"/>
                <a:cs typeface="Arial" panose="020B0604020202020204"/>
              </a:rPr>
              <a:t>will</a:t>
            </a:r>
            <a:r>
              <a:rPr sz="2000" spc="-235" dirty="0">
                <a:latin typeface="Arial" panose="020B0604020202020204"/>
                <a:cs typeface="Arial" panose="020B0604020202020204"/>
              </a:rPr>
              <a:t> </a:t>
            </a:r>
            <a:r>
              <a:rPr sz="2000" dirty="0">
                <a:latin typeface="Arial" panose="020B0604020202020204"/>
                <a:cs typeface="Arial" panose="020B0604020202020204"/>
              </a:rPr>
              <a:t>neither  increase nor reduce</a:t>
            </a:r>
            <a:r>
              <a:rPr sz="2000" spc="-125" dirty="0">
                <a:latin typeface="Arial" panose="020B0604020202020204"/>
                <a:cs typeface="Arial" panose="020B0604020202020204"/>
              </a:rPr>
              <a:t> </a:t>
            </a:r>
            <a:r>
              <a:rPr sz="2000" dirty="0">
                <a:latin typeface="Arial" panose="020B0604020202020204"/>
                <a:cs typeface="Arial" panose="020B0604020202020204"/>
              </a:rPr>
              <a:t>price.</a:t>
            </a:r>
            <a:endParaRPr sz="2000" dirty="0">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6070</Words>
  <Application>WPS Presentation</Application>
  <PresentationFormat>On-screen Show (4:3)</PresentationFormat>
  <Paragraphs>235</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Wingdings 3</vt:lpstr>
      <vt:lpstr>Arial</vt:lpstr>
      <vt:lpstr>Times New Roman</vt:lpstr>
      <vt:lpstr>Malgun Gothic</vt:lpstr>
      <vt:lpstr>Times New Roman</vt:lpstr>
      <vt:lpstr>Wingdings</vt:lpstr>
      <vt:lpstr>Microsoft YaHei</vt:lpstr>
      <vt:lpstr>Arial Unicode MS</vt:lpstr>
      <vt:lpstr>Trebuchet MS</vt:lpstr>
      <vt:lpstr>Calibri</vt:lpstr>
      <vt:lpstr>Default Design</vt:lpstr>
      <vt:lpstr>MARKET STUCTURE</vt:lpstr>
      <vt:lpstr>       What is a Market? </vt:lpstr>
      <vt:lpstr>What is Market Structure?  </vt:lpstr>
      <vt:lpstr>Type of market structure influences how a firm behaves: </vt:lpstr>
      <vt:lpstr>Market Structure Spectrum</vt:lpstr>
      <vt:lpstr> Forms of Market </vt:lpstr>
      <vt:lpstr>1. PERFECT COMPETITION</vt:lpstr>
      <vt:lpstr>Features of Perfect Competition  </vt:lpstr>
      <vt:lpstr>The perfectly competitive market </vt:lpstr>
      <vt:lpstr>PowerPoint 演示文稿</vt:lpstr>
      <vt:lpstr>PowerPoint 演示文稿</vt:lpstr>
      <vt:lpstr>Monopolistic Competition</vt:lpstr>
      <vt:lpstr>2. Monopolistic Competition  </vt:lpstr>
      <vt:lpstr>Features of Monopolistic Competition </vt:lpstr>
      <vt:lpstr>Oligopoly</vt:lpstr>
      <vt:lpstr>3. Oligopoly  </vt:lpstr>
      <vt:lpstr>Features of Oligopoly </vt:lpstr>
      <vt:lpstr>PowerPoint 演示文稿</vt:lpstr>
      <vt:lpstr>PowerPoint 演示文稿</vt:lpstr>
      <vt:lpstr>Monopoly</vt:lpstr>
      <vt:lpstr>What is monopolistic firm </vt:lpstr>
      <vt:lpstr>Causes of monopoly </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username</dc:creator>
  <cp:lastModifiedBy>Dr. Fariha Rehman</cp:lastModifiedBy>
  <cp:revision>25</cp:revision>
  <dcterms:created xsi:type="dcterms:W3CDTF">2019-04-14T01:49:00Z</dcterms:created>
  <dcterms:modified xsi:type="dcterms:W3CDTF">2024-11-21T06:29:00Z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2014-11-21T05:00:00Z</vt:filetime>
  </property>
  <property fmtid="{D5CDD505-2E9C-101B-9397-08002B2CF9AE}" pid="3" name="Creator">
    <vt:lpwstr>Microsoft® Office PowerPoint® 2007</vt:lpwstr>
  </property>
  <property fmtid="{D5CDD505-2E9C-101B-9397-08002B2CF9AE}" pid="4" name="LastSaved">
    <vt:filetime>2019-04-14T05:00:00Z</vt:filetime>
  </property>
  <property fmtid="{D5CDD505-2E9C-101B-9397-08002B2CF9AE}" pid="5" name="ICV">
    <vt:lpwstr>737280C686E6436CBAFDF20153E54D34_13</vt:lpwstr>
  </property>
  <property fmtid="{D5CDD505-2E9C-101B-9397-08002B2CF9AE}" pid="6" name="KSOProductBuildVer">
    <vt:lpwstr>1033-12.2.0.18607</vt:lpwstr>
  </property>
</Properties>
</file>