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8"/>
  </p:notesMasterIdLst>
  <p:sldIdLst>
    <p:sldId id="256" r:id="rId4"/>
    <p:sldId id="303" r:id="rId5"/>
    <p:sldId id="304" r:id="rId6"/>
    <p:sldId id="320" r:id="rId7"/>
    <p:sldId id="355" r:id="rId8"/>
    <p:sldId id="257" r:id="rId9"/>
    <p:sldId id="305" r:id="rId10"/>
    <p:sldId id="306" r:id="rId11"/>
    <p:sldId id="307" r:id="rId12"/>
    <p:sldId id="308" r:id="rId13"/>
    <p:sldId id="309" r:id="rId14"/>
    <p:sldId id="310" r:id="rId15"/>
    <p:sldId id="311" r:id="rId16"/>
    <p:sldId id="312" r:id="rId17"/>
    <p:sldId id="356" r:id="rId18"/>
    <p:sldId id="258" r:id="rId19"/>
    <p:sldId id="313" r:id="rId20"/>
    <p:sldId id="314" r:id="rId21"/>
    <p:sldId id="315" r:id="rId22"/>
    <p:sldId id="321" r:id="rId23"/>
    <p:sldId id="259" r:id="rId24"/>
    <p:sldId id="260" r:id="rId25"/>
    <p:sldId id="261" r:id="rId26"/>
    <p:sldId id="262" r:id="rId27"/>
    <p:sldId id="263" r:id="rId28"/>
    <p:sldId id="264" r:id="rId29"/>
    <p:sldId id="265" r:id="rId30"/>
    <p:sldId id="266" r:id="rId31"/>
    <p:sldId id="354" r:id="rId32"/>
    <p:sldId id="267" r:id="rId33"/>
    <p:sldId id="268" r:id="rId34"/>
    <p:sldId id="269" r:id="rId35"/>
    <p:sldId id="270" r:id="rId36"/>
    <p:sldId id="353" r:id="rId37"/>
    <p:sldId id="322" r:id="rId39"/>
    <p:sldId id="323" r:id="rId40"/>
    <p:sldId id="342" r:id="rId41"/>
    <p:sldId id="343" r:id="rId42"/>
    <p:sldId id="344" r:id="rId43"/>
    <p:sldId id="345" r:id="rId44"/>
    <p:sldId id="326" r:id="rId45"/>
    <p:sldId id="332" r:id="rId46"/>
    <p:sldId id="333" r:id="rId47"/>
    <p:sldId id="334" r:id="rId48"/>
    <p:sldId id="335" r:id="rId49"/>
    <p:sldId id="336" r:id="rId50"/>
    <p:sldId id="337" r:id="rId51"/>
    <p:sldId id="338" r:id="rId52"/>
    <p:sldId id="339" r:id="rId53"/>
    <p:sldId id="340" r:id="rId54"/>
    <p:sldId id="347" r:id="rId55"/>
    <p:sldId id="348" r:id="rId56"/>
    <p:sldId id="349" r:id="rId57"/>
    <p:sldId id="350" r:id="rId58"/>
    <p:sldId id="351" r:id="rId59"/>
    <p:sldId id="352" r:id="rId60"/>
    <p:sldId id="358" r:id="rId61"/>
    <p:sldId id="359" r:id="rId62"/>
    <p:sldId id="360" r:id="rId63"/>
    <p:sldId id="361" r:id="rId64"/>
    <p:sldId id="362" r:id="rId65"/>
    <p:sldId id="370" r:id="rId66"/>
    <p:sldId id="363" r:id="rId67"/>
    <p:sldId id="364" r:id="rId68"/>
    <p:sldId id="365" r:id="rId69"/>
    <p:sldId id="366" r:id="rId70"/>
    <p:sldId id="368" r:id="rId71"/>
    <p:sldId id="369" r:id="rId7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notesMaster" Target="notesMasters/notes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043C5D7-8F85-4556-8344-657DE60811B5}"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1139" name="Rectangle 2"/>
          <p:cNvSpPr>
            <a:spLocks noTextEdit="1"/>
          </p:cNvSpPr>
          <p:nvPr>
            <p:ph type="sldImg"/>
          </p:nvPr>
        </p:nvSpPr>
        <p:spPr>
          <a:xfrm>
            <a:off x="1144588" y="687388"/>
            <a:ext cx="4568825" cy="3425825"/>
          </a:xfrm>
          <a:solidFill>
            <a:srgbClr val="FFFFFF">
              <a:alpha val="100000"/>
            </a:srgbClr>
          </a:solidFill>
          <a:ln>
            <a:solidFill>
              <a:srgbClr val="000000">
                <a:alpha val="100000"/>
              </a:srgbClr>
            </a:solidFill>
            <a:miter lim="800000"/>
          </a:ln>
        </p:spPr>
      </p:sp>
      <p:sp>
        <p:nvSpPr>
          <p:cNvPr id="91140" name="Rectangle 3"/>
          <p:cNvSpPr/>
          <p:nvPr>
            <p:ph type="body" idx="1"/>
          </p:nvPr>
        </p:nvSpPr>
        <p:spPr>
          <a:xfrm>
            <a:off x="914400" y="4343400"/>
            <a:ext cx="5029200" cy="4114800"/>
          </a:xfrm>
          <a:noFill/>
          <a:ln>
            <a:noFill/>
          </a:ln>
        </p:spPr>
        <p:txBody>
          <a:bodyPr wrap="square" lIns="92075" tIns="46038" rIns="92075" bIns="46038" anchor="t" anchorCtr="0"/>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2163" name="Rectangle 1026"/>
          <p:cNvSpPr>
            <a:spLocks noTextEdit="1"/>
          </p:cNvSpPr>
          <p:nvPr>
            <p:ph type="sldImg"/>
          </p:nvPr>
        </p:nvSpPr>
        <p:spPr>
          <a:xfrm>
            <a:off x="1144588" y="687388"/>
            <a:ext cx="4568825" cy="3425825"/>
          </a:xfrm>
          <a:solidFill>
            <a:srgbClr val="FFFFFF">
              <a:alpha val="100000"/>
            </a:srgbClr>
          </a:solidFill>
          <a:ln>
            <a:solidFill>
              <a:srgbClr val="000000">
                <a:alpha val="100000"/>
              </a:srgbClr>
            </a:solidFill>
            <a:miter lim="800000"/>
          </a:ln>
        </p:spPr>
      </p:sp>
      <p:sp>
        <p:nvSpPr>
          <p:cNvPr id="92164" name="Rectangle 1027"/>
          <p:cNvSpPr/>
          <p:nvPr>
            <p:ph type="body" idx="1"/>
          </p:nvPr>
        </p:nvSpPr>
        <p:spPr>
          <a:xfrm>
            <a:off x="914400" y="4343400"/>
            <a:ext cx="5029200" cy="4114800"/>
          </a:xfrm>
          <a:noFill/>
          <a:ln>
            <a:noFill/>
          </a:ln>
        </p:spPr>
        <p:txBody>
          <a:bodyPr wrap="square" lIns="92075" tIns="46038" rIns="92075" bIns="46038" anchor="t" anchorCtr="0"/>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3187" name="Rectangle 2"/>
          <p:cNvSpPr>
            <a:spLocks noTextEdit="1"/>
          </p:cNvSpPr>
          <p:nvPr>
            <p:ph type="sldImg"/>
          </p:nvPr>
        </p:nvSpPr>
        <p:spPr>
          <a:xfrm>
            <a:off x="1144588" y="687388"/>
            <a:ext cx="4568825" cy="3425825"/>
          </a:xfrm>
          <a:solidFill>
            <a:srgbClr val="FFFFFF">
              <a:alpha val="100000"/>
            </a:srgbClr>
          </a:solidFill>
          <a:ln>
            <a:solidFill>
              <a:srgbClr val="000000">
                <a:alpha val="100000"/>
              </a:srgbClr>
            </a:solidFill>
            <a:miter lim="800000"/>
          </a:ln>
        </p:spPr>
      </p:sp>
      <p:sp>
        <p:nvSpPr>
          <p:cNvPr id="93188" name="Rectangle 3"/>
          <p:cNvSpPr/>
          <p:nvPr>
            <p:ph type="body" idx="1"/>
          </p:nvPr>
        </p:nvSpPr>
        <p:spPr>
          <a:xfrm>
            <a:off x="914400" y="4343400"/>
            <a:ext cx="5029200" cy="4114800"/>
          </a:xfrm>
          <a:noFill/>
          <a:ln>
            <a:noFill/>
          </a:ln>
        </p:spPr>
        <p:txBody>
          <a:bodyPr wrap="square" lIns="92075" tIns="46038" rIns="92075" bIns="46038" anchor="t" anchorCtr="0"/>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4211" name="Rectangle 2"/>
          <p:cNvSpPr>
            <a:spLocks noTextEdit="1"/>
          </p:cNvSpPr>
          <p:nvPr>
            <p:ph type="sldImg"/>
          </p:nvPr>
        </p:nvSpPr>
        <p:spPr>
          <a:xfrm>
            <a:off x="1144588" y="687388"/>
            <a:ext cx="4568825" cy="3425825"/>
          </a:xfrm>
          <a:solidFill>
            <a:srgbClr val="FFFFFF">
              <a:alpha val="100000"/>
            </a:srgbClr>
          </a:solidFill>
          <a:ln>
            <a:solidFill>
              <a:srgbClr val="000000">
                <a:alpha val="100000"/>
              </a:srgbClr>
            </a:solidFill>
            <a:miter lim="800000"/>
          </a:ln>
        </p:spPr>
      </p:sp>
      <p:sp>
        <p:nvSpPr>
          <p:cNvPr id="94212" name="Rectangle 3"/>
          <p:cNvSpPr/>
          <p:nvPr>
            <p:ph type="body" idx="1"/>
          </p:nvPr>
        </p:nvSpPr>
        <p:spPr>
          <a:xfrm>
            <a:off x="914400" y="4343400"/>
            <a:ext cx="5029200" cy="4114800"/>
          </a:xfrm>
          <a:noFill/>
          <a:ln>
            <a:noFill/>
          </a:ln>
        </p:spPr>
        <p:txBody>
          <a:bodyPr wrap="square" lIns="92075" tIns="46038" rIns="92075" bIns="46038" anchor="t" anchorCtr="0"/>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5235" name="Rectangle 2"/>
          <p:cNvSpPr>
            <a:spLocks noTextEdit="1"/>
          </p:cNvSpPr>
          <p:nvPr>
            <p:ph type="sldImg"/>
          </p:nvPr>
        </p:nvSpPr>
        <p:spPr>
          <a:xfrm>
            <a:off x="1144588" y="687388"/>
            <a:ext cx="4568825" cy="3425825"/>
          </a:xfrm>
          <a:solidFill>
            <a:srgbClr val="FFFFFF">
              <a:alpha val="100000"/>
            </a:srgbClr>
          </a:solidFill>
          <a:ln>
            <a:solidFill>
              <a:srgbClr val="000000">
                <a:alpha val="100000"/>
              </a:srgbClr>
            </a:solidFill>
            <a:miter lim="800000"/>
          </a:ln>
        </p:spPr>
      </p:sp>
      <p:sp>
        <p:nvSpPr>
          <p:cNvPr id="95236" name="Rectangle 3"/>
          <p:cNvSpPr/>
          <p:nvPr>
            <p:ph type="body" idx="1"/>
          </p:nvPr>
        </p:nvSpPr>
        <p:spPr>
          <a:xfrm>
            <a:off x="914400" y="4343400"/>
            <a:ext cx="5029200" cy="4114800"/>
          </a:xfrm>
          <a:noFill/>
          <a:ln>
            <a:noFill/>
          </a:ln>
        </p:spPr>
        <p:txBody>
          <a:bodyPr wrap="square" lIns="92075" tIns="46038" rIns="92075" bIns="46038" anchor="t" anchorCtr="0"/>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bwMode="white">
      <p:bgRef idx="1002">
        <a:schemeClr val="bg2"/>
      </p:bgRef>
    </p:bg>
    <p:spTree>
      <p:nvGrpSpPr>
        <p:cNvPr id="1" name=""/>
        <p:cNvGrpSpPr/>
        <p:nvPr/>
      </p:nvGrpSpPr>
      <p:grpSpPr>
        <a:xfrm>
          <a:off x="0" y="0"/>
          <a:ext cx="0" cy="0"/>
          <a:chOff x="0" y="0"/>
          <a:chExt cx="0" cy="0"/>
        </a:xfrm>
      </p:grpSpPr>
      <p:sp>
        <p:nvSpPr>
          <p:cNvPr id="2"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3" name="Date Placeholder 29"/>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383948-735D-4E08-82A7-FCFAF4451AE5}"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4" name="Footer Placeholder 18"/>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5" name="Slide Number Placeholder 26"/>
          <p:cNvSpPr>
            <a:spLocks noGrp="1"/>
          </p:cNvSpPr>
          <p:nvPr>
            <p:ph type="sldNum" sz="quarter" idx="4"/>
          </p:nvPr>
        </p:nvSpPr>
        <p:spPr>
          <a:xfrm>
            <a:off x="8153400" y="6421438"/>
            <a:ext cx="7620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Rectangle 44"/>
          <p:cNvSpPr>
            <a:spLocks noGrp="1" noChangeArrowheads="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1" name="Rectangle 45"/>
          <p:cNvSpPr>
            <a:spLocks noGrp="1" noChangeArrowheads="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3" name="Rectangle 46"/>
          <p:cNvSpPr>
            <a:spLocks noGrp="1" noChangeArrowheads="1"/>
          </p:cNvSpPr>
          <p:nvPr>
            <p:ph type="sldNum" sz="quarter" idx="4"/>
          </p:nvPr>
        </p:nvSpPr>
        <p:spPr>
          <a:xfrm>
            <a:off x="8153400" y="6421438"/>
            <a:ext cx="7620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Isosceles Triangle 9"/>
          <p:cNvSpPr/>
          <p:nvPr/>
        </p:nvSpPr>
        <p:spPr>
          <a:xfrm rot="16200000">
            <a:off x="7553325" y="5254625"/>
            <a:ext cx="1893888" cy="1293813"/>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smtClean="0"/>
              <a:t>Click to edit Master title style</a:t>
            </a:r>
            <a:endParaRPr lang="en-US"/>
          </a:p>
        </p:txBody>
      </p:sp>
      <p:sp>
        <p:nvSpPr>
          <p:cNvPr id="9" name="Subtitle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2" name="Date Placeholder 27"/>
          <p:cNvSpPr>
            <a:spLocks noGrp="1"/>
          </p:cNvSpPr>
          <p:nvPr>
            <p:ph type="dt" sz="half" idx="2"/>
          </p:nvPr>
        </p:nvSpPr>
        <p:spPr>
          <a:xfrm>
            <a:off x="1371600" y="6011863"/>
            <a:ext cx="5791200" cy="365125"/>
          </a:xfrm>
          <a:prstGeom prst="rect">
            <a:avLst/>
          </a:prstGeom>
        </p:spPr>
        <p:txBody>
          <a:bodyPr vert="horz" tIns="0" bIns="0" anchor="t"/>
          <a:lstStyle>
            <a:lvl1pPr algn="r">
              <a:defRPr sz="1000">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5DD2AF-254F-4E48-969A-1261B2BAFA11}"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Footer Placeholder 16"/>
          <p:cNvSpPr>
            <a:spLocks noGrp="1"/>
          </p:cNvSpPr>
          <p:nvPr>
            <p:ph type="ftr" sz="quarter" idx="3"/>
          </p:nvPr>
        </p:nvSpPr>
        <p:spPr>
          <a:xfrm>
            <a:off x="1371600" y="5649913"/>
            <a:ext cx="5791200" cy="365125"/>
          </a:xfrm>
          <a:prstGeom prst="rect">
            <a:avLst/>
          </a:prstGeom>
        </p:spPr>
        <p:txBody>
          <a:bodyPr vert="horz" tIns="0" bIns="0" anchor="b"/>
          <a:lstStyle>
            <a:lvl1pPr algn="r">
              <a:defRPr sz="1100">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5" name="Slide Number Placeholder 28"/>
          <p:cNvSpPr>
            <a:spLocks noGrp="1"/>
          </p:cNvSpPr>
          <p:nvPr>
            <p:ph type="sldNum" sz="quarter" idx="4"/>
          </p:nvPr>
        </p:nvSpPr>
        <p:spPr>
          <a:xfrm>
            <a:off x="8391525" y="5753100"/>
            <a:ext cx="503238" cy="365125"/>
          </a:xfrm>
          <a:prstGeom prst="rect">
            <a:avLst/>
          </a:prstGeom>
        </p:spPr>
        <p:txBody>
          <a:bodyPr vert="horz" anchor="ctr"/>
          <a:p>
            <a:pPr algn="ctr">
              <a:buNone/>
            </a:pPr>
            <a:fld id="{9A0DB2DC-4C9A-4742-B13C-FB6460FD3503}" type="slidenum">
              <a:rPr lang="en-US" sz="1300" dirty="0">
                <a:solidFill>
                  <a:srgbClr val="898989"/>
                </a:solidFill>
              </a:rPr>
            </a:fld>
            <a:endParaRPr lang="en-US" sz="13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882808"/>
            <a:ext cx="82296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3"/>
          <p:cNvSpPr>
            <a:spLocks noGrp="1"/>
          </p:cNvSpPr>
          <p:nvPr>
            <p:ph type="dt" sz="half" idx="2"/>
          </p:nvPr>
        </p:nvSpPr>
        <p:spPr>
          <a:xfrm>
            <a:off x="4791075" y="6480175"/>
            <a:ext cx="2133600"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2B55E56-7FF1-42C5-BF22-72D9283C2EB6}"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4"/>
          <p:cNvSpPr>
            <a:spLocks noGrp="1"/>
          </p:cNvSpPr>
          <p:nvPr>
            <p:ph type="ftr" sz="quarter" idx="3"/>
          </p:nvPr>
        </p:nvSpPr>
        <p:spPr>
          <a:xfrm>
            <a:off x="457200" y="6481763"/>
            <a:ext cx="4259263" cy="300038"/>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5"/>
          <p:cNvSpPr>
            <a:spLocks noGrp="1"/>
          </p:cNvSpPr>
          <p:nvPr>
            <p:ph type="sldNum" sz="quarter" idx="4"/>
          </p:nvPr>
        </p:nvSpPr>
        <p:spPr>
          <a:xfrm>
            <a:off x="7589838" y="6481763"/>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bwMode="white">
      <p:bgRef idx="1002">
        <a:schemeClr val="bg1"/>
      </p:bgRef>
    </p:bg>
    <p:spTree>
      <p:nvGrpSpPr>
        <p:cNvPr id="1" name=""/>
        <p:cNvGrpSpPr/>
        <p:nvPr/>
      </p:nvGrpSpPr>
      <p:grpSpPr>
        <a:xfrm>
          <a:off x="0" y="0"/>
          <a:ext cx="0" cy="0"/>
          <a:chOff x="0" y="0"/>
          <a:chExt cx="0" cy="0"/>
        </a:xfrm>
      </p:grpSpPr>
      <p:sp>
        <p:nvSpPr>
          <p:cNvPr id="10" name="Right Triangle 9"/>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Isosceles Triangle 11"/>
          <p:cNvSpPr/>
          <p:nvPr/>
        </p:nvSpPr>
        <p:spPr>
          <a:xfrm rot="5400000" flipV="1">
            <a:off x="7553325" y="309563"/>
            <a:ext cx="1893888" cy="1293813"/>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 name="Straight Connector 12"/>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1633536"/>
            <a:ext cx="3886200" cy="2286000"/>
          </a:xfrm>
        </p:spPr>
        <p:txBody>
          <a:bodyPr/>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6" name="Date Placeholder 3"/>
          <p:cNvSpPr>
            <a:spLocks noGrp="1"/>
          </p:cNvSpPr>
          <p:nvPr>
            <p:ph type="dt" sz="half" idx="2"/>
          </p:nvPr>
        </p:nvSpPr>
        <p:spPr>
          <a:xfrm>
            <a:off x="6956425" y="6477000"/>
            <a:ext cx="2133600" cy="304800"/>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9559AF9-FC10-4D37-AD18-2D3F48829BF5}"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7" name="Footer Placeholder 4"/>
          <p:cNvSpPr>
            <a:spLocks noGrp="1"/>
          </p:cNvSpPr>
          <p:nvPr>
            <p:ph type="ftr" sz="quarter" idx="3"/>
          </p:nvPr>
        </p:nvSpPr>
        <p:spPr>
          <a:xfrm>
            <a:off x="2619375" y="6481763"/>
            <a:ext cx="4260850" cy="300038"/>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8" name="Slide Number Placeholder 5"/>
          <p:cNvSpPr>
            <a:spLocks noGrp="1"/>
          </p:cNvSpPr>
          <p:nvPr>
            <p:ph type="sldNum" sz="quarter" idx="4"/>
          </p:nvPr>
        </p:nvSpPr>
        <p:spPr>
          <a:xfrm>
            <a:off x="8450263" y="809625"/>
            <a:ext cx="503238" cy="300038"/>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4"/>
          <p:cNvSpPr>
            <a:spLocks noGrp="1"/>
          </p:cNvSpPr>
          <p:nvPr>
            <p:ph type="dt" sz="half" idx="12"/>
          </p:nvPr>
        </p:nvSpPr>
        <p:spPr>
          <a:xfrm>
            <a:off x="4791075" y="6481763"/>
            <a:ext cx="2133600"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60781B1-1A7C-4538-931F-6280073E75B5}"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5"/>
          <p:cNvSpPr>
            <a:spLocks noGrp="1"/>
          </p:cNvSpPr>
          <p:nvPr>
            <p:ph type="ftr" sz="quarter" idx="3"/>
          </p:nvPr>
        </p:nvSpPr>
        <p:spPr>
          <a:xfrm>
            <a:off x="457200" y="6481763"/>
            <a:ext cx="4259263" cy="301625"/>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7589838" y="6481763"/>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6"/>
          <p:cNvSpPr>
            <a:spLocks noGrp="1"/>
          </p:cNvSpPr>
          <p:nvPr>
            <p:ph type="dt" sz="half" idx="12"/>
          </p:nvPr>
        </p:nvSpPr>
        <p:spPr>
          <a:xfrm>
            <a:off x="4791075" y="6481763"/>
            <a:ext cx="2130425"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B43653-8923-4572-97DE-4A94F262BF9D}"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7"/>
          <p:cNvSpPr>
            <a:spLocks noGrp="1"/>
          </p:cNvSpPr>
          <p:nvPr>
            <p:ph type="ftr" sz="quarter" idx="13"/>
          </p:nvPr>
        </p:nvSpPr>
        <p:spPr>
          <a:xfrm>
            <a:off x="457200" y="6481763"/>
            <a:ext cx="4260850" cy="301625"/>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8"/>
          <p:cNvSpPr>
            <a:spLocks noGrp="1"/>
          </p:cNvSpPr>
          <p:nvPr>
            <p:ph type="sldNum" sz="quarter" idx="14"/>
          </p:nvPr>
        </p:nvSpPr>
        <p:spPr>
          <a:xfrm>
            <a:off x="7589838" y="6483350"/>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10" name="Date Placeholder 2"/>
          <p:cNvSpPr>
            <a:spLocks noGrp="1"/>
          </p:cNvSpPr>
          <p:nvPr>
            <p:ph type="dt" sz="half" idx="2"/>
          </p:nvPr>
        </p:nvSpPr>
        <p:spPr>
          <a:xfrm>
            <a:off x="4791075" y="6481763"/>
            <a:ext cx="2133600"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B456972-E9E4-4394-9B41-41663CE761DF}"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3"/>
          <p:cNvSpPr>
            <a:spLocks noGrp="1"/>
          </p:cNvSpPr>
          <p:nvPr>
            <p:ph type="ftr" sz="quarter" idx="3"/>
          </p:nvPr>
        </p:nvSpPr>
        <p:spPr>
          <a:xfrm>
            <a:off x="457200" y="6481763"/>
            <a:ext cx="4259263" cy="301625"/>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4"/>
          <p:cNvSpPr>
            <a:spLocks noGrp="1"/>
          </p:cNvSpPr>
          <p:nvPr>
            <p:ph type="sldNum" sz="quarter" idx="4"/>
          </p:nvPr>
        </p:nvSpPr>
        <p:spPr>
          <a:xfrm>
            <a:off x="7589838" y="6481763"/>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4791075" y="6481763"/>
            <a:ext cx="2133600"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7997019-7574-4D18-95D4-B4F609346166}"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2"/>
          <p:cNvSpPr>
            <a:spLocks noGrp="1"/>
          </p:cNvSpPr>
          <p:nvPr>
            <p:ph type="ftr" sz="quarter" idx="3"/>
          </p:nvPr>
        </p:nvSpPr>
        <p:spPr>
          <a:xfrm>
            <a:off x="457200" y="6481763"/>
            <a:ext cx="4259263" cy="301625"/>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3"/>
          <p:cNvSpPr>
            <a:spLocks noGrp="1"/>
          </p:cNvSpPr>
          <p:nvPr>
            <p:ph type="sldNum" sz="quarter" idx="4"/>
          </p:nvPr>
        </p:nvSpPr>
        <p:spPr>
          <a:xfrm>
            <a:off x="7589838" y="6481763"/>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lang="en-US" smtClean="0"/>
              <a:t>Click to edit Master title style</a:t>
            </a:r>
            <a:endParaRPr lang="en-US"/>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4"/>
          <p:cNvSpPr>
            <a:spLocks noGrp="1"/>
          </p:cNvSpPr>
          <p:nvPr>
            <p:ph type="dt" sz="half" idx="12"/>
          </p:nvPr>
        </p:nvSpPr>
        <p:spPr>
          <a:xfrm>
            <a:off x="6278563" y="6556375"/>
            <a:ext cx="2133600" cy="301625"/>
          </a:xfrm>
          <a:prstGeom prst="rect">
            <a:avLst/>
          </a:prstGeom>
        </p:spPr>
        <p:txBody>
          <a:bodyPr vert="horz" anchor="b"/>
          <a:lstStyle>
            <a:lvl1pPr>
              <a:defRPr sz="900">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C0182C2-0373-4F3A-87EC-0AAE698ADA6C}" type="datetimeFigureOut">
              <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5"/>
          <p:cNvSpPr>
            <a:spLocks noGrp="1"/>
          </p:cNvSpPr>
          <p:nvPr>
            <p:ph type="ftr" sz="quarter" idx="3"/>
          </p:nvPr>
        </p:nvSpPr>
        <p:spPr>
          <a:xfrm>
            <a:off x="1135063" y="6556375"/>
            <a:ext cx="5143500" cy="301625"/>
          </a:xfrm>
          <a:prstGeom prst="rect">
            <a:avLst/>
          </a:prstGeom>
        </p:spPr>
        <p:txBody>
          <a:bodyPr vert="horz" anchor="b"/>
          <a:lstStyle>
            <a:lvl1pPr>
              <a:defRPr sz="900">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8410575" y="6556375"/>
            <a:ext cx="503238" cy="301625"/>
          </a:xfrm>
          <a:prstGeom prst="rect">
            <a:avLst/>
          </a:prstGeom>
        </p:spPr>
        <p:txBody>
          <a:bodyPr vert="horz" anchor="b"/>
          <a:p>
            <a:pPr algn="ctr">
              <a:buNone/>
            </a:pPr>
            <a:fld id="{9A0DB2DC-4C9A-4742-B13C-FB6460FD3503}" type="slidenum">
              <a:rPr lang="en-US" sz="900" dirty="0">
                <a:solidFill>
                  <a:srgbClr val="898989"/>
                </a:solidFill>
              </a:rPr>
            </a:fld>
            <a:endParaRPr lang="en-US" sz="900" dirty="0">
              <a:solidFill>
                <a:srgbClr val="898989"/>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bwMode="white">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smtClean="0"/>
              <a:t>Click to edit Master title style</a:t>
            </a:r>
            <a:endParaRPr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10" name="Date Placeholder 4"/>
          <p:cNvSpPr>
            <a:spLocks noGrp="1"/>
          </p:cNvSpPr>
          <p:nvPr>
            <p:ph type="dt" sz="half" idx="12"/>
          </p:nvPr>
        </p:nvSpPr>
        <p:spPr>
          <a:xfrm>
            <a:off x="6108700" y="6556375"/>
            <a:ext cx="2101850" cy="301625"/>
          </a:xfrm>
          <a:prstGeom prst="rect">
            <a:avLst/>
          </a:prstGeom>
        </p:spPr>
        <p:txBody>
          <a:bodyPr vert="horz" anchor="b"/>
          <a:lstStyle>
            <a:lvl1pPr>
              <a:defRPr sz="900">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7C7163-529F-4DEF-8608-6C55FF7C5E7D}" type="datetimeFigureOut">
              <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5"/>
          <p:cNvSpPr>
            <a:spLocks noGrp="1"/>
          </p:cNvSpPr>
          <p:nvPr>
            <p:ph type="ftr" sz="quarter" idx="3"/>
          </p:nvPr>
        </p:nvSpPr>
        <p:spPr>
          <a:xfrm>
            <a:off x="1169988" y="6557963"/>
            <a:ext cx="4948238" cy="301625"/>
          </a:xfrm>
          <a:prstGeom prst="rect">
            <a:avLst/>
          </a:prstGeom>
        </p:spPr>
        <p:txBody>
          <a:bodyPr vert="horz" anchor="b"/>
          <a:lstStyle>
            <a:lvl1pPr>
              <a:defRPr sz="900">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8216900" y="6556375"/>
            <a:ext cx="366713" cy="301625"/>
          </a:xfrm>
          <a:prstGeom prst="rect">
            <a:avLst/>
          </a:prstGeom>
        </p:spPr>
        <p:txBody>
          <a:bodyPr vert="horz" anchor="b"/>
          <a:p>
            <a:pPr algn="ctr">
              <a:buNone/>
            </a:pPr>
            <a:fld id="{9A0DB2DC-4C9A-4742-B13C-FB6460FD3503}" type="slidenum">
              <a:rPr lang="en-US" sz="900" dirty="0">
                <a:solidFill>
                  <a:srgbClr val="898989"/>
                </a:solidFill>
              </a:rPr>
            </a:fld>
            <a:endParaRPr lang="en-US" sz="900" dirty="0">
              <a:solidFill>
                <a:srgbClr val="898989"/>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3"/>
          <p:cNvSpPr>
            <a:spLocks noGrp="1"/>
          </p:cNvSpPr>
          <p:nvPr>
            <p:ph type="dt" sz="half" idx="2"/>
          </p:nvPr>
        </p:nvSpPr>
        <p:spPr>
          <a:xfrm>
            <a:off x="4791075" y="6481763"/>
            <a:ext cx="2133600"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89EFBF-6E3A-4F97-90E2-94016ED3E9DB}"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4"/>
          <p:cNvSpPr>
            <a:spLocks noGrp="1"/>
          </p:cNvSpPr>
          <p:nvPr>
            <p:ph type="ftr" sz="quarter" idx="3"/>
          </p:nvPr>
        </p:nvSpPr>
        <p:spPr>
          <a:xfrm>
            <a:off x="457200" y="6481763"/>
            <a:ext cx="4259263" cy="301625"/>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5"/>
          <p:cNvSpPr>
            <a:spLocks noGrp="1"/>
          </p:cNvSpPr>
          <p:nvPr>
            <p:ph type="sldNum" sz="quarter" idx="4"/>
          </p:nvPr>
        </p:nvSpPr>
        <p:spPr>
          <a:xfrm>
            <a:off x="7589838" y="6481763"/>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3"/>
          <p:cNvSpPr>
            <a:spLocks noGrp="1"/>
          </p:cNvSpPr>
          <p:nvPr>
            <p:ph type="dt" sz="half" idx="2"/>
          </p:nvPr>
        </p:nvSpPr>
        <p:spPr>
          <a:xfrm>
            <a:off x="4791075" y="6481763"/>
            <a:ext cx="2133600" cy="301625"/>
          </a:xfrm>
          <a:prstGeom prst="rect">
            <a:avLst/>
          </a:prstGeom>
        </p:spPr>
        <p:txBody>
          <a:bodyPr vert="horz" anchor="b"/>
          <a:lstStyle>
            <a:lvl1pPr>
              <a:defRPr>
                <a:solidFill>
                  <a:prstClr val="black">
                    <a:tint val="75000"/>
                  </a:prst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831E96-B2CD-4820-ADD1-93127E2DE270}" type="datetimeFigureOut">
              <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2" name="Footer Placeholder 4"/>
          <p:cNvSpPr>
            <a:spLocks noGrp="1"/>
          </p:cNvSpPr>
          <p:nvPr>
            <p:ph type="ftr" sz="quarter" idx="3"/>
          </p:nvPr>
        </p:nvSpPr>
        <p:spPr>
          <a:xfrm>
            <a:off x="457200" y="6481763"/>
            <a:ext cx="4259263" cy="301625"/>
          </a:xfrm>
          <a:prstGeom prst="rect">
            <a:avLst/>
          </a:prstGeom>
        </p:spPr>
        <p:txBody>
          <a:bodyPr vert="horz" anchor="b"/>
          <a:lstStyle>
            <a:lvl1pPr>
              <a:defRPr>
                <a:solidFill>
                  <a:prstClr val="black">
                    <a:tint val="75000"/>
                  </a:prst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13" name="Slide Number Placeholder 5"/>
          <p:cNvSpPr>
            <a:spLocks noGrp="1"/>
          </p:cNvSpPr>
          <p:nvPr>
            <p:ph type="sldNum" sz="quarter" idx="4"/>
          </p:nvPr>
        </p:nvSpPr>
        <p:spPr>
          <a:xfrm>
            <a:off x="7589838" y="6481763"/>
            <a:ext cx="503238" cy="301625"/>
          </a:xfrm>
          <a:prstGeom prst="rect">
            <a:avLst/>
          </a:prstGeom>
        </p:spPr>
        <p:txBody>
          <a:bodyPr vert="horz" anchor="b"/>
          <a:p>
            <a:pPr algn="ctr">
              <a:buNone/>
            </a:pPr>
            <a:fld id="{9A0DB2DC-4C9A-4742-B13C-FB6460FD3503}" type="slidenum">
              <a:rPr lang="en-US" dirty="0">
                <a:solidFill>
                  <a:srgbClr val="898989"/>
                </a:solidFill>
              </a:rPr>
            </a:fld>
            <a:endParaRPr lang="en-US" dirty="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bwMode="white">
      <p:bgRef idx="1002">
        <a:schemeClr val="bg2"/>
      </p:bgRef>
    </p:bg>
    <p:spTree>
      <p:nvGrpSpPr>
        <p:cNvPr id="1" name=""/>
        <p:cNvGrpSpPr/>
        <p:nvPr/>
      </p:nvGrpSpPr>
      <p:grpSpPr>
        <a:xfrm>
          <a:off x="0" y="0"/>
          <a:ext cx="0" cy="0"/>
          <a:chOff x="0" y="0"/>
          <a:chExt cx="0" cy="0"/>
        </a:xfrm>
      </p:grpSpPr>
      <p:sp>
        <p:nvSpPr>
          <p:cNvPr id="9"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B541629-3E2C-4DEA-8CD5-BAB2ADD947E1}"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4" name="Footer Placeholder 4"/>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5" name="Slide Number Placeholder 5"/>
          <p:cNvSpPr>
            <a:spLocks noGrp="1"/>
          </p:cNvSpPr>
          <p:nvPr>
            <p:ph type="sldNum" sz="quarter" idx="4"/>
          </p:nvPr>
        </p:nvSpPr>
        <p:spPr>
          <a:xfrm>
            <a:off x="8153400" y="6421438"/>
            <a:ext cx="7620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6"/>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E5F7EBC-667F-43FC-94C2-9FE94FD1EA61}"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7"/>
          <p:cNvSpPr>
            <a:spLocks noGrp="1"/>
          </p:cNvSpPr>
          <p:nvPr>
            <p:ph type="ftr" sz="quarter" idx="1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3" name="Slide Number Placeholder 8"/>
          <p:cNvSpPr>
            <a:spLocks noGrp="1"/>
          </p:cNvSpPr>
          <p:nvPr>
            <p:ph type="sldNum" sz="quarter" idx="14"/>
          </p:nvPr>
        </p:nvSpPr>
        <p:spPr>
          <a:xfrm>
            <a:off x="8153400" y="6421438"/>
            <a:ext cx="7620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F8DBEC8-C56D-4A03-94A2-0753E7BAC161}"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8156575" y="6421438"/>
            <a:ext cx="7620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AD3D218-660E-467A-A0C7-BC7F4C12390F}"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8153400" y="6421438"/>
            <a:ext cx="7620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12" name="Freeform 11"/>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28" name="Title Placeholder 8"/>
          <p:cNvSpPr>
            <a:spLocks noGrp="1"/>
          </p:cNvSpPr>
          <p:nvPr>
            <p:ph type="title"/>
          </p:nvPr>
        </p:nvSpPr>
        <p:spPr>
          <a:xfrm>
            <a:off x="457200" y="274638"/>
            <a:ext cx="7467600" cy="1143000"/>
          </a:xfrm>
          <a:prstGeom prst="rect">
            <a:avLst/>
          </a:prstGeom>
          <a:noFill/>
          <a:ln w="9525">
            <a:noFill/>
          </a:ln>
        </p:spPr>
        <p:txBody>
          <a:bodyPr lIns="45720" rIns="45720" anchor="ctr" anchorCtr="0"/>
          <a:p>
            <a:pPr lvl="0"/>
            <a:r>
              <a:rPr dirty="0"/>
              <a:t>Click to edit Master title style</a:t>
            </a:r>
            <a:endParaRPr dirty="0"/>
          </a:p>
        </p:txBody>
      </p:sp>
      <p:sp>
        <p:nvSpPr>
          <p:cNvPr id="1029" name="Text Placeholder 29"/>
          <p:cNvSpPr>
            <a:spLocks noGrp="1"/>
          </p:cNvSpPr>
          <p:nvPr>
            <p:ph type="body" idx="1"/>
          </p:nvPr>
        </p:nvSpPr>
        <p:spPr>
          <a:xfrm>
            <a:off x="457200" y="1600200"/>
            <a:ext cx="7467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CE96A7C-7D36-480D-B1C0-BFA6F65B20DD}" type="datetimeFigureOut">
              <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Arial" panose="020B0604020202020204" pitchFamily="34" charset="0"/>
            </a:endParaRP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a:defRPr sz="1000">
                <a:solidFill>
                  <a:srgbClr val="9B9A98"/>
                </a:solidFill>
              </a:defRPr>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anose="020B0503020102020204" pitchFamily="34" charset="0"/>
        </a:defRPr>
      </a:lvl2pPr>
      <a:lvl3pPr algn="l" rtl="0" eaLnBrk="0" fontAlgn="base" hangingPunct="0">
        <a:spcBef>
          <a:spcPct val="0"/>
        </a:spcBef>
        <a:spcAft>
          <a:spcPct val="0"/>
        </a:spcAft>
        <a:defRPr sz="4600">
          <a:solidFill>
            <a:schemeClr val="tx1"/>
          </a:solidFill>
          <a:latin typeface="Franklin Gothic Book" panose="020B0503020102020204" pitchFamily="34" charset="0"/>
        </a:defRPr>
      </a:lvl3pPr>
      <a:lvl4pPr algn="l" rtl="0" eaLnBrk="0" fontAlgn="base" hangingPunct="0">
        <a:spcBef>
          <a:spcPct val="0"/>
        </a:spcBef>
        <a:spcAft>
          <a:spcPct val="0"/>
        </a:spcAft>
        <a:defRPr sz="4600">
          <a:solidFill>
            <a:schemeClr val="tx1"/>
          </a:solidFill>
          <a:latin typeface="Franklin Gothic Book" panose="020B0503020102020204" pitchFamily="34" charset="0"/>
        </a:defRPr>
      </a:lvl4pPr>
      <a:lvl5pPr algn="l" rtl="0" eaLnBrk="0" fontAlgn="base" hangingPunct="0">
        <a:spcBef>
          <a:spcPct val="0"/>
        </a:spcBef>
        <a:spcAft>
          <a:spcPct val="0"/>
        </a:spcAft>
        <a:defRPr sz="4600">
          <a:solidFill>
            <a:schemeClr val="tx1"/>
          </a:solidFill>
          <a:latin typeface="Franklin Gothic Book" panose="020B0503020102020204" pitchFamily="34" charset="0"/>
        </a:defRPr>
      </a:lvl5pPr>
      <a:lvl6pPr marL="457200" algn="l" rtl="0" fontAlgn="base">
        <a:spcBef>
          <a:spcPct val="0"/>
        </a:spcBef>
        <a:spcAft>
          <a:spcPct val="0"/>
        </a:spcAft>
        <a:defRPr sz="4600">
          <a:solidFill>
            <a:schemeClr val="tx1"/>
          </a:solidFill>
          <a:latin typeface="Franklin Gothic Book" panose="020B0503020102020204" pitchFamily="34" charset="0"/>
        </a:defRPr>
      </a:lvl6pPr>
      <a:lvl7pPr marL="914400" algn="l" rtl="0" fontAlgn="base">
        <a:spcBef>
          <a:spcPct val="0"/>
        </a:spcBef>
        <a:spcAft>
          <a:spcPct val="0"/>
        </a:spcAft>
        <a:defRPr sz="4600">
          <a:solidFill>
            <a:schemeClr val="tx1"/>
          </a:solidFill>
          <a:latin typeface="Franklin Gothic Book" panose="020B0503020102020204" pitchFamily="34" charset="0"/>
        </a:defRPr>
      </a:lvl7pPr>
      <a:lvl8pPr marL="1371600" algn="l" rtl="0" fontAlgn="base">
        <a:spcBef>
          <a:spcPct val="0"/>
        </a:spcBef>
        <a:spcAft>
          <a:spcPct val="0"/>
        </a:spcAft>
        <a:defRPr sz="4600">
          <a:solidFill>
            <a:schemeClr val="tx1"/>
          </a:solidFill>
          <a:latin typeface="Franklin Gothic Book" panose="020B0503020102020204" pitchFamily="34" charset="0"/>
        </a:defRPr>
      </a:lvl8pPr>
      <a:lvl9pPr marL="1828800" algn="l" rtl="0" fontAlgn="base">
        <a:spcBef>
          <a:spcPct val="0"/>
        </a:spcBef>
        <a:spcAft>
          <a:spcPct val="0"/>
        </a:spcAft>
        <a:defRPr sz="4600">
          <a:solidFill>
            <a:schemeClr val="tx1"/>
          </a:solidFill>
          <a:latin typeface="Franklin Gothic Book" panose="020B0503020102020204" pitchFamily="34" charset="0"/>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2">
        <a:schemeClr val="bg2"/>
      </p:bgRef>
    </p:bg>
    <p:spTree>
      <p:nvGrpSpPr>
        <p:cNvPr id="1" name=""/>
        <p:cNvGrpSpPr/>
        <p:nvPr/>
      </p:nvGrpSpPr>
      <p:grpSpPr/>
      <p:sp>
        <p:nvSpPr>
          <p:cNvPr id="11" name="Right Triangle 10"/>
          <p:cNvSpPr/>
          <p:nvPr/>
        </p:nvSpPr>
        <p:spPr>
          <a:xfrm>
            <a:off x="6350" y="14288"/>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9063" y="4948238"/>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8288"/>
            <a:ext cx="8229600" cy="1398588"/>
          </a:xfrm>
          <a:prstGeom prst="rect">
            <a:avLst/>
          </a:prstGeom>
        </p:spPr>
        <p:txBody>
          <a:bodyPr vert="horz" anchor="ctr">
            <a:normAutofit/>
          </a:bodyPr>
          <a:lstStyle/>
          <a:p>
            <a:r>
              <a:rPr lang="en-US" smtClean="0"/>
              <a:t>Click to edit Master title style</a:t>
            </a:r>
            <a:endParaRPr lang="en-US"/>
          </a:p>
        </p:txBody>
      </p:sp>
      <p:sp>
        <p:nvSpPr>
          <p:cNvPr id="2054" name="Text Placeholder 12"/>
          <p:cNvSpPr>
            <a:spLocks noGrp="1"/>
          </p:cNvSpPr>
          <p:nvPr>
            <p:ph type="body" idx="1"/>
          </p:nvPr>
        </p:nvSpPr>
        <p:spPr>
          <a:xfrm>
            <a:off x="457200" y="1882775"/>
            <a:ext cx="8229600" cy="45720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4791075" y="6481763"/>
            <a:ext cx="2133600" cy="301625"/>
          </a:xfrm>
          <a:prstGeom prst="rect">
            <a:avLst/>
          </a:prstGeom>
        </p:spPr>
        <p:txBody>
          <a:bodyPr vert="horz" anchor="b"/>
          <a:lstStyle>
            <a:lvl1pPr algn="l" eaLnBrk="1" latinLnBrk="0" hangingPunct="1">
              <a:defRPr kumimoji="0" sz="1000" b="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6F650CA-8D84-4EEF-BDAF-D1EBC0C1408C}" type="datetimeFigureOut">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457200" y="6481763"/>
            <a:ext cx="4259263" cy="3016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3" name="Slide Number Placeholder 22"/>
          <p:cNvSpPr>
            <a:spLocks noGrp="1"/>
          </p:cNvSpPr>
          <p:nvPr>
            <p:ph type="sldNum" sz="quarter" idx="4"/>
          </p:nvPr>
        </p:nvSpPr>
        <p:spPr>
          <a:xfrm>
            <a:off x="7589838" y="6481763"/>
            <a:ext cx="503238" cy="301625"/>
          </a:xfrm>
          <a:prstGeom prst="rect">
            <a:avLst/>
          </a:prstGeom>
        </p:spPr>
        <p:txBody>
          <a:bodyPr vert="horz" anchor="b"/>
          <a:lstStyle>
            <a:lvl1pPr algn="ctr">
              <a:defRPr sz="1200"/>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484505" indent="-484505" algn="l" rtl="0" eaLnBrk="0" fontAlgn="base" hangingPunct="0">
        <a:spcBef>
          <a:spcPct val="0"/>
        </a:spcBef>
        <a:spcAft>
          <a:spcPct val="0"/>
        </a:spcAft>
        <a:defRPr sz="4200" kern="1200">
          <a:ln w="6350">
            <a:solidFill>
              <a:schemeClr val="accent1">
                <a:shade val="43000"/>
              </a:schemeClr>
            </a:solidFill>
          </a:ln>
          <a:solidFill>
            <a:srgbClr val="FF5C9C"/>
          </a:solidFill>
          <a:effectLst>
            <a:outerShdw blurRad="26000" dist="26000" dir="14500000" algn="tl" rotWithShape="0">
              <a:srgbClr val="000000">
                <a:alpha val="40000"/>
              </a:srgbClr>
            </a:outerShdw>
          </a:effectLst>
          <a:latin typeface="+mj-lt"/>
          <a:ea typeface="+mj-ea"/>
          <a:cs typeface="+mj-cs"/>
        </a:defRPr>
      </a:lvl1pPr>
      <a:lvl2pPr marL="484505" indent="-484505" algn="l" rtl="0" eaLnBrk="0" fontAlgn="base" hangingPunct="0">
        <a:spcBef>
          <a:spcPct val="0"/>
        </a:spcBef>
        <a:spcAft>
          <a:spcPct val="0"/>
        </a:spcAft>
        <a:defRPr sz="4200">
          <a:solidFill>
            <a:srgbClr val="FF5C9C"/>
          </a:solidFill>
          <a:latin typeface="Century Gothic" panose="020B0502020202020204" pitchFamily="34" charset="0"/>
        </a:defRPr>
      </a:lvl2pPr>
      <a:lvl3pPr marL="484505" indent="-484505" algn="l" rtl="0" eaLnBrk="0" fontAlgn="base" hangingPunct="0">
        <a:spcBef>
          <a:spcPct val="0"/>
        </a:spcBef>
        <a:spcAft>
          <a:spcPct val="0"/>
        </a:spcAft>
        <a:defRPr sz="4200">
          <a:solidFill>
            <a:srgbClr val="FF5C9C"/>
          </a:solidFill>
          <a:latin typeface="Century Gothic" panose="020B0502020202020204" pitchFamily="34" charset="0"/>
        </a:defRPr>
      </a:lvl3pPr>
      <a:lvl4pPr marL="484505" indent="-484505" algn="l" rtl="0" eaLnBrk="0" fontAlgn="base" hangingPunct="0">
        <a:spcBef>
          <a:spcPct val="0"/>
        </a:spcBef>
        <a:spcAft>
          <a:spcPct val="0"/>
        </a:spcAft>
        <a:defRPr sz="4200">
          <a:solidFill>
            <a:srgbClr val="FF5C9C"/>
          </a:solidFill>
          <a:latin typeface="Century Gothic" panose="020B0502020202020204" pitchFamily="34" charset="0"/>
        </a:defRPr>
      </a:lvl4pPr>
      <a:lvl5pPr marL="484505" indent="-484505" algn="l" rtl="0" eaLnBrk="0" fontAlgn="base" hangingPunct="0">
        <a:spcBef>
          <a:spcPct val="0"/>
        </a:spcBef>
        <a:spcAft>
          <a:spcPct val="0"/>
        </a:spcAft>
        <a:defRPr sz="4200">
          <a:solidFill>
            <a:srgbClr val="FF5C9C"/>
          </a:solidFill>
          <a:latin typeface="Century Gothic" panose="020B0502020202020204" pitchFamily="34" charset="0"/>
        </a:defRPr>
      </a:lvl5pPr>
      <a:lvl6pPr marL="941705" indent="-484505" algn="l" rtl="0" fontAlgn="base">
        <a:spcBef>
          <a:spcPct val="0"/>
        </a:spcBef>
        <a:spcAft>
          <a:spcPct val="0"/>
        </a:spcAft>
        <a:defRPr sz="4200">
          <a:solidFill>
            <a:srgbClr val="FF5C9C"/>
          </a:solidFill>
          <a:latin typeface="Century Gothic" panose="020B0502020202020204" pitchFamily="34" charset="0"/>
        </a:defRPr>
      </a:lvl6pPr>
      <a:lvl7pPr marL="1398905" indent="-484505" algn="l" rtl="0" fontAlgn="base">
        <a:spcBef>
          <a:spcPct val="0"/>
        </a:spcBef>
        <a:spcAft>
          <a:spcPct val="0"/>
        </a:spcAft>
        <a:defRPr sz="4200">
          <a:solidFill>
            <a:srgbClr val="FF5C9C"/>
          </a:solidFill>
          <a:latin typeface="Century Gothic" panose="020B0502020202020204" pitchFamily="34" charset="0"/>
        </a:defRPr>
      </a:lvl7pPr>
      <a:lvl8pPr marL="1856105" indent="-484505" algn="l" rtl="0" fontAlgn="base">
        <a:spcBef>
          <a:spcPct val="0"/>
        </a:spcBef>
        <a:spcAft>
          <a:spcPct val="0"/>
        </a:spcAft>
        <a:defRPr sz="4200">
          <a:solidFill>
            <a:srgbClr val="FF5C9C"/>
          </a:solidFill>
          <a:latin typeface="Century Gothic" panose="020B0502020202020204" pitchFamily="34" charset="0"/>
        </a:defRPr>
      </a:lvl8pPr>
      <a:lvl9pPr marL="2313305" indent="-484505" algn="l" rtl="0" fontAlgn="base">
        <a:spcBef>
          <a:spcPct val="0"/>
        </a:spcBef>
        <a:spcAft>
          <a:spcPct val="0"/>
        </a:spcAft>
        <a:defRPr sz="4200">
          <a:solidFill>
            <a:srgbClr val="FF5C9C"/>
          </a:solidFill>
          <a:latin typeface="Century Gothic" panose="020B0502020202020204" pitchFamily="34" charset="0"/>
        </a:defRPr>
      </a:lvl9pPr>
    </p:titleStyle>
    <p:bodyStyle>
      <a:lvl1pPr marL="447675"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822325" indent="-285750" algn="l" rtl="0" eaLnBrk="0" fontAlgn="base" hangingPunct="0">
        <a:spcBef>
          <a:spcPct val="20000"/>
        </a:spcBef>
        <a:spcAft>
          <a:spcPct val="0"/>
        </a:spcAft>
        <a:buClr>
          <a:schemeClr val="accent1"/>
        </a:buClr>
        <a:buSzPct val="95000"/>
        <a:buFont typeface="Verdana" panose="020B0604030504040204" pitchFamily="34" charset="0"/>
        <a:buChar char="›"/>
        <a:defRPr sz="2600" kern="1200">
          <a:solidFill>
            <a:schemeClr val="tx1"/>
          </a:solidFill>
          <a:latin typeface="+mn-lt"/>
          <a:ea typeface="+mn-ea"/>
          <a:cs typeface="+mn-cs"/>
        </a:defRPr>
      </a:lvl2pPr>
      <a:lvl3pPr marL="1104900" indent="-228600" algn="l" rtl="0" eaLnBrk="0" fontAlgn="base" hangingPunct="0">
        <a:spcBef>
          <a:spcPct val="20000"/>
        </a:spcBef>
        <a:spcAft>
          <a:spcPct val="0"/>
        </a:spcAft>
        <a:buClr>
          <a:schemeClr val="accent1"/>
        </a:buClr>
        <a:buFont typeface="Wingdings 2" panose="05020102010507070707" pitchFamily="18" charset="2"/>
        <a:buChar char=""/>
        <a:defRPr sz="2400" kern="1200">
          <a:solidFill>
            <a:schemeClr val="tx1"/>
          </a:solidFill>
          <a:latin typeface="+mn-lt"/>
          <a:ea typeface="+mn-ea"/>
          <a:cs typeface="+mn-cs"/>
        </a:defRPr>
      </a:lvl3pPr>
      <a:lvl4pPr marL="1371600" indent="-209550" algn="l" rtl="0" eaLnBrk="0" fontAlgn="base" hangingPunct="0">
        <a:spcBef>
          <a:spcPct val="20000"/>
        </a:spcBef>
        <a:spcAft>
          <a:spcPct val="0"/>
        </a:spcAft>
        <a:buClr>
          <a:schemeClr val="accent1"/>
        </a:buClr>
        <a:buFont typeface="Wingdings 2" panose="05020102010507070707" pitchFamily="18" charset="2"/>
        <a:buChar char=""/>
        <a:defRPr sz="2000" kern="1200">
          <a:solidFill>
            <a:schemeClr val="tx1"/>
          </a:solidFill>
          <a:latin typeface="+mn-lt"/>
          <a:ea typeface="+mn-ea"/>
          <a:cs typeface="+mn-cs"/>
        </a:defRPr>
      </a:lvl4pPr>
      <a:lvl5pPr marL="1600200" indent="-209550" algn="l" rtl="0" eaLnBrk="0" fontAlgn="base" hangingPunct="0">
        <a:spcBef>
          <a:spcPct val="20000"/>
        </a:spcBef>
        <a:spcAft>
          <a:spcPct val="0"/>
        </a:spcAft>
        <a:buClr>
          <a:srgbClr val="FF90B2"/>
        </a:buClr>
        <a:buFont typeface="Wingdings 2" panose="05020102010507070707" pitchFamily="18" charset="2"/>
        <a:buChar char=""/>
        <a:defRPr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hyperlink" Target="http://images.google.co.in/imgres?imgurl=http://www.ecoteacher.asn.au/S%26d2/elass.jpg&amp;imgrefurl=http://www.ecoteacher.asn.au/Demand/elastsli/e27.htm&amp;h=227&amp;w=227&amp;sz=12&amp;hl=en&amp;start=1&amp;tbnid=Qop1RpyTDI6m0M:&amp;tbnh=108&amp;tbnw=108&amp;prev=/images%3Fq%3Dincrease%2Bin%2Bquantity%2Bsupplied%26gbv%3D2%26hl%3Den"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6.png"/><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ctrTitle"/>
          </p:nvPr>
        </p:nvSpPr>
        <p:spPr bwMode="auto">
          <a:ln>
            <a:miter lim="800000"/>
          </a:ln>
          <a:effectLst/>
          <a:scene3d>
            <a:camera prst="orthographicFront"/>
            <a:lightRig rig="balanced" dir="t"/>
          </a:scene3d>
          <a:sp3d prstMaterial="plastic"/>
        </p:spPr>
        <p:txBody>
          <a:bodyPr vert="horz" wrap="square" lIns="45720" tIns="45720" rIns="45720" bIns="45720" numCol="1" anchor="t" anchorCtr="0" compatLnSpc="1">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sz="4600" b="1" i="0" u="none" strike="noStrike" kern="1200" cap="all" spc="0" normalizeH="0" baseline="0" noProof="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Introduction </a:t>
            </a:r>
            <a:endParaRPr kumimoji="0" lang="en-US" sz="4600" b="1" i="0" u="none" strike="noStrike" kern="1200" cap="all" spc="0" normalizeH="0" baseline="0" noProof="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Production Process</a:t>
            </a:r>
            <a:endParaRPr kern="1200" dirty="0">
              <a:latin typeface="+mj-lt"/>
              <a:ea typeface="+mj-ea"/>
              <a:cs typeface="+mj-cs"/>
            </a:endParaRPr>
          </a:p>
        </p:txBody>
      </p:sp>
      <p:sp>
        <p:nvSpPr>
          <p:cNvPr id="29699" name="Rectangle 16"/>
          <p:cNvSpPr/>
          <p:nvPr/>
        </p:nvSpPr>
        <p:spPr>
          <a:xfrm>
            <a:off x="914400" y="4038600"/>
            <a:ext cx="914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Arial" panose="020B0604020202020204" pitchFamily="34" charset="0"/>
              </a:rPr>
              <a:t>Capital</a:t>
            </a:r>
            <a:endParaRPr dirty="0">
              <a:latin typeface="Arial" panose="020B0604020202020204" pitchFamily="34" charset="0"/>
            </a:endParaRPr>
          </a:p>
        </p:txBody>
      </p:sp>
      <p:sp>
        <p:nvSpPr>
          <p:cNvPr id="29700" name="Rectangle 17"/>
          <p:cNvSpPr/>
          <p:nvPr/>
        </p:nvSpPr>
        <p:spPr>
          <a:xfrm>
            <a:off x="914400" y="3048000"/>
            <a:ext cx="914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Arial" panose="020B0604020202020204" pitchFamily="34" charset="0"/>
              </a:rPr>
              <a:t>Labor</a:t>
            </a:r>
            <a:endParaRPr dirty="0">
              <a:latin typeface="Arial" panose="020B0604020202020204" pitchFamily="34" charset="0"/>
            </a:endParaRPr>
          </a:p>
        </p:txBody>
      </p:sp>
      <p:sp>
        <p:nvSpPr>
          <p:cNvPr id="29701" name="Rectangle 18"/>
          <p:cNvSpPr/>
          <p:nvPr/>
        </p:nvSpPr>
        <p:spPr>
          <a:xfrm>
            <a:off x="914400" y="1981200"/>
            <a:ext cx="914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Arial" panose="020B0604020202020204" pitchFamily="34" charset="0"/>
              </a:rPr>
              <a:t>Land</a:t>
            </a:r>
            <a:endParaRPr dirty="0">
              <a:latin typeface="Arial" panose="020B0604020202020204" pitchFamily="34" charset="0"/>
            </a:endParaRPr>
          </a:p>
        </p:txBody>
      </p:sp>
      <p:sp>
        <p:nvSpPr>
          <p:cNvPr id="29702" name="Rectangle 20"/>
          <p:cNvSpPr/>
          <p:nvPr/>
        </p:nvSpPr>
        <p:spPr>
          <a:xfrm>
            <a:off x="914400" y="5105400"/>
            <a:ext cx="914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Arial" panose="020B0604020202020204" pitchFamily="34" charset="0"/>
              </a:rPr>
              <a:t>Entrepreneurship</a:t>
            </a:r>
            <a:endParaRPr dirty="0">
              <a:latin typeface="Arial" panose="020B0604020202020204" pitchFamily="34" charset="0"/>
            </a:endParaRPr>
          </a:p>
        </p:txBody>
      </p:sp>
      <p:sp>
        <p:nvSpPr>
          <p:cNvPr id="29703" name="Oval 21"/>
          <p:cNvSpPr/>
          <p:nvPr/>
        </p:nvSpPr>
        <p:spPr>
          <a:xfrm>
            <a:off x="2895600" y="2514600"/>
            <a:ext cx="2667000" cy="2743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dirty="0">
                <a:latin typeface="Arial" panose="020B0604020202020204" pitchFamily="34" charset="0"/>
              </a:rPr>
              <a:t>Production/Manufacturing</a:t>
            </a:r>
            <a:endParaRPr dirty="0">
              <a:latin typeface="Arial" panose="020B0604020202020204" pitchFamily="34" charset="0"/>
            </a:endParaRPr>
          </a:p>
          <a:p>
            <a:pPr algn="ctr"/>
            <a:r>
              <a:rPr dirty="0">
                <a:latin typeface="Arial" panose="020B0604020202020204" pitchFamily="34" charset="0"/>
              </a:rPr>
              <a:t>“Factory”</a:t>
            </a:r>
            <a:endParaRPr dirty="0">
              <a:latin typeface="Arial" panose="020B0604020202020204" pitchFamily="34" charset="0"/>
            </a:endParaRPr>
          </a:p>
        </p:txBody>
      </p:sp>
      <p:sp>
        <p:nvSpPr>
          <p:cNvPr id="29704" name="Oval 22"/>
          <p:cNvSpPr/>
          <p:nvPr/>
        </p:nvSpPr>
        <p:spPr>
          <a:xfrm>
            <a:off x="5867400" y="2514600"/>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dirty="0">
                <a:latin typeface="Arial" panose="020B0604020202020204" pitchFamily="34" charset="0"/>
              </a:rPr>
              <a:t>Goods</a:t>
            </a:r>
            <a:endParaRPr dirty="0">
              <a:latin typeface="Arial" panose="020B0604020202020204" pitchFamily="34" charset="0"/>
            </a:endParaRPr>
          </a:p>
        </p:txBody>
      </p:sp>
      <p:sp>
        <p:nvSpPr>
          <p:cNvPr id="29705" name="Oval 23"/>
          <p:cNvSpPr/>
          <p:nvPr/>
        </p:nvSpPr>
        <p:spPr>
          <a:xfrm>
            <a:off x="5791200" y="4648200"/>
            <a:ext cx="91440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dirty="0">
                <a:latin typeface="Arial" panose="020B0604020202020204" pitchFamily="34" charset="0"/>
              </a:rPr>
              <a:t>Services</a:t>
            </a:r>
            <a:endParaRPr dirty="0">
              <a:latin typeface="Arial" panose="020B0604020202020204" pitchFamily="34" charset="0"/>
            </a:endParaRPr>
          </a:p>
        </p:txBody>
      </p:sp>
      <p:sp>
        <p:nvSpPr>
          <p:cNvPr id="29706" name="Rectangle 24"/>
          <p:cNvSpPr/>
          <p:nvPr/>
        </p:nvSpPr>
        <p:spPr>
          <a:xfrm>
            <a:off x="7315200" y="3581400"/>
            <a:ext cx="914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Arial" panose="020B0604020202020204" pitchFamily="34" charset="0"/>
              </a:rPr>
              <a:t>Consumers</a:t>
            </a:r>
            <a:endParaRPr dirty="0">
              <a:latin typeface="Arial" panose="020B0604020202020204" pitchFamily="34" charset="0"/>
            </a:endParaRPr>
          </a:p>
        </p:txBody>
      </p:sp>
      <p:sp>
        <p:nvSpPr>
          <p:cNvPr id="29707" name="Line 26"/>
          <p:cNvSpPr/>
          <p:nvPr/>
        </p:nvSpPr>
        <p:spPr>
          <a:xfrm>
            <a:off x="1828800" y="2438400"/>
            <a:ext cx="1295400" cy="685800"/>
          </a:xfrm>
          <a:prstGeom prst="line">
            <a:avLst/>
          </a:prstGeom>
          <a:ln w="9525" cap="flat" cmpd="sng">
            <a:solidFill>
              <a:schemeClr val="tx1"/>
            </a:solidFill>
            <a:prstDash val="solid"/>
            <a:headEnd type="none" w="med" len="med"/>
            <a:tailEnd type="triangle" w="med" len="med"/>
          </a:ln>
        </p:spPr>
      </p:sp>
      <p:sp>
        <p:nvSpPr>
          <p:cNvPr id="29708" name="Line 27"/>
          <p:cNvSpPr/>
          <p:nvPr/>
        </p:nvSpPr>
        <p:spPr>
          <a:xfrm>
            <a:off x="1905000" y="3505200"/>
            <a:ext cx="1066800" cy="0"/>
          </a:xfrm>
          <a:prstGeom prst="line">
            <a:avLst/>
          </a:prstGeom>
          <a:ln w="9525" cap="flat" cmpd="sng">
            <a:solidFill>
              <a:schemeClr val="tx1"/>
            </a:solidFill>
            <a:prstDash val="solid"/>
            <a:headEnd type="none" w="med" len="med"/>
            <a:tailEnd type="triangle" w="med" len="med"/>
          </a:ln>
        </p:spPr>
      </p:sp>
      <p:sp>
        <p:nvSpPr>
          <p:cNvPr id="29709" name="Line 28"/>
          <p:cNvSpPr/>
          <p:nvPr/>
        </p:nvSpPr>
        <p:spPr>
          <a:xfrm flipV="1">
            <a:off x="1828800" y="4191000"/>
            <a:ext cx="1066800" cy="304800"/>
          </a:xfrm>
          <a:prstGeom prst="line">
            <a:avLst/>
          </a:prstGeom>
          <a:ln w="9525" cap="flat" cmpd="sng">
            <a:solidFill>
              <a:schemeClr val="tx1"/>
            </a:solidFill>
            <a:prstDash val="solid"/>
            <a:headEnd type="none" w="med" len="med"/>
            <a:tailEnd type="triangle" w="med" len="med"/>
          </a:ln>
        </p:spPr>
      </p:sp>
      <p:sp>
        <p:nvSpPr>
          <p:cNvPr id="29710" name="Line 29"/>
          <p:cNvSpPr/>
          <p:nvPr/>
        </p:nvSpPr>
        <p:spPr>
          <a:xfrm flipV="1">
            <a:off x="1828800" y="4648200"/>
            <a:ext cx="1295400" cy="762000"/>
          </a:xfrm>
          <a:prstGeom prst="line">
            <a:avLst/>
          </a:prstGeom>
          <a:ln w="9525" cap="flat" cmpd="sng">
            <a:solidFill>
              <a:schemeClr val="tx1"/>
            </a:solidFill>
            <a:prstDash val="solid"/>
            <a:headEnd type="none" w="med" len="med"/>
            <a:tailEnd type="triangle" w="med" len="med"/>
          </a:ln>
        </p:spPr>
      </p:sp>
      <p:sp>
        <p:nvSpPr>
          <p:cNvPr id="29711" name="Line 30"/>
          <p:cNvSpPr/>
          <p:nvPr/>
        </p:nvSpPr>
        <p:spPr>
          <a:xfrm>
            <a:off x="5257800" y="4800600"/>
            <a:ext cx="533400" cy="381000"/>
          </a:xfrm>
          <a:prstGeom prst="line">
            <a:avLst/>
          </a:prstGeom>
          <a:ln w="9525" cap="flat" cmpd="sng">
            <a:solidFill>
              <a:schemeClr val="tx1"/>
            </a:solidFill>
            <a:prstDash val="solid"/>
            <a:headEnd type="none" w="med" len="med"/>
            <a:tailEnd type="triangle" w="med" len="med"/>
          </a:ln>
        </p:spPr>
      </p:sp>
      <p:sp>
        <p:nvSpPr>
          <p:cNvPr id="29712" name="Line 31"/>
          <p:cNvSpPr/>
          <p:nvPr/>
        </p:nvSpPr>
        <p:spPr>
          <a:xfrm flipV="1">
            <a:off x="5486400" y="3200400"/>
            <a:ext cx="457200" cy="152400"/>
          </a:xfrm>
          <a:prstGeom prst="line">
            <a:avLst/>
          </a:prstGeom>
          <a:ln w="9525" cap="flat" cmpd="sng">
            <a:solidFill>
              <a:schemeClr val="tx1"/>
            </a:solidFill>
            <a:prstDash val="solid"/>
            <a:headEnd type="none" w="med" len="med"/>
            <a:tailEnd type="triangle" w="med" len="med"/>
          </a:ln>
        </p:spPr>
      </p:sp>
      <p:sp>
        <p:nvSpPr>
          <p:cNvPr id="29713" name="Line 32"/>
          <p:cNvSpPr/>
          <p:nvPr/>
        </p:nvSpPr>
        <p:spPr>
          <a:xfrm flipH="1" flipV="1">
            <a:off x="6629400" y="3276600"/>
            <a:ext cx="685800" cy="304800"/>
          </a:xfrm>
          <a:prstGeom prst="line">
            <a:avLst/>
          </a:prstGeom>
          <a:ln w="9525" cap="flat" cmpd="sng">
            <a:solidFill>
              <a:schemeClr val="tx1"/>
            </a:solidFill>
            <a:prstDash val="solid"/>
            <a:headEnd type="none" w="med" len="med"/>
            <a:tailEnd type="triangle" w="med" len="med"/>
          </a:ln>
        </p:spPr>
      </p:sp>
      <p:sp>
        <p:nvSpPr>
          <p:cNvPr id="29714" name="Line 33"/>
          <p:cNvSpPr/>
          <p:nvPr/>
        </p:nvSpPr>
        <p:spPr>
          <a:xfrm flipH="1">
            <a:off x="6629400" y="4495800"/>
            <a:ext cx="685800" cy="4572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Consumption </a:t>
            </a:r>
            <a:endParaRPr kern="1200" dirty="0">
              <a:latin typeface="+mj-lt"/>
              <a:ea typeface="+mj-ea"/>
              <a:cs typeface="+mj-cs"/>
            </a:endParaRPr>
          </a:p>
        </p:txBody>
      </p:sp>
      <p:sp>
        <p:nvSpPr>
          <p:cNvPr id="30723" name="Content Placeholder 2"/>
          <p:cNvSpPr>
            <a:spLocks noGrp="1"/>
          </p:cNvSpPr>
          <p:nvPr>
            <p:ph idx="1"/>
          </p:nvPr>
        </p:nvSpPr>
        <p:spPr>
          <a:ln/>
        </p:spPr>
        <p:txBody>
          <a:bodyPr vert="horz" wrap="square" lIns="91440" tIns="45720" rIns="91440" bIns="45720" anchor="t" anchorCtr="0"/>
          <a:p>
            <a:pPr algn="just" eaLnBrk="1" hangingPunct="1"/>
            <a:r>
              <a:rPr dirty="0"/>
              <a:t>The part of wealth used to fulfill the basic needs of human life is called consumption. We spent our income in that direction from where we can derive maximum utility.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Distribution </a:t>
            </a:r>
            <a:endParaRPr kern="1200" dirty="0">
              <a:latin typeface="+mj-lt"/>
              <a:ea typeface="+mj-ea"/>
              <a:cs typeface="+mj-cs"/>
            </a:endParaRPr>
          </a:p>
        </p:txBody>
      </p:sp>
      <p:sp>
        <p:nvSpPr>
          <p:cNvPr id="31747" name="Content Placeholder 2"/>
          <p:cNvSpPr>
            <a:spLocks noGrp="1"/>
          </p:cNvSpPr>
          <p:nvPr>
            <p:ph idx="1"/>
          </p:nvPr>
        </p:nvSpPr>
        <p:spPr>
          <a:ln/>
        </p:spPr>
        <p:txBody>
          <a:bodyPr vert="horz" wrap="square" lIns="91440" tIns="45720" rIns="91440" bIns="45720" anchor="t" anchorCtr="0"/>
          <a:p>
            <a:pPr eaLnBrk="1" hangingPunct="1"/>
            <a:r>
              <a:rPr dirty="0"/>
              <a:t>How the four factors are paid according to their contribution in the form of rent, wages, interest and profit.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Exchange of wealth</a:t>
            </a:r>
            <a:endParaRPr kern="1200" dirty="0">
              <a:latin typeface="+mj-lt"/>
              <a:ea typeface="+mj-ea"/>
              <a:cs typeface="+mj-cs"/>
            </a:endParaRPr>
          </a:p>
        </p:txBody>
      </p:sp>
      <p:sp>
        <p:nvSpPr>
          <p:cNvPr id="32771" name="Content Placeholder 2"/>
          <p:cNvSpPr>
            <a:spLocks noGrp="1"/>
          </p:cNvSpPr>
          <p:nvPr>
            <p:ph idx="1"/>
          </p:nvPr>
        </p:nvSpPr>
        <p:spPr>
          <a:ln/>
        </p:spPr>
        <p:txBody>
          <a:bodyPr vert="horz" wrap="square" lIns="91440" tIns="45720" rIns="91440" bIns="45720" anchor="t" anchorCtr="0"/>
          <a:p>
            <a:pPr algn="just" eaLnBrk="1" hangingPunct="1"/>
            <a:r>
              <a:rPr dirty="0"/>
              <a:t>How the wealth exchanged from one hand to another. And similarly how wealth is exchanged between the two countries in the form of trade.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So, we can say that</a:t>
            </a:r>
            <a:endParaRPr kern="1200" dirty="0">
              <a:latin typeface="+mj-lt"/>
              <a:ea typeface="+mj-ea"/>
              <a:cs typeface="+mj-cs"/>
            </a:endParaRPr>
          </a:p>
        </p:txBody>
      </p:sp>
      <p:sp>
        <p:nvSpPr>
          <p:cNvPr id="33795" name="Content Placeholder 2"/>
          <p:cNvSpPr>
            <a:spLocks noGrp="1"/>
          </p:cNvSpPr>
          <p:nvPr>
            <p:ph idx="1"/>
          </p:nvPr>
        </p:nvSpPr>
        <p:spPr>
          <a:ln/>
        </p:spPr>
        <p:txBody>
          <a:bodyPr vert="horz" wrap="square" lIns="91440" tIns="45720" rIns="91440" bIns="45720" anchor="t" anchorCtr="0"/>
          <a:p>
            <a:pPr eaLnBrk="1" hangingPunct="1"/>
            <a:r>
              <a:rPr dirty="0"/>
              <a:t>“Economics is the study of how people and society choose to employ scarce resources that could have alternative uses in order to produce various commodities and to distribute them for consumption, now or in the future,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274638"/>
            <a:ext cx="8229600" cy="1143000"/>
          </a:xfrm>
          <a:ln/>
        </p:spPr>
        <p:txBody>
          <a:bodyPr vert="horz" wrap="square" lIns="45720" tIns="45720" rIns="45720" bIns="45720" anchor="ctr" anchorCtr="0"/>
          <a:p>
            <a:pPr eaLnBrk="1" hangingPunct="1"/>
            <a:r>
              <a:rPr sz="3600" b="1" kern="1200" dirty="0">
                <a:latin typeface="+mj-lt"/>
                <a:ea typeface="+mj-ea"/>
                <a:cs typeface="+mj-cs"/>
              </a:rPr>
              <a:t>Flow in an Economy 2 Sector Economy </a:t>
            </a:r>
            <a:endParaRPr sz="3600" b="1" kern="1200" dirty="0">
              <a:latin typeface="+mj-lt"/>
              <a:ea typeface="+mj-ea"/>
              <a:cs typeface="+mj-cs"/>
            </a:endParaRPr>
          </a:p>
        </p:txBody>
      </p:sp>
      <p:sp>
        <p:nvSpPr>
          <p:cNvPr id="34819" name="Content Placeholder 2"/>
          <p:cNvSpPr>
            <a:spLocks noGrp="1"/>
          </p:cNvSpPr>
          <p:nvPr>
            <p:ph idx="1"/>
          </p:nvPr>
        </p:nvSpPr>
        <p:spPr>
          <a:ln/>
        </p:spPr>
        <p:txBody>
          <a:bodyPr vert="horz" wrap="square" lIns="91440" tIns="45720" rIns="91440" bIns="45720" anchor="t" anchorCtr="0"/>
          <a:p>
            <a:pPr eaLnBrk="1" hangingPunct="1"/>
            <a:endParaRPr dirty="0"/>
          </a:p>
        </p:txBody>
      </p:sp>
      <p:pic>
        <p:nvPicPr>
          <p:cNvPr id="34820" name="Picture 2"/>
          <p:cNvPicPr>
            <a:picLocks noChangeAspect="1"/>
          </p:cNvPicPr>
          <p:nvPr/>
        </p:nvPicPr>
        <p:blipFill>
          <a:blip r:embed="rId1"/>
          <a:stretch>
            <a:fillRect/>
          </a:stretch>
        </p:blipFill>
        <p:spPr>
          <a:xfrm>
            <a:off x="533400" y="1519238"/>
            <a:ext cx="8153400" cy="46529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304800" y="76200"/>
            <a:ext cx="8305800" cy="1143000"/>
          </a:xfrm>
          <a:ln/>
        </p:spPr>
        <p:txBody>
          <a:bodyPr vert="horz" wrap="square" lIns="45720" tIns="45720" rIns="45720" bIns="45720" anchor="ctr" anchorCtr="0"/>
          <a:p>
            <a:pPr eaLnBrk="1" hangingPunct="1"/>
            <a:r>
              <a:rPr sz="3600" b="1" kern="1200" dirty="0">
                <a:latin typeface="+mj-lt"/>
                <a:ea typeface="+mj-ea"/>
                <a:cs typeface="+mj-cs"/>
              </a:rPr>
              <a:t>Flow in an Economy 3 Sector Economy  </a:t>
            </a:r>
            <a:endParaRPr sz="3600" b="1" kern="1200" dirty="0">
              <a:latin typeface="+mj-lt"/>
              <a:ea typeface="+mj-ea"/>
              <a:cs typeface="+mj-cs"/>
            </a:endParaRPr>
          </a:p>
        </p:txBody>
      </p:sp>
      <p:pic>
        <p:nvPicPr>
          <p:cNvPr id="35843" name="Picture 5"/>
          <p:cNvPicPr>
            <a:picLocks noChangeAspect="1"/>
          </p:cNvPicPr>
          <p:nvPr/>
        </p:nvPicPr>
        <p:blipFill>
          <a:blip r:embed="rId1"/>
          <a:stretch>
            <a:fillRect/>
          </a:stretch>
        </p:blipFill>
        <p:spPr>
          <a:xfrm>
            <a:off x="990600" y="1219200"/>
            <a:ext cx="7086600" cy="51054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Micro Economics </a:t>
            </a:r>
            <a:endParaRPr kern="1200" dirty="0">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numCol="1" anchor="t" anchorCtr="0" compatLnSpc="1">
            <a:normAutofit fontScale="92500"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Micro economics studies the decisions made by individual and business concerning the distribution of resources and prices of goods and services. </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It deals with a specific industry or a sector, the connections of firms and households in the market.</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For example, microeconomics would study how a company could lower its prices to increase its product demand in the market. </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Content Placeholder 2"/>
          <p:cNvSpPr>
            <a:spLocks noGrp="1"/>
          </p:cNvSpPr>
          <p:nvPr>
            <p:ph idx="1"/>
          </p:nvPr>
        </p:nvSpPr>
        <p:spPr>
          <a:ln/>
        </p:spPr>
        <p:txBody>
          <a:bodyPr vert="horz" wrap="square" lIns="91440" tIns="45720" rIns="91440" bIns="45720" anchor="t" anchorCtr="0"/>
          <a:p>
            <a:pPr eaLnBrk="1" hangingPunct="1"/>
            <a:r>
              <a:rPr dirty="0"/>
              <a:t>It deals with the decision making of single economic variables such as the demand, price, consumer, etc.</a:t>
            </a:r>
            <a:endParaRPr dirty="0"/>
          </a:p>
          <a:p>
            <a:pPr eaLnBrk="1" hangingPunct="1"/>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Macro Economics </a:t>
            </a:r>
            <a:endParaRPr kern="1200" dirty="0">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numCol="1" anchor="t" anchorCtr="0" compatLnSpc="1">
            <a:normAutofit fontScale="92500" lnSpcReduction="2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Macroeconomics, studies the behavior of not only particular company or industries but whole economy. </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It includes understanding how unemployment, price levels, growth rate affects the economy wide aspects such as the Gross National Product (GNP).</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It deals with averages and aggregates of the entire economy such as national income, aggregate output, aggregate savings etc. </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pitchFamily="18" charset="2"/>
              <a:buNone/>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 </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WHAT IS ECONOMICS?</a:t>
            </a:r>
            <a:endParaRPr kern="1200" dirty="0">
              <a:latin typeface="+mj-lt"/>
              <a:ea typeface="+mj-ea"/>
              <a:cs typeface="+mj-cs"/>
            </a:endParaRPr>
          </a:p>
        </p:txBody>
      </p:sp>
      <p:sp>
        <p:nvSpPr>
          <p:cNvPr id="21507" name="Rectangle 3"/>
          <p:cNvSpPr>
            <a:spLocks noGrp="1"/>
          </p:cNvSpPr>
          <p:nvPr>
            <p:ph idx="1"/>
          </p:nvPr>
        </p:nvSpPr>
        <p:spPr>
          <a:xfrm>
            <a:off x="457200" y="1600200"/>
            <a:ext cx="8229600" cy="2819400"/>
          </a:xfrm>
          <a:ln/>
        </p:spPr>
        <p:txBody>
          <a:bodyPr vert="horz" wrap="square" lIns="91440" tIns="45720" rIns="91440" bIns="45720" anchor="t" anchorCtr="0"/>
          <a:p>
            <a:pPr eaLnBrk="1" hangingPunct="1"/>
            <a:r>
              <a:rPr dirty="0"/>
              <a:t>Economics – the study of how individuals and societies make decisions about ways to use scarce resources to fulfill wants and needs.</a:t>
            </a:r>
            <a:endParaRPr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3"/>
          <p:cNvSpPr>
            <a:spLocks noGrp="1"/>
          </p:cNvSpPr>
          <p:nvPr>
            <p:ph type="title"/>
          </p:nvPr>
        </p:nvSpPr>
        <p:spPr>
          <a:xfrm>
            <a:off x="533400" y="2514600"/>
            <a:ext cx="8229600" cy="1143000"/>
          </a:xfrm>
          <a:ln/>
        </p:spPr>
        <p:txBody>
          <a:bodyPr vert="horz" wrap="square" lIns="45720" tIns="45720" rIns="45720" bIns="45720" anchor="ctr" anchorCtr="0"/>
          <a:p>
            <a:pPr eaLnBrk="1" hangingPunct="1"/>
            <a:r>
              <a:rPr kern="1200" dirty="0">
                <a:latin typeface="+mj-lt"/>
                <a:ea typeface="+mj-ea"/>
                <a:cs typeface="+mj-cs"/>
              </a:rPr>
              <a:t>Demand </a:t>
            </a:r>
            <a:endParaRPr kern="1200" dirty="0">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Content Placeholder 2"/>
          <p:cNvSpPr>
            <a:spLocks noGrp="1"/>
          </p:cNvSpPr>
          <p:nvPr>
            <p:ph idx="1"/>
          </p:nvPr>
        </p:nvSpPr>
        <p:spPr>
          <a:ln/>
        </p:spPr>
        <p:txBody>
          <a:bodyPr vert="horz" wrap="square" lIns="91440" tIns="45720" rIns="91440" bIns="45720" anchor="t" anchorCtr="0"/>
          <a:p>
            <a:pPr eaLnBrk="1" hangingPunct="1"/>
            <a:r>
              <a:rPr dirty="0"/>
              <a:t>Demand means wish or desire to have commodity </a:t>
            </a:r>
            <a:endParaRPr dirty="0"/>
          </a:p>
          <a:p>
            <a:pPr eaLnBrk="1" hangingPunct="1"/>
            <a:r>
              <a:rPr dirty="0"/>
              <a:t>Two things must be fulfilled for existence of demand</a:t>
            </a:r>
            <a:endParaRPr dirty="0"/>
          </a:p>
          <a:p>
            <a:pPr lvl="1" eaLnBrk="1" hangingPunct="1"/>
            <a:r>
              <a:rPr dirty="0"/>
              <a:t>Will to purchase any thing </a:t>
            </a:r>
            <a:endParaRPr dirty="0"/>
          </a:p>
          <a:p>
            <a:pPr lvl="1" eaLnBrk="1" hangingPunct="1"/>
            <a:r>
              <a:rPr dirty="0"/>
              <a:t>Power to purchase a commodity </a:t>
            </a:r>
            <a:endParaRPr dirty="0"/>
          </a:p>
          <a:p>
            <a:pPr eaLnBrk="1" hangingPunct="1"/>
            <a:r>
              <a:rPr dirty="0"/>
              <a:t>Another important thing is </a:t>
            </a:r>
            <a:endParaRPr dirty="0"/>
          </a:p>
          <a:p>
            <a:pPr lvl="1" eaLnBrk="1" hangingPunct="1"/>
            <a:r>
              <a:rPr dirty="0"/>
              <a:t>Price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Content Placeholder 2"/>
          <p:cNvSpPr>
            <a:spLocks noGrp="1"/>
          </p:cNvSpPr>
          <p:nvPr>
            <p:ph idx="1"/>
          </p:nvPr>
        </p:nvSpPr>
        <p:spPr>
          <a:xfrm>
            <a:off x="457200" y="609600"/>
            <a:ext cx="8229600" cy="5516563"/>
          </a:xfrm>
          <a:ln/>
        </p:spPr>
        <p:txBody>
          <a:bodyPr vert="horz" wrap="square" lIns="91440" tIns="45720" rIns="91440" bIns="45720" anchor="t" anchorCtr="0"/>
          <a:p>
            <a:pPr eaLnBrk="1" hangingPunct="1"/>
            <a:r>
              <a:rPr dirty="0"/>
              <a:t>As any change in the price of a good results a certain change in the demand for that good</a:t>
            </a:r>
            <a:endParaRPr dirty="0"/>
          </a:p>
          <a:p>
            <a:pPr eaLnBrk="1" hangingPunct="1"/>
            <a:r>
              <a:rPr dirty="0"/>
              <a:t>Thus </a:t>
            </a:r>
            <a:endParaRPr dirty="0"/>
          </a:p>
          <a:p>
            <a:pPr marL="457200" lvl="1" indent="0" eaLnBrk="1" hangingPunct="1">
              <a:buFont typeface="Arial" panose="020B0604020202020204" pitchFamily="34" charset="0"/>
              <a:buNone/>
            </a:pPr>
            <a:r>
              <a:rPr dirty="0"/>
              <a:t>   qd= f(P)</a:t>
            </a:r>
            <a:endParaRPr dirty="0"/>
          </a:p>
          <a:p>
            <a:pPr marL="457200" lvl="1" indent="0" eaLnBrk="1" hangingPunct="1">
              <a:buFont typeface="Arial" panose="020B0604020202020204" pitchFamily="34" charset="0"/>
              <a:buNone/>
            </a:pPr>
            <a:endParaRPr dirty="0"/>
          </a:p>
          <a:p>
            <a:pPr algn="just" eaLnBrk="1" hangingPunct="1"/>
            <a:r>
              <a:rPr dirty="0"/>
              <a:t>“Demand is the quantity of a commodity which the consumers are prepared to purchase at a certain price during a specific period of time”.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Types of demand </a:t>
            </a:r>
            <a:endParaRPr kern="1200" dirty="0">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
                <a:schemeClr val="tx1">
                  <a:shade val="95000"/>
                </a:schemeClr>
              </a:buClr>
              <a:buSzPct val="80000"/>
              <a:buFont typeface="Arial" panose="020B0604020202020204" pitchFamily="34" charset="0"/>
              <a:buNone/>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There are three types of demand</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eriod"/>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Price demand</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eriod"/>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Income demand </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eriod"/>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Cross demand </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Price demand</a:t>
            </a:r>
            <a:endParaRPr kern="1200" dirty="0">
              <a:latin typeface="+mj-lt"/>
              <a:ea typeface="+mj-ea"/>
              <a:cs typeface="+mj-cs"/>
            </a:endParaRPr>
          </a:p>
        </p:txBody>
      </p:sp>
      <p:sp>
        <p:nvSpPr>
          <p:cNvPr id="44035" name="Content Placeholder 2"/>
          <p:cNvSpPr>
            <a:spLocks noGrp="1"/>
          </p:cNvSpPr>
          <p:nvPr>
            <p:ph idx="1"/>
          </p:nvPr>
        </p:nvSpPr>
        <p:spPr>
          <a:ln/>
        </p:spPr>
        <p:txBody>
          <a:bodyPr vert="horz" wrap="square" lIns="91440" tIns="45720" rIns="91440" bIns="45720" anchor="t" anchorCtr="0"/>
          <a:p>
            <a:pPr algn="just" eaLnBrk="1" hangingPunct="1"/>
            <a:r>
              <a:rPr dirty="0"/>
              <a:t>It refers to the various quantities of a commodity or service that a consumer would purchase at a given time in a market at a various prices.</a:t>
            </a:r>
            <a:endParaRPr dirty="0"/>
          </a:p>
          <a:p>
            <a:pPr algn="just" eaLnBrk="1" hangingPunct="1"/>
            <a:r>
              <a:rPr dirty="0"/>
              <a:t>It is assumed that other things such as consumer’s income, tastes and prices of interrelated goods remain unchanged.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Income demand </a:t>
            </a:r>
            <a:endParaRPr kern="1200" dirty="0">
              <a:latin typeface="+mj-lt"/>
              <a:ea typeface="+mj-ea"/>
              <a:cs typeface="+mj-cs"/>
            </a:endParaRPr>
          </a:p>
        </p:txBody>
      </p:sp>
      <p:sp>
        <p:nvSpPr>
          <p:cNvPr id="45059" name="Content Placeholder 2"/>
          <p:cNvSpPr>
            <a:spLocks noGrp="1"/>
          </p:cNvSpPr>
          <p:nvPr>
            <p:ph idx="1"/>
          </p:nvPr>
        </p:nvSpPr>
        <p:spPr>
          <a:ln/>
        </p:spPr>
        <p:txBody>
          <a:bodyPr vert="horz" wrap="square" lIns="91440" tIns="45720" rIns="91440" bIns="45720" anchor="t" anchorCtr="0"/>
          <a:p>
            <a:pPr algn="just" eaLnBrk="1" hangingPunct="1"/>
            <a:r>
              <a:rPr dirty="0"/>
              <a:t>It refers to the various quantities of a commodity or service which would be purchased by a consumer at various level of income.</a:t>
            </a:r>
            <a:endParaRPr dirty="0"/>
          </a:p>
          <a:p>
            <a:pPr algn="just" eaLnBrk="1" hangingPunct="1"/>
            <a:r>
              <a:rPr dirty="0"/>
              <a:t>It is assumed that other things such as price, tastes and desire of consumer do not  change.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Cross demand </a:t>
            </a:r>
            <a:endParaRPr kern="1200" dirty="0">
              <a:latin typeface="+mj-lt"/>
              <a:ea typeface="+mj-ea"/>
              <a:cs typeface="+mj-cs"/>
            </a:endParaRPr>
          </a:p>
        </p:txBody>
      </p:sp>
      <p:sp>
        <p:nvSpPr>
          <p:cNvPr id="46083" name="Content Placeholder 2"/>
          <p:cNvSpPr>
            <a:spLocks noGrp="1"/>
          </p:cNvSpPr>
          <p:nvPr>
            <p:ph idx="1"/>
          </p:nvPr>
        </p:nvSpPr>
        <p:spPr>
          <a:ln/>
        </p:spPr>
        <p:txBody>
          <a:bodyPr vert="horz" wrap="square" lIns="91440" tIns="45720" rIns="91440" bIns="45720" anchor="t" anchorCtr="0"/>
          <a:p>
            <a:pPr algn="just" eaLnBrk="1" hangingPunct="1"/>
            <a:r>
              <a:rPr dirty="0"/>
              <a:t>It refers to the various quantities of a commodity or service which will be purchased with reference to change in the price </a:t>
            </a:r>
            <a:r>
              <a:rPr dirty="0">
                <a:solidFill>
                  <a:srgbClr val="FF0000"/>
                </a:solidFill>
              </a:rPr>
              <a:t>not of this good </a:t>
            </a:r>
            <a:r>
              <a:rPr dirty="0"/>
              <a:t>but of other interrelated goods. </a:t>
            </a:r>
            <a:endParaRPr dirty="0"/>
          </a:p>
          <a:p>
            <a:pPr algn="just" eaLnBrk="1" hangingPunct="1"/>
            <a:r>
              <a:rPr dirty="0"/>
              <a:t>These goods are either substitutes or complementary goods.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Law of demand </a:t>
            </a:r>
            <a:endParaRPr kern="1200" dirty="0">
              <a:latin typeface="+mj-lt"/>
              <a:ea typeface="+mj-ea"/>
              <a:cs typeface="+mj-cs"/>
            </a:endParaRPr>
          </a:p>
        </p:txBody>
      </p:sp>
      <p:sp>
        <p:nvSpPr>
          <p:cNvPr id="47107" name="Content Placeholder 2"/>
          <p:cNvSpPr>
            <a:spLocks noGrp="1"/>
          </p:cNvSpPr>
          <p:nvPr>
            <p:ph idx="1"/>
          </p:nvPr>
        </p:nvSpPr>
        <p:spPr>
          <a:ln/>
        </p:spPr>
        <p:txBody>
          <a:bodyPr vert="horz" wrap="square" lIns="91440" tIns="45720" rIns="91440" bIns="45720" anchor="t" anchorCtr="0"/>
          <a:p>
            <a:pPr eaLnBrk="1" hangingPunct="1"/>
            <a:r>
              <a:rPr dirty="0"/>
              <a:t>It can be defined as the functional relationship between price and quantity demanded.   </a:t>
            </a:r>
            <a:endParaRPr dirty="0"/>
          </a:p>
          <a:p>
            <a:pPr eaLnBrk="1" hangingPunct="1"/>
            <a:r>
              <a:rPr dirty="0"/>
              <a:t>There is inverse relationship between the price of commodity and its demand, as: </a:t>
            </a:r>
            <a:endParaRPr dirty="0"/>
          </a:p>
          <a:p>
            <a:pPr eaLnBrk="1" hangingPunct="1"/>
            <a:r>
              <a:rPr dirty="0"/>
              <a:t>Price ↑ than quantity of demand↓</a:t>
            </a:r>
            <a:endParaRPr dirty="0"/>
          </a:p>
          <a:p>
            <a:pPr eaLnBrk="1" hangingPunct="1"/>
            <a:r>
              <a:rPr dirty="0"/>
              <a:t>Price ↓ than quantity of demand ↑</a:t>
            </a:r>
            <a:endParaRPr dirty="0"/>
          </a:p>
          <a:p>
            <a:pPr eaLnBrk="1" hangingPunct="1"/>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Picture 2"/>
          <p:cNvPicPr>
            <a:picLocks noGrp="1" noChangeAspect="1"/>
          </p:cNvPicPr>
          <p:nvPr>
            <p:ph idx="1"/>
          </p:nvPr>
        </p:nvPicPr>
        <p:blipFill>
          <a:blip r:embed="rId1"/>
          <a:srcRect/>
          <a:stretch>
            <a:fillRect/>
          </a:stretch>
        </p:blipFill>
        <p:spPr>
          <a:xfrm>
            <a:off x="2057400" y="1676400"/>
            <a:ext cx="4876800" cy="3962400"/>
          </a:xfr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45720" tIns="45720" rIns="4572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dirty="0" smtClean="0">
                <a:ln>
                  <a:noFill/>
                </a:ln>
                <a:solidFill>
                  <a:schemeClr val="tx1"/>
                </a:solidFill>
                <a:effectLst/>
                <a:uLnTx/>
                <a:uFillTx/>
                <a:latin typeface="+mj-lt"/>
                <a:ea typeface="+mj-ea"/>
                <a:cs typeface="+mj-cs"/>
              </a:rPr>
              <a:t>Factors influencing demand</a:t>
            </a:r>
            <a:br>
              <a:rPr kumimoji="0" lang="en-US" sz="4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9155" name="Content Placeholder 2"/>
          <p:cNvSpPr>
            <a:spLocks noGrp="1"/>
          </p:cNvSpPr>
          <p:nvPr>
            <p:ph idx="1"/>
          </p:nvPr>
        </p:nvSpPr>
        <p:spPr>
          <a:ln/>
        </p:spPr>
        <p:txBody>
          <a:bodyPr vert="horz" wrap="square" lIns="91440" tIns="45720" rIns="91440" bIns="45720" anchor="t" anchorCtr="0"/>
          <a:p>
            <a:pPr eaLnBrk="1" hangingPunct="1">
              <a:buFont typeface="Arial" panose="020B0604020202020204" pitchFamily="34" charset="0"/>
              <a:buNone/>
            </a:pPr>
            <a:r>
              <a:rPr dirty="0"/>
              <a:t>  The shape of the demand curve is influenced by the following factors:</a:t>
            </a:r>
            <a:endParaRPr dirty="0"/>
          </a:p>
          <a:p>
            <a:pPr eaLnBrk="1" hangingPunct="1">
              <a:buFont typeface="Wingdings 2" panose="05020102010507070707" pitchFamily="18" charset="2"/>
              <a:buChar char=""/>
            </a:pPr>
            <a:r>
              <a:rPr dirty="0"/>
              <a:t> Income of the people</a:t>
            </a:r>
            <a:endParaRPr dirty="0"/>
          </a:p>
          <a:p>
            <a:pPr eaLnBrk="1" hangingPunct="1">
              <a:buFont typeface="Wingdings 2" panose="05020102010507070707" pitchFamily="18" charset="2"/>
              <a:buChar char=""/>
            </a:pPr>
            <a:r>
              <a:rPr dirty="0"/>
              <a:t> Prices of related goods</a:t>
            </a:r>
            <a:endParaRPr dirty="0"/>
          </a:p>
          <a:p>
            <a:pPr eaLnBrk="1" hangingPunct="1">
              <a:buFont typeface="Wingdings 2" panose="05020102010507070707" pitchFamily="18" charset="2"/>
              <a:buChar char=""/>
            </a:pPr>
            <a:r>
              <a:rPr dirty="0"/>
              <a:t> Tastes of consumers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45720" tIns="45720" rIns="45720" bIns="45720" anchor="ctr" anchorCtr="0"/>
          <a:p>
            <a:pPr eaLnBrk="1" hangingPunct="1"/>
            <a:r>
              <a:rPr sz="4000" kern="1200" dirty="0">
                <a:latin typeface="+mj-lt"/>
                <a:ea typeface="+mj-ea"/>
                <a:cs typeface="+mj-cs"/>
              </a:rPr>
              <a:t>Needs and Wants</a:t>
            </a:r>
            <a:endParaRPr sz="4000" kern="1200" dirty="0">
              <a:latin typeface="+mj-lt"/>
              <a:ea typeface="+mj-ea"/>
              <a:cs typeface="+mj-cs"/>
            </a:endParaRPr>
          </a:p>
        </p:txBody>
      </p:sp>
      <p:sp>
        <p:nvSpPr>
          <p:cNvPr id="22531" name="Rectangle 3"/>
          <p:cNvSpPr>
            <a:spLocks noGrp="1"/>
          </p:cNvSpPr>
          <p:nvPr>
            <p:ph idx="1"/>
          </p:nvPr>
        </p:nvSpPr>
        <p:spPr>
          <a:ln/>
        </p:spPr>
        <p:txBody>
          <a:bodyPr vert="horz" wrap="square" lIns="91440" tIns="45720" rIns="91440" bIns="45720" anchor="t" anchorCtr="0"/>
          <a:p>
            <a:pPr eaLnBrk="1" hangingPunct="1"/>
            <a:r>
              <a:rPr dirty="0"/>
              <a:t>NEEDS – “stuff” we must have to survive, generally:  food, shelter, clothing </a:t>
            </a:r>
            <a:endParaRPr dirty="0"/>
          </a:p>
          <a:p>
            <a:pPr eaLnBrk="1" hangingPunct="1">
              <a:buFont typeface="Wingdings" panose="05000000000000000000" pitchFamily="2" charset="2"/>
              <a:buNone/>
            </a:pPr>
            <a:endParaRPr dirty="0"/>
          </a:p>
          <a:p>
            <a:pPr eaLnBrk="1" hangingPunct="1"/>
            <a:endParaRPr dirty="0"/>
          </a:p>
          <a:p>
            <a:pPr eaLnBrk="1" hangingPunct="1"/>
            <a:r>
              <a:rPr dirty="0"/>
              <a:t>WANTS – “stuff” we would really like to have (Fancy food, shelter, clothing, big screen TVs, jewelry, conveniences . . . Also known as LUXURIES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smtClean="0">
                <a:ln>
                  <a:noFill/>
                </a:ln>
                <a:solidFill>
                  <a:schemeClr val="tx1"/>
                </a:solidFill>
                <a:effectLst/>
                <a:uLnTx/>
                <a:uFillTx/>
                <a:latin typeface="+mj-lt"/>
                <a:ea typeface="+mj-ea"/>
                <a:cs typeface="+mj-cs"/>
              </a:rPr>
              <a:t>Assumptions of law of demand </a:t>
            </a:r>
            <a:endParaRPr kumimoji="0" lang="en-US" sz="4600" b="0" i="0" u="none" strike="noStrike" kern="1200" cap="none" spc="0" normalizeH="0" baseline="0" noProof="0" smtClean="0">
              <a:ln>
                <a:noFill/>
              </a:ln>
              <a:solidFill>
                <a:schemeClr val="tx1"/>
              </a:solidFill>
              <a:effectLst/>
              <a:uLnTx/>
              <a:uFillTx/>
              <a:latin typeface="+mj-lt"/>
              <a:ea typeface="+mj-ea"/>
              <a:cs typeface="+mj-cs"/>
            </a:endParaRPr>
          </a:p>
        </p:txBody>
      </p:sp>
      <p:sp>
        <p:nvSpPr>
          <p:cNvPr id="50179" name="Content Placeholder 2"/>
          <p:cNvSpPr>
            <a:spLocks noGrp="1"/>
          </p:cNvSpPr>
          <p:nvPr>
            <p:ph idx="1"/>
          </p:nvPr>
        </p:nvSpPr>
        <p:spPr>
          <a:ln/>
        </p:spPr>
        <p:txBody>
          <a:bodyPr vert="horz" wrap="square" lIns="91440" tIns="45720" rIns="91440" bIns="45720" anchor="t" anchorCtr="0"/>
          <a:p>
            <a:pPr algn="just" eaLnBrk="1" hangingPunct="1"/>
            <a:r>
              <a:rPr dirty="0"/>
              <a:t>No change in the number of consumer </a:t>
            </a:r>
            <a:endParaRPr dirty="0"/>
          </a:p>
          <a:p>
            <a:pPr algn="just" eaLnBrk="1" hangingPunct="1"/>
            <a:r>
              <a:rPr dirty="0"/>
              <a:t> No change in the consumer’s income</a:t>
            </a:r>
            <a:endParaRPr dirty="0"/>
          </a:p>
          <a:p>
            <a:pPr algn="just" eaLnBrk="1" hangingPunct="1"/>
            <a:r>
              <a:rPr dirty="0"/>
              <a:t>No change in the consumer’s fashion, taste and habits</a:t>
            </a:r>
            <a:endParaRPr dirty="0"/>
          </a:p>
          <a:p>
            <a:pPr algn="just" eaLnBrk="1" hangingPunct="1"/>
            <a:r>
              <a:rPr dirty="0"/>
              <a:t>No change in the price of substitutes</a:t>
            </a:r>
            <a:endParaRPr dirty="0"/>
          </a:p>
          <a:p>
            <a:pPr algn="just" eaLnBrk="1" hangingPunct="1"/>
            <a:r>
              <a:rPr dirty="0"/>
              <a:t>No change in the external value of money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Limitation </a:t>
            </a:r>
            <a:endParaRPr kern="1200" dirty="0">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lnSpcReduction="10000"/>
          </a:bodyPr>
          <a:lstStyle/>
          <a:p>
            <a:pPr marL="0" marR="0" lvl="0" indent="0" algn="l" defTabSz="914400" rtl="0" eaLnBrk="1" fontAlgn="auto" latinLnBrk="0" hangingPunct="1">
              <a:lnSpc>
                <a:spcPct val="100000"/>
              </a:lnSpc>
              <a:spcBef>
                <a:spcPct val="20000"/>
              </a:spcBef>
              <a:spcAft>
                <a:spcPts val="0"/>
              </a:spcAft>
              <a:buClr>
                <a:schemeClr val="tx1">
                  <a:shade val="95000"/>
                </a:schemeClr>
              </a:buClr>
              <a:buSzPct val="80000"/>
              <a:buFont typeface="Arial" panose="020B0604020202020204" pitchFamily="34" charset="0"/>
              <a:buNone/>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Under certain circumstances the prices and the demand of commodity move in the same direction. These are known as limitation/ exception of law of demand</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arenR"/>
              <a:defRPr/>
            </a:pPr>
            <a:r>
              <a:rPr kumimoji="0" lang="en-US" sz="3000" b="0" i="0" u="none" strike="noStrike" kern="1200" cap="none" spc="0" normalizeH="0" baseline="0" noProof="0" dirty="0" err="1" smtClean="0">
                <a:ln>
                  <a:noFill/>
                </a:ln>
                <a:solidFill>
                  <a:schemeClr val="tx1"/>
                </a:solidFill>
                <a:effectLst/>
                <a:uLnTx/>
                <a:uFillTx/>
                <a:latin typeface="+mn-lt"/>
                <a:ea typeface="+mn-ea"/>
                <a:cs typeface="+mn-cs"/>
              </a:rPr>
              <a:t>Giffon</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goods (inferior goods)</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aren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Scare goods (scarcity of supply of commodity in future)</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aren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 The most precious goods</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aren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Emergency </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
                <a:schemeClr val="tx1">
                  <a:shade val="95000"/>
                </a:schemeClr>
              </a:buClr>
              <a:buSzPct val="80000"/>
              <a:buFont typeface="+mj-lt"/>
              <a:buAutoNum type="arabicParen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Ignorance and carelessness </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tx1">
                  <a:shade val="95000"/>
                </a:schemeClr>
              </a:buClr>
              <a:buSzPct val="80000"/>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533400" y="304800"/>
            <a:ext cx="8229600" cy="1143000"/>
          </a:xfrm>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2400" b="0" i="0" u="none" strike="noStrike" kern="1200" cap="none" spc="0" normalizeH="0" baseline="0" noProof="0" smtClean="0">
                <a:ln>
                  <a:noFill/>
                </a:ln>
                <a:solidFill>
                  <a:schemeClr val="tx1"/>
                </a:solidFill>
                <a:effectLst/>
                <a:uLnTx/>
                <a:uFillTx/>
                <a:latin typeface="+mj-lt"/>
                <a:ea typeface="+mj-ea"/>
                <a:cs typeface="+mj-cs"/>
              </a:rPr>
            </a:br>
            <a:br>
              <a:rPr kumimoji="0" lang="en-US" sz="2400" b="0" i="0" u="none" strike="noStrike" kern="1200" cap="none" spc="0" normalizeH="0" baseline="0" noProof="0" smtClean="0">
                <a:ln>
                  <a:noFill/>
                </a:ln>
                <a:solidFill>
                  <a:schemeClr val="tx1"/>
                </a:solidFill>
                <a:effectLst/>
                <a:uLnTx/>
                <a:uFillTx/>
                <a:latin typeface="+mj-lt"/>
                <a:ea typeface="+mj-ea"/>
                <a:cs typeface="+mj-cs"/>
              </a:rPr>
            </a:br>
            <a:br>
              <a:rPr kumimoji="0" lang="en-US" sz="2400" b="0" i="0" u="none" strike="noStrike" kern="1200" cap="none" spc="0" normalizeH="0" baseline="0" noProof="0" smtClean="0">
                <a:ln>
                  <a:noFill/>
                </a:ln>
                <a:solidFill>
                  <a:schemeClr val="tx1"/>
                </a:solidFill>
                <a:effectLst/>
                <a:uLnTx/>
                <a:uFillTx/>
                <a:latin typeface="+mj-lt"/>
                <a:ea typeface="+mj-ea"/>
                <a:cs typeface="+mj-cs"/>
              </a:rPr>
            </a:br>
            <a:r>
              <a:rPr kumimoji="0" lang="en-US" sz="2400" b="0" i="0" u="none" strike="noStrike" kern="1200" cap="none" spc="0" normalizeH="0" baseline="0" noProof="0" smtClean="0">
                <a:ln>
                  <a:noFill/>
                </a:ln>
                <a:solidFill>
                  <a:schemeClr val="tx1"/>
                </a:solidFill>
                <a:effectLst/>
                <a:uLnTx/>
                <a:uFillTx/>
                <a:latin typeface="+mj-lt"/>
                <a:ea typeface="+mj-ea"/>
                <a:cs typeface="+mj-cs"/>
              </a:rPr>
              <a:t>It is positively sloped as</a:t>
            </a:r>
            <a:br>
              <a:rPr kumimoji="0" lang="en-US" sz="2400" b="0" i="0" u="none" strike="noStrike" kern="1200" cap="none" spc="0" normalizeH="0" baseline="0" noProof="0" smtClean="0">
                <a:ln>
                  <a:noFill/>
                </a:ln>
                <a:solidFill>
                  <a:schemeClr val="tx1"/>
                </a:solidFill>
                <a:effectLst/>
                <a:uLnTx/>
                <a:uFillTx/>
                <a:latin typeface="+mj-lt"/>
                <a:ea typeface="+mj-ea"/>
                <a:cs typeface="+mj-cs"/>
              </a:rPr>
            </a:br>
            <a:br>
              <a:rPr kumimoji="0" lang="en-US" sz="2400" b="0" i="0" u="none" strike="noStrike" kern="1200" cap="none" spc="0" normalizeH="0" baseline="0" noProof="0" smtClean="0">
                <a:ln>
                  <a:noFill/>
                </a:ln>
                <a:solidFill>
                  <a:schemeClr val="tx1"/>
                </a:solidFill>
                <a:effectLst/>
                <a:uLnTx/>
                <a:uFillTx/>
                <a:latin typeface="+mj-lt"/>
                <a:ea typeface="+mj-ea"/>
                <a:cs typeface="+mj-cs"/>
              </a:rPr>
            </a:br>
            <a:r>
              <a:rPr kumimoji="0" lang="en-US" sz="2400" b="0" i="0" u="none" strike="noStrike" kern="1200" cap="none" spc="0" normalizeH="0" baseline="0" noProof="0" smtClean="0">
                <a:ln>
                  <a:noFill/>
                </a:ln>
                <a:solidFill>
                  <a:schemeClr val="tx1"/>
                </a:solidFill>
                <a:effectLst/>
                <a:uLnTx/>
                <a:uFillTx/>
                <a:latin typeface="+mj-lt"/>
                <a:ea typeface="+mj-ea"/>
                <a:cs typeface="+mj-cs"/>
              </a:rPr>
              <a:t>Price ↑ than quantity of demand ↑</a:t>
            </a:r>
            <a:br>
              <a:rPr kumimoji="0" lang="en-US" sz="2400" b="0" i="0" u="none" strike="noStrike" kern="1200" cap="none" spc="0" normalizeH="0" baseline="0" noProof="0" smtClean="0">
                <a:ln>
                  <a:noFill/>
                </a:ln>
                <a:solidFill>
                  <a:schemeClr val="tx1"/>
                </a:solidFill>
                <a:effectLst/>
                <a:uLnTx/>
                <a:uFillTx/>
                <a:latin typeface="+mj-lt"/>
                <a:ea typeface="+mj-ea"/>
                <a:cs typeface="+mj-cs"/>
              </a:rPr>
            </a:br>
            <a:r>
              <a:rPr kumimoji="0" lang="en-US" sz="2400" b="0" i="0" u="none" strike="noStrike" kern="1200" cap="none" spc="0" normalizeH="0" baseline="0" noProof="0" smtClean="0">
                <a:ln>
                  <a:noFill/>
                </a:ln>
                <a:solidFill>
                  <a:schemeClr val="tx1"/>
                </a:solidFill>
                <a:effectLst/>
                <a:uLnTx/>
                <a:uFillTx/>
                <a:latin typeface="+mj-lt"/>
                <a:ea typeface="+mj-ea"/>
                <a:cs typeface="+mj-cs"/>
              </a:rPr>
              <a:t>Price ↓ than quantity of demand ↓</a:t>
            </a:r>
            <a:br>
              <a:rPr kumimoji="0" lang="en-US" sz="2400" b="0" i="0" u="none" strike="noStrike" kern="1200" cap="none" spc="0" normalizeH="0" baseline="0" noProof="0" smtClean="0">
                <a:ln>
                  <a:noFill/>
                </a:ln>
                <a:solidFill>
                  <a:schemeClr val="tx1"/>
                </a:solidFill>
                <a:effectLst/>
                <a:uLnTx/>
                <a:uFillTx/>
                <a:latin typeface="+mj-lt"/>
                <a:ea typeface="+mj-ea"/>
                <a:cs typeface="+mj-cs"/>
              </a:rPr>
            </a:br>
            <a:endParaRPr kumimoji="0" lang="en-US" sz="2400" b="0" i="0" u="none" strike="noStrike" kern="1200" cap="none" spc="0" normalizeH="0" baseline="0" noProof="0" smtClean="0">
              <a:ln>
                <a:noFill/>
              </a:ln>
              <a:solidFill>
                <a:schemeClr val="tx1"/>
              </a:solidFill>
              <a:effectLst/>
              <a:uLnTx/>
              <a:uFillTx/>
              <a:latin typeface="+mj-lt"/>
              <a:ea typeface="+mj-ea"/>
              <a:cs typeface="+mj-cs"/>
            </a:endParaRPr>
          </a:p>
        </p:txBody>
      </p:sp>
      <p:pic>
        <p:nvPicPr>
          <p:cNvPr id="52227" name="Picture 2"/>
          <p:cNvPicPr>
            <a:picLocks noGrp="1" noChangeAspect="1"/>
          </p:cNvPicPr>
          <p:nvPr>
            <p:ph idx="1"/>
          </p:nvPr>
        </p:nvPicPr>
        <p:blipFill>
          <a:blip r:embed="rId1"/>
          <a:srcRect/>
          <a:stretch>
            <a:fillRect/>
          </a:stretch>
        </p:blipFill>
        <p:spPr>
          <a:xfrm>
            <a:off x="1828800" y="2514600"/>
            <a:ext cx="5181600" cy="3200400"/>
          </a:xfr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Content Placeholder 2"/>
          <p:cNvSpPr>
            <a:spLocks noGrp="1"/>
          </p:cNvSpPr>
          <p:nvPr>
            <p:ph idx="1"/>
          </p:nvPr>
        </p:nvSpPr>
        <p:spPr>
          <a:xfrm>
            <a:off x="457200" y="685800"/>
            <a:ext cx="8229600" cy="5440363"/>
          </a:xfrm>
          <a:ln/>
        </p:spPr>
        <p:txBody>
          <a:bodyPr vert="horz" wrap="square" lIns="91440" tIns="45720" rIns="91440" bIns="45720" anchor="t" anchorCtr="0"/>
          <a:p>
            <a:pPr algn="just" eaLnBrk="1" hangingPunct="1"/>
            <a:r>
              <a:rPr dirty="0"/>
              <a:t>This behavior of consumer is called as “law of demand”.</a:t>
            </a:r>
            <a:endParaRPr dirty="0"/>
          </a:p>
          <a:p>
            <a:pPr algn="just" eaLnBrk="1" hangingPunct="1"/>
            <a:r>
              <a:rPr dirty="0"/>
              <a:t>“There is an inverse relationship between the quantity demanded and the price of the commodity, with the condition that the income of the consumers and prices of substitutes remaining unchanged”.   </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026"/>
          <p:cNvSpPr>
            <a:spLocks noGrp="1"/>
          </p:cNvSpPr>
          <p:nvPr>
            <p:ph type="title"/>
          </p:nvPr>
        </p:nvSpPr>
        <p:spPr>
          <a:xfrm>
            <a:off x="609600" y="228600"/>
            <a:ext cx="8229600" cy="1143000"/>
          </a:xfrm>
          <a:ln/>
        </p:spPr>
        <p:txBody>
          <a:bodyPr vert="horz" wrap="square" lIns="92075" tIns="46038" rIns="92075" bIns="46038" anchor="ctr" anchorCtr="0"/>
          <a:p>
            <a:pPr eaLnBrk="1" hangingPunct="1"/>
            <a:r>
              <a:rPr sz="2800" kern="1200" dirty="0">
                <a:latin typeface="+mj-lt"/>
                <a:ea typeface="+mj-ea"/>
                <a:cs typeface="+mj-cs"/>
              </a:rPr>
              <a:t>A movement in Demand curve Versus a shift of Demand curve</a:t>
            </a:r>
            <a:endParaRPr sz="2800" kern="1200" dirty="0">
              <a:latin typeface="+mj-lt"/>
              <a:ea typeface="+mj-ea"/>
              <a:cs typeface="+mj-cs"/>
            </a:endParaRPr>
          </a:p>
        </p:txBody>
      </p:sp>
      <p:grpSp>
        <p:nvGrpSpPr>
          <p:cNvPr id="2" name="Group 1077"/>
          <p:cNvGrpSpPr/>
          <p:nvPr/>
        </p:nvGrpSpPr>
        <p:grpSpPr>
          <a:xfrm>
            <a:off x="685800" y="2057400"/>
            <a:ext cx="7772400" cy="1917700"/>
            <a:chOff x="432" y="1296"/>
            <a:chExt cx="4800" cy="1012"/>
          </a:xfrm>
        </p:grpSpPr>
        <p:sp>
          <p:nvSpPr>
            <p:cNvPr id="54281" name="Text Box 1058"/>
            <p:cNvSpPr txBox="1"/>
            <p:nvPr/>
          </p:nvSpPr>
          <p:spPr>
            <a:xfrm>
              <a:off x="432" y="1296"/>
              <a:ext cx="4800" cy="1012"/>
            </a:xfrm>
            <a:prstGeom prst="rect">
              <a:avLst/>
            </a:prstGeom>
            <a:solidFill>
              <a:srgbClr val="C0C0C0">
                <a:alpha val="50195"/>
              </a:srgbClr>
            </a:solidFill>
            <a:ln w="12700">
              <a:noFill/>
            </a:ln>
          </p:spPr>
          <p:txBody>
            <a:bodyPr>
              <a:spAutoFit/>
            </a:bodyPr>
            <a:p>
              <a:pPr marL="282575" indent="-282575" eaLnBrk="0" hangingPunct="0"/>
              <a:r>
                <a:rPr dirty="0">
                  <a:latin typeface="Arial" panose="020B0604020202020204" pitchFamily="34" charset="0"/>
                </a:rPr>
                <a:t>Change in price of a good or service</a:t>
              </a:r>
              <a:endParaRPr dirty="0">
                <a:latin typeface="Arial" panose="020B0604020202020204" pitchFamily="34" charset="0"/>
              </a:endParaRPr>
            </a:p>
            <a:p>
              <a:pPr marL="282575" indent="-282575" eaLnBrk="0" hangingPunct="0"/>
              <a:r>
                <a:rPr dirty="0">
                  <a:latin typeface="Arial" panose="020B0604020202020204" pitchFamily="34" charset="0"/>
                </a:rPr>
                <a:t>         leads to</a:t>
              </a:r>
              <a:endParaRPr dirty="0">
                <a:latin typeface="Arial" panose="020B0604020202020204" pitchFamily="34" charset="0"/>
              </a:endParaRPr>
            </a:p>
            <a:p>
              <a:pPr marL="282575" indent="-282575" eaLnBrk="0" hangingPunct="0"/>
              <a:endParaRPr dirty="0">
                <a:latin typeface="Arial" panose="020B0604020202020204" pitchFamily="34" charset="0"/>
              </a:endParaRPr>
            </a:p>
            <a:p>
              <a:pPr marL="282575" indent="-282575" eaLnBrk="0" hangingPunct="0"/>
              <a:r>
                <a:rPr dirty="0">
                  <a:latin typeface="Arial" panose="020B0604020202020204" pitchFamily="34" charset="0"/>
                </a:rPr>
                <a:t>		Change in </a:t>
              </a:r>
              <a:r>
                <a:rPr i="1" dirty="0">
                  <a:latin typeface="Arial" panose="020B0604020202020204" pitchFamily="34" charset="0"/>
                </a:rPr>
                <a:t>quantity demanded</a:t>
              </a:r>
              <a:br>
                <a:rPr i="1" dirty="0">
                  <a:latin typeface="Arial" panose="020B0604020202020204" pitchFamily="34" charset="0"/>
                </a:rPr>
              </a:br>
              <a:r>
                <a:rPr i="1" dirty="0">
                  <a:latin typeface="Arial" panose="020B0604020202020204" pitchFamily="34" charset="0"/>
                </a:rPr>
                <a:t>	</a:t>
              </a:r>
              <a:r>
                <a:rPr dirty="0">
                  <a:latin typeface="Arial" panose="020B0604020202020204" pitchFamily="34" charset="0"/>
                </a:rPr>
                <a:t>(</a:t>
              </a:r>
              <a:r>
                <a:rPr b="1" dirty="0">
                  <a:latin typeface="Arial" panose="020B0604020202020204" pitchFamily="34" charset="0"/>
                </a:rPr>
                <a:t>Movement along the curve</a:t>
              </a:r>
              <a:r>
                <a:rPr dirty="0">
                  <a:latin typeface="Arial" panose="020B0604020202020204" pitchFamily="34" charset="0"/>
                </a:rPr>
                <a:t>).</a:t>
              </a:r>
              <a:endParaRPr dirty="0">
                <a:latin typeface="Arial" panose="020B0604020202020204" pitchFamily="34" charset="0"/>
              </a:endParaRPr>
            </a:p>
          </p:txBody>
        </p:sp>
        <p:sp>
          <p:nvSpPr>
            <p:cNvPr id="54282" name="Freeform 1063"/>
            <p:cNvSpPr/>
            <p:nvPr/>
          </p:nvSpPr>
          <p:spPr>
            <a:xfrm>
              <a:off x="636" y="1678"/>
              <a:ext cx="372" cy="508"/>
            </a:xfrm>
            <a:custGeom>
              <a:avLst/>
              <a:gdLst>
                <a:gd name="txL" fmla="*/ 0 w 349"/>
                <a:gd name="txT" fmla="*/ 0 h 604"/>
                <a:gd name="txR" fmla="*/ 349 w 349"/>
                <a:gd name="txB" fmla="*/ 604 h 604"/>
              </a:gdLst>
              <a:ahLst/>
              <a:cxnLst>
                <a:cxn ang="0">
                  <a:pos x="0" y="0"/>
                </a:cxn>
                <a:cxn ang="0">
                  <a:pos x="0" y="214"/>
                </a:cxn>
                <a:cxn ang="0">
                  <a:pos x="513" y="214"/>
                </a:cxn>
              </a:cxnLst>
              <a:rect l="txL" t="txT" r="txR" b="txB"/>
              <a:pathLst>
                <a:path w="349" h="604">
                  <a:moveTo>
                    <a:pt x="0" y="0"/>
                  </a:moveTo>
                  <a:lnTo>
                    <a:pt x="0" y="604"/>
                  </a:lnTo>
                  <a:lnTo>
                    <a:pt x="349" y="604"/>
                  </a:lnTo>
                </a:path>
              </a:pathLst>
            </a:custGeom>
            <a:solidFill>
              <a:srgbClr val="C0C0C0">
                <a:alpha val="50195"/>
              </a:srgbClr>
            </a:solidFill>
            <a:ln w="25400" cap="flat" cmpd="sng">
              <a:solidFill>
                <a:srgbClr val="FF9900"/>
              </a:solidFill>
              <a:prstDash val="solid"/>
              <a:round/>
              <a:headEnd type="none" w="med" len="med"/>
              <a:tailEnd type="triangle" w="med" len="med"/>
            </a:ln>
          </p:spPr>
          <p:txBody>
            <a:bodyPr/>
            <a:p>
              <a:endParaRPr dirty="0">
                <a:latin typeface="Arial" panose="020B0604020202020204" pitchFamily="34" charset="0"/>
              </a:endParaRPr>
            </a:p>
          </p:txBody>
        </p:sp>
      </p:grpSp>
      <p:grpSp>
        <p:nvGrpSpPr>
          <p:cNvPr id="3" name="Group 1078"/>
          <p:cNvGrpSpPr/>
          <p:nvPr/>
        </p:nvGrpSpPr>
        <p:grpSpPr>
          <a:xfrm>
            <a:off x="685800" y="4191000"/>
            <a:ext cx="7772400" cy="2282825"/>
            <a:chOff x="432" y="2640"/>
            <a:chExt cx="4800" cy="1438"/>
          </a:xfrm>
        </p:grpSpPr>
        <p:sp>
          <p:nvSpPr>
            <p:cNvPr id="54279" name="Text Box 1059"/>
            <p:cNvSpPr txBox="1"/>
            <p:nvPr/>
          </p:nvSpPr>
          <p:spPr>
            <a:xfrm>
              <a:off x="432" y="2640"/>
              <a:ext cx="4800" cy="1438"/>
            </a:xfrm>
            <a:prstGeom prst="rect">
              <a:avLst/>
            </a:prstGeom>
            <a:solidFill>
              <a:srgbClr val="C0C0C0">
                <a:alpha val="50195"/>
              </a:srgbClr>
            </a:solidFill>
            <a:ln w="12700">
              <a:noFill/>
            </a:ln>
          </p:spPr>
          <p:txBody>
            <a:bodyPr>
              <a:spAutoFit/>
            </a:bodyPr>
            <a:p>
              <a:pPr marL="282575" indent="-282575" eaLnBrk="0" hangingPunct="0"/>
              <a:r>
                <a:rPr dirty="0">
                  <a:latin typeface="Arial" panose="020B0604020202020204" pitchFamily="34" charset="0"/>
                </a:rPr>
                <a:t>Change in income, preferences, or</a:t>
              </a:r>
              <a:br>
                <a:rPr dirty="0">
                  <a:latin typeface="Arial" panose="020B0604020202020204" pitchFamily="34" charset="0"/>
                </a:rPr>
              </a:br>
              <a:r>
                <a:rPr dirty="0">
                  <a:latin typeface="Arial" panose="020B0604020202020204" pitchFamily="34" charset="0"/>
                </a:rPr>
                <a:t>prices of other goods or services</a:t>
              </a:r>
              <a:endParaRPr dirty="0">
                <a:latin typeface="Arial" panose="020B0604020202020204" pitchFamily="34" charset="0"/>
              </a:endParaRPr>
            </a:p>
            <a:p>
              <a:pPr marL="282575" indent="-282575" eaLnBrk="0" hangingPunct="0"/>
              <a:r>
                <a:rPr dirty="0">
                  <a:latin typeface="Arial" panose="020B0604020202020204" pitchFamily="34" charset="0"/>
                </a:rPr>
                <a:t>         leads to</a:t>
              </a:r>
              <a:endParaRPr dirty="0">
                <a:latin typeface="Arial" panose="020B0604020202020204" pitchFamily="34" charset="0"/>
              </a:endParaRPr>
            </a:p>
            <a:p>
              <a:pPr marL="282575" indent="-282575" eaLnBrk="0" hangingPunct="0"/>
              <a:endParaRPr dirty="0">
                <a:latin typeface="Arial" panose="020B0604020202020204" pitchFamily="34" charset="0"/>
              </a:endParaRPr>
            </a:p>
            <a:p>
              <a:pPr marL="282575" indent="-282575" eaLnBrk="0" hangingPunct="0"/>
              <a:r>
                <a:rPr dirty="0">
                  <a:latin typeface="Arial" panose="020B0604020202020204" pitchFamily="34" charset="0"/>
                </a:rPr>
                <a:t>		Change in demand</a:t>
              </a:r>
              <a:br>
                <a:rPr dirty="0">
                  <a:latin typeface="Arial" panose="020B0604020202020204" pitchFamily="34" charset="0"/>
                </a:rPr>
              </a:br>
              <a:r>
                <a:rPr dirty="0">
                  <a:latin typeface="Arial" panose="020B0604020202020204" pitchFamily="34" charset="0"/>
                </a:rPr>
                <a:t>	(</a:t>
              </a:r>
              <a:r>
                <a:rPr b="1" dirty="0">
                  <a:latin typeface="Arial" panose="020B0604020202020204" pitchFamily="34" charset="0"/>
                </a:rPr>
                <a:t>Shift of curve</a:t>
              </a:r>
              <a:r>
                <a:rPr dirty="0">
                  <a:latin typeface="Arial" panose="020B0604020202020204" pitchFamily="34" charset="0"/>
                </a:rPr>
                <a:t>).</a:t>
              </a:r>
              <a:endParaRPr dirty="0">
                <a:latin typeface="Arial" panose="020B0604020202020204" pitchFamily="34" charset="0"/>
              </a:endParaRPr>
            </a:p>
          </p:txBody>
        </p:sp>
        <p:sp>
          <p:nvSpPr>
            <p:cNvPr id="54280" name="Freeform 1064"/>
            <p:cNvSpPr/>
            <p:nvPr/>
          </p:nvSpPr>
          <p:spPr>
            <a:xfrm>
              <a:off x="624" y="3214"/>
              <a:ext cx="349" cy="508"/>
            </a:xfrm>
            <a:custGeom>
              <a:avLst/>
              <a:gdLst>
                <a:gd name="txL" fmla="*/ 0 w 349"/>
                <a:gd name="txT" fmla="*/ 0 h 604"/>
                <a:gd name="txR" fmla="*/ 349 w 349"/>
                <a:gd name="txB" fmla="*/ 604 h 604"/>
              </a:gdLst>
              <a:ahLst/>
              <a:cxnLst>
                <a:cxn ang="0">
                  <a:pos x="0" y="0"/>
                </a:cxn>
                <a:cxn ang="0">
                  <a:pos x="0" y="214"/>
                </a:cxn>
                <a:cxn ang="0">
                  <a:pos x="349" y="214"/>
                </a:cxn>
              </a:cxnLst>
              <a:rect l="txL" t="txT" r="txR" b="txB"/>
              <a:pathLst>
                <a:path w="349" h="604">
                  <a:moveTo>
                    <a:pt x="0" y="0"/>
                  </a:moveTo>
                  <a:lnTo>
                    <a:pt x="0" y="604"/>
                  </a:lnTo>
                  <a:lnTo>
                    <a:pt x="349" y="604"/>
                  </a:lnTo>
                </a:path>
              </a:pathLst>
            </a:custGeom>
            <a:noFill/>
            <a:ln w="25400" cap="flat" cmpd="sng">
              <a:solidFill>
                <a:srgbClr val="FF9900"/>
              </a:solidFill>
              <a:prstDash val="solid"/>
              <a:round/>
              <a:headEnd type="none" w="med" len="med"/>
              <a:tailEnd type="triangle" w="med" len="med"/>
            </a:ln>
          </p:spPr>
          <p:txBody>
            <a:bodyPr/>
            <a:p>
              <a:endParaRPr dirty="0">
                <a:latin typeface="Arial" panose="020B0604020202020204" pitchFamily="34" charset="0"/>
              </a:endParaRPr>
            </a:p>
          </p:txBody>
        </p:sp>
      </p:grpSp>
      <p:pic>
        <p:nvPicPr>
          <p:cNvPr id="50233" name="Picture 1081" descr="C:\Prentice Hall\CaseFair\presentations\Cf03\images\optimized\movealong2.gif"/>
          <p:cNvPicPr>
            <a:picLocks noChangeAspect="1"/>
          </p:cNvPicPr>
          <p:nvPr/>
        </p:nvPicPr>
        <p:blipFill>
          <a:blip r:embed="rId1"/>
          <a:stretch>
            <a:fillRect/>
          </a:stretch>
        </p:blipFill>
        <p:spPr>
          <a:xfrm>
            <a:off x="5867400" y="2043113"/>
            <a:ext cx="2514600" cy="1919287"/>
          </a:xfrm>
          <a:prstGeom prst="rect">
            <a:avLst/>
          </a:prstGeom>
          <a:noFill/>
          <a:ln w="9525">
            <a:noFill/>
          </a:ln>
        </p:spPr>
      </p:pic>
      <p:pic>
        <p:nvPicPr>
          <p:cNvPr id="50234" name="Picture 1082" descr="C:\Prentice Hall\CaseFair\presentations\Cf03\images\optimized\movealong5.gif"/>
          <p:cNvPicPr>
            <a:picLocks noChangeAspect="1"/>
          </p:cNvPicPr>
          <p:nvPr/>
        </p:nvPicPr>
        <p:blipFill>
          <a:blip r:embed="rId2"/>
          <a:stretch>
            <a:fillRect/>
          </a:stretch>
        </p:blipFill>
        <p:spPr>
          <a:xfrm>
            <a:off x="5867400" y="4321175"/>
            <a:ext cx="2587625" cy="2079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0233"/>
                                        </p:tgtEl>
                                        <p:attrNameLst>
                                          <p:attrName>style.visibility</p:attrName>
                                        </p:attrNameLst>
                                      </p:cBhvr>
                                      <p:to>
                                        <p:strVal val="visible"/>
                                      </p:to>
                                    </p:set>
                                    <p:animEffect transition="in" filter="box(out)">
                                      <p:cBhvr>
                                        <p:cTn id="12" dur="500"/>
                                        <p:tgtEl>
                                          <p:spTgt spid="502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0234"/>
                                        </p:tgtEl>
                                        <p:attrNameLst>
                                          <p:attrName>style.visibility</p:attrName>
                                        </p:attrNameLst>
                                      </p:cBhvr>
                                      <p:to>
                                        <p:strVal val="visible"/>
                                      </p:to>
                                    </p:set>
                                    <p:animEffect transition="in" filter="box(out)">
                                      <p:cBhvr>
                                        <p:cTn id="22" dur="500"/>
                                        <p:tgtEl>
                                          <p:spTgt spid="50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9600" b="0" i="0" u="none" strike="noStrike" kern="1200" cap="none" spc="0" normalizeH="0" baseline="0" noProof="0" smtClean="0">
                <a:ln>
                  <a:noFill/>
                </a:ln>
                <a:solidFill>
                  <a:schemeClr val="tx1"/>
                </a:solidFill>
                <a:effectLst/>
                <a:uLnTx/>
                <a:uFillTx/>
                <a:latin typeface="Comic Sans MS" panose="030F0702030302020204" pitchFamily="66" charset="0"/>
                <a:ea typeface="+mj-ea"/>
                <a:cs typeface="+mj-cs"/>
              </a:rPr>
              <a:t>SUPPLY</a:t>
            </a:r>
            <a:endParaRPr kumimoji="0" lang="en-US" sz="9600" b="0" i="0" u="none" strike="noStrike" kern="1200" cap="none" spc="0" normalizeH="0" baseline="0" noProof="0" smtClean="0">
              <a:ln>
                <a:noFill/>
              </a:ln>
              <a:solidFill>
                <a:schemeClr val="tx1"/>
              </a:solidFill>
              <a:effectLst/>
              <a:uLnTx/>
              <a:uFillTx/>
              <a:latin typeface="Comic Sans MS" panose="030F0702030302020204" pitchFamily="66" charset="0"/>
              <a:ea typeface="+mj-ea"/>
              <a:cs typeface="+mj-cs"/>
            </a:endParaRPr>
          </a:p>
        </p:txBody>
      </p:sp>
      <p:sp>
        <p:nvSpPr>
          <p:cNvPr id="40963" name="Content Placeholder 2"/>
          <p:cNvSpPr>
            <a:spLocks noGrp="1"/>
          </p:cNvSpPr>
          <p:nvPr>
            <p:ph idx="1"/>
          </p:nvPr>
        </p:nvSpPr>
        <p:spPr/>
        <p:txBody>
          <a:bodyPr vert="horz" wrap="square" lIns="91440" tIns="45720" rIns="91440" bIns="45720" numCol="1" anchor="t" anchorCtr="0" compatLnSpc="1">
            <a:normAutofit fontScale="92500" lnSpcReduction="10000"/>
          </a:bodyPr>
          <a:lstStyle/>
          <a:p>
            <a:pPr marL="420370" marR="0" lvl="0" indent="-384175" algn="just" defTabSz="914400" rtl="0" eaLnBrk="1" fontAlgn="auto" latinLnBrk="0" hangingPunct="1">
              <a:lnSpc>
                <a:spcPct val="100000"/>
              </a:lnSpc>
              <a:spcBef>
                <a:spcPct val="20000"/>
              </a:spcBef>
              <a:spcAft>
                <a:spcPts val="0"/>
              </a:spcAft>
              <a:buClr>
                <a:schemeClr val="accent1"/>
              </a:buClr>
              <a:buSzPct val="80000"/>
              <a:buFont typeface="Arial" panose="020B0604020202020204" pitchFamily="34" charset="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Supply of a commodity means quantity of the commodity which is actually offered for sale at a given price during some particular time.</a:t>
            </a:r>
            <a:br>
              <a:rPr kumimoji="0" lang="en-US" sz="3000" b="0" i="0" u="none" strike="noStrike" kern="1200" cap="none" spc="0" normalizeH="0" baseline="0" noProof="0" smtClean="0">
                <a:ln>
                  <a:noFill/>
                </a:ln>
                <a:solidFill>
                  <a:schemeClr val="tx1"/>
                </a:solidFill>
                <a:effectLst/>
                <a:uLnTx/>
                <a:uFillTx/>
                <a:latin typeface="+mn-lt"/>
                <a:ea typeface="+mn-ea"/>
                <a:cs typeface="+mn-cs"/>
              </a:rPr>
            </a:b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Arial" panose="020B0604020202020204" pitchFamily="34" charset="0"/>
              <a:buChar char="•"/>
              <a:defRPr/>
            </a:pPr>
            <a:r>
              <a:rPr kumimoji="0" lang="en-US" sz="3000" b="0" i="0" u="none" strike="noStrike" kern="1200" cap="none" spc="0" normalizeH="0" baseline="0" noProof="0" smtClean="0">
                <a:ln>
                  <a:noFill/>
                </a:ln>
                <a:solidFill>
                  <a:schemeClr val="tx1"/>
                </a:solidFill>
                <a:effectLst/>
                <a:uLnTx/>
                <a:uFillTx/>
                <a:latin typeface="+mn-lt"/>
                <a:ea typeface="+mn-ea"/>
                <a:cs typeface="+mn-cs"/>
              </a:rPr>
              <a:t>The definition of supply is complete when it has the following elements:</a:t>
            </a:r>
            <a:br>
              <a:rPr kumimoji="0" lang="en-US" sz="3000" b="0" i="0" u="none" strike="noStrike" kern="1200" cap="none" spc="0" normalizeH="0" baseline="0" noProof="0" smtClean="0">
                <a:ln>
                  <a:noFill/>
                </a:ln>
                <a:solidFill>
                  <a:schemeClr val="tx1"/>
                </a:solidFill>
                <a:effectLst/>
                <a:uLnTx/>
                <a:uFillTx/>
                <a:latin typeface="+mn-lt"/>
                <a:ea typeface="+mn-ea"/>
                <a:cs typeface="+mn-cs"/>
              </a:rPr>
            </a:br>
            <a:r>
              <a:rPr kumimoji="0" lang="en-US" sz="3000" b="0" i="0" u="none" strike="noStrike" kern="1200" cap="none" spc="0" normalizeH="0" baseline="0" noProof="0" smtClean="0">
                <a:ln>
                  <a:noFill/>
                </a:ln>
                <a:solidFill>
                  <a:schemeClr val="tx1"/>
                </a:solidFill>
                <a:effectLst/>
                <a:uLnTx/>
                <a:uFillTx/>
                <a:latin typeface="+mn-lt"/>
                <a:ea typeface="+mn-ea"/>
                <a:cs typeface="+mn-cs"/>
              </a:rPr>
              <a:t>(i) Quantity of a commodity offered for sale;</a:t>
            </a:r>
            <a:br>
              <a:rPr kumimoji="0" lang="en-US" sz="3000" b="0" i="0" u="none" strike="noStrike" kern="1200" cap="none" spc="0" normalizeH="0" baseline="0" noProof="0" smtClean="0">
                <a:ln>
                  <a:noFill/>
                </a:ln>
                <a:solidFill>
                  <a:schemeClr val="tx1"/>
                </a:solidFill>
                <a:effectLst/>
                <a:uLnTx/>
                <a:uFillTx/>
                <a:latin typeface="+mn-lt"/>
                <a:ea typeface="+mn-ea"/>
                <a:cs typeface="+mn-cs"/>
              </a:rPr>
            </a:br>
            <a:r>
              <a:rPr kumimoji="0" lang="en-US" sz="3000" b="0" i="0" u="none" strike="noStrike" kern="1200" cap="none" spc="0" normalizeH="0" baseline="0" noProof="0" smtClean="0">
                <a:ln>
                  <a:noFill/>
                </a:ln>
                <a:solidFill>
                  <a:schemeClr val="tx1"/>
                </a:solidFill>
                <a:effectLst/>
                <a:uLnTx/>
                <a:uFillTx/>
                <a:latin typeface="+mn-lt"/>
                <a:ea typeface="+mn-ea"/>
                <a:cs typeface="+mn-cs"/>
              </a:rPr>
              <a:t>(ii) Price of the commodity; and</a:t>
            </a:r>
            <a:br>
              <a:rPr kumimoji="0" lang="en-US" sz="3000" b="0" i="0" u="none" strike="noStrike" kern="1200" cap="none" spc="0" normalizeH="0" baseline="0" noProof="0" smtClean="0">
                <a:ln>
                  <a:noFill/>
                </a:ln>
                <a:solidFill>
                  <a:schemeClr val="tx1"/>
                </a:solidFill>
                <a:effectLst/>
                <a:uLnTx/>
                <a:uFillTx/>
                <a:latin typeface="+mn-lt"/>
                <a:ea typeface="+mn-ea"/>
                <a:cs typeface="+mn-cs"/>
              </a:rPr>
            </a:br>
            <a:r>
              <a:rPr kumimoji="0" lang="en-US" sz="3000" b="0" i="0" u="none" strike="noStrike" kern="1200" cap="none" spc="0" normalizeH="0" baseline="0" noProof="0" smtClean="0">
                <a:ln>
                  <a:noFill/>
                </a:ln>
                <a:solidFill>
                  <a:schemeClr val="tx1"/>
                </a:solidFill>
                <a:effectLst/>
                <a:uLnTx/>
                <a:uFillTx/>
                <a:latin typeface="+mn-lt"/>
                <a:ea typeface="+mn-ea"/>
                <a:cs typeface="+mn-cs"/>
              </a:rPr>
              <a:t>(iii) Time during which the quantity is offered.</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ctrTitle"/>
          </p:nvPr>
        </p:nvSpPr>
        <p:spPr bwMode="auto">
          <a:xfrm>
            <a:off x="457200" y="0"/>
            <a:ext cx="7772400" cy="1470024"/>
          </a:xfrm>
          <a:ln>
            <a:miter lim="800000"/>
          </a:ln>
          <a:effectLst/>
          <a:scene3d>
            <a:camera prst="orthographicFront"/>
            <a:lightRig rig="balanced" dir="t"/>
          </a:scene3d>
          <a:sp3d prstMaterial="plastic"/>
        </p:spPr>
        <p:txBody>
          <a:bodyPr vert="horz" wrap="square" lIns="45720" tIns="45720" rIns="45720" bIns="45720" numCol="1" anchor="t" anchorCtr="0" compatLnSpc="1">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all" spc="0" normalizeH="0" baseline="0" noProof="0" smtClean="0">
                <a:ln w="5000" cmpd="sng">
                  <a:solidFill>
                    <a:schemeClr val="accent1">
                      <a:tint val="80000"/>
                      <a:shade val="99000"/>
                      <a:satMod val="500000"/>
                    </a:schemeClr>
                  </a:solidFill>
                  <a:prstDash val="solid"/>
                </a:ln>
                <a:solidFill>
                  <a:srgbClr val="3333CC"/>
                </a:solidFill>
                <a:effectLst>
                  <a:outerShdw blurRad="50800" dist="38100" dir="5400000" algn="t" rotWithShape="0">
                    <a:prstClr val="black">
                      <a:alpha val="50000"/>
                    </a:prstClr>
                  </a:outerShdw>
                </a:effectLst>
                <a:uLnTx/>
                <a:uFillTx/>
                <a:latin typeface="Comic Sans MS" panose="030F0702030302020204" pitchFamily="66" charset="0"/>
                <a:ea typeface="+mj-ea"/>
                <a:cs typeface="+mj-cs"/>
              </a:rPr>
              <a:t>THE LAW OF SUPPLY</a:t>
            </a:r>
            <a:endParaRPr kumimoji="0" lang="en-US" sz="5400" b="1" i="0" u="none" strike="noStrike" kern="1200" cap="all" spc="0" normalizeH="0" baseline="0" noProof="0" smtClean="0">
              <a:ln w="5000" cmpd="sng">
                <a:solidFill>
                  <a:schemeClr val="accent1">
                    <a:tint val="80000"/>
                    <a:shade val="99000"/>
                    <a:satMod val="500000"/>
                  </a:schemeClr>
                </a:solidFill>
                <a:prstDash val="solid"/>
              </a:ln>
              <a:solidFill>
                <a:srgbClr val="3333CC"/>
              </a:solidFill>
              <a:effectLst>
                <a:outerShdw blurRad="50800" dist="38100" dir="5400000" algn="t" rotWithShape="0">
                  <a:prstClr val="black">
                    <a:alpha val="50000"/>
                  </a:prstClr>
                </a:outerShdw>
              </a:effectLst>
              <a:uLnTx/>
              <a:uFillTx/>
              <a:latin typeface="Comic Sans MS" panose="030F0702030302020204" pitchFamily="66" charset="0"/>
              <a:ea typeface="+mj-ea"/>
              <a:cs typeface="+mj-cs"/>
            </a:endParaRPr>
          </a:p>
        </p:txBody>
      </p:sp>
      <p:sp>
        <p:nvSpPr>
          <p:cNvPr id="4099" name="Rectangle 3"/>
          <p:cNvSpPr>
            <a:spLocks noGrp="1"/>
          </p:cNvSpPr>
          <p:nvPr>
            <p:ph type="subTitle" idx="1"/>
          </p:nvPr>
        </p:nvSpPr>
        <p:spPr>
          <a:xfrm>
            <a:off x="914400" y="1600200"/>
            <a:ext cx="7010400" cy="4572000"/>
          </a:xfrm>
          <a:ln/>
        </p:spPr>
        <p:txBody>
          <a:bodyPr vert="horz" wrap="square" lIns="91440" tIns="0" rIns="45720" bIns="0" anchor="b" anchorCtr="0"/>
          <a:p>
            <a:pPr eaLnBrk="1" hangingPunct="1">
              <a:lnSpc>
                <a:spcPct val="80000"/>
              </a:lnSpc>
              <a:buSzPct val="80000"/>
              <a:buFontTx/>
              <a:buChar char="•"/>
            </a:pPr>
            <a:endParaRPr sz="2400" kern="1200" dirty="0">
              <a:solidFill>
                <a:srgbClr val="FF0000"/>
              </a:solidFill>
              <a:latin typeface="+mn-lt"/>
              <a:ea typeface="+mn-ea"/>
              <a:cs typeface="+mn-cs"/>
            </a:endParaRPr>
          </a:p>
          <a:p>
            <a:pPr algn="l" eaLnBrk="1" hangingPunct="1">
              <a:lnSpc>
                <a:spcPct val="80000"/>
              </a:lnSpc>
              <a:buSzPct val="80000"/>
              <a:buFont typeface="Arial" panose="020B0604020202020204" pitchFamily="34" charset="0"/>
              <a:buChar char="•"/>
            </a:pPr>
            <a:r>
              <a:rPr sz="2400" kern="1200" dirty="0">
                <a:latin typeface="+mn-lt"/>
                <a:ea typeface="+mn-ea"/>
                <a:cs typeface="+mn-cs"/>
              </a:rPr>
              <a:t>‘Law of supply states that </a:t>
            </a:r>
            <a:r>
              <a:rPr sz="2400" kern="1200" dirty="0">
                <a:solidFill>
                  <a:srgbClr val="C00000"/>
                </a:solidFill>
                <a:latin typeface="+mn-lt"/>
                <a:ea typeface="+mn-ea"/>
                <a:cs typeface="+mn-cs"/>
              </a:rPr>
              <a:t>other things remaining the same,</a:t>
            </a:r>
            <a:r>
              <a:rPr sz="2400" kern="1200" dirty="0">
                <a:latin typeface="+mn-lt"/>
                <a:ea typeface="+mn-ea"/>
                <a:cs typeface="+mn-cs"/>
              </a:rPr>
              <a:t> the quantity of any commodity that firms will produce and offer for sale rises with rise in price and falls with fall in price.’</a:t>
            </a:r>
            <a:endParaRPr sz="2400" kern="1200" dirty="0">
              <a:latin typeface="+mn-lt"/>
              <a:ea typeface="+mn-ea"/>
              <a:cs typeface="+mn-cs"/>
            </a:endParaRPr>
          </a:p>
          <a:p>
            <a:pPr eaLnBrk="1" hangingPunct="1">
              <a:lnSpc>
                <a:spcPct val="80000"/>
              </a:lnSpc>
              <a:buSzPct val="80000"/>
              <a:buFontTx/>
              <a:buChar char="•"/>
            </a:pPr>
            <a:endParaRPr sz="2400" kern="1200" dirty="0">
              <a:latin typeface="+mn-lt"/>
              <a:ea typeface="+mn-ea"/>
              <a:cs typeface="+mn-cs"/>
            </a:endParaRPr>
          </a:p>
          <a:p>
            <a:pPr algn="l" eaLnBrk="1" hangingPunct="1">
              <a:lnSpc>
                <a:spcPct val="80000"/>
              </a:lnSpc>
              <a:buSzPct val="80000"/>
              <a:buFontTx/>
              <a:buChar char="•"/>
            </a:pPr>
            <a:r>
              <a:rPr sz="2400" kern="1200" dirty="0">
                <a:latin typeface="+mn-lt"/>
                <a:ea typeface="+mn-ea"/>
                <a:cs typeface="+mn-cs"/>
              </a:rPr>
              <a:t>Higher the price, higher will be quantity supplied and lower the price smaller will be quantity supplied.</a:t>
            </a:r>
            <a:endParaRPr sz="2400" kern="1200" dirty="0">
              <a:latin typeface="+mn-lt"/>
              <a:ea typeface="+mn-ea"/>
              <a:cs typeface="+mn-cs"/>
            </a:endParaRPr>
          </a:p>
          <a:p>
            <a:pPr algn="l" eaLnBrk="1" hangingPunct="1">
              <a:lnSpc>
                <a:spcPct val="80000"/>
              </a:lnSpc>
              <a:buSzPct val="80000"/>
              <a:buFontTx/>
              <a:buChar char="•"/>
            </a:pPr>
            <a:endParaRPr sz="2400" kern="1200" dirty="0">
              <a:latin typeface="+mn-lt"/>
              <a:ea typeface="+mn-ea"/>
              <a:cs typeface="+mn-cs"/>
            </a:endParaRPr>
          </a:p>
          <a:p>
            <a:pPr algn="l" eaLnBrk="1" hangingPunct="1">
              <a:lnSpc>
                <a:spcPct val="80000"/>
              </a:lnSpc>
              <a:buSzPct val="80000"/>
              <a:buFontTx/>
              <a:buChar char="•"/>
            </a:pPr>
            <a:r>
              <a:rPr sz="2400" kern="1200" dirty="0">
                <a:latin typeface="+mn-lt"/>
                <a:ea typeface="+mn-ea"/>
                <a:cs typeface="+mn-cs"/>
              </a:rPr>
              <a:t>‘Other things remaining the same’ means determinants other than own price such as technology, goals of the firm, government policy, price of related goods etc. should not change.</a:t>
            </a:r>
            <a:endParaRPr sz="2400" kern="1200" dirty="0">
              <a:latin typeface="+mn-lt"/>
              <a:ea typeface="+mn-ea"/>
              <a:cs typeface="+mn-cs"/>
            </a:endParaRPr>
          </a:p>
          <a:p>
            <a:pPr eaLnBrk="1" hangingPunct="1">
              <a:lnSpc>
                <a:spcPct val="80000"/>
              </a:lnSpc>
              <a:buSzPct val="80000"/>
            </a:pPr>
            <a:endParaRPr sz="2400" kern="1200" dirty="0">
              <a:solidFill>
                <a:srgbClr val="660066"/>
              </a:solidFill>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99">
                                            <p:txEl>
                                              <p:charRg st="1" end="190"/>
                                            </p:txEl>
                                          </p:spTgt>
                                        </p:tgtEl>
                                        <p:attrNameLst>
                                          <p:attrName>style.visibility</p:attrName>
                                        </p:attrNameLst>
                                      </p:cBhvr>
                                      <p:to>
                                        <p:strVal val="visible"/>
                                      </p:to>
                                    </p:set>
                                    <p:animEffect transition="in" filter="fade">
                                      <p:cBhvr>
                                        <p:cTn id="7" dur="1000"/>
                                        <p:tgtEl>
                                          <p:spTgt spid="4099">
                                            <p:txEl>
                                              <p:charRg st="1" end="190"/>
                                            </p:txEl>
                                          </p:spTgt>
                                        </p:tgtEl>
                                      </p:cBhvr>
                                    </p:animEffect>
                                    <p:anim calcmode="lin" valueType="num">
                                      <p:cBhvr>
                                        <p:cTn id="8" dur="1000" fill="hold"/>
                                        <p:tgtEl>
                                          <p:spTgt spid="4099">
                                            <p:txEl>
                                              <p:charRg st="1" end="190"/>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charRg st="1" end="19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9">
                                            <p:txEl>
                                              <p:charRg st="191" end="297"/>
                                            </p:txEl>
                                          </p:spTgt>
                                        </p:tgtEl>
                                        <p:attrNameLst>
                                          <p:attrName>style.visibility</p:attrName>
                                        </p:attrNameLst>
                                      </p:cBhvr>
                                      <p:to>
                                        <p:strVal val="visible"/>
                                      </p:to>
                                    </p:set>
                                    <p:animEffect transition="in" filter="fade">
                                      <p:cBhvr>
                                        <p:cTn id="14" dur="1000"/>
                                        <p:tgtEl>
                                          <p:spTgt spid="4099">
                                            <p:txEl>
                                              <p:charRg st="191" end="297"/>
                                            </p:txEl>
                                          </p:spTgt>
                                        </p:tgtEl>
                                      </p:cBhvr>
                                    </p:animEffect>
                                    <p:anim calcmode="lin" valueType="num">
                                      <p:cBhvr>
                                        <p:cTn id="15" dur="1000" fill="hold"/>
                                        <p:tgtEl>
                                          <p:spTgt spid="4099">
                                            <p:txEl>
                                              <p:charRg st="191" end="297"/>
                                            </p:txEl>
                                          </p:spTgt>
                                        </p:tgtEl>
                                        <p:attrNameLst>
                                          <p:attrName>ppt_x</p:attrName>
                                        </p:attrNameLst>
                                      </p:cBhvr>
                                      <p:tavLst>
                                        <p:tav tm="0">
                                          <p:val>
                                            <p:strVal val="#ppt_x"/>
                                          </p:val>
                                        </p:tav>
                                        <p:tav tm="100000">
                                          <p:val>
                                            <p:strVal val="#ppt_x"/>
                                          </p:val>
                                        </p:tav>
                                      </p:tavLst>
                                    </p:anim>
                                    <p:anim calcmode="lin" valueType="num">
                                      <p:cBhvr>
                                        <p:cTn id="16" dur="1000" fill="hold"/>
                                        <p:tgtEl>
                                          <p:spTgt spid="4099">
                                            <p:txEl>
                                              <p:charRg st="191" end="29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9">
                                            <p:txEl>
                                              <p:charRg st="298" end="477"/>
                                            </p:txEl>
                                          </p:spTgt>
                                        </p:tgtEl>
                                        <p:attrNameLst>
                                          <p:attrName>style.visibility</p:attrName>
                                        </p:attrNameLst>
                                      </p:cBhvr>
                                      <p:to>
                                        <p:strVal val="visible"/>
                                      </p:to>
                                    </p:set>
                                    <p:animEffect transition="in" filter="fade">
                                      <p:cBhvr>
                                        <p:cTn id="21" dur="1000"/>
                                        <p:tgtEl>
                                          <p:spTgt spid="4099">
                                            <p:txEl>
                                              <p:charRg st="298" end="477"/>
                                            </p:txEl>
                                          </p:spTgt>
                                        </p:tgtEl>
                                      </p:cBhvr>
                                    </p:animEffect>
                                    <p:anim calcmode="lin" valueType="num">
                                      <p:cBhvr>
                                        <p:cTn id="22" dur="1000" fill="hold"/>
                                        <p:tgtEl>
                                          <p:spTgt spid="4099">
                                            <p:txEl>
                                              <p:charRg st="298" end="477"/>
                                            </p:txEl>
                                          </p:spTgt>
                                        </p:tgtEl>
                                        <p:attrNameLst>
                                          <p:attrName>ppt_x</p:attrName>
                                        </p:attrNameLst>
                                      </p:cBhvr>
                                      <p:tavLst>
                                        <p:tav tm="0">
                                          <p:val>
                                            <p:strVal val="#ppt_x"/>
                                          </p:val>
                                        </p:tav>
                                        <p:tav tm="100000">
                                          <p:val>
                                            <p:strVal val="#ppt_x"/>
                                          </p:val>
                                        </p:tav>
                                      </p:tavLst>
                                    </p:anim>
                                    <p:anim calcmode="lin" valueType="num">
                                      <p:cBhvr>
                                        <p:cTn id="23" dur="1000" fill="hold"/>
                                        <p:tgtEl>
                                          <p:spTgt spid="4099">
                                            <p:txEl>
                                              <p:charRg st="298" end="47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The Supply Curve</a:t>
            </a:r>
            <a:endParaRPr kern="1200" dirty="0">
              <a:latin typeface="+mj-lt"/>
              <a:ea typeface="+mj-ea"/>
              <a:cs typeface="+mj-cs"/>
            </a:endParaRPr>
          </a:p>
        </p:txBody>
      </p:sp>
      <p:sp>
        <p:nvSpPr>
          <p:cNvPr id="7171" name="Rectangle 3"/>
          <p:cNvSpPr>
            <a:spLocks noGrp="1"/>
          </p:cNvSpPr>
          <p:nvPr>
            <p:ph idx="1"/>
          </p:nvPr>
        </p:nvSpPr>
        <p:spPr>
          <a:ln/>
        </p:spPr>
        <p:txBody>
          <a:bodyPr vert="horz" wrap="square" lIns="91440" tIns="45720" rIns="91440" bIns="45720" anchor="t" anchorCtr="0"/>
          <a:p>
            <a:pPr eaLnBrk="1" hangingPunct="1"/>
            <a:r>
              <a:rPr dirty="0"/>
              <a:t>The supply curve is the graphic representation of the law of supply.</a:t>
            </a:r>
            <a:endParaRPr dirty="0"/>
          </a:p>
          <a:p>
            <a:pPr eaLnBrk="1" hangingPunct="1"/>
            <a:r>
              <a:rPr dirty="0"/>
              <a:t>The supply curve slopes upward to the right.</a:t>
            </a:r>
            <a:endParaRPr dirty="0"/>
          </a:p>
          <a:p>
            <a:pPr eaLnBrk="1" hangingPunct="1"/>
            <a:r>
              <a:rPr dirty="0"/>
              <a:t>The slope tells us that the quantity supplied varies directly – in the same direction – with the price.</a:t>
            </a:r>
            <a:endParaRPr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charRg st="0" end="69"/>
                                            </p:txEl>
                                          </p:spTgt>
                                        </p:tgtEl>
                                        <p:attrNameLst>
                                          <p:attrName>style.visibility</p:attrName>
                                        </p:attrNameLst>
                                      </p:cBhvr>
                                      <p:to>
                                        <p:strVal val="visible"/>
                                      </p:to>
                                    </p:set>
                                    <p:animEffect transition="in" filter="wipe(left)">
                                      <p:cBhvr>
                                        <p:cTn id="7" dur="500"/>
                                        <p:tgtEl>
                                          <p:spTgt spid="7171">
                                            <p:txEl>
                                              <p:charRg st="0"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charRg st="69" end="114"/>
                                            </p:txEl>
                                          </p:spTgt>
                                        </p:tgtEl>
                                        <p:attrNameLst>
                                          <p:attrName>style.visibility</p:attrName>
                                        </p:attrNameLst>
                                      </p:cBhvr>
                                      <p:to>
                                        <p:strVal val="visible"/>
                                      </p:to>
                                    </p:set>
                                    <p:animEffect transition="in" filter="wipe(left)">
                                      <p:cBhvr>
                                        <p:cTn id="12" dur="500"/>
                                        <p:tgtEl>
                                          <p:spTgt spid="7171">
                                            <p:txEl>
                                              <p:charRg st="69" end="1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charRg st="114" end="218"/>
                                            </p:txEl>
                                          </p:spTgt>
                                        </p:tgtEl>
                                        <p:attrNameLst>
                                          <p:attrName>style.visibility</p:attrName>
                                        </p:attrNameLst>
                                      </p:cBhvr>
                                      <p:to>
                                        <p:strVal val="visible"/>
                                      </p:to>
                                    </p:set>
                                    <p:animEffect transition="in" filter="wipe(left)">
                                      <p:cBhvr>
                                        <p:cTn id="17" dur="500"/>
                                        <p:tgtEl>
                                          <p:spTgt spid="7171">
                                            <p:txEl>
                                              <p:charRg st="114" end="2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7508875" y="5902325"/>
            <a:ext cx="195263" cy="98425"/>
          </a:xfrm>
          <a:prstGeom prst="rect">
            <a:avLst/>
          </a:prstGeom>
          <a:noFill/>
          <a:ln w="12700">
            <a:noFill/>
          </a:ln>
        </p:spPr>
        <p:txBody>
          <a:bodyPr wrap="none" anchor="ctr" anchorCtr="0"/>
          <a:p>
            <a:endParaRPr dirty="0">
              <a:latin typeface="Calibri" panose="020F0502020204030204" pitchFamily="34" charset="0"/>
            </a:endParaRPr>
          </a:p>
        </p:txBody>
      </p:sp>
      <p:sp>
        <p:nvSpPr>
          <p:cNvPr id="58371" name="Rectangle 3"/>
          <p:cNvSpPr/>
          <p:nvPr/>
        </p:nvSpPr>
        <p:spPr>
          <a:xfrm>
            <a:off x="2171700" y="5402263"/>
            <a:ext cx="196850" cy="100012"/>
          </a:xfrm>
          <a:prstGeom prst="rect">
            <a:avLst/>
          </a:prstGeom>
          <a:noFill/>
          <a:ln w="12700">
            <a:noFill/>
          </a:ln>
        </p:spPr>
        <p:txBody>
          <a:bodyPr wrap="none" anchor="ctr" anchorCtr="0"/>
          <a:p>
            <a:endParaRPr dirty="0">
              <a:latin typeface="Calibri" panose="020F0502020204030204" pitchFamily="34" charset="0"/>
            </a:endParaRPr>
          </a:p>
        </p:txBody>
      </p:sp>
      <p:grpSp>
        <p:nvGrpSpPr>
          <p:cNvPr id="2" name="Group 4"/>
          <p:cNvGrpSpPr/>
          <p:nvPr/>
        </p:nvGrpSpPr>
        <p:grpSpPr>
          <a:xfrm>
            <a:off x="2714625" y="2492375"/>
            <a:ext cx="4668838" cy="2589213"/>
            <a:chOff x="1710" y="1570"/>
            <a:chExt cx="2941" cy="1631"/>
          </a:xfrm>
        </p:grpSpPr>
        <p:sp>
          <p:nvSpPr>
            <p:cNvPr id="58387" name="Line 5"/>
            <p:cNvSpPr/>
            <p:nvPr/>
          </p:nvSpPr>
          <p:spPr>
            <a:xfrm flipH="1">
              <a:off x="1710" y="1796"/>
              <a:ext cx="2743" cy="1405"/>
            </a:xfrm>
            <a:prstGeom prst="line">
              <a:avLst/>
            </a:prstGeom>
            <a:ln w="38100" cap="flat" cmpd="sng">
              <a:solidFill>
                <a:schemeClr val="accent2"/>
              </a:solidFill>
              <a:prstDash val="solid"/>
              <a:headEnd type="none" w="med" len="med"/>
              <a:tailEnd type="none" w="med" len="med"/>
            </a:ln>
          </p:spPr>
        </p:sp>
        <p:sp>
          <p:nvSpPr>
            <p:cNvPr id="58388" name="Rectangle 6"/>
            <p:cNvSpPr/>
            <p:nvPr/>
          </p:nvSpPr>
          <p:spPr>
            <a:xfrm>
              <a:off x="4409" y="1570"/>
              <a:ext cx="242" cy="286"/>
            </a:xfrm>
            <a:prstGeom prst="rect">
              <a:avLst/>
            </a:prstGeom>
            <a:noFill/>
            <a:ln w="12700">
              <a:noFill/>
            </a:ln>
          </p:spPr>
          <p:txBody>
            <a:bodyPr wrap="none" lIns="90488" tIns="44450" rIns="90488" bIns="44450">
              <a:spAutoFit/>
            </a:bodyPr>
            <a:p>
              <a:pPr eaLnBrk="0" hangingPunct="0"/>
              <a:r>
                <a:rPr sz="2400" i="1" dirty="0">
                  <a:solidFill>
                    <a:srgbClr val="000000"/>
                  </a:solidFill>
                  <a:latin typeface="Calibri" panose="020F0502020204030204" pitchFamily="34" charset="0"/>
                </a:rPr>
                <a:t>S</a:t>
              </a:r>
              <a:endParaRPr sz="2400" i="1" dirty="0">
                <a:solidFill>
                  <a:srgbClr val="000000"/>
                </a:solidFill>
                <a:latin typeface="Calibri" panose="020F0502020204030204" pitchFamily="34" charset="0"/>
              </a:endParaRPr>
            </a:p>
          </p:txBody>
        </p:sp>
      </p:grpSp>
      <p:sp>
        <p:nvSpPr>
          <p:cNvPr id="8199" name="Rectangle 7"/>
          <p:cNvSpPr/>
          <p:nvPr/>
        </p:nvSpPr>
        <p:spPr>
          <a:xfrm>
            <a:off x="4432300" y="3581400"/>
            <a:ext cx="384175" cy="454025"/>
          </a:xfrm>
          <a:prstGeom prst="rect">
            <a:avLst/>
          </a:prstGeom>
          <a:noFill/>
          <a:ln w="12700">
            <a:noFill/>
          </a:ln>
        </p:spPr>
        <p:txBody>
          <a:bodyPr wrap="none" lIns="90488" tIns="44450" rIns="90488" bIns="44450">
            <a:spAutoFit/>
          </a:bodyPr>
          <a:p>
            <a:pPr eaLnBrk="0" hangingPunct="0"/>
            <a:r>
              <a:rPr sz="2400" dirty="0">
                <a:solidFill>
                  <a:srgbClr val="000000"/>
                </a:solidFill>
                <a:latin typeface="Calibri" panose="020F0502020204030204" pitchFamily="34" charset="0"/>
              </a:rPr>
              <a:t>A</a:t>
            </a:r>
            <a:endParaRPr sz="2400" dirty="0">
              <a:solidFill>
                <a:srgbClr val="000000"/>
              </a:solidFill>
              <a:latin typeface="Calibri" panose="020F0502020204030204" pitchFamily="34" charset="0"/>
            </a:endParaRPr>
          </a:p>
        </p:txBody>
      </p:sp>
      <p:sp>
        <p:nvSpPr>
          <p:cNvPr id="58374" name="Rectangle 8"/>
          <p:cNvSpPr/>
          <p:nvPr/>
        </p:nvSpPr>
        <p:spPr>
          <a:xfrm>
            <a:off x="4530725" y="3890963"/>
            <a:ext cx="196850" cy="100012"/>
          </a:xfrm>
          <a:prstGeom prst="rect">
            <a:avLst/>
          </a:prstGeom>
          <a:noFill/>
          <a:ln w="12700">
            <a:noFill/>
          </a:ln>
        </p:spPr>
        <p:txBody>
          <a:bodyPr wrap="none" anchor="ctr" anchorCtr="0"/>
          <a:p>
            <a:endParaRPr dirty="0">
              <a:latin typeface="Calibri" panose="020F0502020204030204" pitchFamily="34" charset="0"/>
            </a:endParaRPr>
          </a:p>
        </p:txBody>
      </p:sp>
      <p:grpSp>
        <p:nvGrpSpPr>
          <p:cNvPr id="3" name="Group 9"/>
          <p:cNvGrpSpPr/>
          <p:nvPr/>
        </p:nvGrpSpPr>
        <p:grpSpPr>
          <a:xfrm>
            <a:off x="1390650" y="2057400"/>
            <a:ext cx="7269163" cy="4097338"/>
            <a:chOff x="876" y="1296"/>
            <a:chExt cx="4579" cy="2581"/>
          </a:xfrm>
        </p:grpSpPr>
        <p:sp>
          <p:nvSpPr>
            <p:cNvPr id="58383" name="Freeform 10"/>
            <p:cNvSpPr/>
            <p:nvPr/>
          </p:nvSpPr>
          <p:spPr>
            <a:xfrm>
              <a:off x="1505" y="1296"/>
              <a:ext cx="3950" cy="2080"/>
            </a:xfrm>
            <a:custGeom>
              <a:avLst/>
              <a:gdLst>
                <a:gd name="txL" fmla="*/ 0 w 3950"/>
                <a:gd name="txT" fmla="*/ 0 h 2080"/>
                <a:gd name="txR" fmla="*/ 3950 w 3950"/>
                <a:gd name="txB" fmla="*/ 2080 h 2080"/>
              </a:gdLst>
              <a:ahLst/>
              <a:cxnLst>
                <a:cxn ang="0">
                  <a:pos x="0" y="0"/>
                </a:cxn>
                <a:cxn ang="0">
                  <a:pos x="0" y="2079"/>
                </a:cxn>
                <a:cxn ang="0">
                  <a:pos x="3949" y="2079"/>
                </a:cxn>
              </a:cxnLst>
              <a:rect l="txL" t="txT" r="txR" b="txB"/>
              <a:pathLst>
                <a:path w="3950" h="2080">
                  <a:moveTo>
                    <a:pt x="0" y="0"/>
                  </a:moveTo>
                  <a:lnTo>
                    <a:pt x="0" y="2079"/>
                  </a:lnTo>
                  <a:lnTo>
                    <a:pt x="3949" y="2079"/>
                  </a:lnTo>
                </a:path>
              </a:pathLst>
            </a:custGeom>
            <a:noFill/>
            <a:ln w="25400" cap="rnd"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58384" name="Rectangle 11"/>
            <p:cNvSpPr/>
            <p:nvPr/>
          </p:nvSpPr>
          <p:spPr>
            <a:xfrm>
              <a:off x="1952" y="3591"/>
              <a:ext cx="3050" cy="286"/>
            </a:xfrm>
            <a:prstGeom prst="rect">
              <a:avLst/>
            </a:prstGeom>
            <a:noFill/>
            <a:ln w="12700">
              <a:noFill/>
            </a:ln>
          </p:spPr>
          <p:txBody>
            <a:bodyPr wrap="none" lIns="90488" tIns="44450" rIns="90488" bIns="44450">
              <a:spAutoFit/>
            </a:bodyPr>
            <a:p>
              <a:pPr eaLnBrk="0" hangingPunct="0"/>
              <a:r>
                <a:rPr sz="2400" dirty="0">
                  <a:solidFill>
                    <a:srgbClr val="000000"/>
                  </a:solidFill>
                  <a:latin typeface="Calibri" panose="020F0502020204030204" pitchFamily="34" charset="0"/>
                </a:rPr>
                <a:t>Quantity supplied (per unit of time)</a:t>
              </a:r>
              <a:endParaRPr sz="2400" dirty="0">
                <a:solidFill>
                  <a:srgbClr val="000000"/>
                </a:solidFill>
                <a:latin typeface="Calibri" panose="020F0502020204030204" pitchFamily="34" charset="0"/>
              </a:endParaRPr>
            </a:p>
          </p:txBody>
        </p:sp>
        <p:sp>
          <p:nvSpPr>
            <p:cNvPr id="58385" name="Rectangle 12"/>
            <p:cNvSpPr/>
            <p:nvPr/>
          </p:nvSpPr>
          <p:spPr>
            <a:xfrm>
              <a:off x="1268" y="3275"/>
              <a:ext cx="221" cy="286"/>
            </a:xfrm>
            <a:prstGeom prst="rect">
              <a:avLst/>
            </a:prstGeom>
            <a:noFill/>
            <a:ln w="12700">
              <a:noFill/>
            </a:ln>
          </p:spPr>
          <p:txBody>
            <a:bodyPr wrap="none" lIns="90488" tIns="44450" rIns="90488" bIns="44450">
              <a:spAutoFit/>
            </a:bodyPr>
            <a:p>
              <a:pPr eaLnBrk="0" hangingPunct="0"/>
              <a:r>
                <a:rPr sz="2400" dirty="0">
                  <a:solidFill>
                    <a:srgbClr val="000000"/>
                  </a:solidFill>
                  <a:latin typeface="Calibri" panose="020F0502020204030204" pitchFamily="34" charset="0"/>
                </a:rPr>
                <a:t>0</a:t>
              </a:r>
              <a:endParaRPr sz="2400" dirty="0">
                <a:solidFill>
                  <a:srgbClr val="000000"/>
                </a:solidFill>
                <a:latin typeface="Calibri" panose="020F0502020204030204" pitchFamily="34" charset="0"/>
              </a:endParaRPr>
            </a:p>
          </p:txBody>
        </p:sp>
        <p:sp>
          <p:nvSpPr>
            <p:cNvPr id="58386" name="Rectangle 13"/>
            <p:cNvSpPr/>
            <p:nvPr/>
          </p:nvSpPr>
          <p:spPr>
            <a:xfrm rot="-5400000">
              <a:off x="332" y="2080"/>
              <a:ext cx="1374" cy="286"/>
            </a:xfrm>
            <a:prstGeom prst="rect">
              <a:avLst/>
            </a:prstGeom>
            <a:noFill/>
            <a:ln w="12700">
              <a:noFill/>
            </a:ln>
          </p:spPr>
          <p:txBody>
            <a:bodyPr wrap="none" lIns="90488" tIns="44450" rIns="90488" bIns="44450">
              <a:spAutoFit/>
            </a:bodyPr>
            <a:p>
              <a:pPr eaLnBrk="0" hangingPunct="0"/>
              <a:r>
                <a:rPr sz="2400" dirty="0">
                  <a:solidFill>
                    <a:srgbClr val="000000"/>
                  </a:solidFill>
                  <a:latin typeface="Calibri" panose="020F0502020204030204" pitchFamily="34" charset="0"/>
                </a:rPr>
                <a:t>Price (per unit)</a:t>
              </a:r>
              <a:endParaRPr sz="2400" dirty="0">
                <a:solidFill>
                  <a:srgbClr val="000000"/>
                </a:solidFill>
                <a:latin typeface="Calibri" panose="020F0502020204030204" pitchFamily="34" charset="0"/>
              </a:endParaRPr>
            </a:p>
          </p:txBody>
        </p:sp>
      </p:grpSp>
      <p:sp>
        <p:nvSpPr>
          <p:cNvPr id="58376" name="Rectangle 14"/>
          <p:cNvSpPr/>
          <p:nvPr/>
        </p:nvSpPr>
        <p:spPr>
          <a:xfrm rot="-5400000">
            <a:off x="3167063" y="4592638"/>
            <a:ext cx="196850" cy="98425"/>
          </a:xfrm>
          <a:prstGeom prst="rect">
            <a:avLst/>
          </a:prstGeom>
          <a:noFill/>
          <a:ln w="12700">
            <a:noFill/>
          </a:ln>
        </p:spPr>
        <p:txBody>
          <a:bodyPr wrap="none" anchor="ctr" anchorCtr="0"/>
          <a:p>
            <a:endParaRPr dirty="0">
              <a:latin typeface="Calibri" panose="020F0502020204030204" pitchFamily="34" charset="0"/>
            </a:endParaRPr>
          </a:p>
        </p:txBody>
      </p:sp>
      <p:sp>
        <p:nvSpPr>
          <p:cNvPr id="8207" name="Rectangle 15"/>
          <p:cNvSpPr/>
          <p:nvPr/>
        </p:nvSpPr>
        <p:spPr>
          <a:xfrm>
            <a:off x="1846263" y="3805238"/>
            <a:ext cx="519112" cy="454025"/>
          </a:xfrm>
          <a:prstGeom prst="rect">
            <a:avLst/>
          </a:prstGeom>
          <a:noFill/>
          <a:ln w="12700">
            <a:noFill/>
          </a:ln>
        </p:spPr>
        <p:txBody>
          <a:bodyPr wrap="none" lIns="90488" tIns="44450" rIns="90488" bIns="44450">
            <a:spAutoFit/>
          </a:bodyPr>
          <a:p>
            <a:pPr eaLnBrk="0" hangingPunct="0"/>
            <a:r>
              <a:rPr sz="2400" i="1" dirty="0">
                <a:solidFill>
                  <a:srgbClr val="000000"/>
                </a:solidFill>
                <a:latin typeface="Calibri" panose="020F0502020204030204" pitchFamily="34" charset="0"/>
              </a:rPr>
              <a:t>P</a:t>
            </a:r>
            <a:r>
              <a:rPr sz="2400" i="1" baseline="-25000" dirty="0">
                <a:solidFill>
                  <a:srgbClr val="000000"/>
                </a:solidFill>
                <a:latin typeface="Calibri" panose="020F0502020204030204" pitchFamily="34" charset="0"/>
              </a:rPr>
              <a:t>A</a:t>
            </a:r>
            <a:endParaRPr sz="2400" i="1" baseline="-25000" dirty="0">
              <a:solidFill>
                <a:srgbClr val="000000"/>
              </a:solidFill>
              <a:latin typeface="Calibri" panose="020F0502020204030204" pitchFamily="34" charset="0"/>
            </a:endParaRPr>
          </a:p>
        </p:txBody>
      </p:sp>
      <p:grpSp>
        <p:nvGrpSpPr>
          <p:cNvPr id="4" name="Group 16"/>
          <p:cNvGrpSpPr/>
          <p:nvPr/>
        </p:nvGrpSpPr>
        <p:grpSpPr>
          <a:xfrm>
            <a:off x="2398713" y="3979863"/>
            <a:ext cx="2443162" cy="1365250"/>
            <a:chOff x="1511" y="2507"/>
            <a:chExt cx="1539" cy="860"/>
          </a:xfrm>
        </p:grpSpPr>
        <p:sp>
          <p:nvSpPr>
            <p:cNvPr id="58381" name="Freeform 17"/>
            <p:cNvSpPr/>
            <p:nvPr/>
          </p:nvSpPr>
          <p:spPr>
            <a:xfrm>
              <a:off x="2979" y="2507"/>
              <a:ext cx="71" cy="55"/>
            </a:xfrm>
            <a:custGeom>
              <a:avLst/>
              <a:gdLst>
                <a:gd name="txL" fmla="*/ 0 w 71"/>
                <a:gd name="txT" fmla="*/ 0 h 55"/>
                <a:gd name="txR" fmla="*/ 71 w 71"/>
                <a:gd name="txB" fmla="*/ 55 h 55"/>
              </a:gdLst>
              <a:ahLst/>
              <a:cxnLst>
                <a:cxn ang="0">
                  <a:pos x="25" y="53"/>
                </a:cxn>
                <a:cxn ang="0">
                  <a:pos x="19" y="50"/>
                </a:cxn>
                <a:cxn ang="0">
                  <a:pos x="13" y="48"/>
                </a:cxn>
                <a:cxn ang="0">
                  <a:pos x="8" y="44"/>
                </a:cxn>
                <a:cxn ang="0">
                  <a:pos x="5" y="40"/>
                </a:cxn>
                <a:cxn ang="0">
                  <a:pos x="1" y="35"/>
                </a:cxn>
                <a:cxn ang="0">
                  <a:pos x="0" y="30"/>
                </a:cxn>
                <a:cxn ang="0">
                  <a:pos x="0" y="24"/>
                </a:cxn>
                <a:cxn ang="0">
                  <a:pos x="1" y="19"/>
                </a:cxn>
                <a:cxn ang="0">
                  <a:pos x="5" y="14"/>
                </a:cxn>
                <a:cxn ang="0">
                  <a:pos x="8" y="10"/>
                </a:cxn>
                <a:cxn ang="0">
                  <a:pos x="13" y="6"/>
                </a:cxn>
                <a:cxn ang="0">
                  <a:pos x="19" y="4"/>
                </a:cxn>
                <a:cxn ang="0">
                  <a:pos x="25" y="2"/>
                </a:cxn>
                <a:cxn ang="0">
                  <a:pos x="32" y="0"/>
                </a:cxn>
                <a:cxn ang="0">
                  <a:pos x="39" y="0"/>
                </a:cxn>
                <a:cxn ang="0">
                  <a:pos x="46" y="2"/>
                </a:cxn>
                <a:cxn ang="0">
                  <a:pos x="52" y="4"/>
                </a:cxn>
                <a:cxn ang="0">
                  <a:pos x="58" y="6"/>
                </a:cxn>
                <a:cxn ang="0">
                  <a:pos x="63" y="10"/>
                </a:cxn>
                <a:cxn ang="0">
                  <a:pos x="66" y="14"/>
                </a:cxn>
                <a:cxn ang="0">
                  <a:pos x="69" y="19"/>
                </a:cxn>
                <a:cxn ang="0">
                  <a:pos x="70" y="24"/>
                </a:cxn>
                <a:cxn ang="0">
                  <a:pos x="70" y="30"/>
                </a:cxn>
                <a:cxn ang="0">
                  <a:pos x="70" y="35"/>
                </a:cxn>
                <a:cxn ang="0">
                  <a:pos x="66" y="41"/>
                </a:cxn>
                <a:cxn ang="0">
                  <a:pos x="63" y="44"/>
                </a:cxn>
                <a:cxn ang="0">
                  <a:pos x="58" y="48"/>
                </a:cxn>
                <a:cxn ang="0">
                  <a:pos x="52" y="50"/>
                </a:cxn>
                <a:cxn ang="0">
                  <a:pos x="46" y="53"/>
                </a:cxn>
                <a:cxn ang="0">
                  <a:pos x="39" y="54"/>
                </a:cxn>
                <a:cxn ang="0">
                  <a:pos x="32" y="54"/>
                </a:cxn>
                <a:cxn ang="0">
                  <a:pos x="25" y="53"/>
                </a:cxn>
              </a:cxnLst>
              <a:rect l="txL" t="txT" r="txR" b="txB"/>
              <a:pathLst>
                <a:path w="71" h="55">
                  <a:moveTo>
                    <a:pt x="25" y="53"/>
                  </a:moveTo>
                  <a:lnTo>
                    <a:pt x="19" y="50"/>
                  </a:lnTo>
                  <a:lnTo>
                    <a:pt x="13" y="48"/>
                  </a:lnTo>
                  <a:lnTo>
                    <a:pt x="8" y="44"/>
                  </a:lnTo>
                  <a:lnTo>
                    <a:pt x="5" y="40"/>
                  </a:lnTo>
                  <a:lnTo>
                    <a:pt x="1" y="35"/>
                  </a:lnTo>
                  <a:lnTo>
                    <a:pt x="0" y="30"/>
                  </a:lnTo>
                  <a:lnTo>
                    <a:pt x="0" y="24"/>
                  </a:lnTo>
                  <a:lnTo>
                    <a:pt x="1" y="19"/>
                  </a:lnTo>
                  <a:lnTo>
                    <a:pt x="5" y="14"/>
                  </a:lnTo>
                  <a:lnTo>
                    <a:pt x="8" y="10"/>
                  </a:lnTo>
                  <a:lnTo>
                    <a:pt x="13" y="6"/>
                  </a:lnTo>
                  <a:lnTo>
                    <a:pt x="19" y="4"/>
                  </a:lnTo>
                  <a:lnTo>
                    <a:pt x="25" y="2"/>
                  </a:lnTo>
                  <a:lnTo>
                    <a:pt x="32" y="0"/>
                  </a:lnTo>
                  <a:lnTo>
                    <a:pt x="39" y="0"/>
                  </a:lnTo>
                  <a:lnTo>
                    <a:pt x="46" y="2"/>
                  </a:lnTo>
                  <a:lnTo>
                    <a:pt x="52" y="4"/>
                  </a:lnTo>
                  <a:lnTo>
                    <a:pt x="58" y="6"/>
                  </a:lnTo>
                  <a:lnTo>
                    <a:pt x="63" y="10"/>
                  </a:lnTo>
                  <a:lnTo>
                    <a:pt x="66" y="14"/>
                  </a:lnTo>
                  <a:lnTo>
                    <a:pt x="69" y="19"/>
                  </a:lnTo>
                  <a:lnTo>
                    <a:pt x="70" y="24"/>
                  </a:lnTo>
                  <a:lnTo>
                    <a:pt x="70" y="30"/>
                  </a:lnTo>
                  <a:lnTo>
                    <a:pt x="70" y="35"/>
                  </a:lnTo>
                  <a:lnTo>
                    <a:pt x="66" y="41"/>
                  </a:lnTo>
                  <a:lnTo>
                    <a:pt x="63" y="44"/>
                  </a:lnTo>
                  <a:lnTo>
                    <a:pt x="58" y="48"/>
                  </a:lnTo>
                  <a:lnTo>
                    <a:pt x="52" y="50"/>
                  </a:lnTo>
                  <a:lnTo>
                    <a:pt x="46" y="53"/>
                  </a:lnTo>
                  <a:lnTo>
                    <a:pt x="39" y="54"/>
                  </a:lnTo>
                  <a:lnTo>
                    <a:pt x="32" y="54"/>
                  </a:lnTo>
                  <a:lnTo>
                    <a:pt x="25" y="53"/>
                  </a:lnTo>
                </a:path>
              </a:pathLst>
            </a:custGeom>
            <a:solidFill>
              <a:srgbClr val="000000"/>
            </a:solidFill>
            <a:ln w="12700" cap="rnd"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58382" name="Freeform 18"/>
            <p:cNvSpPr/>
            <p:nvPr/>
          </p:nvSpPr>
          <p:spPr>
            <a:xfrm>
              <a:off x="1511" y="2536"/>
              <a:ext cx="1512" cy="831"/>
            </a:xfrm>
            <a:custGeom>
              <a:avLst/>
              <a:gdLst>
                <a:gd name="txL" fmla="*/ 0 w 1512"/>
                <a:gd name="txT" fmla="*/ 0 h 831"/>
                <a:gd name="txR" fmla="*/ 1512 w 1512"/>
                <a:gd name="txB" fmla="*/ 831 h 831"/>
              </a:gdLst>
              <a:ahLst/>
              <a:cxnLst>
                <a:cxn ang="0">
                  <a:pos x="0" y="0"/>
                </a:cxn>
                <a:cxn ang="0">
                  <a:pos x="1511" y="0"/>
                </a:cxn>
                <a:cxn ang="0">
                  <a:pos x="1511" y="830"/>
                </a:cxn>
              </a:cxnLst>
              <a:rect l="txL" t="txT" r="txR" b="txB"/>
              <a:pathLst>
                <a:path w="1512" h="831">
                  <a:moveTo>
                    <a:pt x="0" y="0"/>
                  </a:moveTo>
                  <a:lnTo>
                    <a:pt x="1511" y="0"/>
                  </a:lnTo>
                  <a:lnTo>
                    <a:pt x="1511" y="830"/>
                  </a:lnTo>
                </a:path>
              </a:pathLst>
            </a:custGeom>
            <a:noFill/>
            <a:ln w="25400" cap="flat" cmpd="sng">
              <a:solidFill>
                <a:srgbClr val="000000"/>
              </a:solidFill>
              <a:prstDash val="dash"/>
              <a:round/>
              <a:headEnd type="none" w="med" len="med"/>
              <a:tailEnd type="none" w="med" len="med"/>
            </a:ln>
          </p:spPr>
          <p:txBody>
            <a:bodyPr/>
            <a:p>
              <a:endParaRPr dirty="0">
                <a:latin typeface="Arial" panose="020B0604020202020204" pitchFamily="34" charset="0"/>
              </a:endParaRPr>
            </a:p>
          </p:txBody>
        </p:sp>
      </p:grpSp>
      <p:sp>
        <p:nvSpPr>
          <p:cNvPr id="8211" name="Rectangle 19"/>
          <p:cNvSpPr/>
          <p:nvPr/>
        </p:nvSpPr>
        <p:spPr>
          <a:xfrm>
            <a:off x="4510088" y="5356225"/>
            <a:ext cx="552450" cy="454025"/>
          </a:xfrm>
          <a:prstGeom prst="rect">
            <a:avLst/>
          </a:prstGeom>
          <a:noFill/>
          <a:ln w="12700">
            <a:noFill/>
          </a:ln>
        </p:spPr>
        <p:txBody>
          <a:bodyPr wrap="none" lIns="90488" tIns="44450" rIns="90488" bIns="44450">
            <a:spAutoFit/>
          </a:bodyPr>
          <a:p>
            <a:pPr eaLnBrk="0" hangingPunct="0"/>
            <a:r>
              <a:rPr sz="2400" i="1" dirty="0">
                <a:solidFill>
                  <a:srgbClr val="000000"/>
                </a:solidFill>
                <a:latin typeface="Calibri" panose="020F0502020204030204" pitchFamily="34" charset="0"/>
              </a:rPr>
              <a:t>Q</a:t>
            </a:r>
            <a:r>
              <a:rPr sz="2400" i="1" baseline="-25000" dirty="0">
                <a:solidFill>
                  <a:srgbClr val="000000"/>
                </a:solidFill>
                <a:latin typeface="Calibri" panose="020F0502020204030204" pitchFamily="34" charset="0"/>
              </a:rPr>
              <a:t>A</a:t>
            </a:r>
            <a:endParaRPr sz="2400" i="1" dirty="0">
              <a:solidFill>
                <a:srgbClr val="000000"/>
              </a:solidFill>
              <a:latin typeface="Calibri" panose="020F0502020204030204" pitchFamily="34" charset="0"/>
            </a:endParaRPr>
          </a:p>
        </p:txBody>
      </p:sp>
      <p:sp>
        <p:nvSpPr>
          <p:cNvPr id="58380" name="Rectangle 20"/>
          <p:cNvSpPr>
            <a:spLocks noGrp="1"/>
          </p:cNvSpPr>
          <p:nvPr>
            <p:ph type="title"/>
          </p:nvPr>
        </p:nvSpPr>
        <p:spPr>
          <a:xfrm>
            <a:off x="457200" y="274638"/>
            <a:ext cx="7470775" cy="1143000"/>
          </a:xfrm>
          <a:ln/>
        </p:spPr>
        <p:txBody>
          <a:bodyPr vert="horz" wrap="square" lIns="45720" tIns="45720" rIns="45720" bIns="45720" anchor="ctr" anchorCtr="0"/>
          <a:p>
            <a:pPr eaLnBrk="1" hangingPunct="1"/>
            <a:r>
              <a:rPr kern="1200" dirty="0">
                <a:latin typeface="+mj-lt"/>
                <a:ea typeface="+mj-ea"/>
                <a:cs typeface="+mj-cs"/>
              </a:rPr>
              <a:t>A Sample Supply Curve</a:t>
            </a:r>
            <a:endParaRPr kern="1200" dirty="0">
              <a:latin typeface="+mj-lt"/>
              <a:ea typeface="+mj-ea"/>
              <a:cs typeface="+mj-cs"/>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07"/>
                                        </p:tgtEl>
                                        <p:attrNameLst>
                                          <p:attrName>style.visibility</p:attrName>
                                        </p:attrNameLst>
                                      </p:cBhvr>
                                      <p:to>
                                        <p:strVal val="visible"/>
                                      </p:to>
                                    </p:set>
                                    <p:animEffect transition="in" filter="wipe(left)">
                                      <p:cBhvr>
                                        <p:cTn id="16" dur="500"/>
                                        <p:tgtEl>
                                          <p:spTgt spid="820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199"/>
                                        </p:tgtEl>
                                        <p:attrNameLst>
                                          <p:attrName>style.visibility</p:attrName>
                                        </p:attrNameLst>
                                      </p:cBhvr>
                                      <p:to>
                                        <p:strVal val="visible"/>
                                      </p:to>
                                    </p:set>
                                    <p:animEffect transition="in" filter="wipe(left)">
                                      <p:cBhvr>
                                        <p:cTn id="24" dur="500"/>
                                        <p:tgtEl>
                                          <p:spTgt spid="8199"/>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8211"/>
                                        </p:tgtEl>
                                        <p:attrNameLst>
                                          <p:attrName>style.visibility</p:attrName>
                                        </p:attrNameLst>
                                      </p:cBhvr>
                                      <p:to>
                                        <p:strVal val="visible"/>
                                      </p:to>
                                    </p:set>
                                    <p:animEffect transition="in" filter="wipe(left)">
                                      <p:cBhvr>
                                        <p:cTn id="28" dur="500"/>
                                        <p:tgtEl>
                                          <p:spTgt spid="8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8207" grpId="0"/>
      <p:bldP spid="82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Assumptions </a:t>
            </a:r>
            <a:endParaRPr kern="1200" dirty="0">
              <a:latin typeface="+mj-lt"/>
              <a:ea typeface="+mj-ea"/>
              <a:cs typeface="+mj-cs"/>
            </a:endParaRPr>
          </a:p>
        </p:txBody>
      </p:sp>
      <p:sp>
        <p:nvSpPr>
          <p:cNvPr id="59395" name="Content Placeholder 2"/>
          <p:cNvSpPr>
            <a:spLocks noGrp="1"/>
          </p:cNvSpPr>
          <p:nvPr>
            <p:ph idx="1"/>
          </p:nvPr>
        </p:nvSpPr>
        <p:spPr>
          <a:ln/>
        </p:spPr>
        <p:txBody>
          <a:bodyPr vert="horz" wrap="square" lIns="91440" tIns="45720" rIns="91440" bIns="45720" anchor="t" anchorCtr="0"/>
          <a:p>
            <a:pPr eaLnBrk="1" hangingPunct="1"/>
            <a:r>
              <a:rPr dirty="0"/>
              <a:t>Prices of factors of production do not change</a:t>
            </a:r>
            <a:endParaRPr dirty="0"/>
          </a:p>
          <a:p>
            <a:pPr eaLnBrk="1" hangingPunct="1"/>
            <a:r>
              <a:rPr dirty="0"/>
              <a:t>Do not change in technology</a:t>
            </a:r>
            <a:endParaRPr dirty="0"/>
          </a:p>
          <a:p>
            <a:pPr eaLnBrk="1" hangingPunct="1"/>
            <a:r>
              <a:rPr dirty="0"/>
              <a:t>Government taxes do not change </a:t>
            </a:r>
            <a:endParaRPr dirty="0"/>
          </a:p>
          <a:p>
            <a:pPr eaLnBrk="1" hangingPunct="1"/>
            <a:r>
              <a:rPr dirty="0"/>
              <a:t>Weather do not change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45720" tIns="45720" rIns="45720" bIns="45720" anchor="ctr" anchorCtr="0"/>
          <a:p>
            <a:pPr eaLnBrk="1" hangingPunct="1"/>
            <a:r>
              <a:rPr sz="4000" kern="1200" dirty="0">
                <a:latin typeface="+mj-lt"/>
                <a:ea typeface="+mj-ea"/>
                <a:cs typeface="+mj-cs"/>
              </a:rPr>
              <a:t>Economic Questions</a:t>
            </a:r>
            <a:endParaRPr sz="4000" kern="1200" dirty="0">
              <a:latin typeface="+mj-lt"/>
              <a:ea typeface="+mj-ea"/>
              <a:cs typeface="+mj-cs"/>
            </a:endParaRPr>
          </a:p>
        </p:txBody>
      </p:sp>
      <p:sp>
        <p:nvSpPr>
          <p:cNvPr id="23555" name="Rectangle 3"/>
          <p:cNvSpPr>
            <a:spLocks noGrp="1"/>
          </p:cNvSpPr>
          <p:nvPr>
            <p:ph idx="1"/>
          </p:nvPr>
        </p:nvSpPr>
        <p:spPr>
          <a:ln/>
        </p:spPr>
        <p:txBody>
          <a:bodyPr vert="horz" wrap="square" lIns="91440" tIns="45720" rIns="91440" bIns="45720" anchor="t" anchorCtr="0"/>
          <a:p>
            <a:pPr algn="ctr" eaLnBrk="1" hangingPunct="1">
              <a:lnSpc>
                <a:spcPct val="80000"/>
              </a:lnSpc>
              <a:buFont typeface="Wingdings" panose="05000000000000000000" pitchFamily="2" charset="2"/>
              <a:buNone/>
            </a:pPr>
            <a:endParaRPr dirty="0"/>
          </a:p>
          <a:p>
            <a:pPr eaLnBrk="1" hangingPunct="1">
              <a:lnSpc>
                <a:spcPct val="80000"/>
              </a:lnSpc>
              <a:buFont typeface="Wingdings 2" panose="05020102010507070707" pitchFamily="18" charset="2"/>
              <a:buChar char=""/>
            </a:pPr>
            <a:r>
              <a:rPr dirty="0"/>
              <a:t>WHAT to produce (make)</a:t>
            </a:r>
            <a:endParaRPr dirty="0"/>
          </a:p>
          <a:p>
            <a:pPr eaLnBrk="1" hangingPunct="1">
              <a:lnSpc>
                <a:spcPct val="80000"/>
              </a:lnSpc>
              <a:buFont typeface="Wingdings 2" panose="05020102010507070707" pitchFamily="18" charset="2"/>
              <a:buChar char=""/>
            </a:pPr>
            <a:r>
              <a:rPr dirty="0"/>
              <a:t>HOW MUCH to produce (quantity)</a:t>
            </a:r>
            <a:endParaRPr dirty="0"/>
          </a:p>
          <a:p>
            <a:pPr eaLnBrk="1" hangingPunct="1">
              <a:lnSpc>
                <a:spcPct val="80000"/>
              </a:lnSpc>
              <a:buFont typeface="Wingdings 2" panose="05020102010507070707" pitchFamily="18" charset="2"/>
              <a:buChar char=""/>
            </a:pPr>
            <a:r>
              <a:rPr dirty="0"/>
              <a:t>HOW to Produce it (manufacture)</a:t>
            </a:r>
            <a:endParaRPr dirty="0"/>
          </a:p>
          <a:p>
            <a:pPr eaLnBrk="1" hangingPunct="1">
              <a:lnSpc>
                <a:spcPct val="80000"/>
              </a:lnSpc>
              <a:buFont typeface="Wingdings 2" panose="05020102010507070707" pitchFamily="18" charset="2"/>
              <a:buChar char=""/>
            </a:pPr>
            <a:r>
              <a:rPr dirty="0"/>
              <a:t>FOR WHOM to Produce (who gets what)</a:t>
            </a:r>
            <a:endParaRPr dirty="0"/>
          </a:p>
          <a:p>
            <a:pPr eaLnBrk="1" hangingPunct="1">
              <a:lnSpc>
                <a:spcPct val="80000"/>
              </a:lnSpc>
              <a:buFont typeface="Wingdings 2" panose="05020102010507070707" pitchFamily="18" charset="2"/>
              <a:buChar char=""/>
            </a:pPr>
            <a:r>
              <a:rPr dirty="0"/>
              <a:t>WHO gets to make these decisions?</a:t>
            </a:r>
            <a:endParaRPr dirty="0"/>
          </a:p>
          <a:p>
            <a:pPr eaLnBrk="1" hangingPunct="1">
              <a:lnSpc>
                <a:spcPct val="80000"/>
              </a:lnSpc>
              <a:buFont typeface="Wingdings 2" panose="05020102010507070707" pitchFamily="18" charset="2"/>
              <a:buChar char=""/>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Limitations </a:t>
            </a:r>
            <a:endParaRPr kern="1200" dirty="0">
              <a:latin typeface="+mj-lt"/>
              <a:ea typeface="+mj-ea"/>
              <a:cs typeface="+mj-cs"/>
            </a:endParaRPr>
          </a:p>
        </p:txBody>
      </p:sp>
      <p:sp>
        <p:nvSpPr>
          <p:cNvPr id="60419" name="Content Placeholder 2"/>
          <p:cNvSpPr>
            <a:spLocks noGrp="1"/>
          </p:cNvSpPr>
          <p:nvPr>
            <p:ph idx="1"/>
          </p:nvPr>
        </p:nvSpPr>
        <p:spPr>
          <a:ln/>
        </p:spPr>
        <p:txBody>
          <a:bodyPr vert="horz" wrap="square" lIns="91440" tIns="45720" rIns="91440" bIns="45720" anchor="t" anchorCtr="0"/>
          <a:p>
            <a:pPr eaLnBrk="1" hangingPunct="1"/>
            <a:r>
              <a:rPr dirty="0"/>
              <a:t>War period </a:t>
            </a:r>
            <a:endParaRPr dirty="0"/>
          </a:p>
          <a:p>
            <a:pPr eaLnBrk="1" hangingPunct="1"/>
            <a:r>
              <a:rPr dirty="0"/>
              <a:t>Need for money </a:t>
            </a:r>
            <a:endParaRPr dirty="0"/>
          </a:p>
          <a:p>
            <a:pPr eaLnBrk="1" hangingPunct="1"/>
            <a:r>
              <a:rPr dirty="0"/>
              <a:t>Future fear </a:t>
            </a:r>
            <a:endParaRPr dirty="0"/>
          </a:p>
          <a:p>
            <a:pPr eaLnBrk="1" hangingPunct="1"/>
            <a:r>
              <a:rPr dirty="0"/>
              <a:t>Transferability </a:t>
            </a:r>
            <a:endParaRPr dirty="0"/>
          </a:p>
          <a:p>
            <a:pPr eaLnBrk="1" hangingPunct="1"/>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04800"/>
            <a:ext cx="8229600" cy="1143000"/>
          </a:xfrm>
        </p:spPr>
        <p:txBody>
          <a:bodyPr vert="horz" wrap="square" lIns="45720" tIns="45720" rIns="4572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dirty="0" smtClean="0">
                <a:ln>
                  <a:noFill/>
                </a:ln>
                <a:solidFill>
                  <a:schemeClr val="tx1"/>
                </a:solidFill>
                <a:effectLst/>
                <a:uLnTx/>
                <a:uFillTx/>
                <a:latin typeface="Comic Sans MS" panose="030F0702030302020204" pitchFamily="66" charset="0"/>
                <a:ea typeface="+mj-ea"/>
                <a:cs typeface="+mj-cs"/>
              </a:rPr>
              <a:t>FACTORS DETERMINING SUPPLY</a:t>
            </a:r>
            <a:endParaRPr kumimoji="0" lang="en-US" sz="4600" b="0" i="0" u="none" strike="noStrike" kern="1200" cap="none" spc="0" normalizeH="0" baseline="0" noProof="0" dirty="0" smtClean="0">
              <a:ln>
                <a:noFill/>
              </a:ln>
              <a:solidFill>
                <a:schemeClr val="tx1"/>
              </a:solidFill>
              <a:effectLst/>
              <a:uLnTx/>
              <a:uFillTx/>
              <a:latin typeface="Comic Sans MS" panose="030F0702030302020204" pitchFamily="66" charset="0"/>
              <a:ea typeface="+mj-ea"/>
              <a:cs typeface="+mj-cs"/>
            </a:endParaRPr>
          </a:p>
        </p:txBody>
      </p:sp>
      <p:sp>
        <p:nvSpPr>
          <p:cNvPr id="61443" name="Content Placeholder 2"/>
          <p:cNvSpPr>
            <a:spLocks noGrp="1"/>
          </p:cNvSpPr>
          <p:nvPr>
            <p:ph idx="1"/>
          </p:nvPr>
        </p:nvSpPr>
        <p:spPr>
          <a:xfrm>
            <a:off x="381000" y="2332038"/>
            <a:ext cx="8229600" cy="4525962"/>
          </a:xfrm>
          <a:ln/>
        </p:spPr>
        <p:txBody>
          <a:bodyPr vert="horz" wrap="square" lIns="91440" tIns="45720" rIns="91440" bIns="45720" anchor="t" anchorCtr="0"/>
          <a:p>
            <a:pPr marL="514350" indent="-514350" eaLnBrk="1" hangingPunct="1">
              <a:buFont typeface="Calibri" panose="020F0502020204030204" pitchFamily="34" charset="0"/>
              <a:buAutoNum type="alphaLcParenR"/>
            </a:pPr>
            <a:r>
              <a:rPr dirty="0"/>
              <a:t>Price of the commodity;</a:t>
            </a:r>
            <a:endParaRPr dirty="0"/>
          </a:p>
          <a:p>
            <a:pPr marL="514350" indent="-514350" eaLnBrk="1" hangingPunct="1">
              <a:buFont typeface="Calibri" panose="020F0502020204030204" pitchFamily="34" charset="0"/>
              <a:buAutoNum type="alphaLcParenR"/>
            </a:pPr>
            <a:r>
              <a:rPr dirty="0"/>
              <a:t>Price of related goods;</a:t>
            </a:r>
            <a:endParaRPr dirty="0"/>
          </a:p>
          <a:p>
            <a:pPr marL="514350" indent="-514350" eaLnBrk="1" hangingPunct="1">
              <a:buFont typeface="Calibri" panose="020F0502020204030204" pitchFamily="34" charset="0"/>
              <a:buAutoNum type="alphaLcParenR"/>
            </a:pPr>
            <a:r>
              <a:rPr dirty="0"/>
              <a:t>State of technology;</a:t>
            </a:r>
            <a:endParaRPr dirty="0"/>
          </a:p>
          <a:p>
            <a:pPr marL="514350" indent="-514350" eaLnBrk="1" hangingPunct="1">
              <a:buFont typeface="Calibri" panose="020F0502020204030204" pitchFamily="34" charset="0"/>
              <a:buAutoNum type="alphaLcParenR"/>
            </a:pPr>
            <a:r>
              <a:rPr dirty="0"/>
              <a:t>Cost of production; and</a:t>
            </a:r>
            <a:endParaRPr dirty="0"/>
          </a:p>
          <a:p>
            <a:pPr marL="514350" indent="-514350" eaLnBrk="1" hangingPunct="1">
              <a:buFont typeface="Calibri" panose="020F0502020204030204" pitchFamily="34" charset="0"/>
              <a:buAutoNum type="alphaLcParenR"/>
            </a:pPr>
            <a:r>
              <a:rPr dirty="0"/>
              <a:t>Government policy.</a:t>
            </a:r>
            <a:endParaRPr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7200"/>
            <a:ext cx="8229600" cy="1143000"/>
          </a:xfrm>
        </p:spPr>
        <p:txBody>
          <a:bodyPr vert="horz" wrap="square" lIns="45720" tIns="45720" rIns="4572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dirty="0" smtClean="0">
                <a:ln>
                  <a:noFill/>
                </a:ln>
                <a:solidFill>
                  <a:srgbClr val="FF0000"/>
                </a:solidFill>
                <a:effectLst/>
                <a:uLnTx/>
                <a:uFillTx/>
                <a:latin typeface="+mj-lt"/>
                <a:ea typeface="+mj-ea"/>
                <a:cs typeface="+mj-cs"/>
              </a:rPr>
              <a:t>CHANGE IN QUANTITY SUPPLIED (MOVEMENT): Expansion or Contraction of supply</a:t>
            </a:r>
            <a:endParaRPr kumimoji="0" lang="en-US" sz="4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62467" name="Content Placeholder 4"/>
          <p:cNvSpPr>
            <a:spLocks noGrp="1"/>
          </p:cNvSpPr>
          <p:nvPr>
            <p:ph idx="1"/>
          </p:nvPr>
        </p:nvSpPr>
        <p:spPr>
          <a:xfrm>
            <a:off x="457200" y="2133600"/>
            <a:ext cx="8229600" cy="4525963"/>
          </a:xfrm>
          <a:ln/>
        </p:spPr>
        <p:txBody>
          <a:bodyPr vert="horz" wrap="square" lIns="91440" tIns="45720" rIns="91440" bIns="45720" anchor="t" anchorCtr="0"/>
          <a:p>
            <a:pPr eaLnBrk="1" hangingPunct="1">
              <a:buFont typeface="Arial" panose="020B0604020202020204" pitchFamily="34" charset="0"/>
              <a:buChar char="•"/>
            </a:pPr>
            <a:r>
              <a:rPr dirty="0"/>
              <a:t>A movement along the supply curve is caused by changes in the price of the good, other things remaining constant. It is also called </a:t>
            </a:r>
            <a:r>
              <a:rPr b="1" dirty="0"/>
              <a:t>change in quantity supplied </a:t>
            </a:r>
            <a:r>
              <a:rPr dirty="0"/>
              <a:t>of the commodity.</a:t>
            </a:r>
            <a:endParaRPr dirty="0"/>
          </a:p>
          <a:p>
            <a:pPr eaLnBrk="1" hangingPunct="1">
              <a:buFont typeface="Arial" panose="020B0604020202020204" pitchFamily="34" charset="0"/>
              <a:buChar char="•"/>
            </a:pPr>
            <a:r>
              <a:rPr dirty="0"/>
              <a:t>Movement along the supply curve is of two types:</a:t>
            </a:r>
            <a:br>
              <a:rPr dirty="0"/>
            </a:br>
            <a:r>
              <a:rPr dirty="0"/>
              <a:t>1) Expansion of supply, and</a:t>
            </a:r>
            <a:br>
              <a:rPr dirty="0"/>
            </a:br>
            <a:r>
              <a:rPr dirty="0"/>
              <a:t>2) contraction of supply.</a:t>
            </a:r>
            <a:endParaRPr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sp>
        <p:nvSpPr>
          <p:cNvPr id="63491" name="Content Placeholder 4"/>
          <p:cNvSpPr>
            <a:spLocks noGrp="1"/>
          </p:cNvSpPr>
          <p:nvPr>
            <p:ph idx="1"/>
          </p:nvPr>
        </p:nvSpPr>
        <p:spPr>
          <a:xfrm>
            <a:off x="0" y="1066800"/>
            <a:ext cx="6477000" cy="4525963"/>
          </a:xfrm>
          <a:ln/>
        </p:spPr>
        <p:txBody>
          <a:bodyPr vert="horz" wrap="square" lIns="91440" tIns="45720" rIns="91440" bIns="45720" anchor="t" anchorCtr="0"/>
          <a:p>
            <a:pPr eaLnBrk="1" hangingPunct="1">
              <a:buFont typeface="Arial" panose="020B0604020202020204" pitchFamily="34" charset="0"/>
              <a:buNone/>
            </a:pPr>
            <a:r>
              <a:rPr dirty="0"/>
              <a:t>1) Expansion or Extraction of Supply:</a:t>
            </a:r>
            <a:br>
              <a:rPr dirty="0"/>
            </a:br>
            <a:r>
              <a:rPr dirty="0"/>
              <a:t>- When the quantity supplied rise due to rise in the price, it is extension of supply or increase in quantity supplied.</a:t>
            </a:r>
            <a:br>
              <a:rPr dirty="0"/>
            </a:br>
            <a:r>
              <a:rPr dirty="0"/>
              <a:t>- Here the supply curve moves upward.</a:t>
            </a:r>
            <a:br>
              <a:rPr dirty="0"/>
            </a:br>
            <a:r>
              <a:rPr dirty="0"/>
              <a:t>- It is due to increase in price.</a:t>
            </a:r>
            <a:endParaRPr dirty="0"/>
          </a:p>
          <a:p>
            <a:pPr eaLnBrk="1" hangingPunct="1">
              <a:buFont typeface="Wingdings 2" panose="05020102010507070707" pitchFamily="18" charset="2"/>
              <a:buChar char=""/>
            </a:pPr>
            <a:endParaRPr dirty="0"/>
          </a:p>
          <a:p>
            <a:pPr eaLnBrk="1" hangingPunct="1">
              <a:buFont typeface="Wingdings 2" panose="05020102010507070707" pitchFamily="18" charset="2"/>
              <a:buChar char=""/>
            </a:pPr>
            <a:endParaRPr dirty="0"/>
          </a:p>
        </p:txBody>
      </p:sp>
      <p:pic>
        <p:nvPicPr>
          <p:cNvPr id="63492" name="Picture 5" descr="elass">
            <a:hlinkClick r:id="rId1"/>
          </p:cNvPr>
          <p:cNvPicPr>
            <a:picLocks noChangeAspect="1"/>
          </p:cNvPicPr>
          <p:nvPr/>
        </p:nvPicPr>
        <p:blipFill>
          <a:blip r:embed="rId2"/>
          <a:stretch>
            <a:fillRect/>
          </a:stretch>
        </p:blipFill>
        <p:spPr>
          <a:xfrm>
            <a:off x="5638800" y="3810000"/>
            <a:ext cx="2800350" cy="2800350"/>
          </a:xfrm>
          <a:prstGeom prst="rect">
            <a:avLst/>
          </a:prstGeom>
          <a:noFill/>
          <a:ln w="9525">
            <a:noFill/>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sp>
        <p:nvSpPr>
          <p:cNvPr id="64515" name="Content Placeholder 2"/>
          <p:cNvSpPr>
            <a:spLocks noGrp="1"/>
          </p:cNvSpPr>
          <p:nvPr>
            <p:ph idx="1"/>
          </p:nvPr>
        </p:nvSpPr>
        <p:spPr>
          <a:xfrm>
            <a:off x="228600" y="228600"/>
            <a:ext cx="8229600" cy="3886200"/>
          </a:xfrm>
          <a:ln/>
        </p:spPr>
        <p:txBody>
          <a:bodyPr vert="horz" wrap="square" lIns="91440" tIns="45720" rIns="91440" bIns="45720" anchor="t" anchorCtr="0"/>
          <a:p>
            <a:pPr eaLnBrk="1" hangingPunct="1">
              <a:buNone/>
            </a:pPr>
            <a:r>
              <a:rPr dirty="0"/>
              <a:t>2) Contraction of supply:</a:t>
            </a:r>
            <a:br>
              <a:rPr dirty="0"/>
            </a:br>
            <a:r>
              <a:rPr dirty="0"/>
              <a:t>- When the quantity supplied falls due to a fall in its price, it is called contraction of supply or decrease in quantity supplied.</a:t>
            </a:r>
            <a:br>
              <a:rPr dirty="0"/>
            </a:br>
            <a:r>
              <a:rPr dirty="0"/>
              <a:t>- In this case supply curve moves downwards.</a:t>
            </a:r>
            <a:br>
              <a:rPr dirty="0"/>
            </a:br>
            <a:r>
              <a:rPr dirty="0"/>
              <a:t>- It is due to decrease in price.</a:t>
            </a:r>
            <a:br>
              <a:rPr dirty="0"/>
            </a:br>
            <a:endParaRPr dirty="0"/>
          </a:p>
          <a:p>
            <a:pPr eaLnBrk="1" hangingPunct="1"/>
            <a:endParaRPr dirty="0"/>
          </a:p>
        </p:txBody>
      </p:sp>
      <p:sp>
        <p:nvSpPr>
          <p:cNvPr id="64516" name="AutoShape 2" descr="Image result for contraction in supply curve"/>
          <p:cNvSpPr>
            <a:spLocks noChangeAspect="1"/>
          </p:cNvSpPr>
          <p:nvPr/>
        </p:nvSpPr>
        <p:spPr>
          <a:xfrm>
            <a:off x="155575" y="-144462"/>
            <a:ext cx="304800" cy="304800"/>
          </a:xfrm>
          <a:prstGeom prst="rect">
            <a:avLst/>
          </a:prstGeom>
          <a:noFill/>
          <a:ln w="9525">
            <a:noFill/>
          </a:ln>
        </p:spPr>
        <p:txBody>
          <a:bodyPr/>
          <a:p>
            <a:endParaRPr dirty="0">
              <a:latin typeface="Arial" panose="020B0604020202020204" pitchFamily="34" charset="0"/>
            </a:endParaRPr>
          </a:p>
        </p:txBody>
      </p:sp>
      <p:pic>
        <p:nvPicPr>
          <p:cNvPr id="64517" name="Picture 4" descr="C:\Users\Ch Mohsan\Desktop\2.gif"/>
          <p:cNvPicPr>
            <a:picLocks noChangeAspect="1"/>
          </p:cNvPicPr>
          <p:nvPr/>
        </p:nvPicPr>
        <p:blipFill>
          <a:blip r:embed="rId1"/>
          <a:stretch>
            <a:fillRect/>
          </a:stretch>
        </p:blipFill>
        <p:spPr>
          <a:xfrm>
            <a:off x="2362200" y="4267200"/>
            <a:ext cx="3733800" cy="2362200"/>
          </a:xfrm>
          <a:prstGeom prst="rect">
            <a:avLst/>
          </a:prstGeom>
          <a:noFill/>
          <a:ln w="9525">
            <a:noFill/>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45720" tIns="45720" rIns="4572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dirty="0" smtClean="0">
                <a:ln>
                  <a:noFill/>
                </a:ln>
                <a:solidFill>
                  <a:srgbClr val="FF0000"/>
                </a:solidFill>
                <a:effectLst/>
                <a:uLnTx/>
                <a:uFillTx/>
                <a:latin typeface="+mj-lt"/>
                <a:ea typeface="+mj-ea"/>
                <a:cs typeface="+mj-cs"/>
              </a:rPr>
              <a:t>CHANGE IN SUPPLY (SHIFT): Increase or Decrease in Supply</a:t>
            </a:r>
            <a:endParaRPr kumimoji="0" lang="en-US" sz="4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65539" name="Content Placeholder 2"/>
          <p:cNvSpPr>
            <a:spLocks noGrp="1"/>
          </p:cNvSpPr>
          <p:nvPr>
            <p:ph idx="1"/>
          </p:nvPr>
        </p:nvSpPr>
        <p:spPr>
          <a:xfrm>
            <a:off x="457200" y="1905000"/>
            <a:ext cx="8229600" cy="4525963"/>
          </a:xfrm>
          <a:ln/>
        </p:spPr>
        <p:txBody>
          <a:bodyPr vert="horz" wrap="square" lIns="91440" tIns="45720" rIns="91440" bIns="45720" anchor="t" anchorCtr="0"/>
          <a:p>
            <a:pPr eaLnBrk="1" hangingPunct="1"/>
            <a:r>
              <a:rPr dirty="0"/>
              <a:t>A shift in supply curve is caused by changes in factors other than the price of good.</a:t>
            </a:r>
            <a:endParaRPr dirty="0"/>
          </a:p>
          <a:p>
            <a:pPr eaLnBrk="1" hangingPunct="1"/>
            <a:r>
              <a:rPr dirty="0"/>
              <a:t>These factors are:</a:t>
            </a:r>
            <a:br>
              <a:rPr dirty="0"/>
            </a:br>
            <a:r>
              <a:rPr dirty="0"/>
              <a:t>a) State of technology</a:t>
            </a:r>
            <a:br>
              <a:rPr dirty="0"/>
            </a:br>
            <a:r>
              <a:rPr dirty="0"/>
              <a:t>b) Cost of production</a:t>
            </a:r>
            <a:br>
              <a:rPr dirty="0"/>
            </a:br>
            <a:r>
              <a:rPr dirty="0"/>
              <a:t>c) Government policy</a:t>
            </a:r>
            <a:br>
              <a:rPr dirty="0"/>
            </a:br>
            <a:endParaRPr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sp>
        <p:nvSpPr>
          <p:cNvPr id="66563" name="Content Placeholder 2"/>
          <p:cNvSpPr>
            <a:spLocks noGrp="1"/>
          </p:cNvSpPr>
          <p:nvPr>
            <p:ph idx="1"/>
          </p:nvPr>
        </p:nvSpPr>
        <p:spPr>
          <a:xfrm>
            <a:off x="304800" y="990600"/>
            <a:ext cx="8229600" cy="4525963"/>
          </a:xfrm>
          <a:ln/>
        </p:spPr>
        <p:txBody>
          <a:bodyPr vert="horz" wrap="square" lIns="91440" tIns="45720" rIns="91440" bIns="45720" anchor="t" anchorCtr="0"/>
          <a:p>
            <a:pPr eaLnBrk="1" hangingPunct="1"/>
            <a:r>
              <a:rPr dirty="0"/>
              <a:t>A change in any of these factors causes shift in the supply curve. It is also called </a:t>
            </a:r>
            <a:r>
              <a:rPr b="1" dirty="0"/>
              <a:t>change in supply</a:t>
            </a:r>
            <a:r>
              <a:rPr dirty="0"/>
              <a:t>.</a:t>
            </a:r>
            <a:endParaRPr dirty="0"/>
          </a:p>
          <a:p>
            <a:pPr eaLnBrk="1" hangingPunct="1"/>
            <a:r>
              <a:rPr dirty="0"/>
              <a:t>In a shift, a new supply curve is drawn.</a:t>
            </a:r>
            <a:endParaRPr dirty="0"/>
          </a:p>
          <a:p>
            <a:pPr eaLnBrk="1" hangingPunct="1"/>
            <a:r>
              <a:rPr dirty="0"/>
              <a:t>A shift of the supply curve can be of two types:</a:t>
            </a:r>
            <a:br>
              <a:rPr dirty="0"/>
            </a:br>
            <a:r>
              <a:rPr dirty="0"/>
              <a:t>1) Increase in supply, or</a:t>
            </a:r>
            <a:br>
              <a:rPr dirty="0"/>
            </a:br>
            <a:r>
              <a:rPr dirty="0"/>
              <a:t>2) Decrease in supply</a:t>
            </a:r>
            <a:endParaRPr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sp>
        <p:nvSpPr>
          <p:cNvPr id="67587" name="Content Placeholder 2"/>
          <p:cNvSpPr>
            <a:spLocks noGrp="1"/>
          </p:cNvSpPr>
          <p:nvPr>
            <p:ph idx="1"/>
          </p:nvPr>
        </p:nvSpPr>
        <p:spPr>
          <a:xfrm>
            <a:off x="381000" y="457200"/>
            <a:ext cx="8229600" cy="6096000"/>
          </a:xfrm>
          <a:ln/>
        </p:spPr>
        <p:txBody>
          <a:bodyPr vert="horz" wrap="square" lIns="91440" tIns="45720" rIns="91440" bIns="45720" anchor="t" anchorCtr="0"/>
          <a:p>
            <a:pPr marL="514350" indent="-514350" eaLnBrk="1" hangingPunct="1">
              <a:buFont typeface="Arial" panose="020B0604020202020204" pitchFamily="34" charset="0"/>
              <a:buAutoNum type="arabicParenR"/>
            </a:pPr>
            <a:r>
              <a:rPr dirty="0"/>
              <a:t>Increase in supply:</a:t>
            </a:r>
            <a:br>
              <a:rPr dirty="0"/>
            </a:br>
            <a:r>
              <a:rPr dirty="0"/>
              <a:t>-when supply of a commodity rises due to favorable changes in factors other than price of the commodity, it is called increase in supply.</a:t>
            </a:r>
            <a:endParaRPr dirty="0"/>
          </a:p>
          <a:p>
            <a:pPr marL="514350" indent="-514350" eaLnBrk="1" hangingPunct="1">
              <a:buFont typeface="Arial" panose="020B0604020202020204" pitchFamily="34" charset="0"/>
              <a:buNone/>
            </a:pPr>
            <a:br>
              <a:rPr dirty="0"/>
            </a:br>
            <a:r>
              <a:rPr dirty="0"/>
              <a:t>- Favorable changes imply:</a:t>
            </a:r>
            <a:br>
              <a:rPr dirty="0"/>
            </a:br>
            <a:r>
              <a:rPr dirty="0"/>
              <a:t>(i) Improvement in technique of production</a:t>
            </a:r>
            <a:br>
              <a:rPr dirty="0"/>
            </a:br>
            <a:r>
              <a:rPr dirty="0"/>
              <a:t>(ii) Fall in the cost of production</a:t>
            </a:r>
            <a:br>
              <a:rPr dirty="0"/>
            </a:br>
            <a:r>
              <a:rPr dirty="0"/>
              <a:t>(iii) Fall in taxes</a:t>
            </a:r>
            <a:endParaRPr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sp>
        <p:nvSpPr>
          <p:cNvPr id="68611" name="AutoShape 2" descr="Image result for increase in supply curve shift"/>
          <p:cNvSpPr>
            <a:spLocks noChangeAspect="1"/>
          </p:cNvSpPr>
          <p:nvPr/>
        </p:nvSpPr>
        <p:spPr>
          <a:xfrm>
            <a:off x="168275" y="-182562"/>
            <a:ext cx="304800" cy="304800"/>
          </a:xfrm>
          <a:prstGeom prst="rect">
            <a:avLst/>
          </a:prstGeom>
          <a:noFill/>
          <a:ln w="9525">
            <a:noFill/>
          </a:ln>
        </p:spPr>
        <p:txBody>
          <a:bodyPr/>
          <a:p>
            <a:endParaRPr dirty="0">
              <a:latin typeface="Arial" panose="020B0604020202020204" pitchFamily="34" charset="0"/>
            </a:endParaRPr>
          </a:p>
        </p:txBody>
      </p:sp>
      <p:sp>
        <p:nvSpPr>
          <p:cNvPr id="68612" name="AutoShape 4" descr="Image result for increase in supply curve shift"/>
          <p:cNvSpPr>
            <a:spLocks noChangeAspect="1"/>
          </p:cNvSpPr>
          <p:nvPr/>
        </p:nvSpPr>
        <p:spPr>
          <a:xfrm>
            <a:off x="168275" y="-182562"/>
            <a:ext cx="304800" cy="304800"/>
          </a:xfrm>
          <a:prstGeom prst="rect">
            <a:avLst/>
          </a:prstGeom>
          <a:noFill/>
          <a:ln w="9525">
            <a:noFill/>
          </a:ln>
        </p:spPr>
        <p:txBody>
          <a:bodyPr/>
          <a:p>
            <a:endParaRPr dirty="0">
              <a:latin typeface="Arial" panose="020B0604020202020204" pitchFamily="34" charset="0"/>
            </a:endParaRPr>
          </a:p>
        </p:txBody>
      </p:sp>
      <p:pic>
        <p:nvPicPr>
          <p:cNvPr id="68613" name="Picture 8" descr="http://www.economicsonline.co.uk/How%20markets%20work%20graphs/Supply-to-R.png"/>
          <p:cNvPicPr>
            <a:picLocks noChangeAspect="1"/>
          </p:cNvPicPr>
          <p:nvPr/>
        </p:nvPicPr>
        <p:blipFill>
          <a:blip r:embed="rId1"/>
          <a:stretch>
            <a:fillRect/>
          </a:stretch>
        </p:blipFill>
        <p:spPr>
          <a:xfrm>
            <a:off x="1295400" y="1905000"/>
            <a:ext cx="5486400" cy="4883150"/>
          </a:xfrm>
          <a:prstGeom prst="rect">
            <a:avLst/>
          </a:prstGeom>
          <a:noFill/>
          <a:ln w="9525">
            <a:noFill/>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sp>
        <p:nvSpPr>
          <p:cNvPr id="69635" name="Content Placeholder 2"/>
          <p:cNvSpPr>
            <a:spLocks noGrp="1"/>
          </p:cNvSpPr>
          <p:nvPr>
            <p:ph idx="1"/>
          </p:nvPr>
        </p:nvSpPr>
        <p:spPr>
          <a:xfrm>
            <a:off x="457200" y="533400"/>
            <a:ext cx="8229600" cy="6172200"/>
          </a:xfrm>
          <a:ln/>
        </p:spPr>
        <p:txBody>
          <a:bodyPr vert="horz" wrap="square" lIns="91440" tIns="45720" rIns="91440" bIns="45720" anchor="t" anchorCtr="0"/>
          <a:p>
            <a:pPr eaLnBrk="1" hangingPunct="1">
              <a:buFont typeface="Arial" panose="020B0604020202020204" pitchFamily="34" charset="0"/>
              <a:buNone/>
            </a:pPr>
            <a:r>
              <a:rPr dirty="0"/>
              <a:t>2) Decrease in supply:</a:t>
            </a:r>
            <a:br>
              <a:rPr dirty="0"/>
            </a:br>
            <a:r>
              <a:rPr dirty="0"/>
              <a:t>-When supply of a commodity falls due to unfavorable changes in factors other than its price, it is called decrease in supply.</a:t>
            </a:r>
            <a:endParaRPr dirty="0"/>
          </a:p>
          <a:p>
            <a:pPr eaLnBrk="1" hangingPunct="1">
              <a:buFont typeface="Arial" panose="020B0604020202020204" pitchFamily="34" charset="0"/>
              <a:buNone/>
            </a:pPr>
            <a:br>
              <a:rPr dirty="0"/>
            </a:br>
            <a:r>
              <a:rPr dirty="0"/>
              <a:t>-The causes of decrease in supply are:</a:t>
            </a:r>
            <a:br>
              <a:rPr dirty="0"/>
            </a:br>
            <a:r>
              <a:rPr dirty="0"/>
              <a:t>(i) outdated technique of production</a:t>
            </a:r>
            <a:br>
              <a:rPr dirty="0"/>
            </a:br>
            <a:r>
              <a:rPr dirty="0"/>
              <a:t>(ii) Increase in the cost of production</a:t>
            </a:r>
            <a:br>
              <a:rPr dirty="0"/>
            </a:br>
            <a:r>
              <a:rPr dirty="0"/>
              <a:t>(iii) Rise in tax</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15963"/>
          </a:xfrm>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dirty="0" smtClean="0">
                <a:ln>
                  <a:noFill/>
                </a:ln>
                <a:solidFill>
                  <a:schemeClr val="tx1"/>
                </a:solidFill>
                <a:effectLst/>
                <a:uLnTx/>
                <a:uFillTx/>
                <a:latin typeface="+mj-lt"/>
                <a:ea typeface="+mj-ea"/>
                <a:cs typeface="+mj-cs"/>
              </a:rPr>
              <a:t>Economics </a:t>
            </a:r>
            <a:endParaRPr kumimoji="0" 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95400"/>
            <a:ext cx="8229600" cy="4724400"/>
          </a:xfrm>
        </p:spPr>
        <p:txBody>
          <a:bodyPr vert="horz" wrap="square" lIns="91440" tIns="45720" rIns="91440" bIns="45720" numCol="1" anchor="t" anchorCtr="0" compatLnSpc="1">
            <a:normAutofit fontScale="92500" lnSpcReduction="20000"/>
          </a:bodyPr>
          <a:lstStyle/>
          <a:p>
            <a:pPr marL="137160" marR="0" lvl="0" indent="0" algn="l" defTabSz="914400" rtl="0" eaLnBrk="1" fontAlgn="auto" latinLnBrk="0" hangingPunct="1">
              <a:lnSpc>
                <a:spcPct val="100000"/>
              </a:lnSpc>
              <a:spcBef>
                <a:spcPct val="20000"/>
              </a:spcBef>
              <a:spcAft>
                <a:spcPts val="0"/>
              </a:spcAft>
              <a:buClr>
                <a:schemeClr val="tx1">
                  <a:shade val="95000"/>
                </a:schemeClr>
              </a:buClr>
              <a:buSzPct val="80000"/>
              <a:buFont typeface="Wingdings 2" panose="05020102010507070707"/>
              <a:buNone/>
              <a:defRPr/>
            </a:pPr>
            <a:r>
              <a:rPr kumimoji="0" lang="en-US" sz="3000" b="0" i="0" u="none" strike="noStrike" kern="1200" cap="none" spc="0" normalizeH="0" baseline="0" noProof="0" dirty="0">
                <a:ln>
                  <a:noFill/>
                </a:ln>
                <a:solidFill>
                  <a:schemeClr val="tx1"/>
                </a:solidFill>
                <a:effectLst/>
                <a:uLnTx/>
                <a:uFillTx/>
                <a:latin typeface="+mn-lt"/>
                <a:ea typeface="+mn-ea"/>
                <a:cs typeface="+mn-cs"/>
              </a:rPr>
              <a:t>Economics is the science that deals with the production and consumption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of goods </a:t>
            </a:r>
            <a:r>
              <a:rPr kumimoji="0" lang="en-US" sz="3000" b="0" i="0" u="none" strike="noStrike" kern="1200" cap="none" spc="0" normalizeH="0" baseline="0" noProof="0" dirty="0">
                <a:ln>
                  <a:noFill/>
                </a:ln>
                <a:solidFill>
                  <a:schemeClr val="tx1"/>
                </a:solidFill>
                <a:effectLst/>
                <a:uLnTx/>
                <a:uFillTx/>
                <a:latin typeface="+mn-lt"/>
                <a:ea typeface="+mn-ea"/>
                <a:cs typeface="+mn-cs"/>
              </a:rPr>
              <a:t>and services and the distribution and rendering of these for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human welfare</a:t>
            </a:r>
            <a:r>
              <a:rPr kumimoji="0" lang="en-US" sz="3000" b="0" i="0" u="none" strike="noStrike" kern="1200" cap="none" spc="0" normalizeH="0" baseline="0" noProof="0" dirty="0">
                <a:ln>
                  <a:noFill/>
                </a:ln>
                <a:solidFill>
                  <a:schemeClr val="tx1"/>
                </a:solidFill>
                <a:effectLst/>
                <a:uLnTx/>
                <a:uFillTx/>
                <a:latin typeface="+mn-lt"/>
                <a:ea typeface="+mn-ea"/>
                <a:cs typeface="+mn-cs"/>
              </a:rPr>
              <a:t>.</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000" b="0" i="0" u="none" strike="noStrike" kern="1200" cap="none" spc="0" normalizeH="0" baseline="0" noProof="0" dirty="0" smtClean="0">
                <a:ln>
                  <a:noFill/>
                </a:ln>
                <a:solidFill>
                  <a:schemeClr val="tx1"/>
                </a:solidFill>
                <a:effectLst/>
                <a:uLnTx/>
                <a:uFillTx/>
                <a:latin typeface="+mn-lt"/>
                <a:ea typeface="+mn-ea"/>
                <a:cs typeface="+mn-cs"/>
              </a:rPr>
            </a:br>
            <a:r>
              <a:rPr kumimoji="0" lang="en-US" sz="3000" b="0" i="0" u="none" strike="noStrike" kern="1200" cap="none" spc="0" normalizeH="0" baseline="0" noProof="0" dirty="0">
                <a:ln>
                  <a:noFill/>
                </a:ln>
                <a:solidFill>
                  <a:schemeClr val="tx1"/>
                </a:solidFill>
                <a:effectLst/>
                <a:uLnTx/>
                <a:uFillTx/>
                <a:latin typeface="+mn-lt"/>
                <a:ea typeface="+mn-ea"/>
                <a:cs typeface="+mn-cs"/>
              </a:rPr>
              <a:t>The following are the economic goals.</a:t>
            </a:r>
            <a:br>
              <a:rPr kumimoji="0" lang="en-US" sz="3000" b="0" i="0" u="none" strike="noStrike" kern="1200" cap="none" spc="0" normalizeH="0" baseline="0" noProof="0" dirty="0">
                <a:ln>
                  <a:noFill/>
                </a:ln>
                <a:solidFill>
                  <a:schemeClr val="tx1"/>
                </a:solidFill>
                <a:effectLst/>
                <a:uLnTx/>
                <a:uFillTx/>
                <a:latin typeface="+mn-lt"/>
                <a:ea typeface="+mn-ea"/>
                <a:cs typeface="+mn-cs"/>
              </a:rPr>
            </a:b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80000"/>
              <a:buFont typeface="Wingdings" panose="05000000000000000000" pitchFamily="2" charset="2"/>
              <a:buChar char="v"/>
              <a:defRPr/>
            </a:pPr>
            <a:r>
              <a:rPr kumimoji="0" lang="en-US" sz="3000" b="0" i="0" u="none" strike="noStrike" kern="1200" cap="none" spc="0" normalizeH="0" baseline="0" noProof="0" dirty="0">
                <a:ln>
                  <a:noFill/>
                </a:ln>
                <a:solidFill>
                  <a:schemeClr val="tx1"/>
                </a:solidFill>
                <a:effectLst/>
                <a:uLnTx/>
                <a:uFillTx/>
                <a:latin typeface="+mn-lt"/>
                <a:ea typeface="+mn-ea"/>
                <a:cs typeface="+mn-cs"/>
              </a:rPr>
              <a:t>A high level of employment</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80000"/>
              <a:buFont typeface="Wingdings" panose="05000000000000000000" pitchFamily="2" charset="2"/>
              <a:buChar char="v"/>
              <a:defRPr/>
            </a:pPr>
            <a:r>
              <a:rPr kumimoji="0" lang="en-US" sz="3000" b="0" i="0" u="none" strike="noStrike" kern="1200" cap="none" spc="0" normalizeH="0" baseline="0" noProof="0" dirty="0">
                <a:ln>
                  <a:noFill/>
                </a:ln>
                <a:solidFill>
                  <a:schemeClr val="tx1"/>
                </a:solidFill>
                <a:effectLst/>
                <a:uLnTx/>
                <a:uFillTx/>
                <a:latin typeface="+mn-lt"/>
                <a:ea typeface="+mn-ea"/>
                <a:cs typeface="+mn-cs"/>
              </a:rPr>
              <a:t>Price stability</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80000"/>
              <a:buFont typeface="Wingdings" panose="05000000000000000000" pitchFamily="2" charset="2"/>
              <a:buChar char="v"/>
              <a:defRPr/>
            </a:pPr>
            <a:r>
              <a:rPr kumimoji="0" lang="en-US" sz="3000" b="0" i="0" u="none" strike="noStrike" kern="1200" cap="none" spc="0" normalizeH="0" baseline="0" noProof="0" dirty="0">
                <a:ln>
                  <a:noFill/>
                </a:ln>
                <a:solidFill>
                  <a:schemeClr val="tx1"/>
                </a:solidFill>
                <a:effectLst/>
                <a:uLnTx/>
                <a:uFillTx/>
                <a:latin typeface="+mn-lt"/>
                <a:ea typeface="+mn-ea"/>
                <a:cs typeface="+mn-cs"/>
              </a:rPr>
              <a:t>Efficiency</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80000"/>
              <a:buFont typeface="Wingdings" panose="05000000000000000000" pitchFamily="2" charset="2"/>
              <a:buChar char="v"/>
              <a:defRPr/>
            </a:pPr>
            <a:r>
              <a:rPr kumimoji="0" lang="en-US" sz="3000" b="0" i="0" u="none" strike="noStrike" kern="1200" cap="none" spc="0" normalizeH="0" baseline="0" noProof="0" dirty="0">
                <a:ln>
                  <a:noFill/>
                </a:ln>
                <a:solidFill>
                  <a:schemeClr val="tx1"/>
                </a:solidFill>
                <a:effectLst/>
                <a:uLnTx/>
                <a:uFillTx/>
                <a:latin typeface="+mn-lt"/>
                <a:ea typeface="+mn-ea"/>
                <a:cs typeface="+mn-cs"/>
              </a:rPr>
              <a:t>An equitable distribution of income</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80000"/>
              <a:buFont typeface="Wingdings" panose="05000000000000000000" pitchFamily="2" charset="2"/>
              <a:buChar char="v"/>
              <a:defRPr/>
            </a:pPr>
            <a:r>
              <a:rPr kumimoji="0" lang="en-US" sz="3000" b="0" i="0" u="none" strike="noStrike" kern="1200" cap="none" spc="0" normalizeH="0" baseline="0" noProof="0" dirty="0">
                <a:ln>
                  <a:noFill/>
                </a:ln>
                <a:solidFill>
                  <a:schemeClr val="tx1"/>
                </a:solidFill>
                <a:effectLst/>
                <a:uLnTx/>
                <a:uFillTx/>
                <a:latin typeface="+mn-lt"/>
                <a:ea typeface="+mn-ea"/>
                <a:cs typeface="+mn-cs"/>
              </a:rPr>
              <a:t>Growth </a:t>
            </a:r>
            <a:br>
              <a:rPr kumimoji="0" lang="en-US" sz="3000" b="0" i="0" u="none" strike="noStrike" kern="1200" cap="none" spc="0" normalizeH="0" baseline="0" noProof="0" dirty="0">
                <a:ln>
                  <a:noFill/>
                </a:ln>
                <a:solidFill>
                  <a:schemeClr val="tx1"/>
                </a:solidFill>
                <a:effectLst/>
                <a:uLnTx/>
                <a:uFillTx/>
                <a:latin typeface="+mn-lt"/>
                <a:ea typeface="+mn-ea"/>
                <a:cs typeface="+mn-cs"/>
              </a:rPr>
            </a:b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 </a:t>
            </a:r>
            <a:endParaRPr kern="1200" dirty="0">
              <a:latin typeface="+mj-lt"/>
              <a:ea typeface="+mj-ea"/>
              <a:cs typeface="+mj-cs"/>
            </a:endParaRPr>
          </a:p>
        </p:txBody>
      </p:sp>
      <p:pic>
        <p:nvPicPr>
          <p:cNvPr id="70659" name="Picture 2" descr="http://www.economicsonline.co.uk/How%20markets%20work%20graphs/S-shifts-to-L.png"/>
          <p:cNvPicPr>
            <a:picLocks noChangeAspect="1"/>
          </p:cNvPicPr>
          <p:nvPr/>
        </p:nvPicPr>
        <p:blipFill>
          <a:blip r:embed="rId1"/>
          <a:stretch>
            <a:fillRect/>
          </a:stretch>
        </p:blipFill>
        <p:spPr>
          <a:xfrm>
            <a:off x="1066800" y="1752600"/>
            <a:ext cx="5791200" cy="5224463"/>
          </a:xfrm>
          <a:prstGeom prst="rect">
            <a:avLst/>
          </a:prstGeom>
          <a:noFill/>
          <a:ln w="9525">
            <a:noFill/>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2075" tIns="46038" rIns="92075" bIns="46038" anchor="ctr" anchorCtr="0"/>
          <a:p>
            <a:pPr eaLnBrk="1" hangingPunct="1"/>
            <a:r>
              <a:rPr kern="1200" dirty="0">
                <a:latin typeface="+mj-lt"/>
                <a:ea typeface="+mj-ea"/>
                <a:cs typeface="+mj-cs"/>
              </a:rPr>
              <a:t>Market Equilibrium</a:t>
            </a:r>
            <a:endParaRPr kern="1200" dirty="0">
              <a:latin typeface="+mj-lt"/>
              <a:ea typeface="+mj-ea"/>
              <a:cs typeface="+mj-cs"/>
            </a:endParaRPr>
          </a:p>
        </p:txBody>
      </p:sp>
      <p:sp>
        <p:nvSpPr>
          <p:cNvPr id="93187" name="Rectangle 3"/>
          <p:cNvSpPr>
            <a:spLocks noGrp="1"/>
          </p:cNvSpPr>
          <p:nvPr>
            <p:ph idx="1"/>
          </p:nvPr>
        </p:nvSpPr>
        <p:spPr>
          <a:xfrm>
            <a:off x="838200" y="1752600"/>
            <a:ext cx="7086600" cy="4648200"/>
          </a:xfrm>
          <a:ln/>
        </p:spPr>
        <p:txBody>
          <a:bodyPr vert="horz" wrap="square" lIns="92075" tIns="46038" rIns="92075" bIns="46038" anchor="t" anchorCtr="0"/>
          <a:p>
            <a:pPr eaLnBrk="1" hangingPunct="1"/>
            <a:r>
              <a:rPr dirty="0">
                <a:solidFill>
                  <a:srgbClr val="000000"/>
                </a:solidFill>
              </a:rPr>
              <a:t>The operation of the market depends on the interaction between buyers and sellers.</a:t>
            </a:r>
            <a:endParaRPr dirty="0">
              <a:solidFill>
                <a:srgbClr val="000000"/>
              </a:solidFill>
            </a:endParaRPr>
          </a:p>
          <a:p>
            <a:pPr eaLnBrk="1" hangingPunct="1"/>
            <a:r>
              <a:rPr dirty="0">
                <a:solidFill>
                  <a:srgbClr val="000000"/>
                </a:solidFill>
              </a:rPr>
              <a:t>An </a:t>
            </a:r>
            <a:r>
              <a:rPr b="1" i="1" dirty="0">
                <a:solidFill>
                  <a:srgbClr val="000000"/>
                </a:solidFill>
              </a:rPr>
              <a:t>equilibrium</a:t>
            </a:r>
            <a:r>
              <a:rPr dirty="0">
                <a:solidFill>
                  <a:srgbClr val="000000"/>
                </a:solidFill>
              </a:rPr>
              <a:t> is the condition that exists when quantity supplied and quantity demanded are equal.</a:t>
            </a:r>
            <a:endParaRPr dirty="0">
              <a:solidFill>
                <a:srgbClr val="000000"/>
              </a:solidFill>
            </a:endParaRPr>
          </a:p>
          <a:p>
            <a:pPr eaLnBrk="1" hangingPunct="1"/>
            <a:r>
              <a:rPr dirty="0">
                <a:solidFill>
                  <a:srgbClr val="000000"/>
                </a:solidFill>
              </a:rPr>
              <a:t>At equilibrium, there is no tendency for the market price to change.</a:t>
            </a:r>
            <a:endParaRPr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charRg st="0" end="83"/>
                                            </p:txEl>
                                          </p:spTgt>
                                        </p:tgtEl>
                                        <p:attrNameLst>
                                          <p:attrName>style.visibility</p:attrName>
                                        </p:attrNameLst>
                                      </p:cBhvr>
                                      <p:to>
                                        <p:strVal val="visible"/>
                                      </p:to>
                                    </p:set>
                                    <p:animEffect transition="in" filter="wipe(left)">
                                      <p:cBhvr>
                                        <p:cTn id="7" dur="500"/>
                                        <p:tgtEl>
                                          <p:spTgt spid="93187">
                                            <p:txEl>
                                              <p:charRg st="0" end="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charRg st="83" end="183"/>
                                            </p:txEl>
                                          </p:spTgt>
                                        </p:tgtEl>
                                        <p:attrNameLst>
                                          <p:attrName>style.visibility</p:attrName>
                                        </p:attrNameLst>
                                      </p:cBhvr>
                                      <p:to>
                                        <p:strVal val="visible"/>
                                      </p:to>
                                    </p:set>
                                    <p:animEffect transition="in" filter="wipe(left)">
                                      <p:cBhvr>
                                        <p:cTn id="12" dur="500"/>
                                        <p:tgtEl>
                                          <p:spTgt spid="93187">
                                            <p:txEl>
                                              <p:charRg st="83" end="1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7">
                                            <p:txEl>
                                              <p:charRg st="183" end="252"/>
                                            </p:txEl>
                                          </p:spTgt>
                                        </p:tgtEl>
                                        <p:attrNameLst>
                                          <p:attrName>style.visibility</p:attrName>
                                        </p:attrNameLst>
                                      </p:cBhvr>
                                      <p:to>
                                        <p:strVal val="visible"/>
                                      </p:to>
                                    </p:set>
                                    <p:animEffect transition="in" filter="wipe(left)">
                                      <p:cBhvr>
                                        <p:cTn id="17" dur="500"/>
                                        <p:tgtEl>
                                          <p:spTgt spid="93187">
                                            <p:txEl>
                                              <p:charRg st="183"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ldLvl="2"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2075" tIns="46038" rIns="92075" bIns="46038" anchor="ctr" anchorCtr="0"/>
          <a:p>
            <a:pPr eaLnBrk="1" hangingPunct="1"/>
            <a:r>
              <a:rPr kern="1200" dirty="0">
                <a:latin typeface="+mj-lt"/>
                <a:ea typeface="+mj-ea"/>
                <a:cs typeface="+mj-cs"/>
              </a:rPr>
              <a:t>Market Equilibrium</a:t>
            </a:r>
            <a:endParaRPr kern="1200" dirty="0">
              <a:latin typeface="+mj-lt"/>
              <a:ea typeface="+mj-ea"/>
              <a:cs typeface="+mj-cs"/>
            </a:endParaRPr>
          </a:p>
        </p:txBody>
      </p:sp>
      <p:sp>
        <p:nvSpPr>
          <p:cNvPr id="97301" name="Rectangle 21"/>
          <p:cNvSpPr>
            <a:spLocks noGrp="1"/>
          </p:cNvSpPr>
          <p:nvPr>
            <p:ph idx="1"/>
          </p:nvPr>
        </p:nvSpPr>
        <p:spPr>
          <a:xfrm>
            <a:off x="4876800" y="1752600"/>
            <a:ext cx="3886200" cy="2438400"/>
          </a:xfrm>
          <a:ln/>
        </p:spPr>
        <p:txBody>
          <a:bodyPr vert="horz" wrap="square" lIns="91440" tIns="45720" rIns="91440" bIns="45720" anchor="t" anchorCtr="0"/>
          <a:p>
            <a:pPr eaLnBrk="1" hangingPunct="1"/>
            <a:r>
              <a:rPr dirty="0"/>
              <a:t>Only in equilibrium is quantity supplied equal to quantity demanded.</a:t>
            </a:r>
            <a:endParaRPr dirty="0"/>
          </a:p>
        </p:txBody>
      </p:sp>
      <p:sp>
        <p:nvSpPr>
          <p:cNvPr id="97302" name="Rectangle 22"/>
          <p:cNvSpPr>
            <a:spLocks noChangeArrowheads="1"/>
          </p:cNvSpPr>
          <p:nvPr/>
        </p:nvSpPr>
        <p:spPr bwMode="auto">
          <a:xfrm>
            <a:off x="4876800" y="3581400"/>
            <a:ext cx="3810000" cy="24384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5000"/>
              </a:spcBef>
              <a:spcAft>
                <a:spcPct val="45000"/>
              </a:spcAft>
              <a:buClrTx/>
              <a:buSzTx/>
              <a:buFontTx/>
              <a:buChar char="•"/>
              <a:defRPr/>
            </a:pPr>
            <a:r>
              <a:rPr kumimoji="0" 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At any price level other than </a:t>
            </a:r>
            <a:r>
              <a:rPr kumimoji="0" lang="en-US"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P</a:t>
            </a:r>
            <a:r>
              <a:rPr kumimoji="0" lang="en-US" sz="28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0</a:t>
            </a:r>
            <a:r>
              <a:rPr kumimoji="0" 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 the wishes of buyers and sellers do not coincide.</a:t>
            </a:r>
            <a:endParaRPr kumimoji="0" 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endParaRPr>
          </a:p>
        </p:txBody>
      </p:sp>
      <p:pic>
        <p:nvPicPr>
          <p:cNvPr id="97314" name="Picture 34" descr="C:\Prentice Hall\CaseFair\presentations\Cf03\images\optimized\equilibrium4.gif"/>
          <p:cNvPicPr>
            <a:picLocks noChangeAspect="1"/>
          </p:cNvPicPr>
          <p:nvPr/>
        </p:nvPicPr>
        <p:blipFill>
          <a:blip r:embed="rId1"/>
          <a:stretch>
            <a:fillRect/>
          </a:stretch>
        </p:blipFill>
        <p:spPr>
          <a:xfrm>
            <a:off x="0" y="1752600"/>
            <a:ext cx="5189538" cy="3794125"/>
          </a:xfrm>
          <a:prstGeom prst="rect">
            <a:avLst/>
          </a:prstGeom>
          <a:noFill/>
          <a:ln w="9525">
            <a:noFill/>
          </a:ln>
        </p:spPr>
      </p:pic>
      <p:pic>
        <p:nvPicPr>
          <p:cNvPr id="97315" name="Picture 35" descr="C:\Prentice Hall\CaseFair\presentations\Cf03\images\optimized\equilibrium3.gif"/>
          <p:cNvPicPr>
            <a:picLocks noChangeAspect="1"/>
          </p:cNvPicPr>
          <p:nvPr/>
        </p:nvPicPr>
        <p:blipFill>
          <a:blip r:embed="rId2"/>
          <a:stretch>
            <a:fillRect/>
          </a:stretch>
        </p:blipFill>
        <p:spPr>
          <a:xfrm>
            <a:off x="0" y="1752600"/>
            <a:ext cx="5189538" cy="3794125"/>
          </a:xfrm>
          <a:prstGeom prst="rect">
            <a:avLst/>
          </a:prstGeom>
          <a:noFill/>
          <a:ln w="9525">
            <a:noFill/>
          </a:ln>
        </p:spPr>
      </p:pic>
      <p:pic>
        <p:nvPicPr>
          <p:cNvPr id="97316" name="Picture 36" descr="C:\Prentice Hall\CaseFair\presentations\Cf03\images\optimized\equilibrium.gif"/>
          <p:cNvPicPr>
            <a:picLocks noChangeAspect="1"/>
          </p:cNvPicPr>
          <p:nvPr/>
        </p:nvPicPr>
        <p:blipFill>
          <a:blip r:embed="rId3"/>
          <a:stretch>
            <a:fillRect/>
          </a:stretch>
        </p:blipFill>
        <p:spPr>
          <a:xfrm>
            <a:off x="0" y="1752600"/>
            <a:ext cx="5189538" cy="3794125"/>
          </a:xfrm>
          <a:prstGeom prst="rect">
            <a:avLst/>
          </a:prstGeom>
          <a:noFill/>
          <a:ln w="9525">
            <a:noFill/>
          </a:ln>
        </p:spPr>
      </p:pic>
      <p:pic>
        <p:nvPicPr>
          <p:cNvPr id="97317" name="Picture 37" descr="C:\Prentice Hall\CaseFair\presentations\Cf03\images\optimized\equilibrium7.gif"/>
          <p:cNvPicPr>
            <a:picLocks noChangeAspect="1"/>
          </p:cNvPicPr>
          <p:nvPr/>
        </p:nvPicPr>
        <p:blipFill>
          <a:blip r:embed="rId4"/>
          <a:stretch>
            <a:fillRect/>
          </a:stretch>
        </p:blipFill>
        <p:spPr>
          <a:xfrm>
            <a:off x="0" y="1752600"/>
            <a:ext cx="5189538" cy="3794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7314"/>
                                        </p:tgtEl>
                                        <p:attrNameLst>
                                          <p:attrName>style.visibility</p:attrName>
                                        </p:attrNameLst>
                                      </p:cBhvr>
                                      <p:to>
                                        <p:strVal val="visible"/>
                                      </p:to>
                                    </p:set>
                                    <p:animEffect transition="in" filter="box(out)">
                                      <p:cBhvr>
                                        <p:cTn id="7" dur="500"/>
                                        <p:tgtEl>
                                          <p:spTgt spid="97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01">
                                            <p:txEl>
                                              <p:charRg st="0" end="69"/>
                                            </p:txEl>
                                          </p:spTgt>
                                        </p:tgtEl>
                                        <p:attrNameLst>
                                          <p:attrName>style.visibility</p:attrName>
                                        </p:attrNameLst>
                                      </p:cBhvr>
                                      <p:to>
                                        <p:strVal val="visible"/>
                                      </p:to>
                                    </p:set>
                                    <p:animEffect transition="in" filter="wipe(left)">
                                      <p:cBhvr>
                                        <p:cTn id="12" dur="500"/>
                                        <p:tgtEl>
                                          <p:spTgt spid="97301">
                                            <p:txEl>
                                              <p:charRg st="0"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7315"/>
                                        </p:tgtEl>
                                        <p:attrNameLst>
                                          <p:attrName>style.visibility</p:attrName>
                                        </p:attrNameLst>
                                      </p:cBhvr>
                                      <p:to>
                                        <p:strVal val="visible"/>
                                      </p:to>
                                    </p:set>
                                    <p:animEffect transition="in" filter="box(out)">
                                      <p:cBhvr>
                                        <p:cTn id="17" dur="500"/>
                                        <p:tgtEl>
                                          <p:spTgt spid="973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7316"/>
                                        </p:tgtEl>
                                        <p:attrNameLst>
                                          <p:attrName>style.visibility</p:attrName>
                                        </p:attrNameLst>
                                      </p:cBhvr>
                                      <p:to>
                                        <p:strVal val="visible"/>
                                      </p:to>
                                    </p:set>
                                    <p:animEffect transition="in" filter="box(out)">
                                      <p:cBhvr>
                                        <p:cTn id="22" dur="500"/>
                                        <p:tgtEl>
                                          <p:spTgt spid="973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02"/>
                                        </p:tgtEl>
                                        <p:attrNameLst>
                                          <p:attrName>style.visibility</p:attrName>
                                        </p:attrNameLst>
                                      </p:cBhvr>
                                      <p:to>
                                        <p:strVal val="visible"/>
                                      </p:to>
                                    </p:set>
                                    <p:animEffect transition="in" filter="wipe(left)">
                                      <p:cBhvr>
                                        <p:cTn id="27" dur="500"/>
                                        <p:tgtEl>
                                          <p:spTgt spid="9730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7317"/>
                                        </p:tgtEl>
                                        <p:attrNameLst>
                                          <p:attrName>style.visibility</p:attrName>
                                        </p:attrNameLst>
                                      </p:cBhvr>
                                      <p:to>
                                        <p:strVal val="visible"/>
                                      </p:to>
                                    </p:set>
                                    <p:animEffect transition="in" filter="box(out)">
                                      <p:cBhvr>
                                        <p:cTn id="32" dur="500"/>
                                        <p:tgtEl>
                                          <p:spTgt spid="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1" grpId="0" bldLvl="2" build="p"/>
      <p:bldP spid="973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ln/>
        </p:spPr>
        <p:txBody>
          <a:bodyPr vert="horz" wrap="square" lIns="92075" tIns="46038" rIns="92075" bIns="46038" anchor="ctr" anchorCtr="0"/>
          <a:p>
            <a:pPr eaLnBrk="1" hangingPunct="1"/>
            <a:r>
              <a:rPr kern="1200" dirty="0">
                <a:latin typeface="+mj-lt"/>
                <a:ea typeface="+mj-ea"/>
                <a:cs typeface="+mj-cs"/>
              </a:rPr>
              <a:t>Market Disequilibria</a:t>
            </a:r>
            <a:endParaRPr kern="1200" dirty="0">
              <a:latin typeface="+mj-lt"/>
              <a:ea typeface="+mj-ea"/>
              <a:cs typeface="+mj-cs"/>
            </a:endParaRPr>
          </a:p>
        </p:txBody>
      </p:sp>
      <p:sp>
        <p:nvSpPr>
          <p:cNvPr id="101390" name="Rectangle 14"/>
          <p:cNvSpPr>
            <a:spLocks noGrp="1"/>
          </p:cNvSpPr>
          <p:nvPr>
            <p:ph idx="1"/>
          </p:nvPr>
        </p:nvSpPr>
        <p:spPr>
          <a:xfrm>
            <a:off x="4876800" y="1752600"/>
            <a:ext cx="4038600" cy="2971800"/>
          </a:xfrm>
          <a:ln/>
        </p:spPr>
        <p:txBody>
          <a:bodyPr vert="horz" wrap="square" lIns="91440" tIns="45720" rIns="91440" bIns="45720" anchor="t" anchorCtr="0"/>
          <a:p>
            <a:pPr eaLnBrk="1" hangingPunct="1"/>
            <a:r>
              <a:rPr sz="2400" b="1" i="1" dirty="0">
                <a:solidFill>
                  <a:srgbClr val="000000"/>
                </a:solidFill>
              </a:rPr>
              <a:t>Excess demand</a:t>
            </a:r>
            <a:r>
              <a:rPr sz="2400" dirty="0">
                <a:solidFill>
                  <a:srgbClr val="000000"/>
                </a:solidFill>
              </a:rPr>
              <a:t>, or shortage, is the condition that exists when quantity demanded exceeds quantity supplied at the current price.</a:t>
            </a:r>
            <a:endParaRPr dirty="0"/>
          </a:p>
        </p:txBody>
      </p:sp>
      <p:sp>
        <p:nvSpPr>
          <p:cNvPr id="101397" name="Rectangle 21"/>
          <p:cNvSpPr>
            <a:spLocks noChangeArrowheads="1"/>
          </p:cNvSpPr>
          <p:nvPr/>
        </p:nvSpPr>
        <p:spPr bwMode="auto">
          <a:xfrm>
            <a:off x="5105400" y="4495800"/>
            <a:ext cx="4038600" cy="25908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5000"/>
              </a:spcBef>
              <a:spcAft>
                <a:spcPct val="45000"/>
              </a:spcAft>
              <a:buClrTx/>
              <a:buSzTx/>
              <a:buFont typeface="Arial" panose="020B0604020202020204" pitchFamily="34" charset="0"/>
              <a:buChar char="•"/>
              <a:defRPr/>
            </a:pPr>
            <a:r>
              <a:rPr kumimoji="0" lang="en-US" sz="2400" b="0" i="1" u="none" strike="noStrike" kern="1200" cap="none" spc="0" normalizeH="0" baseline="0" noProof="0" dirty="0">
                <a:ln>
                  <a:noFill/>
                </a:ln>
                <a:solidFill>
                  <a:srgbClr val="000000"/>
                </a:solidFill>
                <a:effectLst/>
                <a:uLnTx/>
                <a:uFillTx/>
                <a:latin typeface="+mn-lt"/>
                <a:ea typeface="+mn-ea"/>
                <a:cs typeface="+mn-cs"/>
              </a:rPr>
              <a:t>When quantity demanded exceeds quantity supplied, price tends to rise until equilibrium is restored</a:t>
            </a:r>
            <a:r>
              <a:rPr kumimoji="0" lang="en-US" sz="1800" b="0" i="0" u="none" strike="noStrike" kern="1200" cap="none" spc="0" normalizeH="0" baseline="0" noProof="0" dirty="0">
                <a:ln>
                  <a:noFill/>
                </a:ln>
                <a:solidFill>
                  <a:schemeClr val="bg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a:t>
            </a:r>
            <a:endParaRPr kumimoji="0" lang="en-US" sz="2800" b="0" i="0" u="none" strike="noStrike" kern="1200" cap="none" spc="0" normalizeH="0" baseline="0" noProof="0" dirty="0">
              <a:ln>
                <a:noFill/>
              </a:ln>
              <a:solidFill>
                <a:schemeClr val="bg1"/>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endParaRPr>
          </a:p>
        </p:txBody>
      </p:sp>
      <p:pic>
        <p:nvPicPr>
          <p:cNvPr id="73733" name="Picture 22" descr="C:\Prentice Hall\CaseFair\presentations\Cf03\images\optimized\excessdmd2-2.gif"/>
          <p:cNvPicPr>
            <a:picLocks noChangeAspect="1"/>
          </p:cNvPicPr>
          <p:nvPr/>
        </p:nvPicPr>
        <p:blipFill>
          <a:blip r:embed="rId1"/>
          <a:stretch>
            <a:fillRect/>
          </a:stretch>
        </p:blipFill>
        <p:spPr>
          <a:xfrm>
            <a:off x="609600" y="1752600"/>
            <a:ext cx="4040188" cy="3354388"/>
          </a:xfrm>
          <a:prstGeom prst="rect">
            <a:avLst/>
          </a:prstGeom>
          <a:noFill/>
          <a:ln w="9525">
            <a:noFill/>
          </a:ln>
        </p:spPr>
      </p:pic>
      <p:pic>
        <p:nvPicPr>
          <p:cNvPr id="101399" name="Picture 23" descr="C:\Prentice Hall\CaseFair\presentations\Cf03\images\optimized\excessdmd2-3.gif"/>
          <p:cNvPicPr>
            <a:picLocks noChangeAspect="1"/>
          </p:cNvPicPr>
          <p:nvPr/>
        </p:nvPicPr>
        <p:blipFill>
          <a:blip r:embed="rId2"/>
          <a:stretch>
            <a:fillRect/>
          </a:stretch>
        </p:blipFill>
        <p:spPr>
          <a:xfrm>
            <a:off x="609600" y="1752600"/>
            <a:ext cx="4040188" cy="3354388"/>
          </a:xfrm>
          <a:prstGeom prst="rect">
            <a:avLst/>
          </a:prstGeom>
          <a:noFill/>
          <a:ln w="9525">
            <a:noFill/>
          </a:ln>
        </p:spPr>
      </p:pic>
      <p:pic>
        <p:nvPicPr>
          <p:cNvPr id="101400" name="Picture 24" descr="C:\Prentice Hall\CaseFair\presentations\Cf03\images\optimized\excessdmd2-4.gif"/>
          <p:cNvPicPr>
            <a:picLocks noChangeAspect="1"/>
          </p:cNvPicPr>
          <p:nvPr/>
        </p:nvPicPr>
        <p:blipFill>
          <a:blip r:embed="rId3"/>
          <a:stretch>
            <a:fillRect/>
          </a:stretch>
        </p:blipFill>
        <p:spPr>
          <a:xfrm>
            <a:off x="609600" y="1752600"/>
            <a:ext cx="4040188" cy="3354388"/>
          </a:xfrm>
          <a:prstGeom prst="rect">
            <a:avLst/>
          </a:prstGeom>
          <a:noFill/>
          <a:ln w="9525">
            <a:noFill/>
          </a:ln>
        </p:spPr>
      </p:pic>
      <p:pic>
        <p:nvPicPr>
          <p:cNvPr id="101401" name="Picture 25" descr="C:\Prentice Hall\CaseFair\presentations\Cf03\images\optimized\excessdmd2-1.gif"/>
          <p:cNvPicPr>
            <a:picLocks noChangeAspect="1"/>
          </p:cNvPicPr>
          <p:nvPr/>
        </p:nvPicPr>
        <p:blipFill>
          <a:blip r:embed="rId4"/>
          <a:stretch>
            <a:fillRect/>
          </a:stretch>
        </p:blipFill>
        <p:spPr>
          <a:xfrm>
            <a:off x="609600" y="1752600"/>
            <a:ext cx="4038600" cy="3354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90">
                                            <p:txEl>
                                              <p:charRg st="0" end="128"/>
                                            </p:txEl>
                                          </p:spTgt>
                                        </p:tgtEl>
                                        <p:attrNameLst>
                                          <p:attrName>style.visibility</p:attrName>
                                        </p:attrNameLst>
                                      </p:cBhvr>
                                      <p:to>
                                        <p:strVal val="visible"/>
                                      </p:to>
                                    </p:set>
                                    <p:animEffect transition="in" filter="wipe(left)">
                                      <p:cBhvr>
                                        <p:cTn id="7" dur="500"/>
                                        <p:tgtEl>
                                          <p:spTgt spid="101390">
                                            <p:txEl>
                                              <p:charRg st="0" end="1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1399"/>
                                        </p:tgtEl>
                                        <p:attrNameLst>
                                          <p:attrName>style.visibility</p:attrName>
                                        </p:attrNameLst>
                                      </p:cBhvr>
                                      <p:to>
                                        <p:strVal val="visible"/>
                                      </p:to>
                                    </p:set>
                                    <p:animEffect transition="in" filter="box(out)">
                                      <p:cBhvr>
                                        <p:cTn id="12" dur="500"/>
                                        <p:tgtEl>
                                          <p:spTgt spid="1013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01400"/>
                                        </p:tgtEl>
                                        <p:attrNameLst>
                                          <p:attrName>style.visibility</p:attrName>
                                        </p:attrNameLst>
                                      </p:cBhvr>
                                      <p:to>
                                        <p:strVal val="visible"/>
                                      </p:to>
                                    </p:set>
                                    <p:animEffect transition="in" filter="box(out)">
                                      <p:cBhvr>
                                        <p:cTn id="17" dur="500"/>
                                        <p:tgtEl>
                                          <p:spTgt spid="101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97"/>
                                        </p:tgtEl>
                                        <p:attrNameLst>
                                          <p:attrName>style.visibility</p:attrName>
                                        </p:attrNameLst>
                                      </p:cBhvr>
                                      <p:to>
                                        <p:strVal val="visible"/>
                                      </p:to>
                                    </p:set>
                                    <p:animEffect transition="in" filter="wipe(left)">
                                      <p:cBhvr>
                                        <p:cTn id="22" dur="500"/>
                                        <p:tgtEl>
                                          <p:spTgt spid="10139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01401"/>
                                        </p:tgtEl>
                                        <p:attrNameLst>
                                          <p:attrName>style.visibility</p:attrName>
                                        </p:attrNameLst>
                                      </p:cBhvr>
                                      <p:to>
                                        <p:strVal val="visible"/>
                                      </p:to>
                                    </p:set>
                                    <p:animEffect transition="in" filter="box(out)">
                                      <p:cBhvr>
                                        <p:cTn id="27" dur="500"/>
                                        <p:tgtEl>
                                          <p:spTgt spid="10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bldLvl="2" build="p"/>
      <p:bldP spid="10139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ln/>
        </p:spPr>
        <p:txBody>
          <a:bodyPr vert="horz" wrap="square" lIns="92075" tIns="46038" rIns="92075" bIns="46038" anchor="ctr" anchorCtr="0"/>
          <a:p>
            <a:pPr eaLnBrk="1" hangingPunct="1"/>
            <a:r>
              <a:rPr kern="1200" dirty="0">
                <a:latin typeface="+mj-lt"/>
                <a:ea typeface="+mj-ea"/>
                <a:cs typeface="+mj-cs"/>
              </a:rPr>
              <a:t>Market Disequilibria</a:t>
            </a:r>
            <a:endParaRPr kern="1200" dirty="0">
              <a:latin typeface="+mj-lt"/>
              <a:ea typeface="+mj-ea"/>
              <a:cs typeface="+mj-cs"/>
            </a:endParaRPr>
          </a:p>
        </p:txBody>
      </p:sp>
      <p:sp>
        <p:nvSpPr>
          <p:cNvPr id="177155" name="Rectangle 3"/>
          <p:cNvSpPr>
            <a:spLocks noGrp="1" noChangeArrowheads="1"/>
          </p:cNvSpPr>
          <p:nvPr>
            <p:ph idx="1"/>
          </p:nvPr>
        </p:nvSpPr>
        <p:spPr>
          <a:xfrm>
            <a:off x="4876800" y="1752600"/>
            <a:ext cx="4038600" cy="1981200"/>
          </a:xfrm>
        </p:spPr>
        <p:txBody>
          <a:bodyPr vert="horz" wrap="square" lIns="92075" tIns="46038" rIns="92075" bIns="46038" numCol="1" anchor="t" anchorCtr="0" compatLnSpc="1">
            <a:normAutofit lnSpcReduction="10000"/>
          </a:bodyPr>
          <a:lstStyle/>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400" b="1" i="1" u="none" strike="noStrike" kern="1200" cap="none" spc="0" normalizeH="0" baseline="0" noProof="0" smtClean="0">
                <a:ln>
                  <a:noFill/>
                </a:ln>
                <a:solidFill>
                  <a:srgbClr val="000000"/>
                </a:solidFill>
                <a:effectLst/>
                <a:uLnTx/>
                <a:uFillTx/>
                <a:latin typeface="+mn-lt"/>
                <a:ea typeface="+mn-ea"/>
                <a:cs typeface="+mn-cs"/>
              </a:rPr>
              <a:t>Excess supply</a:t>
            </a:r>
            <a:r>
              <a:rPr kumimoji="0" lang="en-US" sz="2400" b="0" i="0" u="none" strike="noStrike" kern="1200" cap="none" spc="0" normalizeH="0" baseline="0" noProof="0" smtClean="0">
                <a:ln>
                  <a:noFill/>
                </a:ln>
                <a:solidFill>
                  <a:srgbClr val="000000"/>
                </a:solidFill>
                <a:effectLst/>
                <a:uLnTx/>
                <a:uFillTx/>
                <a:latin typeface="+mn-lt"/>
                <a:ea typeface="+mn-ea"/>
                <a:cs typeface="+mn-cs"/>
              </a:rPr>
              <a:t>, or surplus, is the condition that exists when quantity supplied exceeds quantity demanded at the current price.</a:t>
            </a:r>
            <a:endParaRPr kumimoji="0" lang="en-US" sz="2400" b="0" i="0" u="none" strike="noStrike" kern="1200" cap="none" spc="0" normalizeH="0" baseline="0" noProof="0" smtClean="0">
              <a:ln>
                <a:noFill/>
              </a:ln>
              <a:solidFill>
                <a:srgbClr val="000000"/>
              </a:solidFill>
              <a:effectLst/>
              <a:uLnTx/>
              <a:uFillTx/>
              <a:latin typeface="+mn-lt"/>
              <a:ea typeface="+mn-ea"/>
              <a:cs typeface="+mn-cs"/>
            </a:endParaRPr>
          </a:p>
        </p:txBody>
      </p:sp>
      <p:sp>
        <p:nvSpPr>
          <p:cNvPr id="177159" name="Rectangle 7"/>
          <p:cNvSpPr>
            <a:spLocks noChangeArrowheads="1"/>
          </p:cNvSpPr>
          <p:nvPr/>
        </p:nvSpPr>
        <p:spPr bwMode="auto">
          <a:xfrm>
            <a:off x="5029200" y="4114800"/>
            <a:ext cx="3886200" cy="25908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5000"/>
              </a:spcBef>
              <a:spcAft>
                <a:spcPct val="45000"/>
              </a:spcAft>
              <a:buClrTx/>
              <a:buSzTx/>
              <a:buFontTx/>
              <a:buChar char="•"/>
              <a:defRPr/>
            </a:pPr>
            <a:r>
              <a:rPr kumimoji="0" lang="en-US" sz="2400" b="1" i="1" u="none" strike="noStrike" kern="1200" cap="none" spc="0" normalizeH="0" baseline="0" noProof="0" dirty="0">
                <a:ln>
                  <a:noFill/>
                </a:ln>
                <a:solidFill>
                  <a:srgbClr val="000000"/>
                </a:solidFill>
                <a:effectLst/>
                <a:uLnTx/>
                <a:uFillTx/>
                <a:latin typeface="+mn-lt"/>
                <a:ea typeface="+mn-ea"/>
                <a:cs typeface="+mn-cs"/>
              </a:rPr>
              <a:t>When quantity supplied exceeds quantity demanded, price tends to fall until equilibrium is restored.</a:t>
            </a:r>
            <a:endParaRPr kumimoji="0" lang="en-US" sz="2400" b="1" i="1" u="none" strike="noStrike" kern="1200" cap="none" spc="0" normalizeH="0" baseline="0" noProof="0" dirty="0">
              <a:ln>
                <a:noFill/>
              </a:ln>
              <a:solidFill>
                <a:srgbClr val="000000"/>
              </a:solidFill>
              <a:effectLst/>
              <a:uLnTx/>
              <a:uFillTx/>
              <a:latin typeface="+mn-lt"/>
              <a:ea typeface="+mn-ea"/>
              <a:cs typeface="+mn-cs"/>
            </a:endParaRPr>
          </a:p>
        </p:txBody>
      </p:sp>
      <p:pic>
        <p:nvPicPr>
          <p:cNvPr id="177165" name="Picture 13" descr="C:\Prentice Hall\CaseFair\presentations\Cf03\images\optimized\excesssply.gif"/>
          <p:cNvPicPr>
            <a:picLocks noChangeAspect="1"/>
          </p:cNvPicPr>
          <p:nvPr/>
        </p:nvPicPr>
        <p:blipFill>
          <a:blip r:embed="rId1"/>
          <a:stretch>
            <a:fillRect/>
          </a:stretch>
        </p:blipFill>
        <p:spPr>
          <a:xfrm>
            <a:off x="0" y="1752600"/>
            <a:ext cx="5189538" cy="3794125"/>
          </a:xfrm>
          <a:prstGeom prst="rect">
            <a:avLst/>
          </a:prstGeom>
          <a:noFill/>
          <a:ln w="9525">
            <a:noFill/>
          </a:ln>
        </p:spPr>
      </p:pic>
      <p:pic>
        <p:nvPicPr>
          <p:cNvPr id="177166" name="Picture 14" descr="C:\Prentice Hall\CaseFair\presentations\Cf03\images\optimized\excesssply1.gif"/>
          <p:cNvPicPr>
            <a:picLocks noChangeAspect="1"/>
          </p:cNvPicPr>
          <p:nvPr/>
        </p:nvPicPr>
        <p:blipFill>
          <a:blip r:embed="rId2"/>
          <a:stretch>
            <a:fillRect/>
          </a:stretch>
        </p:blipFill>
        <p:spPr>
          <a:xfrm>
            <a:off x="0" y="1752600"/>
            <a:ext cx="5189538" cy="3794125"/>
          </a:xfrm>
          <a:prstGeom prst="rect">
            <a:avLst/>
          </a:prstGeom>
          <a:noFill/>
          <a:ln w="9525">
            <a:noFill/>
          </a:ln>
        </p:spPr>
      </p:pic>
      <p:pic>
        <p:nvPicPr>
          <p:cNvPr id="177167" name="Picture 15" descr="C:\Prentice Hall\CaseFair\presentations\Cf03\images\optimized\excesssply2.gif"/>
          <p:cNvPicPr>
            <a:picLocks noChangeAspect="1"/>
          </p:cNvPicPr>
          <p:nvPr/>
        </p:nvPicPr>
        <p:blipFill>
          <a:blip r:embed="rId3"/>
          <a:stretch>
            <a:fillRect/>
          </a:stretch>
        </p:blipFill>
        <p:spPr>
          <a:xfrm>
            <a:off x="0" y="1752600"/>
            <a:ext cx="5189538" cy="3794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77165"/>
                                        </p:tgtEl>
                                        <p:attrNameLst>
                                          <p:attrName>style.visibility</p:attrName>
                                        </p:attrNameLst>
                                      </p:cBhvr>
                                      <p:to>
                                        <p:strVal val="visible"/>
                                      </p:to>
                                    </p:set>
                                    <p:animEffect transition="in" filter="box(out)">
                                      <p:cBhvr>
                                        <p:cTn id="7" dur="500"/>
                                        <p:tgtEl>
                                          <p:spTgt spid="1771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5">
                                            <p:txEl>
                                              <p:charRg st="0" end="127"/>
                                            </p:txEl>
                                          </p:spTgt>
                                        </p:tgtEl>
                                        <p:attrNameLst>
                                          <p:attrName>style.visibility</p:attrName>
                                        </p:attrNameLst>
                                      </p:cBhvr>
                                      <p:to>
                                        <p:strVal val="visible"/>
                                      </p:to>
                                    </p:set>
                                    <p:animEffect transition="in" filter="wipe(left)">
                                      <p:cBhvr>
                                        <p:cTn id="12" dur="500"/>
                                        <p:tgtEl>
                                          <p:spTgt spid="177155">
                                            <p:txEl>
                                              <p:charRg st="0" end="1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7159"/>
                                        </p:tgtEl>
                                        <p:attrNameLst>
                                          <p:attrName>style.visibility</p:attrName>
                                        </p:attrNameLst>
                                      </p:cBhvr>
                                      <p:to>
                                        <p:strVal val="visible"/>
                                      </p:to>
                                    </p:set>
                                    <p:animEffect transition="in" filter="wipe(left)">
                                      <p:cBhvr>
                                        <p:cTn id="17" dur="500"/>
                                        <p:tgtEl>
                                          <p:spTgt spid="17715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77166"/>
                                        </p:tgtEl>
                                        <p:attrNameLst>
                                          <p:attrName>style.visibility</p:attrName>
                                        </p:attrNameLst>
                                      </p:cBhvr>
                                      <p:to>
                                        <p:strVal val="visible"/>
                                      </p:to>
                                    </p:set>
                                    <p:animEffect transition="in" filter="box(out)">
                                      <p:cBhvr>
                                        <p:cTn id="22" dur="500"/>
                                        <p:tgtEl>
                                          <p:spTgt spid="17716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77167"/>
                                        </p:tgtEl>
                                        <p:attrNameLst>
                                          <p:attrName>style.visibility</p:attrName>
                                        </p:attrNameLst>
                                      </p:cBhvr>
                                      <p:to>
                                        <p:strVal val="visible"/>
                                      </p:to>
                                    </p:set>
                                    <p:animEffect transition="in" filter="box(out)">
                                      <p:cBhvr>
                                        <p:cTn id="27" dur="500"/>
                                        <p:tgtEl>
                                          <p:spTgt spid="17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ldLvl="2" build="p"/>
      <p:bldP spid="17715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ChangeArrowheads="1"/>
          </p:cNvSpPr>
          <p:nvPr>
            <p:ph type="title"/>
          </p:nvPr>
        </p:nvSpPr>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a:ln>
                  <a:noFill/>
                </a:ln>
                <a:solidFill>
                  <a:schemeClr val="tx1"/>
                </a:solidFill>
                <a:effectLst/>
                <a:uLnTx/>
                <a:uFillTx/>
                <a:latin typeface="+mj-lt"/>
                <a:ea typeface="+mj-ea"/>
                <a:cs typeface="+mj-cs"/>
              </a:rPr>
              <a:t>Increases in Demand and Supply</a:t>
            </a:r>
            <a:endParaRPr kumimoji="0" lang="en-US" sz="4600" b="0" i="0" u="none" strike="noStrike" kern="1200" cap="none" spc="0" normalizeH="0" baseline="0" noProof="0">
              <a:ln>
                <a:noFill/>
              </a:ln>
              <a:solidFill>
                <a:schemeClr val="tx1"/>
              </a:solidFill>
              <a:effectLst/>
              <a:uLnTx/>
              <a:uFillTx/>
              <a:latin typeface="+mj-lt"/>
              <a:ea typeface="+mj-ea"/>
              <a:cs typeface="+mj-cs"/>
            </a:endParaRPr>
          </a:p>
        </p:txBody>
      </p:sp>
      <p:sp>
        <p:nvSpPr>
          <p:cNvPr id="159747" name="Rectangle 3"/>
          <p:cNvSpPr>
            <a:spLocks noGrp="1"/>
          </p:cNvSpPr>
          <p:nvPr>
            <p:ph sz="half" idx="1"/>
          </p:nvPr>
        </p:nvSpPr>
        <p:spPr>
          <a:xfrm>
            <a:off x="381000" y="5257800"/>
            <a:ext cx="4457700" cy="1447800"/>
          </a:xfrm>
          <a:ln/>
        </p:spPr>
        <p:txBody>
          <a:bodyPr vert="horz" wrap="square" lIns="91440" tIns="45720" rIns="91440" bIns="45720" anchor="t" anchorCtr="0"/>
          <a:p>
            <a:pPr eaLnBrk="1" hangingPunct="1">
              <a:buSzPct val="80000"/>
            </a:pPr>
            <a:r>
              <a:rPr sz="2400" b="1" i="1" kern="1200" dirty="0">
                <a:latin typeface="+mn-lt"/>
                <a:ea typeface="+mn-ea"/>
                <a:cs typeface="+mn-cs"/>
              </a:rPr>
              <a:t>Higher demand</a:t>
            </a:r>
            <a:r>
              <a:rPr sz="2400" kern="1200" dirty="0">
                <a:latin typeface="+mn-lt"/>
                <a:ea typeface="+mn-ea"/>
                <a:cs typeface="+mn-cs"/>
              </a:rPr>
              <a:t> leads to higher equilibrium price and higher equilibrium quantity.</a:t>
            </a:r>
            <a:endParaRPr sz="2400" kern="1200" dirty="0">
              <a:latin typeface="+mn-lt"/>
              <a:ea typeface="+mn-ea"/>
              <a:cs typeface="+mn-cs"/>
            </a:endParaRPr>
          </a:p>
        </p:txBody>
      </p:sp>
      <p:sp>
        <p:nvSpPr>
          <p:cNvPr id="159754" name="Rectangle 10"/>
          <p:cNvSpPr>
            <a:spLocks noGrp="1"/>
          </p:cNvSpPr>
          <p:nvPr>
            <p:ph sz="half" idx="2"/>
          </p:nvPr>
        </p:nvSpPr>
        <p:spPr>
          <a:xfrm>
            <a:off x="4876800" y="5257800"/>
            <a:ext cx="4267200" cy="1524000"/>
          </a:xfrm>
          <a:ln/>
        </p:spPr>
        <p:txBody>
          <a:bodyPr vert="horz" wrap="square" lIns="91440" tIns="45720" rIns="91440" bIns="45720" anchor="t" anchorCtr="0"/>
          <a:p>
            <a:pPr eaLnBrk="1" hangingPunct="1">
              <a:buSzPct val="80000"/>
            </a:pPr>
            <a:r>
              <a:rPr sz="2400" b="1" i="1" kern="1200" dirty="0">
                <a:latin typeface="+mn-lt"/>
                <a:ea typeface="+mn-ea"/>
                <a:cs typeface="+mn-cs"/>
              </a:rPr>
              <a:t>Higher supply</a:t>
            </a:r>
            <a:r>
              <a:rPr sz="2400" kern="1200" dirty="0">
                <a:latin typeface="+mn-lt"/>
                <a:ea typeface="+mn-ea"/>
                <a:cs typeface="+mn-cs"/>
              </a:rPr>
              <a:t> leads to lower equilibrium price and higher equilibrium quantity.</a:t>
            </a:r>
            <a:endParaRPr sz="2400" kern="1200" dirty="0">
              <a:latin typeface="+mn-lt"/>
              <a:ea typeface="+mn-ea"/>
              <a:cs typeface="+mn-cs"/>
            </a:endParaRPr>
          </a:p>
        </p:txBody>
      </p:sp>
      <p:pic>
        <p:nvPicPr>
          <p:cNvPr id="75781" name="Picture 29" descr="C:\Prentice Hall\CaseFair\presentations\Cf03\images\optimized\S&amp;D1-2.gif"/>
          <p:cNvPicPr>
            <a:picLocks noChangeAspect="1"/>
          </p:cNvPicPr>
          <p:nvPr/>
        </p:nvPicPr>
        <p:blipFill>
          <a:blip r:embed="rId1"/>
          <a:stretch>
            <a:fillRect/>
          </a:stretch>
        </p:blipFill>
        <p:spPr>
          <a:xfrm>
            <a:off x="609600" y="1752600"/>
            <a:ext cx="3749675" cy="3440113"/>
          </a:xfrm>
          <a:prstGeom prst="rect">
            <a:avLst/>
          </a:prstGeom>
          <a:noFill/>
          <a:ln w="9525">
            <a:noFill/>
          </a:ln>
        </p:spPr>
      </p:pic>
      <p:pic>
        <p:nvPicPr>
          <p:cNvPr id="159774" name="Picture 30" descr="C:\Prentice Hall\CaseFair\presentations\Cf03\images\optimized\S&amp;D1-1.gif"/>
          <p:cNvPicPr>
            <a:picLocks noChangeAspect="1"/>
          </p:cNvPicPr>
          <p:nvPr/>
        </p:nvPicPr>
        <p:blipFill>
          <a:blip r:embed="rId2"/>
          <a:stretch>
            <a:fillRect/>
          </a:stretch>
        </p:blipFill>
        <p:spPr>
          <a:xfrm>
            <a:off x="609600" y="1752600"/>
            <a:ext cx="3749675" cy="3440113"/>
          </a:xfrm>
          <a:prstGeom prst="rect">
            <a:avLst/>
          </a:prstGeom>
          <a:noFill/>
          <a:ln w="9525">
            <a:noFill/>
          </a:ln>
        </p:spPr>
      </p:pic>
      <p:pic>
        <p:nvPicPr>
          <p:cNvPr id="159775" name="Picture 31" descr="C:\Prentice Hall\CaseFair\presentations\Cf03\images\optimized\S&amp;d1.gif"/>
          <p:cNvPicPr>
            <a:picLocks noChangeAspect="1"/>
          </p:cNvPicPr>
          <p:nvPr/>
        </p:nvPicPr>
        <p:blipFill>
          <a:blip r:embed="rId3"/>
          <a:stretch>
            <a:fillRect/>
          </a:stretch>
        </p:blipFill>
        <p:spPr>
          <a:xfrm>
            <a:off x="609600" y="1752600"/>
            <a:ext cx="3749675" cy="3440113"/>
          </a:xfrm>
          <a:prstGeom prst="rect">
            <a:avLst/>
          </a:prstGeom>
          <a:noFill/>
          <a:ln w="9525">
            <a:noFill/>
          </a:ln>
        </p:spPr>
      </p:pic>
      <p:pic>
        <p:nvPicPr>
          <p:cNvPr id="75784" name="Picture 32" descr="C:\Prentice Hall\CaseFair\presentations\Cf03\images\optimized\S&amp;d2-2.gif"/>
          <p:cNvPicPr>
            <a:picLocks noChangeAspect="1"/>
          </p:cNvPicPr>
          <p:nvPr/>
        </p:nvPicPr>
        <p:blipFill>
          <a:blip r:embed="rId4"/>
          <a:stretch>
            <a:fillRect/>
          </a:stretch>
        </p:blipFill>
        <p:spPr>
          <a:xfrm>
            <a:off x="4876800" y="1752600"/>
            <a:ext cx="3749675" cy="3440113"/>
          </a:xfrm>
          <a:prstGeom prst="rect">
            <a:avLst/>
          </a:prstGeom>
          <a:noFill/>
          <a:ln w="9525">
            <a:noFill/>
          </a:ln>
        </p:spPr>
      </p:pic>
      <p:pic>
        <p:nvPicPr>
          <p:cNvPr id="159777" name="Picture 33" descr="C:\Prentice Hall\CaseFair\presentations\Cf03\images\optimized\S&amp;d2-1.gif"/>
          <p:cNvPicPr>
            <a:picLocks noChangeAspect="1"/>
          </p:cNvPicPr>
          <p:nvPr/>
        </p:nvPicPr>
        <p:blipFill>
          <a:blip r:embed="rId5"/>
          <a:stretch>
            <a:fillRect/>
          </a:stretch>
        </p:blipFill>
        <p:spPr>
          <a:xfrm>
            <a:off x="4876800" y="1752600"/>
            <a:ext cx="3749675" cy="3440113"/>
          </a:xfrm>
          <a:prstGeom prst="rect">
            <a:avLst/>
          </a:prstGeom>
          <a:noFill/>
          <a:ln w="9525">
            <a:noFill/>
          </a:ln>
        </p:spPr>
      </p:pic>
      <p:pic>
        <p:nvPicPr>
          <p:cNvPr id="159779" name="Picture 35" descr="C:\Prentice Hall\CaseFair\presentations\Cf03\images\optimized\S&amp;d2.gif"/>
          <p:cNvPicPr>
            <a:picLocks noChangeAspect="1"/>
          </p:cNvPicPr>
          <p:nvPr/>
        </p:nvPicPr>
        <p:blipFill>
          <a:blip r:embed="rId6"/>
          <a:stretch>
            <a:fillRect/>
          </a:stretch>
        </p:blipFill>
        <p:spPr>
          <a:xfrm>
            <a:off x="4876800" y="1752600"/>
            <a:ext cx="3749675" cy="3440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charRg st="0" end="81"/>
                                            </p:txEl>
                                          </p:spTgt>
                                        </p:tgtEl>
                                        <p:attrNameLst>
                                          <p:attrName>style.visibility</p:attrName>
                                        </p:attrNameLst>
                                      </p:cBhvr>
                                      <p:to>
                                        <p:strVal val="visible"/>
                                      </p:to>
                                    </p:set>
                                    <p:animEffect transition="in" filter="wipe(left)">
                                      <p:cBhvr>
                                        <p:cTn id="7" dur="500"/>
                                        <p:tgtEl>
                                          <p:spTgt spid="159747">
                                            <p:txEl>
                                              <p:charRg st="0"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9774"/>
                                        </p:tgtEl>
                                        <p:attrNameLst>
                                          <p:attrName>style.visibility</p:attrName>
                                        </p:attrNameLst>
                                      </p:cBhvr>
                                      <p:to>
                                        <p:strVal val="visible"/>
                                      </p:to>
                                    </p:set>
                                    <p:animEffect transition="in" filter="box(out)">
                                      <p:cBhvr>
                                        <p:cTn id="12" dur="500"/>
                                        <p:tgtEl>
                                          <p:spTgt spid="1597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9775"/>
                                        </p:tgtEl>
                                        <p:attrNameLst>
                                          <p:attrName>style.visibility</p:attrName>
                                        </p:attrNameLst>
                                      </p:cBhvr>
                                      <p:to>
                                        <p:strVal val="visible"/>
                                      </p:to>
                                    </p:set>
                                    <p:animEffect transition="in" filter="box(out)">
                                      <p:cBhvr>
                                        <p:cTn id="17" dur="500"/>
                                        <p:tgtEl>
                                          <p:spTgt spid="159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54">
                                            <p:txEl>
                                              <p:charRg st="0" end="80"/>
                                            </p:txEl>
                                          </p:spTgt>
                                        </p:tgtEl>
                                        <p:attrNameLst>
                                          <p:attrName>style.visibility</p:attrName>
                                        </p:attrNameLst>
                                      </p:cBhvr>
                                      <p:to>
                                        <p:strVal val="visible"/>
                                      </p:to>
                                    </p:set>
                                    <p:animEffect transition="in" filter="wipe(left)">
                                      <p:cBhvr>
                                        <p:cTn id="22" dur="500"/>
                                        <p:tgtEl>
                                          <p:spTgt spid="159754">
                                            <p:txEl>
                                              <p:charRg st="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59777"/>
                                        </p:tgtEl>
                                        <p:attrNameLst>
                                          <p:attrName>style.visibility</p:attrName>
                                        </p:attrNameLst>
                                      </p:cBhvr>
                                      <p:to>
                                        <p:strVal val="visible"/>
                                      </p:to>
                                    </p:set>
                                    <p:animEffect transition="in" filter="box(out)">
                                      <p:cBhvr>
                                        <p:cTn id="27" dur="500"/>
                                        <p:tgtEl>
                                          <p:spTgt spid="15977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59779"/>
                                        </p:tgtEl>
                                        <p:attrNameLst>
                                          <p:attrName>style.visibility</p:attrName>
                                        </p:attrNameLst>
                                      </p:cBhvr>
                                      <p:to>
                                        <p:strVal val="visible"/>
                                      </p:to>
                                    </p:set>
                                    <p:animEffect transition="in" filter="box(out)">
                                      <p:cBhvr>
                                        <p:cTn id="32" dur="500"/>
                                        <p:tgtEl>
                                          <p:spTgt spid="159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ldLvl="2" build="p"/>
      <p:bldP spid="159754" grpId="0" bldLvl="2"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ChangeArrowheads="1"/>
          </p:cNvSpPr>
          <p:nvPr>
            <p:ph type="title"/>
          </p:nvPr>
        </p:nvSpPr>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a:ln>
                  <a:noFill/>
                </a:ln>
                <a:solidFill>
                  <a:schemeClr val="tx1"/>
                </a:solidFill>
                <a:effectLst/>
                <a:uLnTx/>
                <a:uFillTx/>
                <a:latin typeface="+mj-lt"/>
                <a:ea typeface="+mj-ea"/>
                <a:cs typeface="+mj-cs"/>
              </a:rPr>
              <a:t>Decreases in Demand and Supply</a:t>
            </a:r>
            <a:endParaRPr kumimoji="0" lang="en-US" sz="4600" b="0" i="0" u="none" strike="noStrike" kern="1200" cap="none" spc="0" normalizeH="0" baseline="0" noProof="0">
              <a:ln>
                <a:noFill/>
              </a:ln>
              <a:solidFill>
                <a:schemeClr val="tx1"/>
              </a:solidFill>
              <a:effectLst/>
              <a:uLnTx/>
              <a:uFillTx/>
              <a:latin typeface="+mj-lt"/>
              <a:ea typeface="+mj-ea"/>
              <a:cs typeface="+mj-cs"/>
            </a:endParaRPr>
          </a:p>
        </p:txBody>
      </p:sp>
      <p:sp>
        <p:nvSpPr>
          <p:cNvPr id="160771" name="Rectangle 3"/>
          <p:cNvSpPr>
            <a:spLocks noGrp="1"/>
          </p:cNvSpPr>
          <p:nvPr>
            <p:ph sz="half" idx="1"/>
          </p:nvPr>
        </p:nvSpPr>
        <p:spPr>
          <a:xfrm>
            <a:off x="876300" y="5257800"/>
            <a:ext cx="4000500" cy="1295400"/>
          </a:xfrm>
          <a:ln/>
        </p:spPr>
        <p:txBody>
          <a:bodyPr vert="horz" wrap="square" lIns="91440" tIns="45720" rIns="91440" bIns="45720" anchor="t" anchorCtr="0"/>
          <a:p>
            <a:pPr eaLnBrk="1" hangingPunct="1">
              <a:buSzPct val="80000"/>
            </a:pPr>
            <a:r>
              <a:rPr sz="2400" b="1" i="1" kern="1200" dirty="0">
                <a:latin typeface="+mn-lt"/>
                <a:ea typeface="+mn-ea"/>
                <a:cs typeface="+mn-cs"/>
              </a:rPr>
              <a:t>Lower demand</a:t>
            </a:r>
            <a:r>
              <a:rPr sz="2400" kern="1200" dirty="0">
                <a:latin typeface="+mn-lt"/>
                <a:ea typeface="+mn-ea"/>
                <a:cs typeface="+mn-cs"/>
              </a:rPr>
              <a:t> leads to lower price and lower quantity exchanged.</a:t>
            </a:r>
            <a:endParaRPr sz="2400" kern="1200" dirty="0">
              <a:latin typeface="+mn-lt"/>
              <a:ea typeface="+mn-ea"/>
              <a:cs typeface="+mn-cs"/>
            </a:endParaRPr>
          </a:p>
        </p:txBody>
      </p:sp>
      <p:sp>
        <p:nvSpPr>
          <p:cNvPr id="160772" name="Rectangle 4"/>
          <p:cNvSpPr>
            <a:spLocks noGrp="1"/>
          </p:cNvSpPr>
          <p:nvPr>
            <p:ph sz="half" idx="2"/>
          </p:nvPr>
        </p:nvSpPr>
        <p:spPr>
          <a:xfrm>
            <a:off x="4876800" y="5257800"/>
            <a:ext cx="4000500" cy="1219200"/>
          </a:xfrm>
          <a:ln/>
        </p:spPr>
        <p:txBody>
          <a:bodyPr vert="horz" wrap="square" lIns="91440" tIns="45720" rIns="91440" bIns="45720" anchor="t" anchorCtr="0"/>
          <a:p>
            <a:pPr eaLnBrk="1" hangingPunct="1">
              <a:buSzPct val="80000"/>
            </a:pPr>
            <a:r>
              <a:rPr sz="2400" b="1" i="1" kern="1200" dirty="0">
                <a:latin typeface="+mn-lt"/>
                <a:ea typeface="+mn-ea"/>
                <a:cs typeface="+mn-cs"/>
              </a:rPr>
              <a:t>Lower supply</a:t>
            </a:r>
            <a:r>
              <a:rPr sz="2400" kern="1200" dirty="0">
                <a:latin typeface="+mn-lt"/>
                <a:ea typeface="+mn-ea"/>
                <a:cs typeface="+mn-cs"/>
              </a:rPr>
              <a:t> leads to higher price and lower quantity exchanged.</a:t>
            </a:r>
            <a:endParaRPr sz="2400" kern="1200" dirty="0">
              <a:latin typeface="+mn-lt"/>
              <a:ea typeface="+mn-ea"/>
              <a:cs typeface="+mn-cs"/>
            </a:endParaRPr>
          </a:p>
        </p:txBody>
      </p:sp>
      <p:pic>
        <p:nvPicPr>
          <p:cNvPr id="76805" name="Picture 24" descr="C:\Prentice Hall\CaseFair\presentations\Cf03\images\optimized\S&amp;d3-2.gif"/>
          <p:cNvPicPr>
            <a:picLocks noChangeAspect="1"/>
          </p:cNvPicPr>
          <p:nvPr/>
        </p:nvPicPr>
        <p:blipFill>
          <a:blip r:embed="rId1"/>
          <a:stretch>
            <a:fillRect/>
          </a:stretch>
        </p:blipFill>
        <p:spPr>
          <a:xfrm>
            <a:off x="609600" y="1752600"/>
            <a:ext cx="3749675" cy="3440113"/>
          </a:xfrm>
          <a:prstGeom prst="rect">
            <a:avLst/>
          </a:prstGeom>
          <a:noFill/>
          <a:ln w="9525">
            <a:noFill/>
          </a:ln>
        </p:spPr>
      </p:pic>
      <p:pic>
        <p:nvPicPr>
          <p:cNvPr id="160793" name="Picture 25" descr="C:\Prentice Hall\CaseFair\presentations\Cf03\images\optimized\S&amp;d3-1.gif"/>
          <p:cNvPicPr>
            <a:picLocks noChangeAspect="1"/>
          </p:cNvPicPr>
          <p:nvPr/>
        </p:nvPicPr>
        <p:blipFill>
          <a:blip r:embed="rId2"/>
          <a:stretch>
            <a:fillRect/>
          </a:stretch>
        </p:blipFill>
        <p:spPr>
          <a:xfrm>
            <a:off x="609600" y="1752600"/>
            <a:ext cx="3749675" cy="3440113"/>
          </a:xfrm>
          <a:prstGeom prst="rect">
            <a:avLst/>
          </a:prstGeom>
          <a:noFill/>
          <a:ln w="9525">
            <a:noFill/>
          </a:ln>
        </p:spPr>
      </p:pic>
      <p:pic>
        <p:nvPicPr>
          <p:cNvPr id="160794" name="Picture 26" descr="C:\Prentice Hall\CaseFair\presentations\Cf03\images\optimized\S&amp;d3.gif"/>
          <p:cNvPicPr>
            <a:picLocks noChangeAspect="1"/>
          </p:cNvPicPr>
          <p:nvPr/>
        </p:nvPicPr>
        <p:blipFill>
          <a:blip r:embed="rId3"/>
          <a:stretch>
            <a:fillRect/>
          </a:stretch>
        </p:blipFill>
        <p:spPr>
          <a:xfrm>
            <a:off x="609600" y="1752600"/>
            <a:ext cx="3749675" cy="3440113"/>
          </a:xfrm>
          <a:prstGeom prst="rect">
            <a:avLst/>
          </a:prstGeom>
          <a:noFill/>
          <a:ln w="9525">
            <a:noFill/>
          </a:ln>
        </p:spPr>
      </p:pic>
      <p:pic>
        <p:nvPicPr>
          <p:cNvPr id="76808" name="Picture 27" descr="C:\Prentice Hall\CaseFair\presentations\Cf03\images\optimized\S&amp;d4-2.gif"/>
          <p:cNvPicPr>
            <a:picLocks noChangeAspect="1"/>
          </p:cNvPicPr>
          <p:nvPr/>
        </p:nvPicPr>
        <p:blipFill>
          <a:blip r:embed="rId4"/>
          <a:stretch>
            <a:fillRect/>
          </a:stretch>
        </p:blipFill>
        <p:spPr>
          <a:xfrm>
            <a:off x="4876800" y="1752600"/>
            <a:ext cx="3749675" cy="3440113"/>
          </a:xfrm>
          <a:prstGeom prst="rect">
            <a:avLst/>
          </a:prstGeom>
          <a:noFill/>
          <a:ln w="9525">
            <a:noFill/>
          </a:ln>
        </p:spPr>
      </p:pic>
      <p:pic>
        <p:nvPicPr>
          <p:cNvPr id="160796" name="Picture 28" descr="C:\Prentice Hall\CaseFair\presentations\Cf03\images\optimized\S&amp;d4-1.gif"/>
          <p:cNvPicPr>
            <a:picLocks noChangeAspect="1"/>
          </p:cNvPicPr>
          <p:nvPr/>
        </p:nvPicPr>
        <p:blipFill>
          <a:blip r:embed="rId5"/>
          <a:stretch>
            <a:fillRect/>
          </a:stretch>
        </p:blipFill>
        <p:spPr>
          <a:xfrm>
            <a:off x="4876800" y="1752600"/>
            <a:ext cx="3749675" cy="3440113"/>
          </a:xfrm>
          <a:prstGeom prst="rect">
            <a:avLst/>
          </a:prstGeom>
          <a:noFill/>
          <a:ln w="9525">
            <a:noFill/>
          </a:ln>
        </p:spPr>
      </p:pic>
      <p:pic>
        <p:nvPicPr>
          <p:cNvPr id="160797" name="Picture 29" descr="C:\Prentice Hall\CaseFair\presentations\Cf03\images\optimized\S&amp;d4.gif"/>
          <p:cNvPicPr>
            <a:picLocks noChangeAspect="1"/>
          </p:cNvPicPr>
          <p:nvPr/>
        </p:nvPicPr>
        <p:blipFill>
          <a:blip r:embed="rId6"/>
          <a:stretch>
            <a:fillRect/>
          </a:stretch>
        </p:blipFill>
        <p:spPr>
          <a:xfrm>
            <a:off x="4876800" y="1752600"/>
            <a:ext cx="3749675" cy="3440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charRg st="0" end="64"/>
                                            </p:txEl>
                                          </p:spTgt>
                                        </p:tgtEl>
                                        <p:attrNameLst>
                                          <p:attrName>style.visibility</p:attrName>
                                        </p:attrNameLst>
                                      </p:cBhvr>
                                      <p:to>
                                        <p:strVal val="visible"/>
                                      </p:to>
                                    </p:set>
                                    <p:animEffect transition="in" filter="wipe(left)">
                                      <p:cBhvr>
                                        <p:cTn id="7" dur="500"/>
                                        <p:tgtEl>
                                          <p:spTgt spid="160771">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60793"/>
                                        </p:tgtEl>
                                        <p:attrNameLst>
                                          <p:attrName>style.visibility</p:attrName>
                                        </p:attrNameLst>
                                      </p:cBhvr>
                                      <p:to>
                                        <p:strVal val="visible"/>
                                      </p:to>
                                    </p:set>
                                    <p:animEffect transition="in" filter="box(out)">
                                      <p:cBhvr>
                                        <p:cTn id="12" dur="500"/>
                                        <p:tgtEl>
                                          <p:spTgt spid="16079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60794"/>
                                        </p:tgtEl>
                                        <p:attrNameLst>
                                          <p:attrName>style.visibility</p:attrName>
                                        </p:attrNameLst>
                                      </p:cBhvr>
                                      <p:to>
                                        <p:strVal val="visible"/>
                                      </p:to>
                                    </p:set>
                                    <p:animEffect transition="in" filter="box(out)">
                                      <p:cBhvr>
                                        <p:cTn id="17" dur="500"/>
                                        <p:tgtEl>
                                          <p:spTgt spid="1607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2">
                                            <p:txEl>
                                              <p:charRg st="0" end="65"/>
                                            </p:txEl>
                                          </p:spTgt>
                                        </p:tgtEl>
                                        <p:attrNameLst>
                                          <p:attrName>style.visibility</p:attrName>
                                        </p:attrNameLst>
                                      </p:cBhvr>
                                      <p:to>
                                        <p:strVal val="visible"/>
                                      </p:to>
                                    </p:set>
                                    <p:animEffect transition="in" filter="wipe(left)">
                                      <p:cBhvr>
                                        <p:cTn id="22" dur="500"/>
                                        <p:tgtEl>
                                          <p:spTgt spid="160772">
                                            <p:txEl>
                                              <p:charRg st="0" end="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60796"/>
                                        </p:tgtEl>
                                        <p:attrNameLst>
                                          <p:attrName>style.visibility</p:attrName>
                                        </p:attrNameLst>
                                      </p:cBhvr>
                                      <p:to>
                                        <p:strVal val="visible"/>
                                      </p:to>
                                    </p:set>
                                    <p:animEffect transition="in" filter="box(out)">
                                      <p:cBhvr>
                                        <p:cTn id="27" dur="500"/>
                                        <p:tgtEl>
                                          <p:spTgt spid="16079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60797"/>
                                        </p:tgtEl>
                                        <p:attrNameLst>
                                          <p:attrName>style.visibility</p:attrName>
                                        </p:attrNameLst>
                                      </p:cBhvr>
                                      <p:to>
                                        <p:strVal val="visible"/>
                                      </p:to>
                                    </p:set>
                                    <p:animEffect transition="in" filter="box(out)">
                                      <p:cBhvr>
                                        <p:cTn id="32" dur="500"/>
                                        <p:tgtEl>
                                          <p:spTgt spid="160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ldLvl="2" build="p"/>
      <p:bldP spid="160772" grpId="0" bldLvl="2"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cene3d>
            <a:camera prst="orthographicFront"/>
            <a:lightRig rig="balanced" dir="t"/>
          </a:scene3d>
          <a:sp3d prstMaterial="plastic"/>
        </p:spPr>
        <p:txBody>
          <a:bodyPr vert="horz" anchor="b">
            <a:normAutofit/>
          </a:bodyPr>
          <a:lstStyle/>
          <a:p>
            <a:pPr marL="484505" marR="0" lvl="0" indent="0" algn="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w="6350">
                  <a:solidFill>
                    <a:schemeClr val="accent1">
                      <a:shade val="43000"/>
                    </a:schemeClr>
                  </a:solidFill>
                </a:ln>
                <a:solidFill>
                  <a:srgbClr val="FF0000"/>
                </a:solidFill>
                <a:effectLst>
                  <a:outerShdw blurRad="26000" dist="26000" dir="14500000" algn="tl" rotWithShape="0">
                    <a:srgbClr val="000000">
                      <a:alpha val="40000"/>
                    </a:srgbClr>
                  </a:outerShdw>
                </a:effectLst>
                <a:uLnTx/>
                <a:uFillTx/>
                <a:latin typeface="+mj-lt"/>
                <a:ea typeface="+mj-ea"/>
                <a:cs typeface="+mj-cs"/>
              </a:rPr>
              <a:t>Efficiency </a:t>
            </a:r>
            <a:endParaRPr kumimoji="0" lang="en-US" sz="4400" b="0" i="0" u="none" strike="noStrike" kern="1200" cap="none" spc="0" normalizeH="0" baseline="0" noProof="0" dirty="0">
              <a:ln w="6350">
                <a:solidFill>
                  <a:schemeClr val="accent1">
                    <a:shade val="43000"/>
                  </a:schemeClr>
                </a:solidFill>
              </a:ln>
              <a:solidFill>
                <a:srgbClr val="FF0000"/>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Types of Efficiency</a:t>
            </a:r>
            <a:br>
              <a:rPr kumimoji="0" lang="en-US" sz="42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b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78851" name="Content Placeholder 2"/>
          <p:cNvSpPr>
            <a:spLocks noGrp="1"/>
          </p:cNvSpPr>
          <p:nvPr>
            <p:ph idx="1"/>
          </p:nvPr>
        </p:nvSpPr>
        <p:spPr>
          <a:ln/>
        </p:spPr>
        <p:txBody>
          <a:bodyPr vert="horz" wrap="square" lIns="91440" tIns="45720" rIns="91440" bIns="45720" anchor="t" anchorCtr="0"/>
          <a:p>
            <a:pPr eaLnBrk="1" hangingPunct="1"/>
            <a:r>
              <a:rPr dirty="0"/>
              <a:t>Efficiency of a system is generally defined as </a:t>
            </a:r>
            <a:r>
              <a:rPr dirty="0">
                <a:solidFill>
                  <a:srgbClr val="FF0000"/>
                </a:solidFill>
              </a:rPr>
              <a:t>the ratio of its output to input</a:t>
            </a:r>
            <a:r>
              <a:rPr dirty="0"/>
              <a:t>. </a:t>
            </a:r>
            <a:endParaRPr dirty="0"/>
          </a:p>
          <a:p>
            <a:pPr eaLnBrk="1" hangingPunct="1"/>
            <a:r>
              <a:rPr dirty="0"/>
              <a:t>The efficiency can be classified into:</a:t>
            </a:r>
            <a:endParaRPr dirty="0"/>
          </a:p>
          <a:p>
            <a:pPr lvl="2" eaLnBrk="1" hangingPunct="1"/>
            <a:r>
              <a:rPr sz="3200" i="1" dirty="0">
                <a:solidFill>
                  <a:srgbClr val="0070C0"/>
                </a:solidFill>
              </a:rPr>
              <a:t>Technical efficiency </a:t>
            </a:r>
            <a:r>
              <a:rPr sz="3200" dirty="0">
                <a:solidFill>
                  <a:srgbClr val="0070C0"/>
                </a:solidFill>
              </a:rPr>
              <a:t>and </a:t>
            </a:r>
            <a:endParaRPr sz="3200" dirty="0">
              <a:solidFill>
                <a:srgbClr val="0070C0"/>
              </a:solidFill>
            </a:endParaRPr>
          </a:p>
          <a:p>
            <a:pPr lvl="2" eaLnBrk="1" hangingPunct="1"/>
            <a:r>
              <a:rPr sz="3200" i="1" dirty="0">
                <a:solidFill>
                  <a:srgbClr val="0070C0"/>
                </a:solidFill>
              </a:rPr>
              <a:t>Economic efficiency</a:t>
            </a:r>
            <a:r>
              <a:rPr sz="3200" dirty="0">
                <a:solidFill>
                  <a:srgbClr val="0070C0"/>
                </a:solidFill>
              </a:rPr>
              <a:t>. </a:t>
            </a:r>
            <a:br>
              <a:rPr dirty="0"/>
            </a:b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Technical efficiency</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77500" lnSpcReduction="20000"/>
          </a:bodyPr>
          <a:lstStyle/>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It </a:t>
            </a:r>
            <a:r>
              <a:rPr kumimoji="0" lang="en-US" sz="3000" b="0" i="0" u="none" strike="noStrike" kern="1200" cap="none" spc="0" normalizeH="0" baseline="0" noProof="0" dirty="0">
                <a:ln>
                  <a:noFill/>
                </a:ln>
                <a:solidFill>
                  <a:schemeClr val="tx1"/>
                </a:solidFill>
                <a:effectLst/>
                <a:uLnTx/>
                <a:uFillTx/>
                <a:latin typeface="+mn-lt"/>
                <a:ea typeface="+mn-ea"/>
                <a:cs typeface="+mn-cs"/>
              </a:rPr>
              <a:t>is the ratio of the output to input of a physical system. The physical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system may </a:t>
            </a:r>
            <a:r>
              <a:rPr kumimoji="0" lang="en-US" sz="3000" b="0" i="0" u="none" strike="noStrike" kern="1200" cap="none" spc="0" normalizeH="0" baseline="0" noProof="0" dirty="0">
                <a:ln>
                  <a:noFill/>
                </a:ln>
                <a:solidFill>
                  <a:schemeClr val="tx1"/>
                </a:solidFill>
                <a:effectLst/>
                <a:uLnTx/>
                <a:uFillTx/>
                <a:latin typeface="+mn-lt"/>
                <a:ea typeface="+mn-ea"/>
                <a:cs typeface="+mn-cs"/>
              </a:rPr>
              <a:t>be a diesel engine, a machine working in a shop floor, a furnace, etc</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br>
              <a:rPr kumimoji="0" lang="en-US" sz="3000" b="0" i="0" u="none" strike="noStrike" kern="1200" cap="none" spc="0" normalizeH="0" baseline="0" noProof="0" dirty="0">
                <a:ln>
                  <a:noFill/>
                </a:ln>
                <a:solidFill>
                  <a:schemeClr val="tx1"/>
                </a:solidFill>
                <a:effectLst/>
                <a:uLnTx/>
                <a:uFillTx/>
                <a:latin typeface="+mn-lt"/>
                <a:ea typeface="+mn-ea"/>
                <a:cs typeface="+mn-cs"/>
              </a:rPr>
            </a:b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3000" b="0" i="0" u="none" strike="noStrike" kern="1200" cap="none" spc="0" normalizeH="0" baseline="0" noProof="0" dirty="0">
                <a:ln>
                  <a:noFill/>
                </a:ln>
                <a:solidFill>
                  <a:schemeClr val="tx1"/>
                </a:solidFill>
                <a:effectLst/>
                <a:uLnTx/>
                <a:uFillTx/>
                <a:latin typeface="+mn-lt"/>
                <a:ea typeface="+mn-ea"/>
                <a:cs typeface="+mn-cs"/>
              </a:rPr>
              <a:t>technical efficiency of a diesel engine is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as follows</a:t>
            </a:r>
            <a:r>
              <a:rPr kumimoji="0" lang="en-US" sz="3000" b="0" i="0" u="none" strike="noStrike" kern="1200" cap="none" spc="0" normalizeH="0" baseline="0" noProof="0" dirty="0">
                <a:ln>
                  <a:noFill/>
                </a:ln>
                <a:solidFill>
                  <a:schemeClr val="tx1"/>
                </a:solidFill>
                <a:effectLst/>
                <a:uLnTx/>
                <a:uFillTx/>
                <a:latin typeface="+mn-lt"/>
                <a:ea typeface="+mn-ea"/>
                <a:cs typeface="+mn-cs"/>
              </a:rPr>
              <a:t>:</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br>
              <a:rPr kumimoji="0" lang="en-US" sz="3000" b="0" i="0" u="none" strike="noStrike" kern="1200" cap="none" spc="0" normalizeH="0" baseline="0" noProof="0" dirty="0" smtClean="0">
                <a:ln>
                  <a:noFill/>
                </a:ln>
                <a:solidFill>
                  <a:schemeClr val="tx1"/>
                </a:solidFill>
                <a:effectLst/>
                <a:uLnTx/>
                <a:uFillTx/>
                <a:latin typeface="+mn-lt"/>
                <a:ea typeface="+mn-ea"/>
                <a:cs typeface="+mn-cs"/>
              </a:rPr>
            </a:br>
            <a:br>
              <a:rPr kumimoji="0" lang="en-US" sz="3000" b="0" i="0" u="none" strike="noStrike" kern="1200" cap="none" spc="0" normalizeH="0" baseline="0" noProof="0" dirty="0" smtClean="0">
                <a:ln>
                  <a:noFill/>
                </a:ln>
                <a:solidFill>
                  <a:schemeClr val="tx1"/>
                </a:solidFill>
                <a:effectLst/>
                <a:uLnTx/>
                <a:uFillTx/>
                <a:latin typeface="+mn-lt"/>
                <a:ea typeface="+mn-ea"/>
                <a:cs typeface="+mn-cs"/>
              </a:rPr>
            </a:b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pic>
        <p:nvPicPr>
          <p:cNvPr id="79876" name="Picture 2"/>
          <p:cNvPicPr>
            <a:picLocks noChangeAspect="1"/>
          </p:cNvPicPr>
          <p:nvPr/>
        </p:nvPicPr>
        <p:blipFill>
          <a:blip r:embed="rId1"/>
          <a:stretch>
            <a:fillRect/>
          </a:stretch>
        </p:blipFill>
        <p:spPr>
          <a:xfrm>
            <a:off x="990600" y="2992438"/>
            <a:ext cx="3810000" cy="762000"/>
          </a:xfrm>
          <a:prstGeom prst="rect">
            <a:avLst/>
          </a:prstGeom>
          <a:noFill/>
          <a:ln w="9525">
            <a:noFill/>
          </a:ln>
        </p:spPr>
      </p:pic>
      <p:pic>
        <p:nvPicPr>
          <p:cNvPr id="79877" name="Picture 3"/>
          <p:cNvPicPr>
            <a:picLocks noChangeAspect="1"/>
          </p:cNvPicPr>
          <p:nvPr/>
        </p:nvPicPr>
        <p:blipFill>
          <a:blip r:embed="rId2"/>
          <a:stretch>
            <a:fillRect/>
          </a:stretch>
        </p:blipFill>
        <p:spPr>
          <a:xfrm>
            <a:off x="990600" y="5237163"/>
            <a:ext cx="5791200" cy="10668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Definition of Economics </a:t>
            </a:r>
            <a:endParaRPr kern="1200" dirty="0">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80000"/>
              <a:buFont typeface="Arial" panose="020B0604020202020204" pitchFamily="34" charset="0"/>
              <a:buNone/>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Economics is the science that deals with the </a:t>
            </a:r>
            <a:r>
              <a:rPr kumimoji="0" lang="en-US" sz="3000" b="0" i="0" u="none" strike="noStrike" kern="1200" cap="none" spc="0" normalizeH="0" baseline="0" noProof="0" dirty="0" smtClean="0">
                <a:ln>
                  <a:noFill/>
                </a:ln>
                <a:solidFill>
                  <a:srgbClr val="FF0000"/>
                </a:solidFill>
                <a:effectLst/>
                <a:uLnTx/>
                <a:uFillTx/>
                <a:latin typeface="+mn-lt"/>
                <a:ea typeface="+mn-ea"/>
                <a:cs typeface="+mn-cs"/>
              </a:rPr>
              <a:t>production</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000" b="0" i="0" u="none" strike="noStrike" kern="1200" cap="none" spc="0" normalizeH="0" baseline="0" noProof="0" dirty="0" smtClean="0">
                <a:ln>
                  <a:noFill/>
                </a:ln>
                <a:solidFill>
                  <a:srgbClr val="FF0000"/>
                </a:solidFill>
                <a:effectLst/>
                <a:uLnTx/>
                <a:uFillTx/>
                <a:latin typeface="+mn-lt"/>
                <a:ea typeface="+mn-ea"/>
                <a:cs typeface="+mn-cs"/>
              </a:rPr>
              <a:t>consumption</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000" b="0" i="0" u="none" strike="noStrike" kern="1200" cap="none" spc="0" normalizeH="0" baseline="0" noProof="0" dirty="0" smtClean="0">
                <a:ln>
                  <a:noFill/>
                </a:ln>
                <a:solidFill>
                  <a:srgbClr val="FF0000"/>
                </a:solidFill>
                <a:effectLst/>
                <a:uLnTx/>
                <a:uFillTx/>
                <a:latin typeface="+mn-lt"/>
                <a:ea typeface="+mn-ea"/>
                <a:cs typeface="+mn-cs"/>
              </a:rPr>
              <a:t>distribution</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3000" b="0" i="0" u="none" strike="noStrike" kern="1200" cap="none" spc="0" normalizeH="0" baseline="0" noProof="0" dirty="0" smtClean="0">
                <a:ln>
                  <a:noFill/>
                </a:ln>
                <a:solidFill>
                  <a:srgbClr val="FF0000"/>
                </a:solidFill>
                <a:effectLst/>
                <a:uLnTx/>
                <a:uFillTx/>
                <a:latin typeface="+mn-lt"/>
                <a:ea typeface="+mn-ea"/>
                <a:cs typeface="+mn-cs"/>
              </a:rPr>
              <a:t>exchange of wealth</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Economic efficiency</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a:xfrm>
            <a:off x="457200" y="1295400"/>
            <a:ext cx="8229600" cy="4830763"/>
          </a:xfrm>
        </p:spPr>
        <p:txBody>
          <a:bodyPr vert="horz" wrap="square" lIns="91440" tIns="45720" rIns="91440" bIns="45720" numCol="1" anchor="t" anchorCtr="0" compatLnSpc="1">
            <a:noAutofit/>
          </a:bodyPr>
          <a:lstStyle/>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Economic </a:t>
            </a:r>
            <a:r>
              <a:rPr kumimoji="0" lang="en-US" sz="2800" b="0" i="0" u="none" strike="noStrike" kern="1200" cap="none" spc="0" normalizeH="0" baseline="0" noProof="0" dirty="0">
                <a:ln>
                  <a:noFill/>
                </a:ln>
                <a:solidFill>
                  <a:schemeClr val="tx1"/>
                </a:solidFill>
                <a:effectLst/>
                <a:uLnTx/>
                <a:uFillTx/>
                <a:latin typeface="+mn-lt"/>
                <a:ea typeface="+mn-ea"/>
                <a:cs typeface="+mn-cs"/>
              </a:rPr>
              <a:t>efficiency is the ratio of output to input of a business system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a:ln>
                  <a:noFill/>
                </a:ln>
                <a:solidFill>
                  <a:schemeClr val="tx1"/>
                </a:solidFill>
                <a:effectLst/>
                <a:uLnTx/>
                <a:uFillTx/>
                <a:latin typeface="+mn-lt"/>
                <a:ea typeface="+mn-ea"/>
                <a:cs typeface="+mn-cs"/>
              </a:rPr>
              <a:t>Worth’ is the annual revenue generated by way of operating the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business and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a:ln>
                  <a:noFill/>
                </a:ln>
                <a:solidFill>
                  <a:schemeClr val="tx1"/>
                </a:solidFill>
                <a:effectLst/>
                <a:uLnTx/>
                <a:uFillTx/>
                <a:latin typeface="+mn-lt"/>
                <a:ea typeface="+mn-ea"/>
                <a:cs typeface="+mn-cs"/>
              </a:rPr>
              <a:t>cost’ is the total annual expenses incurred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in carrying </a:t>
            </a:r>
            <a:r>
              <a:rPr kumimoji="0" lang="en-US" sz="2800" b="0" i="0" u="none" strike="noStrike" kern="1200" cap="none" spc="0" normalizeH="0" baseline="0" noProof="0" dirty="0">
                <a:ln>
                  <a:noFill/>
                </a:ln>
                <a:solidFill>
                  <a:schemeClr val="tx1"/>
                </a:solidFill>
                <a:effectLst/>
                <a:uLnTx/>
                <a:uFillTx/>
                <a:latin typeface="+mn-lt"/>
                <a:ea typeface="+mn-ea"/>
                <a:cs typeface="+mn-cs"/>
              </a:rPr>
              <a:t>out the business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2800" b="0" i="0" u="none" strike="noStrike" kern="1200" cap="none" spc="0" normalizeH="0" baseline="0" noProof="0" dirty="0" smtClean="0">
                <a:ln>
                  <a:noFill/>
                </a:ln>
                <a:solidFill>
                  <a:schemeClr val="tx1"/>
                </a:solidFill>
                <a:effectLst/>
                <a:uLnTx/>
                <a:uFillTx/>
                <a:latin typeface="+mn-lt"/>
                <a:ea typeface="+mn-ea"/>
                <a:cs typeface="+mn-cs"/>
              </a:rPr>
            </a:b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28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80900" name="Picture 2"/>
          <p:cNvPicPr>
            <a:picLocks noChangeAspect="1"/>
          </p:cNvPicPr>
          <p:nvPr/>
        </p:nvPicPr>
        <p:blipFill>
          <a:blip r:embed="rId1"/>
          <a:stretch>
            <a:fillRect/>
          </a:stretch>
        </p:blipFill>
        <p:spPr>
          <a:xfrm>
            <a:off x="815975" y="2425700"/>
            <a:ext cx="7010400" cy="966788"/>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0" normalizeH="0" baseline="0" noProof="0" dirty="0" smtClean="0">
                <a:ln w="6350">
                  <a:solidFill>
                    <a:schemeClr val="accent1">
                      <a:shade val="43000"/>
                    </a:schemeClr>
                  </a:solidFill>
                </a:ln>
                <a:solidFill>
                  <a:srgbClr val="0070C0"/>
                </a:solidFill>
                <a:effectLst>
                  <a:outerShdw blurRad="26000" dist="26000" dir="14500000" algn="tl" rotWithShape="0">
                    <a:srgbClr val="000000">
                      <a:alpha val="40000"/>
                    </a:srgbClr>
                  </a:outerShdw>
                </a:effectLst>
                <a:uLnTx/>
                <a:uFillTx/>
                <a:latin typeface="+mj-lt"/>
                <a:ea typeface="+mj-ea"/>
                <a:cs typeface="+mj-cs"/>
              </a:rPr>
              <a:t>How to improve economic efficiency? </a:t>
            </a:r>
            <a:endParaRPr kumimoji="0" lang="en-US" sz="4200" b="0" i="0" u="none" strike="noStrike" kern="1200" cap="none" spc="0" normalizeH="0" baseline="0" noProof="0" dirty="0">
              <a:ln w="6350">
                <a:solidFill>
                  <a:schemeClr val="accent1">
                    <a:shade val="43000"/>
                  </a:schemeClr>
                </a:solidFill>
              </a:ln>
              <a:solidFill>
                <a:srgbClr val="0070C0"/>
              </a:solidFill>
              <a:effectLst>
                <a:outerShdw blurRad="26000" dist="26000" dir="145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a:xfrm>
            <a:off x="457200" y="1600200"/>
            <a:ext cx="8229600" cy="4800600"/>
          </a:xfrm>
        </p:spPr>
        <p:txBody>
          <a:bodyPr vert="horz" wrap="square" lIns="91440" tIns="45720" rIns="91440" bIns="45720" numCol="1" anchor="t" anchorCtr="0" compatLnSpc="1">
            <a:normAutofit fontScale="92500" lnSpcReduction="20000"/>
          </a:bodyPr>
          <a:lstStyle/>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Economic efficiency is also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called ‘productivity</a:t>
            </a:r>
            <a:r>
              <a:rPr kumimoji="0" lang="en-US" sz="2800" b="0" i="0" u="none" strike="noStrike" kern="1200" cap="none" spc="0" normalizeH="0" baseline="0" noProof="0" dirty="0">
                <a:ln>
                  <a:noFill/>
                </a:ln>
                <a:solidFill>
                  <a:schemeClr val="tx1"/>
                </a:solidFill>
                <a:effectLst/>
                <a:uLnTx/>
                <a:uFillTx/>
                <a:latin typeface="+mn-lt"/>
                <a:ea typeface="+mn-ea"/>
                <a:cs typeface="+mn-cs"/>
              </a:rPr>
              <a:t>’. There are several ways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of improving </a:t>
            </a:r>
            <a:r>
              <a:rPr kumimoji="0" lang="en-US" sz="2800" b="0" i="0" u="none" strike="noStrike" kern="1200" cap="none" spc="0" normalizeH="0" baseline="0" noProof="0" dirty="0">
                <a:ln>
                  <a:noFill/>
                </a:ln>
                <a:solidFill>
                  <a:schemeClr val="tx1"/>
                </a:solidFill>
                <a:effectLst/>
                <a:uLnTx/>
                <a:uFillTx/>
                <a:latin typeface="+mn-lt"/>
                <a:ea typeface="+mn-ea"/>
                <a:cs typeface="+mn-cs"/>
              </a:rPr>
              <a:t>productivity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571500" algn="just" defTabSz="914400" rtl="0" eaLnBrk="1" fontAlgn="auto" latinLnBrk="0" hangingPunct="1">
              <a:lnSpc>
                <a:spcPct val="100000"/>
              </a:lnSpc>
              <a:spcBef>
                <a:spcPct val="20000"/>
              </a:spcBef>
              <a:spcAft>
                <a:spcPts val="0"/>
              </a:spcAft>
              <a:buClr>
                <a:schemeClr val="accent1"/>
              </a:buClr>
              <a:buSzTx/>
              <a:buFont typeface="+mj-lt"/>
              <a:buAutoNum type="romanUcPeriod"/>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Increased output for the same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input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571500" algn="just" defTabSz="914400" rtl="0" eaLnBrk="1" fontAlgn="auto" latinLnBrk="0" hangingPunct="1">
              <a:lnSpc>
                <a:spcPct val="100000"/>
              </a:lnSpc>
              <a:spcBef>
                <a:spcPct val="20000"/>
              </a:spcBef>
              <a:spcAft>
                <a:spcPts val="0"/>
              </a:spcAft>
              <a:buClr>
                <a:schemeClr val="accent1"/>
              </a:buClr>
              <a:buSzTx/>
              <a:buFont typeface="+mj-lt"/>
              <a:buAutoNum type="romanU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Decreased </a:t>
            </a:r>
            <a:r>
              <a:rPr kumimoji="0" lang="en-US" sz="2400" b="0" i="0" u="none" strike="noStrike" kern="1200" cap="none" spc="0" normalizeH="0" baseline="0" noProof="0" dirty="0">
                <a:ln>
                  <a:noFill/>
                </a:ln>
                <a:solidFill>
                  <a:schemeClr val="tx1"/>
                </a:solidFill>
                <a:effectLst/>
                <a:uLnTx/>
                <a:uFillTx/>
                <a:latin typeface="+mn-lt"/>
                <a:ea typeface="+mn-ea"/>
                <a:cs typeface="+mn-cs"/>
              </a:rPr>
              <a:t>input for the same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571500" algn="just" defTabSz="914400" rtl="0" eaLnBrk="1" fontAlgn="auto" latinLnBrk="0" hangingPunct="1">
              <a:lnSpc>
                <a:spcPct val="100000"/>
              </a:lnSpc>
              <a:spcBef>
                <a:spcPct val="20000"/>
              </a:spcBef>
              <a:spcAft>
                <a:spcPts val="0"/>
              </a:spcAft>
              <a:buClr>
                <a:schemeClr val="accent1"/>
              </a:buClr>
              <a:buSzTx/>
              <a:buFont typeface="+mj-lt"/>
              <a:buAutoNum type="romanU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By </a:t>
            </a:r>
            <a:r>
              <a:rPr kumimoji="0" lang="en-US" sz="2400" b="0" i="0" u="none" strike="noStrike" kern="1200" cap="none" spc="0" normalizeH="0" baseline="0" noProof="0" dirty="0">
                <a:ln>
                  <a:noFill/>
                </a:ln>
                <a:solidFill>
                  <a:schemeClr val="tx1"/>
                </a:solidFill>
                <a:effectLst/>
                <a:uLnTx/>
                <a:uFillTx/>
                <a:latin typeface="+mn-lt"/>
                <a:ea typeface="+mn-ea"/>
                <a:cs typeface="+mn-cs"/>
              </a:rPr>
              <a:t>a proportionate increase in the output which is more than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proportionate </a:t>
            </a:r>
            <a:r>
              <a:rPr kumimoji="0" lang="en-US" sz="2400" b="0" i="0" u="none" strike="noStrike" kern="1200" cap="none" spc="0" normalizeH="0" baseline="0" noProof="0" dirty="0">
                <a:ln>
                  <a:noFill/>
                </a:ln>
                <a:solidFill>
                  <a:schemeClr val="tx1"/>
                </a:solidFill>
                <a:effectLst/>
                <a:uLnTx/>
                <a:uFillTx/>
                <a:latin typeface="+mn-lt"/>
                <a:ea typeface="+mn-ea"/>
                <a:cs typeface="+mn-cs"/>
              </a:rPr>
              <a:t>increase in the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input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571500" algn="just" defTabSz="914400" rtl="0" eaLnBrk="1" fontAlgn="auto" latinLnBrk="0" hangingPunct="1">
              <a:lnSpc>
                <a:spcPct val="100000"/>
              </a:lnSpc>
              <a:spcBef>
                <a:spcPct val="20000"/>
              </a:spcBef>
              <a:spcAft>
                <a:spcPts val="0"/>
              </a:spcAft>
              <a:buClr>
                <a:schemeClr val="accent1"/>
              </a:buClr>
              <a:buSzTx/>
              <a:buFont typeface="+mj-lt"/>
              <a:buAutoNum type="romanU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By </a:t>
            </a:r>
            <a:r>
              <a:rPr kumimoji="0" lang="en-US" sz="2400" b="0" i="0" u="none" strike="noStrike" kern="1200" cap="none" spc="0" normalizeH="0" baseline="0" noProof="0" dirty="0">
                <a:ln>
                  <a:noFill/>
                </a:ln>
                <a:solidFill>
                  <a:schemeClr val="tx1"/>
                </a:solidFill>
                <a:effectLst/>
                <a:uLnTx/>
                <a:uFillTx/>
                <a:latin typeface="+mn-lt"/>
                <a:ea typeface="+mn-ea"/>
                <a:cs typeface="+mn-cs"/>
              </a:rPr>
              <a:t>a proportionate decrease in the input which is more than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proportionate </a:t>
            </a:r>
            <a:r>
              <a:rPr kumimoji="0" lang="en-US" sz="2400" b="0" i="0" u="none" strike="noStrike" kern="1200" cap="none" spc="0" normalizeH="0" baseline="0" noProof="0" dirty="0">
                <a:ln>
                  <a:noFill/>
                </a:ln>
                <a:solidFill>
                  <a:schemeClr val="tx1"/>
                </a:solidFill>
                <a:effectLst/>
                <a:uLnTx/>
                <a:uFillTx/>
                <a:latin typeface="+mn-lt"/>
                <a:ea typeface="+mn-ea"/>
                <a:cs typeface="+mn-cs"/>
              </a:rPr>
              <a:t>decrease in the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571500" algn="just" defTabSz="914400" rtl="0" eaLnBrk="1" fontAlgn="auto" latinLnBrk="0" hangingPunct="1">
              <a:lnSpc>
                <a:spcPct val="100000"/>
              </a:lnSpc>
              <a:spcBef>
                <a:spcPct val="20000"/>
              </a:spcBef>
              <a:spcAft>
                <a:spcPts val="0"/>
              </a:spcAft>
              <a:buClr>
                <a:schemeClr val="accent1"/>
              </a:buClr>
              <a:buSzTx/>
              <a:buFont typeface="+mj-lt"/>
              <a:buAutoNum type="romanU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Through </a:t>
            </a:r>
            <a:r>
              <a:rPr kumimoji="0" lang="en-US" sz="2400" b="0" i="0" u="none" strike="noStrike" kern="1200" cap="none" spc="0" normalizeH="0" baseline="0" noProof="0" dirty="0">
                <a:ln>
                  <a:noFill/>
                </a:ln>
                <a:solidFill>
                  <a:schemeClr val="tx1"/>
                </a:solidFill>
                <a:effectLst/>
                <a:uLnTx/>
                <a:uFillTx/>
                <a:latin typeface="+mn-lt"/>
                <a:ea typeface="+mn-ea"/>
                <a:cs typeface="+mn-cs"/>
              </a:rPr>
              <a:t>simultaneous increase in the output with decrease in the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input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28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800" b="0" i="0" u="sng" strike="noStrike" kern="1200" cap="none" spc="0" normalizeH="0" baseline="0" noProof="0" dirty="0" smtClean="0">
              <a:ln>
                <a:noFill/>
              </a:ln>
              <a:solidFill>
                <a:schemeClr val="tx1"/>
              </a:solidFill>
              <a:effectLst/>
              <a:uLnTx/>
              <a:uFillTx/>
              <a:latin typeface="+mn-lt"/>
              <a:ea typeface="+mn-ea"/>
              <a:cs typeface="+mn-cs"/>
            </a:endParaRPr>
          </a:p>
          <a:p>
            <a:pPr marL="44831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Content Placeholder 2"/>
          <p:cNvSpPr>
            <a:spLocks noGrp="1"/>
          </p:cNvSpPr>
          <p:nvPr>
            <p:ph idx="1"/>
          </p:nvPr>
        </p:nvSpPr>
        <p:spPr>
          <a:xfrm>
            <a:off x="457200" y="914400"/>
            <a:ext cx="8229600" cy="5540375"/>
          </a:xfrm>
          <a:ln/>
        </p:spPr>
        <p:txBody>
          <a:bodyPr vert="horz" wrap="square" lIns="91440" tIns="45720" rIns="91440" bIns="45720" anchor="t" anchorCtr="0"/>
          <a:p>
            <a:pPr algn="just"/>
            <a:r>
              <a:rPr u="sng" dirty="0">
                <a:solidFill>
                  <a:srgbClr val="FF0000"/>
                </a:solidFill>
              </a:rPr>
              <a:t>Improved output for the same input</a:t>
            </a:r>
            <a:r>
              <a:rPr dirty="0">
                <a:solidFill>
                  <a:srgbClr val="FF0000"/>
                </a:solidFill>
              </a:rPr>
              <a:t> </a:t>
            </a:r>
            <a:r>
              <a:rPr sz="2000" dirty="0"/>
              <a:t>In this strategy, the output is increased while keeping the input constant. Let us assume that in a steel plant, the layout of the existing facilities is not proper. By slightly altering the location of the billet-making section, and bringing it closer to the furnace which produces hot metal, the scale formation at the top of ladles will be considerably reduced. The molten metal is usually carried in ladles to the billet-making section. In the long run, this would give more yield in terms of tonnes of billet produced. In this exercise, there is no extra cost involved. The only task is the relocation of the billet-making facility which involves an insignificant cost. </a:t>
            </a:r>
            <a:br>
              <a:rPr dirty="0"/>
            </a:b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Content Placeholder 2"/>
          <p:cNvSpPr>
            <a:spLocks noGrp="1"/>
          </p:cNvSpPr>
          <p:nvPr>
            <p:ph idx="1"/>
          </p:nvPr>
        </p:nvSpPr>
        <p:spPr>
          <a:xfrm>
            <a:off x="381000" y="1447800"/>
            <a:ext cx="8229600" cy="4572000"/>
          </a:xfrm>
          <a:ln/>
        </p:spPr>
        <p:txBody>
          <a:bodyPr vert="horz" wrap="square" lIns="91440" tIns="45720" rIns="91440" bIns="45720" anchor="t" anchorCtr="0"/>
          <a:p>
            <a:pPr algn="just" eaLnBrk="1" hangingPunct="1"/>
            <a:r>
              <a:rPr u="sng" dirty="0">
                <a:solidFill>
                  <a:srgbClr val="FF0000"/>
                </a:solidFill>
              </a:rPr>
              <a:t>Decreased input for the same output</a:t>
            </a:r>
            <a:r>
              <a:rPr dirty="0">
                <a:solidFill>
                  <a:srgbClr val="FF0000"/>
                </a:solidFill>
              </a:rPr>
              <a:t>  </a:t>
            </a:r>
            <a:endParaRPr dirty="0">
              <a:solidFill>
                <a:srgbClr val="FF0000"/>
              </a:solidFill>
            </a:endParaRPr>
          </a:p>
          <a:p>
            <a:pPr algn="just" eaLnBrk="1" hangingPunct="1"/>
            <a:r>
              <a:rPr sz="2000" dirty="0"/>
              <a:t>In this strategy, the input is decreased to</a:t>
            </a:r>
            <a:br>
              <a:rPr sz="2000" dirty="0"/>
            </a:br>
            <a:r>
              <a:rPr sz="2000" dirty="0"/>
              <a:t>produce the same output. Let us assume that there exists a substitute raw material to manufacture a product and it is available at a lower price. If we can identify such a material and use it for manufacturing the product, then certainly it will reduce the input. In this exercise, the job of the purchase department is to identify an alternate substitute material. The process of identification does not involve any extra cost. So, the productivity ratio will increase because of the decreased input by way of using cheaper raw materials to produce the same output.</a:t>
            </a:r>
            <a:endParaRPr sz="2000" dirty="0"/>
          </a:p>
          <a:p>
            <a:pPr algn="just" eaLnBrk="1" hangingPunct="1">
              <a:buNone/>
            </a:pPr>
            <a:r>
              <a:rPr sz="2000" dirty="0"/>
              <a:t> </a:t>
            </a:r>
            <a:br>
              <a:rPr dirty="0"/>
            </a:b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28600"/>
            <a:ext cx="8229600" cy="6629400"/>
          </a:xfrm>
        </p:spPr>
        <p:txBody>
          <a:bodyPr vert="horz" wrap="square" lIns="91440" tIns="45720" rIns="91440" bIns="45720" numCol="1" anchor="t" anchorCtr="0" compatLnSpc="1">
            <a:normAutofit fontScale="77500" lnSpcReduction="20000"/>
          </a:bodyPr>
          <a:lstStyle/>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1" i="0" u="sng" strike="noStrike" kern="1200" cap="none" spc="0" normalizeH="0" baseline="0" noProof="0" dirty="0">
                <a:ln>
                  <a:noFill/>
                </a:ln>
                <a:solidFill>
                  <a:srgbClr val="FF0000"/>
                </a:solidFill>
                <a:effectLst/>
                <a:uLnTx/>
                <a:uFillTx/>
                <a:latin typeface="+mn-lt"/>
                <a:ea typeface="+mn-ea"/>
                <a:cs typeface="+mn-cs"/>
              </a:rPr>
              <a:t>By a proportionate increase in the output which is more than the proportionate increase in the input</a:t>
            </a:r>
            <a:r>
              <a:rPr kumimoji="0" lang="en-US" sz="3000" b="1" i="0" u="none" strike="noStrike" kern="1200" cap="none" spc="0" normalizeH="0" baseline="0" noProof="0" dirty="0">
                <a:ln>
                  <a:noFill/>
                </a:ln>
                <a:solidFill>
                  <a:srgbClr val="FF0000"/>
                </a:solidFill>
                <a:effectLst/>
                <a:uLnTx/>
                <a:uFillTx/>
                <a:latin typeface="+mn-lt"/>
                <a:ea typeface="+mn-ea"/>
                <a:cs typeface="+mn-cs"/>
              </a:rPr>
              <a:t> </a:t>
            </a:r>
            <a:r>
              <a:rPr kumimoji="0" lang="en-US" sz="3000" b="0" i="0" u="none" strike="noStrike" kern="1200" cap="none" spc="0" normalizeH="0" baseline="0" noProof="0" dirty="0">
                <a:ln>
                  <a:noFill/>
                </a:ln>
                <a:solidFill>
                  <a:schemeClr val="tx1"/>
                </a:solidFill>
                <a:effectLst/>
                <a:uLnTx/>
                <a:uFillTx/>
                <a:latin typeface="+mn-lt"/>
                <a:ea typeface="+mn-ea"/>
                <a:cs typeface="+mn-cs"/>
              </a:rPr>
              <a:t>(Consider the example of introducing a new product into the existing product mix of an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organization). </a:t>
            </a:r>
            <a:r>
              <a:rPr kumimoji="0" lang="en-US" sz="3000" b="0" i="0" u="none" strike="noStrike" kern="1200" cap="none" spc="0" normalizeH="0" baseline="0" noProof="0" dirty="0">
                <a:ln>
                  <a:noFill/>
                </a:ln>
                <a:solidFill>
                  <a:schemeClr val="tx1"/>
                </a:solidFill>
                <a:effectLst/>
                <a:uLnTx/>
                <a:uFillTx/>
                <a:latin typeface="+mn-lt"/>
                <a:ea typeface="+mn-ea"/>
                <a:cs typeface="+mn-cs"/>
              </a:rPr>
              <a:t>Let us assume that the existing facilities are not fully utilized and the R&amp;D wing of the company has identified a new product which has a very good market and which can be manufactured with the surplus facilities of the organization. If the new product is taken up for production, it will lead to—</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just"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an increase in the revenue of the organization by way of selling the new product in addition to the existing product mix and</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just"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an increase in the material cost and operation and maintenance cost of  machineries because of producing the new product.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000" b="0" i="0" u="none" strike="noStrike" kern="1200" cap="none" spc="0" normalizeH="0" baseline="0" noProof="0" dirty="0">
                <a:ln>
                  <a:noFill/>
                </a:ln>
                <a:solidFill>
                  <a:schemeClr val="tx1"/>
                </a:solidFill>
                <a:effectLst/>
                <a:uLnTx/>
                <a:uFillTx/>
                <a:latin typeface="+mn-lt"/>
                <a:ea typeface="+mn-ea"/>
                <a:cs typeface="+mn-cs"/>
              </a:rPr>
              <a:t>we examine these two increases closely, the proportionate increase in the revenue will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be more </a:t>
            </a:r>
            <a:r>
              <a:rPr kumimoji="0" lang="en-US" sz="3000" b="0" i="0" u="none" strike="noStrike" kern="1200" cap="none" spc="0" normalizeH="0" baseline="0" noProof="0" dirty="0">
                <a:ln>
                  <a:noFill/>
                </a:ln>
                <a:solidFill>
                  <a:schemeClr val="tx1"/>
                </a:solidFill>
                <a:effectLst/>
                <a:uLnTx/>
                <a:uFillTx/>
                <a:latin typeface="+mn-lt"/>
                <a:ea typeface="+mn-ea"/>
                <a:cs typeface="+mn-cs"/>
              </a:rPr>
              <a:t>than the   proportionate increase in the input cost. Hence, there will be a net increase in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3000" b="0" i="0" u="none" strike="noStrike" kern="1200" cap="none" spc="0" normalizeH="0" baseline="0" noProof="0" dirty="0">
                <a:ln>
                  <a:noFill/>
                </a:ln>
                <a:solidFill>
                  <a:schemeClr val="tx1"/>
                </a:solidFill>
                <a:effectLst/>
                <a:uLnTx/>
                <a:uFillTx/>
                <a:latin typeface="+mn-lt"/>
                <a:ea typeface="+mn-ea"/>
                <a:cs typeface="+mn-cs"/>
              </a:rPr>
              <a:t>productivity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ratio.</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09600"/>
            <a:ext cx="8229600" cy="5516563"/>
          </a:xfrm>
        </p:spPr>
        <p:txBody>
          <a:bodyPr vert="horz" wrap="square" lIns="91440" tIns="45720" rIns="91440" bIns="45720" numCol="1" anchor="t" anchorCtr="0" compatLnSpc="1">
            <a:normAutofit fontScale="85000" lnSpcReduction="10000"/>
          </a:bodyPr>
          <a:lstStyle/>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sng" strike="noStrike" kern="1200" cap="none" spc="0" normalizeH="0" baseline="0" noProof="0" dirty="0">
                <a:ln>
                  <a:noFill/>
                </a:ln>
                <a:solidFill>
                  <a:srgbClr val="FF0000"/>
                </a:solidFill>
                <a:effectLst/>
                <a:uLnTx/>
                <a:uFillTx/>
                <a:latin typeface="+mn-lt"/>
                <a:ea typeface="+mn-ea"/>
                <a:cs typeface="+mn-cs"/>
              </a:rPr>
              <a:t>By a proportionate decrease  in the input which is more than the proportionate  decrease in the output </a:t>
            </a:r>
            <a:r>
              <a:rPr kumimoji="0" lang="en-US" sz="30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000" b="0" i="0" u="none" strike="noStrike" kern="1200" cap="none" spc="0" normalizeH="0" baseline="0" noProof="0" dirty="0">
                <a:ln>
                  <a:noFill/>
                </a:ln>
                <a:solidFill>
                  <a:schemeClr val="tx1"/>
                </a:solidFill>
                <a:effectLst/>
                <a:uLnTx/>
                <a:uFillTx/>
                <a:latin typeface="+mn-lt"/>
                <a:ea typeface="+mn-ea"/>
                <a:cs typeface="+mn-cs"/>
              </a:rPr>
              <a:t>Let us consider the converse of the previous example, i.e. dropping an uneconomical product from the existing product mix. This will result in the following:</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just"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decrease in the revenue of the organization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just"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decrease in the material cost, and operation and maintenance cost of machinery</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000" b="0" i="0" u="none" strike="noStrike" kern="1200" cap="none" spc="0" normalizeH="0" baseline="0" noProof="0" dirty="0">
                <a:ln>
                  <a:noFill/>
                </a:ln>
                <a:solidFill>
                  <a:schemeClr val="tx1"/>
                </a:solidFill>
                <a:effectLst/>
                <a:uLnTx/>
                <a:uFillTx/>
                <a:latin typeface="+mn-lt"/>
                <a:ea typeface="+mn-ea"/>
                <a:cs typeface="+mn-cs"/>
              </a:rPr>
              <a:t>we closely examine these two decreases, we will see that the proportionate decrease in the input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cost will </a:t>
            </a:r>
            <a:r>
              <a:rPr kumimoji="0" lang="en-US" sz="3000" b="0" i="0" u="none" strike="noStrike" kern="1200" cap="none" spc="0" normalizeH="0" baseline="0" noProof="0" dirty="0">
                <a:ln>
                  <a:noFill/>
                </a:ln>
                <a:solidFill>
                  <a:schemeClr val="tx1"/>
                </a:solidFill>
                <a:effectLst/>
                <a:uLnTx/>
                <a:uFillTx/>
                <a:latin typeface="+mn-lt"/>
                <a:ea typeface="+mn-ea"/>
                <a:cs typeface="+mn-cs"/>
              </a:rPr>
              <a:t>be  more than the proportionate decrease in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the revenue</a:t>
            </a:r>
            <a:r>
              <a:rPr kumimoji="0" lang="en-US" sz="3000" b="0" i="0" u="none" strike="noStrike" kern="1200" cap="none" spc="0" normalizeH="0" baseline="0" noProof="0" dirty="0">
                <a:ln>
                  <a:noFill/>
                </a:ln>
                <a:solidFill>
                  <a:schemeClr val="tx1"/>
                </a:solidFill>
                <a:effectLst/>
                <a:uLnTx/>
                <a:uFillTx/>
                <a:latin typeface="+mn-lt"/>
                <a:ea typeface="+mn-ea"/>
                <a:cs typeface="+mn-cs"/>
              </a:rPr>
              <a:t>. Hence, there will be a net increase in the productivity ratio.</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33400"/>
            <a:ext cx="8229600" cy="5943600"/>
          </a:xfrm>
        </p:spPr>
        <p:txBody>
          <a:bodyPr vert="horz" wrap="square" lIns="91440" tIns="45720" rIns="91440" bIns="45720" numCol="1" anchor="t" anchorCtr="0" compatLnSpc="1">
            <a:normAutofit fontScale="77500" lnSpcReduction="20000"/>
          </a:bodyPr>
          <a:lstStyle/>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sng" strike="noStrike" kern="1200" cap="none" spc="0" normalizeH="0" baseline="0" noProof="0" dirty="0">
                <a:ln>
                  <a:noFill/>
                </a:ln>
                <a:solidFill>
                  <a:srgbClr val="FF0000"/>
                </a:solidFill>
                <a:effectLst/>
                <a:uLnTx/>
                <a:uFillTx/>
                <a:latin typeface="+mn-lt"/>
                <a:ea typeface="+mn-ea"/>
                <a:cs typeface="+mn-cs"/>
              </a:rPr>
              <a:t>Through simultaneous increase in the output with decrease in the input</a:t>
            </a:r>
            <a:r>
              <a:rPr kumimoji="0" lang="en-US" sz="3000" b="0" i="0" u="sng" strike="noStrike" kern="1200" cap="none" spc="0" normalizeH="0" baseline="0" noProof="0" dirty="0" smtClean="0">
                <a:ln>
                  <a:noFill/>
                </a:ln>
                <a:solidFill>
                  <a:srgbClr val="FF0000"/>
                </a:solidFill>
                <a:effectLst/>
                <a:uLnTx/>
                <a:uFillTx/>
                <a:latin typeface="+mn-lt"/>
                <a:ea typeface="+mn-ea"/>
                <a:cs typeface="+mn-cs"/>
              </a:rPr>
              <a:t>.</a:t>
            </a:r>
            <a:r>
              <a:rPr kumimoji="0" lang="en-US" sz="30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000" b="0" i="0" u="none" strike="noStrike" kern="1200" cap="none" spc="0" normalizeH="0" baseline="0" noProof="0" dirty="0">
                <a:ln>
                  <a:noFill/>
                </a:ln>
                <a:solidFill>
                  <a:schemeClr val="tx1"/>
                </a:solidFill>
                <a:effectLst/>
                <a:uLnTx/>
                <a:uFillTx/>
                <a:latin typeface="+mn-lt"/>
                <a:ea typeface="+mn-ea"/>
                <a:cs typeface="+mn-cs"/>
              </a:rPr>
              <a:t>Let us assume that  there are advanced automated technologies like robots and automated guided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vehicle system     (AGVS), available in the market which can be employed in the organization we are interested in. </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448310" marR="0" lvl="0" indent="-384175" algn="just"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000" b="0" i="0" u="none" strike="noStrike" kern="1200" cap="none" spc="0" normalizeH="0" baseline="0" noProof="0" dirty="0">
                <a:ln>
                  <a:noFill/>
                </a:ln>
                <a:solidFill>
                  <a:schemeClr val="tx1"/>
                </a:solidFill>
                <a:effectLst/>
                <a:uLnTx/>
                <a:uFillTx/>
                <a:latin typeface="+mn-lt"/>
                <a:ea typeface="+mn-ea"/>
                <a:cs typeface="+mn-cs"/>
              </a:rPr>
              <a:t>we employ these modern tools, then:</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just"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There will be a drastic reduction in the operation cost. Initially, the cost on equipment would be very high. But, in the long run, the reduction in the operation cost would break-even the high initial investment and offer more savings on the input.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just"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These advanced facilities would help in producing more products because they do not experience fatigue. The increased production will yield more   revenue. In this example, in the long run, there is an increase in the revenue and a decrease in the input. Hence, the productivity ratio will increase at a faster rate.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44831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Definition and Scope of </a:t>
            </a:r>
            <a:r>
              <a:rPr kumimoji="0" lang="en-US" sz="4200" b="1"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Engineering Economics</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88067" name="Content Placeholder 2"/>
          <p:cNvSpPr>
            <a:spLocks noGrp="1"/>
          </p:cNvSpPr>
          <p:nvPr>
            <p:ph idx="1"/>
          </p:nvPr>
        </p:nvSpPr>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defRPr/>
            </a:pPr>
            <a:r>
              <a:rPr kumimoji="0" lang="en-US" sz="3000" b="1" i="0" u="none" strike="noStrike" kern="1200" cap="none" spc="0" normalizeH="0" baseline="0" noProof="0" dirty="0" smtClean="0">
                <a:ln>
                  <a:noFill/>
                </a:ln>
                <a:solidFill>
                  <a:schemeClr val="accent1">
                    <a:tint val="83000"/>
                    <a:satMod val="150000"/>
                  </a:schemeClr>
                </a:solidFill>
                <a:effectLst/>
                <a:uLnTx/>
                <a:uFillTx/>
                <a:latin typeface="+mn-lt"/>
                <a:ea typeface="+mn-ea"/>
                <a:cs typeface="+mn-cs"/>
              </a:rPr>
              <a:t>Definition</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defRPr/>
            </a:pPr>
            <a:r>
              <a:rPr kumimoji="0" lang="en-US" sz="3000" b="1" i="0" u="none" strike="noStrike" kern="1200" cap="none" spc="0" normalizeH="0" baseline="0" noProof="0" smtClean="0">
                <a:ln>
                  <a:noFill/>
                </a:ln>
                <a:solidFill>
                  <a:schemeClr val="accent1">
                    <a:tint val="83000"/>
                    <a:satMod val="150000"/>
                  </a:schemeClr>
                </a:solidFill>
                <a:effectLst/>
                <a:uLnTx/>
                <a:uFillTx/>
                <a:latin typeface="+mn-lt"/>
                <a:ea typeface="+mn-ea"/>
                <a:cs typeface="+mn-cs"/>
              </a:rPr>
              <a:t>Engineering</a:t>
            </a:r>
            <a:r>
              <a:rPr kumimoji="0" lang="en-US" sz="3000" b="0" i="0" u="none" strike="noStrike" kern="1200" cap="none" spc="0" normalizeH="0" baseline="0" noProof="0" smtClean="0">
                <a:ln>
                  <a:noFill/>
                </a:ln>
                <a:solidFill>
                  <a:schemeClr val="tx1"/>
                </a:solidFill>
                <a:effectLst/>
                <a:uLnTx/>
                <a:uFillTx/>
                <a:latin typeface="+mn-lt"/>
                <a:ea typeface="+mn-ea"/>
                <a:cs typeface="+mn-cs"/>
              </a:rPr>
              <a:t>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economics deals with the methods that enable one to take economic decisions towards minimizing costs and/or maximizing benefits to business organizations.</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3000" b="0" i="0" u="none" strike="noStrike" kern="1200" cap="none" spc="0" normalizeH="0" baseline="0" noProof="0" dirty="0" smtClean="0">
                <a:ln>
                  <a:noFill/>
                </a:ln>
                <a:solidFill>
                  <a:schemeClr val="tx1"/>
                </a:solidFill>
                <a:effectLst/>
                <a:uLnTx/>
                <a:uFillTx/>
                <a:latin typeface="+mn-lt"/>
                <a:ea typeface="+mn-ea"/>
                <a:cs typeface="+mn-cs"/>
              </a:rPr>
            </a:b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Scope</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85000" lnSpcReduction="20000"/>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3000" b="0" i="0" u="none" strike="noStrike" kern="1200" cap="none" spc="0" normalizeH="0" baseline="0" noProof="0" dirty="0">
                <a:ln>
                  <a:noFill/>
                </a:ln>
                <a:solidFill>
                  <a:schemeClr val="tx1"/>
                </a:solidFill>
                <a:effectLst/>
                <a:uLnTx/>
                <a:uFillTx/>
                <a:latin typeface="+mn-lt"/>
                <a:ea typeface="+mn-ea"/>
                <a:cs typeface="+mn-cs"/>
              </a:rPr>
              <a:t>issues that are covered in this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course are</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elementary </a:t>
            </a:r>
            <a:r>
              <a:rPr kumimoji="0" lang="en-US" sz="2600" b="0" i="0" u="none" strike="noStrike" kern="1200" cap="none" spc="0" normalizeH="0" baseline="0" noProof="0" dirty="0">
                <a:ln>
                  <a:noFill/>
                </a:ln>
                <a:solidFill>
                  <a:schemeClr val="tx1"/>
                </a:solidFill>
                <a:effectLst/>
                <a:uLnTx/>
                <a:uFillTx/>
                <a:latin typeface="+mn-lt"/>
                <a:ea typeface="+mn-ea"/>
                <a:cs typeface="+mn-cs"/>
              </a:rPr>
              <a:t>economic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analysis,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interest </a:t>
            </a:r>
            <a:r>
              <a:rPr kumimoji="0" lang="en-US" sz="2600" b="0" i="0" u="none" strike="noStrike" kern="1200" cap="none" spc="0" normalizeH="0" baseline="0" noProof="0" dirty="0">
                <a:ln>
                  <a:noFill/>
                </a:ln>
                <a:solidFill>
                  <a:schemeClr val="tx1"/>
                </a:solidFill>
                <a:effectLst/>
                <a:uLnTx/>
                <a:uFillTx/>
                <a:latin typeface="+mn-lt"/>
                <a:ea typeface="+mn-ea"/>
                <a:cs typeface="+mn-cs"/>
              </a:rPr>
              <a:t>formulae,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bases </a:t>
            </a:r>
            <a:r>
              <a:rPr kumimoji="0" lang="en-US" sz="2600" b="0" i="0" u="none" strike="noStrike" kern="1200" cap="none" spc="0" normalizeH="0" baseline="0" noProof="0" dirty="0">
                <a:ln>
                  <a:noFill/>
                </a:ln>
                <a:solidFill>
                  <a:schemeClr val="tx1"/>
                </a:solidFill>
                <a:effectLst/>
                <a:uLnTx/>
                <a:uFillTx/>
                <a:latin typeface="+mn-lt"/>
                <a:ea typeface="+mn-ea"/>
                <a:cs typeface="+mn-cs"/>
              </a:rPr>
              <a:t>for comparing alternatives,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present </a:t>
            </a:r>
            <a:r>
              <a:rPr kumimoji="0" lang="en-US" sz="2600" b="0" i="0" u="none" strike="noStrike" kern="1200" cap="none" spc="0" normalizeH="0" baseline="0" noProof="0" dirty="0">
                <a:ln>
                  <a:noFill/>
                </a:ln>
                <a:solidFill>
                  <a:schemeClr val="tx1"/>
                </a:solidFill>
                <a:effectLst/>
                <a:uLnTx/>
                <a:uFillTx/>
                <a:latin typeface="+mn-lt"/>
                <a:ea typeface="+mn-ea"/>
                <a:cs typeface="+mn-cs"/>
              </a:rPr>
              <a:t>worth method,</a:t>
            </a:r>
            <a:br>
              <a:rPr kumimoji="0" lang="en-US" sz="2600" b="0" i="0" u="none" strike="noStrike" kern="1200" cap="none" spc="0" normalizeH="0" baseline="0" noProof="0" dirty="0">
                <a:ln>
                  <a:noFill/>
                </a:ln>
                <a:solidFill>
                  <a:schemeClr val="tx1"/>
                </a:solidFill>
                <a:effectLst/>
                <a:uLnTx/>
                <a:uFillTx/>
                <a:latin typeface="+mn-lt"/>
                <a:ea typeface="+mn-ea"/>
                <a:cs typeface="+mn-cs"/>
              </a:rPr>
            </a:br>
            <a:r>
              <a:rPr kumimoji="0" lang="en-US" sz="2600" b="0" i="0" u="none" strike="noStrike" kern="1200" cap="none" spc="0" normalizeH="0" baseline="0" noProof="0" dirty="0">
                <a:ln>
                  <a:noFill/>
                </a:ln>
                <a:solidFill>
                  <a:schemeClr val="tx1"/>
                </a:solidFill>
                <a:effectLst/>
                <a:uLnTx/>
                <a:uFillTx/>
                <a:latin typeface="+mn-lt"/>
                <a:ea typeface="+mn-ea"/>
                <a:cs typeface="+mn-cs"/>
              </a:rPr>
              <a:t>future worth method,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annual </a:t>
            </a:r>
            <a:r>
              <a:rPr kumimoji="0" lang="en-US" sz="2600" b="0" i="0" u="none" strike="noStrike" kern="1200" cap="none" spc="0" normalizeH="0" baseline="0" noProof="0" dirty="0">
                <a:ln>
                  <a:noFill/>
                </a:ln>
                <a:solidFill>
                  <a:schemeClr val="tx1"/>
                </a:solidFill>
                <a:effectLst/>
                <a:uLnTx/>
                <a:uFillTx/>
                <a:latin typeface="+mn-lt"/>
                <a:ea typeface="+mn-ea"/>
                <a:cs typeface="+mn-cs"/>
              </a:rPr>
              <a:t>equivalent method,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rate </a:t>
            </a:r>
            <a:r>
              <a:rPr kumimoji="0" lang="en-US" sz="2600" b="0" i="0" u="none" strike="noStrike" kern="1200" cap="none" spc="0" normalizeH="0" baseline="0" noProof="0" dirty="0">
                <a:ln>
                  <a:noFill/>
                </a:ln>
                <a:solidFill>
                  <a:schemeClr val="tx1"/>
                </a:solidFill>
                <a:effectLst/>
                <a:uLnTx/>
                <a:uFillTx/>
                <a:latin typeface="+mn-lt"/>
                <a:ea typeface="+mn-ea"/>
                <a:cs typeface="+mn-cs"/>
              </a:rPr>
              <a:t>of return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method,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replacement </a:t>
            </a:r>
            <a:r>
              <a:rPr kumimoji="0" lang="en-US" sz="2600" b="0" i="0" u="none" strike="noStrike" kern="1200" cap="none" spc="0" normalizeH="0" baseline="0" noProof="0" dirty="0">
                <a:ln>
                  <a:noFill/>
                </a:ln>
                <a:solidFill>
                  <a:schemeClr val="tx1"/>
                </a:solidFill>
                <a:effectLst/>
                <a:uLnTx/>
                <a:uFillTx/>
                <a:latin typeface="+mn-lt"/>
                <a:ea typeface="+mn-ea"/>
                <a:cs typeface="+mn-cs"/>
              </a:rPr>
              <a:t>analysis,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depreciation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Inflation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Verdana" panose="020B0604030504040204"/>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inventory </a:t>
            </a:r>
            <a:r>
              <a:rPr kumimoji="0" lang="en-US" sz="2600" b="0" i="0" u="none" strike="noStrike" kern="1200" cap="none" spc="0" normalizeH="0" baseline="0" noProof="0" dirty="0">
                <a:ln>
                  <a:noFill/>
                </a:ln>
                <a:solidFill>
                  <a:schemeClr val="tx1"/>
                </a:solidFill>
                <a:effectLst/>
                <a:uLnTx/>
                <a:uFillTx/>
                <a:latin typeface="+mn-lt"/>
                <a:ea typeface="+mn-ea"/>
                <a:cs typeface="+mn-cs"/>
              </a:rPr>
              <a:t>control</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etc. </a:t>
            </a:r>
            <a:br>
              <a:rPr kumimoji="0" lang="en-US" sz="2600" b="0" i="0" u="none" strike="noStrike" kern="1200" cap="none" spc="0" normalizeH="0" baseline="0" noProof="0" dirty="0">
                <a:ln>
                  <a:noFill/>
                </a:ln>
                <a:solidFill>
                  <a:schemeClr val="tx1"/>
                </a:solidFill>
                <a:effectLst/>
                <a:uLnTx/>
                <a:uFillTx/>
                <a:latin typeface="+mn-lt"/>
                <a:ea typeface="+mn-ea"/>
                <a:cs typeface="+mn-cs"/>
              </a:rPr>
            </a:b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45720" tIns="45720" rIns="45720" bIns="45720" anchor="ctr" anchorCtr="0"/>
          <a:p>
            <a:pPr eaLnBrk="1" hangingPunct="1"/>
            <a:r>
              <a:rPr dirty="0"/>
              <a:t>PRODUCTION, cont.</a:t>
            </a:r>
            <a:endParaRPr dirty="0"/>
          </a:p>
        </p:txBody>
      </p:sp>
      <p:sp>
        <p:nvSpPr>
          <p:cNvPr id="82947" name="Rectangle 3"/>
          <p:cNvSpPr>
            <a:spLocks noGrp="1"/>
          </p:cNvSpPr>
          <p:nvPr>
            <p:ph sz="half" idx="1"/>
          </p:nvPr>
        </p:nvSpPr>
        <p:spPr>
          <a:xfrm>
            <a:off x="457200" y="1600200"/>
            <a:ext cx="8305800" cy="4525963"/>
          </a:xfrm>
          <a:ln/>
        </p:spPr>
        <p:txBody>
          <a:bodyPr vert="horz" wrap="square" lIns="91440" tIns="45720" rIns="91440" bIns="45720" anchor="t" anchorCtr="0"/>
          <a:p>
            <a:pPr eaLnBrk="1" hangingPunct="1">
              <a:lnSpc>
                <a:spcPct val="90000"/>
              </a:lnSpc>
              <a:buSzPct val="80000"/>
            </a:pPr>
            <a:r>
              <a:rPr kern="1200" dirty="0">
                <a:latin typeface="+mn-lt"/>
                <a:ea typeface="+mn-ea"/>
                <a:cs typeface="+mn-cs"/>
              </a:rPr>
              <a:t>Production is how much stuff an individual, business, country, even the WORLD makes.</a:t>
            </a:r>
            <a:endParaRPr kern="1200" dirty="0">
              <a:latin typeface="+mn-lt"/>
              <a:ea typeface="+mn-ea"/>
              <a:cs typeface="+mn-cs"/>
            </a:endParaRPr>
          </a:p>
          <a:p>
            <a:pPr eaLnBrk="1" hangingPunct="1">
              <a:lnSpc>
                <a:spcPct val="90000"/>
              </a:lnSpc>
              <a:buSzPct val="80000"/>
            </a:pPr>
            <a:endParaRPr kern="1200" dirty="0">
              <a:latin typeface="+mn-lt"/>
              <a:ea typeface="+mn-ea"/>
              <a:cs typeface="+mn-cs"/>
            </a:endParaRPr>
          </a:p>
          <a:p>
            <a:pPr eaLnBrk="1" hangingPunct="1">
              <a:lnSpc>
                <a:spcPct val="90000"/>
              </a:lnSpc>
              <a:buSzPct val="80000"/>
            </a:pPr>
            <a:r>
              <a:rPr kern="1200" dirty="0">
                <a:latin typeface="+mn-lt"/>
                <a:ea typeface="+mn-ea"/>
                <a:cs typeface="+mn-cs"/>
              </a:rPr>
              <a:t>But what is “STUFF”?</a:t>
            </a:r>
            <a:endParaRPr kern="1200" dirty="0">
              <a:latin typeface="+mn-lt"/>
              <a:ea typeface="+mn-ea"/>
              <a:cs typeface="+mn-cs"/>
            </a:endParaRPr>
          </a:p>
          <a:p>
            <a:pPr eaLnBrk="1" hangingPunct="1">
              <a:lnSpc>
                <a:spcPct val="90000"/>
              </a:lnSpc>
              <a:buSzPct val="80000"/>
            </a:pPr>
            <a:r>
              <a:rPr kern="1200" dirty="0">
                <a:latin typeface="+mn-lt"/>
                <a:ea typeface="+mn-ea"/>
                <a:cs typeface="+mn-cs"/>
              </a:rPr>
              <a:t>STUFF – Goods and Services.</a:t>
            </a:r>
            <a:endParaRPr kern="1200" dirty="0">
              <a:latin typeface="+mn-lt"/>
              <a:ea typeface="+mn-ea"/>
              <a:cs typeface="+mn-cs"/>
            </a:endParaRPr>
          </a:p>
          <a:p>
            <a:pPr eaLnBrk="1" hangingPunct="1">
              <a:lnSpc>
                <a:spcPct val="90000"/>
              </a:lnSpc>
              <a:buSzPct val="80000"/>
            </a:pPr>
            <a:endParaRPr kern="1200" dirty="0">
              <a:latin typeface="+mn-lt"/>
              <a:ea typeface="+mn-ea"/>
              <a:cs typeface="+mn-cs"/>
            </a:endParaRPr>
          </a:p>
          <a:p>
            <a:pPr eaLnBrk="1" hangingPunct="1">
              <a:lnSpc>
                <a:spcPct val="90000"/>
              </a:lnSpc>
              <a:buSzPct val="80000"/>
            </a:pPr>
            <a:r>
              <a:rPr kern="1200" dirty="0">
                <a:latin typeface="+mn-lt"/>
                <a:ea typeface="+mn-ea"/>
                <a:cs typeface="+mn-cs"/>
              </a:rPr>
              <a:t>Goods – tangible (you can touch it) products we can buy</a:t>
            </a:r>
            <a:endParaRPr kern="1200" dirty="0">
              <a:latin typeface="+mn-lt"/>
              <a:ea typeface="+mn-ea"/>
              <a:cs typeface="+mn-cs"/>
            </a:endParaRPr>
          </a:p>
          <a:p>
            <a:pPr eaLnBrk="1" hangingPunct="1">
              <a:lnSpc>
                <a:spcPct val="90000"/>
              </a:lnSpc>
              <a:buSzPct val="80000"/>
            </a:pPr>
            <a:endParaRPr kern="1200" dirty="0">
              <a:latin typeface="+mn-lt"/>
              <a:ea typeface="+mn-ea"/>
              <a:cs typeface="+mn-cs"/>
            </a:endParaRPr>
          </a:p>
          <a:p>
            <a:pPr eaLnBrk="1" hangingPunct="1">
              <a:lnSpc>
                <a:spcPct val="90000"/>
              </a:lnSpc>
              <a:buSzPct val="80000"/>
            </a:pPr>
            <a:r>
              <a:rPr kern="1200" dirty="0">
                <a:latin typeface="+mn-lt"/>
                <a:ea typeface="+mn-ea"/>
                <a:cs typeface="+mn-cs"/>
              </a:rPr>
              <a:t>Services – work that is performed for others</a:t>
            </a:r>
            <a:endParaRPr kern="1200" dirty="0">
              <a:latin typeface="+mn-lt"/>
              <a:ea typeface="+mn-ea"/>
              <a:cs typeface="+mn-cs"/>
            </a:endParaRPr>
          </a:p>
          <a:p>
            <a:pPr eaLnBrk="1" hangingPunct="1">
              <a:lnSpc>
                <a:spcPct val="90000"/>
              </a:lnSpc>
              <a:buSzPct val="80000"/>
            </a:pPr>
            <a:endParaRPr kern="120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charRg st="86" end="107"/>
                                            </p:txEl>
                                          </p:spTgt>
                                        </p:tgtEl>
                                        <p:attrNameLst>
                                          <p:attrName>style.visibility</p:attrName>
                                        </p:attrNameLst>
                                      </p:cBhvr>
                                      <p:to>
                                        <p:strVal val="visible"/>
                                      </p:to>
                                    </p:set>
                                    <p:anim calcmode="lin" valueType="num">
                                      <p:cBhvr additive="base">
                                        <p:cTn id="7" dur="500" fill="hold"/>
                                        <p:tgtEl>
                                          <p:spTgt spid="82947">
                                            <p:txEl>
                                              <p:charRg st="86" end="10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charRg st="86" end="10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charRg st="107" end="135"/>
                                            </p:txEl>
                                          </p:spTgt>
                                        </p:tgtEl>
                                        <p:attrNameLst>
                                          <p:attrName>style.visibility</p:attrName>
                                        </p:attrNameLst>
                                      </p:cBhvr>
                                      <p:to>
                                        <p:strVal val="visible"/>
                                      </p:to>
                                    </p:set>
                                    <p:anim calcmode="lin" valueType="num">
                                      <p:cBhvr additive="base">
                                        <p:cTn id="13" dur="500" fill="hold"/>
                                        <p:tgtEl>
                                          <p:spTgt spid="82947">
                                            <p:txEl>
                                              <p:charRg st="107" end="13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charRg st="107" end="13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7">
                                            <p:txEl>
                                              <p:charRg st="136" end="192"/>
                                            </p:txEl>
                                          </p:spTgt>
                                        </p:tgtEl>
                                        <p:attrNameLst>
                                          <p:attrName>style.visibility</p:attrName>
                                        </p:attrNameLst>
                                      </p:cBhvr>
                                      <p:to>
                                        <p:strVal val="visible"/>
                                      </p:to>
                                    </p:set>
                                    <p:anim calcmode="lin" valueType="num">
                                      <p:cBhvr additive="base">
                                        <p:cTn id="19" dur="500" fill="hold"/>
                                        <p:tgtEl>
                                          <p:spTgt spid="82947">
                                            <p:txEl>
                                              <p:charRg st="136" end="19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charRg st="136" end="1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47">
                                            <p:txEl>
                                              <p:charRg st="193" end="238"/>
                                            </p:txEl>
                                          </p:spTgt>
                                        </p:tgtEl>
                                        <p:attrNameLst>
                                          <p:attrName>style.visibility</p:attrName>
                                        </p:attrNameLst>
                                      </p:cBhvr>
                                      <p:to>
                                        <p:strVal val="visible"/>
                                      </p:to>
                                    </p:set>
                                    <p:anim calcmode="lin" valueType="num">
                                      <p:cBhvr additive="base">
                                        <p:cTn id="25" dur="500" fill="hold"/>
                                        <p:tgtEl>
                                          <p:spTgt spid="82947">
                                            <p:txEl>
                                              <p:charRg st="193" end="2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charRg st="193" end="2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45720" tIns="45720" rIns="45720" bIns="45720" anchor="ctr" anchorCtr="0"/>
          <a:p>
            <a:pPr eaLnBrk="1" hangingPunct="1"/>
            <a:r>
              <a:rPr dirty="0"/>
              <a:t>Factors of Production</a:t>
            </a:r>
            <a:endParaRPr dirty="0"/>
          </a:p>
        </p:txBody>
      </p:sp>
      <p:sp>
        <p:nvSpPr>
          <p:cNvPr id="27651" name="Rectangle 3"/>
          <p:cNvSpPr>
            <a:spLocks noGrp="1"/>
          </p:cNvSpPr>
          <p:nvPr>
            <p:ph type="body" sz="half" idx="1"/>
          </p:nvPr>
        </p:nvSpPr>
        <p:spPr>
          <a:ln/>
        </p:spPr>
        <p:txBody>
          <a:bodyPr vert="horz" wrap="square" lIns="91440" tIns="45720" rIns="91440" bIns="45720" anchor="t" anchorCtr="0"/>
          <a:p>
            <a:pPr eaLnBrk="1" hangingPunct="1">
              <a:buClr>
                <a:schemeClr val="accent1"/>
              </a:buClr>
              <a:buSzPct val="80000"/>
              <a:buFont typeface="Wingdings 2" panose="05020102010507070707" pitchFamily="18" charset="2"/>
            </a:pPr>
            <a:r>
              <a:rPr dirty="0"/>
              <a:t>So, what do we need to make all of this Stuff?</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45720" tIns="45720" rIns="45720" bIns="45720" anchor="ctr" anchorCtr="0"/>
          <a:p>
            <a:pPr eaLnBrk="1" hangingPunct="1"/>
            <a:r>
              <a:rPr kern="1200" dirty="0">
                <a:latin typeface="+mj-lt"/>
                <a:ea typeface="+mj-ea"/>
                <a:cs typeface="+mj-cs"/>
              </a:rPr>
              <a:t>4 Factors of Production</a:t>
            </a:r>
            <a:endParaRPr kern="1200" dirty="0">
              <a:latin typeface="+mj-lt"/>
              <a:ea typeface="+mj-ea"/>
              <a:cs typeface="+mj-cs"/>
            </a:endParaRPr>
          </a:p>
        </p:txBody>
      </p:sp>
      <p:sp>
        <p:nvSpPr>
          <p:cNvPr id="28675" name="Rectangle 3"/>
          <p:cNvSpPr>
            <a:spLocks noGrp="1"/>
          </p:cNvSpPr>
          <p:nvPr>
            <p:ph idx="1"/>
          </p:nvPr>
        </p:nvSpPr>
        <p:spPr>
          <a:xfrm>
            <a:off x="457200" y="1600200"/>
            <a:ext cx="8229600" cy="5029200"/>
          </a:xfrm>
          <a:ln/>
        </p:spPr>
        <p:txBody>
          <a:bodyPr vert="horz" wrap="square" lIns="91440" tIns="45720" rIns="91440" bIns="45720" anchor="t" anchorCtr="0"/>
          <a:p>
            <a:pPr eaLnBrk="1" hangingPunct="1"/>
            <a:r>
              <a:rPr dirty="0"/>
              <a:t>LAND – Natural Resources</a:t>
            </a:r>
            <a:endParaRPr dirty="0"/>
          </a:p>
          <a:p>
            <a:pPr lvl="1" eaLnBrk="1" hangingPunct="1"/>
            <a:r>
              <a:rPr dirty="0"/>
              <a:t>Water, natural gas, oil, trees (all the stuff we find on, in, and under the land)</a:t>
            </a:r>
            <a:endParaRPr dirty="0"/>
          </a:p>
          <a:p>
            <a:pPr eaLnBrk="1" hangingPunct="1"/>
            <a:r>
              <a:rPr dirty="0"/>
              <a:t>LABOR – Physical and Intellectual</a:t>
            </a:r>
            <a:endParaRPr dirty="0"/>
          </a:p>
          <a:p>
            <a:pPr lvl="1" eaLnBrk="1" hangingPunct="1"/>
            <a:r>
              <a:rPr dirty="0"/>
              <a:t>Labor is manpower </a:t>
            </a:r>
            <a:endParaRPr dirty="0"/>
          </a:p>
          <a:p>
            <a:pPr eaLnBrk="1" hangingPunct="1"/>
            <a:r>
              <a:rPr dirty="0"/>
              <a:t>CAPITAL - Tools, Machinery, Factories</a:t>
            </a:r>
            <a:endParaRPr dirty="0"/>
          </a:p>
          <a:p>
            <a:pPr lvl="1" eaLnBrk="1" hangingPunct="1"/>
            <a:r>
              <a:rPr dirty="0"/>
              <a:t>The things we use to make things</a:t>
            </a:r>
            <a:endParaRPr dirty="0"/>
          </a:p>
          <a:p>
            <a:pPr eaLnBrk="1" hangingPunct="1"/>
            <a:r>
              <a:rPr dirty="0"/>
              <a:t>ENTREPRENEURSHIP – Investment $$$</a:t>
            </a:r>
            <a:endParaRPr dirty="0"/>
          </a:p>
          <a:p>
            <a:pPr lvl="1" eaLnBrk="1" hangingPunct="1"/>
            <a:r>
              <a:rPr dirty="0"/>
              <a:t>Investing time, natural resources, labor and capital are all risks associated with production</a:t>
            </a:r>
            <a:endParaRPr dirty="0"/>
          </a:p>
        </p:txBody>
      </p:sp>
      <p:sp>
        <p:nvSpPr>
          <p:cNvPr id="28676" name="Text Box 4"/>
          <p:cNvSpPr txBox="1"/>
          <p:nvPr/>
        </p:nvSpPr>
        <p:spPr>
          <a:xfrm>
            <a:off x="685800" y="1447800"/>
            <a:ext cx="6172200" cy="366713"/>
          </a:xfrm>
          <a:prstGeom prst="rect">
            <a:avLst/>
          </a:prstGeom>
          <a:noFill/>
          <a:ln w="9525">
            <a:noFill/>
          </a:ln>
        </p:spPr>
        <p:txBody>
          <a:bodyPr>
            <a:spAutoFit/>
          </a:bodyPr>
          <a:p>
            <a:endParaRPr dirty="0">
              <a:latin typeface="Arial" panose="020B0604020202020204"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16428</Words>
  <Application>WPS Presentation</Application>
  <PresentationFormat/>
  <Paragraphs>426</Paragraphs>
  <Slides>68</Slides>
  <Notes>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68</vt:i4>
      </vt:variant>
    </vt:vector>
  </HeadingPairs>
  <TitlesOfParts>
    <vt:vector size="84" baseType="lpstr">
      <vt:lpstr>Arial</vt:lpstr>
      <vt:lpstr>SimSun</vt:lpstr>
      <vt:lpstr>Wingdings</vt:lpstr>
      <vt:lpstr>Franklin Gothic Book</vt:lpstr>
      <vt:lpstr>Wingdings 2</vt:lpstr>
      <vt:lpstr>Calibri</vt:lpstr>
      <vt:lpstr>Century Gothic</vt:lpstr>
      <vt:lpstr>Verdana</vt:lpstr>
      <vt:lpstr>Comic Sans MS</vt:lpstr>
      <vt:lpstr>Arial</vt:lpstr>
      <vt:lpstr>Wingdings 2</vt:lpstr>
      <vt:lpstr>Microsoft YaHei</vt:lpstr>
      <vt:lpstr>Arial Unicode MS</vt:lpstr>
      <vt:lpstr>Verdana</vt:lpstr>
      <vt:lpstr>Technic</vt:lpstr>
      <vt:lpstr>Verve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Dr. Fariha Rehman</cp:lastModifiedBy>
  <cp:revision>71</cp:revision>
  <dcterms:created xsi:type="dcterms:W3CDTF">2016-12-08T14:29:32Z</dcterms:created>
  <dcterms:modified xsi:type="dcterms:W3CDTF">2024-02-12T07:55:01Z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E06D8798E174473BB1FF1756DC4298EF_13</vt:lpwstr>
  </property>
  <property fmtid="{D5CDD505-2E9C-101B-9397-08002B2CF9AE}" pid="3" name="KSOProductBuildVer">
    <vt:lpwstr>1033-12.2.0.13431</vt:lpwstr>
  </property>
</Properties>
</file>