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8" d="100"/>
          <a:sy n="68" d="100"/>
        </p:scale>
        <p:origin x="-1434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Right Triangle 10"/>
          <p:cNvSpPr/>
          <p:nvPr/>
        </p:nvSpPr>
        <p:spPr>
          <a:xfrm rot="0">
            <a:off x="0" y="4664075"/>
            <a:ext cx="9150350" cy="0"/>
          </a:xfrm>
          <a:prstGeom prst="rtTriangle"/>
          <a:gradFill rotWithShape="1">
            <a:gsLst>
              <a:gs pos="0">
                <a:srgbClr val="8A8A8A">
                  <a:alpha val="100000"/>
                </a:srgbClr>
              </a:gs>
              <a:gs pos="100000">
                <a:srgbClr val="E1E1E1">
                  <a:alpha val="100000"/>
                </a:srgbClr>
              </a:gs>
            </a:gsLst>
            <a:lin ang="3000000" scaled="1"/>
          </a:gra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grpSp>
        <p:nvGrpSpPr>
          <p:cNvPr id="44" name=""/>
          <p:cNvGrpSpPr/>
          <p:nvPr/>
        </p:nvGrpSpPr>
        <p:grpSpPr>
          <a:xfrm rot="0"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1048608" name="Freeform 16"/>
            <p:cNvSpPr/>
            <p:nvPr/>
          </p:nvSpPr>
          <p:spPr bwMode="auto">
            <a:xfrm rot="0">
              <a:off x="1687032" y="4832896"/>
              <a:ext cx="7456968" cy="518176"/>
            </a:xfrm>
            <a:custGeom>
              <a:avLst/>
              <a:gdLst>
                <a:gd name="l" fmla="*/ 0 w 4697"/>
                <a:gd name="t" fmla="*/ 0 h 367"/>
                <a:gd name="r" fmla="*/ 4697 w 4697"/>
                <a:gd name="b" fmla="*/ 367 h 367"/>
              </a:gdLst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</a:path>
              </a:pathLst>
            </a:custGeom>
            <a:solidFill>
              <a:srgbClr val="EAEAEA">
                <a:alpha val="39999"/>
              </a:srgbClr>
            </a:solidFill>
            <a:ln>
              <a:noFill/>
            </a:ln>
          </p:spPr>
        </p:sp>
        <p:sp>
          <p:nvSpPr>
            <p:cNvPr id="1048609" name="Freeform 18"/>
            <p:cNvSpPr/>
            <p:nvPr/>
          </p:nvSpPr>
          <p:spPr bwMode="auto">
            <a:xfrm rot="0">
              <a:off x="35926" y="5135025"/>
              <a:ext cx="9108074" cy="838869"/>
            </a:xfrm>
            <a:custGeom>
              <a:avLst/>
              <a:gdLst>
                <a:gd name="l" fmla="*/ 0 w 5760"/>
                <a:gd name="t" fmla="*/ 0 h 528"/>
                <a:gd name="r" fmla="*/ 5760 w 5760"/>
                <a:gd name="b" fmla="*/ 528 h 528"/>
              </a:gdLst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>
              <a:noFill/>
            </a:ln>
          </p:spPr>
        </p:sp>
        <p:grpSp>
          <p:nvGrpSpPr>
            <p:cNvPr id="45" name=""/>
            <p:cNvGrpSpPr/>
            <p:nvPr/>
          </p:nvGrpSpPr>
          <p:grpSpPr>
            <a:xfrm rot="0">
              <a:off x="-6686" y="4875025"/>
              <a:ext cx="9156783" cy="1996274"/>
              <a:chOff x="-6096" y="4992624"/>
              <a:chExt cx="9156192" cy="1877568"/>
            </a:xfrm>
          </p:grpSpPr>
          <p:pic>
            <p:nvPicPr>
              <p:cNvPr id="2097163" name="Freeform 19"/>
              <p:cNvPicPr>
                <a:picLocks/>
              </p:cNvPicPr>
              <p:nvPr/>
            </p:nvPicPr>
            <p:blipFill>
              <a:blip xmlns:r="http://schemas.openxmlformats.org/officeDocument/2006/relationships" r:embed="rId1"/>
              <a:srcRect l="0" t="0" r="0" b="0"/>
              <a:stretch>
                <a:fillRect/>
              </a:stretch>
            </p:blipFill>
            <p:spPr>
              <a:xfrm rot="0">
                <a:off x="-6096" y="4992624"/>
                <a:ext cx="9156192" cy="1877568"/>
              </a:xfrm>
              <a:prstGeom prst="rect"/>
              <a:noFill/>
              <a:ln>
                <a:noFill/>
              </a:ln>
            </p:spPr>
          </p:pic>
          <p:sp>
            <p:nvSpPr>
              <p:cNvPr id="1048610" name=""/>
              <p:cNvSpPr txBox="1"/>
              <p:nvPr/>
            </p:nvSpPr>
            <p:spPr>
              <a:xfrm rot="0">
                <a:off x="590" y="5000960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ctr" bIns="45720" lIns="91440" rIns="91440" tIns="45720" vert="horz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Lucida Sans Unicode" pitchFamily="34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Lucida Sans Unicode" pitchFamily="34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Lucida Sans Unicode" pitchFamily="34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Lucida Sans Unicode" pitchFamily="34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Lucida Sans Unicode" pitchFamily="34" charset="0"/>
                    <a:sym typeface="Arial" pitchFamily="0" charset="0"/>
                  </a:defRPr>
                </a:lvl5pPr>
              </a:lstStyle>
              <a:p>
                <a:pPr algn="ctr" eaLnBrk="1" hangingPunct="1" lvl="0"/>
                <a:endParaRPr altLang="en-US" lang="en-US">
                  <a:solidFill>
                    <a:srgbClr val="FFFFFF"/>
                  </a:solidFill>
                  <a:latin typeface="Lucida Sans Unicode" pitchFamily="34" charset="0"/>
                </a:endParaRPr>
              </a:p>
            </p:txBody>
          </p:sp>
        </p:grpSp>
        <p:pic>
          <p:nvPicPr>
            <p:cNvPr id="2097164" name="Straight Connector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-12783" y="4868544"/>
              <a:ext cx="9162879" cy="868509"/>
            </a:xfrm>
            <a:prstGeom prst="rect"/>
            <a:noFill/>
            <a:ln>
              <a:noFill/>
            </a:ln>
          </p:spPr>
        </p:pic>
      </p:grpSp>
      <p:sp>
        <p:nvSpPr>
          <p:cNvPr id="1048611" name="Date Placeholder 29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>
              <a:solidFill>
                <a:srgbClr val="FFFFFF"/>
              </a:solidFill>
            </a:endParaRPr>
          </a:p>
        </p:txBody>
      </p:sp>
      <p:sp>
        <p:nvSpPr>
          <p:cNvPr id="1048612" name="Footer Placeholder 18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>
              <a:solidFill>
                <a:srgbClr val="F9F9F9"/>
              </a:solidFill>
            </a:endParaRPr>
          </a:p>
        </p:txBody>
      </p:sp>
      <p:sp>
        <p:nvSpPr>
          <p:cNvPr id="1048613" name="Slide Number Placeholder 26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>
                <a:solidFill>
                  <a:srgbClr val="FFFFFF"/>
                </a:solidFill>
              </a:rPr>
              <a:pPr algn="r" eaLnBrk="1" hangingPunct="1" lvl="0"/>
            </a:fld>
            <a:endParaRPr altLang="en-US" sz="1000" lang="en-US">
              <a:solidFill>
                <a:srgbClr val="FFFFFF"/>
              </a:solidFill>
            </a:endParaRPr>
          </a:p>
        </p:txBody>
      </p:sp>
      <p:sp>
        <p:nvSpPr>
          <p:cNvPr id="1048614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5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9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42" name="Slide Number Placeholder 17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43" name="Footer Placeholder 21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9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26" name="Slide Number Placeholder 17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27" name="Footer Placeholder 21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5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6" name="Date Placeholder 9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587" name="Slide Number Placeholder 17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588" name="Footer Placeholder 21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Freeform 12"/>
          <p:cNvSpPr/>
          <p:nvPr/>
        </p:nvSpPr>
        <p:spPr bwMode="auto">
          <a:xfrm rot="0">
            <a:off x="715962" y="5002212"/>
            <a:ext cx="3802062" cy="1443037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EAEAEA">
              <a:alpha val="39999"/>
            </a:srgbClr>
          </a:solidFill>
          <a:ln>
            <a:noFill/>
          </a:ln>
        </p:spPr>
      </p:sp>
      <p:sp>
        <p:nvSpPr>
          <p:cNvPr id="1048645" name="Freeform 11"/>
          <p:cNvSpPr/>
          <p:nvPr/>
        </p:nvSpPr>
        <p:spPr bwMode="auto">
          <a:xfrm rot="0">
            <a:off x="-53975" y="5784850"/>
            <a:ext cx="3802062" cy="838200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>
            <a:noFill/>
          </a:ln>
        </p:spPr>
      </p:sp>
      <p:grpSp>
        <p:nvGrpSpPr>
          <p:cNvPr id="53" name=""/>
          <p:cNvGrpSpPr/>
          <p:nvPr/>
        </p:nvGrpSpPr>
        <p:grpSpPr>
          <a:xfrm rot="0">
            <a:off x="-12700" y="5784850"/>
            <a:ext cx="3414712" cy="1092200"/>
            <a:chOff x="-8" y="3644"/>
            <a:chExt cx="2151" cy="688"/>
          </a:xfrm>
        </p:grpSpPr>
        <p:pic>
          <p:nvPicPr>
            <p:cNvPr id="2097169" name="Right Triangle 13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-8" y="3644"/>
              <a:ext cx="2151" cy="688"/>
            </a:xfrm>
            <a:prstGeom prst="rect"/>
            <a:noFill/>
            <a:ln>
              <a:noFill/>
            </a:ln>
          </p:spPr>
        </p:pic>
        <p:sp>
          <p:nvSpPr>
            <p:cNvPr id="1048646" name=""/>
            <p:cNvSpPr txBox="1"/>
            <p:nvPr/>
          </p:nvSpPr>
          <p:spPr>
            <a:xfrm rot="0">
              <a:off x="175" y="4045"/>
              <a:ext cx="1071" cy="2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en-US"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2097170" name="Straight Connector 1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-19050" y="5772150"/>
            <a:ext cx="3421062" cy="1109662"/>
          </a:xfrm>
          <a:prstGeom prst="rect"/>
          <a:noFill/>
          <a:ln>
            <a:noFill/>
          </a:ln>
        </p:spPr>
      </p:pic>
      <p:sp>
        <p:nvSpPr>
          <p:cNvPr id="1048647" name="Chevron 10"/>
          <p:cNvSpPr/>
          <p:nvPr/>
        </p:nvSpPr>
        <p:spPr>
          <a:xfrm rot="0">
            <a:off x="3636962" y="3005137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0B0B0">
                  <a:alpha val="100000"/>
                </a:srgbClr>
              </a:gs>
              <a:gs pos="0">
                <a:srgbClr val="B0B0B0">
                  <a:alpha val="100000"/>
                </a:srgbClr>
              </a:gs>
              <a:gs pos="72000">
                <a:srgbClr val="E1E1E1">
                  <a:alpha val="100000"/>
                </a:srgbClr>
              </a:gs>
              <a:gs pos="100000">
                <a:srgbClr val="E6E6E6">
                  <a:alpha val="100000"/>
                </a:srgbClr>
              </a:gs>
            </a:gsLst>
            <a:lin ang="16200000" scaled="0"/>
          </a:gradFill>
          <a:ln w="3175" cap="rnd" cmpd="sng">
            <a:solidFill>
              <a:srgbClr val="A2A2A2">
                <a:alpha val="100000"/>
              </a:srgb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45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1048648" name="Chevron 15"/>
          <p:cNvSpPr/>
          <p:nvPr/>
        </p:nvSpPr>
        <p:spPr>
          <a:xfrm rot="0">
            <a:off x="3449637" y="3005137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0B0B0">
                  <a:alpha val="100000"/>
                </a:srgbClr>
              </a:gs>
              <a:gs pos="0">
                <a:srgbClr val="B0B0B0">
                  <a:alpha val="100000"/>
                </a:srgbClr>
              </a:gs>
              <a:gs pos="72000">
                <a:srgbClr val="E1E1E1">
                  <a:alpha val="100000"/>
                </a:srgbClr>
              </a:gs>
              <a:gs pos="100000">
                <a:srgbClr val="E6E6E6">
                  <a:alpha val="100000"/>
                </a:srgbClr>
              </a:gs>
            </a:gsLst>
            <a:lin ang="16200000" scaled="0"/>
          </a:gradFill>
          <a:ln w="3175" cap="rnd" cmpd="sng">
            <a:solidFill>
              <a:srgbClr val="A2A2A2">
                <a:alpha val="100000"/>
              </a:srgb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45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1048649" name="Date Placeholder 3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50" name="Footer Placeholder 4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651" name="Slide Number Placeholder 5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Freeform 12"/>
          <p:cNvSpPr/>
          <p:nvPr/>
        </p:nvSpPr>
        <p:spPr bwMode="auto">
          <a:xfrm rot="0">
            <a:off x="715962" y="5002212"/>
            <a:ext cx="3802062" cy="1443037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EAEAEA">
              <a:alpha val="39999"/>
            </a:srgbClr>
          </a:solidFill>
          <a:ln>
            <a:noFill/>
          </a:ln>
        </p:spPr>
      </p:sp>
      <p:sp>
        <p:nvSpPr>
          <p:cNvPr id="1048655" name="Freeform 11"/>
          <p:cNvSpPr/>
          <p:nvPr/>
        </p:nvSpPr>
        <p:spPr bwMode="auto">
          <a:xfrm rot="0">
            <a:off x="-53975" y="5784850"/>
            <a:ext cx="3802062" cy="838200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>
            <a:noFill/>
          </a:ln>
        </p:spPr>
      </p:sp>
      <p:grpSp>
        <p:nvGrpSpPr>
          <p:cNvPr id="55" name=""/>
          <p:cNvGrpSpPr/>
          <p:nvPr/>
        </p:nvGrpSpPr>
        <p:grpSpPr>
          <a:xfrm rot="0">
            <a:off x="-12700" y="5784850"/>
            <a:ext cx="3414712" cy="1092200"/>
            <a:chOff x="-8" y="3644"/>
            <a:chExt cx="2151" cy="688"/>
          </a:xfrm>
        </p:grpSpPr>
        <p:pic>
          <p:nvPicPr>
            <p:cNvPr id="2097171" name="Right Triangle 13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-8" y="3644"/>
              <a:ext cx="2151" cy="688"/>
            </a:xfrm>
            <a:prstGeom prst="rect"/>
            <a:noFill/>
            <a:ln>
              <a:noFill/>
            </a:ln>
          </p:spPr>
        </p:pic>
        <p:sp>
          <p:nvSpPr>
            <p:cNvPr id="1048656" name=""/>
            <p:cNvSpPr txBox="1"/>
            <p:nvPr/>
          </p:nvSpPr>
          <p:spPr>
            <a:xfrm rot="0">
              <a:off x="175" y="4045"/>
              <a:ext cx="1071" cy="2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en-US"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2097172" name="Straight Connector 1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-19050" y="5772150"/>
            <a:ext cx="3421062" cy="1109662"/>
          </a:xfrm>
          <a:prstGeom prst="rect"/>
          <a:noFill/>
          <a:ln>
            <a:noFill/>
          </a:ln>
        </p:spPr>
      </p:pic>
      <p:sp>
        <p:nvSpPr>
          <p:cNvPr id="1048657" name="Date Placeholder 4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58" name="Footer Placeholder 5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659" name="Slide Number Placeholder 6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60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Date Placeholder 6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64" name="Footer Placeholder 7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665" name="Slide Number Placeholder 8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Freeform 12"/>
          <p:cNvSpPr/>
          <p:nvPr/>
        </p:nvSpPr>
        <p:spPr bwMode="auto">
          <a:xfrm rot="0">
            <a:off x="715962" y="5002212"/>
            <a:ext cx="3802062" cy="1443037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EAEAEA">
              <a:alpha val="39999"/>
            </a:srgbClr>
          </a:solidFill>
          <a:ln>
            <a:noFill/>
          </a:ln>
        </p:spPr>
      </p:sp>
      <p:sp>
        <p:nvSpPr>
          <p:cNvPr id="1048617" name="Freeform 11"/>
          <p:cNvSpPr/>
          <p:nvPr/>
        </p:nvSpPr>
        <p:spPr bwMode="auto">
          <a:xfrm rot="0">
            <a:off x="-53975" y="5784850"/>
            <a:ext cx="3802062" cy="838200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>
            <a:noFill/>
          </a:ln>
        </p:spPr>
      </p:sp>
      <p:grpSp>
        <p:nvGrpSpPr>
          <p:cNvPr id="47" name=""/>
          <p:cNvGrpSpPr/>
          <p:nvPr/>
        </p:nvGrpSpPr>
        <p:grpSpPr>
          <a:xfrm rot="0">
            <a:off x="-12700" y="5784850"/>
            <a:ext cx="3414712" cy="1092200"/>
            <a:chOff x="-8" y="3644"/>
            <a:chExt cx="2151" cy="688"/>
          </a:xfrm>
        </p:grpSpPr>
        <p:pic>
          <p:nvPicPr>
            <p:cNvPr id="2097165" name="Right Triangle 13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-8" y="3644"/>
              <a:ext cx="2151" cy="688"/>
            </a:xfrm>
            <a:prstGeom prst="rect"/>
            <a:noFill/>
            <a:ln>
              <a:noFill/>
            </a:ln>
          </p:spPr>
        </p:pic>
        <p:sp>
          <p:nvSpPr>
            <p:cNvPr id="1048618" name=""/>
            <p:cNvSpPr txBox="1"/>
            <p:nvPr/>
          </p:nvSpPr>
          <p:spPr>
            <a:xfrm rot="0">
              <a:off x="175" y="4045"/>
              <a:ext cx="1071" cy="2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en-US"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2097166" name="Straight Connector 1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-19050" y="5772150"/>
            <a:ext cx="3421062" cy="1109662"/>
          </a:xfrm>
          <a:prstGeom prst="rect"/>
          <a:noFill/>
          <a:ln>
            <a:noFill/>
          </a:ln>
        </p:spPr>
      </p:pic>
      <p:sp>
        <p:nvSpPr>
          <p:cNvPr id="1048619" name="Date Placeholder 2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20" name="Footer Placeholder 3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621" name="Slide Number Placeholder 4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22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Date Placeholder 9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04" name="Slide Number Placeholder 17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05" name="Footer Placeholder 21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Date Placeholder 4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72" name="Footer Placeholder 5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673" name="Slide Number Placeholder 6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Freeform 10"/>
          <p:cNvSpPr/>
          <p:nvPr/>
        </p:nvSpPr>
        <p:spPr bwMode="auto">
          <a:xfrm rot="0">
            <a:off x="715962" y="5002212"/>
            <a:ext cx="3802062" cy="1443037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EAEAEA">
              <a:alpha val="39999"/>
            </a:srgbClr>
          </a:solidFill>
          <a:ln>
            <a:noFill/>
          </a:ln>
        </p:spPr>
      </p:sp>
      <p:sp>
        <p:nvSpPr>
          <p:cNvPr id="1048629" name="Freeform 15"/>
          <p:cNvSpPr/>
          <p:nvPr/>
        </p:nvSpPr>
        <p:spPr bwMode="auto">
          <a:xfrm rot="0">
            <a:off x="-53975" y="5784850"/>
            <a:ext cx="3802062" cy="838200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>
            <a:noFill/>
          </a:ln>
        </p:spPr>
      </p:sp>
      <p:grpSp>
        <p:nvGrpSpPr>
          <p:cNvPr id="50" name=""/>
          <p:cNvGrpSpPr/>
          <p:nvPr/>
        </p:nvGrpSpPr>
        <p:grpSpPr>
          <a:xfrm rot="0">
            <a:off x="-12700" y="5784850"/>
            <a:ext cx="3414712" cy="1092200"/>
            <a:chOff x="-8" y="3644"/>
            <a:chExt cx="2151" cy="688"/>
          </a:xfrm>
        </p:grpSpPr>
        <p:pic>
          <p:nvPicPr>
            <p:cNvPr id="2097167" name="Right Triangle 16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-8" y="3644"/>
              <a:ext cx="2151" cy="688"/>
            </a:xfrm>
            <a:prstGeom prst="rect"/>
            <a:noFill/>
            <a:ln>
              <a:noFill/>
            </a:ln>
          </p:spPr>
        </p:pic>
        <p:sp>
          <p:nvSpPr>
            <p:cNvPr id="1048630" name=""/>
            <p:cNvSpPr txBox="1"/>
            <p:nvPr/>
          </p:nvSpPr>
          <p:spPr>
            <a:xfrm rot="0">
              <a:off x="175" y="4045"/>
              <a:ext cx="1071" cy="2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en-US"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2097168" name="Straight Connector 18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-19050" y="5772150"/>
            <a:ext cx="3421062" cy="1109662"/>
          </a:xfrm>
          <a:prstGeom prst="rect"/>
          <a:noFill/>
          <a:ln>
            <a:noFill/>
          </a:ln>
        </p:spPr>
      </p:pic>
      <p:sp>
        <p:nvSpPr>
          <p:cNvPr id="1048631" name="Chevron 19"/>
          <p:cNvSpPr/>
          <p:nvPr/>
        </p:nvSpPr>
        <p:spPr>
          <a:xfrm rot="0">
            <a:off x="8664575" y="4987925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0B0B0">
                  <a:alpha val="100000"/>
                </a:srgbClr>
              </a:gs>
              <a:gs pos="0">
                <a:srgbClr val="B0B0B0">
                  <a:alpha val="100000"/>
                </a:srgbClr>
              </a:gs>
              <a:gs pos="72000">
                <a:srgbClr val="E1E1E1">
                  <a:alpha val="100000"/>
                </a:srgbClr>
              </a:gs>
              <a:gs pos="100000">
                <a:srgbClr val="E6E6E6">
                  <a:alpha val="100000"/>
                </a:srgbClr>
              </a:gs>
            </a:gsLst>
            <a:lin ang="16200000" scaled="0"/>
          </a:gradFill>
          <a:ln w="3175" cap="rnd" cmpd="sng">
            <a:solidFill>
              <a:srgbClr val="A2A2A2">
                <a:alpha val="100000"/>
              </a:srgb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45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1048632" name="Chevron 20"/>
          <p:cNvSpPr/>
          <p:nvPr/>
        </p:nvSpPr>
        <p:spPr>
          <a:xfrm rot="0">
            <a:off x="8477250" y="4987925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0B0B0">
                  <a:alpha val="100000"/>
                </a:srgbClr>
              </a:gs>
              <a:gs pos="0">
                <a:srgbClr val="B0B0B0">
                  <a:alpha val="100000"/>
                </a:srgbClr>
              </a:gs>
              <a:gs pos="72000">
                <a:srgbClr val="E1E1E1">
                  <a:alpha val="100000"/>
                </a:srgbClr>
              </a:gs>
              <a:gs pos="100000">
                <a:srgbClr val="E6E6E6">
                  <a:alpha val="100000"/>
                </a:srgbClr>
              </a:gs>
            </a:gsLst>
            <a:lin ang="16200000" scaled="0"/>
          </a:gradFill>
          <a:ln w="3175" cap="rnd" cmpd="sng">
            <a:solidFill>
              <a:srgbClr val="A2A2A2">
                <a:alpha val="100000"/>
              </a:srgb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45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lang="en-US">
              <a:solidFill>
                <a:srgbClr val="FFFFFF"/>
              </a:solidFill>
              <a:latin typeface="Lucida Sans Unicode" pitchFamily="34" charset="0"/>
            </a:endParaRPr>
          </a:p>
        </p:txBody>
      </p:sp>
      <p:sp>
        <p:nvSpPr>
          <p:cNvPr id="1048633" name="Date Placeholder 4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634" name="Footer Placeholder 5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635" name="Slide Number Placeholder 6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 rot="0">
            <a:off x="715962" y="5002212"/>
            <a:ext cx="3802062" cy="1443037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EAEAEA">
              <a:alpha val="39999"/>
            </a:srgbClr>
          </a:solidFill>
          <a:ln>
            <a:noFill/>
          </a:ln>
        </p:spPr>
      </p:sp>
      <p:sp>
        <p:nvSpPr>
          <p:cNvPr id="1048577" name="Freeform 11"/>
          <p:cNvSpPr/>
          <p:nvPr/>
        </p:nvSpPr>
        <p:spPr bwMode="auto">
          <a:xfrm rot="0">
            <a:off x="-53975" y="5784850"/>
            <a:ext cx="3802062" cy="838200"/>
          </a:xfrm>
          <a:custGeom>
            <a:avLst/>
            <a:gdLst>
              <a:gd name="l" fmla="*/ 0 w 5760"/>
              <a:gd name="t" fmla="*/ 0 h 528"/>
              <a:gd name="r" fmla="*/ 5760 w 5760"/>
              <a:gd name="b" fmla="*/ 528 h 528"/>
            </a:gdLst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>
            <a:noFill/>
          </a:ln>
        </p:spPr>
      </p:sp>
      <p:grpSp>
        <p:nvGrpSpPr>
          <p:cNvPr id="13" name=""/>
          <p:cNvGrpSpPr/>
          <p:nvPr/>
        </p:nvGrpSpPr>
        <p:grpSpPr>
          <a:xfrm rot="0">
            <a:off x="-12700" y="5784850"/>
            <a:ext cx="3414712" cy="1092200"/>
            <a:chOff x="-8" y="3644"/>
            <a:chExt cx="2151" cy="688"/>
          </a:xfrm>
        </p:grpSpPr>
        <p:pic>
          <p:nvPicPr>
            <p:cNvPr id="2097152" name="Right Triangle 13"/>
            <p:cNvPicPr>
              <a:picLocks/>
            </p:cNvPicPr>
            <p:nvPr/>
          </p:nvPicPr>
          <p:blipFill>
            <a:blip xmlns:r="http://schemas.openxmlformats.org/officeDocument/2006/relationships" r:embed="rId12"/>
            <a:srcRect l="0" t="0" r="0" b="0"/>
            <a:stretch>
              <a:fillRect/>
            </a:stretch>
          </p:blipFill>
          <p:spPr>
            <a:xfrm rot="0">
              <a:off x="-8" y="3644"/>
              <a:ext cx="2151" cy="688"/>
            </a:xfrm>
            <a:prstGeom prst="rect"/>
            <a:noFill/>
            <a:ln>
              <a:noFill/>
            </a:ln>
          </p:spPr>
        </p:pic>
        <p:sp>
          <p:nvSpPr>
            <p:cNvPr id="1048578" name=""/>
            <p:cNvSpPr txBox="1"/>
            <p:nvPr/>
          </p:nvSpPr>
          <p:spPr>
            <a:xfrm rot="0">
              <a:off x="175" y="4045"/>
              <a:ext cx="1071" cy="2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Lucida Sans Unicode" pitchFamily="34" charset="0"/>
                  <a:sym typeface="Arial" pitchFamily="0" charset="0"/>
                </a:defRPr>
              </a:lvl5pPr>
            </a:lstStyle>
            <a:p>
              <a:pPr algn="ctr" eaLnBrk="1" hangingPunct="1" lvl="0"/>
              <a:endParaRPr altLang="en-US" lang="en-US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2097153" name="Straight Connector 14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-19050" y="5772150"/>
            <a:ext cx="3421062" cy="1109662"/>
          </a:xfrm>
          <a:prstGeom prst="rect"/>
          <a:noFill/>
          <a:ln>
            <a:noFill/>
          </a:ln>
        </p:spPr>
      </p:pic>
      <p:sp>
        <p:nvSpPr>
          <p:cNvPr id="1048579" name="Title Placeholder 8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0" name="Text Placeholder 29"/>
          <p:cNvSpPr/>
          <p:nvPr>
            <p:ph type="body" sz="full" idx="1"/>
          </p:nvPr>
        </p:nvSpPr>
        <p:spPr>
          <a:xfrm rot="0">
            <a:off x="457200" y="1481137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1" name="Date Placeholder 9"/>
          <p:cNvSpPr/>
          <p:nvPr>
            <p:ph type="dt" sz="half" idx="2"/>
          </p:nvPr>
        </p:nvSpPr>
        <p:spPr>
          <a:xfrm rot="0">
            <a:off x="6727825" y="6408737"/>
            <a:ext cx="19192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000" lang="en-US"/>
          </a:p>
        </p:txBody>
      </p:sp>
      <p:sp>
        <p:nvSpPr>
          <p:cNvPr id="1048582" name="Footer Placeholder 21"/>
          <p:cNvSpPr/>
          <p:nvPr>
            <p:ph type="ftr" sz="quarter" idx="3"/>
          </p:nvPr>
        </p:nvSpPr>
        <p:spPr>
          <a:xfrm rot="0">
            <a:off x="4379912" y="6408737"/>
            <a:ext cx="2351087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endParaRPr altLang="en-US" sz="1000" lang="en-US"/>
          </a:p>
        </p:txBody>
      </p:sp>
      <p:sp>
        <p:nvSpPr>
          <p:cNvPr id="1048583" name="Slide Number Placeholder 17"/>
          <p:cNvSpPr/>
          <p:nvPr>
            <p:ph type="sldNum" sz="quarter" idx="4"/>
          </p:nvPr>
        </p:nvSpPr>
        <p:spPr>
          <a:xfrm rot="0">
            <a:off x="8647112" y="6408737"/>
            <a:ext cx="366712" cy="36512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000" lang="en-US"/>
              <a:pPr algn="r" eaLnBrk="1" hangingPunct="1" lvl="0"/>
            </a:fld>
            <a:endParaRPr altLang="en-US" sz="10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  <p:hf dt="0" ftr="0" hdr="1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4100" kern="120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b="1" sz="4100">
          <a:solidFill>
            <a:schemeClr val="tx2"/>
          </a:solidFill>
          <a:latin typeface="Lucida Sans Unicode" pitchFamily="34" charset="0"/>
        </a:defRPr>
      </a:lvl9pPr>
    </p:titleStyle>
    <p:bodyStyle>
      <a:lvl1pPr algn="l" eaLnBrk="0" fontAlgn="base" hangingPunct="0" indent="-255588" marL="365125" rtl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20713" rtl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858838" rtl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143000" rtl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1371600" rtl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solidFill>
          <a:srgbClr val="FFCC99"/>
        </a:solid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Rectangle 5"/>
          <p:cNvSpPr/>
          <p:nvPr>
            <p:ph sz="full" idx="1"/>
          </p:nvPr>
        </p:nvSpPr>
        <p:spPr>
          <a:xfrm rot="0">
            <a:off x="457200" y="1481137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800" lang="en-US"/>
              <a:t>Course Title:</a:t>
            </a:r>
            <a:r>
              <a:rPr altLang="en-US" sz="2800" lang="en-US"/>
              <a:t>	Business Communication 					Workshop </a:t>
            </a:r>
          </a:p>
          <a:p>
            <a:pPr eaLnBrk="1" hangingPunct="1" lvl="0"/>
            <a:r>
              <a:rPr altLang="en-US" b="1" sz="2800" lang="en-US"/>
              <a:t>Instructor: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1" sz="2800" lang="en-US"/>
              <a:t> </a:t>
            </a:r>
            <a:r>
              <a:rPr altLang="en-US" b="0" sz="2800" lang="en-US"/>
              <a:t>S</a:t>
            </a:r>
            <a:r>
              <a:rPr altLang="en-US" b="0" sz="2800" lang="en-US"/>
              <a:t>a</a:t>
            </a:r>
            <a:r>
              <a:rPr altLang="en-US" b="0" sz="2800" lang="en-US"/>
              <a:t>b</a:t>
            </a:r>
            <a:r>
              <a:rPr altLang="en-US" b="0" sz="2800" lang="en-US"/>
              <a:t>a</a:t>
            </a:r>
            <a:r>
              <a:rPr altLang="en-US" b="0" sz="2800" lang="en-US"/>
              <a:t> </a:t>
            </a:r>
            <a:r>
              <a:rPr altLang="en-US" b="0" sz="2800" lang="en-US"/>
              <a:t>Akmal </a:t>
            </a:r>
            <a:endParaRPr altLang="en-US" lang="zh-CN"/>
          </a:p>
          <a:p>
            <a:pPr eaLnBrk="1" hangingPunct="1" lvl="0"/>
            <a:r>
              <a:rPr altLang="en-US" b="1" sz="2800" lang="en-US"/>
              <a:t>Course Code:</a:t>
            </a:r>
            <a:r>
              <a:rPr altLang="en-US" sz="2800" lang="en-US"/>
              <a:t>	HUM 200</a:t>
            </a:r>
          </a:p>
          <a:p>
            <a:pPr eaLnBrk="1" hangingPunct="1" lvl="0"/>
            <a:r>
              <a:rPr altLang="en-US" b="1" sz="2800" lang="en-US"/>
              <a:t>Credit Hours</a:t>
            </a:r>
            <a:r>
              <a:rPr altLang="en-US" sz="2800" lang="en-US"/>
              <a:t>:	3</a:t>
            </a:r>
          </a:p>
          <a:p>
            <a:pPr eaLnBrk="1" hangingPunct="1" lvl="0"/>
            <a:r>
              <a:rPr altLang="en-US" b="1" sz="2800" lang="en-US"/>
              <a:t>Semester:</a:t>
            </a:r>
            <a:r>
              <a:rPr altLang="en-US" sz="2800" lang="en-US"/>
              <a:t>	</a:t>
            </a:r>
            <a:r>
              <a:rPr altLang="en-US" sz="2800" lang="en-US"/>
              <a:t>S</a:t>
            </a:r>
            <a:r>
              <a:rPr altLang="en-US" sz="2800" lang="en-US"/>
              <a:t>p</a:t>
            </a:r>
            <a:r>
              <a:rPr altLang="en-US" sz="2800" lang="en-US"/>
              <a:t>r</a:t>
            </a:r>
            <a:r>
              <a:rPr altLang="en-US" sz="2800" lang="en-US"/>
              <a:t>i</a:t>
            </a:r>
            <a:r>
              <a:rPr altLang="en-US" sz="2800" lang="en-US"/>
              <a:t>n</a:t>
            </a:r>
            <a:r>
              <a:rPr altLang="en-US" sz="2800" lang="en-US"/>
              <a:t>g</a:t>
            </a:r>
            <a:r>
              <a:rPr altLang="en-US" sz="2800" lang="en-US"/>
              <a:t> </a:t>
            </a:r>
            <a:r>
              <a:rPr altLang="en-US" sz="2800" lang="en-US"/>
              <a:t>202</a:t>
            </a:r>
            <a:r>
              <a:rPr altLang="en-US" sz="2800" lang="en-US"/>
              <a:t>5</a:t>
            </a:r>
            <a:r>
              <a:rPr altLang="en-US" sz="2800" lang="en-US"/>
              <a:t> </a:t>
            </a:r>
            <a:r>
              <a:rPr altLang="en-US" sz="2800" lang="en-US"/>
              <a:t>(B</a:t>
            </a:r>
            <a:r>
              <a:rPr altLang="en-US" sz="2800" lang="en-US"/>
              <a:t>S</a:t>
            </a:r>
            <a:r>
              <a:rPr altLang="en-US" sz="2800" lang="en-US"/>
              <a:t>E</a:t>
            </a:r>
            <a:r>
              <a:rPr altLang="en-US" sz="2800" lang="en-US"/>
              <a:t>E</a:t>
            </a:r>
            <a:r>
              <a:rPr altLang="en-US" sz="2800" lang="en-US"/>
              <a:t>,</a:t>
            </a:r>
            <a:r>
              <a:rPr altLang="en-US" sz="2800" lang="en-US"/>
              <a:t> </a:t>
            </a:r>
            <a:r>
              <a:rPr altLang="en-US" sz="2800" lang="en-US"/>
              <a:t>B</a:t>
            </a:r>
            <a:r>
              <a:rPr altLang="en-US" sz="2800" lang="en-US"/>
              <a:t>S</a:t>
            </a:r>
            <a:r>
              <a:rPr altLang="en-US" sz="2800" lang="en-US"/>
              <a:t>C</a:t>
            </a:r>
            <a:r>
              <a:rPr altLang="en-US" sz="2800" lang="en-US"/>
              <a:t>E</a:t>
            </a:r>
            <a:r>
              <a:rPr altLang="en-US" sz="2800" lang="en-US"/>
              <a:t>).</a:t>
            </a:r>
            <a:endParaRPr altLang="en-US" lang="zh-CN"/>
          </a:p>
          <a:p>
            <a:pPr eaLnBrk="1" hangingPunct="1" lvl="0"/>
            <a:endParaRPr altLang="en-US" lang="zh-CN"/>
          </a:p>
          <a:p>
            <a:pPr eaLnBrk="1" hangingPunct="1" lvl="0"/>
            <a:r>
              <a:rPr altLang="en-US" b="1" sz="2800" lang="en-US"/>
              <a:t>C</a:t>
            </a:r>
            <a:r>
              <a:rPr altLang="en-US" b="1" sz="2800" lang="en-US"/>
              <a:t>O</a:t>
            </a:r>
            <a:r>
              <a:rPr altLang="en-US" b="1" sz="2800" lang="en-US"/>
              <a:t>M</a:t>
            </a:r>
            <a:r>
              <a:rPr altLang="en-US" b="1" sz="2800" lang="en-US"/>
              <a:t>S</a:t>
            </a:r>
            <a:r>
              <a:rPr altLang="en-US" b="1" sz="2800" lang="en-US"/>
              <a:t>A</a:t>
            </a:r>
            <a:r>
              <a:rPr altLang="en-US" b="1" sz="2800" lang="en-US"/>
              <a:t>TS </a:t>
            </a:r>
            <a:r>
              <a:rPr altLang="en-US" b="1" sz="2800" lang="en-US"/>
              <a:t>University </a:t>
            </a:r>
            <a:r>
              <a:rPr altLang="en-US" b="1" sz="2800" lang="en-US"/>
              <a:t>Islamabad </a:t>
            </a:r>
            <a:r>
              <a:rPr altLang="en-US" b="1" sz="2800" lang="en-US"/>
              <a:t>Lahore </a:t>
            </a:r>
            <a:r>
              <a:rPr altLang="en-US" b="1" sz="2800" lang="en-US"/>
              <a:t>Campus 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/>
          <p:nvPr>
            <p:ph sz="full" idx="1"/>
          </p:nvPr>
        </p:nvSpPr>
        <p:spPr>
          <a:xfrm rot="21600000">
            <a:off x="-666321" y="1896768"/>
            <a:ext cx="8905010" cy="14671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indent="-342900" lvl="4" marL="1485900">
              <a:buFont typeface="Wingdings" charset="2"/>
              <a:buChar char="u"/>
            </a:pPr>
            <a:r>
              <a:rPr sz="2800"/>
              <a:t>Communication skills: How to communicate clearly and concisely in writing and speaking </a:t>
            </a:r>
            <a:endParaRPr altLang="en-US" sz="2400" lang="zh-CN"/>
          </a:p>
          <a:p>
            <a:pPr indent="-342900" lvl="4" marL="1485900">
              <a:buFont typeface="Wingdings" charset="2"/>
              <a:buChar char="u"/>
            </a:pPr>
            <a:r>
              <a:rPr altLang="en-US" sz="2800" lang="zh-CN"/>
              <a:t>Presentation skills: How to prepare and deliver presentations that are engaging and professional </a:t>
            </a:r>
            <a:endParaRPr altLang="en-US" sz="2400" lang="zh-CN"/>
          </a:p>
          <a:p>
            <a:pPr indent="-342900" lvl="4" marL="1485900">
              <a:buFont typeface="Wingdings" charset="2"/>
              <a:buChar char="u"/>
            </a:pPr>
            <a:r>
              <a:rPr altLang="en-US" sz="2800" lang="zh-CN"/>
              <a:t>Listening skills: How to listen actively and ask questions </a:t>
            </a:r>
            <a:endParaRPr altLang="en-US" lang="zh-CN"/>
          </a:p>
        </p:txBody>
      </p:sp>
      <p:sp>
        <p:nvSpPr>
          <p:cNvPr id="1048599" name="Title 2"/>
          <p:cNvSpPr/>
          <p:nvPr>
            <p:ph type="title" sz="full" idx="5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100" i="0" u="none">
                <a:solidFill>
                  <a:schemeClr val="lt2"/>
                </a:solidFill>
                <a:latin typeface="Lucida Sans Unicode" pitchFamily="34" charset="0"/>
                <a:sym typeface="Arial" pitchFamily="0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What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'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 covered in a business communication workshop?</a:t>
            </a:r>
            <a:endParaRPr altLang="en-US" lang="en-GB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000000"/>
                </a:solidFill>
              </a:rPr>
              <a:t>Body language: How to use body language to communicate effectively 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Networking: How to build relationships with colleagues and others in the business community 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Conflict management: How to manage conflict in a constructive way 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Goal setting: How to set communication goals and expectations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</a:t>
            </a:r>
            <a:r>
              <a:rPr lang="en-US"/>
              <a:t> </a:t>
            </a:r>
            <a:r>
              <a:rPr lang="en-US"/>
              <a:t>build rapport with colleagues</a:t>
            </a:r>
            <a:endParaRPr lang="en-US"/>
          </a:p>
          <a:p>
            <a:r>
              <a:rPr lang="en-US"/>
              <a:t>To pitch, sell, and persuade</a:t>
            </a:r>
            <a:endParaRPr lang="en-US"/>
          </a:p>
          <a:p>
            <a:r>
              <a:rPr lang="en-US"/>
              <a:t>To</a:t>
            </a:r>
            <a:r>
              <a:rPr lang="en-US"/>
              <a:t> </a:t>
            </a:r>
            <a:r>
              <a:rPr lang="en-US"/>
              <a:t>work collaboratively with others</a:t>
            </a:r>
            <a:endParaRPr lang="en-US"/>
          </a:p>
          <a:p>
            <a:r>
              <a:rPr lang="en-US"/>
              <a:t>To</a:t>
            </a:r>
            <a:r>
              <a:rPr lang="en-US"/>
              <a:t> </a:t>
            </a:r>
            <a:r>
              <a:rPr lang="en-US"/>
              <a:t>communicate effectively in a global business environment</a:t>
            </a:r>
            <a:endParaRPr lang="en-US"/>
          </a:p>
        </p:txBody>
      </p:sp>
      <p:sp>
        <p:nvSpPr>
          <p:cNvPr id="104860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take a business communication workshop?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9011" r="0" b="61867"/>
          <a:stretch>
            <a:fillRect/>
          </a:stretch>
        </p:blipFill>
        <p:spPr>
          <a:xfrm rot="20015">
            <a:off x="-772541" y="4989213"/>
            <a:ext cx="10267849" cy="1891230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nued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3"/>
          <p:cNvSpPr/>
          <p:nvPr>
            <p:ph sz="full" idx="1"/>
          </p:nvPr>
        </p:nvSpPr>
        <p:spPr>
          <a:xfrm rot="0">
            <a:off x="457200" y="1481137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en-US" b="0" sz="2600" lang="en-US">
                <a:solidFill>
                  <a:srgbClr val="000000"/>
                </a:solidFill>
              </a:rPr>
              <a:t>Business Communication Workshop is a compulsory 3 credit hour cour</a:t>
            </a:r>
            <a:r>
              <a:rPr altLang="en-US" b="0" sz="2600" lang="en-US">
                <a:solidFill>
                  <a:srgbClr val="000000"/>
                </a:solidFill>
              </a:rPr>
              <a:t>se</a:t>
            </a:r>
            <a:r>
              <a:rPr altLang="en-US" b="0" sz="2600" lang="en-US">
                <a:solidFill>
                  <a:srgbClr val="000000"/>
                </a:solidFill>
              </a:rPr>
              <a:t>.</a:t>
            </a:r>
            <a:r>
              <a:rPr altLang="en-US" b="0" sz="2600" lang="en-US">
                <a:solidFill>
                  <a:srgbClr val="000000"/>
                </a:solidFill>
              </a:rPr>
              <a:t> It is an essential course because effective communication skills are indispensable for business professionals in the highly globalized world of today. </a:t>
            </a:r>
            <a:endParaRPr altLang="en-US" b="0" lang="zh-CN">
              <a:solidFill>
                <a:srgbClr val="000000"/>
              </a:solidFill>
            </a:endParaRPr>
          </a:p>
          <a:p>
            <a:pPr eaLnBrk="1" hangingPunct="1" lvl="0">
              <a:lnSpc>
                <a:spcPct val="90000"/>
              </a:lnSpc>
            </a:pPr>
            <a:r>
              <a:rPr altLang="en-US" b="0" sz="2600" lang="en-US">
                <a:solidFill>
                  <a:srgbClr val="000000"/>
                </a:solidFill>
              </a:rPr>
              <a:t>All the time, they are required to communicate in various professional capacities through written, electronic, oral and non-verbal means. As such, strong communication and interpersonal skills are the hallmarks of successful business entrepreneurs</a:t>
            </a:r>
            <a:r>
              <a:rPr altLang="en-US" b="0" sz="2600" lang="en-US">
                <a:solidFill>
                  <a:srgbClr val="000000"/>
                </a:solidFill>
              </a:rPr>
              <a:t>.</a:t>
            </a:r>
            <a:endParaRPr altLang="en-US" b="0" lang="zh-CN">
              <a:solidFill>
                <a:srgbClr val="000000"/>
              </a:solidFill>
            </a:endParaRPr>
          </a:p>
          <a:p>
            <a:pPr eaLnBrk="1" hangingPunct="1" lvl="0">
              <a:lnSpc>
                <a:spcPct val="90000"/>
              </a:lnSpc>
            </a:pPr>
            <a:endParaRPr altLang="en-US" b="0" sz="2600" lang="en-US">
              <a:solidFill>
                <a:srgbClr val="000000"/>
              </a:solidFill>
            </a:endParaRPr>
          </a:p>
        </p:txBody>
      </p:sp>
      <p:pic>
        <p:nvPicPr>
          <p:cNvPr id="2097154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775" y="139700"/>
            <a:ext cx="8461375" cy="1287462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Rectangle 3"/>
          <p:cNvSpPr/>
          <p:nvPr>
            <p:ph sz="full" idx="1"/>
          </p:nvPr>
        </p:nvSpPr>
        <p:spPr>
          <a:xfrm rot="0">
            <a:off x="457199" y="1481137"/>
            <a:ext cx="7404528" cy="3556138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This course focuses on the ability of students to communicate, with an emphasis on the ability to communicate successfully across cultural boundaries.</a:t>
            </a:r>
            <a:endParaRPr sz="1800"/>
          </a:p>
          <a:p>
            <a:pPr eaLnBrk="1" hangingPunct="1" lvl="0">
              <a:lnSpc>
                <a:spcPct val="70000"/>
              </a:lnSpc>
              <a:buNone/>
            </a:pPr>
            <a:r>
              <a:rPr altLang="en-US" sz="2000" lang="en-US"/>
              <a:t> </a:t>
            </a:r>
            <a:endParaRPr sz="1800"/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Effective communication is a skill, and hence it can be learned. Students will be exposed to theories and concepts that underlie effective oral and written communication skills.</a:t>
            </a:r>
            <a:endParaRPr sz="1800"/>
          </a:p>
          <a:p>
            <a:pPr eaLnBrk="1" hangingPunct="1" lvl="0">
              <a:lnSpc>
                <a:spcPct val="70000"/>
              </a:lnSpc>
              <a:buNone/>
            </a:pPr>
            <a:endParaRPr altLang="en-US" sz="2000" lang="en-US"/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 They will learn to collect, organize, analyze and present information in an understandable and logical order; understand the nature of non verbal communication and be able to use it effectively in oral and written presentations.</a:t>
            </a:r>
            <a:endParaRPr sz="1800"/>
          </a:p>
          <a:p>
            <a:pPr eaLnBrk="1" hangingPunct="1" lvl="0">
              <a:lnSpc>
                <a:spcPct val="70000"/>
              </a:lnSpc>
            </a:pPr>
            <a:endParaRPr altLang="en-US" sz="2400" lang="en-US"/>
          </a:p>
        </p:txBody>
      </p:sp>
      <p:pic>
        <p:nvPicPr>
          <p:cNvPr id="2097155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775" y="139700"/>
            <a:ext cx="8461375" cy="1287462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Rectangle 3"/>
          <p:cNvSpPr/>
          <p:nvPr>
            <p:ph sz="full" idx="1"/>
          </p:nvPr>
        </p:nvSpPr>
        <p:spPr>
          <a:xfrm rot="0">
            <a:off x="231775" y="1166019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After completion of this course, students are expected to be able to: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Know the meaning, forms and process of communication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Understand intercultural communication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Understand the importance of non-verbal communication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Read &amp; understand a passage, report, news item etc efficiently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Use appropriate sentence structure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Write paragraphs with proper topic sentences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Listen and understand lectures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Work in pair/group with peers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Write Resume’ &amp; letter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Write informational &amp; analytical reports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Brainstorm on a topic and make its outline 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Get familiar with researching</a:t>
            </a:r>
          </a:p>
          <a:p>
            <a:pPr eaLnBrk="1" hangingPunct="1" lvl="0">
              <a:lnSpc>
                <a:spcPct val="70000"/>
              </a:lnSpc>
            </a:pPr>
            <a:r>
              <a:rPr altLang="en-US" sz="2000" lang="en-US"/>
              <a:t>Develop presentation skills</a:t>
            </a:r>
          </a:p>
          <a:p>
            <a:pPr eaLnBrk="1" hangingPunct="1" lvl="0">
              <a:lnSpc>
                <a:spcPct val="70000"/>
              </a:lnSpc>
            </a:pPr>
            <a:endParaRPr altLang="en-US" sz="2000" lang="en-US"/>
          </a:p>
        </p:txBody>
      </p:sp>
      <p:pic>
        <p:nvPicPr>
          <p:cNvPr id="2097156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775" y="139700"/>
            <a:ext cx="8461375" cy="1287462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Rectangle 3"/>
          <p:cNvSpPr/>
          <p:nvPr>
            <p:ph sz="full" idx="1"/>
          </p:nvPr>
        </p:nvSpPr>
        <p:spPr>
          <a:xfrm rot="0">
            <a:off x="457200" y="1481137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Understanding Business Communication,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Communicating in Teams,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Communicating Interculturally,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7 Cs of Effective Communication,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Effective Sentence structure, Paragraph writing,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Resume’ &amp; Application Letter,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Planning Business Messages,</a:t>
            </a: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/>
              <a:t> Composing Business Messages, </a:t>
            </a:r>
          </a:p>
        </p:txBody>
      </p:sp>
      <p:pic>
        <p:nvPicPr>
          <p:cNvPr id="2097157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775" y="139700"/>
            <a:ext cx="8461375" cy="1287462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/>
          <p:nvPr>
            <p:ph sz="full" idx="1"/>
          </p:nvPr>
        </p:nvSpPr>
        <p:spPr>
          <a:xfrm rot="0">
            <a:off x="457199" y="1020041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2800" lang="en-US"/>
              <a:t>Completing Business Messages,</a:t>
            </a:r>
          </a:p>
          <a:p>
            <a:pPr eaLnBrk="1" hangingPunct="1" lvl="0"/>
            <a:r>
              <a:rPr altLang="en-US" sz="2800" lang="en-US"/>
              <a:t> Planning Reports, Writing Business Reports, Completing formal Business Reports, </a:t>
            </a:r>
          </a:p>
          <a:p>
            <a:pPr eaLnBrk="1" hangingPunct="1" lvl="0"/>
            <a:r>
              <a:rPr altLang="en-US" sz="2800" lang="en-US"/>
              <a:t>Writing Good News &amp; Neutral Messages,</a:t>
            </a:r>
          </a:p>
          <a:p>
            <a:pPr eaLnBrk="1" hangingPunct="1" lvl="0"/>
            <a:r>
              <a:rPr altLang="en-US" sz="2800" lang="en-US"/>
              <a:t> Bad News Messages,</a:t>
            </a:r>
          </a:p>
          <a:p>
            <a:pPr eaLnBrk="1" hangingPunct="1" lvl="0"/>
            <a:r>
              <a:rPr altLang="en-US" sz="2800" lang="en-US"/>
              <a:t> Persuasive Written Messages, </a:t>
            </a:r>
          </a:p>
          <a:p>
            <a:pPr eaLnBrk="1" hangingPunct="1" lvl="0"/>
            <a:r>
              <a:rPr altLang="en-US" sz="2800" lang="en-US"/>
              <a:t>Oral Presentations, </a:t>
            </a:r>
          </a:p>
          <a:p>
            <a:pPr eaLnBrk="1" hangingPunct="1" lvl="0"/>
            <a:r>
              <a:rPr altLang="en-US" sz="2800" lang="en-US"/>
              <a:t>Writing emails</a:t>
            </a:r>
          </a:p>
        </p:txBody>
      </p:sp>
      <p:pic>
        <p:nvPicPr>
          <p:cNvPr id="2097158" name="Title 1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25425" y="122237"/>
            <a:ext cx="8467725" cy="1304925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>
            <p:ph sz="full" idx="1"/>
          </p:nvPr>
        </p:nvSpPr>
        <p:spPr>
          <a:xfrm rot="0">
            <a:off x="457200" y="1481137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80000"/>
              </a:lnSpc>
            </a:pPr>
            <a:endParaRPr altLang="en-US" b="1" sz="2000" lang="en-US"/>
          </a:p>
          <a:p>
            <a:pPr eaLnBrk="1" hangingPunct="1" lvl="0">
              <a:lnSpc>
                <a:spcPct val="80000"/>
              </a:lnSpc>
            </a:pPr>
            <a:r>
              <a:rPr altLang="en-US" b="1" i="1" lang="en-US"/>
              <a:t>Excellence in Business Communication</a:t>
            </a:r>
            <a:r>
              <a:rPr altLang="en-US" i="1" lang="en-US"/>
              <a:t> (8th</a:t>
            </a:r>
            <a:r>
              <a:rPr altLang="en-US" lang="en-US"/>
              <a:t> Edition), </a:t>
            </a:r>
            <a:r>
              <a:rPr altLang="en-US" i="1" lang="en-US"/>
              <a:t>by</a:t>
            </a:r>
            <a:r>
              <a:rPr altLang="en-US" lang="en-US"/>
              <a:t> John V. Thill, Courtland L. Bovee</a:t>
            </a:r>
          </a:p>
          <a:p>
            <a:pPr eaLnBrk="1" hangingPunct="1" lvl="0">
              <a:lnSpc>
                <a:spcPct val="80000"/>
              </a:lnSpc>
              <a:buNone/>
            </a:pPr>
            <a:endParaRPr altLang="en-US" lang="en-US"/>
          </a:p>
          <a:p>
            <a:pPr eaLnBrk="1" hangingPunct="1" lvl="0">
              <a:lnSpc>
                <a:spcPct val="80000"/>
              </a:lnSpc>
            </a:pPr>
            <a:r>
              <a:rPr altLang="en-US" b="1" i="1" lang="en-US"/>
              <a:t>Effective Business Communication </a:t>
            </a:r>
            <a:r>
              <a:rPr altLang="en-US" i="1" lang="en-US"/>
              <a:t>by</a:t>
            </a:r>
            <a:r>
              <a:rPr altLang="en-US" b="1" i="1" lang="en-US"/>
              <a:t> </a:t>
            </a:r>
            <a:r>
              <a:rPr altLang="en-US" lang="en-US"/>
              <a:t>Herta Murphy, Herbert W. Hildebrandt, Jane. P. Thomas 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lang="en-US"/>
              <a:t> </a:t>
            </a:r>
          </a:p>
          <a:p>
            <a:pPr eaLnBrk="1" hangingPunct="1" lvl="0">
              <a:lnSpc>
                <a:spcPct val="80000"/>
              </a:lnSpc>
            </a:pPr>
            <a:r>
              <a:rPr altLang="en-US" b="1" lang="en-US"/>
              <a:t>Essentials of Business Communication</a:t>
            </a:r>
            <a:r>
              <a:rPr altLang="en-US" lang="en-US"/>
              <a:t> </a:t>
            </a:r>
            <a:r>
              <a:rPr altLang="en-US" i="1" lang="en-US"/>
              <a:t>by</a:t>
            </a:r>
            <a:r>
              <a:rPr altLang="en-US" lang="en-US"/>
              <a:t> Mary Ellen Guffey</a:t>
            </a:r>
          </a:p>
        </p:txBody>
      </p:sp>
      <p:pic>
        <p:nvPicPr>
          <p:cNvPr id="2097159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5262" y="268287"/>
            <a:ext cx="8497888" cy="1158875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Rectangle 3"/>
          <p:cNvSpPr/>
          <p:nvPr>
            <p:ph sz="full" idx="1"/>
          </p:nvPr>
        </p:nvSpPr>
        <p:spPr>
          <a:xfrm rot="0">
            <a:off x="347662" y="1166018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lvl="0">
              <a:lnSpc>
                <a:spcPct val="80000"/>
              </a:lnSpc>
            </a:pPr>
            <a:r>
              <a:rPr altLang="en-US" sz="2800" lang="en-US"/>
              <a:t>The exams (</a:t>
            </a:r>
            <a:r>
              <a:rPr altLang="en-US" sz="2800" lang="en-US"/>
              <a:t>S</a:t>
            </a:r>
            <a:r>
              <a:rPr altLang="en-US" sz="2800" lang="en-US"/>
              <a:t>e</a:t>
            </a:r>
            <a:r>
              <a:rPr altLang="en-US" sz="2800" lang="en-US"/>
              <a:t>ssion</a:t>
            </a:r>
            <a:r>
              <a:rPr altLang="en-US" sz="2800" lang="en-US"/>
              <a:t>a</a:t>
            </a:r>
            <a:r>
              <a:rPr altLang="en-US" sz="2800" lang="en-US"/>
              <a:t>l</a:t>
            </a:r>
            <a:r>
              <a:rPr altLang="en-US" sz="2800" lang="en-US"/>
              <a:t> </a:t>
            </a:r>
            <a:r>
              <a:rPr altLang="en-US" sz="2800" lang="en-US"/>
              <a:t>i</a:t>
            </a:r>
            <a:r>
              <a:rPr altLang="en-US" sz="2800" lang="en-US"/>
              <a:t>n</a:t>
            </a:r>
            <a:r>
              <a:rPr altLang="en-US" sz="2800" lang="en-US"/>
              <a:t>c</a:t>
            </a:r>
            <a:r>
              <a:rPr altLang="en-US" sz="2800" lang="en-US"/>
              <a:t>l</a:t>
            </a:r>
            <a:r>
              <a:rPr altLang="en-US" sz="2800" lang="en-US"/>
              <a:t>u</a:t>
            </a:r>
            <a:r>
              <a:rPr altLang="en-US" sz="2800" lang="en-US"/>
              <a:t>ding </a:t>
            </a:r>
            <a:r>
              <a:rPr altLang="en-US" sz="2800" lang="en-US"/>
              <a:t>p</a:t>
            </a:r>
            <a:r>
              <a:rPr altLang="en-US" sz="2800" lang="en-US"/>
              <a:t>r</a:t>
            </a:r>
            <a:r>
              <a:rPr altLang="en-US" sz="2800" lang="en-US"/>
              <a:t>e</a:t>
            </a:r>
            <a:r>
              <a:rPr altLang="en-US" sz="2800" lang="en-US"/>
              <a:t>s</a:t>
            </a:r>
            <a:r>
              <a:rPr altLang="en-US" sz="2800" lang="en-US"/>
              <a:t>entation</a:t>
            </a:r>
            <a:r>
              <a:rPr altLang="en-US" sz="2800" lang="en-US"/>
              <a:t>s</a:t>
            </a:r>
            <a:r>
              <a:rPr altLang="en-US" sz="2800" lang="en-US"/>
              <a:t>,</a:t>
            </a:r>
            <a:r>
              <a:rPr altLang="en-US" sz="2800" lang="en-US"/>
              <a:t> </a:t>
            </a:r>
            <a:r>
              <a:rPr altLang="en-US" sz="2800" lang="en-US"/>
              <a:t>a</a:t>
            </a:r>
            <a:r>
              <a:rPr altLang="en-US" sz="2800" lang="en-US"/>
              <a:t>s</a:t>
            </a:r>
            <a:r>
              <a:rPr altLang="en-US" sz="2800" lang="en-US"/>
              <a:t>s</a:t>
            </a:r>
            <a:r>
              <a:rPr altLang="en-US" sz="2800" lang="en-US"/>
              <a:t>ignment</a:t>
            </a:r>
            <a:r>
              <a:rPr altLang="en-US" sz="2800" lang="en-US"/>
              <a:t>s</a:t>
            </a:r>
            <a:r>
              <a:rPr altLang="en-US" sz="2800" lang="en-US"/>
              <a:t> </a:t>
            </a:r>
            <a:r>
              <a:rPr altLang="en-US" sz="2800" lang="en-US"/>
              <a:t>a</a:t>
            </a:r>
            <a:r>
              <a:rPr altLang="en-US" sz="2800" lang="en-US"/>
              <a:t>n</a:t>
            </a:r>
            <a:r>
              <a:rPr altLang="en-US" sz="2800" lang="en-US"/>
              <a:t>d</a:t>
            </a:r>
            <a:r>
              <a:rPr altLang="en-US" sz="2800" lang="en-US"/>
              <a:t> </a:t>
            </a:r>
            <a:r>
              <a:rPr altLang="en-US" sz="2800" lang="en-US"/>
              <a:t>quizzes;</a:t>
            </a:r>
            <a:r>
              <a:rPr altLang="en-US" sz="2800" lang="en-US"/>
              <a:t> </a:t>
            </a:r>
            <a:r>
              <a:rPr altLang="en-US" sz="2800" lang="en-US"/>
              <a:t>Mid </a:t>
            </a:r>
            <a:r>
              <a:rPr altLang="en-US" sz="2800" lang="en-US"/>
              <a:t>t</a:t>
            </a:r>
            <a:r>
              <a:rPr altLang="en-US" sz="2800" lang="en-US"/>
              <a:t>e</a:t>
            </a:r>
            <a:r>
              <a:rPr altLang="en-US" sz="2800" lang="en-US"/>
              <a:t>r</a:t>
            </a:r>
            <a:r>
              <a:rPr altLang="en-US" sz="2800" lang="en-US"/>
              <a:t>m</a:t>
            </a:r>
            <a:r>
              <a:rPr altLang="en-US" sz="2800" lang="en-US"/>
              <a:t> </a:t>
            </a:r>
            <a:r>
              <a:rPr altLang="en-US" sz="2800" lang="en-US"/>
              <a:t>e</a:t>
            </a:r>
            <a:r>
              <a:rPr altLang="en-US" sz="2800" lang="en-US"/>
              <a:t>x</a:t>
            </a:r>
            <a:r>
              <a:rPr altLang="en-US" sz="2800" lang="en-US"/>
              <a:t>a</a:t>
            </a:r>
            <a:r>
              <a:rPr altLang="en-US" sz="2800" lang="en-US"/>
              <a:t>m</a:t>
            </a:r>
            <a:r>
              <a:rPr altLang="en-US" sz="2800" lang="en-US"/>
              <a:t> </a:t>
            </a:r>
            <a:r>
              <a:rPr altLang="en-US" sz="2800" lang="en-US"/>
              <a:t>and final), take place on the dates, Announced by the University. The paper format usually include:</a:t>
            </a:r>
            <a:endParaRPr altLang="en-US" lang="zh-CN"/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2800" lang="en-US"/>
              <a:t> </a:t>
            </a:r>
          </a:p>
          <a:p>
            <a:pPr eaLnBrk="1" hangingPunct="1" lvl="0">
              <a:lnSpc>
                <a:spcPct val="80000"/>
              </a:lnSpc>
              <a:buFont typeface="Lucida Sans Unicode" pitchFamily="34" charset="0"/>
              <a:buAutoNum type="romanLcPeriod" startAt="1"/>
            </a:pPr>
            <a:r>
              <a:rPr altLang="en-US" sz="2800" lang="en-US"/>
              <a:t>Objective (multiple choice, fill-in, True/False),</a:t>
            </a:r>
          </a:p>
          <a:p>
            <a:pPr eaLnBrk="1" hangingPunct="1" lvl="0">
              <a:lnSpc>
                <a:spcPct val="80000"/>
              </a:lnSpc>
              <a:buFont typeface="Lucida Sans Unicode" pitchFamily="34" charset="0"/>
              <a:buAutoNum type="romanLcPeriod" startAt="1"/>
            </a:pPr>
            <a:r>
              <a:rPr altLang="en-US" sz="2800" lang="en-US"/>
              <a:t> Descriptive (conceptual) </a:t>
            </a:r>
          </a:p>
          <a:p>
            <a:pPr eaLnBrk="1" hangingPunct="1" lvl="0">
              <a:lnSpc>
                <a:spcPct val="80000"/>
              </a:lnSpc>
              <a:buFont typeface="Lucida Sans Unicode" pitchFamily="34" charset="0"/>
              <a:buAutoNum type="romanLcPeriod" startAt="1"/>
            </a:pPr>
            <a:r>
              <a:rPr altLang="en-US" sz="2800" lang="en-US"/>
              <a:t>Practical/applied questions such as sentence improvement, letter writing, paragraph writing etc. in more or less equal proportion. </a:t>
            </a:r>
          </a:p>
        </p:txBody>
      </p:sp>
      <p:pic>
        <p:nvPicPr>
          <p:cNvPr id="2097160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775" y="139700"/>
            <a:ext cx="8461375" cy="1287462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Rectangle 3"/>
          <p:cNvSpPr/>
          <p:nvPr>
            <p:ph sz="full" idx="1"/>
          </p:nvPr>
        </p:nvSpPr>
        <p:spPr>
          <a:xfrm rot="0">
            <a:off x="457200" y="1481137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255588" latinLnBrk="0" marL="365125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baseline="0" b="0" sz="27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1pPr>
            <a:lvl2pPr algn="l" eaLnBrk="0" fontAlgn="base" hangingPunct="0" indent="-228600" latinLnBrk="0" marL="620712" rtl="0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baseline="0" b="0" sz="23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2pPr>
            <a:lvl3pPr algn="l" eaLnBrk="0" fontAlgn="base" hangingPunct="0" indent="-228600" latinLnBrk="0" marL="858837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1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3pPr>
            <a:lvl4pPr algn="l" eaLnBrk="0" fontAlgn="base" hangingPunct="0" indent="-228600" latinLnBrk="0" marL="11430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19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4pPr>
            <a:lvl5pPr algn="l" eaLnBrk="0" fontAlgn="base" hangingPunct="0" indent="-228600" latinLnBrk="0" marL="1371600" rtl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baseline="0" b="0" sz="2000" i="0" u="none">
                <a:solidFill>
                  <a:schemeClr val="dk1"/>
                </a:solidFill>
                <a:latin typeface="Lucida Sans Unicode" pitchFamily="34" charset="0"/>
                <a:sym typeface="Arial" pitchFamily="0" charset="0"/>
              </a:defRPr>
            </a:lvl5pPr>
          </a:lstStyle>
          <a:p>
            <a:pPr eaLnBrk="1" hangingPunct="1" indent="0" lvl="0" marL="109537">
              <a:buNone/>
            </a:pPr>
            <a:endParaRPr altLang="en-US" lang="zh-CN"/>
          </a:p>
          <a:p>
            <a:pPr eaLnBrk="1" hangingPunct="1" lvl="0">
              <a:buNone/>
            </a:pP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A</a:t>
            </a:r>
            <a:r>
              <a:rPr altLang="en-US" sz="2800" lang="en-US"/>
              <a:t>t</a:t>
            </a:r>
            <a:r>
              <a:rPr altLang="en-US" sz="2800" lang="en-US"/>
              <a:t>t</a:t>
            </a:r>
            <a:r>
              <a:rPr altLang="en-US" sz="2800" lang="en-US"/>
              <a:t>e</a:t>
            </a:r>
            <a:r>
              <a:rPr altLang="en-US" sz="2800" lang="en-US"/>
              <a:t>ndance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8</a:t>
            </a:r>
            <a:r>
              <a:rPr altLang="en-US" sz="2800" lang="en-US"/>
              <a:t>0</a:t>
            </a:r>
            <a:r>
              <a:rPr altLang="en-US" sz="2800" lang="en-US"/>
              <a:t>%</a:t>
            </a:r>
            <a:endParaRPr altLang="en-US" sz="2800" lang="en-US"/>
          </a:p>
          <a:p>
            <a:pPr eaLnBrk="1" hangingPunct="1" lvl="0"/>
            <a:r>
              <a:rPr altLang="en-US" sz="2800" lang="en-US"/>
              <a:t>M</a:t>
            </a:r>
            <a:r>
              <a:rPr altLang="en-US" sz="2800" lang="en-US"/>
              <a:t>i</a:t>
            </a:r>
            <a:r>
              <a:rPr altLang="en-US" sz="2800" lang="en-US"/>
              <a:t>d</a:t>
            </a:r>
            <a:r>
              <a:rPr altLang="en-US" sz="2800" lang="en-US"/>
              <a:t> </a:t>
            </a:r>
            <a:r>
              <a:rPr altLang="en-US" sz="2800" lang="en-US"/>
              <a:t>t</a:t>
            </a:r>
            <a:r>
              <a:rPr altLang="en-US" sz="2800" lang="en-US"/>
              <a:t>e</a:t>
            </a:r>
            <a:r>
              <a:rPr altLang="en-US" sz="2800" lang="en-US"/>
              <a:t>r</a:t>
            </a:r>
            <a:r>
              <a:rPr altLang="en-US" sz="2800" lang="en-US"/>
              <a:t>m</a:t>
            </a:r>
            <a:r>
              <a:rPr altLang="en-US" sz="2800" lang="en-US"/>
              <a:t> </a:t>
            </a:r>
            <a:r>
              <a:rPr altLang="en-US" sz="2800" lang="en-US"/>
              <a:t>e</a:t>
            </a:r>
            <a:r>
              <a:rPr altLang="en-US" sz="2800" lang="en-US"/>
              <a:t>x</a:t>
            </a:r>
            <a:r>
              <a:rPr altLang="en-US" sz="2800" lang="en-US"/>
              <a:t>a</a:t>
            </a:r>
            <a:r>
              <a:rPr altLang="en-US" sz="2800" lang="en-US"/>
              <a:t>m</a:t>
            </a:r>
            <a:r>
              <a:rPr altLang="en-US" sz="2800" lang="en-US"/>
              <a:t>s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2</a:t>
            </a:r>
            <a:r>
              <a:rPr altLang="en-US" sz="2800" lang="en-US"/>
              <a:t>5</a:t>
            </a:r>
            <a:r>
              <a:rPr altLang="en-US" sz="2800" lang="en-US"/>
              <a:t>% 	Marks</a:t>
            </a:r>
            <a:endParaRPr altLang="en-US" lang="zh-CN"/>
          </a:p>
          <a:p>
            <a:pPr eaLnBrk="1" hangingPunct="1" lvl="0">
              <a:buNone/>
            </a:pPr>
            <a:endParaRPr altLang="en-US" sz="2800" lang="en-US"/>
          </a:p>
          <a:p>
            <a:pPr eaLnBrk="1" hangingPunct="1" lvl="0"/>
            <a:r>
              <a:rPr altLang="en-US" sz="2800" lang="en-US"/>
              <a:t>Final Exams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50%	</a:t>
            </a:r>
            <a:r>
              <a:rPr altLang="en-US" sz="2800" lang="en-US"/>
              <a:t> </a:t>
            </a:r>
            <a:r>
              <a:rPr altLang="en-US" sz="2800" lang="en-US"/>
              <a:t> </a:t>
            </a:r>
            <a:r>
              <a:rPr altLang="en-US" sz="2800" lang="en-US"/>
              <a:t>Marks</a:t>
            </a:r>
            <a:endParaRPr altLang="en-US" lang="zh-CN"/>
          </a:p>
          <a:p>
            <a:pPr eaLnBrk="1" hangingPunct="1" lvl="0">
              <a:buNone/>
            </a:pPr>
            <a:endParaRPr altLang="en-US" sz="2800" lang="en-US"/>
          </a:p>
          <a:p>
            <a:pPr eaLnBrk="1" hangingPunct="1" lvl="0"/>
            <a:r>
              <a:rPr altLang="en-US" sz="2800" lang="en-US"/>
              <a:t>Quizzes/Assignment/presentations   25%Marks</a:t>
            </a:r>
          </a:p>
        </p:txBody>
      </p:sp>
      <p:pic>
        <p:nvPicPr>
          <p:cNvPr id="2097161" name="Rectangle 2"/>
          <p:cNvPicPr>
            <a:picLocks/>
          </p:cNvPicPr>
          <p:nvPr>
            <p:ph type="title" sz="full" idx="5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31775" y="139700"/>
            <a:ext cx="8461375" cy="1287462"/>
          </a:xfrm>
          <a:prstGeom prst="rect"/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F8F8F8"/>
      </a:dk2>
      <a:lt2>
        <a:srgbClr val="000000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9F9F9F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F8F8F8"/>
        </a:dk2>
        <a:lt2>
          <a:srgbClr val="00000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9F9F9F"/>
        </a:accent6>
        <a:hlink>
          <a:srgbClr val="5F5F5F"/>
        </a:hlink>
        <a:folHlink>
          <a:srgbClr val="919191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COMSATS Institute of Information Technology, Wah Cantt.</dc:title>
  <dc:creator>User</dc:creator>
  <cp:lastModifiedBy>Bushra Altaf</cp:lastModifiedBy>
  <dcterms:created xsi:type="dcterms:W3CDTF">2008-08-25T02:03:35Z</dcterms:created>
  <dcterms:modified xsi:type="dcterms:W3CDTF">2025-02-10T19:41:54Z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353c0a4a9d51482db19382c653d38e70</vt:lpwstr>
  </property>
</Properties>
</file>