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1197" r:id="rId2"/>
    <p:sldId id="1198" r:id="rId3"/>
    <p:sldId id="1199" r:id="rId4"/>
    <p:sldId id="1200" r:id="rId5"/>
    <p:sldId id="1201" r:id="rId6"/>
    <p:sldId id="1202" r:id="rId7"/>
    <p:sldId id="1203" r:id="rId8"/>
    <p:sldId id="1204" r:id="rId9"/>
    <p:sldId id="1205" r:id="rId10"/>
    <p:sldId id="1208" r:id="rId11"/>
    <p:sldId id="1211" r:id="rId12"/>
    <p:sldId id="1210" r:id="rId13"/>
    <p:sldId id="1212" r:id="rId14"/>
    <p:sldId id="12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72202"/>
  </p:normalViewPr>
  <p:slideViewPr>
    <p:cSldViewPr snapToGrid="0" snapToObjects="1">
      <p:cViewPr varScale="1">
        <p:scale>
          <a:sx n="52" d="100"/>
          <a:sy n="52" d="100"/>
        </p:scale>
        <p:origin x="648" y="66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6/3/2021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72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745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03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751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9469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292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528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2494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635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043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884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5663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27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841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Link layer, LANs: roadmap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434" y="1891814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F3A4FBDA-F3DE-F640-AAEE-CE557E67DD69}"/>
              </a:ext>
            </a:extLst>
          </p:cNvPr>
          <p:cNvSpPr txBox="1">
            <a:spLocks noChangeArrowheads="1"/>
          </p:cNvSpPr>
          <p:nvPr/>
        </p:nvSpPr>
        <p:spPr>
          <a:xfrm>
            <a:off x="6553857" y="4906563"/>
            <a:ext cx="5066531" cy="981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33375">
              <a:buClr>
                <a:schemeClr val="bg1">
                  <a:lumMod val="75000"/>
                </a:schemeClr>
              </a:buClr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 day in the life of a web request</a:t>
            </a:r>
          </a:p>
          <a:p>
            <a:pPr lvl="1"/>
            <a:endParaRPr lang="en-US" alt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935D8EE-730D-3846-8ED3-CF147CA4A373}"/>
              </a:ext>
            </a:extLst>
          </p:cNvPr>
          <p:cNvSpPr txBox="1">
            <a:spLocks noChangeArrowheads="1"/>
          </p:cNvSpPr>
          <p:nvPr/>
        </p:nvSpPr>
        <p:spPr>
          <a:xfrm>
            <a:off x="1006769" y="1374867"/>
            <a:ext cx="5571867" cy="50391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introduction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error detection, correction 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multiple access protocols</a:t>
            </a:r>
          </a:p>
          <a:p>
            <a:pPr marL="285750" indent="-274638">
              <a:spcBef>
                <a:spcPts val="600"/>
              </a:spcBef>
              <a:buClr>
                <a:srgbClr val="0000A8"/>
              </a:buClr>
            </a:pPr>
            <a:r>
              <a:rPr lang="en-US" altLang="en-US" sz="32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LANs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solidFill>
                  <a:srgbClr val="C00000"/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addressing, ARP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Ethernet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switches</a:t>
            </a:r>
          </a:p>
          <a:p>
            <a:pPr marL="628650" lvl="1" indent="-274638">
              <a:spcBef>
                <a:spcPts val="600"/>
              </a:spcBef>
            </a:pPr>
            <a:r>
              <a:rPr lang="en-US" altLang="en-US" sz="2800" dirty="0">
                <a:ea typeface="ＭＳ Ｐゴシック" panose="020B0600070205080204" pitchFamily="34" charset="-128"/>
                <a:cs typeface="Arial" panose="020B0604020202020204" pitchFamily="34" charset="0"/>
              </a:rPr>
              <a:t>VLANs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link virtualization: MPLS</a:t>
            </a:r>
          </a:p>
          <a:p>
            <a:pPr marL="285750" indent="-274638">
              <a:spcBef>
                <a:spcPts val="6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  <a:cs typeface="Arial" panose="020B0604020202020204" pitchFamily="34" charset="0"/>
              </a:rPr>
              <a:t>data center networking</a:t>
            </a:r>
          </a:p>
          <a:p>
            <a:pPr marL="285750" indent="-274638">
              <a:spcBef>
                <a:spcPts val="600"/>
              </a:spcBef>
            </a:pPr>
            <a:endParaRPr lang="en-US" altLang="en-US" sz="32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pPr marL="628650" lvl="1" indent="-274638">
              <a:spcBef>
                <a:spcPts val="600"/>
              </a:spcBef>
            </a:pPr>
            <a:endParaRPr lang="en-US" altLang="en-US" sz="2800" dirty="0"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780E6DF-6C7C-1345-9369-EDA38A723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R</a:t>
              </a:r>
              <a:endParaRPr lang="en-US" sz="2000" i="0" dirty="0">
                <a:solidFill>
                  <a:srgbClr val="0000A8"/>
                </a:solidFill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AutoShape 153">
            <a:extLst>
              <a:ext uri="{FF2B5EF4-FFF2-40B4-BE49-F238E27FC236}">
                <a16:creationId xmlns:a16="http://schemas.microsoft.com/office/drawing/2014/main" id="{C1DEC24C-BFB2-6B4F-BA81-EEC3A6A9C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82" y="3404150"/>
            <a:ext cx="314325" cy="792163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78" name="Group 130">
            <a:extLst>
              <a:ext uri="{FF2B5EF4-FFF2-40B4-BE49-F238E27FC236}">
                <a16:creationId xmlns:a16="http://schemas.microsoft.com/office/drawing/2014/main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90" name="Group 151">
            <a:extLst>
              <a:ext uri="{FF2B5EF4-FFF2-40B4-BE49-F238E27FC236}">
                <a16:creationId xmlns:a16="http://schemas.microsoft.com/office/drawing/2014/main" id="{B486901D-4BFD-A447-BC3C-D5DADB46F879}"/>
              </a:ext>
            </a:extLst>
          </p:cNvPr>
          <p:cNvGrpSpPr>
            <a:grpSpLocks/>
          </p:cNvGrpSpPr>
          <p:nvPr/>
        </p:nvGrpSpPr>
        <p:grpSpPr bwMode="auto">
          <a:xfrm>
            <a:off x="3033570" y="2961238"/>
            <a:ext cx="2011362" cy="760412"/>
            <a:chOff x="1197" y="1665"/>
            <a:chExt cx="1267" cy="479"/>
          </a:xfrm>
        </p:grpSpPr>
        <p:grpSp>
          <p:nvGrpSpPr>
            <p:cNvPr id="191" name="Group 150">
              <a:extLst>
                <a:ext uri="{FF2B5EF4-FFF2-40B4-BE49-F238E27FC236}">
                  <a16:creationId xmlns:a16="http://schemas.microsoft.com/office/drawing/2014/main" id="{DB9AC85E-9F88-E44B-86D1-FA4DC8294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93" name="Rectangle 123">
                <a:extLst>
                  <a:ext uri="{FF2B5EF4-FFF2-40B4-BE49-F238E27FC236}">
                    <a16:creationId xmlns:a16="http://schemas.microsoft.com/office/drawing/2014/main" id="{82C7BD2C-0748-4943-8169-C08605635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1991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4" name="Line 124">
                <a:extLst>
                  <a:ext uri="{FF2B5EF4-FFF2-40B4-BE49-F238E27FC236}">
                    <a16:creationId xmlns:a16="http://schemas.microsoft.com/office/drawing/2014/main" id="{CEC87B94-6EC9-8B4B-B829-61592882D5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7" y="1990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Line 125">
                <a:extLst>
                  <a:ext uri="{FF2B5EF4-FFF2-40B4-BE49-F238E27FC236}">
                    <a16:creationId xmlns:a16="http://schemas.microsoft.com/office/drawing/2014/main" id="{0397BBAB-8DE8-C34D-93BF-78BBA0802D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27" y="1992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92" name="Text Box 126">
              <a:extLst>
                <a:ext uri="{FF2B5EF4-FFF2-40B4-BE49-F238E27FC236}">
                  <a16:creationId xmlns:a16="http://schemas.microsoft.com/office/drawing/2014/main" id="{3CF80CC5-5CA2-3F49-8AE1-D6488278A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 src: 111.111.111.111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IP dest: 222.222.222.222</a:t>
              </a:r>
            </a:p>
          </p:txBody>
        </p:sp>
      </p:grpSp>
      <p:grpSp>
        <p:nvGrpSpPr>
          <p:cNvPr id="196" name="Group 141">
            <a:extLst>
              <a:ext uri="{FF2B5EF4-FFF2-40B4-BE49-F238E27FC236}">
                <a16:creationId xmlns:a16="http://schemas.microsoft.com/office/drawing/2014/main" id="{43D6CC11-6A15-DA4D-A6B4-3A498BA39B16}"/>
              </a:ext>
            </a:extLst>
          </p:cNvPr>
          <p:cNvGrpSpPr>
            <a:grpSpLocks/>
          </p:cNvGrpSpPr>
          <p:nvPr/>
        </p:nvGrpSpPr>
        <p:grpSpPr bwMode="auto">
          <a:xfrm>
            <a:off x="3166920" y="3221588"/>
            <a:ext cx="146050" cy="385762"/>
            <a:chOff x="1272" y="1762"/>
            <a:chExt cx="92" cy="243"/>
          </a:xfrm>
        </p:grpSpPr>
        <p:sp>
          <p:nvSpPr>
            <p:cNvPr id="197" name="Line 127">
              <a:extLst>
                <a:ext uri="{FF2B5EF4-FFF2-40B4-BE49-F238E27FC236}">
                  <a16:creationId xmlns:a16="http://schemas.microsoft.com/office/drawing/2014/main" id="{CFF4232C-6C8D-CA46-B8DF-55A6B990E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98" name="Line 128">
              <a:extLst>
                <a:ext uri="{FF2B5EF4-FFF2-40B4-BE49-F238E27FC236}">
                  <a16:creationId xmlns:a16="http://schemas.microsoft.com/office/drawing/2014/main" id="{0FC90CB0-074D-124C-8085-60D0348EE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99" name="Rectangle 143">
            <a:extLst>
              <a:ext uri="{FF2B5EF4-FFF2-40B4-BE49-F238E27FC236}">
                <a16:creationId xmlns:a16="http://schemas.microsoft.com/office/drawing/2014/main" id="{F8580D94-0394-A442-8CB6-1546E5F0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776" y="1283045"/>
            <a:ext cx="10769945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 creates IP datagram with IP source A, destination B </a:t>
            </a:r>
          </a:p>
        </p:txBody>
      </p:sp>
      <p:sp>
        <p:nvSpPr>
          <p:cNvPr id="200" name="Rectangle 144">
            <a:extLst>
              <a:ext uri="{FF2B5EF4-FFF2-40B4-BE49-F238E27FC236}">
                <a16:creationId xmlns:a16="http://schemas.microsoft.com/office/drawing/2014/main" id="{093EF9D2-90C4-4246-A4CE-501547C4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476" y="1672614"/>
            <a:ext cx="10200653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A creates link-layer frame containing A-to-B IP datagram</a:t>
            </a:r>
          </a:p>
          <a:p>
            <a:pPr marL="574675" lvl="1" indent="-231775" eaLnBrk="0" fontAlgn="base" hangingPunct="0">
              <a:lnSpc>
                <a:spcPct val="85000"/>
              </a:lnSpc>
              <a:spcBef>
                <a:spcPts val="4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rgbClr val="C00000"/>
                </a:solidFill>
                <a:ea typeface="ＭＳ Ｐゴシック" charset="0"/>
              </a:rPr>
              <a:t> R's </a:t>
            </a: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MAC address is frame’s destination</a:t>
            </a:r>
            <a:endParaRPr lang="en-US" sz="3200" dirty="0">
              <a:solidFill>
                <a:srgbClr val="000000"/>
              </a:solidFill>
              <a:ea typeface="ＭＳ Ｐゴシック" charset="0"/>
            </a:endParaRPr>
          </a:p>
        </p:txBody>
      </p:sp>
      <p:grpSp>
        <p:nvGrpSpPr>
          <p:cNvPr id="201" name="Group 152">
            <a:extLst>
              <a:ext uri="{FF2B5EF4-FFF2-40B4-BE49-F238E27FC236}">
                <a16:creationId xmlns:a16="http://schemas.microsoft.com/office/drawing/2014/main" id="{30393C52-80B1-B34B-82FD-6D6AFC8693EE}"/>
              </a:ext>
            </a:extLst>
          </p:cNvPr>
          <p:cNvGrpSpPr>
            <a:grpSpLocks/>
          </p:cNvGrpSpPr>
          <p:nvPr/>
        </p:nvGrpSpPr>
        <p:grpSpPr bwMode="auto">
          <a:xfrm>
            <a:off x="2617645" y="2562775"/>
            <a:ext cx="2443162" cy="1519238"/>
            <a:chOff x="931" y="1414"/>
            <a:chExt cx="1539" cy="957"/>
          </a:xfrm>
        </p:grpSpPr>
        <p:sp>
          <p:nvSpPr>
            <p:cNvPr id="202" name="Text Box 135">
              <a:extLst>
                <a:ext uri="{FF2B5EF4-FFF2-40B4-BE49-F238E27FC236}">
                  <a16:creationId xmlns:a16="http://schemas.microsoft.com/office/drawing/2014/main" id="{374D8384-205B-1346-973B-C4A7A0B52B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MAC src: 74-29-9C-E8-FF-55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E6-E9-00-17-BB-4B</a:t>
              </a:r>
            </a:p>
          </p:txBody>
        </p:sp>
        <p:grpSp>
          <p:nvGrpSpPr>
            <p:cNvPr id="203" name="Group 145">
              <a:extLst>
                <a:ext uri="{FF2B5EF4-FFF2-40B4-BE49-F238E27FC236}">
                  <a16:creationId xmlns:a16="http://schemas.microsoft.com/office/drawing/2014/main" id="{324C4549-7D5D-384F-879F-F56865A6A8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08" name="Rectangle 138">
                <a:extLst>
                  <a:ext uri="{FF2B5EF4-FFF2-40B4-BE49-F238E27FC236}">
                    <a16:creationId xmlns:a16="http://schemas.microsoft.com/office/drawing/2014/main" id="{792B456E-98EA-6B4A-876C-B0AFF8E18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09" name="Rectangle 132">
                <a:extLst>
                  <a:ext uri="{FF2B5EF4-FFF2-40B4-BE49-F238E27FC236}">
                    <a16:creationId xmlns:a16="http://schemas.microsoft.com/office/drawing/2014/main" id="{1508FFC8-F29B-B547-818C-4E76AD809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0" name="Line 133">
                <a:extLst>
                  <a:ext uri="{FF2B5EF4-FFF2-40B4-BE49-F238E27FC236}">
                    <a16:creationId xmlns:a16="http://schemas.microsoft.com/office/drawing/2014/main" id="{9D7FBAE4-C7D6-034D-9F66-0E702A18BC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1" name="Line 134">
                <a:extLst>
                  <a:ext uri="{FF2B5EF4-FFF2-40B4-BE49-F238E27FC236}">
                    <a16:creationId xmlns:a16="http://schemas.microsoft.com/office/drawing/2014/main" id="{9A8B4FC8-4A21-FC48-8F5C-42315337A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2" name="Line 139">
                <a:extLst>
                  <a:ext uri="{FF2B5EF4-FFF2-40B4-BE49-F238E27FC236}">
                    <a16:creationId xmlns:a16="http://schemas.microsoft.com/office/drawing/2014/main" id="{1BD450FA-6D95-6745-8EF4-368B3B8519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13" name="Line 140">
                <a:extLst>
                  <a:ext uri="{FF2B5EF4-FFF2-40B4-BE49-F238E27FC236}">
                    <a16:creationId xmlns:a16="http://schemas.microsoft.com/office/drawing/2014/main" id="{0D4EB437-69D7-4C47-A77B-9756687B8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04" name="Line 146">
              <a:extLst>
                <a:ext uri="{FF2B5EF4-FFF2-40B4-BE49-F238E27FC236}">
                  <a16:creationId xmlns:a16="http://schemas.microsoft.com/office/drawing/2014/main" id="{39B1C57E-A0B3-D648-A52F-CE4868DFC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5" name="Line 147">
              <a:extLst>
                <a:ext uri="{FF2B5EF4-FFF2-40B4-BE49-F238E27FC236}">
                  <a16:creationId xmlns:a16="http://schemas.microsoft.com/office/drawing/2014/main" id="{5B09FD8B-0878-5849-9CD0-9079BE5AB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6" name="Line 148">
              <a:extLst>
                <a:ext uri="{FF2B5EF4-FFF2-40B4-BE49-F238E27FC236}">
                  <a16:creationId xmlns:a16="http://schemas.microsoft.com/office/drawing/2014/main" id="{F9CDF104-5CA2-3D47-B4A6-1BF38DE29B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07" name="Line 149">
              <a:extLst>
                <a:ext uri="{FF2B5EF4-FFF2-40B4-BE49-F238E27FC236}">
                  <a16:creationId xmlns:a16="http://schemas.microsoft.com/office/drawing/2014/main" id="{FA91BD8F-96F1-D84D-B88C-4AD05CA4A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867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199" grpId="0"/>
      <p:bldP spid="20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E8BE2D-BC96-5B4C-BB01-5A8A7B585BE8}"/>
              </a:ext>
            </a:extLst>
          </p:cNvPr>
          <p:cNvGrpSpPr/>
          <p:nvPr/>
        </p:nvGrpSpPr>
        <p:grpSpPr>
          <a:xfrm>
            <a:off x="1799535" y="4315099"/>
            <a:ext cx="8432226" cy="2308544"/>
            <a:chOff x="1799535" y="4315099"/>
            <a:chExt cx="8432226" cy="2308544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FFE62D-54D4-2E4A-9F56-42AF465143DE}"/>
                </a:ext>
              </a:extLst>
            </p:cNvPr>
            <p:cNvCxnSpPr/>
            <p:nvPr/>
          </p:nvCxnSpPr>
          <p:spPr>
            <a:xfrm>
              <a:off x="4293702" y="5340624"/>
              <a:ext cx="323353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 Box 4">
              <a:extLst>
                <a:ext uri="{FF2B5EF4-FFF2-40B4-BE49-F238E27FC236}">
                  <a16:creationId xmlns:a16="http://schemas.microsoft.com/office/drawing/2014/main" id="{2D2C1B49-6D05-3245-A14C-49597506C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545" y="4606786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R</a:t>
              </a:r>
              <a:endParaRPr lang="en-US" sz="2000" i="0" dirty="0">
                <a:solidFill>
                  <a:srgbClr val="0000A8"/>
                </a:solidFill>
                <a:ea typeface="+mn-ea"/>
                <a:cs typeface="+mn-cs"/>
              </a:endParaRPr>
            </a:p>
          </p:txBody>
        </p:sp>
        <p:sp>
          <p:nvSpPr>
            <p:cNvPr id="92" name="Text Box 21">
              <a:extLst>
                <a:ext uri="{FF2B5EF4-FFF2-40B4-BE49-F238E27FC236}">
                  <a16:creationId xmlns:a16="http://schemas.microsoft.com/office/drawing/2014/main" id="{8E9F58B9-C012-7C42-9622-7098AAF9C7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1A-23-F9-CD-06-9B</a:t>
              </a: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D3BC78DD-68E2-3F42-A025-894036CA6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222.222.222.220</a:t>
              </a:r>
            </a:p>
          </p:txBody>
        </p:sp>
        <p:grpSp>
          <p:nvGrpSpPr>
            <p:cNvPr id="94" name="Group 23">
              <a:extLst>
                <a:ext uri="{FF2B5EF4-FFF2-40B4-BE49-F238E27FC236}">
                  <a16:creationId xmlns:a16="http://schemas.microsoft.com/office/drawing/2014/main" id="{026701D5-9E9E-EF42-B7AA-972F210D7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146" name="Text Box 24">
                <a:extLst>
                  <a:ext uri="{FF2B5EF4-FFF2-40B4-BE49-F238E27FC236}">
                    <a16:creationId xmlns:a16="http://schemas.microsoft.com/office/drawing/2014/main" id="{D19F6EF2-3DED-734B-B3EA-8B5850BFD7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111.111.111.110</a:t>
                </a:r>
              </a:p>
            </p:txBody>
          </p:sp>
          <p:sp>
            <p:nvSpPr>
              <p:cNvPr id="147" name="Text Box 25">
                <a:extLst>
                  <a:ext uri="{FF2B5EF4-FFF2-40B4-BE49-F238E27FC236}">
                    <a16:creationId xmlns:a16="http://schemas.microsoft.com/office/drawing/2014/main" id="{E60F6762-DC3F-2E40-B567-43C8BBD1B1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99" name="Text Box 26">
              <a:extLst>
                <a:ext uri="{FF2B5EF4-FFF2-40B4-BE49-F238E27FC236}">
                  <a16:creationId xmlns:a16="http://schemas.microsoft.com/office/drawing/2014/main" id="{EB7AD1CB-7395-4048-94BA-078B676019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CC-49-DE-D0-AB-7D</a:t>
              </a:r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883C22D8-5EE5-FD4B-A6BF-961F094C9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111.111.111.112</a:t>
              </a:r>
            </a:p>
          </p:txBody>
        </p:sp>
        <p:sp>
          <p:nvSpPr>
            <p:cNvPr id="101" name="Text Box 30">
              <a:extLst>
                <a:ext uri="{FF2B5EF4-FFF2-40B4-BE49-F238E27FC236}">
                  <a16:creationId xmlns:a16="http://schemas.microsoft.com/office/drawing/2014/main" id="{F0A4A6D6-07D6-9540-9E22-87082344B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111.111.111.111</a:t>
              </a:r>
            </a:p>
          </p:txBody>
        </p:sp>
        <p:sp>
          <p:nvSpPr>
            <p:cNvPr id="102" name="Text Box 33">
              <a:extLst>
                <a:ext uri="{FF2B5EF4-FFF2-40B4-BE49-F238E27FC236}">
                  <a16:creationId xmlns:a16="http://schemas.microsoft.com/office/drawing/2014/main" id="{98DB423A-5D18-F545-A673-502329AD2A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74-29-9C-E8-FF-55</a:t>
              </a:r>
            </a:p>
          </p:txBody>
        </p:sp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B2706607-111C-5245-B2CF-A17D7724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582" y="4808121"/>
              <a:ext cx="839788" cy="1069975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04" name="Line 40">
              <a:extLst>
                <a:ext uri="{FF2B5EF4-FFF2-40B4-BE49-F238E27FC236}">
                  <a16:creationId xmlns:a16="http://schemas.microsoft.com/office/drawing/2014/main" id="{28F869C4-D67B-E043-97EC-60E9EE422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370" y="4787483"/>
              <a:ext cx="438150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5" name="Line 41">
              <a:extLst>
                <a:ext uri="{FF2B5EF4-FFF2-40B4-BE49-F238E27FC236}">
                  <a16:creationId xmlns:a16="http://schemas.microsoft.com/office/drawing/2014/main" id="{F58EADC2-5F53-3341-BAA6-DBF970DD7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6935" y="5732045"/>
              <a:ext cx="283036" cy="544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7" name="Line 44">
              <a:extLst>
                <a:ext uri="{FF2B5EF4-FFF2-40B4-BE49-F238E27FC236}">
                  <a16:creationId xmlns:a16="http://schemas.microsoft.com/office/drawing/2014/main" id="{9DEB43AB-0452-E74B-A267-354DF376C2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08" name="Line 45">
              <a:extLst>
                <a:ext uri="{FF2B5EF4-FFF2-40B4-BE49-F238E27FC236}">
                  <a16:creationId xmlns:a16="http://schemas.microsoft.com/office/drawing/2014/main" id="{FCE2A6D7-36B2-D94C-B589-354F8509B9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34C788DF-A7C4-7C49-A6BA-645F98943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74475E6E-D489-9D41-83DE-586A84785D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11" name="Text Box 58">
              <a:extLst>
                <a:ext uri="{FF2B5EF4-FFF2-40B4-BE49-F238E27FC236}">
                  <a16:creationId xmlns:a16="http://schemas.microsoft.com/office/drawing/2014/main" id="{9ED91BB2-5CD2-AF4D-990D-A02134AFD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3136" y="4315099"/>
              <a:ext cx="39305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A</a:t>
              </a:r>
            </a:p>
          </p:txBody>
        </p:sp>
        <p:grpSp>
          <p:nvGrpSpPr>
            <p:cNvPr id="113" name="Group 63">
              <a:extLst>
                <a:ext uri="{FF2B5EF4-FFF2-40B4-BE49-F238E27FC236}">
                  <a16:creationId xmlns:a16="http://schemas.microsoft.com/office/drawing/2014/main" id="{28E44824-539C-9E48-97D4-38EC5EF1A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144" name="Text Box 64">
                <a:extLst>
                  <a:ext uri="{FF2B5EF4-FFF2-40B4-BE49-F238E27FC236}">
                    <a16:creationId xmlns:a16="http://schemas.microsoft.com/office/drawing/2014/main" id="{6F4DD6C5-5CCC-9A43-8DEF-22B166CC12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222.222.222.222</a:t>
                </a:r>
              </a:p>
            </p:txBody>
          </p:sp>
          <p:sp>
            <p:nvSpPr>
              <p:cNvPr id="145" name="Text Box 65">
                <a:extLst>
                  <a:ext uri="{FF2B5EF4-FFF2-40B4-BE49-F238E27FC236}">
                    <a16:creationId xmlns:a16="http://schemas.microsoft.com/office/drawing/2014/main" id="{6E33AF33-87FC-744F-A61A-A574F7048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114" name="Line 67">
              <a:extLst>
                <a:ext uri="{FF2B5EF4-FFF2-40B4-BE49-F238E27FC236}">
                  <a16:creationId xmlns:a16="http://schemas.microsoft.com/office/drawing/2014/main" id="{351E9598-D6EF-0941-9E90-3FFDA0939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215932" y="4787483"/>
              <a:ext cx="450850" cy="317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116" name="Text Box 71">
              <a:extLst>
                <a:ext uri="{FF2B5EF4-FFF2-40B4-BE49-F238E27FC236}">
                  <a16:creationId xmlns:a16="http://schemas.microsoft.com/office/drawing/2014/main" id="{A2452177-E551-CB48-A13E-9F30A8D87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222.222.222.221</a:t>
              </a:r>
            </a:p>
          </p:txBody>
        </p:sp>
        <p:sp>
          <p:nvSpPr>
            <p:cNvPr id="117" name="Text Box 72">
              <a:extLst>
                <a:ext uri="{FF2B5EF4-FFF2-40B4-BE49-F238E27FC236}">
                  <a16:creationId xmlns:a16="http://schemas.microsoft.com/office/drawing/2014/main" id="{70A29F2B-254D-C242-BED3-63C6A20006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88-B2-2F-54-1A-0F</a:t>
              </a:r>
            </a:p>
          </p:txBody>
        </p:sp>
        <p:sp>
          <p:nvSpPr>
            <p:cNvPr id="118" name="Line 73">
              <a:extLst>
                <a:ext uri="{FF2B5EF4-FFF2-40B4-BE49-F238E27FC236}">
                  <a16:creationId xmlns:a16="http://schemas.microsoft.com/office/drawing/2014/main" id="{EA6BFE92-6101-754D-A5A8-900E35C4E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6672" y="5684421"/>
              <a:ext cx="267105" cy="2009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120" name="Freeform 75">
              <a:extLst>
                <a:ext uri="{FF2B5EF4-FFF2-40B4-BE49-F238E27FC236}">
                  <a16:creationId xmlns:a16="http://schemas.microsoft.com/office/drawing/2014/main" id="{68E66362-A921-0844-BAA8-FB5279AD1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76157" y="4811296"/>
              <a:ext cx="765175" cy="1081088"/>
            </a:xfrm>
            <a:custGeom>
              <a:avLst/>
              <a:gdLst>
                <a:gd name="T0" fmla="*/ 2147483647 w 1005"/>
                <a:gd name="T1" fmla="*/ 2147483647 h 996"/>
                <a:gd name="T2" fmla="*/ 2147483647 w 1005"/>
                <a:gd name="T3" fmla="*/ 2147483647 h 996"/>
                <a:gd name="T4" fmla="*/ 2147483647 w 1005"/>
                <a:gd name="T5" fmla="*/ 2147483647 h 996"/>
                <a:gd name="T6" fmla="*/ 2147483647 w 1005"/>
                <a:gd name="T7" fmla="*/ 2147483647 h 996"/>
                <a:gd name="T8" fmla="*/ 2147483647 w 1005"/>
                <a:gd name="T9" fmla="*/ 2147483647 h 996"/>
                <a:gd name="T10" fmla="*/ 2147483647 w 1005"/>
                <a:gd name="T11" fmla="*/ 2147483647 h 996"/>
                <a:gd name="T12" fmla="*/ 2147483647 w 1005"/>
                <a:gd name="T13" fmla="*/ 2147483647 h 996"/>
                <a:gd name="T14" fmla="*/ 2147483647 w 1005"/>
                <a:gd name="T15" fmla="*/ 2147483647 h 996"/>
                <a:gd name="T16" fmla="*/ 2147483647 w 1005"/>
                <a:gd name="T17" fmla="*/ 2147483647 h 996"/>
                <a:gd name="T18" fmla="*/ 2147483647 w 1005"/>
                <a:gd name="T19" fmla="*/ 2147483647 h 996"/>
                <a:gd name="T20" fmla="*/ 2147483647 w 1005"/>
                <a:gd name="T21" fmla="*/ 2147483647 h 996"/>
                <a:gd name="T22" fmla="*/ 2147483647 w 1005"/>
                <a:gd name="T23" fmla="*/ 2147483647 h 996"/>
                <a:gd name="T24" fmla="*/ 2147483647 w 1005"/>
                <a:gd name="T25" fmla="*/ 2147483647 h 9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005" h="996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9CE0FA"/>
            </a:solidFill>
            <a:ln w="9525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121" name="Text Box 76">
              <a:extLst>
                <a:ext uri="{FF2B5EF4-FFF2-40B4-BE49-F238E27FC236}">
                  <a16:creationId xmlns:a16="http://schemas.microsoft.com/office/drawing/2014/main" id="{DA57B50B-B7E5-2942-B45A-3152B69854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07316" y="4484341"/>
              <a:ext cx="38023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800" i="0" dirty="0">
                  <a:solidFill>
                    <a:srgbClr val="0000A8"/>
                  </a:solidFill>
                  <a:ea typeface="+mn-ea"/>
                  <a:cs typeface="+mn-cs"/>
                </a:rPr>
                <a:t>B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C76A447-7E01-C147-9C89-C1C4C935DA7A}"/>
                </a:ext>
              </a:extLst>
            </p:cNvPr>
            <p:cNvGrpSpPr/>
            <p:nvPr/>
          </p:nvGrpSpPr>
          <p:grpSpPr>
            <a:xfrm>
              <a:off x="5001868" y="5038254"/>
              <a:ext cx="1310631" cy="501151"/>
              <a:chOff x="4909105" y="5767126"/>
              <a:chExt cx="1310631" cy="501151"/>
            </a:xfrm>
          </p:grpSpPr>
          <p:sp>
            <p:nvSpPr>
              <p:cNvPr id="167" name="Rectangle 37">
                <a:extLst>
                  <a:ext uri="{FF2B5EF4-FFF2-40B4-BE49-F238E27FC236}">
                    <a16:creationId xmlns:a16="http://schemas.microsoft.com/office/drawing/2014/main" id="{89D0886F-F835-2044-AB8F-F49ACC0B5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6024859" y="5937451"/>
                <a:ext cx="134168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sp>
            <p:nvSpPr>
              <p:cNvPr id="168" name="Rectangle 37">
                <a:extLst>
                  <a:ext uri="{FF2B5EF4-FFF2-40B4-BE49-F238E27FC236}">
                    <a16:creationId xmlns:a16="http://schemas.microsoft.com/office/drawing/2014/main" id="{C75323AD-DC39-4543-A0CC-4375A7BCF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4966501" y="5940764"/>
                <a:ext cx="140795" cy="255587"/>
              </a:xfrm>
              <a:prstGeom prst="rect">
                <a:avLst/>
              </a:prstGeom>
              <a:gradFill rotWithShape="1">
                <a:gsLst>
                  <a:gs pos="0">
                    <a:srgbClr val="0000A8"/>
                  </a:gs>
                  <a:gs pos="50000">
                    <a:srgbClr val="FFFFFF"/>
                  </a:gs>
                  <a:gs pos="99000">
                    <a:srgbClr val="0000A8"/>
                  </a:gs>
                </a:gsLst>
                <a:lin ang="0" scaled="1"/>
              </a:gradFill>
              <a:ln w="9525">
                <a:solidFill>
                  <a:srgbClr val="008000">
                    <a:alpha val="15000"/>
                  </a:srgbClr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itchFamily="66" charset="0"/>
                  <a:ea typeface="ＭＳ Ｐゴシック" charset="0"/>
                </a:endParaRPr>
              </a:p>
            </p:txBody>
          </p: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EDD0BCD9-05EB-F249-AEA1-A9CCFBC80BB8}"/>
                  </a:ext>
                </a:extLst>
              </p:cNvPr>
              <p:cNvGrpSpPr/>
              <p:nvPr/>
            </p:nvGrpSpPr>
            <p:grpSpPr>
              <a:xfrm>
                <a:off x="5115340" y="5767126"/>
                <a:ext cx="901147" cy="501151"/>
                <a:chOff x="7493876" y="2774731"/>
                <a:chExt cx="1481958" cy="894622"/>
              </a:xfrm>
            </p:grpSpPr>
            <p:sp>
              <p:nvSpPr>
                <p:cNvPr id="157" name="Freeform 156">
                  <a:extLst>
                    <a:ext uri="{FF2B5EF4-FFF2-40B4-BE49-F238E27FC236}">
                      <a16:creationId xmlns:a16="http://schemas.microsoft.com/office/drawing/2014/main" id="{F5326B06-29FF-A544-BF80-2A062222958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8065A2A5-902C-A940-821B-CBFC0122AC2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4C076B7-5A71-8644-9F5C-08E13F943B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13D62837-C3EA-8B4B-B09D-FC71F9727C64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1" name="Freeform 160">
                    <a:extLst>
                      <a:ext uri="{FF2B5EF4-FFF2-40B4-BE49-F238E27FC236}">
                        <a16:creationId xmlns:a16="http://schemas.microsoft.com/office/drawing/2014/main" id="{147D5E46-2372-FA45-9685-A7CC6CA91F5F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2" name="Freeform 161">
                    <a:extLst>
                      <a:ext uri="{FF2B5EF4-FFF2-40B4-BE49-F238E27FC236}">
                        <a16:creationId xmlns:a16="http://schemas.microsoft.com/office/drawing/2014/main" id="{6B2D97C5-61CB-9441-993B-95CAA7169FC7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63" name="Freeform 162">
                    <a:extLst>
                      <a:ext uri="{FF2B5EF4-FFF2-40B4-BE49-F238E27FC236}">
                        <a16:creationId xmlns:a16="http://schemas.microsoft.com/office/drawing/2014/main" id="{CD3C4F94-9D92-F048-A80A-0D709146CB4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sp>
          <p:nvSpPr>
            <p:cNvPr id="171" name="Rectangle 37">
              <a:extLst>
                <a:ext uri="{FF2B5EF4-FFF2-40B4-BE49-F238E27FC236}">
                  <a16:creationId xmlns:a16="http://schemas.microsoft.com/office/drawing/2014/main" id="{A9816EEA-38E6-AE46-970F-D20738D1CB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161022" y="4666815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9" name="Group 49">
              <a:extLst>
                <a:ext uri="{FF2B5EF4-FFF2-40B4-BE49-F238E27FC236}">
                  <a16:creationId xmlns:a16="http://schemas.microsoft.com/office/drawing/2014/main" id="{AD680CEA-D168-C84F-AAE1-D128195A44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8687" y="4333458"/>
              <a:ext cx="936071" cy="761428"/>
              <a:chOff x="-44" y="1473"/>
              <a:chExt cx="981" cy="1105"/>
            </a:xfrm>
          </p:grpSpPr>
          <p:pic>
            <p:nvPicPr>
              <p:cNvPr id="150" name="Picture 50" descr="desktop_computer_stylized_medium">
                <a:extLst>
                  <a:ext uri="{FF2B5EF4-FFF2-40B4-BE49-F238E27FC236}">
                    <a16:creationId xmlns:a16="http://schemas.microsoft.com/office/drawing/2014/main" id="{DADE998E-D7B9-EC4F-9F94-E65CF536C41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1" name="Freeform 51">
                <a:extLst>
                  <a:ext uri="{FF2B5EF4-FFF2-40B4-BE49-F238E27FC236}">
                    <a16:creationId xmlns:a16="http://schemas.microsoft.com/office/drawing/2014/main" id="{BC38A1B0-555E-F049-93AC-48537726F70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sp>
          <p:nvSpPr>
            <p:cNvPr id="180" name="Rectangle 37">
              <a:extLst>
                <a:ext uri="{FF2B5EF4-FFF2-40B4-BE49-F238E27FC236}">
                  <a16:creationId xmlns:a16="http://schemas.microsoft.com/office/drawing/2014/main" id="{51912ACC-FA1C-7E48-9062-DA96B6CD7C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271833" y="5687855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26" name="Group 49">
              <a:extLst>
                <a:ext uri="{FF2B5EF4-FFF2-40B4-BE49-F238E27FC236}">
                  <a16:creationId xmlns:a16="http://schemas.microsoft.com/office/drawing/2014/main" id="{164313DA-E436-B94D-946E-A9F9627207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1426" y="5490561"/>
              <a:ext cx="639495" cy="517588"/>
              <a:chOff x="-44" y="1473"/>
              <a:chExt cx="981" cy="1105"/>
            </a:xfrm>
          </p:grpSpPr>
          <p:pic>
            <p:nvPicPr>
              <p:cNvPr id="127" name="Picture 50" descr="desktop_computer_stylized_medium">
                <a:extLst>
                  <a:ext uri="{FF2B5EF4-FFF2-40B4-BE49-F238E27FC236}">
                    <a16:creationId xmlns:a16="http://schemas.microsoft.com/office/drawing/2014/main" id="{2DC8C6C4-5C23-0541-8061-C718A5B9D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8" name="Freeform 51">
                <a:extLst>
                  <a:ext uri="{FF2B5EF4-FFF2-40B4-BE49-F238E27FC236}">
                    <a16:creationId xmlns:a16="http://schemas.microsoft.com/office/drawing/2014/main" id="{24E0555C-7855-E749-82E9-0F21AFA4C7C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sp>
          <p:nvSpPr>
            <p:cNvPr id="181" name="Rectangle 37">
              <a:extLst>
                <a:ext uri="{FF2B5EF4-FFF2-40B4-BE49-F238E27FC236}">
                  <a16:creationId xmlns:a16="http://schemas.microsoft.com/office/drawing/2014/main" id="{43F1B530-B1FE-5547-9108-2D9D5DEFE2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726575" y="4653061"/>
              <a:ext cx="119903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82" name="Rectangle 37">
              <a:extLst>
                <a:ext uri="{FF2B5EF4-FFF2-40B4-BE49-F238E27FC236}">
                  <a16:creationId xmlns:a16="http://schemas.microsoft.com/office/drawing/2014/main" id="{7CF48F98-D094-CD4E-BD60-0DA33EA422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496816" y="5784803"/>
              <a:ext cx="84261" cy="194751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40" name="Group 44">
              <a:extLst>
                <a:ext uri="{FF2B5EF4-FFF2-40B4-BE49-F238E27FC236}">
                  <a16:creationId xmlns:a16="http://schemas.microsoft.com/office/drawing/2014/main" id="{BF422F91-ACCF-D044-A60B-0B40246D06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91273" y="4391325"/>
              <a:ext cx="1009650" cy="855028"/>
              <a:chOff x="-44" y="1473"/>
              <a:chExt cx="981" cy="1105"/>
            </a:xfrm>
          </p:grpSpPr>
          <p:pic>
            <p:nvPicPr>
              <p:cNvPr id="142" name="Picture 45" descr="desktop_computer_stylized_medium">
                <a:extLst>
                  <a:ext uri="{FF2B5EF4-FFF2-40B4-BE49-F238E27FC236}">
                    <a16:creationId xmlns:a16="http://schemas.microsoft.com/office/drawing/2014/main" id="{707FEFA6-A5DE-6840-9994-DC6AA79BA0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46">
                <a:extLst>
                  <a:ext uri="{FF2B5EF4-FFF2-40B4-BE49-F238E27FC236}">
                    <a16:creationId xmlns:a16="http://schemas.microsoft.com/office/drawing/2014/main" id="{2330F56F-3837-6446-9F35-FB42B05CDD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152" name="Group 44">
              <a:extLst>
                <a:ext uri="{FF2B5EF4-FFF2-40B4-BE49-F238E27FC236}">
                  <a16:creationId xmlns:a16="http://schemas.microsoft.com/office/drawing/2014/main" id="{083ACB0A-FBA9-0D43-9726-0A41424DD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3615" y="5618570"/>
              <a:ext cx="711200" cy="601028"/>
              <a:chOff x="-44" y="1473"/>
              <a:chExt cx="981" cy="1105"/>
            </a:xfrm>
          </p:grpSpPr>
          <p:pic>
            <p:nvPicPr>
              <p:cNvPr id="154" name="Picture 45" descr="desktop_computer_stylized_medium">
                <a:extLst>
                  <a:ext uri="{FF2B5EF4-FFF2-40B4-BE49-F238E27FC236}">
                    <a16:creationId xmlns:a16="http://schemas.microsoft.com/office/drawing/2014/main" id="{C369DB0B-1F34-3B46-A82A-78A90E656D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5" name="Freeform 46">
                <a:extLst>
                  <a:ext uri="{FF2B5EF4-FFF2-40B4-BE49-F238E27FC236}">
                    <a16:creationId xmlns:a16="http://schemas.microsoft.com/office/drawing/2014/main" id="{9C2398C0-FF47-894E-B5E8-11EB55029DC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F604162-E90D-984F-847A-C102A2F79780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D79A4A8-654F-5C41-9FB9-78AF30E0F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30">
            <a:extLst>
              <a:ext uri="{FF2B5EF4-FFF2-40B4-BE49-F238E27FC236}">
                <a16:creationId xmlns:a16="http://schemas.microsoft.com/office/drawing/2014/main" id="{6F8155FF-5822-3549-98DF-05648529019B}"/>
              </a:ext>
            </a:extLst>
          </p:cNvPr>
          <p:cNvGrpSpPr>
            <a:grpSpLocks/>
          </p:cNvGrpSpPr>
          <p:nvPr/>
        </p:nvGrpSpPr>
        <p:grpSpPr bwMode="auto">
          <a:xfrm>
            <a:off x="1793938" y="3017352"/>
            <a:ext cx="976312" cy="1460500"/>
            <a:chOff x="337" y="1692"/>
            <a:chExt cx="615" cy="920"/>
          </a:xfrm>
        </p:grpSpPr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CEE79BEE-4F75-0443-8BCC-AFB0A8B88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1709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connsiteX0" fmla="*/ 8212 w 10000"/>
                <a:gd name="connsiteY0" fmla="*/ 0 h 10000"/>
                <a:gd name="connsiteX1" fmla="*/ 10000 w 10000"/>
                <a:gd name="connsiteY1" fmla="*/ 10000 h 10000"/>
                <a:gd name="connsiteX2" fmla="*/ 0 w 10000"/>
                <a:gd name="connsiteY2" fmla="*/ 8726 h 10000"/>
                <a:gd name="connsiteX3" fmla="*/ 8195 w 10000"/>
                <a:gd name="connsiteY3" fmla="*/ 8786 h 10000"/>
                <a:gd name="connsiteX4" fmla="*/ 8212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8212" y="0"/>
                  </a:moveTo>
                  <a:lnTo>
                    <a:pt x="10000" y="10000"/>
                  </a:lnTo>
                  <a:lnTo>
                    <a:pt x="0" y="8726"/>
                  </a:lnTo>
                  <a:lnTo>
                    <a:pt x="8195" y="8786"/>
                  </a:lnTo>
                  <a:cubicBezTo>
                    <a:pt x="8201" y="5857"/>
                    <a:pt x="8206" y="2929"/>
                    <a:pt x="8212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4" name="Rectangle 67">
              <a:extLst>
                <a:ext uri="{FF2B5EF4-FFF2-40B4-BE49-F238E27FC236}">
                  <a16:creationId xmlns:a16="http://schemas.microsoft.com/office/drawing/2014/main" id="{883ABF7E-6CB4-BC42-B575-A36EA900A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711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5" name="Text Box 68">
              <a:extLst>
                <a:ext uri="{FF2B5EF4-FFF2-40B4-BE49-F238E27FC236}">
                  <a16:creationId xmlns:a16="http://schemas.microsoft.com/office/drawing/2014/main" id="{66650C9E-5F29-884F-9159-45FAA57B88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" y="1692"/>
              <a:ext cx="309" cy="8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Phy</a:t>
              </a:r>
            </a:p>
          </p:txBody>
        </p:sp>
        <p:sp>
          <p:nvSpPr>
            <p:cNvPr id="186" name="Line 69">
              <a:extLst>
                <a:ext uri="{FF2B5EF4-FFF2-40B4-BE49-F238E27FC236}">
                  <a16:creationId xmlns:a16="http://schemas.microsoft.com/office/drawing/2014/main" id="{C38F4ABA-4642-6E42-A7ED-8B44FA417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7" name="Line 70">
              <a:extLst>
                <a:ext uri="{FF2B5EF4-FFF2-40B4-BE49-F238E27FC236}">
                  <a16:creationId xmlns:a16="http://schemas.microsoft.com/office/drawing/2014/main" id="{398E3652-F593-0A4E-89E7-96E69780C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8" name="Line 71">
              <a:extLst>
                <a:ext uri="{FF2B5EF4-FFF2-40B4-BE49-F238E27FC236}">
                  <a16:creationId xmlns:a16="http://schemas.microsoft.com/office/drawing/2014/main" id="{6DEE6E13-9D27-014C-AB56-6B66BF11E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89" name="Line 72">
              <a:extLst>
                <a:ext uri="{FF2B5EF4-FFF2-40B4-BE49-F238E27FC236}">
                  <a16:creationId xmlns:a16="http://schemas.microsoft.com/office/drawing/2014/main" id="{8034621A-4B41-A146-99C4-7F51D5E7C4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" y="2345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16" name="Rectangle 76">
            <a:extLst>
              <a:ext uri="{FF2B5EF4-FFF2-40B4-BE49-F238E27FC236}">
                <a16:creationId xmlns:a16="http://schemas.microsoft.com/office/drawing/2014/main" id="{0C39CCFA-046E-A446-84EF-1BEA3B8C7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283" y="1283047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frame sent from A to R</a:t>
            </a:r>
          </a:p>
        </p:txBody>
      </p:sp>
      <p:grpSp>
        <p:nvGrpSpPr>
          <p:cNvPr id="217" name="Group 100">
            <a:extLst>
              <a:ext uri="{FF2B5EF4-FFF2-40B4-BE49-F238E27FC236}">
                <a16:creationId xmlns:a16="http://schemas.microsoft.com/office/drawing/2014/main" id="{26593A8D-E362-224D-9E7E-B61DB7194FD2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218" name="Freeform 93">
              <a:extLst>
                <a:ext uri="{FF2B5EF4-FFF2-40B4-BE49-F238E27FC236}">
                  <a16:creationId xmlns:a16="http://schemas.microsoft.com/office/drawing/2014/main" id="{42C52F5E-B581-5146-A523-9B4DBBF2A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19" name="Rectangle 94">
              <a:extLst>
                <a:ext uri="{FF2B5EF4-FFF2-40B4-BE49-F238E27FC236}">
                  <a16:creationId xmlns:a16="http://schemas.microsoft.com/office/drawing/2014/main" id="{1FCD4D83-89D6-3841-86ED-D90DD589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Text Box 95">
              <a:extLst>
                <a:ext uri="{FF2B5EF4-FFF2-40B4-BE49-F238E27FC236}">
                  <a16:creationId xmlns:a16="http://schemas.microsoft.com/office/drawing/2014/main" id="{AF3AB9C7-326F-214C-B68F-8E9DBB6D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221" name="Line 98">
              <a:extLst>
                <a:ext uri="{FF2B5EF4-FFF2-40B4-BE49-F238E27FC236}">
                  <a16:creationId xmlns:a16="http://schemas.microsoft.com/office/drawing/2014/main" id="{B4AA6736-B872-464D-8F00-A2300EE0D1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2" name="Line 99">
              <a:extLst>
                <a:ext uri="{FF2B5EF4-FFF2-40B4-BE49-F238E27FC236}">
                  <a16:creationId xmlns:a16="http://schemas.microsoft.com/office/drawing/2014/main" id="{CB139325-F501-DB43-B9CC-6A6C52C7F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23" name="Rectangle 101">
            <a:extLst>
              <a:ext uri="{FF2B5EF4-FFF2-40B4-BE49-F238E27FC236}">
                <a16:creationId xmlns:a16="http://schemas.microsoft.com/office/drawing/2014/main" id="{8EBFBDEF-AAA3-4340-9162-016BC02BB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206" y="1744664"/>
            <a:ext cx="7772400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frame received at R, datagram removed, passed up to IP</a:t>
            </a:r>
          </a:p>
        </p:txBody>
      </p:sp>
      <p:grpSp>
        <p:nvGrpSpPr>
          <p:cNvPr id="224" name="Group 131">
            <a:extLst>
              <a:ext uri="{FF2B5EF4-FFF2-40B4-BE49-F238E27FC236}">
                <a16:creationId xmlns:a16="http://schemas.microsoft.com/office/drawing/2014/main" id="{95486488-4C25-234D-AE46-F14C0273A412}"/>
              </a:ext>
            </a:extLst>
          </p:cNvPr>
          <p:cNvGrpSpPr>
            <a:grpSpLocks/>
          </p:cNvGrpSpPr>
          <p:nvPr/>
        </p:nvGrpSpPr>
        <p:grpSpPr bwMode="auto">
          <a:xfrm>
            <a:off x="2617650" y="2562774"/>
            <a:ext cx="2443162" cy="1519238"/>
            <a:chOff x="931" y="1414"/>
            <a:chExt cx="1539" cy="957"/>
          </a:xfrm>
        </p:grpSpPr>
        <p:sp>
          <p:nvSpPr>
            <p:cNvPr id="225" name="Text Box 79">
              <a:extLst>
                <a:ext uri="{FF2B5EF4-FFF2-40B4-BE49-F238E27FC236}">
                  <a16:creationId xmlns:a16="http://schemas.microsoft.com/office/drawing/2014/main" id="{D2216B94-937D-4644-A4B0-B59D607E0E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MAC src: 74-29-9C-E8-FF-55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MAC dest: E6-E9-00-17-BB-4B</a:t>
              </a:r>
            </a:p>
          </p:txBody>
        </p:sp>
        <p:grpSp>
          <p:nvGrpSpPr>
            <p:cNvPr id="226" name="Group 80">
              <a:extLst>
                <a:ext uri="{FF2B5EF4-FFF2-40B4-BE49-F238E27FC236}">
                  <a16:creationId xmlns:a16="http://schemas.microsoft.com/office/drawing/2014/main" id="{74FDF8C0-9447-DE41-BACB-360101EE6F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id="{91B41E0A-F429-5E45-AC76-2FCB31FCCF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id="{1C3169C4-E630-6A41-9685-666E6C384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id="{CED1F1A7-B695-6E4E-9FA6-5AA850143F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id="{08886298-54D3-1A46-8429-10B826D268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id="{F5285889-1D2B-B547-B316-981ED840C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id="{17AB5318-1DFA-814E-B7AA-B0A13DDAB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7" name="Line 87">
              <a:extLst>
                <a:ext uri="{FF2B5EF4-FFF2-40B4-BE49-F238E27FC236}">
                  <a16:creationId xmlns:a16="http://schemas.microsoft.com/office/drawing/2014/main" id="{D3C56A82-378C-D642-AF1E-FDE107787B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8" name="Line 88">
              <a:extLst>
                <a:ext uri="{FF2B5EF4-FFF2-40B4-BE49-F238E27FC236}">
                  <a16:creationId xmlns:a16="http://schemas.microsoft.com/office/drawing/2014/main" id="{DFF54215-DE96-B14B-BA21-CC331FD760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9">
              <a:extLst>
                <a:ext uri="{FF2B5EF4-FFF2-40B4-BE49-F238E27FC236}">
                  <a16:creationId xmlns:a16="http://schemas.microsoft.com/office/drawing/2014/main" id="{A24A71FF-A793-E749-AC22-A4A0D350FC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Line 90">
              <a:extLst>
                <a:ext uri="{FF2B5EF4-FFF2-40B4-BE49-F238E27FC236}">
                  <a16:creationId xmlns:a16="http://schemas.microsoft.com/office/drawing/2014/main" id="{C1F3029F-74E1-934A-94C0-39E2BE291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Text Box 130">
              <a:extLst>
                <a:ext uri="{FF2B5EF4-FFF2-40B4-BE49-F238E27FC236}">
                  <a16:creationId xmlns:a16="http://schemas.microsoft.com/office/drawing/2014/main" id="{EB155DAE-47C1-D14B-8A96-D36900431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 src: 111.111.111.111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IP dest: 222.222.222.222</a:t>
              </a:r>
            </a:p>
          </p:txBody>
        </p:sp>
      </p:grpSp>
      <p:grpSp>
        <p:nvGrpSpPr>
          <p:cNvPr id="254" name="Group 68">
            <a:extLst>
              <a:ext uri="{FF2B5EF4-FFF2-40B4-BE49-F238E27FC236}">
                <a16:creationId xmlns:a16="http://schemas.microsoft.com/office/drawing/2014/main" id="{1A75D45F-AC9A-1841-96BB-54AD4F3B3AA3}"/>
              </a:ext>
            </a:extLst>
          </p:cNvPr>
          <p:cNvGrpSpPr>
            <a:grpSpLocks/>
          </p:cNvGrpSpPr>
          <p:nvPr/>
        </p:nvGrpSpPr>
        <p:grpSpPr bwMode="auto">
          <a:xfrm>
            <a:off x="4185539" y="3526195"/>
            <a:ext cx="1096962" cy="244475"/>
            <a:chOff x="1231" y="1990"/>
            <a:chExt cx="691" cy="154"/>
          </a:xfrm>
        </p:grpSpPr>
        <p:sp>
          <p:nvSpPr>
            <p:cNvPr id="255" name="Rectangle 69">
              <a:extLst>
                <a:ext uri="{FF2B5EF4-FFF2-40B4-BE49-F238E27FC236}">
                  <a16:creationId xmlns:a16="http://schemas.microsoft.com/office/drawing/2014/main" id="{F9CA10E0-D12F-234C-A388-A4AA3D27C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6" name="Line 70">
              <a:extLst>
                <a:ext uri="{FF2B5EF4-FFF2-40B4-BE49-F238E27FC236}">
                  <a16:creationId xmlns:a16="http://schemas.microsoft.com/office/drawing/2014/main" id="{F89DE28D-1CB2-694F-BB37-0E108EEA46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7" name="Line 71">
              <a:extLst>
                <a:ext uri="{FF2B5EF4-FFF2-40B4-BE49-F238E27FC236}">
                  <a16:creationId xmlns:a16="http://schemas.microsoft.com/office/drawing/2014/main" id="{E471EBCA-2760-5D46-BDF2-79AA0D584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58" name="Group 146">
            <a:extLst>
              <a:ext uri="{FF2B5EF4-FFF2-40B4-BE49-F238E27FC236}">
                <a16:creationId xmlns:a16="http://schemas.microsoft.com/office/drawing/2014/main" id="{6236AA8D-2F27-404F-95A3-EBA53FD8D9F3}"/>
              </a:ext>
            </a:extLst>
          </p:cNvPr>
          <p:cNvGrpSpPr>
            <a:grpSpLocks/>
          </p:cNvGrpSpPr>
          <p:nvPr/>
        </p:nvGrpSpPr>
        <p:grpSpPr bwMode="auto">
          <a:xfrm>
            <a:off x="4139501" y="2695932"/>
            <a:ext cx="2011363" cy="979488"/>
            <a:chOff x="4493" y="1480"/>
            <a:chExt cx="1267" cy="617"/>
          </a:xfrm>
        </p:grpSpPr>
        <p:sp>
          <p:nvSpPr>
            <p:cNvPr id="259" name="Line 143">
              <a:extLst>
                <a:ext uri="{FF2B5EF4-FFF2-40B4-BE49-F238E27FC236}">
                  <a16:creationId xmlns:a16="http://schemas.microsoft.com/office/drawing/2014/main" id="{5AC998EC-DB9D-8148-9F1F-2192C496A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76" y="1627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0" name="Line 144">
              <a:extLst>
                <a:ext uri="{FF2B5EF4-FFF2-40B4-BE49-F238E27FC236}">
                  <a16:creationId xmlns:a16="http://schemas.microsoft.com/office/drawing/2014/main" id="{5CE2DD15-1141-5C45-87A0-DFED66E19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8" y="1739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61" name="Text Box 145">
              <a:extLst>
                <a:ext uri="{FF2B5EF4-FFF2-40B4-BE49-F238E27FC236}">
                  <a16:creationId xmlns:a16="http://schemas.microsoft.com/office/drawing/2014/main" id="{078DCCF7-88A5-9245-8B08-6E0254E6A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 src: 111.111.111.111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 IP dest: 222.222.222.222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704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46 L -3.75E-6 0.13287 L 0.0405 0.16296 L 0.0849 0.16296 C 0.08451 0.11319 0.08464 0.04792 0.08438 -0.00139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AutoShape 2">
            <a:extLst>
              <a:ext uri="{FF2B5EF4-FFF2-40B4-BE49-F238E27FC236}">
                <a16:creationId xmlns:a16="http://schemas.microsoft.com/office/drawing/2014/main" id="{9B1750D3-DB25-3942-83ED-EDC62E26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951" y="3383377"/>
            <a:ext cx="314325" cy="792162"/>
          </a:xfrm>
          <a:prstGeom prst="downArrow">
            <a:avLst>
              <a:gd name="adj1" fmla="val 50000"/>
              <a:gd name="adj2" fmla="val 63005"/>
            </a:avLst>
          </a:prstGeom>
          <a:gradFill rotWithShape="1">
            <a:gsLst>
              <a:gs pos="0">
                <a:srgbClr val="FFFFFF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217" name="Group 68">
            <a:extLst>
              <a:ext uri="{FF2B5EF4-FFF2-40B4-BE49-F238E27FC236}">
                <a16:creationId xmlns:a16="http://schemas.microsoft.com/office/drawing/2014/main" id="{A2F9C891-FC37-7441-9AFE-1BF07B00CE9A}"/>
              </a:ext>
            </a:extLst>
          </p:cNvPr>
          <p:cNvGrpSpPr>
            <a:grpSpLocks/>
          </p:cNvGrpSpPr>
          <p:nvPr/>
        </p:nvGrpSpPr>
        <p:grpSpPr bwMode="auto">
          <a:xfrm>
            <a:off x="6569213" y="3456402"/>
            <a:ext cx="1096963" cy="244475"/>
            <a:chOff x="1231" y="1990"/>
            <a:chExt cx="691" cy="154"/>
          </a:xfrm>
        </p:grpSpPr>
        <p:sp>
          <p:nvSpPr>
            <p:cNvPr id="219" name="Rectangle 69">
              <a:extLst>
                <a:ext uri="{FF2B5EF4-FFF2-40B4-BE49-F238E27FC236}">
                  <a16:creationId xmlns:a16="http://schemas.microsoft.com/office/drawing/2014/main" id="{ABC7D2F8-BDEC-3A4D-901B-F82A6FF73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1" y="1991"/>
              <a:ext cx="691" cy="153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0" name="Line 70">
              <a:extLst>
                <a:ext uri="{FF2B5EF4-FFF2-40B4-BE49-F238E27FC236}">
                  <a16:creationId xmlns:a16="http://schemas.microsoft.com/office/drawing/2014/main" id="{AEEBCCC1-7FAE-2146-9E61-1664215255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7" y="1990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1" name="Line 71">
              <a:extLst>
                <a:ext uri="{FF2B5EF4-FFF2-40B4-BE49-F238E27FC236}">
                  <a16:creationId xmlns:a16="http://schemas.microsoft.com/office/drawing/2014/main" id="{D75FD9FE-4060-BA43-A7C5-75A49C0352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7" y="1992"/>
              <a:ext cx="0" cy="152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18" name="Text Box 72">
            <a:extLst>
              <a:ext uri="{FF2B5EF4-FFF2-40B4-BE49-F238E27FC236}">
                <a16:creationId xmlns:a16="http://schemas.microsoft.com/office/drawing/2014/main" id="{5DDEAD0E-76B7-8043-B2C1-C9DF8A6B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238" y="2940464"/>
            <a:ext cx="201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IP src: 111.111.111.111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   IP dest: 222.222.222.222</a:t>
            </a:r>
          </a:p>
        </p:txBody>
      </p:sp>
      <p:grpSp>
        <p:nvGrpSpPr>
          <p:cNvPr id="222" name="Group 73">
            <a:extLst>
              <a:ext uri="{FF2B5EF4-FFF2-40B4-BE49-F238E27FC236}">
                <a16:creationId xmlns:a16="http://schemas.microsoft.com/office/drawing/2014/main" id="{D580AA98-14C0-524D-A89D-3790585B59D3}"/>
              </a:ext>
            </a:extLst>
          </p:cNvPr>
          <p:cNvGrpSpPr>
            <a:grpSpLocks/>
          </p:cNvGrpSpPr>
          <p:nvPr/>
        </p:nvGrpSpPr>
        <p:grpSpPr bwMode="auto">
          <a:xfrm>
            <a:off x="6639063" y="3191289"/>
            <a:ext cx="146050" cy="385763"/>
            <a:chOff x="1272" y="1762"/>
            <a:chExt cx="92" cy="243"/>
          </a:xfrm>
        </p:grpSpPr>
        <p:sp>
          <p:nvSpPr>
            <p:cNvPr id="223" name="Line 74">
              <a:extLst>
                <a:ext uri="{FF2B5EF4-FFF2-40B4-BE49-F238E27FC236}">
                  <a16:creationId xmlns:a16="http://schemas.microsoft.com/office/drawing/2014/main" id="{4C748A70-B8F0-294E-9362-22CA5C6451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2" y="1762"/>
              <a:ext cx="0" cy="2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4" name="Line 75">
              <a:extLst>
                <a:ext uri="{FF2B5EF4-FFF2-40B4-BE49-F238E27FC236}">
                  <a16:creationId xmlns:a16="http://schemas.microsoft.com/office/drawing/2014/main" id="{9048F87D-3F66-C248-A9C5-CCD0E73224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4" y="1878"/>
              <a:ext cx="0" cy="12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225" name="Group 78">
            <a:extLst>
              <a:ext uri="{FF2B5EF4-FFF2-40B4-BE49-F238E27FC236}">
                <a16:creationId xmlns:a16="http://schemas.microsoft.com/office/drawing/2014/main" id="{1261332F-D264-364F-88EB-BFD606F41948}"/>
              </a:ext>
            </a:extLst>
          </p:cNvPr>
          <p:cNvGrpSpPr>
            <a:grpSpLocks/>
          </p:cNvGrpSpPr>
          <p:nvPr/>
        </p:nvGrpSpPr>
        <p:grpSpPr bwMode="auto">
          <a:xfrm>
            <a:off x="6089788" y="2532477"/>
            <a:ext cx="2428876" cy="1519237"/>
            <a:chOff x="931" y="1414"/>
            <a:chExt cx="1530" cy="957"/>
          </a:xfrm>
        </p:grpSpPr>
        <p:sp>
          <p:nvSpPr>
            <p:cNvPr id="226" name="Text Box 79">
              <a:extLst>
                <a:ext uri="{FF2B5EF4-FFF2-40B4-BE49-F238E27FC236}">
                  <a16:creationId xmlns:a16="http://schemas.microsoft.com/office/drawing/2014/main" id="{28E9361B-9039-124A-9DC6-D122A7A2DF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MAC src: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1A-23-F9-CD-06-9B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  MAC dest: </a:t>
              </a: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49-BD-D2-C7-56-2A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227" name="Group 80">
              <a:extLst>
                <a:ext uri="{FF2B5EF4-FFF2-40B4-BE49-F238E27FC236}">
                  <a16:creationId xmlns:a16="http://schemas.microsoft.com/office/drawing/2014/main" id="{5F78FAD6-835B-074E-B7D5-09F7C0E391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232" name="Rectangle 81">
                <a:extLst>
                  <a:ext uri="{FF2B5EF4-FFF2-40B4-BE49-F238E27FC236}">
                    <a16:creationId xmlns:a16="http://schemas.microsoft.com/office/drawing/2014/main" id="{C3C06B5D-372C-AA47-A9A2-8B1419255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3" name="Rectangle 82">
                <a:extLst>
                  <a:ext uri="{FF2B5EF4-FFF2-40B4-BE49-F238E27FC236}">
                    <a16:creationId xmlns:a16="http://schemas.microsoft.com/office/drawing/2014/main" id="{F41D6B8B-E033-6742-9F0C-113ECBA9E4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8" y="2060"/>
                <a:ext cx="691" cy="153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4" name="Line 83">
                <a:extLst>
                  <a:ext uri="{FF2B5EF4-FFF2-40B4-BE49-F238E27FC236}">
                    <a16:creationId xmlns:a16="http://schemas.microsoft.com/office/drawing/2014/main" id="{8BEAB215-C9F8-034E-91D4-A6DDCCCF7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0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5" name="Line 84">
                <a:extLst>
                  <a:ext uri="{FF2B5EF4-FFF2-40B4-BE49-F238E27FC236}">
                    <a16:creationId xmlns:a16="http://schemas.microsoft.com/office/drawing/2014/main" id="{D3243B3D-1034-1F41-B1B4-AA332FBDC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" y="2063"/>
                <a:ext cx="0" cy="152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6" name="Line 85">
                <a:extLst>
                  <a:ext uri="{FF2B5EF4-FFF2-40B4-BE49-F238E27FC236}">
                    <a16:creationId xmlns:a16="http://schemas.microsoft.com/office/drawing/2014/main" id="{753D2944-83E6-4545-AF25-FEA73A5C2C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37" name="Line 86">
                <a:extLst>
                  <a:ext uri="{FF2B5EF4-FFF2-40B4-BE49-F238E27FC236}">
                    <a16:creationId xmlns:a16="http://schemas.microsoft.com/office/drawing/2014/main" id="{31BF5A48-20D7-BF42-A1EF-C3E48958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06" y="2040"/>
                <a:ext cx="0" cy="189"/>
              </a:xfrm>
              <a:prstGeom prst="line">
                <a:avLst/>
              </a:prstGeom>
              <a:noFill/>
              <a:ln w="19050">
                <a:solidFill>
                  <a:srgbClr val="FFFF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228" name="Line 87">
              <a:extLst>
                <a:ext uri="{FF2B5EF4-FFF2-40B4-BE49-F238E27FC236}">
                  <a16:creationId xmlns:a16="http://schemas.microsoft.com/office/drawing/2014/main" id="{C5350C7E-16CE-C341-8351-C1500E39D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8" y="1576"/>
              <a:ext cx="2" cy="7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29" name="Line 88">
              <a:extLst>
                <a:ext uri="{FF2B5EF4-FFF2-40B4-BE49-F238E27FC236}">
                  <a16:creationId xmlns:a16="http://schemas.microsoft.com/office/drawing/2014/main" id="{7383055F-34B4-384A-8524-0E5C772EB4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6" y="1680"/>
              <a:ext cx="0" cy="5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0" name="Line 89">
              <a:extLst>
                <a:ext uri="{FF2B5EF4-FFF2-40B4-BE49-F238E27FC236}">
                  <a16:creationId xmlns:a16="http://schemas.microsoft.com/office/drawing/2014/main" id="{681D829B-43B8-1746-8FBA-1B62381E31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76" y="1812"/>
              <a:ext cx="2" cy="4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31" name="Line 90">
              <a:extLst>
                <a:ext uri="{FF2B5EF4-FFF2-40B4-BE49-F238E27FC236}">
                  <a16:creationId xmlns:a16="http://schemas.microsoft.com/office/drawing/2014/main" id="{52C55227-72D6-FC49-8335-2193E937F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68" y="1924"/>
              <a:ext cx="2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52" name="Rectangle 76">
            <a:extLst>
              <a:ext uri="{FF2B5EF4-FFF2-40B4-BE49-F238E27FC236}">
                <a16:creationId xmlns:a16="http://schemas.microsoft.com/office/drawing/2014/main" id="{A9A61F84-DCC9-0442-B3AD-28B3BF3DA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R determines outgoing interface, passes datagram with IP source A, destination B to link layer </a:t>
            </a:r>
          </a:p>
        </p:txBody>
      </p:sp>
      <p:sp>
        <p:nvSpPr>
          <p:cNvPr id="253" name="Rectangle 77">
            <a:extLst>
              <a:ext uri="{FF2B5EF4-FFF2-40B4-BE49-F238E27FC236}">
                <a16:creationId xmlns:a16="http://schemas.microsoft.com/office/drawing/2014/main" id="{806738DB-9A7E-A345-80F1-AC4CD01DA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R creates link-layer frame </a:t>
            </a:r>
            <a:r>
              <a:rPr lang="en-US" sz="2400" dirty="0"/>
              <a:t>containing A-to-B IP datagram. Frame destination address: </a:t>
            </a:r>
            <a:r>
              <a:rPr lang="en-US" sz="2400" i="0" dirty="0">
                <a:cs typeface="+mn-cs"/>
              </a:rPr>
              <a:t>B's MAC address</a:t>
            </a:r>
            <a:endParaRPr lang="en-US" sz="3200" i="0" dirty="0">
              <a:cs typeface="+mn-cs"/>
            </a:endParaRPr>
          </a:p>
        </p:txBody>
      </p: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633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0" animBg="1"/>
      <p:bldP spid="215" grpId="1" animBg="1"/>
      <p:bldP spid="252" grpId="0"/>
      <p:bldP spid="2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87" name="Group 99">
            <a:extLst>
              <a:ext uri="{FF2B5EF4-FFF2-40B4-BE49-F238E27FC236}">
                <a16:creationId xmlns:a16="http://schemas.microsoft.com/office/drawing/2014/main" id="{149E1102-1775-9C40-A82F-CA67E8AC3B7D}"/>
              </a:ext>
            </a:extLst>
          </p:cNvPr>
          <p:cNvGrpSpPr>
            <a:grpSpLocks/>
          </p:cNvGrpSpPr>
          <p:nvPr/>
        </p:nvGrpSpPr>
        <p:grpSpPr bwMode="auto">
          <a:xfrm>
            <a:off x="6089782" y="2530406"/>
            <a:ext cx="2436813" cy="1519237"/>
            <a:chOff x="3018" y="1445"/>
            <a:chExt cx="1535" cy="957"/>
          </a:xfrm>
        </p:grpSpPr>
        <p:grpSp>
          <p:nvGrpSpPr>
            <p:cNvPr id="189" name="Group 61">
              <a:extLst>
                <a:ext uri="{FF2B5EF4-FFF2-40B4-BE49-F238E27FC236}">
                  <a16:creationId xmlns:a16="http://schemas.microsoft.com/office/drawing/2014/main" id="{80947A02-3E38-7744-9D3B-796971D86D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6" y="1706"/>
              <a:ext cx="1267" cy="475"/>
              <a:chOff x="1197" y="1669"/>
              <a:chExt cx="1267" cy="475"/>
            </a:xfrm>
          </p:grpSpPr>
          <p:grpSp>
            <p:nvGrpSpPr>
              <p:cNvPr id="206" name="Group 62">
                <a:extLst>
                  <a:ext uri="{FF2B5EF4-FFF2-40B4-BE49-F238E27FC236}">
                    <a16:creationId xmlns:a16="http://schemas.microsoft.com/office/drawing/2014/main" id="{2C306763-C23D-394C-B9CB-A453BB6212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209" name="Line 64">
                  <a:extLst>
                    <a:ext uri="{FF2B5EF4-FFF2-40B4-BE49-F238E27FC236}">
                      <a16:creationId xmlns:a16="http://schemas.microsoft.com/office/drawing/2014/main" id="{F381FEB3-A7BA-3548-97B5-DF66310001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0" name="Line 65">
                  <a:extLst>
                    <a:ext uri="{FF2B5EF4-FFF2-40B4-BE49-F238E27FC236}">
                      <a16:creationId xmlns:a16="http://schemas.microsoft.com/office/drawing/2014/main" id="{48BDFC0F-8101-BE4D-913A-7A1AB99201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207" name="Text Box 66">
                <a:extLst>
                  <a:ext uri="{FF2B5EF4-FFF2-40B4-BE49-F238E27FC236}">
                    <a16:creationId xmlns:a16="http://schemas.microsoft.com/office/drawing/2014/main" id="{115C73F4-7033-6248-9366-1B2132172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 src: 111.111.111.111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 IP dest: 222.222.222.222</a:t>
                </a:r>
              </a:p>
            </p:txBody>
          </p:sp>
        </p:grpSp>
        <p:grpSp>
          <p:nvGrpSpPr>
            <p:cNvPr id="191" name="Group 72">
              <a:extLst>
                <a:ext uri="{FF2B5EF4-FFF2-40B4-BE49-F238E27FC236}">
                  <a16:creationId xmlns:a16="http://schemas.microsoft.com/office/drawing/2014/main" id="{F55ED3F7-1CC5-5C4A-820C-1DF5F3282B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92" name="Text Box 73">
                <a:extLst>
                  <a:ext uri="{FF2B5EF4-FFF2-40B4-BE49-F238E27FC236}">
                    <a16:creationId xmlns:a16="http://schemas.microsoft.com/office/drawing/2014/main" id="{5DD14730-A902-F44B-9C3C-51E4CF51F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MAC src: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1A-23-F9-CD-06-9B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MAC dest: </a:t>
                </a: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49-BD-D2-C7-56-2A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193" name="Group 74">
                <a:extLst>
                  <a:ext uri="{FF2B5EF4-FFF2-40B4-BE49-F238E27FC236}">
                    <a16:creationId xmlns:a16="http://schemas.microsoft.com/office/drawing/2014/main" id="{E61CC039-B56A-9D4C-AF28-707D673CA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98" name="Rectangle 75">
                  <a:extLst>
                    <a:ext uri="{FF2B5EF4-FFF2-40B4-BE49-F238E27FC236}">
                      <a16:creationId xmlns:a16="http://schemas.microsoft.com/office/drawing/2014/main" id="{9B79D222-9680-2547-8547-368ADC49A1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99" name="Rectangle 76">
                  <a:extLst>
                    <a:ext uri="{FF2B5EF4-FFF2-40B4-BE49-F238E27FC236}">
                      <a16:creationId xmlns:a16="http://schemas.microsoft.com/office/drawing/2014/main" id="{E433AB76-2AFC-2C42-BD43-7C73DA563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0" name="Line 77">
                  <a:extLst>
                    <a:ext uri="{FF2B5EF4-FFF2-40B4-BE49-F238E27FC236}">
                      <a16:creationId xmlns:a16="http://schemas.microsoft.com/office/drawing/2014/main" id="{36CCAF09-1127-1542-BE8D-2FC0293199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80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1" name="Line 78">
                  <a:extLst>
                    <a:ext uri="{FF2B5EF4-FFF2-40B4-BE49-F238E27FC236}">
                      <a16:creationId xmlns:a16="http://schemas.microsoft.com/office/drawing/2014/main" id="{630B8E56-957F-7845-BDC3-FB921DFE6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76" y="2063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2" name="Line 79">
                  <a:extLst>
                    <a:ext uri="{FF2B5EF4-FFF2-40B4-BE49-F238E27FC236}">
                      <a16:creationId xmlns:a16="http://schemas.microsoft.com/office/drawing/2014/main" id="{DE10D221-5D35-F64B-A0FC-014829FAD6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03" name="Line 80">
                  <a:extLst>
                    <a:ext uri="{FF2B5EF4-FFF2-40B4-BE49-F238E27FC236}">
                      <a16:creationId xmlns:a16="http://schemas.microsoft.com/office/drawing/2014/main" id="{8636BFF3-AEB5-1447-A7AA-E7BFA2359F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06" y="2040"/>
                  <a:ext cx="0" cy="189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94" name="Line 81">
                <a:extLst>
                  <a:ext uri="{FF2B5EF4-FFF2-40B4-BE49-F238E27FC236}">
                    <a16:creationId xmlns:a16="http://schemas.microsoft.com/office/drawing/2014/main" id="{CE7452E4-0FD6-D244-9E83-39D133879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8" y="1576"/>
                <a:ext cx="2" cy="70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5" name="Line 82">
                <a:extLst>
                  <a:ext uri="{FF2B5EF4-FFF2-40B4-BE49-F238E27FC236}">
                    <a16:creationId xmlns:a16="http://schemas.microsoft.com/office/drawing/2014/main" id="{9A9ABF67-FDC9-3640-90D1-F635D4F117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6" y="1680"/>
                <a:ext cx="0" cy="59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6" name="Line 83">
                <a:extLst>
                  <a:ext uri="{FF2B5EF4-FFF2-40B4-BE49-F238E27FC236}">
                    <a16:creationId xmlns:a16="http://schemas.microsoft.com/office/drawing/2014/main" id="{11A36B1B-5EF9-BE4E-B102-BDF2F8D1D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276" y="1812"/>
                <a:ext cx="2" cy="47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97" name="Line 84">
                <a:extLst>
                  <a:ext uri="{FF2B5EF4-FFF2-40B4-BE49-F238E27FC236}">
                    <a16:creationId xmlns:a16="http://schemas.microsoft.com/office/drawing/2014/main" id="{DBFE7F51-9B86-5F41-A7BB-3339CA991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8" y="1924"/>
                <a:ext cx="2" cy="3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</p:grpSp>
      <p:sp>
        <p:nvSpPr>
          <p:cNvPr id="243" name="Rectangle 77">
            <a:extLst>
              <a:ext uri="{FF2B5EF4-FFF2-40B4-BE49-F238E27FC236}">
                <a16:creationId xmlns:a16="http://schemas.microsoft.com/office/drawing/2014/main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960" y="2698439"/>
            <a:ext cx="3707092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transmits link-layer frame</a:t>
            </a:r>
            <a:endParaRPr lang="en-US" sz="3200" i="0" dirty="0">
              <a:cs typeface="+mn-cs"/>
            </a:endParaRPr>
          </a:p>
        </p:txBody>
      </p:sp>
      <p:sp>
        <p:nvSpPr>
          <p:cNvPr id="254" name="Rectangle 76">
            <a:extLst>
              <a:ext uri="{FF2B5EF4-FFF2-40B4-BE49-F238E27FC236}">
                <a16:creationId xmlns:a16="http://schemas.microsoft.com/office/drawing/2014/main" id="{74BA2DA1-F394-464B-8C5F-E81836E17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1" y="1283045"/>
            <a:ext cx="10571166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/>
              <a:t>R determines outgoing interface, passes datagram with IP source A, destination B to link layer </a:t>
            </a:r>
          </a:p>
        </p:txBody>
      </p:sp>
      <p:sp>
        <p:nvSpPr>
          <p:cNvPr id="256" name="Rectangle 77">
            <a:extLst>
              <a:ext uri="{FF2B5EF4-FFF2-40B4-BE49-F238E27FC236}">
                <a16:creationId xmlns:a16="http://schemas.microsoft.com/office/drawing/2014/main" id="{690603EC-6A8E-7B49-94C4-6F92D9F28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945029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R creates link-layer frame </a:t>
            </a:r>
            <a:r>
              <a:rPr lang="en-US" sz="2400" dirty="0"/>
              <a:t>containing A-to-B IP datagram. Frame destination address: </a:t>
            </a:r>
            <a:r>
              <a:rPr lang="en-US" sz="2400" i="0" dirty="0">
                <a:cs typeface="+mn-cs"/>
              </a:rPr>
              <a:t>B's MAC address</a:t>
            </a:r>
            <a:endParaRPr lang="en-US" sz="3200" i="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55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0.00023 L 1.04167E-6 0.19838 L 0.13489 0.11782 C 0.13489 0.06597 0.13607 0.01042 0.13607 -0.04144 " pathEditMode="relative" rAng="0" ptsTypes="AAAA">
                                      <p:cBhvr>
                                        <p:cTn id="1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97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FFE62D-54D4-2E4A-9F56-42AF465143DE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4">
            <a:extLst>
              <a:ext uri="{FF2B5EF4-FFF2-40B4-BE49-F238E27FC236}">
                <a16:creationId xmlns:a16="http://schemas.microsoft.com/office/drawing/2014/main" id="{2D2C1B49-6D05-3245-A14C-49597506C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92" name="Text Box 21">
            <a:extLst>
              <a:ext uri="{FF2B5EF4-FFF2-40B4-BE49-F238E27FC236}">
                <a16:creationId xmlns:a16="http://schemas.microsoft.com/office/drawing/2014/main" id="{8E9F58B9-C012-7C42-9622-7098AAF9C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945" y="5749508"/>
            <a:ext cx="158594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1A-23-F9-CD-06-9B</a:t>
            </a:r>
          </a:p>
        </p:txBody>
      </p:sp>
      <p:sp>
        <p:nvSpPr>
          <p:cNvPr id="93" name="Text Box 22">
            <a:extLst>
              <a:ext uri="{FF2B5EF4-FFF2-40B4-BE49-F238E27FC236}">
                <a16:creationId xmlns:a16="http://schemas.microsoft.com/office/drawing/2014/main" id="{D3BC78DD-68E2-3F42-A025-894036CA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8582" y="5576471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222.222.222.220</a:t>
            </a:r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026701D5-9E9E-EF42-B7AA-972F210D71D9}"/>
              </a:ext>
            </a:extLst>
          </p:cNvPr>
          <p:cNvGrpSpPr>
            <a:grpSpLocks/>
          </p:cNvGrpSpPr>
          <p:nvPr/>
        </p:nvGrpSpPr>
        <p:grpSpPr bwMode="auto">
          <a:xfrm>
            <a:off x="3992226" y="6027746"/>
            <a:ext cx="1573213" cy="482601"/>
            <a:chOff x="1934" y="2405"/>
            <a:chExt cx="991" cy="304"/>
          </a:xfrm>
        </p:grpSpPr>
        <p:sp>
          <p:nvSpPr>
            <p:cNvPr id="146" name="Text Box 24">
              <a:extLst>
                <a:ext uri="{FF2B5EF4-FFF2-40B4-BE49-F238E27FC236}">
                  <a16:creationId xmlns:a16="http://schemas.microsoft.com/office/drawing/2014/main" id="{D19F6EF2-3DED-734B-B3EA-8B5850BFD7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4" y="2405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111.111.111.110</a:t>
              </a:r>
            </a:p>
          </p:txBody>
        </p:sp>
        <p:sp>
          <p:nvSpPr>
            <p:cNvPr id="147" name="Text Box 25">
              <a:extLst>
                <a:ext uri="{FF2B5EF4-FFF2-40B4-BE49-F238E27FC236}">
                  <a16:creationId xmlns:a16="http://schemas.microsoft.com/office/drawing/2014/main" id="{E60F6762-DC3F-2E40-B567-43C8BBD1B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8" y="2515"/>
              <a:ext cx="987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E6-E9-00-17-BB-4B</a:t>
              </a:r>
            </a:p>
          </p:txBody>
        </p:sp>
      </p:grpSp>
      <p:sp>
        <p:nvSpPr>
          <p:cNvPr id="99" name="Text Box 26">
            <a:extLst>
              <a:ext uri="{FF2B5EF4-FFF2-40B4-BE49-F238E27FC236}">
                <a16:creationId xmlns:a16="http://schemas.microsoft.com/office/drawing/2014/main" id="{EB7AD1CB-7395-4048-94BA-078B6760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382" y="6174597"/>
            <a:ext cx="163461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CC-49-DE-D0-AB-7D</a:t>
            </a:r>
          </a:p>
        </p:txBody>
      </p:sp>
      <p:sp>
        <p:nvSpPr>
          <p:cNvPr id="100" name="Text Box 27">
            <a:extLst>
              <a:ext uri="{FF2B5EF4-FFF2-40B4-BE49-F238E27FC236}">
                <a16:creationId xmlns:a16="http://schemas.microsoft.com/office/drawing/2014/main" id="{883C22D8-5EE5-FD4B-A6BF-961F094C9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407" y="5985684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111.111.111.112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F0A4A6D6-07D6-9540-9E22-87082344B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438" y="5007006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111.111.111.111</a:t>
            </a:r>
          </a:p>
        </p:txBody>
      </p:sp>
      <p:sp>
        <p:nvSpPr>
          <p:cNvPr id="102" name="Text Box 33">
            <a:extLst>
              <a:ext uri="{FF2B5EF4-FFF2-40B4-BE49-F238E27FC236}">
                <a16:creationId xmlns:a16="http://schemas.microsoft.com/office/drawing/2014/main" id="{98DB423A-5D18-F545-A673-502329AD2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535" y="5196273"/>
            <a:ext cx="15359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74-29-9C-E8-FF-55</a:t>
            </a:r>
          </a:p>
        </p:txBody>
      </p:sp>
      <p:sp>
        <p:nvSpPr>
          <p:cNvPr id="103" name="Freeform 39">
            <a:extLst>
              <a:ext uri="{FF2B5EF4-FFF2-40B4-BE49-F238E27FC236}">
                <a16:creationId xmlns:a16="http://schemas.microsoft.com/office/drawing/2014/main" id="{B2706607-111C-5245-B2CF-A17D7724FFA8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04" name="Line 40">
            <a:extLst>
              <a:ext uri="{FF2B5EF4-FFF2-40B4-BE49-F238E27FC236}">
                <a16:creationId xmlns:a16="http://schemas.microsoft.com/office/drawing/2014/main" id="{28F869C4-D67B-E043-97EC-60E9EE422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5" name="Line 41">
            <a:extLst>
              <a:ext uri="{FF2B5EF4-FFF2-40B4-BE49-F238E27FC236}">
                <a16:creationId xmlns:a16="http://schemas.microsoft.com/office/drawing/2014/main" id="{F58EADC2-5F53-3341-BAA6-DBF970DD75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7" name="Line 44">
            <a:extLst>
              <a:ext uri="{FF2B5EF4-FFF2-40B4-BE49-F238E27FC236}">
                <a16:creationId xmlns:a16="http://schemas.microsoft.com/office/drawing/2014/main" id="{9DEB43AB-0452-E74B-A267-354DF376C2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2282" y="5842809"/>
            <a:ext cx="0" cy="16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08" name="Line 45">
            <a:extLst>
              <a:ext uri="{FF2B5EF4-FFF2-40B4-BE49-F238E27FC236}">
                <a16:creationId xmlns:a16="http://schemas.microsoft.com/office/drawing/2014/main" id="{FCE2A6D7-36B2-D94C-B589-354F8509B9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48645" y="4860508"/>
            <a:ext cx="0" cy="2481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09" name="Line 46">
            <a:extLst>
              <a:ext uri="{FF2B5EF4-FFF2-40B4-BE49-F238E27FC236}">
                <a16:creationId xmlns:a16="http://schemas.microsoft.com/office/drawing/2014/main" id="{34C788DF-A7C4-7C49-A6BA-645F98943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8707" y="5427247"/>
            <a:ext cx="0" cy="6205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0" name="Line 47">
            <a:extLst>
              <a:ext uri="{FF2B5EF4-FFF2-40B4-BE49-F238E27FC236}">
                <a16:creationId xmlns:a16="http://schemas.microsoft.com/office/drawing/2014/main" id="{74475E6E-D489-9D41-83DE-586A84785D2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07745" y="5417721"/>
            <a:ext cx="4762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11" name="Text Box 58">
            <a:extLst>
              <a:ext uri="{FF2B5EF4-FFF2-40B4-BE49-F238E27FC236}">
                <a16:creationId xmlns:a16="http://schemas.microsoft.com/office/drawing/2014/main" id="{9ED91BB2-5CD2-AF4D-990D-A02134AFD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grpSp>
        <p:nvGrpSpPr>
          <p:cNvPr id="113" name="Group 63">
            <a:extLst>
              <a:ext uri="{FF2B5EF4-FFF2-40B4-BE49-F238E27FC236}">
                <a16:creationId xmlns:a16="http://schemas.microsoft.com/office/drawing/2014/main" id="{28E44824-539C-9E48-97D4-38EC5EF1A87D}"/>
              </a:ext>
            </a:extLst>
          </p:cNvPr>
          <p:cNvGrpSpPr>
            <a:grpSpLocks/>
          </p:cNvGrpSpPr>
          <p:nvPr/>
        </p:nvGrpSpPr>
        <p:grpSpPr bwMode="auto">
          <a:xfrm>
            <a:off x="8615685" y="5148731"/>
            <a:ext cx="1616076" cy="495300"/>
            <a:chOff x="4351" y="2786"/>
            <a:chExt cx="1018" cy="312"/>
          </a:xfrm>
        </p:grpSpPr>
        <p:sp>
          <p:nvSpPr>
            <p:cNvPr id="144" name="Text Box 64">
              <a:extLst>
                <a:ext uri="{FF2B5EF4-FFF2-40B4-BE49-F238E27FC236}">
                  <a16:creationId xmlns:a16="http://schemas.microsoft.com/office/drawing/2014/main" id="{6F4DD6C5-5CCC-9A43-8DEF-22B166CC1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2" y="2786"/>
              <a:ext cx="892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222.222.222.222</a:t>
              </a:r>
            </a:p>
          </p:txBody>
        </p:sp>
        <p:sp>
          <p:nvSpPr>
            <p:cNvPr id="145" name="Text Box 65">
              <a:extLst>
                <a:ext uri="{FF2B5EF4-FFF2-40B4-BE49-F238E27FC236}">
                  <a16:creationId xmlns:a16="http://schemas.microsoft.com/office/drawing/2014/main" id="{6E33AF33-87FC-744F-A61A-A574F7048B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1" y="2904"/>
              <a:ext cx="101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49-BD-D2-C7-56-2A</a:t>
              </a:r>
            </a:p>
          </p:txBody>
        </p:sp>
      </p:grpSp>
      <p:sp>
        <p:nvSpPr>
          <p:cNvPr id="114" name="Line 67">
            <a:extLst>
              <a:ext uri="{FF2B5EF4-FFF2-40B4-BE49-F238E27FC236}">
                <a16:creationId xmlns:a16="http://schemas.microsoft.com/office/drawing/2014/main" id="{351E9598-D6EF-0941-9E90-3FFDA09398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16" name="Text Box 71">
            <a:extLst>
              <a:ext uri="{FF2B5EF4-FFF2-40B4-BE49-F238E27FC236}">
                <a16:creationId xmlns:a16="http://schemas.microsoft.com/office/drawing/2014/main" id="{A2452177-E551-CB48-A13E-9F30A8D87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7272" y="6136999"/>
            <a:ext cx="14157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222.222.222.221</a:t>
            </a:r>
          </a:p>
        </p:txBody>
      </p:sp>
      <p:sp>
        <p:nvSpPr>
          <p:cNvPr id="117" name="Text Box 72">
            <a:extLst>
              <a:ext uri="{FF2B5EF4-FFF2-40B4-BE49-F238E27FC236}">
                <a16:creationId xmlns:a16="http://schemas.microsoft.com/office/drawing/2014/main" id="{70A29F2B-254D-C242-BED3-63C6A2000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7391" y="6315866"/>
            <a:ext cx="15522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+mn-lt"/>
                <a:cs typeface="+mn-cs"/>
              </a:rPr>
              <a:t>88-B2-2F-54-1A-0F</a:t>
            </a:r>
          </a:p>
        </p:txBody>
      </p:sp>
      <p:sp>
        <p:nvSpPr>
          <p:cNvPr id="118" name="Line 73">
            <a:extLst>
              <a:ext uri="{FF2B5EF4-FFF2-40B4-BE49-F238E27FC236}">
                <a16:creationId xmlns:a16="http://schemas.microsoft.com/office/drawing/2014/main" id="{EA6BFE92-6101-754D-A5A8-900E35C4E79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120" name="Freeform 75">
            <a:extLst>
              <a:ext uri="{FF2B5EF4-FFF2-40B4-BE49-F238E27FC236}">
                <a16:creationId xmlns:a16="http://schemas.microsoft.com/office/drawing/2014/main" id="{68E66362-A921-0844-BAA8-FB5279AD1D5D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21" name="Text Box 76">
            <a:extLst>
              <a:ext uri="{FF2B5EF4-FFF2-40B4-BE49-F238E27FC236}">
                <a16:creationId xmlns:a16="http://schemas.microsoft.com/office/drawing/2014/main" id="{DA57B50B-B7E5-2942-B45A-3152B6985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C76A447-7E01-C147-9C89-C1C4C935DA7A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167" name="Rectangle 37">
              <a:extLst>
                <a:ext uri="{FF2B5EF4-FFF2-40B4-BE49-F238E27FC236}">
                  <a16:creationId xmlns:a16="http://schemas.microsoft.com/office/drawing/2014/main" id="{89D0886F-F835-2044-AB8F-F49ACC0B58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168" name="Rectangle 37">
              <a:extLst>
                <a:ext uri="{FF2B5EF4-FFF2-40B4-BE49-F238E27FC236}">
                  <a16:creationId xmlns:a16="http://schemas.microsoft.com/office/drawing/2014/main" id="{C75323AD-DC39-4543-A0CC-4375A7BCF3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DD0BCD9-05EB-F249-AEA1-A9CCFBC80BB8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5326B06-29FF-A544-BF80-2A0622229582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065A2A5-902C-A940-821B-CBFC0122AC2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14C076B7-5A71-8644-9F5C-08E13F943BD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13D62837-C3EA-8B4B-B09D-FC71F9727C64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147D5E46-2372-FA45-9685-A7CC6CA91F5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6B2D97C5-61CB-9441-993B-95CAA7169FC7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CD3C4F94-9D92-F048-A80A-0D709146CB4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71" name="Rectangle 37">
            <a:extLst>
              <a:ext uri="{FF2B5EF4-FFF2-40B4-BE49-F238E27FC236}">
                <a16:creationId xmlns:a16="http://schemas.microsoft.com/office/drawing/2014/main" id="{A9816EEA-38E6-AE46-970F-D20738D1CBC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49" name="Group 49">
            <a:extLst>
              <a:ext uri="{FF2B5EF4-FFF2-40B4-BE49-F238E27FC236}">
                <a16:creationId xmlns:a16="http://schemas.microsoft.com/office/drawing/2014/main" id="{AD680CEA-D168-C84F-AAE1-D128195A44E7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150" name="Picture 50" descr="desktop_computer_stylized_medium">
              <a:extLst>
                <a:ext uri="{FF2B5EF4-FFF2-40B4-BE49-F238E27FC236}">
                  <a16:creationId xmlns:a16="http://schemas.microsoft.com/office/drawing/2014/main" id="{DADE998E-D7B9-EC4F-9F94-E65CF536C4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1" name="Freeform 51">
              <a:extLst>
                <a:ext uri="{FF2B5EF4-FFF2-40B4-BE49-F238E27FC236}">
                  <a16:creationId xmlns:a16="http://schemas.microsoft.com/office/drawing/2014/main" id="{BC38A1B0-555E-F049-93AC-48537726F70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80" name="Rectangle 37">
            <a:extLst>
              <a:ext uri="{FF2B5EF4-FFF2-40B4-BE49-F238E27FC236}">
                <a16:creationId xmlns:a16="http://schemas.microsoft.com/office/drawing/2014/main" id="{51912ACC-FA1C-7E48-9062-DA96B6CD7C3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26" name="Group 49">
            <a:extLst>
              <a:ext uri="{FF2B5EF4-FFF2-40B4-BE49-F238E27FC236}">
                <a16:creationId xmlns:a16="http://schemas.microsoft.com/office/drawing/2014/main" id="{164313DA-E436-B94D-946E-A9F9627207EA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127" name="Picture 50" descr="desktop_computer_stylized_medium">
              <a:extLst>
                <a:ext uri="{FF2B5EF4-FFF2-40B4-BE49-F238E27FC236}">
                  <a16:creationId xmlns:a16="http://schemas.microsoft.com/office/drawing/2014/main" id="{2DC8C6C4-5C23-0541-8061-C718A5B9D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8" name="Freeform 51">
              <a:extLst>
                <a:ext uri="{FF2B5EF4-FFF2-40B4-BE49-F238E27FC236}">
                  <a16:creationId xmlns:a16="http://schemas.microsoft.com/office/drawing/2014/main" id="{24E0555C-7855-E749-82E9-0F21AFA4C7C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181" name="Rectangle 37">
            <a:extLst>
              <a:ext uri="{FF2B5EF4-FFF2-40B4-BE49-F238E27FC236}">
                <a16:creationId xmlns:a16="http://schemas.microsoft.com/office/drawing/2014/main" id="{43F1B530-B1FE-5547-9108-2D9D5DEFE2F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182" name="Rectangle 37">
            <a:extLst>
              <a:ext uri="{FF2B5EF4-FFF2-40B4-BE49-F238E27FC236}">
                <a16:creationId xmlns:a16="http://schemas.microsoft.com/office/drawing/2014/main" id="{7CF48F98-D094-CD4E-BD60-0DA33EA422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152" name="Group 44">
            <a:extLst>
              <a:ext uri="{FF2B5EF4-FFF2-40B4-BE49-F238E27FC236}">
                <a16:creationId xmlns:a16="http://schemas.microsoft.com/office/drawing/2014/main" id="{083ACB0A-FBA9-0D43-9726-0A41424DD39D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154" name="Picture 45" descr="desktop_computer_stylized_medium">
              <a:extLst>
                <a:ext uri="{FF2B5EF4-FFF2-40B4-BE49-F238E27FC236}">
                  <a16:creationId xmlns:a16="http://schemas.microsoft.com/office/drawing/2014/main" id="{C369DB0B-1F34-3B46-A82A-78A90E656D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5" name="Freeform 46">
              <a:extLst>
                <a:ext uri="{FF2B5EF4-FFF2-40B4-BE49-F238E27FC236}">
                  <a16:creationId xmlns:a16="http://schemas.microsoft.com/office/drawing/2014/main" id="{9C2398C0-FF47-894E-B5E8-11EB55029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04162-E90D-984F-847A-C102A2F79780}"/>
              </a:ext>
            </a:extLst>
          </p:cNvPr>
          <p:cNvCxnSpPr/>
          <p:nvPr/>
        </p:nvCxnSpPr>
        <p:spPr>
          <a:xfrm flipV="1">
            <a:off x="8669292" y="4874844"/>
            <a:ext cx="0" cy="4459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ED79A4A8-654F-5C41-9FB9-78AF30E0F351}"/>
              </a:ext>
            </a:extLst>
          </p:cNvPr>
          <p:cNvCxnSpPr>
            <a:cxnSpLocks/>
          </p:cNvCxnSpPr>
          <p:nvPr/>
        </p:nvCxnSpPr>
        <p:spPr>
          <a:xfrm flipV="1">
            <a:off x="8447023" y="5943807"/>
            <a:ext cx="0" cy="241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113">
            <a:extLst>
              <a:ext uri="{FF2B5EF4-FFF2-40B4-BE49-F238E27FC236}">
                <a16:creationId xmlns:a16="http://schemas.microsoft.com/office/drawing/2014/main" id="{4F40B619-9A70-2641-9962-A545BD190AEE}"/>
              </a:ext>
            </a:extLst>
          </p:cNvPr>
          <p:cNvGrpSpPr>
            <a:grpSpLocks/>
          </p:cNvGrpSpPr>
          <p:nvPr/>
        </p:nvGrpSpPr>
        <p:grpSpPr bwMode="auto">
          <a:xfrm>
            <a:off x="9360038" y="2716627"/>
            <a:ext cx="928688" cy="1954212"/>
            <a:chOff x="250" y="1380"/>
            <a:chExt cx="585" cy="1231"/>
          </a:xfrm>
        </p:grpSpPr>
        <p:sp>
          <p:nvSpPr>
            <p:cNvPr id="245" name="Freeform 106">
              <a:extLst>
                <a:ext uri="{FF2B5EF4-FFF2-40B4-BE49-F238E27FC236}">
                  <a16:creationId xmlns:a16="http://schemas.microsoft.com/office/drawing/2014/main" id="{970BC10B-039D-D849-BD17-870D52BCA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" y="1414"/>
              <a:ext cx="582" cy="1197"/>
            </a:xfrm>
            <a:custGeom>
              <a:avLst/>
              <a:gdLst>
                <a:gd name="T0" fmla="*/ 582 w 582"/>
                <a:gd name="T1" fmla="*/ 781 h 1197"/>
                <a:gd name="T2" fmla="*/ 0 w 582"/>
                <a:gd name="T3" fmla="*/ 1197 h 1197"/>
                <a:gd name="T4" fmla="*/ 83 w 582"/>
                <a:gd name="T5" fmla="*/ 0 h 1197"/>
                <a:gd name="T6" fmla="*/ 582 w 582"/>
                <a:gd name="T7" fmla="*/ 781 h 1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1197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99000">
                  <a:schemeClr val="bg1">
                    <a:lumMod val="75000"/>
                  </a:scheme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6" name="Rectangle 107">
              <a:extLst>
                <a:ext uri="{FF2B5EF4-FFF2-40B4-BE49-F238E27FC236}">
                  <a16:creationId xmlns:a16="http://schemas.microsoft.com/office/drawing/2014/main" id="{881A2D84-75CD-FF46-8268-58570E386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399"/>
              <a:ext cx="493" cy="79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7" name="Text Box 108">
              <a:extLst>
                <a:ext uri="{FF2B5EF4-FFF2-40B4-BE49-F238E27FC236}">
                  <a16:creationId xmlns:a16="http://schemas.microsoft.com/office/drawing/2014/main" id="{0174C2C5-DEEC-6448-84DD-CBC717D8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248" name="Line 109">
              <a:extLst>
                <a:ext uri="{FF2B5EF4-FFF2-40B4-BE49-F238E27FC236}">
                  <a16:creationId xmlns:a16="http://schemas.microsoft.com/office/drawing/2014/main" id="{5A82C9AA-9D84-BC42-9880-443161490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" y="186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49" name="Line 110">
              <a:extLst>
                <a:ext uri="{FF2B5EF4-FFF2-40B4-BE49-F238E27FC236}">
                  <a16:creationId xmlns:a16="http://schemas.microsoft.com/office/drawing/2014/main" id="{7EEC7F05-4E24-D14E-8286-E30E0B01C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" y="2027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0" name="Line 111">
              <a:extLst>
                <a:ext uri="{FF2B5EF4-FFF2-40B4-BE49-F238E27FC236}">
                  <a16:creationId xmlns:a16="http://schemas.microsoft.com/office/drawing/2014/main" id="{8F3EE3E7-2794-E248-913F-D23487889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2186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251" name="Line 112">
              <a:extLst>
                <a:ext uri="{FF2B5EF4-FFF2-40B4-BE49-F238E27FC236}">
                  <a16:creationId xmlns:a16="http://schemas.microsoft.com/office/drawing/2014/main" id="{12725139-7043-064B-BBB9-A6E7289DCD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" y="16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40" name="Group 44">
            <a:extLst>
              <a:ext uri="{FF2B5EF4-FFF2-40B4-BE49-F238E27FC236}">
                <a16:creationId xmlns:a16="http://schemas.microsoft.com/office/drawing/2014/main" id="{BF422F91-ACCF-D044-A60B-0B40246D065D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142" name="Picture 45" descr="desktop_computer_stylized_medium">
              <a:extLst>
                <a:ext uri="{FF2B5EF4-FFF2-40B4-BE49-F238E27FC236}">
                  <a16:creationId xmlns:a16="http://schemas.microsoft.com/office/drawing/2014/main" id="{707FEFA6-A5DE-6840-9994-DC6AA79BA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Freeform 46">
              <a:extLst>
                <a:ext uri="{FF2B5EF4-FFF2-40B4-BE49-F238E27FC236}">
                  <a16:creationId xmlns:a16="http://schemas.microsoft.com/office/drawing/2014/main" id="{2330F56F-3837-6446-9F35-FB42B05CDD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4" name="Group 100">
            <a:extLst>
              <a:ext uri="{FF2B5EF4-FFF2-40B4-BE49-F238E27FC236}">
                <a16:creationId xmlns:a16="http://schemas.microsoft.com/office/drawing/2014/main" id="{6FAC5503-9195-DF48-BF18-E7D249227C5B}"/>
              </a:ext>
            </a:extLst>
          </p:cNvPr>
          <p:cNvGrpSpPr>
            <a:grpSpLocks/>
          </p:cNvGrpSpPr>
          <p:nvPr/>
        </p:nvGrpSpPr>
        <p:grpSpPr bwMode="auto">
          <a:xfrm>
            <a:off x="5329167" y="3001010"/>
            <a:ext cx="836613" cy="2081213"/>
            <a:chOff x="2838" y="1545"/>
            <a:chExt cx="527" cy="1311"/>
          </a:xfrm>
        </p:grpSpPr>
        <p:sp>
          <p:nvSpPr>
            <p:cNvPr id="125" name="Freeform 93">
              <a:extLst>
                <a:ext uri="{FF2B5EF4-FFF2-40B4-BE49-F238E27FC236}">
                  <a16:creationId xmlns:a16="http://schemas.microsoft.com/office/drawing/2014/main" id="{9ADEE501-63F8-C84E-95DD-74C5774DAA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8" y="2342"/>
              <a:ext cx="527" cy="514"/>
            </a:xfrm>
            <a:custGeom>
              <a:avLst/>
              <a:gdLst>
                <a:gd name="T0" fmla="*/ 564 w 564"/>
                <a:gd name="T1" fmla="*/ 0 h 564"/>
                <a:gd name="T2" fmla="*/ 287 w 564"/>
                <a:gd name="T3" fmla="*/ 564 h 564"/>
                <a:gd name="T4" fmla="*/ 0 w 564"/>
                <a:gd name="T5" fmla="*/ 0 h 564"/>
                <a:gd name="T6" fmla="*/ 564 w 564"/>
                <a:gd name="T7" fmla="*/ 0 h 564"/>
                <a:gd name="T8" fmla="*/ 0 60000 65536"/>
                <a:gd name="T9" fmla="*/ 0 60000 65536"/>
                <a:gd name="T10" fmla="*/ 0 60000 65536"/>
                <a:gd name="T11" fmla="*/ 0 60000 6553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0 w 10000"/>
                <a:gd name="connsiteY2" fmla="*/ 0 h 10486"/>
                <a:gd name="connsiteX3" fmla="*/ 10000 w 10000"/>
                <a:gd name="connsiteY3" fmla="*/ 0 h 10486"/>
                <a:gd name="connsiteX0" fmla="*/ 10000 w 10000"/>
                <a:gd name="connsiteY0" fmla="*/ 0 h 10486"/>
                <a:gd name="connsiteX1" fmla="*/ 5770 w 10000"/>
                <a:gd name="connsiteY1" fmla="*/ 10486 h 10486"/>
                <a:gd name="connsiteX2" fmla="*/ 2703 w 10000"/>
                <a:gd name="connsiteY2" fmla="*/ 5075 h 10486"/>
                <a:gd name="connsiteX3" fmla="*/ 0 w 10000"/>
                <a:gd name="connsiteY3" fmla="*/ 0 h 10486"/>
                <a:gd name="connsiteX4" fmla="*/ 10000 w 10000"/>
                <a:gd name="connsiteY4" fmla="*/ 0 h 10486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720"/>
                <a:gd name="connsiteX1" fmla="*/ 5770 w 10000"/>
                <a:gd name="connsiteY1" fmla="*/ 10486 h 10720"/>
                <a:gd name="connsiteX2" fmla="*/ 563 w 10000"/>
                <a:gd name="connsiteY2" fmla="*/ 10720 h 10720"/>
                <a:gd name="connsiteX3" fmla="*/ 0 w 10000"/>
                <a:gd name="connsiteY3" fmla="*/ 0 h 10720"/>
                <a:gd name="connsiteX4" fmla="*/ 10000 w 10000"/>
                <a:gd name="connsiteY4" fmla="*/ 0 h 10720"/>
                <a:gd name="connsiteX0" fmla="*/ 10000 w 10000"/>
                <a:gd name="connsiteY0" fmla="*/ 0 h 10489"/>
                <a:gd name="connsiteX1" fmla="*/ 5770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89"/>
                <a:gd name="connsiteX1" fmla="*/ 6548 w 10000"/>
                <a:gd name="connsiteY1" fmla="*/ 10486 h 10489"/>
                <a:gd name="connsiteX2" fmla="*/ 271 w 10000"/>
                <a:gd name="connsiteY2" fmla="*/ 10331 h 10489"/>
                <a:gd name="connsiteX3" fmla="*/ 0 w 10000"/>
                <a:gd name="connsiteY3" fmla="*/ 0 h 10489"/>
                <a:gd name="connsiteX4" fmla="*/ 10000 w 10000"/>
                <a:gd name="connsiteY4" fmla="*/ 0 h 10489"/>
                <a:gd name="connsiteX0" fmla="*/ 10000 w 10000"/>
                <a:gd name="connsiteY0" fmla="*/ 0 h 10492"/>
                <a:gd name="connsiteX1" fmla="*/ 6548 w 10000"/>
                <a:gd name="connsiteY1" fmla="*/ 10486 h 10492"/>
                <a:gd name="connsiteX2" fmla="*/ 271 w 10000"/>
                <a:gd name="connsiteY2" fmla="*/ 10331 h 10492"/>
                <a:gd name="connsiteX3" fmla="*/ 0 w 10000"/>
                <a:gd name="connsiteY3" fmla="*/ 0 h 10492"/>
                <a:gd name="connsiteX4" fmla="*/ 10000 w 10000"/>
                <a:gd name="connsiteY4" fmla="*/ 0 h 10492"/>
                <a:gd name="connsiteX0" fmla="*/ 9749 w 9749"/>
                <a:gd name="connsiteY0" fmla="*/ 0 h 10492"/>
                <a:gd name="connsiteX1" fmla="*/ 6297 w 9749"/>
                <a:gd name="connsiteY1" fmla="*/ 10486 h 10492"/>
                <a:gd name="connsiteX2" fmla="*/ 20 w 9749"/>
                <a:gd name="connsiteY2" fmla="*/ 10331 h 10492"/>
                <a:gd name="connsiteX3" fmla="*/ 916 w 9749"/>
                <a:gd name="connsiteY3" fmla="*/ 1363 h 10492"/>
                <a:gd name="connsiteX4" fmla="*/ 9749 w 9749"/>
                <a:gd name="connsiteY4" fmla="*/ 0 h 10492"/>
                <a:gd name="connsiteX0" fmla="*/ 9600 w 9600"/>
                <a:gd name="connsiteY0" fmla="*/ 372 h 8700"/>
                <a:gd name="connsiteX1" fmla="*/ 6458 w 9600"/>
                <a:gd name="connsiteY1" fmla="*/ 8695 h 8700"/>
                <a:gd name="connsiteX2" fmla="*/ 20 w 9600"/>
                <a:gd name="connsiteY2" fmla="*/ 8548 h 8700"/>
                <a:gd name="connsiteX3" fmla="*/ 939 w 9600"/>
                <a:gd name="connsiteY3" fmla="*/ 0 h 8700"/>
                <a:gd name="connsiteX4" fmla="*/ 9600 w 9600"/>
                <a:gd name="connsiteY4" fmla="*/ 372 h 8700"/>
                <a:gd name="connsiteX0" fmla="*/ 10000 w 10000"/>
                <a:gd name="connsiteY0" fmla="*/ 428 h 10000"/>
                <a:gd name="connsiteX1" fmla="*/ 6727 w 10000"/>
                <a:gd name="connsiteY1" fmla="*/ 9994 h 10000"/>
                <a:gd name="connsiteX2" fmla="*/ 21 w 10000"/>
                <a:gd name="connsiteY2" fmla="*/ 9825 h 10000"/>
                <a:gd name="connsiteX3" fmla="*/ 978 w 10000"/>
                <a:gd name="connsiteY3" fmla="*/ 0 h 10000"/>
                <a:gd name="connsiteX4" fmla="*/ 10000 w 10000"/>
                <a:gd name="connsiteY4" fmla="*/ 428 h 10000"/>
                <a:gd name="connsiteX0" fmla="*/ 9997 w 9997"/>
                <a:gd name="connsiteY0" fmla="*/ 428 h 10000"/>
                <a:gd name="connsiteX1" fmla="*/ 6724 w 9997"/>
                <a:gd name="connsiteY1" fmla="*/ 9994 h 10000"/>
                <a:gd name="connsiteX2" fmla="*/ 18 w 9997"/>
                <a:gd name="connsiteY2" fmla="*/ 9825 h 10000"/>
                <a:gd name="connsiteX3" fmla="*/ 975 w 9997"/>
                <a:gd name="connsiteY3" fmla="*/ 0 h 10000"/>
                <a:gd name="connsiteX4" fmla="*/ 9997 w 9997"/>
                <a:gd name="connsiteY4" fmla="*/ 428 h 10000"/>
                <a:gd name="connsiteX0" fmla="*/ 9982 w 9982"/>
                <a:gd name="connsiteY0" fmla="*/ 428 h 10000"/>
                <a:gd name="connsiteX1" fmla="*/ 6708 w 9982"/>
                <a:gd name="connsiteY1" fmla="*/ 9994 h 10000"/>
                <a:gd name="connsiteX2" fmla="*/ 0 w 9982"/>
                <a:gd name="connsiteY2" fmla="*/ 9825 h 10000"/>
                <a:gd name="connsiteX3" fmla="*/ 957 w 9982"/>
                <a:gd name="connsiteY3" fmla="*/ 0 h 10000"/>
                <a:gd name="connsiteX4" fmla="*/ 9982 w 9982"/>
                <a:gd name="connsiteY4" fmla="*/ 42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2" h="10000">
                  <a:moveTo>
                    <a:pt x="9982" y="428"/>
                  </a:moveTo>
                  <a:cubicBezTo>
                    <a:pt x="6708" y="5645"/>
                    <a:pt x="7799" y="6805"/>
                    <a:pt x="6708" y="9994"/>
                  </a:cubicBezTo>
                  <a:cubicBezTo>
                    <a:pt x="4852" y="10080"/>
                    <a:pt x="3414" y="9311"/>
                    <a:pt x="0" y="9825"/>
                  </a:cubicBezTo>
                  <a:cubicBezTo>
                    <a:pt x="1461" y="5697"/>
                    <a:pt x="1365" y="4235"/>
                    <a:pt x="957" y="0"/>
                  </a:cubicBezTo>
                  <a:lnTo>
                    <a:pt x="9982" y="428"/>
                  </a:lnTo>
                  <a:close/>
                </a:path>
              </a:pathLst>
            </a:custGeom>
            <a:gradFill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>
                    <a:alpha val="72000"/>
                  </a:scheme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Rectangle 94">
              <a:extLst>
                <a:ext uri="{FF2B5EF4-FFF2-40B4-BE49-F238E27FC236}">
                  <a16:creationId xmlns:a16="http://schemas.microsoft.com/office/drawing/2014/main" id="{4A87A5E7-F047-7840-BBAF-012253EA5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1877"/>
              <a:ext cx="493" cy="47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0" name="Text Box 95">
              <a:extLst>
                <a:ext uri="{FF2B5EF4-FFF2-40B4-BE49-F238E27FC236}">
                  <a16:creationId xmlns:a16="http://schemas.microsoft.com/office/drawing/2014/main" id="{6178E43E-D8F7-EC4A-AEDE-EC269AA14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IP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Eth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Phy</a:t>
              </a:r>
            </a:p>
          </p:txBody>
        </p:sp>
        <p:sp>
          <p:nvSpPr>
            <p:cNvPr id="131" name="Line 98">
              <a:extLst>
                <a:ext uri="{FF2B5EF4-FFF2-40B4-BE49-F238E27FC236}">
                  <a16:creationId xmlns:a16="http://schemas.microsoft.com/office/drawing/2014/main" id="{981CF2C0-D84F-EE42-A47F-A00DF699C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8" y="2039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1CF9F5A6-31A7-6E4D-B8BD-A18B5282D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5" y="2198"/>
              <a:ext cx="48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242" name="Rectangle 76">
            <a:extLst>
              <a:ext uri="{FF2B5EF4-FFF2-40B4-BE49-F238E27FC236}">
                <a16:creationId xmlns:a16="http://schemas.microsoft.com/office/drawing/2014/main" id="{5FBC6133-DD27-3241-A408-966313D3A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522" y="1283045"/>
            <a:ext cx="7772400" cy="55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B receives frame, extracts IP datagram destination B </a:t>
            </a:r>
          </a:p>
        </p:txBody>
      </p:sp>
      <p:sp>
        <p:nvSpPr>
          <p:cNvPr id="243" name="Rectangle 77">
            <a:extLst>
              <a:ext uri="{FF2B5EF4-FFF2-40B4-BE49-F238E27FC236}">
                <a16:creationId xmlns:a16="http://schemas.microsoft.com/office/drawing/2014/main" id="{53E8513E-E83D-C947-8989-F40E5454F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17" y="1759501"/>
            <a:ext cx="10810254" cy="722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i="0" dirty="0">
                <a:cs typeface="+mn-cs"/>
              </a:rPr>
              <a:t>B passes datagram up protocol stack to IP</a:t>
            </a:r>
            <a:endParaRPr lang="en-US" sz="3200" i="0" dirty="0"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5808B4-288B-1A47-80DE-79C749B11A60}"/>
              </a:ext>
            </a:extLst>
          </p:cNvPr>
          <p:cNvGrpSpPr/>
          <p:nvPr/>
        </p:nvGrpSpPr>
        <p:grpSpPr>
          <a:xfrm>
            <a:off x="8183438" y="2659822"/>
            <a:ext cx="2011363" cy="1082675"/>
            <a:chOff x="1048710" y="2964622"/>
            <a:chExt cx="2011363" cy="1082675"/>
          </a:xfrm>
        </p:grpSpPr>
        <p:grpSp>
          <p:nvGrpSpPr>
            <p:cNvPr id="97" name="Group 61">
              <a:extLst>
                <a:ext uri="{FF2B5EF4-FFF2-40B4-BE49-F238E27FC236}">
                  <a16:creationId xmlns:a16="http://schemas.microsoft.com/office/drawing/2014/main" id="{590253FA-B20A-BC47-9991-7C88D4928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8710" y="2964622"/>
              <a:ext cx="2011363" cy="754062"/>
              <a:chOff x="1197" y="1669"/>
              <a:chExt cx="1267" cy="475"/>
            </a:xfrm>
          </p:grpSpPr>
          <p:grpSp>
            <p:nvGrpSpPr>
              <p:cNvPr id="139" name="Group 62">
                <a:extLst>
                  <a:ext uri="{FF2B5EF4-FFF2-40B4-BE49-F238E27FC236}">
                    <a16:creationId xmlns:a16="http://schemas.microsoft.com/office/drawing/2014/main" id="{16EF4841-6756-4D46-9546-277539335C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7" y="1990"/>
                <a:ext cx="90" cy="154"/>
                <a:chOff x="1337" y="1990"/>
                <a:chExt cx="90" cy="154"/>
              </a:xfrm>
            </p:grpSpPr>
            <p:sp>
              <p:nvSpPr>
                <p:cNvPr id="148" name="Line 64">
                  <a:extLst>
                    <a:ext uri="{FF2B5EF4-FFF2-40B4-BE49-F238E27FC236}">
                      <a16:creationId xmlns:a16="http://schemas.microsoft.com/office/drawing/2014/main" id="{7371DDB5-904C-874E-8170-C30D59BE50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7" y="1990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53" name="Line 65">
                  <a:extLst>
                    <a:ext uri="{FF2B5EF4-FFF2-40B4-BE49-F238E27FC236}">
                      <a16:creationId xmlns:a16="http://schemas.microsoft.com/office/drawing/2014/main" id="{6FF50978-C793-0044-BB29-ED02AA8DB9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27" y="1992"/>
                  <a:ext cx="0" cy="152"/>
                </a:xfrm>
                <a:prstGeom prst="line">
                  <a:avLst/>
                </a:prstGeom>
                <a:noFill/>
                <a:ln w="19050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41" name="Text Box 66">
                <a:extLst>
                  <a:ext uri="{FF2B5EF4-FFF2-40B4-BE49-F238E27FC236}">
                    <a16:creationId xmlns:a16="http://schemas.microsoft.com/office/drawing/2014/main" id="{CF1AC934-0101-A144-8086-FDAE559CA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669"/>
                <a:ext cx="126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IP src: 111.111.111.111</a:t>
                </a:r>
              </a:p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rPr>
                  <a:t>   IP dest: 222.222.222.222</a:t>
                </a:r>
              </a:p>
            </p:txBody>
          </p:sp>
        </p:grpSp>
        <p:sp>
          <p:nvSpPr>
            <p:cNvPr id="134" name="Rectangle 76">
              <a:extLst>
                <a:ext uri="{FF2B5EF4-FFF2-40B4-BE49-F238E27FC236}">
                  <a16:creationId xmlns:a16="http://schemas.microsoft.com/office/drawing/2014/main" id="{5CAD8B39-F5FB-0F41-BB58-2958DF33F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7923" y="3801235"/>
              <a:ext cx="1096963" cy="242887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5" name="Line 77">
              <a:extLst>
                <a:ext uri="{FF2B5EF4-FFF2-40B4-BE49-F238E27FC236}">
                  <a16:creationId xmlns:a16="http://schemas.microsoft.com/office/drawing/2014/main" id="{D811A9F1-AA7D-C549-A785-729344EC63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98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36" name="Line 78">
              <a:extLst>
                <a:ext uri="{FF2B5EF4-FFF2-40B4-BE49-F238E27FC236}">
                  <a16:creationId xmlns:a16="http://schemas.microsoft.com/office/drawing/2014/main" id="{2F881AFC-357E-514E-AD8A-1BD2337E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2248" y="3805997"/>
              <a:ext cx="0" cy="241300"/>
            </a:xfrm>
            <a:prstGeom prst="line">
              <a:avLst/>
            </a:prstGeom>
            <a:noFill/>
            <a:ln w="19050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2" name="Line 83">
              <a:extLst>
                <a:ext uri="{FF2B5EF4-FFF2-40B4-BE49-F238E27FC236}">
                  <a16:creationId xmlns:a16="http://schemas.microsoft.com/office/drawing/2014/main" id="{965AF9CB-B38A-5341-85A1-FE1D132A86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170948" y="3182110"/>
              <a:ext cx="3175" cy="746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3" name="Line 84">
              <a:extLst>
                <a:ext uri="{FF2B5EF4-FFF2-40B4-BE49-F238E27FC236}">
                  <a16:creationId xmlns:a16="http://schemas.microsoft.com/office/drawing/2014/main" id="{246C53EB-6FD6-D440-9F52-35BA7E016D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6998" y="3359910"/>
              <a:ext cx="3175" cy="5683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496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0.00052 -0.04074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203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EBB3351-6E63-CD4D-9FD2-D6498F65C79A}"/>
              </a:ext>
            </a:extLst>
          </p:cNvPr>
          <p:cNvSpPr txBox="1">
            <a:spLocks noChangeArrowheads="1"/>
          </p:cNvSpPr>
          <p:nvPr/>
        </p:nvSpPr>
        <p:spPr>
          <a:xfrm>
            <a:off x="877956" y="1480930"/>
            <a:ext cx="10903227" cy="1981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/>
              <a:t>32-bit IP address: </a:t>
            </a:r>
          </a:p>
          <a:p>
            <a:pPr lvl="1">
              <a:defRPr/>
            </a:pPr>
            <a:r>
              <a:rPr lang="en-US" sz="2800" i="1" dirty="0"/>
              <a:t>network-layer</a:t>
            </a:r>
            <a:r>
              <a:rPr lang="en-US" sz="2800" dirty="0"/>
              <a:t> address for interface</a:t>
            </a:r>
          </a:p>
          <a:p>
            <a:pPr lvl="1">
              <a:defRPr/>
            </a:pPr>
            <a:r>
              <a:rPr lang="en-US" sz="2800" dirty="0"/>
              <a:t>used for layer 3 (network layer) forwarding</a:t>
            </a:r>
          </a:p>
          <a:p>
            <a:pPr lvl="1">
              <a:defRPr/>
            </a:pPr>
            <a:r>
              <a:rPr lang="en-US" sz="2800" dirty="0"/>
              <a:t>e.g.: 128.119.40.136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F51F861-D4AD-CD46-A67F-018CCE6A2B4D}"/>
              </a:ext>
            </a:extLst>
          </p:cNvPr>
          <p:cNvSpPr txBox="1">
            <a:spLocks noChangeArrowheads="1"/>
          </p:cNvSpPr>
          <p:nvPr/>
        </p:nvSpPr>
        <p:spPr>
          <a:xfrm>
            <a:off x="925425" y="3402170"/>
            <a:ext cx="10903227" cy="2264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>
              <a:defRPr/>
            </a:pPr>
            <a:r>
              <a:rPr lang="en-US" sz="3200" dirty="0"/>
              <a:t>MAC (or LAN or physical or Ethernet) address: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</a:p>
          <a:p>
            <a:pPr lvl="1">
              <a:defRPr/>
            </a:pPr>
            <a:r>
              <a:rPr lang="en-US" sz="2800" dirty="0"/>
              <a:t>function: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  <a:r>
              <a:rPr lang="en-US" sz="2800" dirty="0">
                <a:solidFill>
                  <a:srgbClr val="0000A8"/>
                </a:solidFill>
              </a:rPr>
              <a:t>used “locally” to get frame from one interface to another physically-connected interface (same subnet, in IP-addressing sense)</a:t>
            </a:r>
          </a:p>
          <a:p>
            <a:pPr lvl="1">
              <a:defRPr/>
            </a:pPr>
            <a:r>
              <a:rPr lang="en-US" sz="2800" dirty="0"/>
              <a:t>48-bit MAC address (for most LANs) burned in NIC ROM, also sometimes software settable</a:t>
            </a:r>
          </a:p>
          <a:p>
            <a:pPr lvl="1">
              <a:defRPr/>
            </a:pPr>
            <a:endParaRPr lang="en-US" dirty="0">
              <a:latin typeface="Gill Sans MT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3974C1-45B4-5341-A96C-26EFA0BC954B}"/>
              </a:ext>
            </a:extLst>
          </p:cNvPr>
          <p:cNvGrpSpPr/>
          <p:nvPr/>
        </p:nvGrpSpPr>
        <p:grpSpPr>
          <a:xfrm>
            <a:off x="912934" y="5533272"/>
            <a:ext cx="10903227" cy="903016"/>
            <a:chOff x="912934" y="5533272"/>
            <a:chExt cx="10903227" cy="903016"/>
          </a:xfrm>
        </p:grpSpPr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4108502E-90D7-684B-A7CF-A0EB238E3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171" y="5789957"/>
              <a:ext cx="3388685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hexadecimal (base 16) notation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(each </a:t>
              </a:r>
              <a:r>
                <a:rPr lang="en-US" dirty="0">
                  <a:solidFill>
                    <a:srgbClr val="000099"/>
                  </a:solidFill>
                  <a:latin typeface="+mn-lt"/>
                </a:rPr>
                <a:t>“</a:t>
              </a: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numeral</a:t>
              </a:r>
              <a:r>
                <a:rPr lang="en-US" dirty="0">
                  <a:solidFill>
                    <a:srgbClr val="000099"/>
                  </a:solidFill>
                  <a:latin typeface="+mn-lt"/>
                </a:rPr>
                <a:t>” </a:t>
              </a:r>
              <a:r>
                <a:rPr lang="en-US" dirty="0">
                  <a:solidFill>
                    <a:srgbClr val="000099"/>
                  </a:solidFill>
                  <a:latin typeface="+mn-lt"/>
                  <a:cs typeface="+mn-cs"/>
                </a:rPr>
                <a:t>represents 4 bits)</a:t>
              </a: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F3EB23B5-9722-524B-A947-6BAB90B5B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21744" y="5895906"/>
              <a:ext cx="623681" cy="213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04D30B9-A03D-3D4E-82B8-D739C54E39F8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12934" y="5533272"/>
              <a:ext cx="10903227" cy="5827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>
                <a:defRPr/>
              </a:pPr>
              <a:r>
                <a:rPr lang="en-US" sz="2800" dirty="0"/>
                <a:t>e.g.: 1A-2F-BB-76-09-AD</a:t>
              </a:r>
            </a:p>
            <a:p>
              <a:pPr lvl="1">
                <a:defRPr/>
              </a:pPr>
              <a:endParaRPr lang="en-US" dirty="0">
                <a:latin typeface="Gill Sans M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051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8734" y="4271477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3225" y="3351624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59594" y="5298866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5" name="Text Box 4">
            <a:extLst>
              <a:ext uri="{FF2B5EF4-FFF2-40B4-BE49-F238E27FC236}">
                <a16:creationId xmlns:a16="http://schemas.microsoft.com/office/drawing/2014/main" id="{639A8D23-CDBF-2646-8186-B37431299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16922"/>
            <a:ext cx="833125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0" dirty="0">
                <a:solidFill>
                  <a:srgbClr val="000000"/>
                </a:solidFill>
                <a:latin typeface="+mn-lt"/>
              </a:rPr>
              <a:t>each interface on LAN 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+mn-lt"/>
              </a:rPr>
              <a:t>has unique 48-bit </a:t>
            </a:r>
            <a:r>
              <a:rPr lang="en-US" sz="2800" i="0" dirty="0">
                <a:solidFill>
                  <a:srgbClr val="0000A8"/>
                </a:solidFill>
                <a:latin typeface="+mn-lt"/>
              </a:rPr>
              <a:t>MAC</a:t>
            </a:r>
            <a:r>
              <a:rPr lang="en-US" sz="2800" i="0" dirty="0">
                <a:solidFill>
                  <a:srgbClr val="000000"/>
                </a:solidFill>
                <a:latin typeface="+mn-lt"/>
              </a:rPr>
              <a:t> address</a:t>
            </a:r>
          </a:p>
          <a:p>
            <a:pPr marL="457200" indent="-274638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A8"/>
              </a:buClr>
              <a:buFont typeface="Wingdings" pitchFamily="2" charset="2"/>
              <a:buChar char="§"/>
              <a:defRPr/>
            </a:pPr>
            <a:r>
              <a:rPr lang="en-US" sz="2800" i="0" dirty="0">
                <a:solidFill>
                  <a:srgbClr val="000000"/>
                </a:solidFill>
                <a:latin typeface="+mn-lt"/>
              </a:rPr>
              <a:t>has a locally unique 32-bit IP address (as we’ve seen)</a:t>
            </a:r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425937" y="3593615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46825" y="4320484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" name="Text Box 24">
            <a:extLst>
              <a:ext uri="{FF2B5EF4-FFF2-40B4-BE49-F238E27FC236}">
                <a16:creationId xmlns:a16="http://schemas.microsoft.com/office/drawing/2014/main" id="{0B96A29F-FA92-4046-A8C4-553BE3BB4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648" y="3308137"/>
            <a:ext cx="1781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1A-2F-BB-76-09-AD</a:t>
            </a: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5327" y="443650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9197" y="4779066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5320AB1-33FB-E441-96FA-8A3695961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2781" y="5733635"/>
            <a:ext cx="3603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" name="Text Box 29">
            <a:extLst>
              <a:ext uri="{FF2B5EF4-FFF2-40B4-BE49-F238E27FC236}">
                <a16:creationId xmlns:a16="http://schemas.microsoft.com/office/drawing/2014/main" id="{5200AA6C-1F84-3F41-9A67-F6A4557B0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5122" y="5577774"/>
            <a:ext cx="1749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0C-C4-11-6F-E3-98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5234" y="4427052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659" y="4801702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60" name="Text Box 32">
            <a:extLst>
              <a:ext uri="{FF2B5EF4-FFF2-40B4-BE49-F238E27FC236}">
                <a16:creationId xmlns:a16="http://schemas.microsoft.com/office/drawing/2014/main" id="{4D80277F-6853-7C4B-8A3B-77BAE9A5A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74" y="3992146"/>
            <a:ext cx="2173357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   </a:t>
            </a:r>
            <a:r>
              <a:rPr lang="en-US" i="0" dirty="0">
                <a:solidFill>
                  <a:srgbClr val="000000"/>
                </a:solidFill>
                <a:latin typeface="+mn-lt"/>
              </a:rPr>
              <a:t>LAN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+mn-lt"/>
              </a:rPr>
              <a:t>(wired or wireless)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+mn-lt"/>
              </a:rPr>
              <a:t>137.196.7/24</a:t>
            </a:r>
            <a:endParaRPr lang="en-US" i="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853" y="335344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030223" y="2820774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97155" y="413978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7678" y="5606756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031860" y="4201701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3922434" y="3893652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7880069" y="4049022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04DD163-DABA-C240-A6C6-E33234DB2F4D}"/>
              </a:ext>
            </a:extLst>
          </p:cNvPr>
          <p:cNvCxnSpPr/>
          <p:nvPr/>
        </p:nvCxnSpPr>
        <p:spPr>
          <a:xfrm flipH="1">
            <a:off x="6719722" y="3486836"/>
            <a:ext cx="25483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5832544" y="5800310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7" name="Text Box 33">
            <a:extLst>
              <a:ext uri="{FF2B5EF4-FFF2-40B4-BE49-F238E27FC236}">
                <a16:creationId xmlns:a16="http://schemas.microsoft.com/office/drawing/2014/main" id="{4D60F09C-EEAE-8949-89C9-70CE657C8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458" y="309369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137.196.7.78</a:t>
            </a:r>
          </a:p>
        </p:txBody>
      </p: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609" y="4977848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89" name="Text Box 39">
            <a:extLst>
              <a:ext uri="{FF2B5EF4-FFF2-40B4-BE49-F238E27FC236}">
                <a16:creationId xmlns:a16="http://schemas.microsoft.com/office/drawing/2014/main" id="{2D84C91A-F7A7-644A-9323-5E12ED7E9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75" y="5795342"/>
            <a:ext cx="1217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137.196.7.88</a:t>
            </a:r>
          </a:p>
        </p:txBody>
      </p: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2352" y="5017604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</p:spTree>
    <p:extLst>
      <p:ext uri="{BB962C8B-B14F-4D97-AF65-F5344CB8AC3E}">
        <p14:creationId xmlns:p14="http://schemas.microsoft.com/office/powerpoint/2010/main" val="36909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 addresses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B986A0BA-C01E-D148-B175-80505AC80C09}"/>
              </a:ext>
            </a:extLst>
          </p:cNvPr>
          <p:cNvSpPr txBox="1">
            <a:spLocks noChangeArrowheads="1"/>
          </p:cNvSpPr>
          <p:nvPr/>
        </p:nvSpPr>
        <p:spPr>
          <a:xfrm>
            <a:off x="1010477" y="1441173"/>
            <a:ext cx="10028583" cy="5012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sz="3200" dirty="0"/>
              <a:t>MAC address allocation administered by IEEE</a:t>
            </a:r>
          </a:p>
          <a:p>
            <a:pPr marL="404813" indent="-274638">
              <a:defRPr/>
            </a:pPr>
            <a:r>
              <a:rPr lang="en-US" sz="3200" dirty="0"/>
              <a:t>manufacturer buys portion of MAC address space (to assure uniqueness)</a:t>
            </a:r>
          </a:p>
          <a:p>
            <a:pPr marL="404813" indent="-274638">
              <a:defRPr/>
            </a:pPr>
            <a:r>
              <a:rPr lang="en-US" sz="3200" dirty="0"/>
              <a:t>analogy:</a:t>
            </a:r>
          </a:p>
          <a:p>
            <a:pPr lvl="1">
              <a:defRPr/>
            </a:pPr>
            <a:r>
              <a:rPr lang="en-US" sz="2800" dirty="0"/>
              <a:t>MAC address: like Social Security Number</a:t>
            </a:r>
          </a:p>
          <a:p>
            <a:pPr lvl="1">
              <a:defRPr/>
            </a:pPr>
            <a:r>
              <a:rPr lang="en-US" sz="2800" dirty="0"/>
              <a:t>IP address: like postal address</a:t>
            </a:r>
          </a:p>
          <a:p>
            <a:pPr>
              <a:defRPr/>
            </a:pPr>
            <a:r>
              <a:rPr lang="en-US" sz="3200" dirty="0"/>
              <a:t> MAC flat address: portability </a:t>
            </a:r>
          </a:p>
          <a:p>
            <a:pPr lvl="1">
              <a:defRPr/>
            </a:pPr>
            <a:r>
              <a:rPr lang="en-US" sz="2800" dirty="0"/>
              <a:t>can move interface from one LAN to another</a:t>
            </a:r>
          </a:p>
          <a:p>
            <a:pPr lvl="1">
              <a:defRPr/>
            </a:pPr>
            <a:r>
              <a:rPr lang="en-US" sz="2800" dirty="0"/>
              <a:t>recall IP address </a:t>
            </a:r>
            <a:r>
              <a:rPr lang="en-US" sz="2800" i="1" dirty="0"/>
              <a:t>not</a:t>
            </a:r>
            <a:r>
              <a:rPr lang="en-US" sz="2800" dirty="0"/>
              <a:t> portable: depends on IP subnet to which node is attached</a:t>
            </a:r>
          </a:p>
          <a:p>
            <a:pPr>
              <a:defRPr/>
            </a:pPr>
            <a:endParaRPr lang="en-US" sz="32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611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ARP: address resolution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D1271A-DBC6-204B-8B80-84096104E623}"/>
              </a:ext>
            </a:extLst>
          </p:cNvPr>
          <p:cNvSpPr txBox="1">
            <a:spLocks noChangeArrowheads="1"/>
          </p:cNvSpPr>
          <p:nvPr/>
        </p:nvSpPr>
        <p:spPr>
          <a:xfrm>
            <a:off x="6082748" y="2344599"/>
            <a:ext cx="5193195" cy="953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charset="0"/>
              <a:buNone/>
              <a:defRPr/>
            </a:pPr>
            <a:r>
              <a:rPr lang="en-US" dirty="0">
                <a:solidFill>
                  <a:srgbClr val="0000A8"/>
                </a:solidFill>
              </a:rPr>
              <a:t>ARP table: </a:t>
            </a:r>
            <a:r>
              <a:rPr lang="en-US" dirty="0"/>
              <a:t>each IP node (host, router) on LAN has table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DB7D2E6-BC71-6342-8A7E-D3134900B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592" y="1314450"/>
            <a:ext cx="110343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rgbClr val="0000A8"/>
                </a:solidFill>
                <a:latin typeface="+mn-lt"/>
                <a:cs typeface="+mn-cs"/>
              </a:rPr>
              <a:t>Question:</a:t>
            </a:r>
            <a:r>
              <a:rPr lang="en-US" sz="2800" i="0" dirty="0">
                <a:solidFill>
                  <a:srgbClr val="0000A8"/>
                </a:solidFill>
                <a:latin typeface="+mn-lt"/>
                <a:cs typeface="+mn-cs"/>
              </a:rPr>
              <a:t> </a:t>
            </a:r>
            <a:r>
              <a:rPr lang="en-US" sz="2800" i="0" dirty="0">
                <a:latin typeface="+mn-lt"/>
                <a:cs typeface="+mn-cs"/>
              </a:rPr>
              <a:t>how to determine interface’s MAC address, knowing its IP address?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6F90A8E-A97F-4B47-8617-1E0B801A3FBF}"/>
              </a:ext>
            </a:extLst>
          </p:cNvPr>
          <p:cNvGrpSpPr/>
          <p:nvPr/>
        </p:nvGrpSpPr>
        <p:grpSpPr>
          <a:xfrm>
            <a:off x="948563" y="2990022"/>
            <a:ext cx="4847955" cy="2799867"/>
            <a:chOff x="3970059" y="2973174"/>
            <a:chExt cx="6053187" cy="3638349"/>
          </a:xfrm>
        </p:grpSpPr>
        <p:sp>
          <p:nvSpPr>
            <p:cNvPr id="51" name="Line 19">
              <a:extLst>
                <a:ext uri="{FF2B5EF4-FFF2-40B4-BE49-F238E27FC236}">
                  <a16:creationId xmlns:a16="http://schemas.microsoft.com/office/drawing/2014/main" id="{EFCCF237-D462-A848-A2F9-0B5DDED1E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1134" y="4423877"/>
              <a:ext cx="9017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2" name="Line 20">
              <a:extLst>
                <a:ext uri="{FF2B5EF4-FFF2-40B4-BE49-F238E27FC236}">
                  <a16:creationId xmlns:a16="http://schemas.microsoft.com/office/drawing/2014/main" id="{26F73C0C-F34D-EB41-919F-BDF66A1E5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625" y="3504024"/>
              <a:ext cx="0" cy="6556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F5CD6898-8663-6D43-BAA6-A8946A48A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94" y="5451266"/>
              <a:ext cx="0" cy="438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BC091F0C-CFB4-544C-B235-9FB23A12B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8337" y="3746015"/>
              <a:ext cx="2046288" cy="2049462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ea typeface="ＭＳ Ｐゴシック" charset="0"/>
              </a:endParaRPr>
            </a:p>
          </p:txBody>
        </p:sp>
        <p:sp>
          <p:nvSpPr>
            <p:cNvPr id="55" name="Line 21">
              <a:extLst>
                <a:ext uri="{FF2B5EF4-FFF2-40B4-BE49-F238E27FC236}">
                  <a16:creationId xmlns:a16="http://schemas.microsoft.com/office/drawing/2014/main" id="{1F2D744C-309E-1748-8CEF-A191DA9375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9225" y="4472884"/>
              <a:ext cx="7969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6" name="Text Box 24">
              <a:extLst>
                <a:ext uri="{FF2B5EF4-FFF2-40B4-BE49-F238E27FC236}">
                  <a16:creationId xmlns:a16="http://schemas.microsoft.com/office/drawing/2014/main" id="{CBB39874-5BD1-5D4B-8E31-25BEBA29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3047" y="3460537"/>
              <a:ext cx="1998238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1A-2F-BB-76-09-AD</a:t>
              </a:r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7C2882E3-6473-EB4E-9538-2CCE1D1E68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57727" y="458890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58" name="Text Box 27">
              <a:extLst>
                <a:ext uri="{FF2B5EF4-FFF2-40B4-BE49-F238E27FC236}">
                  <a16:creationId xmlns:a16="http://schemas.microsoft.com/office/drawing/2014/main" id="{5C7845EB-10F3-1149-A9A1-1A0A55753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1597" y="4931465"/>
              <a:ext cx="196164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58-23-D7-FA-20-B0</a:t>
              </a:r>
            </a:p>
          </p:txBody>
        </p:sp>
        <p:sp>
          <p:nvSpPr>
            <p:cNvPr id="59" name="Line 28">
              <a:extLst>
                <a:ext uri="{FF2B5EF4-FFF2-40B4-BE49-F238E27FC236}">
                  <a16:creationId xmlns:a16="http://schemas.microsoft.com/office/drawing/2014/main" id="{8915AAD7-DFE8-3C4C-854D-2C0B5A2460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15181" y="5886035"/>
              <a:ext cx="360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07636FFE-5FCF-0A44-960C-F51BD2EC9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7522" y="5730174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0C-C4-11-6F-E3-98</a:t>
              </a:r>
            </a:p>
          </p:txBody>
        </p: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65842429-83E8-C843-8F18-759730DAB2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7634" y="4579452"/>
              <a:ext cx="0" cy="3730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2" name="Text Box 31">
              <a:extLst>
                <a:ext uri="{FF2B5EF4-FFF2-40B4-BE49-F238E27FC236}">
                  <a16:creationId xmlns:a16="http://schemas.microsoft.com/office/drawing/2014/main" id="{7472F3E3-B59C-CE45-A51F-F369BE06C2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0059" y="4954102"/>
              <a:ext cx="1935869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+mn-lt"/>
                </a:rPr>
                <a:t>71-65-F7-2B-08-53</a:t>
              </a:r>
            </a:p>
          </p:txBody>
        </p:sp>
        <p:sp>
          <p:nvSpPr>
            <p:cNvPr id="63" name="Text Box 32">
              <a:extLst>
                <a:ext uri="{FF2B5EF4-FFF2-40B4-BE49-F238E27FC236}">
                  <a16:creationId xmlns:a16="http://schemas.microsoft.com/office/drawing/2014/main" id="{76E01186-F965-E044-8ADB-FE380CAFCF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3947" y="4420079"/>
              <a:ext cx="2173356" cy="479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i="0" dirty="0">
                  <a:solidFill>
                    <a:srgbClr val="000000"/>
                  </a:solidFill>
                  <a:latin typeface="+mn-lt"/>
                </a:rPr>
                <a:t>   LAN</a:t>
              </a:r>
            </a:p>
          </p:txBody>
        </p:sp>
        <p:sp>
          <p:nvSpPr>
            <p:cNvPr id="64" name="Rectangle 37">
              <a:extLst>
                <a:ext uri="{FF2B5EF4-FFF2-40B4-BE49-F238E27FC236}">
                  <a16:creationId xmlns:a16="http://schemas.microsoft.com/office/drawing/2014/main" id="{54AF773F-51B4-F84F-A15B-941A3EE37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1253" y="350584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65" name="Group 44">
              <a:extLst>
                <a:ext uri="{FF2B5EF4-FFF2-40B4-BE49-F238E27FC236}">
                  <a16:creationId xmlns:a16="http://schemas.microsoft.com/office/drawing/2014/main" id="{85EE06A5-9204-7B4E-B07F-32BA1B5EDB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82623" y="2973174"/>
              <a:ext cx="812800" cy="658813"/>
              <a:chOff x="-44" y="1473"/>
              <a:chExt cx="981" cy="1105"/>
            </a:xfrm>
          </p:grpSpPr>
          <p:pic>
            <p:nvPicPr>
              <p:cNvPr id="83" name="Picture 45" descr="desktop_computer_stylized_medium">
                <a:extLst>
                  <a:ext uri="{FF2B5EF4-FFF2-40B4-BE49-F238E27FC236}">
                    <a16:creationId xmlns:a16="http://schemas.microsoft.com/office/drawing/2014/main" id="{23C296A6-6B32-A64A-9411-85507BE075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4" name="Freeform 46">
                <a:extLst>
                  <a:ext uri="{FF2B5EF4-FFF2-40B4-BE49-F238E27FC236}">
                    <a16:creationId xmlns:a16="http://schemas.microsoft.com/office/drawing/2014/main" id="{42ECB958-418E-FB44-BE70-E256C588C7A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66" name="Rectangle 37">
              <a:extLst>
                <a:ext uri="{FF2B5EF4-FFF2-40B4-BE49-F238E27FC236}">
                  <a16:creationId xmlns:a16="http://schemas.microsoft.com/office/drawing/2014/main" id="{BAB24AC1-02B1-BF40-BED4-B66E7B0C5E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49555" y="429218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6A5793AF-4220-9B4D-8408-5F7BDDF46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0078" y="5759156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68" name="Rectangle 37">
              <a:extLst>
                <a:ext uri="{FF2B5EF4-FFF2-40B4-BE49-F238E27FC236}">
                  <a16:creationId xmlns:a16="http://schemas.microsoft.com/office/drawing/2014/main" id="{6D089618-C037-1B4F-A97C-2B85FEF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8184260" y="4354101"/>
              <a:ext cx="16033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grpSp>
          <p:nvGrpSpPr>
            <p:cNvPr id="69" name="Group 38">
              <a:extLst>
                <a:ext uri="{FF2B5EF4-FFF2-40B4-BE49-F238E27FC236}">
                  <a16:creationId xmlns:a16="http://schemas.microsoft.com/office/drawing/2014/main" id="{4EFC04DC-8B24-2C45-BBD0-44DC6D0A3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4834" y="4046052"/>
              <a:ext cx="812800" cy="658813"/>
              <a:chOff x="-44" y="1473"/>
              <a:chExt cx="981" cy="1105"/>
            </a:xfrm>
          </p:grpSpPr>
          <p:pic>
            <p:nvPicPr>
              <p:cNvPr id="81" name="Picture 39" descr="desktop_computer_stylized_medium">
                <a:extLst>
                  <a:ext uri="{FF2B5EF4-FFF2-40B4-BE49-F238E27FC236}">
                    <a16:creationId xmlns:a16="http://schemas.microsoft.com/office/drawing/2014/main" id="{39121052-FCC5-AA42-AFDF-F25E678CE1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2" name="Freeform 40">
                <a:extLst>
                  <a:ext uri="{FF2B5EF4-FFF2-40B4-BE49-F238E27FC236}">
                    <a16:creationId xmlns:a16="http://schemas.microsoft.com/office/drawing/2014/main" id="{24F752F7-3499-2C4B-A0BA-F2D78B11424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70" name="Group 47">
              <a:extLst>
                <a:ext uri="{FF2B5EF4-FFF2-40B4-BE49-F238E27FC236}">
                  <a16:creationId xmlns:a16="http://schemas.microsoft.com/office/drawing/2014/main" id="{5EBEAAB9-CDB4-CE49-8310-6B2AA6304E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32469" y="4201422"/>
              <a:ext cx="812800" cy="658812"/>
              <a:chOff x="-26" y="1473"/>
              <a:chExt cx="981" cy="1105"/>
            </a:xfrm>
          </p:grpSpPr>
          <p:pic>
            <p:nvPicPr>
              <p:cNvPr id="79" name="Picture 48" descr="desktop_computer_stylized_medium">
                <a:extLst>
                  <a:ext uri="{FF2B5EF4-FFF2-40B4-BE49-F238E27FC236}">
                    <a16:creationId xmlns:a16="http://schemas.microsoft.com/office/drawing/2014/main" id="{A09AFECC-5A0F-0A4B-892C-44745CBEA3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6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0" name="Freeform 49">
                <a:extLst>
                  <a:ext uri="{FF2B5EF4-FFF2-40B4-BE49-F238E27FC236}">
                    <a16:creationId xmlns:a16="http://schemas.microsoft.com/office/drawing/2014/main" id="{787BFF11-9679-4D43-96E9-7D4B1E9F39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F83B3ED-014E-C54B-8E5B-330331DC8FB4}"/>
                </a:ext>
              </a:extLst>
            </p:cNvPr>
            <p:cNvCxnSpPr/>
            <p:nvPr/>
          </p:nvCxnSpPr>
          <p:spPr>
            <a:xfrm flipH="1">
              <a:off x="6872122" y="3639236"/>
              <a:ext cx="25483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41">
              <a:extLst>
                <a:ext uri="{FF2B5EF4-FFF2-40B4-BE49-F238E27FC236}">
                  <a16:creationId xmlns:a16="http://schemas.microsoft.com/office/drawing/2014/main" id="{D892522E-B65A-3B4E-B03F-858DF69A79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4944" y="5952710"/>
              <a:ext cx="812800" cy="658813"/>
              <a:chOff x="-44" y="1473"/>
              <a:chExt cx="981" cy="1105"/>
            </a:xfrm>
          </p:grpSpPr>
          <p:pic>
            <p:nvPicPr>
              <p:cNvPr id="77" name="Picture 42" descr="desktop_computer_stylized_medium">
                <a:extLst>
                  <a:ext uri="{FF2B5EF4-FFF2-40B4-BE49-F238E27FC236}">
                    <a16:creationId xmlns:a16="http://schemas.microsoft.com/office/drawing/2014/main" id="{87EA0D93-21F4-2F41-BC21-3244E9F9EF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8" name="Freeform 43">
                <a:extLst>
                  <a:ext uri="{FF2B5EF4-FFF2-40B4-BE49-F238E27FC236}">
                    <a16:creationId xmlns:a16="http://schemas.microsoft.com/office/drawing/2014/main" id="{AC4ED98E-24ED-7845-948B-F37EC77BBA3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1736 w 356"/>
                  <a:gd name="T3" fmla="*/ 95 h 368"/>
                  <a:gd name="T4" fmla="*/ 2059 w 356"/>
                  <a:gd name="T5" fmla="*/ 1990 h 368"/>
                  <a:gd name="T6" fmla="*/ 454 w 356"/>
                  <a:gd name="T7" fmla="*/ 2489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73" name="Text Box 33">
              <a:extLst>
                <a:ext uri="{FF2B5EF4-FFF2-40B4-BE49-F238E27FC236}">
                  <a16:creationId xmlns:a16="http://schemas.microsoft.com/office/drawing/2014/main" id="{AD56C76B-D256-BA45-B5C6-9C69CF3125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19858" y="3246090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137.196.7.78</a:t>
              </a:r>
            </a:p>
          </p:txBody>
        </p:sp>
        <p:sp>
          <p:nvSpPr>
            <p:cNvPr id="74" name="Text Box 36">
              <a:extLst>
                <a:ext uri="{FF2B5EF4-FFF2-40B4-BE49-F238E27FC236}">
                  <a16:creationId xmlns:a16="http://schemas.microsoft.com/office/drawing/2014/main" id="{9FE2DD02-437B-BD40-B8BC-D8F1E3FD10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6009" y="5130248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137.196.7.14</a:t>
              </a:r>
            </a:p>
          </p:txBody>
        </p:sp>
        <p:sp>
          <p:nvSpPr>
            <p:cNvPr id="75" name="Text Box 39">
              <a:extLst>
                <a:ext uri="{FF2B5EF4-FFF2-40B4-BE49-F238E27FC236}">
                  <a16:creationId xmlns:a16="http://schemas.microsoft.com/office/drawing/2014/main" id="{EC007CEB-B2AD-9C40-859B-963764C166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9276" y="5947742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137.196.7.88</a:t>
              </a:r>
            </a:p>
          </p:txBody>
        </p:sp>
        <p:sp>
          <p:nvSpPr>
            <p:cNvPr id="76" name="Text Box 31">
              <a:extLst>
                <a:ext uri="{FF2B5EF4-FFF2-40B4-BE49-F238E27FC236}">
                  <a16:creationId xmlns:a16="http://schemas.microsoft.com/office/drawing/2014/main" id="{BAA1C6E0-33E8-604C-BF4C-E7F8EED04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753" y="5170004"/>
              <a:ext cx="1425483" cy="3999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137.196.7.23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546546A-4C05-6448-B20D-C122FF754D91}"/>
              </a:ext>
            </a:extLst>
          </p:cNvPr>
          <p:cNvGrpSpPr/>
          <p:nvPr/>
        </p:nvGrpSpPr>
        <p:grpSpPr>
          <a:xfrm>
            <a:off x="1446381" y="2663687"/>
            <a:ext cx="3653512" cy="2923999"/>
            <a:chOff x="1446381" y="2663687"/>
            <a:chExt cx="3653512" cy="292399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BA5E9CA-3EEB-3D4C-94D2-116047F3B04D}"/>
                </a:ext>
              </a:extLst>
            </p:cNvPr>
            <p:cNvGrpSpPr/>
            <p:nvPr/>
          </p:nvGrpSpPr>
          <p:grpSpPr>
            <a:xfrm>
              <a:off x="2754559" y="2663687"/>
              <a:ext cx="479618" cy="437323"/>
              <a:chOff x="2317237" y="2601212"/>
              <a:chExt cx="479618" cy="43732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33F027A-1BC4-FF42-ABAF-326F9EBCDE7B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CF5883-3135-F546-978F-2F1DF5A5FEDF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9241A8B-79A4-9A44-84FC-DDD5D1C7E66D}"/>
                </a:ext>
              </a:extLst>
            </p:cNvPr>
            <p:cNvGrpSpPr/>
            <p:nvPr/>
          </p:nvGrpSpPr>
          <p:grpSpPr>
            <a:xfrm>
              <a:off x="2463958" y="5150363"/>
              <a:ext cx="479618" cy="437323"/>
              <a:chOff x="2317237" y="2601212"/>
              <a:chExt cx="479618" cy="437323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AA52BDC-E20B-CD42-92BD-D934D34CDE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004BA43-DD92-2D48-A37B-B5AB88E8275D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80B40655-D207-4B43-BDBC-5A8A359EB4BE}"/>
                </a:ext>
              </a:extLst>
            </p:cNvPr>
            <p:cNvGrpSpPr/>
            <p:nvPr/>
          </p:nvGrpSpPr>
          <p:grpSpPr>
            <a:xfrm>
              <a:off x="1446381" y="3530757"/>
              <a:ext cx="479618" cy="437323"/>
              <a:chOff x="2317237" y="2601212"/>
              <a:chExt cx="479618" cy="437323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09CB092-EC49-C748-9C60-C6C7BE5D230F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10B648-0A48-B341-982E-67DBE3BC8F8C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91EF928-0B96-E94A-9865-02E6EC100722}"/>
                </a:ext>
              </a:extLst>
            </p:cNvPr>
            <p:cNvGrpSpPr/>
            <p:nvPr/>
          </p:nvGrpSpPr>
          <p:grpSpPr>
            <a:xfrm>
              <a:off x="4620275" y="3785389"/>
              <a:ext cx="479618" cy="437323"/>
              <a:chOff x="2317237" y="2601212"/>
              <a:chExt cx="479618" cy="43732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C271BF07-D4F0-984E-AF46-10383E6D9CCD}"/>
                  </a:ext>
                </a:extLst>
              </p:cNvPr>
              <p:cNvSpPr/>
              <p:nvPr/>
            </p:nvSpPr>
            <p:spPr>
              <a:xfrm>
                <a:off x="2381605" y="2654222"/>
                <a:ext cx="344557" cy="38431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023F87F-F1C6-B24D-8EDA-F5FC3A9ACD24}"/>
                  </a:ext>
                </a:extLst>
              </p:cNvPr>
              <p:cNvSpPr txBox="1"/>
              <p:nvPr/>
            </p:nvSpPr>
            <p:spPr>
              <a:xfrm>
                <a:off x="2317237" y="2601212"/>
                <a:ext cx="4796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ARP</a:t>
                </a:r>
              </a:p>
            </p:txBody>
          </p:sp>
        </p:grpSp>
      </p:grpSp>
      <p:sp>
        <p:nvSpPr>
          <p:cNvPr id="97" name="Rectangle 4">
            <a:extLst>
              <a:ext uri="{FF2B5EF4-FFF2-40B4-BE49-F238E27FC236}">
                <a16:creationId xmlns:a16="http://schemas.microsoft.com/office/drawing/2014/main" id="{4A83C14A-4461-9346-A5E9-676E90D4631D}"/>
              </a:ext>
            </a:extLst>
          </p:cNvPr>
          <p:cNvSpPr txBox="1">
            <a:spLocks noChangeArrowheads="1"/>
          </p:cNvSpPr>
          <p:nvPr/>
        </p:nvSpPr>
        <p:spPr>
          <a:xfrm>
            <a:off x="5785443" y="3298343"/>
            <a:ext cx="5472170" cy="290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sz="2800" dirty="0"/>
              <a:t>IP/MAC address mappings for some LAN nodes:</a:t>
            </a:r>
          </a:p>
          <a:p>
            <a:pPr>
              <a:buFont typeface="Wingdings" charset="0"/>
              <a:buNone/>
              <a:defRPr/>
            </a:pPr>
            <a:r>
              <a:rPr lang="en-US" sz="2000" dirty="0"/>
              <a:t>          </a:t>
            </a:r>
            <a:r>
              <a:rPr lang="en-US" sz="2000" dirty="0">
                <a:solidFill>
                  <a:srgbClr val="0000A8"/>
                </a:solidFill>
              </a:rPr>
              <a:t>&lt; IP address; MAC address; TTL&gt;</a:t>
            </a:r>
          </a:p>
          <a:p>
            <a:pPr lvl="1">
              <a:defRPr/>
            </a:pPr>
            <a:r>
              <a:rPr lang="en-US" sz="2800" dirty="0"/>
              <a:t>TTL (Time To Live): time after which address mapping will be forgotten (typically 20 min)</a:t>
            </a:r>
          </a:p>
        </p:txBody>
      </p:sp>
    </p:spTree>
    <p:extLst>
      <p:ext uri="{BB962C8B-B14F-4D97-AF65-F5344CB8AC3E}">
        <p14:creationId xmlns:p14="http://schemas.microsoft.com/office/powerpoint/2010/main" val="420120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886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689113" y="2175367"/>
            <a:ext cx="5579166" cy="1015663"/>
            <a:chOff x="689113" y="2070437"/>
            <a:chExt cx="5579166" cy="101566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993914" y="2070437"/>
              <a:ext cx="527436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1775" indent="-231775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A</a:t>
              </a:r>
              <a:r>
                <a:rPr lang="en-US" sz="2000" dirty="0"/>
                <a:t> broadcasts ARP query, containing B's IP </a:t>
              </a:r>
              <a:r>
                <a:rPr lang="en-US" sz="2000" dirty="0" err="1"/>
                <a:t>addr</a:t>
              </a:r>
              <a:endParaRPr lang="en-US" sz="2000" dirty="0"/>
            </a:p>
            <a:p>
              <a:pPr marL="404813" lvl="1" indent="-2349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/>
                <a:t>destination MAC address = FF-FF-FF-FF-FF-FF</a:t>
              </a:r>
            </a:p>
            <a:p>
              <a:pPr marL="404813" lvl="1" indent="-234950">
                <a:lnSpc>
                  <a:spcPct val="9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sz="2000" dirty="0"/>
                <a:t>all nodes on LAN receive ARP query 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cs typeface="Courier New" panose="02070309020205020404" pitchFamily="49" charset="0"/>
                </a:rPr>
                <a:t>Source MAC:  </a:t>
              </a:r>
              <a:r>
                <a:rPr lang="en-US" sz="1600" dirty="0">
                  <a:solidFill>
                    <a:srgbClr val="000000"/>
                  </a:solidFill>
                </a:rPr>
                <a:t>71-65-F7-2B-08-53</a:t>
              </a:r>
            </a:p>
            <a:p>
              <a:r>
                <a:rPr lang="en-US" sz="1600" dirty="0">
                  <a:cs typeface="Courier New" panose="02070309020205020404" pitchFamily="49" charset="0"/>
                </a:rPr>
                <a:t>Source IP: </a:t>
              </a:r>
              <a:r>
                <a:rPr lang="en-US" sz="1600" dirty="0"/>
                <a:t>137.196.7.23</a:t>
              </a:r>
              <a:r>
                <a:rPr lang="en-US" sz="1600" dirty="0"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600" dirty="0"/>
                <a:t>Target IP address: </a:t>
              </a:r>
              <a:r>
                <a:rPr lang="en-US" sz="1400" dirty="0"/>
                <a:t>137.196.7.14</a:t>
              </a:r>
            </a:p>
            <a:p>
              <a:r>
                <a:rPr lang="en-US" sz="1400" dirty="0">
                  <a:latin typeface="Arial" charset="0"/>
                </a:rPr>
                <a:t>…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92BD21F-B726-4F40-9D4F-27BF9ABCB338}"/>
              </a:ext>
            </a:extLst>
          </p:cNvPr>
          <p:cNvGrpSpPr/>
          <p:nvPr/>
        </p:nvGrpSpPr>
        <p:grpSpPr>
          <a:xfrm>
            <a:off x="5367131" y="3596877"/>
            <a:ext cx="2849218" cy="2007707"/>
            <a:chOff x="437322" y="4803913"/>
            <a:chExt cx="2849218" cy="2007707"/>
          </a:xfrm>
        </p:grpSpPr>
        <p:sp>
          <p:nvSpPr>
            <p:cNvPr id="102" name="Right Arrow 101">
              <a:extLst>
                <a:ext uri="{FF2B5EF4-FFF2-40B4-BE49-F238E27FC236}">
                  <a16:creationId xmlns:a16="http://schemas.microsoft.com/office/drawing/2014/main" id="{F6B69C75-3517-234C-9022-322822C8ECE4}"/>
                </a:ext>
              </a:extLst>
            </p:cNvPr>
            <p:cNvSpPr/>
            <p:nvPr/>
          </p:nvSpPr>
          <p:spPr>
            <a:xfrm rot="5400000">
              <a:off x="1335154" y="6172202"/>
              <a:ext cx="1073429" cy="205408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E2103C84-F9BB-754A-8DB4-9EED1407A0E5}"/>
                </a:ext>
              </a:extLst>
            </p:cNvPr>
            <p:cNvSpPr/>
            <p:nvPr/>
          </p:nvSpPr>
          <p:spPr>
            <a:xfrm rot="16200000">
              <a:off x="1408044" y="5105399"/>
              <a:ext cx="775252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>
              <a:off x="437322" y="5499652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7255" y="5177985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DD04DE-490A-BF4D-A7E2-3A174C7DB200}"/>
              </a:ext>
            </a:extLst>
          </p:cNvPr>
          <p:cNvGrpSpPr/>
          <p:nvPr/>
        </p:nvGrpSpPr>
        <p:grpSpPr>
          <a:xfrm>
            <a:off x="5817705" y="4121995"/>
            <a:ext cx="410817" cy="461665"/>
            <a:chOff x="2292626" y="5618921"/>
            <a:chExt cx="410817" cy="461665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6289879-A092-1D48-94AB-CCE5CC88B4FF}"/>
                </a:ext>
              </a:extLst>
            </p:cNvPr>
            <p:cNvSpPr/>
            <p:nvPr/>
          </p:nvSpPr>
          <p:spPr>
            <a:xfrm>
              <a:off x="2292626" y="5645426"/>
              <a:ext cx="410817" cy="41081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6F7794D-4F3F-5742-9DD7-7030CC3F326A}"/>
                </a:ext>
              </a:extLst>
            </p:cNvPr>
            <p:cNvSpPr txBox="1"/>
            <p:nvPr/>
          </p:nvSpPr>
          <p:spPr>
            <a:xfrm>
              <a:off x="2319130" y="561892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623617" y="2453566"/>
            <a:ext cx="39852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Ethernet frame (sent to </a:t>
            </a:r>
            <a:r>
              <a:rPr lang="en-US" sz="1600" dirty="0"/>
              <a:t>FF-FF-FF-FF-FF-FF)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634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61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7730987" y="5422150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B</a:t>
              </a:r>
              <a:r>
                <a:rPr lang="en-US" sz="2000" dirty="0"/>
                <a:t> replies to A with ARP response, giving its MAC address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F779ACC-F55E-B048-8458-7327E343FDD1}"/>
              </a:ext>
            </a:extLst>
          </p:cNvPr>
          <p:cNvGrpSpPr/>
          <p:nvPr/>
        </p:nvGrpSpPr>
        <p:grpSpPr>
          <a:xfrm>
            <a:off x="6633558" y="2781868"/>
            <a:ext cx="4272980" cy="1554072"/>
            <a:chOff x="7269663" y="106017"/>
            <a:chExt cx="4272980" cy="1554072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CD86198F-C5C2-D246-A036-CEC67763694B}"/>
                </a:ext>
              </a:extLst>
            </p:cNvPr>
            <p:cNvSpPr/>
            <p:nvPr/>
          </p:nvSpPr>
          <p:spPr>
            <a:xfrm>
              <a:off x="7269663" y="168712"/>
              <a:ext cx="3357443" cy="1491377"/>
            </a:xfrm>
            <a:custGeom>
              <a:avLst/>
              <a:gdLst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64126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64126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0 w 1615044"/>
                <a:gd name="connsiteY0" fmla="*/ 463138 h 890650"/>
                <a:gd name="connsiteX1" fmla="*/ 285007 w 1615044"/>
                <a:gd name="connsiteY1" fmla="*/ 0 h 890650"/>
                <a:gd name="connsiteX2" fmla="*/ 1615044 w 1615044"/>
                <a:gd name="connsiteY2" fmla="*/ 83128 h 890650"/>
                <a:gd name="connsiteX3" fmla="*/ 166254 w 1615044"/>
                <a:gd name="connsiteY3" fmla="*/ 890650 h 890650"/>
                <a:gd name="connsiteX4" fmla="*/ 0 w 1615044"/>
                <a:gd name="connsiteY4" fmla="*/ 463138 h 890650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674421"/>
                <a:gd name="connsiteY0" fmla="*/ 463138 h 700645"/>
                <a:gd name="connsiteX1" fmla="*/ 344384 w 1674421"/>
                <a:gd name="connsiteY1" fmla="*/ 0 h 700645"/>
                <a:gd name="connsiteX2" fmla="*/ 1674421 w 1674421"/>
                <a:gd name="connsiteY2" fmla="*/ 83128 h 700645"/>
                <a:gd name="connsiteX3" fmla="*/ 0 w 1674421"/>
                <a:gd name="connsiteY3" fmla="*/ 700645 h 700645"/>
                <a:gd name="connsiteX4" fmla="*/ 59377 w 167442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294411"/>
                <a:gd name="connsiteY0" fmla="*/ 463138 h 700645"/>
                <a:gd name="connsiteX1" fmla="*/ 344384 w 1294411"/>
                <a:gd name="connsiteY1" fmla="*/ 0 h 700645"/>
                <a:gd name="connsiteX2" fmla="*/ 1294411 w 1294411"/>
                <a:gd name="connsiteY2" fmla="*/ 296884 h 700645"/>
                <a:gd name="connsiteX3" fmla="*/ 0 w 1294411"/>
                <a:gd name="connsiteY3" fmla="*/ 700645 h 700645"/>
                <a:gd name="connsiteX4" fmla="*/ 59377 w 1294411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63138 h 700645"/>
                <a:gd name="connsiteX1" fmla="*/ 344384 w 1389414"/>
                <a:gd name="connsiteY1" fmla="*/ 0 h 700645"/>
                <a:gd name="connsiteX2" fmla="*/ 1389414 w 1389414"/>
                <a:gd name="connsiteY2" fmla="*/ 439388 h 700645"/>
                <a:gd name="connsiteX3" fmla="*/ 0 w 1389414"/>
                <a:gd name="connsiteY3" fmla="*/ 700645 h 700645"/>
                <a:gd name="connsiteX4" fmla="*/ 59377 w 1389414"/>
                <a:gd name="connsiteY4" fmla="*/ 463138 h 700645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415637 h 653144"/>
                <a:gd name="connsiteX1" fmla="*/ 605641 w 1389414"/>
                <a:gd name="connsiteY1" fmla="*/ 0 h 653144"/>
                <a:gd name="connsiteX2" fmla="*/ 1389414 w 1389414"/>
                <a:gd name="connsiteY2" fmla="*/ 391887 h 653144"/>
                <a:gd name="connsiteX3" fmla="*/ 0 w 1389414"/>
                <a:gd name="connsiteY3" fmla="*/ 653144 h 653144"/>
                <a:gd name="connsiteX4" fmla="*/ 59377 w 1389414"/>
                <a:gd name="connsiteY4" fmla="*/ 415637 h 653144"/>
                <a:gd name="connsiteX0" fmla="*/ 59377 w 1389414"/>
                <a:gd name="connsiteY0" fmla="*/ 591907 h 829414"/>
                <a:gd name="connsiteX1" fmla="*/ 429371 w 1389414"/>
                <a:gd name="connsiteY1" fmla="*/ 0 h 829414"/>
                <a:gd name="connsiteX2" fmla="*/ 1389414 w 1389414"/>
                <a:gd name="connsiteY2" fmla="*/ 568157 h 829414"/>
                <a:gd name="connsiteX3" fmla="*/ 0 w 1389414"/>
                <a:gd name="connsiteY3" fmla="*/ 829414 h 829414"/>
                <a:gd name="connsiteX4" fmla="*/ 59377 w 1389414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59377 w 1786022"/>
                <a:gd name="connsiteY0" fmla="*/ 591907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59377 w 1786022"/>
                <a:gd name="connsiteY4" fmla="*/ 591907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69854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786022"/>
                <a:gd name="connsiteY0" fmla="*/ 393603 h 829414"/>
                <a:gd name="connsiteX1" fmla="*/ 429371 w 1786022"/>
                <a:gd name="connsiteY1" fmla="*/ 0 h 829414"/>
                <a:gd name="connsiteX2" fmla="*/ 1786022 w 1786022"/>
                <a:gd name="connsiteY2" fmla="*/ 325786 h 829414"/>
                <a:gd name="connsiteX3" fmla="*/ 0 w 1786022"/>
                <a:gd name="connsiteY3" fmla="*/ 829414 h 829414"/>
                <a:gd name="connsiteX4" fmla="*/ 81411 w 1786022"/>
                <a:gd name="connsiteY4" fmla="*/ 393603 h 829414"/>
                <a:gd name="connsiteX0" fmla="*/ 81411 w 1665100"/>
                <a:gd name="connsiteY0" fmla="*/ 393603 h 829414"/>
                <a:gd name="connsiteX1" fmla="*/ 429371 w 1665100"/>
                <a:gd name="connsiteY1" fmla="*/ 0 h 829414"/>
                <a:gd name="connsiteX2" fmla="*/ 1665100 w 1665100"/>
                <a:gd name="connsiteY2" fmla="*/ 303752 h 829414"/>
                <a:gd name="connsiteX3" fmla="*/ 0 w 1665100"/>
                <a:gd name="connsiteY3" fmla="*/ 829414 h 829414"/>
                <a:gd name="connsiteX4" fmla="*/ 81411 w 1665100"/>
                <a:gd name="connsiteY4" fmla="*/ 393603 h 829414"/>
                <a:gd name="connsiteX0" fmla="*/ 81411 w 1665100"/>
                <a:gd name="connsiteY0" fmla="*/ 228350 h 664161"/>
                <a:gd name="connsiteX1" fmla="*/ 419294 w 1665100"/>
                <a:gd name="connsiteY1" fmla="*/ 0 h 664161"/>
                <a:gd name="connsiteX2" fmla="*/ 1665100 w 1665100"/>
                <a:gd name="connsiteY2" fmla="*/ 138499 h 664161"/>
                <a:gd name="connsiteX3" fmla="*/ 0 w 1665100"/>
                <a:gd name="connsiteY3" fmla="*/ 664161 h 664161"/>
                <a:gd name="connsiteX4" fmla="*/ 81411 w 1665100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28350 h 664161"/>
                <a:gd name="connsiteX1" fmla="*/ 419294 w 1503869"/>
                <a:gd name="connsiteY1" fmla="*/ 0 h 664161"/>
                <a:gd name="connsiteX2" fmla="*/ 1503869 w 1503869"/>
                <a:gd name="connsiteY2" fmla="*/ 105448 h 664161"/>
                <a:gd name="connsiteX3" fmla="*/ 0 w 1503869"/>
                <a:gd name="connsiteY3" fmla="*/ 664161 h 664161"/>
                <a:gd name="connsiteX4" fmla="*/ 81411 w 1503869"/>
                <a:gd name="connsiteY4" fmla="*/ 228350 h 664161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19599 h 655410"/>
                <a:gd name="connsiteX1" fmla="*/ 351263 w 1503869"/>
                <a:gd name="connsiteY1" fmla="*/ 0 h 655410"/>
                <a:gd name="connsiteX2" fmla="*/ 1503869 w 1503869"/>
                <a:gd name="connsiteY2" fmla="*/ 96697 h 655410"/>
                <a:gd name="connsiteX3" fmla="*/ 0 w 1503869"/>
                <a:gd name="connsiteY3" fmla="*/ 655410 h 655410"/>
                <a:gd name="connsiteX4" fmla="*/ 81411 w 1503869"/>
                <a:gd name="connsiteY4" fmla="*/ 219599 h 655410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81411 w 1503869"/>
                <a:gd name="connsiteY0" fmla="*/ 206474 h 642285"/>
                <a:gd name="connsiteX1" fmla="*/ 339258 w 1503869"/>
                <a:gd name="connsiteY1" fmla="*/ 0 h 642285"/>
                <a:gd name="connsiteX2" fmla="*/ 1503869 w 1503869"/>
                <a:gd name="connsiteY2" fmla="*/ 83572 h 642285"/>
                <a:gd name="connsiteX3" fmla="*/ 0 w 1503869"/>
                <a:gd name="connsiteY3" fmla="*/ 642285 h 642285"/>
                <a:gd name="connsiteX4" fmla="*/ 81411 w 1503869"/>
                <a:gd name="connsiteY4" fmla="*/ 206474 h 642285"/>
                <a:gd name="connsiteX0" fmla="*/ 41393 w 1463851"/>
                <a:gd name="connsiteY0" fmla="*/ 206474 h 585409"/>
                <a:gd name="connsiteX1" fmla="*/ 299240 w 1463851"/>
                <a:gd name="connsiteY1" fmla="*/ 0 h 585409"/>
                <a:gd name="connsiteX2" fmla="*/ 1463851 w 1463851"/>
                <a:gd name="connsiteY2" fmla="*/ 83572 h 585409"/>
                <a:gd name="connsiteX3" fmla="*/ 0 w 1463851"/>
                <a:gd name="connsiteY3" fmla="*/ 585409 h 585409"/>
                <a:gd name="connsiteX4" fmla="*/ 41393 w 1463851"/>
                <a:gd name="connsiteY4" fmla="*/ 206474 h 585409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1463851"/>
                <a:gd name="connsiteY0" fmla="*/ 649820 h 1028755"/>
                <a:gd name="connsiteX1" fmla="*/ 387948 w 1463851"/>
                <a:gd name="connsiteY1" fmla="*/ 0 h 1028755"/>
                <a:gd name="connsiteX2" fmla="*/ 1463851 w 1463851"/>
                <a:gd name="connsiteY2" fmla="*/ 526918 h 1028755"/>
                <a:gd name="connsiteX3" fmla="*/ 0 w 1463851"/>
                <a:gd name="connsiteY3" fmla="*/ 1028755 h 1028755"/>
                <a:gd name="connsiteX4" fmla="*/ 41393 w 1463851"/>
                <a:gd name="connsiteY4" fmla="*/ 649820 h 1028755"/>
                <a:gd name="connsiteX0" fmla="*/ 41393 w 2566355"/>
                <a:gd name="connsiteY0" fmla="*/ 649820 h 1028755"/>
                <a:gd name="connsiteX1" fmla="*/ 387948 w 2566355"/>
                <a:gd name="connsiteY1" fmla="*/ 0 h 1028755"/>
                <a:gd name="connsiteX2" fmla="*/ 2566355 w 2566355"/>
                <a:gd name="connsiteY2" fmla="*/ 776300 h 1028755"/>
                <a:gd name="connsiteX3" fmla="*/ 0 w 2566355"/>
                <a:gd name="connsiteY3" fmla="*/ 1028755 h 1028755"/>
                <a:gd name="connsiteX4" fmla="*/ 41393 w 2566355"/>
                <a:gd name="connsiteY4" fmla="*/ 649820 h 1028755"/>
                <a:gd name="connsiteX0" fmla="*/ 0 w 2524962"/>
                <a:gd name="connsiteY0" fmla="*/ 649820 h 1014901"/>
                <a:gd name="connsiteX1" fmla="*/ 346555 w 2524962"/>
                <a:gd name="connsiteY1" fmla="*/ 0 h 1014901"/>
                <a:gd name="connsiteX2" fmla="*/ 2524962 w 2524962"/>
                <a:gd name="connsiteY2" fmla="*/ 776300 h 1014901"/>
                <a:gd name="connsiteX3" fmla="*/ 9297 w 2524962"/>
                <a:gd name="connsiteY3" fmla="*/ 1014901 h 1014901"/>
                <a:gd name="connsiteX4" fmla="*/ 0 w 2524962"/>
                <a:gd name="connsiteY4" fmla="*/ 649820 h 1014901"/>
                <a:gd name="connsiteX0" fmla="*/ 16048 w 2541010"/>
                <a:gd name="connsiteY0" fmla="*/ 649820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16048 w 2541010"/>
                <a:gd name="connsiteY4" fmla="*/ 649820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899202 h 1278137"/>
                <a:gd name="connsiteX1" fmla="*/ 362603 w 2541010"/>
                <a:gd name="connsiteY1" fmla="*/ 0 h 1278137"/>
                <a:gd name="connsiteX2" fmla="*/ 2541010 w 2541010"/>
                <a:gd name="connsiteY2" fmla="*/ 776300 h 1278137"/>
                <a:gd name="connsiteX3" fmla="*/ 0 w 2541010"/>
                <a:gd name="connsiteY3" fmla="*/ 1278137 h 1278137"/>
                <a:gd name="connsiteX4" fmla="*/ 3375 w 2541010"/>
                <a:gd name="connsiteY4" fmla="*/ 899202 h 1278137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375 w 2541010"/>
                <a:gd name="connsiteY0" fmla="*/ 926911 h 1305846"/>
                <a:gd name="connsiteX1" fmla="*/ 337258 w 2541010"/>
                <a:gd name="connsiteY1" fmla="*/ 0 h 1305846"/>
                <a:gd name="connsiteX2" fmla="*/ 2541010 w 2541010"/>
                <a:gd name="connsiteY2" fmla="*/ 804009 h 1305846"/>
                <a:gd name="connsiteX3" fmla="*/ 0 w 2541010"/>
                <a:gd name="connsiteY3" fmla="*/ 1305846 h 1305846"/>
                <a:gd name="connsiteX4" fmla="*/ 3375 w 2541010"/>
                <a:gd name="connsiteY4" fmla="*/ 926911 h 1305846"/>
                <a:gd name="connsiteX0" fmla="*/ 3 w 2852797"/>
                <a:gd name="connsiteY0" fmla="*/ 979920 h 1305846"/>
                <a:gd name="connsiteX1" fmla="*/ 649045 w 2852797"/>
                <a:gd name="connsiteY1" fmla="*/ 0 h 1305846"/>
                <a:gd name="connsiteX2" fmla="*/ 2852797 w 2852797"/>
                <a:gd name="connsiteY2" fmla="*/ 804009 h 1305846"/>
                <a:gd name="connsiteX3" fmla="*/ 311787 w 2852797"/>
                <a:gd name="connsiteY3" fmla="*/ 1305846 h 1305846"/>
                <a:gd name="connsiteX4" fmla="*/ 3 w 2852797"/>
                <a:gd name="connsiteY4" fmla="*/ 979920 h 1305846"/>
                <a:gd name="connsiteX0" fmla="*/ 3 w 2852797"/>
                <a:gd name="connsiteY0" fmla="*/ 1284720 h 1610646"/>
                <a:gd name="connsiteX1" fmla="*/ 1315727 w 2852797"/>
                <a:gd name="connsiteY1" fmla="*/ 0 h 1610646"/>
                <a:gd name="connsiteX2" fmla="*/ 2852797 w 2852797"/>
                <a:gd name="connsiteY2" fmla="*/ 1108809 h 1610646"/>
                <a:gd name="connsiteX3" fmla="*/ 311787 w 2852797"/>
                <a:gd name="connsiteY3" fmla="*/ 1610646 h 1610646"/>
                <a:gd name="connsiteX4" fmla="*/ 3 w 2852797"/>
                <a:gd name="connsiteY4" fmla="*/ 1284720 h 1610646"/>
                <a:gd name="connsiteX0" fmla="*/ 3 w 3070984"/>
                <a:gd name="connsiteY0" fmla="*/ 1284720 h 1610646"/>
                <a:gd name="connsiteX1" fmla="*/ 1315727 w 3070984"/>
                <a:gd name="connsiteY1" fmla="*/ 0 h 1610646"/>
                <a:gd name="connsiteX2" fmla="*/ 3070984 w 3070984"/>
                <a:gd name="connsiteY2" fmla="*/ 1042548 h 1610646"/>
                <a:gd name="connsiteX3" fmla="*/ 311787 w 3070984"/>
                <a:gd name="connsiteY3" fmla="*/ 1610646 h 1610646"/>
                <a:gd name="connsiteX4" fmla="*/ 3 w 3070984"/>
                <a:gd name="connsiteY4" fmla="*/ 1284720 h 1610646"/>
                <a:gd name="connsiteX0" fmla="*/ 3 w 3070984"/>
                <a:gd name="connsiteY0" fmla="*/ 1165451 h 1491377"/>
                <a:gd name="connsiteX1" fmla="*/ 1279362 w 3070984"/>
                <a:gd name="connsiteY1" fmla="*/ 0 h 1491377"/>
                <a:gd name="connsiteX2" fmla="*/ 3070984 w 3070984"/>
                <a:gd name="connsiteY2" fmla="*/ 923279 h 1491377"/>
                <a:gd name="connsiteX3" fmla="*/ 311787 w 3070984"/>
                <a:gd name="connsiteY3" fmla="*/ 1491377 h 1491377"/>
                <a:gd name="connsiteX4" fmla="*/ 3 w 3070984"/>
                <a:gd name="connsiteY4" fmla="*/ 1165451 h 1491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70984" h="1491377">
                  <a:moveTo>
                    <a:pt x="3" y="1165451"/>
                  </a:moveTo>
                  <a:cubicBezTo>
                    <a:pt x="145598" y="1121700"/>
                    <a:pt x="1219590" y="114212"/>
                    <a:pt x="1279362" y="0"/>
                  </a:cubicBezTo>
                  <a:cubicBezTo>
                    <a:pt x="1163476" y="1035639"/>
                    <a:pt x="985249" y="923350"/>
                    <a:pt x="3070984" y="923279"/>
                  </a:cubicBezTo>
                  <a:cubicBezTo>
                    <a:pt x="2279368" y="1124493"/>
                    <a:pt x="913470" y="1245953"/>
                    <a:pt x="311787" y="1491377"/>
                  </a:cubicBezTo>
                  <a:cubicBezTo>
                    <a:pt x="312912" y="1365065"/>
                    <a:pt x="-1122" y="1291763"/>
                    <a:pt x="3" y="116545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68000"/>
                  </a:schemeClr>
                </a:gs>
                <a:gs pos="99000">
                  <a:schemeClr val="bg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8E7519B-EA19-2A46-9C38-1BDDEE668E91}"/>
                </a:ext>
              </a:extLst>
            </p:cNvPr>
            <p:cNvSpPr/>
            <p:nvPr/>
          </p:nvSpPr>
          <p:spPr>
            <a:xfrm>
              <a:off x="8613913" y="106017"/>
              <a:ext cx="2743200" cy="10204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7C44C06-ADBC-1A45-BC93-524B58513C91}"/>
                </a:ext>
              </a:extLst>
            </p:cNvPr>
            <p:cNvSpPr txBox="1"/>
            <p:nvPr/>
          </p:nvSpPr>
          <p:spPr>
            <a:xfrm>
              <a:off x="8610903" y="117460"/>
              <a:ext cx="2931740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Target IP address: </a:t>
              </a:r>
              <a:r>
                <a:rPr lang="en-US" sz="1400" dirty="0"/>
                <a:t>137.196.7.14</a:t>
              </a:r>
            </a:p>
            <a:p>
              <a:r>
                <a:rPr lang="en-US" sz="1600" dirty="0"/>
                <a:t>Target MAC address: </a:t>
              </a:r>
              <a:endParaRPr lang="en-US" sz="1400" dirty="0"/>
            </a:p>
            <a:p>
              <a:r>
                <a:rPr lang="en-US" sz="1600" dirty="0">
                  <a:solidFill>
                    <a:srgbClr val="000000"/>
                  </a:solidFill>
                </a:rPr>
                <a:t>                    58-23-D7-FA-20-B0</a:t>
              </a:r>
              <a:endParaRPr lang="en-US" sz="1600" dirty="0"/>
            </a:p>
            <a:p>
              <a:r>
                <a:rPr lang="en-US" sz="1400" dirty="0">
                  <a:latin typeface="Arial" charset="0"/>
                </a:rPr>
                <a:t>…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2849218" cy="741718"/>
            <a:chOff x="5367131" y="3866019"/>
            <a:chExt cx="2849218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6"/>
              <a:ext cx="2849218" cy="159027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A9DD04DE-490A-BF4D-A7E2-3A174C7DB200}"/>
                </a:ext>
              </a:extLst>
            </p:cNvPr>
            <p:cNvGrpSpPr/>
            <p:nvPr/>
          </p:nvGrpSpPr>
          <p:grpSpPr>
            <a:xfrm>
              <a:off x="7434470" y="4043570"/>
              <a:ext cx="410817" cy="461665"/>
              <a:chOff x="2292626" y="5618921"/>
              <a:chExt cx="410817" cy="461665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6289879-A092-1D48-94AB-CCE5CC88B4FF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B6F7794D-4F3F-5742-9DD7-7030CC3F326A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</p:grp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70654DC-D6ED-4743-B90B-BBDA82CBF7C1}"/>
              </a:ext>
            </a:extLst>
          </p:cNvPr>
          <p:cNvSpPr txBox="1"/>
          <p:nvPr/>
        </p:nvSpPr>
        <p:spPr>
          <a:xfrm>
            <a:off x="7901911" y="2228279"/>
            <a:ext cx="2951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cs typeface="Courier New" panose="02070309020205020404" pitchFamily="49" charset="0"/>
              </a:rPr>
              <a:t>ARP message into Ethernet frame (sent to </a:t>
            </a:r>
            <a:r>
              <a:rPr lang="en-US" sz="1600" dirty="0">
                <a:solidFill>
                  <a:srgbClr val="000000"/>
                </a:solidFill>
              </a:rPr>
              <a:t>71-65-F7-2B-08-53</a:t>
            </a:r>
            <a:r>
              <a:rPr lang="en-US" sz="1600" dirty="0"/>
              <a:t>)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ine 19">
            <a:extLst>
              <a:ext uri="{FF2B5EF4-FFF2-40B4-BE49-F238E27FC236}">
                <a16:creationId xmlns:a16="http://schemas.microsoft.com/office/drawing/2014/main" id="{F64820FD-43AE-524F-92B3-2C996E99E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3533" y="4310144"/>
            <a:ext cx="9017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20">
            <a:extLst>
              <a:ext uri="{FF2B5EF4-FFF2-40B4-BE49-F238E27FC236}">
                <a16:creationId xmlns:a16="http://schemas.microsoft.com/office/drawing/2014/main" id="{671BEEC6-B648-BD41-8A64-91771D85E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8024" y="3390291"/>
            <a:ext cx="0" cy="6556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1" name="Line 22">
            <a:extLst>
              <a:ext uri="{FF2B5EF4-FFF2-40B4-BE49-F238E27FC236}">
                <a16:creationId xmlns:a16="http://schemas.microsoft.com/office/drawing/2014/main" id="{4BD049D1-92B4-8841-8329-453013A739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93" y="5337533"/>
            <a:ext cx="0" cy="438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ARP protocol in action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F57007A4-9929-8C47-B54D-D1B70F2B48AD}"/>
              </a:ext>
            </a:extLst>
          </p:cNvPr>
          <p:cNvSpPr>
            <a:spLocks/>
          </p:cNvSpPr>
          <p:nvPr/>
        </p:nvSpPr>
        <p:spPr bwMode="auto">
          <a:xfrm>
            <a:off x="5730736" y="3632282"/>
            <a:ext cx="2046288" cy="2049462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CE0FA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0" name="Line 21">
            <a:extLst>
              <a:ext uri="{FF2B5EF4-FFF2-40B4-BE49-F238E27FC236}">
                <a16:creationId xmlns:a16="http://schemas.microsoft.com/office/drawing/2014/main" id="{8EE12B75-B162-D046-8610-F469FA2F14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51624" y="4359151"/>
            <a:ext cx="796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Line 26">
            <a:extLst>
              <a:ext uri="{FF2B5EF4-FFF2-40B4-BE49-F238E27FC236}">
                <a16:creationId xmlns:a16="http://schemas.microsoft.com/office/drawing/2014/main" id="{D34196EA-878C-BD4B-B367-A871F347D7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10126" y="447516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Text Box 27">
            <a:extLst>
              <a:ext uri="{FF2B5EF4-FFF2-40B4-BE49-F238E27FC236}">
                <a16:creationId xmlns:a16="http://schemas.microsoft.com/office/drawing/2014/main" id="{9E6E8FDA-5A5E-0F42-B9A3-C2819201F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996" y="4817733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58-23-D7-FA-20-B0</a:t>
            </a:r>
          </a:p>
        </p:txBody>
      </p:sp>
      <p:sp>
        <p:nvSpPr>
          <p:cNvPr id="61" name="Rectangle 37">
            <a:extLst>
              <a:ext uri="{FF2B5EF4-FFF2-40B4-BE49-F238E27FC236}">
                <a16:creationId xmlns:a16="http://schemas.microsoft.com/office/drawing/2014/main" id="{BD959ED9-514E-BB43-A03D-9610B0A43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3652" y="339211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4" name="Group 44">
            <a:extLst>
              <a:ext uri="{FF2B5EF4-FFF2-40B4-BE49-F238E27FC236}">
                <a16:creationId xmlns:a16="http://schemas.microsoft.com/office/drawing/2014/main" id="{F28A69E5-B425-D84E-A92A-1BF2AE27083E}"/>
              </a:ext>
            </a:extLst>
          </p:cNvPr>
          <p:cNvGrpSpPr>
            <a:grpSpLocks/>
          </p:cNvGrpSpPr>
          <p:nvPr/>
        </p:nvGrpSpPr>
        <p:grpSpPr bwMode="auto">
          <a:xfrm>
            <a:off x="6335022" y="2859441"/>
            <a:ext cx="812800" cy="658813"/>
            <a:chOff x="-44" y="1473"/>
            <a:chExt cx="981" cy="1105"/>
          </a:xfrm>
        </p:grpSpPr>
        <p:pic>
          <p:nvPicPr>
            <p:cNvPr id="75" name="Picture 45" descr="desktop_computer_stylized_medium">
              <a:extLst>
                <a:ext uri="{FF2B5EF4-FFF2-40B4-BE49-F238E27FC236}">
                  <a16:creationId xmlns:a16="http://schemas.microsoft.com/office/drawing/2014/main" id="{28306720-28D9-9C4C-8C6D-B304BB9A44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12165CA3-A696-A94F-A6BA-D9ECFB265D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4" name="Rectangle 37">
            <a:extLst>
              <a:ext uri="{FF2B5EF4-FFF2-40B4-BE49-F238E27FC236}">
                <a16:creationId xmlns:a16="http://schemas.microsoft.com/office/drawing/2014/main" id="{820D05A1-5D97-6B44-A956-45C339CD6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77" y="5645423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85" name="Rectangle 37">
            <a:extLst>
              <a:ext uri="{FF2B5EF4-FFF2-40B4-BE49-F238E27FC236}">
                <a16:creationId xmlns:a16="http://schemas.microsoft.com/office/drawing/2014/main" id="{95FE12BC-DAAC-5848-8DA7-F4CB324AD8A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336659" y="424036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79" name="Group 47">
            <a:extLst>
              <a:ext uri="{FF2B5EF4-FFF2-40B4-BE49-F238E27FC236}">
                <a16:creationId xmlns:a16="http://schemas.microsoft.com/office/drawing/2014/main" id="{44746C07-410E-1F4F-91B6-1B430F3CFA31}"/>
              </a:ext>
            </a:extLst>
          </p:cNvPr>
          <p:cNvGrpSpPr>
            <a:grpSpLocks/>
          </p:cNvGrpSpPr>
          <p:nvPr/>
        </p:nvGrpSpPr>
        <p:grpSpPr bwMode="auto">
          <a:xfrm>
            <a:off x="8184868" y="4087689"/>
            <a:ext cx="812800" cy="658812"/>
            <a:chOff x="-26" y="1473"/>
            <a:chExt cx="981" cy="1105"/>
          </a:xfrm>
        </p:grpSpPr>
        <p:pic>
          <p:nvPicPr>
            <p:cNvPr id="80" name="Picture 48" descr="desktop_computer_stylized_medium">
              <a:extLst>
                <a:ext uri="{FF2B5EF4-FFF2-40B4-BE49-F238E27FC236}">
                  <a16:creationId xmlns:a16="http://schemas.microsoft.com/office/drawing/2014/main" id="{3B33B5E2-E8CC-3C46-9F6A-AA84F4719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26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" name="Freeform 49">
              <a:extLst>
                <a:ext uri="{FF2B5EF4-FFF2-40B4-BE49-F238E27FC236}">
                  <a16:creationId xmlns:a16="http://schemas.microsoft.com/office/drawing/2014/main" id="{7DA23775-D4E8-F544-B835-C7A71FAB6C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9" name="Group 41">
            <a:extLst>
              <a:ext uri="{FF2B5EF4-FFF2-40B4-BE49-F238E27FC236}">
                <a16:creationId xmlns:a16="http://schemas.microsoft.com/office/drawing/2014/main" id="{27B89BCB-87CA-7640-BC2D-65A05B519E96}"/>
              </a:ext>
            </a:extLst>
          </p:cNvPr>
          <p:cNvGrpSpPr>
            <a:grpSpLocks/>
          </p:cNvGrpSpPr>
          <p:nvPr/>
        </p:nvGrpSpPr>
        <p:grpSpPr bwMode="auto">
          <a:xfrm>
            <a:off x="6137343" y="5838977"/>
            <a:ext cx="812800" cy="658813"/>
            <a:chOff x="-44" y="1473"/>
            <a:chExt cx="981" cy="1105"/>
          </a:xfrm>
        </p:grpSpPr>
        <p:pic>
          <p:nvPicPr>
            <p:cNvPr id="70" name="Picture 42" descr="desktop_computer_stylized_medium">
              <a:extLst>
                <a:ext uri="{FF2B5EF4-FFF2-40B4-BE49-F238E27FC236}">
                  <a16:creationId xmlns:a16="http://schemas.microsoft.com/office/drawing/2014/main" id="{0C82CFB4-3428-8647-99DD-3B6C59F3E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Freeform 43">
              <a:extLst>
                <a:ext uri="{FF2B5EF4-FFF2-40B4-BE49-F238E27FC236}">
                  <a16:creationId xmlns:a16="http://schemas.microsoft.com/office/drawing/2014/main" id="{04A0D4C8-54E1-0E46-B711-36765520B5F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8" name="Text Box 36">
            <a:extLst>
              <a:ext uri="{FF2B5EF4-FFF2-40B4-BE49-F238E27FC236}">
                <a16:creationId xmlns:a16="http://schemas.microsoft.com/office/drawing/2014/main" id="{DD4B55F8-6951-BB48-93B1-8A8C712F3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8408" y="5016515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137.196.7.14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975A74-FFE9-0245-9159-E13D4A71F8FF}"/>
              </a:ext>
            </a:extLst>
          </p:cNvPr>
          <p:cNvSpPr txBox="1"/>
          <p:nvPr/>
        </p:nvSpPr>
        <p:spPr>
          <a:xfrm>
            <a:off x="8196469" y="3835414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0E3B9-F445-2E4A-B8D9-5F1BEA2D72DF}"/>
              </a:ext>
            </a:extLst>
          </p:cNvPr>
          <p:cNvSpPr txBox="1"/>
          <p:nvPr/>
        </p:nvSpPr>
        <p:spPr>
          <a:xfrm>
            <a:off x="7116417" y="2702353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4875AD-DADA-E849-ABCB-F9455A5A60CE}"/>
              </a:ext>
            </a:extLst>
          </p:cNvPr>
          <p:cNvSpPr txBox="1"/>
          <p:nvPr/>
        </p:nvSpPr>
        <p:spPr>
          <a:xfrm>
            <a:off x="6871252" y="6088283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D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9B16A5-AC1C-0A48-BE4F-A199BCB6FFA7}"/>
              </a:ext>
            </a:extLst>
          </p:cNvPr>
          <p:cNvSpPr txBox="1"/>
          <p:nvPr/>
        </p:nvSpPr>
        <p:spPr>
          <a:xfrm>
            <a:off x="3664223" y="3615962"/>
            <a:ext cx="1166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TTL</a:t>
            </a:r>
          </a:p>
        </p:txBody>
      </p:sp>
      <p:sp>
        <p:nvSpPr>
          <p:cNvPr id="58" name="Line 30">
            <a:extLst>
              <a:ext uri="{FF2B5EF4-FFF2-40B4-BE49-F238E27FC236}">
                <a16:creationId xmlns:a16="http://schemas.microsoft.com/office/drawing/2014/main" id="{A3219F56-0BCF-1141-92E9-42AADFF292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5073" y="4465719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9" name="Text Box 31">
            <a:extLst>
              <a:ext uri="{FF2B5EF4-FFF2-40B4-BE49-F238E27FC236}">
                <a16:creationId xmlns:a16="http://schemas.microsoft.com/office/drawing/2014/main" id="{2EFE11A4-7F50-BB42-A3B3-7827175F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7498" y="4840369"/>
            <a:ext cx="1689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71-65-F7-2B-08-53</a:t>
            </a:r>
          </a:p>
        </p:txBody>
      </p:sp>
      <p:sp>
        <p:nvSpPr>
          <p:cNvPr id="83" name="Rectangle 37">
            <a:extLst>
              <a:ext uri="{FF2B5EF4-FFF2-40B4-BE49-F238E27FC236}">
                <a16:creationId xmlns:a16="http://schemas.microsoft.com/office/drawing/2014/main" id="{CD202D37-460B-D748-8210-605E1AE082D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66994" y="4178448"/>
            <a:ext cx="160338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64" name="Group 38">
            <a:extLst>
              <a:ext uri="{FF2B5EF4-FFF2-40B4-BE49-F238E27FC236}">
                <a16:creationId xmlns:a16="http://schemas.microsoft.com/office/drawing/2014/main" id="{90CD0E16-8B92-9A4D-9A85-FA76287C25CA}"/>
              </a:ext>
            </a:extLst>
          </p:cNvPr>
          <p:cNvGrpSpPr>
            <a:grpSpLocks/>
          </p:cNvGrpSpPr>
          <p:nvPr/>
        </p:nvGrpSpPr>
        <p:grpSpPr bwMode="auto">
          <a:xfrm>
            <a:off x="4479021" y="3932319"/>
            <a:ext cx="812800" cy="658813"/>
            <a:chOff x="-44" y="1473"/>
            <a:chExt cx="981" cy="1105"/>
          </a:xfrm>
        </p:grpSpPr>
        <p:pic>
          <p:nvPicPr>
            <p:cNvPr id="65" name="Picture 39" descr="desktop_computer_stylized_medium">
              <a:extLst>
                <a:ext uri="{FF2B5EF4-FFF2-40B4-BE49-F238E27FC236}">
                  <a16:creationId xmlns:a16="http://schemas.microsoft.com/office/drawing/2014/main" id="{8751C04C-5F67-E747-BB72-C6A175F351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42DD46F7-3C85-0143-8A1D-B7410F2B0D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90" name="Text Box 31">
            <a:extLst>
              <a:ext uri="{FF2B5EF4-FFF2-40B4-BE49-F238E27FC236}">
                <a16:creationId xmlns:a16="http://schemas.microsoft.com/office/drawing/2014/main" id="{CD5A8CEC-3E57-A944-A0C6-256AED094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191" y="5056271"/>
            <a:ext cx="1217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latin typeface="Arial" charset="0"/>
                <a:cs typeface="+mn-cs"/>
              </a:rPr>
              <a:t>137.196.7.23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490856-D387-9F4E-92DD-613E16C75F36}"/>
              </a:ext>
            </a:extLst>
          </p:cNvPr>
          <p:cNvSpPr txBox="1"/>
          <p:nvPr/>
        </p:nvSpPr>
        <p:spPr>
          <a:xfrm>
            <a:off x="5274361" y="377577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4CA1B8-D7B0-FE45-9DAE-1BE097F0A873}"/>
              </a:ext>
            </a:extLst>
          </p:cNvPr>
          <p:cNvGrpSpPr/>
          <p:nvPr/>
        </p:nvGrpSpPr>
        <p:grpSpPr>
          <a:xfrm>
            <a:off x="1186072" y="3311953"/>
            <a:ext cx="3690728" cy="1373671"/>
            <a:chOff x="404194" y="2544417"/>
            <a:chExt cx="3690728" cy="137367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A69A91A-6B5A-764F-8871-0FBCD21B5E20}"/>
                </a:ext>
              </a:extLst>
            </p:cNvPr>
            <p:cNvSpPr/>
            <p:nvPr/>
          </p:nvSpPr>
          <p:spPr>
            <a:xfrm>
              <a:off x="3617843" y="2842867"/>
              <a:ext cx="477079" cy="1075221"/>
            </a:xfrm>
            <a:custGeom>
              <a:avLst/>
              <a:gdLst>
                <a:gd name="connsiteX0" fmla="*/ 477079 w 477079"/>
                <a:gd name="connsiteY0" fmla="*/ 357808 h 1166191"/>
                <a:gd name="connsiteX1" fmla="*/ 0 w 477079"/>
                <a:gd name="connsiteY1" fmla="*/ 0 h 1166191"/>
                <a:gd name="connsiteX2" fmla="*/ 13253 w 477079"/>
                <a:gd name="connsiteY2" fmla="*/ 1166191 h 1166191"/>
                <a:gd name="connsiteX3" fmla="*/ 384314 w 477079"/>
                <a:gd name="connsiteY3" fmla="*/ 649356 h 1166191"/>
                <a:gd name="connsiteX0" fmla="*/ 477079 w 477079"/>
                <a:gd name="connsiteY0" fmla="*/ 357808 h 1051327"/>
                <a:gd name="connsiteX1" fmla="*/ 0 w 477079"/>
                <a:gd name="connsiteY1" fmla="*/ 0 h 1051327"/>
                <a:gd name="connsiteX2" fmla="*/ 13253 w 477079"/>
                <a:gd name="connsiteY2" fmla="*/ 1051327 h 1051327"/>
                <a:gd name="connsiteX3" fmla="*/ 384314 w 477079"/>
                <a:gd name="connsiteY3" fmla="*/ 649356 h 1051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7079" h="1051327">
                  <a:moveTo>
                    <a:pt x="477079" y="357808"/>
                  </a:moveTo>
                  <a:lnTo>
                    <a:pt x="0" y="0"/>
                  </a:lnTo>
                  <a:lnTo>
                    <a:pt x="13253" y="1051327"/>
                  </a:lnTo>
                  <a:lnTo>
                    <a:pt x="384314" y="649356"/>
                  </a:lnTo>
                </a:path>
              </a:pathLst>
            </a:custGeom>
            <a:gradFill>
              <a:gsLst>
                <a:gs pos="0">
                  <a:schemeClr val="bg1"/>
                </a:gs>
                <a:gs pos="99000">
                  <a:schemeClr val="bg1">
                    <a:lumMod val="75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6BEDD3-2381-F342-8772-EF22B2DD6391}"/>
                </a:ext>
              </a:extLst>
            </p:cNvPr>
            <p:cNvGrpSpPr/>
            <p:nvPr/>
          </p:nvGrpSpPr>
          <p:grpSpPr>
            <a:xfrm>
              <a:off x="404194" y="2544417"/>
              <a:ext cx="3379301" cy="1368152"/>
              <a:chOff x="404194" y="2544417"/>
              <a:chExt cx="3379301" cy="136815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0EA35A-16E9-6647-B826-0BDF18B31CE6}"/>
                  </a:ext>
                </a:extLst>
              </p:cNvPr>
              <p:cNvSpPr/>
              <p:nvPr/>
            </p:nvSpPr>
            <p:spPr>
              <a:xfrm>
                <a:off x="450575" y="2849217"/>
                <a:ext cx="3180521" cy="106017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3A6087-C978-A74F-82FC-80BB9BB4CE42}"/>
                  </a:ext>
                </a:extLst>
              </p:cNvPr>
              <p:cNvSpPr txBox="1"/>
              <p:nvPr/>
            </p:nvSpPr>
            <p:spPr>
              <a:xfrm>
                <a:off x="530088" y="2544417"/>
                <a:ext cx="2796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ARP table in </a:t>
                </a:r>
                <a:r>
                  <a:rPr lang="en-US" dirty="0">
                    <a:solidFill>
                      <a:srgbClr val="0000A8"/>
                    </a:solidFill>
                  </a:rPr>
                  <a:t>A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7ADA725-CF65-9446-A6E5-99769F3E85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324" y="3173896"/>
                <a:ext cx="318052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D1A36C2-C660-CC48-A801-8B13046993C8}"/>
                  </a:ext>
                </a:extLst>
              </p:cNvPr>
              <p:cNvSpPr txBox="1"/>
              <p:nvPr/>
            </p:nvSpPr>
            <p:spPr>
              <a:xfrm>
                <a:off x="404194" y="2829339"/>
                <a:ext cx="934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IP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9275495-9FB2-BE4E-99AA-073302DC06EF}"/>
                  </a:ext>
                </a:extLst>
              </p:cNvPr>
              <p:cNvSpPr txBox="1"/>
              <p:nvPr/>
            </p:nvSpPr>
            <p:spPr>
              <a:xfrm>
                <a:off x="1616766" y="2849217"/>
                <a:ext cx="1166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MAC </a:t>
                </a:r>
                <a:r>
                  <a:rPr lang="en-US" dirty="0" err="1"/>
                  <a:t>addr</a:t>
                </a:r>
                <a:endParaRPr lang="en-US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C873D52-0E3A-984E-872F-2E5F1E49C4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5218" y="2849218"/>
                <a:ext cx="0" cy="106335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F3D9DE6-1B37-F249-9BD4-104B41CEFD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0152" y="2848944"/>
                <a:ext cx="0" cy="1060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971A2F5-ACB5-294E-8846-0F74DE6EB747}"/>
                  </a:ext>
                </a:extLst>
              </p:cNvPr>
              <p:cNvSpPr txBox="1"/>
              <p:nvPr/>
            </p:nvSpPr>
            <p:spPr>
              <a:xfrm>
                <a:off x="3074505" y="2855842"/>
                <a:ext cx="708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TTL</a:t>
                </a:r>
              </a:p>
            </p:txBody>
          </p:sp>
        </p:grpSp>
      </p:grpSp>
      <p:sp>
        <p:nvSpPr>
          <p:cNvPr id="68" name="Rectangle 3">
            <a:extLst>
              <a:ext uri="{FF2B5EF4-FFF2-40B4-BE49-F238E27FC236}">
                <a16:creationId xmlns:a16="http://schemas.microsoft.com/office/drawing/2014/main" id="{3E190205-EEDA-4A4B-922E-882CB0024C81}"/>
              </a:ext>
            </a:extLst>
          </p:cNvPr>
          <p:cNvSpPr txBox="1">
            <a:spLocks noChangeArrowheads="1"/>
          </p:cNvSpPr>
          <p:nvPr/>
        </p:nvSpPr>
        <p:spPr>
          <a:xfrm>
            <a:off x="1049752" y="1211677"/>
            <a:ext cx="10068822" cy="946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dirty="0"/>
              <a:t>example: A wants to send datagram to B</a:t>
            </a:r>
          </a:p>
          <a:p>
            <a:pPr marL="352425" lvl="1" indent="-234950">
              <a:defRPr/>
            </a:pPr>
            <a:r>
              <a:rPr lang="en-US" sz="2000" dirty="0"/>
              <a:t>B</a:t>
            </a:r>
            <a:r>
              <a:rPr lang="ja-JP" altLang="en-US" sz="2000"/>
              <a:t>’</a:t>
            </a:r>
            <a:r>
              <a:rPr lang="en-US" sz="2000" dirty="0"/>
              <a:t>s MAC address not in A</a:t>
            </a:r>
            <a:r>
              <a:rPr lang="en-US" altLang="ja-JP" sz="2000" dirty="0"/>
              <a:t>’</a:t>
            </a:r>
            <a:r>
              <a:rPr lang="en-US" sz="2000" dirty="0"/>
              <a:t>s ARP table, so A uses ARP to find B’s MAC address</a:t>
            </a:r>
            <a:endParaRPr lang="en-US" sz="24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13DE118-29AE-1147-9673-7A7F3BEC6EF7}"/>
              </a:ext>
            </a:extLst>
          </p:cNvPr>
          <p:cNvGrpSpPr/>
          <p:nvPr/>
        </p:nvGrpSpPr>
        <p:grpSpPr>
          <a:xfrm>
            <a:off x="1144656" y="5342636"/>
            <a:ext cx="4222474" cy="769441"/>
            <a:chOff x="689113" y="2308977"/>
            <a:chExt cx="4222474" cy="7694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30726C-A09E-6C44-A2D0-4B4AC64FB4B2}"/>
                </a:ext>
              </a:extLst>
            </p:cNvPr>
            <p:cNvSpPr txBox="1"/>
            <p:nvPr/>
          </p:nvSpPr>
          <p:spPr>
            <a:xfrm>
              <a:off x="1007166" y="2308977"/>
              <a:ext cx="390442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34950">
                <a:defRPr/>
              </a:pPr>
              <a:r>
                <a:rPr lang="en-US" sz="2400" dirty="0">
                  <a:solidFill>
                    <a:srgbClr val="0000A8"/>
                  </a:solidFill>
                </a:rPr>
                <a:t>A</a:t>
              </a:r>
              <a:r>
                <a:rPr lang="en-US" sz="2000" dirty="0"/>
                <a:t> receives B’s reply, adds B entry into its local ARP table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C3EBDD-DD28-4A4F-803C-BE09994DBBCE}"/>
                </a:ext>
              </a:extLst>
            </p:cNvPr>
            <p:cNvGrpSpPr/>
            <p:nvPr/>
          </p:nvGrpSpPr>
          <p:grpSpPr>
            <a:xfrm>
              <a:off x="689113" y="2438399"/>
              <a:ext cx="410817" cy="461665"/>
              <a:chOff x="2292626" y="5618921"/>
              <a:chExt cx="410817" cy="461665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1A63FD-6640-2C4D-94F4-10E452F85558}"/>
                  </a:ext>
                </a:extLst>
              </p:cNvPr>
              <p:cNvSpPr/>
              <p:nvPr/>
            </p:nvSpPr>
            <p:spPr>
              <a:xfrm>
                <a:off x="2292626" y="5645426"/>
                <a:ext cx="410817" cy="410817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87B0C99-1512-F84B-A71F-D0B8F31B18C6}"/>
                  </a:ext>
                </a:extLst>
              </p:cNvPr>
              <p:cNvSpPr txBox="1"/>
              <p:nvPr/>
            </p:nvSpPr>
            <p:spPr>
              <a:xfrm>
                <a:off x="2319130" y="5618921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DE12D9A-FE4D-0A48-A641-DB2148309CA9}"/>
              </a:ext>
            </a:extLst>
          </p:cNvPr>
          <p:cNvGrpSpPr/>
          <p:nvPr/>
        </p:nvGrpSpPr>
        <p:grpSpPr>
          <a:xfrm>
            <a:off x="5367131" y="3970949"/>
            <a:ext cx="1637539" cy="741718"/>
            <a:chOff x="5367131" y="3866019"/>
            <a:chExt cx="1637539" cy="741718"/>
          </a:xfrm>
        </p:grpSpPr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8E8C1703-14D3-ED45-A5E7-3C816D2C6A36}"/>
                </a:ext>
              </a:extLst>
            </p:cNvPr>
            <p:cNvSpPr/>
            <p:nvPr/>
          </p:nvSpPr>
          <p:spPr>
            <a:xfrm rot="10800000">
              <a:off x="5367131" y="4187685"/>
              <a:ext cx="1060173" cy="172279"/>
            </a:xfrm>
            <a:prstGeom prst="rightArrow">
              <a:avLst/>
            </a:prstGeom>
            <a:gradFill>
              <a:gsLst>
                <a:gs pos="49500">
                  <a:schemeClr val="accent1">
                    <a:lumMod val="40000"/>
                    <a:lumOff val="60000"/>
                  </a:schemeClr>
                </a:gs>
                <a:gs pos="0">
                  <a:schemeClr val="bg1">
                    <a:alpha val="68000"/>
                  </a:schemeClr>
                </a:gs>
                <a:gs pos="98000">
                  <a:srgbClr val="0000A8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5" name="Group 201">
              <a:extLst>
                <a:ext uri="{FF2B5EF4-FFF2-40B4-BE49-F238E27FC236}">
                  <a16:creationId xmlns:a16="http://schemas.microsoft.com/office/drawing/2014/main" id="{84F90531-593C-9146-AEE5-BEFEDB4FC6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17064" y="3866019"/>
              <a:ext cx="587606" cy="741718"/>
              <a:chOff x="375561" y="297711"/>
              <a:chExt cx="1252683" cy="2138362"/>
            </a:xfrm>
          </p:grpSpPr>
          <p:sp>
            <p:nvSpPr>
              <p:cNvPr id="96" name="Freeform 95">
                <a:extLst>
                  <a:ext uri="{FF2B5EF4-FFF2-40B4-BE49-F238E27FC236}">
                    <a16:creationId xmlns:a16="http://schemas.microsoft.com/office/drawing/2014/main" id="{BB8D2B43-252A-154B-B33F-48E245DE4C33}"/>
                  </a:ext>
                </a:extLst>
              </p:cNvPr>
              <p:cNvSpPr/>
              <p:nvPr/>
            </p:nvSpPr>
            <p:spPr>
              <a:xfrm>
                <a:off x="375561" y="297711"/>
                <a:ext cx="971072" cy="2138362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787" h="2138362">
                    <a:moveTo>
                      <a:pt x="0" y="0"/>
                    </a:moveTo>
                    <a:lnTo>
                      <a:pt x="0" y="1190625"/>
                    </a:lnTo>
                    <a:lnTo>
                      <a:pt x="966787" y="2138362"/>
                    </a:lnTo>
                    <a:cubicBezTo>
                      <a:pt x="965200" y="1673225"/>
                      <a:pt x="963612" y="1208087"/>
                      <a:pt x="962025" y="74295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7" name="Freeform 96">
                <a:extLst>
                  <a:ext uri="{FF2B5EF4-FFF2-40B4-BE49-F238E27FC236}">
                    <a16:creationId xmlns:a16="http://schemas.microsoft.com/office/drawing/2014/main" id="{BCDE178B-CBB7-904E-8D77-3C5E1D8D1367}"/>
                  </a:ext>
                </a:extLst>
              </p:cNvPr>
              <p:cNvSpPr/>
              <p:nvPr/>
            </p:nvSpPr>
            <p:spPr>
              <a:xfrm>
                <a:off x="375561" y="309724"/>
                <a:ext cx="1247826" cy="768849"/>
              </a:xfrm>
              <a:custGeom>
                <a:avLst/>
                <a:gdLst>
                  <a:gd name="connsiteX0" fmla="*/ 0 w 966787"/>
                  <a:gd name="connsiteY0" fmla="*/ 0 h 2138362"/>
                  <a:gd name="connsiteX1" fmla="*/ 0 w 966787"/>
                  <a:gd name="connsiteY1" fmla="*/ 1190625 h 2138362"/>
                  <a:gd name="connsiteX2" fmla="*/ 966787 w 966787"/>
                  <a:gd name="connsiteY2" fmla="*/ 2138362 h 2138362"/>
                  <a:gd name="connsiteX3" fmla="*/ 962025 w 966787"/>
                  <a:gd name="connsiteY3" fmla="*/ 742950 h 2138362"/>
                  <a:gd name="connsiteX4" fmla="*/ 0 w 966787"/>
                  <a:gd name="connsiteY4" fmla="*/ 0 h 2138362"/>
                  <a:gd name="connsiteX0" fmla="*/ 928688 w 1895475"/>
                  <a:gd name="connsiteY0" fmla="*/ 0 h 2138362"/>
                  <a:gd name="connsiteX1" fmla="*/ 0 w 1895475"/>
                  <a:gd name="connsiteY1" fmla="*/ 461963 h 2138362"/>
                  <a:gd name="connsiteX2" fmla="*/ 1895475 w 1895475"/>
                  <a:gd name="connsiteY2" fmla="*/ 2138362 h 2138362"/>
                  <a:gd name="connsiteX3" fmla="*/ 1890713 w 1895475"/>
                  <a:gd name="connsiteY3" fmla="*/ 742950 h 2138362"/>
                  <a:gd name="connsiteX4" fmla="*/ 928688 w 1895475"/>
                  <a:gd name="connsiteY4" fmla="*/ 0 h 213836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890713 w 1895475"/>
                  <a:gd name="connsiteY3" fmla="*/ 342900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143000 w 1895475"/>
                  <a:gd name="connsiteY3" fmla="*/ 7762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895475"/>
                  <a:gd name="connsiteY0" fmla="*/ 0 h 1738312"/>
                  <a:gd name="connsiteX1" fmla="*/ 0 w 1895475"/>
                  <a:gd name="connsiteY1" fmla="*/ 61913 h 1738312"/>
                  <a:gd name="connsiteX2" fmla="*/ 1895475 w 1895475"/>
                  <a:gd name="connsiteY2" fmla="*/ 1738312 h 1738312"/>
                  <a:gd name="connsiteX3" fmla="*/ 1238250 w 1895475"/>
                  <a:gd name="connsiteY3" fmla="*/ 814388 h 1738312"/>
                  <a:gd name="connsiteX4" fmla="*/ 247650 w 1895475"/>
                  <a:gd name="connsiteY4" fmla="*/ 0 h 1738312"/>
                  <a:gd name="connsiteX0" fmla="*/ 247650 w 1238250"/>
                  <a:gd name="connsiteY0" fmla="*/ 0 h 862012"/>
                  <a:gd name="connsiteX1" fmla="*/ 0 w 1238250"/>
                  <a:gd name="connsiteY1" fmla="*/ 61913 h 862012"/>
                  <a:gd name="connsiteX2" fmla="*/ 947738 w 1238250"/>
                  <a:gd name="connsiteY2" fmla="*/ 862012 h 862012"/>
                  <a:gd name="connsiteX3" fmla="*/ 1238250 w 1238250"/>
                  <a:gd name="connsiteY3" fmla="*/ 814388 h 862012"/>
                  <a:gd name="connsiteX4" fmla="*/ 247650 w 1238250"/>
                  <a:gd name="connsiteY4" fmla="*/ 0 h 8620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47650 w 1238250"/>
                  <a:gd name="connsiteY0" fmla="*/ 0 h 823912"/>
                  <a:gd name="connsiteX1" fmla="*/ 0 w 1238250"/>
                  <a:gd name="connsiteY1" fmla="*/ 61913 h 823912"/>
                  <a:gd name="connsiteX2" fmla="*/ 952500 w 1238250"/>
                  <a:gd name="connsiteY2" fmla="*/ 823912 h 823912"/>
                  <a:gd name="connsiteX3" fmla="*/ 1238250 w 1238250"/>
                  <a:gd name="connsiteY3" fmla="*/ 814388 h 823912"/>
                  <a:gd name="connsiteX4" fmla="*/ 247650 w 1238250"/>
                  <a:gd name="connsiteY4" fmla="*/ 0 h 823912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8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6"/>
                  <a:gd name="connsiteX1" fmla="*/ 0 w 1238250"/>
                  <a:gd name="connsiteY1" fmla="*/ 4763 h 773376"/>
                  <a:gd name="connsiteX2" fmla="*/ 952500 w 1238250"/>
                  <a:gd name="connsiteY2" fmla="*/ 766762 h 773376"/>
                  <a:gd name="connsiteX3" fmla="*/ 1238250 w 1238250"/>
                  <a:gd name="connsiteY3" fmla="*/ 771525 h 773376"/>
                  <a:gd name="connsiteX4" fmla="*/ 233363 w 1238250"/>
                  <a:gd name="connsiteY4" fmla="*/ 0 h 773376"/>
                  <a:gd name="connsiteX0" fmla="*/ 233363 w 1238250"/>
                  <a:gd name="connsiteY0" fmla="*/ 0 h 766762"/>
                  <a:gd name="connsiteX1" fmla="*/ 0 w 1238250"/>
                  <a:gd name="connsiteY1" fmla="*/ 4763 h 766762"/>
                  <a:gd name="connsiteX2" fmla="*/ 952500 w 1238250"/>
                  <a:gd name="connsiteY2" fmla="*/ 766762 h 766762"/>
                  <a:gd name="connsiteX3" fmla="*/ 1238250 w 1238250"/>
                  <a:gd name="connsiteY3" fmla="*/ 757236 h 766762"/>
                  <a:gd name="connsiteX4" fmla="*/ 233363 w 1238250"/>
                  <a:gd name="connsiteY4" fmla="*/ 0 h 766762"/>
                  <a:gd name="connsiteX0" fmla="*/ 233363 w 1238250"/>
                  <a:gd name="connsiteY0" fmla="*/ 0 h 773375"/>
                  <a:gd name="connsiteX1" fmla="*/ 0 w 1238250"/>
                  <a:gd name="connsiteY1" fmla="*/ 4763 h 773375"/>
                  <a:gd name="connsiteX2" fmla="*/ 952500 w 1238250"/>
                  <a:gd name="connsiteY2" fmla="*/ 766762 h 773375"/>
                  <a:gd name="connsiteX3" fmla="*/ 1238250 w 1238250"/>
                  <a:gd name="connsiteY3" fmla="*/ 771523 h 773375"/>
                  <a:gd name="connsiteX4" fmla="*/ 233363 w 1238250"/>
                  <a:gd name="connsiteY4" fmla="*/ 0 h 773375"/>
                  <a:gd name="connsiteX0" fmla="*/ 233363 w 1238250"/>
                  <a:gd name="connsiteY0" fmla="*/ 0 h 771523"/>
                  <a:gd name="connsiteX1" fmla="*/ 0 w 1238250"/>
                  <a:gd name="connsiteY1" fmla="*/ 4763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71523"/>
                  <a:gd name="connsiteX1" fmla="*/ 0 w 1238250"/>
                  <a:gd name="connsiteY1" fmla="*/ 23466 h 771523"/>
                  <a:gd name="connsiteX2" fmla="*/ 952500 w 1238250"/>
                  <a:gd name="connsiteY2" fmla="*/ 766762 h 771523"/>
                  <a:gd name="connsiteX3" fmla="*/ 1238250 w 1238250"/>
                  <a:gd name="connsiteY3" fmla="*/ 771523 h 771523"/>
                  <a:gd name="connsiteX4" fmla="*/ 233363 w 1238250"/>
                  <a:gd name="connsiteY4" fmla="*/ 0 h 771523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33363 w 1238250"/>
                  <a:gd name="connsiteY0" fmla="*/ 0 h 757496"/>
                  <a:gd name="connsiteX1" fmla="*/ 0 w 1238250"/>
                  <a:gd name="connsiteY1" fmla="*/ 9439 h 757496"/>
                  <a:gd name="connsiteX2" fmla="*/ 952500 w 1238250"/>
                  <a:gd name="connsiteY2" fmla="*/ 752735 h 757496"/>
                  <a:gd name="connsiteX3" fmla="*/ 1238250 w 1238250"/>
                  <a:gd name="connsiteY3" fmla="*/ 757496 h 757496"/>
                  <a:gd name="connsiteX4" fmla="*/ 233363 w 1238250"/>
                  <a:gd name="connsiteY4" fmla="*/ 0 h 757496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  <a:gd name="connsiteX0" fmla="*/ 243561 w 1248448"/>
                  <a:gd name="connsiteY0" fmla="*/ 573 h 758069"/>
                  <a:gd name="connsiteX1" fmla="*/ 0 w 1248448"/>
                  <a:gd name="connsiteY1" fmla="*/ 0 h 758069"/>
                  <a:gd name="connsiteX2" fmla="*/ 962698 w 1248448"/>
                  <a:gd name="connsiteY2" fmla="*/ 753308 h 758069"/>
                  <a:gd name="connsiteX3" fmla="*/ 1248448 w 1248448"/>
                  <a:gd name="connsiteY3" fmla="*/ 758069 h 758069"/>
                  <a:gd name="connsiteX4" fmla="*/ 243561 w 1248448"/>
                  <a:gd name="connsiteY4" fmla="*/ 573 h 758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48448" h="758069">
                    <a:moveTo>
                      <a:pt x="243561" y="573"/>
                    </a:moveTo>
                    <a:cubicBezTo>
                      <a:pt x="162374" y="382"/>
                      <a:pt x="235530" y="6639"/>
                      <a:pt x="0" y="0"/>
                    </a:cubicBezTo>
                    <a:lnTo>
                      <a:pt x="962698" y="753308"/>
                    </a:lnTo>
                    <a:cubicBezTo>
                      <a:pt x="1114838" y="758721"/>
                      <a:pt x="1045247" y="751718"/>
                      <a:pt x="1248448" y="758069"/>
                    </a:cubicBezTo>
                    <a:lnTo>
                      <a:pt x="243561" y="573"/>
                    </a:lnTo>
                    <a:close/>
                  </a:path>
                </a:pathLst>
              </a:custGeom>
              <a:solidFill>
                <a:srgbClr val="0099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B5F298EC-5C7C-804F-B1E9-F0A0E4E57C02}"/>
                  </a:ext>
                </a:extLst>
              </p:cNvPr>
              <p:cNvSpPr/>
              <p:nvPr/>
            </p:nvSpPr>
            <p:spPr>
              <a:xfrm>
                <a:off x="1332065" y="1066560"/>
                <a:ext cx="296179" cy="136350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5F39055-4138-5345-8C30-F70330025618}"/>
              </a:ext>
            </a:extLst>
          </p:cNvPr>
          <p:cNvGrpSpPr/>
          <p:nvPr/>
        </p:nvGrpSpPr>
        <p:grpSpPr>
          <a:xfrm>
            <a:off x="1217886" y="3923211"/>
            <a:ext cx="3224987" cy="523220"/>
            <a:chOff x="1217886" y="3818281"/>
            <a:chExt cx="3224987" cy="523220"/>
          </a:xfrm>
        </p:grpSpPr>
        <p:sp>
          <p:nvSpPr>
            <p:cNvPr id="73" name="Text Box 36">
              <a:extLst>
                <a:ext uri="{FF2B5EF4-FFF2-40B4-BE49-F238E27FC236}">
                  <a16:creationId xmlns:a16="http://schemas.microsoft.com/office/drawing/2014/main" id="{1DADF13F-2D2F-5443-842A-4A233EADB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7886" y="3818281"/>
              <a:ext cx="8803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Arial" charset="0"/>
                  <a:cs typeface="+mn-cs"/>
                </a:rPr>
                <a:t>137.196.</a:t>
              </a:r>
            </a:p>
            <a:p>
              <a:pPr>
                <a:defRPr/>
              </a:pPr>
              <a:r>
                <a:rPr lang="en-US" sz="1400" i="0" dirty="0">
                  <a:latin typeface="Arial" charset="0"/>
                </a:rPr>
                <a:t>       </a:t>
              </a:r>
              <a:r>
                <a:rPr lang="en-US" sz="1400" i="0" dirty="0">
                  <a:latin typeface="Arial" charset="0"/>
                  <a:cs typeface="+mn-cs"/>
                </a:rPr>
                <a:t>7.14</a:t>
              </a:r>
            </a:p>
          </p:txBody>
        </p:sp>
        <p:sp>
          <p:nvSpPr>
            <p:cNvPr id="77" name="Text Box 27">
              <a:extLst>
                <a:ext uri="{FF2B5EF4-FFF2-40B4-BE49-F238E27FC236}">
                  <a16:creationId xmlns:a16="http://schemas.microsoft.com/office/drawing/2014/main" id="{82505451-0901-AA46-96C0-FED04AABFA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7388" y="3897795"/>
              <a:ext cx="17399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58-23-D7-FA-20-B0</a:t>
              </a:r>
            </a:p>
          </p:txBody>
        </p:sp>
        <p:sp>
          <p:nvSpPr>
            <p:cNvPr id="78" name="Text Box 27">
              <a:extLst>
                <a:ext uri="{FF2B5EF4-FFF2-40B4-BE49-F238E27FC236}">
                  <a16:creationId xmlns:a16="http://schemas.microsoft.com/office/drawing/2014/main" id="{ED5A362E-E35A-6241-9A98-218C818945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049" y="3891169"/>
              <a:ext cx="48282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400" i="0" dirty="0">
                  <a:solidFill>
                    <a:srgbClr val="000000"/>
                  </a:solidFill>
                  <a:latin typeface="Arial" charset="0"/>
                </a:rPr>
                <a:t>500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66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Routing to another subnet: addressing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2" name="Rectangle 2">
            <a:extLst>
              <a:ext uri="{FF2B5EF4-FFF2-40B4-BE49-F238E27FC236}">
                <a16:creationId xmlns:a16="http://schemas.microsoft.com/office/drawing/2014/main" id="{75C8B8F2-44A8-AE4D-95ED-0C45E84A2CCD}"/>
              </a:ext>
            </a:extLst>
          </p:cNvPr>
          <p:cNvSpPr txBox="1">
            <a:spLocks noChangeArrowheads="1"/>
          </p:cNvSpPr>
          <p:nvPr/>
        </p:nvSpPr>
        <p:spPr>
          <a:xfrm>
            <a:off x="935519" y="1322317"/>
            <a:ext cx="10831760" cy="1196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1125" indent="-111125">
              <a:buFont typeface="Wingdings" charset="0"/>
              <a:buNone/>
              <a:defRPr/>
            </a:pPr>
            <a:r>
              <a:rPr lang="en-US" dirty="0"/>
              <a:t>walkthrough</a:t>
            </a:r>
            <a:r>
              <a:rPr lang="en-US" dirty="0">
                <a:solidFill>
                  <a:srgbClr val="CC0000"/>
                </a:solidFill>
              </a:rPr>
              <a:t>: sending a  datagram from </a:t>
            </a:r>
            <a:r>
              <a:rPr lang="en-US" i="1" dirty="0">
                <a:solidFill>
                  <a:srgbClr val="CC0000"/>
                </a:solidFill>
              </a:rPr>
              <a:t>A</a:t>
            </a:r>
            <a:r>
              <a:rPr lang="en-US" dirty="0">
                <a:solidFill>
                  <a:srgbClr val="CC0000"/>
                </a:solidFill>
              </a:rPr>
              <a:t> to </a:t>
            </a:r>
            <a:r>
              <a:rPr lang="en-US" i="1" dirty="0">
                <a:solidFill>
                  <a:srgbClr val="CC0000"/>
                </a:solidFill>
              </a:rPr>
              <a:t>B</a:t>
            </a:r>
            <a:r>
              <a:rPr lang="en-US" dirty="0">
                <a:solidFill>
                  <a:srgbClr val="CC0000"/>
                </a:solidFill>
              </a:rPr>
              <a:t> via </a:t>
            </a:r>
            <a:r>
              <a:rPr lang="en-US" i="1" dirty="0">
                <a:solidFill>
                  <a:srgbClr val="CC0000"/>
                </a:solidFill>
              </a:rPr>
              <a:t>R</a:t>
            </a:r>
          </a:p>
          <a:p>
            <a:pPr marL="457200" lvl="1" indent="-225425">
              <a:buFont typeface="Wingdings" charset="2"/>
              <a:buChar char="§"/>
              <a:defRPr/>
            </a:pPr>
            <a:r>
              <a:rPr lang="en-US" sz="2800" dirty="0"/>
              <a:t>focus on addressing – at IP (datagram) and MAC layer (frame) levels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1633948-5785-5849-859F-87310A692F23}"/>
              </a:ext>
            </a:extLst>
          </p:cNvPr>
          <p:cNvCxnSpPr/>
          <p:nvPr/>
        </p:nvCxnSpPr>
        <p:spPr>
          <a:xfrm>
            <a:off x="4293702" y="5340624"/>
            <a:ext cx="323353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 Box 4">
            <a:extLst>
              <a:ext uri="{FF2B5EF4-FFF2-40B4-BE49-F238E27FC236}">
                <a16:creationId xmlns:a16="http://schemas.microsoft.com/office/drawing/2014/main" id="{7AA3B0EC-8E9C-EA40-807D-C0DCADFC5E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6545" y="4606786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R</a:t>
            </a:r>
            <a:endParaRPr lang="en-US" sz="2000" i="0" dirty="0">
              <a:solidFill>
                <a:srgbClr val="0000A8"/>
              </a:solidFill>
              <a:ea typeface="+mn-ea"/>
              <a:cs typeface="+mn-cs"/>
            </a:endParaRPr>
          </a:p>
        </p:txBody>
      </p:sp>
      <p:sp>
        <p:nvSpPr>
          <p:cNvPr id="227" name="Freeform 39">
            <a:extLst>
              <a:ext uri="{FF2B5EF4-FFF2-40B4-BE49-F238E27FC236}">
                <a16:creationId xmlns:a16="http://schemas.microsoft.com/office/drawing/2014/main" id="{877FF5E7-E20D-C343-A6A6-C03781D86E63}"/>
              </a:ext>
            </a:extLst>
          </p:cNvPr>
          <p:cNvSpPr>
            <a:spLocks/>
          </p:cNvSpPr>
          <p:nvPr/>
        </p:nvSpPr>
        <p:spPr bwMode="auto">
          <a:xfrm>
            <a:off x="3637582" y="4808121"/>
            <a:ext cx="839788" cy="1069975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28" name="Line 40">
            <a:extLst>
              <a:ext uri="{FF2B5EF4-FFF2-40B4-BE49-F238E27FC236}">
                <a16:creationId xmlns:a16="http://schemas.microsoft.com/office/drawing/2014/main" id="{F783F2B5-328E-0E4F-B70F-C2AE78E3D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4370" y="4787483"/>
            <a:ext cx="438150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29" name="Line 41">
            <a:extLst>
              <a:ext uri="{FF2B5EF4-FFF2-40B4-BE49-F238E27FC236}">
                <a16:creationId xmlns:a16="http://schemas.microsoft.com/office/drawing/2014/main" id="{C060EFA7-8C6E-3D40-B474-D7EA7BAB1B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6935" y="5732045"/>
            <a:ext cx="283036" cy="544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34" name="Text Box 58">
            <a:extLst>
              <a:ext uri="{FF2B5EF4-FFF2-40B4-BE49-F238E27FC236}">
                <a16:creationId xmlns:a16="http://schemas.microsoft.com/office/drawing/2014/main" id="{DB5EE02A-B01A-5E4C-B702-F6EBFE468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6" y="4315099"/>
            <a:ext cx="39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A</a:t>
            </a:r>
          </a:p>
        </p:txBody>
      </p:sp>
      <p:sp>
        <p:nvSpPr>
          <p:cNvPr id="236" name="Line 67">
            <a:extLst>
              <a:ext uri="{FF2B5EF4-FFF2-40B4-BE49-F238E27FC236}">
                <a16:creationId xmlns:a16="http://schemas.microsoft.com/office/drawing/2014/main" id="{C65C148F-06BF-C940-B2DD-A67AC4BE27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15932" y="4787483"/>
            <a:ext cx="45085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239" name="Line 73">
            <a:extLst>
              <a:ext uri="{FF2B5EF4-FFF2-40B4-BE49-F238E27FC236}">
                <a16:creationId xmlns:a16="http://schemas.microsoft.com/office/drawing/2014/main" id="{2E33E508-B8D6-3E44-B5AA-A6A307EEE1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56672" y="5684421"/>
            <a:ext cx="267105" cy="2009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2000" dirty="0">
              <a:cs typeface="+mn-cs"/>
            </a:endParaRPr>
          </a:p>
        </p:txBody>
      </p:sp>
      <p:sp>
        <p:nvSpPr>
          <p:cNvPr id="240" name="Freeform 75">
            <a:extLst>
              <a:ext uri="{FF2B5EF4-FFF2-40B4-BE49-F238E27FC236}">
                <a16:creationId xmlns:a16="http://schemas.microsoft.com/office/drawing/2014/main" id="{25EB896A-E2EC-F64E-82DF-14D4BB8B17FF}"/>
              </a:ext>
            </a:extLst>
          </p:cNvPr>
          <p:cNvSpPr>
            <a:spLocks/>
          </p:cNvSpPr>
          <p:nvPr/>
        </p:nvSpPr>
        <p:spPr bwMode="auto">
          <a:xfrm>
            <a:off x="7476157" y="4811296"/>
            <a:ext cx="765175" cy="1081088"/>
          </a:xfrm>
          <a:custGeom>
            <a:avLst/>
            <a:gdLst>
              <a:gd name="T0" fmla="*/ 2147483647 w 1005"/>
              <a:gd name="T1" fmla="*/ 2147483647 h 996"/>
              <a:gd name="T2" fmla="*/ 2147483647 w 1005"/>
              <a:gd name="T3" fmla="*/ 2147483647 h 996"/>
              <a:gd name="T4" fmla="*/ 2147483647 w 1005"/>
              <a:gd name="T5" fmla="*/ 2147483647 h 996"/>
              <a:gd name="T6" fmla="*/ 2147483647 w 1005"/>
              <a:gd name="T7" fmla="*/ 2147483647 h 996"/>
              <a:gd name="T8" fmla="*/ 2147483647 w 1005"/>
              <a:gd name="T9" fmla="*/ 2147483647 h 996"/>
              <a:gd name="T10" fmla="*/ 2147483647 w 1005"/>
              <a:gd name="T11" fmla="*/ 2147483647 h 996"/>
              <a:gd name="T12" fmla="*/ 2147483647 w 1005"/>
              <a:gd name="T13" fmla="*/ 2147483647 h 996"/>
              <a:gd name="T14" fmla="*/ 2147483647 w 1005"/>
              <a:gd name="T15" fmla="*/ 2147483647 h 996"/>
              <a:gd name="T16" fmla="*/ 2147483647 w 1005"/>
              <a:gd name="T17" fmla="*/ 2147483647 h 996"/>
              <a:gd name="T18" fmla="*/ 2147483647 w 1005"/>
              <a:gd name="T19" fmla="*/ 2147483647 h 996"/>
              <a:gd name="T20" fmla="*/ 2147483647 w 1005"/>
              <a:gd name="T21" fmla="*/ 2147483647 h 996"/>
              <a:gd name="T22" fmla="*/ 2147483647 w 1005"/>
              <a:gd name="T23" fmla="*/ 2147483647 h 996"/>
              <a:gd name="T24" fmla="*/ 2147483647 w 1005"/>
              <a:gd name="T25" fmla="*/ 2147483647 h 99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005" h="996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9CE0FA"/>
          </a:solidFill>
          <a:ln w="9525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241" name="Text Box 76">
            <a:extLst>
              <a:ext uri="{FF2B5EF4-FFF2-40B4-BE49-F238E27FC236}">
                <a16:creationId xmlns:a16="http://schemas.microsoft.com/office/drawing/2014/main" id="{6209BBA1-3ADB-DD4E-98BA-16778788FB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7316" y="4484341"/>
            <a:ext cx="3802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i="0" dirty="0">
                <a:solidFill>
                  <a:srgbClr val="0000A8"/>
                </a:solidFill>
                <a:ea typeface="+mn-ea"/>
                <a:cs typeface="+mn-cs"/>
              </a:rPr>
              <a:t>B</a:t>
            </a:r>
          </a:p>
        </p:txBody>
      </p: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1F04776-CE9C-1440-B37F-242C3E190A98}"/>
              </a:ext>
            </a:extLst>
          </p:cNvPr>
          <p:cNvGrpSpPr/>
          <p:nvPr/>
        </p:nvGrpSpPr>
        <p:grpSpPr>
          <a:xfrm>
            <a:off x="5001868" y="5038254"/>
            <a:ext cx="1310631" cy="501151"/>
            <a:chOff x="4909105" y="5767126"/>
            <a:chExt cx="1310631" cy="501151"/>
          </a:xfrm>
        </p:grpSpPr>
        <p:sp>
          <p:nvSpPr>
            <p:cNvPr id="261" name="Rectangle 37">
              <a:extLst>
                <a:ext uri="{FF2B5EF4-FFF2-40B4-BE49-F238E27FC236}">
                  <a16:creationId xmlns:a16="http://schemas.microsoft.com/office/drawing/2014/main" id="{7820489A-5549-C442-BF3C-BC1AC11B6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024859" y="5937451"/>
              <a:ext cx="134168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sp>
          <p:nvSpPr>
            <p:cNvPr id="262" name="Rectangle 37">
              <a:extLst>
                <a:ext uri="{FF2B5EF4-FFF2-40B4-BE49-F238E27FC236}">
                  <a16:creationId xmlns:a16="http://schemas.microsoft.com/office/drawing/2014/main" id="{9AF76EFA-4C5B-674E-BA86-9C05702BA8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966501" y="5940764"/>
              <a:ext cx="140795" cy="255587"/>
            </a:xfrm>
            <a:prstGeom prst="rect">
              <a:avLst/>
            </a:prstGeom>
            <a:gradFill rotWithShape="1">
              <a:gsLst>
                <a:gs pos="0">
                  <a:srgbClr val="0000A8"/>
                </a:gs>
                <a:gs pos="50000">
                  <a:srgbClr val="FFFFFF"/>
                </a:gs>
                <a:gs pos="99000">
                  <a:srgbClr val="0000A8"/>
                </a:gs>
              </a:gsLst>
              <a:lin ang="0" scaled="1"/>
            </a:gradFill>
            <a:ln w="9525">
              <a:solidFill>
                <a:srgbClr val="008000">
                  <a:alpha val="15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itchFamily="66" charset="0"/>
                <a:ea typeface="ＭＳ Ｐゴシック" charset="0"/>
              </a:endParaRPr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84D12D1B-CACD-6E4B-9C38-D2F459245889}"/>
                </a:ext>
              </a:extLst>
            </p:cNvPr>
            <p:cNvGrpSpPr/>
            <p:nvPr/>
          </p:nvGrpSpPr>
          <p:grpSpPr>
            <a:xfrm>
              <a:off x="5115340" y="5767126"/>
              <a:ext cx="901147" cy="501151"/>
              <a:chOff x="7493876" y="2774731"/>
              <a:chExt cx="1481958" cy="894622"/>
            </a:xfrm>
          </p:grpSpPr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16FB099F-FBEA-9F48-8EAA-5BCE4873212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13DBFA26-F015-2547-A930-D01540DA83C0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6BD83E9A-6CBF-3D4E-8F2F-EA68EE4D3756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267" name="Freeform 266">
                  <a:extLst>
                    <a:ext uri="{FF2B5EF4-FFF2-40B4-BE49-F238E27FC236}">
                      <a16:creationId xmlns:a16="http://schemas.microsoft.com/office/drawing/2014/main" id="{24B4E4B6-6B7A-4A4B-A9EB-9BA919CAA349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Freeform 267">
                  <a:extLst>
                    <a:ext uri="{FF2B5EF4-FFF2-40B4-BE49-F238E27FC236}">
                      <a16:creationId xmlns:a16="http://schemas.microsoft.com/office/drawing/2014/main" id="{8A579144-F431-924D-BEDF-34C91BDD544C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9" name="Freeform 268">
                  <a:extLst>
                    <a:ext uri="{FF2B5EF4-FFF2-40B4-BE49-F238E27FC236}">
                      <a16:creationId xmlns:a16="http://schemas.microsoft.com/office/drawing/2014/main" id="{60A07585-2E49-1643-B16B-023093CA681A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269">
                  <a:extLst>
                    <a:ext uri="{FF2B5EF4-FFF2-40B4-BE49-F238E27FC236}">
                      <a16:creationId xmlns:a16="http://schemas.microsoft.com/office/drawing/2014/main" id="{99C7FFFB-540E-F04A-8756-DC9317FA983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43" name="Rectangle 37">
            <a:extLst>
              <a:ext uri="{FF2B5EF4-FFF2-40B4-BE49-F238E27FC236}">
                <a16:creationId xmlns:a16="http://schemas.microsoft.com/office/drawing/2014/main" id="{2049FC20-01F9-A342-8ED2-71DDD4E2422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161022" y="4666815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244" name="Group 49">
            <a:extLst>
              <a:ext uri="{FF2B5EF4-FFF2-40B4-BE49-F238E27FC236}">
                <a16:creationId xmlns:a16="http://schemas.microsoft.com/office/drawing/2014/main" id="{0C6B5E2D-47E0-304A-802F-B33BA23951DC}"/>
              </a:ext>
            </a:extLst>
          </p:cNvPr>
          <p:cNvGrpSpPr>
            <a:grpSpLocks/>
          </p:cNvGrpSpPr>
          <p:nvPr/>
        </p:nvGrpSpPr>
        <p:grpSpPr bwMode="auto">
          <a:xfrm>
            <a:off x="2318687" y="4333458"/>
            <a:ext cx="936071" cy="761428"/>
            <a:chOff x="-44" y="1473"/>
            <a:chExt cx="981" cy="1105"/>
          </a:xfrm>
        </p:grpSpPr>
        <p:pic>
          <p:nvPicPr>
            <p:cNvPr id="259" name="Picture 50" descr="desktop_computer_stylized_medium">
              <a:extLst>
                <a:ext uri="{FF2B5EF4-FFF2-40B4-BE49-F238E27FC236}">
                  <a16:creationId xmlns:a16="http://schemas.microsoft.com/office/drawing/2014/main" id="{6C7B4EA6-CCA8-D147-AFAA-5DA13E6BAA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0" name="Freeform 51">
              <a:extLst>
                <a:ext uri="{FF2B5EF4-FFF2-40B4-BE49-F238E27FC236}">
                  <a16:creationId xmlns:a16="http://schemas.microsoft.com/office/drawing/2014/main" id="{48DE1DAA-CF8A-A24A-8DD9-85EF022FE8D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245" name="Rectangle 37">
            <a:extLst>
              <a:ext uri="{FF2B5EF4-FFF2-40B4-BE49-F238E27FC236}">
                <a16:creationId xmlns:a16="http://schemas.microsoft.com/office/drawing/2014/main" id="{1976AEED-D3C4-4C40-B836-5E4352A361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71833" y="5687855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246" name="Group 49">
            <a:extLst>
              <a:ext uri="{FF2B5EF4-FFF2-40B4-BE49-F238E27FC236}">
                <a16:creationId xmlns:a16="http://schemas.microsoft.com/office/drawing/2014/main" id="{CA4E329E-B85D-034A-AD4E-3AA827B8BDBB}"/>
              </a:ext>
            </a:extLst>
          </p:cNvPr>
          <p:cNvGrpSpPr>
            <a:grpSpLocks/>
          </p:cNvGrpSpPr>
          <p:nvPr/>
        </p:nvGrpSpPr>
        <p:grpSpPr bwMode="auto">
          <a:xfrm>
            <a:off x="2681426" y="5490561"/>
            <a:ext cx="639495" cy="517588"/>
            <a:chOff x="-44" y="1473"/>
            <a:chExt cx="981" cy="1105"/>
          </a:xfrm>
        </p:grpSpPr>
        <p:pic>
          <p:nvPicPr>
            <p:cNvPr id="257" name="Picture 50" descr="desktop_computer_stylized_medium">
              <a:extLst>
                <a:ext uri="{FF2B5EF4-FFF2-40B4-BE49-F238E27FC236}">
                  <a16:creationId xmlns:a16="http://schemas.microsoft.com/office/drawing/2014/main" id="{1DF9E5DC-786D-6C49-ADDC-C953FEFE6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23D41A9D-8697-4D4D-8D16-A98A093EA1B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sp>
        <p:nvSpPr>
          <p:cNvPr id="247" name="Rectangle 37">
            <a:extLst>
              <a:ext uri="{FF2B5EF4-FFF2-40B4-BE49-F238E27FC236}">
                <a16:creationId xmlns:a16="http://schemas.microsoft.com/office/drawing/2014/main" id="{921F645F-8A94-2445-84B8-38720AF020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726575" y="4653061"/>
            <a:ext cx="119903" cy="255587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sp>
        <p:nvSpPr>
          <p:cNvPr id="248" name="Rectangle 37">
            <a:extLst>
              <a:ext uri="{FF2B5EF4-FFF2-40B4-BE49-F238E27FC236}">
                <a16:creationId xmlns:a16="http://schemas.microsoft.com/office/drawing/2014/main" id="{7E4E6975-B2CA-7444-B862-F4B4940509B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496816" y="5784803"/>
            <a:ext cx="84261" cy="194751"/>
          </a:xfrm>
          <a:prstGeom prst="rect">
            <a:avLst/>
          </a:prstGeom>
          <a:gradFill rotWithShape="1">
            <a:gsLst>
              <a:gs pos="0">
                <a:srgbClr val="0000A8"/>
              </a:gs>
              <a:gs pos="50000">
                <a:srgbClr val="FFFFFF"/>
              </a:gs>
              <a:gs pos="99000">
                <a:srgbClr val="0000A8"/>
              </a:gs>
            </a:gsLst>
            <a:lin ang="0" scaled="1"/>
          </a:gradFill>
          <a:ln w="9525">
            <a:solidFill>
              <a:srgbClr val="008000">
                <a:alpha val="15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itchFamily="66" charset="0"/>
              <a:ea typeface="ＭＳ Ｐゴシック" charset="0"/>
            </a:endParaRPr>
          </a:p>
        </p:txBody>
      </p:sp>
      <p:grpSp>
        <p:nvGrpSpPr>
          <p:cNvPr id="249" name="Group 44">
            <a:extLst>
              <a:ext uri="{FF2B5EF4-FFF2-40B4-BE49-F238E27FC236}">
                <a16:creationId xmlns:a16="http://schemas.microsoft.com/office/drawing/2014/main" id="{0E421EA6-E430-A84D-86CE-88CE29472188}"/>
              </a:ext>
            </a:extLst>
          </p:cNvPr>
          <p:cNvGrpSpPr>
            <a:grpSpLocks/>
          </p:cNvGrpSpPr>
          <p:nvPr/>
        </p:nvGrpSpPr>
        <p:grpSpPr bwMode="auto">
          <a:xfrm>
            <a:off x="8491273" y="4391325"/>
            <a:ext cx="1009650" cy="855028"/>
            <a:chOff x="-44" y="1473"/>
            <a:chExt cx="981" cy="1105"/>
          </a:xfrm>
        </p:grpSpPr>
        <p:pic>
          <p:nvPicPr>
            <p:cNvPr id="255" name="Picture 45" descr="desktop_computer_stylized_medium">
              <a:extLst>
                <a:ext uri="{FF2B5EF4-FFF2-40B4-BE49-F238E27FC236}">
                  <a16:creationId xmlns:a16="http://schemas.microsoft.com/office/drawing/2014/main" id="{0CFB0548-75C3-B541-8DF5-553BDA442F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6" name="Freeform 46">
              <a:extLst>
                <a:ext uri="{FF2B5EF4-FFF2-40B4-BE49-F238E27FC236}">
                  <a16:creationId xmlns:a16="http://schemas.microsoft.com/office/drawing/2014/main" id="{A0094AEB-3AFF-0940-8C77-D29712E481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250" name="Group 44">
            <a:extLst>
              <a:ext uri="{FF2B5EF4-FFF2-40B4-BE49-F238E27FC236}">
                <a16:creationId xmlns:a16="http://schemas.microsoft.com/office/drawing/2014/main" id="{BCF5D40A-A74B-274B-8ADA-55B66CD5DBFC}"/>
              </a:ext>
            </a:extLst>
          </p:cNvPr>
          <p:cNvGrpSpPr>
            <a:grpSpLocks/>
          </p:cNvGrpSpPr>
          <p:nvPr/>
        </p:nvGrpSpPr>
        <p:grpSpPr bwMode="auto">
          <a:xfrm>
            <a:off x="8343615" y="5618570"/>
            <a:ext cx="711200" cy="601028"/>
            <a:chOff x="-44" y="1473"/>
            <a:chExt cx="981" cy="1105"/>
          </a:xfrm>
        </p:grpSpPr>
        <p:pic>
          <p:nvPicPr>
            <p:cNvPr id="253" name="Picture 45" descr="desktop_computer_stylized_medium">
              <a:extLst>
                <a:ext uri="{FF2B5EF4-FFF2-40B4-BE49-F238E27FC236}">
                  <a16:creationId xmlns:a16="http://schemas.microsoft.com/office/drawing/2014/main" id="{771731DD-0069-DA47-95DF-85CE9F491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46">
              <a:extLst>
                <a:ext uri="{FF2B5EF4-FFF2-40B4-BE49-F238E27FC236}">
                  <a16:creationId xmlns:a16="http://schemas.microsoft.com/office/drawing/2014/main" id="{0818206B-A68C-604B-A676-494044A074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ACCC7A-2790-4042-9C87-704C4398F4FC}"/>
              </a:ext>
            </a:extLst>
          </p:cNvPr>
          <p:cNvGrpSpPr/>
          <p:nvPr/>
        </p:nvGrpSpPr>
        <p:grpSpPr>
          <a:xfrm>
            <a:off x="1799535" y="4860508"/>
            <a:ext cx="8432226" cy="1763135"/>
            <a:chOff x="1799535" y="4860508"/>
            <a:chExt cx="8432226" cy="1763135"/>
          </a:xfrm>
        </p:grpSpPr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B5C784D-B8E9-0242-B1BF-5469854FD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0945" y="5749508"/>
              <a:ext cx="1585947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1A-23-F9-CD-06-9B</a:t>
              </a:r>
            </a:p>
          </p:txBody>
        </p:sp>
        <p:sp>
          <p:nvSpPr>
            <p:cNvPr id="221" name="Text Box 22">
              <a:extLst>
                <a:ext uri="{FF2B5EF4-FFF2-40B4-BE49-F238E27FC236}">
                  <a16:creationId xmlns:a16="http://schemas.microsoft.com/office/drawing/2014/main" id="{C464F240-6EA6-E645-AE35-1132527BB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8582" y="5576471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222.222.222.220</a:t>
              </a:r>
            </a:p>
          </p:txBody>
        </p:sp>
        <p:grpSp>
          <p:nvGrpSpPr>
            <p:cNvPr id="222" name="Group 23">
              <a:extLst>
                <a:ext uri="{FF2B5EF4-FFF2-40B4-BE49-F238E27FC236}">
                  <a16:creationId xmlns:a16="http://schemas.microsoft.com/office/drawing/2014/main" id="{718D171D-585A-DA4B-8722-1465B928B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92226" y="6027746"/>
              <a:ext cx="1573213" cy="482601"/>
              <a:chOff x="1934" y="2405"/>
              <a:chExt cx="991" cy="304"/>
            </a:xfrm>
          </p:grpSpPr>
          <p:sp>
            <p:nvSpPr>
              <p:cNvPr id="273" name="Text Box 24">
                <a:extLst>
                  <a:ext uri="{FF2B5EF4-FFF2-40B4-BE49-F238E27FC236}">
                    <a16:creationId xmlns:a16="http://schemas.microsoft.com/office/drawing/2014/main" id="{6074A99D-1DA4-3A42-9396-9E51D4D7D3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4" y="2405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111.111.111.110</a:t>
                </a:r>
              </a:p>
            </p:txBody>
          </p:sp>
          <p:sp>
            <p:nvSpPr>
              <p:cNvPr id="274" name="Text Box 25">
                <a:extLst>
                  <a:ext uri="{FF2B5EF4-FFF2-40B4-BE49-F238E27FC236}">
                    <a16:creationId xmlns:a16="http://schemas.microsoft.com/office/drawing/2014/main" id="{7F04AB82-B2F9-5040-9BD7-B58343D5B0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8" y="2515"/>
                <a:ext cx="987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E6-E9-00-17-BB-4B</a:t>
                </a:r>
              </a:p>
            </p:txBody>
          </p:sp>
        </p:grpSp>
        <p:sp>
          <p:nvSpPr>
            <p:cNvPr id="223" name="Text Box 26">
              <a:extLst>
                <a:ext uri="{FF2B5EF4-FFF2-40B4-BE49-F238E27FC236}">
                  <a16:creationId xmlns:a16="http://schemas.microsoft.com/office/drawing/2014/main" id="{345706BC-EE35-E948-B847-B9C8F402B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3382" y="6174597"/>
              <a:ext cx="16346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CC-49-DE-D0-AB-7D</a:t>
              </a:r>
            </a:p>
          </p:txBody>
        </p:sp>
        <p:sp>
          <p:nvSpPr>
            <p:cNvPr id="224" name="Text Box 27">
              <a:extLst>
                <a:ext uri="{FF2B5EF4-FFF2-40B4-BE49-F238E27FC236}">
                  <a16:creationId xmlns:a16="http://schemas.microsoft.com/office/drawing/2014/main" id="{C6892711-5B00-1B44-A3A1-ED7D7A05C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3407" y="5985684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111.111.111.112</a:t>
              </a:r>
            </a:p>
          </p:txBody>
        </p:sp>
        <p:sp>
          <p:nvSpPr>
            <p:cNvPr id="225" name="Text Box 30">
              <a:extLst>
                <a:ext uri="{FF2B5EF4-FFF2-40B4-BE49-F238E27FC236}">
                  <a16:creationId xmlns:a16="http://schemas.microsoft.com/office/drawing/2014/main" id="{C9755018-30C5-2F48-B77B-D1C5089AD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1438" y="5007006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111.111.111.111</a:t>
              </a:r>
            </a:p>
          </p:txBody>
        </p:sp>
        <p:sp>
          <p:nvSpPr>
            <p:cNvPr id="226" name="Text Box 33">
              <a:extLst>
                <a:ext uri="{FF2B5EF4-FFF2-40B4-BE49-F238E27FC236}">
                  <a16:creationId xmlns:a16="http://schemas.microsoft.com/office/drawing/2014/main" id="{F8059422-13FC-B849-B3BE-4C2D1B5468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9535" y="5196273"/>
              <a:ext cx="15359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74-29-9C-E8-FF-55</a:t>
              </a:r>
            </a:p>
          </p:txBody>
        </p:sp>
        <p:sp>
          <p:nvSpPr>
            <p:cNvPr id="230" name="Line 44">
              <a:extLst>
                <a:ext uri="{FF2B5EF4-FFF2-40B4-BE49-F238E27FC236}">
                  <a16:creationId xmlns:a16="http://schemas.microsoft.com/office/drawing/2014/main" id="{5FF08ADC-A615-AA4F-988F-06E9F2E02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2282" y="5842809"/>
              <a:ext cx="0" cy="1635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31" name="Line 45">
              <a:extLst>
                <a:ext uri="{FF2B5EF4-FFF2-40B4-BE49-F238E27FC236}">
                  <a16:creationId xmlns:a16="http://schemas.microsoft.com/office/drawing/2014/main" id="{C98C8486-5AB7-664F-9D85-3DD76A362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8645" y="4860508"/>
              <a:ext cx="0" cy="248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cs typeface="+mn-cs"/>
              </a:endParaRPr>
            </a:p>
          </p:txBody>
        </p:sp>
        <p:sp>
          <p:nvSpPr>
            <p:cNvPr id="232" name="Line 46">
              <a:extLst>
                <a:ext uri="{FF2B5EF4-FFF2-40B4-BE49-F238E27FC236}">
                  <a16:creationId xmlns:a16="http://schemas.microsoft.com/office/drawing/2014/main" id="{B1A0EF95-B5D7-6443-84A3-A0E0B1049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18707" y="5427247"/>
              <a:ext cx="0" cy="620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sp>
          <p:nvSpPr>
            <p:cNvPr id="233" name="Line 47">
              <a:extLst>
                <a:ext uri="{FF2B5EF4-FFF2-40B4-BE49-F238E27FC236}">
                  <a16:creationId xmlns:a16="http://schemas.microsoft.com/office/drawing/2014/main" id="{4D21BB95-E938-424E-94A6-FA1551CE2B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07745" y="5417721"/>
              <a:ext cx="4762" cy="220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000" dirty="0">
                <a:cs typeface="+mn-cs"/>
              </a:endParaRPr>
            </a:p>
          </p:txBody>
        </p:sp>
        <p:grpSp>
          <p:nvGrpSpPr>
            <p:cNvPr id="235" name="Group 63">
              <a:extLst>
                <a:ext uri="{FF2B5EF4-FFF2-40B4-BE49-F238E27FC236}">
                  <a16:creationId xmlns:a16="http://schemas.microsoft.com/office/drawing/2014/main" id="{022EBB57-7AB3-7C45-9AC9-24B737F13F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15685" y="5148731"/>
              <a:ext cx="1616076" cy="495300"/>
              <a:chOff x="4351" y="2786"/>
              <a:chExt cx="1018" cy="312"/>
            </a:xfrm>
          </p:grpSpPr>
          <p:sp>
            <p:nvSpPr>
              <p:cNvPr id="271" name="Text Box 64">
                <a:extLst>
                  <a:ext uri="{FF2B5EF4-FFF2-40B4-BE49-F238E27FC236}">
                    <a16:creationId xmlns:a16="http://schemas.microsoft.com/office/drawing/2014/main" id="{9C1790DC-D8F5-D148-A191-4095380CC6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2" y="2786"/>
                <a:ext cx="89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222.222.222.222</a:t>
                </a:r>
              </a:p>
            </p:txBody>
          </p:sp>
          <p:sp>
            <p:nvSpPr>
              <p:cNvPr id="272" name="Text Box 65">
                <a:extLst>
                  <a:ext uri="{FF2B5EF4-FFF2-40B4-BE49-F238E27FC236}">
                    <a16:creationId xmlns:a16="http://schemas.microsoft.com/office/drawing/2014/main" id="{B09022AD-3504-8E4C-B2F0-99A5DA41E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51" y="2904"/>
                <a:ext cx="1018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i="0" dirty="0">
                    <a:latin typeface="+mn-lt"/>
                    <a:cs typeface="+mn-cs"/>
                  </a:rPr>
                  <a:t>49-BD-D2-C7-56-2A</a:t>
                </a:r>
              </a:p>
            </p:txBody>
          </p:sp>
        </p:grpSp>
        <p:sp>
          <p:nvSpPr>
            <p:cNvPr id="237" name="Text Box 71">
              <a:extLst>
                <a:ext uri="{FF2B5EF4-FFF2-40B4-BE49-F238E27FC236}">
                  <a16:creationId xmlns:a16="http://schemas.microsoft.com/office/drawing/2014/main" id="{E34EA307-0F5E-7E4E-9CE6-4AB424039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7272" y="6136999"/>
              <a:ext cx="141577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222.222.222.221</a:t>
              </a:r>
            </a:p>
          </p:txBody>
        </p:sp>
        <p:sp>
          <p:nvSpPr>
            <p:cNvPr id="238" name="Text Box 72">
              <a:extLst>
                <a:ext uri="{FF2B5EF4-FFF2-40B4-BE49-F238E27FC236}">
                  <a16:creationId xmlns:a16="http://schemas.microsoft.com/office/drawing/2014/main" id="{B5B6783C-814C-0B4E-B164-BE3DE87DB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97391" y="6315866"/>
              <a:ext cx="155228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latin typeface="+mn-lt"/>
                  <a:cs typeface="+mn-cs"/>
                </a:rPr>
                <a:t>88-B2-2F-54-1A-0F</a:t>
              </a:r>
            </a:p>
          </p:txBody>
        </p: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64FFBE43-D54F-1248-BB0F-8C6305664255}"/>
                </a:ext>
              </a:extLst>
            </p:cNvPr>
            <p:cNvCxnSpPr/>
            <p:nvPr/>
          </p:nvCxnSpPr>
          <p:spPr>
            <a:xfrm flipV="1">
              <a:off x="8669292" y="4874844"/>
              <a:ext cx="0" cy="44597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AF922730-B346-B540-9CCA-A7D5E3F387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47023" y="5943807"/>
              <a:ext cx="0" cy="241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5" name="Rectangle 2">
            <a:extLst>
              <a:ext uri="{FF2B5EF4-FFF2-40B4-BE49-F238E27FC236}">
                <a16:creationId xmlns:a16="http://schemas.microsoft.com/office/drawing/2014/main" id="{F2C09E71-12BD-2C45-A9FA-A6A951F6F19C}"/>
              </a:ext>
            </a:extLst>
          </p:cNvPr>
          <p:cNvSpPr txBox="1">
            <a:spLocks noChangeArrowheads="1"/>
          </p:cNvSpPr>
          <p:nvPr/>
        </p:nvSpPr>
        <p:spPr>
          <a:xfrm>
            <a:off x="923027" y="2179255"/>
            <a:ext cx="10196305" cy="158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225425">
              <a:buFont typeface="Wingdings" charset="2"/>
              <a:buChar char="§"/>
              <a:defRPr/>
            </a:pPr>
            <a:r>
              <a:rPr lang="en-US" sz="2800" dirty="0"/>
              <a:t>assume that:</a:t>
            </a:r>
          </a:p>
          <a:p>
            <a:pPr marL="1022350" lvl="2" indent="-342900">
              <a:spcBef>
                <a:spcPts val="0"/>
              </a:spcBef>
              <a:buClr>
                <a:srgbClr val="0000A8"/>
              </a:buClr>
              <a:defRPr/>
            </a:pPr>
            <a:r>
              <a:rPr lang="en-US" sz="2400" dirty="0"/>
              <a:t>A knows B’s IP address</a:t>
            </a:r>
          </a:p>
          <a:p>
            <a:pPr marL="1022350" lvl="2" indent="-342900">
              <a:spcBef>
                <a:spcPts val="0"/>
              </a:spcBef>
              <a:buClr>
                <a:srgbClr val="0000A8"/>
              </a:buClr>
              <a:defRPr/>
            </a:pPr>
            <a:r>
              <a:rPr lang="en-US" sz="2400" dirty="0"/>
              <a:t>A knows IP address of first hop router, R </a:t>
            </a:r>
            <a:r>
              <a:rPr lang="en-US" sz="2400" dirty="0">
                <a:solidFill>
                  <a:srgbClr val="0000A8"/>
                </a:solidFill>
              </a:rPr>
              <a:t>(how?)</a:t>
            </a:r>
          </a:p>
          <a:p>
            <a:pPr marL="1022350" lvl="2" indent="-342900">
              <a:spcBef>
                <a:spcPts val="0"/>
              </a:spcBef>
              <a:buClr>
                <a:srgbClr val="0000A8"/>
              </a:buClr>
              <a:defRPr/>
            </a:pPr>
            <a:r>
              <a:rPr lang="en-US" sz="2400" dirty="0"/>
              <a:t>A knows R’s MAC address </a:t>
            </a:r>
            <a:r>
              <a:rPr lang="en-US" sz="2400" dirty="0">
                <a:solidFill>
                  <a:srgbClr val="0000A8"/>
                </a:solidFill>
              </a:rPr>
              <a:t>(how?)</a:t>
            </a:r>
          </a:p>
        </p:txBody>
      </p:sp>
    </p:spTree>
    <p:extLst>
      <p:ext uri="{BB962C8B-B14F-4D97-AF65-F5344CB8AC3E}">
        <p14:creationId xmlns:p14="http://schemas.microsoft.com/office/powerpoint/2010/main" val="13002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23813</TotalTime>
  <Words>1084</Words>
  <Application>Microsoft Office PowerPoint</Application>
  <PresentationFormat>Widescreen</PresentationFormat>
  <Paragraphs>352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Comic Sans MS</vt:lpstr>
      <vt:lpstr>Gill Sans MT</vt:lpstr>
      <vt:lpstr>Wingdings</vt:lpstr>
      <vt:lpstr>Office Theme</vt:lpstr>
      <vt:lpstr>Link layer, LANs: roadmap</vt:lpstr>
      <vt:lpstr>MAC addresses</vt:lpstr>
      <vt:lpstr>MAC addresses</vt:lpstr>
      <vt:lpstr>MAC addresses</vt:lpstr>
      <vt:lpstr>ARP: address resolution protocol</vt:lpstr>
      <vt:lpstr>ARP protocol in action</vt:lpstr>
      <vt:lpstr>ARP protocol in action</vt:lpstr>
      <vt:lpstr>ARP protocol in action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  <vt:lpstr>Routing to another subnet: addressing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AHMAD MUDASSIR</cp:lastModifiedBy>
  <cp:revision>854</cp:revision>
  <dcterms:created xsi:type="dcterms:W3CDTF">2020-01-18T07:24:59Z</dcterms:created>
  <dcterms:modified xsi:type="dcterms:W3CDTF">2021-06-03T06:35:06Z</dcterms:modified>
</cp:coreProperties>
</file>