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053" r:id="rId2"/>
    <p:sldId id="1148" r:id="rId3"/>
    <p:sldId id="1149" r:id="rId4"/>
    <p:sldId id="1150" r:id="rId5"/>
    <p:sldId id="1151" r:id="rId6"/>
    <p:sldId id="1152" r:id="rId7"/>
    <p:sldId id="1153" r:id="rId8"/>
    <p:sldId id="1154" r:id="rId9"/>
    <p:sldId id="1155" r:id="rId10"/>
    <p:sldId id="1156" r:id="rId11"/>
    <p:sldId id="11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57"/>
    <p:restoredTop sz="79613"/>
  </p:normalViewPr>
  <p:slideViewPr>
    <p:cSldViewPr snapToGrid="0" snapToObjects="1">
      <p:cViewPr varScale="1">
        <p:scale>
          <a:sx n="57" d="100"/>
          <a:sy n="57" d="100"/>
        </p:scale>
        <p:origin x="828" y="72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40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857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28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48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9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70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7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24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216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13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0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Lecture #7 Application Layer</a:t>
            </a: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1152292" y="1183947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altLang="en-US" sz="32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Lecture Goal:</a:t>
            </a:r>
          </a:p>
          <a:p>
            <a:pPr marL="349250" indent="-349250"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TCP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32242A8E-B3CB-194E-B2B0-D62D05F94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332" y="2021516"/>
            <a:ext cx="5894388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’</a:t>
            </a:r>
            <a:r>
              <a:rPr kumimoji="0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socket(AF_INET, SOCK_STREAM)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clientSocket.connect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serverName,serverPort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sentence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raw_input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(‘Input lowercase sentence:’)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sentence.encode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modifiedSentence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clientSocket.recv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(1024)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 (‘From Server:’,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modifiedSentence.decode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CB8056E7-3F65-9A48-BB93-0E9B6178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032" y="1538916"/>
            <a:ext cx="270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TCPClient</a:t>
            </a:r>
          </a:p>
        </p:txBody>
      </p:sp>
      <p:grpSp>
        <p:nvGrpSpPr>
          <p:cNvPr id="27" name="Group 47">
            <a:extLst>
              <a:ext uri="{FF2B5EF4-FFF2-40B4-BE49-F238E27FC236}">
                <a16:creationId xmlns:a16="http://schemas.microsoft.com/office/drawing/2014/main" id="{500AF080-AE8D-BA48-B682-89E723677E64}"/>
              </a:ext>
            </a:extLst>
          </p:cNvPr>
          <p:cNvGrpSpPr>
            <a:grpSpLocks/>
          </p:cNvGrpSpPr>
          <p:nvPr/>
        </p:nvGrpSpPr>
        <p:grpSpPr bwMode="auto">
          <a:xfrm>
            <a:off x="1656643" y="3166108"/>
            <a:ext cx="3481226" cy="584775"/>
            <a:chOff x="-792500" y="2796587"/>
            <a:chExt cx="3481672" cy="584044"/>
          </a:xfrm>
        </p:grpSpPr>
        <p:sp>
          <p:nvSpPr>
            <p:cNvPr id="28" name="TextBox 31">
              <a:extLst>
                <a:ext uri="{FF2B5EF4-FFF2-40B4-BE49-F238E27FC236}">
                  <a16:creationId xmlns:a16="http://schemas.microsoft.com/office/drawing/2014/main" id="{8564B35A-2400-144A-A554-A0822DEA8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92500" y="2796587"/>
              <a:ext cx="2888177" cy="584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socket for server, remote port 12000</a:t>
              </a:r>
            </a:p>
          </p:txBody>
        </p:sp>
        <p:cxnSp>
          <p:nvCxnSpPr>
            <p:cNvPr id="29" name="Straight Connector 32">
              <a:extLst>
                <a:ext uri="{FF2B5EF4-FFF2-40B4-BE49-F238E27FC236}">
                  <a16:creationId xmlns:a16="http://schemas.microsoft.com/office/drawing/2014/main" id="{729CE148-4BC3-9844-81FA-3A670DB40E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43" y="2959715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4C8C54F-60CE-974F-8DEC-48BF9D4D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541" y="2993923"/>
            <a:ext cx="2133599" cy="589517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1" name="Group 47">
            <a:extLst>
              <a:ext uri="{FF2B5EF4-FFF2-40B4-BE49-F238E27FC236}">
                <a16:creationId xmlns:a16="http://schemas.microsoft.com/office/drawing/2014/main" id="{E21D3C68-B8EF-A444-80F9-31E682114E08}"/>
              </a:ext>
            </a:extLst>
          </p:cNvPr>
          <p:cNvGrpSpPr>
            <a:grpSpLocks/>
          </p:cNvGrpSpPr>
          <p:nvPr/>
        </p:nvGrpSpPr>
        <p:grpSpPr bwMode="auto">
          <a:xfrm>
            <a:off x="970933" y="4616284"/>
            <a:ext cx="4182811" cy="338554"/>
            <a:chOff x="-1495096" y="3006031"/>
            <a:chExt cx="4184250" cy="3377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54A49-A84C-F34C-9198-710668B58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95096" y="3006031"/>
              <a:ext cx="3779615" cy="337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 need to attach server name, port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433589B-C5F2-A648-B005-02E951C7EF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25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8EE22D5-1E7E-E545-A607-D85E87E6C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7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TCP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950741E-8292-7E41-84C1-46A070CA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0" y="1922450"/>
            <a:ext cx="62928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from socket import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12000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((‘’,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serverSocket.listen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 ‘The server is ready to receive’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connectionSocket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addr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serverSocket.accept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sentence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connectionSocket.recv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(1024).decode()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capitalizedSentence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sentence.upper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connectionSocket.send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capitalizedSentence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        encode())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connectionSocket.close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311EF17F-3D4A-0B47-8BA1-C2C103586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060" y="1439850"/>
            <a:ext cx="282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TCPServer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E11A28B-1D9C-5D4D-9B45-8F8462E7E906}"/>
              </a:ext>
            </a:extLst>
          </p:cNvPr>
          <p:cNvGrpSpPr>
            <a:grpSpLocks/>
          </p:cNvGrpSpPr>
          <p:nvPr/>
        </p:nvGrpSpPr>
        <p:grpSpPr bwMode="auto">
          <a:xfrm>
            <a:off x="1724351" y="2556715"/>
            <a:ext cx="3374285" cy="338554"/>
            <a:chOff x="-749058" y="2414108"/>
            <a:chExt cx="3374330" cy="338257"/>
          </a:xfrm>
        </p:grpSpPr>
        <p:sp>
          <p:nvSpPr>
            <p:cNvPr id="16" name="TextBox 31">
              <a:extLst>
                <a:ext uri="{FF2B5EF4-FFF2-40B4-BE49-F238E27FC236}">
                  <a16:creationId xmlns:a16="http://schemas.microsoft.com/office/drawing/2014/main" id="{BE7B84C0-FF81-284C-B893-87D2A5F7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9058" y="2414108"/>
              <a:ext cx="3062331" cy="33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TCP welcoming socket</a:t>
              </a:r>
            </a:p>
          </p:txBody>
        </p:sp>
        <p:cxnSp>
          <p:nvCxnSpPr>
            <p:cNvPr id="17" name="Straight Connector 32">
              <a:extLst>
                <a:ext uri="{FF2B5EF4-FFF2-40B4-BE49-F238E27FC236}">
                  <a16:creationId xmlns:a16="http://schemas.microsoft.com/office/drawing/2014/main" id="{9AC227D5-ACE3-9D45-9809-D827F0E36A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6730" y="2597150"/>
              <a:ext cx="48854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FAAA7E9C-BFC7-834D-AA16-2DA4A476CDA2}"/>
              </a:ext>
            </a:extLst>
          </p:cNvPr>
          <p:cNvGrpSpPr>
            <a:grpSpLocks/>
          </p:cNvGrpSpPr>
          <p:nvPr/>
        </p:nvGrpSpPr>
        <p:grpSpPr bwMode="auto">
          <a:xfrm>
            <a:off x="2080634" y="3063061"/>
            <a:ext cx="3036870" cy="584775"/>
            <a:chOff x="-1667664" y="2908339"/>
            <a:chExt cx="4371910" cy="584044"/>
          </a:xfrm>
        </p:grpSpPr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DDD9E670-279E-624F-9241-0F4EB31CF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7664" y="2908339"/>
              <a:ext cx="4139198" cy="5840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begins listening for  incoming TCP requests</a:t>
              </a:r>
            </a:p>
          </p:txBody>
        </p:sp>
        <p:cxnSp>
          <p:nvCxnSpPr>
            <p:cNvPr id="20" name="Straight Connector 30">
              <a:extLst>
                <a:ext uri="{FF2B5EF4-FFF2-40B4-BE49-F238E27FC236}">
                  <a16:creationId xmlns:a16="http://schemas.microsoft.com/office/drawing/2014/main" id="{24B55155-A531-764D-80EA-161809A28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7825" y="3217286"/>
              <a:ext cx="736421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15">
            <a:extLst>
              <a:ext uri="{FF2B5EF4-FFF2-40B4-BE49-F238E27FC236}">
                <a16:creationId xmlns:a16="http://schemas.microsoft.com/office/drawing/2014/main" id="{4E398AB3-CA85-1246-9B45-0A62FCD962C1}"/>
              </a:ext>
            </a:extLst>
          </p:cNvPr>
          <p:cNvGrpSpPr>
            <a:grpSpLocks/>
          </p:cNvGrpSpPr>
          <p:nvPr/>
        </p:nvGrpSpPr>
        <p:grpSpPr bwMode="auto">
          <a:xfrm>
            <a:off x="3328500" y="3824136"/>
            <a:ext cx="1858624" cy="297517"/>
            <a:chOff x="905004" y="3819988"/>
            <a:chExt cx="1859872" cy="298292"/>
          </a:xfrm>
        </p:grpSpPr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94C20932-E37A-A347-85B8-6A71FAB6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004" y="3819988"/>
              <a:ext cx="1859872" cy="29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23" name="Straight Connector 35">
              <a:extLst>
                <a:ext uri="{FF2B5EF4-FFF2-40B4-BE49-F238E27FC236}">
                  <a16:creationId xmlns:a16="http://schemas.microsoft.com/office/drawing/2014/main" id="{FAC42719-5F1D-0749-8621-F7DF2A166C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87464" y="3964782"/>
              <a:ext cx="52319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F3B50B89-48C8-7E48-8FDE-4D6D8A826B11}"/>
              </a:ext>
            </a:extLst>
          </p:cNvPr>
          <p:cNvGrpSpPr>
            <a:grpSpLocks/>
          </p:cNvGrpSpPr>
          <p:nvPr/>
        </p:nvGrpSpPr>
        <p:grpSpPr bwMode="auto">
          <a:xfrm>
            <a:off x="906051" y="4140995"/>
            <a:ext cx="4273089" cy="502702"/>
            <a:chOff x="-812680" y="4044670"/>
            <a:chExt cx="3634217" cy="502843"/>
          </a:xfrm>
        </p:grpSpPr>
        <p:sp>
          <p:nvSpPr>
            <p:cNvPr id="34" name="TextBox 36">
              <a:extLst>
                <a:ext uri="{FF2B5EF4-FFF2-40B4-BE49-F238E27FC236}">
                  <a16:creationId xmlns:a16="http://schemas.microsoft.com/office/drawing/2014/main" id="{C7F6449F-1FAC-0144-AA7B-94004903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12680" y="4044670"/>
              <a:ext cx="3634217" cy="50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 waits on accept() for incoming requests, new socket created on return</a:t>
              </a:r>
            </a:p>
          </p:txBody>
        </p: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E61EC2C-2AF0-BD40-B849-E841D4D3D3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7575" y="4188416"/>
              <a:ext cx="435213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18">
            <a:extLst>
              <a:ext uri="{FF2B5EF4-FFF2-40B4-BE49-F238E27FC236}">
                <a16:creationId xmlns:a16="http://schemas.microsoft.com/office/drawing/2014/main" id="{2B25A781-3C5A-4345-B1BA-DEACB59F98D7}"/>
              </a:ext>
            </a:extLst>
          </p:cNvPr>
          <p:cNvGrpSpPr>
            <a:grpSpLocks/>
          </p:cNvGrpSpPr>
          <p:nvPr/>
        </p:nvGrpSpPr>
        <p:grpSpPr bwMode="auto">
          <a:xfrm>
            <a:off x="1951002" y="4771416"/>
            <a:ext cx="3154397" cy="584775"/>
            <a:chOff x="-463314" y="4140337"/>
            <a:chExt cx="3153124" cy="585085"/>
          </a:xfrm>
        </p:grpSpPr>
        <p:sp>
          <p:nvSpPr>
            <p:cNvPr id="37" name="TextBox 61">
              <a:extLst>
                <a:ext uri="{FF2B5EF4-FFF2-40B4-BE49-F238E27FC236}">
                  <a16:creationId xmlns:a16="http://schemas.microsoft.com/office/drawing/2014/main" id="{A4995AED-D7BB-0A43-8C79-4CAECC669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3314" y="4140337"/>
              <a:ext cx="2746043" cy="58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bytes from socket (but not address as in UDP)</a:t>
              </a:r>
            </a:p>
          </p:txBody>
        </p:sp>
        <p:cxnSp>
          <p:nvCxnSpPr>
            <p:cNvPr id="38" name="Straight Connector 62">
              <a:extLst>
                <a:ext uri="{FF2B5EF4-FFF2-40B4-BE49-F238E27FC236}">
                  <a16:creationId xmlns:a16="http://schemas.microsoft.com/office/drawing/2014/main" id="{39CA9B6C-408E-C74F-BCDD-01EC8665E7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94710" y="4288764"/>
              <a:ext cx="49510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Group 28">
            <a:extLst>
              <a:ext uri="{FF2B5EF4-FFF2-40B4-BE49-F238E27FC236}">
                <a16:creationId xmlns:a16="http://schemas.microsoft.com/office/drawing/2014/main" id="{2EF79CA3-2450-FB47-A075-DE884877B7F1}"/>
              </a:ext>
            </a:extLst>
          </p:cNvPr>
          <p:cNvGrpSpPr>
            <a:grpSpLocks/>
          </p:cNvGrpSpPr>
          <p:nvPr/>
        </p:nvGrpSpPr>
        <p:grpSpPr bwMode="auto">
          <a:xfrm>
            <a:off x="1026276" y="5902558"/>
            <a:ext cx="4079124" cy="584775"/>
            <a:chOff x="-1411416" y="4686923"/>
            <a:chExt cx="4079374" cy="585153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4729B12D-4BE5-7649-A39B-A68529411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1416" y="4686923"/>
              <a:ext cx="3902071" cy="585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 connection to this client (but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welcoming socket)</a:t>
              </a:r>
            </a:p>
          </p:txBody>
        </p:sp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445EB81E-B12F-454D-80B8-5484BE29F5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2628" y="4843734"/>
              <a:ext cx="49533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CBD18514-E668-5544-8BF7-53F711E4F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2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DE711DC5-9C34-FB4F-827E-14567B91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6842"/>
            <a:ext cx="11124616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goal: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learn how to build client/server applications that communicate using sockets</a:t>
            </a:r>
            <a:endParaRPr kumimoji="0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socket: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door between application process and end-end-transport protocol </a:t>
            </a:r>
          </a:p>
        </p:txBody>
      </p:sp>
      <p:sp>
        <p:nvSpPr>
          <p:cNvPr id="117" name="Freeform 66">
            <a:extLst>
              <a:ext uri="{FF2B5EF4-FFF2-40B4-BE49-F238E27FC236}">
                <a16:creationId xmlns:a16="http://schemas.microsoft.com/office/drawing/2014/main" id="{532EF64A-98FA-854C-BC6E-37DCF5442402}"/>
              </a:ext>
            </a:extLst>
          </p:cNvPr>
          <p:cNvSpPr>
            <a:spLocks/>
          </p:cNvSpPr>
          <p:nvPr/>
        </p:nvSpPr>
        <p:spPr bwMode="auto">
          <a:xfrm>
            <a:off x="8379242" y="3598233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0B3FAB7F-D751-694B-8438-BA60B5BE46B5}"/>
              </a:ext>
            </a:extLst>
          </p:cNvPr>
          <p:cNvSpPr>
            <a:spLocks/>
          </p:cNvSpPr>
          <p:nvPr/>
        </p:nvSpPr>
        <p:spPr bwMode="auto">
          <a:xfrm>
            <a:off x="5064542" y="4895220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9" name="Text Box 51">
            <a:extLst>
              <a:ext uri="{FF2B5EF4-FFF2-40B4-BE49-F238E27FC236}">
                <a16:creationId xmlns:a16="http://schemas.microsoft.com/office/drawing/2014/main" id="{31F42B0C-9D7E-B148-8731-AA200CC8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692" y="5026983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120" name="Line 52">
            <a:extLst>
              <a:ext uri="{FF2B5EF4-FFF2-40B4-BE49-F238E27FC236}">
                <a16:creationId xmlns:a16="http://schemas.microsoft.com/office/drawing/2014/main" id="{4BBAA32D-9FE8-6946-993E-FD9CF5FF2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3242" y="5438145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" name="Text Box 53">
            <a:extLst>
              <a:ext uri="{FF2B5EF4-FFF2-40B4-BE49-F238E27FC236}">
                <a16:creationId xmlns:a16="http://schemas.microsoft.com/office/drawing/2014/main" id="{8DD3EB16-70D9-0E41-9219-8BACFD2F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4379" y="4663445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" name="Text Box 56">
            <a:extLst>
              <a:ext uri="{FF2B5EF4-FFF2-40B4-BE49-F238E27FC236}">
                <a16:creationId xmlns:a16="http://schemas.microsoft.com/office/drawing/2014/main" id="{DE211F08-2700-6642-9DC3-1997DC8ED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2154" y="3763333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123" name="Freeform 45">
            <a:extLst>
              <a:ext uri="{FF2B5EF4-FFF2-40B4-BE49-F238E27FC236}">
                <a16:creationId xmlns:a16="http://schemas.microsoft.com/office/drawing/2014/main" id="{07B0F571-0623-E94E-AC3A-B1389138AC28}"/>
              </a:ext>
            </a:extLst>
          </p:cNvPr>
          <p:cNvSpPr>
            <a:spLocks/>
          </p:cNvSpPr>
          <p:nvPr/>
        </p:nvSpPr>
        <p:spPr bwMode="auto">
          <a:xfrm>
            <a:off x="2638842" y="3661733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Rectangle 23">
            <a:extLst>
              <a:ext uri="{FF2B5EF4-FFF2-40B4-BE49-F238E27FC236}">
                <a16:creationId xmlns:a16="http://schemas.microsoft.com/office/drawing/2014/main" id="{5F3EC8D2-BC57-284F-B438-D2889E964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117" y="361728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5" name="Rectangle 24">
            <a:extLst>
              <a:ext uri="{FF2B5EF4-FFF2-40B4-BE49-F238E27FC236}">
                <a16:creationId xmlns:a16="http://schemas.microsoft.com/office/drawing/2014/main" id="{48E3F4A8-8297-154C-8417-C2DCBDE2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17" y="3671258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105AE91D-03CF-5F44-82E5-D8920536B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542" y="44316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7" name="Text Box 26">
            <a:extLst>
              <a:ext uri="{FF2B5EF4-FFF2-40B4-BE49-F238E27FC236}">
                <a16:creationId xmlns:a16="http://schemas.microsoft.com/office/drawing/2014/main" id="{68C4EA48-A98F-F641-BB8C-5DF3E3907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4142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28" name="Line 27">
            <a:extLst>
              <a:ext uri="{FF2B5EF4-FFF2-40B4-BE49-F238E27FC236}">
                <a16:creationId xmlns:a16="http://schemas.microsoft.com/office/drawing/2014/main" id="{E85BFD82-4C55-F145-9B37-39406E46D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479" y="475234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Line 28">
            <a:extLst>
              <a:ext uri="{FF2B5EF4-FFF2-40B4-BE49-F238E27FC236}">
                <a16:creationId xmlns:a16="http://schemas.microsoft.com/office/drawing/2014/main" id="{428A6E03-2BA0-6243-85AC-2DD8D7EB6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06190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Line 29">
            <a:extLst>
              <a:ext uri="{FF2B5EF4-FFF2-40B4-BE49-F238E27FC236}">
                <a16:creationId xmlns:a16="http://schemas.microsoft.com/office/drawing/2014/main" id="{80E8C02C-0DBA-6E4F-BBEC-8772FE1F3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192" y="5347658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E521FADF-C422-1E4C-A4EF-0C457D01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604" y="36617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32" name="Text Box 26">
            <a:extLst>
              <a:ext uri="{FF2B5EF4-FFF2-40B4-BE49-F238E27FC236}">
                <a16:creationId xmlns:a16="http://schemas.microsoft.com/office/drawing/2014/main" id="{2BD2A730-1670-1444-BFD6-C3B745F28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154" y="53190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33" name="Text Box 26">
            <a:extLst>
              <a:ext uri="{FF2B5EF4-FFF2-40B4-BE49-F238E27FC236}">
                <a16:creationId xmlns:a16="http://schemas.microsoft.com/office/drawing/2014/main" id="{F1BA5AB6-F404-DF48-BA11-738F64F0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204" y="50333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34" name="Text Box 26">
            <a:extLst>
              <a:ext uri="{FF2B5EF4-FFF2-40B4-BE49-F238E27FC236}">
                <a16:creationId xmlns:a16="http://schemas.microsoft.com/office/drawing/2014/main" id="{E65C1E73-F682-E145-9DAF-B7E55ECCE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79" y="47380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35" name="Oval 57">
            <a:extLst>
              <a:ext uri="{FF2B5EF4-FFF2-40B4-BE49-F238E27FC236}">
                <a16:creationId xmlns:a16="http://schemas.microsoft.com/office/drawing/2014/main" id="{64DC0B32-AD14-4F4C-AA5D-A0175C3E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954" y="3936370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41" name="Rectangle 23">
            <a:extLst>
              <a:ext uri="{FF2B5EF4-FFF2-40B4-BE49-F238E27FC236}">
                <a16:creationId xmlns:a16="http://schemas.microsoft.com/office/drawing/2014/main" id="{54E0D8CA-A90B-D443-A809-60E5D3C4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479" y="358870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68855CF6-22DF-7942-990A-E44BCC26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379" y="3642683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333B2DFF-19AD-5D41-A13A-CAD8D4D1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5904" y="440309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ABD5AE77-C968-524B-8267-F5F9D07A9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38563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655A70A-1998-F04C-9071-DB527B718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842" y="472377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FFFB9613-6926-D64E-9BCE-95B470FE2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03333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4AA23EE-17EA-094E-A14C-C35EF1D4E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554" y="5319083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159414D4-A31C-4C4B-AD86-719BE126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967" y="36331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6D188352-EF4C-FE42-8176-6AE1E535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517" y="529050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2E91368D-F47D-2247-9B9B-1AA9BD1A5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567" y="500475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CF4D2E62-8AC3-6447-8A4A-38E1546D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42" y="470948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78">
            <a:extLst>
              <a:ext uri="{FF2B5EF4-FFF2-40B4-BE49-F238E27FC236}">
                <a16:creationId xmlns:a16="http://schemas.microsoft.com/office/drawing/2014/main" id="{24268CA0-4017-FA41-A0A9-063CDE36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317" y="3907795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sp>
        <p:nvSpPr>
          <p:cNvPr id="158" name="Line 88">
            <a:extLst>
              <a:ext uri="{FF2B5EF4-FFF2-40B4-BE49-F238E27FC236}">
                <a16:creationId xmlns:a16="http://schemas.microsoft.com/office/drawing/2014/main" id="{357D04DF-5A8F-3946-A05F-B134A08152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8592" y="4039558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Line 89">
            <a:extLst>
              <a:ext uri="{FF2B5EF4-FFF2-40B4-BE49-F238E27FC236}">
                <a16:creationId xmlns:a16="http://schemas.microsoft.com/office/drawing/2014/main" id="{1F64B7FA-0FDF-AA41-954C-B46F96B69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4017" y="4465008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90">
            <a:extLst>
              <a:ext uri="{FF2B5EF4-FFF2-40B4-BE49-F238E27FC236}">
                <a16:creationId xmlns:a16="http://schemas.microsoft.com/office/drawing/2014/main" id="{1C49FAA4-451C-9346-B2A1-9DADDB3735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7829" y="496507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6F8F39-CC95-5944-86C7-18592B3F79C2}"/>
              </a:ext>
            </a:extLst>
          </p:cNvPr>
          <p:cNvGrpSpPr/>
          <p:nvPr/>
        </p:nvGrpSpPr>
        <p:grpSpPr>
          <a:xfrm>
            <a:off x="3786604" y="3720470"/>
            <a:ext cx="4208463" cy="801688"/>
            <a:chOff x="3786604" y="3720470"/>
            <a:chExt cx="4208463" cy="801688"/>
          </a:xfrm>
        </p:grpSpPr>
        <p:grpSp>
          <p:nvGrpSpPr>
            <p:cNvPr id="136" name="Group 58">
              <a:extLst>
                <a:ext uri="{FF2B5EF4-FFF2-40B4-BE49-F238E27FC236}">
                  <a16:creationId xmlns:a16="http://schemas.microsoft.com/office/drawing/2014/main" id="{E675645C-771D-1C4D-BD09-0A50219A7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604" y="4296733"/>
              <a:ext cx="546100" cy="225425"/>
              <a:chOff x="1287" y="2524"/>
              <a:chExt cx="260" cy="100"/>
            </a:xfrm>
          </p:grpSpPr>
          <p:sp>
            <p:nvSpPr>
              <p:cNvPr id="137" name="Rectangle 59">
                <a:extLst>
                  <a:ext uri="{FF2B5EF4-FFF2-40B4-BE49-F238E27FC236}">
                    <a16:creationId xmlns:a16="http://schemas.microsoft.com/office/drawing/2014/main" id="{4BD7EDAC-534F-D84F-8E24-977FE250A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8" name="Rectangle 60">
                <a:extLst>
                  <a:ext uri="{FF2B5EF4-FFF2-40B4-BE49-F238E27FC236}">
                    <a16:creationId xmlns:a16="http://schemas.microsoft.com/office/drawing/2014/main" id="{522C0AA5-89A7-AE45-9EA6-0984C3D36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9" name="Rectangle 61">
                <a:extLst>
                  <a:ext uri="{FF2B5EF4-FFF2-40B4-BE49-F238E27FC236}">
                    <a16:creationId xmlns:a16="http://schemas.microsoft.com/office/drawing/2014/main" id="{E45B888C-A7C7-C04F-96C2-AC5495901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0" name="Rectangle 62">
                <a:extLst>
                  <a:ext uri="{FF2B5EF4-FFF2-40B4-BE49-F238E27FC236}">
                    <a16:creationId xmlns:a16="http://schemas.microsoft.com/office/drawing/2014/main" id="{6D259067-30CA-3A43-B969-2FED80C10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3" name="Group 79">
              <a:extLst>
                <a:ext uri="{FF2B5EF4-FFF2-40B4-BE49-F238E27FC236}">
                  <a16:creationId xmlns:a16="http://schemas.microsoft.com/office/drawing/2014/main" id="{2953A696-2D0B-4946-96FC-8F6534A2F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8967" y="4268158"/>
              <a:ext cx="546100" cy="225425"/>
              <a:chOff x="1287" y="2524"/>
              <a:chExt cx="260" cy="100"/>
            </a:xfrm>
          </p:grpSpPr>
          <p:sp>
            <p:nvSpPr>
              <p:cNvPr id="154" name="Rectangle 80">
                <a:extLst>
                  <a:ext uri="{FF2B5EF4-FFF2-40B4-BE49-F238E27FC236}">
                    <a16:creationId xmlns:a16="http://schemas.microsoft.com/office/drawing/2014/main" id="{313605CC-1AC5-8944-94FF-94268AD80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C96B7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Rectangle 81">
                <a:extLst>
                  <a:ext uri="{FF2B5EF4-FFF2-40B4-BE49-F238E27FC236}">
                    <a16:creationId xmlns:a16="http://schemas.microsoft.com/office/drawing/2014/main" id="{BAFE64F2-A025-9F4E-99C9-ACC9BFF2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3829DF34-8663-6146-9BA0-7632285CE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Rectangle 83">
                <a:extLst>
                  <a:ext uri="{FF2B5EF4-FFF2-40B4-BE49-F238E27FC236}">
                    <a16:creationId xmlns:a16="http://schemas.microsoft.com/office/drawing/2014/main" id="{D148D136-2E3F-5745-9E50-2A0525F6E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1" name="Text Box 56">
              <a:extLst>
                <a:ext uri="{FF2B5EF4-FFF2-40B4-BE49-F238E27FC236}">
                  <a16:creationId xmlns:a16="http://schemas.microsoft.com/office/drawing/2014/main" id="{0AD3AB67-1B7A-DC4C-8CF0-ED4CE6AD6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1729" y="3720470"/>
              <a:ext cx="9175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socket</a:t>
              </a:r>
            </a:p>
          </p:txBody>
        </p:sp>
        <p:sp>
          <p:nvSpPr>
            <p:cNvPr id="162" name="Line 92">
              <a:extLst>
                <a:ext uri="{FF2B5EF4-FFF2-40B4-BE49-F238E27FC236}">
                  <a16:creationId xmlns:a16="http://schemas.microsoft.com/office/drawing/2014/main" id="{143E3CCF-902D-1B48-A226-00DCF5BF0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4779" y="3920495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3" name="Line 93">
              <a:extLst>
                <a:ext uri="{FF2B5EF4-FFF2-40B4-BE49-F238E27FC236}">
                  <a16:creationId xmlns:a16="http://schemas.microsoft.com/office/drawing/2014/main" id="{C4134BE9-E71D-0348-B019-E892502C5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59942" y="3909383"/>
              <a:ext cx="968375" cy="4349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4" name="Group 96">
            <a:extLst>
              <a:ext uri="{FF2B5EF4-FFF2-40B4-BE49-F238E27FC236}">
                <a16:creationId xmlns:a16="http://schemas.microsoft.com/office/drawing/2014/main" id="{9A6CA79B-4989-1B42-B637-EB423445684E}"/>
              </a:ext>
            </a:extLst>
          </p:cNvPr>
          <p:cNvGrpSpPr>
            <a:grpSpLocks/>
          </p:cNvGrpSpPr>
          <p:nvPr/>
        </p:nvGrpSpPr>
        <p:grpSpPr bwMode="auto">
          <a:xfrm>
            <a:off x="2214979" y="4974595"/>
            <a:ext cx="719138" cy="773113"/>
            <a:chOff x="-44" y="1473"/>
            <a:chExt cx="981" cy="1105"/>
          </a:xfrm>
        </p:grpSpPr>
        <p:pic>
          <p:nvPicPr>
            <p:cNvPr id="165" name="Picture 97" descr="desktop_computer_stylized_medium">
              <a:extLst>
                <a:ext uri="{FF2B5EF4-FFF2-40B4-BE49-F238E27FC236}">
                  <a16:creationId xmlns:a16="http://schemas.microsoft.com/office/drawing/2014/main" id="{52A0739D-A2B2-9B4C-808E-15A031326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6" name="Freeform 98">
              <a:extLst>
                <a:ext uri="{FF2B5EF4-FFF2-40B4-BE49-F238E27FC236}">
                  <a16:creationId xmlns:a16="http://schemas.microsoft.com/office/drawing/2014/main" id="{DA46FEF0-4E21-2249-B7F5-7F6F7B7F0D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7" name="Group 99">
            <a:extLst>
              <a:ext uri="{FF2B5EF4-FFF2-40B4-BE49-F238E27FC236}">
                <a16:creationId xmlns:a16="http://schemas.microsoft.com/office/drawing/2014/main" id="{05F61B1A-C7F7-544F-B009-739C54EFEA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11054" y="5169858"/>
            <a:ext cx="719138" cy="773112"/>
            <a:chOff x="-44" y="1473"/>
            <a:chExt cx="981" cy="1105"/>
          </a:xfrm>
        </p:grpSpPr>
        <p:pic>
          <p:nvPicPr>
            <p:cNvPr id="168" name="Picture 100" descr="desktop_computer_stylized_medium">
              <a:extLst>
                <a:ext uri="{FF2B5EF4-FFF2-40B4-BE49-F238E27FC236}">
                  <a16:creationId xmlns:a16="http://schemas.microsoft.com/office/drawing/2014/main" id="{23181BD9-C2D1-5E4C-A8EE-29F5422B9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Freeform 101">
              <a:extLst>
                <a:ext uri="{FF2B5EF4-FFF2-40B4-BE49-F238E27FC236}">
                  <a16:creationId xmlns:a16="http://schemas.microsoft.com/office/drawing/2014/main" id="{2BA7DD97-C4EE-0C4B-B331-0E1CF367E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8" name="Slide Number Placeholder 2">
            <a:extLst>
              <a:ext uri="{FF2B5EF4-FFF2-40B4-BE49-F238E27FC236}">
                <a16:creationId xmlns:a16="http://schemas.microsoft.com/office/drawing/2014/main" id="{1C5A2542-7006-334B-B956-C24DF5F2D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16F4545-210A-A74D-A31A-E4339596B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513591"/>
            <a:ext cx="10798277" cy="1742641"/>
          </a:xfrm>
        </p:spPr>
        <p:txBody>
          <a:bodyPr>
            <a:normAutofit/>
          </a:bodyPr>
          <a:lstStyle/>
          <a:p>
            <a:pPr marL="342900" lvl="1" indent="-342900">
              <a:buSzPct val="65000"/>
              <a:buFont typeface="Wingdings" pitchFamily="2" charset="2"/>
              <a:buNone/>
            </a:pPr>
            <a:r>
              <a:rPr lang="en-US" altLang="en-US" sz="3200" dirty="0">
                <a:solidFill>
                  <a:srgbClr val="22228B"/>
                </a:solidFill>
                <a:ea typeface="ＭＳ Ｐゴシック" panose="020B0600070205080204" pitchFamily="34" charset="-128"/>
              </a:rPr>
              <a:t>Two socket types for two transport services: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</a:t>
            </a:r>
            <a:r>
              <a:rPr lang="en-US" altLang="en-US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</a:rPr>
              <a:t>unreliable datagram </a:t>
            </a:r>
          </a:p>
          <a:p>
            <a:pPr marL="631825" lvl="1" indent="-457200">
              <a:buSzPct val="100000"/>
              <a:buFont typeface="Wingdings" pitchFamily="2" charset="2"/>
              <a:buChar char="§"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TCP:</a:t>
            </a:r>
            <a:r>
              <a:rPr lang="en-US" altLang="en-US" sz="3200" dirty="0">
                <a:ea typeface="ＭＳ Ｐゴシック" panose="020B0600070205080204" pitchFamily="34" charset="-128"/>
              </a:rPr>
              <a:t> reliable, byte stream-oriented</a:t>
            </a:r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E8FBE9BD-5125-8341-AC98-0DB0D8C2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60" y="3291529"/>
            <a:ext cx="10798277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1" indent="-34290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Application Example: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reads a line of characters (data) from its keyboard and sends data to server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receives the data and converts characters to uppercase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server sends modified data to client</a:t>
            </a:r>
          </a:p>
          <a:p>
            <a:pPr marL="514350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ＭＳ Ｐゴシック" charset="0"/>
              </a:rPr>
              <a:t>client receives modified data and displays line on its screen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86523E8-8571-1B4B-B7F3-5188B3168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33328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 programming with UDP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CF53D30-07DA-0041-8212-FA74FE4546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14803" y="1318820"/>
            <a:ext cx="6363331" cy="48533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UDP: </a:t>
            </a:r>
            <a:r>
              <a:rPr lang="en-US" altLang="en-US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no “</a:t>
            </a:r>
            <a:r>
              <a:rPr lang="en-US" altLang="ja-JP" sz="3200" dirty="0">
                <a:solidFill>
                  <a:srgbClr val="0000A3"/>
                </a:solidFill>
                <a:ea typeface="ＭＳ Ｐゴシック" panose="020B0600070205080204" pitchFamily="34" charset="-128"/>
              </a:rPr>
              <a:t>connection” between client and server: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no handshaking before sending data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sender explicitly attaches IP destination address and port # to each packet</a:t>
            </a:r>
          </a:p>
          <a:p>
            <a:pPr marL="466725" indent="-292100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receiver extracts sender IP address and port# from received packet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en-US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E341AE-C6C9-1C45-BF8F-D552077CBC01}"/>
              </a:ext>
            </a:extLst>
          </p:cNvPr>
          <p:cNvSpPr txBox="1">
            <a:spLocks noChangeArrowheads="1"/>
          </p:cNvSpPr>
          <p:nvPr/>
        </p:nvSpPr>
        <p:spPr>
          <a:xfrm>
            <a:off x="680936" y="4553087"/>
            <a:ext cx="10352496" cy="21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 data may be lost or received out-of-order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 viewpoint: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10086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provides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transfer  of groups of bytes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datagrams”)  between client and server processes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2626431-77B6-C54A-8DC7-1033C90BA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UDP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7F44DCB0-3AAB-534C-89CD-DB913DF09229}"/>
              </a:ext>
            </a:extLst>
          </p:cNvPr>
          <p:cNvGrpSpPr>
            <a:grpSpLocks/>
          </p:cNvGrpSpPr>
          <p:nvPr/>
        </p:nvGrpSpPr>
        <p:grpSpPr bwMode="auto">
          <a:xfrm>
            <a:off x="7008229" y="4140035"/>
            <a:ext cx="2211387" cy="2200275"/>
            <a:chOff x="3485" y="2494"/>
            <a:chExt cx="1393" cy="1386"/>
          </a:xfrm>
        </p:grpSpPr>
        <p:grpSp>
          <p:nvGrpSpPr>
            <p:cNvPr id="38" name="Group 5">
              <a:extLst>
                <a:ext uri="{FF2B5EF4-FFF2-40B4-BE49-F238E27FC236}">
                  <a16:creationId xmlns:a16="http://schemas.microsoft.com/office/drawing/2014/main" id="{702C97B7-DA60-0149-85AB-47F1FE0F7F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5" y="2964"/>
              <a:ext cx="1393" cy="916"/>
              <a:chOff x="3485" y="2964"/>
              <a:chExt cx="1393" cy="916"/>
            </a:xfrm>
          </p:grpSpPr>
          <p:sp>
            <p:nvSpPr>
              <p:cNvPr id="40" name="Text Box 6">
                <a:extLst>
                  <a:ext uri="{FF2B5EF4-FFF2-40B4-BE49-F238E27FC236}">
                    <a16:creationId xmlns:a16="http://schemas.microsoft.com/office/drawing/2014/main" id="{ACD138B3-6FD3-074F-B4D6-833745FCB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3473"/>
                <a:ext cx="900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</a:t>
                </a: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</a:t>
                </a: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" name="Line 7">
                <a:extLst>
                  <a:ext uri="{FF2B5EF4-FFF2-40B4-BE49-F238E27FC236}">
                    <a16:creationId xmlns:a16="http://schemas.microsoft.com/office/drawing/2014/main" id="{4F1734AF-E8AC-FE4D-A9A8-4AF1B202B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" y="3335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" name="Text Box 8">
                <a:extLst>
                  <a:ext uri="{FF2B5EF4-FFF2-40B4-BE49-F238E27FC236}">
                    <a16:creationId xmlns:a16="http://schemas.microsoft.com/office/drawing/2014/main" id="{81054262-2955-D24D-A204-BF36CA6FD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2964"/>
                <a:ext cx="13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datagram from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FC178652-3FBA-1743-A65B-D82CC0E63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494"/>
              <a:ext cx="0" cy="52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" name="Text Box 14">
            <a:extLst>
              <a:ext uri="{FF2B5EF4-FFF2-40B4-BE49-F238E27FC236}">
                <a16:creationId xmlns:a16="http://schemas.microsoft.com/office/drawing/2014/main" id="{9FDD06E3-D412-AA43-B8B8-10BB6577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392" y="148097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A67099-9B1F-AF4B-AADB-081B7A2FC10D}"/>
              </a:ext>
            </a:extLst>
          </p:cNvPr>
          <p:cNvGrpSpPr/>
          <p:nvPr/>
        </p:nvGrpSpPr>
        <p:grpSpPr>
          <a:xfrm>
            <a:off x="6878054" y="2115972"/>
            <a:ext cx="4198939" cy="2055813"/>
            <a:chOff x="6878054" y="2115972"/>
            <a:chExt cx="4198939" cy="2055813"/>
          </a:xfrm>
        </p:grpSpPr>
        <p:grpSp>
          <p:nvGrpSpPr>
            <p:cNvPr id="44" name="Group 11">
              <a:extLst>
                <a:ext uri="{FF2B5EF4-FFF2-40B4-BE49-F238E27FC236}">
                  <a16:creationId xmlns:a16="http://schemas.microsoft.com/office/drawing/2014/main" id="{798733F7-216A-784C-9688-7517E2CC9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0754" y="2115972"/>
              <a:ext cx="3635376" cy="971550"/>
              <a:chOff x="3241" y="1750"/>
              <a:chExt cx="2290" cy="612"/>
            </a:xfrm>
          </p:grpSpPr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4BB2271A-4FFC-8048-A612-7E12F9F50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750"/>
                <a:ext cx="1021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Text Box 13">
                <a:extLst>
                  <a:ext uri="{FF2B5EF4-FFF2-40B4-BE49-F238E27FC236}">
                    <a16:creationId xmlns:a16="http://schemas.microsoft.com/office/drawing/2014/main" id="{277D84D0-CE11-2846-B401-8AB4D0BF5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" y="1944"/>
                <a:ext cx="2290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 =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socket(AF_INET,SOCK_DGRAM)</a:t>
                </a: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6" name="Text Box 15">
              <a:extLst>
                <a:ext uri="{FF2B5EF4-FFF2-40B4-BE49-F238E27FC236}">
                  <a16:creationId xmlns:a16="http://schemas.microsoft.com/office/drawing/2014/main" id="{97D964F3-BC0D-9344-837B-2B0BF990E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8054" y="3247860"/>
              <a:ext cx="4198939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datagram with 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serverIP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address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And port=x; send datagram via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7EC03F56-353B-7E42-A0A2-334C1287E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4967" y="3052597"/>
              <a:ext cx="0" cy="32385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" name="Line 17">
            <a:extLst>
              <a:ext uri="{FF2B5EF4-FFF2-40B4-BE49-F238E27FC236}">
                <a16:creationId xmlns:a16="http://schemas.microsoft.com/office/drawing/2014/main" id="{40634A1C-2FFB-FC4C-80CE-D90FD1922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391" y="3652672"/>
            <a:ext cx="2409826" cy="4000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C819A4BA-113E-964D-96AD-ED683094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754" y="2335047"/>
            <a:ext cx="246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create socket, port= x: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E75AC30B-2B60-9B49-9BC6-1121B1556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54" y="2630322"/>
            <a:ext cx="36353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</a:t>
            </a:r>
          </a:p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socket(AF_INET,SOCK_DGRAM)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20">
            <a:extLst>
              <a:ext uri="{FF2B5EF4-FFF2-40B4-BE49-F238E27FC236}">
                <a16:creationId xmlns:a16="http://schemas.microsoft.com/office/drawing/2014/main" id="{105B53F6-4E11-9B4F-83AD-A12D7B45002E}"/>
              </a:ext>
            </a:extLst>
          </p:cNvPr>
          <p:cNvGrpSpPr>
            <a:grpSpLocks/>
          </p:cNvGrpSpPr>
          <p:nvPr/>
        </p:nvGrpSpPr>
        <p:grpSpPr bwMode="auto">
          <a:xfrm>
            <a:off x="2344154" y="3293897"/>
            <a:ext cx="2211387" cy="1109663"/>
            <a:chOff x="589" y="1982"/>
            <a:chExt cx="1393" cy="699"/>
          </a:xfrm>
        </p:grpSpPr>
        <p:sp>
          <p:nvSpPr>
            <p:cNvPr id="54" name="Line 21">
              <a:extLst>
                <a:ext uri="{FF2B5EF4-FFF2-40B4-BE49-F238E27FC236}">
                  <a16:creationId xmlns:a16="http://schemas.microsoft.com/office/drawing/2014/main" id="{2DB889B3-B55C-E94B-B323-72AECF179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1982"/>
              <a:ext cx="0" cy="36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9FE4B9D3-FE8A-7E4C-8E08-01C28E810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274"/>
              <a:ext cx="13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datagram from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id="{6729A767-0894-134A-B58D-6CE959F3ABBB}"/>
              </a:ext>
            </a:extLst>
          </p:cNvPr>
          <p:cNvGrpSpPr>
            <a:grpSpLocks/>
          </p:cNvGrpSpPr>
          <p:nvPr/>
        </p:nvGrpSpPr>
        <p:grpSpPr bwMode="auto">
          <a:xfrm>
            <a:off x="2607679" y="4405147"/>
            <a:ext cx="4202112" cy="1698625"/>
            <a:chOff x="755" y="2696"/>
            <a:chExt cx="2647" cy="1070"/>
          </a:xfrm>
        </p:grpSpPr>
        <p:sp>
          <p:nvSpPr>
            <p:cNvPr id="57" name="Text Box 24">
              <a:extLst>
                <a:ext uri="{FF2B5EF4-FFF2-40B4-BE49-F238E27FC236}">
                  <a16:creationId xmlns:a16="http://schemas.microsoft.com/office/drawing/2014/main" id="{45FE834E-F5E7-9341-B57D-B054DC6E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2835"/>
              <a:ext cx="106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specifying </a:t>
              </a:r>
              <a:b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 address,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port number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77A2D0F4-2C33-7B48-B528-6DAF87636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696"/>
              <a:ext cx="0" cy="1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Line 26">
              <a:extLst>
                <a:ext uri="{FF2B5EF4-FFF2-40B4-BE49-F238E27FC236}">
                  <a16:creationId xmlns:a16="http://schemas.microsoft.com/office/drawing/2014/main" id="{77CA0ACB-6768-D649-A01B-D103D4E2B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2970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195" y="1465007"/>
            <a:ext cx="32860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serverIP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534349" y="1399326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Slide Number Placeholder 2">
            <a:extLst>
              <a:ext uri="{FF2B5EF4-FFF2-40B4-BE49-F238E27FC236}">
                <a16:creationId xmlns:a16="http://schemas.microsoft.com/office/drawing/2014/main" id="{AC47B214-54CF-3041-98BF-A73AC365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2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client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Box 1">
            <a:extLst>
              <a:ext uri="{FF2B5EF4-FFF2-40B4-BE49-F238E27FC236}">
                <a16:creationId xmlns:a16="http://schemas.microsoft.com/office/drawing/2014/main" id="{536333E5-2CE2-9346-82C1-DACAC294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044" y="1906313"/>
            <a:ext cx="5894388" cy="496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‘hostname’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12000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socket(AF_INET, 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message =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raw_input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(’Input lowercase sentence:’)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clientSocket.sendto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message.encode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(),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serverName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serverAddress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= 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clientSocket.recvfrom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(2048)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modifiedMessage.decode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clientSocket.close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()</a:t>
            </a: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UDPClient</a:t>
            </a:r>
          </a:p>
        </p:txBody>
      </p:sp>
      <p:grpSp>
        <p:nvGrpSpPr>
          <p:cNvPr id="102" name="Group 46">
            <a:extLst>
              <a:ext uri="{FF2B5EF4-FFF2-40B4-BE49-F238E27FC236}">
                <a16:creationId xmlns:a16="http://schemas.microsoft.com/office/drawing/2014/main" id="{F406A622-9128-8442-A93C-56AFB56A7A29}"/>
              </a:ext>
            </a:extLst>
          </p:cNvPr>
          <p:cNvGrpSpPr>
            <a:grpSpLocks/>
          </p:cNvGrpSpPr>
          <p:nvPr/>
        </p:nvGrpSpPr>
        <p:grpSpPr bwMode="auto">
          <a:xfrm>
            <a:off x="2456662" y="1963666"/>
            <a:ext cx="3023734" cy="297517"/>
            <a:chOff x="-242132" y="1766968"/>
            <a:chExt cx="3023579" cy="298280"/>
          </a:xfrm>
        </p:grpSpPr>
        <p:sp>
          <p:nvSpPr>
            <p:cNvPr id="103" name="TextBox 3">
              <a:extLst>
                <a:ext uri="{FF2B5EF4-FFF2-40B4-BE49-F238E27FC236}">
                  <a16:creationId xmlns:a16="http://schemas.microsoft.com/office/drawing/2014/main" id="{12DA0434-01DE-E046-B7D5-1EDBB8B2D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2132" y="1766968"/>
              <a:ext cx="3023579" cy="298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include Python’s socket library</a:t>
              </a:r>
            </a:p>
          </p:txBody>
        </p:sp>
        <p:cxnSp>
          <p:nvCxnSpPr>
            <p:cNvPr id="104" name="Straight Connector 10">
              <a:extLst>
                <a:ext uri="{FF2B5EF4-FFF2-40B4-BE49-F238E27FC236}">
                  <a16:creationId xmlns:a16="http://schemas.microsoft.com/office/drawing/2014/main" id="{3C3F6D39-A2A8-4349-A503-867255F17A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371" y="1930400"/>
              <a:ext cx="37032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" name="Group 47">
            <a:extLst>
              <a:ext uri="{FF2B5EF4-FFF2-40B4-BE49-F238E27FC236}">
                <a16:creationId xmlns:a16="http://schemas.microsoft.com/office/drawing/2014/main" id="{0A55EB29-DB79-7645-BE78-7EACF4B9A12B}"/>
              </a:ext>
            </a:extLst>
          </p:cNvPr>
          <p:cNvGrpSpPr>
            <a:grpSpLocks/>
          </p:cNvGrpSpPr>
          <p:nvPr/>
        </p:nvGrpSpPr>
        <p:grpSpPr bwMode="auto">
          <a:xfrm>
            <a:off x="2536716" y="2998275"/>
            <a:ext cx="2943680" cy="523875"/>
            <a:chOff x="588094" y="2905531"/>
            <a:chExt cx="2271818" cy="523220"/>
          </a:xfrm>
        </p:grpSpPr>
        <p:sp>
          <p:nvSpPr>
            <p:cNvPr id="106" name="TextBox 31">
              <a:extLst>
                <a:ext uri="{FF2B5EF4-FFF2-40B4-BE49-F238E27FC236}">
                  <a16:creationId xmlns:a16="http://schemas.microsoft.com/office/drawing/2014/main" id="{75D75C6C-85BB-3C40-92D3-8502CEAB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094" y="2905531"/>
              <a:ext cx="227181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 for server</a:t>
              </a:r>
            </a:p>
          </p:txBody>
        </p:sp>
        <p:cxnSp>
          <p:nvCxnSpPr>
            <p:cNvPr id="107" name="Straight Connector 32">
              <a:extLst>
                <a:ext uri="{FF2B5EF4-FFF2-40B4-BE49-F238E27FC236}">
                  <a16:creationId xmlns:a16="http://schemas.microsoft.com/office/drawing/2014/main" id="{DCDED167-6BDC-964B-B56B-76A2BB3720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8965" y="3080272"/>
              <a:ext cx="288707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" name="Group 48">
            <a:extLst>
              <a:ext uri="{FF2B5EF4-FFF2-40B4-BE49-F238E27FC236}">
                <a16:creationId xmlns:a16="http://schemas.microsoft.com/office/drawing/2014/main" id="{25E66BBE-B082-AC48-AE42-0CA9F6FF4A7B}"/>
              </a:ext>
            </a:extLst>
          </p:cNvPr>
          <p:cNvGrpSpPr>
            <a:grpSpLocks/>
          </p:cNvGrpSpPr>
          <p:nvPr/>
        </p:nvGrpSpPr>
        <p:grpSpPr bwMode="auto">
          <a:xfrm>
            <a:off x="2988803" y="3664103"/>
            <a:ext cx="2943680" cy="297517"/>
            <a:chOff x="320502" y="3822598"/>
            <a:chExt cx="2944213" cy="297415"/>
          </a:xfrm>
        </p:grpSpPr>
        <p:sp>
          <p:nvSpPr>
            <p:cNvPr id="109" name="TextBox 34">
              <a:extLst>
                <a:ext uri="{FF2B5EF4-FFF2-40B4-BE49-F238E27FC236}">
                  <a16:creationId xmlns:a16="http://schemas.microsoft.com/office/drawing/2014/main" id="{CD0C6081-C6B7-2641-80D1-E2DED8EB5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02" y="3822598"/>
              <a:ext cx="2944213" cy="29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get user keyboard input </a:t>
              </a:r>
            </a:p>
          </p:txBody>
        </p:sp>
        <p:cxnSp>
          <p:nvCxnSpPr>
            <p:cNvPr id="110" name="Straight Connector 35">
              <a:extLst>
                <a:ext uri="{FF2B5EF4-FFF2-40B4-BE49-F238E27FC236}">
                  <a16:creationId xmlns:a16="http://schemas.microsoft.com/office/drawing/2014/main" id="{A49CAC45-33DD-284A-9C51-3E8086DB4A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40360" y="3968752"/>
              <a:ext cx="381069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" name="Group 49">
            <a:extLst>
              <a:ext uri="{FF2B5EF4-FFF2-40B4-BE49-F238E27FC236}">
                <a16:creationId xmlns:a16="http://schemas.microsoft.com/office/drawing/2014/main" id="{48C468B7-1DC1-CB4A-8733-4EA18F6E3330}"/>
              </a:ext>
            </a:extLst>
          </p:cNvPr>
          <p:cNvGrpSpPr>
            <a:grpSpLocks/>
          </p:cNvGrpSpPr>
          <p:nvPr/>
        </p:nvGrpSpPr>
        <p:grpSpPr bwMode="auto">
          <a:xfrm>
            <a:off x="589926" y="4010877"/>
            <a:ext cx="4778572" cy="307777"/>
            <a:chOff x="-2057015" y="4094341"/>
            <a:chExt cx="4779099" cy="307008"/>
          </a:xfrm>
        </p:grpSpPr>
        <p:sp>
          <p:nvSpPr>
            <p:cNvPr id="112" name="TextBox 36">
              <a:extLst>
                <a:ext uri="{FF2B5EF4-FFF2-40B4-BE49-F238E27FC236}">
                  <a16:creationId xmlns:a16="http://schemas.microsoft.com/office/drawing/2014/main" id="{829D5E68-A72B-B34D-8934-6A580245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057015" y="4094341"/>
              <a:ext cx="4723287" cy="30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attach server name, port to message; send into socket</a:t>
              </a:r>
            </a:p>
          </p:txBody>
        </p:sp>
        <p:cxnSp>
          <p:nvCxnSpPr>
            <p:cNvPr id="113" name="Straight Connector 39">
              <a:extLst>
                <a:ext uri="{FF2B5EF4-FFF2-40B4-BE49-F238E27FC236}">
                  <a16:creationId xmlns:a16="http://schemas.microsoft.com/office/drawing/2014/main" id="{B03E6B6D-23CC-9947-A802-0FCAD6FEFC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60668" y="4261938"/>
              <a:ext cx="361416" cy="55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4" name="Group 55">
            <a:extLst>
              <a:ext uri="{FF2B5EF4-FFF2-40B4-BE49-F238E27FC236}">
                <a16:creationId xmlns:a16="http://schemas.microsoft.com/office/drawing/2014/main" id="{D3297448-7869-B14A-9507-C168A822334C}"/>
              </a:ext>
            </a:extLst>
          </p:cNvPr>
          <p:cNvGrpSpPr>
            <a:grpSpLocks/>
          </p:cNvGrpSpPr>
          <p:nvPr/>
        </p:nvGrpSpPr>
        <p:grpSpPr bwMode="auto">
          <a:xfrm>
            <a:off x="1645918" y="5411634"/>
            <a:ext cx="3787622" cy="307776"/>
            <a:chOff x="-1061954" y="5487008"/>
            <a:chExt cx="3788048" cy="307391"/>
          </a:xfrm>
        </p:grpSpPr>
        <p:sp>
          <p:nvSpPr>
            <p:cNvPr id="115" name="TextBox 61">
              <a:extLst>
                <a:ext uri="{FF2B5EF4-FFF2-40B4-BE49-F238E27FC236}">
                  <a16:creationId xmlns:a16="http://schemas.microsoft.com/office/drawing/2014/main" id="{F3DDBD5F-F332-4149-B743-63C7CFA3F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61954" y="5487008"/>
              <a:ext cx="3684841" cy="307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print out received string and close socket</a:t>
              </a:r>
            </a:p>
          </p:txBody>
        </p:sp>
        <p:cxnSp>
          <p:nvCxnSpPr>
            <p:cNvPr id="116" name="Straight Connector 62">
              <a:extLst>
                <a:ext uri="{FF2B5EF4-FFF2-40B4-BE49-F238E27FC236}">
                  <a16:creationId xmlns:a16="http://schemas.microsoft.com/office/drawing/2014/main" id="{0E7498AA-C1D3-274D-B0D2-D6ED3F088F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9661" y="5657831"/>
              <a:ext cx="416433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7" name="Group 54">
            <a:extLst>
              <a:ext uri="{FF2B5EF4-FFF2-40B4-BE49-F238E27FC236}">
                <a16:creationId xmlns:a16="http://schemas.microsoft.com/office/drawing/2014/main" id="{7E74A29F-5607-FC4D-9A4A-9324DFA726A6}"/>
              </a:ext>
            </a:extLst>
          </p:cNvPr>
          <p:cNvGrpSpPr>
            <a:grpSpLocks/>
          </p:cNvGrpSpPr>
          <p:nvPr/>
        </p:nvGrpSpPr>
        <p:grpSpPr bwMode="auto">
          <a:xfrm>
            <a:off x="1389301" y="4571818"/>
            <a:ext cx="4091095" cy="421119"/>
            <a:chOff x="-1241909" y="4530536"/>
            <a:chExt cx="4090757" cy="421402"/>
          </a:xfrm>
        </p:grpSpPr>
        <p:sp>
          <p:nvSpPr>
            <p:cNvPr id="118" name="TextBox 56">
              <a:extLst>
                <a:ext uri="{FF2B5EF4-FFF2-40B4-BE49-F238E27FC236}">
                  <a16:creationId xmlns:a16="http://schemas.microsoft.com/office/drawing/2014/main" id="{4535E505-0C85-C345-9726-A22F78213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41909" y="4643955"/>
              <a:ext cx="4090757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reply characters from socket into string</a:t>
              </a:r>
            </a:p>
          </p:txBody>
        </p:sp>
        <p:cxnSp>
          <p:nvCxnSpPr>
            <p:cNvPr id="119" name="Straight Connector 59">
              <a:extLst>
                <a:ext uri="{FF2B5EF4-FFF2-40B4-BE49-F238E27FC236}">
                  <a16:creationId xmlns:a16="http://schemas.microsoft.com/office/drawing/2014/main" id="{DD1F2FDB-E293-DF42-9B53-AA2F24A605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15586" y="4830837"/>
              <a:ext cx="327418" cy="4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TextBox 53">
              <a:extLst>
                <a:ext uri="{FF2B5EF4-FFF2-40B4-BE49-F238E27FC236}">
                  <a16:creationId xmlns:a16="http://schemas.microsoft.com/office/drawing/2014/main" id="{97123429-EC80-5746-ADCF-168DB6F1F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7119" y="4530536"/>
              <a:ext cx="1846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E72D9EA9-9DC6-CC43-A093-63DB326C6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Example app: UDP server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Box 2">
            <a:extLst>
              <a:ext uri="{FF2B5EF4-FFF2-40B4-BE49-F238E27FC236}">
                <a16:creationId xmlns:a16="http://schemas.microsoft.com/office/drawing/2014/main" id="{71D41B91-E8C8-6145-A56E-4FC2D52E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423713"/>
            <a:ext cx="27863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Python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UDPServer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69C030C5-F3D0-9E44-ABCB-6457753A9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744" y="1962946"/>
            <a:ext cx="6143625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from socket import *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serverPort = 12000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 = socket(AF_INET, SOCK_DGRAM)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serverSocket.bind((</a:t>
            </a:r>
            <a:r>
              <a:rPr kumimoji="0" lang="fr-F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''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, serverPort))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print (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server is ready to receive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message, clientAddress = serverSocket.recvfrom(2048)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modifiedMessage = message.decode().upper()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serverSocket.sendto(modifiedMessage.encode(),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clientAddress)</a:t>
            </a: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E6794E5D-F097-A04E-9B91-603D87E112BE}"/>
              </a:ext>
            </a:extLst>
          </p:cNvPr>
          <p:cNvGrpSpPr>
            <a:grpSpLocks/>
          </p:cNvGrpSpPr>
          <p:nvPr/>
        </p:nvGrpSpPr>
        <p:grpSpPr bwMode="auto">
          <a:xfrm>
            <a:off x="3352917" y="2744875"/>
            <a:ext cx="2558753" cy="307975"/>
            <a:chOff x="732830" y="2581901"/>
            <a:chExt cx="2559082" cy="307777"/>
          </a:xfrm>
        </p:grpSpPr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529ABA9E-2387-AB44-B717-09C05F742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30" y="2581901"/>
              <a:ext cx="255908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UDP socket</a:t>
              </a:r>
            </a:p>
          </p:txBody>
        </p:sp>
        <p:cxnSp>
          <p:nvCxnSpPr>
            <p:cNvPr id="28" name="Straight Connector 32">
              <a:extLst>
                <a:ext uri="{FF2B5EF4-FFF2-40B4-BE49-F238E27FC236}">
                  <a16:creationId xmlns:a16="http://schemas.microsoft.com/office/drawing/2014/main" id="{103D9E9D-7411-A240-B0CE-7B858CF05B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94178" y="2749550"/>
              <a:ext cx="358094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Group 14">
            <a:extLst>
              <a:ext uri="{FF2B5EF4-FFF2-40B4-BE49-F238E27FC236}">
                <a16:creationId xmlns:a16="http://schemas.microsoft.com/office/drawing/2014/main" id="{F985C9C4-F94B-CC47-9BE8-1892C6168FD0}"/>
              </a:ext>
            </a:extLst>
          </p:cNvPr>
          <p:cNvGrpSpPr>
            <a:grpSpLocks/>
          </p:cNvGrpSpPr>
          <p:nvPr/>
        </p:nvGrpSpPr>
        <p:grpSpPr bwMode="auto">
          <a:xfrm>
            <a:off x="1773888" y="3108924"/>
            <a:ext cx="3605785" cy="307777"/>
            <a:chOff x="-896820" y="3018353"/>
            <a:chExt cx="3607385" cy="307392"/>
          </a:xfrm>
        </p:grpSpPr>
        <p:sp>
          <p:nvSpPr>
            <p:cNvPr id="30" name="TextBox 26">
              <a:extLst>
                <a:ext uri="{FF2B5EF4-FFF2-40B4-BE49-F238E27FC236}">
                  <a16:creationId xmlns:a16="http://schemas.microsoft.com/office/drawing/2014/main" id="{8032DBCE-C286-BB46-BD1F-9805EEA31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96820" y="3018353"/>
              <a:ext cx="3607385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bind socket to local port number 12000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47DB91-CB9C-004F-8F0B-B960A536FB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5948" y="3171825"/>
              <a:ext cx="334255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15">
            <a:extLst>
              <a:ext uri="{FF2B5EF4-FFF2-40B4-BE49-F238E27FC236}">
                <a16:creationId xmlns:a16="http://schemas.microsoft.com/office/drawing/2014/main" id="{D747856B-2F4C-494D-8DDA-72B42F0090C3}"/>
              </a:ext>
            </a:extLst>
          </p:cNvPr>
          <p:cNvGrpSpPr>
            <a:grpSpLocks/>
          </p:cNvGrpSpPr>
          <p:nvPr/>
        </p:nvGrpSpPr>
        <p:grpSpPr bwMode="auto">
          <a:xfrm>
            <a:off x="3884090" y="3825856"/>
            <a:ext cx="1488056" cy="298450"/>
            <a:chOff x="1222134" y="3803733"/>
            <a:chExt cx="1488522" cy="299227"/>
          </a:xfrm>
        </p:grpSpPr>
        <p:sp>
          <p:nvSpPr>
            <p:cNvPr id="33" name="TextBox 34">
              <a:extLst>
                <a:ext uri="{FF2B5EF4-FFF2-40B4-BE49-F238E27FC236}">
                  <a16:creationId xmlns:a16="http://schemas.microsoft.com/office/drawing/2014/main" id="{B9333DFF-5997-FD45-82AB-CE3AE4734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134" y="3803733"/>
              <a:ext cx="1194763" cy="299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loop forever</a:t>
              </a:r>
            </a:p>
          </p:txBody>
        </p:sp>
        <p:cxnSp>
          <p:nvCxnSpPr>
            <p:cNvPr id="34" name="Straight Connector 35">
              <a:extLst>
                <a:ext uri="{FF2B5EF4-FFF2-40B4-BE49-F238E27FC236}">
                  <a16:creationId xmlns:a16="http://schemas.microsoft.com/office/drawing/2014/main" id="{C5C98F9A-B437-0647-8271-AFD3AB07BC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7604" y="3964781"/>
              <a:ext cx="343052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17">
            <a:extLst>
              <a:ext uri="{FF2B5EF4-FFF2-40B4-BE49-F238E27FC236}">
                <a16:creationId xmlns:a16="http://schemas.microsoft.com/office/drawing/2014/main" id="{D0BDCF5E-DA2B-5844-BD1C-AC1F96949F3B}"/>
              </a:ext>
            </a:extLst>
          </p:cNvPr>
          <p:cNvGrpSpPr>
            <a:grpSpLocks/>
          </p:cNvGrpSpPr>
          <p:nvPr/>
        </p:nvGrpSpPr>
        <p:grpSpPr bwMode="auto">
          <a:xfrm>
            <a:off x="1304089" y="4147117"/>
            <a:ext cx="4068011" cy="502702"/>
            <a:chOff x="-1394433" y="3835897"/>
            <a:chExt cx="4067973" cy="502591"/>
          </a:xfrm>
        </p:grpSpPr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156E8BB3-6722-944E-9388-9EAA07C52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94433" y="3835897"/>
              <a:ext cx="3841634" cy="50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from UDP socket into message, getting client’s address (client IP and port)</a:t>
              </a:r>
            </a:p>
          </p:txBody>
        </p:sp>
        <p:cxnSp>
          <p:nvCxnSpPr>
            <p:cNvPr id="37" name="Straight Connector 39">
              <a:extLst>
                <a:ext uri="{FF2B5EF4-FFF2-40B4-BE49-F238E27FC236}">
                  <a16:creationId xmlns:a16="http://schemas.microsoft.com/office/drawing/2014/main" id="{BAFF573C-9254-4D42-BF1F-B58175A5C6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0643" y="3987004"/>
              <a:ext cx="342897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18">
            <a:extLst>
              <a:ext uri="{FF2B5EF4-FFF2-40B4-BE49-F238E27FC236}">
                <a16:creationId xmlns:a16="http://schemas.microsoft.com/office/drawing/2014/main" id="{49C1836C-5DBA-F94B-B925-ABC592A1A1AD}"/>
              </a:ext>
            </a:extLst>
          </p:cNvPr>
          <p:cNvGrpSpPr>
            <a:grpSpLocks/>
          </p:cNvGrpSpPr>
          <p:nvPr/>
        </p:nvGrpSpPr>
        <p:grpSpPr bwMode="auto">
          <a:xfrm>
            <a:off x="1619318" y="4783930"/>
            <a:ext cx="3841670" cy="307777"/>
            <a:chOff x="-1179917" y="4521468"/>
            <a:chExt cx="3842964" cy="307392"/>
          </a:xfrm>
        </p:grpSpPr>
        <p:sp>
          <p:nvSpPr>
            <p:cNvPr id="39" name="TextBox 61">
              <a:extLst>
                <a:ext uri="{FF2B5EF4-FFF2-40B4-BE49-F238E27FC236}">
                  <a16:creationId xmlns:a16="http://schemas.microsoft.com/office/drawing/2014/main" id="{19797EBA-27BC-C641-806F-7436C22CF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79917" y="4521468"/>
              <a:ext cx="3842964" cy="307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 upper case string back to this client</a:t>
              </a:r>
            </a:p>
          </p:txBody>
        </p:sp>
        <p:cxnSp>
          <p:nvCxnSpPr>
            <p:cNvPr id="40" name="Straight Connector 62">
              <a:extLst>
                <a:ext uri="{FF2B5EF4-FFF2-40B4-BE49-F238E27FC236}">
                  <a16:creationId xmlns:a16="http://schemas.microsoft.com/office/drawing/2014/main" id="{D86F62BC-7674-424E-BFC8-DE9ED1B60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17617" y="4675165"/>
              <a:ext cx="35651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E32FD753-2E15-6843-B14D-A35BDF167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7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Socket programming </a:t>
            </a:r>
            <a:r>
              <a:rPr lang="en-US" altLang="en-US" sz="4400" dirty="0">
                <a:solidFill>
                  <a:srgbClr val="C00000"/>
                </a:solidFill>
                <a:ea typeface="ＭＳ Ｐゴシック" panose="020B0600070205080204" pitchFamily="34" charset="-128"/>
                <a:cs typeface="+mn-cs"/>
              </a:rPr>
              <a:t>with TCP</a:t>
            </a:r>
            <a:endParaRPr lang="en-US" altLang="en-US" sz="5400" dirty="0">
              <a:solidFill>
                <a:srgbClr val="C00000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6F8F00D4-4B13-DD4C-9070-F4C3E1AA319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61829" y="1455785"/>
            <a:ext cx="5074444" cy="509053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must contact server</a:t>
            </a:r>
          </a:p>
          <a:p>
            <a:pPr marL="466725" indent="-233363"/>
            <a:r>
              <a:rPr lang="en-US" altLang="en-US" sz="2400" dirty="0">
                <a:ea typeface="ＭＳ Ｐゴシック" panose="020B0600070205080204" pitchFamily="34" charset="-128"/>
              </a:rPr>
              <a:t>server process must first be running</a:t>
            </a:r>
          </a:p>
          <a:p>
            <a:pPr marL="466725" indent="-233363"/>
            <a:r>
              <a:rPr lang="en-US" altLang="en-US" sz="2400" dirty="0">
                <a:ea typeface="ＭＳ Ｐゴシック" panose="020B0600070205080204" pitchFamily="34" charset="-128"/>
              </a:rPr>
              <a:t>server must have created socket (door) that welcomes client’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contact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contacts server by:</a:t>
            </a:r>
          </a:p>
          <a:p>
            <a:pPr marL="466725" indent="-292100"/>
            <a:r>
              <a:rPr lang="en-US" altLang="en-US" sz="2400" dirty="0">
                <a:ea typeface="ＭＳ Ｐゴシック" panose="020B0600070205080204" pitchFamily="34" charset="-128"/>
              </a:rPr>
              <a:t>Creating TCP socket, specifying IP address, port number of server process</a:t>
            </a:r>
          </a:p>
          <a:p>
            <a:pPr marL="466725" indent="-233363"/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when client creates socket:</a:t>
            </a:r>
            <a:r>
              <a:rPr lang="en-US" altLang="en-US" sz="2400" dirty="0">
                <a:ea typeface="ＭＳ Ｐゴシック" panose="020B0600070205080204" pitchFamily="34" charset="-128"/>
              </a:rPr>
              <a:t> client TCP establishes connection to server TCP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B1AC5695-3887-C247-97DD-C7F6FB635E1B}"/>
              </a:ext>
            </a:extLst>
          </p:cNvPr>
          <p:cNvSpPr txBox="1">
            <a:spLocks noChangeArrowheads="1"/>
          </p:cNvSpPr>
          <p:nvPr/>
        </p:nvSpPr>
        <p:spPr>
          <a:xfrm>
            <a:off x="5735469" y="1426964"/>
            <a:ext cx="5724832" cy="3000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contacted by client,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 TCP creates new socket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for server process to communicate with that particular client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allows server to talk with multiple clients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source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port numbers used to distinguish clients (more in Chap 3)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8E49A6-28AD-904A-9A83-FE9DE35715C0}"/>
              </a:ext>
            </a:extLst>
          </p:cNvPr>
          <p:cNvGrpSpPr/>
          <p:nvPr/>
        </p:nvGrpSpPr>
        <p:grpSpPr>
          <a:xfrm>
            <a:off x="6267640" y="4602113"/>
            <a:ext cx="4660490" cy="1933598"/>
            <a:chOff x="5928853" y="4608645"/>
            <a:chExt cx="4660490" cy="19335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FDF457-3529-1A4B-B2F1-0A6DF5BAF2E1}"/>
                </a:ext>
              </a:extLst>
            </p:cNvPr>
            <p:cNvSpPr/>
            <p:nvPr/>
          </p:nvSpPr>
          <p:spPr>
            <a:xfrm>
              <a:off x="5928853" y="4896465"/>
              <a:ext cx="4660490" cy="16457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 Box 6">
              <a:extLst>
                <a:ext uri="{FF2B5EF4-FFF2-40B4-BE49-F238E27FC236}">
                  <a16:creationId xmlns:a16="http://schemas.microsoft.com/office/drawing/2014/main" id="{3290FC86-CCC3-9042-8394-E0092848B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3124" y="5097182"/>
              <a:ext cx="4091065" cy="135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TCP provides reliable, in-order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byte-stream transfer (“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pipe”)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between client and server processes</a:t>
              </a:r>
            </a:p>
          </p:txBody>
        </p:sp>
        <p:grpSp>
          <p:nvGrpSpPr>
            <p:cNvPr id="46" name="Group 8">
              <a:extLst>
                <a:ext uri="{FF2B5EF4-FFF2-40B4-BE49-F238E27FC236}">
                  <a16:creationId xmlns:a16="http://schemas.microsoft.com/office/drawing/2014/main" id="{8B55559B-7D61-6147-A322-49E351E9D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1246" y="4608645"/>
              <a:ext cx="3452811" cy="550863"/>
              <a:chOff x="-195" y="3766"/>
              <a:chExt cx="2175" cy="347"/>
            </a:xfrm>
          </p:grpSpPr>
          <p:sp>
            <p:nvSpPr>
              <p:cNvPr id="47" name="Rectangle 9">
                <a:extLst>
                  <a:ext uri="{FF2B5EF4-FFF2-40B4-BE49-F238E27FC236}">
                    <a16:creationId xmlns:a16="http://schemas.microsoft.com/office/drawing/2014/main" id="{4B1395F7-3763-B74C-AF37-1DAC6BC4F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825"/>
                <a:ext cx="11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33CC"/>
                  </a:buClr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id="{EC474FEA-9E73-5248-89ED-9528E3BFB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95" y="3766"/>
                <a:ext cx="2175" cy="3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viewpoint</a:t>
                </a:r>
              </a:p>
            </p:txBody>
          </p:sp>
        </p:grpSp>
      </p:grp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43ECFECD-C9B5-E345-AAD0-01569E2A9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Client/server socket interaction: TCP</a:t>
            </a: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BA5A099E-C76D-334B-B273-AED0342E4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41" y="1421154"/>
            <a:ext cx="3107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(running on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hostid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2C0B647E-1C2C-574A-86D4-A8DBF2427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13" y="1416392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grpSp>
        <p:nvGrpSpPr>
          <p:cNvPr id="64" name="Group 34">
            <a:extLst>
              <a:ext uri="{FF2B5EF4-FFF2-40B4-BE49-F238E27FC236}">
                <a16:creationId xmlns:a16="http://schemas.microsoft.com/office/drawing/2014/main" id="{B18363F5-9DA8-C844-9FF5-8607E23ECAE0}"/>
              </a:ext>
            </a:extLst>
          </p:cNvPr>
          <p:cNvGrpSpPr>
            <a:grpSpLocks/>
          </p:cNvGrpSpPr>
          <p:nvPr/>
        </p:nvGrpSpPr>
        <p:grpSpPr bwMode="auto">
          <a:xfrm>
            <a:off x="1947735" y="1365879"/>
            <a:ext cx="422275" cy="685800"/>
            <a:chOff x="4140" y="429"/>
            <a:chExt cx="1425" cy="2396"/>
          </a:xfrm>
        </p:grpSpPr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0528A8CB-65E5-964D-B654-85E03FD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6E84855E-322D-B04A-A7A9-4DC03372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0DE429C7-30A9-C04A-A526-765AC5EA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DF53DCF7-7CCE-A14D-89D6-6AAAE8C14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FCF7FE3C-7CB1-1949-80FD-5DEB7C2D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0" name="Group 40">
              <a:extLst>
                <a:ext uri="{FF2B5EF4-FFF2-40B4-BE49-F238E27FC236}">
                  <a16:creationId xmlns:a16="http://schemas.microsoft.com/office/drawing/2014/main" id="{9EA93011-9988-1C46-8FFD-C704F4A4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41">
                <a:extLst>
                  <a:ext uri="{FF2B5EF4-FFF2-40B4-BE49-F238E27FC236}">
                    <a16:creationId xmlns:a16="http://schemas.microsoft.com/office/drawing/2014/main" id="{79ABB3C1-EE56-6F45-9499-45BC80129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6" name="AutoShape 42">
                <a:extLst>
                  <a:ext uri="{FF2B5EF4-FFF2-40B4-BE49-F238E27FC236}">
                    <a16:creationId xmlns:a16="http://schemas.microsoft.com/office/drawing/2014/main" id="{3CE416CE-22C1-B44C-A8BC-DD8D49FA1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E9AF4519-635B-C444-AD0B-889732CA4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AE3F7048-2B7F-8146-8234-207ED13E9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45">
                <a:extLst>
                  <a:ext uri="{FF2B5EF4-FFF2-40B4-BE49-F238E27FC236}">
                    <a16:creationId xmlns:a16="http://schemas.microsoft.com/office/drawing/2014/main" id="{53908CFC-D723-4742-8456-2D30C66E3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4" name="AutoShape 46">
                <a:extLst>
                  <a:ext uri="{FF2B5EF4-FFF2-40B4-BE49-F238E27FC236}">
                    <a16:creationId xmlns:a16="http://schemas.microsoft.com/office/drawing/2014/main" id="{3A7947BE-FF10-9D41-9767-56A9F87F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A116F8BE-CE6D-0046-BBDF-ED91EC563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EDDDAA43-84E9-5649-B997-CD32383C8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5" name="Group 49">
              <a:extLst>
                <a:ext uri="{FF2B5EF4-FFF2-40B4-BE49-F238E27FC236}">
                  <a16:creationId xmlns:a16="http://schemas.microsoft.com/office/drawing/2014/main" id="{ED22CCB4-0F75-C14E-8FF6-F0FB9D3FC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50">
                <a:extLst>
                  <a:ext uri="{FF2B5EF4-FFF2-40B4-BE49-F238E27FC236}">
                    <a16:creationId xmlns:a16="http://schemas.microsoft.com/office/drawing/2014/main" id="{23A963E3-E563-8243-8CD5-AD41B731D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3CDFE710-0763-8B45-AFC8-16BE12CAB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DFF03B02-CD58-954F-8277-362C27F8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53">
              <a:extLst>
                <a:ext uri="{FF2B5EF4-FFF2-40B4-BE49-F238E27FC236}">
                  <a16:creationId xmlns:a16="http://schemas.microsoft.com/office/drawing/2014/main" id="{3E689C5E-F98B-8049-943E-5C1ACD108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54">
                <a:extLst>
                  <a:ext uri="{FF2B5EF4-FFF2-40B4-BE49-F238E27FC236}">
                    <a16:creationId xmlns:a16="http://schemas.microsoft.com/office/drawing/2014/main" id="{6761E2B1-103D-4445-A2AE-88446D262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AutoShape 55">
                <a:extLst>
                  <a:ext uri="{FF2B5EF4-FFF2-40B4-BE49-F238E27FC236}">
                    <a16:creationId xmlns:a16="http://schemas.microsoft.com/office/drawing/2014/main" id="{EAB91C60-8F54-7C41-988D-5BE6CF059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87AAEB8B-15DB-FF40-9AE1-E4AF827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CC9C0288-5815-DA49-8C3D-91F3048A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58">
              <a:extLst>
                <a:ext uri="{FF2B5EF4-FFF2-40B4-BE49-F238E27FC236}">
                  <a16:creationId xmlns:a16="http://schemas.microsoft.com/office/drawing/2014/main" id="{298D6A78-AAD4-6C42-8184-6B5B0ADD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59">
              <a:extLst>
                <a:ext uri="{FF2B5EF4-FFF2-40B4-BE49-F238E27FC236}">
                  <a16:creationId xmlns:a16="http://schemas.microsoft.com/office/drawing/2014/main" id="{2C2ADEA9-27C8-8047-B295-9313B8AB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9CAEC79C-34C3-884C-93EA-251A84F7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utoShape 61">
              <a:extLst>
                <a:ext uri="{FF2B5EF4-FFF2-40B4-BE49-F238E27FC236}">
                  <a16:creationId xmlns:a16="http://schemas.microsoft.com/office/drawing/2014/main" id="{36B22FB8-29CC-B041-B349-ADB1A1CF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62">
              <a:extLst>
                <a:ext uri="{FF2B5EF4-FFF2-40B4-BE49-F238E27FC236}">
                  <a16:creationId xmlns:a16="http://schemas.microsoft.com/office/drawing/2014/main" id="{A568E896-D157-6749-8B5C-38036DCDA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63">
              <a:extLst>
                <a:ext uri="{FF2B5EF4-FFF2-40B4-BE49-F238E27FC236}">
                  <a16:creationId xmlns:a16="http://schemas.microsoft.com/office/drawing/2014/main" id="{76E67DE4-8580-984E-96DB-32AA41DD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Oval 64">
              <a:extLst>
                <a:ext uri="{FF2B5EF4-FFF2-40B4-BE49-F238E27FC236}">
                  <a16:creationId xmlns:a16="http://schemas.microsoft.com/office/drawing/2014/main" id="{B85D964A-BC7F-0243-8B3C-55498AEB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7" name="Oval 65">
              <a:extLst>
                <a:ext uri="{FF2B5EF4-FFF2-40B4-BE49-F238E27FC236}">
                  <a16:creationId xmlns:a16="http://schemas.microsoft.com/office/drawing/2014/main" id="{1023622E-7290-DB4F-BDFC-4AE5806C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C404F913-10F9-264F-B4B2-2C47E82E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7" name="Group 67">
            <a:extLst>
              <a:ext uri="{FF2B5EF4-FFF2-40B4-BE49-F238E27FC236}">
                <a16:creationId xmlns:a16="http://schemas.microsoft.com/office/drawing/2014/main" id="{CED85610-CD29-5E4F-BB21-F275B7666450}"/>
              </a:ext>
            </a:extLst>
          </p:cNvPr>
          <p:cNvGrpSpPr>
            <a:grpSpLocks/>
          </p:cNvGrpSpPr>
          <p:nvPr/>
        </p:nvGrpSpPr>
        <p:grpSpPr bwMode="auto">
          <a:xfrm>
            <a:off x="7841666" y="1346443"/>
            <a:ext cx="742950" cy="742950"/>
            <a:chOff x="-44" y="1473"/>
            <a:chExt cx="981" cy="1105"/>
          </a:xfrm>
        </p:grpSpPr>
        <p:pic>
          <p:nvPicPr>
            <p:cNvPr id="98" name="Picture 68" descr="desktop_computer_stylized_medium">
              <a:extLst>
                <a:ext uri="{FF2B5EF4-FFF2-40B4-BE49-F238E27FC236}">
                  <a16:creationId xmlns:a16="http://schemas.microsoft.com/office/drawing/2014/main" id="{1830ACA4-0FBE-1142-BE23-D05178A5F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69">
              <a:extLst>
                <a:ext uri="{FF2B5EF4-FFF2-40B4-BE49-F238E27FC236}">
                  <a16:creationId xmlns:a16="http://schemas.microsoft.com/office/drawing/2014/main" id="{E76D0C82-A009-EE46-B2AF-9D042C9D0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Group 3">
            <a:extLst>
              <a:ext uri="{FF2B5EF4-FFF2-40B4-BE49-F238E27FC236}">
                <a16:creationId xmlns:a16="http://schemas.microsoft.com/office/drawing/2014/main" id="{17F245AD-D1C8-1047-B190-F3B9F38A51DA}"/>
              </a:ext>
            </a:extLst>
          </p:cNvPr>
          <p:cNvGrpSpPr>
            <a:grpSpLocks/>
          </p:cNvGrpSpPr>
          <p:nvPr/>
        </p:nvGrpSpPr>
        <p:grpSpPr bwMode="auto">
          <a:xfrm>
            <a:off x="3761300" y="3384960"/>
            <a:ext cx="1931987" cy="930275"/>
            <a:chOff x="827" y="2027"/>
            <a:chExt cx="1217" cy="586"/>
          </a:xfrm>
        </p:grpSpPr>
        <p:sp>
          <p:nvSpPr>
            <p:cNvPr id="101" name="Text Box 4">
              <a:extLst>
                <a:ext uri="{FF2B5EF4-FFF2-40B4-BE49-F238E27FC236}">
                  <a16:creationId xmlns:a16="http://schemas.microsoft.com/office/drawing/2014/main" id="{96ECA07F-984C-9640-8279-02E0C42A5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incoming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request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5">
              <a:extLst>
                <a:ext uri="{FF2B5EF4-FFF2-40B4-BE49-F238E27FC236}">
                  <a16:creationId xmlns:a16="http://schemas.microsoft.com/office/drawing/2014/main" id="{3EED45EC-0C3C-CD4F-8B77-F31CC4D8B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 =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serverSocket.accept()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3" name="Group 6">
            <a:extLst>
              <a:ext uri="{FF2B5EF4-FFF2-40B4-BE49-F238E27FC236}">
                <a16:creationId xmlns:a16="http://schemas.microsoft.com/office/drawing/2014/main" id="{942F4A59-7245-424D-B343-8B3AE10F149D}"/>
              </a:ext>
            </a:extLst>
          </p:cNvPr>
          <p:cNvGrpSpPr>
            <a:grpSpLocks/>
          </p:cNvGrpSpPr>
          <p:nvPr/>
        </p:nvGrpSpPr>
        <p:grpSpPr bwMode="auto">
          <a:xfrm>
            <a:off x="3742250" y="2145123"/>
            <a:ext cx="2357437" cy="1317625"/>
            <a:chOff x="821" y="1246"/>
            <a:chExt cx="1485" cy="830"/>
          </a:xfrm>
        </p:grpSpPr>
        <p:grpSp>
          <p:nvGrpSpPr>
            <p:cNvPr id="104" name="Group 7">
              <a:extLst>
                <a:ext uri="{FF2B5EF4-FFF2-40B4-BE49-F238E27FC236}">
                  <a16:creationId xmlns:a16="http://schemas.microsoft.com/office/drawing/2014/main" id="{26B7DDA9-00F9-674D-BF38-CB98156F7D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106" name="Text Box 8">
                <a:extLst>
                  <a:ext uri="{FF2B5EF4-FFF2-40B4-BE49-F238E27FC236}">
                    <a16:creationId xmlns:a16="http://schemas.microsoft.com/office/drawing/2014/main" id="{EB10976F-C234-F04E-BDCB-D23AD8142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create socket,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port=</a:t>
                </a:r>
                <a:r>
                  <a:rPr kumimoji="0" lang="en-US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ＭＳ Ｐゴシック" panose="020B0600070205080204" pitchFamily="34" charset="-128"/>
                    <a:cs typeface="+mn-cs"/>
                  </a:rPr>
                  <a:t>x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, for incoming request: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" name="Text Box 9">
                <a:extLst>
                  <a:ext uri="{FF2B5EF4-FFF2-40B4-BE49-F238E27FC236}">
                    <a16:creationId xmlns:a16="http://schemas.microsoft.com/office/drawing/2014/main" id="{FE1C48C3-1411-C842-B695-AE75246E0D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serverSocket = socket()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05" name="Line 10">
              <a:extLst>
                <a:ext uri="{FF2B5EF4-FFF2-40B4-BE49-F238E27FC236}">
                  <a16:creationId xmlns:a16="http://schemas.microsoft.com/office/drawing/2014/main" id="{EFE8B30D-7531-1F4B-8F1D-2889E2918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" name="Group 11">
            <a:extLst>
              <a:ext uri="{FF2B5EF4-FFF2-40B4-BE49-F238E27FC236}">
                <a16:creationId xmlns:a16="http://schemas.microsoft.com/office/drawing/2014/main" id="{ACBB7887-7AB9-1344-A0D2-33A736B32882}"/>
              </a:ext>
            </a:extLst>
          </p:cNvPr>
          <p:cNvGrpSpPr>
            <a:grpSpLocks/>
          </p:cNvGrpSpPr>
          <p:nvPr/>
        </p:nvGrpSpPr>
        <p:grpSpPr bwMode="auto">
          <a:xfrm>
            <a:off x="7539550" y="3389723"/>
            <a:ext cx="2357437" cy="731837"/>
            <a:chOff x="3333" y="1202"/>
            <a:chExt cx="1485" cy="461"/>
          </a:xfrm>
        </p:grpSpPr>
        <p:sp>
          <p:nvSpPr>
            <p:cNvPr id="109" name="Text Box 12">
              <a:extLst>
                <a:ext uri="{FF2B5EF4-FFF2-40B4-BE49-F238E27FC236}">
                  <a16:creationId xmlns:a16="http://schemas.microsoft.com/office/drawing/2014/main" id="{7C40D8E2-34BB-B14D-99EA-EC4D8E46B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1202"/>
              <a:ext cx="14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create socket,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 to </a:t>
              </a:r>
              <a:r>
                <a:rPr kumimoji="0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hostid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, port=</a:t>
              </a:r>
              <a:r>
                <a:rPr kumimoji="0" lang="en-US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x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13">
              <a:extLst>
                <a:ext uri="{FF2B5EF4-FFF2-40B4-BE49-F238E27FC236}">
                  <a16:creationId xmlns:a16="http://schemas.microsoft.com/office/drawing/2014/main" id="{7AB5735E-62F0-3342-99B5-3AA075145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clientSocket = socket()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24">
            <a:extLst>
              <a:ext uri="{FF2B5EF4-FFF2-40B4-BE49-F238E27FC236}">
                <a16:creationId xmlns:a16="http://schemas.microsoft.com/office/drawing/2014/main" id="{EE4290C4-C540-4C43-B98B-8DA5381EA7C7}"/>
              </a:ext>
            </a:extLst>
          </p:cNvPr>
          <p:cNvGrpSpPr>
            <a:grpSpLocks/>
          </p:cNvGrpSpPr>
          <p:nvPr/>
        </p:nvGrpSpPr>
        <p:grpSpPr bwMode="auto">
          <a:xfrm>
            <a:off x="5382137" y="4177123"/>
            <a:ext cx="4062413" cy="1371600"/>
            <a:chOff x="1848" y="2526"/>
            <a:chExt cx="2559" cy="864"/>
          </a:xfrm>
        </p:grpSpPr>
        <p:sp>
          <p:nvSpPr>
            <p:cNvPr id="112" name="Line 25">
              <a:extLst>
                <a:ext uri="{FF2B5EF4-FFF2-40B4-BE49-F238E27FC236}">
                  <a16:creationId xmlns:a16="http://schemas.microsoft.com/office/drawing/2014/main" id="{F96A14E1-46BB-E441-BD29-639D3BF8A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3" name="Group 26">
              <a:extLst>
                <a:ext uri="{FF2B5EF4-FFF2-40B4-BE49-F238E27FC236}">
                  <a16:creationId xmlns:a16="http://schemas.microsoft.com/office/drawing/2014/main" id="{5ED3F8AA-60DC-A346-9E5F-E29F6BA4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26"/>
              <a:ext cx="2559" cy="516"/>
              <a:chOff x="1848" y="2526"/>
              <a:chExt cx="2559" cy="516"/>
            </a:xfrm>
          </p:grpSpPr>
          <p:sp>
            <p:nvSpPr>
              <p:cNvPr id="114" name="Text Box 27">
                <a:extLst>
                  <a:ext uri="{FF2B5EF4-FFF2-40B4-BE49-F238E27FC236}">
                    <a16:creationId xmlns:a16="http://schemas.microsoft.com/office/drawing/2014/main" id="{8F25CD2B-A067-E44F-BD6A-549F5C3DB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673"/>
                <a:ext cx="107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 request using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Line 28">
                <a:extLst>
                  <a:ext uri="{FF2B5EF4-FFF2-40B4-BE49-F238E27FC236}">
                    <a16:creationId xmlns:a16="http://schemas.microsoft.com/office/drawing/2014/main" id="{AD461D4B-E47B-A345-9632-F935FCFBB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Line 29">
                <a:extLst>
                  <a:ext uri="{FF2B5EF4-FFF2-40B4-BE49-F238E27FC236}">
                    <a16:creationId xmlns:a16="http://schemas.microsoft.com/office/drawing/2014/main" id="{A6330BBE-6EEE-7E44-A9AE-95D14BB59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" name="Group 30">
            <a:extLst>
              <a:ext uri="{FF2B5EF4-FFF2-40B4-BE49-F238E27FC236}">
                <a16:creationId xmlns:a16="http://schemas.microsoft.com/office/drawing/2014/main" id="{C2C60A7C-9F85-CC40-A5F2-4EA4B69999A4}"/>
              </a:ext>
            </a:extLst>
          </p:cNvPr>
          <p:cNvGrpSpPr>
            <a:grpSpLocks/>
          </p:cNvGrpSpPr>
          <p:nvPr/>
        </p:nvGrpSpPr>
        <p:grpSpPr bwMode="auto">
          <a:xfrm>
            <a:off x="3751775" y="4272373"/>
            <a:ext cx="4097337" cy="1490662"/>
            <a:chOff x="821" y="2586"/>
            <a:chExt cx="2581" cy="939"/>
          </a:xfrm>
        </p:grpSpPr>
        <p:sp>
          <p:nvSpPr>
            <p:cNvPr id="118" name="Text Box 31">
              <a:extLst>
                <a:ext uri="{FF2B5EF4-FFF2-40B4-BE49-F238E27FC236}">
                  <a16:creationId xmlns:a16="http://schemas.microsoft.com/office/drawing/2014/main" id="{9B1FDBB8-2D0E-0148-926C-35E78571D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787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read request from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32">
              <a:extLst>
                <a:ext uri="{FF2B5EF4-FFF2-40B4-BE49-F238E27FC236}">
                  <a16:creationId xmlns:a16="http://schemas.microsoft.com/office/drawing/2014/main" id="{E067E97F-BD76-CA4D-8001-FDBBB19C2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3195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write reply 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Line 33">
              <a:extLst>
                <a:ext uri="{FF2B5EF4-FFF2-40B4-BE49-F238E27FC236}">
                  <a16:creationId xmlns:a16="http://schemas.microsoft.com/office/drawing/2014/main" id="{B80CAF82-B68A-6743-9CBF-29BD44503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34">
              <a:extLst>
                <a:ext uri="{FF2B5EF4-FFF2-40B4-BE49-F238E27FC236}">
                  <a16:creationId xmlns:a16="http://schemas.microsoft.com/office/drawing/2014/main" id="{21022D29-A2BF-2F42-AB7D-DD5736B2C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35">
              <a:extLst>
                <a:ext uri="{FF2B5EF4-FFF2-40B4-BE49-F238E27FC236}">
                  <a16:creationId xmlns:a16="http://schemas.microsoft.com/office/drawing/2014/main" id="{82228A3E-396F-244B-822E-ACF1690A6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3" name="Group 52">
            <a:extLst>
              <a:ext uri="{FF2B5EF4-FFF2-40B4-BE49-F238E27FC236}">
                <a16:creationId xmlns:a16="http://schemas.microsoft.com/office/drawing/2014/main" id="{DD1A5005-D6A8-DF4C-876E-C0F3D852EBA6}"/>
              </a:ext>
            </a:extLst>
          </p:cNvPr>
          <p:cNvGrpSpPr>
            <a:grpSpLocks/>
          </p:cNvGrpSpPr>
          <p:nvPr/>
        </p:nvGrpSpPr>
        <p:grpSpPr bwMode="auto">
          <a:xfrm>
            <a:off x="5371025" y="3472273"/>
            <a:ext cx="2200275" cy="587375"/>
            <a:chOff x="3043" y="1189"/>
            <a:chExt cx="1386" cy="370"/>
          </a:xfrm>
        </p:grpSpPr>
        <p:sp>
          <p:nvSpPr>
            <p:cNvPr id="124" name="Line 37">
              <a:extLst>
                <a:ext uri="{FF2B5EF4-FFF2-40B4-BE49-F238E27FC236}">
                  <a16:creationId xmlns:a16="http://schemas.microsoft.com/office/drawing/2014/main" id="{81B4F580-1F65-E540-9F46-45075CD5F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Text Box 38">
              <a:extLst>
                <a:ext uri="{FF2B5EF4-FFF2-40B4-BE49-F238E27FC236}">
                  <a16:creationId xmlns:a16="http://schemas.microsoft.com/office/drawing/2014/main" id="{30516E51-0850-1846-9E67-14E9AE0CD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TCP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 setup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6" name="Group 53">
            <a:extLst>
              <a:ext uri="{FF2B5EF4-FFF2-40B4-BE49-F238E27FC236}">
                <a16:creationId xmlns:a16="http://schemas.microsoft.com/office/drawing/2014/main" id="{76CBC147-BDC3-9B41-973C-967836913ABE}"/>
              </a:ext>
            </a:extLst>
          </p:cNvPr>
          <p:cNvGrpSpPr>
            <a:grpSpLocks/>
          </p:cNvGrpSpPr>
          <p:nvPr/>
        </p:nvGrpSpPr>
        <p:grpSpPr bwMode="auto">
          <a:xfrm>
            <a:off x="3702562" y="4620035"/>
            <a:ext cx="5457825" cy="1954213"/>
            <a:chOff x="832" y="2713"/>
            <a:chExt cx="3438" cy="1231"/>
          </a:xfrm>
        </p:grpSpPr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BD49C61F-B268-184F-AF89-17A24E520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" y="3512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close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connectionSocket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6">
              <a:extLst>
                <a:ext uri="{FF2B5EF4-FFF2-40B4-BE49-F238E27FC236}">
                  <a16:creationId xmlns:a16="http://schemas.microsoft.com/office/drawing/2014/main" id="{2835A62D-1D4C-F44E-B258-9FD622CDE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7">
              <a:extLst>
                <a:ext uri="{FF2B5EF4-FFF2-40B4-BE49-F238E27FC236}">
                  <a16:creationId xmlns:a16="http://schemas.microsoft.com/office/drawing/2014/main" id="{196F5095-8EB1-E544-AC83-27077BF9F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2713"/>
              <a:ext cx="492" cy="306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0" name="Group 18">
              <a:extLst>
                <a:ext uri="{FF2B5EF4-FFF2-40B4-BE49-F238E27FC236}">
                  <a16:creationId xmlns:a16="http://schemas.microsoft.com/office/drawing/2014/main" id="{F4224D9F-D1DB-8E48-A119-9B3F4C3D1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3248"/>
              <a:ext cx="877" cy="696"/>
              <a:chOff x="3365" y="3375"/>
              <a:chExt cx="877" cy="696"/>
            </a:xfrm>
          </p:grpSpPr>
          <p:sp>
            <p:nvSpPr>
              <p:cNvPr id="131" name="Text Box 19">
                <a:extLst>
                  <a:ext uri="{FF2B5EF4-FFF2-40B4-BE49-F238E27FC236}">
                    <a16:creationId xmlns:a16="http://schemas.microsoft.com/office/drawing/2014/main" id="{F57939D5-24DF-6642-BEE7-6FF967E1D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" y="3375"/>
                <a:ext cx="87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read reply from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20">
                <a:extLst>
                  <a:ext uri="{FF2B5EF4-FFF2-40B4-BE49-F238E27FC236}">
                    <a16:creationId xmlns:a16="http://schemas.microsoft.com/office/drawing/2014/main" id="{B8D472E2-53BD-364D-B6B9-D8A6525ED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9" y="3741"/>
                <a:ext cx="7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close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clientSocket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Line 21">
                <a:extLst>
                  <a:ext uri="{FF2B5EF4-FFF2-40B4-BE49-F238E27FC236}">
                    <a16:creationId xmlns:a16="http://schemas.microsoft.com/office/drawing/2014/main" id="{92CB88C5-2A25-EE44-A282-4291659B1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4" name="Slide Number Placeholder 2">
            <a:extLst>
              <a:ext uri="{FF2B5EF4-FFF2-40B4-BE49-F238E27FC236}">
                <a16:creationId xmlns:a16="http://schemas.microsoft.com/office/drawing/2014/main" id="{ED1B064B-3835-7243-A075-A2B6E297B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10032</TotalTime>
  <Words>992</Words>
  <Application>Microsoft Office PowerPoint</Application>
  <PresentationFormat>Widescreen</PresentationFormat>
  <Paragraphs>238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Courier New</vt:lpstr>
      <vt:lpstr>Gill Sans MT</vt:lpstr>
      <vt:lpstr>Tahoma</vt:lpstr>
      <vt:lpstr>Times New Roman</vt:lpstr>
      <vt:lpstr>Wingdings</vt:lpstr>
      <vt:lpstr>ZapfDingbats</vt:lpstr>
      <vt:lpstr>Office Theme</vt:lpstr>
      <vt:lpstr>Lecture #7 Application Layer</vt:lpstr>
      <vt:lpstr>Socket programming </vt:lpstr>
      <vt:lpstr>Socket programming </vt:lpstr>
      <vt:lpstr>Socket programming with UDP </vt:lpstr>
      <vt:lpstr>Client/server socket interaction: UDP</vt:lpstr>
      <vt:lpstr>Example app: UDP client</vt:lpstr>
      <vt:lpstr>Example app: UDP server</vt:lpstr>
      <vt:lpstr>Socket programming with TCP</vt:lpstr>
      <vt:lpstr>Client/server socket interaction: TCP</vt:lpstr>
      <vt:lpstr>Example app: TCP client</vt:lpstr>
      <vt:lpstr>Example app: TCP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AHMAD MUDASSIR</cp:lastModifiedBy>
  <cp:revision>314</cp:revision>
  <dcterms:created xsi:type="dcterms:W3CDTF">2020-01-18T07:24:59Z</dcterms:created>
  <dcterms:modified xsi:type="dcterms:W3CDTF">2021-03-07T10:31:45Z</dcterms:modified>
</cp:coreProperties>
</file>