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6"/>
  </p:notesMasterIdLst>
  <p:sldIdLst>
    <p:sldId id="1087" r:id="rId3"/>
    <p:sldId id="1088" r:id="rId4"/>
    <p:sldId id="1089" r:id="rId5"/>
    <p:sldId id="1095" r:id="rId6"/>
    <p:sldId id="1093" r:id="rId7"/>
    <p:sldId id="1208" r:id="rId8"/>
    <p:sldId id="1096" r:id="rId9"/>
    <p:sldId id="1112" r:id="rId10"/>
    <p:sldId id="1113" r:id="rId11"/>
    <p:sldId id="1212" r:id="rId12"/>
    <p:sldId id="1114" r:id="rId13"/>
    <p:sldId id="1115" r:id="rId14"/>
    <p:sldId id="1213" r:id="rId15"/>
    <p:sldId id="1116" r:id="rId16"/>
    <p:sldId id="1125" r:id="rId17"/>
    <p:sldId id="1117" r:id="rId18"/>
    <p:sldId id="1118" r:id="rId19"/>
    <p:sldId id="1119" r:id="rId20"/>
    <p:sldId id="1120" r:id="rId21"/>
    <p:sldId id="1121" r:id="rId22"/>
    <p:sldId id="1122" r:id="rId23"/>
    <p:sldId id="1123" r:id="rId24"/>
    <p:sldId id="112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57"/>
    <p:restoredTop sz="79613"/>
  </p:normalViewPr>
  <p:slideViewPr>
    <p:cSldViewPr snapToGrid="0" snapToObjects="1">
      <p:cViewPr varScale="1">
        <p:scale>
          <a:sx n="57" d="100"/>
          <a:sy n="57" d="100"/>
        </p:scale>
        <p:origin x="828" y="72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231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687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808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090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232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944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716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302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647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749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24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re:</a:t>
            </a:r>
            <a:r>
              <a:rPr lang="en-US" baseline="0" dirty="0"/>
              <a:t> poor content providers – like in real-estate, location is everything.  servers want to be close to clients.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248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948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447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639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3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minutes (recall earlier delay versus arrival rate curve from Chapter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543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009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16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331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395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928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47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6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5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4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Web caches</a:t>
            </a:r>
            <a:endParaRPr lang="en-US" sz="4400" dirty="0"/>
          </a:p>
        </p:txBody>
      </p:sp>
      <p:grpSp>
        <p:nvGrpSpPr>
          <p:cNvPr id="8" name="Group 171">
            <a:extLst>
              <a:ext uri="{FF2B5EF4-FFF2-40B4-BE49-F238E27FC236}">
                <a16:creationId xmlns:a16="http://schemas.microsoft.com/office/drawing/2014/main" id="{E76E25C6-83D0-304F-B3E3-A37D3DAE7B5C}"/>
              </a:ext>
            </a:extLst>
          </p:cNvPr>
          <p:cNvGrpSpPr>
            <a:grpSpLocks/>
          </p:cNvGrpSpPr>
          <p:nvPr/>
        </p:nvGrpSpPr>
        <p:grpSpPr bwMode="auto">
          <a:xfrm>
            <a:off x="6272213" y="2445088"/>
            <a:ext cx="687387" cy="763588"/>
            <a:chOff x="-44" y="1473"/>
            <a:chExt cx="981" cy="1105"/>
          </a:xfrm>
        </p:grpSpPr>
        <p:pic>
          <p:nvPicPr>
            <p:cNvPr id="10" name="Picture 172" descr="desktop_computer_stylized_medium">
              <a:extLst>
                <a:ext uri="{FF2B5EF4-FFF2-40B4-BE49-F238E27FC236}">
                  <a16:creationId xmlns:a16="http://schemas.microsoft.com/office/drawing/2014/main" id="{CB2AE99F-D134-A74A-947C-5E7B017C1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73">
              <a:extLst>
                <a:ext uri="{FF2B5EF4-FFF2-40B4-BE49-F238E27FC236}">
                  <a16:creationId xmlns:a16="http://schemas.microsoft.com/office/drawing/2014/main" id="{CC3CBC7E-C664-ED4A-8BFE-4C6C0A390F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oup 102">
            <a:extLst>
              <a:ext uri="{FF2B5EF4-FFF2-40B4-BE49-F238E27FC236}">
                <a16:creationId xmlns:a16="http://schemas.microsoft.com/office/drawing/2014/main" id="{341AE079-CB6E-AE4A-A6CF-6667D0BCC3A6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4318338"/>
            <a:ext cx="687388" cy="763588"/>
            <a:chOff x="-44" y="1473"/>
            <a:chExt cx="981" cy="1105"/>
          </a:xfrm>
        </p:grpSpPr>
        <p:pic>
          <p:nvPicPr>
            <p:cNvPr id="13" name="Picture 103" descr="desktop_computer_stylized_medium">
              <a:extLst>
                <a:ext uri="{FF2B5EF4-FFF2-40B4-BE49-F238E27FC236}">
                  <a16:creationId xmlns:a16="http://schemas.microsoft.com/office/drawing/2014/main" id="{0F7D667F-14F5-8947-8466-5A2508D1F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id="{1CCE495C-FE29-374C-9BCD-5BFBA55DE7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8" name="Group 105">
            <a:extLst>
              <a:ext uri="{FF2B5EF4-FFF2-40B4-BE49-F238E27FC236}">
                <a16:creationId xmlns:a16="http://schemas.microsoft.com/office/drawing/2014/main" id="{713D2680-FE84-BF45-82AB-42E37E22BD97}"/>
              </a:ext>
            </a:extLst>
          </p:cNvPr>
          <p:cNvGrpSpPr>
            <a:grpSpLocks/>
          </p:cNvGrpSpPr>
          <p:nvPr/>
        </p:nvGrpSpPr>
        <p:grpSpPr bwMode="auto">
          <a:xfrm>
            <a:off x="10423525" y="2586376"/>
            <a:ext cx="433388" cy="715962"/>
            <a:chOff x="4140" y="429"/>
            <a:chExt cx="1425" cy="2396"/>
          </a:xfrm>
        </p:grpSpPr>
        <p:sp>
          <p:nvSpPr>
            <p:cNvPr id="49" name="Freeform 106">
              <a:extLst>
                <a:ext uri="{FF2B5EF4-FFF2-40B4-BE49-F238E27FC236}">
                  <a16:creationId xmlns:a16="http://schemas.microsoft.com/office/drawing/2014/main" id="{F351644B-40EC-1643-B55C-BD6490B42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107">
              <a:extLst>
                <a:ext uri="{FF2B5EF4-FFF2-40B4-BE49-F238E27FC236}">
                  <a16:creationId xmlns:a16="http://schemas.microsoft.com/office/drawing/2014/main" id="{C431E1A6-A308-714C-9DB4-CD66A6C1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Freeform 108">
              <a:extLst>
                <a:ext uri="{FF2B5EF4-FFF2-40B4-BE49-F238E27FC236}">
                  <a16:creationId xmlns:a16="http://schemas.microsoft.com/office/drawing/2014/main" id="{31CFCE65-E538-0841-8EF3-0F63DB89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09">
              <a:extLst>
                <a:ext uri="{FF2B5EF4-FFF2-40B4-BE49-F238E27FC236}">
                  <a16:creationId xmlns:a16="http://schemas.microsoft.com/office/drawing/2014/main" id="{ECC9C409-7630-F84A-B584-5C94715A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Rectangle 110">
              <a:extLst>
                <a:ext uri="{FF2B5EF4-FFF2-40B4-BE49-F238E27FC236}">
                  <a16:creationId xmlns:a16="http://schemas.microsoft.com/office/drawing/2014/main" id="{F46717B0-272A-7C4F-B732-92EEC8E77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4" name="Group 111">
              <a:extLst>
                <a:ext uri="{FF2B5EF4-FFF2-40B4-BE49-F238E27FC236}">
                  <a16:creationId xmlns:a16="http://schemas.microsoft.com/office/drawing/2014/main" id="{F4ACB840-83DF-404B-A66F-DEBB07186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" name="AutoShape 112">
                <a:extLst>
                  <a:ext uri="{FF2B5EF4-FFF2-40B4-BE49-F238E27FC236}">
                    <a16:creationId xmlns:a16="http://schemas.microsoft.com/office/drawing/2014/main" id="{A911B0DC-A8C2-124C-9C82-2A735A79B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0" name="AutoShape 113">
                <a:extLst>
                  <a:ext uri="{FF2B5EF4-FFF2-40B4-BE49-F238E27FC236}">
                    <a16:creationId xmlns:a16="http://schemas.microsoft.com/office/drawing/2014/main" id="{9F0B8CE7-288A-EE43-A6E4-C3D97C626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5" name="Rectangle 114">
              <a:extLst>
                <a:ext uri="{FF2B5EF4-FFF2-40B4-BE49-F238E27FC236}">
                  <a16:creationId xmlns:a16="http://schemas.microsoft.com/office/drawing/2014/main" id="{766D4B94-8E57-804B-B018-819DFD6CD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6" name="Group 115">
              <a:extLst>
                <a:ext uri="{FF2B5EF4-FFF2-40B4-BE49-F238E27FC236}">
                  <a16:creationId xmlns:a16="http://schemas.microsoft.com/office/drawing/2014/main" id="{D994FF4C-7626-D748-A12D-5D1C5FEE1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7" name="AutoShape 116">
                <a:extLst>
                  <a:ext uri="{FF2B5EF4-FFF2-40B4-BE49-F238E27FC236}">
                    <a16:creationId xmlns:a16="http://schemas.microsoft.com/office/drawing/2014/main" id="{198A1BC7-4B65-BC4C-8A29-B983D8E1F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8" name="AutoShape 117">
                <a:extLst>
                  <a:ext uri="{FF2B5EF4-FFF2-40B4-BE49-F238E27FC236}">
                    <a16:creationId xmlns:a16="http://schemas.microsoft.com/office/drawing/2014/main" id="{40DD27E4-9779-CF42-BFDD-6696DFFFA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7" name="Rectangle 118">
              <a:extLst>
                <a:ext uri="{FF2B5EF4-FFF2-40B4-BE49-F238E27FC236}">
                  <a16:creationId xmlns:a16="http://schemas.microsoft.com/office/drawing/2014/main" id="{ACA44148-7C10-3C49-BB35-5101746C9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Rectangle 119">
              <a:extLst>
                <a:ext uri="{FF2B5EF4-FFF2-40B4-BE49-F238E27FC236}">
                  <a16:creationId xmlns:a16="http://schemas.microsoft.com/office/drawing/2014/main" id="{4E7711E0-C3F4-3F44-939E-C5EB99D29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9" name="Group 120">
              <a:extLst>
                <a:ext uri="{FF2B5EF4-FFF2-40B4-BE49-F238E27FC236}">
                  <a16:creationId xmlns:a16="http://schemas.microsoft.com/office/drawing/2014/main" id="{67EE5E5B-A672-4948-A190-6619EF0F4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" name="AutoShape 121">
                <a:extLst>
                  <a:ext uri="{FF2B5EF4-FFF2-40B4-BE49-F238E27FC236}">
                    <a16:creationId xmlns:a16="http://schemas.microsoft.com/office/drawing/2014/main" id="{05F4D1D6-814A-6E46-A67F-0AB27A8D1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6" name="AutoShape 122">
                <a:extLst>
                  <a:ext uri="{FF2B5EF4-FFF2-40B4-BE49-F238E27FC236}">
                    <a16:creationId xmlns:a16="http://schemas.microsoft.com/office/drawing/2014/main" id="{B26FB4DB-5CE0-0547-A9EF-8F3F889E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0" name="Freeform 123">
              <a:extLst>
                <a:ext uri="{FF2B5EF4-FFF2-40B4-BE49-F238E27FC236}">
                  <a16:creationId xmlns:a16="http://schemas.microsoft.com/office/drawing/2014/main" id="{06773D0F-8045-BA4B-A438-853ED5C1E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1" name="Group 124">
              <a:extLst>
                <a:ext uri="{FF2B5EF4-FFF2-40B4-BE49-F238E27FC236}">
                  <a16:creationId xmlns:a16="http://schemas.microsoft.com/office/drawing/2014/main" id="{2289418B-58E5-6F41-8BA5-C30F733D8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3" name="AutoShape 125">
                <a:extLst>
                  <a:ext uri="{FF2B5EF4-FFF2-40B4-BE49-F238E27FC236}">
                    <a16:creationId xmlns:a16="http://schemas.microsoft.com/office/drawing/2014/main" id="{38E6EBDC-7542-364B-BAB0-D30286482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4" name="AutoShape 126">
                <a:extLst>
                  <a:ext uri="{FF2B5EF4-FFF2-40B4-BE49-F238E27FC236}">
                    <a16:creationId xmlns:a16="http://schemas.microsoft.com/office/drawing/2014/main" id="{54B2EB69-B7C9-EC42-B99F-19CC17D5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2" name="Rectangle 127">
              <a:extLst>
                <a:ext uri="{FF2B5EF4-FFF2-40B4-BE49-F238E27FC236}">
                  <a16:creationId xmlns:a16="http://schemas.microsoft.com/office/drawing/2014/main" id="{08BCE1F3-76AF-E441-89A0-DA57E700E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Freeform 128">
              <a:extLst>
                <a:ext uri="{FF2B5EF4-FFF2-40B4-BE49-F238E27FC236}">
                  <a16:creationId xmlns:a16="http://schemas.microsoft.com/office/drawing/2014/main" id="{4B174135-D9EA-854A-9853-AC5CCDD44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Freeform 129">
              <a:extLst>
                <a:ext uri="{FF2B5EF4-FFF2-40B4-BE49-F238E27FC236}">
                  <a16:creationId xmlns:a16="http://schemas.microsoft.com/office/drawing/2014/main" id="{927D55DC-6C82-634A-B79C-B427EAAD4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Oval 130">
              <a:extLst>
                <a:ext uri="{FF2B5EF4-FFF2-40B4-BE49-F238E27FC236}">
                  <a16:creationId xmlns:a16="http://schemas.microsoft.com/office/drawing/2014/main" id="{3BB31101-2EB7-F44D-8AA6-0366039E9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Freeform 131">
              <a:extLst>
                <a:ext uri="{FF2B5EF4-FFF2-40B4-BE49-F238E27FC236}">
                  <a16:creationId xmlns:a16="http://schemas.microsoft.com/office/drawing/2014/main" id="{79253978-26CE-7249-A74C-F9743D4FB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AutoShape 132">
              <a:extLst>
                <a:ext uri="{FF2B5EF4-FFF2-40B4-BE49-F238E27FC236}">
                  <a16:creationId xmlns:a16="http://schemas.microsoft.com/office/drawing/2014/main" id="{D2E63390-A569-3942-9FC4-1FAF9A9C7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AutoShape 133">
              <a:extLst>
                <a:ext uri="{FF2B5EF4-FFF2-40B4-BE49-F238E27FC236}">
                  <a16:creationId xmlns:a16="http://schemas.microsoft.com/office/drawing/2014/main" id="{76E84029-5A5D-0B43-A027-68F72A0B1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Oval 134">
              <a:extLst>
                <a:ext uri="{FF2B5EF4-FFF2-40B4-BE49-F238E27FC236}">
                  <a16:creationId xmlns:a16="http://schemas.microsoft.com/office/drawing/2014/main" id="{3E213C1D-2C02-AD4C-9E3D-D83B7E9B8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Oval 135">
              <a:extLst>
                <a:ext uri="{FF2B5EF4-FFF2-40B4-BE49-F238E27FC236}">
                  <a16:creationId xmlns:a16="http://schemas.microsoft.com/office/drawing/2014/main" id="{8AAFA532-A081-384C-AB75-218BDC209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1" name="Oval 136">
              <a:extLst>
                <a:ext uri="{FF2B5EF4-FFF2-40B4-BE49-F238E27FC236}">
                  <a16:creationId xmlns:a16="http://schemas.microsoft.com/office/drawing/2014/main" id="{56B5635A-EB88-0440-8FBB-410A578DE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Rectangle 137">
              <a:extLst>
                <a:ext uri="{FF2B5EF4-FFF2-40B4-BE49-F238E27FC236}">
                  <a16:creationId xmlns:a16="http://schemas.microsoft.com/office/drawing/2014/main" id="{DB35C1A6-F8F8-A34C-83A8-1C5F2BC02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1" name="Rectangle 3">
            <a:extLst>
              <a:ext uri="{FF2B5EF4-FFF2-40B4-BE49-F238E27FC236}">
                <a16:creationId xmlns:a16="http://schemas.microsoft.com/office/drawing/2014/main" id="{0E93D937-D6CD-8B48-B770-F30B1D0D993E}"/>
              </a:ext>
            </a:extLst>
          </p:cNvPr>
          <p:cNvSpPr txBox="1">
            <a:spLocks noChangeArrowheads="1"/>
          </p:cNvSpPr>
          <p:nvPr/>
        </p:nvSpPr>
        <p:spPr>
          <a:xfrm>
            <a:off x="794606" y="2233994"/>
            <a:ext cx="4908362" cy="3762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user configures browser to point to a (local)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cache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browser sends all HTTP requests to cache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if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object in cache: cache returns object to client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else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cache requests object from origin server, caches received object, then returns object to client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333F1EEA-A155-1C41-80CD-10E94B830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80" y="1333500"/>
            <a:ext cx="1029261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satisfy client requests without involving origin server</a:t>
            </a:r>
          </a:p>
        </p:txBody>
      </p:sp>
      <p:sp>
        <p:nvSpPr>
          <p:cNvPr id="83" name="Text Box 6">
            <a:extLst>
              <a:ext uri="{FF2B5EF4-FFF2-40B4-BE49-F238E27FC236}">
                <a16:creationId xmlns:a16="http://schemas.microsoft.com/office/drawing/2014/main" id="{70E92C74-86C4-E048-AD53-D4201EAF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5" y="3118188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68D9C3-D40D-D946-AB3E-DA830336DA5D}"/>
              </a:ext>
            </a:extLst>
          </p:cNvPr>
          <p:cNvGrpSpPr/>
          <p:nvPr/>
        </p:nvGrpSpPr>
        <p:grpSpPr>
          <a:xfrm>
            <a:off x="8270000" y="2687749"/>
            <a:ext cx="786882" cy="1235302"/>
            <a:chOff x="8270000" y="2687749"/>
            <a:chExt cx="786882" cy="1235302"/>
          </a:xfrm>
        </p:grpSpPr>
        <p:grpSp>
          <p:nvGrpSpPr>
            <p:cNvPr id="15" name="Group 138">
              <a:extLst>
                <a:ext uri="{FF2B5EF4-FFF2-40B4-BE49-F238E27FC236}">
                  <a16:creationId xmlns:a16="http://schemas.microsoft.com/office/drawing/2014/main" id="{BCAE7764-70F3-6C4D-BAB2-DE0B7C89D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75663" y="3207088"/>
              <a:ext cx="400050" cy="715963"/>
              <a:chOff x="4140" y="429"/>
              <a:chExt cx="1425" cy="2396"/>
            </a:xfrm>
          </p:grpSpPr>
          <p:sp>
            <p:nvSpPr>
              <p:cNvPr id="16" name="Freeform 139">
                <a:extLst>
                  <a:ext uri="{FF2B5EF4-FFF2-40B4-BE49-F238E27FC236}">
                    <a16:creationId xmlns:a16="http://schemas.microsoft.com/office/drawing/2014/main" id="{F1B2DFA0-F79D-7B41-AEB4-30CE9076E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Rectangle 140">
                <a:extLst>
                  <a:ext uri="{FF2B5EF4-FFF2-40B4-BE49-F238E27FC236}">
                    <a16:creationId xmlns:a16="http://schemas.microsoft.com/office/drawing/2014/main" id="{C5E2EFBB-BBC5-9A42-BB0E-E6D6D2C22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" name="Freeform 141">
                <a:extLst>
                  <a:ext uri="{FF2B5EF4-FFF2-40B4-BE49-F238E27FC236}">
                    <a16:creationId xmlns:a16="http://schemas.microsoft.com/office/drawing/2014/main" id="{55529617-AF40-4A4A-B8BE-0A1D9AFF9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Freeform 142">
                <a:extLst>
                  <a:ext uri="{FF2B5EF4-FFF2-40B4-BE49-F238E27FC236}">
                    <a16:creationId xmlns:a16="http://schemas.microsoft.com/office/drawing/2014/main" id="{CD96A818-3AB4-9749-B364-C94B61E39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Rectangle 143">
                <a:extLst>
                  <a:ext uri="{FF2B5EF4-FFF2-40B4-BE49-F238E27FC236}">
                    <a16:creationId xmlns:a16="http://schemas.microsoft.com/office/drawing/2014/main" id="{6CB7A8CB-28B7-454A-B6FA-0B497C6EA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" name="Group 144">
                <a:extLst>
                  <a:ext uri="{FF2B5EF4-FFF2-40B4-BE49-F238E27FC236}">
                    <a16:creationId xmlns:a16="http://schemas.microsoft.com/office/drawing/2014/main" id="{B151228D-C4D6-FC47-B4C4-E4FEAAC8E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" name="AutoShape 145">
                  <a:extLst>
                    <a:ext uri="{FF2B5EF4-FFF2-40B4-BE49-F238E27FC236}">
                      <a16:creationId xmlns:a16="http://schemas.microsoft.com/office/drawing/2014/main" id="{581E8E47-6DB1-F54B-9476-01B6F2E30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" name="AutoShape 146">
                  <a:extLst>
                    <a:ext uri="{FF2B5EF4-FFF2-40B4-BE49-F238E27FC236}">
                      <a16:creationId xmlns:a16="http://schemas.microsoft.com/office/drawing/2014/main" id="{7F2D9B2C-626D-344A-83E2-C990F8415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70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2" name="Rectangle 147">
                <a:extLst>
                  <a:ext uri="{FF2B5EF4-FFF2-40B4-BE49-F238E27FC236}">
                    <a16:creationId xmlns:a16="http://schemas.microsoft.com/office/drawing/2014/main" id="{06A6E158-AA9B-7643-9927-3F063660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" name="Group 148">
                <a:extLst>
                  <a:ext uri="{FF2B5EF4-FFF2-40B4-BE49-F238E27FC236}">
                    <a16:creationId xmlns:a16="http://schemas.microsoft.com/office/drawing/2014/main" id="{24564C8A-097F-5447-B760-9CD6285FD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" name="AutoShape 149">
                  <a:extLst>
                    <a:ext uri="{FF2B5EF4-FFF2-40B4-BE49-F238E27FC236}">
                      <a16:creationId xmlns:a16="http://schemas.microsoft.com/office/drawing/2014/main" id="{04C4FA5A-4748-2D42-BA0D-06AFE4DAEE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" name="AutoShape 150">
                  <a:extLst>
                    <a:ext uri="{FF2B5EF4-FFF2-40B4-BE49-F238E27FC236}">
                      <a16:creationId xmlns:a16="http://schemas.microsoft.com/office/drawing/2014/main" id="{84E1D8C6-7DEE-484B-99EE-B608D1A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92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4" name="Rectangle 151">
                <a:extLst>
                  <a:ext uri="{FF2B5EF4-FFF2-40B4-BE49-F238E27FC236}">
                    <a16:creationId xmlns:a16="http://schemas.microsoft.com/office/drawing/2014/main" id="{454AD9D8-054B-E244-8A65-C00DC300D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9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" name="Rectangle 152">
                <a:extLst>
                  <a:ext uri="{FF2B5EF4-FFF2-40B4-BE49-F238E27FC236}">
                    <a16:creationId xmlns:a16="http://schemas.microsoft.com/office/drawing/2014/main" id="{40C54BAB-9592-ED4B-80E1-874156D7B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6" name="Group 153">
                <a:extLst>
                  <a:ext uri="{FF2B5EF4-FFF2-40B4-BE49-F238E27FC236}">
                    <a16:creationId xmlns:a16="http://schemas.microsoft.com/office/drawing/2014/main" id="{64CB2613-6494-6C4A-AC96-EDE0548984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" name="AutoShape 154">
                  <a:extLst>
                    <a:ext uri="{FF2B5EF4-FFF2-40B4-BE49-F238E27FC236}">
                      <a16:creationId xmlns:a16="http://schemas.microsoft.com/office/drawing/2014/main" id="{A27D1399-0ADF-5D43-8B09-BCD5BD0CD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6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" name="AutoShape 155">
                  <a:extLst>
                    <a:ext uri="{FF2B5EF4-FFF2-40B4-BE49-F238E27FC236}">
                      <a16:creationId xmlns:a16="http://schemas.microsoft.com/office/drawing/2014/main" id="{20A4C850-89B5-6B44-820C-B66073B75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" name="Freeform 156">
                <a:extLst>
                  <a:ext uri="{FF2B5EF4-FFF2-40B4-BE49-F238E27FC236}">
                    <a16:creationId xmlns:a16="http://schemas.microsoft.com/office/drawing/2014/main" id="{69CA70FC-8D55-3C40-9230-BB1B319F0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" name="Group 157">
                <a:extLst>
                  <a:ext uri="{FF2B5EF4-FFF2-40B4-BE49-F238E27FC236}">
                    <a16:creationId xmlns:a16="http://schemas.microsoft.com/office/drawing/2014/main" id="{592B4F87-8FD7-004F-9CBD-2E07936D76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0" name="AutoShape 158">
                  <a:extLst>
                    <a:ext uri="{FF2B5EF4-FFF2-40B4-BE49-F238E27FC236}">
                      <a16:creationId xmlns:a16="http://schemas.microsoft.com/office/drawing/2014/main" id="{52452D42-BA3E-B548-9F26-4F10DEBFFC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1" name="AutoShape 159">
                  <a:extLst>
                    <a:ext uri="{FF2B5EF4-FFF2-40B4-BE49-F238E27FC236}">
                      <a16:creationId xmlns:a16="http://schemas.microsoft.com/office/drawing/2014/main" id="{2E496C07-9C8C-B34F-8201-DBF2AB09E8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4"/>
                  <a:ext cx="69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9" name="Rectangle 160">
                <a:extLst>
                  <a:ext uri="{FF2B5EF4-FFF2-40B4-BE49-F238E27FC236}">
                    <a16:creationId xmlns:a16="http://schemas.microsoft.com/office/drawing/2014/main" id="{507783BC-460D-F943-9047-6C6F897FE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" name="Freeform 161">
                <a:extLst>
                  <a:ext uri="{FF2B5EF4-FFF2-40B4-BE49-F238E27FC236}">
                    <a16:creationId xmlns:a16="http://schemas.microsoft.com/office/drawing/2014/main" id="{88257E4A-4830-E644-BAF7-847C2053B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Freeform 162">
                <a:extLst>
                  <a:ext uri="{FF2B5EF4-FFF2-40B4-BE49-F238E27FC236}">
                    <a16:creationId xmlns:a16="http://schemas.microsoft.com/office/drawing/2014/main" id="{24A3F621-17CD-4645-A51D-7042FE22E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Oval 163">
                <a:extLst>
                  <a:ext uri="{FF2B5EF4-FFF2-40B4-BE49-F238E27FC236}">
                    <a16:creationId xmlns:a16="http://schemas.microsoft.com/office/drawing/2014/main" id="{EA7A271B-C672-7748-BB6C-4320F9AE9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" name="Freeform 164">
                <a:extLst>
                  <a:ext uri="{FF2B5EF4-FFF2-40B4-BE49-F238E27FC236}">
                    <a16:creationId xmlns:a16="http://schemas.microsoft.com/office/drawing/2014/main" id="{BF246A84-BFE7-3049-922B-DD8B6EA2E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AutoShape 165">
                <a:extLst>
                  <a:ext uri="{FF2B5EF4-FFF2-40B4-BE49-F238E27FC236}">
                    <a16:creationId xmlns:a16="http://schemas.microsoft.com/office/drawing/2014/main" id="{A85BFA7C-936F-3A41-9B80-F269D0D81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9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" name="AutoShape 166">
                <a:extLst>
                  <a:ext uri="{FF2B5EF4-FFF2-40B4-BE49-F238E27FC236}">
                    <a16:creationId xmlns:a16="http://schemas.microsoft.com/office/drawing/2014/main" id="{143F5A2C-3FCC-214E-B1DD-37354850C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9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" name="Oval 167">
                <a:extLst>
                  <a:ext uri="{FF2B5EF4-FFF2-40B4-BE49-F238E27FC236}">
                    <a16:creationId xmlns:a16="http://schemas.microsoft.com/office/drawing/2014/main" id="{9F154E92-095E-194F-B02E-9A00467A0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8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" name="Oval 168">
                <a:extLst>
                  <a:ext uri="{FF2B5EF4-FFF2-40B4-BE49-F238E27FC236}">
                    <a16:creationId xmlns:a16="http://schemas.microsoft.com/office/drawing/2014/main" id="{9D1FEADC-3D9C-A84B-8B87-2D971178E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4"/>
                <a:ext cx="158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169">
                <a:extLst>
                  <a:ext uri="{FF2B5EF4-FFF2-40B4-BE49-F238E27FC236}">
                    <a16:creationId xmlns:a16="http://schemas.microsoft.com/office/drawing/2014/main" id="{4E9E3512-C0DF-9C4B-84D2-8F5465E6D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79"/>
                <a:ext cx="158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" name="Rectangle 170">
                <a:extLst>
                  <a:ext uri="{FF2B5EF4-FFF2-40B4-BE49-F238E27FC236}">
                    <a16:creationId xmlns:a16="http://schemas.microsoft.com/office/drawing/2014/main" id="{4D132F38-B955-6A4E-A501-5DB6D9BF9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4" name="Text Box 8">
              <a:extLst>
                <a:ext uri="{FF2B5EF4-FFF2-40B4-BE49-F238E27FC236}">
                  <a16:creationId xmlns:a16="http://schemas.microsoft.com/office/drawing/2014/main" id="{5DE1E660-E2FD-8848-B0BB-84A037DCC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000" y="2687749"/>
              <a:ext cx="786882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Web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cache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5" name="Text Box 21">
            <a:extLst>
              <a:ext uri="{FF2B5EF4-FFF2-40B4-BE49-F238E27FC236}">
                <a16:creationId xmlns:a16="http://schemas.microsoft.com/office/drawing/2014/main" id="{E15405A8-0743-624D-A374-AA89B476D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5089863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86" name="Group 53">
            <a:extLst>
              <a:ext uri="{FF2B5EF4-FFF2-40B4-BE49-F238E27FC236}">
                <a16:creationId xmlns:a16="http://schemas.microsoft.com/office/drawing/2014/main" id="{006A4F95-0B3D-AC43-A627-71A7FD2195DC}"/>
              </a:ext>
            </a:extLst>
          </p:cNvPr>
          <p:cNvGrpSpPr>
            <a:grpSpLocks/>
          </p:cNvGrpSpPr>
          <p:nvPr/>
        </p:nvGrpSpPr>
        <p:grpSpPr bwMode="auto">
          <a:xfrm>
            <a:off x="6915150" y="3845263"/>
            <a:ext cx="1490663" cy="760413"/>
            <a:chOff x="2942" y="2580"/>
            <a:chExt cx="939" cy="479"/>
          </a:xfrm>
        </p:grpSpPr>
        <p:sp>
          <p:nvSpPr>
            <p:cNvPr id="87" name="Line 19">
              <a:extLst>
                <a:ext uri="{FF2B5EF4-FFF2-40B4-BE49-F238E27FC236}">
                  <a16:creationId xmlns:a16="http://schemas.microsoft.com/office/drawing/2014/main" id="{C4FCDE12-2844-E249-88D6-1248CC2CE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Text Box 23">
              <a:extLst>
                <a:ext uri="{FF2B5EF4-FFF2-40B4-BE49-F238E27FC236}">
                  <a16:creationId xmlns:a16="http://schemas.microsoft.com/office/drawing/2014/main" id="{BDF0B946-2F1F-B54D-8334-894004430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907361">
              <a:off x="2942" y="264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request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3" name="Group 54">
            <a:extLst>
              <a:ext uri="{FF2B5EF4-FFF2-40B4-BE49-F238E27FC236}">
                <a16:creationId xmlns:a16="http://schemas.microsoft.com/office/drawing/2014/main" id="{0430DB37-F13E-FB4C-8461-73427AD15541}"/>
              </a:ext>
            </a:extLst>
          </p:cNvPr>
          <p:cNvGrpSpPr>
            <a:grpSpLocks/>
          </p:cNvGrpSpPr>
          <p:nvPr/>
        </p:nvGrpSpPr>
        <p:grpSpPr bwMode="auto">
          <a:xfrm>
            <a:off x="7054850" y="3932576"/>
            <a:ext cx="1487488" cy="785812"/>
            <a:chOff x="3030" y="2635"/>
            <a:chExt cx="937" cy="495"/>
          </a:xfrm>
        </p:grpSpPr>
        <p:sp>
          <p:nvSpPr>
            <p:cNvPr id="94" name="Line 20">
              <a:extLst>
                <a:ext uri="{FF2B5EF4-FFF2-40B4-BE49-F238E27FC236}">
                  <a16:creationId xmlns:a16="http://schemas.microsoft.com/office/drawing/2014/main" id="{68522646-1C6E-6141-85AF-6F21328BD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Text Box 25">
              <a:extLst>
                <a:ext uri="{FF2B5EF4-FFF2-40B4-BE49-F238E27FC236}">
                  <a16:creationId xmlns:a16="http://schemas.microsoft.com/office/drawing/2014/main" id="{497C49B3-B78E-EF40-9F30-9D168B831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862217">
              <a:off x="3069" y="2846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response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6" name="Group 49">
            <a:extLst>
              <a:ext uri="{FF2B5EF4-FFF2-40B4-BE49-F238E27FC236}">
                <a16:creationId xmlns:a16="http://schemas.microsoft.com/office/drawing/2014/main" id="{8EC23EE2-3572-4749-B83B-56A3E22AF760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873713"/>
            <a:ext cx="3251200" cy="730250"/>
            <a:chOff x="3002" y="1979"/>
            <a:chExt cx="2048" cy="460"/>
          </a:xfrm>
        </p:grpSpPr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3BFA12B-AF52-444A-9C8D-FD235EBC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Text Box 22">
              <a:extLst>
                <a:ext uri="{FF2B5EF4-FFF2-40B4-BE49-F238E27FC236}">
                  <a16:creationId xmlns:a16="http://schemas.microsoft.com/office/drawing/2014/main" id="{5DC9736F-EB13-904A-A584-847C86859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129" y="200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request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Text Box 45">
              <a:extLst>
                <a:ext uri="{FF2B5EF4-FFF2-40B4-BE49-F238E27FC236}">
                  <a16:creationId xmlns:a16="http://schemas.microsoft.com/office/drawing/2014/main" id="{5F201396-3496-B54A-87C0-83E69A7B8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80032">
              <a:off x="4160" y="201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request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1" name="Text Box 48">
            <a:extLst>
              <a:ext uri="{FF2B5EF4-FFF2-40B4-BE49-F238E27FC236}">
                <a16:creationId xmlns:a16="http://schemas.microsoft.com/office/drawing/2014/main" id="{53C0E2C7-E328-094F-86C2-7FF28BDF9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1826" y="3292132"/>
            <a:ext cx="70884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origin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3" name="Picture 56">
            <a:extLst>
              <a:ext uri="{FF2B5EF4-FFF2-40B4-BE49-F238E27FC236}">
                <a16:creationId xmlns:a16="http://schemas.microsoft.com/office/drawing/2014/main" id="{D1860A46-FB8D-2145-A291-FDFCD300B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588" y="2381588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Group 60">
            <a:extLst>
              <a:ext uri="{FF2B5EF4-FFF2-40B4-BE49-F238E27FC236}">
                <a16:creationId xmlns:a16="http://schemas.microsoft.com/office/drawing/2014/main" id="{1E55489F-3411-D147-A30E-37C79E67D16D}"/>
              </a:ext>
            </a:extLst>
          </p:cNvPr>
          <p:cNvGrpSpPr>
            <a:grpSpLocks/>
          </p:cNvGrpSpPr>
          <p:nvPr/>
        </p:nvGrpSpPr>
        <p:grpSpPr bwMode="auto">
          <a:xfrm>
            <a:off x="6237288" y="2421276"/>
            <a:ext cx="4110038" cy="1814512"/>
            <a:chOff x="2515" y="1687"/>
            <a:chExt cx="2589" cy="1143"/>
          </a:xfrm>
        </p:grpSpPr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AD023CD7-2DF4-0047-A0A8-EE7C8FDF2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Text Box 24">
              <a:extLst>
                <a:ext uri="{FF2B5EF4-FFF2-40B4-BE49-F238E27FC236}">
                  <a16:creationId xmlns:a16="http://schemas.microsoft.com/office/drawing/2014/main" id="{3A73F75B-5403-E34F-8197-7456A76E7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2963" y="2243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response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Text Box 46">
              <a:extLst>
                <a:ext uri="{FF2B5EF4-FFF2-40B4-BE49-F238E27FC236}">
                  <a16:creationId xmlns:a16="http://schemas.microsoft.com/office/drawing/2014/main" id="{84D34D31-F002-7644-A66C-387CC45D7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84211">
              <a:off x="4193" y="2231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response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108" name="Picture 57">
              <a:extLst>
                <a:ext uri="{FF2B5EF4-FFF2-40B4-BE49-F238E27FC236}">
                  <a16:creationId xmlns:a16="http://schemas.microsoft.com/office/drawing/2014/main" id="{AAE983CF-984C-9D4D-815F-5073893D2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59">
              <a:extLst>
                <a:ext uri="{FF2B5EF4-FFF2-40B4-BE49-F238E27FC236}">
                  <a16:creationId xmlns:a16="http://schemas.microsoft.com/office/drawing/2014/main" id="{24961BA7-6903-124E-955A-AEDC5B6FB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0" name="Picture 61">
            <a:extLst>
              <a:ext uri="{FF2B5EF4-FFF2-40B4-BE49-F238E27FC236}">
                <a16:creationId xmlns:a16="http://schemas.microsoft.com/office/drawing/2014/main" id="{DB808EFC-F790-0C46-B5F2-BCC2B49C4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4362788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Slide Number Placeholder 2">
            <a:extLst>
              <a:ext uri="{FF2B5EF4-FFF2-40B4-BE49-F238E27FC236}">
                <a16:creationId xmlns:a16="http://schemas.microsoft.com/office/drawing/2014/main" id="{AAEEF6BD-F1CB-4A4C-82D3-5C6EE9E6D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9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91" y="306258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Thinking about the DNS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6338434" cy="105357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humongous 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0838" marR="0" lvl="0" indent="-2349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>
                <a:tab pos="492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~ billion records, each simple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59926F4-E2F6-1848-9764-95A9708A0595}"/>
              </a:ext>
            </a:extLst>
          </p:cNvPr>
          <p:cNvSpPr txBox="1">
            <a:spLocks noChangeArrowheads="1"/>
          </p:cNvSpPr>
          <p:nvPr/>
        </p:nvSpPr>
        <p:spPr>
          <a:xfrm>
            <a:off x="716718" y="2281087"/>
            <a:ext cx="5971949" cy="230784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handles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trillions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queries/day: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reads than writes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performance matters: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almost every Internet transaction interacts with DNS - msecs count!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3BA487B-2F58-E448-B437-CA4351F78A23}"/>
              </a:ext>
            </a:extLst>
          </p:cNvPr>
          <p:cNvSpPr txBox="1">
            <a:spLocks noChangeArrowheads="1"/>
          </p:cNvSpPr>
          <p:nvPr/>
        </p:nvSpPr>
        <p:spPr>
          <a:xfrm>
            <a:off x="716717" y="4432300"/>
            <a:ext cx="7038749" cy="135890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organizationally, physically decentralized: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millions of different organizations responsible for their records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516052B-584F-8049-894E-365DF65A8B5A}"/>
              </a:ext>
            </a:extLst>
          </p:cNvPr>
          <p:cNvSpPr txBox="1">
            <a:spLocks noChangeArrowheads="1"/>
          </p:cNvSpPr>
          <p:nvPr/>
        </p:nvSpPr>
        <p:spPr>
          <a:xfrm>
            <a:off x="750584" y="5871634"/>
            <a:ext cx="7038749" cy="5630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“bulletproof”: reliability, security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26" name="Picture 2" descr="SEC Says That It's Not Easy Determining Whether Teva Whistleblowers Are  Deserving Of A Bounty - FCPA Professor">
            <a:extLst>
              <a:ext uri="{FF2B5EF4-FFF2-40B4-BE49-F238E27FC236}">
                <a16:creationId xmlns:a16="http://schemas.microsoft.com/office/drawing/2014/main" id="{C4E09384-BA5E-E74E-8F77-28797AFC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66" y="4143022"/>
            <a:ext cx="2937933" cy="244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A6AE1E9-B3D7-7642-9CCD-3E2A0C33B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a distributed, hierarchical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atabase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A444882F-E18F-DD45-9D52-E80EEEA5B2C4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4398565"/>
            <a:ext cx="11713029" cy="2133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; 1</a:t>
            </a:r>
            <a:r>
              <a:rPr kumimoji="0" lang="en-US" alt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approximation: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root server to find .com 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.com DNS server to get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 to get 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A00663-77DA-9B4C-A51A-04EBC6FBCCA0}"/>
              </a:ext>
            </a:extLst>
          </p:cNvPr>
          <p:cNvGrpSpPr/>
          <p:nvPr/>
        </p:nvGrpSpPr>
        <p:grpSpPr>
          <a:xfrm>
            <a:off x="1321991" y="1815164"/>
            <a:ext cx="10791292" cy="1046691"/>
            <a:chOff x="1321991" y="1815164"/>
            <a:chExt cx="10791292" cy="1046691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8DB0E7C3-8033-5949-9183-2915D95A7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991" y="2431570"/>
              <a:ext cx="205741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.com DNS servers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E5F716F-8E9B-6F4D-879A-CC62D69D9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789" y="2432961"/>
              <a:ext cx="195454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.org DNS servers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67230760-6F08-C443-A901-7D6991E09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6026" y="2432961"/>
              <a:ext cx="200523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edu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DNS servers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BA67319E-9089-5D4D-83FF-3AE2DB5B1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8547" y="1831861"/>
              <a:ext cx="2075302" cy="6011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64A53551-2118-9045-B6B4-1F713C8B8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588" y="1815164"/>
              <a:ext cx="0" cy="6164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B45A6D89-577E-7C44-A516-DED5E6DB8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908" y="1831861"/>
              <a:ext cx="2146864" cy="601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B9DABBB2-671A-2742-937B-8D9DEE87B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204" y="193485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F8EBAC0E-17AF-6147-BA8E-98BDF7436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966" y="1923399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834A79-77AF-0047-9901-2474CA5CB805}"/>
                </a:ext>
              </a:extLst>
            </p:cNvPr>
            <p:cNvSpPr txBox="1"/>
            <p:nvPr/>
          </p:nvSpPr>
          <p:spPr>
            <a:xfrm>
              <a:off x="9724296" y="2400190"/>
              <a:ext cx="2388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 Level Domain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A62B1BD-DD42-D845-9BBE-BE085C24631D}"/>
              </a:ext>
            </a:extLst>
          </p:cNvPr>
          <p:cNvGrpSpPr/>
          <p:nvPr/>
        </p:nvGrpSpPr>
        <p:grpSpPr>
          <a:xfrm>
            <a:off x="3874373" y="1407648"/>
            <a:ext cx="7294880" cy="461665"/>
            <a:chOff x="3874373" y="1407648"/>
            <a:chExt cx="7294880" cy="461665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10CE294D-681E-A241-BD53-A34355A36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373" y="1432519"/>
              <a:ext cx="2064866" cy="36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Root DNS Servers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6AE851-5852-CE4F-8F0F-42EF70A401C4}"/>
                </a:ext>
              </a:extLst>
            </p:cNvPr>
            <p:cNvSpPr txBox="1"/>
            <p:nvPr/>
          </p:nvSpPr>
          <p:spPr>
            <a:xfrm>
              <a:off x="10397760" y="1407648"/>
              <a:ext cx="771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7CCAC6-2E30-B94C-ABE6-16301CFD8E18}"/>
              </a:ext>
            </a:extLst>
          </p:cNvPr>
          <p:cNvGrpSpPr/>
          <p:nvPr/>
        </p:nvGrpSpPr>
        <p:grpSpPr>
          <a:xfrm>
            <a:off x="877709" y="2766905"/>
            <a:ext cx="10877911" cy="1053317"/>
            <a:chOff x="877709" y="2766905"/>
            <a:chExt cx="10877911" cy="1053317"/>
          </a:xfrm>
        </p:grpSpPr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48A982BB-AB47-3F43-B500-136E59167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887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nyu.edu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2B6BDDC7-E847-3847-933D-4C32FCB6E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272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umass.edu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320DE5FB-B16F-134F-A6AE-3A733BA85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4130" y="2766905"/>
              <a:ext cx="559079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083E8C6B-45A7-4E4F-BE58-4778B342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582" y="2766905"/>
              <a:ext cx="500935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36B8F6F2-4690-8E4C-937E-0E9481B1C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709" y="3173205"/>
              <a:ext cx="1505787" cy="64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yahoo.com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550F9EB0-5008-3D46-90EE-C86931D20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875" y="3150942"/>
              <a:ext cx="1492369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amazon.com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69E9B65-3B7C-454D-AB1F-5B2406B16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6383" y="2773863"/>
              <a:ext cx="369738" cy="413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D471AC56-09F2-7C4D-B61A-6CCAD59D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547" y="2773863"/>
              <a:ext cx="429373" cy="4257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1C077A09-1FCB-034D-952A-AD8C28E51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691" y="3132853"/>
              <a:ext cx="1480442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pbs.org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C40276EB-9757-DA42-B8CE-16A23EEE1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570" y="2766905"/>
              <a:ext cx="0" cy="417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556E67-E222-8D43-B71A-156691CCA0D4}"/>
                </a:ext>
              </a:extLst>
            </p:cNvPr>
            <p:cNvSpPr txBox="1"/>
            <p:nvPr/>
          </p:nvSpPr>
          <p:spPr>
            <a:xfrm>
              <a:off x="9919925" y="3273362"/>
              <a:ext cx="1835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Authoritative</a:t>
              </a:r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F5BAA8E7-838D-494A-81C4-58D94A012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568" y="278539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2AD59D99-9460-DA4B-AF7A-451CBE5B3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793" y="277633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2B85C740-28F8-0449-B6AC-74E686461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346" y="276874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6" name="Text Box 30">
              <a:extLst>
                <a:ext uri="{FF2B5EF4-FFF2-40B4-BE49-F238E27FC236}">
                  <a16:creationId xmlns:a16="http://schemas.microsoft.com/office/drawing/2014/main" id="{D033AF36-F2BE-7F41-93BB-422A537DE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58" y="2777057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1EB010C-42C7-6E42-AA6D-C225E874A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2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C02A27-60D0-5B4D-BD6E-00C279F7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464" y="1529543"/>
            <a:ext cx="7122656" cy="2152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2E018F-A8B8-D04F-AA86-E98C6072C4D6}"/>
              </a:ext>
            </a:extLst>
          </p:cNvPr>
          <p:cNvSpPr/>
          <p:nvPr/>
        </p:nvSpPr>
        <p:spPr>
          <a:xfrm>
            <a:off x="6940647" y="1546167"/>
            <a:ext cx="2646699" cy="379307"/>
          </a:xfrm>
          <a:prstGeom prst="rect">
            <a:avLst/>
          </a:prstGeom>
          <a:solidFill>
            <a:srgbClr val="FBBFC7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E8EED64-A600-EB43-865F-526592344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8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7EF7A5-82F4-A842-BA4B-88DB1EA4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2856025"/>
            <a:ext cx="6261100" cy="3200400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incredibly important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function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couldn’t function without it!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DNSSEC – provides security (authentication, message integrity)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(Internet Corporation for Assigned Names and Numbers)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manages root DNS domain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8ADC63BB-C973-3942-8EC6-3C13E2B3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186" y="1752600"/>
            <a:ext cx="5142916" cy="119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 logical root name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servers” worldwide each “server” replicated many times (~200 servers in US)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1527D7C4-251C-EC46-94F4-43E46D282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Top-Level Domain, and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uthoritative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00E43FE-C520-D344-A4CF-6105B63E22D6}"/>
              </a:ext>
            </a:extLst>
          </p:cNvPr>
          <p:cNvSpPr txBox="1">
            <a:spLocks noChangeArrowheads="1"/>
          </p:cNvSpPr>
          <p:nvPr/>
        </p:nvSpPr>
        <p:spPr>
          <a:xfrm>
            <a:off x="832558" y="1286218"/>
            <a:ext cx="10868375" cy="20327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Top-Level Domain (TLD) servers: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responsible for .com, .org,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.net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.aero, .jobs, .museums, and all top-level country domains, e.g.: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.ca,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jp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Solutions: authoritative registry for .com,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.net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TLD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Educause: 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TLD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24547E-6033-E341-B415-9EEF0C28B3B1}"/>
              </a:ext>
            </a:extLst>
          </p:cNvPr>
          <p:cNvSpPr txBox="1">
            <a:spLocks noChangeArrowheads="1"/>
          </p:cNvSpPr>
          <p:nvPr/>
        </p:nvSpPr>
        <p:spPr>
          <a:xfrm>
            <a:off x="714024" y="4503552"/>
            <a:ext cx="10868375" cy="18295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authoritative DNS servers: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organization’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own DNS server(s), providing authoritative hostname to IP mappings for organization’s named hosts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be maintained by organization or service provider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26F0AB-9C7D-C946-94B2-B58E3B09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2" y="3122476"/>
            <a:ext cx="5317067" cy="16064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53F64-060B-1F4E-AD0A-5FBB20E02BE4}"/>
              </a:ext>
            </a:extLst>
          </p:cNvPr>
          <p:cNvGrpSpPr/>
          <p:nvPr/>
        </p:nvGrpSpPr>
        <p:grpSpPr>
          <a:xfrm>
            <a:off x="4419600" y="1744133"/>
            <a:ext cx="6959600" cy="2235200"/>
            <a:chOff x="4419600" y="1744133"/>
            <a:chExt cx="6959600" cy="2235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93592B-610F-B041-9201-B6C557DB96B0}"/>
                </a:ext>
              </a:extLst>
            </p:cNvPr>
            <p:cNvSpPr/>
            <p:nvPr/>
          </p:nvSpPr>
          <p:spPr>
            <a:xfrm>
              <a:off x="6366933" y="3742267"/>
              <a:ext cx="5012267" cy="237066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59AE09-DC39-F54E-8B9C-A94C202C2543}"/>
                </a:ext>
              </a:extLst>
            </p:cNvPr>
            <p:cNvCxnSpPr/>
            <p:nvPr/>
          </p:nvCxnSpPr>
          <p:spPr>
            <a:xfrm>
              <a:off x="4419600" y="1744133"/>
              <a:ext cx="1998133" cy="199813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1D7C10-72B2-BE47-9B8C-600F740CAFCE}"/>
              </a:ext>
            </a:extLst>
          </p:cNvPr>
          <p:cNvGrpSpPr/>
          <p:nvPr/>
        </p:nvGrpSpPr>
        <p:grpSpPr>
          <a:xfrm>
            <a:off x="5249333" y="4233333"/>
            <a:ext cx="6265334" cy="575734"/>
            <a:chOff x="5249333" y="4233333"/>
            <a:chExt cx="6265334" cy="5757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251AA5-C4FF-7E4A-BCEA-7D8B252E12F3}"/>
                </a:ext>
              </a:extLst>
            </p:cNvPr>
            <p:cNvSpPr/>
            <p:nvPr/>
          </p:nvSpPr>
          <p:spPr>
            <a:xfrm>
              <a:off x="6248400" y="4233333"/>
              <a:ext cx="5266267" cy="372534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1835C5-DBDE-9A48-8554-EF6EB2FAD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333" y="4267199"/>
              <a:ext cx="999068" cy="541868"/>
            </a:xfrm>
            <a:prstGeom prst="line">
              <a:avLst/>
            </a:prstGeom>
            <a:ln w="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363187FC-BBBC-984E-BB71-64F11F5AB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Local DNS name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B20960-3674-7943-92CD-05431EA8487B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489418"/>
            <a:ext cx="10983578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host makes DNS query, it is sent to its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DNS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 returns reply, answering: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 its local cache of recent name-to-address translation pairs (possibly out of date!)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forwarding request into DNS hierarchy for resolution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ISP has local DNS name server; to find yours: 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MacOS: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%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scutil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--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dns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&gt;ipconfig /all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 doesn’t strictly belong to hierarchy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D88440-FC58-A548-AA80-854235DE0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iterated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B2D75AD3-AD5C-7747-A9C2-6EF45A12CB21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EB73751A-16ED-6643-8E9C-1B1DDF5D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Iterated query: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contacted server replies with name of server to contact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“I don’t know this name, but ask this server”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226" y="3848735"/>
            <a:ext cx="18549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</a:t>
            </a:r>
            <a:r>
              <a: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edu</a:t>
            </a:r>
            <a:endParaRPr kumimoji="0" lang="en-US" altLang="en-US" sz="14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058" y="423778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235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8785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4535" y="3167743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4535" y="3339193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8335" y="2234293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1511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dns.nyu.edu</a:t>
              </a:r>
              <a:endPara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285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7860" y="3499530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48173" y="3624943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7" name="Slide Number Placeholder 2">
            <a:extLst>
              <a:ext uri="{FF2B5EF4-FFF2-40B4-BE49-F238E27FC236}">
                <a16:creationId xmlns:a16="http://schemas.microsoft.com/office/drawing/2014/main" id="{0480BCEF-F94C-E34B-B55C-97CE664B5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3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recursive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154" y="3848735"/>
            <a:ext cx="18165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engineering.nyu.edu</a:t>
            </a:r>
            <a:endParaRPr kumimoji="0" lang="en-US" altLang="en-US" sz="14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9161" y="4208147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4927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4477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2062" y="3760198"/>
            <a:ext cx="2427" cy="70231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91701" y="3747010"/>
            <a:ext cx="2427" cy="73491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8381" y="2075731"/>
            <a:ext cx="405154" cy="84121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7203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</a:t>
              </a: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nyu</a:t>
              </a: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r>
                <a:rPr kumimoji="0" lang="en-US" alt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edu</a:t>
              </a:r>
              <a:endPara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977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81775" y="2427554"/>
            <a:ext cx="344289" cy="645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2268" y="2275514"/>
            <a:ext cx="710991" cy="774754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8" name="Rectangle 67">
            <a:extLst>
              <a:ext uri="{FF2B5EF4-FFF2-40B4-BE49-F238E27FC236}">
                <a16:creationId xmlns:a16="http://schemas.microsoft.com/office/drawing/2014/main" id="{7033F479-89A5-0143-B345-2FFB1A7A7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52" y="2790656"/>
            <a:ext cx="3704869" cy="324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Recursive query: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puts burden of name resolution on contacted name server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heavy load at upper levels of hierarchy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?</a:t>
            </a:r>
          </a:p>
        </p:txBody>
      </p:sp>
      <p:sp>
        <p:nvSpPr>
          <p:cNvPr id="167" name="Rectangle 67">
            <a:extLst>
              <a:ext uri="{FF2B5EF4-FFF2-40B4-BE49-F238E27FC236}">
                <a16:creationId xmlns:a16="http://schemas.microsoft.com/office/drawing/2014/main" id="{FC920AB6-C679-FB4D-8FB0-F8831E569238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Slide Number Placeholder 2">
            <a:extLst>
              <a:ext uri="{FF2B5EF4-FFF2-40B4-BE49-F238E27FC236}">
                <a16:creationId xmlns:a16="http://schemas.microsoft.com/office/drawing/2014/main" id="{A8961CBE-FE41-8D44-9128-97B15DEF4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2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  <p:bldP spid="1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Caching DNS Information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67" name="Rectangle 3">
            <a:extLst>
              <a:ext uri="{FF2B5EF4-FFF2-40B4-BE49-F238E27FC236}">
                <a16:creationId xmlns:a16="http://schemas.microsoft.com/office/drawing/2014/main" id="{796C1A8B-325B-1A4B-BF89-EF3A65965833}"/>
              </a:ext>
            </a:extLst>
          </p:cNvPr>
          <p:cNvSpPr txBox="1">
            <a:spLocks noChangeArrowheads="1"/>
          </p:cNvSpPr>
          <p:nvPr/>
        </p:nvSpPr>
        <p:spPr>
          <a:xfrm>
            <a:off x="952952" y="1446555"/>
            <a:ext cx="10515600" cy="47339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once (any) name server learns mapping, it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mapping, and 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mmediately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returns a cached mapping in response to a query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caching improves response time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 entries timeout (disappear) after some time (TTL)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TLD servers typically cached in local name servers</a:t>
            </a: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cached entries may be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out-of-date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named host changes IP address, may not be known Internet-wide until all TTLs expire!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 name-to-address translation!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F23161C-A7AE-1A48-A402-4FD497E92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9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records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08588B2-F267-5D46-821D-D0D5A216E8F9}"/>
              </a:ext>
            </a:extLst>
          </p:cNvPr>
          <p:cNvSpPr txBox="1">
            <a:spLocks noChangeArrowheads="1"/>
          </p:cNvSpPr>
          <p:nvPr/>
        </p:nvSpPr>
        <p:spPr>
          <a:xfrm>
            <a:off x="1347787" y="1358900"/>
            <a:ext cx="9574213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distributed database storing resource records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(RR)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AF614AE-5EFE-CD4F-98FF-6CA8EFEA6A47}"/>
              </a:ext>
            </a:extLst>
          </p:cNvPr>
          <p:cNvSpPr txBox="1">
            <a:spLocks noChangeArrowheads="1"/>
          </p:cNvSpPr>
          <p:nvPr/>
        </p:nvSpPr>
        <p:spPr>
          <a:xfrm>
            <a:off x="1080534" y="4388077"/>
            <a:ext cx="4547961" cy="1905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type=NS</a:t>
            </a:r>
          </a:p>
          <a:p>
            <a:pPr marL="346075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domain (e.g.,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foo.com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346075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hostname of authoritative name server for this domain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D7409DB2-6342-834D-ABB2-A1B3DA3A9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1860128"/>
            <a:ext cx="63325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RR format: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name, value, type,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ttl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5FF3C084-C8BC-1946-AC92-BACA78ED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84" y="2774950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type=A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hostname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IP address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33ECBD3-7BA2-AC4D-ADED-9C9DE52E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18" y="2797175"/>
            <a:ext cx="6176282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type=CNAME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alias name for some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canonical” (the real) name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www.ibm.com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really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servereast.backup2.ibm.com</a:t>
            </a:r>
          </a:p>
          <a:p>
            <a:pPr marL="403225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canonical 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62233DC-6662-1844-8E5F-FDE26481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18" y="4968875"/>
            <a:ext cx="5287866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type=MX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name of SMTP mail server associated with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2"/>
              <a:buChar char="r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4497C-A235-8C46-8A1B-FDC4DB9ACC31}"/>
              </a:ext>
            </a:extLst>
          </p:cNvPr>
          <p:cNvSpPr/>
          <p:nvPr/>
        </p:nvSpPr>
        <p:spPr>
          <a:xfrm>
            <a:off x="1358900" y="1270000"/>
            <a:ext cx="9690100" cy="1155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3AF190D-9153-4849-8D73-82E2FC3A4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1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Web caches (aka proxy servers)</a:t>
            </a:r>
            <a:endParaRPr lang="en-US" sz="4400" dirty="0"/>
          </a:p>
        </p:txBody>
      </p:sp>
      <p:sp>
        <p:nvSpPr>
          <p:cNvPr id="144" name="Rectangle 3">
            <a:extLst>
              <a:ext uri="{FF2B5EF4-FFF2-40B4-BE49-F238E27FC236}">
                <a16:creationId xmlns:a16="http://schemas.microsoft.com/office/drawing/2014/main" id="{7B8521C1-7DCD-9344-8BCE-E617E0E93A48}"/>
              </a:ext>
            </a:extLst>
          </p:cNvPr>
          <p:cNvSpPr txBox="1">
            <a:spLocks noChangeArrowheads="1"/>
          </p:cNvSpPr>
          <p:nvPr/>
        </p:nvSpPr>
        <p:spPr>
          <a:xfrm>
            <a:off x="600308" y="1534695"/>
            <a:ext cx="4752277" cy="213493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cache acts as both client and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 for original requesting client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 to origin server</a:t>
            </a:r>
          </a:p>
        </p:txBody>
      </p:sp>
      <p:sp>
        <p:nvSpPr>
          <p:cNvPr id="145" name="Rectangle 4">
            <a:extLst>
              <a:ext uri="{FF2B5EF4-FFF2-40B4-BE49-F238E27FC236}">
                <a16:creationId xmlns:a16="http://schemas.microsoft.com/office/drawing/2014/main" id="{F6AE5A0B-A69D-B948-BD0F-B69E446252C4}"/>
              </a:ext>
            </a:extLst>
          </p:cNvPr>
          <p:cNvSpPr txBox="1">
            <a:spLocks noChangeArrowheads="1"/>
          </p:cNvSpPr>
          <p:nvPr/>
        </p:nvSpPr>
        <p:spPr>
          <a:xfrm>
            <a:off x="5544015" y="1534695"/>
            <a:ext cx="6047678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caching?</a:t>
            </a:r>
          </a:p>
          <a:p>
            <a:pPr marL="40798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reduce response time for client request </a:t>
            </a:r>
          </a:p>
          <a:p>
            <a:pPr marL="750888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cache is closer to client</a:t>
            </a:r>
          </a:p>
          <a:p>
            <a:pPr marL="40798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reduce traffic on an institution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’s access link</a:t>
            </a:r>
          </a:p>
          <a:p>
            <a:pPr marL="40798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Internet is dense with caches </a:t>
            </a:r>
          </a:p>
          <a:p>
            <a:pPr marL="750888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enables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poor” content providers to more effectively deliver content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78A0BA-EA92-E84B-9D25-74AB5B584F39}"/>
              </a:ext>
            </a:extLst>
          </p:cNvPr>
          <p:cNvGrpSpPr/>
          <p:nvPr/>
        </p:nvGrpSpPr>
        <p:grpSpPr>
          <a:xfrm>
            <a:off x="632391" y="3810000"/>
            <a:ext cx="4798594" cy="2217821"/>
            <a:chOff x="632391" y="3810000"/>
            <a:chExt cx="4798594" cy="221782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367C1AB-A47E-5446-99C0-0905B5F0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462" y="5015497"/>
              <a:ext cx="4324685" cy="45212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CCF5707-C36A-2B44-B3DE-6F31EEC70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130" y="5587331"/>
              <a:ext cx="4364855" cy="440490"/>
            </a:xfrm>
            <a:prstGeom prst="rect">
              <a:avLst/>
            </a:prstGeom>
          </p:spPr>
        </p:pic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9E701FCD-5285-BE4B-BD4D-92A5F9D53E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2391" y="3810000"/>
              <a:ext cx="4757756" cy="1327484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7988" marR="0" lvl="0" indent="-277813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server tells cache about object’s allowable caching in response header:</a:t>
              </a:r>
            </a:p>
          </p:txBody>
        </p:sp>
      </p:grp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93899FF-7A74-EF40-AE83-53C006278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4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9A6680-5220-C94B-B54B-8246CBDC5236}"/>
              </a:ext>
            </a:extLst>
          </p:cNvPr>
          <p:cNvGrpSpPr/>
          <p:nvPr/>
        </p:nvGrpSpPr>
        <p:grpSpPr>
          <a:xfrm>
            <a:off x="6272212" y="1937764"/>
            <a:ext cx="3671888" cy="4505326"/>
            <a:chOff x="6272212" y="1937764"/>
            <a:chExt cx="3671888" cy="4505326"/>
          </a:xfrm>
        </p:grpSpPr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99BE727C-D65D-1B40-96AC-483DEC4F5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2" y="2339402"/>
              <a:ext cx="3614738" cy="410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sx="101000" sy="101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D3137C12-F806-3641-A910-12D839D30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57668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EDBF86F0-1464-CB44-8885-0806AB78A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12" y="50810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B63A2FA5-43E4-954D-9AB5-1D874BF6F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43952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AF4D57F-AE3F-9647-BE59-19E830D1D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37205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679A37C6-A060-1A4E-9044-88577B96F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4912" y="32633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673541D1-57E3-2945-9429-F01192764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212" y="281247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54CFADCD-AE37-1644-BF88-67FE47DB3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4187" y="2350514"/>
              <a:ext cx="3175" cy="1360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3D1A7AB7-6B0B-CF47-A475-00A1549B5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7" y="2410839"/>
              <a:ext cx="1311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identification</a:t>
              </a: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F6CD8852-97C9-AA40-BE0D-939C3F20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6162" y="2410839"/>
              <a:ext cx="612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flags</a:t>
              </a: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8E843694-5A82-3146-BF88-2166E2F00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7" y="2868039"/>
              <a:ext cx="1222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questions</a:t>
              </a:r>
            </a:p>
          </p:txBody>
        </p:sp>
        <p:sp>
          <p:nvSpPr>
            <p:cNvPr id="31" name="Text Box 23">
              <a:extLst>
                <a:ext uri="{FF2B5EF4-FFF2-40B4-BE49-F238E27FC236}">
                  <a16:creationId xmlns:a16="http://schemas.microsoft.com/office/drawing/2014/main" id="{647BB3F6-ABB6-7745-BEE2-09BC405C0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0" y="3879277"/>
              <a:ext cx="327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questions (variable # of questions)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43C35098-F1D5-F844-AD59-9E1AB2E6B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87" y="3323652"/>
              <a:ext cx="1671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additional RRs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C77DED5D-F85E-BD49-A1EA-E279AC50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087" y="3325239"/>
              <a:ext cx="1584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authority RRs</a:t>
              </a:r>
            </a:p>
          </p:txBody>
        </p:sp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570DB478-D786-3F43-96D9-4A3EFE52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112" y="2877564"/>
              <a:ext cx="1458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answer RRs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EC9CAD9A-2ACC-E841-964A-C51614A31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4563489"/>
              <a:ext cx="2690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answers (variable # of RRs)</a:t>
              </a:r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C50AEEC2-E934-374F-AD10-414E9A36F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6087" y="5249289"/>
              <a:ext cx="2714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authority (variable # of RRs)</a:t>
              </a: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0F454706-890A-194D-A8B9-1F027F5A5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2875" y="5916039"/>
              <a:ext cx="3186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additional info (variable # of RRs)</a:t>
              </a:r>
            </a:p>
          </p:txBody>
        </p:sp>
        <p:grpSp>
          <p:nvGrpSpPr>
            <p:cNvPr id="40" name="Group 60">
              <a:extLst>
                <a:ext uri="{FF2B5EF4-FFF2-40B4-BE49-F238E27FC236}">
                  <a16:creationId xmlns:a16="http://schemas.microsoft.com/office/drawing/2014/main" id="{B20DF2CE-5427-7642-BC04-9D36B08A4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2375" y="1937764"/>
              <a:ext cx="1747837" cy="274638"/>
              <a:chOff x="2691" y="1194"/>
              <a:chExt cx="1101" cy="173"/>
            </a:xfrm>
          </p:grpSpPr>
          <p:sp>
            <p:nvSpPr>
              <p:cNvPr id="41" name="Text Box 57">
                <a:extLst>
                  <a:ext uri="{FF2B5EF4-FFF2-40B4-BE49-F238E27FC236}">
                    <a16:creationId xmlns:a16="http://schemas.microsoft.com/office/drawing/2014/main" id="{4CC1EC8B-ED8A-534D-B8AB-0E3E394818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42" name="Line 58">
                <a:extLst>
                  <a:ext uri="{FF2B5EF4-FFF2-40B4-BE49-F238E27FC236}">
                    <a16:creationId xmlns:a16="http://schemas.microsoft.com/office/drawing/2014/main" id="{FD720698-F5B3-5C47-A102-5E4786459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Line 59">
                <a:extLst>
                  <a:ext uri="{FF2B5EF4-FFF2-40B4-BE49-F238E27FC236}">
                    <a16:creationId xmlns:a16="http://schemas.microsoft.com/office/drawing/2014/main" id="{5FE43354-E99E-6549-837E-529B4A967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61">
              <a:extLst>
                <a:ext uri="{FF2B5EF4-FFF2-40B4-BE49-F238E27FC236}">
                  <a16:creationId xmlns:a16="http://schemas.microsoft.com/office/drawing/2014/main" id="{7B6CBFB9-B999-324E-91C4-CB7BCE5D8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1937764"/>
              <a:ext cx="1747837" cy="274638"/>
              <a:chOff x="2691" y="1194"/>
              <a:chExt cx="1101" cy="173"/>
            </a:xfrm>
          </p:grpSpPr>
          <p:sp>
            <p:nvSpPr>
              <p:cNvPr id="45" name="Text Box 62">
                <a:extLst>
                  <a:ext uri="{FF2B5EF4-FFF2-40B4-BE49-F238E27FC236}">
                    <a16:creationId xmlns:a16="http://schemas.microsoft.com/office/drawing/2014/main" id="{E2F0F997-6116-0C45-BA9F-CBA730A15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46" name="Line 63">
                <a:extLst>
                  <a:ext uri="{FF2B5EF4-FFF2-40B4-BE49-F238E27FC236}">
                    <a16:creationId xmlns:a16="http://schemas.microsoft.com/office/drawing/2014/main" id="{17A912FD-E8A8-8442-8F53-5994F2716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Line 64">
                <a:extLst>
                  <a:ext uri="{FF2B5EF4-FFF2-40B4-BE49-F238E27FC236}">
                    <a16:creationId xmlns:a16="http://schemas.microsoft.com/office/drawing/2014/main" id="{07B7A39C-E852-2B4C-941E-0B488FF8C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protocol messages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D167590-D12C-F842-94F3-26CF0F3023F4}"/>
              </a:ext>
            </a:extLst>
          </p:cNvPr>
          <p:cNvSpPr txBox="1">
            <a:spLocks noChangeArrowheads="1"/>
          </p:cNvSpPr>
          <p:nvPr/>
        </p:nvSpPr>
        <p:spPr>
          <a:xfrm>
            <a:off x="693057" y="1391557"/>
            <a:ext cx="10393362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query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messages, both have same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format: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978C79B-5602-8E43-829C-44002A5A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87" y="2394964"/>
            <a:ext cx="4688114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message header: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identification: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16 bit # for query, reply to query uses same #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flags: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query or reply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recursion desired 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recursion available</a:t>
            </a:r>
          </a:p>
          <a:p>
            <a:pPr marL="4603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reply is authoritative</a:t>
            </a:r>
          </a:p>
        </p:txBody>
      </p:sp>
      <p:sp>
        <p:nvSpPr>
          <p:cNvPr id="38" name="Line 34">
            <a:extLst>
              <a:ext uri="{FF2B5EF4-FFF2-40B4-BE49-F238E27FC236}">
                <a16:creationId xmlns:a16="http://schemas.microsoft.com/office/drawing/2014/main" id="{03A0FB20-73AE-C645-8115-85F6EEA5B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0672" y="2610864"/>
            <a:ext cx="2902854" cy="295274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35">
            <a:extLst>
              <a:ext uri="{FF2B5EF4-FFF2-40B4-BE49-F238E27FC236}">
                <a16:creationId xmlns:a16="http://schemas.microsoft.com/office/drawing/2014/main" id="{1A55A89B-1CD7-B54F-863D-E99720E03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2675" y="2590227"/>
            <a:ext cx="6383337" cy="1208088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id="{B83050FC-315F-2544-B90A-1FF8E08E6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2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3A966D3-2C53-7043-9726-8E5764BD36FD}"/>
              </a:ext>
            </a:extLst>
          </p:cNvPr>
          <p:cNvGrpSpPr/>
          <p:nvPr/>
        </p:nvGrpSpPr>
        <p:grpSpPr>
          <a:xfrm>
            <a:off x="6272212" y="1937764"/>
            <a:ext cx="3671888" cy="4505326"/>
            <a:chOff x="6272212" y="1937764"/>
            <a:chExt cx="3671888" cy="4505326"/>
          </a:xfrm>
        </p:grpSpPr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D3568E88-5955-424B-B8F5-A21359D5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2" y="2339402"/>
              <a:ext cx="3614738" cy="410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sx="101000" sy="101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F1DAA21C-2CC0-F041-B1F7-E51160880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57668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Line 14">
              <a:extLst>
                <a:ext uri="{FF2B5EF4-FFF2-40B4-BE49-F238E27FC236}">
                  <a16:creationId xmlns:a16="http://schemas.microsoft.com/office/drawing/2014/main" id="{507E3301-3AAB-0340-A7F1-6C5751508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12" y="50810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Line 15">
              <a:extLst>
                <a:ext uri="{FF2B5EF4-FFF2-40B4-BE49-F238E27FC236}">
                  <a16:creationId xmlns:a16="http://schemas.microsoft.com/office/drawing/2014/main" id="{C84DEA63-7944-AC4C-88AD-6817D3954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439521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DC9B8E6D-9F7D-004C-98A3-75DEEEBD9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37205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Line 17">
              <a:extLst>
                <a:ext uri="{FF2B5EF4-FFF2-40B4-BE49-F238E27FC236}">
                  <a16:creationId xmlns:a16="http://schemas.microsoft.com/office/drawing/2014/main" id="{306014BE-BC39-824E-9F78-D660CD267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4912" y="326332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Line 18">
              <a:extLst>
                <a:ext uri="{FF2B5EF4-FFF2-40B4-BE49-F238E27FC236}">
                  <a16:creationId xmlns:a16="http://schemas.microsoft.com/office/drawing/2014/main" id="{A42C2C1E-84BD-9743-97E0-09CF9FCFF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212" y="2812477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Line 19">
              <a:extLst>
                <a:ext uri="{FF2B5EF4-FFF2-40B4-BE49-F238E27FC236}">
                  <a16:creationId xmlns:a16="http://schemas.microsoft.com/office/drawing/2014/main" id="{A5708C43-6E7B-824A-980E-C5EB81FC2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4187" y="2350514"/>
              <a:ext cx="3175" cy="1360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 Box 20">
              <a:extLst>
                <a:ext uri="{FF2B5EF4-FFF2-40B4-BE49-F238E27FC236}">
                  <a16:creationId xmlns:a16="http://schemas.microsoft.com/office/drawing/2014/main" id="{B5DFDF92-2319-2549-A363-2E65C1291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7" y="2410839"/>
              <a:ext cx="1311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identification</a:t>
              </a:r>
            </a:p>
          </p:txBody>
        </p:sp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D4E993B8-AE34-384B-8C59-1B56BB128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6162" y="2410839"/>
              <a:ext cx="612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flags</a:t>
              </a:r>
            </a:p>
          </p:txBody>
        </p:sp>
        <p:sp>
          <p:nvSpPr>
            <p:cNvPr id="68" name="Text Box 22">
              <a:extLst>
                <a:ext uri="{FF2B5EF4-FFF2-40B4-BE49-F238E27FC236}">
                  <a16:creationId xmlns:a16="http://schemas.microsoft.com/office/drawing/2014/main" id="{B3DF818C-F6C8-E14D-A46C-FD3063074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7" y="2868039"/>
              <a:ext cx="1222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questions</a:t>
              </a:r>
            </a:p>
          </p:txBody>
        </p: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9A6A9AC2-926A-8B4E-81B0-9CE0DD3BB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0" y="3879277"/>
              <a:ext cx="327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questions (variable # of questions)</a:t>
              </a:r>
            </a:p>
          </p:txBody>
        </p:sp>
        <p:sp>
          <p:nvSpPr>
            <p:cNvPr id="70" name="Text Box 26">
              <a:extLst>
                <a:ext uri="{FF2B5EF4-FFF2-40B4-BE49-F238E27FC236}">
                  <a16:creationId xmlns:a16="http://schemas.microsoft.com/office/drawing/2014/main" id="{C9071FBC-5A74-7341-A63F-649340BD8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87" y="3323652"/>
              <a:ext cx="1671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additional RRs</a:t>
              </a:r>
            </a:p>
          </p:txBody>
        </p:sp>
        <p:sp>
          <p:nvSpPr>
            <p:cNvPr id="71" name="Text Box 27">
              <a:extLst>
                <a:ext uri="{FF2B5EF4-FFF2-40B4-BE49-F238E27FC236}">
                  <a16:creationId xmlns:a16="http://schemas.microsoft.com/office/drawing/2014/main" id="{9513342D-3D82-2446-A7D3-28EDD5EAE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087" y="3325239"/>
              <a:ext cx="1584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authority RRs</a:t>
              </a:r>
            </a:p>
          </p:txBody>
        </p:sp>
        <p:sp>
          <p:nvSpPr>
            <p:cNvPr id="72" name="Text Box 28">
              <a:extLst>
                <a:ext uri="{FF2B5EF4-FFF2-40B4-BE49-F238E27FC236}">
                  <a16:creationId xmlns:a16="http://schemas.microsoft.com/office/drawing/2014/main" id="{83ED9871-C6FF-8644-98E4-EEE7A5BD0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112" y="2877564"/>
              <a:ext cx="1458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# answer RRs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646FFA4C-D2F4-804F-BB10-D2E1E711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4563489"/>
              <a:ext cx="2690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answers (variable # of RRs)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F169C7FC-D0F8-9546-93C0-00F4E6E4B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6087" y="5249289"/>
              <a:ext cx="2714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authority (variable # of RRs)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2A810C4D-9EF9-0B42-8366-C238D3FBA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2875" y="5916039"/>
              <a:ext cx="3186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additional info (variable # of RRs)</a:t>
              </a:r>
            </a:p>
          </p:txBody>
        </p:sp>
        <p:grpSp>
          <p:nvGrpSpPr>
            <p:cNvPr id="76" name="Group 60">
              <a:extLst>
                <a:ext uri="{FF2B5EF4-FFF2-40B4-BE49-F238E27FC236}">
                  <a16:creationId xmlns:a16="http://schemas.microsoft.com/office/drawing/2014/main" id="{8BF3E406-CCE3-D64E-8AB4-D91149714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2375" y="1937764"/>
              <a:ext cx="1747837" cy="274638"/>
              <a:chOff x="2691" y="1194"/>
              <a:chExt cx="1101" cy="173"/>
            </a:xfrm>
          </p:grpSpPr>
          <p:sp>
            <p:nvSpPr>
              <p:cNvPr id="81" name="Text Box 57">
                <a:extLst>
                  <a:ext uri="{FF2B5EF4-FFF2-40B4-BE49-F238E27FC236}">
                    <a16:creationId xmlns:a16="http://schemas.microsoft.com/office/drawing/2014/main" id="{C33F9937-2680-5C4C-811E-5F9E3D43B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82" name="Line 58">
                <a:extLst>
                  <a:ext uri="{FF2B5EF4-FFF2-40B4-BE49-F238E27FC236}">
                    <a16:creationId xmlns:a16="http://schemas.microsoft.com/office/drawing/2014/main" id="{B39B871F-A818-1B4E-A225-DA01D5EDA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Line 59">
                <a:extLst>
                  <a:ext uri="{FF2B5EF4-FFF2-40B4-BE49-F238E27FC236}">
                    <a16:creationId xmlns:a16="http://schemas.microsoft.com/office/drawing/2014/main" id="{3CB8F9AE-D625-1D4A-8625-28F8772B9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61">
              <a:extLst>
                <a:ext uri="{FF2B5EF4-FFF2-40B4-BE49-F238E27FC236}">
                  <a16:creationId xmlns:a16="http://schemas.microsoft.com/office/drawing/2014/main" id="{711AFC78-9A4A-CD41-A49D-623142A48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1937764"/>
              <a:ext cx="1747837" cy="274638"/>
              <a:chOff x="2691" y="1194"/>
              <a:chExt cx="1101" cy="173"/>
            </a:xfrm>
          </p:grpSpPr>
          <p:sp>
            <p:nvSpPr>
              <p:cNvPr id="78" name="Text Box 62">
                <a:extLst>
                  <a:ext uri="{FF2B5EF4-FFF2-40B4-BE49-F238E27FC236}">
                    <a16:creationId xmlns:a16="http://schemas.microsoft.com/office/drawing/2014/main" id="{D2686047-8DDE-AA4D-88A8-9F0670CBD0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194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 bytes</a:t>
                </a:r>
              </a:p>
            </p:txBody>
          </p:sp>
          <p:sp>
            <p:nvSpPr>
              <p:cNvPr id="79" name="Line 63">
                <a:extLst>
                  <a:ext uri="{FF2B5EF4-FFF2-40B4-BE49-F238E27FC236}">
                    <a16:creationId xmlns:a16="http://schemas.microsoft.com/office/drawing/2014/main" id="{A93491FC-3FC2-BA4A-B5FC-8BFED4270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Line 64">
                <a:extLst>
                  <a:ext uri="{FF2B5EF4-FFF2-40B4-BE49-F238E27FC236}">
                    <a16:creationId xmlns:a16="http://schemas.microsoft.com/office/drawing/2014/main" id="{B4EF32F5-CEE0-064C-98D1-0B2AED9C5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1" y="1284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CD167590-D12C-F842-94F3-26CF0F3023F4}"/>
              </a:ext>
            </a:extLst>
          </p:cNvPr>
          <p:cNvSpPr txBox="1">
            <a:spLocks noChangeArrowheads="1"/>
          </p:cNvSpPr>
          <p:nvPr/>
        </p:nvSpPr>
        <p:spPr>
          <a:xfrm>
            <a:off x="693057" y="1391557"/>
            <a:ext cx="10393362" cy="5143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query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messages, both have same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format: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Text Box 4">
            <a:extLst>
              <a:ext uri="{FF2B5EF4-FFF2-40B4-BE49-F238E27FC236}">
                <a16:creationId xmlns:a16="http://schemas.microsoft.com/office/drawing/2014/main" id="{95042E94-C8A0-BE46-8EB4-39429E2B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795" y="3882482"/>
            <a:ext cx="3970338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name, type fields for a query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Text Box 5">
            <a:extLst>
              <a:ext uri="{FF2B5EF4-FFF2-40B4-BE49-F238E27FC236}">
                <a16:creationId xmlns:a16="http://schemas.microsoft.com/office/drawing/2014/main" id="{4E613433-F917-A147-AF5A-4DF4F76E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38" y="4604794"/>
            <a:ext cx="4003170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RRs in response to query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3FD623A6-A024-6347-B591-DAC5D82F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15" y="5271771"/>
            <a:ext cx="4801281" cy="40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records for authoritative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7">
            <a:extLst>
              <a:ext uri="{FF2B5EF4-FFF2-40B4-BE49-F238E27FC236}">
                <a16:creationId xmlns:a16="http://schemas.microsoft.com/office/drawing/2014/main" id="{4B8555F6-7100-944F-9974-2E826BBB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71" y="5790401"/>
            <a:ext cx="4614409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additional “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helpful”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 that may be used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37">
            <a:extLst>
              <a:ext uri="{FF2B5EF4-FFF2-40B4-BE49-F238E27FC236}">
                <a16:creationId xmlns:a16="http://schemas.microsoft.com/office/drawing/2014/main" id="{F803F024-9C8E-164E-BC96-48776D3FA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0475" y="6126704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ine 38">
            <a:extLst>
              <a:ext uri="{FF2B5EF4-FFF2-40B4-BE49-F238E27FC236}">
                <a16:creationId xmlns:a16="http://schemas.microsoft.com/office/drawing/2014/main" id="{316EAAA0-F793-2043-BFB7-87E6DFAFF7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8413" y="5467891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Line 39">
            <a:extLst>
              <a:ext uri="{FF2B5EF4-FFF2-40B4-BE49-F238E27FC236}">
                <a16:creationId xmlns:a16="http://schemas.microsoft.com/office/drawing/2014/main" id="{408447E0-07FB-1341-9B44-D1DA4C677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6350" y="4809079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ine 40">
            <a:extLst>
              <a:ext uri="{FF2B5EF4-FFF2-40B4-BE49-F238E27FC236}">
                <a16:creationId xmlns:a16="http://schemas.microsoft.com/office/drawing/2014/main" id="{F708B0A3-0C69-D745-B00F-2DDF2924D4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2063" y="4083591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95E186ED-4245-C448-9822-1199EA9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protocol messages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C19D16D8-DC06-E546-AA51-6069613B4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1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Getting your info into the DNS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3216383A-5EC1-7E47-A0BE-F48A801236C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04537"/>
            <a:ext cx="1025334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new startup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Utopia”</a:t>
            </a: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register name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networkuptopia.com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registrar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(e.g., Network Solutions)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provide names, IP addresses of authoritative name server (primary and secondary)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registrar inserts NS, A RRs into .com TLD server: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networkutopia.com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, dns1.networkutopia.com, NS)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 (dns1.networkutopia.com, 212.212.212.1, A)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urier" pitchFamily="2" charset="0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create authoritative server locally with IP address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212.212.212.1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 A record for www.networkuptopia.com</a:t>
            </a:r>
          </a:p>
          <a:p>
            <a:pPr marL="69532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 MX record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networkutopia.com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792EB6E-923E-9C45-A570-23DE9782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3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security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1829ECA-BDD6-AD44-8D36-9BB88442CDAB}"/>
              </a:ext>
            </a:extLst>
          </p:cNvPr>
          <p:cNvSpPr txBox="1">
            <a:spLocks/>
          </p:cNvSpPr>
          <p:nvPr/>
        </p:nvSpPr>
        <p:spPr>
          <a:xfrm>
            <a:off x="838200" y="1526094"/>
            <a:ext cx="502557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DDoS attacks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bombard root servers with traffic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successful to date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traffic filtering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servers cache IPs of TLD servers, allowing root server bypass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bombard TLD servers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potentially more dangerous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Comic Sans MS" panose="030F0902030302020204" pitchFamily="66" charset="0"/>
              <a:buAutoNum type="arabicPeriod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84F48D-B139-BA49-B127-5134E112078B}"/>
              </a:ext>
            </a:extLst>
          </p:cNvPr>
          <p:cNvSpPr txBox="1">
            <a:spLocks/>
          </p:cNvSpPr>
          <p:nvPr/>
        </p:nvSpPr>
        <p:spPr bwMode="auto">
          <a:xfrm>
            <a:off x="6096000" y="1526094"/>
            <a:ext cx="476068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4288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poofing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attacks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intercept DNS queries, returning bogus replies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 cache poisoning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RFC 4033: DNSSEC authentication services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EE8551A-CF21-2D4C-B81F-11CF85B7E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6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E83591-8817-3D4E-B1D7-7CB76859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3598333"/>
            <a:ext cx="1255183" cy="1030679"/>
          </a:xfrm>
          <a:prstGeom prst="rect">
            <a:avLst/>
          </a:prstGeom>
        </p:spPr>
      </p:pic>
      <p:pic>
        <p:nvPicPr>
          <p:cNvPr id="1026" name="Picture 2" descr="Image result for hot icon">
            <a:extLst>
              <a:ext uri="{FF2B5EF4-FFF2-40B4-BE49-F238E27FC236}">
                <a16:creationId xmlns:a16="http://schemas.microsoft.com/office/drawing/2014/main" id="{A7EAAD91-B13A-FE4B-8E84-68108CE6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60" y="3598333"/>
            <a:ext cx="721782" cy="7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>
                <a:ea typeface="ＭＳ Ｐゴシック" panose="020B0600070205080204" pitchFamily="34" charset="-128"/>
              </a:rPr>
              <a:t>Caching example</a:t>
            </a:r>
            <a:endParaRPr lang="en-US" sz="48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origin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public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2780" y="451670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institutional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Gbps LAN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1.54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access link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0" name="Oval 137">
            <a:extLst>
              <a:ext uri="{FF2B5EF4-FFF2-40B4-BE49-F238E27FC236}">
                <a16:creationId xmlns:a16="http://schemas.microsoft.com/office/drawing/2014/main" id="{A9F8C12A-15DE-3145-8755-75410365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717" y="4370340"/>
            <a:ext cx="940980" cy="509975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9" name="Rectangle 4">
            <a:extLst>
              <a:ext uri="{FF2B5EF4-FFF2-40B4-BE49-F238E27FC236}">
                <a16:creationId xmlns:a16="http://schemas.microsoft.com/office/drawing/2014/main" id="{3F40E6FA-56EE-4440-AD4E-B2DDBBC6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3" y="4064001"/>
            <a:ext cx="6403933" cy="22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.97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.0015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end-end delay  =  Internet delay +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    access link delay + LAN delay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=  2 sec + minutes 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usecs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marR="0" lvl="1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sp>
        <p:nvSpPr>
          <p:cNvPr id="214" name="Oval 137">
            <a:extLst>
              <a:ext uri="{FF2B5EF4-FFF2-40B4-BE49-F238E27FC236}">
                <a16:creationId xmlns:a16="http://schemas.microsoft.com/office/drawing/2014/main" id="{23716FFF-6EE9-1D40-8627-3412B2DC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250" y="5809673"/>
            <a:ext cx="1119350" cy="591127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1" name="Text Box 138">
            <a:extLst>
              <a:ext uri="{FF2B5EF4-FFF2-40B4-BE49-F238E27FC236}">
                <a16:creationId xmlns:a16="http://schemas.microsoft.com/office/drawing/2014/main" id="{99974D39-E173-B849-B8ED-599FAF902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698" y="4320866"/>
            <a:ext cx="212570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525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problem: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large queueing delays at high utilization!</a:t>
            </a:r>
          </a:p>
        </p:txBody>
      </p:sp>
      <p:sp>
        <p:nvSpPr>
          <p:cNvPr id="216" name="Slide Number Placeholder 2">
            <a:extLst>
              <a:ext uri="{FF2B5EF4-FFF2-40B4-BE49-F238E27FC236}">
                <a16:creationId xmlns:a16="http://schemas.microsoft.com/office/drawing/2014/main" id="{FE5CDB2C-98A2-A94B-BF70-466F1E231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6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14" grpId="0" animBg="1"/>
      <p:bldP spid="2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4">
            <a:extLst>
              <a:ext uri="{FF2B5EF4-FFF2-40B4-BE49-F238E27FC236}">
                <a16:creationId xmlns:a16="http://schemas.microsoft.com/office/drawing/2014/main" id="{98A75405-209A-CD48-8E25-225D6418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3" y="4064001"/>
            <a:ext cx="6403933" cy="22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.97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.0015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end-end delay  =  Internet delay +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    access link delay + LAN delay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=  2 sec + minutes 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usecs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Option 1: buy a faster access link</a:t>
            </a:r>
            <a:endParaRPr lang="en-US" sz="44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origin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public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2780" y="451670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institutional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Gbps LAN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1.54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access link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marR="0" lvl="1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F3AF6D-4CBE-BE4A-AF26-B6F34DC9EF33}"/>
              </a:ext>
            </a:extLst>
          </p:cNvPr>
          <p:cNvGrpSpPr/>
          <p:nvPr/>
        </p:nvGrpSpPr>
        <p:grpSpPr>
          <a:xfrm>
            <a:off x="3269205" y="1370475"/>
            <a:ext cx="7974440" cy="2642996"/>
            <a:chOff x="3269205" y="1370475"/>
            <a:chExt cx="7974440" cy="264299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AFA7B76-427C-134D-90BC-D4693AEF2136}"/>
                </a:ext>
              </a:extLst>
            </p:cNvPr>
            <p:cNvGrpSpPr/>
            <p:nvPr/>
          </p:nvGrpSpPr>
          <p:grpSpPr>
            <a:xfrm>
              <a:off x="3269205" y="1370475"/>
              <a:ext cx="2248984" cy="736408"/>
              <a:chOff x="4785771" y="3827302"/>
              <a:chExt cx="2248984" cy="736408"/>
            </a:xfrm>
          </p:grpSpPr>
          <p:sp>
            <p:nvSpPr>
              <p:cNvPr id="215" name="Text Box 52">
                <a:extLst>
                  <a:ext uri="{FF2B5EF4-FFF2-40B4-BE49-F238E27FC236}">
                    <a16:creationId xmlns:a16="http://schemas.microsoft.com/office/drawing/2014/main" id="{D9BA6C4C-0CF0-8742-ACB2-584114381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9268" y="3827302"/>
                <a:ext cx="158548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154 Mbps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FA396C6-E0DB-E54B-9564-C46EF025F0E3}"/>
                  </a:ext>
                </a:extLst>
              </p:cNvPr>
              <p:cNvSpPr/>
              <p:nvPr/>
            </p:nvSpPr>
            <p:spPr>
              <a:xfrm>
                <a:off x="4785771" y="4223523"/>
                <a:ext cx="611420" cy="340187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7" name="Line 51">
                <a:extLst>
                  <a:ext uri="{FF2B5EF4-FFF2-40B4-BE49-F238E27FC236}">
                    <a16:creationId xmlns:a16="http://schemas.microsoft.com/office/drawing/2014/main" id="{5DC119B0-D3C1-9741-8399-6E949D961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8478" y="4140660"/>
                <a:ext cx="680225" cy="42304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43EB18F1-EB9B-AB4E-9315-D47FB051A2D9}"/>
                </a:ext>
              </a:extLst>
            </p:cNvPr>
            <p:cNvGrpSpPr/>
            <p:nvPr/>
          </p:nvGrpSpPr>
          <p:grpSpPr>
            <a:xfrm>
              <a:off x="9113107" y="3496571"/>
              <a:ext cx="2130538" cy="516900"/>
              <a:chOff x="4352719" y="3567941"/>
              <a:chExt cx="2130538" cy="516900"/>
            </a:xfrm>
          </p:grpSpPr>
          <p:sp>
            <p:nvSpPr>
              <p:cNvPr id="219" name="Text Box 52">
                <a:extLst>
                  <a:ext uri="{FF2B5EF4-FFF2-40B4-BE49-F238E27FC236}">
                    <a16:creationId xmlns:a16="http://schemas.microsoft.com/office/drawing/2014/main" id="{414BD24A-A827-744B-8CF6-F9EAA2D92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7770" y="3567941"/>
                <a:ext cx="15854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154 Mbps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C3E3E743-58A9-D543-ABF2-E8D950F0D5C4}"/>
                  </a:ext>
                </a:extLst>
              </p:cNvPr>
              <p:cNvSpPr/>
              <p:nvPr/>
            </p:nvSpPr>
            <p:spPr>
              <a:xfrm>
                <a:off x="4352719" y="3822059"/>
                <a:ext cx="527164" cy="262782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1" name="Line 51">
                <a:extLst>
                  <a:ext uri="{FF2B5EF4-FFF2-40B4-BE49-F238E27FC236}">
                    <a16:creationId xmlns:a16="http://schemas.microsoft.com/office/drawing/2014/main" id="{C012F3C8-BFC0-0C46-8D2D-992B1C38C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59229" y="3805441"/>
                <a:ext cx="554004" cy="23711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73CBB2E-654A-474B-8238-296B81F89068}"/>
              </a:ext>
            </a:extLst>
          </p:cNvPr>
          <p:cNvGrpSpPr/>
          <p:nvPr/>
        </p:nvGrpSpPr>
        <p:grpSpPr>
          <a:xfrm>
            <a:off x="4067394" y="4387359"/>
            <a:ext cx="2583033" cy="461665"/>
            <a:chOff x="4114801" y="3880785"/>
            <a:chExt cx="2583033" cy="461665"/>
          </a:xfrm>
        </p:grpSpPr>
        <p:sp>
          <p:nvSpPr>
            <p:cNvPr id="223" name="Text Box 52">
              <a:extLst>
                <a:ext uri="{FF2B5EF4-FFF2-40B4-BE49-F238E27FC236}">
                  <a16:creationId xmlns:a16="http://schemas.microsoft.com/office/drawing/2014/main" id="{FA193B58-E942-8A47-9F5D-3A2B58608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347" y="3880785"/>
              <a:ext cx="15854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.0097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4682AEF-F684-9F45-A3DA-FEDE9ED18429}"/>
                </a:ext>
              </a:extLst>
            </p:cNvPr>
            <p:cNvSpPr/>
            <p:nvPr/>
          </p:nvSpPr>
          <p:spPr>
            <a:xfrm>
              <a:off x="4114801" y="3955100"/>
              <a:ext cx="498412" cy="34018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Line 51">
              <a:extLst>
                <a:ext uri="{FF2B5EF4-FFF2-40B4-BE49-F238E27FC236}">
                  <a16:creationId xmlns:a16="http://schemas.microsoft.com/office/drawing/2014/main" id="{8F3A165F-08A0-9D4B-B82D-B603502A1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070" y="4117024"/>
              <a:ext cx="936703" cy="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598125F6-3C0E-B64C-9CC2-9EFB4DA6980E}"/>
              </a:ext>
            </a:extLst>
          </p:cNvPr>
          <p:cNvGrpSpPr/>
          <p:nvPr/>
        </p:nvGrpSpPr>
        <p:grpSpPr>
          <a:xfrm>
            <a:off x="4351868" y="5927346"/>
            <a:ext cx="3101886" cy="698305"/>
            <a:chOff x="3557204" y="3415545"/>
            <a:chExt cx="3101886" cy="698305"/>
          </a:xfrm>
        </p:grpSpPr>
        <p:sp>
          <p:nvSpPr>
            <p:cNvPr id="227" name="Text Box 52">
              <a:extLst>
                <a:ext uri="{FF2B5EF4-FFF2-40B4-BE49-F238E27FC236}">
                  <a16:creationId xmlns:a16="http://schemas.microsoft.com/office/drawing/2014/main" id="{5B815C0E-E9AF-964A-AB0C-F8220D77B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5973" y="3652185"/>
              <a:ext cx="11031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msecs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EE7EB05-EB77-DA46-8D82-2C1B89B59FCD}"/>
                </a:ext>
              </a:extLst>
            </p:cNvPr>
            <p:cNvSpPr/>
            <p:nvPr/>
          </p:nvSpPr>
          <p:spPr>
            <a:xfrm>
              <a:off x="3557204" y="3415545"/>
              <a:ext cx="1041334" cy="3379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Line 51">
              <a:extLst>
                <a:ext uri="{FF2B5EF4-FFF2-40B4-BE49-F238E27FC236}">
                  <a16:creationId xmlns:a16="http://schemas.microsoft.com/office/drawing/2014/main" id="{45B58613-BF72-9847-A603-92F5F10A9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316" y="3504654"/>
              <a:ext cx="1983056" cy="46166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0" name="Text Box 83">
            <a:extLst>
              <a:ext uri="{FF2B5EF4-FFF2-40B4-BE49-F238E27FC236}">
                <a16:creationId xmlns:a16="http://schemas.microsoft.com/office/drawing/2014/main" id="{3A71517F-2630-E14F-B4A5-B7AD1A33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724" y="6212256"/>
            <a:ext cx="456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Cost: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faster access link (expensive!)</a:t>
            </a:r>
          </a:p>
        </p:txBody>
      </p:sp>
      <p:sp>
        <p:nvSpPr>
          <p:cNvPr id="231" name="Slide Number Placeholder 2">
            <a:extLst>
              <a:ext uri="{FF2B5EF4-FFF2-40B4-BE49-F238E27FC236}">
                <a16:creationId xmlns:a16="http://schemas.microsoft.com/office/drawing/2014/main" id="{FF0ECF32-52FF-7941-8B38-AE471D68A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4">
            <a:extLst>
              <a:ext uri="{FF2B5EF4-FFF2-40B4-BE49-F238E27FC236}">
                <a16:creationId xmlns:a16="http://schemas.microsoft.com/office/drawing/2014/main" id="{3F40E6FA-56EE-4440-AD4E-B2DDBBC6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68" y="4719957"/>
            <a:ext cx="6361287" cy="230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end-end delay 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Option 2: install a web cache</a:t>
            </a:r>
            <a:endParaRPr lang="en-US" sz="44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origin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public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3006" y="45142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institutional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Gbps LAN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1.54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access link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marR="0" lvl="1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B9D561-2CE1-E94C-A5B6-6D386991296C}"/>
              </a:ext>
            </a:extLst>
          </p:cNvPr>
          <p:cNvGrpSpPr/>
          <p:nvPr/>
        </p:nvGrpSpPr>
        <p:grpSpPr>
          <a:xfrm>
            <a:off x="9339961" y="4807753"/>
            <a:ext cx="811212" cy="1033463"/>
            <a:chOff x="9001301" y="5550914"/>
            <a:chExt cx="811212" cy="1033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98426B-04DE-A940-931E-BDC464270408}"/>
                </a:ext>
              </a:extLst>
            </p:cNvPr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8995C0-BBC9-804D-85E8-324290F772D6}"/>
                </a:ext>
              </a:extLst>
            </p:cNvPr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sp>
            <p:nvSpPr>
              <p:cNvPr id="266" name="Line 80">
                <a:extLst>
                  <a:ext uri="{FF2B5EF4-FFF2-40B4-BE49-F238E27FC236}">
                    <a16:creationId xmlns:a16="http://schemas.microsoft.com/office/drawing/2014/main" id="{DC2C9F57-B9EB-1941-A689-B13B8950B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6625" y="5189290"/>
                <a:ext cx="76200" cy="3222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60" name="Group 307">
                <a:extLst>
                  <a:ext uri="{FF2B5EF4-FFF2-40B4-BE49-F238E27FC236}">
                    <a16:creationId xmlns:a16="http://schemas.microsoft.com/office/drawing/2014/main" id="{EBBCE30B-4C00-0843-BA56-FF3F98DF9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461" name="Freeform 308">
                  <a:extLst>
                    <a:ext uri="{FF2B5EF4-FFF2-40B4-BE49-F238E27FC236}">
                      <a16:creationId xmlns:a16="http://schemas.microsoft.com/office/drawing/2014/main" id="{83748550-5535-714B-A011-5732D5AB9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2" name="Rectangle 309">
                  <a:extLst>
                    <a:ext uri="{FF2B5EF4-FFF2-40B4-BE49-F238E27FC236}">
                      <a16:creationId xmlns:a16="http://schemas.microsoft.com/office/drawing/2014/main" id="{9EDD97E5-06A3-F844-AC12-86FF0C988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3" name="Freeform 310">
                  <a:extLst>
                    <a:ext uri="{FF2B5EF4-FFF2-40B4-BE49-F238E27FC236}">
                      <a16:creationId xmlns:a16="http://schemas.microsoft.com/office/drawing/2014/main" id="{70945480-4E5A-4D4D-9CB5-2EE3B8B72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4" name="Freeform 311">
                  <a:extLst>
                    <a:ext uri="{FF2B5EF4-FFF2-40B4-BE49-F238E27FC236}">
                      <a16:creationId xmlns:a16="http://schemas.microsoft.com/office/drawing/2014/main" id="{2D50B6AC-633A-E648-9313-0B3333184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5" name="Rectangle 312">
                  <a:extLst>
                    <a:ext uri="{FF2B5EF4-FFF2-40B4-BE49-F238E27FC236}">
                      <a16:creationId xmlns:a16="http://schemas.microsoft.com/office/drawing/2014/main" id="{47F72229-4C07-FF49-B907-A9D7C0379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6" name="Group 313">
                  <a:extLst>
                    <a:ext uri="{FF2B5EF4-FFF2-40B4-BE49-F238E27FC236}">
                      <a16:creationId xmlns:a16="http://schemas.microsoft.com/office/drawing/2014/main" id="{A42FF10A-615B-304D-8C35-154C0E4C5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91" name="AutoShape 314">
                    <a:extLst>
                      <a:ext uri="{FF2B5EF4-FFF2-40B4-BE49-F238E27FC236}">
                        <a16:creationId xmlns:a16="http://schemas.microsoft.com/office/drawing/2014/main" id="{34A57301-3C4F-8449-804B-13CE58B48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5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2" name="AutoShape 315">
                    <a:extLst>
                      <a:ext uri="{FF2B5EF4-FFF2-40B4-BE49-F238E27FC236}">
                        <a16:creationId xmlns:a16="http://schemas.microsoft.com/office/drawing/2014/main" id="{9A1FA8F9-C3C6-0F4F-92B5-0F88F3CAD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95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7" name="Rectangle 316">
                  <a:extLst>
                    <a:ext uri="{FF2B5EF4-FFF2-40B4-BE49-F238E27FC236}">
                      <a16:creationId xmlns:a16="http://schemas.microsoft.com/office/drawing/2014/main" id="{9C19D553-23E1-C642-BE27-380720AFE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8" name="Group 317">
                  <a:extLst>
                    <a:ext uri="{FF2B5EF4-FFF2-40B4-BE49-F238E27FC236}">
                      <a16:creationId xmlns:a16="http://schemas.microsoft.com/office/drawing/2014/main" id="{BA84A45F-1D87-2D4A-ADC6-FBD0F07175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9" name="AutoShape 318">
                    <a:extLst>
                      <a:ext uri="{FF2B5EF4-FFF2-40B4-BE49-F238E27FC236}">
                        <a16:creationId xmlns:a16="http://schemas.microsoft.com/office/drawing/2014/main" id="{9967BFD2-AF98-6C48-9664-709DAD7F64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0" name="AutoShape 319">
                    <a:extLst>
                      <a:ext uri="{FF2B5EF4-FFF2-40B4-BE49-F238E27FC236}">
                        <a16:creationId xmlns:a16="http://schemas.microsoft.com/office/drawing/2014/main" id="{98F66D34-8A75-524A-85C0-CD7FBB2309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4"/>
                    <a:ext cx="695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9" name="Rectangle 320">
                  <a:extLst>
                    <a:ext uri="{FF2B5EF4-FFF2-40B4-BE49-F238E27FC236}">
                      <a16:creationId xmlns:a16="http://schemas.microsoft.com/office/drawing/2014/main" id="{C6107AE3-3C09-A34C-964D-28157ABBD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0" name="Rectangle 321">
                  <a:extLst>
                    <a:ext uri="{FF2B5EF4-FFF2-40B4-BE49-F238E27FC236}">
                      <a16:creationId xmlns:a16="http://schemas.microsoft.com/office/drawing/2014/main" id="{737FBD85-26B2-914A-8B0D-606EB3EDB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1" name="Group 322">
                  <a:extLst>
                    <a:ext uri="{FF2B5EF4-FFF2-40B4-BE49-F238E27FC236}">
                      <a16:creationId xmlns:a16="http://schemas.microsoft.com/office/drawing/2014/main" id="{E5A59E91-C5CD-894D-8213-3909A8CC3A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7" name="AutoShape 323">
                    <a:extLst>
                      <a:ext uri="{FF2B5EF4-FFF2-40B4-BE49-F238E27FC236}">
                        <a16:creationId xmlns:a16="http://schemas.microsoft.com/office/drawing/2014/main" id="{8962A917-2AE1-7242-B9FB-8E9263A510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31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8" name="AutoShape 324">
                    <a:extLst>
                      <a:ext uri="{FF2B5EF4-FFF2-40B4-BE49-F238E27FC236}">
                        <a16:creationId xmlns:a16="http://schemas.microsoft.com/office/drawing/2014/main" id="{97C18552-37AD-CE49-8BBD-05E8608B6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9"/>
                    <a:ext cx="701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72" name="Freeform 325">
                  <a:extLst>
                    <a:ext uri="{FF2B5EF4-FFF2-40B4-BE49-F238E27FC236}">
                      <a16:creationId xmlns:a16="http://schemas.microsoft.com/office/drawing/2014/main" id="{426DAACD-E1F3-7E44-9DC7-B1A44414F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3" name="Group 326">
                  <a:extLst>
                    <a:ext uri="{FF2B5EF4-FFF2-40B4-BE49-F238E27FC236}">
                      <a16:creationId xmlns:a16="http://schemas.microsoft.com/office/drawing/2014/main" id="{73D89D04-968E-6442-873B-B8D1778FD2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5" name="AutoShape 327">
                    <a:extLst>
                      <a:ext uri="{FF2B5EF4-FFF2-40B4-BE49-F238E27FC236}">
                        <a16:creationId xmlns:a16="http://schemas.microsoft.com/office/drawing/2014/main" id="{6065DB5E-95E8-8643-B0FE-6CB09E8FDB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6" name="AutoShape 328">
                    <a:extLst>
                      <a:ext uri="{FF2B5EF4-FFF2-40B4-BE49-F238E27FC236}">
                        <a16:creationId xmlns:a16="http://schemas.microsoft.com/office/drawing/2014/main" id="{F973A90F-0F3C-F744-97ED-8AAC23F79D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1"/>
                    <a:ext cx="69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74" name="Rectangle 329">
                  <a:extLst>
                    <a:ext uri="{FF2B5EF4-FFF2-40B4-BE49-F238E27FC236}">
                      <a16:creationId xmlns:a16="http://schemas.microsoft.com/office/drawing/2014/main" id="{F4ADD3E7-CF4E-ED4B-B276-1E6A7B9D4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2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5" name="Freeform 330">
                  <a:extLst>
                    <a:ext uri="{FF2B5EF4-FFF2-40B4-BE49-F238E27FC236}">
                      <a16:creationId xmlns:a16="http://schemas.microsoft.com/office/drawing/2014/main" id="{1CEE161A-40E6-604E-B7AD-3830C72F6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6" name="Freeform 331">
                  <a:extLst>
                    <a:ext uri="{FF2B5EF4-FFF2-40B4-BE49-F238E27FC236}">
                      <a16:creationId xmlns:a16="http://schemas.microsoft.com/office/drawing/2014/main" id="{40DF445E-B42A-CF43-806C-B86CD0017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7" name="Oval 332">
                  <a:extLst>
                    <a:ext uri="{FF2B5EF4-FFF2-40B4-BE49-F238E27FC236}">
                      <a16:creationId xmlns:a16="http://schemas.microsoft.com/office/drawing/2014/main" id="{4AA850BD-AD7E-884D-BB50-C36880F43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8" name="Freeform 333">
                  <a:extLst>
                    <a:ext uri="{FF2B5EF4-FFF2-40B4-BE49-F238E27FC236}">
                      <a16:creationId xmlns:a16="http://schemas.microsoft.com/office/drawing/2014/main" id="{04990E0C-FF14-0448-9208-F0CB93DA5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9" name="AutoShape 334">
                  <a:extLst>
                    <a:ext uri="{FF2B5EF4-FFF2-40B4-BE49-F238E27FC236}">
                      <a16:creationId xmlns:a16="http://schemas.microsoft.com/office/drawing/2014/main" id="{29F22CD1-333F-2444-8E27-DB0645866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197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0" name="AutoShape 335">
                  <a:extLst>
                    <a:ext uri="{FF2B5EF4-FFF2-40B4-BE49-F238E27FC236}">
                      <a16:creationId xmlns:a16="http://schemas.microsoft.com/office/drawing/2014/main" id="{9522690A-CB4D-3F4F-855E-313DECF4F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2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1" name="Oval 336">
                  <a:extLst>
                    <a:ext uri="{FF2B5EF4-FFF2-40B4-BE49-F238E27FC236}">
                      <a16:creationId xmlns:a16="http://schemas.microsoft.com/office/drawing/2014/main" id="{749723D7-4892-4246-90CC-F3A241CAD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2" name="Oval 337">
                  <a:extLst>
                    <a:ext uri="{FF2B5EF4-FFF2-40B4-BE49-F238E27FC236}">
                      <a16:creationId xmlns:a16="http://schemas.microsoft.com/office/drawing/2014/main" id="{B774EC24-F0E4-0846-B90E-1164E9332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" name="Oval 338">
                  <a:extLst>
                    <a:ext uri="{FF2B5EF4-FFF2-40B4-BE49-F238E27FC236}">
                      <a16:creationId xmlns:a16="http://schemas.microsoft.com/office/drawing/2014/main" id="{2751493B-E933-8A4F-BE77-A10013F6A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4" name="Rectangle 339">
                  <a:extLst>
                    <a:ext uri="{FF2B5EF4-FFF2-40B4-BE49-F238E27FC236}">
                      <a16:creationId xmlns:a16="http://schemas.microsoft.com/office/drawing/2014/main" id="{635CA67E-C290-3742-9D2C-39D9B69DB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sp>
        <p:nvSpPr>
          <p:cNvPr id="281" name="Text Box 76">
            <a:extLst>
              <a:ext uri="{FF2B5EF4-FFF2-40B4-BE49-F238E27FC236}">
                <a16:creationId xmlns:a16="http://schemas.microsoft.com/office/drawing/2014/main" id="{3175A1F8-F48E-9749-AA0C-8A115012D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372" y="5180762"/>
            <a:ext cx="281846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How to compute link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utilization, delay?</a:t>
            </a:r>
          </a:p>
        </p:txBody>
      </p:sp>
      <p:sp>
        <p:nvSpPr>
          <p:cNvPr id="282" name="Text Box 83">
            <a:extLst>
              <a:ext uri="{FF2B5EF4-FFF2-40B4-BE49-F238E27FC236}">
                <a16:creationId xmlns:a16="http://schemas.microsoft.com/office/drawing/2014/main" id="{445BA7C8-9DBB-B245-98C3-EA83E67E0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91" y="4053039"/>
            <a:ext cx="3306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Cost: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web cache (cheap!)</a:t>
            </a:r>
          </a:p>
        </p:txBody>
      </p:sp>
      <p:sp>
        <p:nvSpPr>
          <p:cNvPr id="251" name="Text Box 98">
            <a:extLst>
              <a:ext uri="{FF2B5EF4-FFF2-40B4-BE49-F238E27FC236}">
                <a16:creationId xmlns:a16="http://schemas.microsoft.com/office/drawing/2014/main" id="{40BB819D-0723-5748-B260-0AF0BBAC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3782" y="5793184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local web cache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2" name="Slide Number Placeholder 2">
            <a:extLst>
              <a:ext uri="{FF2B5EF4-FFF2-40B4-BE49-F238E27FC236}">
                <a16:creationId xmlns:a16="http://schemas.microsoft.com/office/drawing/2014/main" id="{CD12BA19-40D2-F44B-8E23-E4E6B15A6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/>
      <p:bldP spid="282" grpId="0"/>
      <p:bldP spid="2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Calculating access link utilization, end-end delay with cache:</a:t>
            </a:r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origin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public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48492" y="4470671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institutional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Gbps LAN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1.54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access link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B9D561-2CE1-E94C-A5B6-6D386991296C}"/>
              </a:ext>
            </a:extLst>
          </p:cNvPr>
          <p:cNvGrpSpPr/>
          <p:nvPr/>
        </p:nvGrpSpPr>
        <p:grpSpPr>
          <a:xfrm>
            <a:off x="9339961" y="4807753"/>
            <a:ext cx="811212" cy="1033463"/>
            <a:chOff x="9001301" y="5550914"/>
            <a:chExt cx="811212" cy="1033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98426B-04DE-A940-931E-BDC464270408}"/>
                </a:ext>
              </a:extLst>
            </p:cNvPr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8995C0-BBC9-804D-85E8-324290F772D6}"/>
                </a:ext>
              </a:extLst>
            </p:cNvPr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sp>
            <p:nvSpPr>
              <p:cNvPr id="266" name="Line 80">
                <a:extLst>
                  <a:ext uri="{FF2B5EF4-FFF2-40B4-BE49-F238E27FC236}">
                    <a16:creationId xmlns:a16="http://schemas.microsoft.com/office/drawing/2014/main" id="{DC2C9F57-B9EB-1941-A689-B13B8950B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6625" y="5189290"/>
                <a:ext cx="76200" cy="3222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60" name="Group 307">
                <a:extLst>
                  <a:ext uri="{FF2B5EF4-FFF2-40B4-BE49-F238E27FC236}">
                    <a16:creationId xmlns:a16="http://schemas.microsoft.com/office/drawing/2014/main" id="{EBBCE30B-4C00-0843-BA56-FF3F98DF9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461" name="Freeform 308">
                  <a:extLst>
                    <a:ext uri="{FF2B5EF4-FFF2-40B4-BE49-F238E27FC236}">
                      <a16:creationId xmlns:a16="http://schemas.microsoft.com/office/drawing/2014/main" id="{83748550-5535-714B-A011-5732D5AB9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2" name="Rectangle 309">
                  <a:extLst>
                    <a:ext uri="{FF2B5EF4-FFF2-40B4-BE49-F238E27FC236}">
                      <a16:creationId xmlns:a16="http://schemas.microsoft.com/office/drawing/2014/main" id="{9EDD97E5-06A3-F844-AC12-86FF0C988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3" name="Freeform 310">
                  <a:extLst>
                    <a:ext uri="{FF2B5EF4-FFF2-40B4-BE49-F238E27FC236}">
                      <a16:creationId xmlns:a16="http://schemas.microsoft.com/office/drawing/2014/main" id="{70945480-4E5A-4D4D-9CB5-2EE3B8B72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4" name="Freeform 311">
                  <a:extLst>
                    <a:ext uri="{FF2B5EF4-FFF2-40B4-BE49-F238E27FC236}">
                      <a16:creationId xmlns:a16="http://schemas.microsoft.com/office/drawing/2014/main" id="{2D50B6AC-633A-E648-9313-0B3333184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5" name="Rectangle 312">
                  <a:extLst>
                    <a:ext uri="{FF2B5EF4-FFF2-40B4-BE49-F238E27FC236}">
                      <a16:creationId xmlns:a16="http://schemas.microsoft.com/office/drawing/2014/main" id="{47F72229-4C07-FF49-B907-A9D7C0379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6" name="Group 313">
                  <a:extLst>
                    <a:ext uri="{FF2B5EF4-FFF2-40B4-BE49-F238E27FC236}">
                      <a16:creationId xmlns:a16="http://schemas.microsoft.com/office/drawing/2014/main" id="{A42FF10A-615B-304D-8C35-154C0E4C5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91" name="AutoShape 314">
                    <a:extLst>
                      <a:ext uri="{FF2B5EF4-FFF2-40B4-BE49-F238E27FC236}">
                        <a16:creationId xmlns:a16="http://schemas.microsoft.com/office/drawing/2014/main" id="{34A57301-3C4F-8449-804B-13CE58B48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5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2" name="AutoShape 315">
                    <a:extLst>
                      <a:ext uri="{FF2B5EF4-FFF2-40B4-BE49-F238E27FC236}">
                        <a16:creationId xmlns:a16="http://schemas.microsoft.com/office/drawing/2014/main" id="{9A1FA8F9-C3C6-0F4F-92B5-0F88F3CAD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95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7" name="Rectangle 316">
                  <a:extLst>
                    <a:ext uri="{FF2B5EF4-FFF2-40B4-BE49-F238E27FC236}">
                      <a16:creationId xmlns:a16="http://schemas.microsoft.com/office/drawing/2014/main" id="{9C19D553-23E1-C642-BE27-380720AFE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8" name="Group 317">
                  <a:extLst>
                    <a:ext uri="{FF2B5EF4-FFF2-40B4-BE49-F238E27FC236}">
                      <a16:creationId xmlns:a16="http://schemas.microsoft.com/office/drawing/2014/main" id="{BA84A45F-1D87-2D4A-ADC6-FBD0F07175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9" name="AutoShape 318">
                    <a:extLst>
                      <a:ext uri="{FF2B5EF4-FFF2-40B4-BE49-F238E27FC236}">
                        <a16:creationId xmlns:a16="http://schemas.microsoft.com/office/drawing/2014/main" id="{9967BFD2-AF98-6C48-9664-709DAD7F64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0" name="AutoShape 319">
                    <a:extLst>
                      <a:ext uri="{FF2B5EF4-FFF2-40B4-BE49-F238E27FC236}">
                        <a16:creationId xmlns:a16="http://schemas.microsoft.com/office/drawing/2014/main" id="{98F66D34-8A75-524A-85C0-CD7FBB2309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4"/>
                    <a:ext cx="695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9" name="Rectangle 320">
                  <a:extLst>
                    <a:ext uri="{FF2B5EF4-FFF2-40B4-BE49-F238E27FC236}">
                      <a16:creationId xmlns:a16="http://schemas.microsoft.com/office/drawing/2014/main" id="{C6107AE3-3C09-A34C-964D-28157ABBD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0" name="Rectangle 321">
                  <a:extLst>
                    <a:ext uri="{FF2B5EF4-FFF2-40B4-BE49-F238E27FC236}">
                      <a16:creationId xmlns:a16="http://schemas.microsoft.com/office/drawing/2014/main" id="{737FBD85-26B2-914A-8B0D-606EB3EDB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1" name="Group 322">
                  <a:extLst>
                    <a:ext uri="{FF2B5EF4-FFF2-40B4-BE49-F238E27FC236}">
                      <a16:creationId xmlns:a16="http://schemas.microsoft.com/office/drawing/2014/main" id="{E5A59E91-C5CD-894D-8213-3909A8CC3A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7" name="AutoShape 323">
                    <a:extLst>
                      <a:ext uri="{FF2B5EF4-FFF2-40B4-BE49-F238E27FC236}">
                        <a16:creationId xmlns:a16="http://schemas.microsoft.com/office/drawing/2014/main" id="{8962A917-2AE1-7242-B9FB-8E9263A510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31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8" name="AutoShape 324">
                    <a:extLst>
                      <a:ext uri="{FF2B5EF4-FFF2-40B4-BE49-F238E27FC236}">
                        <a16:creationId xmlns:a16="http://schemas.microsoft.com/office/drawing/2014/main" id="{97C18552-37AD-CE49-8BBD-05E8608B6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9"/>
                    <a:ext cx="701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72" name="Freeform 325">
                  <a:extLst>
                    <a:ext uri="{FF2B5EF4-FFF2-40B4-BE49-F238E27FC236}">
                      <a16:creationId xmlns:a16="http://schemas.microsoft.com/office/drawing/2014/main" id="{426DAACD-E1F3-7E44-9DC7-B1A44414F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3" name="Group 326">
                  <a:extLst>
                    <a:ext uri="{FF2B5EF4-FFF2-40B4-BE49-F238E27FC236}">
                      <a16:creationId xmlns:a16="http://schemas.microsoft.com/office/drawing/2014/main" id="{73D89D04-968E-6442-873B-B8D1778FD2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5" name="AutoShape 327">
                    <a:extLst>
                      <a:ext uri="{FF2B5EF4-FFF2-40B4-BE49-F238E27FC236}">
                        <a16:creationId xmlns:a16="http://schemas.microsoft.com/office/drawing/2014/main" id="{6065DB5E-95E8-8643-B0FE-6CB09E8FDB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6" name="AutoShape 328">
                    <a:extLst>
                      <a:ext uri="{FF2B5EF4-FFF2-40B4-BE49-F238E27FC236}">
                        <a16:creationId xmlns:a16="http://schemas.microsoft.com/office/drawing/2014/main" id="{F973A90F-0F3C-F744-97ED-8AAC23F79D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1"/>
                    <a:ext cx="69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74" name="Rectangle 329">
                  <a:extLst>
                    <a:ext uri="{FF2B5EF4-FFF2-40B4-BE49-F238E27FC236}">
                      <a16:creationId xmlns:a16="http://schemas.microsoft.com/office/drawing/2014/main" id="{F4ADD3E7-CF4E-ED4B-B276-1E6A7B9D4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2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5" name="Freeform 330">
                  <a:extLst>
                    <a:ext uri="{FF2B5EF4-FFF2-40B4-BE49-F238E27FC236}">
                      <a16:creationId xmlns:a16="http://schemas.microsoft.com/office/drawing/2014/main" id="{1CEE161A-40E6-604E-B7AD-3830C72F6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6" name="Freeform 331">
                  <a:extLst>
                    <a:ext uri="{FF2B5EF4-FFF2-40B4-BE49-F238E27FC236}">
                      <a16:creationId xmlns:a16="http://schemas.microsoft.com/office/drawing/2014/main" id="{40DF445E-B42A-CF43-806C-B86CD0017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7" name="Oval 332">
                  <a:extLst>
                    <a:ext uri="{FF2B5EF4-FFF2-40B4-BE49-F238E27FC236}">
                      <a16:creationId xmlns:a16="http://schemas.microsoft.com/office/drawing/2014/main" id="{4AA850BD-AD7E-884D-BB50-C36880F43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8" name="Freeform 333">
                  <a:extLst>
                    <a:ext uri="{FF2B5EF4-FFF2-40B4-BE49-F238E27FC236}">
                      <a16:creationId xmlns:a16="http://schemas.microsoft.com/office/drawing/2014/main" id="{04990E0C-FF14-0448-9208-F0CB93DA5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9" name="AutoShape 334">
                  <a:extLst>
                    <a:ext uri="{FF2B5EF4-FFF2-40B4-BE49-F238E27FC236}">
                      <a16:creationId xmlns:a16="http://schemas.microsoft.com/office/drawing/2014/main" id="{29F22CD1-333F-2444-8E27-DB0645866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197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0" name="AutoShape 335">
                  <a:extLst>
                    <a:ext uri="{FF2B5EF4-FFF2-40B4-BE49-F238E27FC236}">
                      <a16:creationId xmlns:a16="http://schemas.microsoft.com/office/drawing/2014/main" id="{9522690A-CB4D-3F4F-855E-313DECF4F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2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1" name="Oval 336">
                  <a:extLst>
                    <a:ext uri="{FF2B5EF4-FFF2-40B4-BE49-F238E27FC236}">
                      <a16:creationId xmlns:a16="http://schemas.microsoft.com/office/drawing/2014/main" id="{749723D7-4892-4246-90CC-F3A241CAD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2" name="Oval 337">
                  <a:extLst>
                    <a:ext uri="{FF2B5EF4-FFF2-40B4-BE49-F238E27FC236}">
                      <a16:creationId xmlns:a16="http://schemas.microsoft.com/office/drawing/2014/main" id="{B774EC24-F0E4-0846-B90E-1164E9332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" name="Oval 338">
                  <a:extLst>
                    <a:ext uri="{FF2B5EF4-FFF2-40B4-BE49-F238E27FC236}">
                      <a16:creationId xmlns:a16="http://schemas.microsoft.com/office/drawing/2014/main" id="{2751493B-E933-8A4F-BE77-A10013F6A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4" name="Rectangle 339">
                  <a:extLst>
                    <a:ext uri="{FF2B5EF4-FFF2-40B4-BE49-F238E27FC236}">
                      <a16:creationId xmlns:a16="http://schemas.microsoft.com/office/drawing/2014/main" id="{635CA67E-C290-3742-9D2C-39D9B69DB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sp>
        <p:nvSpPr>
          <p:cNvPr id="251" name="Text Box 98">
            <a:extLst>
              <a:ext uri="{FF2B5EF4-FFF2-40B4-BE49-F238E27FC236}">
                <a16:creationId xmlns:a16="http://schemas.microsoft.com/office/drawing/2014/main" id="{40BB819D-0723-5748-B260-0AF0BBAC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3782" y="5793184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local web cache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2" name="Rectangle 4">
            <a:extLst>
              <a:ext uri="{FF2B5EF4-FFF2-40B4-BE49-F238E27FC236}">
                <a16:creationId xmlns:a16="http://schemas.microsoft.com/office/drawing/2014/main" id="{5292EFEC-88AD-0B46-B2E3-643489D30B9D}"/>
              </a:ext>
            </a:extLst>
          </p:cNvPr>
          <p:cNvSpPr txBox="1">
            <a:spLocks noChangeArrowheads="1"/>
          </p:cNvSpPr>
          <p:nvPr/>
        </p:nvSpPr>
        <p:spPr>
          <a:xfrm>
            <a:off x="889002" y="1405471"/>
            <a:ext cx="6166171" cy="174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>
                <a:tab pos="53975" algn="l"/>
                <a:tab pos="576263" algn="l"/>
              </a:tabLst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suppose cache hit rate is 0.4:  </a:t>
            </a:r>
          </a:p>
          <a:p>
            <a:pPr marL="352425" marR="0" lvl="0" indent="-231775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>
                <a:tab pos="53975" algn="l"/>
                <a:tab pos="576263" algn="l"/>
              </a:tabLst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40% requests served by cache, with low (msec) delay 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>
                <a:tab pos="576263" algn="l"/>
              </a:tabLst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</a:p>
        </p:txBody>
      </p:sp>
      <p:sp>
        <p:nvSpPr>
          <p:cNvPr id="253" name="Rectangle 4">
            <a:extLst>
              <a:ext uri="{FF2B5EF4-FFF2-40B4-BE49-F238E27FC236}">
                <a16:creationId xmlns:a16="http://schemas.microsoft.com/office/drawing/2014/main" id="{0C139AEE-1F5A-A64B-9C16-223417C8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19" y="2685374"/>
            <a:ext cx="616836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60% requests satisfied at origin </a:t>
            </a:r>
          </a:p>
          <a:p>
            <a:pPr marL="406400" marR="0" lvl="1" indent="-1698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rate to browsers over access link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ZapfDingbats" charset="0"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      = 0.6 * 1.50 Mbps  =  .9 Mbps </a:t>
            </a:r>
          </a:p>
          <a:p>
            <a:pPr marL="4730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Arial" panose="020B0604020202020204" pitchFamily="34" charset="0"/>
              <a:buChar char="•"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access link utilization = 0.9/1.54 = .58 means low (msec) queueing delay at access link</a:t>
            </a:r>
          </a:p>
        </p:txBody>
      </p:sp>
      <p:sp>
        <p:nvSpPr>
          <p:cNvPr id="271" name="Rectangle 4">
            <a:extLst>
              <a:ext uri="{FF2B5EF4-FFF2-40B4-BE49-F238E27FC236}">
                <a16:creationId xmlns:a16="http://schemas.microsoft.com/office/drawing/2014/main" id="{D2059C01-2D9C-6C48-A831-71AE55D0D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6" y="4570944"/>
            <a:ext cx="6438281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marR="0" lvl="0" indent="-220663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average end-end delay:</a:t>
            </a:r>
          </a:p>
          <a:p>
            <a:pPr marL="34290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Tx/>
              <a:buFontTx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0.6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* (delay from origin servers)</a:t>
            </a:r>
          </a:p>
          <a:p>
            <a:pPr marL="34290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Tx/>
              <a:buFontTx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          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0.4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* (delay when satisfied at cache)</a:t>
            </a:r>
          </a:p>
          <a:p>
            <a:pPr marL="34290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Tx/>
              <a:buFontTx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= 0.6 (2.01) + 0.4 (~msecs) = ~ 1.2 secs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BE105-9733-D741-944B-F6DC771B29F2}"/>
              </a:ext>
            </a:extLst>
          </p:cNvPr>
          <p:cNvSpPr txBox="1"/>
          <p:nvPr/>
        </p:nvSpPr>
        <p:spPr>
          <a:xfrm>
            <a:off x="990600" y="6119336"/>
            <a:ext cx="92749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lower average end-end delay than with 154 Mbps link (and cheaper too!)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2" name="Slide Number Placeholder 2">
            <a:extLst>
              <a:ext uri="{FF2B5EF4-FFF2-40B4-BE49-F238E27FC236}">
                <a16:creationId xmlns:a16="http://schemas.microsoft.com/office/drawing/2014/main" id="{14DEAC98-1261-9342-BC5F-A639A0695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7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  <p:bldP spid="27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Conditional GET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14337" y="1626575"/>
            <a:ext cx="5597253" cy="513238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don’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 send object if cache has up-to-date cached version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 object transmission delay (or use of network resources)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specify date of cached copy in HTTP request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If-modified-since: &lt;date&gt;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response contains no object if cached copy is up-to-date: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HTTP/1.0 304 Not Modified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3" name="Line 4">
            <a:extLst>
              <a:ext uri="{FF2B5EF4-FFF2-40B4-BE49-F238E27FC236}">
                <a16:creationId xmlns:a16="http://schemas.microsoft.com/office/drawing/2014/main" id="{F2F5CF00-0B08-CD49-8216-B019F02D6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490" y="2068251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4" name="Text Box 8">
            <a:extLst>
              <a:ext uri="{FF2B5EF4-FFF2-40B4-BE49-F238E27FC236}">
                <a16:creationId xmlns:a16="http://schemas.microsoft.com/office/drawing/2014/main" id="{906861D1-0EDE-1E49-A686-C17A98961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878" y="1952364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request msg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If-modified-since: &lt;date&gt;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5" name="Line 9">
            <a:extLst>
              <a:ext uri="{FF2B5EF4-FFF2-40B4-BE49-F238E27FC236}">
                <a16:creationId xmlns:a16="http://schemas.microsoft.com/office/drawing/2014/main" id="{ED4D0E55-FFE9-4141-9763-499742C88E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4540" y="2814376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76" name="Group 30">
            <a:extLst>
              <a:ext uri="{FF2B5EF4-FFF2-40B4-BE49-F238E27FC236}">
                <a16:creationId xmlns:a16="http://schemas.microsoft.com/office/drawing/2014/main" id="{F2D4CC5D-48B8-6642-A163-00E2785A7CB2}"/>
              </a:ext>
            </a:extLst>
          </p:cNvPr>
          <p:cNvGrpSpPr>
            <a:grpSpLocks/>
          </p:cNvGrpSpPr>
          <p:nvPr/>
        </p:nvGrpSpPr>
        <p:grpSpPr bwMode="auto">
          <a:xfrm>
            <a:off x="7322828" y="2808026"/>
            <a:ext cx="2643187" cy="865188"/>
            <a:chOff x="2698" y="2036"/>
            <a:chExt cx="1665" cy="545"/>
          </a:xfrm>
        </p:grpSpPr>
        <p:sp>
          <p:nvSpPr>
            <p:cNvPr id="277" name="Rectangle 10">
              <a:extLst>
                <a:ext uri="{FF2B5EF4-FFF2-40B4-BE49-F238E27FC236}">
                  <a16:creationId xmlns:a16="http://schemas.microsoft.com/office/drawing/2014/main" id="{B8FAE946-FF4C-5F4E-8634-A0F622EB3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D0F47DD5-D98D-8947-AE9C-C9BE59718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response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HTTP/1.0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304 Not Modified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79" name="Text Box 28">
            <a:extLst>
              <a:ext uri="{FF2B5EF4-FFF2-40B4-BE49-F238E27FC236}">
                <a16:creationId xmlns:a16="http://schemas.microsoft.com/office/drawing/2014/main" id="{FD73E46B-3F04-E648-BC54-671B5D578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0040" y="2103176"/>
            <a:ext cx="104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modified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before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&lt;date&gt;</a:t>
            </a:r>
          </a:p>
        </p:txBody>
      </p:sp>
      <p:sp>
        <p:nvSpPr>
          <p:cNvPr id="280" name="Line 31">
            <a:extLst>
              <a:ext uri="{FF2B5EF4-FFF2-40B4-BE49-F238E27FC236}">
                <a16:creationId xmlns:a16="http://schemas.microsoft.com/office/drawing/2014/main" id="{C63FE7CD-8932-5842-A550-AB95E976B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603" y="4033576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Line 32">
            <a:extLst>
              <a:ext uri="{FF2B5EF4-FFF2-40B4-BE49-F238E27FC236}">
                <a16:creationId xmlns:a16="http://schemas.microsoft.com/office/drawing/2014/main" id="{FB4BB9E8-5BA3-1A4B-A22B-B43D87979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165" y="46320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2" name="Text Box 34">
            <a:extLst>
              <a:ext uri="{FF2B5EF4-FFF2-40B4-BE49-F238E27FC236}">
                <a16:creationId xmlns:a16="http://schemas.microsoft.com/office/drawing/2014/main" id="{EEDA71D6-F453-1A4D-98C9-B23EA89D5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640" y="4516176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request msg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If-modified-since: &lt;date&gt;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3" name="Line 35">
            <a:extLst>
              <a:ext uri="{FF2B5EF4-FFF2-40B4-BE49-F238E27FC236}">
                <a16:creationId xmlns:a16="http://schemas.microsoft.com/office/drawing/2014/main" id="{8CE24BAA-3E73-704D-A359-BE2DD47924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1215" y="5411526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4" name="Text Box 38">
            <a:extLst>
              <a:ext uri="{FF2B5EF4-FFF2-40B4-BE49-F238E27FC236}">
                <a16:creationId xmlns:a16="http://schemas.microsoft.com/office/drawing/2014/main" id="{6B6CFEBF-546C-2C4A-A9DA-A2BC6976D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690" y="5355964"/>
            <a:ext cx="2643188" cy="12311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response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HTTP/1.0 200 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&lt;data&gt;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5" name="Text Box 39">
            <a:extLst>
              <a:ext uri="{FF2B5EF4-FFF2-40B4-BE49-F238E27FC236}">
                <a16:creationId xmlns:a16="http://schemas.microsoft.com/office/drawing/2014/main" id="{F31EAC50-5999-F949-836E-741F26435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415" y="4762239"/>
            <a:ext cx="1047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modified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after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&lt;date&gt;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DA0E8B-38E2-9342-A1EB-20A2D702A664}"/>
              </a:ext>
            </a:extLst>
          </p:cNvPr>
          <p:cNvGrpSpPr/>
          <p:nvPr/>
        </p:nvGrpSpPr>
        <p:grpSpPr>
          <a:xfrm>
            <a:off x="6311590" y="931601"/>
            <a:ext cx="4549154" cy="787400"/>
            <a:chOff x="6311590" y="931601"/>
            <a:chExt cx="4549154" cy="787400"/>
          </a:xfrm>
        </p:grpSpPr>
        <p:sp>
          <p:nvSpPr>
            <p:cNvPr id="286" name="Text Box 5">
              <a:extLst>
                <a:ext uri="{FF2B5EF4-FFF2-40B4-BE49-F238E27FC236}">
                  <a16:creationId xmlns:a16="http://schemas.microsoft.com/office/drawing/2014/main" id="{E637D672-7B6C-1647-8EEE-A788FA28F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590" y="1015739"/>
              <a:ext cx="777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client</a:t>
              </a:r>
            </a:p>
          </p:txBody>
        </p:sp>
        <p:sp>
          <p:nvSpPr>
            <p:cNvPr id="287" name="Text Box 6">
              <a:extLst>
                <a:ext uri="{FF2B5EF4-FFF2-40B4-BE49-F238E27FC236}">
                  <a16:creationId xmlns:a16="http://schemas.microsoft.com/office/drawing/2014/main" id="{5AC69B11-5115-184E-9F7C-26E36EF6D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3785" y="1010976"/>
              <a:ext cx="8369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server</a:t>
              </a:r>
            </a:p>
          </p:txBody>
        </p:sp>
        <p:grpSp>
          <p:nvGrpSpPr>
            <p:cNvPr id="288" name="Group 34">
              <a:extLst>
                <a:ext uri="{FF2B5EF4-FFF2-40B4-BE49-F238E27FC236}">
                  <a16:creationId xmlns:a16="http://schemas.microsoft.com/office/drawing/2014/main" id="{966CD3F7-7AB2-924F-823A-58555F321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8190" y="931601"/>
              <a:ext cx="422275" cy="685800"/>
              <a:chOff x="4140" y="429"/>
              <a:chExt cx="1425" cy="2396"/>
            </a:xfrm>
          </p:grpSpPr>
          <p:sp>
            <p:nvSpPr>
              <p:cNvPr id="289" name="Freeform 35">
                <a:extLst>
                  <a:ext uri="{FF2B5EF4-FFF2-40B4-BE49-F238E27FC236}">
                    <a16:creationId xmlns:a16="http://schemas.microsoft.com/office/drawing/2014/main" id="{8CE7E2BE-E936-F147-8C06-143889566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0" name="Rectangle 36">
                <a:extLst>
                  <a:ext uri="{FF2B5EF4-FFF2-40B4-BE49-F238E27FC236}">
                    <a16:creationId xmlns:a16="http://schemas.microsoft.com/office/drawing/2014/main" id="{A6315B9D-328B-4B4A-938A-EEDFB67D3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0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Freeform 37">
                <a:extLst>
                  <a:ext uri="{FF2B5EF4-FFF2-40B4-BE49-F238E27FC236}">
                    <a16:creationId xmlns:a16="http://schemas.microsoft.com/office/drawing/2014/main" id="{D6D629FF-99A4-C445-814B-73349ADDC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Freeform 38">
                <a:extLst>
                  <a:ext uri="{FF2B5EF4-FFF2-40B4-BE49-F238E27FC236}">
                    <a16:creationId xmlns:a16="http://schemas.microsoft.com/office/drawing/2014/main" id="{99A64A90-EA88-094D-B5BA-9DEE55C33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0" name="Rectangle 39">
                <a:extLst>
                  <a:ext uri="{FF2B5EF4-FFF2-40B4-BE49-F238E27FC236}">
                    <a16:creationId xmlns:a16="http://schemas.microsoft.com/office/drawing/2014/main" id="{4F858703-B37B-004C-96CE-22FC3EB7F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5"/>
                <a:ext cx="600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501" name="Group 40">
                <a:extLst>
                  <a:ext uri="{FF2B5EF4-FFF2-40B4-BE49-F238E27FC236}">
                    <a16:creationId xmlns:a16="http://schemas.microsoft.com/office/drawing/2014/main" id="{94FE2F64-7E16-FF44-B770-1FF34858DF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42" name="AutoShape 41">
                  <a:extLst>
                    <a:ext uri="{FF2B5EF4-FFF2-40B4-BE49-F238E27FC236}">
                      <a16:creationId xmlns:a16="http://schemas.microsoft.com/office/drawing/2014/main" id="{FFB919DB-3DB6-2E47-9682-893EFF450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AutoShape 42">
                  <a:extLst>
                    <a:ext uri="{FF2B5EF4-FFF2-40B4-BE49-F238E27FC236}">
                      <a16:creationId xmlns:a16="http://schemas.microsoft.com/office/drawing/2014/main" id="{4E207D69-67B1-E24E-86A3-1CFB9A8ED6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9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03" name="Rectangle 43">
                <a:extLst>
                  <a:ext uri="{FF2B5EF4-FFF2-40B4-BE49-F238E27FC236}">
                    <a16:creationId xmlns:a16="http://schemas.microsoft.com/office/drawing/2014/main" id="{B50DC330-10D1-2A4E-ACAC-FF9B40FF0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017"/>
                <a:ext cx="595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504" name="Group 44">
                <a:extLst>
                  <a:ext uri="{FF2B5EF4-FFF2-40B4-BE49-F238E27FC236}">
                    <a16:creationId xmlns:a16="http://schemas.microsoft.com/office/drawing/2014/main" id="{2E12D255-3950-B547-9406-602D45CB34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40" name="AutoShape 45">
                  <a:extLst>
                    <a:ext uri="{FF2B5EF4-FFF2-40B4-BE49-F238E27FC236}">
                      <a16:creationId xmlns:a16="http://schemas.microsoft.com/office/drawing/2014/main" id="{BE313EB5-0E75-D64F-9B58-846AEC112D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9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1" name="AutoShape 46">
                  <a:extLst>
                    <a:ext uri="{FF2B5EF4-FFF2-40B4-BE49-F238E27FC236}">
                      <a16:creationId xmlns:a16="http://schemas.microsoft.com/office/drawing/2014/main" id="{7CDD2F87-9EE6-9841-BDE1-56E95B3F00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6"/>
                  <a:ext cx="695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05" name="Rectangle 47">
                <a:extLst>
                  <a:ext uri="{FF2B5EF4-FFF2-40B4-BE49-F238E27FC236}">
                    <a16:creationId xmlns:a16="http://schemas.microsoft.com/office/drawing/2014/main" id="{A3C6AC3E-B182-224E-ABE3-984D17D8A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3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6" name="Rectangle 48">
                <a:extLst>
                  <a:ext uri="{FF2B5EF4-FFF2-40B4-BE49-F238E27FC236}">
                    <a16:creationId xmlns:a16="http://schemas.microsoft.com/office/drawing/2014/main" id="{D49F39F4-203C-5E48-875C-EE137013C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6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507" name="Group 49">
                <a:extLst>
                  <a:ext uri="{FF2B5EF4-FFF2-40B4-BE49-F238E27FC236}">
                    <a16:creationId xmlns:a16="http://schemas.microsoft.com/office/drawing/2014/main" id="{CBB7495C-CDDF-B74E-AC55-41F4E153E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8" name="AutoShape 50">
                  <a:extLst>
                    <a:ext uri="{FF2B5EF4-FFF2-40B4-BE49-F238E27FC236}">
                      <a16:creationId xmlns:a16="http://schemas.microsoft.com/office/drawing/2014/main" id="{DBD04B1C-004E-494D-9602-0F1310B0C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7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9" name="AutoShape 51">
                  <a:extLst>
                    <a:ext uri="{FF2B5EF4-FFF2-40B4-BE49-F238E27FC236}">
                      <a16:creationId xmlns:a16="http://schemas.microsoft.com/office/drawing/2014/main" id="{3D0C8D43-BC47-E747-9FD0-5C502E897C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08" name="Freeform 52">
                <a:extLst>
                  <a:ext uri="{FF2B5EF4-FFF2-40B4-BE49-F238E27FC236}">
                    <a16:creationId xmlns:a16="http://schemas.microsoft.com/office/drawing/2014/main" id="{00C2FD89-F255-5B44-B5A0-4E02CB37B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509" name="Group 53">
                <a:extLst>
                  <a:ext uri="{FF2B5EF4-FFF2-40B4-BE49-F238E27FC236}">
                    <a16:creationId xmlns:a16="http://schemas.microsoft.com/office/drawing/2014/main" id="{C35E79E1-71FE-4E4A-83A2-F8C0643953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6" name="AutoShape 54">
                  <a:extLst>
                    <a:ext uri="{FF2B5EF4-FFF2-40B4-BE49-F238E27FC236}">
                      <a16:creationId xmlns:a16="http://schemas.microsoft.com/office/drawing/2014/main" id="{95A667E4-D78B-7A4C-A440-4917259D7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7" name="AutoShape 55">
                  <a:extLst>
                    <a:ext uri="{FF2B5EF4-FFF2-40B4-BE49-F238E27FC236}">
                      <a16:creationId xmlns:a16="http://schemas.microsoft.com/office/drawing/2014/main" id="{ED50BD44-2B1A-A041-ACD3-EEFDC8341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5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10" name="Rectangle 56">
                <a:extLst>
                  <a:ext uri="{FF2B5EF4-FFF2-40B4-BE49-F238E27FC236}">
                    <a16:creationId xmlns:a16="http://schemas.microsoft.com/office/drawing/2014/main" id="{5DA6EF43-A6D1-5A48-BBCA-48444D1A9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0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8" name="Freeform 57">
                <a:extLst>
                  <a:ext uri="{FF2B5EF4-FFF2-40B4-BE49-F238E27FC236}">
                    <a16:creationId xmlns:a16="http://schemas.microsoft.com/office/drawing/2014/main" id="{3C6C8679-5D2D-A24A-B371-C4C1F50D1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9" name="Freeform 58">
                <a:extLst>
                  <a:ext uri="{FF2B5EF4-FFF2-40B4-BE49-F238E27FC236}">
                    <a16:creationId xmlns:a16="http://schemas.microsoft.com/office/drawing/2014/main" id="{84C1EB21-DBAC-5D42-A7C0-5F245901D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0" name="Oval 59">
                <a:extLst>
                  <a:ext uri="{FF2B5EF4-FFF2-40B4-BE49-F238E27FC236}">
                    <a16:creationId xmlns:a16="http://schemas.microsoft.com/office/drawing/2014/main" id="{D88785FB-A16E-B34D-8961-EB75C81E8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09"/>
                <a:ext cx="48" cy="1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9" name="Freeform 60">
                <a:extLst>
                  <a:ext uri="{FF2B5EF4-FFF2-40B4-BE49-F238E27FC236}">
                    <a16:creationId xmlns:a16="http://schemas.microsoft.com/office/drawing/2014/main" id="{137D376C-6C12-0648-BCAA-30DCACD94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0" name="AutoShape 61">
                <a:extLst>
                  <a:ext uri="{FF2B5EF4-FFF2-40B4-BE49-F238E27FC236}">
                    <a16:creationId xmlns:a16="http://schemas.microsoft.com/office/drawing/2014/main" id="{3524D490-AC16-CF4B-AAFE-EF4C666B3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1" name="AutoShape 62">
                <a:extLst>
                  <a:ext uri="{FF2B5EF4-FFF2-40B4-BE49-F238E27FC236}">
                    <a16:creationId xmlns:a16="http://schemas.microsoft.com/office/drawing/2014/main" id="{B279651A-6EBD-F542-B219-9B4C83AF4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2" name="Oval 63">
                <a:extLst>
                  <a:ext uri="{FF2B5EF4-FFF2-40B4-BE49-F238E27FC236}">
                    <a16:creationId xmlns:a16="http://schemas.microsoft.com/office/drawing/2014/main" id="{15D5DA26-8982-F44B-A3F7-03FEC745A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1"/>
                <a:ext cx="161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3" name="Oval 64">
                <a:extLst>
                  <a:ext uri="{FF2B5EF4-FFF2-40B4-BE49-F238E27FC236}">
                    <a16:creationId xmlns:a16="http://schemas.microsoft.com/office/drawing/2014/main" id="{25B61B78-2AA0-A245-9C22-EC0A104A4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1"/>
                <a:ext cx="155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34" name="Oval 65">
                <a:extLst>
                  <a:ext uri="{FF2B5EF4-FFF2-40B4-BE49-F238E27FC236}">
                    <a16:creationId xmlns:a16="http://schemas.microsoft.com/office/drawing/2014/main" id="{78934A6A-6F9D-5541-8897-F81821D1A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1"/>
                <a:ext cx="161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5" name="Rectangle 66">
                <a:extLst>
                  <a:ext uri="{FF2B5EF4-FFF2-40B4-BE49-F238E27FC236}">
                    <a16:creationId xmlns:a16="http://schemas.microsoft.com/office/drawing/2014/main" id="{4994117A-432E-094B-BF94-5385D43F9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6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544" name="Group 67">
              <a:extLst>
                <a:ext uri="{FF2B5EF4-FFF2-40B4-BE49-F238E27FC236}">
                  <a16:creationId xmlns:a16="http://schemas.microsoft.com/office/drawing/2014/main" id="{A6DA78F5-835E-D242-9B19-A42AE8C14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7853" y="976051"/>
              <a:ext cx="742950" cy="742950"/>
              <a:chOff x="-44" y="1473"/>
              <a:chExt cx="981" cy="1105"/>
            </a:xfrm>
          </p:grpSpPr>
          <p:pic>
            <p:nvPicPr>
              <p:cNvPr id="545" name="Picture 68" descr="desktop_computer_stylized_medium">
                <a:extLst>
                  <a:ext uri="{FF2B5EF4-FFF2-40B4-BE49-F238E27FC236}">
                    <a16:creationId xmlns:a16="http://schemas.microsoft.com/office/drawing/2014/main" id="{AF3FF2A0-2B19-2846-B88C-3A51C7188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6" name="Freeform 69">
                <a:extLst>
                  <a:ext uri="{FF2B5EF4-FFF2-40B4-BE49-F238E27FC236}">
                    <a16:creationId xmlns:a16="http://schemas.microsoft.com/office/drawing/2014/main" id="{77A4C668-554A-6C44-A4D3-0F6A27C1F4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6" name="Slide Number Placeholder 2">
            <a:extLst>
              <a:ext uri="{FF2B5EF4-FFF2-40B4-BE49-F238E27FC236}">
                <a16:creationId xmlns:a16="http://schemas.microsoft.com/office/drawing/2014/main" id="{8064881B-A35A-8B40-BFE6-0E4FAAB8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  <p:bldP spid="279" grpId="0"/>
      <p:bldP spid="282" grpId="0" animBg="1"/>
      <p:bldP spid="284" grpId="0" animBg="1"/>
      <p:bldP spid="2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Domain Name System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27" name="Rectangle 3">
            <a:extLst>
              <a:ext uri="{FF2B5EF4-FFF2-40B4-BE49-F238E27FC236}">
                <a16:creationId xmlns:a16="http://schemas.microsoft.com/office/drawing/2014/main" id="{35F7BF1A-0385-C246-9EE3-5E4E54C86490}"/>
              </a:ext>
            </a:extLst>
          </p:cNvPr>
          <p:cNvSpPr txBox="1">
            <a:spLocks noChangeArrowheads="1"/>
          </p:cNvSpPr>
          <p:nvPr/>
        </p:nvSpPr>
        <p:spPr>
          <a:xfrm>
            <a:off x="753721" y="1340962"/>
            <a:ext cx="490197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people: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many identifiers: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SSN, name, passport #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hosts, routers: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 (32 bit) - used for addressing datagrams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“name”, e.g., </a:t>
            </a:r>
            <a:r>
              <a:rPr kumimoji="0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cs.umass.edu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- used by humans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to map between IP address and name, and vice versa ?</a:t>
            </a:r>
          </a:p>
        </p:txBody>
      </p:sp>
      <p:sp>
        <p:nvSpPr>
          <p:cNvPr id="128" name="Rectangle 4">
            <a:extLst>
              <a:ext uri="{FF2B5EF4-FFF2-40B4-BE49-F238E27FC236}">
                <a16:creationId xmlns:a16="http://schemas.microsoft.com/office/drawing/2014/main" id="{3851BC29-45CA-8744-BD4D-21254F83A516}"/>
              </a:ext>
            </a:extLst>
          </p:cNvPr>
          <p:cNvSpPr txBox="1">
            <a:spLocks noChangeArrowheads="1"/>
          </p:cNvSpPr>
          <p:nvPr/>
        </p:nvSpPr>
        <p:spPr>
          <a:xfrm>
            <a:off x="5592033" y="1281002"/>
            <a:ext cx="6088112" cy="50069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Domain Name System (DNS):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implemented in hierarchy of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application-layer protocol: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hosts, DNS servers communicate to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resolve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names (address/name translation)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core Internet function,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implemented as application-layer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complexity at network’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“edge”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9189B4D-1C2B-F245-A96D-9F110BA47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services, structure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A8BD0F-3C0D-E143-B2CB-EB155AB75267}"/>
              </a:ext>
            </a:extLst>
          </p:cNvPr>
          <p:cNvSpPr txBox="1">
            <a:spLocks noChangeArrowheads="1"/>
          </p:cNvSpPr>
          <p:nvPr/>
        </p:nvSpPr>
        <p:spPr>
          <a:xfrm>
            <a:off x="6618515" y="1271135"/>
            <a:ext cx="4978400" cy="2263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Q: Why not centralize DNS?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single point of failure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traffic volume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distant centralized database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maintenance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580866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services: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hostname-to-IP-address translation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aliasing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canonical, alias names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 aliasing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load distribution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replicated Web servers: many IP addresses correspond to one name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53ABE19B-9E03-F747-BF91-159D30C79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862" y="3709428"/>
            <a:ext cx="49569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doesn‘t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scale!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Comcast DNS servers alone: 600B DNS queries/day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Akamai DNS servers alone: 2.2T DNS queries/day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C5D9A65-B07F-4447-BD43-21050C29F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9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10027</TotalTime>
  <Words>2226</Words>
  <Application>Microsoft Office PowerPoint</Application>
  <PresentationFormat>Widescreen</PresentationFormat>
  <Paragraphs>443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Comic Sans MS</vt:lpstr>
      <vt:lpstr>Courier</vt:lpstr>
      <vt:lpstr>Gill Sans MT</vt:lpstr>
      <vt:lpstr>Wingdings</vt:lpstr>
      <vt:lpstr>ZapfDingbats</vt:lpstr>
      <vt:lpstr>Office Theme</vt:lpstr>
      <vt:lpstr>1_Office Theme</vt:lpstr>
      <vt:lpstr>Web caches</vt:lpstr>
      <vt:lpstr>Web caches (aka proxy servers)</vt:lpstr>
      <vt:lpstr>Caching example</vt:lpstr>
      <vt:lpstr>Option 1: buy a faster access link</vt:lpstr>
      <vt:lpstr>Option 2: install a web cache</vt:lpstr>
      <vt:lpstr>Calculating access link utilization, end-end delay with cache:</vt:lpstr>
      <vt:lpstr>Conditional GET</vt:lpstr>
      <vt:lpstr>DNS: Domain Name System</vt:lpstr>
      <vt:lpstr>DNS: services, structure</vt:lpstr>
      <vt:lpstr>Thinking about the DNS</vt:lpstr>
      <vt:lpstr>DNS: a distributed, hierarchical database</vt:lpstr>
      <vt:lpstr>DNS: root name servers</vt:lpstr>
      <vt:lpstr>DNS: root name servers</vt:lpstr>
      <vt:lpstr>Top-Level Domain, and authoritative servers</vt:lpstr>
      <vt:lpstr>Local DNS name servers</vt:lpstr>
      <vt:lpstr>DNS name resolution: iterated query</vt:lpstr>
      <vt:lpstr>DNS name resolution: recursive query</vt:lpstr>
      <vt:lpstr>Caching DNS Information</vt:lpstr>
      <vt:lpstr>DNS records</vt:lpstr>
      <vt:lpstr>DNS protocol messages</vt:lpstr>
      <vt:lpstr>DNS protocol messages</vt:lpstr>
      <vt:lpstr>Getting your info into the DNS</vt:lpstr>
      <vt:lpstr>DNS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AHMAD MUDASSIR</cp:lastModifiedBy>
  <cp:revision>312</cp:revision>
  <dcterms:created xsi:type="dcterms:W3CDTF">2020-01-18T07:24:59Z</dcterms:created>
  <dcterms:modified xsi:type="dcterms:W3CDTF">2021-03-11T04:59:55Z</dcterms:modified>
</cp:coreProperties>
</file>