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1173" r:id="rId2"/>
    <p:sldId id="1174" r:id="rId3"/>
    <p:sldId id="1175" r:id="rId4"/>
    <p:sldId id="1176" r:id="rId5"/>
    <p:sldId id="1177" r:id="rId6"/>
    <p:sldId id="1178" r:id="rId7"/>
    <p:sldId id="1179" r:id="rId8"/>
    <p:sldId id="1180" r:id="rId9"/>
    <p:sldId id="1181" r:id="rId10"/>
    <p:sldId id="1183" r:id="rId11"/>
    <p:sldId id="1184" r:id="rId12"/>
    <p:sldId id="1186" r:id="rId13"/>
    <p:sldId id="1187" r:id="rId14"/>
    <p:sldId id="1188" r:id="rId15"/>
    <p:sldId id="1189" r:id="rId16"/>
    <p:sldId id="1190" r:id="rId17"/>
    <p:sldId id="1191" r:id="rId18"/>
    <p:sldId id="1192" r:id="rId19"/>
    <p:sldId id="1193" r:id="rId20"/>
    <p:sldId id="1194" r:id="rId21"/>
    <p:sldId id="1195" r:id="rId22"/>
    <p:sldId id="119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4656" userDrawn="1">
          <p15:clr>
            <a:srgbClr val="A4A3A4"/>
          </p15:clr>
        </p15:guide>
        <p15:guide id="3" orient="horz" pos="3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E0FA"/>
    <a:srgbClr val="0000A8"/>
    <a:srgbClr val="CDBDE8"/>
    <a:srgbClr val="F56F6F"/>
    <a:srgbClr val="2FB050"/>
    <a:srgbClr val="E40000"/>
    <a:srgbClr val="DB0004"/>
    <a:srgbClr val="EC86A6"/>
    <a:srgbClr val="8DDFB0"/>
    <a:srgbClr val="FFF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2202"/>
  </p:normalViewPr>
  <p:slideViewPr>
    <p:cSldViewPr snapToGrid="0" snapToObjects="1">
      <p:cViewPr varScale="1">
        <p:scale>
          <a:sx n="50" d="100"/>
          <a:sy n="50" d="100"/>
        </p:scale>
        <p:origin x="690" y="66"/>
      </p:cViewPr>
      <p:guideLst>
        <p:guide pos="4656"/>
        <p:guide orient="horz" pos="3312"/>
      </p:guideLst>
    </p:cSldViewPr>
  </p:slideViewPr>
  <p:outlineViewPr>
    <p:cViewPr>
      <p:scale>
        <a:sx n="33" d="100"/>
        <a:sy n="33" d="100"/>
      </p:scale>
      <p:origin x="0" y="-967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024D-5FCD-D142-BBE1-7B391F60AD88}" type="datetimeFigureOut">
              <a:rPr lang="en-US" smtClean="0"/>
              <a:t>12/17/2021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91EEAC-CFEF-9647-876F-EABC6B8338D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61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1929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19680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3150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09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8157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6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70183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3022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908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24939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1277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783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116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480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885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544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4726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3378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91EEAC-CFEF-9647-876F-EABC6B8338D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095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C686-8429-2E40-81FA-5EC9C4AB3C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2C238-9334-5D47-BE46-7DBB933E48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E93C0D-5E34-354A-A654-B38391366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44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8D4C-6954-CC4D-A491-4B78BF548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E2032-3F11-1945-8A1D-25EC80CF9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DCF1CB-5DBA-8B49-A839-F079E4BF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39731AF-B9DB-1E4D-A017-6D1C48DC05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95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102D-EC4F-B64D-BB0A-3CBBCEE21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0DCD8E0-36D6-2D43-9C3A-92DC921E1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13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2846C-3DC3-2A4C-84E1-3E3C50231F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32235DD-B99A-7744-92BB-36CB49B4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41126D0-2478-AE48-891D-9046D4F5E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Network Layer: 4-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80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6D5FD2-E0BC-9B4A-8B69-BFD8F956C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987CFD-1EF3-634C-B854-216A26AC2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CF3ABA1-E9EF-3248-90FD-6E40E659E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165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7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00A3"/>
          </a:solidFill>
          <a:latin typeface="+mj-lt"/>
          <a:ea typeface="+mj-ea"/>
          <a:cs typeface="+mj-cs"/>
        </a:defRPr>
      </a:lvl1pPr>
    </p:titleStyle>
    <p:bodyStyle>
      <a:lvl1pPr marL="352425" indent="-222250" algn="l" defTabSz="914400" rtl="0" eaLnBrk="1" latinLnBrk="0" hangingPunct="1">
        <a:lnSpc>
          <a:spcPct val="90000"/>
        </a:lnSpc>
        <a:spcBef>
          <a:spcPts val="1000"/>
        </a:spcBef>
        <a:buClr>
          <a:srgbClr val="0000A3"/>
        </a:buClr>
        <a:buFont typeface="Wingdings" pitchFamily="2" charset="2"/>
        <a:buChar char="§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defTabSz="914400" rtl="0" eaLnBrk="1" latinLnBrk="0" hangingPunct="1">
        <a:lnSpc>
          <a:spcPct val="90000"/>
        </a:lnSpc>
        <a:spcBef>
          <a:spcPts val="500"/>
        </a:spcBef>
        <a:buClr>
          <a:srgbClr val="0000A8"/>
        </a:buClr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gif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emf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links,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70" name="Rectangle 3">
            <a:extLst>
              <a:ext uri="{FF2B5EF4-FFF2-40B4-BE49-F238E27FC236}">
                <a16:creationId xmlns:a16="http://schemas.microsoft.com/office/drawing/2014/main" id="{A4DB250C-FCF5-CC4D-B049-42D6C0DD3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9694" y="1096411"/>
            <a:ext cx="7772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cs typeface="+mn-cs"/>
              </a:rPr>
              <a:t>two types of “links</a:t>
            </a:r>
            <a:r>
              <a:rPr lang="en-US" altLang="ja-JP" kern="0" dirty="0">
                <a:cs typeface="+mn-cs"/>
              </a:rPr>
              <a:t>”</a:t>
            </a:r>
            <a:r>
              <a:rPr lang="en-US" kern="0" dirty="0">
                <a:cs typeface="+mn-cs"/>
              </a:rPr>
              <a:t>:</a:t>
            </a:r>
          </a:p>
          <a:p>
            <a:pPr>
              <a:defRPr/>
            </a:pPr>
            <a:r>
              <a:rPr lang="en-US" kern="0" dirty="0">
                <a:cs typeface="+mn-cs"/>
              </a:rPr>
              <a:t>point-to-point</a:t>
            </a:r>
          </a:p>
          <a:p>
            <a:pPr lvl="1">
              <a:defRPr/>
            </a:pPr>
            <a:r>
              <a:rPr lang="en-US" sz="2000" kern="0" dirty="0"/>
              <a:t>point-to-point link between Ethernet switch, host</a:t>
            </a:r>
          </a:p>
          <a:p>
            <a:pPr lvl="1">
              <a:defRPr/>
            </a:pPr>
            <a:r>
              <a:rPr lang="en-US" sz="2000" kern="0" dirty="0"/>
              <a:t>PPP for dial-up access</a:t>
            </a:r>
          </a:p>
          <a:p>
            <a:pPr>
              <a:defRPr/>
            </a:pPr>
            <a:r>
              <a:rPr lang="en-US" kern="0" dirty="0">
                <a:solidFill>
                  <a:srgbClr val="C00000"/>
                </a:solidFill>
                <a:cs typeface="+mn-cs"/>
              </a:rPr>
              <a:t>broadcast (shared wire or medium)</a:t>
            </a:r>
          </a:p>
          <a:p>
            <a:pPr lvl="1">
              <a:defRPr/>
            </a:pPr>
            <a:r>
              <a:rPr lang="en-US" sz="2000" kern="0" dirty="0"/>
              <a:t>old-fashioned Ethernet</a:t>
            </a:r>
          </a:p>
          <a:p>
            <a:pPr lvl="1">
              <a:defRPr/>
            </a:pPr>
            <a:r>
              <a:rPr lang="en-US" sz="2000" kern="0" dirty="0"/>
              <a:t>upstream HFC in cable-based access network</a:t>
            </a:r>
          </a:p>
          <a:p>
            <a:pPr lvl="1">
              <a:defRPr/>
            </a:pPr>
            <a:r>
              <a:rPr lang="en-US" sz="2000" kern="0" dirty="0"/>
              <a:t>802.11 wireless LAN, 4G/4G. satellite</a:t>
            </a:r>
            <a:endParaRPr lang="en-US" kern="0" dirty="0"/>
          </a:p>
          <a:p>
            <a:pPr>
              <a:defRPr/>
            </a:pPr>
            <a:endParaRPr lang="en-US" kern="0" dirty="0">
              <a:latin typeface="Gill Sans MT" charset="0"/>
              <a:cs typeface="+mn-cs"/>
            </a:endParaRPr>
          </a:p>
        </p:txBody>
      </p:sp>
      <p:sp>
        <p:nvSpPr>
          <p:cNvPr id="471" name="Text Box 5">
            <a:extLst>
              <a:ext uri="{FF2B5EF4-FFF2-40B4-BE49-F238E27FC236}">
                <a16:creationId xmlns:a16="http://schemas.microsoft.com/office/drawing/2014/main" id="{2134EC04-C5E3-F242-90E6-F19A88A1D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1750" y="5747371"/>
            <a:ext cx="1601788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wire (e.g.,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cabled Ethernet)</a:t>
            </a:r>
          </a:p>
        </p:txBody>
      </p:sp>
      <p:sp>
        <p:nvSpPr>
          <p:cNvPr id="472" name="Text Box 6">
            <a:extLst>
              <a:ext uri="{FF2B5EF4-FFF2-40B4-BE49-F238E27FC236}">
                <a16:creationId xmlns:a16="http://schemas.microsoft.com/office/drawing/2014/main" id="{CEE26344-B09B-5B4B-A47E-E50827431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7386" y="5842275"/>
            <a:ext cx="1696298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</a:t>
            </a:r>
            <a:r>
              <a:rPr lang="en-US" sz="1400" i="0" dirty="0" err="1">
                <a:solidFill>
                  <a:srgbClr val="000000"/>
                </a:solidFill>
                <a:latin typeface="Arial" charset="0"/>
              </a:rPr>
              <a:t>WiFi</a:t>
            </a:r>
            <a:endParaRPr lang="en-US" sz="1400" i="0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473" name="Text Box 7">
            <a:extLst>
              <a:ext uri="{FF2B5EF4-FFF2-40B4-BE49-F238E27FC236}">
                <a16:creationId xmlns:a16="http://schemas.microsoft.com/office/drawing/2014/main" id="{06CF1C6B-422C-1444-877E-6282ED974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7657" y="5847044"/>
            <a:ext cx="1935146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satellite </a:t>
            </a:r>
          </a:p>
        </p:txBody>
      </p:sp>
      <p:sp>
        <p:nvSpPr>
          <p:cNvPr id="474" name="Text Box 8">
            <a:extLst>
              <a:ext uri="{FF2B5EF4-FFF2-40B4-BE49-F238E27FC236}">
                <a16:creationId xmlns:a16="http://schemas.microsoft.com/office/drawing/2014/main" id="{3F461FAF-2D2F-B54F-9957-BE72E13B7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810" y="5780226"/>
            <a:ext cx="2666586" cy="458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humans at a cocktail party </a:t>
            </a:r>
          </a:p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(shared air, acoustical)</a:t>
            </a:r>
          </a:p>
        </p:txBody>
      </p:sp>
      <p:sp>
        <p:nvSpPr>
          <p:cNvPr id="475" name="Line 173">
            <a:extLst>
              <a:ext uri="{FF2B5EF4-FFF2-40B4-BE49-F238E27FC236}">
                <a16:creationId xmlns:a16="http://schemas.microsoft.com/office/drawing/2014/main" id="{3F306567-9F2F-4149-9D30-2173B4370A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2938" y="4575796"/>
            <a:ext cx="466725" cy="890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6" name="Line 174">
            <a:extLst>
              <a:ext uri="{FF2B5EF4-FFF2-40B4-BE49-F238E27FC236}">
                <a16:creationId xmlns:a16="http://schemas.microsoft.com/office/drawing/2014/main" id="{7FB886E9-9D2D-B64D-87A8-FC07C88CC051}"/>
              </a:ext>
            </a:extLst>
          </p:cNvPr>
          <p:cNvSpPr>
            <a:spLocks noChangeShapeType="1"/>
          </p:cNvSpPr>
          <p:nvPr/>
        </p:nvSpPr>
        <p:spPr bwMode="auto">
          <a:xfrm>
            <a:off x="1805475" y="5047283"/>
            <a:ext cx="242888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7" name="Line 175">
            <a:extLst>
              <a:ext uri="{FF2B5EF4-FFF2-40B4-BE49-F238E27FC236}">
                <a16:creationId xmlns:a16="http://schemas.microsoft.com/office/drawing/2014/main" id="{197F6785-17A4-034A-979B-B8B5BA4F8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538" y="5383833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8" name="Line 176">
            <a:extLst>
              <a:ext uri="{FF2B5EF4-FFF2-40B4-BE49-F238E27FC236}">
                <a16:creationId xmlns:a16="http://schemas.microsoft.com/office/drawing/2014/main" id="{70DDD911-DBF3-7F4F-BF66-8853AA4181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15038" y="4907583"/>
            <a:ext cx="177800" cy="79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79" name="Group 382">
            <a:extLst>
              <a:ext uri="{FF2B5EF4-FFF2-40B4-BE49-F238E27FC236}">
                <a16:creationId xmlns:a16="http://schemas.microsoft.com/office/drawing/2014/main" id="{444C4E2A-E876-FA42-B00E-F2550AD7EDC3}"/>
              </a:ext>
            </a:extLst>
          </p:cNvPr>
          <p:cNvGrpSpPr>
            <a:grpSpLocks/>
          </p:cNvGrpSpPr>
          <p:nvPr/>
        </p:nvGrpSpPr>
        <p:grpSpPr bwMode="auto">
          <a:xfrm>
            <a:off x="7127673" y="5455340"/>
            <a:ext cx="288925" cy="220663"/>
            <a:chOff x="2274" y="2821"/>
            <a:chExt cx="215" cy="238"/>
          </a:xfrm>
        </p:grpSpPr>
        <p:sp>
          <p:nvSpPr>
            <p:cNvPr id="480" name="Freeform 383">
              <a:extLst>
                <a:ext uri="{FF2B5EF4-FFF2-40B4-BE49-F238E27FC236}">
                  <a16:creationId xmlns:a16="http://schemas.microsoft.com/office/drawing/2014/main" id="{BDDB8C29-61C8-B44A-A0C9-80B160DD04E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1" name="Line 384">
              <a:extLst>
                <a:ext uri="{FF2B5EF4-FFF2-40B4-BE49-F238E27FC236}">
                  <a16:creationId xmlns:a16="http://schemas.microsoft.com/office/drawing/2014/main" id="{8F4AE323-F3F4-E14E-B478-2730ECFD58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2" name="Freeform 385">
              <a:extLst>
                <a:ext uri="{FF2B5EF4-FFF2-40B4-BE49-F238E27FC236}">
                  <a16:creationId xmlns:a16="http://schemas.microsoft.com/office/drawing/2014/main" id="{41C8AF46-22BA-2346-AD20-B0D2DA9362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3" name="Line 386">
              <a:extLst>
                <a:ext uri="{FF2B5EF4-FFF2-40B4-BE49-F238E27FC236}">
                  <a16:creationId xmlns:a16="http://schemas.microsoft.com/office/drawing/2014/main" id="{FF499369-05D1-BD40-A15C-F1F4775FFD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4" name="Freeform 387">
              <a:extLst>
                <a:ext uri="{FF2B5EF4-FFF2-40B4-BE49-F238E27FC236}">
                  <a16:creationId xmlns:a16="http://schemas.microsoft.com/office/drawing/2014/main" id="{FF57B98D-A160-3344-BA6D-DBC150EEDC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5" name="Line 388">
              <a:extLst>
                <a:ext uri="{FF2B5EF4-FFF2-40B4-BE49-F238E27FC236}">
                  <a16:creationId xmlns:a16="http://schemas.microsoft.com/office/drawing/2014/main" id="{0700E589-A21D-F84B-8C68-40D1B51EED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6" name="Freeform 389">
              <a:extLst>
                <a:ext uri="{FF2B5EF4-FFF2-40B4-BE49-F238E27FC236}">
                  <a16:creationId xmlns:a16="http://schemas.microsoft.com/office/drawing/2014/main" id="{75397DE6-7C44-4F44-9365-9A1D35474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7" name="Freeform 390">
              <a:extLst>
                <a:ext uri="{FF2B5EF4-FFF2-40B4-BE49-F238E27FC236}">
                  <a16:creationId xmlns:a16="http://schemas.microsoft.com/office/drawing/2014/main" id="{368EB1B3-47F7-2447-B958-2BCE0F178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8" name="Rectangle 391">
              <a:extLst>
                <a:ext uri="{FF2B5EF4-FFF2-40B4-BE49-F238E27FC236}">
                  <a16:creationId xmlns:a16="http://schemas.microsoft.com/office/drawing/2014/main" id="{C14D26ED-4841-3E46-BF7A-83D8D95E9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89" name="Freeform 392">
              <a:extLst>
                <a:ext uri="{FF2B5EF4-FFF2-40B4-BE49-F238E27FC236}">
                  <a16:creationId xmlns:a16="http://schemas.microsoft.com/office/drawing/2014/main" id="{F7380919-6949-F94F-8330-C7FD85D06A4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0" name="Line 393">
              <a:extLst>
                <a:ext uri="{FF2B5EF4-FFF2-40B4-BE49-F238E27FC236}">
                  <a16:creationId xmlns:a16="http://schemas.microsoft.com/office/drawing/2014/main" id="{572E4DD5-2700-084B-A313-B26B6D4CD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1" name="Line 394">
              <a:extLst>
                <a:ext uri="{FF2B5EF4-FFF2-40B4-BE49-F238E27FC236}">
                  <a16:creationId xmlns:a16="http://schemas.microsoft.com/office/drawing/2014/main" id="{AA53B8C5-637F-3A4F-90EA-F02C41B173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2" name="Line 395">
              <a:extLst>
                <a:ext uri="{FF2B5EF4-FFF2-40B4-BE49-F238E27FC236}">
                  <a16:creationId xmlns:a16="http://schemas.microsoft.com/office/drawing/2014/main" id="{9441D979-2998-2648-980D-EA524FE9B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3" name="Freeform 396">
              <a:extLst>
                <a:ext uri="{FF2B5EF4-FFF2-40B4-BE49-F238E27FC236}">
                  <a16:creationId xmlns:a16="http://schemas.microsoft.com/office/drawing/2014/main" id="{7F4AFBF0-B087-2B49-B22A-242928895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4" name="Group 398">
            <a:extLst>
              <a:ext uri="{FF2B5EF4-FFF2-40B4-BE49-F238E27FC236}">
                <a16:creationId xmlns:a16="http://schemas.microsoft.com/office/drawing/2014/main" id="{BBD74A9D-6F6D-8246-9DE8-B4C2AB33096F}"/>
              </a:ext>
            </a:extLst>
          </p:cNvPr>
          <p:cNvGrpSpPr>
            <a:grpSpLocks/>
          </p:cNvGrpSpPr>
          <p:nvPr/>
        </p:nvGrpSpPr>
        <p:grpSpPr bwMode="auto">
          <a:xfrm>
            <a:off x="7634085" y="5436290"/>
            <a:ext cx="223838" cy="254000"/>
            <a:chOff x="2274" y="2821"/>
            <a:chExt cx="215" cy="238"/>
          </a:xfrm>
        </p:grpSpPr>
        <p:sp>
          <p:nvSpPr>
            <p:cNvPr id="495" name="Freeform 399">
              <a:extLst>
                <a:ext uri="{FF2B5EF4-FFF2-40B4-BE49-F238E27FC236}">
                  <a16:creationId xmlns:a16="http://schemas.microsoft.com/office/drawing/2014/main" id="{12E023A5-7FBF-5C48-B02C-B779949091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6" name="Line 400">
              <a:extLst>
                <a:ext uri="{FF2B5EF4-FFF2-40B4-BE49-F238E27FC236}">
                  <a16:creationId xmlns:a16="http://schemas.microsoft.com/office/drawing/2014/main" id="{22601291-2593-D546-BEC9-0877AF59FD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7" name="Freeform 401">
              <a:extLst>
                <a:ext uri="{FF2B5EF4-FFF2-40B4-BE49-F238E27FC236}">
                  <a16:creationId xmlns:a16="http://schemas.microsoft.com/office/drawing/2014/main" id="{71ACC171-BB81-7641-9ACA-D8DDAF2200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8" name="Line 402">
              <a:extLst>
                <a:ext uri="{FF2B5EF4-FFF2-40B4-BE49-F238E27FC236}">
                  <a16:creationId xmlns:a16="http://schemas.microsoft.com/office/drawing/2014/main" id="{AF45D7DA-B67F-DC46-BF98-1EF5C1B0E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99" name="Freeform 403">
              <a:extLst>
                <a:ext uri="{FF2B5EF4-FFF2-40B4-BE49-F238E27FC236}">
                  <a16:creationId xmlns:a16="http://schemas.microsoft.com/office/drawing/2014/main" id="{ABE18084-E411-0446-A052-86BB1FD39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0" name="Line 404">
              <a:extLst>
                <a:ext uri="{FF2B5EF4-FFF2-40B4-BE49-F238E27FC236}">
                  <a16:creationId xmlns:a16="http://schemas.microsoft.com/office/drawing/2014/main" id="{AAFB5D72-E469-954F-B6D8-5737C3999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1" name="Freeform 405">
              <a:extLst>
                <a:ext uri="{FF2B5EF4-FFF2-40B4-BE49-F238E27FC236}">
                  <a16:creationId xmlns:a16="http://schemas.microsoft.com/office/drawing/2014/main" id="{6FA32C76-7534-3A4B-837A-FC8A46B91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2" name="Freeform 406">
              <a:extLst>
                <a:ext uri="{FF2B5EF4-FFF2-40B4-BE49-F238E27FC236}">
                  <a16:creationId xmlns:a16="http://schemas.microsoft.com/office/drawing/2014/main" id="{C264D84A-28A9-B04F-867C-C194EF3C58B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3" name="Rectangle 407">
              <a:extLst>
                <a:ext uri="{FF2B5EF4-FFF2-40B4-BE49-F238E27FC236}">
                  <a16:creationId xmlns:a16="http://schemas.microsoft.com/office/drawing/2014/main" id="{E212E0B0-8257-BE48-B090-B257D29E67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4" name="Freeform 408">
              <a:extLst>
                <a:ext uri="{FF2B5EF4-FFF2-40B4-BE49-F238E27FC236}">
                  <a16:creationId xmlns:a16="http://schemas.microsoft.com/office/drawing/2014/main" id="{F4CB953E-50B8-1940-AF9A-28E1B0DB1D1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5" name="Line 409">
              <a:extLst>
                <a:ext uri="{FF2B5EF4-FFF2-40B4-BE49-F238E27FC236}">
                  <a16:creationId xmlns:a16="http://schemas.microsoft.com/office/drawing/2014/main" id="{18E09DFC-F4BB-424E-BFFD-3B30685805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6" name="Line 410">
              <a:extLst>
                <a:ext uri="{FF2B5EF4-FFF2-40B4-BE49-F238E27FC236}">
                  <a16:creationId xmlns:a16="http://schemas.microsoft.com/office/drawing/2014/main" id="{17E6715E-7466-E44B-8DAE-05A382E0FD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7" name="Line 411">
              <a:extLst>
                <a:ext uri="{FF2B5EF4-FFF2-40B4-BE49-F238E27FC236}">
                  <a16:creationId xmlns:a16="http://schemas.microsoft.com/office/drawing/2014/main" id="{6EF7AAC8-C8C7-2B48-B5DD-DB69FB889A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08" name="Freeform 412">
              <a:extLst>
                <a:ext uri="{FF2B5EF4-FFF2-40B4-BE49-F238E27FC236}">
                  <a16:creationId xmlns:a16="http://schemas.microsoft.com/office/drawing/2014/main" id="{30D8703F-1419-2B46-8305-471C2403455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09" name="Group 413">
            <a:extLst>
              <a:ext uri="{FF2B5EF4-FFF2-40B4-BE49-F238E27FC236}">
                <a16:creationId xmlns:a16="http://schemas.microsoft.com/office/drawing/2014/main" id="{975F8A05-A054-D847-8C71-D0CD3F80A611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13498" y="5464865"/>
            <a:ext cx="298450" cy="211138"/>
            <a:chOff x="2274" y="2821"/>
            <a:chExt cx="215" cy="238"/>
          </a:xfrm>
        </p:grpSpPr>
        <p:sp>
          <p:nvSpPr>
            <p:cNvPr id="510" name="Freeform 414">
              <a:extLst>
                <a:ext uri="{FF2B5EF4-FFF2-40B4-BE49-F238E27FC236}">
                  <a16:creationId xmlns:a16="http://schemas.microsoft.com/office/drawing/2014/main" id="{BF3BC4D9-EEFB-504A-8010-E2B584D84D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6 w 430"/>
                <a:gd name="T19" fmla="*/ 1 h 50"/>
                <a:gd name="T20" fmla="*/ 1 w 430"/>
                <a:gd name="T21" fmla="*/ 1 h 50"/>
                <a:gd name="T22" fmla="*/ 6 w 430"/>
                <a:gd name="T23" fmla="*/ 1 h 5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  <a:close/>
                  <a:moveTo>
                    <a:pt x="376" y="18"/>
                  </a:moveTo>
                  <a:lnTo>
                    <a:pt x="33" y="18"/>
                  </a:lnTo>
                  <a:lnTo>
                    <a:pt x="376" y="18"/>
                  </a:lnTo>
                  <a:close/>
                </a:path>
              </a:pathLst>
            </a:custGeom>
            <a:solidFill>
              <a:srgbClr val="3333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1" name="Line 415">
              <a:extLst>
                <a:ext uri="{FF2B5EF4-FFF2-40B4-BE49-F238E27FC236}">
                  <a16:creationId xmlns:a16="http://schemas.microsoft.com/office/drawing/2014/main" id="{60D51E27-CB41-8943-9955-66D7BCB05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7" y="2951"/>
              <a:ext cx="30" cy="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2" name="Freeform 416">
              <a:extLst>
                <a:ext uri="{FF2B5EF4-FFF2-40B4-BE49-F238E27FC236}">
                  <a16:creationId xmlns:a16="http://schemas.microsoft.com/office/drawing/2014/main" id="{97A26554-12E7-C14C-B87F-877AFF035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2923"/>
              <a:ext cx="44" cy="109"/>
            </a:xfrm>
            <a:custGeom>
              <a:avLst/>
              <a:gdLst>
                <a:gd name="T0" fmla="*/ 2 w 87"/>
                <a:gd name="T1" fmla="*/ 3 h 219"/>
                <a:gd name="T2" fmla="*/ 0 w 87"/>
                <a:gd name="T3" fmla="*/ 0 h 219"/>
                <a:gd name="T4" fmla="*/ 1 w 87"/>
                <a:gd name="T5" fmla="*/ 0 h 21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7" h="219">
                  <a:moveTo>
                    <a:pt x="87" y="219"/>
                  </a:moveTo>
                  <a:lnTo>
                    <a:pt x="0" y="55"/>
                  </a:lnTo>
                  <a:lnTo>
                    <a:pt x="28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3" name="Line 417">
              <a:extLst>
                <a:ext uri="{FF2B5EF4-FFF2-40B4-BE49-F238E27FC236}">
                  <a16:creationId xmlns:a16="http://schemas.microsoft.com/office/drawing/2014/main" id="{E1D2F44C-498F-F040-AF8C-AD2CCEE3E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00" y="2951"/>
              <a:ext cx="47" cy="8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4" name="Freeform 418">
              <a:extLst>
                <a:ext uri="{FF2B5EF4-FFF2-40B4-BE49-F238E27FC236}">
                  <a16:creationId xmlns:a16="http://schemas.microsoft.com/office/drawing/2014/main" id="{CFE3E224-390C-6D42-8B5E-795EC52B8D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7" y="3005"/>
              <a:ext cx="86" cy="27"/>
            </a:xfrm>
            <a:custGeom>
              <a:avLst/>
              <a:gdLst>
                <a:gd name="T0" fmla="*/ 1 w 172"/>
                <a:gd name="T1" fmla="*/ 0 h 55"/>
                <a:gd name="T2" fmla="*/ 0 w 172"/>
                <a:gd name="T3" fmla="*/ 0 h 55"/>
                <a:gd name="T4" fmla="*/ 3 w 172"/>
                <a:gd name="T5" fmla="*/ 0 h 55"/>
                <a:gd name="T6" fmla="*/ 3 w 172"/>
                <a:gd name="T7" fmla="*/ 0 h 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2" h="55">
                  <a:moveTo>
                    <a:pt x="28" y="55"/>
                  </a:moveTo>
                  <a:lnTo>
                    <a:pt x="0" y="0"/>
                  </a:lnTo>
                  <a:lnTo>
                    <a:pt x="172" y="0"/>
                  </a:lnTo>
                  <a:lnTo>
                    <a:pt x="146" y="55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5" name="Line 419">
              <a:extLst>
                <a:ext uri="{FF2B5EF4-FFF2-40B4-BE49-F238E27FC236}">
                  <a16:creationId xmlns:a16="http://schemas.microsoft.com/office/drawing/2014/main" id="{36DADBEA-F35F-7B42-A84F-DBF4EB1566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375" y="2960"/>
              <a:ext cx="46" cy="7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6" name="Freeform 420">
              <a:extLst>
                <a:ext uri="{FF2B5EF4-FFF2-40B4-BE49-F238E27FC236}">
                  <a16:creationId xmlns:a16="http://schemas.microsoft.com/office/drawing/2014/main" id="{2F7A56FF-DAA4-B548-A596-0AEEDA92B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4" y="3034"/>
              <a:ext cx="215" cy="25"/>
            </a:xfrm>
            <a:custGeom>
              <a:avLst/>
              <a:gdLst>
                <a:gd name="T0" fmla="*/ 1 w 430"/>
                <a:gd name="T1" fmla="*/ 1 h 50"/>
                <a:gd name="T2" fmla="*/ 0 w 430"/>
                <a:gd name="T3" fmla="*/ 1 h 50"/>
                <a:gd name="T4" fmla="*/ 0 w 430"/>
                <a:gd name="T5" fmla="*/ 1 h 50"/>
                <a:gd name="T6" fmla="*/ 7 w 430"/>
                <a:gd name="T7" fmla="*/ 1 h 50"/>
                <a:gd name="T8" fmla="*/ 7 w 430"/>
                <a:gd name="T9" fmla="*/ 1 h 50"/>
                <a:gd name="T10" fmla="*/ 6 w 430"/>
                <a:gd name="T11" fmla="*/ 1 h 50"/>
                <a:gd name="T12" fmla="*/ 6 w 430"/>
                <a:gd name="T13" fmla="*/ 0 h 50"/>
                <a:gd name="T14" fmla="*/ 1 w 430"/>
                <a:gd name="T15" fmla="*/ 0 h 50"/>
                <a:gd name="T16" fmla="*/ 1 w 430"/>
                <a:gd name="T17" fmla="*/ 1 h 5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430" h="50">
                  <a:moveTo>
                    <a:pt x="26" y="18"/>
                  </a:moveTo>
                  <a:lnTo>
                    <a:pt x="0" y="18"/>
                  </a:lnTo>
                  <a:lnTo>
                    <a:pt x="0" y="50"/>
                  </a:lnTo>
                  <a:lnTo>
                    <a:pt x="430" y="50"/>
                  </a:lnTo>
                  <a:lnTo>
                    <a:pt x="430" y="18"/>
                  </a:lnTo>
                  <a:lnTo>
                    <a:pt x="376" y="18"/>
                  </a:lnTo>
                  <a:lnTo>
                    <a:pt x="376" y="0"/>
                  </a:lnTo>
                  <a:lnTo>
                    <a:pt x="26" y="0"/>
                  </a:lnTo>
                  <a:lnTo>
                    <a:pt x="26" y="18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7" name="Freeform 421">
              <a:extLst>
                <a:ext uri="{FF2B5EF4-FFF2-40B4-BE49-F238E27FC236}">
                  <a16:creationId xmlns:a16="http://schemas.microsoft.com/office/drawing/2014/main" id="{F0E25BB6-8958-A14D-B0E2-4CBFDD9A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0" y="3043"/>
              <a:ext cx="171" cy="1"/>
            </a:xfrm>
            <a:custGeom>
              <a:avLst/>
              <a:gdLst>
                <a:gd name="T0" fmla="*/ 5 w 343"/>
                <a:gd name="T1" fmla="*/ 0 h 1"/>
                <a:gd name="T2" fmla="*/ 0 w 343"/>
                <a:gd name="T3" fmla="*/ 0 h 1"/>
                <a:gd name="T4" fmla="*/ 5 w 343"/>
                <a:gd name="T5" fmla="*/ 0 h 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43" h="1">
                  <a:moveTo>
                    <a:pt x="343" y="0"/>
                  </a:moveTo>
                  <a:lnTo>
                    <a:pt x="0" y="0"/>
                  </a:lnTo>
                  <a:lnTo>
                    <a:pt x="343" y="0"/>
                  </a:lnTo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8" name="Rectangle 422">
              <a:extLst>
                <a:ext uri="{FF2B5EF4-FFF2-40B4-BE49-F238E27FC236}">
                  <a16:creationId xmlns:a16="http://schemas.microsoft.com/office/drawing/2014/main" id="{6E5F60CA-37B8-7744-8FA8-264FA6D819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47" y="2951"/>
              <a:ext cx="27" cy="83"/>
            </a:xfrm>
            <a:prstGeom prst="rect">
              <a:avLst/>
            </a:prstGeom>
            <a:solidFill>
              <a:srgbClr val="3333FF"/>
            </a:solidFill>
            <a:ln w="635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19" name="Freeform 423">
              <a:extLst>
                <a:ext uri="{FF2B5EF4-FFF2-40B4-BE49-F238E27FC236}">
                  <a16:creationId xmlns:a16="http://schemas.microsoft.com/office/drawing/2014/main" id="{014C1E9E-E6BE-7E45-964D-7DD435B6C8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81" y="2821"/>
              <a:ext cx="208" cy="175"/>
            </a:xfrm>
            <a:custGeom>
              <a:avLst/>
              <a:gdLst>
                <a:gd name="T0" fmla="*/ 1 w 415"/>
                <a:gd name="T1" fmla="*/ 1 h 350"/>
                <a:gd name="T2" fmla="*/ 1 w 415"/>
                <a:gd name="T3" fmla="*/ 2 h 350"/>
                <a:gd name="T4" fmla="*/ 1 w 415"/>
                <a:gd name="T5" fmla="*/ 3 h 350"/>
                <a:gd name="T6" fmla="*/ 1 w 415"/>
                <a:gd name="T7" fmla="*/ 3 h 350"/>
                <a:gd name="T8" fmla="*/ 2 w 415"/>
                <a:gd name="T9" fmla="*/ 4 h 350"/>
                <a:gd name="T10" fmla="*/ 3 w 415"/>
                <a:gd name="T11" fmla="*/ 5 h 350"/>
                <a:gd name="T12" fmla="*/ 4 w 415"/>
                <a:gd name="T13" fmla="*/ 5 h 350"/>
                <a:gd name="T14" fmla="*/ 5 w 415"/>
                <a:gd name="T15" fmla="*/ 6 h 350"/>
                <a:gd name="T16" fmla="*/ 6 w 415"/>
                <a:gd name="T17" fmla="*/ 6 h 350"/>
                <a:gd name="T18" fmla="*/ 6 w 415"/>
                <a:gd name="T19" fmla="*/ 6 h 350"/>
                <a:gd name="T20" fmla="*/ 7 w 415"/>
                <a:gd name="T21" fmla="*/ 5 h 350"/>
                <a:gd name="T22" fmla="*/ 7 w 415"/>
                <a:gd name="T23" fmla="*/ 5 h 350"/>
                <a:gd name="T24" fmla="*/ 6 w 415"/>
                <a:gd name="T25" fmla="*/ 5 h 350"/>
                <a:gd name="T26" fmla="*/ 6 w 415"/>
                <a:gd name="T27" fmla="*/ 5 h 350"/>
                <a:gd name="T28" fmla="*/ 5 w 415"/>
                <a:gd name="T29" fmla="*/ 5 h 350"/>
                <a:gd name="T30" fmla="*/ 4 w 415"/>
                <a:gd name="T31" fmla="*/ 5 h 350"/>
                <a:gd name="T32" fmla="*/ 3 w 415"/>
                <a:gd name="T33" fmla="*/ 4 h 350"/>
                <a:gd name="T34" fmla="*/ 2 w 415"/>
                <a:gd name="T35" fmla="*/ 3 h 350"/>
                <a:gd name="T36" fmla="*/ 2 w 415"/>
                <a:gd name="T37" fmla="*/ 3 h 350"/>
                <a:gd name="T38" fmla="*/ 1 w 415"/>
                <a:gd name="T39" fmla="*/ 2 h 350"/>
                <a:gd name="T40" fmla="*/ 1 w 415"/>
                <a:gd name="T41" fmla="*/ 1 h 350"/>
                <a:gd name="T42" fmla="*/ 1 w 415"/>
                <a:gd name="T43" fmla="*/ 1 h 350"/>
                <a:gd name="T44" fmla="*/ 1 w 415"/>
                <a:gd name="T45" fmla="*/ 1 h 350"/>
                <a:gd name="T46" fmla="*/ 1 w 415"/>
                <a:gd name="T47" fmla="*/ 0 h 350"/>
                <a:gd name="T48" fmla="*/ 1 w 415"/>
                <a:gd name="T49" fmla="*/ 1 h 350"/>
                <a:gd name="T50" fmla="*/ 2 w 415"/>
                <a:gd name="T51" fmla="*/ 1 h 350"/>
                <a:gd name="T52" fmla="*/ 3 w 415"/>
                <a:gd name="T53" fmla="*/ 1 h 350"/>
                <a:gd name="T54" fmla="*/ 4 w 415"/>
                <a:gd name="T55" fmla="*/ 2 h 350"/>
                <a:gd name="T56" fmla="*/ 5 w 415"/>
                <a:gd name="T57" fmla="*/ 2 h 350"/>
                <a:gd name="T58" fmla="*/ 6 w 415"/>
                <a:gd name="T59" fmla="*/ 3 h 350"/>
                <a:gd name="T60" fmla="*/ 6 w 415"/>
                <a:gd name="T61" fmla="*/ 4 h 350"/>
                <a:gd name="T62" fmla="*/ 7 w 415"/>
                <a:gd name="T63" fmla="*/ 4 h 350"/>
                <a:gd name="T64" fmla="*/ 7 w 415"/>
                <a:gd name="T65" fmla="*/ 5 h 350"/>
                <a:gd name="T66" fmla="*/ 7 w 415"/>
                <a:gd name="T67" fmla="*/ 5 h 350"/>
                <a:gd name="T68" fmla="*/ 7 w 415"/>
                <a:gd name="T69" fmla="*/ 5 h 350"/>
                <a:gd name="T70" fmla="*/ 6 w 415"/>
                <a:gd name="T71" fmla="*/ 5 h 350"/>
                <a:gd name="T72" fmla="*/ 6 w 415"/>
                <a:gd name="T73" fmla="*/ 5 h 350"/>
                <a:gd name="T74" fmla="*/ 5 w 415"/>
                <a:gd name="T75" fmla="*/ 5 h 350"/>
                <a:gd name="T76" fmla="*/ 4 w 415"/>
                <a:gd name="T77" fmla="*/ 4 h 350"/>
                <a:gd name="T78" fmla="*/ 3 w 415"/>
                <a:gd name="T79" fmla="*/ 4 h 350"/>
                <a:gd name="T80" fmla="*/ 2 w 415"/>
                <a:gd name="T81" fmla="*/ 3 h 350"/>
                <a:gd name="T82" fmla="*/ 1 w 415"/>
                <a:gd name="T83" fmla="*/ 2 h 350"/>
                <a:gd name="T84" fmla="*/ 1 w 415"/>
                <a:gd name="T85" fmla="*/ 2 h 350"/>
                <a:gd name="T86" fmla="*/ 1 w 415"/>
                <a:gd name="T87" fmla="*/ 1 h 350"/>
                <a:gd name="T88" fmla="*/ 1 w 415"/>
                <a:gd name="T89" fmla="*/ 1 h 350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415" h="350">
                  <a:moveTo>
                    <a:pt x="8" y="12"/>
                  </a:moveTo>
                  <a:lnTo>
                    <a:pt x="1" y="32"/>
                  </a:lnTo>
                  <a:lnTo>
                    <a:pt x="0" y="53"/>
                  </a:lnTo>
                  <a:lnTo>
                    <a:pt x="3" y="78"/>
                  </a:lnTo>
                  <a:lnTo>
                    <a:pt x="8" y="103"/>
                  </a:lnTo>
                  <a:lnTo>
                    <a:pt x="18" y="130"/>
                  </a:lnTo>
                  <a:lnTo>
                    <a:pt x="34" y="158"/>
                  </a:lnTo>
                  <a:lnTo>
                    <a:pt x="51" y="185"/>
                  </a:lnTo>
                  <a:lnTo>
                    <a:pt x="73" y="211"/>
                  </a:lnTo>
                  <a:lnTo>
                    <a:pt x="97" y="236"/>
                  </a:lnTo>
                  <a:lnTo>
                    <a:pt x="124" y="261"/>
                  </a:lnTo>
                  <a:lnTo>
                    <a:pt x="151" y="282"/>
                  </a:lnTo>
                  <a:lnTo>
                    <a:pt x="182" y="302"/>
                  </a:lnTo>
                  <a:lnTo>
                    <a:pt x="212" y="318"/>
                  </a:lnTo>
                  <a:lnTo>
                    <a:pt x="242" y="332"/>
                  </a:lnTo>
                  <a:lnTo>
                    <a:pt x="270" y="341"/>
                  </a:lnTo>
                  <a:lnTo>
                    <a:pt x="299" y="346"/>
                  </a:lnTo>
                  <a:lnTo>
                    <a:pt x="325" y="350"/>
                  </a:lnTo>
                  <a:lnTo>
                    <a:pt x="349" y="346"/>
                  </a:lnTo>
                  <a:lnTo>
                    <a:pt x="371" y="341"/>
                  </a:lnTo>
                  <a:lnTo>
                    <a:pt x="388" y="332"/>
                  </a:lnTo>
                  <a:lnTo>
                    <a:pt x="402" y="318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  <a:moveTo>
                    <a:pt x="8" y="12"/>
                  </a:moveTo>
                  <a:lnTo>
                    <a:pt x="14" y="5"/>
                  </a:lnTo>
                  <a:lnTo>
                    <a:pt x="24" y="0"/>
                  </a:lnTo>
                  <a:lnTo>
                    <a:pt x="38" y="0"/>
                  </a:lnTo>
                  <a:lnTo>
                    <a:pt x="56" y="2"/>
                  </a:lnTo>
                  <a:lnTo>
                    <a:pt x="77" y="7"/>
                  </a:lnTo>
                  <a:lnTo>
                    <a:pt x="100" y="16"/>
                  </a:lnTo>
                  <a:lnTo>
                    <a:pt x="126" y="26"/>
                  </a:lnTo>
                  <a:lnTo>
                    <a:pt x="153" y="41"/>
                  </a:lnTo>
                  <a:lnTo>
                    <a:pt x="182" y="57"/>
                  </a:lnTo>
                  <a:lnTo>
                    <a:pt x="210" y="74"/>
                  </a:lnTo>
                  <a:lnTo>
                    <a:pt x="239" y="94"/>
                  </a:lnTo>
                  <a:lnTo>
                    <a:pt x="268" y="115"/>
                  </a:lnTo>
                  <a:lnTo>
                    <a:pt x="295" y="138"/>
                  </a:lnTo>
                  <a:lnTo>
                    <a:pt x="321" y="160"/>
                  </a:lnTo>
                  <a:lnTo>
                    <a:pt x="345" y="183"/>
                  </a:lnTo>
                  <a:lnTo>
                    <a:pt x="365" y="204"/>
                  </a:lnTo>
                  <a:lnTo>
                    <a:pt x="382" y="226"/>
                  </a:lnTo>
                  <a:lnTo>
                    <a:pt x="396" y="245"/>
                  </a:lnTo>
                  <a:lnTo>
                    <a:pt x="406" y="263"/>
                  </a:lnTo>
                  <a:lnTo>
                    <a:pt x="412" y="279"/>
                  </a:lnTo>
                  <a:lnTo>
                    <a:pt x="415" y="291"/>
                  </a:lnTo>
                  <a:lnTo>
                    <a:pt x="412" y="302"/>
                  </a:lnTo>
                  <a:lnTo>
                    <a:pt x="406" y="309"/>
                  </a:lnTo>
                  <a:lnTo>
                    <a:pt x="396" y="314"/>
                  </a:lnTo>
                  <a:lnTo>
                    <a:pt x="382" y="316"/>
                  </a:lnTo>
                  <a:lnTo>
                    <a:pt x="365" y="313"/>
                  </a:lnTo>
                  <a:lnTo>
                    <a:pt x="343" y="307"/>
                  </a:lnTo>
                  <a:lnTo>
                    <a:pt x="321" y="300"/>
                  </a:lnTo>
                  <a:lnTo>
                    <a:pt x="295" y="288"/>
                  </a:lnTo>
                  <a:lnTo>
                    <a:pt x="268" y="275"/>
                  </a:lnTo>
                  <a:lnTo>
                    <a:pt x="239" y="259"/>
                  </a:lnTo>
                  <a:lnTo>
                    <a:pt x="210" y="240"/>
                  </a:lnTo>
                  <a:lnTo>
                    <a:pt x="182" y="220"/>
                  </a:lnTo>
                  <a:lnTo>
                    <a:pt x="153" y="199"/>
                  </a:lnTo>
                  <a:lnTo>
                    <a:pt x="126" y="178"/>
                  </a:lnTo>
                  <a:lnTo>
                    <a:pt x="100" y="154"/>
                  </a:lnTo>
                  <a:lnTo>
                    <a:pt x="76" y="131"/>
                  </a:lnTo>
                  <a:lnTo>
                    <a:pt x="56" y="110"/>
                  </a:lnTo>
                  <a:lnTo>
                    <a:pt x="38" y="89"/>
                  </a:lnTo>
                  <a:lnTo>
                    <a:pt x="24" y="69"/>
                  </a:lnTo>
                  <a:lnTo>
                    <a:pt x="14" y="51"/>
                  </a:lnTo>
                  <a:lnTo>
                    <a:pt x="8" y="35"/>
                  </a:lnTo>
                  <a:lnTo>
                    <a:pt x="5" y="23"/>
                  </a:lnTo>
                  <a:lnTo>
                    <a:pt x="8" y="12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0" name="Line 424">
              <a:extLst>
                <a:ext uri="{FF2B5EF4-FFF2-40B4-BE49-F238E27FC236}">
                  <a16:creationId xmlns:a16="http://schemas.microsoft.com/office/drawing/2014/main" id="{A474D7E3-FF03-1B44-8646-2B1564195C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285" y="2824"/>
              <a:ext cx="136" cy="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1" name="Line 425">
              <a:extLst>
                <a:ext uri="{FF2B5EF4-FFF2-40B4-BE49-F238E27FC236}">
                  <a16:creationId xmlns:a16="http://schemas.microsoft.com/office/drawing/2014/main" id="{E4858A5A-F8A5-7B46-9A2C-26E5DD4AD4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72" y="2826"/>
              <a:ext cx="49" cy="102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2" name="Line 426">
              <a:extLst>
                <a:ext uri="{FF2B5EF4-FFF2-40B4-BE49-F238E27FC236}">
                  <a16:creationId xmlns:a16="http://schemas.microsoft.com/office/drawing/2014/main" id="{DFEE627D-046D-EC42-B1CB-52F73CDED7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1" y="2826"/>
              <a:ext cx="67" cy="144"/>
            </a:xfrm>
            <a:prstGeom prst="line">
              <a:avLst/>
            </a:prstGeom>
            <a:noFill/>
            <a:ln w="158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23" name="Freeform 427">
              <a:extLst>
                <a:ext uri="{FF2B5EF4-FFF2-40B4-BE49-F238E27FC236}">
                  <a16:creationId xmlns:a16="http://schemas.microsoft.com/office/drawing/2014/main" id="{047A6D46-B266-B844-A8B4-8AAAA1678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9" y="2902"/>
              <a:ext cx="51" cy="40"/>
            </a:xfrm>
            <a:custGeom>
              <a:avLst/>
              <a:gdLst>
                <a:gd name="T0" fmla="*/ 0 w 101"/>
                <a:gd name="T1" fmla="*/ 1 h 80"/>
                <a:gd name="T2" fmla="*/ 1 w 101"/>
                <a:gd name="T3" fmla="*/ 0 h 80"/>
                <a:gd name="T4" fmla="*/ 1 w 101"/>
                <a:gd name="T5" fmla="*/ 1 h 80"/>
                <a:gd name="T6" fmla="*/ 1 w 101"/>
                <a:gd name="T7" fmla="*/ 1 h 80"/>
                <a:gd name="T8" fmla="*/ 1 w 101"/>
                <a:gd name="T9" fmla="*/ 1 h 80"/>
                <a:gd name="T10" fmla="*/ 1 w 101"/>
                <a:gd name="T11" fmla="*/ 1 h 80"/>
                <a:gd name="T12" fmla="*/ 2 w 101"/>
                <a:gd name="T13" fmla="*/ 1 h 80"/>
                <a:gd name="T14" fmla="*/ 2 w 101"/>
                <a:gd name="T15" fmla="*/ 1 h 80"/>
                <a:gd name="T16" fmla="*/ 2 w 101"/>
                <a:gd name="T17" fmla="*/ 1 h 80"/>
                <a:gd name="T18" fmla="*/ 2 w 101"/>
                <a:gd name="T19" fmla="*/ 1 h 80"/>
                <a:gd name="T20" fmla="*/ 2 w 101"/>
                <a:gd name="T21" fmla="*/ 2 h 80"/>
                <a:gd name="T22" fmla="*/ 2 w 101"/>
                <a:gd name="T23" fmla="*/ 2 h 80"/>
                <a:gd name="T24" fmla="*/ 2 w 101"/>
                <a:gd name="T25" fmla="*/ 2 h 80"/>
                <a:gd name="T26" fmla="*/ 2 w 101"/>
                <a:gd name="T27" fmla="*/ 2 h 80"/>
                <a:gd name="T28" fmla="*/ 2 w 101"/>
                <a:gd name="T29" fmla="*/ 2 h 80"/>
                <a:gd name="T30" fmla="*/ 2 w 101"/>
                <a:gd name="T31" fmla="*/ 2 h 80"/>
                <a:gd name="T32" fmla="*/ 1 w 101"/>
                <a:gd name="T33" fmla="*/ 1 h 80"/>
                <a:gd name="T34" fmla="*/ 1 w 101"/>
                <a:gd name="T35" fmla="*/ 1 h 80"/>
                <a:gd name="T36" fmla="*/ 1 w 101"/>
                <a:gd name="T37" fmla="*/ 1 h 80"/>
                <a:gd name="T38" fmla="*/ 1 w 101"/>
                <a:gd name="T39" fmla="*/ 1 h 80"/>
                <a:gd name="T40" fmla="*/ 1 w 101"/>
                <a:gd name="T41" fmla="*/ 1 h 80"/>
                <a:gd name="T42" fmla="*/ 0 w 101"/>
                <a:gd name="T43" fmla="*/ 1 h 80"/>
                <a:gd name="T44" fmla="*/ 0 w 101"/>
                <a:gd name="T45" fmla="*/ 1 h 80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101" h="80">
                  <a:moveTo>
                    <a:pt x="0" y="3"/>
                  </a:moveTo>
                  <a:lnTo>
                    <a:pt x="4" y="0"/>
                  </a:lnTo>
                  <a:lnTo>
                    <a:pt x="13" y="1"/>
                  </a:lnTo>
                  <a:lnTo>
                    <a:pt x="24" y="3"/>
                  </a:lnTo>
                  <a:lnTo>
                    <a:pt x="37" y="10"/>
                  </a:lnTo>
                  <a:lnTo>
                    <a:pt x="51" y="19"/>
                  </a:lnTo>
                  <a:lnTo>
                    <a:pt x="66" y="30"/>
                  </a:lnTo>
                  <a:lnTo>
                    <a:pt x="79" y="40"/>
                  </a:lnTo>
                  <a:lnTo>
                    <a:pt x="90" y="51"/>
                  </a:lnTo>
                  <a:lnTo>
                    <a:pt x="97" y="62"/>
                  </a:lnTo>
                  <a:lnTo>
                    <a:pt x="101" y="71"/>
                  </a:lnTo>
                  <a:lnTo>
                    <a:pt x="101" y="76"/>
                  </a:lnTo>
                  <a:lnTo>
                    <a:pt x="97" y="80"/>
                  </a:lnTo>
                  <a:lnTo>
                    <a:pt x="90" y="78"/>
                  </a:lnTo>
                  <a:lnTo>
                    <a:pt x="79" y="74"/>
                  </a:lnTo>
                  <a:lnTo>
                    <a:pt x="66" y="69"/>
                  </a:lnTo>
                  <a:lnTo>
                    <a:pt x="51" y="60"/>
                  </a:lnTo>
                  <a:lnTo>
                    <a:pt x="37" y="49"/>
                  </a:lnTo>
                  <a:lnTo>
                    <a:pt x="23" y="39"/>
                  </a:lnTo>
                  <a:lnTo>
                    <a:pt x="13" y="28"/>
                  </a:lnTo>
                  <a:lnTo>
                    <a:pt x="4" y="17"/>
                  </a:lnTo>
                  <a:lnTo>
                    <a:pt x="0" y="8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3333FF"/>
            </a:solidFill>
            <a:ln w="63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524" name="Picture 429" descr="MMj03957750000[1]">
            <a:extLst>
              <a:ext uri="{FF2B5EF4-FFF2-40B4-BE49-F238E27FC236}">
                <a16:creationId xmlns:a16="http://schemas.microsoft.com/office/drawing/2014/main" id="{B804968F-3592-094F-A8BF-179E7849E6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723" y="4742553"/>
            <a:ext cx="56197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5" name="Picture 432" descr="cocktail">
            <a:extLst>
              <a:ext uri="{FF2B5EF4-FFF2-40B4-BE49-F238E27FC236}">
                <a16:creationId xmlns:a16="http://schemas.microsoft.com/office/drawing/2014/main" id="{099A3239-42CC-704F-8979-71CDF0E27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6005" y="4661590"/>
            <a:ext cx="203041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6" name="Line 434">
            <a:extLst>
              <a:ext uri="{FF2B5EF4-FFF2-40B4-BE49-F238E27FC236}">
                <a16:creationId xmlns:a16="http://schemas.microsoft.com/office/drawing/2014/main" id="{13E4667A-1C98-C742-9515-44695E1E26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7" name="Line 435">
            <a:extLst>
              <a:ext uri="{FF2B5EF4-FFF2-40B4-BE49-F238E27FC236}">
                <a16:creationId xmlns:a16="http://schemas.microsoft.com/office/drawing/2014/main" id="{3AE8AA7B-1112-3E4B-9C21-6CE3F67CF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6450" y="4680571"/>
            <a:ext cx="24288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28" name="Line 436">
            <a:extLst>
              <a:ext uri="{FF2B5EF4-FFF2-40B4-BE49-F238E27FC236}">
                <a16:creationId xmlns:a16="http://schemas.microsoft.com/office/drawing/2014/main" id="{84E2754A-286E-2643-AF6C-06B6ED5706C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18188" y="5317158"/>
            <a:ext cx="1905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529" name="Group 506">
            <a:extLst>
              <a:ext uri="{FF2B5EF4-FFF2-40B4-BE49-F238E27FC236}">
                <a16:creationId xmlns:a16="http://schemas.microsoft.com/office/drawing/2014/main" id="{B79DFA91-6DD1-6946-BCA6-B60B73F4E7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256200" y="5193333"/>
            <a:ext cx="501650" cy="512763"/>
            <a:chOff x="2839" y="3501"/>
            <a:chExt cx="755" cy="803"/>
          </a:xfrm>
        </p:grpSpPr>
        <p:pic>
          <p:nvPicPr>
            <p:cNvPr id="530" name="Picture 507" descr="desktop_computer_stylized_medium">
              <a:extLst>
                <a:ext uri="{FF2B5EF4-FFF2-40B4-BE49-F238E27FC236}">
                  <a16:creationId xmlns:a16="http://schemas.microsoft.com/office/drawing/2014/main" id="{B7D871EE-D530-A84C-85C8-4DC1EB0A9C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1" name="Freeform 508">
              <a:extLst>
                <a:ext uri="{FF2B5EF4-FFF2-40B4-BE49-F238E27FC236}">
                  <a16:creationId xmlns:a16="http://schemas.microsoft.com/office/drawing/2014/main" id="{9D5575BC-5BD2-FE4A-9414-7BAB3B8D40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32" name="Group 621">
            <a:extLst>
              <a:ext uri="{FF2B5EF4-FFF2-40B4-BE49-F238E27FC236}">
                <a16:creationId xmlns:a16="http://schemas.microsoft.com/office/drawing/2014/main" id="{40F3795B-808E-A042-9598-E30744C17871}"/>
              </a:ext>
            </a:extLst>
          </p:cNvPr>
          <p:cNvGrpSpPr>
            <a:grpSpLocks/>
          </p:cNvGrpSpPr>
          <p:nvPr/>
        </p:nvGrpSpPr>
        <p:grpSpPr bwMode="auto">
          <a:xfrm>
            <a:off x="5370862" y="4385019"/>
            <a:ext cx="635000" cy="485775"/>
            <a:chOff x="3061" y="2530"/>
            <a:chExt cx="400" cy="306"/>
          </a:xfrm>
        </p:grpSpPr>
        <p:grpSp>
          <p:nvGrpSpPr>
            <p:cNvPr id="533" name="Group 494">
              <a:extLst>
                <a:ext uri="{FF2B5EF4-FFF2-40B4-BE49-F238E27FC236}">
                  <a16:creationId xmlns:a16="http://schemas.microsoft.com/office/drawing/2014/main" id="{4DBCED0D-3AD5-4447-93E7-56A4D18F3B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558" name="Freeform 495">
                <a:extLst>
                  <a:ext uri="{FF2B5EF4-FFF2-40B4-BE49-F238E27FC236}">
                    <a16:creationId xmlns:a16="http://schemas.microsoft.com/office/drawing/2014/main" id="{DC6AB476-6859-8242-AD10-2D931ACF8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9" name="Freeform 496">
                <a:extLst>
                  <a:ext uri="{FF2B5EF4-FFF2-40B4-BE49-F238E27FC236}">
                    <a16:creationId xmlns:a16="http://schemas.microsoft.com/office/drawing/2014/main" id="{60FE620B-47DD-7D4F-89C4-3D44ABB5F1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0" name="Freeform 497">
                <a:extLst>
                  <a:ext uri="{FF2B5EF4-FFF2-40B4-BE49-F238E27FC236}">
                    <a16:creationId xmlns:a16="http://schemas.microsoft.com/office/drawing/2014/main" id="{5734D561-5507-1D47-B8C1-5456D78542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1" name="Freeform 498">
                <a:extLst>
                  <a:ext uri="{FF2B5EF4-FFF2-40B4-BE49-F238E27FC236}">
                    <a16:creationId xmlns:a16="http://schemas.microsoft.com/office/drawing/2014/main" id="{54405CE7-B078-794F-8A95-7442C55719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2" name="Freeform 499">
                <a:extLst>
                  <a:ext uri="{FF2B5EF4-FFF2-40B4-BE49-F238E27FC236}">
                    <a16:creationId xmlns:a16="http://schemas.microsoft.com/office/drawing/2014/main" id="{2427F607-DB1A-4743-823B-DBB1AB440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63" name="Freeform 500">
                <a:extLst>
                  <a:ext uri="{FF2B5EF4-FFF2-40B4-BE49-F238E27FC236}">
                    <a16:creationId xmlns:a16="http://schemas.microsoft.com/office/drawing/2014/main" id="{78EB41F6-2BEF-4D4A-AE0A-005E714274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34" name="Picture 549" descr="laptop_keyboard">
              <a:extLst>
                <a:ext uri="{FF2B5EF4-FFF2-40B4-BE49-F238E27FC236}">
                  <a16:creationId xmlns:a16="http://schemas.microsoft.com/office/drawing/2014/main" id="{B26671F0-4EE5-D744-8784-A585B9B6F2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5" name="Freeform 550">
              <a:extLst>
                <a:ext uri="{FF2B5EF4-FFF2-40B4-BE49-F238E27FC236}">
                  <a16:creationId xmlns:a16="http://schemas.microsoft.com/office/drawing/2014/main" id="{12281B29-C1B2-B749-9F5E-F3A43584B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36" name="Picture 551" descr="screen">
              <a:extLst>
                <a:ext uri="{FF2B5EF4-FFF2-40B4-BE49-F238E27FC236}">
                  <a16:creationId xmlns:a16="http://schemas.microsoft.com/office/drawing/2014/main" id="{98E4CFA7-B1FE-FE4C-AF66-F70E19505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7" name="Freeform 552">
              <a:extLst>
                <a:ext uri="{FF2B5EF4-FFF2-40B4-BE49-F238E27FC236}">
                  <a16:creationId xmlns:a16="http://schemas.microsoft.com/office/drawing/2014/main" id="{25707FCB-7465-F447-BF5C-CA5CEB8F8D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8" name="Freeform 553">
              <a:extLst>
                <a:ext uri="{FF2B5EF4-FFF2-40B4-BE49-F238E27FC236}">
                  <a16:creationId xmlns:a16="http://schemas.microsoft.com/office/drawing/2014/main" id="{2893182F-C176-ED45-A949-17AAF914D8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39" name="Freeform 554">
              <a:extLst>
                <a:ext uri="{FF2B5EF4-FFF2-40B4-BE49-F238E27FC236}">
                  <a16:creationId xmlns:a16="http://schemas.microsoft.com/office/drawing/2014/main" id="{31F51520-3F4C-0544-BCC2-43E892A0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0" name="Freeform 555">
              <a:extLst>
                <a:ext uri="{FF2B5EF4-FFF2-40B4-BE49-F238E27FC236}">
                  <a16:creationId xmlns:a16="http://schemas.microsoft.com/office/drawing/2014/main" id="{BC9CBE39-5CC7-5049-AC5A-13C386EB0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1" name="Freeform 556">
              <a:extLst>
                <a:ext uri="{FF2B5EF4-FFF2-40B4-BE49-F238E27FC236}">
                  <a16:creationId xmlns:a16="http://schemas.microsoft.com/office/drawing/2014/main" id="{D4C9F6C2-E722-B74B-AAE4-4ABF84680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2" name="Freeform 557">
              <a:extLst>
                <a:ext uri="{FF2B5EF4-FFF2-40B4-BE49-F238E27FC236}">
                  <a16:creationId xmlns:a16="http://schemas.microsoft.com/office/drawing/2014/main" id="{3F0EB019-3CF3-834A-A61E-AC065980E8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43" name="Group 558">
              <a:extLst>
                <a:ext uri="{FF2B5EF4-FFF2-40B4-BE49-F238E27FC236}">
                  <a16:creationId xmlns:a16="http://schemas.microsoft.com/office/drawing/2014/main" id="{A6A93FB9-FC7D-4742-8DD5-CBB9CA8D7E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552" name="Freeform 559">
                <a:extLst>
                  <a:ext uri="{FF2B5EF4-FFF2-40B4-BE49-F238E27FC236}">
                    <a16:creationId xmlns:a16="http://schemas.microsoft.com/office/drawing/2014/main" id="{C568827B-2EA3-554D-A8B6-5587A8CED4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3" name="Freeform 560">
                <a:extLst>
                  <a:ext uri="{FF2B5EF4-FFF2-40B4-BE49-F238E27FC236}">
                    <a16:creationId xmlns:a16="http://schemas.microsoft.com/office/drawing/2014/main" id="{27581F6D-D83F-D646-A755-30E5B167FB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4" name="Freeform 561">
                <a:extLst>
                  <a:ext uri="{FF2B5EF4-FFF2-40B4-BE49-F238E27FC236}">
                    <a16:creationId xmlns:a16="http://schemas.microsoft.com/office/drawing/2014/main" id="{E341B34D-9952-7340-9E0A-28EDF520F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5" name="Freeform 562">
                <a:extLst>
                  <a:ext uri="{FF2B5EF4-FFF2-40B4-BE49-F238E27FC236}">
                    <a16:creationId xmlns:a16="http://schemas.microsoft.com/office/drawing/2014/main" id="{11B81FDA-FEF8-B742-847A-1939FCACF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6" name="Freeform 563">
                <a:extLst>
                  <a:ext uri="{FF2B5EF4-FFF2-40B4-BE49-F238E27FC236}">
                    <a16:creationId xmlns:a16="http://schemas.microsoft.com/office/drawing/2014/main" id="{6D1D8EB1-A82C-C547-AB3D-3E7648A5D6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7" name="Freeform 564">
                <a:extLst>
                  <a:ext uri="{FF2B5EF4-FFF2-40B4-BE49-F238E27FC236}">
                    <a16:creationId xmlns:a16="http://schemas.microsoft.com/office/drawing/2014/main" id="{90C3B870-FD67-3346-98FA-A234D34B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44" name="Freeform 565">
              <a:extLst>
                <a:ext uri="{FF2B5EF4-FFF2-40B4-BE49-F238E27FC236}">
                  <a16:creationId xmlns:a16="http://schemas.microsoft.com/office/drawing/2014/main" id="{F0911C61-849A-9C4E-AD10-6D1FC3C2DF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5" name="Freeform 566">
              <a:extLst>
                <a:ext uri="{FF2B5EF4-FFF2-40B4-BE49-F238E27FC236}">
                  <a16:creationId xmlns:a16="http://schemas.microsoft.com/office/drawing/2014/main" id="{5CEB6F8B-5086-5C42-9CAB-731CEAB62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6" name="Freeform 567">
              <a:extLst>
                <a:ext uri="{FF2B5EF4-FFF2-40B4-BE49-F238E27FC236}">
                  <a16:creationId xmlns:a16="http://schemas.microsoft.com/office/drawing/2014/main" id="{8A0FD81A-21AB-A641-84A8-6DECC751F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7" name="Freeform 568">
              <a:extLst>
                <a:ext uri="{FF2B5EF4-FFF2-40B4-BE49-F238E27FC236}">
                  <a16:creationId xmlns:a16="http://schemas.microsoft.com/office/drawing/2014/main" id="{3212B524-DBA7-764B-ADFB-15B1F9EE369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8" name="Freeform 569">
              <a:extLst>
                <a:ext uri="{FF2B5EF4-FFF2-40B4-BE49-F238E27FC236}">
                  <a16:creationId xmlns:a16="http://schemas.microsoft.com/office/drawing/2014/main" id="{29D84F9E-266B-FF4A-91FA-4C757BB868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49" name="Freeform 570">
              <a:extLst>
                <a:ext uri="{FF2B5EF4-FFF2-40B4-BE49-F238E27FC236}">
                  <a16:creationId xmlns:a16="http://schemas.microsoft.com/office/drawing/2014/main" id="{FE55278D-3FA5-5444-8EDF-6DEC32E2B481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0" name="Freeform 589">
              <a:extLst>
                <a:ext uri="{FF2B5EF4-FFF2-40B4-BE49-F238E27FC236}">
                  <a16:creationId xmlns:a16="http://schemas.microsoft.com/office/drawing/2014/main" id="{0406CADF-6A82-2844-9517-DAB36149B71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51" name="Freeform 590">
              <a:extLst>
                <a:ext uri="{FF2B5EF4-FFF2-40B4-BE49-F238E27FC236}">
                  <a16:creationId xmlns:a16="http://schemas.microsoft.com/office/drawing/2014/main" id="{92F09FE3-36AB-A646-8709-F68948F09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64" name="Group 632">
            <a:extLst>
              <a:ext uri="{FF2B5EF4-FFF2-40B4-BE49-F238E27FC236}">
                <a16:creationId xmlns:a16="http://schemas.microsoft.com/office/drawing/2014/main" id="{4B98C44A-F9F4-BB49-A2B0-C2E0B8C568E9}"/>
              </a:ext>
            </a:extLst>
          </p:cNvPr>
          <p:cNvGrpSpPr>
            <a:grpSpLocks/>
          </p:cNvGrpSpPr>
          <p:nvPr/>
        </p:nvGrpSpPr>
        <p:grpSpPr bwMode="auto">
          <a:xfrm>
            <a:off x="6258275" y="4553294"/>
            <a:ext cx="536575" cy="401637"/>
            <a:chOff x="3328" y="2543"/>
            <a:chExt cx="338" cy="253"/>
          </a:xfrm>
        </p:grpSpPr>
        <p:grpSp>
          <p:nvGrpSpPr>
            <p:cNvPr id="565" name="Group 487">
              <a:extLst>
                <a:ext uri="{FF2B5EF4-FFF2-40B4-BE49-F238E27FC236}">
                  <a16:creationId xmlns:a16="http://schemas.microsoft.com/office/drawing/2014/main" id="{3D6F5046-EE7D-8246-9181-C8008B8852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28" y="2543"/>
              <a:ext cx="327" cy="81"/>
              <a:chOff x="2199" y="955"/>
              <a:chExt cx="2547" cy="506"/>
            </a:xfrm>
          </p:grpSpPr>
          <p:sp>
            <p:nvSpPr>
              <p:cNvPr id="586" name="Freeform 488">
                <a:extLst>
                  <a:ext uri="{FF2B5EF4-FFF2-40B4-BE49-F238E27FC236}">
                    <a16:creationId xmlns:a16="http://schemas.microsoft.com/office/drawing/2014/main" id="{2BC70CC0-4321-024B-AF9D-8A5A6410F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7" name="Freeform 489">
                <a:extLst>
                  <a:ext uri="{FF2B5EF4-FFF2-40B4-BE49-F238E27FC236}">
                    <a16:creationId xmlns:a16="http://schemas.microsoft.com/office/drawing/2014/main" id="{20F44005-5166-134B-8AB3-6A9E51FBF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8" name="Freeform 490">
                <a:extLst>
                  <a:ext uri="{FF2B5EF4-FFF2-40B4-BE49-F238E27FC236}">
                    <a16:creationId xmlns:a16="http://schemas.microsoft.com/office/drawing/2014/main" id="{0BA88FD7-3F5B-6746-84E1-33C1516E7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9" name="Freeform 491">
                <a:extLst>
                  <a:ext uri="{FF2B5EF4-FFF2-40B4-BE49-F238E27FC236}">
                    <a16:creationId xmlns:a16="http://schemas.microsoft.com/office/drawing/2014/main" id="{D962DE3F-2E0D-664E-B102-B0D3AAF22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0" name="Freeform 492">
                <a:extLst>
                  <a:ext uri="{FF2B5EF4-FFF2-40B4-BE49-F238E27FC236}">
                    <a16:creationId xmlns:a16="http://schemas.microsoft.com/office/drawing/2014/main" id="{9B1AAA88-66EF-7349-AAE1-0A273535CA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1" name="Freeform 493">
                <a:extLst>
                  <a:ext uri="{FF2B5EF4-FFF2-40B4-BE49-F238E27FC236}">
                    <a16:creationId xmlns:a16="http://schemas.microsoft.com/office/drawing/2014/main" id="{44A5772F-C240-384F-A9C2-D08BBC7D8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66" name="Picture 571" descr="laptop_keyboard">
              <a:extLst>
                <a:ext uri="{FF2B5EF4-FFF2-40B4-BE49-F238E27FC236}">
                  <a16:creationId xmlns:a16="http://schemas.microsoft.com/office/drawing/2014/main" id="{606166F4-1E70-3D40-A0B7-C5436E0418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381" y="269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7" name="Freeform 572">
              <a:extLst>
                <a:ext uri="{FF2B5EF4-FFF2-40B4-BE49-F238E27FC236}">
                  <a16:creationId xmlns:a16="http://schemas.microsoft.com/office/drawing/2014/main" id="{146EDD7E-3F6E-C74F-8830-8E04CAAB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2" y="259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568" name="Picture 573" descr="screen">
              <a:extLst>
                <a:ext uri="{FF2B5EF4-FFF2-40B4-BE49-F238E27FC236}">
                  <a16:creationId xmlns:a16="http://schemas.microsoft.com/office/drawing/2014/main" id="{97542897-6E1A-F144-9A1C-CF8E1179E6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2" y="260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69" name="Freeform 574">
              <a:extLst>
                <a:ext uri="{FF2B5EF4-FFF2-40B4-BE49-F238E27FC236}">
                  <a16:creationId xmlns:a16="http://schemas.microsoft.com/office/drawing/2014/main" id="{5091F00D-4B7B-3741-AE22-29DDE7CD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98" y="259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0" name="Freeform 575">
              <a:extLst>
                <a:ext uri="{FF2B5EF4-FFF2-40B4-BE49-F238E27FC236}">
                  <a16:creationId xmlns:a16="http://schemas.microsoft.com/office/drawing/2014/main" id="{B263C037-DBFD-6142-8C36-FF26BAC116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" y="259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1" name="Freeform 576">
              <a:extLst>
                <a:ext uri="{FF2B5EF4-FFF2-40B4-BE49-F238E27FC236}">
                  <a16:creationId xmlns:a16="http://schemas.microsoft.com/office/drawing/2014/main" id="{06604E44-8318-4249-AAA9-C5D53E967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4" y="261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2" name="Freeform 577">
              <a:extLst>
                <a:ext uri="{FF2B5EF4-FFF2-40B4-BE49-F238E27FC236}">
                  <a16:creationId xmlns:a16="http://schemas.microsoft.com/office/drawing/2014/main" id="{C9838980-94AA-B548-9555-79034EBAEA0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3" name="Freeform 578">
              <a:extLst>
                <a:ext uri="{FF2B5EF4-FFF2-40B4-BE49-F238E27FC236}">
                  <a16:creationId xmlns:a16="http://schemas.microsoft.com/office/drawing/2014/main" id="{E2F028EC-39B6-BB48-8F1C-9E5EE6E5409B}"/>
                </a:ext>
              </a:extLst>
            </p:cNvPr>
            <p:cNvSpPr>
              <a:spLocks/>
            </p:cNvSpPr>
            <p:nvPr/>
          </p:nvSpPr>
          <p:spPr bwMode="auto">
            <a:xfrm>
              <a:off x="3619" y="261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4" name="Freeform 579">
              <a:extLst>
                <a:ext uri="{FF2B5EF4-FFF2-40B4-BE49-F238E27FC236}">
                  <a16:creationId xmlns:a16="http://schemas.microsoft.com/office/drawing/2014/main" id="{9590576D-E3A5-AE4D-A5BA-062112490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0" y="269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75" name="Group 580">
              <a:extLst>
                <a:ext uri="{FF2B5EF4-FFF2-40B4-BE49-F238E27FC236}">
                  <a16:creationId xmlns:a16="http://schemas.microsoft.com/office/drawing/2014/main" id="{658981DA-8A1D-0341-B1BA-9392978BB5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8" y="2737"/>
              <a:ext cx="55" cy="24"/>
              <a:chOff x="1740" y="2642"/>
              <a:chExt cx="752" cy="327"/>
            </a:xfrm>
          </p:grpSpPr>
          <p:sp>
            <p:nvSpPr>
              <p:cNvPr id="580" name="Freeform 581">
                <a:extLst>
                  <a:ext uri="{FF2B5EF4-FFF2-40B4-BE49-F238E27FC236}">
                    <a16:creationId xmlns:a16="http://schemas.microsoft.com/office/drawing/2014/main" id="{437F93D8-B619-2840-A7D2-524A4A561A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1" name="Freeform 582">
                <a:extLst>
                  <a:ext uri="{FF2B5EF4-FFF2-40B4-BE49-F238E27FC236}">
                    <a16:creationId xmlns:a16="http://schemas.microsoft.com/office/drawing/2014/main" id="{516EFADC-09F5-5B47-8934-26F3956593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2" name="Freeform 583">
                <a:extLst>
                  <a:ext uri="{FF2B5EF4-FFF2-40B4-BE49-F238E27FC236}">
                    <a16:creationId xmlns:a16="http://schemas.microsoft.com/office/drawing/2014/main" id="{158E5B08-E7FE-6C42-99AB-FC383B9A35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3" name="Freeform 584">
                <a:extLst>
                  <a:ext uri="{FF2B5EF4-FFF2-40B4-BE49-F238E27FC236}">
                    <a16:creationId xmlns:a16="http://schemas.microsoft.com/office/drawing/2014/main" id="{CE902AC6-F30F-464F-9B44-53AD006A3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4" name="Freeform 585">
                <a:extLst>
                  <a:ext uri="{FF2B5EF4-FFF2-40B4-BE49-F238E27FC236}">
                    <a16:creationId xmlns:a16="http://schemas.microsoft.com/office/drawing/2014/main" id="{B4AB2E9D-0250-BF4B-A996-829DB6B96B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85" name="Freeform 586">
                <a:extLst>
                  <a:ext uri="{FF2B5EF4-FFF2-40B4-BE49-F238E27FC236}">
                    <a16:creationId xmlns:a16="http://schemas.microsoft.com/office/drawing/2014/main" id="{29274E78-9827-A745-B434-5B40145E2A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76" name="Freeform 587">
              <a:extLst>
                <a:ext uri="{FF2B5EF4-FFF2-40B4-BE49-F238E27FC236}">
                  <a16:creationId xmlns:a16="http://schemas.microsoft.com/office/drawing/2014/main" id="{261536B8-45B6-F445-94D4-E0995DB32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274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7" name="Freeform 588">
              <a:extLst>
                <a:ext uri="{FF2B5EF4-FFF2-40B4-BE49-F238E27FC236}">
                  <a16:creationId xmlns:a16="http://schemas.microsoft.com/office/drawing/2014/main" id="{D9289D99-04BF-6349-AB04-51F97449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1" y="274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8" name="Freeform 591">
              <a:extLst>
                <a:ext uri="{FF2B5EF4-FFF2-40B4-BE49-F238E27FC236}">
                  <a16:creationId xmlns:a16="http://schemas.microsoft.com/office/drawing/2014/main" id="{4A5B5464-3906-6F40-9142-2A5FD7EE1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7" y="273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79" name="Freeform 592">
              <a:extLst>
                <a:ext uri="{FF2B5EF4-FFF2-40B4-BE49-F238E27FC236}">
                  <a16:creationId xmlns:a16="http://schemas.microsoft.com/office/drawing/2014/main" id="{CA04EE6B-FFEC-5D41-9B1B-1C217E56607A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549" y="273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92" name="Group 631">
            <a:extLst>
              <a:ext uri="{FF2B5EF4-FFF2-40B4-BE49-F238E27FC236}">
                <a16:creationId xmlns:a16="http://schemas.microsoft.com/office/drawing/2014/main" id="{41271A23-CA38-6E44-918E-38C7011E51F3}"/>
              </a:ext>
            </a:extLst>
          </p:cNvPr>
          <p:cNvGrpSpPr>
            <a:grpSpLocks/>
          </p:cNvGrpSpPr>
          <p:nvPr/>
        </p:nvGrpSpPr>
        <p:grpSpPr bwMode="auto">
          <a:xfrm>
            <a:off x="5640737" y="4813644"/>
            <a:ext cx="585788" cy="419100"/>
            <a:chOff x="5096" y="2218"/>
            <a:chExt cx="369" cy="264"/>
          </a:xfrm>
        </p:grpSpPr>
        <p:grpSp>
          <p:nvGrpSpPr>
            <p:cNvPr id="593" name="Group 622">
              <a:extLst>
                <a:ext uri="{FF2B5EF4-FFF2-40B4-BE49-F238E27FC236}">
                  <a16:creationId xmlns:a16="http://schemas.microsoft.com/office/drawing/2014/main" id="{46B7FDFD-6263-0049-8898-6BC742EE0C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96" y="2218"/>
              <a:ext cx="327" cy="81"/>
              <a:chOff x="2199" y="955"/>
              <a:chExt cx="2547" cy="506"/>
            </a:xfrm>
          </p:grpSpPr>
          <p:sp>
            <p:nvSpPr>
              <p:cNvPr id="596" name="Freeform 623">
                <a:extLst>
                  <a:ext uri="{FF2B5EF4-FFF2-40B4-BE49-F238E27FC236}">
                    <a16:creationId xmlns:a16="http://schemas.microsoft.com/office/drawing/2014/main" id="{8D20DA22-5088-9649-BCD7-C73CFCD694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7" name="Freeform 624">
                <a:extLst>
                  <a:ext uri="{FF2B5EF4-FFF2-40B4-BE49-F238E27FC236}">
                    <a16:creationId xmlns:a16="http://schemas.microsoft.com/office/drawing/2014/main" id="{0860904A-2644-D146-9E9D-528E083D22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8" name="Freeform 625">
                <a:extLst>
                  <a:ext uri="{FF2B5EF4-FFF2-40B4-BE49-F238E27FC236}">
                    <a16:creationId xmlns:a16="http://schemas.microsoft.com/office/drawing/2014/main" id="{FDDA26A1-410C-A64F-B478-B9971D1072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99" name="Freeform 626">
                <a:extLst>
                  <a:ext uri="{FF2B5EF4-FFF2-40B4-BE49-F238E27FC236}">
                    <a16:creationId xmlns:a16="http://schemas.microsoft.com/office/drawing/2014/main" id="{746C664C-122A-5E4F-9DC6-D2F925E1DA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0" name="Freeform 627">
                <a:extLst>
                  <a:ext uri="{FF2B5EF4-FFF2-40B4-BE49-F238E27FC236}">
                    <a16:creationId xmlns:a16="http://schemas.microsoft.com/office/drawing/2014/main" id="{E72F1D12-443A-5F43-BDF0-414DCEB491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01" name="Freeform 628">
                <a:extLst>
                  <a:ext uri="{FF2B5EF4-FFF2-40B4-BE49-F238E27FC236}">
                    <a16:creationId xmlns:a16="http://schemas.microsoft.com/office/drawing/2014/main" id="{5D2A1B05-1226-0440-BF7D-2BFEDA6C0D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dirty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594" name="Picture 629" descr="access_point_stylized_small">
              <a:extLst>
                <a:ext uri="{FF2B5EF4-FFF2-40B4-BE49-F238E27FC236}">
                  <a16:creationId xmlns:a16="http://schemas.microsoft.com/office/drawing/2014/main" id="{82574BA4-AF17-7944-AB41-D17C94BDAE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2" y="2250"/>
              <a:ext cx="273" cy="2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595" name="Picture 630" descr="access_point_stylized_small">
              <a:extLst>
                <a:ext uri="{FF2B5EF4-FFF2-40B4-BE49-F238E27FC236}">
                  <a16:creationId xmlns:a16="http://schemas.microsoft.com/office/drawing/2014/main" id="{DC390735-CE93-0C4A-B766-A12F55634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" y="2251"/>
              <a:ext cx="2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02" name="Group 633">
            <a:extLst>
              <a:ext uri="{FF2B5EF4-FFF2-40B4-BE49-F238E27FC236}">
                <a16:creationId xmlns:a16="http://schemas.microsoft.com/office/drawing/2014/main" id="{4350FD48-C690-8545-9BF4-698AA261550D}"/>
              </a:ext>
            </a:extLst>
          </p:cNvPr>
          <p:cNvGrpSpPr>
            <a:grpSpLocks/>
          </p:cNvGrpSpPr>
          <p:nvPr/>
        </p:nvGrpSpPr>
        <p:grpSpPr bwMode="auto">
          <a:xfrm>
            <a:off x="5342287" y="5239094"/>
            <a:ext cx="635000" cy="485775"/>
            <a:chOff x="3061" y="2530"/>
            <a:chExt cx="400" cy="306"/>
          </a:xfrm>
        </p:grpSpPr>
        <p:grpSp>
          <p:nvGrpSpPr>
            <p:cNvPr id="603" name="Group 634">
              <a:extLst>
                <a:ext uri="{FF2B5EF4-FFF2-40B4-BE49-F238E27FC236}">
                  <a16:creationId xmlns:a16="http://schemas.microsoft.com/office/drawing/2014/main" id="{552A577F-109E-9D44-8B58-7E385E9A60A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28" name="Freeform 635">
                <a:extLst>
                  <a:ext uri="{FF2B5EF4-FFF2-40B4-BE49-F238E27FC236}">
                    <a16:creationId xmlns:a16="http://schemas.microsoft.com/office/drawing/2014/main" id="{07E6363F-B58C-0246-8270-E48953ECB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9" name="Freeform 636">
                <a:extLst>
                  <a:ext uri="{FF2B5EF4-FFF2-40B4-BE49-F238E27FC236}">
                    <a16:creationId xmlns:a16="http://schemas.microsoft.com/office/drawing/2014/main" id="{68B5ACAA-D666-9541-A8D8-AA65ABE37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0" name="Freeform 637">
                <a:extLst>
                  <a:ext uri="{FF2B5EF4-FFF2-40B4-BE49-F238E27FC236}">
                    <a16:creationId xmlns:a16="http://schemas.microsoft.com/office/drawing/2014/main" id="{BEA43C39-BF36-D746-B30D-D48DF15C11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1" name="Freeform 638">
                <a:extLst>
                  <a:ext uri="{FF2B5EF4-FFF2-40B4-BE49-F238E27FC236}">
                    <a16:creationId xmlns:a16="http://schemas.microsoft.com/office/drawing/2014/main" id="{F0D1093C-5C80-6D41-8E09-0CDD15E8C5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2" name="Freeform 639">
                <a:extLst>
                  <a:ext uri="{FF2B5EF4-FFF2-40B4-BE49-F238E27FC236}">
                    <a16:creationId xmlns:a16="http://schemas.microsoft.com/office/drawing/2014/main" id="{9E9A0C6D-F304-DD4B-B151-9DD732DD11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33" name="Freeform 640">
                <a:extLst>
                  <a:ext uri="{FF2B5EF4-FFF2-40B4-BE49-F238E27FC236}">
                    <a16:creationId xmlns:a16="http://schemas.microsoft.com/office/drawing/2014/main" id="{6F86ABC6-22F5-9848-BF21-BF80B41A2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04" name="Picture 641" descr="laptop_keyboard">
              <a:extLst>
                <a:ext uri="{FF2B5EF4-FFF2-40B4-BE49-F238E27FC236}">
                  <a16:creationId xmlns:a16="http://schemas.microsoft.com/office/drawing/2014/main" id="{2F75FAA6-B24C-3142-9A42-C22B7212E5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5" name="Freeform 642">
              <a:extLst>
                <a:ext uri="{FF2B5EF4-FFF2-40B4-BE49-F238E27FC236}">
                  <a16:creationId xmlns:a16="http://schemas.microsoft.com/office/drawing/2014/main" id="{DE2C3AD1-FF37-3F41-93C1-631725A3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06" name="Picture 643" descr="screen">
              <a:extLst>
                <a:ext uri="{FF2B5EF4-FFF2-40B4-BE49-F238E27FC236}">
                  <a16:creationId xmlns:a16="http://schemas.microsoft.com/office/drawing/2014/main" id="{A2EF1EA1-101A-AF4E-8DB1-ED79D93A66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07" name="Freeform 644">
              <a:extLst>
                <a:ext uri="{FF2B5EF4-FFF2-40B4-BE49-F238E27FC236}">
                  <a16:creationId xmlns:a16="http://schemas.microsoft.com/office/drawing/2014/main" id="{6049AAF7-B71A-C44E-AD7A-E4A8F2A89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8" name="Freeform 645">
              <a:extLst>
                <a:ext uri="{FF2B5EF4-FFF2-40B4-BE49-F238E27FC236}">
                  <a16:creationId xmlns:a16="http://schemas.microsoft.com/office/drawing/2014/main" id="{8A2E61CC-8A3C-AB43-8FEE-3D55851BD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09" name="Freeform 646">
              <a:extLst>
                <a:ext uri="{FF2B5EF4-FFF2-40B4-BE49-F238E27FC236}">
                  <a16:creationId xmlns:a16="http://schemas.microsoft.com/office/drawing/2014/main" id="{C7D45B9A-04AF-A94D-9B24-D8FED5751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0" name="Freeform 647">
              <a:extLst>
                <a:ext uri="{FF2B5EF4-FFF2-40B4-BE49-F238E27FC236}">
                  <a16:creationId xmlns:a16="http://schemas.microsoft.com/office/drawing/2014/main" id="{44DDA0A8-6E2C-664F-B104-AF8BD6E14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1" name="Freeform 648">
              <a:extLst>
                <a:ext uri="{FF2B5EF4-FFF2-40B4-BE49-F238E27FC236}">
                  <a16:creationId xmlns:a16="http://schemas.microsoft.com/office/drawing/2014/main" id="{9F887D29-FEA1-6A4F-ABC1-A2D2111BE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2" name="Freeform 649">
              <a:extLst>
                <a:ext uri="{FF2B5EF4-FFF2-40B4-BE49-F238E27FC236}">
                  <a16:creationId xmlns:a16="http://schemas.microsoft.com/office/drawing/2014/main" id="{352D9BC2-81F2-3A4C-86DC-00157C1FA1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13" name="Group 650">
              <a:extLst>
                <a:ext uri="{FF2B5EF4-FFF2-40B4-BE49-F238E27FC236}">
                  <a16:creationId xmlns:a16="http://schemas.microsoft.com/office/drawing/2014/main" id="{AA9D5569-9B23-AC4A-B599-A6CA1CC91A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22" name="Freeform 651">
                <a:extLst>
                  <a:ext uri="{FF2B5EF4-FFF2-40B4-BE49-F238E27FC236}">
                    <a16:creationId xmlns:a16="http://schemas.microsoft.com/office/drawing/2014/main" id="{35D8DF33-69DC-7E45-87B0-8973C6A652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3" name="Freeform 652">
                <a:extLst>
                  <a:ext uri="{FF2B5EF4-FFF2-40B4-BE49-F238E27FC236}">
                    <a16:creationId xmlns:a16="http://schemas.microsoft.com/office/drawing/2014/main" id="{64D650D2-9E0C-9B49-BE8B-5A6C0C77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4" name="Freeform 653">
                <a:extLst>
                  <a:ext uri="{FF2B5EF4-FFF2-40B4-BE49-F238E27FC236}">
                    <a16:creationId xmlns:a16="http://schemas.microsoft.com/office/drawing/2014/main" id="{2820DDF6-8985-4B42-B6D6-83B1751EC5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5" name="Freeform 654">
                <a:extLst>
                  <a:ext uri="{FF2B5EF4-FFF2-40B4-BE49-F238E27FC236}">
                    <a16:creationId xmlns:a16="http://schemas.microsoft.com/office/drawing/2014/main" id="{63B056C7-AFAC-214A-8E24-48B954AAA0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6" name="Freeform 655">
                <a:extLst>
                  <a:ext uri="{FF2B5EF4-FFF2-40B4-BE49-F238E27FC236}">
                    <a16:creationId xmlns:a16="http://schemas.microsoft.com/office/drawing/2014/main" id="{47B78910-4311-804C-9AB1-27331D8E35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27" name="Freeform 656">
                <a:extLst>
                  <a:ext uri="{FF2B5EF4-FFF2-40B4-BE49-F238E27FC236}">
                    <a16:creationId xmlns:a16="http://schemas.microsoft.com/office/drawing/2014/main" id="{BCE3F1EB-7537-3548-B2D0-25DE814A9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14" name="Freeform 657">
              <a:extLst>
                <a:ext uri="{FF2B5EF4-FFF2-40B4-BE49-F238E27FC236}">
                  <a16:creationId xmlns:a16="http://schemas.microsoft.com/office/drawing/2014/main" id="{AEA7FE7B-4E23-5145-AF46-EAD1A9683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5" name="Freeform 658">
              <a:extLst>
                <a:ext uri="{FF2B5EF4-FFF2-40B4-BE49-F238E27FC236}">
                  <a16:creationId xmlns:a16="http://schemas.microsoft.com/office/drawing/2014/main" id="{71870B35-FF8E-A648-9461-BE67BD42B2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6" name="Freeform 659">
              <a:extLst>
                <a:ext uri="{FF2B5EF4-FFF2-40B4-BE49-F238E27FC236}">
                  <a16:creationId xmlns:a16="http://schemas.microsoft.com/office/drawing/2014/main" id="{14DF7B21-9989-CE4A-8CD2-77167155A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7" name="Freeform 660">
              <a:extLst>
                <a:ext uri="{FF2B5EF4-FFF2-40B4-BE49-F238E27FC236}">
                  <a16:creationId xmlns:a16="http://schemas.microsoft.com/office/drawing/2014/main" id="{01249498-5D68-DC4A-8598-DBC5E0FAA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8" name="Freeform 661">
              <a:extLst>
                <a:ext uri="{FF2B5EF4-FFF2-40B4-BE49-F238E27FC236}">
                  <a16:creationId xmlns:a16="http://schemas.microsoft.com/office/drawing/2014/main" id="{39AB67DD-19DB-5B4A-9ECB-0D8434372B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19" name="Freeform 662">
              <a:extLst>
                <a:ext uri="{FF2B5EF4-FFF2-40B4-BE49-F238E27FC236}">
                  <a16:creationId xmlns:a16="http://schemas.microsoft.com/office/drawing/2014/main" id="{50095490-4E5B-2C4F-A578-E6823DF0D7AD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0" name="Freeform 663">
              <a:extLst>
                <a:ext uri="{FF2B5EF4-FFF2-40B4-BE49-F238E27FC236}">
                  <a16:creationId xmlns:a16="http://schemas.microsoft.com/office/drawing/2014/main" id="{5F7C8605-C574-AF40-A25A-18D07E9455B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21" name="Freeform 664">
              <a:extLst>
                <a:ext uri="{FF2B5EF4-FFF2-40B4-BE49-F238E27FC236}">
                  <a16:creationId xmlns:a16="http://schemas.microsoft.com/office/drawing/2014/main" id="{5B56B3ED-95B3-FC4B-AEC8-78598F390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34" name="Group 665">
            <a:extLst>
              <a:ext uri="{FF2B5EF4-FFF2-40B4-BE49-F238E27FC236}">
                <a16:creationId xmlns:a16="http://schemas.microsoft.com/office/drawing/2014/main" id="{2A813063-25A9-2348-B34A-4FB30E3C361C}"/>
              </a:ext>
            </a:extLst>
          </p:cNvPr>
          <p:cNvGrpSpPr>
            <a:grpSpLocks/>
          </p:cNvGrpSpPr>
          <p:nvPr/>
        </p:nvGrpSpPr>
        <p:grpSpPr bwMode="auto">
          <a:xfrm>
            <a:off x="5824887" y="5294656"/>
            <a:ext cx="635000" cy="485775"/>
            <a:chOff x="3061" y="2530"/>
            <a:chExt cx="400" cy="306"/>
          </a:xfrm>
        </p:grpSpPr>
        <p:grpSp>
          <p:nvGrpSpPr>
            <p:cNvPr id="635" name="Group 666">
              <a:extLst>
                <a:ext uri="{FF2B5EF4-FFF2-40B4-BE49-F238E27FC236}">
                  <a16:creationId xmlns:a16="http://schemas.microsoft.com/office/drawing/2014/main" id="{E488256B-5F4C-7240-9A3D-138A9D926AE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61" y="2530"/>
              <a:ext cx="327" cy="81"/>
              <a:chOff x="2199" y="955"/>
              <a:chExt cx="2547" cy="506"/>
            </a:xfrm>
          </p:grpSpPr>
          <p:sp>
            <p:nvSpPr>
              <p:cNvPr id="660" name="Freeform 667">
                <a:extLst>
                  <a:ext uri="{FF2B5EF4-FFF2-40B4-BE49-F238E27FC236}">
                    <a16:creationId xmlns:a16="http://schemas.microsoft.com/office/drawing/2014/main" id="{30264AAC-A818-2C48-908B-3E20162B48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99" y="1166"/>
                <a:ext cx="260" cy="281"/>
              </a:xfrm>
              <a:custGeom>
                <a:avLst/>
                <a:gdLst>
                  <a:gd name="T0" fmla="*/ 260 w 260"/>
                  <a:gd name="T1" fmla="*/ 0 h 281"/>
                  <a:gd name="T2" fmla="*/ 42 w 260"/>
                  <a:gd name="T3" fmla="*/ 112 h 281"/>
                  <a:gd name="T4" fmla="*/ 35 w 260"/>
                  <a:gd name="T5" fmla="*/ 211 h 281"/>
                  <a:gd name="T6" fmla="*/ 253 w 260"/>
                  <a:gd name="T7" fmla="*/ 281 h 281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60" h="281">
                    <a:moveTo>
                      <a:pt x="260" y="0"/>
                    </a:moveTo>
                    <a:cubicBezTo>
                      <a:pt x="224" y="19"/>
                      <a:pt x="79" y="77"/>
                      <a:pt x="42" y="112"/>
                    </a:cubicBezTo>
                    <a:cubicBezTo>
                      <a:pt x="5" y="143"/>
                      <a:pt x="0" y="183"/>
                      <a:pt x="35" y="211"/>
                    </a:cubicBezTo>
                    <a:cubicBezTo>
                      <a:pt x="70" y="239"/>
                      <a:pt x="208" y="266"/>
                      <a:pt x="253" y="281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1" name="Freeform 668">
                <a:extLst>
                  <a:ext uri="{FF2B5EF4-FFF2-40B4-BE49-F238E27FC236}">
                    <a16:creationId xmlns:a16="http://schemas.microsoft.com/office/drawing/2014/main" id="{507FFE91-D066-EC44-8EE2-F5D3981A3A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82" y="1040"/>
                <a:ext cx="900" cy="421"/>
              </a:xfrm>
              <a:custGeom>
                <a:avLst/>
                <a:gdLst>
                  <a:gd name="T0" fmla="*/ 531 w 900"/>
                  <a:gd name="T1" fmla="*/ 0 h 421"/>
                  <a:gd name="T2" fmla="*/ 279 w 900"/>
                  <a:gd name="T3" fmla="*/ 77 h 421"/>
                  <a:gd name="T4" fmla="*/ 68 w 900"/>
                  <a:gd name="T5" fmla="*/ 182 h 421"/>
                  <a:gd name="T6" fmla="*/ 33 w 900"/>
                  <a:gd name="T7" fmla="*/ 323 h 421"/>
                  <a:gd name="T8" fmla="*/ 328 w 900"/>
                  <a:gd name="T9" fmla="*/ 400 h 421"/>
                  <a:gd name="T10" fmla="*/ 812 w 900"/>
                  <a:gd name="T11" fmla="*/ 421 h 421"/>
                  <a:gd name="T12" fmla="*/ 855 w 900"/>
                  <a:gd name="T13" fmla="*/ 400 h 42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00" h="421">
                    <a:moveTo>
                      <a:pt x="531" y="0"/>
                    </a:moveTo>
                    <a:cubicBezTo>
                      <a:pt x="489" y="13"/>
                      <a:pt x="356" y="47"/>
                      <a:pt x="279" y="77"/>
                    </a:cubicBezTo>
                    <a:cubicBezTo>
                      <a:pt x="202" y="107"/>
                      <a:pt x="109" y="141"/>
                      <a:pt x="68" y="182"/>
                    </a:cubicBezTo>
                    <a:cubicBezTo>
                      <a:pt x="31" y="213"/>
                      <a:pt x="0" y="292"/>
                      <a:pt x="33" y="323"/>
                    </a:cubicBezTo>
                    <a:cubicBezTo>
                      <a:pt x="76" y="359"/>
                      <a:pt x="198" y="384"/>
                      <a:pt x="328" y="400"/>
                    </a:cubicBezTo>
                    <a:cubicBezTo>
                      <a:pt x="458" y="416"/>
                      <a:pt x="724" y="421"/>
                      <a:pt x="812" y="421"/>
                    </a:cubicBezTo>
                    <a:cubicBezTo>
                      <a:pt x="900" y="421"/>
                      <a:pt x="846" y="404"/>
                      <a:pt x="855" y="40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2" name="Freeform 669">
                <a:extLst>
                  <a:ext uri="{FF2B5EF4-FFF2-40B4-BE49-F238E27FC236}">
                    <a16:creationId xmlns:a16="http://schemas.microsoft.com/office/drawing/2014/main" id="{57E92C77-54EE-0845-97FB-2FE89243BE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82" y="1068"/>
                <a:ext cx="428" cy="269"/>
              </a:xfrm>
              <a:custGeom>
                <a:avLst/>
                <a:gdLst>
                  <a:gd name="T0" fmla="*/ 428 w 428"/>
                  <a:gd name="T1" fmla="*/ 0 h 269"/>
                  <a:gd name="T2" fmla="*/ 217 w 428"/>
                  <a:gd name="T3" fmla="*/ 35 h 269"/>
                  <a:gd name="T4" fmla="*/ 21 w 428"/>
                  <a:gd name="T5" fmla="*/ 140 h 269"/>
                  <a:gd name="T6" fmla="*/ 91 w 428"/>
                  <a:gd name="T7" fmla="*/ 246 h 269"/>
                  <a:gd name="T8" fmla="*/ 231 w 428"/>
                  <a:gd name="T9" fmla="*/ 267 h 269"/>
                  <a:gd name="T10" fmla="*/ 414 w 428"/>
                  <a:gd name="T11" fmla="*/ 260 h 26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428" h="269">
                    <a:moveTo>
                      <a:pt x="428" y="0"/>
                    </a:moveTo>
                    <a:cubicBezTo>
                      <a:pt x="428" y="0"/>
                      <a:pt x="217" y="35"/>
                      <a:pt x="217" y="35"/>
                    </a:cubicBezTo>
                    <a:cubicBezTo>
                      <a:pt x="217" y="35"/>
                      <a:pt x="42" y="105"/>
                      <a:pt x="21" y="140"/>
                    </a:cubicBezTo>
                    <a:cubicBezTo>
                      <a:pt x="0" y="175"/>
                      <a:pt x="14" y="217"/>
                      <a:pt x="91" y="246"/>
                    </a:cubicBezTo>
                    <a:cubicBezTo>
                      <a:pt x="126" y="267"/>
                      <a:pt x="177" y="265"/>
                      <a:pt x="231" y="267"/>
                    </a:cubicBezTo>
                    <a:cubicBezTo>
                      <a:pt x="285" y="269"/>
                      <a:pt x="376" y="262"/>
                      <a:pt x="414" y="26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3" name="Freeform 670">
                <a:extLst>
                  <a:ext uri="{FF2B5EF4-FFF2-40B4-BE49-F238E27FC236}">
                    <a16:creationId xmlns:a16="http://schemas.microsoft.com/office/drawing/2014/main" id="{889E7C82-E5D9-8043-8A50-F87E4DA42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4" y="1075"/>
                <a:ext cx="377" cy="239"/>
              </a:xfrm>
              <a:custGeom>
                <a:avLst/>
                <a:gdLst>
                  <a:gd name="T0" fmla="*/ 42 w 377"/>
                  <a:gd name="T1" fmla="*/ 239 h 239"/>
                  <a:gd name="T2" fmla="*/ 335 w 377"/>
                  <a:gd name="T3" fmla="*/ 146 h 239"/>
                  <a:gd name="T4" fmla="*/ 342 w 377"/>
                  <a:gd name="T5" fmla="*/ 47 h 239"/>
                  <a:gd name="T6" fmla="*/ 0 w 377"/>
                  <a:gd name="T7" fmla="*/ 0 h 239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77" h="239">
                    <a:moveTo>
                      <a:pt x="42" y="239"/>
                    </a:moveTo>
                    <a:cubicBezTo>
                      <a:pt x="89" y="224"/>
                      <a:pt x="285" y="178"/>
                      <a:pt x="335" y="146"/>
                    </a:cubicBezTo>
                    <a:cubicBezTo>
                      <a:pt x="372" y="115"/>
                      <a:pt x="377" y="75"/>
                      <a:pt x="342" y="47"/>
                    </a:cubicBezTo>
                    <a:cubicBezTo>
                      <a:pt x="286" y="23"/>
                      <a:pt x="71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4" name="Freeform 671">
                <a:extLst>
                  <a:ext uri="{FF2B5EF4-FFF2-40B4-BE49-F238E27FC236}">
                    <a16:creationId xmlns:a16="http://schemas.microsoft.com/office/drawing/2014/main" id="{6EEB3AC9-B797-2E4E-B758-6150218755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46" y="997"/>
                <a:ext cx="660" cy="336"/>
              </a:xfrm>
              <a:custGeom>
                <a:avLst/>
                <a:gdLst>
                  <a:gd name="T0" fmla="*/ 390 w 646"/>
                  <a:gd name="T1" fmla="*/ 592 h 300"/>
                  <a:gd name="T2" fmla="*/ 555 w 646"/>
                  <a:gd name="T3" fmla="*/ 501 h 300"/>
                  <a:gd name="T4" fmla="*/ 690 w 646"/>
                  <a:gd name="T5" fmla="*/ 377 h 300"/>
                  <a:gd name="T6" fmla="*/ 713 w 646"/>
                  <a:gd name="T7" fmla="*/ 211 h 300"/>
                  <a:gd name="T8" fmla="*/ 522 w 646"/>
                  <a:gd name="T9" fmla="*/ 119 h 300"/>
                  <a:gd name="T10" fmla="*/ 0 w 646"/>
                  <a:gd name="T11" fmla="*/ 0 h 3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46" h="300">
                    <a:moveTo>
                      <a:pt x="343" y="300"/>
                    </a:moveTo>
                    <a:cubicBezTo>
                      <a:pt x="367" y="292"/>
                      <a:pt x="443" y="272"/>
                      <a:pt x="487" y="254"/>
                    </a:cubicBezTo>
                    <a:cubicBezTo>
                      <a:pt x="531" y="236"/>
                      <a:pt x="584" y="216"/>
                      <a:pt x="607" y="191"/>
                    </a:cubicBezTo>
                    <a:cubicBezTo>
                      <a:pt x="628" y="173"/>
                      <a:pt x="646" y="125"/>
                      <a:pt x="627" y="107"/>
                    </a:cubicBezTo>
                    <a:cubicBezTo>
                      <a:pt x="603" y="85"/>
                      <a:pt x="563" y="79"/>
                      <a:pt x="459" y="61"/>
                    </a:cubicBezTo>
                    <a:cubicBezTo>
                      <a:pt x="355" y="43"/>
                      <a:pt x="76" y="10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65" name="Freeform 672">
                <a:extLst>
                  <a:ext uri="{FF2B5EF4-FFF2-40B4-BE49-F238E27FC236}">
                    <a16:creationId xmlns:a16="http://schemas.microsoft.com/office/drawing/2014/main" id="{BF0B78D6-7D03-B248-8646-B7A4D8DB82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16" y="955"/>
                <a:ext cx="630" cy="397"/>
              </a:xfrm>
              <a:custGeom>
                <a:avLst/>
                <a:gdLst>
                  <a:gd name="T0" fmla="*/ 320 w 630"/>
                  <a:gd name="T1" fmla="*/ 397 h 397"/>
                  <a:gd name="T2" fmla="*/ 468 w 630"/>
                  <a:gd name="T3" fmla="*/ 345 h 397"/>
                  <a:gd name="T4" fmla="*/ 590 w 630"/>
                  <a:gd name="T5" fmla="*/ 275 h 397"/>
                  <a:gd name="T6" fmla="*/ 611 w 630"/>
                  <a:gd name="T7" fmla="*/ 181 h 397"/>
                  <a:gd name="T8" fmla="*/ 439 w 630"/>
                  <a:gd name="T9" fmla="*/ 129 h 397"/>
                  <a:gd name="T10" fmla="*/ 0 w 630"/>
                  <a:gd name="T11" fmla="*/ 0 h 3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630" h="397">
                    <a:moveTo>
                      <a:pt x="320" y="397"/>
                    </a:moveTo>
                    <a:cubicBezTo>
                      <a:pt x="345" y="388"/>
                      <a:pt x="423" y="366"/>
                      <a:pt x="468" y="345"/>
                    </a:cubicBezTo>
                    <a:cubicBezTo>
                      <a:pt x="513" y="325"/>
                      <a:pt x="567" y="303"/>
                      <a:pt x="590" y="275"/>
                    </a:cubicBezTo>
                    <a:cubicBezTo>
                      <a:pt x="612" y="255"/>
                      <a:pt x="630" y="201"/>
                      <a:pt x="611" y="181"/>
                    </a:cubicBezTo>
                    <a:cubicBezTo>
                      <a:pt x="586" y="156"/>
                      <a:pt x="541" y="159"/>
                      <a:pt x="439" y="129"/>
                    </a:cubicBezTo>
                    <a:cubicBezTo>
                      <a:pt x="337" y="99"/>
                      <a:pt x="91" y="27"/>
                      <a:pt x="0" y="0"/>
                    </a:cubicBezTo>
                  </a:path>
                </a:pathLst>
              </a:custGeom>
              <a:noFill/>
              <a:ln w="19050" cmpd="sng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pic>
          <p:nvPicPr>
            <p:cNvPr id="636" name="Picture 673" descr="laptop_keyboard">
              <a:extLst>
                <a:ext uri="{FF2B5EF4-FFF2-40B4-BE49-F238E27FC236}">
                  <a16:creationId xmlns:a16="http://schemas.microsoft.com/office/drawing/2014/main" id="{818E4316-ADEB-AE4B-A699-D416E1C587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3109" y="2736"/>
              <a:ext cx="245" cy="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7" name="Freeform 674">
              <a:extLst>
                <a:ext uri="{FF2B5EF4-FFF2-40B4-BE49-F238E27FC236}">
                  <a16:creationId xmlns:a16="http://schemas.microsoft.com/office/drawing/2014/main" id="{A1178674-C6C6-D942-80CB-75C6BFD08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0" y="2638"/>
              <a:ext cx="197" cy="131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pic>
          <p:nvPicPr>
            <p:cNvPr id="638" name="Picture 675" descr="screen">
              <a:extLst>
                <a:ext uri="{FF2B5EF4-FFF2-40B4-BE49-F238E27FC236}">
                  <a16:creationId xmlns:a16="http://schemas.microsoft.com/office/drawing/2014/main" id="{A7347B7E-CCF5-FF42-83C4-25E95D6DD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0" y="2641"/>
              <a:ext cx="179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9" name="Freeform 676">
              <a:extLst>
                <a:ext uri="{FF2B5EF4-FFF2-40B4-BE49-F238E27FC236}">
                  <a16:creationId xmlns:a16="http://schemas.microsoft.com/office/drawing/2014/main" id="{00ECEF64-E8C8-4048-95B9-291C901D7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" y="2634"/>
              <a:ext cx="167" cy="2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0" name="Freeform 677">
              <a:extLst>
                <a:ext uri="{FF2B5EF4-FFF2-40B4-BE49-F238E27FC236}">
                  <a16:creationId xmlns:a16="http://schemas.microsoft.com/office/drawing/2014/main" id="{0014A409-D9B4-A949-98B0-56F9722D92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" y="2634"/>
              <a:ext cx="46" cy="102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1" name="Freeform 678">
              <a:extLst>
                <a:ext uri="{FF2B5EF4-FFF2-40B4-BE49-F238E27FC236}">
                  <a16:creationId xmlns:a16="http://schemas.microsoft.com/office/drawing/2014/main" id="{B32C60B6-03BE-AE4B-A8B2-253AD5DB6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2" y="2652"/>
              <a:ext cx="50" cy="117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2" name="Freeform 679">
              <a:extLst>
                <a:ext uri="{FF2B5EF4-FFF2-40B4-BE49-F238E27FC236}">
                  <a16:creationId xmlns:a16="http://schemas.microsoft.com/office/drawing/2014/main" id="{B023ADC3-7539-F145-B52F-5ADE8AAA9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0"/>
              <a:ext cx="183" cy="40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3" name="Freeform 680">
              <a:extLst>
                <a:ext uri="{FF2B5EF4-FFF2-40B4-BE49-F238E27FC236}">
                  <a16:creationId xmlns:a16="http://schemas.microsoft.com/office/drawing/2014/main" id="{8DC2FD41-54FB-1B4E-AE8D-D4E49D45C29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7" y="2653"/>
              <a:ext cx="47" cy="118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4" name="Freeform 681">
              <a:extLst>
                <a:ext uri="{FF2B5EF4-FFF2-40B4-BE49-F238E27FC236}">
                  <a16:creationId xmlns:a16="http://schemas.microsoft.com/office/drawing/2014/main" id="{135825F9-10E4-2C4A-A3EB-E3C7A1860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8" y="2736"/>
              <a:ext cx="163" cy="39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645" name="Group 682">
              <a:extLst>
                <a:ext uri="{FF2B5EF4-FFF2-40B4-BE49-F238E27FC236}">
                  <a16:creationId xmlns:a16="http://schemas.microsoft.com/office/drawing/2014/main" id="{18B7D007-F2F8-2041-A3B3-4AAC42AC9D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6" y="2777"/>
              <a:ext cx="55" cy="24"/>
              <a:chOff x="1740" y="2642"/>
              <a:chExt cx="752" cy="327"/>
            </a:xfrm>
          </p:grpSpPr>
          <p:sp>
            <p:nvSpPr>
              <p:cNvPr id="654" name="Freeform 683">
                <a:extLst>
                  <a:ext uri="{FF2B5EF4-FFF2-40B4-BE49-F238E27FC236}">
                    <a16:creationId xmlns:a16="http://schemas.microsoft.com/office/drawing/2014/main" id="{C9CDCED6-729A-B548-A704-978153940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5" name="Freeform 684">
                <a:extLst>
                  <a:ext uri="{FF2B5EF4-FFF2-40B4-BE49-F238E27FC236}">
                    <a16:creationId xmlns:a16="http://schemas.microsoft.com/office/drawing/2014/main" id="{24052544-85C6-0C47-B814-CD736AF3FD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6" name="Freeform 685">
                <a:extLst>
                  <a:ext uri="{FF2B5EF4-FFF2-40B4-BE49-F238E27FC236}">
                    <a16:creationId xmlns:a16="http://schemas.microsoft.com/office/drawing/2014/main" id="{6294FE3C-811A-494B-A379-68E78C7B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7" name="Freeform 686">
                <a:extLst>
                  <a:ext uri="{FF2B5EF4-FFF2-40B4-BE49-F238E27FC236}">
                    <a16:creationId xmlns:a16="http://schemas.microsoft.com/office/drawing/2014/main" id="{14E79AE5-BBCC-114C-AF2F-57A092C70B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8" name="Freeform 687">
                <a:extLst>
                  <a:ext uri="{FF2B5EF4-FFF2-40B4-BE49-F238E27FC236}">
                    <a16:creationId xmlns:a16="http://schemas.microsoft.com/office/drawing/2014/main" id="{87C488F6-CAF2-4349-8DCB-F47AF6FC0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659" name="Freeform 688">
                <a:extLst>
                  <a:ext uri="{FF2B5EF4-FFF2-40B4-BE49-F238E27FC236}">
                    <a16:creationId xmlns:a16="http://schemas.microsoft.com/office/drawing/2014/main" id="{F96E81D8-978B-5E49-94AC-C77AF2614B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646" name="Freeform 689">
              <a:extLst>
                <a:ext uri="{FF2B5EF4-FFF2-40B4-BE49-F238E27FC236}">
                  <a16:creationId xmlns:a16="http://schemas.microsoft.com/office/drawing/2014/main" id="{986E1BA8-56FE-2F4F-B3AB-0EA671F5E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0" y="2781"/>
              <a:ext cx="67" cy="51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7" name="Freeform 690">
              <a:extLst>
                <a:ext uri="{FF2B5EF4-FFF2-40B4-BE49-F238E27FC236}">
                  <a16:creationId xmlns:a16="http://schemas.microsoft.com/office/drawing/2014/main" id="{032047D0-42E0-4B46-895E-03472FB4DB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9" y="2785"/>
              <a:ext cx="171" cy="4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8" name="Freeform 691">
              <a:extLst>
                <a:ext uri="{FF2B5EF4-FFF2-40B4-BE49-F238E27FC236}">
                  <a16:creationId xmlns:a16="http://schemas.microsoft.com/office/drawing/2014/main" id="{FA89F6A3-14E8-1E4F-88E9-66EE672BECD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7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49" name="Freeform 692">
              <a:extLst>
                <a:ext uri="{FF2B5EF4-FFF2-40B4-BE49-F238E27FC236}">
                  <a16:creationId xmlns:a16="http://schemas.microsoft.com/office/drawing/2014/main" id="{D515CEFC-F72A-2B4C-8178-A7F2D78AC87A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" y="273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0" name="Freeform 693">
              <a:extLst>
                <a:ext uri="{FF2B5EF4-FFF2-40B4-BE49-F238E27FC236}">
                  <a16:creationId xmlns:a16="http://schemas.microsoft.com/office/drawing/2014/main" id="{179531AD-F08A-C641-A873-F2E8AEE5E37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5" y="2778"/>
              <a:ext cx="162" cy="4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1" name="Freeform 694">
              <a:extLst>
                <a:ext uri="{FF2B5EF4-FFF2-40B4-BE49-F238E27FC236}">
                  <a16:creationId xmlns:a16="http://schemas.microsoft.com/office/drawing/2014/main" id="{73AACF3A-FA16-9C4F-8B6F-B0A8B43B758C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277" y="2775"/>
              <a:ext cx="66" cy="4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2" name="Freeform 695">
              <a:extLst>
                <a:ext uri="{FF2B5EF4-FFF2-40B4-BE49-F238E27FC236}">
                  <a16:creationId xmlns:a16="http://schemas.microsoft.com/office/drawing/2014/main" id="{15FD6D01-4885-FE49-9A11-07A76235F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736"/>
              <a:ext cx="1" cy="10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53" name="Freeform 696">
              <a:extLst>
                <a:ext uri="{FF2B5EF4-FFF2-40B4-BE49-F238E27FC236}">
                  <a16:creationId xmlns:a16="http://schemas.microsoft.com/office/drawing/2014/main" id="{84BBF509-8F69-EB4E-9420-AC4976319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82" y="2698"/>
              <a:ext cx="79" cy="39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6" name="Group 699">
            <a:extLst>
              <a:ext uri="{FF2B5EF4-FFF2-40B4-BE49-F238E27FC236}">
                <a16:creationId xmlns:a16="http://schemas.microsoft.com/office/drawing/2014/main" id="{02B4AC8E-378E-3547-A03F-EB9A037CC5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410188" y="4748833"/>
            <a:ext cx="501650" cy="512763"/>
            <a:chOff x="2839" y="3501"/>
            <a:chExt cx="755" cy="803"/>
          </a:xfrm>
        </p:grpSpPr>
        <p:pic>
          <p:nvPicPr>
            <p:cNvPr id="667" name="Picture 700" descr="desktop_computer_stylized_medium">
              <a:extLst>
                <a:ext uri="{FF2B5EF4-FFF2-40B4-BE49-F238E27FC236}">
                  <a16:creationId xmlns:a16="http://schemas.microsoft.com/office/drawing/2014/main" id="{71724573-60B3-124B-B985-CADFBB1B2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68" name="Freeform 701">
              <a:extLst>
                <a:ext uri="{FF2B5EF4-FFF2-40B4-BE49-F238E27FC236}">
                  <a16:creationId xmlns:a16="http://schemas.microsoft.com/office/drawing/2014/main" id="{E65649AC-8FC0-F443-9BCF-46161D9931F5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9" name="Group 702">
            <a:extLst>
              <a:ext uri="{FF2B5EF4-FFF2-40B4-BE49-F238E27FC236}">
                <a16:creationId xmlns:a16="http://schemas.microsoft.com/office/drawing/2014/main" id="{193A9924-4D79-4547-A4DE-2DF0DB24940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61000" y="4321796"/>
            <a:ext cx="501650" cy="512762"/>
            <a:chOff x="2839" y="3501"/>
            <a:chExt cx="755" cy="803"/>
          </a:xfrm>
        </p:grpSpPr>
        <p:pic>
          <p:nvPicPr>
            <p:cNvPr id="670" name="Picture 703" descr="desktop_computer_stylized_medium">
              <a:extLst>
                <a:ext uri="{FF2B5EF4-FFF2-40B4-BE49-F238E27FC236}">
                  <a16:creationId xmlns:a16="http://schemas.microsoft.com/office/drawing/2014/main" id="{C8CA1A81-D304-424F-87F7-FEE71560CB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1" name="Freeform 704">
              <a:extLst>
                <a:ext uri="{FF2B5EF4-FFF2-40B4-BE49-F238E27FC236}">
                  <a16:creationId xmlns:a16="http://schemas.microsoft.com/office/drawing/2014/main" id="{A593126A-F019-4948-B6F9-9F0BBDC12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2" name="Group 705">
            <a:extLst>
              <a:ext uri="{FF2B5EF4-FFF2-40B4-BE49-F238E27FC236}">
                <a16:creationId xmlns:a16="http://schemas.microsoft.com/office/drawing/2014/main" id="{782ACF55-310A-7742-B762-459ADBC589A6}"/>
              </a:ext>
            </a:extLst>
          </p:cNvPr>
          <p:cNvGrpSpPr>
            <a:grpSpLocks/>
          </p:cNvGrpSpPr>
          <p:nvPr/>
        </p:nvGrpSpPr>
        <p:grpSpPr bwMode="auto">
          <a:xfrm>
            <a:off x="2234100" y="4709146"/>
            <a:ext cx="501650" cy="512762"/>
            <a:chOff x="2839" y="3501"/>
            <a:chExt cx="755" cy="803"/>
          </a:xfrm>
        </p:grpSpPr>
        <p:pic>
          <p:nvPicPr>
            <p:cNvPr id="673" name="Picture 706" descr="desktop_computer_stylized_medium">
              <a:extLst>
                <a:ext uri="{FF2B5EF4-FFF2-40B4-BE49-F238E27FC236}">
                  <a16:creationId xmlns:a16="http://schemas.microsoft.com/office/drawing/2014/main" id="{B4D37DEA-5391-6A48-B22B-C5003F10CD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4" name="Freeform 707">
              <a:extLst>
                <a:ext uri="{FF2B5EF4-FFF2-40B4-BE49-F238E27FC236}">
                  <a16:creationId xmlns:a16="http://schemas.microsoft.com/office/drawing/2014/main" id="{3BF185DB-3612-4349-821B-4CFDFD538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75" name="Group 708">
            <a:extLst>
              <a:ext uri="{FF2B5EF4-FFF2-40B4-BE49-F238E27FC236}">
                <a16:creationId xmlns:a16="http://schemas.microsoft.com/office/drawing/2014/main" id="{97B144E7-A54B-CA4C-B04F-A2F25E986C27}"/>
              </a:ext>
            </a:extLst>
          </p:cNvPr>
          <p:cNvGrpSpPr>
            <a:grpSpLocks/>
          </p:cNvGrpSpPr>
          <p:nvPr/>
        </p:nvGrpSpPr>
        <p:grpSpPr bwMode="auto">
          <a:xfrm>
            <a:off x="2035663" y="5148883"/>
            <a:ext cx="501650" cy="512763"/>
            <a:chOff x="2839" y="3501"/>
            <a:chExt cx="755" cy="803"/>
          </a:xfrm>
        </p:grpSpPr>
        <p:pic>
          <p:nvPicPr>
            <p:cNvPr id="676" name="Picture 709" descr="desktop_computer_stylized_medium">
              <a:extLst>
                <a:ext uri="{FF2B5EF4-FFF2-40B4-BE49-F238E27FC236}">
                  <a16:creationId xmlns:a16="http://schemas.microsoft.com/office/drawing/2014/main" id="{BC4923DF-E580-E043-87E0-54FA60E4EC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77" name="Freeform 710">
              <a:extLst>
                <a:ext uri="{FF2B5EF4-FFF2-40B4-BE49-F238E27FC236}">
                  <a16:creationId xmlns:a16="http://schemas.microsoft.com/office/drawing/2014/main" id="{42EC1204-645A-4842-92FE-2F13DBC97D5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337CC03-6B75-DD4E-AEF4-E8B1E9874303}"/>
              </a:ext>
            </a:extLst>
          </p:cNvPr>
          <p:cNvGrpSpPr/>
          <p:nvPr/>
        </p:nvGrpSpPr>
        <p:grpSpPr>
          <a:xfrm>
            <a:off x="3021501" y="4492486"/>
            <a:ext cx="1951525" cy="1263172"/>
            <a:chOff x="7891681" y="3099042"/>
            <a:chExt cx="2342453" cy="1569939"/>
          </a:xfrm>
        </p:grpSpPr>
        <p:sp>
          <p:nvSpPr>
            <p:cNvPr id="678" name="Oval 800">
              <a:extLst>
                <a:ext uri="{FF2B5EF4-FFF2-40B4-BE49-F238E27FC236}">
                  <a16:creationId xmlns:a16="http://schemas.microsoft.com/office/drawing/2014/main" id="{10688176-2675-9F46-B6CD-4D634B244B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85510" y="3593195"/>
              <a:ext cx="69106" cy="79124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endParaRPr>
            </a:p>
          </p:txBody>
        </p:sp>
        <p:grpSp>
          <p:nvGrpSpPr>
            <p:cNvPr id="679" name="Group 817">
              <a:extLst>
                <a:ext uri="{FF2B5EF4-FFF2-40B4-BE49-F238E27FC236}">
                  <a16:creationId xmlns:a16="http://schemas.microsoft.com/office/drawing/2014/main" id="{3894D620-6D9E-8346-8516-F7389ED02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22376" y="3275911"/>
              <a:ext cx="615031" cy="694531"/>
              <a:chOff x="2920" y="1424"/>
              <a:chExt cx="326" cy="320"/>
            </a:xfrm>
          </p:grpSpPr>
          <p:sp>
            <p:nvSpPr>
              <p:cNvPr id="680" name="Oval 818">
                <a:extLst>
                  <a:ext uri="{FF2B5EF4-FFF2-40B4-BE49-F238E27FC236}">
                    <a16:creationId xmlns:a16="http://schemas.microsoft.com/office/drawing/2014/main" id="{11052586-B35E-DD4B-8AEC-F4861D0C98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20" y="1445"/>
                <a:ext cx="326" cy="289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+mn-cs"/>
                </a:endParaRPr>
              </a:p>
            </p:txBody>
          </p:sp>
          <p:grpSp>
            <p:nvGrpSpPr>
              <p:cNvPr id="681" name="Group 819">
                <a:extLst>
                  <a:ext uri="{FF2B5EF4-FFF2-40B4-BE49-F238E27FC236}">
                    <a16:creationId xmlns:a16="http://schemas.microsoft.com/office/drawing/2014/main" id="{ECD32DC1-931D-D54F-8659-4C948098C6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49" y="1424"/>
                <a:ext cx="265" cy="280"/>
                <a:chOff x="2949" y="1424"/>
                <a:chExt cx="265" cy="280"/>
              </a:xfrm>
            </p:grpSpPr>
            <p:sp>
              <p:nvSpPr>
                <p:cNvPr id="683" name="Oval 820">
                  <a:extLst>
                    <a:ext uri="{FF2B5EF4-FFF2-40B4-BE49-F238E27FC236}">
                      <a16:creationId xmlns:a16="http://schemas.microsoft.com/office/drawing/2014/main" id="{3304D76E-6F1B-7745-A3CB-304D98B356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30" y="1545"/>
                  <a:ext cx="107" cy="92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4" name="Oval 821">
                  <a:extLst>
                    <a:ext uri="{FF2B5EF4-FFF2-40B4-BE49-F238E27FC236}">
                      <a16:creationId xmlns:a16="http://schemas.microsoft.com/office/drawing/2014/main" id="{74755B4A-1CD5-5744-9D5B-A2B52FF8D48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006" y="1525"/>
                  <a:ext cx="154" cy="131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5" name="Oval 822">
                  <a:extLst>
                    <a:ext uri="{FF2B5EF4-FFF2-40B4-BE49-F238E27FC236}">
                      <a16:creationId xmlns:a16="http://schemas.microsoft.com/office/drawing/2014/main" id="{4C9ED777-1C5F-D14C-85A1-B0DD4AB517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83" y="1501"/>
                  <a:ext cx="203" cy="179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6" name="Oval 823">
                  <a:extLst>
                    <a:ext uri="{FF2B5EF4-FFF2-40B4-BE49-F238E27FC236}">
                      <a16:creationId xmlns:a16="http://schemas.microsoft.com/office/drawing/2014/main" id="{31AB0A7A-58BA-3043-BD5D-31AC5EB274F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49" y="1476"/>
                  <a:ext cx="265" cy="228"/>
                </a:xfrm>
                <a:prstGeom prst="ellips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cs typeface="+mn-cs"/>
                  </a:endParaRPr>
                </a:p>
              </p:txBody>
            </p:sp>
            <p:sp>
              <p:nvSpPr>
                <p:cNvPr id="687" name="Freeform 824">
                  <a:extLst>
                    <a:ext uri="{FF2B5EF4-FFF2-40B4-BE49-F238E27FC236}">
                      <a16:creationId xmlns:a16="http://schemas.microsoft.com/office/drawing/2014/main" id="{259CA958-5773-B14D-898D-D3612E11BDA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2987" y="1424"/>
                  <a:ext cx="205" cy="143"/>
                </a:xfrm>
                <a:custGeom>
                  <a:avLst/>
                  <a:gdLst>
                    <a:gd name="T0" fmla="*/ 0 w 1180"/>
                    <a:gd name="T1" fmla="*/ 0 h 956"/>
                    <a:gd name="T2" fmla="*/ 0 w 1180"/>
                    <a:gd name="T3" fmla="*/ 0 h 956"/>
                    <a:gd name="T4" fmla="*/ 0 w 1180"/>
                    <a:gd name="T5" fmla="*/ 0 h 956"/>
                    <a:gd name="T6" fmla="*/ 0 w 1180"/>
                    <a:gd name="T7" fmla="*/ 0 h 956"/>
                    <a:gd name="T8" fmla="*/ 0 w 1180"/>
                    <a:gd name="T9" fmla="*/ 0 h 956"/>
                    <a:gd name="T10" fmla="*/ 0 w 1180"/>
                    <a:gd name="T11" fmla="*/ 0 h 956"/>
                    <a:gd name="T12" fmla="*/ 0 w 1180"/>
                    <a:gd name="T13" fmla="*/ 0 h 956"/>
                    <a:gd name="T14" fmla="*/ 0 w 1180"/>
                    <a:gd name="T15" fmla="*/ 0 h 956"/>
                    <a:gd name="T16" fmla="*/ 0 w 1180"/>
                    <a:gd name="T17" fmla="*/ 0 h 956"/>
                    <a:gd name="T18" fmla="*/ 0 w 1180"/>
                    <a:gd name="T19" fmla="*/ 0 h 95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1180" h="956">
                      <a:moveTo>
                        <a:pt x="499" y="7"/>
                      </a:moveTo>
                      <a:lnTo>
                        <a:pt x="0" y="780"/>
                      </a:lnTo>
                      <a:lnTo>
                        <a:pt x="134" y="885"/>
                      </a:lnTo>
                      <a:lnTo>
                        <a:pt x="366" y="920"/>
                      </a:lnTo>
                      <a:lnTo>
                        <a:pt x="534" y="956"/>
                      </a:lnTo>
                      <a:lnTo>
                        <a:pt x="829" y="949"/>
                      </a:lnTo>
                      <a:lnTo>
                        <a:pt x="1096" y="850"/>
                      </a:lnTo>
                      <a:lnTo>
                        <a:pt x="1180" y="801"/>
                      </a:lnTo>
                      <a:lnTo>
                        <a:pt x="668" y="0"/>
                      </a:lnTo>
                      <a:lnTo>
                        <a:pt x="499" y="7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19050" cmpd="sng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682" name="Freeform 825">
                <a:extLst>
                  <a:ext uri="{FF2B5EF4-FFF2-40B4-BE49-F238E27FC236}">
                    <a16:creationId xmlns:a16="http://schemas.microsoft.com/office/drawing/2014/main" id="{07C15FD6-3BA5-3648-9F8B-5D0B7E898E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" y="1615"/>
                <a:ext cx="178" cy="129"/>
              </a:xfrm>
              <a:custGeom>
                <a:avLst/>
                <a:gdLst>
                  <a:gd name="T0" fmla="*/ 0 w 1180"/>
                  <a:gd name="T1" fmla="*/ 0 h 956"/>
                  <a:gd name="T2" fmla="*/ 0 w 1180"/>
                  <a:gd name="T3" fmla="*/ 0 h 956"/>
                  <a:gd name="T4" fmla="*/ 0 w 1180"/>
                  <a:gd name="T5" fmla="*/ 0 h 956"/>
                  <a:gd name="T6" fmla="*/ 0 w 1180"/>
                  <a:gd name="T7" fmla="*/ 0 h 956"/>
                  <a:gd name="T8" fmla="*/ 0 w 1180"/>
                  <a:gd name="T9" fmla="*/ 0 h 956"/>
                  <a:gd name="T10" fmla="*/ 0 w 1180"/>
                  <a:gd name="T11" fmla="*/ 0 h 956"/>
                  <a:gd name="T12" fmla="*/ 0 w 1180"/>
                  <a:gd name="T13" fmla="*/ 0 h 956"/>
                  <a:gd name="T14" fmla="*/ 0 w 1180"/>
                  <a:gd name="T15" fmla="*/ 0 h 956"/>
                  <a:gd name="T16" fmla="*/ 0 w 1180"/>
                  <a:gd name="T17" fmla="*/ 0 h 956"/>
                  <a:gd name="T18" fmla="*/ 0 w 1180"/>
                  <a:gd name="T19" fmla="*/ 0 h 95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180" h="956">
                    <a:moveTo>
                      <a:pt x="499" y="7"/>
                    </a:moveTo>
                    <a:lnTo>
                      <a:pt x="0" y="780"/>
                    </a:lnTo>
                    <a:lnTo>
                      <a:pt x="134" y="885"/>
                    </a:lnTo>
                    <a:lnTo>
                      <a:pt x="366" y="920"/>
                    </a:lnTo>
                    <a:lnTo>
                      <a:pt x="534" y="956"/>
                    </a:lnTo>
                    <a:lnTo>
                      <a:pt x="829" y="949"/>
                    </a:lnTo>
                    <a:lnTo>
                      <a:pt x="1096" y="850"/>
                    </a:lnTo>
                    <a:lnTo>
                      <a:pt x="1180" y="801"/>
                    </a:lnTo>
                    <a:lnTo>
                      <a:pt x="668" y="0"/>
                    </a:lnTo>
                    <a:lnTo>
                      <a:pt x="499" y="7"/>
                    </a:lnTo>
                    <a:close/>
                  </a:path>
                </a:pathLst>
              </a:custGeom>
              <a:solidFill>
                <a:schemeClr val="bg1"/>
              </a:solidFill>
              <a:ln w="19050" cmpd="sng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688" name="Group 783">
              <a:extLst>
                <a:ext uri="{FF2B5EF4-FFF2-40B4-BE49-F238E27FC236}">
                  <a16:creationId xmlns:a16="http://schemas.microsoft.com/office/drawing/2014/main" id="{0710E690-D315-AD40-8470-BF130355A7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2147" y="3619386"/>
              <a:ext cx="393690" cy="1049595"/>
              <a:chOff x="3130" y="3288"/>
              <a:chExt cx="410" cy="742"/>
            </a:xfrm>
          </p:grpSpPr>
          <p:sp>
            <p:nvSpPr>
              <p:cNvPr id="689" name="Line 270">
                <a:extLst>
                  <a:ext uri="{FF2B5EF4-FFF2-40B4-BE49-F238E27FC236}">
                    <a16:creationId xmlns:a16="http://schemas.microsoft.com/office/drawing/2014/main" id="{04149AE5-43DA-3047-BFDC-5CFB58462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0" name="Line 271">
                <a:extLst>
                  <a:ext uri="{FF2B5EF4-FFF2-40B4-BE49-F238E27FC236}">
                    <a16:creationId xmlns:a16="http://schemas.microsoft.com/office/drawing/2014/main" id="{6338FFA1-2B24-C444-8D8F-3277B2D87F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1" name="Line 272">
                <a:extLst>
                  <a:ext uri="{FF2B5EF4-FFF2-40B4-BE49-F238E27FC236}">
                    <a16:creationId xmlns:a16="http://schemas.microsoft.com/office/drawing/2014/main" id="{C56657E2-C2C8-D445-8165-8F8545249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2" name="Line 273">
                <a:extLst>
                  <a:ext uri="{FF2B5EF4-FFF2-40B4-BE49-F238E27FC236}">
                    <a16:creationId xmlns:a16="http://schemas.microsoft.com/office/drawing/2014/main" id="{B7B82588-44BD-2D40-AFBE-88A049E7C2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3" name="Line 274">
                <a:extLst>
                  <a:ext uri="{FF2B5EF4-FFF2-40B4-BE49-F238E27FC236}">
                    <a16:creationId xmlns:a16="http://schemas.microsoft.com/office/drawing/2014/main" id="{B49C6B4C-26A6-464B-A658-C25BD053BD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4" name="Line 275">
                <a:extLst>
                  <a:ext uri="{FF2B5EF4-FFF2-40B4-BE49-F238E27FC236}">
                    <a16:creationId xmlns:a16="http://schemas.microsoft.com/office/drawing/2014/main" id="{9DEE2C80-A67F-BC44-917A-FAEB31A8FD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5" name="Line 276">
                <a:extLst>
                  <a:ext uri="{FF2B5EF4-FFF2-40B4-BE49-F238E27FC236}">
                    <a16:creationId xmlns:a16="http://schemas.microsoft.com/office/drawing/2014/main" id="{5A46DA7F-F265-CB4C-A51D-41A95E0B2D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6" name="Line 277">
                <a:extLst>
                  <a:ext uri="{FF2B5EF4-FFF2-40B4-BE49-F238E27FC236}">
                    <a16:creationId xmlns:a16="http://schemas.microsoft.com/office/drawing/2014/main" id="{593E4D81-9E83-E74D-8F06-058D326BB9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7" name="Line 278">
                <a:extLst>
                  <a:ext uri="{FF2B5EF4-FFF2-40B4-BE49-F238E27FC236}">
                    <a16:creationId xmlns:a16="http://schemas.microsoft.com/office/drawing/2014/main" id="{19A8EFE0-C98F-E44D-993F-B51434E6A0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8" name="Line 279">
                <a:extLst>
                  <a:ext uri="{FF2B5EF4-FFF2-40B4-BE49-F238E27FC236}">
                    <a16:creationId xmlns:a16="http://schemas.microsoft.com/office/drawing/2014/main" id="{B0DE46EE-854B-7449-A982-B3A715EBF3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699" name="Line 280">
                <a:extLst>
                  <a:ext uri="{FF2B5EF4-FFF2-40B4-BE49-F238E27FC236}">
                    <a16:creationId xmlns:a16="http://schemas.microsoft.com/office/drawing/2014/main" id="{13490F49-1356-1849-AFBC-6C97EFE1E6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0" name="Line 281">
                <a:extLst>
                  <a:ext uri="{FF2B5EF4-FFF2-40B4-BE49-F238E27FC236}">
                    <a16:creationId xmlns:a16="http://schemas.microsoft.com/office/drawing/2014/main" id="{03009224-D46D-E74D-B16C-6D0BBBCFB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1" name="Line 282">
                <a:extLst>
                  <a:ext uri="{FF2B5EF4-FFF2-40B4-BE49-F238E27FC236}">
                    <a16:creationId xmlns:a16="http://schemas.microsoft.com/office/drawing/2014/main" id="{195799B9-BB33-BC4E-BA89-837E62925C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2" name="Line 283">
                <a:extLst>
                  <a:ext uri="{FF2B5EF4-FFF2-40B4-BE49-F238E27FC236}">
                    <a16:creationId xmlns:a16="http://schemas.microsoft.com/office/drawing/2014/main" id="{5617F8DF-F9E1-5043-8A1C-F0FA02039F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03" name="Line 284">
                <a:extLst>
                  <a:ext uri="{FF2B5EF4-FFF2-40B4-BE49-F238E27FC236}">
                    <a16:creationId xmlns:a16="http://schemas.microsoft.com/office/drawing/2014/main" id="{A0BBBAC8-FD74-EF44-A13C-1053337529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704" name="Group 703">
              <a:extLst>
                <a:ext uri="{FF2B5EF4-FFF2-40B4-BE49-F238E27FC236}">
                  <a16:creationId xmlns:a16="http://schemas.microsoft.com/office/drawing/2014/main" id="{42EB9871-56EA-2341-96EB-5728B4E754D6}"/>
                </a:ext>
              </a:extLst>
            </p:cNvPr>
            <p:cNvGrpSpPr/>
            <p:nvPr/>
          </p:nvGrpSpPr>
          <p:grpSpPr>
            <a:xfrm>
              <a:off x="8405402" y="3099042"/>
              <a:ext cx="527285" cy="593983"/>
              <a:chOff x="8328836" y="2202873"/>
              <a:chExt cx="527285" cy="593983"/>
            </a:xfrm>
          </p:grpSpPr>
          <p:pic>
            <p:nvPicPr>
              <p:cNvPr id="705" name="Picture 653" descr="iphone_stylized_small">
                <a:extLst>
                  <a:ext uri="{FF2B5EF4-FFF2-40B4-BE49-F238E27FC236}">
                    <a16:creationId xmlns:a16="http://schemas.microsoft.com/office/drawing/2014/main" id="{3B41EE83-D29B-9B4A-9E7E-CDC2C57381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566432" y="2271663"/>
                <a:ext cx="180509" cy="52519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06" name="Group 850">
                <a:extLst>
                  <a:ext uri="{FF2B5EF4-FFF2-40B4-BE49-F238E27FC236}">
                    <a16:creationId xmlns:a16="http://schemas.microsoft.com/office/drawing/2014/main" id="{A2B15487-5874-8E4F-A2D2-3B4F8B949D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8836" y="2202873"/>
                <a:ext cx="527285" cy="118466"/>
                <a:chOff x="2199" y="955"/>
                <a:chExt cx="2547" cy="506"/>
              </a:xfrm>
            </p:grpSpPr>
            <p:sp>
              <p:nvSpPr>
                <p:cNvPr id="707" name="Freeform 851">
                  <a:extLst>
                    <a:ext uri="{FF2B5EF4-FFF2-40B4-BE49-F238E27FC236}">
                      <a16:creationId xmlns:a16="http://schemas.microsoft.com/office/drawing/2014/main" id="{F198C428-7BD3-9547-B5FE-EC2B2E4B3F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8" name="Freeform 852">
                  <a:extLst>
                    <a:ext uri="{FF2B5EF4-FFF2-40B4-BE49-F238E27FC236}">
                      <a16:creationId xmlns:a16="http://schemas.microsoft.com/office/drawing/2014/main" id="{2BF34BB6-4817-E041-B51A-FF030BD85D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09" name="Freeform 853">
                  <a:extLst>
                    <a:ext uri="{FF2B5EF4-FFF2-40B4-BE49-F238E27FC236}">
                      <a16:creationId xmlns:a16="http://schemas.microsoft.com/office/drawing/2014/main" id="{1F12D98B-9D91-2C4A-9A60-79ED30FF4BE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0" name="Freeform 854">
                  <a:extLst>
                    <a:ext uri="{FF2B5EF4-FFF2-40B4-BE49-F238E27FC236}">
                      <a16:creationId xmlns:a16="http://schemas.microsoft.com/office/drawing/2014/main" id="{9DF11EBC-0004-A948-BFDC-FDE61D97F7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1" name="Freeform 855">
                  <a:extLst>
                    <a:ext uri="{FF2B5EF4-FFF2-40B4-BE49-F238E27FC236}">
                      <a16:creationId xmlns:a16="http://schemas.microsoft.com/office/drawing/2014/main" id="{E7293A64-2C3C-9646-B157-AA28AC5BA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2" name="Freeform 856">
                  <a:extLst>
                    <a:ext uri="{FF2B5EF4-FFF2-40B4-BE49-F238E27FC236}">
                      <a16:creationId xmlns:a16="http://schemas.microsoft.com/office/drawing/2014/main" id="{3F0646E8-B992-F84E-AF32-0F3C879615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13" name="Group 712">
              <a:extLst>
                <a:ext uri="{FF2B5EF4-FFF2-40B4-BE49-F238E27FC236}">
                  <a16:creationId xmlns:a16="http://schemas.microsoft.com/office/drawing/2014/main" id="{A5689340-E6EB-1E4C-B299-F2EC3B1CDBCC}"/>
                </a:ext>
              </a:extLst>
            </p:cNvPr>
            <p:cNvGrpSpPr/>
            <p:nvPr/>
          </p:nvGrpSpPr>
          <p:grpSpPr>
            <a:xfrm>
              <a:off x="7891681" y="4024818"/>
              <a:ext cx="1120341" cy="347863"/>
              <a:chOff x="9561515" y="2748013"/>
              <a:chExt cx="1120341" cy="347863"/>
            </a:xfrm>
          </p:grpSpPr>
          <p:pic>
            <p:nvPicPr>
              <p:cNvPr id="714" name="Picture 603" descr="car_icon_small">
                <a:extLst>
                  <a:ext uri="{FF2B5EF4-FFF2-40B4-BE49-F238E27FC236}">
                    <a16:creationId xmlns:a16="http://schemas.microsoft.com/office/drawing/2014/main" id="{64B67A9E-AD4C-A44D-8D74-4BA4FA5BC4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561515" y="2826814"/>
                <a:ext cx="1120341" cy="2690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715" name="Group 850">
                <a:extLst>
                  <a:ext uri="{FF2B5EF4-FFF2-40B4-BE49-F238E27FC236}">
                    <a16:creationId xmlns:a16="http://schemas.microsoft.com/office/drawing/2014/main" id="{84052C40-E105-A342-89B4-BDF61A2D5A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788587" y="2748013"/>
                <a:ext cx="527285" cy="118466"/>
                <a:chOff x="2199" y="955"/>
                <a:chExt cx="2547" cy="506"/>
              </a:xfrm>
            </p:grpSpPr>
            <p:sp>
              <p:nvSpPr>
                <p:cNvPr id="717" name="Freeform 851">
                  <a:extLst>
                    <a:ext uri="{FF2B5EF4-FFF2-40B4-BE49-F238E27FC236}">
                      <a16:creationId xmlns:a16="http://schemas.microsoft.com/office/drawing/2014/main" id="{0BA44966-8A4E-BB43-959B-A59F35AB55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8" name="Freeform 852">
                  <a:extLst>
                    <a:ext uri="{FF2B5EF4-FFF2-40B4-BE49-F238E27FC236}">
                      <a16:creationId xmlns:a16="http://schemas.microsoft.com/office/drawing/2014/main" id="{5DC04172-F777-E646-93C2-4CDF96DA880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19" name="Freeform 853">
                  <a:extLst>
                    <a:ext uri="{FF2B5EF4-FFF2-40B4-BE49-F238E27FC236}">
                      <a16:creationId xmlns:a16="http://schemas.microsoft.com/office/drawing/2014/main" id="{A55970CF-BAEF-CD49-9BCE-C69AB8A5C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0" name="Freeform 854">
                  <a:extLst>
                    <a:ext uri="{FF2B5EF4-FFF2-40B4-BE49-F238E27FC236}">
                      <a16:creationId xmlns:a16="http://schemas.microsoft.com/office/drawing/2014/main" id="{2986E248-F171-5D48-8739-D2298CCA87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1" name="Freeform 855">
                  <a:extLst>
                    <a:ext uri="{FF2B5EF4-FFF2-40B4-BE49-F238E27FC236}">
                      <a16:creationId xmlns:a16="http://schemas.microsoft.com/office/drawing/2014/main" id="{49F0B7F7-B410-9C43-9C2A-1B8B7525926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2" name="Freeform 856">
                  <a:extLst>
                    <a:ext uri="{FF2B5EF4-FFF2-40B4-BE49-F238E27FC236}">
                      <a16:creationId xmlns:a16="http://schemas.microsoft.com/office/drawing/2014/main" id="{287FBEA2-91A4-594C-9875-9EB64B31048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16" name="Straight Connector 715">
                <a:extLst>
                  <a:ext uri="{FF2B5EF4-FFF2-40B4-BE49-F238E27FC236}">
                    <a16:creationId xmlns:a16="http://schemas.microsoft.com/office/drawing/2014/main" id="{00CD8070-E312-CE4E-9330-AF9220DB94C1}"/>
                  </a:ext>
                </a:extLst>
              </p:cNvPr>
              <p:cNvCxnSpPr/>
              <p:nvPr/>
            </p:nvCxnSpPr>
            <p:spPr>
              <a:xfrm>
                <a:off x="10032156" y="2798664"/>
                <a:ext cx="31623" cy="1368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3" name="Group 722">
              <a:extLst>
                <a:ext uri="{FF2B5EF4-FFF2-40B4-BE49-F238E27FC236}">
                  <a16:creationId xmlns:a16="http://schemas.microsoft.com/office/drawing/2014/main" id="{7270D670-9717-4947-8A8A-E81A05A4A5CB}"/>
                </a:ext>
              </a:extLst>
            </p:cNvPr>
            <p:cNvGrpSpPr/>
            <p:nvPr/>
          </p:nvGrpSpPr>
          <p:grpSpPr>
            <a:xfrm>
              <a:off x="9731765" y="3463179"/>
              <a:ext cx="502369" cy="512348"/>
              <a:chOff x="7341491" y="2307905"/>
              <a:chExt cx="509280" cy="439573"/>
            </a:xfrm>
          </p:grpSpPr>
          <p:grpSp>
            <p:nvGrpSpPr>
              <p:cNvPr id="724" name="Group 723">
                <a:extLst>
                  <a:ext uri="{FF2B5EF4-FFF2-40B4-BE49-F238E27FC236}">
                    <a16:creationId xmlns:a16="http://schemas.microsoft.com/office/drawing/2014/main" id="{46A2D8F1-7677-BA43-8C79-F92B915BC035}"/>
                  </a:ext>
                </a:extLst>
              </p:cNvPr>
              <p:cNvGrpSpPr/>
              <p:nvPr/>
            </p:nvGrpSpPr>
            <p:grpSpPr>
              <a:xfrm>
                <a:off x="7341491" y="2426725"/>
                <a:ext cx="509280" cy="320753"/>
                <a:chOff x="7458407" y="2414528"/>
                <a:chExt cx="509280" cy="320753"/>
              </a:xfrm>
            </p:grpSpPr>
            <p:pic>
              <p:nvPicPr>
                <p:cNvPr id="733" name="Picture 1018" descr="laptop_keyboard">
                  <a:extLst>
                    <a:ext uri="{FF2B5EF4-FFF2-40B4-BE49-F238E27FC236}">
                      <a16:creationId xmlns:a16="http://schemas.microsoft.com/office/drawing/2014/main" id="{0213EE88-DBCD-E942-AE09-77E4A5369EA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4" name="Freeform 1019">
                  <a:extLst>
                    <a:ext uri="{FF2B5EF4-FFF2-40B4-BE49-F238E27FC236}">
                      <a16:creationId xmlns:a16="http://schemas.microsoft.com/office/drawing/2014/main" id="{1AB1E013-5334-2443-B3EA-0ADF9CDA97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735" name="Picture 1020" descr="screen">
                  <a:extLst>
                    <a:ext uri="{FF2B5EF4-FFF2-40B4-BE49-F238E27FC236}">
                      <a16:creationId xmlns:a16="http://schemas.microsoft.com/office/drawing/2014/main" id="{8E8FB868-F15A-354D-8A94-F6162964A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736" name="Freeform 1021">
                  <a:extLst>
                    <a:ext uri="{FF2B5EF4-FFF2-40B4-BE49-F238E27FC236}">
                      <a16:creationId xmlns:a16="http://schemas.microsoft.com/office/drawing/2014/main" id="{808AD4A9-7969-A440-AF65-3F01AEA7E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7" name="Freeform 1022">
                  <a:extLst>
                    <a:ext uri="{FF2B5EF4-FFF2-40B4-BE49-F238E27FC236}">
                      <a16:creationId xmlns:a16="http://schemas.microsoft.com/office/drawing/2014/main" id="{BE959CDF-8CEC-5D49-B9B5-695C75E54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8" name="Freeform 1023">
                  <a:extLst>
                    <a:ext uri="{FF2B5EF4-FFF2-40B4-BE49-F238E27FC236}">
                      <a16:creationId xmlns:a16="http://schemas.microsoft.com/office/drawing/2014/main" id="{C47539D5-AB19-6248-B8AC-D7C1EB7D89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9" name="Freeform 1024">
                  <a:extLst>
                    <a:ext uri="{FF2B5EF4-FFF2-40B4-BE49-F238E27FC236}">
                      <a16:creationId xmlns:a16="http://schemas.microsoft.com/office/drawing/2014/main" id="{5AEB62B0-7DA6-D743-86A5-DFFF45D54B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0" name="Freeform 1025">
                  <a:extLst>
                    <a:ext uri="{FF2B5EF4-FFF2-40B4-BE49-F238E27FC236}">
                      <a16:creationId xmlns:a16="http://schemas.microsoft.com/office/drawing/2014/main" id="{B47C284C-2338-754B-99BA-EA63C8A915C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1" name="Freeform 1026">
                  <a:extLst>
                    <a:ext uri="{FF2B5EF4-FFF2-40B4-BE49-F238E27FC236}">
                      <a16:creationId xmlns:a16="http://schemas.microsoft.com/office/drawing/2014/main" id="{9B886F94-1E66-9F4A-AE5A-8E0F922D014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742" name="Group 1027">
                  <a:extLst>
                    <a:ext uri="{FF2B5EF4-FFF2-40B4-BE49-F238E27FC236}">
                      <a16:creationId xmlns:a16="http://schemas.microsoft.com/office/drawing/2014/main" id="{715EA677-D4AB-B447-B08B-D7ED31324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749" name="Freeform 1028">
                    <a:extLst>
                      <a:ext uri="{FF2B5EF4-FFF2-40B4-BE49-F238E27FC236}">
                        <a16:creationId xmlns:a16="http://schemas.microsoft.com/office/drawing/2014/main" id="{E1124562-ECF8-4F4C-90C1-EF6396A68E5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0" name="Freeform 1029">
                    <a:extLst>
                      <a:ext uri="{FF2B5EF4-FFF2-40B4-BE49-F238E27FC236}">
                        <a16:creationId xmlns:a16="http://schemas.microsoft.com/office/drawing/2014/main" id="{3389E998-0F08-914D-9479-D8E12E2549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1" name="Freeform 1030">
                    <a:extLst>
                      <a:ext uri="{FF2B5EF4-FFF2-40B4-BE49-F238E27FC236}">
                        <a16:creationId xmlns:a16="http://schemas.microsoft.com/office/drawing/2014/main" id="{8A11850E-DFFA-ED48-BEB3-85180AD217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2" name="Freeform 1031">
                    <a:extLst>
                      <a:ext uri="{FF2B5EF4-FFF2-40B4-BE49-F238E27FC236}">
                        <a16:creationId xmlns:a16="http://schemas.microsoft.com/office/drawing/2014/main" id="{348FFCFE-31F3-D044-A19B-3EA98E2A2BD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3" name="Freeform 1032">
                    <a:extLst>
                      <a:ext uri="{FF2B5EF4-FFF2-40B4-BE49-F238E27FC236}">
                        <a16:creationId xmlns:a16="http://schemas.microsoft.com/office/drawing/2014/main" id="{E0BFA97F-7FDE-4B49-BE02-A5B711E535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754" name="Freeform 1033">
                    <a:extLst>
                      <a:ext uri="{FF2B5EF4-FFF2-40B4-BE49-F238E27FC236}">
                        <a16:creationId xmlns:a16="http://schemas.microsoft.com/office/drawing/2014/main" id="{5566BB9E-C2DB-904B-8DAE-F1FAE62B3F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43" name="Freeform 1034">
                  <a:extLst>
                    <a:ext uri="{FF2B5EF4-FFF2-40B4-BE49-F238E27FC236}">
                      <a16:creationId xmlns:a16="http://schemas.microsoft.com/office/drawing/2014/main" id="{8531613B-92A9-464D-BE9E-A372151861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4" name="Freeform 1035">
                  <a:extLst>
                    <a:ext uri="{FF2B5EF4-FFF2-40B4-BE49-F238E27FC236}">
                      <a16:creationId xmlns:a16="http://schemas.microsoft.com/office/drawing/2014/main" id="{EE5A0F89-BDF3-4F47-BA87-66EF728D0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5" name="Freeform 1036">
                  <a:extLst>
                    <a:ext uri="{FF2B5EF4-FFF2-40B4-BE49-F238E27FC236}">
                      <a16:creationId xmlns:a16="http://schemas.microsoft.com/office/drawing/2014/main" id="{1FD78267-7B3E-D540-902C-47129B46C0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6" name="Freeform 1037">
                  <a:extLst>
                    <a:ext uri="{FF2B5EF4-FFF2-40B4-BE49-F238E27FC236}">
                      <a16:creationId xmlns:a16="http://schemas.microsoft.com/office/drawing/2014/main" id="{16865503-BACA-1447-B755-0CA9ED8ED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7" name="Freeform 1038">
                  <a:extLst>
                    <a:ext uri="{FF2B5EF4-FFF2-40B4-BE49-F238E27FC236}">
                      <a16:creationId xmlns:a16="http://schemas.microsoft.com/office/drawing/2014/main" id="{3B1B22E2-5D91-E74A-9754-AC618ED267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8" name="Freeform 1039">
                  <a:extLst>
                    <a:ext uri="{FF2B5EF4-FFF2-40B4-BE49-F238E27FC236}">
                      <a16:creationId xmlns:a16="http://schemas.microsoft.com/office/drawing/2014/main" id="{7E7C97D1-0F33-3444-927F-6DA622B206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25" name="Group 850">
                <a:extLst>
                  <a:ext uri="{FF2B5EF4-FFF2-40B4-BE49-F238E27FC236}">
                    <a16:creationId xmlns:a16="http://schemas.microsoft.com/office/drawing/2014/main" id="{62525AE2-4973-8D42-8457-3FD43C9E4D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408527" y="2307905"/>
                <a:ext cx="399726" cy="74090"/>
                <a:chOff x="2199" y="955"/>
                <a:chExt cx="2547" cy="506"/>
              </a:xfrm>
            </p:grpSpPr>
            <p:sp>
              <p:nvSpPr>
                <p:cNvPr id="727" name="Freeform 851">
                  <a:extLst>
                    <a:ext uri="{FF2B5EF4-FFF2-40B4-BE49-F238E27FC236}">
                      <a16:creationId xmlns:a16="http://schemas.microsoft.com/office/drawing/2014/main" id="{98DC9C84-53E3-014A-967F-FA84DB11D7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99" y="1166"/>
                  <a:ext cx="260" cy="281"/>
                </a:xfrm>
                <a:custGeom>
                  <a:avLst/>
                  <a:gdLst>
                    <a:gd name="T0" fmla="*/ 260 w 260"/>
                    <a:gd name="T1" fmla="*/ 0 h 281"/>
                    <a:gd name="T2" fmla="*/ 42 w 260"/>
                    <a:gd name="T3" fmla="*/ 112 h 281"/>
                    <a:gd name="T4" fmla="*/ 35 w 260"/>
                    <a:gd name="T5" fmla="*/ 211 h 281"/>
                    <a:gd name="T6" fmla="*/ 253 w 260"/>
                    <a:gd name="T7" fmla="*/ 281 h 281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60" h="281">
                      <a:moveTo>
                        <a:pt x="260" y="0"/>
                      </a:moveTo>
                      <a:cubicBezTo>
                        <a:pt x="224" y="19"/>
                        <a:pt x="79" y="77"/>
                        <a:pt x="42" y="112"/>
                      </a:cubicBezTo>
                      <a:cubicBezTo>
                        <a:pt x="5" y="143"/>
                        <a:pt x="0" y="183"/>
                        <a:pt x="35" y="211"/>
                      </a:cubicBezTo>
                      <a:cubicBezTo>
                        <a:pt x="70" y="239"/>
                        <a:pt x="208" y="266"/>
                        <a:pt x="253" y="281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8" name="Freeform 852">
                  <a:extLst>
                    <a:ext uri="{FF2B5EF4-FFF2-40B4-BE49-F238E27FC236}">
                      <a16:creationId xmlns:a16="http://schemas.microsoft.com/office/drawing/2014/main" id="{29B322F2-C071-D44B-B545-1D6315264F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82" y="1040"/>
                  <a:ext cx="900" cy="421"/>
                </a:xfrm>
                <a:custGeom>
                  <a:avLst/>
                  <a:gdLst>
                    <a:gd name="T0" fmla="*/ 531 w 900"/>
                    <a:gd name="T1" fmla="*/ 0 h 421"/>
                    <a:gd name="T2" fmla="*/ 279 w 900"/>
                    <a:gd name="T3" fmla="*/ 77 h 421"/>
                    <a:gd name="T4" fmla="*/ 68 w 900"/>
                    <a:gd name="T5" fmla="*/ 182 h 421"/>
                    <a:gd name="T6" fmla="*/ 33 w 900"/>
                    <a:gd name="T7" fmla="*/ 323 h 421"/>
                    <a:gd name="T8" fmla="*/ 328 w 900"/>
                    <a:gd name="T9" fmla="*/ 400 h 421"/>
                    <a:gd name="T10" fmla="*/ 812 w 900"/>
                    <a:gd name="T11" fmla="*/ 421 h 421"/>
                    <a:gd name="T12" fmla="*/ 855 w 900"/>
                    <a:gd name="T13" fmla="*/ 400 h 421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900" h="421">
                      <a:moveTo>
                        <a:pt x="531" y="0"/>
                      </a:moveTo>
                      <a:cubicBezTo>
                        <a:pt x="489" y="13"/>
                        <a:pt x="356" y="47"/>
                        <a:pt x="279" y="77"/>
                      </a:cubicBezTo>
                      <a:cubicBezTo>
                        <a:pt x="202" y="107"/>
                        <a:pt x="109" y="141"/>
                        <a:pt x="68" y="182"/>
                      </a:cubicBezTo>
                      <a:cubicBezTo>
                        <a:pt x="31" y="213"/>
                        <a:pt x="0" y="292"/>
                        <a:pt x="33" y="323"/>
                      </a:cubicBezTo>
                      <a:cubicBezTo>
                        <a:pt x="76" y="359"/>
                        <a:pt x="198" y="384"/>
                        <a:pt x="328" y="400"/>
                      </a:cubicBezTo>
                      <a:cubicBezTo>
                        <a:pt x="458" y="416"/>
                        <a:pt x="724" y="421"/>
                        <a:pt x="812" y="421"/>
                      </a:cubicBezTo>
                      <a:cubicBezTo>
                        <a:pt x="900" y="421"/>
                        <a:pt x="846" y="404"/>
                        <a:pt x="855" y="40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29" name="Freeform 853">
                  <a:extLst>
                    <a:ext uri="{FF2B5EF4-FFF2-40B4-BE49-F238E27FC236}">
                      <a16:creationId xmlns:a16="http://schemas.microsoft.com/office/drawing/2014/main" id="{0B4F0F6E-B830-CD43-97A0-CCF435339F3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82" y="1068"/>
                  <a:ext cx="428" cy="269"/>
                </a:xfrm>
                <a:custGeom>
                  <a:avLst/>
                  <a:gdLst>
                    <a:gd name="T0" fmla="*/ 428 w 428"/>
                    <a:gd name="T1" fmla="*/ 0 h 269"/>
                    <a:gd name="T2" fmla="*/ 217 w 428"/>
                    <a:gd name="T3" fmla="*/ 35 h 269"/>
                    <a:gd name="T4" fmla="*/ 21 w 428"/>
                    <a:gd name="T5" fmla="*/ 140 h 269"/>
                    <a:gd name="T6" fmla="*/ 91 w 428"/>
                    <a:gd name="T7" fmla="*/ 246 h 269"/>
                    <a:gd name="T8" fmla="*/ 231 w 428"/>
                    <a:gd name="T9" fmla="*/ 267 h 269"/>
                    <a:gd name="T10" fmla="*/ 414 w 428"/>
                    <a:gd name="T11" fmla="*/ 260 h 269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428" h="269">
                      <a:moveTo>
                        <a:pt x="428" y="0"/>
                      </a:moveTo>
                      <a:cubicBezTo>
                        <a:pt x="428" y="0"/>
                        <a:pt x="217" y="35"/>
                        <a:pt x="217" y="35"/>
                      </a:cubicBezTo>
                      <a:cubicBezTo>
                        <a:pt x="217" y="35"/>
                        <a:pt x="42" y="105"/>
                        <a:pt x="21" y="140"/>
                      </a:cubicBezTo>
                      <a:cubicBezTo>
                        <a:pt x="0" y="175"/>
                        <a:pt x="14" y="217"/>
                        <a:pt x="91" y="246"/>
                      </a:cubicBezTo>
                      <a:cubicBezTo>
                        <a:pt x="126" y="267"/>
                        <a:pt x="177" y="265"/>
                        <a:pt x="231" y="267"/>
                      </a:cubicBezTo>
                      <a:cubicBezTo>
                        <a:pt x="285" y="269"/>
                        <a:pt x="376" y="262"/>
                        <a:pt x="414" y="26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0" name="Freeform 854">
                  <a:extLst>
                    <a:ext uri="{FF2B5EF4-FFF2-40B4-BE49-F238E27FC236}">
                      <a16:creationId xmlns:a16="http://schemas.microsoft.com/office/drawing/2014/main" id="{1F7BE4F9-0536-514B-946A-CAC9944248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54" y="1075"/>
                  <a:ext cx="377" cy="239"/>
                </a:xfrm>
                <a:custGeom>
                  <a:avLst/>
                  <a:gdLst>
                    <a:gd name="T0" fmla="*/ 42 w 377"/>
                    <a:gd name="T1" fmla="*/ 239 h 239"/>
                    <a:gd name="T2" fmla="*/ 335 w 377"/>
                    <a:gd name="T3" fmla="*/ 146 h 239"/>
                    <a:gd name="T4" fmla="*/ 342 w 377"/>
                    <a:gd name="T5" fmla="*/ 47 h 239"/>
                    <a:gd name="T6" fmla="*/ 0 w 377"/>
                    <a:gd name="T7" fmla="*/ 0 h 239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377" h="239">
                      <a:moveTo>
                        <a:pt x="42" y="239"/>
                      </a:moveTo>
                      <a:cubicBezTo>
                        <a:pt x="89" y="224"/>
                        <a:pt x="285" y="178"/>
                        <a:pt x="335" y="146"/>
                      </a:cubicBezTo>
                      <a:cubicBezTo>
                        <a:pt x="372" y="115"/>
                        <a:pt x="377" y="75"/>
                        <a:pt x="342" y="47"/>
                      </a:cubicBezTo>
                      <a:cubicBezTo>
                        <a:pt x="286" y="23"/>
                        <a:pt x="71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1" name="Freeform 855">
                  <a:extLst>
                    <a:ext uri="{FF2B5EF4-FFF2-40B4-BE49-F238E27FC236}">
                      <a16:creationId xmlns:a16="http://schemas.microsoft.com/office/drawing/2014/main" id="{F512D928-7DBD-174E-9B2D-4DC324036D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646" y="997"/>
                  <a:ext cx="660" cy="336"/>
                </a:xfrm>
                <a:custGeom>
                  <a:avLst/>
                  <a:gdLst>
                    <a:gd name="T0" fmla="*/ 390 w 646"/>
                    <a:gd name="T1" fmla="*/ 592 h 300"/>
                    <a:gd name="T2" fmla="*/ 555 w 646"/>
                    <a:gd name="T3" fmla="*/ 501 h 300"/>
                    <a:gd name="T4" fmla="*/ 690 w 646"/>
                    <a:gd name="T5" fmla="*/ 377 h 300"/>
                    <a:gd name="T6" fmla="*/ 713 w 646"/>
                    <a:gd name="T7" fmla="*/ 211 h 300"/>
                    <a:gd name="T8" fmla="*/ 522 w 646"/>
                    <a:gd name="T9" fmla="*/ 119 h 300"/>
                    <a:gd name="T10" fmla="*/ 0 w 646"/>
                    <a:gd name="T11" fmla="*/ 0 h 300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46" h="300">
                      <a:moveTo>
                        <a:pt x="343" y="300"/>
                      </a:moveTo>
                      <a:cubicBezTo>
                        <a:pt x="367" y="292"/>
                        <a:pt x="443" y="272"/>
                        <a:pt x="487" y="254"/>
                      </a:cubicBezTo>
                      <a:cubicBezTo>
                        <a:pt x="531" y="236"/>
                        <a:pt x="584" y="216"/>
                        <a:pt x="607" y="191"/>
                      </a:cubicBezTo>
                      <a:cubicBezTo>
                        <a:pt x="628" y="173"/>
                        <a:pt x="646" y="125"/>
                        <a:pt x="627" y="107"/>
                      </a:cubicBezTo>
                      <a:cubicBezTo>
                        <a:pt x="603" y="85"/>
                        <a:pt x="563" y="79"/>
                        <a:pt x="459" y="61"/>
                      </a:cubicBezTo>
                      <a:cubicBezTo>
                        <a:pt x="355" y="43"/>
                        <a:pt x="76" y="10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732" name="Freeform 856">
                  <a:extLst>
                    <a:ext uri="{FF2B5EF4-FFF2-40B4-BE49-F238E27FC236}">
                      <a16:creationId xmlns:a16="http://schemas.microsoft.com/office/drawing/2014/main" id="{C88DD8DC-6D2B-A545-8A4F-C001C71ACD8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16" y="955"/>
                  <a:ext cx="630" cy="397"/>
                </a:xfrm>
                <a:custGeom>
                  <a:avLst/>
                  <a:gdLst>
                    <a:gd name="T0" fmla="*/ 320 w 630"/>
                    <a:gd name="T1" fmla="*/ 397 h 397"/>
                    <a:gd name="T2" fmla="*/ 468 w 630"/>
                    <a:gd name="T3" fmla="*/ 345 h 397"/>
                    <a:gd name="T4" fmla="*/ 590 w 630"/>
                    <a:gd name="T5" fmla="*/ 275 h 397"/>
                    <a:gd name="T6" fmla="*/ 611 w 630"/>
                    <a:gd name="T7" fmla="*/ 181 h 397"/>
                    <a:gd name="T8" fmla="*/ 439 w 630"/>
                    <a:gd name="T9" fmla="*/ 129 h 397"/>
                    <a:gd name="T10" fmla="*/ 0 w 630"/>
                    <a:gd name="T11" fmla="*/ 0 h 397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0" t="0" r="r" b="b"/>
                  <a:pathLst>
                    <a:path w="630" h="397">
                      <a:moveTo>
                        <a:pt x="320" y="397"/>
                      </a:moveTo>
                      <a:cubicBezTo>
                        <a:pt x="345" y="388"/>
                        <a:pt x="423" y="366"/>
                        <a:pt x="468" y="345"/>
                      </a:cubicBezTo>
                      <a:cubicBezTo>
                        <a:pt x="513" y="325"/>
                        <a:pt x="567" y="303"/>
                        <a:pt x="590" y="275"/>
                      </a:cubicBezTo>
                      <a:cubicBezTo>
                        <a:pt x="612" y="255"/>
                        <a:pt x="630" y="201"/>
                        <a:pt x="611" y="181"/>
                      </a:cubicBezTo>
                      <a:cubicBezTo>
                        <a:pt x="586" y="156"/>
                        <a:pt x="541" y="159"/>
                        <a:pt x="439" y="129"/>
                      </a:cubicBezTo>
                      <a:cubicBezTo>
                        <a:pt x="337" y="99"/>
                        <a:pt x="91" y="27"/>
                        <a:pt x="0" y="0"/>
                      </a:cubicBezTo>
                    </a:path>
                  </a:pathLst>
                </a:custGeom>
                <a:noFill/>
                <a:ln w="9525" cmpd="sng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cxnSp>
            <p:nvCxnSpPr>
              <p:cNvPr id="726" name="Straight Connector 725">
                <a:extLst>
                  <a:ext uri="{FF2B5EF4-FFF2-40B4-BE49-F238E27FC236}">
                    <a16:creationId xmlns:a16="http://schemas.microsoft.com/office/drawing/2014/main" id="{5DFBB0AF-BFC3-414D-A6B2-5B5E573B87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94314" y="2366481"/>
                <a:ext cx="39385" cy="702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55" name="Text Box 5">
            <a:extLst>
              <a:ext uri="{FF2B5EF4-FFF2-40B4-BE49-F238E27FC236}">
                <a16:creationId xmlns:a16="http://schemas.microsoft.com/office/drawing/2014/main" id="{59DCFB19-2C53-724E-875B-11F6B0110A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702" y="5846761"/>
            <a:ext cx="1805302" cy="275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i="0" dirty="0">
                <a:solidFill>
                  <a:srgbClr val="000000"/>
                </a:solidFill>
                <a:latin typeface="Arial" charset="0"/>
              </a:rPr>
              <a:t>shared radio: 4G/5G</a:t>
            </a:r>
          </a:p>
        </p:txBody>
      </p:sp>
    </p:spTree>
    <p:extLst>
      <p:ext uri="{BB962C8B-B14F-4D97-AF65-F5344CB8AC3E}">
        <p14:creationId xmlns:p14="http://schemas.microsoft.com/office/powerpoint/2010/main" val="4207669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513571B-5A38-7249-BDB3-42189BDDB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948" y="1697523"/>
            <a:ext cx="10515600" cy="4743034"/>
          </a:xfrm>
        </p:spPr>
        <p:txBody>
          <a:bodyPr>
            <a:normAutofit/>
          </a:bodyPr>
          <a:lstStyle/>
          <a:p>
            <a:pPr marL="130175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efficiency: </a:t>
            </a:r>
            <a:r>
              <a:rPr lang="en-US" dirty="0"/>
              <a:t>long-run  fraction of successful slots  (many nodes, all with many frames to send)</a:t>
            </a:r>
          </a:p>
          <a:p>
            <a:pPr marL="457200" indent="-274638">
              <a:defRPr/>
            </a:pPr>
            <a:r>
              <a:rPr lang="en-US" i="1" dirty="0"/>
              <a:t>suppose:</a:t>
            </a:r>
            <a:r>
              <a:rPr lang="en-US" dirty="0"/>
              <a:t> </a:t>
            </a:r>
            <a:r>
              <a:rPr lang="en-US" i="1" dirty="0"/>
              <a:t>N</a:t>
            </a:r>
            <a:r>
              <a:rPr lang="en-US" dirty="0"/>
              <a:t> nodes with many frames to send, each transmits in slot with probability </a:t>
            </a:r>
            <a:r>
              <a:rPr lang="en-US" i="1" dirty="0"/>
              <a:t>p</a:t>
            </a:r>
          </a:p>
          <a:p>
            <a:pPr marL="800100" lvl="1" indent="-274638">
              <a:defRPr/>
            </a:pPr>
            <a:r>
              <a:rPr lang="en-US" sz="2600" dirty="0"/>
              <a:t>prob that given node has success in a slot  = </a:t>
            </a:r>
            <a:r>
              <a:rPr lang="en-US" sz="2600" i="1" dirty="0"/>
              <a:t>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prob that </a:t>
            </a:r>
            <a:r>
              <a:rPr lang="en-US" sz="2600" i="1" dirty="0"/>
              <a:t>any</a:t>
            </a:r>
            <a:r>
              <a:rPr lang="en-US" sz="2600" dirty="0"/>
              <a:t> node has a success =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max efficiency: find </a:t>
            </a:r>
            <a:r>
              <a:rPr lang="en-US" sz="2600" i="1" dirty="0"/>
              <a:t>p* </a:t>
            </a:r>
            <a:r>
              <a:rPr lang="en-US" sz="2600" dirty="0"/>
              <a:t>that maximizes  </a:t>
            </a:r>
            <a:r>
              <a:rPr lang="en-US" sz="2600" i="1" dirty="0"/>
              <a:t>Np(1-p)</a:t>
            </a:r>
            <a:r>
              <a:rPr lang="en-US" sz="2600" b="1" i="1" baseline="30000" dirty="0"/>
              <a:t>N-1</a:t>
            </a:r>
          </a:p>
          <a:p>
            <a:pPr marL="800100" lvl="1" indent="-274638">
              <a:defRPr/>
            </a:pPr>
            <a:r>
              <a:rPr lang="en-US" sz="2600" dirty="0"/>
              <a:t>for many nodes, take limit of </a:t>
            </a:r>
            <a:r>
              <a:rPr lang="en-US" sz="2600" i="1" dirty="0"/>
              <a:t>Np*(1-p*)</a:t>
            </a:r>
            <a:r>
              <a:rPr lang="en-US" sz="2600" b="1" i="1" baseline="30000" dirty="0"/>
              <a:t>N-1 </a:t>
            </a:r>
            <a:r>
              <a:rPr lang="en-US" sz="2600" dirty="0"/>
              <a:t>as </a:t>
            </a:r>
            <a:r>
              <a:rPr lang="en-US" sz="2600" i="1" dirty="0"/>
              <a:t>N</a:t>
            </a:r>
            <a:r>
              <a:rPr lang="en-US" sz="2600" dirty="0"/>
              <a:t> goes to infinity, gives</a:t>
            </a:r>
            <a:r>
              <a:rPr lang="en-US" dirty="0"/>
              <a:t>: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solidFill>
                  <a:srgbClr val="C00000"/>
                </a:solidFill>
              </a:rPr>
              <a:t>    </a:t>
            </a:r>
            <a:r>
              <a:rPr lang="en-US" i="1" dirty="0">
                <a:solidFill>
                  <a:srgbClr val="C00000"/>
                </a:solidFill>
              </a:rPr>
              <a:t>max efficiency = 1/e = .37</a:t>
            </a:r>
            <a:endParaRPr lang="en-US" b="1" i="1" baseline="30000" dirty="0">
              <a:solidFill>
                <a:srgbClr val="C00000"/>
              </a:solidFill>
            </a:endParaRPr>
          </a:p>
          <a:p>
            <a:pPr marL="457200" indent="-274638">
              <a:lnSpc>
                <a:spcPct val="85000"/>
              </a:lnSpc>
              <a:defRPr/>
            </a:pPr>
            <a:r>
              <a:rPr lang="en-US" i="1" dirty="0">
                <a:solidFill>
                  <a:srgbClr val="0000A8"/>
                </a:solidFill>
              </a:rPr>
              <a:t>at best:</a:t>
            </a:r>
            <a:r>
              <a:rPr lang="en-US" sz="2400" i="1" dirty="0">
                <a:solidFill>
                  <a:srgbClr val="0000A8"/>
                </a:solidFill>
              </a:rPr>
              <a:t> </a:t>
            </a:r>
            <a:r>
              <a:rPr lang="en-US" sz="2400" dirty="0"/>
              <a:t>channel used for useful  transmissions 37% of time!</a:t>
            </a:r>
          </a:p>
          <a:p>
            <a:pPr>
              <a:defRPr/>
            </a:pPr>
            <a:endParaRPr lang="en-US" i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1A8D2D-09AD-0C49-9183-F486B9371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ALOHA: efficiency(</a:t>
            </a:r>
            <a:r>
              <a:rPr lang="en-US"/>
              <a:t>Home work assign)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C8BF5-34FB-B64D-8803-0F740A1B8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137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Pure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756184F9-23FF-CD49-83C3-B99C5857535A}"/>
              </a:ext>
            </a:extLst>
          </p:cNvPr>
          <p:cNvSpPr txBox="1">
            <a:spLocks noChangeArrowheads="1"/>
          </p:cNvSpPr>
          <p:nvPr/>
        </p:nvSpPr>
        <p:spPr>
          <a:xfrm>
            <a:off x="891209" y="1435652"/>
            <a:ext cx="10518913" cy="2314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unslotted Aloha: simpler, no synchronization</a:t>
            </a:r>
          </a:p>
          <a:p>
            <a:pPr marL="747713" lvl="1" indent="-274638">
              <a:defRPr/>
            </a:pPr>
            <a:r>
              <a:rPr lang="en-US" sz="2800" dirty="0"/>
              <a:t>when</a:t>
            </a:r>
            <a:r>
              <a:rPr lang="en-US" dirty="0"/>
              <a:t> frame first arrives: transmit immediately </a:t>
            </a:r>
          </a:p>
          <a:p>
            <a:pPr marL="404813" indent="-274638">
              <a:defRPr/>
            </a:pPr>
            <a:r>
              <a:rPr lang="en-US" dirty="0"/>
              <a:t>collision probability increases with no synchronization:</a:t>
            </a:r>
          </a:p>
          <a:p>
            <a:pPr lvl="1">
              <a:defRPr/>
            </a:pPr>
            <a:r>
              <a:rPr lang="en-US" sz="2800" dirty="0"/>
              <a:t>frame sent at t</a:t>
            </a:r>
            <a:r>
              <a:rPr lang="en-US" sz="2800" baseline="-25000" dirty="0"/>
              <a:t>0</a:t>
            </a:r>
            <a:r>
              <a:rPr lang="en-US" sz="2800" dirty="0"/>
              <a:t> collides with other frames sent in [t</a:t>
            </a:r>
            <a:r>
              <a:rPr lang="en-US" sz="2800" baseline="-25000" dirty="0"/>
              <a:t>0</a:t>
            </a:r>
            <a:r>
              <a:rPr lang="en-US" sz="2800" dirty="0"/>
              <a:t>-1,t</a:t>
            </a:r>
            <a:r>
              <a:rPr lang="en-US" sz="2800" baseline="-25000" dirty="0"/>
              <a:t>0</a:t>
            </a:r>
            <a:r>
              <a:rPr lang="en-US" sz="2800" dirty="0"/>
              <a:t>+1]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58FCDAC-4991-8E41-8E42-FF4F98922CAC}"/>
              </a:ext>
            </a:extLst>
          </p:cNvPr>
          <p:cNvGrpSpPr/>
          <p:nvPr/>
        </p:nvGrpSpPr>
        <p:grpSpPr>
          <a:xfrm>
            <a:off x="2981739" y="3590924"/>
            <a:ext cx="6215270" cy="1680396"/>
            <a:chOff x="2981739" y="3590924"/>
            <a:chExt cx="6215270" cy="1680396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F04F1C7F-2BD1-DB49-8C42-5F936FEE4314}"/>
                </a:ext>
              </a:extLst>
            </p:cNvPr>
            <p:cNvGrpSpPr/>
            <p:nvPr/>
          </p:nvGrpSpPr>
          <p:grpSpPr>
            <a:xfrm>
              <a:off x="3709987" y="4014790"/>
              <a:ext cx="1533525" cy="57150"/>
              <a:chOff x="5229225" y="5548314"/>
              <a:chExt cx="1533525" cy="57150"/>
            </a:xfrm>
          </p:grpSpPr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F65A0A69-1573-6D44-ADDC-67D7500383D8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0" name="Rectangle 129">
                <a:extLst>
                  <a:ext uri="{FF2B5EF4-FFF2-40B4-BE49-F238E27FC236}">
                    <a16:creationId xmlns:a16="http://schemas.microsoft.com/office/drawing/2014/main" id="{FF60540F-6305-BF46-A035-95A71A5A3EF6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BEC5DF1-BB4C-B643-9EEC-F5897534DF4F}"/>
                </a:ext>
              </a:extLst>
            </p:cNvPr>
            <p:cNvGrpSpPr/>
            <p:nvPr/>
          </p:nvGrpSpPr>
          <p:grpSpPr>
            <a:xfrm>
              <a:off x="5262562" y="4014791"/>
              <a:ext cx="1533525" cy="57150"/>
              <a:chOff x="5229225" y="5548314"/>
              <a:chExt cx="1533525" cy="57150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FD0212D6-BC99-A34D-831C-31550FCEDFE4}"/>
                  </a:ext>
                </a:extLst>
              </p:cNvPr>
              <p:cNvCxnSpPr/>
              <p:nvPr/>
            </p:nvCxnSpPr>
            <p:spPr>
              <a:xfrm>
                <a:off x="5229225" y="5581650"/>
                <a:ext cx="1533525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E133521-4038-3047-A618-9452E9464C0A}"/>
                  </a:ext>
                </a:extLst>
              </p:cNvPr>
              <p:cNvSpPr/>
              <p:nvPr/>
            </p:nvSpPr>
            <p:spPr>
              <a:xfrm>
                <a:off x="5591173" y="5548314"/>
                <a:ext cx="828675" cy="57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274D194-4596-F343-A104-292FA9948F3C}"/>
                </a:ext>
              </a:extLst>
            </p:cNvPr>
            <p:cNvCxnSpPr/>
            <p:nvPr/>
          </p:nvCxnSpPr>
          <p:spPr>
            <a:xfrm>
              <a:off x="2981739" y="4890052"/>
              <a:ext cx="621527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EB99DB7-822A-FD4D-BE48-51D1552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6798365" y="3817663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9AA9349-82D3-E244-B5E0-9CDCE5F5F13D}"/>
                </a:ext>
              </a:extLst>
            </p:cNvPr>
            <p:cNvCxnSpPr>
              <a:cxnSpLocks/>
            </p:cNvCxnSpPr>
            <p:nvPr/>
          </p:nvCxnSpPr>
          <p:spPr>
            <a:xfrm>
              <a:off x="5254486" y="3823252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EEBFEF5B-319D-C144-A8CA-8D6A3D74B7E8}"/>
                </a:ext>
              </a:extLst>
            </p:cNvPr>
            <p:cNvCxnSpPr>
              <a:cxnSpLocks/>
            </p:cNvCxnSpPr>
            <p:nvPr/>
          </p:nvCxnSpPr>
          <p:spPr>
            <a:xfrm>
              <a:off x="3710607" y="3833604"/>
              <a:ext cx="0" cy="109993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652579E-DAAA-3246-A949-4F19B6153782}"/>
                </a:ext>
              </a:extLst>
            </p:cNvPr>
            <p:cNvSpPr txBox="1"/>
            <p:nvPr/>
          </p:nvSpPr>
          <p:spPr>
            <a:xfrm>
              <a:off x="6453809" y="4863548"/>
              <a:ext cx="7312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+ 1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2603F56C-20E8-6D4A-A7C1-F55DB1B68EAD}"/>
                </a:ext>
              </a:extLst>
            </p:cNvPr>
            <p:cNvSpPr txBox="1"/>
            <p:nvPr/>
          </p:nvSpPr>
          <p:spPr>
            <a:xfrm>
              <a:off x="3381167" y="4871210"/>
              <a:ext cx="6815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r>
                <a:rPr lang="en-US" sz="2000" i="1" dirty="0"/>
                <a:t> - 1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7FEFADC6-0ABF-574C-ACFF-91876E6D1286}"/>
                </a:ext>
              </a:extLst>
            </p:cNvPr>
            <p:cNvSpPr txBox="1"/>
            <p:nvPr/>
          </p:nvSpPr>
          <p:spPr>
            <a:xfrm>
              <a:off x="5102086" y="4865199"/>
              <a:ext cx="3577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i="1" dirty="0"/>
                <a:t>t</a:t>
              </a:r>
              <a:r>
                <a:rPr lang="en-US" sz="2000" i="1" baseline="-25000" dirty="0"/>
                <a:t>0</a:t>
              </a:r>
              <a:endParaRPr lang="en-US" sz="2000" i="1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332304-08FC-2B48-A938-75295885492F}"/>
                </a:ext>
              </a:extLst>
            </p:cNvPr>
            <p:cNvSpPr/>
            <p:nvPr/>
          </p:nvSpPr>
          <p:spPr>
            <a:xfrm>
              <a:off x="4090988" y="4191000"/>
              <a:ext cx="1547812" cy="17145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8EC6991-A55D-F44E-A46B-4C53E2B7E20C}"/>
                </a:ext>
              </a:extLst>
            </p:cNvPr>
            <p:cNvSpPr/>
            <p:nvPr/>
          </p:nvSpPr>
          <p:spPr>
            <a:xfrm>
              <a:off x="5248276" y="4429125"/>
              <a:ext cx="1547812" cy="1714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FA1D211-7014-034D-A964-C2C2F7515351}"/>
                </a:ext>
              </a:extLst>
            </p:cNvPr>
            <p:cNvSpPr/>
            <p:nvPr/>
          </p:nvSpPr>
          <p:spPr>
            <a:xfrm>
              <a:off x="6519864" y="4672012"/>
              <a:ext cx="1547812" cy="171450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EBE1DD-B95B-0648-9062-B8B36326544D}"/>
                </a:ext>
              </a:extLst>
            </p:cNvPr>
            <p:cNvSpPr txBox="1"/>
            <p:nvPr/>
          </p:nvSpPr>
          <p:spPr>
            <a:xfrm>
              <a:off x="5514017" y="3590925"/>
              <a:ext cx="105830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end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7D37ED1F-D953-EE43-BF83-335949BBBAC2}"/>
                </a:ext>
              </a:extLst>
            </p:cNvPr>
            <p:cNvSpPr txBox="1"/>
            <p:nvPr/>
          </p:nvSpPr>
          <p:spPr>
            <a:xfrm>
              <a:off x="3946547" y="3590924"/>
              <a:ext cx="1116652" cy="6136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en-US" sz="1400" dirty="0"/>
                <a:t>will overlap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with start of </a:t>
              </a:r>
            </a:p>
            <a:p>
              <a:pPr algn="ctr">
                <a:lnSpc>
                  <a:spcPct val="80000"/>
                </a:lnSpc>
              </a:pPr>
              <a:r>
                <a:rPr lang="en-US" sz="1400" dirty="0"/>
                <a:t>i’s frame</a:t>
              </a:r>
            </a:p>
          </p:txBody>
        </p:sp>
      </p:grpSp>
      <p:sp>
        <p:nvSpPr>
          <p:cNvPr id="131" name="Rectangle 3">
            <a:extLst>
              <a:ext uri="{FF2B5EF4-FFF2-40B4-BE49-F238E27FC236}">
                <a16:creationId xmlns:a16="http://schemas.microsoft.com/office/drawing/2014/main" id="{F939E5F7-799D-7849-A30B-30CE63066E5E}"/>
              </a:ext>
            </a:extLst>
          </p:cNvPr>
          <p:cNvSpPr txBox="1">
            <a:spLocks noChangeArrowheads="1"/>
          </p:cNvSpPr>
          <p:nvPr/>
        </p:nvSpPr>
        <p:spPr>
          <a:xfrm>
            <a:off x="911088" y="5316331"/>
            <a:ext cx="10518913" cy="620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dirty="0"/>
              <a:t>pure Aloha efficiency: 18% !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4367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 (carrier sense multiple access)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5E7A0B0F-2486-9640-B03D-72DF37C159B4}"/>
              </a:ext>
            </a:extLst>
          </p:cNvPr>
          <p:cNvSpPr txBox="1">
            <a:spLocks noChangeArrowheads="1"/>
          </p:cNvSpPr>
          <p:nvPr/>
        </p:nvSpPr>
        <p:spPr>
          <a:xfrm>
            <a:off x="1075221" y="1383818"/>
            <a:ext cx="10295145" cy="22207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simple </a:t>
            </a:r>
            <a:r>
              <a:rPr lang="en-US" sz="3200" dirty="0">
                <a:solidFill>
                  <a:srgbClr val="C00000"/>
                </a:solidFill>
              </a:rPr>
              <a:t>CSMA: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listen before transmit: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idle:</a:t>
            </a:r>
            <a:r>
              <a:rPr lang="en-US" sz="2800" dirty="0"/>
              <a:t> transmit entire frame</a:t>
            </a:r>
          </a:p>
          <a:p>
            <a:pPr lvl="1">
              <a:defRPr/>
            </a:pPr>
            <a:r>
              <a:rPr lang="en-US" sz="2800" dirty="0">
                <a:solidFill>
                  <a:srgbClr val="000099"/>
                </a:solidFill>
              </a:rPr>
              <a:t>if channel sensed busy:</a:t>
            </a:r>
            <a:r>
              <a:rPr lang="en-US" sz="2800" dirty="0"/>
              <a:t> defer transmission </a:t>
            </a:r>
            <a:endParaRPr lang="en-US" dirty="0"/>
          </a:p>
          <a:p>
            <a:pPr>
              <a:defRPr/>
            </a:pPr>
            <a:r>
              <a:rPr lang="en-US" dirty="0"/>
              <a:t>human analogy: don</a:t>
            </a:r>
            <a:r>
              <a:rPr lang="ja-JP" altLang="en-US"/>
              <a:t>’</a:t>
            </a:r>
            <a:r>
              <a:rPr lang="en-US" dirty="0"/>
              <a:t>t interrupt others!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2C4025D2-3728-874E-8B17-43AA7C121C2A}"/>
              </a:ext>
            </a:extLst>
          </p:cNvPr>
          <p:cNvSpPr txBox="1">
            <a:spLocks noChangeArrowheads="1"/>
          </p:cNvSpPr>
          <p:nvPr/>
        </p:nvSpPr>
        <p:spPr>
          <a:xfrm>
            <a:off x="1078879" y="3646626"/>
            <a:ext cx="10158964" cy="26614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</a:rPr>
              <a:t>CSMA/CD: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sz="3200" dirty="0"/>
              <a:t>CSMA with </a:t>
            </a:r>
            <a:r>
              <a:rPr lang="en-US" sz="3200" i="1" dirty="0">
                <a:solidFill>
                  <a:srgbClr val="0000A8"/>
                </a:solidFill>
              </a:rPr>
              <a:t>collision detection</a:t>
            </a:r>
            <a:endParaRPr lang="en-US" i="1" dirty="0">
              <a:solidFill>
                <a:srgbClr val="0000A8"/>
              </a:solidFill>
            </a:endParaRPr>
          </a:p>
          <a:p>
            <a:pPr lvl="1">
              <a:defRPr/>
            </a:pPr>
            <a:r>
              <a:rPr lang="en-US" sz="2800" dirty="0"/>
              <a:t>collisions </a:t>
            </a:r>
            <a:r>
              <a:rPr lang="en-US" sz="2800" i="1" dirty="0"/>
              <a:t>detected</a:t>
            </a:r>
            <a:r>
              <a:rPr lang="en-US" sz="2800" dirty="0"/>
              <a:t> within short time</a:t>
            </a:r>
          </a:p>
          <a:p>
            <a:pPr lvl="1">
              <a:defRPr/>
            </a:pPr>
            <a:r>
              <a:rPr lang="en-US" sz="2800" dirty="0"/>
              <a:t>colliding transmissions aborted, reducing channel wastage</a:t>
            </a:r>
          </a:p>
          <a:p>
            <a:pPr lvl="1">
              <a:defRPr/>
            </a:pPr>
            <a:r>
              <a:rPr lang="en-US" sz="2800" dirty="0"/>
              <a:t>collision detection easy in wired, difficult with wireless</a:t>
            </a:r>
          </a:p>
          <a:p>
            <a:pPr>
              <a:defRPr/>
            </a:pPr>
            <a:r>
              <a:rPr lang="en-US" dirty="0"/>
              <a:t>human analogy: the polite conversationalist </a:t>
            </a:r>
          </a:p>
        </p:txBody>
      </p:sp>
    </p:spTree>
    <p:extLst>
      <p:ext uri="{BB962C8B-B14F-4D97-AF65-F5344CB8AC3E}">
        <p14:creationId xmlns:p14="http://schemas.microsoft.com/office/powerpoint/2010/main" val="308928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CSMA: collisions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collisions </a:t>
            </a:r>
            <a:r>
              <a:rPr lang="en-US" i="1" dirty="0"/>
              <a:t>can</a:t>
            </a:r>
            <a:r>
              <a:rPr lang="en-US" dirty="0"/>
              <a:t> still occur with carrier sensing: </a:t>
            </a:r>
          </a:p>
          <a:p>
            <a:pPr lvl="1">
              <a:defRPr/>
            </a:pPr>
            <a:r>
              <a:rPr lang="en-US" dirty="0"/>
              <a:t>propagation delay means  two nodes may not hear each other</a:t>
            </a:r>
            <a:r>
              <a:rPr lang="en-US" altLang="ja-JP" dirty="0"/>
              <a:t>’</a:t>
            </a:r>
            <a:r>
              <a:rPr lang="en-US" dirty="0"/>
              <a:t>s just-started transmission</a:t>
            </a:r>
          </a:p>
          <a:p>
            <a:pPr>
              <a:defRPr/>
            </a:pPr>
            <a:r>
              <a:rPr lang="en-US" dirty="0">
                <a:solidFill>
                  <a:srgbClr val="0000A8"/>
                </a:solidFill>
              </a:rPr>
              <a:t>collision: </a:t>
            </a:r>
            <a:r>
              <a:rPr lang="en-US" dirty="0"/>
              <a:t>entire packet transmission time wasted</a:t>
            </a:r>
          </a:p>
          <a:p>
            <a:pPr lvl="1">
              <a:defRPr/>
            </a:pPr>
            <a:r>
              <a:rPr lang="en-US" dirty="0"/>
              <a:t>distance &amp; propagation delay play role in in determining collision probability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34" name="Picture 3" descr="5">
            <a:extLst>
              <a:ext uri="{FF2B5EF4-FFF2-40B4-BE49-F238E27FC236}">
                <a16:creationId xmlns:a16="http://schemas.microsoft.com/office/drawing/2014/main" id="{0D5CA368-0551-4340-986D-4B213A2C7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1570" y="1216371"/>
            <a:ext cx="4287837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ectangle 6">
            <a:extLst>
              <a:ext uri="{FF2B5EF4-FFF2-40B4-BE49-F238E27FC236}">
                <a16:creationId xmlns:a16="http://schemas.microsoft.com/office/drawing/2014/main" id="{D39D6C6A-5A1A-CF45-9875-738474A4E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9482" y="778221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36" name="Rectangle 87">
            <a:extLst>
              <a:ext uri="{FF2B5EF4-FFF2-40B4-BE49-F238E27FC236}">
                <a16:creationId xmlns:a16="http://schemas.microsoft.com/office/drawing/2014/main" id="{76BB7ED7-48BD-4147-9085-F9EF8829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745" y="2446683"/>
            <a:ext cx="3736975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7" name="Rectangle 88">
            <a:extLst>
              <a:ext uri="{FF2B5EF4-FFF2-40B4-BE49-F238E27FC236}">
                <a16:creationId xmlns:a16="http://schemas.microsoft.com/office/drawing/2014/main" id="{71973DC3-114C-5B40-B7FA-C9A27EDCC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682" y="2703858"/>
            <a:ext cx="3725863" cy="2571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8" name="Rectangle 90">
            <a:extLst>
              <a:ext uri="{FF2B5EF4-FFF2-40B4-BE49-F238E27FC236}">
                <a16:creationId xmlns:a16="http://schemas.microsoft.com/office/drawing/2014/main" id="{E334A8C5-6B7D-0A4C-B55D-CAB16DF703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582" y="2956271"/>
            <a:ext cx="3763963" cy="162401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39" name="Rectangle 91">
            <a:extLst>
              <a:ext uri="{FF2B5EF4-FFF2-40B4-BE49-F238E27FC236}">
                <a16:creationId xmlns:a16="http://schemas.microsoft.com/office/drawing/2014/main" id="{F9970BA6-5D73-A749-8704-5220C05F99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8595" y="4564408"/>
            <a:ext cx="3789362" cy="16351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0" name="Rectangle 92">
            <a:extLst>
              <a:ext uri="{FF2B5EF4-FFF2-40B4-BE49-F238E27FC236}">
                <a16:creationId xmlns:a16="http://schemas.microsoft.com/office/drawing/2014/main" id="{AE948D01-7FF0-DD4D-BFDD-F95AAF850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2245" y="1148108"/>
            <a:ext cx="4040187" cy="130175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41" name="Group 98">
            <a:extLst>
              <a:ext uri="{FF2B5EF4-FFF2-40B4-BE49-F238E27FC236}">
                <a16:creationId xmlns:a16="http://schemas.microsoft.com/office/drawing/2014/main" id="{50E4F1B9-D30D-3140-B7D9-712C28143A01}"/>
              </a:ext>
            </a:extLst>
          </p:cNvPr>
          <p:cNvGrpSpPr>
            <a:grpSpLocks/>
          </p:cNvGrpSpPr>
          <p:nvPr/>
        </p:nvGrpSpPr>
        <p:grpSpPr bwMode="auto">
          <a:xfrm>
            <a:off x="7426395" y="1146521"/>
            <a:ext cx="3513137" cy="628650"/>
            <a:chOff x="3117" y="180"/>
            <a:chExt cx="2213" cy="396"/>
          </a:xfrm>
        </p:grpSpPr>
        <p:grpSp>
          <p:nvGrpSpPr>
            <p:cNvPr id="42" name="Group 67">
              <a:extLst>
                <a:ext uri="{FF2B5EF4-FFF2-40B4-BE49-F238E27FC236}">
                  <a16:creationId xmlns:a16="http://schemas.microsoft.com/office/drawing/2014/main" id="{FC7CB790-4B06-2D46-93B8-665CC2659A8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117" y="245"/>
              <a:ext cx="316" cy="323"/>
              <a:chOff x="2839" y="3501"/>
              <a:chExt cx="755" cy="803"/>
            </a:xfrm>
          </p:grpSpPr>
          <p:pic>
            <p:nvPicPr>
              <p:cNvPr id="57" name="Picture 68" descr="desktop_computer_stylized_medium">
                <a:extLst>
                  <a:ext uri="{FF2B5EF4-FFF2-40B4-BE49-F238E27FC236}">
                    <a16:creationId xmlns:a16="http://schemas.microsoft.com/office/drawing/2014/main" id="{DEB17F91-EA76-7442-B298-023829D2D0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Freeform 69">
                <a:extLst>
                  <a:ext uri="{FF2B5EF4-FFF2-40B4-BE49-F238E27FC236}">
                    <a16:creationId xmlns:a16="http://schemas.microsoft.com/office/drawing/2014/main" id="{98BBD2D9-9D1B-B24A-8D63-4BC7E496B5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3" name="Group 70">
              <a:extLst>
                <a:ext uri="{FF2B5EF4-FFF2-40B4-BE49-F238E27FC236}">
                  <a16:creationId xmlns:a16="http://schemas.microsoft.com/office/drawing/2014/main" id="{4C7FFD54-FB17-394B-8449-7FAA8DE07F8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747" y="253"/>
              <a:ext cx="316" cy="323"/>
              <a:chOff x="2839" y="3501"/>
              <a:chExt cx="755" cy="803"/>
            </a:xfrm>
          </p:grpSpPr>
          <p:pic>
            <p:nvPicPr>
              <p:cNvPr id="55" name="Picture 71" descr="desktop_computer_stylized_medium">
                <a:extLst>
                  <a:ext uri="{FF2B5EF4-FFF2-40B4-BE49-F238E27FC236}">
                    <a16:creationId xmlns:a16="http://schemas.microsoft.com/office/drawing/2014/main" id="{826D8206-EAB9-3D48-92AA-BD8B212018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Freeform 72">
                <a:extLst>
                  <a:ext uri="{FF2B5EF4-FFF2-40B4-BE49-F238E27FC236}">
                    <a16:creationId xmlns:a16="http://schemas.microsoft.com/office/drawing/2014/main" id="{C1C969E0-E2F3-9141-8D5D-FEBB45AFC9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4" name="Group 73">
              <a:extLst>
                <a:ext uri="{FF2B5EF4-FFF2-40B4-BE49-F238E27FC236}">
                  <a16:creationId xmlns:a16="http://schemas.microsoft.com/office/drawing/2014/main" id="{8A97574D-2558-174E-B305-AA08A3C7A8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356" y="247"/>
              <a:ext cx="316" cy="323"/>
              <a:chOff x="2839" y="3501"/>
              <a:chExt cx="755" cy="803"/>
            </a:xfrm>
          </p:grpSpPr>
          <p:pic>
            <p:nvPicPr>
              <p:cNvPr id="53" name="Picture 74" descr="desktop_computer_stylized_medium">
                <a:extLst>
                  <a:ext uri="{FF2B5EF4-FFF2-40B4-BE49-F238E27FC236}">
                    <a16:creationId xmlns:a16="http://schemas.microsoft.com/office/drawing/2014/main" id="{DA115C27-F619-9546-937E-6CD1A2141B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Freeform 75">
                <a:extLst>
                  <a:ext uri="{FF2B5EF4-FFF2-40B4-BE49-F238E27FC236}">
                    <a16:creationId xmlns:a16="http://schemas.microsoft.com/office/drawing/2014/main" id="{CD685018-7CA3-3B4C-A452-B8E042BBAC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45" name="Group 76">
              <a:extLst>
                <a:ext uri="{FF2B5EF4-FFF2-40B4-BE49-F238E27FC236}">
                  <a16:creationId xmlns:a16="http://schemas.microsoft.com/office/drawing/2014/main" id="{DBDBB8DE-6AD3-EE44-9B46-0D5E8F8035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014" y="249"/>
              <a:ext cx="316" cy="323"/>
              <a:chOff x="2839" y="3501"/>
              <a:chExt cx="755" cy="803"/>
            </a:xfrm>
          </p:grpSpPr>
          <p:pic>
            <p:nvPicPr>
              <p:cNvPr id="51" name="Picture 77" descr="desktop_computer_stylized_medium">
                <a:extLst>
                  <a:ext uri="{FF2B5EF4-FFF2-40B4-BE49-F238E27FC236}">
                    <a16:creationId xmlns:a16="http://schemas.microsoft.com/office/drawing/2014/main" id="{6A7B0553-F377-FD44-A88B-D2727D21D2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Freeform 78">
                <a:extLst>
                  <a:ext uri="{FF2B5EF4-FFF2-40B4-BE49-F238E27FC236}">
                    <a16:creationId xmlns:a16="http://schemas.microsoft.com/office/drawing/2014/main" id="{B7B2B53F-C3B8-444B-93F9-72043CF615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46" name="Line 93">
              <a:extLst>
                <a:ext uri="{FF2B5EF4-FFF2-40B4-BE49-F238E27FC236}">
                  <a16:creationId xmlns:a16="http://schemas.microsoft.com/office/drawing/2014/main" id="{17BC36CE-61EB-3544-881D-44148445DF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1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7" name="Line 94">
              <a:extLst>
                <a:ext uri="{FF2B5EF4-FFF2-40B4-BE49-F238E27FC236}">
                  <a16:creationId xmlns:a16="http://schemas.microsoft.com/office/drawing/2014/main" id="{496041E2-CD00-714C-8109-E48EBB9E80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8" name="Line 95">
              <a:extLst>
                <a:ext uri="{FF2B5EF4-FFF2-40B4-BE49-F238E27FC236}">
                  <a16:creationId xmlns:a16="http://schemas.microsoft.com/office/drawing/2014/main" id="{B1602836-94A7-1344-AD99-4F6543EE5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75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49" name="Line 96">
              <a:extLst>
                <a:ext uri="{FF2B5EF4-FFF2-40B4-BE49-F238E27FC236}">
                  <a16:creationId xmlns:a16="http://schemas.microsoft.com/office/drawing/2014/main" id="{AE901CCC-1861-184E-962B-60CDFAA34E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78" y="183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50" name="Line 97">
              <a:extLst>
                <a:ext uri="{FF2B5EF4-FFF2-40B4-BE49-F238E27FC236}">
                  <a16:creationId xmlns:a16="http://schemas.microsoft.com/office/drawing/2014/main" id="{3DD53366-738C-944E-B540-F34E1C8571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89" y="180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7674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CSMA/CD: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8A3876E-869D-8249-AD44-8C126ECC71E2}"/>
              </a:ext>
            </a:extLst>
          </p:cNvPr>
          <p:cNvSpPr txBox="1">
            <a:spLocks noChangeArrowheads="1"/>
          </p:cNvSpPr>
          <p:nvPr/>
        </p:nvSpPr>
        <p:spPr>
          <a:xfrm>
            <a:off x="944217" y="1520687"/>
            <a:ext cx="553609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CSMA/CS reduces the amount of time wasted in collisions</a:t>
            </a:r>
          </a:p>
          <a:p>
            <a:pPr lvl="1">
              <a:defRPr/>
            </a:pPr>
            <a:r>
              <a:rPr lang="en-US" dirty="0"/>
              <a:t>transmission aborted on collision detection</a:t>
            </a:r>
          </a:p>
          <a:p>
            <a:pPr lvl="1">
              <a:defRPr/>
            </a:pPr>
            <a:endParaRPr lang="en-US" sz="2000" dirty="0">
              <a:latin typeface="Gill Sans MT" charset="0"/>
            </a:endParaRPr>
          </a:p>
        </p:txBody>
      </p:sp>
      <p:pic>
        <p:nvPicPr>
          <p:cNvPr id="78" name="Picture 3" descr="5">
            <a:extLst>
              <a:ext uri="{FF2B5EF4-FFF2-40B4-BE49-F238E27FC236}">
                <a16:creationId xmlns:a16="http://schemas.microsoft.com/office/drawing/2014/main" id="{D06E5E41-130E-BB43-89F8-A1F35982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882" y="750060"/>
            <a:ext cx="4433887" cy="387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" name="Rectangle 29">
            <a:extLst>
              <a:ext uri="{FF2B5EF4-FFF2-40B4-BE49-F238E27FC236}">
                <a16:creationId xmlns:a16="http://schemas.microsoft.com/office/drawing/2014/main" id="{1DC42722-FCDE-C744-B3AD-4FFF0DDCB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6619" y="664335"/>
            <a:ext cx="4135438" cy="12112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0" name="Rectangle 9">
            <a:extLst>
              <a:ext uri="{FF2B5EF4-FFF2-40B4-BE49-F238E27FC236}">
                <a16:creationId xmlns:a16="http://schemas.microsoft.com/office/drawing/2014/main" id="{76701BCC-FF60-A34C-9FFB-B99203FB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3219" y="813560"/>
            <a:ext cx="2568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dirty="0">
                <a:solidFill>
                  <a:srgbClr val="000000"/>
                </a:solidFill>
                <a:latin typeface="Arial" charset="0"/>
                <a:ea typeface="ＭＳ Ｐゴシック" charset="0"/>
              </a:rPr>
              <a:t>spatial layout of nodes </a:t>
            </a:r>
            <a:endParaRPr lang="en-US" sz="2000" dirty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1" name="Group 30">
            <a:extLst>
              <a:ext uri="{FF2B5EF4-FFF2-40B4-BE49-F238E27FC236}">
                <a16:creationId xmlns:a16="http://schemas.microsoft.com/office/drawing/2014/main" id="{24935420-9F5A-6646-BC35-FE5744F261B4}"/>
              </a:ext>
            </a:extLst>
          </p:cNvPr>
          <p:cNvGrpSpPr>
            <a:grpSpLocks/>
          </p:cNvGrpSpPr>
          <p:nvPr/>
        </p:nvGrpSpPr>
        <p:grpSpPr bwMode="auto">
          <a:xfrm>
            <a:off x="7696682" y="1204085"/>
            <a:ext cx="3263900" cy="195262"/>
            <a:chOff x="4220" y="1231"/>
            <a:chExt cx="1989" cy="90"/>
          </a:xfrm>
        </p:grpSpPr>
        <p:sp>
          <p:nvSpPr>
            <p:cNvPr id="82" name="Line 23">
              <a:extLst>
                <a:ext uri="{FF2B5EF4-FFF2-40B4-BE49-F238E27FC236}">
                  <a16:creationId xmlns:a16="http://schemas.microsoft.com/office/drawing/2014/main" id="{548DB465-82DF-0440-A432-2DF2634BEC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2"/>
              <a:ext cx="1989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3" name="Line 24">
              <a:extLst>
                <a:ext uri="{FF2B5EF4-FFF2-40B4-BE49-F238E27FC236}">
                  <a16:creationId xmlns:a16="http://schemas.microsoft.com/office/drawing/2014/main" id="{5EF8B124-5E56-EB4D-8C08-46C67AE707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Line 25">
              <a:extLst>
                <a:ext uri="{FF2B5EF4-FFF2-40B4-BE49-F238E27FC236}">
                  <a16:creationId xmlns:a16="http://schemas.microsoft.com/office/drawing/2014/main" id="{9D8D4137-33A6-FD4B-BE8A-F6C58386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86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5" name="Line 26">
              <a:extLst>
                <a:ext uri="{FF2B5EF4-FFF2-40B4-BE49-F238E27FC236}">
                  <a16:creationId xmlns:a16="http://schemas.microsoft.com/office/drawing/2014/main" id="{BC114EE6-828B-264D-9807-6A556FCE5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9" y="1234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86" name="Line 27">
              <a:extLst>
                <a:ext uri="{FF2B5EF4-FFF2-40B4-BE49-F238E27FC236}">
                  <a16:creationId xmlns:a16="http://schemas.microsoft.com/office/drawing/2014/main" id="{615EC4B7-B973-6E41-8EB5-75BB758DB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00" y="1231"/>
              <a:ext cx="0" cy="8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87" name="Group 11">
            <a:extLst>
              <a:ext uri="{FF2B5EF4-FFF2-40B4-BE49-F238E27FC236}">
                <a16:creationId xmlns:a16="http://schemas.microsoft.com/office/drawing/2014/main" id="{6B3E042D-00E8-0D43-B62C-BC257C0BE33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7342669" y="1337435"/>
            <a:ext cx="501650" cy="512762"/>
            <a:chOff x="2839" y="3501"/>
            <a:chExt cx="755" cy="803"/>
          </a:xfrm>
        </p:grpSpPr>
        <p:pic>
          <p:nvPicPr>
            <p:cNvPr id="88" name="Picture 12" descr="desktop_computer_stylized_medium">
              <a:extLst>
                <a:ext uri="{FF2B5EF4-FFF2-40B4-BE49-F238E27FC236}">
                  <a16:creationId xmlns:a16="http://schemas.microsoft.com/office/drawing/2014/main" id="{4C9AC728-261B-FE45-9FEE-3F36E7FE65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9" name="Freeform 13">
              <a:extLst>
                <a:ext uri="{FF2B5EF4-FFF2-40B4-BE49-F238E27FC236}">
                  <a16:creationId xmlns:a16="http://schemas.microsoft.com/office/drawing/2014/main" id="{2012AC6C-1E80-9C43-A74F-B25426F10C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0" name="Group 14">
            <a:extLst>
              <a:ext uri="{FF2B5EF4-FFF2-40B4-BE49-F238E27FC236}">
                <a16:creationId xmlns:a16="http://schemas.microsoft.com/office/drawing/2014/main" id="{A4B289BD-7DCF-6045-ACB6-F2429F1C7C2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434869" y="1319972"/>
            <a:ext cx="501650" cy="512763"/>
            <a:chOff x="2839" y="3501"/>
            <a:chExt cx="755" cy="803"/>
          </a:xfrm>
        </p:grpSpPr>
        <p:pic>
          <p:nvPicPr>
            <p:cNvPr id="91" name="Picture 15" descr="desktop_computer_stylized_medium">
              <a:extLst>
                <a:ext uri="{FF2B5EF4-FFF2-40B4-BE49-F238E27FC236}">
                  <a16:creationId xmlns:a16="http://schemas.microsoft.com/office/drawing/2014/main" id="{FBAD689B-8E45-1845-A238-667A4218FF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16">
              <a:extLst>
                <a:ext uri="{FF2B5EF4-FFF2-40B4-BE49-F238E27FC236}">
                  <a16:creationId xmlns:a16="http://schemas.microsoft.com/office/drawing/2014/main" id="{DE135AD2-2096-2A42-B530-B6E6036AB50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17">
            <a:extLst>
              <a:ext uri="{FF2B5EF4-FFF2-40B4-BE49-F238E27FC236}">
                <a16:creationId xmlns:a16="http://schemas.microsoft.com/office/drawing/2014/main" id="{A5CD4FED-7480-B747-A3DA-8F9FE8F0E1B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33407" y="1310447"/>
            <a:ext cx="501650" cy="512763"/>
            <a:chOff x="2839" y="3501"/>
            <a:chExt cx="755" cy="803"/>
          </a:xfrm>
        </p:grpSpPr>
        <p:pic>
          <p:nvPicPr>
            <p:cNvPr id="94" name="Picture 18" descr="desktop_computer_stylized_medium">
              <a:extLst>
                <a:ext uri="{FF2B5EF4-FFF2-40B4-BE49-F238E27FC236}">
                  <a16:creationId xmlns:a16="http://schemas.microsoft.com/office/drawing/2014/main" id="{81E67EE6-C5AF-C14F-B5DF-53480B2077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19">
              <a:extLst>
                <a:ext uri="{FF2B5EF4-FFF2-40B4-BE49-F238E27FC236}">
                  <a16:creationId xmlns:a16="http://schemas.microsoft.com/office/drawing/2014/main" id="{4D1CE32B-7F6C-AF41-929E-EB5E9CAA8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0">
            <a:extLst>
              <a:ext uri="{FF2B5EF4-FFF2-40B4-BE49-F238E27FC236}">
                <a16:creationId xmlns:a16="http://schemas.microsoft.com/office/drawing/2014/main" id="{9178B92E-2122-5945-A67E-297BB2AC570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552594" y="1324735"/>
            <a:ext cx="501650" cy="512762"/>
            <a:chOff x="2839" y="3501"/>
            <a:chExt cx="755" cy="803"/>
          </a:xfrm>
        </p:grpSpPr>
        <p:pic>
          <p:nvPicPr>
            <p:cNvPr id="97" name="Picture 21" descr="desktop_computer_stylized_medium">
              <a:extLst>
                <a:ext uri="{FF2B5EF4-FFF2-40B4-BE49-F238E27FC236}">
                  <a16:creationId xmlns:a16="http://schemas.microsoft.com/office/drawing/2014/main" id="{3AE91596-19C4-414E-B810-903273BB38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2">
              <a:extLst>
                <a:ext uri="{FF2B5EF4-FFF2-40B4-BE49-F238E27FC236}">
                  <a16:creationId xmlns:a16="http://schemas.microsoft.com/office/drawing/2014/main" id="{915D17CB-26CA-AD4F-B23A-0E57A00BBF1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84330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Ethernet CSMA/CD algorithm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4A2C08B-2DCB-6B41-B08C-D11F19EEFDB4}"/>
              </a:ext>
            </a:extLst>
          </p:cNvPr>
          <p:cNvSpPr txBox="1">
            <a:spLocks noChangeArrowheads="1"/>
          </p:cNvSpPr>
          <p:nvPr/>
        </p:nvSpPr>
        <p:spPr>
          <a:xfrm>
            <a:off x="804379" y="1513440"/>
            <a:ext cx="10181673" cy="24224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NIC receives datagram from network layer, creates frame</a:t>
            </a:r>
          </a:p>
          <a:p>
            <a:pPr marL="457200" indent="-327025">
              <a:buFont typeface="+mj-lt"/>
              <a:buAutoNum type="arabicPeriod"/>
              <a:defRPr/>
            </a:pPr>
            <a:r>
              <a:rPr lang="en-US" dirty="0"/>
              <a:t>If NIC senses channel: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idle: </a:t>
            </a:r>
            <a:r>
              <a:rPr lang="en-US" sz="2600" dirty="0"/>
              <a:t>start frame transmission. </a:t>
            </a:r>
          </a:p>
          <a:p>
            <a:pPr lvl="1" indent="50800">
              <a:buNone/>
              <a:defRPr/>
            </a:pPr>
            <a:r>
              <a:rPr lang="en-US" sz="2600" dirty="0"/>
              <a:t>if </a:t>
            </a:r>
            <a:r>
              <a:rPr lang="en-US" sz="2600" dirty="0">
                <a:solidFill>
                  <a:srgbClr val="0000A8"/>
                </a:solidFill>
              </a:rPr>
              <a:t>busy: </a:t>
            </a:r>
            <a:r>
              <a:rPr lang="en-US" sz="2600" dirty="0"/>
              <a:t>wait until channel idle, then transmit</a:t>
            </a:r>
          </a:p>
          <a:p>
            <a:pPr marL="457200" indent="-339725">
              <a:buFont typeface="+mj-lt"/>
              <a:buAutoNum type="arabicPeriod"/>
              <a:defRPr/>
            </a:pPr>
            <a:r>
              <a:rPr lang="en-US" dirty="0"/>
              <a:t>If NIC transmits entire frame without collision, NIC is done with frame !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7CCFD716-78C6-2B48-AE7B-69BF9D9E7C61}"/>
              </a:ext>
            </a:extLst>
          </p:cNvPr>
          <p:cNvSpPr txBox="1">
            <a:spLocks noChangeArrowheads="1"/>
          </p:cNvSpPr>
          <p:nvPr/>
        </p:nvSpPr>
        <p:spPr>
          <a:xfrm>
            <a:off x="781879" y="3856384"/>
            <a:ext cx="11211339" cy="2493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If NIC detects another transmission while sending:  abort, send jam signal</a:t>
            </a:r>
          </a:p>
          <a:p>
            <a:pPr marL="457200" indent="-327025">
              <a:buFont typeface="+mj-lt"/>
              <a:buAutoNum type="arabicPeriod" startAt="4"/>
              <a:defRPr/>
            </a:pPr>
            <a:r>
              <a:rPr lang="en-US" sz="2600" dirty="0"/>
              <a:t>After aborting, NIC enters </a:t>
            </a:r>
            <a:r>
              <a:rPr lang="en-US" sz="2600" i="1" dirty="0">
                <a:solidFill>
                  <a:srgbClr val="C00000"/>
                </a:solidFill>
              </a:rPr>
              <a:t>binary (exponential) </a:t>
            </a:r>
            <a:r>
              <a:rPr lang="en-US" sz="2600" i="1" dirty="0" err="1">
                <a:solidFill>
                  <a:srgbClr val="C00000"/>
                </a:solidFill>
              </a:rPr>
              <a:t>backoff</a:t>
            </a:r>
            <a:r>
              <a:rPr lang="en-US" sz="2600" i="1" dirty="0">
                <a:solidFill>
                  <a:srgbClr val="C00000"/>
                </a:solidFill>
              </a:rPr>
              <a:t>: </a:t>
            </a:r>
          </a:p>
          <a:p>
            <a:pPr marL="1085850" lvl="1" indent="-274638">
              <a:defRPr/>
            </a:pPr>
            <a:r>
              <a:rPr lang="en-US" dirty="0"/>
              <a:t>after </a:t>
            </a:r>
            <a:r>
              <a:rPr lang="en-US" i="1" dirty="0" err="1"/>
              <a:t>m</a:t>
            </a:r>
            <a:r>
              <a:rPr lang="en-US" dirty="0" err="1"/>
              <a:t>th</a:t>
            </a:r>
            <a:r>
              <a:rPr lang="en-US" dirty="0"/>
              <a:t> collision, NIC chooses </a:t>
            </a:r>
            <a:r>
              <a:rPr lang="en-US" i="1" dirty="0"/>
              <a:t>K </a:t>
            </a:r>
            <a:r>
              <a:rPr lang="en-US" dirty="0"/>
              <a:t>at random from </a:t>
            </a:r>
            <a:r>
              <a:rPr lang="en-US" i="1" dirty="0"/>
              <a:t>{0,1,2, …, 2</a:t>
            </a:r>
            <a:r>
              <a:rPr lang="en-US" b="1" i="1" baseline="30000" dirty="0"/>
              <a:t>m</a:t>
            </a:r>
            <a:r>
              <a:rPr lang="en-US" i="1" dirty="0"/>
              <a:t>-1}</a:t>
            </a:r>
            <a:r>
              <a:rPr lang="en-US" dirty="0"/>
              <a:t>. NIC waits </a:t>
            </a:r>
            <a:r>
              <a:rPr lang="en-US" i="1" dirty="0"/>
              <a:t>K</a:t>
            </a:r>
            <a:r>
              <a:rPr lang="el-GR" dirty="0"/>
              <a:t>·</a:t>
            </a:r>
            <a:r>
              <a:rPr lang="en-US" dirty="0"/>
              <a:t>512 bit times, returns to Step 2</a:t>
            </a:r>
          </a:p>
          <a:p>
            <a:pPr marL="1085850" lvl="1" indent="-274638">
              <a:defRPr/>
            </a:pPr>
            <a:r>
              <a:rPr lang="en-US" dirty="0"/>
              <a:t>more collisions: longer </a:t>
            </a:r>
            <a:r>
              <a:rPr lang="en-US" dirty="0" err="1"/>
              <a:t>backoff</a:t>
            </a:r>
            <a:r>
              <a:rPr lang="en-US" dirty="0"/>
              <a:t> interval</a:t>
            </a:r>
          </a:p>
          <a:p>
            <a:pPr>
              <a:buFont typeface="Wingdings" charset="0"/>
              <a:buNone/>
              <a:defRPr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406023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CSMA/CD efficiency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01B8942E-BB9F-9F46-9201-9FDDC20195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586948"/>
            <a:ext cx="109728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prop</a:t>
            </a:r>
            <a:r>
              <a:rPr lang="en-US" kern="0" dirty="0">
                <a:cs typeface="+mn-cs"/>
              </a:rPr>
              <a:t> = max prop delay between 2 nodes in LAN</a:t>
            </a:r>
          </a:p>
          <a:p>
            <a:pPr marL="238125" indent="-238125">
              <a:defRPr/>
            </a:pPr>
            <a:r>
              <a:rPr lang="en-US" kern="0" dirty="0" err="1">
                <a:cs typeface="+mn-cs"/>
              </a:rPr>
              <a:t>t</a:t>
            </a:r>
            <a:r>
              <a:rPr lang="en-US" kern="0" baseline="-25000" dirty="0" err="1">
                <a:cs typeface="+mn-cs"/>
              </a:rPr>
              <a:t>trans</a:t>
            </a:r>
            <a:r>
              <a:rPr lang="en-US" kern="0" dirty="0">
                <a:cs typeface="+mn-cs"/>
              </a:rPr>
              <a:t> = time to transmit max-size frame</a:t>
            </a: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endParaRPr lang="en-US" sz="3200" kern="0" dirty="0">
              <a:cs typeface="+mn-cs"/>
            </a:endParaRPr>
          </a:p>
          <a:p>
            <a:pPr>
              <a:defRPr/>
            </a:pPr>
            <a:r>
              <a:rPr lang="en-US" kern="0" dirty="0">
                <a:cs typeface="+mn-cs"/>
              </a:rPr>
              <a:t>efficiency goes to 1 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prop</a:t>
            </a:r>
            <a:r>
              <a:rPr lang="en-US" sz="2800" kern="0" dirty="0"/>
              <a:t>  goes to 0</a:t>
            </a:r>
          </a:p>
          <a:p>
            <a:pPr marL="695325" lvl="1" indent="-238125">
              <a:defRPr/>
            </a:pPr>
            <a:r>
              <a:rPr lang="en-US" sz="2800" kern="0" dirty="0"/>
              <a:t>as </a:t>
            </a:r>
            <a:r>
              <a:rPr lang="en-US" sz="2800" i="1" kern="0" dirty="0" err="1"/>
              <a:t>t</a:t>
            </a:r>
            <a:r>
              <a:rPr lang="en-US" sz="2800" i="1" kern="0" baseline="-25000" dirty="0" err="1"/>
              <a:t>trans</a:t>
            </a:r>
            <a:r>
              <a:rPr lang="en-US" sz="2800" kern="0" dirty="0"/>
              <a:t>  goes to infinity</a:t>
            </a:r>
          </a:p>
          <a:p>
            <a:pPr marL="277813" indent="-277813">
              <a:defRPr/>
            </a:pPr>
            <a:r>
              <a:rPr lang="en-US" kern="0" dirty="0">
                <a:cs typeface="+mn-cs"/>
              </a:rPr>
              <a:t>better performance than ALOHA: and simple, cheap, decentralized</a:t>
            </a:r>
            <a:r>
              <a:rPr lang="en-US" sz="3200" kern="0" dirty="0">
                <a:cs typeface="+mn-cs"/>
              </a:rPr>
              <a:t>!</a:t>
            </a:r>
            <a:endParaRPr lang="en-US" kern="0" dirty="0">
              <a:cs typeface="+mn-cs"/>
            </a:endParaRPr>
          </a:p>
        </p:txBody>
      </p:sp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D18DDED1-1FBF-6E4E-BD7D-37437660C7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434639"/>
              </p:ext>
            </p:extLst>
          </p:nvPr>
        </p:nvGraphicFramePr>
        <p:xfrm>
          <a:off x="4037979" y="2514531"/>
          <a:ext cx="35702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4" imgW="1422400" imgH="393700" progId="Equation.3">
                  <p:embed/>
                </p:oleObj>
              </mc:Choice>
              <mc:Fallback>
                <p:oleObj name="Equation" r:id="rId4" imgW="1422400" imgH="393700" progId="Equation.3">
                  <p:embed/>
                  <p:pic>
                    <p:nvPicPr>
                      <p:cNvPr id="10752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7979" y="2514531"/>
                        <a:ext cx="35702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rgbClr val="00000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27370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DEC012-599D-2741-982A-1E63B069D2CE}"/>
              </a:ext>
            </a:extLst>
          </p:cNvPr>
          <p:cNvSpPr txBox="1">
            <a:spLocks noChangeArrowheads="1"/>
          </p:cNvSpPr>
          <p:nvPr/>
        </p:nvSpPr>
        <p:spPr>
          <a:xfrm>
            <a:off x="997225" y="1454426"/>
            <a:ext cx="10598426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channel partitioning MAC protocols: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share channel </a:t>
            </a:r>
            <a:r>
              <a:rPr lang="en-US" sz="2800" i="1" dirty="0"/>
              <a:t>efficiently</a:t>
            </a:r>
            <a:r>
              <a:rPr lang="en-US" sz="2800" dirty="0"/>
              <a:t> and </a:t>
            </a:r>
            <a:r>
              <a:rPr lang="en-US" sz="2800" i="1" dirty="0"/>
              <a:t>fairly</a:t>
            </a:r>
            <a:r>
              <a:rPr lang="en-US" sz="2800" dirty="0"/>
              <a:t> at high load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inefficient at low load: delay in channel access, 1/N bandwidth allocated even if only 1 active node! </a:t>
            </a: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99"/>
                </a:solidFill>
              </a:rPr>
              <a:t>random access MAC protocols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efficient at low load: single node can fully utilize channel</a:t>
            </a:r>
          </a:p>
          <a:p>
            <a:pPr lvl="1">
              <a:buFont typeface="Wingdings" charset="2"/>
              <a:buChar char="§"/>
              <a:defRPr/>
            </a:pPr>
            <a:r>
              <a:rPr lang="en-US" sz="2800" dirty="0"/>
              <a:t>high load: collision overhead</a:t>
            </a:r>
          </a:p>
          <a:p>
            <a:pPr>
              <a:buFont typeface="Wingdings" charset="0"/>
              <a:buNone/>
              <a:defRPr/>
            </a:pPr>
            <a:r>
              <a:rPr lang="en-US" altLang="ja-JP" sz="3200" dirty="0">
                <a:solidFill>
                  <a:srgbClr val="C00000"/>
                </a:solidFill>
              </a:rPr>
              <a:t>“</a:t>
            </a:r>
            <a:r>
              <a:rPr lang="en-US" sz="3200" dirty="0">
                <a:solidFill>
                  <a:srgbClr val="C00000"/>
                </a:solidFill>
              </a:rPr>
              <a:t>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r>
              <a:rPr lang="en-US" sz="3200" dirty="0">
                <a:solidFill>
                  <a:srgbClr val="C00000"/>
                </a:solidFill>
              </a:rPr>
              <a:t> protocols</a:t>
            </a:r>
          </a:p>
          <a:p>
            <a:pPr lvl="1">
              <a:buFont typeface="Wingdings" pitchFamily="2" charset="2"/>
              <a:buChar char="§"/>
              <a:defRPr/>
            </a:pPr>
            <a:r>
              <a:rPr lang="en-US" sz="2800" dirty="0"/>
              <a:t>look for best of both worlds!</a:t>
            </a:r>
          </a:p>
        </p:txBody>
      </p:sp>
    </p:spTree>
    <p:extLst>
      <p:ext uri="{BB962C8B-B14F-4D97-AF65-F5344CB8AC3E}">
        <p14:creationId xmlns:p14="http://schemas.microsoft.com/office/powerpoint/2010/main" val="129216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40" name="Group 55">
            <a:extLst>
              <a:ext uri="{FF2B5EF4-FFF2-40B4-BE49-F238E27FC236}">
                <a16:creationId xmlns:a16="http://schemas.microsoft.com/office/drawing/2014/main" id="{3B6275CE-B441-9649-8D52-433B50F279F8}"/>
              </a:ext>
            </a:extLst>
          </p:cNvPr>
          <p:cNvGrpSpPr>
            <a:grpSpLocks/>
          </p:cNvGrpSpPr>
          <p:nvPr/>
        </p:nvGrpSpPr>
        <p:grpSpPr bwMode="auto">
          <a:xfrm>
            <a:off x="7380702" y="4061722"/>
            <a:ext cx="781050" cy="681037"/>
            <a:chOff x="-44" y="1473"/>
            <a:chExt cx="981" cy="1105"/>
          </a:xfrm>
        </p:grpSpPr>
        <p:pic>
          <p:nvPicPr>
            <p:cNvPr id="41" name="Picture 56" descr="desktop_computer_stylized_medium">
              <a:extLst>
                <a:ext uri="{FF2B5EF4-FFF2-40B4-BE49-F238E27FC236}">
                  <a16:creationId xmlns:a16="http://schemas.microsoft.com/office/drawing/2014/main" id="{AD5B23A8-9028-7946-A69F-6108F8C1F7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2" name="Freeform 57">
              <a:extLst>
                <a:ext uri="{FF2B5EF4-FFF2-40B4-BE49-F238E27FC236}">
                  <a16:creationId xmlns:a16="http://schemas.microsoft.com/office/drawing/2014/main" id="{7F6A05D1-B834-4E4F-A5F1-659DEF211B6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3" name="Group 58">
            <a:extLst>
              <a:ext uri="{FF2B5EF4-FFF2-40B4-BE49-F238E27FC236}">
                <a16:creationId xmlns:a16="http://schemas.microsoft.com/office/drawing/2014/main" id="{188477DB-D708-704E-BA08-92555FFAD3B4}"/>
              </a:ext>
            </a:extLst>
          </p:cNvPr>
          <p:cNvGrpSpPr>
            <a:grpSpLocks/>
          </p:cNvGrpSpPr>
          <p:nvPr/>
        </p:nvGrpSpPr>
        <p:grpSpPr bwMode="auto">
          <a:xfrm>
            <a:off x="7672802" y="3456884"/>
            <a:ext cx="781050" cy="681038"/>
            <a:chOff x="-44" y="1473"/>
            <a:chExt cx="981" cy="1105"/>
          </a:xfrm>
        </p:grpSpPr>
        <p:pic>
          <p:nvPicPr>
            <p:cNvPr id="44" name="Picture 59" descr="desktop_computer_stylized_medium">
              <a:extLst>
                <a:ext uri="{FF2B5EF4-FFF2-40B4-BE49-F238E27FC236}">
                  <a16:creationId xmlns:a16="http://schemas.microsoft.com/office/drawing/2014/main" id="{C2F8AA46-92BF-A546-B4A7-AE313733B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60">
              <a:extLst>
                <a:ext uri="{FF2B5EF4-FFF2-40B4-BE49-F238E27FC236}">
                  <a16:creationId xmlns:a16="http://schemas.microsoft.com/office/drawing/2014/main" id="{9065835A-60BC-BD49-825D-D0AFA113913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6" name="Group 61">
            <a:extLst>
              <a:ext uri="{FF2B5EF4-FFF2-40B4-BE49-F238E27FC236}">
                <a16:creationId xmlns:a16="http://schemas.microsoft.com/office/drawing/2014/main" id="{52722999-8FB6-144D-9185-CA88A310212E}"/>
              </a:ext>
            </a:extLst>
          </p:cNvPr>
          <p:cNvGrpSpPr>
            <a:grpSpLocks/>
          </p:cNvGrpSpPr>
          <p:nvPr/>
        </p:nvGrpSpPr>
        <p:grpSpPr bwMode="auto">
          <a:xfrm>
            <a:off x="7953789" y="2842522"/>
            <a:ext cx="781050" cy="681037"/>
            <a:chOff x="-44" y="1473"/>
            <a:chExt cx="981" cy="1105"/>
          </a:xfrm>
        </p:grpSpPr>
        <p:pic>
          <p:nvPicPr>
            <p:cNvPr id="47" name="Picture 62" descr="desktop_computer_stylized_medium">
              <a:extLst>
                <a:ext uri="{FF2B5EF4-FFF2-40B4-BE49-F238E27FC236}">
                  <a16:creationId xmlns:a16="http://schemas.microsoft.com/office/drawing/2014/main" id="{9A60243E-B953-C143-941F-989137B348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Freeform 63">
              <a:extLst>
                <a:ext uri="{FF2B5EF4-FFF2-40B4-BE49-F238E27FC236}">
                  <a16:creationId xmlns:a16="http://schemas.microsoft.com/office/drawing/2014/main" id="{F9F8C73E-59BC-D44F-819C-84F05543B21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49" name="Group 64">
            <a:extLst>
              <a:ext uri="{FF2B5EF4-FFF2-40B4-BE49-F238E27FC236}">
                <a16:creationId xmlns:a16="http://schemas.microsoft.com/office/drawing/2014/main" id="{F6093AD7-1BBF-0741-A28D-954BF1EE75A9}"/>
              </a:ext>
            </a:extLst>
          </p:cNvPr>
          <p:cNvGrpSpPr>
            <a:grpSpLocks/>
          </p:cNvGrpSpPr>
          <p:nvPr/>
        </p:nvGrpSpPr>
        <p:grpSpPr bwMode="auto">
          <a:xfrm>
            <a:off x="8255414" y="2261497"/>
            <a:ext cx="781050" cy="681037"/>
            <a:chOff x="-44" y="1473"/>
            <a:chExt cx="981" cy="1105"/>
          </a:xfrm>
        </p:grpSpPr>
        <p:pic>
          <p:nvPicPr>
            <p:cNvPr id="50" name="Picture 65" descr="desktop_computer_stylized_medium">
              <a:extLst>
                <a:ext uri="{FF2B5EF4-FFF2-40B4-BE49-F238E27FC236}">
                  <a16:creationId xmlns:a16="http://schemas.microsoft.com/office/drawing/2014/main" id="{C75E769A-797A-AD45-9E53-778E5328D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" name="Freeform 66">
              <a:extLst>
                <a:ext uri="{FF2B5EF4-FFF2-40B4-BE49-F238E27FC236}">
                  <a16:creationId xmlns:a16="http://schemas.microsoft.com/office/drawing/2014/main" id="{F31ED49C-06C8-664E-A401-F2F8FC75AC2D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2" name="Group 67">
            <a:extLst>
              <a:ext uri="{FF2B5EF4-FFF2-40B4-BE49-F238E27FC236}">
                <a16:creationId xmlns:a16="http://schemas.microsoft.com/office/drawing/2014/main" id="{289CD935-911A-2049-99E7-9636A57AD11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0242688" y="2507559"/>
            <a:ext cx="781050" cy="681038"/>
            <a:chOff x="-44" y="1473"/>
            <a:chExt cx="981" cy="1105"/>
          </a:xfrm>
        </p:grpSpPr>
        <p:pic>
          <p:nvPicPr>
            <p:cNvPr id="53" name="Picture 68" descr="desktop_computer_stylized_medium">
              <a:extLst>
                <a:ext uri="{FF2B5EF4-FFF2-40B4-BE49-F238E27FC236}">
                  <a16:creationId xmlns:a16="http://schemas.microsoft.com/office/drawing/2014/main" id="{35A608C8-F6A3-CE45-8D68-148C52325F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4" name="Freeform 69">
              <a:extLst>
                <a:ext uri="{FF2B5EF4-FFF2-40B4-BE49-F238E27FC236}">
                  <a16:creationId xmlns:a16="http://schemas.microsoft.com/office/drawing/2014/main" id="{0AFF8366-6773-E840-A98C-F53B7E61436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" name="Rectangle 3">
            <a:extLst>
              <a:ext uri="{FF2B5EF4-FFF2-40B4-BE49-F238E27FC236}">
                <a16:creationId xmlns:a16="http://schemas.microsoft.com/office/drawing/2014/main" id="{8CE0F95B-BCD3-FD4A-826E-885CC3FD6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422400"/>
            <a:ext cx="5486400" cy="506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polling:</a:t>
            </a:r>
            <a:r>
              <a:rPr lang="en-US" sz="3200" b="1" kern="0" dirty="0">
                <a:solidFill>
                  <a:srgbClr val="C00000"/>
                </a:solidFill>
                <a:cs typeface="+mn-cs"/>
              </a:rPr>
              <a:t> </a:t>
            </a:r>
            <a:endParaRPr lang="en-US" sz="3200" kern="0" dirty="0">
              <a:solidFill>
                <a:srgbClr val="C00000"/>
              </a:solidFill>
              <a:cs typeface="+mn-cs"/>
            </a:endParaRP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master node “invites” other nodes to transmit in turn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typically used with “dumb” devices</a:t>
            </a:r>
          </a:p>
          <a:p>
            <a:pPr marL="279400" indent="-228600">
              <a:defRPr/>
            </a:pPr>
            <a:r>
              <a:rPr lang="en-US" kern="0" dirty="0">
                <a:cs typeface="+mn-cs"/>
              </a:rPr>
              <a:t>concerns:</a:t>
            </a:r>
          </a:p>
          <a:p>
            <a:pPr lvl="1">
              <a:defRPr/>
            </a:pPr>
            <a:r>
              <a:rPr lang="en-US" sz="2800" kern="0" dirty="0"/>
              <a:t>polling overhead </a:t>
            </a:r>
          </a:p>
          <a:p>
            <a:pPr lvl="1">
              <a:defRPr/>
            </a:pPr>
            <a:r>
              <a:rPr lang="en-US" sz="2800" kern="0" dirty="0"/>
              <a:t>latency</a:t>
            </a:r>
          </a:p>
          <a:p>
            <a:pPr lvl="1">
              <a:defRPr/>
            </a:pPr>
            <a:r>
              <a:rPr lang="en-US" sz="2800" kern="0" dirty="0"/>
              <a:t>single point of failure (master)</a:t>
            </a:r>
          </a:p>
        </p:txBody>
      </p:sp>
      <p:sp>
        <p:nvSpPr>
          <p:cNvPr id="57" name="Line 25">
            <a:extLst>
              <a:ext uri="{FF2B5EF4-FFF2-40B4-BE49-F238E27FC236}">
                <a16:creationId xmlns:a16="http://schemas.microsoft.com/office/drawing/2014/main" id="{60DD75F2-9C28-4F4A-A443-C13B58CBB345}"/>
              </a:ext>
            </a:extLst>
          </p:cNvPr>
          <p:cNvSpPr>
            <a:spLocks noChangeShapeType="1"/>
          </p:cNvSpPr>
          <p:nvPr/>
        </p:nvSpPr>
        <p:spPr bwMode="auto">
          <a:xfrm>
            <a:off x="8909464" y="2675834"/>
            <a:ext cx="254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Text Box 40">
            <a:extLst>
              <a:ext uri="{FF2B5EF4-FFF2-40B4-BE49-F238E27FC236}">
                <a16:creationId xmlns:a16="http://schemas.microsoft.com/office/drawing/2014/main" id="{FC29DBC1-B823-7945-9F89-5B7142960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1237" y="3129859"/>
            <a:ext cx="9588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master</a:t>
            </a:r>
          </a:p>
        </p:txBody>
      </p:sp>
      <p:sp>
        <p:nvSpPr>
          <p:cNvPr id="63" name="Text Box 41">
            <a:extLst>
              <a:ext uri="{FF2B5EF4-FFF2-40B4-BE49-F238E27FC236}">
                <a16:creationId xmlns:a16="http://schemas.microsoft.com/office/drawing/2014/main" id="{869514AF-D631-4E46-9113-AC5D4A63A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789" y="4715772"/>
            <a:ext cx="9048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i="0" dirty="0">
                <a:solidFill>
                  <a:srgbClr val="000000"/>
                </a:solidFill>
                <a:latin typeface="Arial" charset="0"/>
              </a:rPr>
              <a:t>slaves</a:t>
            </a:r>
          </a:p>
        </p:txBody>
      </p:sp>
      <p:grpSp>
        <p:nvGrpSpPr>
          <p:cNvPr id="64" name="Group 44">
            <a:extLst>
              <a:ext uri="{FF2B5EF4-FFF2-40B4-BE49-F238E27FC236}">
                <a16:creationId xmlns:a16="http://schemas.microsoft.com/office/drawing/2014/main" id="{FE26AEED-6E71-8E40-930D-84DD30E921C6}"/>
              </a:ext>
            </a:extLst>
          </p:cNvPr>
          <p:cNvGrpSpPr>
            <a:grpSpLocks/>
          </p:cNvGrpSpPr>
          <p:nvPr/>
        </p:nvGrpSpPr>
        <p:grpSpPr bwMode="auto">
          <a:xfrm>
            <a:off x="9804814" y="2544072"/>
            <a:ext cx="560388" cy="336550"/>
            <a:chOff x="4212" y="2864"/>
            <a:chExt cx="353" cy="212"/>
          </a:xfrm>
        </p:grpSpPr>
        <p:sp>
          <p:nvSpPr>
            <p:cNvPr id="65" name="Rectangle 42">
              <a:extLst>
                <a:ext uri="{FF2B5EF4-FFF2-40B4-BE49-F238E27FC236}">
                  <a16:creationId xmlns:a16="http://schemas.microsoft.com/office/drawing/2014/main" id="{F8D43025-2512-314A-A510-1F4FB06B0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2" y="2916"/>
              <a:ext cx="353" cy="137"/>
            </a:xfrm>
            <a:prstGeom prst="rect">
              <a:avLst/>
            </a:prstGeom>
            <a:solidFill>
              <a:srgbClr val="00CC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6" name="Text Box 43">
              <a:extLst>
                <a:ext uri="{FF2B5EF4-FFF2-40B4-BE49-F238E27FC236}">
                  <a16:creationId xmlns:a16="http://schemas.microsoft.com/office/drawing/2014/main" id="{4C05FF3D-8B8E-004C-994F-0F93A71E42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7" y="2864"/>
              <a:ext cx="31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poll</a:t>
              </a:r>
            </a:p>
          </p:txBody>
        </p:sp>
      </p:grpSp>
      <p:grpSp>
        <p:nvGrpSpPr>
          <p:cNvPr id="67" name="Group 48">
            <a:extLst>
              <a:ext uri="{FF2B5EF4-FFF2-40B4-BE49-F238E27FC236}">
                <a16:creationId xmlns:a16="http://schemas.microsoft.com/office/drawing/2014/main" id="{FBABE685-758D-8542-8F8A-B860741BB12D}"/>
              </a:ext>
            </a:extLst>
          </p:cNvPr>
          <p:cNvGrpSpPr>
            <a:grpSpLocks/>
          </p:cNvGrpSpPr>
          <p:nvPr/>
        </p:nvGrpSpPr>
        <p:grpSpPr bwMode="auto">
          <a:xfrm>
            <a:off x="7853777" y="3466409"/>
            <a:ext cx="595312" cy="336550"/>
            <a:chOff x="4415" y="2364"/>
            <a:chExt cx="375" cy="212"/>
          </a:xfrm>
        </p:grpSpPr>
        <p:sp>
          <p:nvSpPr>
            <p:cNvPr id="68" name="Rectangle 46">
              <a:extLst>
                <a:ext uri="{FF2B5EF4-FFF2-40B4-BE49-F238E27FC236}">
                  <a16:creationId xmlns:a16="http://schemas.microsoft.com/office/drawing/2014/main" id="{BC4AD792-1ADD-6C44-BAB4-C92901F5D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69" name="Text Box 47">
              <a:extLst>
                <a:ext uri="{FF2B5EF4-FFF2-40B4-BE49-F238E27FC236}">
                  <a16:creationId xmlns:a16="http://schemas.microsoft.com/office/drawing/2014/main" id="{1F65274E-CD85-AC43-BFD4-1FA46A6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grpSp>
        <p:nvGrpSpPr>
          <p:cNvPr id="70" name="Group 49">
            <a:extLst>
              <a:ext uri="{FF2B5EF4-FFF2-40B4-BE49-F238E27FC236}">
                <a16:creationId xmlns:a16="http://schemas.microsoft.com/office/drawing/2014/main" id="{2EDB6C70-4A25-4D44-B1FD-20768EAD1E7B}"/>
              </a:ext>
            </a:extLst>
          </p:cNvPr>
          <p:cNvGrpSpPr>
            <a:grpSpLocks/>
          </p:cNvGrpSpPr>
          <p:nvPr/>
        </p:nvGrpSpPr>
        <p:grpSpPr bwMode="auto">
          <a:xfrm>
            <a:off x="8360189" y="2348809"/>
            <a:ext cx="595313" cy="336550"/>
            <a:chOff x="4415" y="2364"/>
            <a:chExt cx="375" cy="212"/>
          </a:xfrm>
        </p:grpSpPr>
        <p:sp>
          <p:nvSpPr>
            <p:cNvPr id="71" name="Rectangle 50">
              <a:extLst>
                <a:ext uri="{FF2B5EF4-FFF2-40B4-BE49-F238E27FC236}">
                  <a16:creationId xmlns:a16="http://schemas.microsoft.com/office/drawing/2014/main" id="{20480C82-EB8A-5240-8BAD-98AA24965A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7" y="2400"/>
              <a:ext cx="353" cy="137"/>
            </a:xfrm>
            <a:prstGeom prst="rect">
              <a:avLst/>
            </a:prstGeom>
            <a:solidFill>
              <a:srgbClr val="3333CC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72" name="Text Box 51">
              <a:extLst>
                <a:ext uri="{FF2B5EF4-FFF2-40B4-BE49-F238E27FC236}">
                  <a16:creationId xmlns:a16="http://schemas.microsoft.com/office/drawing/2014/main" id="{D988106A-1869-B541-BA6D-CFB733C1B5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15" y="2364"/>
              <a:ext cx="3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charset="0"/>
                  <a:ea typeface="ＭＳ Ｐゴシック" charset="0"/>
                </a:rPr>
                <a:t>data</a:t>
              </a:r>
            </a:p>
          </p:txBody>
        </p:sp>
      </p:grp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3E6D07A-A0BF-C74B-BB2B-A59B972B318B}"/>
              </a:ext>
            </a:extLst>
          </p:cNvPr>
          <p:cNvCxnSpPr>
            <a:cxnSpLocks/>
          </p:cNvCxnSpPr>
          <p:nvPr/>
        </p:nvCxnSpPr>
        <p:spPr>
          <a:xfrm>
            <a:off x="9003957" y="3002692"/>
            <a:ext cx="12933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172BE971-AA12-664E-93FB-DBB1931433BD}"/>
              </a:ext>
            </a:extLst>
          </p:cNvPr>
          <p:cNvCxnSpPr>
            <a:cxnSpLocks/>
            <a:endCxn id="57" idx="1"/>
          </p:cNvCxnSpPr>
          <p:nvPr/>
        </p:nvCxnSpPr>
        <p:spPr>
          <a:xfrm flipV="1">
            <a:off x="8896147" y="2675835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A478E79-5AC5-614B-8297-DD23BBE28695}"/>
              </a:ext>
            </a:extLst>
          </p:cNvPr>
          <p:cNvCxnSpPr>
            <a:cxnSpLocks/>
          </p:cNvCxnSpPr>
          <p:nvPr/>
        </p:nvCxnSpPr>
        <p:spPr>
          <a:xfrm flipV="1">
            <a:off x="8311979" y="2673178"/>
            <a:ext cx="848497" cy="1775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A69464FC-DF27-7B49-8A28-F58EF7D050CC}"/>
              </a:ext>
            </a:extLst>
          </p:cNvPr>
          <p:cNvCxnSpPr>
            <a:cxnSpLocks/>
          </p:cNvCxnSpPr>
          <p:nvPr/>
        </p:nvCxnSpPr>
        <p:spPr>
          <a:xfrm flipV="1">
            <a:off x="8607823" y="3240127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C038B1A-EC48-DF49-BAF8-AAB10C7A0469}"/>
              </a:ext>
            </a:extLst>
          </p:cNvPr>
          <p:cNvCxnSpPr>
            <a:cxnSpLocks/>
          </p:cNvCxnSpPr>
          <p:nvPr/>
        </p:nvCxnSpPr>
        <p:spPr>
          <a:xfrm flipV="1">
            <a:off x="8327736" y="3862084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D0EF837-C726-B14A-ACB8-A7DF9B1CD803}"/>
              </a:ext>
            </a:extLst>
          </p:cNvPr>
          <p:cNvCxnSpPr>
            <a:cxnSpLocks/>
          </p:cNvCxnSpPr>
          <p:nvPr/>
        </p:nvCxnSpPr>
        <p:spPr>
          <a:xfrm flipV="1">
            <a:off x="8051769" y="4446971"/>
            <a:ext cx="267317" cy="14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5721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07 L -0.09192 0.0007 L -0.07812 -0.03426 L -0.15195 -0.03426 " pathEditMode="relative" rAng="0" ptsTypes="AAAA">
                                      <p:cBhvr>
                                        <p:cTn id="9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30" y="-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2.96296E-6 L 0.06119 -2.96296E-6 C 0.0582 0.00996 0.0552 0.02014 0.05234 0.0301 C 0.08268 0.0294 0.12057 0.03148 0.15117 0.03102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52" y="15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412 0.00116 L -0.05351 0.00069 L -0.08984 0.14306 L -0.15338 0.14306 " pathEditMode="relative" rAng="0" ptsTypes="AAAA">
                                      <p:cBhvr>
                                        <p:cTn id="28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75" y="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6706 -0.00185 L 0.10156 -0.13379 C 0.13294 -0.13426 0.17982 -0.1331 0.21133 -0.13356 " pathEditMode="relative" rAng="0" ptsTypes="AAAA">
                                      <p:cBhvr>
                                        <p:cTn id="37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560" y="-6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“Taking turns” MAC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8" name="Rectangle 4">
            <a:extLst>
              <a:ext uri="{FF2B5EF4-FFF2-40B4-BE49-F238E27FC236}">
                <a16:creationId xmlns:a16="http://schemas.microsoft.com/office/drawing/2014/main" id="{7ABC6A0D-B10D-5A4E-940B-72970522E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1490663"/>
            <a:ext cx="5194300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3200" dirty="0">
                <a:solidFill>
                  <a:srgbClr val="C00000"/>
                </a:solidFill>
                <a:cs typeface="+mn-cs"/>
              </a:rPr>
              <a:t>token passing:</a:t>
            </a:r>
            <a:endParaRPr lang="en-US" sz="3200" b="1" dirty="0">
              <a:solidFill>
                <a:srgbClr val="C00000"/>
              </a:solidFill>
              <a:cs typeface="+mn-cs"/>
            </a:endParaRP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control </a:t>
            </a:r>
            <a:r>
              <a:rPr lang="en-US" sz="3200" i="1" dirty="0">
                <a:solidFill>
                  <a:srgbClr val="C00000"/>
                </a:solidFill>
                <a:cs typeface="+mn-cs"/>
              </a:rPr>
              <a:t>token</a:t>
            </a:r>
            <a:r>
              <a:rPr lang="en-US" sz="2800" b="1" i="0" dirty="0">
                <a:cs typeface="+mn-cs"/>
              </a:rPr>
              <a:t> </a:t>
            </a:r>
            <a:r>
              <a:rPr lang="en-US" sz="2800" i="0" dirty="0">
                <a:cs typeface="+mn-cs"/>
              </a:rPr>
              <a:t>passed from one node to next sequentially.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token message</a:t>
            </a:r>
          </a:p>
          <a:p>
            <a:pPr marL="393700" indent="-2794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800" i="0" dirty="0">
                <a:cs typeface="+mn-cs"/>
              </a:rPr>
              <a:t>concerns: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token overhead 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latency</a:t>
            </a:r>
          </a:p>
          <a:p>
            <a:pPr marL="914400" lvl="1" indent="-2921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/>
            </a:pPr>
            <a:r>
              <a:rPr lang="en-US" sz="2800" i="0" dirty="0">
                <a:cs typeface="+mn-cs"/>
              </a:rPr>
              <a:t>single point of failure (token)</a:t>
            </a:r>
          </a:p>
        </p:txBody>
      </p:sp>
      <p:grpSp>
        <p:nvGrpSpPr>
          <p:cNvPr id="90" name="Group 21">
            <a:extLst>
              <a:ext uri="{FF2B5EF4-FFF2-40B4-BE49-F238E27FC236}">
                <a16:creationId xmlns:a16="http://schemas.microsoft.com/office/drawing/2014/main" id="{F79F0332-2A39-5D4D-809F-42104668D479}"/>
              </a:ext>
            </a:extLst>
          </p:cNvPr>
          <p:cNvGrpSpPr>
            <a:grpSpLocks/>
          </p:cNvGrpSpPr>
          <p:nvPr/>
        </p:nvGrpSpPr>
        <p:grpSpPr bwMode="auto">
          <a:xfrm>
            <a:off x="9718675" y="3262312"/>
            <a:ext cx="781050" cy="681038"/>
            <a:chOff x="-44" y="1473"/>
            <a:chExt cx="981" cy="1105"/>
          </a:xfrm>
        </p:grpSpPr>
        <p:pic>
          <p:nvPicPr>
            <p:cNvPr id="91" name="Picture 22" descr="desktop_computer_stylized_medium">
              <a:extLst>
                <a:ext uri="{FF2B5EF4-FFF2-40B4-BE49-F238E27FC236}">
                  <a16:creationId xmlns:a16="http://schemas.microsoft.com/office/drawing/2014/main" id="{AA301A88-DFF1-7246-96EB-05C4256C88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2" name="Freeform 23">
              <a:extLst>
                <a:ext uri="{FF2B5EF4-FFF2-40B4-BE49-F238E27FC236}">
                  <a16:creationId xmlns:a16="http://schemas.microsoft.com/office/drawing/2014/main" id="{AAB1F938-F1F7-DD4B-A772-4AFC392D920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3" name="Group 24">
            <a:extLst>
              <a:ext uri="{FF2B5EF4-FFF2-40B4-BE49-F238E27FC236}">
                <a16:creationId xmlns:a16="http://schemas.microsoft.com/office/drawing/2014/main" id="{6AA03958-EE62-044B-BF1C-41B2BCCE691A}"/>
              </a:ext>
            </a:extLst>
          </p:cNvPr>
          <p:cNvGrpSpPr>
            <a:grpSpLocks/>
          </p:cNvGrpSpPr>
          <p:nvPr/>
        </p:nvGrpSpPr>
        <p:grpSpPr bwMode="auto">
          <a:xfrm>
            <a:off x="7004050" y="3219450"/>
            <a:ext cx="781050" cy="681037"/>
            <a:chOff x="-44" y="1473"/>
            <a:chExt cx="981" cy="1105"/>
          </a:xfrm>
        </p:grpSpPr>
        <p:pic>
          <p:nvPicPr>
            <p:cNvPr id="94" name="Picture 25" descr="desktop_computer_stylized_medium">
              <a:extLst>
                <a:ext uri="{FF2B5EF4-FFF2-40B4-BE49-F238E27FC236}">
                  <a16:creationId xmlns:a16="http://schemas.microsoft.com/office/drawing/2014/main" id="{077F0454-E719-4041-9268-E18204D1F3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" name="Freeform 26">
              <a:extLst>
                <a:ext uri="{FF2B5EF4-FFF2-40B4-BE49-F238E27FC236}">
                  <a16:creationId xmlns:a16="http://schemas.microsoft.com/office/drawing/2014/main" id="{6FB8E7BB-59E7-CA4F-BB91-53C073626FE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6" name="Group 27">
            <a:extLst>
              <a:ext uri="{FF2B5EF4-FFF2-40B4-BE49-F238E27FC236}">
                <a16:creationId xmlns:a16="http://schemas.microsoft.com/office/drawing/2014/main" id="{70A0741A-F761-3D4A-B7B8-6775DC2EDAA6}"/>
              </a:ext>
            </a:extLst>
          </p:cNvPr>
          <p:cNvGrpSpPr>
            <a:grpSpLocks/>
          </p:cNvGrpSpPr>
          <p:nvPr/>
        </p:nvGrpSpPr>
        <p:grpSpPr bwMode="auto">
          <a:xfrm>
            <a:off x="8321675" y="1555750"/>
            <a:ext cx="781050" cy="681037"/>
            <a:chOff x="-44" y="1473"/>
            <a:chExt cx="981" cy="1105"/>
          </a:xfrm>
        </p:grpSpPr>
        <p:pic>
          <p:nvPicPr>
            <p:cNvPr id="97" name="Picture 28" descr="desktop_computer_stylized_medium">
              <a:extLst>
                <a:ext uri="{FF2B5EF4-FFF2-40B4-BE49-F238E27FC236}">
                  <a16:creationId xmlns:a16="http://schemas.microsoft.com/office/drawing/2014/main" id="{0DCB9A69-88E8-EF42-BA62-8E91745EA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8" name="Freeform 29">
              <a:extLst>
                <a:ext uri="{FF2B5EF4-FFF2-40B4-BE49-F238E27FC236}">
                  <a16:creationId xmlns:a16="http://schemas.microsoft.com/office/drawing/2014/main" id="{77549C09-8E2F-B34B-A7BD-DE20ADB3FBA6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99" name="Group 30">
            <a:extLst>
              <a:ext uri="{FF2B5EF4-FFF2-40B4-BE49-F238E27FC236}">
                <a16:creationId xmlns:a16="http://schemas.microsoft.com/office/drawing/2014/main" id="{A7706246-9BB2-2644-8142-F34F4D57B77F}"/>
              </a:ext>
            </a:extLst>
          </p:cNvPr>
          <p:cNvGrpSpPr>
            <a:grpSpLocks/>
          </p:cNvGrpSpPr>
          <p:nvPr/>
        </p:nvGrpSpPr>
        <p:grpSpPr bwMode="auto">
          <a:xfrm>
            <a:off x="8375650" y="5003800"/>
            <a:ext cx="781050" cy="681037"/>
            <a:chOff x="-44" y="1473"/>
            <a:chExt cx="981" cy="1105"/>
          </a:xfrm>
        </p:grpSpPr>
        <p:pic>
          <p:nvPicPr>
            <p:cNvPr id="100" name="Picture 31" descr="desktop_computer_stylized_medium">
              <a:extLst>
                <a:ext uri="{FF2B5EF4-FFF2-40B4-BE49-F238E27FC236}">
                  <a16:creationId xmlns:a16="http://schemas.microsoft.com/office/drawing/2014/main" id="{A1D9607F-7083-0E4A-A8CA-5863479A10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462AFBE0-4717-E74E-AB56-D544737FA80A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736 w 356"/>
                <a:gd name="T3" fmla="*/ 95 h 368"/>
                <a:gd name="T4" fmla="*/ 2059 w 356"/>
                <a:gd name="T5" fmla="*/ 1990 h 368"/>
                <a:gd name="T6" fmla="*/ 454 w 356"/>
                <a:gd name="T7" fmla="*/ 2489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2" name="Oval 8">
            <a:extLst>
              <a:ext uri="{FF2B5EF4-FFF2-40B4-BE49-F238E27FC236}">
                <a16:creationId xmlns:a16="http://schemas.microsoft.com/office/drawing/2014/main" id="{A041F791-B432-CF4C-AACC-8AFE57D1DA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88" y="2212975"/>
            <a:ext cx="2046287" cy="2778125"/>
          </a:xfrm>
          <a:prstGeom prst="ellips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3" name="Rectangle 12">
            <a:extLst>
              <a:ext uri="{FF2B5EF4-FFF2-40B4-BE49-F238E27FC236}">
                <a16:creationId xmlns:a16="http://schemas.microsoft.com/office/drawing/2014/main" id="{6AC22150-8F46-3041-AAEA-474DE6E3C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4738" y="1320800"/>
            <a:ext cx="274637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  <p:sp>
        <p:nvSpPr>
          <p:cNvPr id="104" name="Rectangle 15">
            <a:extLst>
              <a:ext uri="{FF2B5EF4-FFF2-40B4-BE49-F238E27FC236}">
                <a16:creationId xmlns:a16="http://schemas.microsoft.com/office/drawing/2014/main" id="{3468BED1-087C-6944-8F78-7663707B64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9150" y="5603875"/>
            <a:ext cx="811213" cy="32067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105" name="Text Box 16">
            <a:extLst>
              <a:ext uri="{FF2B5EF4-FFF2-40B4-BE49-F238E27FC236}">
                <a16:creationId xmlns:a16="http://schemas.microsoft.com/office/drawing/2014/main" id="{334C38E1-E62C-0649-87D5-B690850A1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1013" y="2674937"/>
            <a:ext cx="1009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(nothing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to send)</a:t>
            </a:r>
          </a:p>
        </p:txBody>
      </p:sp>
      <p:sp>
        <p:nvSpPr>
          <p:cNvPr id="106" name="Rectangle 17">
            <a:extLst>
              <a:ext uri="{FF2B5EF4-FFF2-40B4-BE49-F238E27FC236}">
                <a16:creationId xmlns:a16="http://schemas.microsoft.com/office/drawing/2014/main" id="{729551C3-F670-FC4F-8E80-793BFE22C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900" y="3338512"/>
            <a:ext cx="274638" cy="320675"/>
          </a:xfrm>
          <a:prstGeom prst="rect">
            <a:avLst/>
          </a:prstGeom>
          <a:solidFill>
            <a:srgbClr val="00CC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1955302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3658 C 0.0069 0.06435 0.00117 0.09283 0.00143 0.10509 C 0.00156 0.11736 0.00664 0.10695 0.00013 0.10996 C -0.00625 0.11297 -0.02357 0.11273 -0.03737 0.12338 C -0.05104 0.13403 -0.0694 0.14445 -0.08229 0.17338 C -0.09518 0.20232 -0.10326 0.27847 -0.11471 0.29676 C -0.12617 0.31505 -0.14336 0.28611 -0.15104 0.28334 " pathEditMode="relative" rAng="0" ptsTypes="AAAAAAA">
                                      <p:cBhvr>
                                        <p:cTn id="6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279" y="133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4.81481E-6 C 0.01354 -0.0044 0.02708 -0.0088 0.03503 0.00671 C 0.0431 0.02222 0.04232 0.06875 0.04753 0.09328 C 0.05273 0.11782 0.05534 0.13402 0.06628 0.15347 C 0.07721 0.17291 0.09987 0.19861 0.11367 0.20995 C 0.1276 0.22129 0.14336 0.20925 0.15 0.22175 C 0.15664 0.23425 0.15521 0.25949 0.15378 0.28495 " pathEditMode="relative" rAng="0" ptsTypes="AAAAAAA">
                                      <p:cBhvr>
                                        <p:cTn id="19" dur="2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47" y="1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875 -0.02431 C 0.01315 -0.0581 0.00768 -0.09167 0.01367 -0.10926 C 0.01979 -0.12685 0.04115 -0.11273 0.05508 -0.1294 C 0.06888 -0.14607 0.0875 -0.1794 0.09753 -0.20926 C 0.10768 -0.23912 0.11367 -0.27824 0.1151 -0.30926 C 0.11654 -0.34028 0.11367 -0.36782 0.10625 -0.39607 C 0.09883 -0.42431 0.08451 -0.45949 0.06992 -0.4794 C 0.05534 -0.49931 0.03138 -0.50995 0.01875 -0.51597 C 0.00612 -0.52199 0.00521 -0.51875 -0.00625 -0.51597 C -0.01771 -0.5132 -0.03698 -0.51134 -0.05 -0.49931 C -0.06302 -0.48727 -0.07604 -0.46343 -0.0849 -0.44421 C -0.09375 -0.425 -0.10013 -0.4044 -0.10365 -0.38426 C -0.10716 -0.36412 -0.1056 -0.34375 -0.10625 -0.32269 C -0.1069 -0.30162 -0.11029 -0.27801 -0.10742 -0.25764 C -0.10469 -0.23727 -0.097 -0.21852 -0.08997 -0.20093 C -0.08281 -0.18333 -0.07552 -0.1669 -0.06497 -0.15255 C -0.0543 -0.1382 -0.03763 -0.12107 -0.02617 -0.11435 C -0.01471 -0.10764 -0.00169 -0.11806 0.00378 -0.11273 C 0.00938 -0.10741 0.00677 -0.09931 0.00742 -0.08264 C 0.0082 -0.06597 0.00781 -0.03935 0.00742 -0.01273 " pathEditMode="relative" rAng="0" ptsTypes="AAAAAAAAAAAAAAAAAAAA">
                                      <p:cBhvr>
                                        <p:cTn id="23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" y="-241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/>
      <p:bldP spid="106" grpId="0" animBg="1"/>
      <p:bldP spid="10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altLang="en-US" dirty="0">
                <a:cs typeface="Calibri" panose="020F0502020204030204" pitchFamily="34" charset="0"/>
              </a:rPr>
              <a:t>Multiple access protocols</a:t>
            </a:r>
            <a:endParaRPr lang="en-US" sz="4400" dirty="0"/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91" name="Rectangle 3">
            <a:extLst>
              <a:ext uri="{FF2B5EF4-FFF2-40B4-BE49-F238E27FC236}">
                <a16:creationId xmlns:a16="http://schemas.microsoft.com/office/drawing/2014/main" id="{E6233901-684E-DA4D-9AAB-1573F126922B}"/>
              </a:ext>
            </a:extLst>
          </p:cNvPr>
          <p:cNvSpPr txBox="1">
            <a:spLocks noChangeArrowheads="1"/>
          </p:cNvSpPr>
          <p:nvPr/>
        </p:nvSpPr>
        <p:spPr>
          <a:xfrm>
            <a:off x="765106" y="1363316"/>
            <a:ext cx="11148598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4813" indent="-274638">
              <a:defRPr/>
            </a:pPr>
            <a:r>
              <a:rPr lang="en-US" sz="3200" dirty="0"/>
              <a:t>single shared broadcast channel </a:t>
            </a:r>
          </a:p>
          <a:p>
            <a:pPr marL="404813" indent="-274638">
              <a:defRPr/>
            </a:pPr>
            <a:r>
              <a:rPr lang="en-US" sz="3200" dirty="0"/>
              <a:t>two or more simultaneous transmissions by nodes: interference </a:t>
            </a:r>
          </a:p>
          <a:p>
            <a:pPr lvl="1">
              <a:defRPr/>
            </a:pPr>
            <a:r>
              <a:rPr lang="en-US" sz="2800" i="1" dirty="0">
                <a:solidFill>
                  <a:srgbClr val="C00000"/>
                </a:solidFill>
              </a:rPr>
              <a:t>collision</a:t>
            </a:r>
            <a:r>
              <a:rPr lang="en-US" sz="2800" dirty="0"/>
              <a:t> if node receives two or more signals at the same time</a:t>
            </a:r>
            <a:endParaRPr lang="en-US" i="1" u="sng" dirty="0">
              <a:solidFill>
                <a:srgbClr val="FF0000"/>
              </a:solidFill>
            </a:endParaRPr>
          </a:p>
        </p:txBody>
      </p:sp>
      <p:sp>
        <p:nvSpPr>
          <p:cNvPr id="292" name="Rectangle 3">
            <a:extLst>
              <a:ext uri="{FF2B5EF4-FFF2-40B4-BE49-F238E27FC236}">
                <a16:creationId xmlns:a16="http://schemas.microsoft.com/office/drawing/2014/main" id="{4AA5F7D4-7DBD-9E45-B534-F9CDF4D8505D}"/>
              </a:ext>
            </a:extLst>
          </p:cNvPr>
          <p:cNvSpPr txBox="1">
            <a:spLocks noChangeArrowheads="1"/>
          </p:cNvSpPr>
          <p:nvPr/>
        </p:nvSpPr>
        <p:spPr>
          <a:xfrm>
            <a:off x="1156044" y="3848099"/>
            <a:ext cx="9962530" cy="24069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274638">
              <a:defRPr/>
            </a:pPr>
            <a:r>
              <a:rPr lang="en-US" dirty="0"/>
              <a:t>distributed algorithm that determines how nodes share channel, i.e., determine when node can transmit</a:t>
            </a:r>
          </a:p>
          <a:p>
            <a:pPr marL="457200" indent="-274638">
              <a:defRPr/>
            </a:pPr>
            <a:r>
              <a:rPr lang="en-US" dirty="0"/>
              <a:t>communication about channel sharing must use channel itself! </a:t>
            </a:r>
          </a:p>
          <a:p>
            <a:pPr marL="746125" lvl="1" indent="-223838">
              <a:defRPr/>
            </a:pPr>
            <a:r>
              <a:rPr lang="en-US" sz="2800" dirty="0"/>
              <a:t>no out-of-band channel for coordination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1AA9627-8FEC-3848-AA80-2DDEF1AE2F67}"/>
              </a:ext>
            </a:extLst>
          </p:cNvPr>
          <p:cNvSpPr/>
          <p:nvPr/>
        </p:nvSpPr>
        <p:spPr>
          <a:xfrm>
            <a:off x="901148" y="3472071"/>
            <a:ext cx="10442713" cy="2358886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220334-D903-464A-8C54-83F2552D4599}"/>
              </a:ext>
            </a:extLst>
          </p:cNvPr>
          <p:cNvSpPr txBox="1"/>
          <p:nvPr/>
        </p:nvSpPr>
        <p:spPr>
          <a:xfrm>
            <a:off x="1258956" y="3154018"/>
            <a:ext cx="4224618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multiple access protocol</a:t>
            </a:r>
          </a:p>
        </p:txBody>
      </p:sp>
    </p:spTree>
    <p:extLst>
      <p:ext uri="{BB962C8B-B14F-4D97-AF65-F5344CB8AC3E}">
        <p14:creationId xmlns:p14="http://schemas.microsoft.com/office/powerpoint/2010/main" val="220697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 fontScale="90000"/>
          </a:bodyPr>
          <a:lstStyle/>
          <a:p>
            <a:r>
              <a:rPr lang="en-US" dirty="0"/>
              <a:t>Cable access network: FDM, TDM </a:t>
            </a:r>
            <a:r>
              <a:rPr lang="en-US" i="1" dirty="0"/>
              <a:t>and</a:t>
            </a:r>
            <a:r>
              <a:rPr lang="en-US" dirty="0"/>
              <a:t> random access!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181" name="Rectangle 44">
            <a:extLst>
              <a:ext uri="{FF2B5EF4-FFF2-40B4-BE49-F238E27FC236}">
                <a16:creationId xmlns:a16="http://schemas.microsoft.com/office/drawing/2014/main" id="{33089392-903E-834F-9306-E31FD7451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675" y="2823821"/>
            <a:ext cx="955675" cy="70008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82" name="Text Box 45">
            <a:extLst>
              <a:ext uri="{FF2B5EF4-FFF2-40B4-BE49-F238E27FC236}">
                <a16:creationId xmlns:a16="http://schemas.microsoft.com/office/drawing/2014/main" id="{D50FA1A7-360E-1940-9D5D-3CE15A23A0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6288" y="2282483"/>
            <a:ext cx="1925637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i="0" dirty="0">
                <a:solidFill>
                  <a:srgbClr val="000000"/>
                </a:solidFill>
                <a:latin typeface="+mn-lt"/>
              </a:rPr>
              <a:t>cable headend</a:t>
            </a:r>
          </a:p>
        </p:txBody>
      </p:sp>
      <p:sp>
        <p:nvSpPr>
          <p:cNvPr id="183" name="Text Box 126">
            <a:extLst>
              <a:ext uri="{FF2B5EF4-FFF2-40B4-BE49-F238E27FC236}">
                <a16:creationId xmlns:a16="http://schemas.microsoft.com/office/drawing/2014/main" id="{165D120C-8C73-4A46-8205-AE4E9FED8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7938" y="2793658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184" name="AutoShape 127">
            <a:extLst>
              <a:ext uri="{FF2B5EF4-FFF2-40B4-BE49-F238E27FC236}">
                <a16:creationId xmlns:a16="http://schemas.microsoft.com/office/drawing/2014/main" id="{7C5B547A-2B42-E448-B4FE-7884A1083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1425" y="2560296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86" name="Freeform 129">
            <a:extLst>
              <a:ext uri="{FF2B5EF4-FFF2-40B4-BE49-F238E27FC236}">
                <a16:creationId xmlns:a16="http://schemas.microsoft.com/office/drawing/2014/main" id="{1930FB8A-6B24-374A-99A9-2600EAA9B416}"/>
              </a:ext>
            </a:extLst>
          </p:cNvPr>
          <p:cNvSpPr>
            <a:spLocks/>
          </p:cNvSpPr>
          <p:nvPr/>
        </p:nvSpPr>
        <p:spPr bwMode="auto">
          <a:xfrm rot="10800000">
            <a:off x="1477624" y="3076351"/>
            <a:ext cx="1846681" cy="851585"/>
          </a:xfrm>
          <a:custGeom>
            <a:avLst/>
            <a:gdLst>
              <a:gd name="T0" fmla="*/ 145855 w 765"/>
              <a:gd name="T1" fmla="*/ 931 h 459"/>
              <a:gd name="T2" fmla="*/ 99268 w 765"/>
              <a:gd name="T3" fmla="*/ 6562 h 459"/>
              <a:gd name="T4" fmla="*/ 32950 w 765"/>
              <a:gd name="T5" fmla="*/ 9426 h 459"/>
              <a:gd name="T6" fmla="*/ 4821 w 765"/>
              <a:gd name="T7" fmla="*/ 31576 h 459"/>
              <a:gd name="T8" fmla="*/ 61950 w 765"/>
              <a:gd name="T9" fmla="*/ 41713 h 459"/>
              <a:gd name="T10" fmla="*/ 119240 w 765"/>
              <a:gd name="T11" fmla="*/ 40071 h 459"/>
              <a:gd name="T12" fmla="*/ 201010 w 765"/>
              <a:gd name="T13" fmla="*/ 41713 h 459"/>
              <a:gd name="T14" fmla="*/ 240274 w 765"/>
              <a:gd name="T15" fmla="*/ 40797 h 459"/>
              <a:gd name="T16" fmla="*/ 258901 w 765"/>
              <a:gd name="T17" fmla="*/ 34980 h 459"/>
              <a:gd name="T18" fmla="*/ 258196 w 765"/>
              <a:gd name="T19" fmla="*/ 14847 h 459"/>
              <a:gd name="T20" fmla="*/ 227858 w 765"/>
              <a:gd name="T21" fmla="*/ 3221 h 459"/>
              <a:gd name="T22" fmla="*/ 145855 w 765"/>
              <a:gd name="T23" fmla="*/ 931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connsiteX0" fmla="*/ 5390 w 9782"/>
              <a:gd name="connsiteY0" fmla="*/ 84 h 9624"/>
              <a:gd name="connsiteX1" fmla="*/ 3456 w 9782"/>
              <a:gd name="connsiteY1" fmla="*/ 838 h 9624"/>
              <a:gd name="connsiteX2" fmla="*/ 1103 w 9782"/>
              <a:gd name="connsiteY2" fmla="*/ 2045 h 9624"/>
              <a:gd name="connsiteX3" fmla="*/ 31 w 9782"/>
              <a:gd name="connsiteY3" fmla="*/ 7186 h 9624"/>
              <a:gd name="connsiteX4" fmla="*/ 2201 w 9782"/>
              <a:gd name="connsiteY4" fmla="*/ 9539 h 9624"/>
              <a:gd name="connsiteX5" fmla="*/ 4371 w 9782"/>
              <a:gd name="connsiteY5" fmla="*/ 9147 h 9624"/>
              <a:gd name="connsiteX6" fmla="*/ 7482 w 9782"/>
              <a:gd name="connsiteY6" fmla="*/ 9539 h 9624"/>
              <a:gd name="connsiteX7" fmla="*/ 8972 w 9782"/>
              <a:gd name="connsiteY7" fmla="*/ 9321 h 9624"/>
              <a:gd name="connsiteX8" fmla="*/ 9678 w 9782"/>
              <a:gd name="connsiteY8" fmla="*/ 7971 h 9624"/>
              <a:gd name="connsiteX9" fmla="*/ 9652 w 9782"/>
              <a:gd name="connsiteY9" fmla="*/ 3308 h 9624"/>
              <a:gd name="connsiteX10" fmla="*/ 8502 w 9782"/>
              <a:gd name="connsiteY10" fmla="*/ 607 h 9624"/>
              <a:gd name="connsiteX11" fmla="*/ 5390 w 9782"/>
              <a:gd name="connsiteY11" fmla="*/ 84 h 9624"/>
              <a:gd name="connsiteX0" fmla="*/ 5519 w 10009"/>
              <a:gd name="connsiteY0" fmla="*/ 87 h 10936"/>
              <a:gd name="connsiteX1" fmla="*/ 3542 w 10009"/>
              <a:gd name="connsiteY1" fmla="*/ 871 h 10936"/>
              <a:gd name="connsiteX2" fmla="*/ 1137 w 10009"/>
              <a:gd name="connsiteY2" fmla="*/ 2125 h 10936"/>
              <a:gd name="connsiteX3" fmla="*/ 41 w 10009"/>
              <a:gd name="connsiteY3" fmla="*/ 7467 h 10936"/>
              <a:gd name="connsiteX4" fmla="*/ 2488 w 10009"/>
              <a:gd name="connsiteY4" fmla="*/ 10888 h 10936"/>
              <a:gd name="connsiteX5" fmla="*/ 4477 w 10009"/>
              <a:gd name="connsiteY5" fmla="*/ 9504 h 10936"/>
              <a:gd name="connsiteX6" fmla="*/ 7658 w 10009"/>
              <a:gd name="connsiteY6" fmla="*/ 9912 h 10936"/>
              <a:gd name="connsiteX7" fmla="*/ 9181 w 10009"/>
              <a:gd name="connsiteY7" fmla="*/ 9685 h 10936"/>
              <a:gd name="connsiteX8" fmla="*/ 9903 w 10009"/>
              <a:gd name="connsiteY8" fmla="*/ 8282 h 10936"/>
              <a:gd name="connsiteX9" fmla="*/ 9876 w 10009"/>
              <a:gd name="connsiteY9" fmla="*/ 3437 h 10936"/>
              <a:gd name="connsiteX10" fmla="*/ 8700 w 10009"/>
              <a:gd name="connsiteY10" fmla="*/ 631 h 10936"/>
              <a:gd name="connsiteX11" fmla="*/ 5519 w 10009"/>
              <a:gd name="connsiteY11" fmla="*/ 87 h 10936"/>
              <a:gd name="connsiteX0" fmla="*/ 4948 w 9438"/>
              <a:gd name="connsiteY0" fmla="*/ 87 h 10945"/>
              <a:gd name="connsiteX1" fmla="*/ 2971 w 9438"/>
              <a:gd name="connsiteY1" fmla="*/ 871 h 10945"/>
              <a:gd name="connsiteX2" fmla="*/ 566 w 9438"/>
              <a:gd name="connsiteY2" fmla="*/ 2125 h 10945"/>
              <a:gd name="connsiteX3" fmla="*/ 89 w 9438"/>
              <a:gd name="connsiteY3" fmla="*/ 7237 h 10945"/>
              <a:gd name="connsiteX4" fmla="*/ 1917 w 9438"/>
              <a:gd name="connsiteY4" fmla="*/ 10888 h 10945"/>
              <a:gd name="connsiteX5" fmla="*/ 3906 w 9438"/>
              <a:gd name="connsiteY5" fmla="*/ 9504 h 10945"/>
              <a:gd name="connsiteX6" fmla="*/ 7087 w 9438"/>
              <a:gd name="connsiteY6" fmla="*/ 9912 h 10945"/>
              <a:gd name="connsiteX7" fmla="*/ 8610 w 9438"/>
              <a:gd name="connsiteY7" fmla="*/ 9685 h 10945"/>
              <a:gd name="connsiteX8" fmla="*/ 9332 w 9438"/>
              <a:gd name="connsiteY8" fmla="*/ 8282 h 10945"/>
              <a:gd name="connsiteX9" fmla="*/ 9305 w 9438"/>
              <a:gd name="connsiteY9" fmla="*/ 3437 h 10945"/>
              <a:gd name="connsiteX10" fmla="*/ 8129 w 9438"/>
              <a:gd name="connsiteY10" fmla="*/ 631 h 10945"/>
              <a:gd name="connsiteX11" fmla="*/ 4948 w 9438"/>
              <a:gd name="connsiteY11" fmla="*/ 87 h 10945"/>
              <a:gd name="connsiteX0" fmla="*/ 5243 w 10000"/>
              <a:gd name="connsiteY0" fmla="*/ 79 h 9966"/>
              <a:gd name="connsiteX1" fmla="*/ 3148 w 10000"/>
              <a:gd name="connsiteY1" fmla="*/ 796 h 9966"/>
              <a:gd name="connsiteX2" fmla="*/ 600 w 10000"/>
              <a:gd name="connsiteY2" fmla="*/ 1942 h 9966"/>
              <a:gd name="connsiteX3" fmla="*/ 94 w 10000"/>
              <a:gd name="connsiteY3" fmla="*/ 6612 h 9966"/>
              <a:gd name="connsiteX4" fmla="*/ 2031 w 10000"/>
              <a:gd name="connsiteY4" fmla="*/ 9948 h 9966"/>
              <a:gd name="connsiteX5" fmla="*/ 4139 w 10000"/>
              <a:gd name="connsiteY5" fmla="*/ 8683 h 9966"/>
              <a:gd name="connsiteX6" fmla="*/ 7509 w 10000"/>
              <a:gd name="connsiteY6" fmla="*/ 9056 h 9966"/>
              <a:gd name="connsiteX7" fmla="*/ 9123 w 10000"/>
              <a:gd name="connsiteY7" fmla="*/ 8849 h 9966"/>
              <a:gd name="connsiteX8" fmla="*/ 9888 w 10000"/>
              <a:gd name="connsiteY8" fmla="*/ 7567 h 9966"/>
              <a:gd name="connsiteX9" fmla="*/ 9859 w 10000"/>
              <a:gd name="connsiteY9" fmla="*/ 3140 h 9966"/>
              <a:gd name="connsiteX10" fmla="*/ 8613 w 10000"/>
              <a:gd name="connsiteY10" fmla="*/ 577 h 9966"/>
              <a:gd name="connsiteX11" fmla="*/ 5243 w 10000"/>
              <a:gd name="connsiteY11" fmla="*/ 79 h 9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0000" h="9966">
                <a:moveTo>
                  <a:pt x="5243" y="79"/>
                </a:moveTo>
                <a:cubicBezTo>
                  <a:pt x="4365" y="204"/>
                  <a:pt x="3927" y="485"/>
                  <a:pt x="3148" y="796"/>
                </a:cubicBezTo>
                <a:cubicBezTo>
                  <a:pt x="2369" y="1106"/>
                  <a:pt x="1108" y="972"/>
                  <a:pt x="600" y="1942"/>
                </a:cubicBezTo>
                <a:cubicBezTo>
                  <a:pt x="91" y="2911"/>
                  <a:pt x="-144" y="5278"/>
                  <a:pt x="94" y="6612"/>
                </a:cubicBezTo>
                <a:cubicBezTo>
                  <a:pt x="333" y="7946"/>
                  <a:pt x="1163" y="9760"/>
                  <a:pt x="2031" y="9948"/>
                </a:cubicBezTo>
                <a:cubicBezTo>
                  <a:pt x="2899" y="10136"/>
                  <a:pt x="3225" y="8832"/>
                  <a:pt x="4139" y="8683"/>
                </a:cubicBezTo>
                <a:cubicBezTo>
                  <a:pt x="5052" y="8534"/>
                  <a:pt x="6674" y="9035"/>
                  <a:pt x="7509" y="9056"/>
                </a:cubicBezTo>
                <a:cubicBezTo>
                  <a:pt x="8344" y="9077"/>
                  <a:pt x="8726" y="9097"/>
                  <a:pt x="9123" y="8849"/>
                </a:cubicBezTo>
                <a:cubicBezTo>
                  <a:pt x="9519" y="8601"/>
                  <a:pt x="9759" y="8519"/>
                  <a:pt x="9888" y="7567"/>
                </a:cubicBezTo>
                <a:cubicBezTo>
                  <a:pt x="10015" y="6615"/>
                  <a:pt x="10071" y="4299"/>
                  <a:pt x="9859" y="3140"/>
                </a:cubicBezTo>
                <a:cubicBezTo>
                  <a:pt x="9647" y="1983"/>
                  <a:pt x="9377" y="1073"/>
                  <a:pt x="8613" y="577"/>
                </a:cubicBezTo>
                <a:cubicBezTo>
                  <a:pt x="7849" y="79"/>
                  <a:pt x="6390" y="-127"/>
                  <a:pt x="5243" y="79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187" name="Line 130">
            <a:extLst>
              <a:ext uri="{FF2B5EF4-FFF2-40B4-BE49-F238E27FC236}">
                <a16:creationId xmlns:a16="http://schemas.microsoft.com/office/drawing/2014/main" id="{BA049FB3-9F2D-F84D-9473-BB8AF615D3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11688"/>
            <a:ext cx="157454" cy="8415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88" name="Line 131">
            <a:extLst>
              <a:ext uri="{FF2B5EF4-FFF2-40B4-BE49-F238E27FC236}">
                <a16:creationId xmlns:a16="http://schemas.microsoft.com/office/drawing/2014/main" id="{C810FEE7-0839-4946-853F-3D2AB6E06DC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27748" y="3479990"/>
            <a:ext cx="0" cy="8078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89" name="Line 132">
            <a:extLst>
              <a:ext uri="{FF2B5EF4-FFF2-40B4-BE49-F238E27FC236}">
                <a16:creationId xmlns:a16="http://schemas.microsoft.com/office/drawing/2014/main" id="{7A367922-E410-7840-A773-2D732D40D1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42061" y="3379009"/>
            <a:ext cx="329487" cy="282746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90" name="Line 133">
            <a:extLst>
              <a:ext uri="{FF2B5EF4-FFF2-40B4-BE49-F238E27FC236}">
                <a16:creationId xmlns:a16="http://schemas.microsoft.com/office/drawing/2014/main" id="{E2674585-BA78-A443-97BB-E5255E5F49C3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8386" y="3377887"/>
            <a:ext cx="0" cy="19186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sp>
        <p:nvSpPr>
          <p:cNvPr id="191" name="Line 134">
            <a:extLst>
              <a:ext uri="{FF2B5EF4-FFF2-40B4-BE49-F238E27FC236}">
                <a16:creationId xmlns:a16="http://schemas.microsoft.com/office/drawing/2014/main" id="{A1D94A21-56CF-A24A-83D0-85C94A7B28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65387" y="3677463"/>
            <a:ext cx="236181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5BE09AEA-8140-5E4C-BC2E-45351450D4BA}"/>
              </a:ext>
            </a:extLst>
          </p:cNvPr>
          <p:cNvGrpSpPr/>
          <p:nvPr/>
        </p:nvGrpSpPr>
        <p:grpSpPr>
          <a:xfrm flipH="1">
            <a:off x="1559152" y="3670725"/>
            <a:ext cx="466530" cy="2244"/>
            <a:chOff x="3159352" y="3666243"/>
            <a:chExt cx="466530" cy="2244"/>
          </a:xfrm>
        </p:grpSpPr>
        <p:sp>
          <p:nvSpPr>
            <p:cNvPr id="192" name="Line 135">
              <a:extLst>
                <a:ext uri="{FF2B5EF4-FFF2-40B4-BE49-F238E27FC236}">
                  <a16:creationId xmlns:a16="http://schemas.microsoft.com/office/drawing/2014/main" id="{534722DD-8C97-364D-97D3-E8C372CE4B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59352" y="3668487"/>
              <a:ext cx="22160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197" name="Line 172">
              <a:extLst>
                <a:ext uri="{FF2B5EF4-FFF2-40B4-BE49-F238E27FC236}">
                  <a16:creationId xmlns:a16="http://schemas.microsoft.com/office/drawing/2014/main" id="{6A5F222A-F320-8A4D-A101-AD8611F73E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4280" y="3666243"/>
              <a:ext cx="221602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</p:grpSp>
      <p:sp>
        <p:nvSpPr>
          <p:cNvPr id="198" name="Text Box 580">
            <a:extLst>
              <a:ext uri="{FF2B5EF4-FFF2-40B4-BE49-F238E27FC236}">
                <a16:creationId xmlns:a16="http://schemas.microsoft.com/office/drawing/2014/main" id="{05C27FCC-FFC4-1A42-9305-E713469E77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9538" y="3632083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ISP</a:t>
            </a:r>
          </a:p>
        </p:txBody>
      </p:sp>
      <p:sp>
        <p:nvSpPr>
          <p:cNvPr id="232" name="Line 176">
            <a:extLst>
              <a:ext uri="{FF2B5EF4-FFF2-40B4-BE49-F238E27FC236}">
                <a16:creationId xmlns:a16="http://schemas.microsoft.com/office/drawing/2014/main" id="{77367670-A7FE-DA42-B5CB-53C3AD6C87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95813" y="3373096"/>
            <a:ext cx="452437" cy="38100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US" sz="2400" dirty="0">
              <a:solidFill>
                <a:srgbClr val="000000"/>
              </a:solidFill>
              <a:ea typeface="ＭＳ Ｐゴシック" charset="0"/>
              <a:cs typeface="Arial" charset="0"/>
            </a:endParaRPr>
          </a:p>
        </p:txBody>
      </p:sp>
      <p:sp>
        <p:nvSpPr>
          <p:cNvPr id="233" name="Text Box 177">
            <a:extLst>
              <a:ext uri="{FF2B5EF4-FFF2-40B4-BE49-F238E27FC236}">
                <a16:creationId xmlns:a16="http://schemas.microsoft.com/office/drawing/2014/main" id="{982F024F-66F2-D547-9A68-4E45A8380A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2310" y="3615330"/>
            <a:ext cx="1611339" cy="460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cable modem</a:t>
            </a:r>
          </a:p>
          <a:p>
            <a:pPr marL="0" marR="0" lvl="0" indent="0" algn="r" defTabSz="914400" eaLnBrk="0" fontAlgn="base" latinLnBrk="0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termination system</a:t>
            </a:r>
          </a:p>
        </p:txBody>
      </p:sp>
      <p:grpSp>
        <p:nvGrpSpPr>
          <p:cNvPr id="234" name="Group 2">
            <a:extLst>
              <a:ext uri="{FF2B5EF4-FFF2-40B4-BE49-F238E27FC236}">
                <a16:creationId xmlns:a16="http://schemas.microsoft.com/office/drawing/2014/main" id="{EB20829C-C2C8-044E-8B94-CD986EBB0283}"/>
              </a:ext>
            </a:extLst>
          </p:cNvPr>
          <p:cNvGrpSpPr>
            <a:grpSpLocks/>
          </p:cNvGrpSpPr>
          <p:nvPr/>
        </p:nvGrpSpPr>
        <p:grpSpPr bwMode="auto">
          <a:xfrm>
            <a:off x="9146140" y="2298358"/>
            <a:ext cx="2498818" cy="1466537"/>
            <a:chOff x="467224" y="1239838"/>
            <a:chExt cx="2268538" cy="1465643"/>
          </a:xfrm>
        </p:grpSpPr>
        <p:sp>
          <p:nvSpPr>
            <p:cNvPr id="235" name="Rectangle 9">
              <a:extLst>
                <a:ext uri="{FF2B5EF4-FFF2-40B4-BE49-F238E27FC236}">
                  <a16:creationId xmlns:a16="http://schemas.microsoft.com/office/drawing/2014/main" id="{DD540BB4-19DF-8849-B206-BD6B1408B8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379" y="1650750"/>
              <a:ext cx="1793876" cy="926535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36" name="Line 7">
              <a:extLst>
                <a:ext uri="{FF2B5EF4-FFF2-40B4-BE49-F238E27FC236}">
                  <a16:creationId xmlns:a16="http://schemas.microsoft.com/office/drawing/2014/main" id="{FB71DB5B-A160-3A48-AE99-90B9FF3BA5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58850" y="2201863"/>
              <a:ext cx="365125" cy="158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37" name="Text Box 39">
              <a:extLst>
                <a:ext uri="{FF2B5EF4-FFF2-40B4-BE49-F238E27FC236}">
                  <a16:creationId xmlns:a16="http://schemas.microsoft.com/office/drawing/2014/main" id="{EB1348A4-24CD-1E44-88F8-7830C3AFD4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50087" y="2264475"/>
              <a:ext cx="748923" cy="4410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cable</a:t>
              </a:r>
            </a:p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modem</a:t>
              </a:r>
            </a:p>
          </p:txBody>
        </p:sp>
        <p:sp>
          <p:nvSpPr>
            <p:cNvPr id="238" name="Text Box 41">
              <a:extLst>
                <a:ext uri="{FF2B5EF4-FFF2-40B4-BE49-F238E27FC236}">
                  <a16:creationId xmlns:a16="http://schemas.microsoft.com/office/drawing/2014/main" id="{8349886E-58FF-B046-80BF-ECA0B3CB58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7799" y="2331583"/>
              <a:ext cx="707245" cy="268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splitter</a:t>
              </a:r>
            </a:p>
          </p:txBody>
        </p:sp>
        <p:grpSp>
          <p:nvGrpSpPr>
            <p:cNvPr id="239" name="Group 13">
              <a:extLst>
                <a:ext uri="{FF2B5EF4-FFF2-40B4-BE49-F238E27FC236}">
                  <a16:creationId xmlns:a16="http://schemas.microsoft.com/office/drawing/2014/main" id="{30E87D95-D7AC-5346-9120-9E6EC57CD4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4925" y="2078038"/>
              <a:ext cx="614363" cy="220662"/>
              <a:chOff x="322" y="890"/>
              <a:chExt cx="872" cy="339"/>
            </a:xfrm>
          </p:grpSpPr>
          <p:sp>
            <p:nvSpPr>
              <p:cNvPr id="248" name="Rectangle 14">
                <a:extLst>
                  <a:ext uri="{FF2B5EF4-FFF2-40B4-BE49-F238E27FC236}">
                    <a16:creationId xmlns:a16="http://schemas.microsoft.com/office/drawing/2014/main" id="{A9BAD309-D5C5-614D-B693-C67071C104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2" y="1004"/>
                <a:ext cx="872" cy="224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49" name="Rectangle 15">
                <a:extLst>
                  <a:ext uri="{FF2B5EF4-FFF2-40B4-BE49-F238E27FC236}">
                    <a16:creationId xmlns:a16="http://schemas.microsoft.com/office/drawing/2014/main" id="{0220B554-E7D3-F548-BC5D-91C2D1818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" y="1072"/>
                <a:ext cx="54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0" name="Rectangle 16">
                <a:extLst>
                  <a:ext uri="{FF2B5EF4-FFF2-40B4-BE49-F238E27FC236}">
                    <a16:creationId xmlns:a16="http://schemas.microsoft.com/office/drawing/2014/main" id="{9EA0D1A9-01E8-8B4A-B60C-6BC291712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6" y="1072"/>
                <a:ext cx="56" cy="56"/>
              </a:xfrm>
              <a:prstGeom prst="rect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1" name="Rectangle 17">
                <a:extLst>
                  <a:ext uri="{FF2B5EF4-FFF2-40B4-BE49-F238E27FC236}">
                    <a16:creationId xmlns:a16="http://schemas.microsoft.com/office/drawing/2014/main" id="{98A797A7-008D-354C-96ED-D81C6B571F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1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2" name="Rectangle 18">
                <a:extLst>
                  <a:ext uri="{FF2B5EF4-FFF2-40B4-BE49-F238E27FC236}">
                    <a16:creationId xmlns:a16="http://schemas.microsoft.com/office/drawing/2014/main" id="{67D0B14D-EED2-C149-BDE9-6BA7A51472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5" y="1070"/>
                <a:ext cx="56" cy="5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253" name="AutoShape 19">
                <a:extLst>
                  <a:ext uri="{FF2B5EF4-FFF2-40B4-BE49-F238E27FC236}">
                    <a16:creationId xmlns:a16="http://schemas.microsoft.com/office/drawing/2014/main" id="{E034E9AE-9B8D-3D42-B2F3-0ADCD2E5C3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0800000" flipH="1">
                <a:off x="322" y="890"/>
                <a:ext cx="859" cy="110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1 w 21600"/>
                  <a:gd name="T13" fmla="*/ 4516 h 21600"/>
                  <a:gd name="T14" fmla="*/ 17099 w 21600"/>
                  <a:gd name="T15" fmla="*/ 17084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40" name="AutoShape 21">
              <a:extLst>
                <a:ext uri="{FF2B5EF4-FFF2-40B4-BE49-F238E27FC236}">
                  <a16:creationId xmlns:a16="http://schemas.microsoft.com/office/drawing/2014/main" id="{82B9E5FE-6BF1-F649-BE4A-9DE0EE33D5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224" y="1239838"/>
              <a:ext cx="2268538" cy="468028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1" name="Rectangle 22">
              <a:extLst>
                <a:ext uri="{FF2B5EF4-FFF2-40B4-BE49-F238E27FC236}">
                  <a16:creationId xmlns:a16="http://schemas.microsoft.com/office/drawing/2014/main" id="{A10F90D2-AA03-214F-88E6-81C65C8F3B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6462" y="2133056"/>
              <a:ext cx="166688" cy="144374"/>
            </a:xfrm>
            <a:prstGeom prst="rect">
              <a:avLst/>
            </a:prstGeom>
            <a:solidFill>
              <a:srgbClr val="0000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sp>
          <p:nvSpPr>
            <p:cNvPr id="242" name="Freeform 23">
              <a:extLst>
                <a:ext uri="{FF2B5EF4-FFF2-40B4-BE49-F238E27FC236}">
                  <a16:creationId xmlns:a16="http://schemas.microsoft.com/office/drawing/2014/main" id="{44F75FB3-7AD9-664F-B0D1-CFACEDC08A59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970845" y="1691922"/>
              <a:ext cx="479425" cy="434975"/>
            </a:xfrm>
            <a:custGeom>
              <a:avLst/>
              <a:gdLst>
                <a:gd name="T0" fmla="*/ 2147483647 w 381"/>
                <a:gd name="T1" fmla="*/ 2147483647 h 274"/>
                <a:gd name="T2" fmla="*/ 2147483647 w 381"/>
                <a:gd name="T3" fmla="*/ 2147483647 h 274"/>
                <a:gd name="T4" fmla="*/ 0 w 381"/>
                <a:gd name="T5" fmla="*/ 0 h 27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81" h="274">
                  <a:moveTo>
                    <a:pt x="381" y="274"/>
                  </a:moveTo>
                  <a:lnTo>
                    <a:pt x="381" y="13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243" name="Line 24">
              <a:extLst>
                <a:ext uri="{FF2B5EF4-FFF2-40B4-BE49-F238E27FC236}">
                  <a16:creationId xmlns:a16="http://schemas.microsoft.com/office/drawing/2014/main" id="{F2B915F6-A2A3-B34C-A375-8EFD324B3F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17701" y="2215556"/>
              <a:ext cx="2397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pic>
          <p:nvPicPr>
            <p:cNvPr id="244" name="Picture 25" descr="tv">
              <a:extLst>
                <a:ext uri="{FF2B5EF4-FFF2-40B4-BE49-F238E27FC236}">
                  <a16:creationId xmlns:a16="http://schemas.microsoft.com/office/drawing/2014/main" id="{477C9371-ACC2-724A-B0A8-361D1C6FD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4844" y="1355725"/>
              <a:ext cx="755650" cy="6746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45" name="Group 181">
              <a:extLst>
                <a:ext uri="{FF2B5EF4-FFF2-40B4-BE49-F238E27FC236}">
                  <a16:creationId xmlns:a16="http://schemas.microsoft.com/office/drawing/2014/main" id="{AA33DC69-DFD9-8845-B93A-D4AB8AA2D4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097" y="1780738"/>
              <a:ext cx="609600" cy="609600"/>
              <a:chOff x="-44" y="1473"/>
              <a:chExt cx="981" cy="1105"/>
            </a:xfrm>
          </p:grpSpPr>
          <p:pic>
            <p:nvPicPr>
              <p:cNvPr id="246" name="Picture 182" descr="desktop_computer_stylized_medium">
                <a:extLst>
                  <a:ext uri="{FF2B5EF4-FFF2-40B4-BE49-F238E27FC236}">
                    <a16:creationId xmlns:a16="http://schemas.microsoft.com/office/drawing/2014/main" id="{D2729833-534C-6443-A1A7-9247867BD6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47" name="Freeform 183">
                <a:extLst>
                  <a:ext uri="{FF2B5EF4-FFF2-40B4-BE49-F238E27FC236}">
                    <a16:creationId xmlns:a16="http://schemas.microsoft.com/office/drawing/2014/main" id="{F7F57EE2-12F0-584B-A870-9B2DC5367E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5595 w 356"/>
                  <a:gd name="T3" fmla="*/ 341 h 368"/>
                  <a:gd name="T4" fmla="*/ 6638 w 356"/>
                  <a:gd name="T5" fmla="*/ 7113 h 368"/>
                  <a:gd name="T6" fmla="*/ 1463 w 356"/>
                  <a:gd name="T7" fmla="*/ 889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</p:grpSp>
      <p:grpSp>
        <p:nvGrpSpPr>
          <p:cNvPr id="254" name="Group 8">
            <a:extLst>
              <a:ext uri="{FF2B5EF4-FFF2-40B4-BE49-F238E27FC236}">
                <a16:creationId xmlns:a16="http://schemas.microsoft.com/office/drawing/2014/main" id="{A6124704-7265-E246-8B8F-A1899A14DC0E}"/>
              </a:ext>
            </a:extLst>
          </p:cNvPr>
          <p:cNvGrpSpPr>
            <a:grpSpLocks/>
          </p:cNvGrpSpPr>
          <p:nvPr/>
        </p:nvGrpSpPr>
        <p:grpSpPr bwMode="auto">
          <a:xfrm>
            <a:off x="4691063" y="2507908"/>
            <a:ext cx="4938712" cy="1389063"/>
            <a:chOff x="4327270" y="1745934"/>
            <a:chExt cx="4938730" cy="1388847"/>
          </a:xfrm>
        </p:grpSpPr>
        <p:sp>
          <p:nvSpPr>
            <p:cNvPr id="255" name="Line 94">
              <a:extLst>
                <a:ext uri="{FF2B5EF4-FFF2-40B4-BE49-F238E27FC236}">
                  <a16:creationId xmlns:a16="http://schemas.microsoft.com/office/drawing/2014/main" id="{7F4BC0F0-CF12-544A-BB11-6132B2CB1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7270" y="2504641"/>
              <a:ext cx="4938730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256" name="Group 7">
              <a:extLst>
                <a:ext uri="{FF2B5EF4-FFF2-40B4-BE49-F238E27FC236}">
                  <a16:creationId xmlns:a16="http://schemas.microsoft.com/office/drawing/2014/main" id="{CE28F841-1006-2D42-AD3B-E8BEB4883A2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34163" y="1745934"/>
              <a:ext cx="2894013" cy="752358"/>
              <a:chOff x="5534163" y="1745934"/>
              <a:chExt cx="2894013" cy="752358"/>
            </a:xfrm>
          </p:grpSpPr>
          <p:grpSp>
            <p:nvGrpSpPr>
              <p:cNvPr id="296" name="Group 26">
                <a:extLst>
                  <a:ext uri="{FF2B5EF4-FFF2-40B4-BE49-F238E27FC236}">
                    <a16:creationId xmlns:a16="http://schemas.microsoft.com/office/drawing/2014/main" id="{085DD102-ADD6-3341-90FC-C93595FF07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34163" y="1752284"/>
                <a:ext cx="850900" cy="527050"/>
                <a:chOff x="-490" y="1664"/>
                <a:chExt cx="1429" cy="842"/>
              </a:xfrm>
            </p:grpSpPr>
            <p:sp>
              <p:nvSpPr>
                <p:cNvPr id="335" name="AutoShape 27">
                  <a:extLst>
                    <a:ext uri="{FF2B5EF4-FFF2-40B4-BE49-F238E27FC236}">
                      <a16:creationId xmlns:a16="http://schemas.microsoft.com/office/drawing/2014/main" id="{6A97A305-05F0-A641-B6D6-A929DBC293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36" name="Group 28">
                  <a:extLst>
                    <a:ext uri="{FF2B5EF4-FFF2-40B4-BE49-F238E27FC236}">
                      <a16:creationId xmlns:a16="http://schemas.microsoft.com/office/drawing/2014/main" id="{DD90E225-31C2-954C-8DEC-7BD3AFBA89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37" name="Rectangle 29">
                    <a:extLst>
                      <a:ext uri="{FF2B5EF4-FFF2-40B4-BE49-F238E27FC236}">
                        <a16:creationId xmlns:a16="http://schemas.microsoft.com/office/drawing/2014/main" id="{A9903755-27D9-704C-BB66-3C4D76AB104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38" name="Line 7">
                    <a:extLst>
                      <a:ext uri="{FF2B5EF4-FFF2-40B4-BE49-F238E27FC236}">
                        <a16:creationId xmlns:a16="http://schemas.microsoft.com/office/drawing/2014/main" id="{9385E579-9CD6-2F44-975A-C036D954093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339" name="Group 31">
                    <a:extLst>
                      <a:ext uri="{FF2B5EF4-FFF2-40B4-BE49-F238E27FC236}">
                        <a16:creationId xmlns:a16="http://schemas.microsoft.com/office/drawing/2014/main" id="{3C6A471F-A4F3-9340-8F7A-3124858BDD3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45" name="Rectangle 32">
                      <a:extLst>
                        <a:ext uri="{FF2B5EF4-FFF2-40B4-BE49-F238E27FC236}">
                          <a16:creationId xmlns:a16="http://schemas.microsoft.com/office/drawing/2014/main" id="{E1C1B86B-F83B-4E49-8436-FCE71C16CB4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6" name="Rectangle 33">
                      <a:extLst>
                        <a:ext uri="{FF2B5EF4-FFF2-40B4-BE49-F238E27FC236}">
                          <a16:creationId xmlns:a16="http://schemas.microsoft.com/office/drawing/2014/main" id="{72C2A603-D736-E74C-8F62-E12A4A34A4B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7" name="Rectangle 34">
                      <a:extLst>
                        <a:ext uri="{FF2B5EF4-FFF2-40B4-BE49-F238E27FC236}">
                          <a16:creationId xmlns:a16="http://schemas.microsoft.com/office/drawing/2014/main" id="{DEA7D0BC-36BB-A942-9E39-90CB307912D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8" name="Rectangle 35">
                      <a:extLst>
                        <a:ext uri="{FF2B5EF4-FFF2-40B4-BE49-F238E27FC236}">
                          <a16:creationId xmlns:a16="http://schemas.microsoft.com/office/drawing/2014/main" id="{CD3E3109-5BF8-BC49-A4FD-701B1209F7C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49" name="Rectangle 36">
                      <a:extLst>
                        <a:ext uri="{FF2B5EF4-FFF2-40B4-BE49-F238E27FC236}">
                          <a16:creationId xmlns:a16="http://schemas.microsoft.com/office/drawing/2014/main" id="{8DB6809C-1A6C-1848-86D3-AC336F5256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50" name="AutoShape 37">
                      <a:extLst>
                        <a:ext uri="{FF2B5EF4-FFF2-40B4-BE49-F238E27FC236}">
                          <a16:creationId xmlns:a16="http://schemas.microsoft.com/office/drawing/2014/main" id="{238B90F3-F8D7-7E44-B808-BD74D911CF4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340" name="Picture 38" descr="desktop_computer_stylized_small">
                    <a:extLst>
                      <a:ext uri="{FF2B5EF4-FFF2-40B4-BE49-F238E27FC236}">
                        <a16:creationId xmlns:a16="http://schemas.microsoft.com/office/drawing/2014/main" id="{A66823E0-C61E-0242-A088-77165F889C0E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41" name="Rectangle 39">
                    <a:extLst>
                      <a:ext uri="{FF2B5EF4-FFF2-40B4-BE49-F238E27FC236}">
                        <a16:creationId xmlns:a16="http://schemas.microsoft.com/office/drawing/2014/main" id="{C2363609-BFD5-134B-8E59-BB238A20C9A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42" name="Freeform 40">
                    <a:extLst>
                      <a:ext uri="{FF2B5EF4-FFF2-40B4-BE49-F238E27FC236}">
                        <a16:creationId xmlns:a16="http://schemas.microsoft.com/office/drawing/2014/main" id="{73B464D1-49E3-9245-93EB-9907439E2D3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343" name="Line 41">
                    <a:extLst>
                      <a:ext uri="{FF2B5EF4-FFF2-40B4-BE49-F238E27FC236}">
                        <a16:creationId xmlns:a16="http://schemas.microsoft.com/office/drawing/2014/main" id="{F1E7F941-7FB1-CF4A-A86E-4745E87FA56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44" name="Picture 42" descr="tv">
                    <a:extLst>
                      <a:ext uri="{FF2B5EF4-FFF2-40B4-BE49-F238E27FC236}">
                        <a16:creationId xmlns:a16="http://schemas.microsoft.com/office/drawing/2014/main" id="{5C8F3C6D-D835-7840-82EE-69730EA6CA4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7" name="Group 43">
                <a:extLst>
                  <a:ext uri="{FF2B5EF4-FFF2-40B4-BE49-F238E27FC236}">
                    <a16:creationId xmlns:a16="http://schemas.microsoft.com/office/drawing/2014/main" id="{67079048-1948-974E-A614-943FD2E761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35863" y="1745934"/>
                <a:ext cx="850900" cy="527050"/>
                <a:chOff x="-490" y="1664"/>
                <a:chExt cx="1429" cy="842"/>
              </a:xfrm>
            </p:grpSpPr>
            <p:sp>
              <p:nvSpPr>
                <p:cNvPr id="319" name="AutoShape 44">
                  <a:extLst>
                    <a:ext uri="{FF2B5EF4-FFF2-40B4-BE49-F238E27FC236}">
                      <a16:creationId xmlns:a16="http://schemas.microsoft.com/office/drawing/2014/main" id="{456E65D0-645B-CE4F-B30E-AF2FC63CC7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20" name="Group 45">
                  <a:extLst>
                    <a:ext uri="{FF2B5EF4-FFF2-40B4-BE49-F238E27FC236}">
                      <a16:creationId xmlns:a16="http://schemas.microsoft.com/office/drawing/2014/main" id="{E3E2C60A-617F-744F-81D5-30BB67D53B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21" name="Rectangle 46">
                    <a:extLst>
                      <a:ext uri="{FF2B5EF4-FFF2-40B4-BE49-F238E27FC236}">
                        <a16:creationId xmlns:a16="http://schemas.microsoft.com/office/drawing/2014/main" id="{002E7FEA-35B8-F94E-AE8D-E87EA415692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2" name="Line 7">
                    <a:extLst>
                      <a:ext uri="{FF2B5EF4-FFF2-40B4-BE49-F238E27FC236}">
                        <a16:creationId xmlns:a16="http://schemas.microsoft.com/office/drawing/2014/main" id="{B69B1E6A-61F6-6848-A082-E7712464DF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323" name="Group 48">
                    <a:extLst>
                      <a:ext uri="{FF2B5EF4-FFF2-40B4-BE49-F238E27FC236}">
                        <a16:creationId xmlns:a16="http://schemas.microsoft.com/office/drawing/2014/main" id="{82871A84-AE0A-984A-BC23-B1C94CC6BA5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29" name="Rectangle 49">
                      <a:extLst>
                        <a:ext uri="{FF2B5EF4-FFF2-40B4-BE49-F238E27FC236}">
                          <a16:creationId xmlns:a16="http://schemas.microsoft.com/office/drawing/2014/main" id="{D056BEE1-4B05-F54C-81EC-370750ED99F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0" name="Rectangle 50">
                      <a:extLst>
                        <a:ext uri="{FF2B5EF4-FFF2-40B4-BE49-F238E27FC236}">
                          <a16:creationId xmlns:a16="http://schemas.microsoft.com/office/drawing/2014/main" id="{E244CA29-71A6-EC47-ACFB-87F7789143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1" name="Rectangle 51">
                      <a:extLst>
                        <a:ext uri="{FF2B5EF4-FFF2-40B4-BE49-F238E27FC236}">
                          <a16:creationId xmlns:a16="http://schemas.microsoft.com/office/drawing/2014/main" id="{7B42A43F-637B-9142-969B-01468F67251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2" name="Rectangle 52">
                      <a:extLst>
                        <a:ext uri="{FF2B5EF4-FFF2-40B4-BE49-F238E27FC236}">
                          <a16:creationId xmlns:a16="http://schemas.microsoft.com/office/drawing/2014/main" id="{23B87611-7608-CC43-A967-AEE4B8BB855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3" name="Rectangle 53">
                      <a:extLst>
                        <a:ext uri="{FF2B5EF4-FFF2-40B4-BE49-F238E27FC236}">
                          <a16:creationId xmlns:a16="http://schemas.microsoft.com/office/drawing/2014/main" id="{AE5DFE7E-43E3-0F42-A0FE-E6AD63E1494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34" name="AutoShape 54">
                      <a:extLst>
                        <a:ext uri="{FF2B5EF4-FFF2-40B4-BE49-F238E27FC236}">
                          <a16:creationId xmlns:a16="http://schemas.microsoft.com/office/drawing/2014/main" id="{079E5BE1-85B6-3747-AA3F-D2688B378F4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324" name="Picture 55" descr="desktop_computer_stylized_small">
                    <a:extLst>
                      <a:ext uri="{FF2B5EF4-FFF2-40B4-BE49-F238E27FC236}">
                        <a16:creationId xmlns:a16="http://schemas.microsoft.com/office/drawing/2014/main" id="{07D61FCA-DAAF-AD44-9EC9-CA49616D3557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25" name="Rectangle 56">
                    <a:extLst>
                      <a:ext uri="{FF2B5EF4-FFF2-40B4-BE49-F238E27FC236}">
                        <a16:creationId xmlns:a16="http://schemas.microsoft.com/office/drawing/2014/main" id="{1001F98C-ED6F-D948-99EF-322AC120DD0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26" name="Freeform 57">
                    <a:extLst>
                      <a:ext uri="{FF2B5EF4-FFF2-40B4-BE49-F238E27FC236}">
                        <a16:creationId xmlns:a16="http://schemas.microsoft.com/office/drawing/2014/main" id="{92EA9D03-931E-C347-82FA-D160F604F43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327" name="Line 58">
                    <a:extLst>
                      <a:ext uri="{FF2B5EF4-FFF2-40B4-BE49-F238E27FC236}">
                        <a16:creationId xmlns:a16="http://schemas.microsoft.com/office/drawing/2014/main" id="{7AABC235-4ADE-CB40-BB43-1D33F57E8C6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28" name="Picture 59" descr="tv">
                    <a:extLst>
                      <a:ext uri="{FF2B5EF4-FFF2-40B4-BE49-F238E27FC236}">
                        <a16:creationId xmlns:a16="http://schemas.microsoft.com/office/drawing/2014/main" id="{9654A268-82FE-4245-B25A-3A124BC4308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grpSp>
            <p:nvGrpSpPr>
              <p:cNvPr id="298" name="Group 95">
                <a:extLst>
                  <a:ext uri="{FF2B5EF4-FFF2-40B4-BE49-F238E27FC236}">
                    <a16:creationId xmlns:a16="http://schemas.microsoft.com/office/drawing/2014/main" id="{FD849A36-3DCA-4848-84EE-49CDE7D316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577276" y="1753872"/>
                <a:ext cx="850900" cy="527050"/>
                <a:chOff x="-490" y="1664"/>
                <a:chExt cx="1429" cy="842"/>
              </a:xfrm>
            </p:grpSpPr>
            <p:sp>
              <p:nvSpPr>
                <p:cNvPr id="303" name="AutoShape 96">
                  <a:extLst>
                    <a:ext uri="{FF2B5EF4-FFF2-40B4-BE49-F238E27FC236}">
                      <a16:creationId xmlns:a16="http://schemas.microsoft.com/office/drawing/2014/main" id="{2134D4E9-8248-CE44-9AAB-057757A4B9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304" name="Group 97">
                  <a:extLst>
                    <a:ext uri="{FF2B5EF4-FFF2-40B4-BE49-F238E27FC236}">
                      <a16:creationId xmlns:a16="http://schemas.microsoft.com/office/drawing/2014/main" id="{5467ECCE-4A4E-A64E-85D9-0663675678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305" name="Rectangle 98">
                    <a:extLst>
                      <a:ext uri="{FF2B5EF4-FFF2-40B4-BE49-F238E27FC236}">
                        <a16:creationId xmlns:a16="http://schemas.microsoft.com/office/drawing/2014/main" id="{49829436-0D5F-004B-AEFC-A5B3EFF1260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5" y="1923"/>
                    <a:ext cx="1125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06" name="Line 7">
                    <a:extLst>
                      <a:ext uri="{FF2B5EF4-FFF2-40B4-BE49-F238E27FC236}">
                        <a16:creationId xmlns:a16="http://schemas.microsoft.com/office/drawing/2014/main" id="{297A059F-49AA-5B45-A6BF-AE3B9EFA95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307" name="Group 100">
                    <a:extLst>
                      <a:ext uri="{FF2B5EF4-FFF2-40B4-BE49-F238E27FC236}">
                        <a16:creationId xmlns:a16="http://schemas.microsoft.com/office/drawing/2014/main" id="{26F51CA6-CBA9-BB44-A274-61BE894B26C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313" name="Rectangle 101">
                      <a:extLst>
                        <a:ext uri="{FF2B5EF4-FFF2-40B4-BE49-F238E27FC236}">
                          <a16:creationId xmlns:a16="http://schemas.microsoft.com/office/drawing/2014/main" id="{7875F5E9-821A-0B41-84DA-59FA2188A4A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1000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4" name="Rectangle 102">
                      <a:extLst>
                        <a:ext uri="{FF2B5EF4-FFF2-40B4-BE49-F238E27FC236}">
                          <a16:creationId xmlns:a16="http://schemas.microsoft.com/office/drawing/2014/main" id="{E632E424-0BBD-1643-908C-709C6232D4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5" name="Rectangle 103">
                      <a:extLst>
                        <a:ext uri="{FF2B5EF4-FFF2-40B4-BE49-F238E27FC236}">
                          <a16:creationId xmlns:a16="http://schemas.microsoft.com/office/drawing/2014/main" id="{8B81DAEF-25EA-8348-99B9-5386288651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6" name="Rectangle 104">
                      <a:extLst>
                        <a:ext uri="{FF2B5EF4-FFF2-40B4-BE49-F238E27FC236}">
                          <a16:creationId xmlns:a16="http://schemas.microsoft.com/office/drawing/2014/main" id="{7BAB38B7-A3F3-CB49-B51F-DC1F9670CF2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8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7" name="Rectangle 105">
                      <a:extLst>
                        <a:ext uri="{FF2B5EF4-FFF2-40B4-BE49-F238E27FC236}">
                          <a16:creationId xmlns:a16="http://schemas.microsoft.com/office/drawing/2014/main" id="{0CDBE914-F84E-7D4E-B3B2-D8F9DE98A867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6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318" name="AutoShape 106">
                      <a:extLst>
                        <a:ext uri="{FF2B5EF4-FFF2-40B4-BE49-F238E27FC236}">
                          <a16:creationId xmlns:a16="http://schemas.microsoft.com/office/drawing/2014/main" id="{021DD6DC-DF6F-6F4A-85BD-FADA0DD51B0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308" name="Picture 107" descr="desktop_computer_stylized_small">
                    <a:extLst>
                      <a:ext uri="{FF2B5EF4-FFF2-40B4-BE49-F238E27FC236}">
                        <a16:creationId xmlns:a16="http://schemas.microsoft.com/office/drawing/2014/main" id="{A9B48AEA-369A-ED41-8FEC-F20EFBC33B83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309" name="Rectangle 108">
                    <a:extLst>
                      <a:ext uri="{FF2B5EF4-FFF2-40B4-BE49-F238E27FC236}">
                        <a16:creationId xmlns:a16="http://schemas.microsoft.com/office/drawing/2014/main" id="{E99A4E83-8C3B-804F-B09B-776F804CA9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310" name="Freeform 109">
                    <a:extLst>
                      <a:ext uri="{FF2B5EF4-FFF2-40B4-BE49-F238E27FC236}">
                        <a16:creationId xmlns:a16="http://schemas.microsoft.com/office/drawing/2014/main" id="{BC91D9E2-0A1B-3B42-9C7F-ECD4B0D1B21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311" name="Line 110">
                    <a:extLst>
                      <a:ext uri="{FF2B5EF4-FFF2-40B4-BE49-F238E27FC236}">
                        <a16:creationId xmlns:a16="http://schemas.microsoft.com/office/drawing/2014/main" id="{7033F15B-5083-064E-8DA3-D925A29A43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0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312" name="Picture 111" descr="tv">
                    <a:extLst>
                      <a:ext uri="{FF2B5EF4-FFF2-40B4-BE49-F238E27FC236}">
                        <a16:creationId xmlns:a16="http://schemas.microsoft.com/office/drawing/2014/main" id="{E6ACCA90-C189-5C46-B6A3-BB68EF5AC5A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99" name="Text Box 112">
                <a:extLst>
                  <a:ext uri="{FF2B5EF4-FFF2-40B4-BE49-F238E27FC236}">
                    <a16:creationId xmlns:a16="http://schemas.microsoft.com/office/drawing/2014/main" id="{BF0F7862-2B93-8D4E-8DE9-1D1D28C36B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79808" y="1823710"/>
                <a:ext cx="397868" cy="4615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Arial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Arial" charset="0"/>
                    <a:cs typeface="Arial" charset="0"/>
                  </a:defRPr>
                </a:lvl9pPr>
              </a:lstStyle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969696"/>
                    </a:solidFill>
                    <a:effectLst/>
                    <a:uLnTx/>
                    <a:uFillTx/>
                    <a:latin typeface="+mn-lt"/>
                    <a:ea typeface="ＭＳ Ｐゴシック" charset="0"/>
                    <a:cs typeface="Arial" charset="0"/>
                  </a:rPr>
                  <a:t>…</a:t>
                </a:r>
              </a:p>
            </p:txBody>
          </p:sp>
          <p:sp>
            <p:nvSpPr>
              <p:cNvPr id="300" name="Line 113">
                <a:extLst>
                  <a:ext uri="{FF2B5EF4-FFF2-40B4-BE49-F238E27FC236}">
                    <a16:creationId xmlns:a16="http://schemas.microsoft.com/office/drawing/2014/main" id="{E1CD1932-974E-6946-B4E6-8C6990D3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169544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1" name="Line 114">
                <a:extLst>
                  <a:ext uri="{FF2B5EF4-FFF2-40B4-BE49-F238E27FC236}">
                    <a16:creationId xmlns:a16="http://schemas.microsoft.com/office/drawing/2014/main" id="{26697457-3ACA-B84C-A50C-83DEF80C9C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74423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302" name="Line 115">
                <a:extLst>
                  <a:ext uri="{FF2B5EF4-FFF2-40B4-BE49-F238E27FC236}">
                    <a16:creationId xmlns:a16="http://schemas.microsoft.com/office/drawing/2014/main" id="{0D8D793E-91EB-F741-BB52-5FDEB56CFC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11077" y="2164969"/>
                <a:ext cx="3175" cy="333323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</p:grpSp>
        <p:grpSp>
          <p:nvGrpSpPr>
            <p:cNvPr id="257" name="Group 5">
              <a:extLst>
                <a:ext uri="{FF2B5EF4-FFF2-40B4-BE49-F238E27FC236}">
                  <a16:creationId xmlns:a16="http://schemas.microsoft.com/office/drawing/2014/main" id="{DE861C37-8A06-864D-B9A4-27252E961CB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298039" y="2490881"/>
              <a:ext cx="850900" cy="627063"/>
              <a:chOff x="6488251" y="2501584"/>
              <a:chExt cx="850900" cy="627063"/>
            </a:xfrm>
          </p:grpSpPr>
          <p:grpSp>
            <p:nvGrpSpPr>
              <p:cNvPr id="278" name="Group 77">
                <a:extLst>
                  <a:ext uri="{FF2B5EF4-FFF2-40B4-BE49-F238E27FC236}">
                    <a16:creationId xmlns:a16="http://schemas.microsoft.com/office/drawing/2014/main" id="{EFE4B320-2D18-0548-9546-499C02132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80" name="AutoShape 78">
                  <a:extLst>
                    <a:ext uri="{FF2B5EF4-FFF2-40B4-BE49-F238E27FC236}">
                      <a16:creationId xmlns:a16="http://schemas.microsoft.com/office/drawing/2014/main" id="{79A4A823-9D81-AD47-B418-203FDA51A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89" y="1663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81" name="Group 79">
                  <a:extLst>
                    <a:ext uri="{FF2B5EF4-FFF2-40B4-BE49-F238E27FC236}">
                      <a16:creationId xmlns:a16="http://schemas.microsoft.com/office/drawing/2014/main" id="{F844C0D3-5A34-714F-B8AD-CCC8CD4A8ED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82" name="Rectangle 80">
                    <a:extLst>
                      <a:ext uri="{FF2B5EF4-FFF2-40B4-BE49-F238E27FC236}">
                        <a16:creationId xmlns:a16="http://schemas.microsoft.com/office/drawing/2014/main" id="{50412332-25A0-0E4D-A3EC-1F11110203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29" y="1922"/>
                    <a:ext cx="1120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3" name="Line 7">
                    <a:extLst>
                      <a:ext uri="{FF2B5EF4-FFF2-40B4-BE49-F238E27FC236}">
                        <a16:creationId xmlns:a16="http://schemas.microsoft.com/office/drawing/2014/main" id="{913FB20A-42A8-3B47-942A-C08EC3175D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284" name="Group 82">
                    <a:extLst>
                      <a:ext uri="{FF2B5EF4-FFF2-40B4-BE49-F238E27FC236}">
                        <a16:creationId xmlns:a16="http://schemas.microsoft.com/office/drawing/2014/main" id="{6AE7A535-20D2-7845-906B-57B285A8069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90" name="Rectangle 83">
                      <a:extLst>
                        <a:ext uri="{FF2B5EF4-FFF2-40B4-BE49-F238E27FC236}">
                          <a16:creationId xmlns:a16="http://schemas.microsoft.com/office/drawing/2014/main" id="{4DAB170B-872C-AC48-8EB1-7AEA4707CA8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22" y="998"/>
                      <a:ext cx="871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1" name="Rectangle 84">
                      <a:extLst>
                        <a:ext uri="{FF2B5EF4-FFF2-40B4-BE49-F238E27FC236}">
                          <a16:creationId xmlns:a16="http://schemas.microsoft.com/office/drawing/2014/main" id="{0AFA26B4-968C-5C4A-A558-6F55DED8743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94" y="1072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2" name="Rectangle 85">
                      <a:extLst>
                        <a:ext uri="{FF2B5EF4-FFF2-40B4-BE49-F238E27FC236}">
                          <a16:creationId xmlns:a16="http://schemas.microsoft.com/office/drawing/2014/main" id="{06BD0766-DE7D-7C4B-BE12-E496331D419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66" y="1072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3" name="Rectangle 86">
                      <a:extLst>
                        <a:ext uri="{FF2B5EF4-FFF2-40B4-BE49-F238E27FC236}">
                          <a16:creationId xmlns:a16="http://schemas.microsoft.com/office/drawing/2014/main" id="{C84C5A24-A69E-3949-A04F-18EBA27F94A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39" y="1066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4" name="Rectangle 87">
                      <a:extLst>
                        <a:ext uri="{FF2B5EF4-FFF2-40B4-BE49-F238E27FC236}">
                          <a16:creationId xmlns:a16="http://schemas.microsoft.com/office/drawing/2014/main" id="{3A0EE1B9-BC91-B046-A9CD-F67E0D19A2E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7" y="1066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95" name="AutoShape 88">
                      <a:extLst>
                        <a:ext uri="{FF2B5EF4-FFF2-40B4-BE49-F238E27FC236}">
                          <a16:creationId xmlns:a16="http://schemas.microsoft.com/office/drawing/2014/main" id="{CBCA0129-7B22-AA4F-B528-C23E49901D2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285" name="Picture 89" descr="desktop_computer_stylized_small">
                    <a:extLst>
                      <a:ext uri="{FF2B5EF4-FFF2-40B4-BE49-F238E27FC236}">
                        <a16:creationId xmlns:a16="http://schemas.microsoft.com/office/drawing/2014/main" id="{686390BB-FAC3-1449-A6CA-F02AD8F5F3B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86" name="Rectangle 90">
                    <a:extLst>
                      <a:ext uri="{FF2B5EF4-FFF2-40B4-BE49-F238E27FC236}">
                        <a16:creationId xmlns:a16="http://schemas.microsoft.com/office/drawing/2014/main" id="{31E1F360-ADB7-F54C-956B-A65BE831BCB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" y="2231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87" name="Freeform 91">
                    <a:extLst>
                      <a:ext uri="{FF2B5EF4-FFF2-40B4-BE49-F238E27FC236}">
                        <a16:creationId xmlns:a16="http://schemas.microsoft.com/office/drawing/2014/main" id="{7F66C5B5-3F81-1943-B90B-9823940A13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288" name="Line 92">
                    <a:extLst>
                      <a:ext uri="{FF2B5EF4-FFF2-40B4-BE49-F238E27FC236}">
                        <a16:creationId xmlns:a16="http://schemas.microsoft.com/office/drawing/2014/main" id="{01F98E44-06DD-F74F-A19A-7DA90838259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71" y="2269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89" name="Picture 93" descr="tv">
                    <a:extLst>
                      <a:ext uri="{FF2B5EF4-FFF2-40B4-BE49-F238E27FC236}">
                        <a16:creationId xmlns:a16="http://schemas.microsoft.com/office/drawing/2014/main" id="{AF40B057-9970-1C45-9273-0ECE7FF5F36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79" name="Freeform 116">
                <a:extLst>
                  <a:ext uri="{FF2B5EF4-FFF2-40B4-BE49-F238E27FC236}">
                    <a16:creationId xmlns:a16="http://schemas.microsoft.com/office/drawing/2014/main" id="{7F938C16-8A8F-A844-AD81-A0C78CFFD1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grpSp>
          <p:nvGrpSpPr>
            <p:cNvPr id="258" name="Group 186">
              <a:extLst>
                <a:ext uri="{FF2B5EF4-FFF2-40B4-BE49-F238E27FC236}">
                  <a16:creationId xmlns:a16="http://schemas.microsoft.com/office/drawing/2014/main" id="{70E8839F-CEE5-CB41-A06E-4CB0D3272F8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984260" y="2507718"/>
              <a:ext cx="850900" cy="627063"/>
              <a:chOff x="6488251" y="2501584"/>
              <a:chExt cx="850900" cy="627063"/>
            </a:xfrm>
          </p:grpSpPr>
          <p:grpSp>
            <p:nvGrpSpPr>
              <p:cNvPr id="260" name="Group 77">
                <a:extLst>
                  <a:ext uri="{FF2B5EF4-FFF2-40B4-BE49-F238E27FC236}">
                    <a16:creationId xmlns:a16="http://schemas.microsoft.com/office/drawing/2014/main" id="{0E7D840E-2707-394C-AE0D-30B10E3523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8251" y="2601597"/>
                <a:ext cx="850900" cy="527050"/>
                <a:chOff x="-490" y="1664"/>
                <a:chExt cx="1429" cy="842"/>
              </a:xfrm>
            </p:grpSpPr>
            <p:sp>
              <p:nvSpPr>
                <p:cNvPr id="262" name="AutoShape 78">
                  <a:extLst>
                    <a:ext uri="{FF2B5EF4-FFF2-40B4-BE49-F238E27FC236}">
                      <a16:creationId xmlns:a16="http://schemas.microsoft.com/office/drawing/2014/main" id="{0F41449C-C9CB-7D44-8773-CE1DF79D8E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491" y="1664"/>
                  <a:ext cx="1429" cy="294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DDDDDD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grpSp>
              <p:nvGrpSpPr>
                <p:cNvPr id="263" name="Group 79">
                  <a:extLst>
                    <a:ext uri="{FF2B5EF4-FFF2-40B4-BE49-F238E27FC236}">
                      <a16:creationId xmlns:a16="http://schemas.microsoft.com/office/drawing/2014/main" id="{B90C2A7D-EE14-3F42-95E4-1209FE49CB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-427" y="1737"/>
                  <a:ext cx="1217" cy="769"/>
                  <a:chOff x="-427" y="1737"/>
                  <a:chExt cx="1217" cy="769"/>
                </a:xfrm>
              </p:grpSpPr>
              <p:sp>
                <p:nvSpPr>
                  <p:cNvPr id="264" name="Rectangle 80">
                    <a:extLst>
                      <a:ext uri="{FF2B5EF4-FFF2-40B4-BE49-F238E27FC236}">
                        <a16:creationId xmlns:a16="http://schemas.microsoft.com/office/drawing/2014/main" id="{71248F58-EEC6-EF41-9C7D-EAC2C4E841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-339" y="1923"/>
                    <a:ext cx="1128" cy="583"/>
                  </a:xfrm>
                  <a:prstGeom prst="rect">
                    <a:avLst/>
                  </a:prstGeom>
                  <a:solidFill>
                    <a:srgbClr val="DDDDDD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xmlns="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5" name="Line 7">
                    <a:extLst>
                      <a:ext uri="{FF2B5EF4-FFF2-40B4-BE49-F238E27FC236}">
                        <a16:creationId xmlns:a16="http://schemas.microsoft.com/office/drawing/2014/main" id="{F7549C0E-3FEC-B045-BF52-5B60A5E65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-150" y="2270"/>
                    <a:ext cx="230" cy="1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</a:extLst>
                </p:spPr>
                <p:txBody>
                  <a:bodyPr wrap="none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grpSp>
                <p:nvGrpSpPr>
                  <p:cNvPr id="266" name="Group 82">
                    <a:extLst>
                      <a:ext uri="{FF2B5EF4-FFF2-40B4-BE49-F238E27FC236}">
                        <a16:creationId xmlns:a16="http://schemas.microsoft.com/office/drawing/2014/main" id="{A40A0AC4-0483-6D4F-B084-53AD0B584CEE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68" y="2192"/>
                    <a:ext cx="387" cy="139"/>
                    <a:chOff x="322" y="890"/>
                    <a:chExt cx="872" cy="339"/>
                  </a:xfrm>
                </p:grpSpPr>
                <p:sp>
                  <p:nvSpPr>
                    <p:cNvPr id="272" name="Rectangle 83">
                      <a:extLst>
                        <a:ext uri="{FF2B5EF4-FFF2-40B4-BE49-F238E27FC236}">
                          <a16:creationId xmlns:a16="http://schemas.microsoft.com/office/drawing/2014/main" id="{B30D25B7-E6DA-8E45-8513-2F74D665804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" y="1000"/>
                      <a:ext cx="853" cy="229"/>
                    </a:xfrm>
                    <a:prstGeom prst="rect">
                      <a:avLst/>
                    </a:pr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3" name="Rectangle 84">
                      <a:extLst>
                        <a:ext uri="{FF2B5EF4-FFF2-40B4-BE49-F238E27FC236}">
                          <a16:creationId xmlns:a16="http://schemas.microsoft.com/office/drawing/2014/main" id="{A35064C1-4527-644B-A09D-9F1DCAA50C8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73" y="1074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4" name="Rectangle 85">
                      <a:extLst>
                        <a:ext uri="{FF2B5EF4-FFF2-40B4-BE49-F238E27FC236}">
                          <a16:creationId xmlns:a16="http://schemas.microsoft.com/office/drawing/2014/main" id="{E79D8F2B-7AC8-B14A-BDA7-E0194B467B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" y="1074"/>
                      <a:ext cx="54" cy="56"/>
                    </a:xfrm>
                    <a:prstGeom prst="rect">
                      <a:avLst/>
                    </a:prstGeom>
                    <a:solidFill>
                      <a:srgbClr val="33CC33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5" name="Rectangle 86">
                      <a:extLst>
                        <a:ext uri="{FF2B5EF4-FFF2-40B4-BE49-F238E27FC236}">
                          <a16:creationId xmlns:a16="http://schemas.microsoft.com/office/drawing/2014/main" id="{4887E6B0-0A86-0345-B6AA-E45EA7EACC7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17" y="1068"/>
                      <a:ext cx="60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6" name="Rectangle 87">
                      <a:extLst>
                        <a:ext uri="{FF2B5EF4-FFF2-40B4-BE49-F238E27FC236}">
                          <a16:creationId xmlns:a16="http://schemas.microsoft.com/office/drawing/2014/main" id="{359841B3-BFFF-974A-AFE6-BF37DED86F6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95" y="1068"/>
                      <a:ext cx="54" cy="5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>
                      <a:noFill/>
                    </a:ln>
                    <a:effectLst/>
                    <a:extLst>
                      <a:ext uri="{91240B29-F687-4f45-9708-019B960494DF}">
                        <a14:hiddenLine xmlns:a14="http://schemas.microsoft.com/office/drawing/2010/main" xmlns="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  <a:cs typeface="Arial" charset="0"/>
                      </a:endParaRPr>
                    </a:p>
                  </p:txBody>
                </p:sp>
                <p:sp>
                  <p:nvSpPr>
                    <p:cNvPr id="277" name="AutoShape 88">
                      <a:extLst>
                        <a:ext uri="{FF2B5EF4-FFF2-40B4-BE49-F238E27FC236}">
                          <a16:creationId xmlns:a16="http://schemas.microsoft.com/office/drawing/2014/main" id="{FE9B27CE-05B9-6845-9FDA-DBE30E5D65C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0800000" flipH="1">
                      <a:off x="322" y="890"/>
                      <a:ext cx="859" cy="110"/>
                    </a:xfrm>
                    <a:custGeom>
                      <a:avLst/>
                      <a:gdLst>
                        <a:gd name="T0" fmla="*/ 0 w 21600"/>
                        <a:gd name="T1" fmla="*/ 0 h 21600"/>
                        <a:gd name="T2" fmla="*/ 0 w 21600"/>
                        <a:gd name="T3" fmla="*/ 0 h 21600"/>
                        <a:gd name="T4" fmla="*/ 0 w 21600"/>
                        <a:gd name="T5" fmla="*/ 0 h 21600"/>
                        <a:gd name="T6" fmla="*/ 0 w 21600"/>
                        <a:gd name="T7" fmla="*/ 0 h 21600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4501 w 21600"/>
                        <a:gd name="T13" fmla="*/ 4516 h 21600"/>
                        <a:gd name="T14" fmla="*/ 17099 w 21600"/>
                        <a:gd name="T15" fmla="*/ 17084 h 21600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21600" h="21600">
                          <a:moveTo>
                            <a:pt x="0" y="0"/>
                          </a:moveTo>
                          <a:lnTo>
                            <a:pt x="5400" y="21600"/>
                          </a:lnTo>
                          <a:lnTo>
                            <a:pt x="16200" y="2160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solidFill>
                      <a:srgbClr val="FFFF99"/>
                    </a:solidFill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:a14="http://schemas.microsoft.com/office/drawing/2010/main" xmlns="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 marL="0" marR="0" lvl="0" indent="0" defTabSz="91440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ea typeface="ＭＳ Ｐゴシック" charset="0"/>
                      </a:endParaRPr>
                    </a:p>
                  </p:txBody>
                </p:sp>
              </p:grpSp>
              <p:pic>
                <p:nvPicPr>
                  <p:cNvPr id="267" name="Picture 89" descr="desktop_computer_stylized_small">
                    <a:extLst>
                      <a:ext uri="{FF2B5EF4-FFF2-40B4-BE49-F238E27FC236}">
                        <a16:creationId xmlns:a16="http://schemas.microsoft.com/office/drawing/2014/main" id="{0C3D06FA-8772-414E-A3E4-DB625290E30D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-427" y="2049"/>
                    <a:ext cx="447" cy="41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  <p:sp>
                <p:nvSpPr>
                  <p:cNvPr id="268" name="Rectangle 90">
                    <a:extLst>
                      <a:ext uri="{FF2B5EF4-FFF2-40B4-BE49-F238E27FC236}">
                        <a16:creationId xmlns:a16="http://schemas.microsoft.com/office/drawing/2014/main" id="{40838EAD-5142-A941-8A31-4312DAC593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8" y="2232"/>
                    <a:ext cx="104" cy="91"/>
                  </a:xfrm>
                  <a:prstGeom prst="rect">
                    <a:avLst/>
                  </a:prstGeom>
                  <a:solidFill>
                    <a:srgbClr val="000099"/>
                  </a:solidFill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sp>
                <p:nvSpPr>
                  <p:cNvPr id="269" name="Freeform 91">
                    <a:extLst>
                      <a:ext uri="{FF2B5EF4-FFF2-40B4-BE49-F238E27FC236}">
                        <a16:creationId xmlns:a16="http://schemas.microsoft.com/office/drawing/2014/main" id="{E32D1201-A30F-3844-95F3-01C63B12445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2" y="1951"/>
                    <a:ext cx="302" cy="274"/>
                  </a:xfrm>
                  <a:custGeom>
                    <a:avLst/>
                    <a:gdLst>
                      <a:gd name="T0" fmla="*/ 37 w 381"/>
                      <a:gd name="T1" fmla="*/ 274 h 274"/>
                      <a:gd name="T2" fmla="*/ 37 w 381"/>
                      <a:gd name="T3" fmla="*/ 130 h 274"/>
                      <a:gd name="T4" fmla="*/ 0 w 381"/>
                      <a:gd name="T5" fmla="*/ 0 h 274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381" h="274">
                        <a:moveTo>
                          <a:pt x="381" y="274"/>
                        </a:moveTo>
                        <a:lnTo>
                          <a:pt x="381" y="130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</a:endParaRPr>
                  </a:p>
                </p:txBody>
              </p:sp>
              <p:sp>
                <p:nvSpPr>
                  <p:cNvPr id="270" name="Line 92">
                    <a:extLst>
                      <a:ext uri="{FF2B5EF4-FFF2-40B4-BE49-F238E27FC236}">
                        <a16:creationId xmlns:a16="http://schemas.microsoft.com/office/drawing/2014/main" id="{748C608C-9066-7D45-88DF-ABDD354976D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69" y="2270"/>
                    <a:ext cx="152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defTabSz="91440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24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ＭＳ Ｐゴシック" charset="0"/>
                      <a:cs typeface="Arial" charset="0"/>
                    </a:endParaRPr>
                  </a:p>
                </p:txBody>
              </p:sp>
              <p:pic>
                <p:nvPicPr>
                  <p:cNvPr id="271" name="Picture 93" descr="tv">
                    <a:extLst>
                      <a:ext uri="{FF2B5EF4-FFF2-40B4-BE49-F238E27FC236}">
                        <a16:creationId xmlns:a16="http://schemas.microsoft.com/office/drawing/2014/main" id="{350E5CCD-C371-C149-976C-2EAB5CEA17EC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2" y="1737"/>
                    <a:ext cx="476" cy="425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 xmlns="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xmlns="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</p:pic>
            </p:grpSp>
          </p:grpSp>
          <p:sp>
            <p:nvSpPr>
              <p:cNvPr id="261" name="Freeform 116">
                <a:extLst>
                  <a:ext uri="{FF2B5EF4-FFF2-40B4-BE49-F238E27FC236}">
                    <a16:creationId xmlns:a16="http://schemas.microsoft.com/office/drawing/2014/main" id="{521CABCE-FFFC-2B40-A68E-4BD8076C1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59763" y="2501584"/>
                <a:ext cx="127000" cy="476250"/>
              </a:xfrm>
              <a:custGeom>
                <a:avLst/>
                <a:gdLst>
                  <a:gd name="T0" fmla="*/ 0 w 80"/>
                  <a:gd name="T1" fmla="*/ 2147483647 h 300"/>
                  <a:gd name="T2" fmla="*/ 2147483647 w 80"/>
                  <a:gd name="T3" fmla="*/ 2147483647 h 300"/>
                  <a:gd name="T4" fmla="*/ 2147483647 w 80"/>
                  <a:gd name="T5" fmla="*/ 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80" h="300">
                    <a:moveTo>
                      <a:pt x="0" y="300"/>
                    </a:moveTo>
                    <a:lnTo>
                      <a:pt x="80" y="300"/>
                    </a:lnTo>
                    <a:lnTo>
                      <a:pt x="8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</p:grpSp>
        <p:sp>
          <p:nvSpPr>
            <p:cNvPr id="259" name="Text Box 112">
              <a:extLst>
                <a:ext uri="{FF2B5EF4-FFF2-40B4-BE49-F238E27FC236}">
                  <a16:creationId xmlns:a16="http://schemas.microsoft.com/office/drawing/2014/main" id="{E31F2E6C-7AAB-AD49-96E7-1928C7B762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87904" y="2596702"/>
              <a:ext cx="397867" cy="4615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969696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…</a:t>
              </a:r>
            </a:p>
          </p:txBody>
        </p:sp>
      </p:grpSp>
      <p:grpSp>
        <p:nvGrpSpPr>
          <p:cNvPr id="351" name="Group 350">
            <a:extLst>
              <a:ext uri="{FF2B5EF4-FFF2-40B4-BE49-F238E27FC236}">
                <a16:creationId xmlns:a16="http://schemas.microsoft.com/office/drawing/2014/main" id="{251BEFBE-BCA3-2F4B-BDD1-5ECFCAA475F5}"/>
              </a:ext>
            </a:extLst>
          </p:cNvPr>
          <p:cNvGrpSpPr>
            <a:grpSpLocks/>
          </p:cNvGrpSpPr>
          <p:nvPr/>
        </p:nvGrpSpPr>
        <p:grpSpPr bwMode="auto">
          <a:xfrm>
            <a:off x="4167188" y="1614147"/>
            <a:ext cx="6373812" cy="773112"/>
            <a:chOff x="1912787" y="1498311"/>
            <a:chExt cx="5338532" cy="773565"/>
          </a:xfrm>
        </p:grpSpPr>
        <p:sp>
          <p:nvSpPr>
            <p:cNvPr id="352" name="Text Box 6">
              <a:extLst>
                <a:ext uri="{FF2B5EF4-FFF2-40B4-BE49-F238E27FC236}">
                  <a16:creationId xmlns:a16="http://schemas.microsoft.com/office/drawing/2014/main" id="{E1DCA51E-F340-6745-86C7-DA42ADFFA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2787" y="1498311"/>
              <a:ext cx="5338532" cy="5178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Arial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Internet frames, TV channels, control  transmitted </a:t>
              </a:r>
            </a:p>
            <a:p>
              <a:pPr marL="0" marR="0" lvl="0" indent="0" algn="ctr" defTabSz="914400" eaLnBrk="0" fontAlgn="base" latinLnBrk="0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downstream at different frequencies</a:t>
              </a:r>
            </a:p>
          </p:txBody>
        </p:sp>
        <p:sp>
          <p:nvSpPr>
            <p:cNvPr id="353" name="Right Arrow 9">
              <a:extLst>
                <a:ext uri="{FF2B5EF4-FFF2-40B4-BE49-F238E27FC236}">
                  <a16:creationId xmlns:a16="http://schemas.microsoft.com/office/drawing/2014/main" id="{3AA45F91-3051-A342-9D9D-1888A8C84D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7110" y="1929117"/>
              <a:ext cx="2387053" cy="342759"/>
            </a:xfrm>
            <a:prstGeom prst="rightArrow">
              <a:avLst>
                <a:gd name="adj1" fmla="val 50000"/>
                <a:gd name="adj2" fmla="val 50007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0000FF"/>
                </a:gs>
              </a:gsLst>
              <a:lin ang="0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</p:grpSp>
      <p:pic>
        <p:nvPicPr>
          <p:cNvPr id="354" name="Picture 6">
            <a:extLst>
              <a:ext uri="{FF2B5EF4-FFF2-40B4-BE49-F238E27FC236}">
                <a16:creationId xmlns:a16="http://schemas.microsoft.com/office/drawing/2014/main" id="{58D6AD41-4378-564C-A41B-258894B597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8013" y="2949233"/>
            <a:ext cx="26035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356" name="Rectangle 3">
            <a:extLst>
              <a:ext uri="{FF2B5EF4-FFF2-40B4-BE49-F238E27FC236}">
                <a16:creationId xmlns:a16="http://schemas.microsoft.com/office/drawing/2014/main" id="{F438DCA3-4E4A-9748-9529-7D06BA50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57700"/>
            <a:ext cx="10377487" cy="209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317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multiple</a:t>
            </a:r>
            <a:r>
              <a:rPr lang="en-US" sz="2400" i="0" dirty="0">
                <a:solidFill>
                  <a:srgbClr val="CC0000"/>
                </a:solidFill>
              </a:rPr>
              <a:t> </a:t>
            </a:r>
            <a:r>
              <a:rPr lang="en-US" sz="2400" i="0" dirty="0">
                <a:solidFill>
                  <a:srgbClr val="000000"/>
                </a:solidFill>
              </a:rPr>
              <a:t>downstream (broadcast) </a:t>
            </a:r>
            <a:r>
              <a:rPr lang="en-US" sz="2400" dirty="0">
                <a:solidFill>
                  <a:srgbClr val="000000"/>
                </a:solidFill>
              </a:rPr>
              <a:t>FDM channels: up to 1.6 Gbps/channel </a:t>
            </a:r>
            <a:endParaRPr lang="en-US" sz="2400" i="0" dirty="0">
              <a:solidFill>
                <a:srgbClr val="000000"/>
              </a:solidFill>
            </a:endParaRPr>
          </a:p>
          <a:p>
            <a:pPr marL="800100" lvl="1" indent="-342900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i="0" dirty="0">
                <a:solidFill>
                  <a:srgbClr val="000000"/>
                </a:solidFill>
              </a:rPr>
              <a:t>single CMTS transmits into channels</a:t>
            </a:r>
          </a:p>
          <a:p>
            <a:pPr marL="231775" indent="-231775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multiple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r>
              <a:rPr lang="en-US" sz="2400" i="0" dirty="0">
                <a:solidFill>
                  <a:srgbClr val="000000"/>
                </a:solidFill>
              </a:rPr>
              <a:t>upstream channels (up to 1 Gbps/channel)</a:t>
            </a:r>
          </a:p>
          <a:p>
            <a:pPr marL="681038" lvl="1" indent="-223838" eaLnBrk="1" hangingPunct="1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0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multiple access: </a:t>
            </a:r>
            <a:r>
              <a:rPr lang="en-US" sz="2400" dirty="0">
                <a:solidFill>
                  <a:srgbClr val="000000"/>
                </a:solidFill>
              </a:rPr>
              <a:t>all </a:t>
            </a:r>
            <a:r>
              <a:rPr lang="en-US" sz="2400" i="0" dirty="0">
                <a:solidFill>
                  <a:srgbClr val="000000"/>
                </a:solidFill>
              </a:rPr>
              <a:t>users contend (random access) for certain upstream channel time slots; others assigned TDM</a:t>
            </a:r>
            <a:endParaRPr lang="en-US" sz="2000" i="0" dirty="0">
              <a:solidFill>
                <a:srgbClr val="000000"/>
              </a:solidFill>
            </a:endParaRPr>
          </a:p>
        </p:txBody>
      </p: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13D1BCCC-AB2A-9044-A1A0-1E8585251F0D}"/>
              </a:ext>
            </a:extLst>
          </p:cNvPr>
          <p:cNvGrpSpPr/>
          <p:nvPr/>
        </p:nvGrpSpPr>
        <p:grpSpPr>
          <a:xfrm>
            <a:off x="1996700" y="3278328"/>
            <a:ext cx="466491" cy="198344"/>
            <a:chOff x="7493876" y="2774731"/>
            <a:chExt cx="1481958" cy="894622"/>
          </a:xfrm>
        </p:grpSpPr>
        <p:sp>
          <p:nvSpPr>
            <p:cNvPr id="358" name="Freeform 357">
              <a:extLst>
                <a:ext uri="{FF2B5EF4-FFF2-40B4-BE49-F238E27FC236}">
                  <a16:creationId xmlns:a16="http://schemas.microsoft.com/office/drawing/2014/main" id="{B990E23F-CCEF-174C-B3B9-03E0375F4584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A25379E7-9589-B84A-A32D-7F80B0F6BE55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0" name="Group 359">
              <a:extLst>
                <a:ext uri="{FF2B5EF4-FFF2-40B4-BE49-F238E27FC236}">
                  <a16:creationId xmlns:a16="http://schemas.microsoft.com/office/drawing/2014/main" id="{7F49EFC4-DD6F-8E44-9F6A-19D4E0301BD0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1" name="Freeform 360">
                <a:extLst>
                  <a:ext uri="{FF2B5EF4-FFF2-40B4-BE49-F238E27FC236}">
                    <a16:creationId xmlns:a16="http://schemas.microsoft.com/office/drawing/2014/main" id="{59B9FBE3-E3DF-1B48-9335-42430A05E761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2" name="Freeform 361">
                <a:extLst>
                  <a:ext uri="{FF2B5EF4-FFF2-40B4-BE49-F238E27FC236}">
                    <a16:creationId xmlns:a16="http://schemas.microsoft.com/office/drawing/2014/main" id="{42A7CCB5-2A19-904F-9394-EE441A2B2A27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3" name="Freeform 362">
                <a:extLst>
                  <a:ext uri="{FF2B5EF4-FFF2-40B4-BE49-F238E27FC236}">
                    <a16:creationId xmlns:a16="http://schemas.microsoft.com/office/drawing/2014/main" id="{9CBE96BA-3B82-4F47-BE86-99F9C9C32971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4" name="Freeform 363">
                <a:extLst>
                  <a:ext uri="{FF2B5EF4-FFF2-40B4-BE49-F238E27FC236}">
                    <a16:creationId xmlns:a16="http://schemas.microsoft.com/office/drawing/2014/main" id="{BB1D25A1-FD56-AB49-AA70-D58C92ABF5E0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65" name="Group 364">
            <a:extLst>
              <a:ext uri="{FF2B5EF4-FFF2-40B4-BE49-F238E27FC236}">
                <a16:creationId xmlns:a16="http://schemas.microsoft.com/office/drawing/2014/main" id="{899A8F9D-657A-004C-8F47-3039E6D80BF7}"/>
              </a:ext>
            </a:extLst>
          </p:cNvPr>
          <p:cNvGrpSpPr/>
          <p:nvPr/>
        </p:nvGrpSpPr>
        <p:grpSpPr>
          <a:xfrm>
            <a:off x="1995970" y="3548856"/>
            <a:ext cx="466491" cy="198344"/>
            <a:chOff x="7493876" y="2774731"/>
            <a:chExt cx="1481958" cy="894622"/>
          </a:xfrm>
        </p:grpSpPr>
        <p:sp>
          <p:nvSpPr>
            <p:cNvPr id="366" name="Freeform 365">
              <a:extLst>
                <a:ext uri="{FF2B5EF4-FFF2-40B4-BE49-F238E27FC236}">
                  <a16:creationId xmlns:a16="http://schemas.microsoft.com/office/drawing/2014/main" id="{39ED702E-77C1-7140-9D6D-A4B8FA6D44F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DC306447-14D6-7D4B-BAB9-F738BFC477D7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68" name="Group 367">
              <a:extLst>
                <a:ext uri="{FF2B5EF4-FFF2-40B4-BE49-F238E27FC236}">
                  <a16:creationId xmlns:a16="http://schemas.microsoft.com/office/drawing/2014/main" id="{65F45794-D357-044A-941F-EE4DFF084576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69" name="Freeform 368">
                <a:extLst>
                  <a:ext uri="{FF2B5EF4-FFF2-40B4-BE49-F238E27FC236}">
                    <a16:creationId xmlns:a16="http://schemas.microsoft.com/office/drawing/2014/main" id="{030B1D3F-BF25-1B4B-BF02-FE7930423AFB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0" name="Freeform 369">
                <a:extLst>
                  <a:ext uri="{FF2B5EF4-FFF2-40B4-BE49-F238E27FC236}">
                    <a16:creationId xmlns:a16="http://schemas.microsoft.com/office/drawing/2014/main" id="{1C62AACD-31F0-4A45-B8EC-703AEF39CC09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1" name="Freeform 370">
                <a:extLst>
                  <a:ext uri="{FF2B5EF4-FFF2-40B4-BE49-F238E27FC236}">
                    <a16:creationId xmlns:a16="http://schemas.microsoft.com/office/drawing/2014/main" id="{0B327D71-2E0E-9A4A-94F6-F4FC284DDB6A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2" name="Freeform 371">
                <a:extLst>
                  <a:ext uri="{FF2B5EF4-FFF2-40B4-BE49-F238E27FC236}">
                    <a16:creationId xmlns:a16="http://schemas.microsoft.com/office/drawing/2014/main" id="{E2B1B66D-8CCD-7F48-A406-A2B34A246B3C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02A94172-ADC7-7944-BAE4-D9E3B90A75B9}"/>
              </a:ext>
            </a:extLst>
          </p:cNvPr>
          <p:cNvGrpSpPr/>
          <p:nvPr/>
        </p:nvGrpSpPr>
        <p:grpSpPr>
          <a:xfrm>
            <a:off x="2560361" y="3211972"/>
            <a:ext cx="466491" cy="198344"/>
            <a:chOff x="7493876" y="2774731"/>
            <a:chExt cx="1481958" cy="894622"/>
          </a:xfrm>
        </p:grpSpPr>
        <p:sp>
          <p:nvSpPr>
            <p:cNvPr id="374" name="Freeform 373">
              <a:extLst>
                <a:ext uri="{FF2B5EF4-FFF2-40B4-BE49-F238E27FC236}">
                  <a16:creationId xmlns:a16="http://schemas.microsoft.com/office/drawing/2014/main" id="{6B0E0549-99B8-9C40-9EB4-5C9E314D7D5E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75" name="Oval 374">
              <a:extLst>
                <a:ext uri="{FF2B5EF4-FFF2-40B4-BE49-F238E27FC236}">
                  <a16:creationId xmlns:a16="http://schemas.microsoft.com/office/drawing/2014/main" id="{1F6D98FF-3C56-B645-AD8F-99178F5ADA2C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08EA1B06-2996-D84C-9ED4-6B708D553D2D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77" name="Freeform 376">
                <a:extLst>
                  <a:ext uri="{FF2B5EF4-FFF2-40B4-BE49-F238E27FC236}">
                    <a16:creationId xmlns:a16="http://schemas.microsoft.com/office/drawing/2014/main" id="{25DF6408-1B4D-C14A-B2FA-AC971CD32296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8" name="Freeform 377">
                <a:extLst>
                  <a:ext uri="{FF2B5EF4-FFF2-40B4-BE49-F238E27FC236}">
                    <a16:creationId xmlns:a16="http://schemas.microsoft.com/office/drawing/2014/main" id="{11852680-3331-2049-A431-A4396CA2213A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9" name="Freeform 378">
                <a:extLst>
                  <a:ext uri="{FF2B5EF4-FFF2-40B4-BE49-F238E27FC236}">
                    <a16:creationId xmlns:a16="http://schemas.microsoft.com/office/drawing/2014/main" id="{9941D3D9-5312-9D4A-9979-73051D64F124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0" name="Freeform 379">
                <a:extLst>
                  <a:ext uri="{FF2B5EF4-FFF2-40B4-BE49-F238E27FC236}">
                    <a16:creationId xmlns:a16="http://schemas.microsoft.com/office/drawing/2014/main" id="{D7BF4746-0E1C-E249-9E8A-1DC2C58F9CE7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A2D70DD2-1DCF-4A4A-9D19-509460C1B3E4}"/>
              </a:ext>
            </a:extLst>
          </p:cNvPr>
          <p:cNvGrpSpPr/>
          <p:nvPr/>
        </p:nvGrpSpPr>
        <p:grpSpPr>
          <a:xfrm>
            <a:off x="2699636" y="3556877"/>
            <a:ext cx="466491" cy="198344"/>
            <a:chOff x="7493876" y="2774731"/>
            <a:chExt cx="1481958" cy="894622"/>
          </a:xfrm>
        </p:grpSpPr>
        <p:sp>
          <p:nvSpPr>
            <p:cNvPr id="382" name="Freeform 381">
              <a:extLst>
                <a:ext uri="{FF2B5EF4-FFF2-40B4-BE49-F238E27FC236}">
                  <a16:creationId xmlns:a16="http://schemas.microsoft.com/office/drawing/2014/main" id="{A6288576-CB20-1C40-BCEE-E51139E04A81}"/>
                </a:ext>
              </a:extLst>
            </p:cNvPr>
            <p:cNvSpPr/>
            <p:nvPr/>
          </p:nvSpPr>
          <p:spPr>
            <a:xfrm>
              <a:off x="7493876" y="3084399"/>
              <a:ext cx="1481958" cy="58495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     </a:t>
              </a:r>
            </a:p>
          </p:txBody>
        </p:sp>
        <p:sp>
          <p:nvSpPr>
            <p:cNvPr id="383" name="Oval 382">
              <a:extLst>
                <a:ext uri="{FF2B5EF4-FFF2-40B4-BE49-F238E27FC236}">
                  <a16:creationId xmlns:a16="http://schemas.microsoft.com/office/drawing/2014/main" id="{8BA949C7-400B-594F-94BB-4F9FB0DA9B0B}"/>
                </a:ext>
              </a:extLst>
            </p:cNvPr>
            <p:cNvSpPr/>
            <p:nvPr/>
          </p:nvSpPr>
          <p:spPr>
            <a:xfrm>
              <a:off x="7494729" y="2774731"/>
              <a:ext cx="1480163" cy="579140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              </a:t>
              </a:r>
            </a:p>
          </p:txBody>
        </p: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274D30E0-CD07-494A-9D0F-11AFD0C73943}"/>
                </a:ext>
              </a:extLst>
            </p:cNvPr>
            <p:cNvGrpSpPr/>
            <p:nvPr/>
          </p:nvGrpSpPr>
          <p:grpSpPr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85" name="Freeform 384">
                <a:extLst>
                  <a:ext uri="{FF2B5EF4-FFF2-40B4-BE49-F238E27FC236}">
                    <a16:creationId xmlns:a16="http://schemas.microsoft.com/office/drawing/2014/main" id="{D105884E-4C1F-2F4F-A5C0-30E9F4486645}"/>
                  </a:ext>
                </a:extLst>
              </p:cNvPr>
              <p:cNvSpPr/>
              <p:nvPr/>
            </p:nvSpPr>
            <p:spPr>
              <a:xfrm>
                <a:off x="7811770" y="2884917"/>
                <a:ext cx="849158" cy="198115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6" name="Freeform 385">
                <a:extLst>
                  <a:ext uri="{FF2B5EF4-FFF2-40B4-BE49-F238E27FC236}">
                    <a16:creationId xmlns:a16="http://schemas.microsoft.com/office/drawing/2014/main" id="{215BF697-5FE8-C44F-A4E8-8C8546B7DDA0}"/>
                  </a:ext>
                </a:extLst>
              </p:cNvPr>
              <p:cNvSpPr/>
              <p:nvPr/>
            </p:nvSpPr>
            <p:spPr>
              <a:xfrm>
                <a:off x="8367548" y="3054383"/>
                <a:ext cx="317042" cy="170569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7" name="Freeform 386">
                <a:extLst>
                  <a:ext uri="{FF2B5EF4-FFF2-40B4-BE49-F238E27FC236}">
                    <a16:creationId xmlns:a16="http://schemas.microsoft.com/office/drawing/2014/main" id="{BFF91DEF-8B58-5544-B145-10802855DE32}"/>
                  </a:ext>
                </a:extLst>
              </p:cNvPr>
              <p:cNvSpPr/>
              <p:nvPr/>
            </p:nvSpPr>
            <p:spPr>
              <a:xfrm>
                <a:off x="7786941" y="3054383"/>
                <a:ext cx="311312" cy="168585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88" name="Freeform 387">
                <a:extLst>
                  <a:ext uri="{FF2B5EF4-FFF2-40B4-BE49-F238E27FC236}">
                    <a16:creationId xmlns:a16="http://schemas.microsoft.com/office/drawing/2014/main" id="{4EEC82B6-B890-614F-AE52-66F327110BD3}"/>
                  </a:ext>
                </a:extLst>
              </p:cNvPr>
              <p:cNvSpPr/>
              <p:nvPr/>
            </p:nvSpPr>
            <p:spPr>
              <a:xfrm>
                <a:off x="7895013" y="2971083"/>
                <a:ext cx="676892" cy="267753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95C96F8E-4651-6447-9D97-25D2694F7190}"/>
              </a:ext>
            </a:extLst>
          </p:cNvPr>
          <p:cNvCxnSpPr>
            <a:cxnSpLocks/>
          </p:cNvCxnSpPr>
          <p:nvPr/>
        </p:nvCxnSpPr>
        <p:spPr>
          <a:xfrm>
            <a:off x="3025589" y="3307976"/>
            <a:ext cx="1402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955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9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7645-9B74-0447-A19A-F4146836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641" y="412065"/>
            <a:ext cx="11552583" cy="894622"/>
          </a:xfrm>
        </p:spPr>
        <p:txBody>
          <a:bodyPr>
            <a:normAutofit/>
          </a:bodyPr>
          <a:lstStyle/>
          <a:p>
            <a:r>
              <a:rPr lang="en-US" dirty="0"/>
              <a:t>Cable access network: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96E3-B7FC-2B49-8611-D2528F10A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68" name="Rectangle 4">
            <a:extLst>
              <a:ext uri="{FF2B5EF4-FFF2-40B4-BE49-F238E27FC236}">
                <a16:creationId xmlns:a16="http://schemas.microsoft.com/office/drawing/2014/main" id="{30F492A7-7038-0245-AFE3-4313112DD2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7982" y="4159320"/>
            <a:ext cx="9941408" cy="2289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defRPr/>
            </a:pPr>
            <a:r>
              <a:rPr lang="en-US" sz="3200" dirty="0">
                <a:solidFill>
                  <a:srgbClr val="C00000"/>
                </a:solidFill>
                <a:ea typeface="ＭＳ Ｐゴシック" charset="0"/>
              </a:rPr>
              <a:t>DOCSIS: </a:t>
            </a:r>
            <a:r>
              <a:rPr lang="en-US" sz="2800" dirty="0">
                <a:solidFill>
                  <a:srgbClr val="000000"/>
                </a:solidFill>
                <a:ea typeface="ＭＳ Ｐゴシック" charset="0"/>
              </a:rPr>
              <a:t>data over cable service interface </a:t>
            </a:r>
            <a:r>
              <a:rPr lang="en-US" sz="2800" dirty="0" err="1">
                <a:solidFill>
                  <a:srgbClr val="000000"/>
                </a:solidFill>
                <a:ea typeface="ＭＳ Ｐゴシック" charset="0"/>
              </a:rPr>
              <a:t>specificaiton</a:t>
            </a:r>
            <a:endParaRPr lang="en-US" sz="2800" b="1" dirty="0">
              <a:solidFill>
                <a:srgbClr val="000000"/>
              </a:solidFill>
              <a:ea typeface="ＭＳ Ｐゴシック" charset="0"/>
            </a:endParaRPr>
          </a:p>
          <a:p>
            <a:pPr marL="287338" indent="-2222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FDM over upstream, downstream frequency channels</a:t>
            </a:r>
          </a:p>
          <a:p>
            <a:pPr marL="287338" indent="-22225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TDM upstream: some slots assigned, some have contention</a:t>
            </a:r>
          </a:p>
          <a:p>
            <a:pPr marL="681038" lvl="1" indent="-2238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downstream MAP frame: assigns upstream slots</a:t>
            </a:r>
          </a:p>
          <a:p>
            <a:pPr marL="681038" lvl="1" indent="-223838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Arial"/>
              <a:buChar char="•"/>
              <a:defRPr/>
            </a:pPr>
            <a:r>
              <a:rPr lang="en-US" sz="2400" dirty="0">
                <a:solidFill>
                  <a:srgbClr val="000000"/>
                </a:solidFill>
                <a:ea typeface="ＭＳ Ｐゴシック" charset="0"/>
              </a:rPr>
              <a:t>request for upstream slots (and data) transmitted random access (binary backoff) in selected slots</a:t>
            </a:r>
          </a:p>
          <a:p>
            <a:pPr marL="342900" indent="-34290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dirty="0">
                <a:solidFill>
                  <a:srgbClr val="000000"/>
                </a:solidFill>
                <a:latin typeface="Gill Sans MT" charset="0"/>
                <a:ea typeface="ＭＳ Ｐゴシック" charset="0"/>
              </a:rPr>
              <a:t> </a:t>
            </a:r>
          </a:p>
        </p:txBody>
      </p:sp>
      <p:sp>
        <p:nvSpPr>
          <p:cNvPr id="472" name="TextBox 28">
            <a:extLst>
              <a:ext uri="{FF2B5EF4-FFF2-40B4-BE49-F238E27FC236}">
                <a16:creationId xmlns:a16="http://schemas.microsoft.com/office/drawing/2014/main" id="{530C6BAF-798A-3145-979F-66B0591630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3939" y="2865737"/>
            <a:ext cx="243848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Residences with cable modems</a:t>
            </a:r>
          </a:p>
        </p:txBody>
      </p:sp>
      <p:sp>
        <p:nvSpPr>
          <p:cNvPr id="473" name="Down Arrow 472">
            <a:extLst>
              <a:ext uri="{FF2B5EF4-FFF2-40B4-BE49-F238E27FC236}">
                <a16:creationId xmlns:a16="http://schemas.microsoft.com/office/drawing/2014/main" id="{41F5308B-1E51-B24E-903A-33C0E62ECFE8}"/>
              </a:ext>
            </a:extLst>
          </p:cNvPr>
          <p:cNvSpPr/>
          <p:nvPr/>
        </p:nvSpPr>
        <p:spPr bwMode="auto">
          <a:xfrm rot="16200000">
            <a:off x="6023803" y="60121"/>
            <a:ext cx="390525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474" name="Down Arrow 473">
            <a:extLst>
              <a:ext uri="{FF2B5EF4-FFF2-40B4-BE49-F238E27FC236}">
                <a16:creationId xmlns:a16="http://schemas.microsoft.com/office/drawing/2014/main" id="{12B11F36-BD83-C341-8DCF-55214CB52D9C}"/>
              </a:ext>
            </a:extLst>
          </p:cNvPr>
          <p:cNvSpPr/>
          <p:nvPr/>
        </p:nvSpPr>
        <p:spPr bwMode="auto">
          <a:xfrm rot="5400000">
            <a:off x="5965066" y="485571"/>
            <a:ext cx="374650" cy="3606800"/>
          </a:xfrm>
          <a:prstGeom prst="downArrow">
            <a:avLst/>
          </a:prstGeom>
          <a:noFill/>
          <a:ln w="12700" cap="flat" cmpd="sng" algn="ctr">
            <a:solidFill>
              <a:srgbClr val="000000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  <a:cs typeface="Arial"/>
            </a:endParaRPr>
          </a:p>
        </p:txBody>
      </p:sp>
      <p:sp>
        <p:nvSpPr>
          <p:cNvPr id="475" name="TextBox 31">
            <a:extLst>
              <a:ext uri="{FF2B5EF4-FFF2-40B4-BE49-F238E27FC236}">
                <a16:creationId xmlns:a16="http://schemas.microsoft.com/office/drawing/2014/main" id="{8585C1C8-4054-7746-B998-AF80A36AA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1549" y="1730144"/>
            <a:ext cx="157767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Downstream channel i</a:t>
            </a:r>
          </a:p>
        </p:txBody>
      </p:sp>
      <p:sp>
        <p:nvSpPr>
          <p:cNvPr id="476" name="TextBox 32">
            <a:extLst>
              <a:ext uri="{FF2B5EF4-FFF2-40B4-BE49-F238E27FC236}">
                <a16:creationId xmlns:a16="http://schemas.microsoft.com/office/drawing/2014/main" id="{92F0FB51-4401-F34E-82BD-63AA7B84F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4415" y="2152334"/>
            <a:ext cx="139493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Upstream channel j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5862240-C3FB-4544-80A1-F56D8290CD49}"/>
              </a:ext>
            </a:extLst>
          </p:cNvPr>
          <p:cNvGrpSpPr/>
          <p:nvPr/>
        </p:nvGrpSpPr>
        <p:grpSpPr>
          <a:xfrm>
            <a:off x="5916168" y="1303951"/>
            <a:ext cx="1907860" cy="400110"/>
            <a:chOff x="5916168" y="1476227"/>
            <a:chExt cx="1907860" cy="400110"/>
          </a:xfrm>
        </p:grpSpPr>
        <p:sp>
          <p:nvSpPr>
            <p:cNvPr id="470" name="Rectangle 469">
              <a:extLst>
                <a:ext uri="{FF2B5EF4-FFF2-40B4-BE49-F238E27FC236}">
                  <a16:creationId xmlns:a16="http://schemas.microsoft.com/office/drawing/2014/main" id="{A9CE8DDF-CB5B-7943-8577-39A7BF85AD91}"/>
                </a:ext>
              </a:extLst>
            </p:cNvPr>
            <p:cNvSpPr/>
            <p:nvPr/>
          </p:nvSpPr>
          <p:spPr bwMode="auto">
            <a:xfrm>
              <a:off x="5916168" y="1495043"/>
              <a:ext cx="1047435" cy="369303"/>
            </a:xfrm>
            <a:prstGeom prst="rect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  <a:cs typeface="Arial"/>
              </a:endParaRPr>
            </a:p>
          </p:txBody>
        </p:sp>
        <p:sp>
          <p:nvSpPr>
            <p:cNvPr id="471" name="TextBox 6">
              <a:extLst>
                <a:ext uri="{FF2B5EF4-FFF2-40B4-BE49-F238E27FC236}">
                  <a16:creationId xmlns:a16="http://schemas.microsoft.com/office/drawing/2014/main" id="{4ABD2E79-8A72-D34A-9B26-D12F96E69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20797" y="1476227"/>
              <a:ext cx="97013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MAP frame for</a:t>
              </a:r>
            </a:p>
            <a:p>
              <a:pPr marL="0" marR="0" lvl="0" indent="0" defTabSz="914400" eaLnBrk="0" fontAlgn="base" latinLnBrk="0" hangingPunct="0">
                <a:lnSpc>
                  <a:spcPts val="12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Interval [t1, t2]</a:t>
              </a:r>
            </a:p>
          </p:txBody>
        </p:sp>
        <p:pic>
          <p:nvPicPr>
            <p:cNvPr id="477" name="Picture 4">
              <a:extLst>
                <a:ext uri="{FF2B5EF4-FFF2-40B4-BE49-F238E27FC236}">
                  <a16:creationId xmlns:a16="http://schemas.microsoft.com/office/drawing/2014/main" id="{F8A47328-A2C4-2844-B768-D48108CB1A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466" y="1556372"/>
              <a:ext cx="817562" cy="2428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E439FDA-8285-3846-BE5F-A2F785CA4A5C}"/>
              </a:ext>
            </a:extLst>
          </p:cNvPr>
          <p:cNvGrpSpPr/>
          <p:nvPr/>
        </p:nvGrpSpPr>
        <p:grpSpPr>
          <a:xfrm>
            <a:off x="4346093" y="2631871"/>
            <a:ext cx="4792289" cy="1258980"/>
            <a:chOff x="4346093" y="2804147"/>
            <a:chExt cx="4792289" cy="1258980"/>
          </a:xfrm>
        </p:grpSpPr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FA1BE581-ED5E-614A-927B-07EC31567664}"/>
                </a:ext>
              </a:extLst>
            </p:cNvPr>
            <p:cNvCxnSpPr/>
            <p:nvPr/>
          </p:nvCxnSpPr>
          <p:spPr bwMode="auto">
            <a:xfrm>
              <a:off x="4826828" y="2997822"/>
              <a:ext cx="2755900" cy="47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F1A06E48-3C9B-7D45-810D-3E3E09162C43}"/>
                </a:ext>
              </a:extLst>
            </p:cNvPr>
            <p:cNvCxnSpPr/>
            <p:nvPr/>
          </p:nvCxnSpPr>
          <p:spPr bwMode="auto">
            <a:xfrm>
              <a:off x="4885566" y="2804147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7B226097-38DD-FB4D-A5E9-E4BBC25FEDBE}"/>
                </a:ext>
              </a:extLst>
            </p:cNvPr>
            <p:cNvCxnSpPr/>
            <p:nvPr/>
          </p:nvCxnSpPr>
          <p:spPr bwMode="auto">
            <a:xfrm flipH="1">
              <a:off x="4971291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9586AA7-595C-614C-8541-D06D10BFD410}"/>
                </a:ext>
              </a:extLst>
            </p:cNvPr>
            <p:cNvCxnSpPr/>
            <p:nvPr/>
          </p:nvCxnSpPr>
          <p:spPr bwMode="auto">
            <a:xfrm flipH="1">
              <a:off x="5052253" y="2889872"/>
              <a:ext cx="3175" cy="10795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570F8CA2-6BC6-F147-AB7C-6CED07FED5A4}"/>
                </a:ext>
              </a:extLst>
            </p:cNvPr>
            <p:cNvCxnSpPr/>
            <p:nvPr/>
          </p:nvCxnSpPr>
          <p:spPr bwMode="auto">
            <a:xfrm flipH="1">
              <a:off x="51332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1347303E-7C8F-244F-ABFB-928A722EF148}"/>
                </a:ext>
              </a:extLst>
            </p:cNvPr>
            <p:cNvCxnSpPr/>
            <p:nvPr/>
          </p:nvCxnSpPr>
          <p:spPr bwMode="auto">
            <a:xfrm flipH="1">
              <a:off x="521417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1FD40148-3E13-5646-9236-A3CC480373DC}"/>
                </a:ext>
              </a:extLst>
            </p:cNvPr>
            <p:cNvCxnSpPr/>
            <p:nvPr/>
          </p:nvCxnSpPr>
          <p:spPr bwMode="auto">
            <a:xfrm flipH="1">
              <a:off x="52951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1082217-8F48-B846-A7CD-2F1BE46B3E0C}"/>
                </a:ext>
              </a:extLst>
            </p:cNvPr>
            <p:cNvCxnSpPr/>
            <p:nvPr/>
          </p:nvCxnSpPr>
          <p:spPr bwMode="auto">
            <a:xfrm flipH="1">
              <a:off x="53745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B29E83A-1724-9C49-A4CD-A03257B83324}"/>
                </a:ext>
              </a:extLst>
            </p:cNvPr>
            <p:cNvCxnSpPr/>
            <p:nvPr/>
          </p:nvCxnSpPr>
          <p:spPr bwMode="auto">
            <a:xfrm flipH="1">
              <a:off x="54554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D533E29-DD9B-1F45-8407-8019B1DCE1D7}"/>
                </a:ext>
              </a:extLst>
            </p:cNvPr>
            <p:cNvCxnSpPr/>
            <p:nvPr/>
          </p:nvCxnSpPr>
          <p:spPr bwMode="auto">
            <a:xfrm flipH="1">
              <a:off x="55364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8" name="Straight Connector 487">
              <a:extLst>
                <a:ext uri="{FF2B5EF4-FFF2-40B4-BE49-F238E27FC236}">
                  <a16:creationId xmlns:a16="http://schemas.microsoft.com/office/drawing/2014/main" id="{03C4D510-E354-DC4C-B832-6CFC1ACA64A5}"/>
                </a:ext>
              </a:extLst>
            </p:cNvPr>
            <p:cNvCxnSpPr/>
            <p:nvPr/>
          </p:nvCxnSpPr>
          <p:spPr bwMode="auto">
            <a:xfrm flipH="1">
              <a:off x="56174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7E33BA97-BDAB-D042-9A64-FE7BADD814D9}"/>
                </a:ext>
              </a:extLst>
            </p:cNvPr>
            <p:cNvCxnSpPr/>
            <p:nvPr/>
          </p:nvCxnSpPr>
          <p:spPr bwMode="auto">
            <a:xfrm flipH="1">
              <a:off x="57063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4A2A7189-9E5A-C249-B0E5-AF7D76DF64AB}"/>
                </a:ext>
              </a:extLst>
            </p:cNvPr>
            <p:cNvCxnSpPr/>
            <p:nvPr/>
          </p:nvCxnSpPr>
          <p:spPr bwMode="auto">
            <a:xfrm flipH="1">
              <a:off x="57856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5B7D291F-10B2-8049-A8BD-3D79198FBBDA}"/>
                </a:ext>
              </a:extLst>
            </p:cNvPr>
            <p:cNvCxnSpPr/>
            <p:nvPr/>
          </p:nvCxnSpPr>
          <p:spPr bwMode="auto">
            <a:xfrm flipH="1">
              <a:off x="586664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1C317B8F-D212-8445-9A9C-A62060215159}"/>
                </a:ext>
              </a:extLst>
            </p:cNvPr>
            <p:cNvCxnSpPr/>
            <p:nvPr/>
          </p:nvCxnSpPr>
          <p:spPr bwMode="auto">
            <a:xfrm flipH="1">
              <a:off x="594760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B1490094-9D24-994C-9658-AC0440EF9F04}"/>
                </a:ext>
              </a:extLst>
            </p:cNvPr>
            <p:cNvCxnSpPr/>
            <p:nvPr/>
          </p:nvCxnSpPr>
          <p:spPr bwMode="auto">
            <a:xfrm flipH="1">
              <a:off x="602856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7BF5E7BB-379D-4846-A58B-3D4136BB8BA0}"/>
                </a:ext>
              </a:extLst>
            </p:cNvPr>
            <p:cNvCxnSpPr/>
            <p:nvPr/>
          </p:nvCxnSpPr>
          <p:spPr bwMode="auto">
            <a:xfrm flipH="1">
              <a:off x="6109528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291EF189-E423-AC45-A9A4-BA291E8FEC52}"/>
                </a:ext>
              </a:extLst>
            </p:cNvPr>
            <p:cNvCxnSpPr/>
            <p:nvPr/>
          </p:nvCxnSpPr>
          <p:spPr bwMode="auto">
            <a:xfrm flipH="1">
              <a:off x="61904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6" name="Straight Connector 495">
              <a:extLst>
                <a:ext uri="{FF2B5EF4-FFF2-40B4-BE49-F238E27FC236}">
                  <a16:creationId xmlns:a16="http://schemas.microsoft.com/office/drawing/2014/main" id="{C4EB3038-7D66-784D-A6CA-4B4C5D5A8163}"/>
                </a:ext>
              </a:extLst>
            </p:cNvPr>
            <p:cNvCxnSpPr/>
            <p:nvPr/>
          </p:nvCxnSpPr>
          <p:spPr bwMode="auto">
            <a:xfrm flipH="1">
              <a:off x="62714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03482880-5F89-B940-828B-6168C93CD03C}"/>
                </a:ext>
              </a:extLst>
            </p:cNvPr>
            <p:cNvCxnSpPr/>
            <p:nvPr/>
          </p:nvCxnSpPr>
          <p:spPr bwMode="auto">
            <a:xfrm flipH="1">
              <a:off x="635082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2C55B6F8-33DE-8D4C-83D8-670FDCDD6CC0}"/>
                </a:ext>
              </a:extLst>
            </p:cNvPr>
            <p:cNvCxnSpPr/>
            <p:nvPr/>
          </p:nvCxnSpPr>
          <p:spPr bwMode="auto">
            <a:xfrm flipH="1">
              <a:off x="64444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DA21830-E307-3B4F-A30D-FBA9C134D3AF}"/>
                </a:ext>
              </a:extLst>
            </p:cNvPr>
            <p:cNvCxnSpPr/>
            <p:nvPr/>
          </p:nvCxnSpPr>
          <p:spPr bwMode="auto">
            <a:xfrm flipH="1">
              <a:off x="653339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7F6389F6-270F-B748-98C1-701175F616C1}"/>
                </a:ext>
              </a:extLst>
            </p:cNvPr>
            <p:cNvCxnSpPr/>
            <p:nvPr/>
          </p:nvCxnSpPr>
          <p:spPr bwMode="auto">
            <a:xfrm flipH="1">
              <a:off x="661435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1" name="Straight Connector 500">
              <a:extLst>
                <a:ext uri="{FF2B5EF4-FFF2-40B4-BE49-F238E27FC236}">
                  <a16:creationId xmlns:a16="http://schemas.microsoft.com/office/drawing/2014/main" id="{17BDF4AD-E042-8E4A-9CCD-8C4E40205157}"/>
                </a:ext>
              </a:extLst>
            </p:cNvPr>
            <p:cNvCxnSpPr/>
            <p:nvPr/>
          </p:nvCxnSpPr>
          <p:spPr bwMode="auto">
            <a:xfrm flipH="1">
              <a:off x="6695316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2" name="Straight Connector 501">
              <a:extLst>
                <a:ext uri="{FF2B5EF4-FFF2-40B4-BE49-F238E27FC236}">
                  <a16:creationId xmlns:a16="http://schemas.microsoft.com/office/drawing/2014/main" id="{0E37C29B-C5C3-6449-89A3-09B01402DD17}"/>
                </a:ext>
              </a:extLst>
            </p:cNvPr>
            <p:cNvCxnSpPr/>
            <p:nvPr/>
          </p:nvCxnSpPr>
          <p:spPr bwMode="auto">
            <a:xfrm flipH="1">
              <a:off x="6774691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3" name="Straight Connector 502">
              <a:extLst>
                <a:ext uri="{FF2B5EF4-FFF2-40B4-BE49-F238E27FC236}">
                  <a16:creationId xmlns:a16="http://schemas.microsoft.com/office/drawing/2014/main" id="{47671E23-2987-C94F-9A5C-80114F4CA1BA}"/>
                </a:ext>
              </a:extLst>
            </p:cNvPr>
            <p:cNvCxnSpPr/>
            <p:nvPr/>
          </p:nvCxnSpPr>
          <p:spPr bwMode="auto">
            <a:xfrm flipH="1">
              <a:off x="6855653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4" name="Straight Connector 503">
              <a:extLst>
                <a:ext uri="{FF2B5EF4-FFF2-40B4-BE49-F238E27FC236}">
                  <a16:creationId xmlns:a16="http://schemas.microsoft.com/office/drawing/2014/main" id="{98D6F032-C25D-994B-899C-446B70321171}"/>
                </a:ext>
              </a:extLst>
            </p:cNvPr>
            <p:cNvCxnSpPr/>
            <p:nvPr/>
          </p:nvCxnSpPr>
          <p:spPr bwMode="auto">
            <a:xfrm flipH="1">
              <a:off x="6936616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5" name="Straight Connector 504">
              <a:extLst>
                <a:ext uri="{FF2B5EF4-FFF2-40B4-BE49-F238E27FC236}">
                  <a16:creationId xmlns:a16="http://schemas.microsoft.com/office/drawing/2014/main" id="{8DE0F531-F400-484A-9FCF-26227DB56016}"/>
                </a:ext>
              </a:extLst>
            </p:cNvPr>
            <p:cNvCxnSpPr/>
            <p:nvPr/>
          </p:nvCxnSpPr>
          <p:spPr bwMode="auto">
            <a:xfrm flipH="1">
              <a:off x="7017578" y="2893047"/>
              <a:ext cx="3175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6" name="Straight Connector 505">
              <a:extLst>
                <a:ext uri="{FF2B5EF4-FFF2-40B4-BE49-F238E27FC236}">
                  <a16:creationId xmlns:a16="http://schemas.microsoft.com/office/drawing/2014/main" id="{ADB6B9A5-7441-814F-85CA-C17DA13E9CF2}"/>
                </a:ext>
              </a:extLst>
            </p:cNvPr>
            <p:cNvCxnSpPr/>
            <p:nvPr/>
          </p:nvCxnSpPr>
          <p:spPr bwMode="auto">
            <a:xfrm flipH="1">
              <a:off x="7098541" y="2893047"/>
              <a:ext cx="1587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7" name="Straight Connector 506">
              <a:extLst>
                <a:ext uri="{FF2B5EF4-FFF2-40B4-BE49-F238E27FC236}">
                  <a16:creationId xmlns:a16="http://schemas.microsoft.com/office/drawing/2014/main" id="{51DBE608-CE92-234E-AA58-852D682BFC71}"/>
                </a:ext>
              </a:extLst>
            </p:cNvPr>
            <p:cNvCxnSpPr/>
            <p:nvPr/>
          </p:nvCxnSpPr>
          <p:spPr bwMode="auto">
            <a:xfrm flipH="1">
              <a:off x="7179503" y="2893047"/>
              <a:ext cx="1588" cy="10636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508" name="Straight Connector 507">
              <a:extLst>
                <a:ext uri="{FF2B5EF4-FFF2-40B4-BE49-F238E27FC236}">
                  <a16:creationId xmlns:a16="http://schemas.microsoft.com/office/drawing/2014/main" id="{C5704CE3-E8E0-7741-ABA8-0EAD4765139C}"/>
                </a:ext>
              </a:extLst>
            </p:cNvPr>
            <p:cNvCxnSpPr/>
            <p:nvPr/>
          </p:nvCxnSpPr>
          <p:spPr bwMode="auto">
            <a:xfrm>
              <a:off x="7274753" y="2808719"/>
              <a:ext cx="0" cy="19050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509" name="TextBox 65">
              <a:extLst>
                <a:ext uri="{FF2B5EF4-FFF2-40B4-BE49-F238E27FC236}">
                  <a16:creationId xmlns:a16="http://schemas.microsoft.com/office/drawing/2014/main" id="{29762E37-E0D2-9B4F-8787-019BC4410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5167" y="3049834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1</a:t>
              </a:r>
            </a:p>
          </p:txBody>
        </p:sp>
        <p:sp>
          <p:nvSpPr>
            <p:cNvPr id="510" name="TextBox 66">
              <a:extLst>
                <a:ext uri="{FF2B5EF4-FFF2-40B4-BE49-F238E27FC236}">
                  <a16:creationId xmlns:a16="http://schemas.microsoft.com/office/drawing/2014/main" id="{672B81FF-05EB-A44E-99EC-CDEC2A267B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0369" y="3047418"/>
              <a:ext cx="322524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t</a:t>
              </a:r>
              <a:r>
                <a:rPr kumimoji="0" lang="en-US" sz="1600" b="0" i="1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2</a:t>
              </a:r>
            </a:p>
          </p:txBody>
        </p: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5EE4FD1E-648C-8E44-92AB-E87DCA4DABB5}"/>
                </a:ext>
              </a:extLst>
            </p:cNvPr>
            <p:cNvCxnSpPr/>
            <p:nvPr/>
          </p:nvCxnSpPr>
          <p:spPr bwMode="auto">
            <a:xfrm>
              <a:off x="4877628" y="3081959"/>
              <a:ext cx="577850" cy="317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8F4CAE3E-ADB0-6F42-8B27-AADC5378C819}"/>
                </a:ext>
              </a:extLst>
            </p:cNvPr>
            <p:cNvCxnSpPr/>
            <p:nvPr/>
          </p:nvCxnSpPr>
          <p:spPr bwMode="auto">
            <a:xfrm>
              <a:off x="5445953" y="3088309"/>
              <a:ext cx="1870075" cy="15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39216253-29EB-B543-8583-10EDECE59C17}"/>
                </a:ext>
              </a:extLst>
            </p:cNvPr>
            <p:cNvCxnSpPr/>
            <p:nvPr/>
          </p:nvCxnSpPr>
          <p:spPr bwMode="auto">
            <a:xfrm>
              <a:off x="5166553" y="3135934"/>
              <a:ext cx="4763" cy="51276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550F8C2A-CFB1-B24B-8DE1-2AA6F6D91695}"/>
                </a:ext>
              </a:extLst>
            </p:cNvPr>
            <p:cNvCxnSpPr/>
            <p:nvPr/>
          </p:nvCxnSpPr>
          <p:spPr bwMode="auto">
            <a:xfrm>
              <a:off x="6339716" y="3143872"/>
              <a:ext cx="6350" cy="51435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</a:ln>
            <a:effectLst/>
          </p:spPr>
        </p:cxnSp>
        <p:sp>
          <p:nvSpPr>
            <p:cNvPr id="515" name="TextBox 71">
              <a:extLst>
                <a:ext uri="{FF2B5EF4-FFF2-40B4-BE49-F238E27FC236}">
                  <a16:creationId xmlns:a16="http://schemas.microsoft.com/office/drawing/2014/main" id="{5019C175-DB78-7C48-BB28-C76354C29A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3039" y="3601462"/>
              <a:ext cx="2895343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Assigned minislots containing cable modem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upstream data frames</a:t>
              </a:r>
            </a:p>
          </p:txBody>
        </p:sp>
        <p:sp>
          <p:nvSpPr>
            <p:cNvPr id="516" name="TextBox 72">
              <a:extLst>
                <a:ext uri="{FF2B5EF4-FFF2-40B4-BE49-F238E27FC236}">
                  <a16:creationId xmlns:a16="http://schemas.microsoft.com/office/drawing/2014/main" id="{60680827-C214-C140-BAFD-FAC72AD752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46093" y="3599875"/>
              <a:ext cx="171072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Minislots containing </a:t>
              </a:r>
            </a:p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  <a:cs typeface="Arial" charset="0"/>
                </a:rPr>
                <a:t>minislots request frames</a:t>
              </a:r>
            </a:p>
          </p:txBody>
        </p:sp>
      </p:grpSp>
      <p:sp>
        <p:nvSpPr>
          <p:cNvPr id="517" name="Rectangle 44">
            <a:extLst>
              <a:ext uri="{FF2B5EF4-FFF2-40B4-BE49-F238E27FC236}">
                <a16:creationId xmlns:a16="http://schemas.microsoft.com/office/drawing/2014/main" id="{6C2C886A-C69A-164C-A254-9290730C2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7880" y="1789944"/>
            <a:ext cx="955617" cy="699947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518" name="Text Box 45">
            <a:extLst>
              <a:ext uri="{FF2B5EF4-FFF2-40B4-BE49-F238E27FC236}">
                <a16:creationId xmlns:a16="http://schemas.microsoft.com/office/drawing/2014/main" id="{9D972BBE-001E-6B4E-BE85-D72ADFDEE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8153" y="2521231"/>
            <a:ext cx="1925520" cy="294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cable headend</a:t>
            </a:r>
          </a:p>
        </p:txBody>
      </p:sp>
      <p:sp>
        <p:nvSpPr>
          <p:cNvPr id="519" name="Text Box 126">
            <a:extLst>
              <a:ext uri="{FF2B5EF4-FFF2-40B4-BE49-F238E27FC236}">
                <a16:creationId xmlns:a16="http://schemas.microsoft.com/office/drawing/2014/main" id="{40C89C51-54CF-6149-BF3C-4AB4AE7EF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9132" y="1758746"/>
            <a:ext cx="950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  <a:cs typeface="Arial" charset="0"/>
              </a:rPr>
              <a:t>CMTS</a:t>
            </a:r>
          </a:p>
        </p:txBody>
      </p:sp>
      <p:sp>
        <p:nvSpPr>
          <p:cNvPr id="520" name="AutoShape 127">
            <a:extLst>
              <a:ext uri="{FF2B5EF4-FFF2-40B4-BE49-F238E27FC236}">
                <a16:creationId xmlns:a16="http://schemas.microsoft.com/office/drawing/2014/main" id="{1F07E4A1-CBDE-A744-8C41-C87B863183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803" y="1526971"/>
            <a:ext cx="1206500" cy="261937"/>
          </a:xfrm>
          <a:prstGeom prst="triangle">
            <a:avLst>
              <a:gd name="adj" fmla="val 50000"/>
            </a:avLst>
          </a:prstGeom>
          <a:noFill/>
          <a:ln w="9525">
            <a:solidFill>
              <a:srgbClr val="000000"/>
            </a:solidFill>
            <a:prstDash val="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ＭＳ Ｐゴシック" charset="0"/>
              <a:cs typeface="Arial" charset="0"/>
            </a:endParaRPr>
          </a:p>
        </p:txBody>
      </p:sp>
      <p:pic>
        <p:nvPicPr>
          <p:cNvPr id="521" name="Picture 6">
            <a:extLst>
              <a:ext uri="{FF2B5EF4-FFF2-40B4-BE49-F238E27FC236}">
                <a16:creationId xmlns:a16="http://schemas.microsoft.com/office/drawing/2014/main" id="{4376DD4A-B734-5944-BE29-62E198B7D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9391" y="1914321"/>
            <a:ext cx="2587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grpSp>
        <p:nvGrpSpPr>
          <p:cNvPr id="522" name="Group 77">
            <a:extLst>
              <a:ext uri="{FF2B5EF4-FFF2-40B4-BE49-F238E27FC236}">
                <a16:creationId xmlns:a16="http://schemas.microsoft.com/office/drawing/2014/main" id="{A40260AC-CA2F-2D44-AF02-AE55FA2A1692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68939" y="1185658"/>
            <a:ext cx="1034751" cy="625054"/>
            <a:chOff x="-490" y="1664"/>
            <a:chExt cx="1429" cy="842"/>
          </a:xfrm>
        </p:grpSpPr>
        <p:sp>
          <p:nvSpPr>
            <p:cNvPr id="574" name="AutoShape 78">
              <a:extLst>
                <a:ext uri="{FF2B5EF4-FFF2-40B4-BE49-F238E27FC236}">
                  <a16:creationId xmlns:a16="http://schemas.microsoft.com/office/drawing/2014/main" id="{69B447BD-A5C5-3148-A5E8-F63E89B98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75" name="Group 79">
              <a:extLst>
                <a:ext uri="{FF2B5EF4-FFF2-40B4-BE49-F238E27FC236}">
                  <a16:creationId xmlns:a16="http://schemas.microsoft.com/office/drawing/2014/main" id="{49554019-867B-8F43-859C-650693EF1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76" name="Rectangle 80">
                <a:extLst>
                  <a:ext uri="{FF2B5EF4-FFF2-40B4-BE49-F238E27FC236}">
                    <a16:creationId xmlns:a16="http://schemas.microsoft.com/office/drawing/2014/main" id="{C6EE8CED-F565-914C-BBDB-D84F589F3D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6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77" name="Line 7">
                <a:extLst>
                  <a:ext uri="{FF2B5EF4-FFF2-40B4-BE49-F238E27FC236}">
                    <a16:creationId xmlns:a16="http://schemas.microsoft.com/office/drawing/2014/main" id="{3CD80374-CE69-DF45-BC3F-16D87AED9C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78" name="Group 82">
                <a:extLst>
                  <a:ext uri="{FF2B5EF4-FFF2-40B4-BE49-F238E27FC236}">
                    <a16:creationId xmlns:a16="http://schemas.microsoft.com/office/drawing/2014/main" id="{3D9E71BE-71E6-7945-A151-29E18B9069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84" name="Rectangle 83">
                  <a:extLst>
                    <a:ext uri="{FF2B5EF4-FFF2-40B4-BE49-F238E27FC236}">
                      <a16:creationId xmlns:a16="http://schemas.microsoft.com/office/drawing/2014/main" id="{5F2E06AA-2CF4-5F49-ABAA-4455C7CB2D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0" y="1000"/>
                  <a:ext cx="850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5" name="Rectangle 84">
                  <a:extLst>
                    <a:ext uri="{FF2B5EF4-FFF2-40B4-BE49-F238E27FC236}">
                      <a16:creationId xmlns:a16="http://schemas.microsoft.com/office/drawing/2014/main" id="{910D8E1A-C35E-5848-BA99-FF0D9FD57B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9" y="1073"/>
                  <a:ext cx="40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6" name="Rectangle 85">
                  <a:extLst>
                    <a:ext uri="{FF2B5EF4-FFF2-40B4-BE49-F238E27FC236}">
                      <a16:creationId xmlns:a16="http://schemas.microsoft.com/office/drawing/2014/main" id="{5B393F0C-CAE5-384E-8227-43F674401C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8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7" name="Rectangle 86">
                  <a:extLst>
                    <a:ext uri="{FF2B5EF4-FFF2-40B4-BE49-F238E27FC236}">
                      <a16:creationId xmlns:a16="http://schemas.microsoft.com/office/drawing/2014/main" id="{520EC3B0-5E20-6249-AE3B-DD1B7D3805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7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8" name="Rectangle 87">
                  <a:extLst>
                    <a:ext uri="{FF2B5EF4-FFF2-40B4-BE49-F238E27FC236}">
                      <a16:creationId xmlns:a16="http://schemas.microsoft.com/office/drawing/2014/main" id="{586947F8-C2B3-F049-B4B8-90D5A1EAD6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6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89" name="AutoShape 88">
                  <a:extLst>
                    <a:ext uri="{FF2B5EF4-FFF2-40B4-BE49-F238E27FC236}">
                      <a16:creationId xmlns:a16="http://schemas.microsoft.com/office/drawing/2014/main" id="{5543A92C-5C91-A543-9BD0-82F864DC7E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79" name="Picture 89" descr="desktop_computer_stylized_small">
                <a:extLst>
                  <a:ext uri="{FF2B5EF4-FFF2-40B4-BE49-F238E27FC236}">
                    <a16:creationId xmlns:a16="http://schemas.microsoft.com/office/drawing/2014/main" id="{B906B6ED-402F-4449-BA66-BD87EB253BA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0" name="Rectangle 90">
                <a:extLst>
                  <a:ext uri="{FF2B5EF4-FFF2-40B4-BE49-F238E27FC236}">
                    <a16:creationId xmlns:a16="http://schemas.microsoft.com/office/drawing/2014/main" id="{1A819698-C764-174E-8C3B-87DFB4BDE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0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81" name="Freeform 91">
                <a:extLst>
                  <a:ext uri="{FF2B5EF4-FFF2-40B4-BE49-F238E27FC236}">
                    <a16:creationId xmlns:a16="http://schemas.microsoft.com/office/drawing/2014/main" id="{A6837B9A-B4D5-9F43-B186-202DF5D054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82" name="Line 92">
                <a:extLst>
                  <a:ext uri="{FF2B5EF4-FFF2-40B4-BE49-F238E27FC236}">
                    <a16:creationId xmlns:a16="http://schemas.microsoft.com/office/drawing/2014/main" id="{F6BB46D7-B8BF-A846-AE8B-94D314002E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83" name="Picture 93" descr="tv">
                <a:extLst>
                  <a:ext uri="{FF2B5EF4-FFF2-40B4-BE49-F238E27FC236}">
                    <a16:creationId xmlns:a16="http://schemas.microsoft.com/office/drawing/2014/main" id="{411DDBF4-1EEB-D440-87F4-9EB524511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3" name="Group 77">
            <a:extLst>
              <a:ext uri="{FF2B5EF4-FFF2-40B4-BE49-F238E27FC236}">
                <a16:creationId xmlns:a16="http://schemas.microsoft.com/office/drawing/2014/main" id="{9777AC37-7438-7943-9796-8FA6C75347BD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279564" y="1537877"/>
            <a:ext cx="1034751" cy="625054"/>
            <a:chOff x="-490" y="1664"/>
            <a:chExt cx="1429" cy="842"/>
          </a:xfrm>
        </p:grpSpPr>
        <p:sp>
          <p:nvSpPr>
            <p:cNvPr id="558" name="AutoShape 78">
              <a:extLst>
                <a:ext uri="{FF2B5EF4-FFF2-40B4-BE49-F238E27FC236}">
                  <a16:creationId xmlns:a16="http://schemas.microsoft.com/office/drawing/2014/main" id="{CDEEE819-6D55-324C-9335-BBBCCE74A7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59" name="Group 79">
              <a:extLst>
                <a:ext uri="{FF2B5EF4-FFF2-40B4-BE49-F238E27FC236}">
                  <a16:creationId xmlns:a16="http://schemas.microsoft.com/office/drawing/2014/main" id="{D9DFA845-D530-114E-B365-61415E5CFA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60" name="Rectangle 80">
                <a:extLst>
                  <a:ext uri="{FF2B5EF4-FFF2-40B4-BE49-F238E27FC236}">
                    <a16:creationId xmlns:a16="http://schemas.microsoft.com/office/drawing/2014/main" id="{288C3959-34C1-1F42-98F6-A7A19D18AB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1" name="Line 7">
                <a:extLst>
                  <a:ext uri="{FF2B5EF4-FFF2-40B4-BE49-F238E27FC236}">
                    <a16:creationId xmlns:a16="http://schemas.microsoft.com/office/drawing/2014/main" id="{59263F6A-9E5F-974A-B2C4-9DFC6603E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62" name="Group 82">
                <a:extLst>
                  <a:ext uri="{FF2B5EF4-FFF2-40B4-BE49-F238E27FC236}">
                    <a16:creationId xmlns:a16="http://schemas.microsoft.com/office/drawing/2014/main" id="{115F1127-052F-C34B-8E1E-7CDC241C942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68" name="Rectangle 83">
                  <a:extLst>
                    <a:ext uri="{FF2B5EF4-FFF2-40B4-BE49-F238E27FC236}">
                      <a16:creationId xmlns:a16="http://schemas.microsoft.com/office/drawing/2014/main" id="{65881937-B3B1-1648-96FC-7B2FC1478B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1001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69" name="Rectangle 84">
                  <a:extLst>
                    <a:ext uri="{FF2B5EF4-FFF2-40B4-BE49-F238E27FC236}">
                      <a16:creationId xmlns:a16="http://schemas.microsoft.com/office/drawing/2014/main" id="{AF45AE34-402A-A44B-8735-89F4D11DE4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4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0" name="Rectangle 85">
                  <a:extLst>
                    <a:ext uri="{FF2B5EF4-FFF2-40B4-BE49-F238E27FC236}">
                      <a16:creationId xmlns:a16="http://schemas.microsoft.com/office/drawing/2014/main" id="{63B08352-6366-C449-AFF8-74595CB31C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4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1" name="Rectangle 86">
                  <a:extLst>
                    <a:ext uri="{FF2B5EF4-FFF2-40B4-BE49-F238E27FC236}">
                      <a16:creationId xmlns:a16="http://schemas.microsoft.com/office/drawing/2014/main" id="{3D297AFC-C66D-894E-AE47-F4E87BF71B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" y="1069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2" name="Rectangle 87">
                  <a:extLst>
                    <a:ext uri="{FF2B5EF4-FFF2-40B4-BE49-F238E27FC236}">
                      <a16:creationId xmlns:a16="http://schemas.microsoft.com/office/drawing/2014/main" id="{CD786996-1025-0D4C-A604-A48BE78F106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4" y="1069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73" name="AutoShape 88">
                  <a:extLst>
                    <a:ext uri="{FF2B5EF4-FFF2-40B4-BE49-F238E27FC236}">
                      <a16:creationId xmlns:a16="http://schemas.microsoft.com/office/drawing/2014/main" id="{EBAF0E02-EDCC-BA40-B794-B4CEBED48A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63" name="Picture 89" descr="desktop_computer_stylized_small">
                <a:extLst>
                  <a:ext uri="{FF2B5EF4-FFF2-40B4-BE49-F238E27FC236}">
                    <a16:creationId xmlns:a16="http://schemas.microsoft.com/office/drawing/2014/main" id="{D01682A1-7198-AA48-B9F5-9B6F0D114EA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4" name="Rectangle 90">
                <a:extLst>
                  <a:ext uri="{FF2B5EF4-FFF2-40B4-BE49-F238E27FC236}">
                    <a16:creationId xmlns:a16="http://schemas.microsoft.com/office/drawing/2014/main" id="{647A01FF-63ED-C84E-8F0A-C5936FD27E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65" name="Freeform 91">
                <a:extLst>
                  <a:ext uri="{FF2B5EF4-FFF2-40B4-BE49-F238E27FC236}">
                    <a16:creationId xmlns:a16="http://schemas.microsoft.com/office/drawing/2014/main" id="{6827B81D-6527-C248-9354-4DD1E6085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66" name="Line 92">
                <a:extLst>
                  <a:ext uri="{FF2B5EF4-FFF2-40B4-BE49-F238E27FC236}">
                    <a16:creationId xmlns:a16="http://schemas.microsoft.com/office/drawing/2014/main" id="{131F1B37-9804-2442-8CFE-712BB8CF35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2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67" name="Picture 93" descr="tv">
                <a:extLst>
                  <a:ext uri="{FF2B5EF4-FFF2-40B4-BE49-F238E27FC236}">
                    <a16:creationId xmlns:a16="http://schemas.microsoft.com/office/drawing/2014/main" id="{BDF1EFF0-80BA-974F-98D5-E4B286967F9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4" name="Group 77">
            <a:extLst>
              <a:ext uri="{FF2B5EF4-FFF2-40B4-BE49-F238E27FC236}">
                <a16:creationId xmlns:a16="http://schemas.microsoft.com/office/drawing/2014/main" id="{FC3842BA-F6A1-A943-8BC3-429F35A5934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079676" y="2243231"/>
            <a:ext cx="1034751" cy="625054"/>
            <a:chOff x="-490" y="1664"/>
            <a:chExt cx="1429" cy="842"/>
          </a:xfrm>
        </p:grpSpPr>
        <p:sp>
          <p:nvSpPr>
            <p:cNvPr id="542" name="AutoShape 78">
              <a:extLst>
                <a:ext uri="{FF2B5EF4-FFF2-40B4-BE49-F238E27FC236}">
                  <a16:creationId xmlns:a16="http://schemas.microsoft.com/office/drawing/2014/main" id="{F4CF8682-97EE-BF49-B3C0-F173095F3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1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43" name="Group 79">
              <a:extLst>
                <a:ext uri="{FF2B5EF4-FFF2-40B4-BE49-F238E27FC236}">
                  <a16:creationId xmlns:a16="http://schemas.microsoft.com/office/drawing/2014/main" id="{56B9DA88-CC8A-C74D-8040-0B141F083A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44" name="Rectangle 80">
                <a:extLst>
                  <a:ext uri="{FF2B5EF4-FFF2-40B4-BE49-F238E27FC236}">
                    <a16:creationId xmlns:a16="http://schemas.microsoft.com/office/drawing/2014/main" id="{A1556C4D-4925-5C40-B85B-150BD64C24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2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5" name="Line 7">
                <a:extLst>
                  <a:ext uri="{FF2B5EF4-FFF2-40B4-BE49-F238E27FC236}">
                    <a16:creationId xmlns:a16="http://schemas.microsoft.com/office/drawing/2014/main" id="{6D9A0B80-B994-8746-B864-F597C4DAD7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46" name="Group 82">
                <a:extLst>
                  <a:ext uri="{FF2B5EF4-FFF2-40B4-BE49-F238E27FC236}">
                    <a16:creationId xmlns:a16="http://schemas.microsoft.com/office/drawing/2014/main" id="{7AB878AD-9002-254F-8CC0-1E24619299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52" name="Rectangle 83">
                  <a:extLst>
                    <a:ext uri="{FF2B5EF4-FFF2-40B4-BE49-F238E27FC236}">
                      <a16:creationId xmlns:a16="http://schemas.microsoft.com/office/drawing/2014/main" id="{58D02BC1-3896-6C48-AC39-2A17579D83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3" y="999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3" name="Rectangle 84">
                  <a:extLst>
                    <a:ext uri="{FF2B5EF4-FFF2-40B4-BE49-F238E27FC236}">
                      <a16:creationId xmlns:a16="http://schemas.microsoft.com/office/drawing/2014/main" id="{0CB6E5E4-16FB-FF49-81B9-AB7424C636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" y="1072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4" name="Rectangle 85">
                  <a:extLst>
                    <a:ext uri="{FF2B5EF4-FFF2-40B4-BE49-F238E27FC236}">
                      <a16:creationId xmlns:a16="http://schemas.microsoft.com/office/drawing/2014/main" id="{D0C881FA-C4AA-C447-8DFC-9718590C38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6" y="1072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5" name="Rectangle 86">
                  <a:extLst>
                    <a:ext uri="{FF2B5EF4-FFF2-40B4-BE49-F238E27FC236}">
                      <a16:creationId xmlns:a16="http://schemas.microsoft.com/office/drawing/2014/main" id="{F58E00EA-0D31-014A-89D2-9BACD30C543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7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6" name="Rectangle 87">
                  <a:extLst>
                    <a:ext uri="{FF2B5EF4-FFF2-40B4-BE49-F238E27FC236}">
                      <a16:creationId xmlns:a16="http://schemas.microsoft.com/office/drawing/2014/main" id="{E02E834F-5367-AE43-AE78-3E1D6F2998E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7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57" name="AutoShape 88">
                  <a:extLst>
                    <a:ext uri="{FF2B5EF4-FFF2-40B4-BE49-F238E27FC236}">
                      <a16:creationId xmlns:a16="http://schemas.microsoft.com/office/drawing/2014/main" id="{F52E13E5-BFDC-9B48-AFD6-8BF4E2E34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47" name="Picture 89" descr="desktop_computer_stylized_small">
                <a:extLst>
                  <a:ext uri="{FF2B5EF4-FFF2-40B4-BE49-F238E27FC236}">
                    <a16:creationId xmlns:a16="http://schemas.microsoft.com/office/drawing/2014/main" id="{46782061-070C-624F-ABB3-A650B38E5B6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8" name="Rectangle 90">
                <a:extLst>
                  <a:ext uri="{FF2B5EF4-FFF2-40B4-BE49-F238E27FC236}">
                    <a16:creationId xmlns:a16="http://schemas.microsoft.com/office/drawing/2014/main" id="{813867D0-BBA4-D644-97B2-EAABDC5009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2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49" name="Freeform 91">
                <a:extLst>
                  <a:ext uri="{FF2B5EF4-FFF2-40B4-BE49-F238E27FC236}">
                    <a16:creationId xmlns:a16="http://schemas.microsoft.com/office/drawing/2014/main" id="{04C61F80-C797-2A43-9E07-8D36C1F0B1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50" name="Line 92">
                <a:extLst>
                  <a:ext uri="{FF2B5EF4-FFF2-40B4-BE49-F238E27FC236}">
                    <a16:creationId xmlns:a16="http://schemas.microsoft.com/office/drawing/2014/main" id="{775B1909-4227-F444-97B1-F14F1FB52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51" name="Picture 93" descr="tv">
                <a:extLst>
                  <a:ext uri="{FF2B5EF4-FFF2-40B4-BE49-F238E27FC236}">
                    <a16:creationId xmlns:a16="http://schemas.microsoft.com/office/drawing/2014/main" id="{B1847795-731E-3940-B2A1-A2B226A674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25" name="Group 77">
            <a:extLst>
              <a:ext uri="{FF2B5EF4-FFF2-40B4-BE49-F238E27FC236}">
                <a16:creationId xmlns:a16="http://schemas.microsoft.com/office/drawing/2014/main" id="{287AA7E4-54CA-844E-AF87-E56264EE91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20975" y="1925365"/>
            <a:ext cx="1034751" cy="625054"/>
            <a:chOff x="-490" y="1664"/>
            <a:chExt cx="1429" cy="842"/>
          </a:xfrm>
        </p:grpSpPr>
        <p:sp>
          <p:nvSpPr>
            <p:cNvPr id="526" name="AutoShape 78">
              <a:extLst>
                <a:ext uri="{FF2B5EF4-FFF2-40B4-BE49-F238E27FC236}">
                  <a16:creationId xmlns:a16="http://schemas.microsoft.com/office/drawing/2014/main" id="{C41E7642-3290-4842-9222-3C6E96644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90" y="1664"/>
              <a:ext cx="1429" cy="295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  <a:cs typeface="Arial" charset="0"/>
              </a:endParaRPr>
            </a:p>
          </p:txBody>
        </p:sp>
        <p:grpSp>
          <p:nvGrpSpPr>
            <p:cNvPr id="527" name="Group 79">
              <a:extLst>
                <a:ext uri="{FF2B5EF4-FFF2-40B4-BE49-F238E27FC236}">
                  <a16:creationId xmlns:a16="http://schemas.microsoft.com/office/drawing/2014/main" id="{3C5F0836-5CF2-E749-B3B4-C9164F5104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427" y="1737"/>
              <a:ext cx="1217" cy="769"/>
              <a:chOff x="-427" y="1737"/>
              <a:chExt cx="1217" cy="769"/>
            </a:xfrm>
          </p:grpSpPr>
          <p:sp>
            <p:nvSpPr>
              <p:cNvPr id="528" name="Rectangle 80">
                <a:extLst>
                  <a:ext uri="{FF2B5EF4-FFF2-40B4-BE49-F238E27FC236}">
                    <a16:creationId xmlns:a16="http://schemas.microsoft.com/office/drawing/2014/main" id="{D376CDA2-F18B-3F49-AFE3-B0B10C189C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337" y="1923"/>
                <a:ext cx="1127" cy="584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29" name="Line 7">
                <a:extLst>
                  <a:ext uri="{FF2B5EF4-FFF2-40B4-BE49-F238E27FC236}">
                    <a16:creationId xmlns:a16="http://schemas.microsoft.com/office/drawing/2014/main" id="{37A59894-2741-4D4A-8CDF-F25E9701CE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-150" y="2270"/>
                <a:ext cx="230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grpSp>
            <p:nvGrpSpPr>
              <p:cNvPr id="530" name="Group 82">
                <a:extLst>
                  <a:ext uri="{FF2B5EF4-FFF2-40B4-BE49-F238E27FC236}">
                    <a16:creationId xmlns:a16="http://schemas.microsoft.com/office/drawing/2014/main" id="{BE061A62-D964-DE40-B1F1-41FBA95709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" y="2192"/>
                <a:ext cx="387" cy="139"/>
                <a:chOff x="322" y="890"/>
                <a:chExt cx="872" cy="339"/>
              </a:xfrm>
            </p:grpSpPr>
            <p:sp>
              <p:nvSpPr>
                <p:cNvPr id="536" name="Rectangle 83">
                  <a:extLst>
                    <a:ext uri="{FF2B5EF4-FFF2-40B4-BE49-F238E27FC236}">
                      <a16:creationId xmlns:a16="http://schemas.microsoft.com/office/drawing/2014/main" id="{FA602B06-9057-1D47-92F9-C0E6B376B8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24" y="1000"/>
                  <a:ext cx="864" cy="229"/>
                </a:xfrm>
                <a:prstGeom prst="rect">
                  <a:avLst/>
                </a:pr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7" name="Rectangle 84">
                  <a:extLst>
                    <a:ext uri="{FF2B5EF4-FFF2-40B4-BE49-F238E27FC236}">
                      <a16:creationId xmlns:a16="http://schemas.microsoft.com/office/drawing/2014/main" id="{5BD3CCE4-36D5-1B46-A7FD-CB5B204A6F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3" y="1073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8" name="Rectangle 85">
                  <a:extLst>
                    <a:ext uri="{FF2B5EF4-FFF2-40B4-BE49-F238E27FC236}">
                      <a16:creationId xmlns:a16="http://schemas.microsoft.com/office/drawing/2014/main" id="{1802B9B8-7627-3E49-8C86-BAB66D025E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7" y="1073"/>
                  <a:ext cx="54" cy="57"/>
                </a:xfrm>
                <a:prstGeom prst="rect">
                  <a:avLst/>
                </a:prstGeom>
                <a:solidFill>
                  <a:srgbClr val="33CC33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39" name="Rectangle 86">
                  <a:extLst>
                    <a:ext uri="{FF2B5EF4-FFF2-40B4-BE49-F238E27FC236}">
                      <a16:creationId xmlns:a16="http://schemas.microsoft.com/office/drawing/2014/main" id="{83D7E963-6D7B-B44C-916F-650F75A71D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6" y="1068"/>
                  <a:ext cx="59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0" name="Rectangle 87">
                  <a:extLst>
                    <a:ext uri="{FF2B5EF4-FFF2-40B4-BE49-F238E27FC236}">
                      <a16:creationId xmlns:a16="http://schemas.microsoft.com/office/drawing/2014/main" id="{EA18CE1F-FE4F-7544-A37F-44D2310E04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1068"/>
                  <a:ext cx="54" cy="57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xmlns="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  <a:cs typeface="Arial" charset="0"/>
                  </a:endParaRPr>
                </a:p>
              </p:txBody>
            </p:sp>
            <p:sp>
              <p:nvSpPr>
                <p:cNvPr id="541" name="AutoShape 88">
                  <a:extLst>
                    <a:ext uri="{FF2B5EF4-FFF2-40B4-BE49-F238E27FC236}">
                      <a16:creationId xmlns:a16="http://schemas.microsoft.com/office/drawing/2014/main" id="{231D8DF4-C9A7-8542-924A-6CF22A5AA1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322" y="890"/>
                  <a:ext cx="859" cy="110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4501 w 21600"/>
                    <a:gd name="T13" fmla="*/ 4516 h 21600"/>
                    <a:gd name="T14" fmla="*/ 17099 w 21600"/>
                    <a:gd name="T15" fmla="*/ 17084 h 2160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600" h="21600">
                      <a:moveTo>
                        <a:pt x="0" y="0"/>
                      </a:moveTo>
                      <a:lnTo>
                        <a:pt x="5400" y="21600"/>
                      </a:lnTo>
                      <a:lnTo>
                        <a:pt x="16200" y="2160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FFFF99"/>
                </a:solidFill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defTabSz="91440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ＭＳ Ｐゴシック" charset="0"/>
                  </a:endParaRPr>
                </a:p>
              </p:txBody>
            </p:sp>
          </p:grpSp>
          <p:pic>
            <p:nvPicPr>
              <p:cNvPr id="531" name="Picture 89" descr="desktop_computer_stylized_small">
                <a:extLst>
                  <a:ext uri="{FF2B5EF4-FFF2-40B4-BE49-F238E27FC236}">
                    <a16:creationId xmlns:a16="http://schemas.microsoft.com/office/drawing/2014/main" id="{2A67F404-25EF-E542-ABFE-5FD2F78D993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427" y="2049"/>
                <a:ext cx="447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2" name="Rectangle 90">
                <a:extLst>
                  <a:ext uri="{FF2B5EF4-FFF2-40B4-BE49-F238E27FC236}">
                    <a16:creationId xmlns:a16="http://schemas.microsoft.com/office/drawing/2014/main" id="{91C1B0D7-2818-D946-BBD7-E30EF1880B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" y="2233"/>
                <a:ext cx="103" cy="90"/>
              </a:xfrm>
              <a:prstGeom prst="rect">
                <a:avLst/>
              </a:prstGeom>
              <a:solidFill>
                <a:srgbClr val="00009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sp>
            <p:nvSpPr>
              <p:cNvPr id="533" name="Freeform 91">
                <a:extLst>
                  <a:ext uri="{FF2B5EF4-FFF2-40B4-BE49-F238E27FC236}">
                    <a16:creationId xmlns:a16="http://schemas.microsoft.com/office/drawing/2014/main" id="{3A4CC558-FE68-5042-98E3-4318501AFE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" y="1951"/>
                <a:ext cx="302" cy="274"/>
              </a:xfrm>
              <a:custGeom>
                <a:avLst/>
                <a:gdLst>
                  <a:gd name="T0" fmla="*/ 37 w 381"/>
                  <a:gd name="T1" fmla="*/ 274 h 274"/>
                  <a:gd name="T2" fmla="*/ 37 w 381"/>
                  <a:gd name="T3" fmla="*/ 130 h 274"/>
                  <a:gd name="T4" fmla="*/ 0 w 381"/>
                  <a:gd name="T5" fmla="*/ 0 h 274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381" h="274">
                    <a:moveTo>
                      <a:pt x="381" y="274"/>
                    </a:moveTo>
                    <a:lnTo>
                      <a:pt x="381" y="130"/>
                    </a:lnTo>
                    <a:lnTo>
                      <a:pt x="0" y="0"/>
                    </a:lnTo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</a:endParaRPr>
              </a:p>
            </p:txBody>
          </p:sp>
          <p:sp>
            <p:nvSpPr>
              <p:cNvPr id="534" name="Line 92">
                <a:extLst>
                  <a:ext uri="{FF2B5EF4-FFF2-40B4-BE49-F238E27FC236}">
                    <a16:creationId xmlns:a16="http://schemas.microsoft.com/office/drawing/2014/main" id="{ABAF1BEB-04CA-3B48-8C67-7DE8731FAE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70" y="2271"/>
                <a:ext cx="15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ＭＳ Ｐゴシック" charset="0"/>
                  <a:cs typeface="Arial" charset="0"/>
                </a:endParaRPr>
              </a:p>
            </p:txBody>
          </p:sp>
          <p:pic>
            <p:nvPicPr>
              <p:cNvPr id="535" name="Picture 93" descr="tv">
                <a:extLst>
                  <a:ext uri="{FF2B5EF4-FFF2-40B4-BE49-F238E27FC236}">
                    <a16:creationId xmlns:a16="http://schemas.microsoft.com/office/drawing/2014/main" id="{923D2FEA-B28C-CC4B-9A26-BE41579D5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" y="1737"/>
                <a:ext cx="476" cy="4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959630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Summary of </a:t>
            </a:r>
            <a:r>
              <a:rPr lang="en-US" sz="4000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MAC</a:t>
            </a:r>
            <a:r>
              <a:rPr lang="en-US" b="0" kern="0" dirty="0">
                <a:solidFill>
                  <a:srgbClr val="000099"/>
                </a:solidFill>
                <a:latin typeface="+mn-lt"/>
                <a:ea typeface="ＭＳ Ｐゴシック" charset="0"/>
              </a:rPr>
              <a:t>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40E2AF9C-1A65-774D-917A-173687CEF53C}"/>
              </a:ext>
            </a:extLst>
          </p:cNvPr>
          <p:cNvSpPr txBox="1">
            <a:spLocks noChangeArrowheads="1"/>
          </p:cNvSpPr>
          <p:nvPr/>
        </p:nvSpPr>
        <p:spPr>
          <a:xfrm>
            <a:off x="1219199" y="1414670"/>
            <a:ext cx="10588487" cy="4906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channel partitioning, </a:t>
            </a:r>
            <a:r>
              <a:rPr lang="en-US" dirty="0"/>
              <a:t>by time, frequency or code</a:t>
            </a:r>
          </a:p>
          <a:p>
            <a:pPr marL="690563" lvl="1" indent="-233363">
              <a:defRPr/>
            </a:pPr>
            <a:r>
              <a:rPr lang="en-US" dirty="0"/>
              <a:t>Time Division, Frequency Division</a:t>
            </a:r>
          </a:p>
          <a:p>
            <a:pPr marL="231775" indent="-231775">
              <a:defRPr/>
            </a:pPr>
            <a:r>
              <a:rPr lang="en-US" dirty="0">
                <a:solidFill>
                  <a:srgbClr val="C00000"/>
                </a:solidFill>
              </a:rPr>
              <a:t>random access </a:t>
            </a:r>
            <a:r>
              <a:rPr lang="en-US" dirty="0"/>
              <a:t>(dynamic), </a:t>
            </a:r>
          </a:p>
          <a:p>
            <a:pPr marL="690563" lvl="1" indent="-233363">
              <a:defRPr/>
            </a:pPr>
            <a:r>
              <a:rPr lang="en-US" sz="2800" dirty="0"/>
              <a:t>ALOHA, S-ALOHA, CSMA, CSMA/CD</a:t>
            </a:r>
          </a:p>
          <a:p>
            <a:pPr marL="690563" lvl="1" indent="-233363">
              <a:defRPr/>
            </a:pPr>
            <a:r>
              <a:rPr lang="en-US" sz="2800" dirty="0"/>
              <a:t>carrier sensing: easy in some technologies (wire), hard in others (wireless)</a:t>
            </a:r>
          </a:p>
          <a:p>
            <a:pPr marL="690563" lvl="1" indent="-233363">
              <a:defRPr/>
            </a:pPr>
            <a:r>
              <a:rPr lang="en-US" sz="2800" dirty="0"/>
              <a:t>CSMA/CD used in Ethernet</a:t>
            </a:r>
          </a:p>
          <a:p>
            <a:pPr marL="690563" lvl="1" indent="-233363">
              <a:defRPr/>
            </a:pPr>
            <a:r>
              <a:rPr lang="en-US" sz="2800" dirty="0"/>
              <a:t>CSMA/CA used in 802.11</a:t>
            </a:r>
          </a:p>
          <a:p>
            <a:pPr marL="231775" indent="-231775">
              <a:tabLst>
                <a:tab pos="279400" algn="l"/>
              </a:tabLst>
              <a:defRPr/>
            </a:pPr>
            <a:r>
              <a:rPr lang="en-US" dirty="0">
                <a:solidFill>
                  <a:srgbClr val="C00000"/>
                </a:solidFill>
              </a:rPr>
              <a:t>taking turns</a:t>
            </a:r>
          </a:p>
          <a:p>
            <a:pPr marL="690563" lvl="1" indent="-233363">
              <a:defRPr/>
            </a:pPr>
            <a:r>
              <a:rPr lang="en-US" sz="2800" dirty="0"/>
              <a:t>polling from central site, token passing</a:t>
            </a:r>
          </a:p>
          <a:p>
            <a:pPr marL="690563" lvl="1" indent="-233363">
              <a:defRPr/>
            </a:pPr>
            <a:r>
              <a:rPr lang="en-US" sz="2800" dirty="0"/>
              <a:t>Bluetooth, FDDI,  token ring </a:t>
            </a:r>
          </a:p>
        </p:txBody>
      </p:sp>
    </p:spTree>
    <p:extLst>
      <p:ext uri="{BB962C8B-B14F-4D97-AF65-F5344CB8AC3E}">
        <p14:creationId xmlns:p14="http://schemas.microsoft.com/office/powerpoint/2010/main" val="340310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An ideal multiple access protocol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A702EAE9-EF5B-DD4F-BD34-31F1BD3532FC}"/>
              </a:ext>
            </a:extLst>
          </p:cNvPr>
          <p:cNvSpPr txBox="1">
            <a:spLocks noChangeArrowheads="1"/>
          </p:cNvSpPr>
          <p:nvPr/>
        </p:nvSpPr>
        <p:spPr>
          <a:xfrm>
            <a:off x="944216" y="1626703"/>
            <a:ext cx="1005508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given: </a:t>
            </a:r>
            <a:r>
              <a:rPr lang="en-US" sz="3200" dirty="0"/>
              <a:t>multiple access channel (MAC) of rate </a:t>
            </a:r>
            <a:r>
              <a:rPr lang="en-US" sz="3200" i="1" dirty="0"/>
              <a:t>R</a:t>
            </a:r>
            <a:r>
              <a:rPr lang="en-US" sz="3200" dirty="0"/>
              <a:t> bps</a:t>
            </a:r>
          </a:p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0000A8"/>
                </a:solidFill>
              </a:rPr>
              <a:t>desiderata:</a:t>
            </a:r>
          </a:p>
          <a:p>
            <a:pPr lvl="1">
              <a:buFont typeface="Wingdings" charset="0"/>
              <a:buNone/>
              <a:defRPr/>
            </a:pPr>
            <a:r>
              <a:rPr lang="en-US" dirty="0"/>
              <a:t>1. </a:t>
            </a:r>
            <a:r>
              <a:rPr lang="en-US" sz="2800" dirty="0"/>
              <a:t>when one node wants to transmit, it can send at rate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2. when M nodes want to transmit, each can send at average rate </a:t>
            </a:r>
            <a:r>
              <a:rPr lang="en-US" sz="2800" i="1" dirty="0"/>
              <a:t>R/M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3. fully decentralized:</a:t>
            </a:r>
          </a:p>
          <a:p>
            <a:pPr lvl="2">
              <a:defRPr/>
            </a:pPr>
            <a:r>
              <a:rPr lang="en-US" sz="2800" dirty="0"/>
              <a:t>no special node to coordinate transmissions</a:t>
            </a:r>
          </a:p>
          <a:p>
            <a:pPr lvl="2">
              <a:defRPr/>
            </a:pPr>
            <a:r>
              <a:rPr lang="en-US" sz="2800" dirty="0"/>
              <a:t>no synchronization of clocks, slots</a:t>
            </a:r>
          </a:p>
          <a:p>
            <a:pPr lvl="1">
              <a:buFont typeface="Wingdings" charset="0"/>
              <a:buNone/>
              <a:defRPr/>
            </a:pPr>
            <a:r>
              <a:rPr lang="en-US" sz="2800" dirty="0"/>
              <a:t>4. simple</a:t>
            </a:r>
          </a:p>
        </p:txBody>
      </p:sp>
    </p:spTree>
    <p:extLst>
      <p:ext uri="{BB962C8B-B14F-4D97-AF65-F5344CB8AC3E}">
        <p14:creationId xmlns:p14="http://schemas.microsoft.com/office/powerpoint/2010/main" val="334465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MAC protocols: taxonomy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CD480CDD-CB17-934B-BC0E-C5D3C5E0F75F}"/>
              </a:ext>
            </a:extLst>
          </p:cNvPr>
          <p:cNvSpPr txBox="1">
            <a:spLocks noChangeArrowheads="1"/>
          </p:cNvSpPr>
          <p:nvPr/>
        </p:nvSpPr>
        <p:spPr>
          <a:xfrm>
            <a:off x="811696" y="1356210"/>
            <a:ext cx="11141765" cy="4938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/>
              <a:t>three broad classes:</a:t>
            </a:r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channel partitioning</a:t>
            </a:r>
          </a:p>
          <a:p>
            <a:pPr lvl="1">
              <a:defRPr/>
            </a:pPr>
            <a:r>
              <a:rPr lang="en-US" sz="2800" dirty="0"/>
              <a:t>divide channel into smaller </a:t>
            </a:r>
            <a:r>
              <a:rPr lang="en-US" altLang="ja-JP" sz="2800" dirty="0"/>
              <a:t>“</a:t>
            </a:r>
            <a:r>
              <a:rPr lang="en-US" sz="2800" dirty="0"/>
              <a:t>pieces</a:t>
            </a:r>
            <a:r>
              <a:rPr lang="en-US" altLang="ja-JP" sz="2800" dirty="0"/>
              <a:t>”</a:t>
            </a:r>
            <a:r>
              <a:rPr lang="en-US" sz="2800" dirty="0"/>
              <a:t> (time slots, frequency, code)</a:t>
            </a:r>
          </a:p>
          <a:p>
            <a:pPr lvl="1">
              <a:defRPr/>
            </a:pPr>
            <a:r>
              <a:rPr lang="en-US" sz="2800" dirty="0"/>
              <a:t>allocate piece to node for exclusive use</a:t>
            </a:r>
            <a:endParaRPr lang="en-US" sz="3200" dirty="0"/>
          </a:p>
          <a:p>
            <a:pPr marL="404813" indent="-274638">
              <a:defRPr/>
            </a:pPr>
            <a:r>
              <a:rPr lang="en-US" sz="3200" i="1" dirty="0">
                <a:solidFill>
                  <a:srgbClr val="C00000"/>
                </a:solidFill>
              </a:rPr>
              <a:t>random access</a:t>
            </a:r>
          </a:p>
          <a:p>
            <a:pPr lvl="1">
              <a:defRPr/>
            </a:pPr>
            <a:r>
              <a:rPr lang="en-US" sz="2800" dirty="0"/>
              <a:t>channel not divided, allow collisions</a:t>
            </a:r>
          </a:p>
          <a:p>
            <a:pPr lvl="1">
              <a:defRPr/>
            </a:pPr>
            <a:r>
              <a:rPr lang="en-US" altLang="ja-JP" sz="2800" dirty="0"/>
              <a:t>“</a:t>
            </a:r>
            <a:r>
              <a:rPr lang="en-US" sz="2800" dirty="0"/>
              <a:t>recover</a:t>
            </a:r>
            <a:r>
              <a:rPr lang="en-US" altLang="ja-JP" sz="2800" dirty="0"/>
              <a:t>”</a:t>
            </a:r>
            <a:r>
              <a:rPr lang="en-US" sz="2800" dirty="0"/>
              <a:t> from collisions</a:t>
            </a:r>
            <a:endParaRPr lang="en-US" dirty="0"/>
          </a:p>
          <a:p>
            <a:pPr marL="404813" indent="-274638">
              <a:defRPr/>
            </a:pPr>
            <a:r>
              <a:rPr lang="en-US" sz="3200" dirty="0">
                <a:solidFill>
                  <a:srgbClr val="C00000"/>
                </a:solidFill>
              </a:rPr>
              <a:t>“taking turns</a:t>
            </a:r>
            <a:r>
              <a:rPr lang="en-US" altLang="ja-JP" sz="3200" dirty="0">
                <a:solidFill>
                  <a:srgbClr val="C00000"/>
                </a:solidFill>
              </a:rPr>
              <a:t>”</a:t>
            </a:r>
            <a:endParaRPr lang="en-US" sz="3200" dirty="0">
              <a:solidFill>
                <a:srgbClr val="C00000"/>
              </a:solidFill>
            </a:endParaRPr>
          </a:p>
          <a:p>
            <a:pPr lvl="1">
              <a:defRPr/>
            </a:pPr>
            <a:r>
              <a:rPr lang="en-US" sz="2800" dirty="0"/>
              <a:t>nodes take turns, but nodes with more to send can take longer turns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986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TDMA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3" name="Rectangle 3">
            <a:extLst>
              <a:ext uri="{FF2B5EF4-FFF2-40B4-BE49-F238E27FC236}">
                <a16:creationId xmlns:a16="http://schemas.microsoft.com/office/drawing/2014/main" id="{0A448D7E-58D9-064C-A6F1-E4409D3F3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904" y="1459051"/>
            <a:ext cx="10230470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75000"/>
              </a:lnSpc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TDMA: time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access to channel in “rounds”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each station gets fixed length slot (length = packet transmission time) in each round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unused slots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kern="0" dirty="0">
                <a:cs typeface="+mn-cs"/>
              </a:rPr>
              <a:t>example: 6-station LAN, 1,3,4 have packets to send, slots 2,5,6 idle </a:t>
            </a:r>
            <a:endParaRPr lang="en-US" sz="3200" kern="0" dirty="0">
              <a:cs typeface="+mn-cs"/>
            </a:endParaRPr>
          </a:p>
        </p:txBody>
      </p:sp>
      <p:sp>
        <p:nvSpPr>
          <p:cNvPr id="44" name="Line 7">
            <a:extLst>
              <a:ext uri="{FF2B5EF4-FFF2-40B4-BE49-F238E27FC236}">
                <a16:creationId xmlns:a16="http://schemas.microsoft.com/office/drawing/2014/main" id="{A162B864-328B-BB4E-A401-8C10A01CA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97001" y="5652397"/>
            <a:ext cx="60848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5" name="Rectangle 8">
            <a:extLst>
              <a:ext uri="{FF2B5EF4-FFF2-40B4-BE49-F238E27FC236}">
                <a16:creationId xmlns:a16="http://schemas.microsoft.com/office/drawing/2014/main" id="{5BF0ACED-1DF3-A344-A69A-823B25CE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51" y="5425384"/>
            <a:ext cx="479425" cy="230188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6" name="Rectangle 10">
            <a:extLst>
              <a:ext uri="{FF2B5EF4-FFF2-40B4-BE49-F238E27FC236}">
                <a16:creationId xmlns:a16="http://schemas.microsoft.com/office/drawing/2014/main" id="{B5DDDA64-5C9C-D148-8420-B593565524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78101" y="5425384"/>
            <a:ext cx="479425" cy="230188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7" name="Rectangle 11">
            <a:extLst>
              <a:ext uri="{FF2B5EF4-FFF2-40B4-BE49-F238E27FC236}">
                <a16:creationId xmlns:a16="http://schemas.microsoft.com/office/drawing/2014/main" id="{D9985277-7968-C842-9231-012104EC2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2763" y="5425384"/>
            <a:ext cx="479425" cy="230188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8" name="Line 13">
            <a:extLst>
              <a:ext uri="{FF2B5EF4-FFF2-40B4-BE49-F238E27FC236}">
                <a16:creationId xmlns:a16="http://schemas.microsoft.com/office/drawing/2014/main" id="{F7E6C5C0-28CB-2C46-906A-E86EFCC6E08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0838" y="5312672"/>
            <a:ext cx="0" cy="33813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1E737FE-2977-8B4C-B4D9-80C37910A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6276" y="5315847"/>
            <a:ext cx="0" cy="33813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0" name="Text Box 23">
            <a:extLst>
              <a:ext uri="{FF2B5EF4-FFF2-40B4-BE49-F238E27FC236}">
                <a16:creationId xmlns:a16="http://schemas.microsoft.com/office/drawing/2014/main" id="{48F8A2A9-DBD4-9443-B624-51C1A0D8AF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263" y="539204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4D91ED1E-2495-0E4F-9B3E-3AFE785C5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5377759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AAF51084-5D55-9047-9D10-B125F32EE8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551" y="5384109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53" name="Rectangle 26">
            <a:extLst>
              <a:ext uri="{FF2B5EF4-FFF2-40B4-BE49-F238E27FC236}">
                <a16:creationId xmlns:a16="http://schemas.microsoft.com/office/drawing/2014/main" id="{EA2F25EA-1C55-8B45-8EA1-3A00A92F0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751" y="5420622"/>
            <a:ext cx="479425" cy="230187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4" name="Rectangle 27">
            <a:extLst>
              <a:ext uri="{FF2B5EF4-FFF2-40B4-BE49-F238E27FC236}">
                <a16:creationId xmlns:a16="http://schemas.microsoft.com/office/drawing/2014/main" id="{39F06F1D-D0F6-4C49-99E0-AE58E606AD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5601" y="5420622"/>
            <a:ext cx="479425" cy="230187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5" name="Rectangle 28">
            <a:extLst>
              <a:ext uri="{FF2B5EF4-FFF2-40B4-BE49-F238E27FC236}">
                <a16:creationId xmlns:a16="http://schemas.microsoft.com/office/drawing/2014/main" id="{80AEA40D-BFBF-704C-9415-CB79BC9BD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263" y="5420622"/>
            <a:ext cx="479425" cy="230187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6" name="Line 29">
            <a:extLst>
              <a:ext uri="{FF2B5EF4-FFF2-40B4-BE49-F238E27FC236}">
                <a16:creationId xmlns:a16="http://schemas.microsoft.com/office/drawing/2014/main" id="{5025264D-4923-CA41-AB44-0965E9585DE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8338" y="5307909"/>
            <a:ext cx="0" cy="33813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57" name="Text Box 30">
            <a:extLst>
              <a:ext uri="{FF2B5EF4-FFF2-40B4-BE49-F238E27FC236}">
                <a16:creationId xmlns:a16="http://schemas.microsoft.com/office/drawing/2014/main" id="{9684285E-DFBE-DA4D-9AE4-55B5626A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6763" y="5387284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1</a:t>
            </a:r>
          </a:p>
        </p:txBody>
      </p:sp>
      <p:sp>
        <p:nvSpPr>
          <p:cNvPr id="58" name="Text Box 31">
            <a:extLst>
              <a:ext uri="{FF2B5EF4-FFF2-40B4-BE49-F238E27FC236}">
                <a16:creationId xmlns:a16="http://schemas.microsoft.com/office/drawing/2014/main" id="{6E82E5EA-026E-7045-B1A4-9CC9C86E8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2913" y="5372997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3</a:t>
            </a:r>
          </a:p>
        </p:txBody>
      </p:sp>
      <p:sp>
        <p:nvSpPr>
          <p:cNvPr id="59" name="Text Box 32">
            <a:extLst>
              <a:ext uri="{FF2B5EF4-FFF2-40B4-BE49-F238E27FC236}">
                <a16:creationId xmlns:a16="http://schemas.microsoft.com/office/drawing/2014/main" id="{5B3E3799-80A5-7142-9795-9DF13D5FF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8051" y="5379347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i="0" dirty="0">
                <a:solidFill>
                  <a:srgbClr val="FFFFFF"/>
                </a:solidFill>
                <a:latin typeface="Arial" charset="0"/>
              </a:rPr>
              <a:t>4</a:t>
            </a:r>
          </a:p>
        </p:txBody>
      </p:sp>
      <p:sp>
        <p:nvSpPr>
          <p:cNvPr id="60" name="Line 34">
            <a:extLst>
              <a:ext uri="{FF2B5EF4-FFF2-40B4-BE49-F238E27FC236}">
                <a16:creationId xmlns:a16="http://schemas.microsoft.com/office/drawing/2014/main" id="{14EBD35E-98E3-AF4C-839F-9C6CB952AFF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18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1" name="Line 35">
            <a:extLst>
              <a:ext uri="{FF2B5EF4-FFF2-40B4-BE49-F238E27FC236}">
                <a16:creationId xmlns:a16="http://schemas.microsoft.com/office/drawing/2014/main" id="{F002AB0E-BA6B-6448-B7B9-3028A445D9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781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2" name="Line 36">
            <a:extLst>
              <a:ext uri="{FF2B5EF4-FFF2-40B4-BE49-F238E27FC236}">
                <a16:creationId xmlns:a16="http://schemas.microsoft.com/office/drawing/2014/main" id="{F10DFCB1-F5CE-2944-B5BD-75F801E54F0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5435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3" name="Line 37">
            <a:extLst>
              <a:ext uri="{FF2B5EF4-FFF2-40B4-BE49-F238E27FC236}">
                <a16:creationId xmlns:a16="http://schemas.microsoft.com/office/drawing/2014/main" id="{5C202F74-B0E9-054A-BA6A-ED679E08BD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30601" y="5422209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4" name="Line 38">
            <a:extLst>
              <a:ext uri="{FF2B5EF4-FFF2-40B4-BE49-F238E27FC236}">
                <a16:creationId xmlns:a16="http://schemas.microsoft.com/office/drawing/2014/main" id="{17258870-A929-E743-9ABE-DE23B79DB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11613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5" name="Line 39">
            <a:extLst>
              <a:ext uri="{FF2B5EF4-FFF2-40B4-BE49-F238E27FC236}">
                <a16:creationId xmlns:a16="http://schemas.microsoft.com/office/drawing/2014/main" id="{8AD32332-0DC8-9E49-947E-1BAEF13A5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5935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6" name="Line 40">
            <a:extLst>
              <a:ext uri="{FF2B5EF4-FFF2-40B4-BE49-F238E27FC236}">
                <a16:creationId xmlns:a16="http://schemas.microsoft.com/office/drawing/2014/main" id="{5AD88233-F39A-B84C-B2C9-4019C2559D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7088" y="5412684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7" name="Line 41">
            <a:extLst>
              <a:ext uri="{FF2B5EF4-FFF2-40B4-BE49-F238E27FC236}">
                <a16:creationId xmlns:a16="http://schemas.microsoft.com/office/drawing/2014/main" id="{78671AB0-ED5E-5C4D-AC35-7C14A7C841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826" y="5407922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8" name="Line 42">
            <a:extLst>
              <a:ext uri="{FF2B5EF4-FFF2-40B4-BE49-F238E27FC236}">
                <a16:creationId xmlns:a16="http://schemas.microsoft.com/office/drawing/2014/main" id="{392BE166-36F8-ED44-B8F4-C49488BC9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81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9" name="Line 43">
            <a:extLst>
              <a:ext uri="{FF2B5EF4-FFF2-40B4-BE49-F238E27FC236}">
                <a16:creationId xmlns:a16="http://schemas.microsoft.com/office/drawing/2014/main" id="{C6ED8042-7995-2346-BE45-DBFCD6A273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5838" y="5322197"/>
            <a:ext cx="0" cy="338137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0" name="Line 44">
            <a:extLst>
              <a:ext uri="{FF2B5EF4-FFF2-40B4-BE49-F238E27FC236}">
                <a16:creationId xmlns:a16="http://schemas.microsoft.com/office/drawing/2014/main" id="{DD22EBBA-AEC8-5E4C-AABA-D5D9CC143D9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35601" y="5417447"/>
            <a:ext cx="0" cy="2381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1" name="Text Box 45">
            <a:extLst>
              <a:ext uri="{FF2B5EF4-FFF2-40B4-BE49-F238E27FC236}">
                <a16:creationId xmlns:a16="http://schemas.microsoft.com/office/drawing/2014/main" id="{F54AF62A-48FF-814D-8354-2867F36F7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413" y="4793559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2" name="Line 46">
            <a:extLst>
              <a:ext uri="{FF2B5EF4-FFF2-40B4-BE49-F238E27FC236}">
                <a16:creationId xmlns:a16="http://schemas.microsoft.com/office/drawing/2014/main" id="{7D7E0352-F8F2-5743-A848-9F53111F6B3D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6626" y="513010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3" name="Line 47">
            <a:extLst>
              <a:ext uri="{FF2B5EF4-FFF2-40B4-BE49-F238E27FC236}">
                <a16:creationId xmlns:a16="http://schemas.microsoft.com/office/drawing/2014/main" id="{EBD725BA-5097-D14C-982A-992BE18BDB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31951" y="512534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Line 48">
            <a:extLst>
              <a:ext uri="{FF2B5EF4-FFF2-40B4-BE49-F238E27FC236}">
                <a16:creationId xmlns:a16="http://schemas.microsoft.com/office/drawing/2014/main" id="{E29434D8-2134-AC4C-88EE-1DEC7494A21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1313" y="5038034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5" name="Line 49">
            <a:extLst>
              <a:ext uri="{FF2B5EF4-FFF2-40B4-BE49-F238E27FC236}">
                <a16:creationId xmlns:a16="http://schemas.microsoft.com/office/drawing/2014/main" id="{DD6295BF-D109-B14A-8DA1-AE6AAF54DB8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0401" y="5028509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Text Box 51">
            <a:extLst>
              <a:ext uri="{FF2B5EF4-FFF2-40B4-BE49-F238E27FC236}">
                <a16:creationId xmlns:a16="http://schemas.microsoft.com/office/drawing/2014/main" id="{699B3453-7E1D-004F-906D-AF9515116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263" y="4766572"/>
            <a:ext cx="70485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6-slot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i="0" dirty="0">
                <a:solidFill>
                  <a:srgbClr val="000000"/>
                </a:solidFill>
                <a:latin typeface="Arial" charset="0"/>
              </a:rPr>
              <a:t>frame</a:t>
            </a:r>
          </a:p>
        </p:txBody>
      </p:sp>
      <p:sp>
        <p:nvSpPr>
          <p:cNvPr id="77" name="Line 52">
            <a:extLst>
              <a:ext uri="{FF2B5EF4-FFF2-40B4-BE49-F238E27FC236}">
                <a16:creationId xmlns:a16="http://schemas.microsoft.com/office/drawing/2014/main" id="{93CF78E3-E304-1F47-A737-21BE287F408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0476" y="5136459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8" name="Line 53">
            <a:extLst>
              <a:ext uri="{FF2B5EF4-FFF2-40B4-BE49-F238E27FC236}">
                <a16:creationId xmlns:a16="http://schemas.microsoft.com/office/drawing/2014/main" id="{AB3A3849-AE7D-284D-84DC-79BD81FCD66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95801" y="5131697"/>
            <a:ext cx="98901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9" name="Line 55">
            <a:extLst>
              <a:ext uri="{FF2B5EF4-FFF2-40B4-BE49-F238E27FC236}">
                <a16:creationId xmlns:a16="http://schemas.microsoft.com/office/drawing/2014/main" id="{AE222EAA-A862-9447-9545-E85FC863E78C}"/>
              </a:ext>
            </a:extLst>
          </p:cNvPr>
          <p:cNvSpPr>
            <a:spLocks noChangeShapeType="1"/>
          </p:cNvSpPr>
          <p:nvPr/>
        </p:nvSpPr>
        <p:spPr bwMode="auto">
          <a:xfrm>
            <a:off x="8434251" y="5001522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0701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Channel partitioning MAC protocols: FDMA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06" name="Rectangle 3">
            <a:extLst>
              <a:ext uri="{FF2B5EF4-FFF2-40B4-BE49-F238E27FC236}">
                <a16:creationId xmlns:a16="http://schemas.microsoft.com/office/drawing/2014/main" id="{A94113D7-D843-6943-B334-D7CB4D1F9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997" y="1404730"/>
            <a:ext cx="10457898" cy="239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kern="0" dirty="0">
                <a:solidFill>
                  <a:srgbClr val="C00000"/>
                </a:solidFill>
                <a:cs typeface="+mn-cs"/>
              </a:rPr>
              <a:t>FDMA: frequency division multiple access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channel spectrum divided into frequency bands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each station assigned fixed frequency band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unused transmission time in frequency bands go idle </a:t>
            </a:r>
          </a:p>
          <a:p>
            <a:pPr indent="-277813">
              <a:lnSpc>
                <a:spcPct val="100000"/>
              </a:lnSpc>
              <a:spcBef>
                <a:spcPts val="600"/>
              </a:spcBef>
              <a:defRPr/>
            </a:pPr>
            <a:r>
              <a:rPr lang="en-US" sz="2400" kern="0" dirty="0">
                <a:cs typeface="+mn-cs"/>
              </a:rPr>
              <a:t>example: 6-station LAN, 1,3,4 have packet to send, frequency bands 2,5,6 idle </a:t>
            </a:r>
            <a:endParaRPr lang="en-US" kern="0" dirty="0">
              <a:cs typeface="+mn-cs"/>
            </a:endParaRPr>
          </a:p>
        </p:txBody>
      </p:sp>
      <p:sp>
        <p:nvSpPr>
          <p:cNvPr id="107" name="Rectangle 4">
            <a:extLst>
              <a:ext uri="{FF2B5EF4-FFF2-40B4-BE49-F238E27FC236}">
                <a16:creationId xmlns:a16="http://schemas.microsoft.com/office/drawing/2014/main" id="{FB019CDD-E472-AF4E-8949-C4737F99E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4416" y="4019343"/>
            <a:ext cx="627062" cy="2251075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8" name="Line 5">
            <a:extLst>
              <a:ext uri="{FF2B5EF4-FFF2-40B4-BE49-F238E27FC236}">
                <a16:creationId xmlns:a16="http://schemas.microsoft.com/office/drawing/2014/main" id="{7AC0087E-78DE-BF46-9489-779BB31FF6F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124243"/>
            <a:ext cx="622300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9FC23187-FBDC-FA4B-B4E6-6E7E43341D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5516355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E641A772-5023-C846-9FAC-463AEB27F36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5902118"/>
            <a:ext cx="627063" cy="1587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3C34D97D-BA0E-E54B-8121-E6DAAC9C5F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68066" y="4738480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EADC3381-A525-5746-A4EC-3AFDB46D7C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72828" y="4352718"/>
            <a:ext cx="631825" cy="635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3" name="Line 11">
            <a:extLst>
              <a:ext uri="{FF2B5EF4-FFF2-40B4-BE49-F238E27FC236}">
                <a16:creationId xmlns:a16="http://schemas.microsoft.com/office/drawing/2014/main" id="{CAEC1A74-CC07-704F-8130-3B0A0ED24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553" y="42923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4" name="Freeform 12">
            <a:extLst>
              <a:ext uri="{FF2B5EF4-FFF2-40B4-BE49-F238E27FC236}">
                <a16:creationId xmlns:a16="http://schemas.microsoft.com/office/drawing/2014/main" id="{4415498F-BA55-314D-A0E8-A4F7108E385D}"/>
              </a:ext>
            </a:extLst>
          </p:cNvPr>
          <p:cNvSpPr>
            <a:spLocks/>
          </p:cNvSpPr>
          <p:nvPr/>
        </p:nvSpPr>
        <p:spPr bwMode="auto">
          <a:xfrm>
            <a:off x="7641191" y="4173330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3333CC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5" name="Line 13">
            <a:extLst>
              <a:ext uri="{FF2B5EF4-FFF2-40B4-BE49-F238E27FC236}">
                <a16:creationId xmlns:a16="http://schemas.microsoft.com/office/drawing/2014/main" id="{F566D06F-DA9B-924F-A309-E705E2641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4695618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6" name="Line 15">
            <a:extLst>
              <a:ext uri="{FF2B5EF4-FFF2-40B4-BE49-F238E27FC236}">
                <a16:creationId xmlns:a16="http://schemas.microsoft.com/office/drawing/2014/main" id="{4AF0EC43-8F11-1A47-8304-4922215B14F2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1178" y="5094080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7" name="Freeform 16">
            <a:extLst>
              <a:ext uri="{FF2B5EF4-FFF2-40B4-BE49-F238E27FC236}">
                <a16:creationId xmlns:a16="http://schemas.microsoft.com/office/drawing/2014/main" id="{AB06C57E-A006-8040-A27E-949550E4FE8F}"/>
              </a:ext>
            </a:extLst>
          </p:cNvPr>
          <p:cNvSpPr>
            <a:spLocks/>
          </p:cNvSpPr>
          <p:nvPr/>
        </p:nvSpPr>
        <p:spPr bwMode="auto">
          <a:xfrm>
            <a:off x="7688816" y="4975018"/>
            <a:ext cx="1728787" cy="114300"/>
          </a:xfrm>
          <a:custGeom>
            <a:avLst/>
            <a:gdLst>
              <a:gd name="T0" fmla="*/ 0 w 1089"/>
              <a:gd name="T1" fmla="*/ 2147483647 h 72"/>
              <a:gd name="T2" fmla="*/ 0 w 1089"/>
              <a:gd name="T3" fmla="*/ 2147483647 h 72"/>
              <a:gd name="T4" fmla="*/ 2147483647 w 1089"/>
              <a:gd name="T5" fmla="*/ 0 h 72"/>
              <a:gd name="T6" fmla="*/ 2147483647 w 1089"/>
              <a:gd name="T7" fmla="*/ 2147483647 h 72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089" h="72">
                <a:moveTo>
                  <a:pt x="0" y="72"/>
                </a:moveTo>
                <a:lnTo>
                  <a:pt x="0" y="3"/>
                </a:lnTo>
                <a:lnTo>
                  <a:pt x="1089" y="0"/>
                </a:lnTo>
                <a:lnTo>
                  <a:pt x="1089" y="72"/>
                </a:lnTo>
              </a:path>
            </a:pathLst>
          </a:custGeom>
          <a:solidFill>
            <a:srgbClr val="FF0000"/>
          </a:solidFill>
          <a:ln w="19050" cap="flat" cmpd="sng">
            <a:noFill/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18" name="Group 17">
            <a:extLst>
              <a:ext uri="{FF2B5EF4-FFF2-40B4-BE49-F238E27FC236}">
                <a16:creationId xmlns:a16="http://schemas.microsoft.com/office/drawing/2014/main" id="{0C46EA38-B2CC-E242-A036-92D6D5CB1BD1}"/>
              </a:ext>
            </a:extLst>
          </p:cNvPr>
          <p:cNvGrpSpPr>
            <a:grpSpLocks/>
          </p:cNvGrpSpPr>
          <p:nvPr/>
        </p:nvGrpSpPr>
        <p:grpSpPr bwMode="auto">
          <a:xfrm>
            <a:off x="7558641" y="5379830"/>
            <a:ext cx="2228850" cy="119063"/>
            <a:chOff x="1884" y="2826"/>
            <a:chExt cx="1404" cy="75"/>
          </a:xfrm>
        </p:grpSpPr>
        <p:sp>
          <p:nvSpPr>
            <p:cNvPr id="119" name="Line 18">
              <a:extLst>
                <a:ext uri="{FF2B5EF4-FFF2-40B4-BE49-F238E27FC236}">
                  <a16:creationId xmlns:a16="http://schemas.microsoft.com/office/drawing/2014/main" id="{4C5A6A23-131D-3D4A-A858-616AD50DE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901"/>
              <a:ext cx="1404" cy="0"/>
            </a:xfrm>
            <a:prstGeom prst="line">
              <a:avLst/>
            </a:prstGeom>
            <a:noFill/>
            <a:ln w="19050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0" name="Freeform 19">
              <a:extLst>
                <a:ext uri="{FF2B5EF4-FFF2-40B4-BE49-F238E27FC236}">
                  <a16:creationId xmlns:a16="http://schemas.microsoft.com/office/drawing/2014/main" id="{AD858F7D-3B6B-6C4E-9D01-B6641A9BF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7" y="2826"/>
              <a:ext cx="1089" cy="72"/>
            </a:xfrm>
            <a:custGeom>
              <a:avLst/>
              <a:gdLst>
                <a:gd name="T0" fmla="*/ 0 w 1089"/>
                <a:gd name="T1" fmla="*/ 72 h 72"/>
                <a:gd name="T2" fmla="*/ 0 w 1089"/>
                <a:gd name="T3" fmla="*/ 3 h 72"/>
                <a:gd name="T4" fmla="*/ 1089 w 1089"/>
                <a:gd name="T5" fmla="*/ 0 h 72"/>
                <a:gd name="T6" fmla="*/ 1089 w 1089"/>
                <a:gd name="T7" fmla="*/ 72 h 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89" h="72">
                  <a:moveTo>
                    <a:pt x="0" y="72"/>
                  </a:moveTo>
                  <a:lnTo>
                    <a:pt x="0" y="3"/>
                  </a:lnTo>
                  <a:lnTo>
                    <a:pt x="1089" y="0"/>
                  </a:lnTo>
                  <a:lnTo>
                    <a:pt x="1089" y="72"/>
                  </a:lnTo>
                </a:path>
              </a:pathLst>
            </a:custGeom>
            <a:solidFill>
              <a:srgbClr val="00CC66"/>
            </a:solidFill>
            <a:ln w="19050" cap="flat" cmpd="sng">
              <a:noFill/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21" name="Line 20">
            <a:extLst>
              <a:ext uri="{FF2B5EF4-FFF2-40B4-BE49-F238E27FC236}">
                <a16:creationId xmlns:a16="http://schemas.microsoft.com/office/drawing/2014/main" id="{C3DEAD67-CC99-8145-991E-0D18A9400CC1}"/>
              </a:ext>
            </a:extLst>
          </p:cNvPr>
          <p:cNvSpPr>
            <a:spLocks noChangeShapeType="1"/>
          </p:cNvSpPr>
          <p:nvPr/>
        </p:nvSpPr>
        <p:spPr bwMode="auto">
          <a:xfrm>
            <a:off x="7588803" y="5905293"/>
            <a:ext cx="222885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22" name="Text Box 22">
            <a:extLst>
              <a:ext uri="{FF2B5EF4-FFF2-40B4-BE49-F238E27FC236}">
                <a16:creationId xmlns:a16="http://schemas.microsoft.com/office/drawing/2014/main" id="{76166768-A0A0-D047-AF51-584B5A200775}"/>
              </a:ext>
            </a:extLst>
          </p:cNvPr>
          <p:cNvSpPr txBox="1">
            <a:spLocks noChangeArrowheads="1"/>
          </p:cNvSpPr>
          <p:nvPr/>
        </p:nvSpPr>
        <p:spPr bwMode="auto">
          <a:xfrm rot="-5400000">
            <a:off x="5570297" y="4899612"/>
            <a:ext cx="1873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frequency bands</a:t>
            </a:r>
          </a:p>
        </p:txBody>
      </p:sp>
      <p:sp>
        <p:nvSpPr>
          <p:cNvPr id="123" name="Text Box 23">
            <a:extLst>
              <a:ext uri="{FF2B5EF4-FFF2-40B4-BE49-F238E27FC236}">
                <a16:creationId xmlns:a16="http://schemas.microsoft.com/office/drawing/2014/main" id="{17DE17BD-A94E-DA4D-AAF6-A402FC36902D}"/>
              </a:ext>
            </a:extLst>
          </p:cNvPr>
          <p:cNvSpPr txBox="1">
            <a:spLocks noChangeArrowheads="1"/>
          </p:cNvSpPr>
          <p:nvPr/>
        </p:nvSpPr>
        <p:spPr bwMode="auto">
          <a:xfrm rot="67766">
            <a:off x="9479516" y="3841543"/>
            <a:ext cx="615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time</a:t>
            </a:r>
          </a:p>
        </p:txBody>
      </p:sp>
      <p:sp>
        <p:nvSpPr>
          <p:cNvPr id="124" name="Freeform 54">
            <a:extLst>
              <a:ext uri="{FF2B5EF4-FFF2-40B4-BE49-F238E27FC236}">
                <a16:creationId xmlns:a16="http://schemas.microsoft.com/office/drawing/2014/main" id="{7AD42071-4F64-B843-A1C6-7FCBFED04E99}"/>
              </a:ext>
            </a:extLst>
          </p:cNvPr>
          <p:cNvSpPr>
            <a:spLocks/>
          </p:cNvSpPr>
          <p:nvPr/>
        </p:nvSpPr>
        <p:spPr bwMode="auto">
          <a:xfrm>
            <a:off x="4178853" y="4228893"/>
            <a:ext cx="595313" cy="1538287"/>
          </a:xfrm>
          <a:custGeom>
            <a:avLst/>
            <a:gdLst>
              <a:gd name="T0" fmla="*/ 2147483647 w 375"/>
              <a:gd name="T1" fmla="*/ 0 h 969"/>
              <a:gd name="T2" fmla="*/ 0 w 375"/>
              <a:gd name="T3" fmla="*/ 2147483647 h 969"/>
              <a:gd name="T4" fmla="*/ 2147483647 w 375"/>
              <a:gd name="T5" fmla="*/ 2147483647 h 969"/>
              <a:gd name="T6" fmla="*/ 2147483647 w 375"/>
              <a:gd name="T7" fmla="*/ 0 h 969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75" h="969">
                <a:moveTo>
                  <a:pt x="375" y="0"/>
                </a:moveTo>
                <a:lnTo>
                  <a:pt x="0" y="485"/>
                </a:lnTo>
                <a:lnTo>
                  <a:pt x="375" y="969"/>
                </a:lnTo>
                <a:lnTo>
                  <a:pt x="375" y="0"/>
                </a:lnTo>
                <a:close/>
              </a:path>
            </a:pathLst>
          </a:custGeom>
          <a:gradFill rotWithShape="1">
            <a:gsLst>
              <a:gs pos="0">
                <a:srgbClr val="0000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175" cmpd="sng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grpSp>
        <p:nvGrpSpPr>
          <p:cNvPr id="125" name="Group 56">
            <a:extLst>
              <a:ext uri="{FF2B5EF4-FFF2-40B4-BE49-F238E27FC236}">
                <a16:creationId xmlns:a16="http://schemas.microsoft.com/office/drawing/2014/main" id="{34B5CE52-E522-7047-BA9D-9BB20B9F9ADA}"/>
              </a:ext>
            </a:extLst>
          </p:cNvPr>
          <p:cNvGrpSpPr>
            <a:grpSpLocks/>
          </p:cNvGrpSpPr>
          <p:nvPr/>
        </p:nvGrpSpPr>
        <p:grpSpPr bwMode="auto">
          <a:xfrm>
            <a:off x="2440541" y="4867068"/>
            <a:ext cx="1666875" cy="314325"/>
            <a:chOff x="1614" y="1494"/>
            <a:chExt cx="1050" cy="198"/>
          </a:xfrm>
        </p:grpSpPr>
        <p:sp>
          <p:nvSpPr>
            <p:cNvPr id="126" name="Rectangle 57">
              <a:extLst>
                <a:ext uri="{FF2B5EF4-FFF2-40B4-BE49-F238E27FC236}">
                  <a16:creationId xmlns:a16="http://schemas.microsoft.com/office/drawing/2014/main" id="{35185768-7475-464D-9B46-EAE338591F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8" y="1500"/>
              <a:ext cx="168" cy="17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7" name="Freeform 58">
              <a:extLst>
                <a:ext uri="{FF2B5EF4-FFF2-40B4-BE49-F238E27FC236}">
                  <a16:creationId xmlns:a16="http://schemas.microsoft.com/office/drawing/2014/main" id="{DE23B659-5071-9E47-B3AE-975CCCF9C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1494"/>
              <a:ext cx="896" cy="198"/>
            </a:xfrm>
            <a:custGeom>
              <a:avLst/>
              <a:gdLst>
                <a:gd name="T0" fmla="*/ 18 w 896"/>
                <a:gd name="T1" fmla="*/ 0 h 198"/>
                <a:gd name="T2" fmla="*/ 0 w 896"/>
                <a:gd name="T3" fmla="*/ 96 h 198"/>
                <a:gd name="T4" fmla="*/ 18 w 896"/>
                <a:gd name="T5" fmla="*/ 198 h 198"/>
                <a:gd name="T6" fmla="*/ 774 w 896"/>
                <a:gd name="T7" fmla="*/ 198 h 198"/>
                <a:gd name="T8" fmla="*/ 750 w 896"/>
                <a:gd name="T9" fmla="*/ 90 h 198"/>
                <a:gd name="T10" fmla="*/ 774 w 896"/>
                <a:gd name="T11" fmla="*/ 0 h 198"/>
                <a:gd name="T12" fmla="*/ 18 w 896"/>
                <a:gd name="T13" fmla="*/ 0 h 19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96" h="198">
                  <a:moveTo>
                    <a:pt x="18" y="0"/>
                  </a:moveTo>
                  <a:lnTo>
                    <a:pt x="0" y="96"/>
                  </a:lnTo>
                  <a:lnTo>
                    <a:pt x="18" y="198"/>
                  </a:lnTo>
                  <a:lnTo>
                    <a:pt x="774" y="198"/>
                  </a:lnTo>
                  <a:cubicBezTo>
                    <a:pt x="896" y="180"/>
                    <a:pt x="750" y="123"/>
                    <a:pt x="750" y="90"/>
                  </a:cubicBezTo>
                  <a:cubicBezTo>
                    <a:pt x="750" y="57"/>
                    <a:pt x="896" y="15"/>
                    <a:pt x="774" y="0"/>
                  </a:cubicBezTo>
                  <a:lnTo>
                    <a:pt x="18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00"/>
                </a:gs>
                <a:gs pos="50000">
                  <a:srgbClr val="FFFFFF"/>
                </a:gs>
                <a:gs pos="100000">
                  <a:srgbClr val="000000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8" name="Oval 59">
              <a:extLst>
                <a:ext uri="{FF2B5EF4-FFF2-40B4-BE49-F238E27FC236}">
                  <a16:creationId xmlns:a16="http://schemas.microsoft.com/office/drawing/2014/main" id="{4CF64D39-F6A5-B043-AE9F-C0E095A89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2" y="1506"/>
              <a:ext cx="62" cy="16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  <p:sp>
          <p:nvSpPr>
            <p:cNvPr id="129" name="Line 60">
              <a:extLst>
                <a:ext uri="{FF2B5EF4-FFF2-40B4-BE49-F238E27FC236}">
                  <a16:creationId xmlns:a16="http://schemas.microsoft.com/office/drawing/2014/main" id="{1E0950E2-1737-0848-B4CE-20AE13DCB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6" y="1584"/>
              <a:ext cx="13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33" name="Text Box 69">
            <a:extLst>
              <a:ext uri="{FF2B5EF4-FFF2-40B4-BE49-F238E27FC236}">
                <a16:creationId xmlns:a16="http://schemas.microsoft.com/office/drawing/2014/main" id="{D3E65D95-5225-584A-9047-05868BCE9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9766" y="5579855"/>
            <a:ext cx="1289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i="0" dirty="0">
                <a:solidFill>
                  <a:srgbClr val="000000"/>
                </a:solidFill>
                <a:latin typeface="Arial" charset="0"/>
              </a:rPr>
              <a:t>FDM cable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9A0270D6-4A2D-1440-9DDD-3F93BFED8457}"/>
              </a:ext>
            </a:extLst>
          </p:cNvPr>
          <p:cNvSpPr/>
          <p:nvPr/>
        </p:nvSpPr>
        <p:spPr>
          <a:xfrm>
            <a:off x="5002905" y="5527821"/>
            <a:ext cx="1003515" cy="275129"/>
          </a:xfrm>
          <a:custGeom>
            <a:avLst/>
            <a:gdLst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37827"/>
              <a:gd name="connsiteX1" fmla="*/ 100739 w 1937289"/>
              <a:gd name="connsiteY1" fmla="*/ 0 h 437827"/>
              <a:gd name="connsiteX2" fmla="*/ 286719 w 1937289"/>
              <a:gd name="connsiteY2" fmla="*/ 430078 h 437827"/>
              <a:gd name="connsiteX3" fmla="*/ 480448 w 1937289"/>
              <a:gd name="connsiteY3" fmla="*/ 7749 h 437827"/>
              <a:gd name="connsiteX4" fmla="*/ 681926 w 1937289"/>
              <a:gd name="connsiteY4" fmla="*/ 433953 h 437827"/>
              <a:gd name="connsiteX5" fmla="*/ 867905 w 1937289"/>
              <a:gd name="connsiteY5" fmla="*/ 7749 h 437827"/>
              <a:gd name="connsiteX6" fmla="*/ 1061634 w 1937289"/>
              <a:gd name="connsiteY6" fmla="*/ 430078 h 437827"/>
              <a:gd name="connsiteX7" fmla="*/ 1255363 w 1937289"/>
              <a:gd name="connsiteY7" fmla="*/ 3875 h 437827"/>
              <a:gd name="connsiteX8" fmla="*/ 1452966 w 1937289"/>
              <a:gd name="connsiteY8" fmla="*/ 430078 h 437827"/>
              <a:gd name="connsiteX9" fmla="*/ 1638946 w 1937289"/>
              <a:gd name="connsiteY9" fmla="*/ 3875 h 437827"/>
              <a:gd name="connsiteX10" fmla="*/ 1836550 w 1937289"/>
              <a:gd name="connsiteY10" fmla="*/ 437827 h 437827"/>
              <a:gd name="connsiteX11" fmla="*/ 1937289 w 1937289"/>
              <a:gd name="connsiteY11" fmla="*/ 224726 h 437827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28600 h 444690"/>
              <a:gd name="connsiteX1" fmla="*/ 100739 w 1937289"/>
              <a:gd name="connsiteY1" fmla="*/ 0 h 444690"/>
              <a:gd name="connsiteX2" fmla="*/ 286719 w 1937289"/>
              <a:gd name="connsiteY2" fmla="*/ 430078 h 444690"/>
              <a:gd name="connsiteX3" fmla="*/ 480448 w 1937289"/>
              <a:gd name="connsiteY3" fmla="*/ 7749 h 444690"/>
              <a:gd name="connsiteX4" fmla="*/ 681926 w 1937289"/>
              <a:gd name="connsiteY4" fmla="*/ 433953 h 444690"/>
              <a:gd name="connsiteX5" fmla="*/ 867905 w 1937289"/>
              <a:gd name="connsiteY5" fmla="*/ 7749 h 444690"/>
              <a:gd name="connsiteX6" fmla="*/ 1061634 w 1937289"/>
              <a:gd name="connsiteY6" fmla="*/ 430078 h 444690"/>
              <a:gd name="connsiteX7" fmla="*/ 1255363 w 1937289"/>
              <a:gd name="connsiteY7" fmla="*/ 3875 h 444690"/>
              <a:gd name="connsiteX8" fmla="*/ 1452966 w 1937289"/>
              <a:gd name="connsiteY8" fmla="*/ 430078 h 444690"/>
              <a:gd name="connsiteX9" fmla="*/ 1638946 w 1937289"/>
              <a:gd name="connsiteY9" fmla="*/ 3875 h 444690"/>
              <a:gd name="connsiteX10" fmla="*/ 1836550 w 1937289"/>
              <a:gd name="connsiteY10" fmla="*/ 437827 h 444690"/>
              <a:gd name="connsiteX11" fmla="*/ 1937289 w 1937289"/>
              <a:gd name="connsiteY11" fmla="*/ 224726 h 444690"/>
              <a:gd name="connsiteX0" fmla="*/ 0 w 1937289"/>
              <a:gd name="connsiteY0" fmla="*/ 232613 h 448703"/>
              <a:gd name="connsiteX1" fmla="*/ 100739 w 1937289"/>
              <a:gd name="connsiteY1" fmla="*/ 4013 h 448703"/>
              <a:gd name="connsiteX2" fmla="*/ 286719 w 1937289"/>
              <a:gd name="connsiteY2" fmla="*/ 434091 h 448703"/>
              <a:gd name="connsiteX3" fmla="*/ 480448 w 1937289"/>
              <a:gd name="connsiteY3" fmla="*/ 11762 h 448703"/>
              <a:gd name="connsiteX4" fmla="*/ 681926 w 1937289"/>
              <a:gd name="connsiteY4" fmla="*/ 437966 h 448703"/>
              <a:gd name="connsiteX5" fmla="*/ 867905 w 1937289"/>
              <a:gd name="connsiteY5" fmla="*/ 11762 h 448703"/>
              <a:gd name="connsiteX6" fmla="*/ 1061634 w 1937289"/>
              <a:gd name="connsiteY6" fmla="*/ 434091 h 448703"/>
              <a:gd name="connsiteX7" fmla="*/ 1255363 w 1937289"/>
              <a:gd name="connsiteY7" fmla="*/ 7888 h 448703"/>
              <a:gd name="connsiteX8" fmla="*/ 1452966 w 1937289"/>
              <a:gd name="connsiteY8" fmla="*/ 434091 h 448703"/>
              <a:gd name="connsiteX9" fmla="*/ 1638946 w 1937289"/>
              <a:gd name="connsiteY9" fmla="*/ 7888 h 448703"/>
              <a:gd name="connsiteX10" fmla="*/ 1836550 w 1937289"/>
              <a:gd name="connsiteY10" fmla="*/ 441840 h 448703"/>
              <a:gd name="connsiteX11" fmla="*/ 1937289 w 1937289"/>
              <a:gd name="connsiteY11" fmla="*/ 228739 h 448703"/>
              <a:gd name="connsiteX0" fmla="*/ 0 w 1937289"/>
              <a:gd name="connsiteY0" fmla="*/ 228603 h 444693"/>
              <a:gd name="connsiteX1" fmla="*/ 100739 w 1937289"/>
              <a:gd name="connsiteY1" fmla="*/ 3 h 444693"/>
              <a:gd name="connsiteX2" fmla="*/ 286719 w 1937289"/>
              <a:gd name="connsiteY2" fmla="*/ 430081 h 444693"/>
              <a:gd name="connsiteX3" fmla="*/ 480448 w 1937289"/>
              <a:gd name="connsiteY3" fmla="*/ 7752 h 444693"/>
              <a:gd name="connsiteX4" fmla="*/ 681926 w 1937289"/>
              <a:gd name="connsiteY4" fmla="*/ 433956 h 444693"/>
              <a:gd name="connsiteX5" fmla="*/ 867905 w 1937289"/>
              <a:gd name="connsiteY5" fmla="*/ 7752 h 444693"/>
              <a:gd name="connsiteX6" fmla="*/ 1061634 w 1937289"/>
              <a:gd name="connsiteY6" fmla="*/ 430081 h 444693"/>
              <a:gd name="connsiteX7" fmla="*/ 1255363 w 1937289"/>
              <a:gd name="connsiteY7" fmla="*/ 3878 h 444693"/>
              <a:gd name="connsiteX8" fmla="*/ 1452966 w 1937289"/>
              <a:gd name="connsiteY8" fmla="*/ 430081 h 444693"/>
              <a:gd name="connsiteX9" fmla="*/ 1638946 w 1937289"/>
              <a:gd name="connsiteY9" fmla="*/ 3878 h 444693"/>
              <a:gd name="connsiteX10" fmla="*/ 1836550 w 1937289"/>
              <a:gd name="connsiteY10" fmla="*/ 437830 h 444693"/>
              <a:gd name="connsiteX11" fmla="*/ 1937289 w 1937289"/>
              <a:gd name="connsiteY11" fmla="*/ 224729 h 444693"/>
              <a:gd name="connsiteX0" fmla="*/ 0 w 1937289"/>
              <a:gd name="connsiteY0" fmla="*/ 228603 h 437864"/>
              <a:gd name="connsiteX1" fmla="*/ 100739 w 1937289"/>
              <a:gd name="connsiteY1" fmla="*/ 3 h 437864"/>
              <a:gd name="connsiteX2" fmla="*/ 286719 w 1937289"/>
              <a:gd name="connsiteY2" fmla="*/ 430081 h 437864"/>
              <a:gd name="connsiteX3" fmla="*/ 480448 w 1937289"/>
              <a:gd name="connsiteY3" fmla="*/ 7752 h 437864"/>
              <a:gd name="connsiteX4" fmla="*/ 681926 w 1937289"/>
              <a:gd name="connsiteY4" fmla="*/ 433956 h 437864"/>
              <a:gd name="connsiteX5" fmla="*/ 867905 w 1937289"/>
              <a:gd name="connsiteY5" fmla="*/ 7752 h 437864"/>
              <a:gd name="connsiteX6" fmla="*/ 1061634 w 1937289"/>
              <a:gd name="connsiteY6" fmla="*/ 430081 h 437864"/>
              <a:gd name="connsiteX7" fmla="*/ 1255363 w 1937289"/>
              <a:gd name="connsiteY7" fmla="*/ 3878 h 437864"/>
              <a:gd name="connsiteX8" fmla="*/ 1452966 w 1937289"/>
              <a:gd name="connsiteY8" fmla="*/ 430081 h 437864"/>
              <a:gd name="connsiteX9" fmla="*/ 1638946 w 1937289"/>
              <a:gd name="connsiteY9" fmla="*/ 3878 h 437864"/>
              <a:gd name="connsiteX10" fmla="*/ 1836550 w 1937289"/>
              <a:gd name="connsiteY10" fmla="*/ 437830 h 437864"/>
              <a:gd name="connsiteX11" fmla="*/ 1937289 w 1937289"/>
              <a:gd name="connsiteY11" fmla="*/ 224729 h 437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37289" h="437864">
                <a:moveTo>
                  <a:pt x="0" y="228603"/>
                </a:moveTo>
                <a:cubicBezTo>
                  <a:pt x="33580" y="152403"/>
                  <a:pt x="49079" y="1294"/>
                  <a:pt x="100739" y="3"/>
                </a:cubicBezTo>
                <a:cubicBezTo>
                  <a:pt x="152399" y="-1288"/>
                  <a:pt x="223434" y="428790"/>
                  <a:pt x="286719" y="430081"/>
                </a:cubicBezTo>
                <a:cubicBezTo>
                  <a:pt x="350004" y="431372"/>
                  <a:pt x="414580" y="7106"/>
                  <a:pt x="480448" y="7752"/>
                </a:cubicBezTo>
                <a:cubicBezTo>
                  <a:pt x="546316" y="8398"/>
                  <a:pt x="617350" y="433956"/>
                  <a:pt x="681926" y="433956"/>
                </a:cubicBezTo>
                <a:cubicBezTo>
                  <a:pt x="746502" y="433956"/>
                  <a:pt x="804620" y="8398"/>
                  <a:pt x="867905" y="7752"/>
                </a:cubicBezTo>
                <a:cubicBezTo>
                  <a:pt x="931190" y="7106"/>
                  <a:pt x="997058" y="430727"/>
                  <a:pt x="1061634" y="430081"/>
                </a:cubicBezTo>
                <a:cubicBezTo>
                  <a:pt x="1126210" y="429435"/>
                  <a:pt x="1190141" y="3878"/>
                  <a:pt x="1255363" y="3878"/>
                </a:cubicBezTo>
                <a:cubicBezTo>
                  <a:pt x="1320585" y="3878"/>
                  <a:pt x="1389036" y="430081"/>
                  <a:pt x="1452966" y="430081"/>
                </a:cubicBezTo>
                <a:cubicBezTo>
                  <a:pt x="1516896" y="430081"/>
                  <a:pt x="1575015" y="2587"/>
                  <a:pt x="1638946" y="3878"/>
                </a:cubicBezTo>
                <a:cubicBezTo>
                  <a:pt x="1702877" y="5170"/>
                  <a:pt x="1764224" y="435247"/>
                  <a:pt x="1836550" y="437830"/>
                </a:cubicBezTo>
                <a:cubicBezTo>
                  <a:pt x="1908876" y="440413"/>
                  <a:pt x="1903709" y="295763"/>
                  <a:pt x="1937289" y="22472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5148A4D-594A-A94D-A5E8-FC72A487E4BC}"/>
              </a:ext>
            </a:extLst>
          </p:cNvPr>
          <p:cNvGrpSpPr/>
          <p:nvPr/>
        </p:nvGrpSpPr>
        <p:grpSpPr>
          <a:xfrm>
            <a:off x="5000976" y="4204816"/>
            <a:ext cx="907351" cy="280296"/>
            <a:chOff x="4298196" y="6444710"/>
            <a:chExt cx="907351" cy="280296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C419FC4E-49FE-3642-80AD-AAE6918A7757}"/>
                </a:ext>
              </a:extLst>
            </p:cNvPr>
            <p:cNvSpPr/>
            <p:nvPr/>
          </p:nvSpPr>
          <p:spPr>
            <a:xfrm>
              <a:off x="4298196" y="6444710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Freeform 134">
              <a:extLst>
                <a:ext uri="{FF2B5EF4-FFF2-40B4-BE49-F238E27FC236}">
                  <a16:creationId xmlns:a16="http://schemas.microsoft.com/office/drawing/2014/main" id="{473D5352-C1A7-7E4B-9326-FE6B9BF0A5AA}"/>
                </a:ext>
              </a:extLst>
            </p:cNvPr>
            <p:cNvSpPr/>
            <p:nvPr/>
          </p:nvSpPr>
          <p:spPr>
            <a:xfrm>
              <a:off x="4749638" y="6449877"/>
              <a:ext cx="455909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F59B8CB-4346-D742-A279-4850646C075E}"/>
              </a:ext>
            </a:extLst>
          </p:cNvPr>
          <p:cNvGrpSpPr/>
          <p:nvPr/>
        </p:nvGrpSpPr>
        <p:grpSpPr>
          <a:xfrm>
            <a:off x="4979505" y="4883429"/>
            <a:ext cx="993354" cy="277839"/>
            <a:chOff x="4343400" y="5348498"/>
            <a:chExt cx="993354" cy="277839"/>
          </a:xfrm>
        </p:grpSpPr>
        <p:sp>
          <p:nvSpPr>
            <p:cNvPr id="138" name="Freeform 137">
              <a:extLst>
                <a:ext uri="{FF2B5EF4-FFF2-40B4-BE49-F238E27FC236}">
                  <a16:creationId xmlns:a16="http://schemas.microsoft.com/office/drawing/2014/main" id="{256BD977-F2A8-9E41-ADA8-C51B7FED488E}"/>
                </a:ext>
              </a:extLst>
            </p:cNvPr>
            <p:cNvSpPr/>
            <p:nvPr/>
          </p:nvSpPr>
          <p:spPr>
            <a:xfrm>
              <a:off x="4343400" y="5348498"/>
              <a:ext cx="614122" cy="275129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37289" h="437864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997058" y="430727"/>
                    <a:pt x="1061634" y="430081"/>
                  </a:cubicBezTo>
                  <a:cubicBezTo>
                    <a:pt x="1126210" y="429435"/>
                    <a:pt x="1190141" y="3878"/>
                    <a:pt x="1255363" y="3878"/>
                  </a:cubicBezTo>
                  <a:cubicBezTo>
                    <a:pt x="1320585" y="3878"/>
                    <a:pt x="1389036" y="430081"/>
                    <a:pt x="1452966" y="430081"/>
                  </a:cubicBezTo>
                  <a:cubicBezTo>
                    <a:pt x="1516896" y="430081"/>
                    <a:pt x="1575015" y="2587"/>
                    <a:pt x="1638946" y="3878"/>
                  </a:cubicBezTo>
                  <a:cubicBezTo>
                    <a:pt x="1702877" y="5170"/>
                    <a:pt x="1764224" y="435247"/>
                    <a:pt x="1836550" y="437830"/>
                  </a:cubicBezTo>
                  <a:cubicBezTo>
                    <a:pt x="1908876" y="440413"/>
                    <a:pt x="1903709" y="295763"/>
                    <a:pt x="1937289" y="224729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Freeform 138">
              <a:extLst>
                <a:ext uri="{FF2B5EF4-FFF2-40B4-BE49-F238E27FC236}">
                  <a16:creationId xmlns:a16="http://schemas.microsoft.com/office/drawing/2014/main" id="{3FA4DA1D-7930-274D-A8BC-73EA2CC3EB94}"/>
                </a:ext>
              </a:extLst>
            </p:cNvPr>
            <p:cNvSpPr/>
            <p:nvPr/>
          </p:nvSpPr>
          <p:spPr>
            <a:xfrm>
              <a:off x="4951503" y="5353664"/>
              <a:ext cx="385251" cy="272673"/>
            </a:xfrm>
            <a:custGeom>
              <a:avLst/>
              <a:gdLst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37827"/>
                <a:gd name="connsiteX1" fmla="*/ 100739 w 1937289"/>
                <a:gd name="connsiteY1" fmla="*/ 0 h 437827"/>
                <a:gd name="connsiteX2" fmla="*/ 286719 w 1937289"/>
                <a:gd name="connsiteY2" fmla="*/ 430078 h 437827"/>
                <a:gd name="connsiteX3" fmla="*/ 480448 w 1937289"/>
                <a:gd name="connsiteY3" fmla="*/ 7749 h 437827"/>
                <a:gd name="connsiteX4" fmla="*/ 681926 w 1937289"/>
                <a:gd name="connsiteY4" fmla="*/ 433953 h 437827"/>
                <a:gd name="connsiteX5" fmla="*/ 867905 w 1937289"/>
                <a:gd name="connsiteY5" fmla="*/ 7749 h 437827"/>
                <a:gd name="connsiteX6" fmla="*/ 1061634 w 1937289"/>
                <a:gd name="connsiteY6" fmla="*/ 430078 h 437827"/>
                <a:gd name="connsiteX7" fmla="*/ 1255363 w 1937289"/>
                <a:gd name="connsiteY7" fmla="*/ 3875 h 437827"/>
                <a:gd name="connsiteX8" fmla="*/ 1452966 w 1937289"/>
                <a:gd name="connsiteY8" fmla="*/ 430078 h 437827"/>
                <a:gd name="connsiteX9" fmla="*/ 1638946 w 1937289"/>
                <a:gd name="connsiteY9" fmla="*/ 3875 h 437827"/>
                <a:gd name="connsiteX10" fmla="*/ 1836550 w 1937289"/>
                <a:gd name="connsiteY10" fmla="*/ 437827 h 437827"/>
                <a:gd name="connsiteX11" fmla="*/ 1937289 w 1937289"/>
                <a:gd name="connsiteY11" fmla="*/ 224726 h 437827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28600 h 444690"/>
                <a:gd name="connsiteX1" fmla="*/ 100739 w 1937289"/>
                <a:gd name="connsiteY1" fmla="*/ 0 h 444690"/>
                <a:gd name="connsiteX2" fmla="*/ 286719 w 1937289"/>
                <a:gd name="connsiteY2" fmla="*/ 430078 h 444690"/>
                <a:gd name="connsiteX3" fmla="*/ 480448 w 1937289"/>
                <a:gd name="connsiteY3" fmla="*/ 7749 h 444690"/>
                <a:gd name="connsiteX4" fmla="*/ 681926 w 1937289"/>
                <a:gd name="connsiteY4" fmla="*/ 433953 h 444690"/>
                <a:gd name="connsiteX5" fmla="*/ 867905 w 1937289"/>
                <a:gd name="connsiteY5" fmla="*/ 7749 h 444690"/>
                <a:gd name="connsiteX6" fmla="*/ 1061634 w 1937289"/>
                <a:gd name="connsiteY6" fmla="*/ 430078 h 444690"/>
                <a:gd name="connsiteX7" fmla="*/ 1255363 w 1937289"/>
                <a:gd name="connsiteY7" fmla="*/ 3875 h 444690"/>
                <a:gd name="connsiteX8" fmla="*/ 1452966 w 1937289"/>
                <a:gd name="connsiteY8" fmla="*/ 430078 h 444690"/>
                <a:gd name="connsiteX9" fmla="*/ 1638946 w 1937289"/>
                <a:gd name="connsiteY9" fmla="*/ 3875 h 444690"/>
                <a:gd name="connsiteX10" fmla="*/ 1836550 w 1937289"/>
                <a:gd name="connsiteY10" fmla="*/ 437827 h 444690"/>
                <a:gd name="connsiteX11" fmla="*/ 1937289 w 1937289"/>
                <a:gd name="connsiteY11" fmla="*/ 224726 h 444690"/>
                <a:gd name="connsiteX0" fmla="*/ 0 w 1937289"/>
                <a:gd name="connsiteY0" fmla="*/ 232613 h 448703"/>
                <a:gd name="connsiteX1" fmla="*/ 100739 w 1937289"/>
                <a:gd name="connsiteY1" fmla="*/ 4013 h 448703"/>
                <a:gd name="connsiteX2" fmla="*/ 286719 w 1937289"/>
                <a:gd name="connsiteY2" fmla="*/ 434091 h 448703"/>
                <a:gd name="connsiteX3" fmla="*/ 480448 w 1937289"/>
                <a:gd name="connsiteY3" fmla="*/ 11762 h 448703"/>
                <a:gd name="connsiteX4" fmla="*/ 681926 w 1937289"/>
                <a:gd name="connsiteY4" fmla="*/ 437966 h 448703"/>
                <a:gd name="connsiteX5" fmla="*/ 867905 w 1937289"/>
                <a:gd name="connsiteY5" fmla="*/ 11762 h 448703"/>
                <a:gd name="connsiteX6" fmla="*/ 1061634 w 1937289"/>
                <a:gd name="connsiteY6" fmla="*/ 434091 h 448703"/>
                <a:gd name="connsiteX7" fmla="*/ 1255363 w 1937289"/>
                <a:gd name="connsiteY7" fmla="*/ 7888 h 448703"/>
                <a:gd name="connsiteX8" fmla="*/ 1452966 w 1937289"/>
                <a:gd name="connsiteY8" fmla="*/ 434091 h 448703"/>
                <a:gd name="connsiteX9" fmla="*/ 1638946 w 1937289"/>
                <a:gd name="connsiteY9" fmla="*/ 7888 h 448703"/>
                <a:gd name="connsiteX10" fmla="*/ 1836550 w 1937289"/>
                <a:gd name="connsiteY10" fmla="*/ 441840 h 448703"/>
                <a:gd name="connsiteX11" fmla="*/ 1937289 w 1937289"/>
                <a:gd name="connsiteY11" fmla="*/ 228739 h 448703"/>
                <a:gd name="connsiteX0" fmla="*/ 0 w 1937289"/>
                <a:gd name="connsiteY0" fmla="*/ 228603 h 444693"/>
                <a:gd name="connsiteX1" fmla="*/ 100739 w 1937289"/>
                <a:gd name="connsiteY1" fmla="*/ 3 h 444693"/>
                <a:gd name="connsiteX2" fmla="*/ 286719 w 1937289"/>
                <a:gd name="connsiteY2" fmla="*/ 430081 h 444693"/>
                <a:gd name="connsiteX3" fmla="*/ 480448 w 1937289"/>
                <a:gd name="connsiteY3" fmla="*/ 7752 h 444693"/>
                <a:gd name="connsiteX4" fmla="*/ 681926 w 1937289"/>
                <a:gd name="connsiteY4" fmla="*/ 433956 h 444693"/>
                <a:gd name="connsiteX5" fmla="*/ 867905 w 1937289"/>
                <a:gd name="connsiteY5" fmla="*/ 7752 h 444693"/>
                <a:gd name="connsiteX6" fmla="*/ 1061634 w 1937289"/>
                <a:gd name="connsiteY6" fmla="*/ 430081 h 444693"/>
                <a:gd name="connsiteX7" fmla="*/ 1255363 w 1937289"/>
                <a:gd name="connsiteY7" fmla="*/ 3878 h 444693"/>
                <a:gd name="connsiteX8" fmla="*/ 1452966 w 1937289"/>
                <a:gd name="connsiteY8" fmla="*/ 430081 h 444693"/>
                <a:gd name="connsiteX9" fmla="*/ 1638946 w 1937289"/>
                <a:gd name="connsiteY9" fmla="*/ 3878 h 444693"/>
                <a:gd name="connsiteX10" fmla="*/ 1836550 w 1937289"/>
                <a:gd name="connsiteY10" fmla="*/ 437830 h 444693"/>
                <a:gd name="connsiteX11" fmla="*/ 1937289 w 1937289"/>
                <a:gd name="connsiteY11" fmla="*/ 224729 h 444693"/>
                <a:gd name="connsiteX0" fmla="*/ 0 w 1937289"/>
                <a:gd name="connsiteY0" fmla="*/ 228603 h 437864"/>
                <a:gd name="connsiteX1" fmla="*/ 100739 w 1937289"/>
                <a:gd name="connsiteY1" fmla="*/ 3 h 437864"/>
                <a:gd name="connsiteX2" fmla="*/ 286719 w 1937289"/>
                <a:gd name="connsiteY2" fmla="*/ 430081 h 437864"/>
                <a:gd name="connsiteX3" fmla="*/ 480448 w 1937289"/>
                <a:gd name="connsiteY3" fmla="*/ 7752 h 437864"/>
                <a:gd name="connsiteX4" fmla="*/ 681926 w 1937289"/>
                <a:gd name="connsiteY4" fmla="*/ 433956 h 437864"/>
                <a:gd name="connsiteX5" fmla="*/ 867905 w 1937289"/>
                <a:gd name="connsiteY5" fmla="*/ 7752 h 437864"/>
                <a:gd name="connsiteX6" fmla="*/ 1061634 w 1937289"/>
                <a:gd name="connsiteY6" fmla="*/ 430081 h 437864"/>
                <a:gd name="connsiteX7" fmla="*/ 1255363 w 1937289"/>
                <a:gd name="connsiteY7" fmla="*/ 3878 h 437864"/>
                <a:gd name="connsiteX8" fmla="*/ 1452966 w 1937289"/>
                <a:gd name="connsiteY8" fmla="*/ 430081 h 437864"/>
                <a:gd name="connsiteX9" fmla="*/ 1638946 w 1937289"/>
                <a:gd name="connsiteY9" fmla="*/ 3878 h 437864"/>
                <a:gd name="connsiteX10" fmla="*/ 1836550 w 1937289"/>
                <a:gd name="connsiteY10" fmla="*/ 437830 h 437864"/>
                <a:gd name="connsiteX11" fmla="*/ 1937289 w 1937289"/>
                <a:gd name="connsiteY11" fmla="*/ 224729 h 437864"/>
                <a:gd name="connsiteX0" fmla="*/ 0 w 1836551"/>
                <a:gd name="connsiteY0" fmla="*/ 228603 h 437831"/>
                <a:gd name="connsiteX1" fmla="*/ 100739 w 1836551"/>
                <a:gd name="connsiteY1" fmla="*/ 3 h 437831"/>
                <a:gd name="connsiteX2" fmla="*/ 286719 w 1836551"/>
                <a:gd name="connsiteY2" fmla="*/ 430081 h 437831"/>
                <a:gd name="connsiteX3" fmla="*/ 480448 w 1836551"/>
                <a:gd name="connsiteY3" fmla="*/ 7752 h 437831"/>
                <a:gd name="connsiteX4" fmla="*/ 681926 w 1836551"/>
                <a:gd name="connsiteY4" fmla="*/ 433956 h 437831"/>
                <a:gd name="connsiteX5" fmla="*/ 867905 w 1836551"/>
                <a:gd name="connsiteY5" fmla="*/ 7752 h 437831"/>
                <a:gd name="connsiteX6" fmla="*/ 1061634 w 1836551"/>
                <a:gd name="connsiteY6" fmla="*/ 430081 h 437831"/>
                <a:gd name="connsiteX7" fmla="*/ 1255363 w 1836551"/>
                <a:gd name="connsiteY7" fmla="*/ 3878 h 437831"/>
                <a:gd name="connsiteX8" fmla="*/ 1452966 w 1836551"/>
                <a:gd name="connsiteY8" fmla="*/ 430081 h 437831"/>
                <a:gd name="connsiteX9" fmla="*/ 1638946 w 1836551"/>
                <a:gd name="connsiteY9" fmla="*/ 3878 h 437831"/>
                <a:gd name="connsiteX10" fmla="*/ 1836550 w 1836551"/>
                <a:gd name="connsiteY10" fmla="*/ 437830 h 437831"/>
                <a:gd name="connsiteX0" fmla="*/ 0 w 1638946"/>
                <a:gd name="connsiteY0" fmla="*/ 228603 h 433956"/>
                <a:gd name="connsiteX1" fmla="*/ 100739 w 1638946"/>
                <a:gd name="connsiteY1" fmla="*/ 3 h 433956"/>
                <a:gd name="connsiteX2" fmla="*/ 286719 w 1638946"/>
                <a:gd name="connsiteY2" fmla="*/ 430081 h 433956"/>
                <a:gd name="connsiteX3" fmla="*/ 480448 w 1638946"/>
                <a:gd name="connsiteY3" fmla="*/ 7752 h 433956"/>
                <a:gd name="connsiteX4" fmla="*/ 681926 w 1638946"/>
                <a:gd name="connsiteY4" fmla="*/ 433956 h 433956"/>
                <a:gd name="connsiteX5" fmla="*/ 867905 w 1638946"/>
                <a:gd name="connsiteY5" fmla="*/ 7752 h 433956"/>
                <a:gd name="connsiteX6" fmla="*/ 1061634 w 1638946"/>
                <a:gd name="connsiteY6" fmla="*/ 430081 h 433956"/>
                <a:gd name="connsiteX7" fmla="*/ 1255363 w 1638946"/>
                <a:gd name="connsiteY7" fmla="*/ 3878 h 433956"/>
                <a:gd name="connsiteX8" fmla="*/ 1452966 w 1638946"/>
                <a:gd name="connsiteY8" fmla="*/ 430081 h 433956"/>
                <a:gd name="connsiteX9" fmla="*/ 1638946 w 1638946"/>
                <a:gd name="connsiteY9" fmla="*/ 3878 h 433956"/>
                <a:gd name="connsiteX0" fmla="*/ 0 w 1452965"/>
                <a:gd name="connsiteY0" fmla="*/ 228603 h 433956"/>
                <a:gd name="connsiteX1" fmla="*/ 100739 w 1452965"/>
                <a:gd name="connsiteY1" fmla="*/ 3 h 433956"/>
                <a:gd name="connsiteX2" fmla="*/ 286719 w 1452965"/>
                <a:gd name="connsiteY2" fmla="*/ 430081 h 433956"/>
                <a:gd name="connsiteX3" fmla="*/ 480448 w 1452965"/>
                <a:gd name="connsiteY3" fmla="*/ 7752 h 433956"/>
                <a:gd name="connsiteX4" fmla="*/ 681926 w 1452965"/>
                <a:gd name="connsiteY4" fmla="*/ 433956 h 433956"/>
                <a:gd name="connsiteX5" fmla="*/ 867905 w 1452965"/>
                <a:gd name="connsiteY5" fmla="*/ 7752 h 433956"/>
                <a:gd name="connsiteX6" fmla="*/ 1061634 w 1452965"/>
                <a:gd name="connsiteY6" fmla="*/ 430081 h 433956"/>
                <a:gd name="connsiteX7" fmla="*/ 1255363 w 1452965"/>
                <a:gd name="connsiteY7" fmla="*/ 3878 h 433956"/>
                <a:gd name="connsiteX8" fmla="*/ 1452966 w 1452965"/>
                <a:gd name="connsiteY8" fmla="*/ 430081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55363"/>
                <a:gd name="connsiteY0" fmla="*/ 228603 h 433956"/>
                <a:gd name="connsiteX1" fmla="*/ 100739 w 1255363"/>
                <a:gd name="connsiteY1" fmla="*/ 3 h 433956"/>
                <a:gd name="connsiteX2" fmla="*/ 286719 w 1255363"/>
                <a:gd name="connsiteY2" fmla="*/ 430081 h 433956"/>
                <a:gd name="connsiteX3" fmla="*/ 480448 w 1255363"/>
                <a:gd name="connsiteY3" fmla="*/ 7752 h 433956"/>
                <a:gd name="connsiteX4" fmla="*/ 681926 w 1255363"/>
                <a:gd name="connsiteY4" fmla="*/ 433956 h 433956"/>
                <a:gd name="connsiteX5" fmla="*/ 867905 w 1255363"/>
                <a:gd name="connsiteY5" fmla="*/ 7752 h 433956"/>
                <a:gd name="connsiteX6" fmla="*/ 1061634 w 1255363"/>
                <a:gd name="connsiteY6" fmla="*/ 430081 h 433956"/>
                <a:gd name="connsiteX7" fmla="*/ 1255363 w 1255363"/>
                <a:gd name="connsiteY7" fmla="*/ 3878 h 433956"/>
                <a:gd name="connsiteX0" fmla="*/ 0 w 1215300"/>
                <a:gd name="connsiteY0" fmla="*/ 228603 h 433956"/>
                <a:gd name="connsiteX1" fmla="*/ 100739 w 1215300"/>
                <a:gd name="connsiteY1" fmla="*/ 3 h 433956"/>
                <a:gd name="connsiteX2" fmla="*/ 286719 w 1215300"/>
                <a:gd name="connsiteY2" fmla="*/ 430081 h 433956"/>
                <a:gd name="connsiteX3" fmla="*/ 480448 w 1215300"/>
                <a:gd name="connsiteY3" fmla="*/ 7752 h 433956"/>
                <a:gd name="connsiteX4" fmla="*/ 681926 w 1215300"/>
                <a:gd name="connsiteY4" fmla="*/ 433956 h 433956"/>
                <a:gd name="connsiteX5" fmla="*/ 867905 w 1215300"/>
                <a:gd name="connsiteY5" fmla="*/ 7752 h 433956"/>
                <a:gd name="connsiteX6" fmla="*/ 1061634 w 1215300"/>
                <a:gd name="connsiteY6" fmla="*/ 430081 h 433956"/>
                <a:gd name="connsiteX7" fmla="*/ 1215300 w 1215300"/>
                <a:gd name="connsiteY7" fmla="*/ 200945 h 4339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5300" h="433956">
                  <a:moveTo>
                    <a:pt x="0" y="228603"/>
                  </a:moveTo>
                  <a:cubicBezTo>
                    <a:pt x="33580" y="152403"/>
                    <a:pt x="49079" y="1294"/>
                    <a:pt x="100739" y="3"/>
                  </a:cubicBezTo>
                  <a:cubicBezTo>
                    <a:pt x="152399" y="-1288"/>
                    <a:pt x="223434" y="428790"/>
                    <a:pt x="286719" y="430081"/>
                  </a:cubicBezTo>
                  <a:cubicBezTo>
                    <a:pt x="350004" y="431372"/>
                    <a:pt x="414580" y="7106"/>
                    <a:pt x="480448" y="7752"/>
                  </a:cubicBezTo>
                  <a:cubicBezTo>
                    <a:pt x="546316" y="8398"/>
                    <a:pt x="617350" y="433956"/>
                    <a:pt x="681926" y="433956"/>
                  </a:cubicBezTo>
                  <a:cubicBezTo>
                    <a:pt x="746502" y="433956"/>
                    <a:pt x="804620" y="8398"/>
                    <a:pt x="867905" y="7752"/>
                  </a:cubicBezTo>
                  <a:cubicBezTo>
                    <a:pt x="931190" y="7106"/>
                    <a:pt x="1003735" y="397882"/>
                    <a:pt x="1061634" y="430081"/>
                  </a:cubicBezTo>
                  <a:cubicBezTo>
                    <a:pt x="1119533" y="462280"/>
                    <a:pt x="1190142" y="281793"/>
                    <a:pt x="1215300" y="20094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485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Random access protocols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/>
              <a:t>Link Layer: 6-</a:t>
            </a:r>
            <a:fld id="{C4204591-24BD-A542-B9D5-F8D8A88D2FE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0F0D1BE9-A129-4E48-8684-AB67559565A2}"/>
              </a:ext>
            </a:extLst>
          </p:cNvPr>
          <p:cNvSpPr txBox="1">
            <a:spLocks noChangeArrowheads="1"/>
          </p:cNvSpPr>
          <p:nvPr/>
        </p:nvSpPr>
        <p:spPr>
          <a:xfrm>
            <a:off x="904460" y="1438619"/>
            <a:ext cx="11393557" cy="4895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when node has packet to send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transmit at full channel data rate R.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no </a:t>
            </a:r>
            <a:r>
              <a:rPr lang="en-US" sz="2800" i="1" dirty="0"/>
              <a:t>a priori</a:t>
            </a:r>
            <a:r>
              <a:rPr lang="en-US" sz="2800" dirty="0"/>
              <a:t> coordination among nodes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two or more transmitting nodes: </a:t>
            </a:r>
            <a:r>
              <a:rPr lang="en-US" altLang="ja-JP" sz="3200" dirty="0"/>
              <a:t>“</a:t>
            </a:r>
            <a:r>
              <a:rPr lang="en-US" sz="3200" dirty="0"/>
              <a:t>collision</a:t>
            </a:r>
            <a:r>
              <a:rPr lang="en-US" altLang="ja-JP" sz="3200" dirty="0"/>
              <a:t>”</a:t>
            </a:r>
            <a:r>
              <a:rPr lang="en-US" sz="3200" dirty="0"/>
              <a:t> 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>
                <a:solidFill>
                  <a:srgbClr val="C00000"/>
                </a:solidFill>
              </a:rPr>
              <a:t>random access MAC protocol </a:t>
            </a:r>
            <a:r>
              <a:rPr lang="en-US" sz="3200" dirty="0"/>
              <a:t>specifies: 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detect collisions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how to recover from collisions (e.g., via delayed retransmissions)</a:t>
            </a:r>
          </a:p>
          <a:p>
            <a:pPr marL="287338" indent="-274638">
              <a:lnSpc>
                <a:spcPct val="75000"/>
              </a:lnSpc>
              <a:defRPr/>
            </a:pPr>
            <a:r>
              <a:rPr lang="en-US" sz="3200" dirty="0"/>
              <a:t>examples of random access MAC protocols: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ALOHA, slotted ALOHA</a:t>
            </a:r>
          </a:p>
          <a:p>
            <a:pPr lvl="1">
              <a:lnSpc>
                <a:spcPct val="75000"/>
              </a:lnSpc>
              <a:defRPr/>
            </a:pPr>
            <a:r>
              <a:rPr lang="en-US" sz="2800" dirty="0"/>
              <a:t>CSMA, CSMA/CD, CSMA/CA</a:t>
            </a:r>
          </a:p>
        </p:txBody>
      </p:sp>
    </p:spTree>
    <p:extLst>
      <p:ext uri="{BB962C8B-B14F-4D97-AF65-F5344CB8AC3E}">
        <p14:creationId xmlns:p14="http://schemas.microsoft.com/office/powerpoint/2010/main" val="1245589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8D6383C-7665-4746-86A3-DB2B42D7440C}"/>
              </a:ext>
            </a:extLst>
          </p:cNvPr>
          <p:cNvSpPr txBox="1">
            <a:spLocks noChangeArrowheads="1"/>
          </p:cNvSpPr>
          <p:nvPr/>
        </p:nvSpPr>
        <p:spPr>
          <a:xfrm>
            <a:off x="845584" y="1416396"/>
            <a:ext cx="5104641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assumptions</a:t>
            </a:r>
            <a:r>
              <a:rPr lang="en-US" dirty="0">
                <a:solidFill>
                  <a:srgbClr val="0000A8"/>
                </a:solidFill>
              </a:rPr>
              <a:t>:</a:t>
            </a:r>
          </a:p>
          <a:p>
            <a:pPr marL="404813">
              <a:defRPr/>
            </a:pPr>
            <a:r>
              <a:rPr lang="en-US" dirty="0"/>
              <a:t>all frames same size</a:t>
            </a:r>
          </a:p>
          <a:p>
            <a:pPr marL="404813">
              <a:defRPr/>
            </a:pPr>
            <a:r>
              <a:rPr lang="en-US" dirty="0"/>
              <a:t>time divided into equal size slots (time to transmit 1 frame)</a:t>
            </a:r>
          </a:p>
          <a:p>
            <a:pPr marL="404813">
              <a:defRPr/>
            </a:pPr>
            <a:r>
              <a:rPr lang="en-US" dirty="0"/>
              <a:t>nodes start to transmit only slot beginning </a:t>
            </a:r>
          </a:p>
          <a:p>
            <a:pPr marL="404813">
              <a:defRPr/>
            </a:pPr>
            <a:r>
              <a:rPr lang="en-US" dirty="0"/>
              <a:t>nodes are synchronized</a:t>
            </a:r>
          </a:p>
          <a:p>
            <a:pPr marL="404813">
              <a:defRPr/>
            </a:pPr>
            <a:r>
              <a:rPr lang="en-US" dirty="0"/>
              <a:t>if 2 or more nodes transmit in slot, all nodes detect collision</a:t>
            </a:r>
            <a:endParaRPr lang="en-US" sz="240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FE15C25-BB28-9543-9419-B80CD8AA3C64}"/>
              </a:ext>
            </a:extLst>
          </p:cNvPr>
          <p:cNvSpPr txBox="1">
            <a:spLocks noChangeArrowheads="1"/>
          </p:cNvSpPr>
          <p:nvPr/>
        </p:nvSpPr>
        <p:spPr>
          <a:xfrm>
            <a:off x="6440557" y="1447181"/>
            <a:ext cx="5168347" cy="464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0000A8"/>
                </a:solidFill>
              </a:rPr>
              <a:t>operation:</a:t>
            </a:r>
          </a:p>
          <a:p>
            <a:pPr marL="457200" indent="-234950">
              <a:defRPr/>
            </a:pPr>
            <a:r>
              <a:rPr lang="en-US" dirty="0"/>
              <a:t>when node obtains fresh frame, transmits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no collision:</a:t>
            </a:r>
            <a:r>
              <a:rPr lang="en-US" sz="2800" dirty="0"/>
              <a:t> node can send new frame in next slot</a:t>
            </a:r>
          </a:p>
          <a:p>
            <a:pPr marL="746125" lvl="1" indent="-236538">
              <a:lnSpc>
                <a:spcPct val="100000"/>
              </a:lnSpc>
              <a:defRPr/>
            </a:pPr>
            <a:r>
              <a:rPr lang="en-US" sz="2800" i="1" dirty="0"/>
              <a:t>if collision:</a:t>
            </a:r>
            <a:r>
              <a:rPr lang="en-US" sz="2800" dirty="0"/>
              <a:t> node retransmits frame in each subsequent slot with probability </a:t>
            </a:r>
            <a:r>
              <a:rPr lang="en-US" sz="2800" i="1" dirty="0"/>
              <a:t>p</a:t>
            </a:r>
            <a:r>
              <a:rPr lang="en-US" sz="2800" dirty="0"/>
              <a:t> until success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15E43E-EE56-8544-9198-B2CDA59DD294}"/>
              </a:ext>
            </a:extLst>
          </p:cNvPr>
          <p:cNvGrpSpPr/>
          <p:nvPr/>
        </p:nvGrpSpPr>
        <p:grpSpPr>
          <a:xfrm>
            <a:off x="7222435" y="4651513"/>
            <a:ext cx="3379304" cy="1707369"/>
            <a:chOff x="7222435" y="4651513"/>
            <a:chExt cx="3379304" cy="170736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3B4B840C-7E28-C04D-8CE9-682705AEE59B}"/>
                </a:ext>
              </a:extLst>
            </p:cNvPr>
            <p:cNvSpPr txBox="1"/>
            <p:nvPr/>
          </p:nvSpPr>
          <p:spPr>
            <a:xfrm>
              <a:off x="7222435" y="5897217"/>
              <a:ext cx="29426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randomization </a:t>
              </a:r>
              <a:r>
                <a:rPr lang="en-US" sz="2400" dirty="0"/>
                <a:t>– </a:t>
              </a:r>
              <a:r>
                <a:rPr lang="en-US" sz="2400" i="1" dirty="0"/>
                <a:t>why</a:t>
              </a:r>
              <a:r>
                <a:rPr lang="en-US" sz="2400" dirty="0"/>
                <a:t>?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078318A-B74F-CF47-A0AD-52CC631467FC}"/>
                </a:ext>
              </a:extLst>
            </p:cNvPr>
            <p:cNvSpPr/>
            <p:nvPr/>
          </p:nvSpPr>
          <p:spPr>
            <a:xfrm>
              <a:off x="10058399" y="4651513"/>
              <a:ext cx="543340" cy="543340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232C45-BB94-AB4D-BDBB-4AF8C10F71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68481" y="5181601"/>
              <a:ext cx="1636301" cy="702364"/>
            </a:xfrm>
            <a:prstGeom prst="line">
              <a:avLst/>
            </a:prstGeom>
            <a:ln w="158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347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D900-19EC-824C-BF74-AADFBF5A1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349426"/>
            <a:ext cx="10515600" cy="894622"/>
          </a:xfrm>
        </p:spPr>
        <p:txBody>
          <a:bodyPr>
            <a:normAutofit/>
          </a:bodyPr>
          <a:lstStyle/>
          <a:p>
            <a:r>
              <a:rPr lang="en-US" b="0" dirty="0">
                <a:latin typeface="+mn-lt"/>
              </a:rPr>
              <a:t>Slotted ALOHA</a:t>
            </a:r>
            <a:endParaRPr lang="en-US" sz="4400" b="0" dirty="0">
              <a:latin typeface="+mn-lt"/>
            </a:endParaRPr>
          </a:p>
        </p:txBody>
      </p:sp>
      <p:sp>
        <p:nvSpPr>
          <p:cNvPr id="439" name="Slide Number Placeholder 4">
            <a:extLst>
              <a:ext uri="{FF2B5EF4-FFF2-40B4-BE49-F238E27FC236}">
                <a16:creationId xmlns:a16="http://schemas.microsoft.com/office/drawing/2014/main" id="{C87F3257-E91D-E144-BA13-B0DD96B23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9616" y="6443089"/>
            <a:ext cx="2743200" cy="365125"/>
          </a:xfrm>
        </p:spPr>
        <p:txBody>
          <a:bodyPr/>
          <a:lstStyle/>
          <a:p>
            <a:r>
              <a:rPr lang="en-US" dirty="0"/>
              <a:t>Link Layer: 6-</a:t>
            </a:r>
            <a:fld id="{C4204591-24BD-A542-B9D5-F8D8A88D2FE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6" name="Rectangle 3">
            <a:extLst>
              <a:ext uri="{FF2B5EF4-FFF2-40B4-BE49-F238E27FC236}">
                <a16:creationId xmlns:a16="http://schemas.microsoft.com/office/drawing/2014/main" id="{72A8C484-9F3B-7140-9873-AC4A42E47C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9991" y="3654425"/>
            <a:ext cx="4846983" cy="320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Pros: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single active node can continuously transmit at full rate of channel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highly decentralized: only slots in nodes need to be in sync</a:t>
            </a:r>
          </a:p>
          <a:p>
            <a:pPr indent="-225425">
              <a:defRPr/>
            </a:pPr>
            <a:r>
              <a:rPr lang="en-US" sz="2400" kern="0" dirty="0">
                <a:cs typeface="+mn-cs"/>
              </a:rPr>
              <a:t>simple</a:t>
            </a:r>
          </a:p>
          <a:p>
            <a:pPr>
              <a:defRPr/>
            </a:pPr>
            <a:endParaRPr lang="en-US" sz="2400" kern="0" dirty="0">
              <a:latin typeface="Gill Sans MT" charset="0"/>
              <a:cs typeface="+mn-cs"/>
            </a:endParaRPr>
          </a:p>
        </p:txBody>
      </p:sp>
      <p:sp>
        <p:nvSpPr>
          <p:cNvPr id="67" name="Rectangle 4">
            <a:extLst>
              <a:ext uri="{FF2B5EF4-FFF2-40B4-BE49-F238E27FC236}">
                <a16:creationId xmlns:a16="http://schemas.microsoft.com/office/drawing/2014/main" id="{2C1441D0-D6C4-E649-93D0-1ECA14AFD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49008" y="3631167"/>
            <a:ext cx="5579166" cy="2743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>
              <a:lnSpc>
                <a:spcPct val="90000"/>
              </a:lnSpc>
              <a:buFont typeface="Wingdings" charset="0"/>
              <a:buNone/>
              <a:defRPr/>
            </a:pPr>
            <a:r>
              <a:rPr lang="en-US" kern="0" dirty="0">
                <a:solidFill>
                  <a:srgbClr val="0000A8"/>
                </a:solidFill>
                <a:cs typeface="+mn-cs"/>
              </a:rPr>
              <a:t>Cons: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collisions, wasting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idle slots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nodes may be able to detect collision in less than time to transmit packet</a:t>
            </a:r>
          </a:p>
          <a:p>
            <a:pPr indent="-225425">
              <a:lnSpc>
                <a:spcPct val="90000"/>
              </a:lnSpc>
              <a:defRPr/>
            </a:pPr>
            <a:r>
              <a:rPr lang="en-US" sz="2400" kern="0" dirty="0">
                <a:cs typeface="+mn-cs"/>
              </a:rPr>
              <a:t>clock synchronization</a:t>
            </a:r>
          </a:p>
        </p:txBody>
      </p:sp>
      <p:grpSp>
        <p:nvGrpSpPr>
          <p:cNvPr id="69" name="Group 9">
            <a:extLst>
              <a:ext uri="{FF2B5EF4-FFF2-40B4-BE49-F238E27FC236}">
                <a16:creationId xmlns:a16="http://schemas.microsoft.com/office/drawing/2014/main" id="{21164FC9-FE4C-614D-972E-A00FCAE25C23}"/>
              </a:ext>
            </a:extLst>
          </p:cNvPr>
          <p:cNvGrpSpPr>
            <a:grpSpLocks/>
          </p:cNvGrpSpPr>
          <p:nvPr/>
        </p:nvGrpSpPr>
        <p:grpSpPr bwMode="auto">
          <a:xfrm>
            <a:off x="3258866" y="1417223"/>
            <a:ext cx="449263" cy="338137"/>
            <a:chOff x="1185" y="903"/>
            <a:chExt cx="283" cy="213"/>
          </a:xfrm>
        </p:grpSpPr>
        <p:sp>
          <p:nvSpPr>
            <p:cNvPr id="120" name="Rectangle 7">
              <a:extLst>
                <a:ext uri="{FF2B5EF4-FFF2-40B4-BE49-F238E27FC236}">
                  <a16:creationId xmlns:a16="http://schemas.microsoft.com/office/drawing/2014/main" id="{B6FB277F-EDE2-1049-9ABF-92D11D606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21" name="Text Box 8">
              <a:extLst>
                <a:ext uri="{FF2B5EF4-FFF2-40B4-BE49-F238E27FC236}">
                  <a16:creationId xmlns:a16="http://schemas.microsoft.com/office/drawing/2014/main" id="{C293767F-FCDF-8642-A612-4649CC7D05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0" name="Group 10">
            <a:extLst>
              <a:ext uri="{FF2B5EF4-FFF2-40B4-BE49-F238E27FC236}">
                <a16:creationId xmlns:a16="http://schemas.microsoft.com/office/drawing/2014/main" id="{CD7A64E0-8DFE-1E45-8F86-C8EBCFF9F9DA}"/>
              </a:ext>
            </a:extLst>
          </p:cNvPr>
          <p:cNvGrpSpPr>
            <a:grpSpLocks/>
          </p:cNvGrpSpPr>
          <p:nvPr/>
        </p:nvGrpSpPr>
        <p:grpSpPr bwMode="auto">
          <a:xfrm>
            <a:off x="4239941" y="1420398"/>
            <a:ext cx="449263" cy="338137"/>
            <a:chOff x="1185" y="903"/>
            <a:chExt cx="283" cy="213"/>
          </a:xfrm>
        </p:grpSpPr>
        <p:sp>
          <p:nvSpPr>
            <p:cNvPr id="118" name="Rectangle 11">
              <a:extLst>
                <a:ext uri="{FF2B5EF4-FFF2-40B4-BE49-F238E27FC236}">
                  <a16:creationId xmlns:a16="http://schemas.microsoft.com/office/drawing/2014/main" id="{07CCF55F-4FAA-894C-888B-199900ED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9" name="Text Box 12">
              <a:extLst>
                <a:ext uri="{FF2B5EF4-FFF2-40B4-BE49-F238E27FC236}">
                  <a16:creationId xmlns:a16="http://schemas.microsoft.com/office/drawing/2014/main" id="{6E547B66-C5F6-F343-A739-58397CBF01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1" name="Group 13">
            <a:extLst>
              <a:ext uri="{FF2B5EF4-FFF2-40B4-BE49-F238E27FC236}">
                <a16:creationId xmlns:a16="http://schemas.microsoft.com/office/drawing/2014/main" id="{5E7B8AAA-4C6F-564D-BA83-59E54AD6FA2A}"/>
              </a:ext>
            </a:extLst>
          </p:cNvPr>
          <p:cNvGrpSpPr>
            <a:grpSpLocks/>
          </p:cNvGrpSpPr>
          <p:nvPr/>
        </p:nvGrpSpPr>
        <p:grpSpPr bwMode="auto">
          <a:xfrm>
            <a:off x="5776641" y="1421985"/>
            <a:ext cx="449263" cy="338137"/>
            <a:chOff x="1185" y="903"/>
            <a:chExt cx="283" cy="213"/>
          </a:xfrm>
        </p:grpSpPr>
        <p:sp>
          <p:nvSpPr>
            <p:cNvPr id="116" name="Rectangle 14">
              <a:extLst>
                <a:ext uri="{FF2B5EF4-FFF2-40B4-BE49-F238E27FC236}">
                  <a16:creationId xmlns:a16="http://schemas.microsoft.com/office/drawing/2014/main" id="{4646B359-A79E-F349-BF8A-9D2512A629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7" name="Text Box 15">
              <a:extLst>
                <a:ext uri="{FF2B5EF4-FFF2-40B4-BE49-F238E27FC236}">
                  <a16:creationId xmlns:a16="http://schemas.microsoft.com/office/drawing/2014/main" id="{6ECCB147-A652-0C45-8411-FDEFE8B769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2" name="Group 16">
            <a:extLst>
              <a:ext uri="{FF2B5EF4-FFF2-40B4-BE49-F238E27FC236}">
                <a16:creationId xmlns:a16="http://schemas.microsoft.com/office/drawing/2014/main" id="{034C0BC2-FAFB-954B-8184-7437ED6443FF}"/>
              </a:ext>
            </a:extLst>
          </p:cNvPr>
          <p:cNvGrpSpPr>
            <a:grpSpLocks/>
          </p:cNvGrpSpPr>
          <p:nvPr/>
        </p:nvGrpSpPr>
        <p:grpSpPr bwMode="auto">
          <a:xfrm>
            <a:off x="6792641" y="1417223"/>
            <a:ext cx="449263" cy="338137"/>
            <a:chOff x="1185" y="903"/>
            <a:chExt cx="283" cy="213"/>
          </a:xfrm>
        </p:grpSpPr>
        <p:sp>
          <p:nvSpPr>
            <p:cNvPr id="114" name="Rectangle 17">
              <a:extLst>
                <a:ext uri="{FF2B5EF4-FFF2-40B4-BE49-F238E27FC236}">
                  <a16:creationId xmlns:a16="http://schemas.microsoft.com/office/drawing/2014/main" id="{B5E231FA-D60E-3344-A54A-AE1CCAC278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5" y="924"/>
              <a:ext cx="283" cy="169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5" name="Text Box 18">
              <a:extLst>
                <a:ext uri="{FF2B5EF4-FFF2-40B4-BE49-F238E27FC236}">
                  <a16:creationId xmlns:a16="http://schemas.microsoft.com/office/drawing/2014/main" id="{C4C08E10-907C-DD42-A551-372531B73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6" y="903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1</a:t>
              </a:r>
            </a:p>
          </p:txBody>
        </p:sp>
      </p:grpSp>
      <p:grpSp>
        <p:nvGrpSpPr>
          <p:cNvPr id="73" name="Group 24">
            <a:extLst>
              <a:ext uri="{FF2B5EF4-FFF2-40B4-BE49-F238E27FC236}">
                <a16:creationId xmlns:a16="http://schemas.microsoft.com/office/drawing/2014/main" id="{647D2F6D-CE64-8B4B-B615-A2D4A4BABDA1}"/>
              </a:ext>
            </a:extLst>
          </p:cNvPr>
          <p:cNvGrpSpPr>
            <a:grpSpLocks/>
          </p:cNvGrpSpPr>
          <p:nvPr/>
        </p:nvGrpSpPr>
        <p:grpSpPr bwMode="auto">
          <a:xfrm>
            <a:off x="3260453" y="1934748"/>
            <a:ext cx="449263" cy="338137"/>
            <a:chOff x="4584" y="1229"/>
            <a:chExt cx="283" cy="213"/>
          </a:xfrm>
        </p:grpSpPr>
        <p:sp>
          <p:nvSpPr>
            <p:cNvPr id="112" name="Rectangle 20">
              <a:extLst>
                <a:ext uri="{FF2B5EF4-FFF2-40B4-BE49-F238E27FC236}">
                  <a16:creationId xmlns:a16="http://schemas.microsoft.com/office/drawing/2014/main" id="{40A791FB-0B4E-E54D-A7B1-9F64A6BAE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3" name="Text Box 21">
              <a:extLst>
                <a:ext uri="{FF2B5EF4-FFF2-40B4-BE49-F238E27FC236}">
                  <a16:creationId xmlns:a16="http://schemas.microsoft.com/office/drawing/2014/main" id="{B1F1A4C1-13C1-264C-B2A5-E57D85AD5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4" name="Group 31">
            <a:extLst>
              <a:ext uri="{FF2B5EF4-FFF2-40B4-BE49-F238E27FC236}">
                <a16:creationId xmlns:a16="http://schemas.microsoft.com/office/drawing/2014/main" id="{A513746B-2BA9-7842-A3F9-4C806D4C430D}"/>
              </a:ext>
            </a:extLst>
          </p:cNvPr>
          <p:cNvGrpSpPr>
            <a:grpSpLocks/>
          </p:cNvGrpSpPr>
          <p:nvPr/>
        </p:nvGrpSpPr>
        <p:grpSpPr bwMode="auto">
          <a:xfrm>
            <a:off x="3262041" y="2444335"/>
            <a:ext cx="449263" cy="338137"/>
            <a:chOff x="4827" y="1591"/>
            <a:chExt cx="283" cy="213"/>
          </a:xfrm>
        </p:grpSpPr>
        <p:sp>
          <p:nvSpPr>
            <p:cNvPr id="110" name="Rectangle 22">
              <a:extLst>
                <a:ext uri="{FF2B5EF4-FFF2-40B4-BE49-F238E27FC236}">
                  <a16:creationId xmlns:a16="http://schemas.microsoft.com/office/drawing/2014/main" id="{D2113151-CB73-5B4D-B726-093BB119A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11" name="Text Box 23">
              <a:extLst>
                <a:ext uri="{FF2B5EF4-FFF2-40B4-BE49-F238E27FC236}">
                  <a16:creationId xmlns:a16="http://schemas.microsoft.com/office/drawing/2014/main" id="{F159D2A5-6D5C-0349-BF63-4ECC249F37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5" name="Group 25">
            <a:extLst>
              <a:ext uri="{FF2B5EF4-FFF2-40B4-BE49-F238E27FC236}">
                <a16:creationId xmlns:a16="http://schemas.microsoft.com/office/drawing/2014/main" id="{94B00C29-0193-D349-BFB1-CF44B881490C}"/>
              </a:ext>
            </a:extLst>
          </p:cNvPr>
          <p:cNvGrpSpPr>
            <a:grpSpLocks/>
          </p:cNvGrpSpPr>
          <p:nvPr/>
        </p:nvGrpSpPr>
        <p:grpSpPr bwMode="auto">
          <a:xfrm>
            <a:off x="4249466" y="1936335"/>
            <a:ext cx="449263" cy="338137"/>
            <a:chOff x="4584" y="1229"/>
            <a:chExt cx="283" cy="213"/>
          </a:xfrm>
        </p:grpSpPr>
        <p:sp>
          <p:nvSpPr>
            <p:cNvPr id="108" name="Rectangle 26">
              <a:extLst>
                <a:ext uri="{FF2B5EF4-FFF2-40B4-BE49-F238E27FC236}">
                  <a16:creationId xmlns:a16="http://schemas.microsoft.com/office/drawing/2014/main" id="{8A1DD3D1-8785-3040-A4F2-5147DB885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9" name="Text Box 27">
              <a:extLst>
                <a:ext uri="{FF2B5EF4-FFF2-40B4-BE49-F238E27FC236}">
                  <a16:creationId xmlns:a16="http://schemas.microsoft.com/office/drawing/2014/main" id="{09BBF762-4792-7643-BA15-B59BC2E2D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6" name="Group 28">
            <a:extLst>
              <a:ext uri="{FF2B5EF4-FFF2-40B4-BE49-F238E27FC236}">
                <a16:creationId xmlns:a16="http://schemas.microsoft.com/office/drawing/2014/main" id="{E38A06E9-F095-D04D-91F9-81DAFE4FE972}"/>
              </a:ext>
            </a:extLst>
          </p:cNvPr>
          <p:cNvGrpSpPr>
            <a:grpSpLocks/>
          </p:cNvGrpSpPr>
          <p:nvPr/>
        </p:nvGrpSpPr>
        <p:grpSpPr bwMode="auto">
          <a:xfrm>
            <a:off x="4766991" y="1937923"/>
            <a:ext cx="449263" cy="338137"/>
            <a:chOff x="4584" y="1229"/>
            <a:chExt cx="283" cy="213"/>
          </a:xfrm>
        </p:grpSpPr>
        <p:sp>
          <p:nvSpPr>
            <p:cNvPr id="106" name="Rectangle 29">
              <a:extLst>
                <a:ext uri="{FF2B5EF4-FFF2-40B4-BE49-F238E27FC236}">
                  <a16:creationId xmlns:a16="http://schemas.microsoft.com/office/drawing/2014/main" id="{0987B743-D2A1-9D4F-A662-FFB579A91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1247"/>
              <a:ext cx="283" cy="169"/>
            </a:xfrm>
            <a:prstGeom prst="rect">
              <a:avLst/>
            </a:prstGeom>
            <a:solidFill>
              <a:srgbClr val="33CC3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7" name="Text Box 30">
              <a:extLst>
                <a:ext uri="{FF2B5EF4-FFF2-40B4-BE49-F238E27FC236}">
                  <a16:creationId xmlns:a16="http://schemas.microsoft.com/office/drawing/2014/main" id="{89D7FAA9-9F94-0C4F-B4C3-025342E3F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36" y="1229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2</a:t>
              </a:r>
            </a:p>
          </p:txBody>
        </p:sp>
      </p:grpSp>
      <p:grpSp>
        <p:nvGrpSpPr>
          <p:cNvPr id="77" name="Group 32">
            <a:extLst>
              <a:ext uri="{FF2B5EF4-FFF2-40B4-BE49-F238E27FC236}">
                <a16:creationId xmlns:a16="http://schemas.microsoft.com/office/drawing/2014/main" id="{DEC4F61B-7F47-6D40-A1E6-9647D3850BE9}"/>
              </a:ext>
            </a:extLst>
          </p:cNvPr>
          <p:cNvGrpSpPr>
            <a:grpSpLocks/>
          </p:cNvGrpSpPr>
          <p:nvPr/>
        </p:nvGrpSpPr>
        <p:grpSpPr bwMode="auto">
          <a:xfrm>
            <a:off x="5778228" y="2445922"/>
            <a:ext cx="449263" cy="338137"/>
            <a:chOff x="4827" y="1591"/>
            <a:chExt cx="283" cy="213"/>
          </a:xfrm>
        </p:grpSpPr>
        <p:sp>
          <p:nvSpPr>
            <p:cNvPr id="104" name="Rectangle 33">
              <a:extLst>
                <a:ext uri="{FF2B5EF4-FFF2-40B4-BE49-F238E27FC236}">
                  <a16:creationId xmlns:a16="http://schemas.microsoft.com/office/drawing/2014/main" id="{78D56CA1-57DA-D349-81DF-1FE3F45AA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5" name="Text Box 34">
              <a:extLst>
                <a:ext uri="{FF2B5EF4-FFF2-40B4-BE49-F238E27FC236}">
                  <a16:creationId xmlns:a16="http://schemas.microsoft.com/office/drawing/2014/main" id="{90B9F9DD-82FB-9540-93E1-DE1323F00C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grpSp>
        <p:nvGrpSpPr>
          <p:cNvPr id="78" name="Group 35">
            <a:extLst>
              <a:ext uri="{FF2B5EF4-FFF2-40B4-BE49-F238E27FC236}">
                <a16:creationId xmlns:a16="http://schemas.microsoft.com/office/drawing/2014/main" id="{9515035B-221C-F640-AD70-3EDAE35D9A46}"/>
              </a:ext>
            </a:extLst>
          </p:cNvPr>
          <p:cNvGrpSpPr>
            <a:grpSpLocks/>
          </p:cNvGrpSpPr>
          <p:nvPr/>
        </p:nvGrpSpPr>
        <p:grpSpPr bwMode="auto">
          <a:xfrm>
            <a:off x="7289528" y="2447510"/>
            <a:ext cx="449263" cy="338137"/>
            <a:chOff x="4827" y="1591"/>
            <a:chExt cx="283" cy="213"/>
          </a:xfrm>
        </p:grpSpPr>
        <p:sp>
          <p:nvSpPr>
            <p:cNvPr id="102" name="Rectangle 36">
              <a:extLst>
                <a:ext uri="{FF2B5EF4-FFF2-40B4-BE49-F238E27FC236}">
                  <a16:creationId xmlns:a16="http://schemas.microsoft.com/office/drawing/2014/main" id="{011AA78D-6081-1E4C-B13C-ABA03976C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7" y="1609"/>
              <a:ext cx="283" cy="169"/>
            </a:xfrm>
            <a:prstGeom prst="rect">
              <a:avLst/>
            </a:prstGeom>
            <a:solidFill>
              <a:srgbClr val="D6009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ＭＳ Ｐゴシック" charset="0"/>
              </a:endParaRPr>
            </a:p>
          </p:txBody>
        </p:sp>
        <p:sp>
          <p:nvSpPr>
            <p:cNvPr id="103" name="Text Box 37">
              <a:extLst>
                <a:ext uri="{FF2B5EF4-FFF2-40B4-BE49-F238E27FC236}">
                  <a16:creationId xmlns:a16="http://schemas.microsoft.com/office/drawing/2014/main" id="{E9D6FFEE-F33E-FF42-9FA7-54026C2FB7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2" y="1591"/>
              <a:ext cx="18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008000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n-lt"/>
                  <a:ea typeface="ＭＳ Ｐゴシック" charset="0"/>
                </a:rPr>
                <a:t>3</a:t>
              </a:r>
            </a:p>
          </p:txBody>
        </p:sp>
      </p:grpSp>
      <p:sp>
        <p:nvSpPr>
          <p:cNvPr id="79" name="Text Box 38">
            <a:extLst>
              <a:ext uri="{FF2B5EF4-FFF2-40B4-BE49-F238E27FC236}">
                <a16:creationId xmlns:a16="http://schemas.microsoft.com/office/drawing/2014/main" id="{BC3667BC-568F-5D45-AA96-AD633C98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1141" y="145214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1</a:t>
            </a:r>
          </a:p>
        </p:txBody>
      </p:sp>
      <p:sp>
        <p:nvSpPr>
          <p:cNvPr id="80" name="Text Box 39">
            <a:extLst>
              <a:ext uri="{FF2B5EF4-FFF2-40B4-BE49-F238E27FC236}">
                <a16:creationId xmlns:a16="http://schemas.microsoft.com/office/drawing/2014/main" id="{54EFAF25-FCFE-594D-BB9A-4C06F0108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3678" y="1966498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2</a:t>
            </a:r>
          </a:p>
        </p:txBody>
      </p:sp>
      <p:sp>
        <p:nvSpPr>
          <p:cNvPr id="81" name="Text Box 40">
            <a:extLst>
              <a:ext uri="{FF2B5EF4-FFF2-40B4-BE49-F238E27FC236}">
                <a16:creationId xmlns:a16="http://schemas.microsoft.com/office/drawing/2014/main" id="{047D14B7-CD88-0D4A-AD77-5823FBA991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716" y="2469735"/>
            <a:ext cx="762000" cy="33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ＭＳ Ｐゴシック" charset="0"/>
              </a:rPr>
              <a:t>node 3</a:t>
            </a:r>
          </a:p>
        </p:txBody>
      </p:sp>
      <p:sp>
        <p:nvSpPr>
          <p:cNvPr id="82" name="Line 41">
            <a:extLst>
              <a:ext uri="{FF2B5EF4-FFF2-40B4-BE49-F238E27FC236}">
                <a16:creationId xmlns:a16="http://schemas.microsoft.com/office/drawing/2014/main" id="{EF48CFD5-90F6-EF43-A053-5A2BD2F09A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6641" y="2977735"/>
            <a:ext cx="52101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3" name="Line 42">
            <a:extLst>
              <a:ext uri="{FF2B5EF4-FFF2-40B4-BE49-F238E27FC236}">
                <a16:creationId xmlns:a16="http://schemas.microsoft.com/office/drawing/2014/main" id="{000967D4-6D82-3C45-A172-150191F96B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9816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4" name="Line 43">
            <a:extLst>
              <a:ext uri="{FF2B5EF4-FFF2-40B4-BE49-F238E27FC236}">
                <a16:creationId xmlns:a16="http://schemas.microsoft.com/office/drawing/2014/main" id="{F238DB4A-BE5F-9743-9947-04D5215C95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98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5" name="Line 44">
            <a:extLst>
              <a:ext uri="{FF2B5EF4-FFF2-40B4-BE49-F238E27FC236}">
                <a16:creationId xmlns:a16="http://schemas.microsoft.com/office/drawing/2014/main" id="{C6957062-2774-324C-BCB0-B11EB113A305}"/>
              </a:ext>
            </a:extLst>
          </p:cNvPr>
          <p:cNvSpPr>
            <a:spLocks noChangeShapeType="1"/>
          </p:cNvSpPr>
          <p:nvPr/>
        </p:nvSpPr>
        <p:spPr bwMode="auto">
          <a:xfrm>
            <a:off x="4243116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6" name="Line 45">
            <a:extLst>
              <a:ext uri="{FF2B5EF4-FFF2-40B4-BE49-F238E27FC236}">
                <a16:creationId xmlns:a16="http://schemas.microsoft.com/office/drawing/2014/main" id="{242EDB35-EDA5-084B-9AA4-62A7C146A41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4952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7" name="Line 46">
            <a:extLst>
              <a:ext uri="{FF2B5EF4-FFF2-40B4-BE49-F238E27FC236}">
                <a16:creationId xmlns:a16="http://schemas.microsoft.com/office/drawing/2014/main" id="{E0FAA97E-3CAE-F145-BE6E-2931C7A40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435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8" name="Line 47">
            <a:extLst>
              <a:ext uri="{FF2B5EF4-FFF2-40B4-BE49-F238E27FC236}">
                <a16:creationId xmlns:a16="http://schemas.microsoft.com/office/drawing/2014/main" id="{9EAB79C7-5AED-CD47-BF01-F04C67454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2353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89" name="Line 48">
            <a:extLst>
              <a:ext uri="{FF2B5EF4-FFF2-40B4-BE49-F238E27FC236}">
                <a16:creationId xmlns:a16="http://schemas.microsoft.com/office/drawing/2014/main" id="{ED1E52C2-A2DF-7244-888D-8BC965C7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67178" y="287772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0" name="Line 49">
            <a:extLst>
              <a:ext uri="{FF2B5EF4-FFF2-40B4-BE49-F238E27FC236}">
                <a16:creationId xmlns:a16="http://schemas.microsoft.com/office/drawing/2014/main" id="{0337F98B-B062-E149-AA28-4B72BC8AD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72003" y="287454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1" name="Line 50">
            <a:extLst>
              <a:ext uri="{FF2B5EF4-FFF2-40B4-BE49-F238E27FC236}">
                <a16:creationId xmlns:a16="http://schemas.microsoft.com/office/drawing/2014/main" id="{A8A55C4A-1AC8-E64D-A11D-781712E97BA7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0003" y="2871372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2" name="Line 51">
            <a:extLst>
              <a:ext uri="{FF2B5EF4-FFF2-40B4-BE49-F238E27FC236}">
                <a16:creationId xmlns:a16="http://schemas.microsoft.com/office/drawing/2014/main" id="{68413A17-8D6D-6F4A-9006-440A683FDCD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68953" y="2868197"/>
            <a:ext cx="0" cy="2127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i="0" u="none" strike="noStrike" kern="0" cap="none" spc="0" normalizeH="0" baseline="0" noProof="0" dirty="0">
              <a:ln>
                <a:noFill/>
              </a:ln>
              <a:solidFill>
                <a:srgbClr val="0000A8"/>
              </a:solidFill>
              <a:effectLst/>
              <a:uLnTx/>
              <a:uFillTx/>
              <a:ea typeface="ＭＳ Ｐゴシック" charset="0"/>
            </a:endParaRPr>
          </a:p>
        </p:txBody>
      </p:sp>
      <p:sp>
        <p:nvSpPr>
          <p:cNvPr id="93" name="Text Box 54">
            <a:extLst>
              <a:ext uri="{FF2B5EF4-FFF2-40B4-BE49-F238E27FC236}">
                <a16:creationId xmlns:a16="http://schemas.microsoft.com/office/drawing/2014/main" id="{EFB9B6C9-55C7-9543-BEDB-3C9A6C2B1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172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4" name="Text Box 55">
            <a:extLst>
              <a:ext uri="{FF2B5EF4-FFF2-40B4-BE49-F238E27FC236}">
                <a16:creationId xmlns:a16="http://schemas.microsoft.com/office/drawing/2014/main" id="{A8BF3599-17CC-C54D-A1F4-204FFCEF5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0903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5" name="Text Box 56">
            <a:extLst>
              <a:ext uri="{FF2B5EF4-FFF2-40B4-BE49-F238E27FC236}">
                <a16:creationId xmlns:a16="http://schemas.microsoft.com/office/drawing/2014/main" id="{016A40F4-F886-714E-966E-BFDE0F62F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5378" y="2992022"/>
            <a:ext cx="32067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C</a:t>
            </a:r>
          </a:p>
        </p:txBody>
      </p:sp>
      <p:sp>
        <p:nvSpPr>
          <p:cNvPr id="96" name="Text Box 58">
            <a:extLst>
              <a:ext uri="{FF2B5EF4-FFF2-40B4-BE49-F238E27FC236}">
                <a16:creationId xmlns:a16="http://schemas.microsoft.com/office/drawing/2014/main" id="{807DF3EC-AAB1-B04A-A023-C5893F6D2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525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7" name="Text Box 59">
            <a:extLst>
              <a:ext uri="{FF2B5EF4-FFF2-40B4-BE49-F238E27FC236}">
                <a16:creationId xmlns:a16="http://schemas.microsoft.com/office/drawing/2014/main" id="{17BF9D31-70E0-5A45-BE2F-E528E8116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503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8" name="Text Box 60">
            <a:extLst>
              <a:ext uri="{FF2B5EF4-FFF2-40B4-BE49-F238E27FC236}">
                <a16:creationId xmlns:a16="http://schemas.microsoft.com/office/drawing/2014/main" id="{FE3B7D2B-E773-5048-9CD2-02409182F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1278" y="2992022"/>
            <a:ext cx="306388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S</a:t>
            </a:r>
          </a:p>
        </p:txBody>
      </p:sp>
      <p:sp>
        <p:nvSpPr>
          <p:cNvPr id="99" name="Text Box 61">
            <a:extLst>
              <a:ext uri="{FF2B5EF4-FFF2-40B4-BE49-F238E27FC236}">
                <a16:creationId xmlns:a16="http://schemas.microsoft.com/office/drawing/2014/main" id="{67899F9D-5059-EB46-BE3E-E0710E91B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4016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0" name="Text Box 62">
            <a:extLst>
              <a:ext uri="{FF2B5EF4-FFF2-40B4-BE49-F238E27FC236}">
                <a16:creationId xmlns:a16="http://schemas.microsoft.com/office/drawing/2014/main" id="{0537C8B8-45B8-534A-B936-B66DF9D0E5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0078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101" name="Text Box 63">
            <a:extLst>
              <a:ext uri="{FF2B5EF4-FFF2-40B4-BE49-F238E27FC236}">
                <a16:creationId xmlns:a16="http://schemas.microsoft.com/office/drawing/2014/main" id="{A95F6825-15C2-894C-A225-C35D931A8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0203" y="2988847"/>
            <a:ext cx="3095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rgbClr val="0000A8"/>
                </a:solidFill>
                <a:effectLst/>
                <a:uLnTx/>
                <a:uFillTx/>
                <a:latin typeface="+mn-lt"/>
                <a:ea typeface="ＭＳ Ｐゴシック" charset="0"/>
              </a:rPr>
              <a:t>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11076B-DA1C-6740-8643-B478EA3CF6E2}"/>
              </a:ext>
            </a:extLst>
          </p:cNvPr>
          <p:cNvSpPr txBox="1"/>
          <p:nvPr/>
        </p:nvSpPr>
        <p:spPr>
          <a:xfrm>
            <a:off x="8693431" y="1736034"/>
            <a:ext cx="15141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00A8"/>
                </a:solidFill>
              </a:rPr>
              <a:t>C</a:t>
            </a:r>
            <a:r>
              <a:rPr lang="en-US" sz="2400" dirty="0"/>
              <a:t>: collision</a:t>
            </a:r>
          </a:p>
          <a:p>
            <a:r>
              <a:rPr lang="en-US" sz="2400" dirty="0">
                <a:solidFill>
                  <a:srgbClr val="0000A8"/>
                </a:solidFill>
              </a:rPr>
              <a:t>S</a:t>
            </a:r>
            <a:r>
              <a:rPr lang="en-US" sz="2400" dirty="0"/>
              <a:t>: success</a:t>
            </a:r>
          </a:p>
          <a:p>
            <a:r>
              <a:rPr lang="en-US" sz="2400" dirty="0">
                <a:solidFill>
                  <a:srgbClr val="0000A8"/>
                </a:solidFill>
              </a:rPr>
              <a:t>E</a:t>
            </a:r>
            <a:r>
              <a:rPr lang="en-US" sz="2400" dirty="0"/>
              <a:t>: empty</a:t>
            </a:r>
          </a:p>
        </p:txBody>
      </p:sp>
    </p:spTree>
    <p:extLst>
      <p:ext uri="{BB962C8B-B14F-4D97-AF65-F5344CB8AC3E}">
        <p14:creationId xmlns:p14="http://schemas.microsoft.com/office/powerpoint/2010/main" val="1645034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23886</TotalTime>
  <Words>1662</Words>
  <Application>Microsoft Office PowerPoint</Application>
  <PresentationFormat>Widescreen</PresentationFormat>
  <Paragraphs>323</Paragraphs>
  <Slides>22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Gill Sans MT</vt:lpstr>
      <vt:lpstr>Wingdings</vt:lpstr>
      <vt:lpstr>Office Theme</vt:lpstr>
      <vt:lpstr>Equation</vt:lpstr>
      <vt:lpstr>Multiple access links, protocols</vt:lpstr>
      <vt:lpstr>Multiple access protocols</vt:lpstr>
      <vt:lpstr>An ideal multiple access protocol</vt:lpstr>
      <vt:lpstr>MAC protocols: taxonomy</vt:lpstr>
      <vt:lpstr>Channel partitioning MAC protocols: TDMA</vt:lpstr>
      <vt:lpstr>Channel partitioning MAC protocols: FDMA</vt:lpstr>
      <vt:lpstr>Random access protocols</vt:lpstr>
      <vt:lpstr>Slotted ALOHA</vt:lpstr>
      <vt:lpstr>Slotted ALOHA</vt:lpstr>
      <vt:lpstr>Slotted ALOHA: efficiency(Home work assign)</vt:lpstr>
      <vt:lpstr>Pure ALOHA</vt:lpstr>
      <vt:lpstr>CSMA (carrier sense multiple access)</vt:lpstr>
      <vt:lpstr>CSMA: collisions</vt:lpstr>
      <vt:lpstr>CSMA/CD:</vt:lpstr>
      <vt:lpstr>Ethernet CSMA/CD algorithm</vt:lpstr>
      <vt:lpstr>CSMA/CD efficiency</vt:lpstr>
      <vt:lpstr>“Taking turns” MAC protocols</vt:lpstr>
      <vt:lpstr>“Taking turns” MAC protocols</vt:lpstr>
      <vt:lpstr>“Taking turns” MAC protocols</vt:lpstr>
      <vt:lpstr>Cable access network: FDM, TDM and random access!</vt:lpstr>
      <vt:lpstr>Cable access network:</vt:lpstr>
      <vt:lpstr> Summary of MAC protocols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James Kurose</dc:creator>
  <cp:lastModifiedBy>AHMAD MUDASSIR</cp:lastModifiedBy>
  <cp:revision>854</cp:revision>
  <dcterms:created xsi:type="dcterms:W3CDTF">2020-01-18T07:24:59Z</dcterms:created>
  <dcterms:modified xsi:type="dcterms:W3CDTF">2021-12-17T06:30:19Z</dcterms:modified>
</cp:coreProperties>
</file>