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1043" r:id="rId2"/>
    <p:sldId id="1061" r:id="rId3"/>
    <p:sldId id="1213" r:id="rId4"/>
    <p:sldId id="1214" r:id="rId5"/>
    <p:sldId id="1215" r:id="rId6"/>
    <p:sldId id="1062" r:id="rId7"/>
    <p:sldId id="1063" r:id="rId8"/>
    <p:sldId id="1064" r:id="rId9"/>
    <p:sldId id="1066" r:id="rId10"/>
    <p:sldId id="1065" r:id="rId11"/>
    <p:sldId id="1067" r:id="rId12"/>
    <p:sldId id="1083" r:id="rId13"/>
    <p:sldId id="1068" r:id="rId14"/>
    <p:sldId id="1069" r:id="rId15"/>
    <p:sldId id="10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0729"/>
  </p:normalViewPr>
  <p:slideViewPr>
    <p:cSldViewPr snapToGrid="0" snapToObjects="1">
      <p:cViewPr varScale="1">
        <p:scale>
          <a:sx n="65" d="100"/>
          <a:sy n="65" d="100"/>
        </p:scale>
        <p:origin x="270" y="72"/>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150821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8317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977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26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933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0146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5924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arrows through reliable data transfer channel is just one way – reliably send from sender to receiver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415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some time talking about how its to the sender and receiver side protocol that IMPLEMENTS reliable data transfer</a:t>
            </a:r>
          </a:p>
          <a:p>
            <a:endParaRPr lang="en-US" dirty="0"/>
          </a:p>
          <a:p>
            <a:r>
              <a:rPr lang="en-US" dirty="0"/>
              <a:t>Communication over unreliable channel is </a:t>
            </a:r>
            <a:r>
              <a:rPr lang="en-US" dirty="0" err="1"/>
              <a:t>TWO-way</a:t>
            </a:r>
            <a:r>
              <a:rPr lang="en-US" dirty="0"/>
              <a:t>: sender and receiver will exchange messages back and forth to IMPLEMENT one-way  reliable data transfer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767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we have a sender side and a receiver side. How much work they’ll have to do depends on the  IMPAIRMENTS introduced by channel – if the channel is perfect – no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11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point of view to keep in mind – it’s easy for US to look at sender and receiver together and see what is happening.  OH – that message sent was lost. </a:t>
            </a:r>
          </a:p>
          <a:p>
            <a:endParaRPr lang="en-US" dirty="0"/>
          </a:p>
          <a:p>
            <a:r>
              <a:rPr lang="en-US" dirty="0"/>
              <a:t>But think about it say from senders POV How does the sender know if its transmitted message over the unreliable channel got though??  ONLY if receiver somehow signals to the sender that it was received.</a:t>
            </a:r>
          </a:p>
          <a:p>
            <a:endParaRPr lang="en-US" dirty="0"/>
          </a:p>
          <a:p>
            <a:endParaRPr lang="en-US" dirty="0"/>
          </a:p>
          <a:p>
            <a:r>
              <a:rPr lang="en-US" dirty="0"/>
              <a:t>The key point here is that one side does NOT know what is going on at the other side – it’s as if there’s a curtain between them.  Everything they know about the other can ONLY be learned by sending/receiving messages.</a:t>
            </a:r>
          </a:p>
          <a:p>
            <a:endParaRPr lang="en-US" dirty="0"/>
          </a:p>
          <a:p>
            <a:r>
              <a:rPr lang="en-US" dirty="0"/>
              <a:t>Sender process wants to make sure a segment got through.  But it can just somehow magically look through curtain to see if receiver got it.  It will be up to the receiver to let the sender KNOW that it (the receiver) has correctly received the segment.</a:t>
            </a:r>
          </a:p>
          <a:p>
            <a:endParaRPr lang="en-US" dirty="0"/>
          </a:p>
          <a:p>
            <a:r>
              <a:rPr lang="en-US" dirty="0"/>
              <a:t>How will the sender and receiver do that – that’s the PROTOCOL.</a:t>
            </a:r>
          </a:p>
          <a:p>
            <a:endParaRPr lang="en-US" dirty="0"/>
          </a:p>
          <a:p>
            <a:r>
              <a:rPr lang="en-US" dirty="0"/>
              <a:t> Before starting to develop a protocol, let’s look more closely at the interface (the API if you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98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704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let’s get started in developing our reliable data transfer protocol, which we’ll call </a:t>
            </a:r>
            <a:r>
              <a:rPr lang="en-US" dirty="0" err="1"/>
              <a:t>rdt</a:t>
            </a:r>
            <a:r>
              <a:rPr lang="en-US" dirty="0"/>
              <a:t> (need a good acronym for protocol – like HTTP, TCP, UDP, IP)</a:t>
            </a:r>
          </a:p>
          <a:p>
            <a:endParaRPr lang="en-US" dirty="0"/>
          </a:p>
          <a:p>
            <a:r>
              <a:rPr lang="en-US" dirty="0"/>
              <a:t>Bullet points 1 and 2</a:t>
            </a:r>
          </a:p>
          <a:p>
            <a:endParaRPr lang="en-US" dirty="0"/>
          </a:p>
          <a:p>
            <a:endParaRPr lang="en-US" dirty="0"/>
          </a:p>
          <a:p>
            <a:r>
              <a:rPr lang="en-US" dirty="0"/>
              <a:t>NOW if we are going to develop a protocol, so we’ll need some way to SPECIFY a protocol.  </a:t>
            </a:r>
            <a:r>
              <a:rPr lang="en-US" b="1" i="1" dirty="0"/>
              <a:t>How</a:t>
            </a:r>
            <a:r>
              <a:rPr lang="en-US" dirty="0"/>
              <a:t> do we do that?</a:t>
            </a:r>
          </a:p>
          <a:p>
            <a:endParaRPr lang="en-US" dirty="0"/>
          </a:p>
          <a:p>
            <a:r>
              <a:rPr lang="en-US" dirty="0"/>
              <a:t>We could write text, but as all know, that’s prone to misinterpretation, and might be incomplete.  You might write a specification, and then think “oh yeah – I forgot about that case”</a:t>
            </a:r>
          </a:p>
          <a:p>
            <a:endParaRPr lang="en-US" dirty="0"/>
          </a:p>
          <a:p>
            <a:r>
              <a:rPr lang="en-US" dirty="0"/>
              <a:t>What we need is more </a:t>
            </a:r>
            <a:r>
              <a:rPr lang="en-US" b="1" i="1" dirty="0"/>
              <a:t>formal</a:t>
            </a:r>
            <a:r>
              <a:rPr lang="en-US" dirty="0"/>
              <a:t> way to specify a protocol.  In fact, with a formal specification there may be ways to PROVE PROPERTIES about a specification.  But that’s an advanced topic we won’t get into here. We’ll start here by adopting a fairly simple protocol specification technique known as finite state machines (FSM)</a:t>
            </a:r>
          </a:p>
          <a:p>
            <a:endParaRPr lang="en-US" dirty="0"/>
          </a:p>
          <a:p>
            <a:r>
              <a:rPr lang="en-US" dirty="0"/>
              <a:t>And as the name might suggest, a central notion of finite state machines is the notion of STATE </a:t>
            </a:r>
          </a:p>
          <a:p>
            <a:r>
              <a:rPr lang="en-US" dirty="0"/>
              <a:t>&lt;talk about state&gt;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246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We’ll start with the simplest case possible - an unreliable channel that is, in fact perfect – no segments are lost, corrupted, </a:t>
            </a:r>
            <a:r>
              <a:rPr lang="en-US" dirty="0" err="1"/>
              <a:t>dupplicated</a:t>
            </a:r>
            <a:r>
              <a:rPr lang="en-US" dirty="0"/>
              <a:t> or reordered.  The sender just sends and it pops out the other side(perhaps after some delay) perfectly.</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8451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9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Transport Layer: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rgbClr val="010086"/>
              </a:buClr>
            </a:pPr>
            <a:r>
              <a:rPr lang="en-US" altLang="en-US" sz="3200" dirty="0">
                <a:cs typeface="Calibri" panose="020F0502020204030204" pitchFamily="34" charset="0"/>
              </a:rPr>
              <a:t>Principles of reliable data transfer </a:t>
            </a:r>
          </a:p>
          <a:p>
            <a:pPr marL="403225" indent="-285750">
              <a:spcBef>
                <a:spcPts val="800"/>
              </a:spcBef>
              <a:buClr>
                <a:schemeClr val="bg1">
                  <a:lumMod val="75000"/>
                </a:schemeClr>
              </a:buClr>
            </a:pPr>
            <a:r>
              <a:rPr lang="en-US" sz="3200" dirty="0">
                <a:solidFill>
                  <a:schemeClr val="bg1">
                    <a:lumMod val="75000"/>
                  </a:schemeClr>
                </a:solidFill>
              </a:rPr>
              <a:t>Connection-oriented transport: TCP</a:t>
            </a:r>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marL="403225" indent="-285750">
              <a:spcBef>
                <a:spcPts val="800"/>
              </a:spcBef>
              <a:buClr>
                <a:schemeClr val="bg1">
                  <a:lumMod val="75000"/>
                </a:schemeClr>
              </a:buClr>
            </a:pPr>
            <a:r>
              <a:rPr lang="en-US" sz="3200" dirty="0">
                <a:solidFill>
                  <a:schemeClr val="bg1">
                    <a:lumMod val="75000"/>
                  </a:schemeClr>
                </a:solidFill>
              </a:rPr>
              <a:t>Evolution of transport-layer functionality</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F6D691E7-EAAE-3346-9874-13E19E433554}"/>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spTree>
    <p:extLst>
      <p:ext uri="{BB962C8B-B14F-4D97-AF65-F5344CB8AC3E}">
        <p14:creationId xmlns:p14="http://schemas.microsoft.com/office/powerpoint/2010/main" val="82132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27439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95275"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695325" marR="0" lvl="1" indent="-231775" algn="l" defTabSz="914400" rtl="0" eaLnBrk="1" fontAlgn="auto" latinLnBrk="0" hangingPunct="1">
              <a:lnSpc>
                <a:spcPct val="80000"/>
              </a:lnSpc>
              <a:spcBef>
                <a:spcPts val="8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to detect bit errors</a:t>
            </a:r>
          </a:p>
          <a:p>
            <a:pPr marL="409575" marR="0" lvl="0" indent="-2794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
            <a:extLst>
              <a:ext uri="{FF2B5EF4-FFF2-40B4-BE49-F238E27FC236}">
                <a16:creationId xmlns:a16="http://schemas.microsoft.com/office/drawing/2014/main" id="{6EBA4373-2F4E-9C40-8D34-CD4CD038CE07}"/>
              </a:ext>
            </a:extLst>
          </p:cNvPr>
          <p:cNvSpPr txBox="1">
            <a:spLocks noChangeArrowheads="1"/>
          </p:cNvSpPr>
          <p:nvPr/>
        </p:nvSpPr>
        <p:spPr>
          <a:xfrm>
            <a:off x="662419" y="2680738"/>
            <a:ext cx="11004862" cy="215700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ct val="450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acknowledgements (ACKs):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received OK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negative acknowledgements (NAKs):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had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retransmits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pkt on receipt of NAK</a:t>
            </a:r>
          </a:p>
        </p:txBody>
      </p:sp>
      <p:grpSp>
        <p:nvGrpSpPr>
          <p:cNvPr id="7" name="Group 13">
            <a:extLst>
              <a:ext uri="{FF2B5EF4-FFF2-40B4-BE49-F238E27FC236}">
                <a16:creationId xmlns:a16="http://schemas.microsoft.com/office/drawing/2014/main" id="{0DED2191-7C7B-EA46-AFB1-5A7A4509EEC8}"/>
              </a:ext>
            </a:extLst>
          </p:cNvPr>
          <p:cNvGrpSpPr>
            <a:grpSpLocks/>
          </p:cNvGrpSpPr>
          <p:nvPr/>
        </p:nvGrpSpPr>
        <p:grpSpPr bwMode="auto">
          <a:xfrm>
            <a:off x="937549" y="5087784"/>
            <a:ext cx="10729731" cy="1466850"/>
            <a:chOff x="1552" y="2800"/>
            <a:chExt cx="2578" cy="924"/>
          </a:xfrm>
        </p:grpSpPr>
        <p:sp>
          <p:nvSpPr>
            <p:cNvPr id="8" name="Rectangle 7">
              <a:extLst>
                <a:ext uri="{FF2B5EF4-FFF2-40B4-BE49-F238E27FC236}">
                  <a16:creationId xmlns:a16="http://schemas.microsoft.com/office/drawing/2014/main" id="{CA5C33DB-F1DF-074B-AA2F-B41978703359}"/>
                </a:ext>
              </a:extLst>
            </p:cNvPr>
            <p:cNvSpPr>
              <a:spLocks noChangeArrowheads="1"/>
            </p:cNvSpPr>
            <p:nvPr/>
          </p:nvSpPr>
          <p:spPr bwMode="auto">
            <a:xfrm>
              <a:off x="1552" y="2974"/>
              <a:ext cx="2578" cy="59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9" name="Rectangle 9">
              <a:extLst>
                <a:ext uri="{FF2B5EF4-FFF2-40B4-BE49-F238E27FC236}">
                  <a16:creationId xmlns:a16="http://schemas.microsoft.com/office/drawing/2014/main" id="{CB4139DF-921F-E940-9AD8-677EFA8E24B3}"/>
                </a:ext>
              </a:extLst>
            </p:cNvPr>
            <p:cNvSpPr>
              <a:spLocks noChangeArrowheads="1"/>
            </p:cNvSpPr>
            <p:nvPr/>
          </p:nvSpPr>
          <p:spPr bwMode="auto">
            <a:xfrm>
              <a:off x="2226" y="2864"/>
              <a:ext cx="88"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 name="Text Box 10">
              <a:extLst>
                <a:ext uri="{FF2B5EF4-FFF2-40B4-BE49-F238E27FC236}">
                  <a16:creationId xmlns:a16="http://schemas.microsoft.com/office/drawing/2014/main" id="{B44BC4A2-14C8-8A47-B1A1-506171B4D389}"/>
                </a:ext>
              </a:extLst>
            </p:cNvPr>
            <p:cNvSpPr txBox="1">
              <a:spLocks noChangeArrowheads="1"/>
            </p:cNvSpPr>
            <p:nvPr/>
          </p:nvSpPr>
          <p:spPr bwMode="auto">
            <a:xfrm>
              <a:off x="1724" y="2800"/>
              <a:ext cx="687"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11" name="Text Box 6">
              <a:extLst>
                <a:ext uri="{FF2B5EF4-FFF2-40B4-BE49-F238E27FC236}">
                  <a16:creationId xmlns:a16="http://schemas.microsoft.com/office/drawing/2014/main" id="{EEE47A92-87A4-AD48-8A94-DC9DCFA6DD50}"/>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2" name="Slide Number Placeholder 2">
            <a:extLst>
              <a:ext uri="{FF2B5EF4-FFF2-40B4-BE49-F238E27FC236}">
                <a16:creationId xmlns:a16="http://schemas.microsoft.com/office/drawing/2014/main" id="{8EDA3199-9071-AC4D-8C68-A368602E92B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15721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dissolve">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dissolve">
                                      <p:cBhvr>
                                        <p:cTn id="17" dur="500"/>
                                        <p:tgtEl>
                                          <p:spTgt spid="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Effect transition="in" filter="dissolve">
                                      <p:cBhvr>
                                        <p:cTn id="22" dur="500"/>
                                        <p:tgtEl>
                                          <p:spTgt spid="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a:extLst>
              <a:ext uri="{FF2B5EF4-FFF2-40B4-BE49-F238E27FC236}">
                <a16:creationId xmlns:a16="http://schemas.microsoft.com/office/drawing/2014/main" id="{68EB694D-F4ED-0141-BBB1-034CE4FDF113}"/>
              </a:ext>
            </a:extLst>
          </p:cNvPr>
          <p:cNvSpPr/>
          <p:nvPr/>
        </p:nvSpPr>
        <p:spPr>
          <a:xfrm>
            <a:off x="9870220" y="5077299"/>
            <a:ext cx="1669250"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D3935A0A-DEFE-0D4A-A039-8D2F8EDE2B13}"/>
              </a:ext>
            </a:extLst>
          </p:cNvPr>
          <p:cNvSpPr/>
          <p:nvPr/>
        </p:nvSpPr>
        <p:spPr>
          <a:xfrm>
            <a:off x="10103160" y="2734197"/>
            <a:ext cx="1333279"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specifications</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3" name="Text Box 16">
            <a:extLst>
              <a:ext uri="{FF2B5EF4-FFF2-40B4-BE49-F238E27FC236}">
                <a16:creationId xmlns:a16="http://schemas.microsoft.com/office/drawing/2014/main" id="{99B9B250-0EDF-9940-8119-8A3858DACA6A}"/>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 name="Rectangle 3">
            <a:extLst>
              <a:ext uri="{FF2B5EF4-FFF2-40B4-BE49-F238E27FC236}">
                <a16:creationId xmlns:a16="http://schemas.microsoft.com/office/drawing/2014/main" id="{37A227A0-FE6A-9E43-8D11-7C390E9CA534}"/>
              </a:ext>
            </a:extLst>
          </p:cNvPr>
          <p:cNvSpPr/>
          <p:nvPr/>
        </p:nvSpPr>
        <p:spPr>
          <a:xfrm>
            <a:off x="7841292" y="2480153"/>
            <a:ext cx="4246323" cy="400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Slide Number Placeholder 2">
            <a:extLst>
              <a:ext uri="{FF2B5EF4-FFF2-40B4-BE49-F238E27FC236}">
                <a16:creationId xmlns:a16="http://schemas.microsoft.com/office/drawing/2014/main" id="{C5DFF1AE-5E68-A349-98EF-93FDA954903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30066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left)">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right)">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wipe(up)">
                                      <p:cBhvr>
                                        <p:cTn id="17" dur="500"/>
                                        <p:tgtEl>
                                          <p:spTgt spid="15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0" nodeType="clickEffect">
                                  <p:stCondLst>
                                    <p:cond delay="0"/>
                                  </p:stCondLst>
                                  <p:childTnLst>
                                    <p:animEffect transition="out" filter="dissolv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wipe(left)">
                                      <p:cBhvr>
                                        <p:cTn id="30" dur="500"/>
                                        <p:tgtEl>
                                          <p:spTgt spid="15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dissolve">
                                      <p:cBhvr>
                                        <p:cTn id="33" dur="500"/>
                                        <p:tgtEl>
                                          <p:spTgt spid="1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4"/>
                                        </p:tgtEl>
                                        <p:attrNameLst>
                                          <p:attrName>style.visibility</p:attrName>
                                        </p:attrNameLst>
                                      </p:cBhvr>
                                      <p:to>
                                        <p:strVal val="visible"/>
                                      </p:to>
                                    </p:set>
                                    <p:animEffect transition="in" filter="wipe(left)">
                                      <p:cBhvr>
                                        <p:cTn id="38" dur="500"/>
                                        <p:tgtEl>
                                          <p:spTgt spid="16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dissolve">
                                      <p:cBhvr>
                                        <p:cTn id="41"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68" grpId="0" animBg="1"/>
      <p:bldP spid="43"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 name="TextBox 3">
            <a:extLst>
              <a:ext uri="{FF2B5EF4-FFF2-40B4-BE49-F238E27FC236}">
                <a16:creationId xmlns:a16="http://schemas.microsoft.com/office/drawing/2014/main" id="{6FA53170-F7EC-A34D-8A41-984A3AC85C5B}"/>
              </a:ext>
            </a:extLst>
          </p:cNvPr>
          <p:cNvSpPr txBox="1"/>
          <p:nvPr/>
        </p:nvSpPr>
        <p:spPr>
          <a:xfrm>
            <a:off x="965915" y="4680633"/>
            <a:ext cx="653281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Note: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of receiver (did the receiver get my message correctly?) isn’t known to sender unless somehow communicated from receiver to sender</a:t>
            </a:r>
          </a:p>
          <a:p>
            <a:pPr marL="342900" marR="0" lvl="0" indent="-2286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that’s why we need a protocol!</a:t>
            </a:r>
          </a:p>
        </p:txBody>
      </p:sp>
      <p:sp>
        <p:nvSpPr>
          <p:cNvPr id="43" name="Text Box 16">
            <a:extLst>
              <a:ext uri="{FF2B5EF4-FFF2-40B4-BE49-F238E27FC236}">
                <a16:creationId xmlns:a16="http://schemas.microsoft.com/office/drawing/2014/main" id="{ADA65A1F-AF0E-7A4E-89E8-DE7816681B41}"/>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pic>
        <p:nvPicPr>
          <p:cNvPr id="44" name="Picture 43" descr="A shower curtain&#10;&#10;Description automatically generated">
            <a:extLst>
              <a:ext uri="{FF2B5EF4-FFF2-40B4-BE49-F238E27FC236}">
                <a16:creationId xmlns:a16="http://schemas.microsoft.com/office/drawing/2014/main" id="{AC45B1FA-8BA1-4648-AD93-40677902A5F6}"/>
              </a:ext>
            </a:extLst>
          </p:cNvPr>
          <p:cNvPicPr>
            <a:picLocks noChangeAspect="1"/>
          </p:cNvPicPr>
          <p:nvPr/>
        </p:nvPicPr>
        <p:blipFill>
          <a:blip r:embed="rId3"/>
          <a:stretch>
            <a:fillRect/>
          </a:stretch>
        </p:blipFill>
        <p:spPr>
          <a:xfrm>
            <a:off x="7333303" y="2155771"/>
            <a:ext cx="4642797" cy="4579749"/>
          </a:xfrm>
          <a:prstGeom prst="rect">
            <a:avLst/>
          </a:prstGeom>
        </p:spPr>
      </p:pic>
      <p:sp>
        <p:nvSpPr>
          <p:cNvPr id="46" name="Text Box 16">
            <a:extLst>
              <a:ext uri="{FF2B5EF4-FFF2-40B4-BE49-F238E27FC236}">
                <a16:creationId xmlns:a16="http://schemas.microsoft.com/office/drawing/2014/main" id="{D6DB0EA5-C28C-5D47-A606-CB6349A9853F}"/>
              </a:ext>
            </a:extLst>
          </p:cNvPr>
          <p:cNvSpPr txBox="1">
            <a:spLocks noChangeArrowheads="1"/>
          </p:cNvSpPr>
          <p:nvPr/>
        </p:nvSpPr>
        <p:spPr bwMode="auto">
          <a:xfrm>
            <a:off x="5459797" y="2400795"/>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7" name="Text Box 16">
            <a:extLst>
              <a:ext uri="{FF2B5EF4-FFF2-40B4-BE49-F238E27FC236}">
                <a16:creationId xmlns:a16="http://schemas.microsoft.com/office/drawing/2014/main" id="{C8AFC91C-B2AA-274D-BDE6-DBE3D808D252}"/>
              </a:ext>
            </a:extLst>
          </p:cNvPr>
          <p:cNvSpPr txBox="1">
            <a:spLocks noChangeArrowheads="1"/>
          </p:cNvSpPr>
          <p:nvPr/>
        </p:nvSpPr>
        <p:spPr bwMode="auto">
          <a:xfrm>
            <a:off x="3949171" y="3557373"/>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5" name="Slide Number Placeholder 2">
            <a:extLst>
              <a:ext uri="{FF2B5EF4-FFF2-40B4-BE49-F238E27FC236}">
                <a16:creationId xmlns:a16="http://schemas.microsoft.com/office/drawing/2014/main" id="{74821291-B2F1-5248-8BEE-C21E2CB0970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157285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operation with no errors</a:t>
            </a:r>
            <a:endParaRPr lang="en-US" sz="4400" dirty="0"/>
          </a:p>
        </p:txBody>
      </p:sp>
      <p:sp>
        <p:nvSpPr>
          <p:cNvPr id="37" name="Oval 3">
            <a:extLst>
              <a:ext uri="{FF2B5EF4-FFF2-40B4-BE49-F238E27FC236}">
                <a16:creationId xmlns:a16="http://schemas.microsoft.com/office/drawing/2014/main" id="{20368D61-C8F9-C64D-9076-63AF0503E0F6}"/>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38" name="Text Box 4">
            <a:extLst>
              <a:ext uri="{FF2B5EF4-FFF2-40B4-BE49-F238E27FC236}">
                <a16:creationId xmlns:a16="http://schemas.microsoft.com/office/drawing/2014/main" id="{229D572B-0C64-BC4F-9787-CFDFDB4AFDBE}"/>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9" name="Text Box 5">
            <a:extLst>
              <a:ext uri="{FF2B5EF4-FFF2-40B4-BE49-F238E27FC236}">
                <a16:creationId xmlns:a16="http://schemas.microsoft.com/office/drawing/2014/main" id="{7E93FFA4-44C6-0E4F-ABD0-1688475EEC2D}"/>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40" name="Line 6">
            <a:extLst>
              <a:ext uri="{FF2B5EF4-FFF2-40B4-BE49-F238E27FC236}">
                <a16:creationId xmlns:a16="http://schemas.microsoft.com/office/drawing/2014/main" id="{AAE6181D-40C5-4947-8D16-192C2CC21901}"/>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0">
            <a:extLst>
              <a:ext uri="{FF2B5EF4-FFF2-40B4-BE49-F238E27FC236}">
                <a16:creationId xmlns:a16="http://schemas.microsoft.com/office/drawing/2014/main" id="{C49AAF37-6767-EA4A-BCF2-2730B5DAFFCF}"/>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1">
            <a:extLst>
              <a:ext uri="{FF2B5EF4-FFF2-40B4-BE49-F238E27FC236}">
                <a16:creationId xmlns:a16="http://schemas.microsoft.com/office/drawing/2014/main" id="{F2665E42-05D1-2742-9715-0A7AB328CC68}"/>
              </a:ext>
            </a:extLst>
          </p:cNvPr>
          <p:cNvSpPr>
            <a:spLocks/>
          </p:cNvSpPr>
          <p:nvPr/>
        </p:nvSpPr>
        <p:spPr bwMode="auto">
          <a:xfrm>
            <a:off x="2856938"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4">
            <a:extLst>
              <a:ext uri="{FF2B5EF4-FFF2-40B4-BE49-F238E27FC236}">
                <a16:creationId xmlns:a16="http://schemas.microsoft.com/office/drawing/2014/main" id="{FF5156B3-5F3E-7247-9787-81C01F98AADA}"/>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Text Box 15">
            <a:extLst>
              <a:ext uri="{FF2B5EF4-FFF2-40B4-BE49-F238E27FC236}">
                <a16:creationId xmlns:a16="http://schemas.microsoft.com/office/drawing/2014/main" id="{2F0C4339-9749-3E4B-AEF3-DFBC5861C0E1}"/>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sndpkt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17">
            <a:extLst>
              <a:ext uri="{FF2B5EF4-FFF2-40B4-BE49-F238E27FC236}">
                <a16:creationId xmlns:a16="http://schemas.microsoft.com/office/drawing/2014/main" id="{B12405C6-9FEC-A645-ABAA-32067C853440}"/>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2" name="Group 18">
            <a:extLst>
              <a:ext uri="{FF2B5EF4-FFF2-40B4-BE49-F238E27FC236}">
                <a16:creationId xmlns:a16="http://schemas.microsoft.com/office/drawing/2014/main" id="{6469EBCB-9365-8146-9A22-EA4BFBF0E079}"/>
              </a:ext>
            </a:extLst>
          </p:cNvPr>
          <p:cNvGrpSpPr>
            <a:grpSpLocks/>
          </p:cNvGrpSpPr>
          <p:nvPr/>
        </p:nvGrpSpPr>
        <p:grpSpPr bwMode="auto">
          <a:xfrm>
            <a:off x="8325876" y="3094378"/>
            <a:ext cx="1828800" cy="257175"/>
            <a:chOff x="2222" y="3039"/>
            <a:chExt cx="1152" cy="162"/>
          </a:xfrm>
        </p:grpSpPr>
        <p:sp>
          <p:nvSpPr>
            <p:cNvPr id="53" name="Text Box 19">
              <a:extLst>
                <a:ext uri="{FF2B5EF4-FFF2-40B4-BE49-F238E27FC236}">
                  <a16:creationId xmlns:a16="http://schemas.microsoft.com/office/drawing/2014/main" id="{3A6C17B0-3CB8-BD4F-82A3-F8BBBF7760BF}"/>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21">
              <a:extLst>
                <a:ext uri="{FF2B5EF4-FFF2-40B4-BE49-F238E27FC236}">
                  <a16:creationId xmlns:a16="http://schemas.microsoft.com/office/drawing/2014/main" id="{7262AE28-C6B2-7A4B-B2BF-40A0797B4995}"/>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22">
            <a:extLst>
              <a:ext uri="{FF2B5EF4-FFF2-40B4-BE49-F238E27FC236}">
                <a16:creationId xmlns:a16="http://schemas.microsoft.com/office/drawing/2014/main" id="{E9E74661-52F5-5E48-982A-52E52A35DC45}"/>
              </a:ext>
            </a:extLst>
          </p:cNvPr>
          <p:cNvGrpSpPr>
            <a:grpSpLocks/>
          </p:cNvGrpSpPr>
          <p:nvPr/>
        </p:nvGrpSpPr>
        <p:grpSpPr bwMode="auto">
          <a:xfrm>
            <a:off x="4044388" y="2362543"/>
            <a:ext cx="1074738" cy="962025"/>
            <a:chOff x="1540" y="2116"/>
            <a:chExt cx="677" cy="606"/>
          </a:xfrm>
        </p:grpSpPr>
        <p:sp>
          <p:nvSpPr>
            <p:cNvPr id="57" name="Oval 23">
              <a:extLst>
                <a:ext uri="{FF2B5EF4-FFF2-40B4-BE49-F238E27FC236}">
                  <a16:creationId xmlns:a16="http://schemas.microsoft.com/office/drawing/2014/main" id="{8D34CBBE-DA94-E64E-9580-4F3F4131C86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58" name="Text Box 24">
              <a:extLst>
                <a:ext uri="{FF2B5EF4-FFF2-40B4-BE49-F238E27FC236}">
                  <a16:creationId xmlns:a16="http://schemas.microsoft.com/office/drawing/2014/main" id="{1B4A0021-CFA3-4E40-B284-73C34108A342}"/>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sp>
        <p:nvSpPr>
          <p:cNvPr id="59" name="Freeform 25">
            <a:extLst>
              <a:ext uri="{FF2B5EF4-FFF2-40B4-BE49-F238E27FC236}">
                <a16:creationId xmlns:a16="http://schemas.microsoft.com/office/drawing/2014/main" id="{3DB66570-2E6B-DB42-959E-FB21F91FD83C}"/>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Oval 26">
            <a:extLst>
              <a:ext uri="{FF2B5EF4-FFF2-40B4-BE49-F238E27FC236}">
                <a16:creationId xmlns:a16="http://schemas.microsoft.com/office/drawing/2014/main" id="{8A47B34C-876C-9A40-BB81-39CFF157E854}"/>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61" name="Text Box 27">
            <a:extLst>
              <a:ext uri="{FF2B5EF4-FFF2-40B4-BE49-F238E27FC236}">
                <a16:creationId xmlns:a16="http://schemas.microsoft.com/office/drawing/2014/main" id="{D69029E6-5338-FD44-BC15-0BA8A98F15B0}"/>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62" name="Freeform 28">
            <a:extLst>
              <a:ext uri="{FF2B5EF4-FFF2-40B4-BE49-F238E27FC236}">
                <a16:creationId xmlns:a16="http://schemas.microsoft.com/office/drawing/2014/main" id="{062C8ABB-D477-0442-96DB-AF4A7A380558}"/>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3" name="Group 29">
            <a:extLst>
              <a:ext uri="{FF2B5EF4-FFF2-40B4-BE49-F238E27FC236}">
                <a16:creationId xmlns:a16="http://schemas.microsoft.com/office/drawing/2014/main" id="{824EB22B-3441-BB4C-9908-EA5200566BEF}"/>
              </a:ext>
            </a:extLst>
          </p:cNvPr>
          <p:cNvGrpSpPr>
            <a:grpSpLocks/>
          </p:cNvGrpSpPr>
          <p:nvPr/>
        </p:nvGrpSpPr>
        <p:grpSpPr bwMode="auto">
          <a:xfrm>
            <a:off x="2101288" y="2306981"/>
            <a:ext cx="1333500" cy="1004887"/>
            <a:chOff x="220" y="1365"/>
            <a:chExt cx="840" cy="633"/>
          </a:xfrm>
        </p:grpSpPr>
        <p:sp>
          <p:nvSpPr>
            <p:cNvPr id="64" name="Line 30">
              <a:extLst>
                <a:ext uri="{FF2B5EF4-FFF2-40B4-BE49-F238E27FC236}">
                  <a16:creationId xmlns:a16="http://schemas.microsoft.com/office/drawing/2014/main" id="{E482CA24-27A0-084A-87D9-E941B0A259BA}"/>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Oval 31">
              <a:extLst>
                <a:ext uri="{FF2B5EF4-FFF2-40B4-BE49-F238E27FC236}">
                  <a16:creationId xmlns:a16="http://schemas.microsoft.com/office/drawing/2014/main" id="{B1FC38D6-025E-7842-ADA7-35FDE217EA4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grpSp>
        <p:nvGrpSpPr>
          <p:cNvPr id="66" name="Group 32">
            <a:extLst>
              <a:ext uri="{FF2B5EF4-FFF2-40B4-BE49-F238E27FC236}">
                <a16:creationId xmlns:a16="http://schemas.microsoft.com/office/drawing/2014/main" id="{5BBC5929-B4AB-D94E-9C05-8B8E4E50A932}"/>
              </a:ext>
            </a:extLst>
          </p:cNvPr>
          <p:cNvGrpSpPr>
            <a:grpSpLocks/>
          </p:cNvGrpSpPr>
          <p:nvPr/>
        </p:nvGrpSpPr>
        <p:grpSpPr bwMode="auto">
          <a:xfrm>
            <a:off x="8086163" y="3637306"/>
            <a:ext cx="1414463" cy="1033462"/>
            <a:chOff x="3990" y="2203"/>
            <a:chExt cx="891" cy="651"/>
          </a:xfrm>
        </p:grpSpPr>
        <p:sp>
          <p:nvSpPr>
            <p:cNvPr id="67" name="Line 33">
              <a:extLst>
                <a:ext uri="{FF2B5EF4-FFF2-40B4-BE49-F238E27FC236}">
                  <a16:creationId xmlns:a16="http://schemas.microsoft.com/office/drawing/2014/main" id="{C8C95C30-694C-3343-9A2B-29D823BB5369}"/>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Oval 34">
              <a:extLst>
                <a:ext uri="{FF2B5EF4-FFF2-40B4-BE49-F238E27FC236}">
                  <a16:creationId xmlns:a16="http://schemas.microsoft.com/office/drawing/2014/main" id="{9CF26F83-62A4-774B-95EC-D614996A7AD6}"/>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69" name="Text Box 35">
            <a:extLst>
              <a:ext uri="{FF2B5EF4-FFF2-40B4-BE49-F238E27FC236}">
                <a16:creationId xmlns:a16="http://schemas.microsoft.com/office/drawing/2014/main" id="{4F145C19-20CA-7145-8B2A-77BEB54A39E8}"/>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70" name="Line 36">
            <a:extLst>
              <a:ext uri="{FF2B5EF4-FFF2-40B4-BE49-F238E27FC236}">
                <a16:creationId xmlns:a16="http://schemas.microsoft.com/office/drawing/2014/main" id="{26143F76-F1DE-F740-8D25-07F17B3B05D6}"/>
              </a:ext>
            </a:extLst>
          </p:cNvPr>
          <p:cNvSpPr>
            <a:spLocks noChangeShapeType="1"/>
          </p:cNvSpPr>
          <p:nvPr/>
        </p:nvSpPr>
        <p:spPr bwMode="auto">
          <a:xfrm>
            <a:off x="2763276"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71" name="Freeform 37">
            <a:extLst>
              <a:ext uri="{FF2B5EF4-FFF2-40B4-BE49-F238E27FC236}">
                <a16:creationId xmlns:a16="http://schemas.microsoft.com/office/drawing/2014/main" id="{58B7878D-57FD-8A41-8E7B-6BF34CB3A771}"/>
              </a:ext>
            </a:extLst>
          </p:cNvPr>
          <p:cNvSpPr>
            <a:spLocks/>
          </p:cNvSpPr>
          <p:nvPr/>
        </p:nvSpPr>
        <p:spPr bwMode="auto">
          <a:xfrm>
            <a:off x="2763276" y="2146642"/>
            <a:ext cx="7148415" cy="2944699"/>
          </a:xfrm>
          <a:custGeom>
            <a:avLst/>
            <a:gdLst>
              <a:gd name="T0" fmla="*/ 0 w 4219"/>
              <a:gd name="T1" fmla="*/ 2147483647 h 1928"/>
              <a:gd name="T2" fmla="*/ 2147483647 w 4219"/>
              <a:gd name="T3" fmla="*/ 0 h 1928"/>
              <a:gd name="T4" fmla="*/ 2147483647 w 4219"/>
              <a:gd name="T5" fmla="*/ 2147483647 h 1928"/>
              <a:gd name="T6" fmla="*/ 2147483647 w 4219"/>
              <a:gd name="T7" fmla="*/ 2147483647 h 1928"/>
              <a:gd name="T8" fmla="*/ 0 60000 65536"/>
              <a:gd name="T9" fmla="*/ 0 60000 65536"/>
              <a:gd name="T10" fmla="*/ 0 60000 65536"/>
              <a:gd name="T11" fmla="*/ 0 60000 65536"/>
              <a:gd name="connsiteX0" fmla="*/ 0 w 10000"/>
              <a:gd name="connsiteY0" fmla="*/ 52 h 10000"/>
              <a:gd name="connsiteX1" fmla="*/ 2377 w 10000"/>
              <a:gd name="connsiteY1" fmla="*/ 0 h 10000"/>
              <a:gd name="connsiteX2" fmla="*/ 8009 w 10000"/>
              <a:gd name="connsiteY2" fmla="*/ 9621 h 10000"/>
              <a:gd name="connsiteX3" fmla="*/ 10000 w 10000"/>
              <a:gd name="connsiteY3" fmla="*/ 10000 h 10000"/>
              <a:gd name="connsiteX0" fmla="*/ 0 w 10673"/>
              <a:gd name="connsiteY0" fmla="*/ 52 h 9621"/>
              <a:gd name="connsiteX1" fmla="*/ 2377 w 10673"/>
              <a:gd name="connsiteY1" fmla="*/ 0 h 9621"/>
              <a:gd name="connsiteX2" fmla="*/ 8009 w 10673"/>
              <a:gd name="connsiteY2" fmla="*/ 9621 h 9621"/>
              <a:gd name="connsiteX3" fmla="*/ 10673 w 10673"/>
              <a:gd name="connsiteY3" fmla="*/ 9621 h 9621"/>
            </a:gdLst>
            <a:ahLst/>
            <a:cxnLst>
              <a:cxn ang="0">
                <a:pos x="connsiteX0" y="connsiteY0"/>
              </a:cxn>
              <a:cxn ang="0">
                <a:pos x="connsiteX1" y="connsiteY1"/>
              </a:cxn>
              <a:cxn ang="0">
                <a:pos x="connsiteX2" y="connsiteY2"/>
              </a:cxn>
              <a:cxn ang="0">
                <a:pos x="connsiteX3" y="connsiteY3"/>
              </a:cxn>
            </a:cxnLst>
            <a:rect l="l" t="t" r="r" b="b"/>
            <a:pathLst>
              <a:path w="10673" h="9621">
                <a:moveTo>
                  <a:pt x="0" y="52"/>
                </a:moveTo>
                <a:lnTo>
                  <a:pt x="2377" y="0"/>
                </a:lnTo>
                <a:lnTo>
                  <a:pt x="8009" y="9621"/>
                </a:lnTo>
                <a:lnTo>
                  <a:pt x="10673" y="962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2" name="Group 38">
            <a:extLst>
              <a:ext uri="{FF2B5EF4-FFF2-40B4-BE49-F238E27FC236}">
                <a16:creationId xmlns:a16="http://schemas.microsoft.com/office/drawing/2014/main" id="{81979E69-43B0-224E-AEE7-932D8FB25EC5}"/>
              </a:ext>
            </a:extLst>
          </p:cNvPr>
          <p:cNvGrpSpPr>
            <a:grpSpLocks/>
          </p:cNvGrpSpPr>
          <p:nvPr/>
        </p:nvGrpSpPr>
        <p:grpSpPr bwMode="auto">
          <a:xfrm>
            <a:off x="2099701" y="2306981"/>
            <a:ext cx="1333500" cy="1004887"/>
            <a:chOff x="220" y="1365"/>
            <a:chExt cx="840" cy="633"/>
          </a:xfrm>
        </p:grpSpPr>
        <p:sp>
          <p:nvSpPr>
            <p:cNvPr id="73" name="Line 39">
              <a:extLst>
                <a:ext uri="{FF2B5EF4-FFF2-40B4-BE49-F238E27FC236}">
                  <a16:creationId xmlns:a16="http://schemas.microsoft.com/office/drawing/2014/main" id="{021756D2-A025-CF41-A055-C96F4929A19F}"/>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Oval 40">
              <a:extLst>
                <a:ext uri="{FF2B5EF4-FFF2-40B4-BE49-F238E27FC236}">
                  <a16:creationId xmlns:a16="http://schemas.microsoft.com/office/drawing/2014/main" id="{34F50062-00A1-4541-B9F4-BEF323F05F2D}"/>
                </a:ext>
              </a:extLst>
            </p:cNvPr>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08" name="Oval 41">
            <a:extLst>
              <a:ext uri="{FF2B5EF4-FFF2-40B4-BE49-F238E27FC236}">
                <a16:creationId xmlns:a16="http://schemas.microsoft.com/office/drawing/2014/main" id="{9AEB6601-DAB8-A041-9DF0-30C886DDBE6D}"/>
              </a:ext>
            </a:extLst>
          </p:cNvPr>
          <p:cNvSpPr>
            <a:spLocks noChangeArrowheads="1"/>
          </p:cNvSpPr>
          <p:nvPr/>
        </p:nvSpPr>
        <p:spPr bwMode="auto">
          <a:xfrm>
            <a:off x="4084076"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09" name="Line 42">
            <a:extLst>
              <a:ext uri="{FF2B5EF4-FFF2-40B4-BE49-F238E27FC236}">
                <a16:creationId xmlns:a16="http://schemas.microsoft.com/office/drawing/2014/main" id="{2CE2B382-7E31-324B-8E6C-07DE61767B89}"/>
              </a:ext>
            </a:extLst>
          </p:cNvPr>
          <p:cNvSpPr>
            <a:spLocks noChangeShapeType="1"/>
          </p:cNvSpPr>
          <p:nvPr/>
        </p:nvSpPr>
        <p:spPr bwMode="auto">
          <a:xfrm flipH="1">
            <a:off x="8013138"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0" name="Freeform 43">
            <a:extLst>
              <a:ext uri="{FF2B5EF4-FFF2-40B4-BE49-F238E27FC236}">
                <a16:creationId xmlns:a16="http://schemas.microsoft.com/office/drawing/2014/main" id="{A4E624BD-18B7-E144-8B12-E9F34C001BC1}"/>
              </a:ext>
            </a:extLst>
          </p:cNvPr>
          <p:cNvSpPr>
            <a:spLocks/>
          </p:cNvSpPr>
          <p:nvPr/>
        </p:nvSpPr>
        <p:spPr bwMode="auto">
          <a:xfrm>
            <a:off x="2122306" y="3871617"/>
            <a:ext cx="7452932" cy="2415225"/>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684 h 10684"/>
              <a:gd name="connsiteX1" fmla="*/ 7676 w 10000"/>
              <a:gd name="connsiteY1" fmla="*/ 10684 h 10684"/>
              <a:gd name="connsiteX2" fmla="*/ 4167 w 10000"/>
              <a:gd name="connsiteY2" fmla="*/ 0 h 10684"/>
              <a:gd name="connsiteX3" fmla="*/ 0 w 10000"/>
              <a:gd name="connsiteY3" fmla="*/ 684 h 10684"/>
              <a:gd name="connsiteX0" fmla="*/ 11178 w 11178"/>
              <a:gd name="connsiteY0" fmla="*/ 10684 h 10684"/>
              <a:gd name="connsiteX1" fmla="*/ 8854 w 11178"/>
              <a:gd name="connsiteY1" fmla="*/ 10684 h 10684"/>
              <a:gd name="connsiteX2" fmla="*/ 5345 w 11178"/>
              <a:gd name="connsiteY2" fmla="*/ 0 h 10684"/>
              <a:gd name="connsiteX3" fmla="*/ 0 w 11178"/>
              <a:gd name="connsiteY3" fmla="*/ 0 h 10684"/>
            </a:gdLst>
            <a:ahLst/>
            <a:cxnLst>
              <a:cxn ang="0">
                <a:pos x="connsiteX0" y="connsiteY0"/>
              </a:cxn>
              <a:cxn ang="0">
                <a:pos x="connsiteX1" y="connsiteY1"/>
              </a:cxn>
              <a:cxn ang="0">
                <a:pos x="connsiteX2" y="connsiteY2"/>
              </a:cxn>
              <a:cxn ang="0">
                <a:pos x="connsiteX3" y="connsiteY3"/>
              </a:cxn>
            </a:cxnLst>
            <a:rect l="l" t="t" r="r" b="b"/>
            <a:pathLst>
              <a:path w="11178" h="10684">
                <a:moveTo>
                  <a:pt x="11178" y="10684"/>
                </a:moveTo>
                <a:lnTo>
                  <a:pt x="8854" y="10684"/>
                </a:lnTo>
                <a:lnTo>
                  <a:pt x="5345"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1" name="Group 44">
            <a:extLst>
              <a:ext uri="{FF2B5EF4-FFF2-40B4-BE49-F238E27FC236}">
                <a16:creationId xmlns:a16="http://schemas.microsoft.com/office/drawing/2014/main" id="{433B53F6-3987-AD43-823C-811301531A05}"/>
              </a:ext>
            </a:extLst>
          </p:cNvPr>
          <p:cNvGrpSpPr>
            <a:grpSpLocks/>
          </p:cNvGrpSpPr>
          <p:nvPr/>
        </p:nvGrpSpPr>
        <p:grpSpPr bwMode="auto">
          <a:xfrm>
            <a:off x="2099701" y="2306981"/>
            <a:ext cx="1333500" cy="1004887"/>
            <a:chOff x="220" y="1365"/>
            <a:chExt cx="840" cy="633"/>
          </a:xfrm>
        </p:grpSpPr>
        <p:sp>
          <p:nvSpPr>
            <p:cNvPr id="112" name="Line 45">
              <a:extLst>
                <a:ext uri="{FF2B5EF4-FFF2-40B4-BE49-F238E27FC236}">
                  <a16:creationId xmlns:a16="http://schemas.microsoft.com/office/drawing/2014/main" id="{4591E5D8-8C29-B847-85FE-27EBA5053B7E}"/>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Oval 46">
              <a:extLst>
                <a:ext uri="{FF2B5EF4-FFF2-40B4-BE49-F238E27FC236}">
                  <a16:creationId xmlns:a16="http://schemas.microsoft.com/office/drawing/2014/main" id="{611A2C5D-AEE6-DD42-9AF5-7922552584D9}"/>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14" name="Oval 47">
            <a:extLst>
              <a:ext uri="{FF2B5EF4-FFF2-40B4-BE49-F238E27FC236}">
                <a16:creationId xmlns:a16="http://schemas.microsoft.com/office/drawing/2014/main" id="{14740803-52CF-044E-A44B-1C3382FD69A9}"/>
              </a:ext>
            </a:extLst>
          </p:cNvPr>
          <p:cNvSpPr>
            <a:spLocks noChangeArrowheads="1"/>
          </p:cNvSpPr>
          <p:nvPr/>
        </p:nvSpPr>
        <p:spPr bwMode="auto">
          <a:xfrm>
            <a:off x="4080901" y="2367306"/>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7" name="Text Box 16">
            <a:extLst>
              <a:ext uri="{FF2B5EF4-FFF2-40B4-BE49-F238E27FC236}">
                <a16:creationId xmlns:a16="http://schemas.microsoft.com/office/drawing/2014/main" id="{4960424F-A39C-9F48-B10B-6B92058EBF5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8" name="Text Box 20">
            <a:extLst>
              <a:ext uri="{FF2B5EF4-FFF2-40B4-BE49-F238E27FC236}">
                <a16:creationId xmlns:a16="http://schemas.microsoft.com/office/drawing/2014/main" id="{F83C8E12-3B9E-D846-B39E-2D62F350B930}"/>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24" name="Group 123">
            <a:extLst>
              <a:ext uri="{FF2B5EF4-FFF2-40B4-BE49-F238E27FC236}">
                <a16:creationId xmlns:a16="http://schemas.microsoft.com/office/drawing/2014/main" id="{CC5AC3F7-1DB3-CE4F-B0C7-F20072FBA703}"/>
              </a:ext>
            </a:extLst>
          </p:cNvPr>
          <p:cNvGrpSpPr/>
          <p:nvPr/>
        </p:nvGrpSpPr>
        <p:grpSpPr>
          <a:xfrm>
            <a:off x="2271408" y="3285357"/>
            <a:ext cx="3548062" cy="989290"/>
            <a:chOff x="2270357" y="3283338"/>
            <a:chExt cx="3548062" cy="989290"/>
          </a:xfrm>
        </p:grpSpPr>
        <p:sp>
          <p:nvSpPr>
            <p:cNvPr id="125" name="Freeform 11">
              <a:extLst>
                <a:ext uri="{FF2B5EF4-FFF2-40B4-BE49-F238E27FC236}">
                  <a16:creationId xmlns:a16="http://schemas.microsoft.com/office/drawing/2014/main" id="{1ECBB11C-9731-AE49-85C4-CC54A9C37108}"/>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26" name="Group 125">
              <a:extLst>
                <a:ext uri="{FF2B5EF4-FFF2-40B4-BE49-F238E27FC236}">
                  <a16:creationId xmlns:a16="http://schemas.microsoft.com/office/drawing/2014/main" id="{803199FB-D06E-3542-B988-7EB9CD9168D8}"/>
                </a:ext>
              </a:extLst>
            </p:cNvPr>
            <p:cNvGrpSpPr/>
            <p:nvPr/>
          </p:nvGrpSpPr>
          <p:grpSpPr>
            <a:xfrm>
              <a:off x="2270357" y="3545923"/>
              <a:ext cx="3548062" cy="726705"/>
              <a:chOff x="2270357" y="3545923"/>
              <a:chExt cx="3548062" cy="726705"/>
            </a:xfrm>
          </p:grpSpPr>
          <p:sp>
            <p:nvSpPr>
              <p:cNvPr id="127" name="Text Box 12">
                <a:extLst>
                  <a:ext uri="{FF2B5EF4-FFF2-40B4-BE49-F238E27FC236}">
                    <a16:creationId xmlns:a16="http://schemas.microsoft.com/office/drawing/2014/main" id="{E0CFEDE3-2A91-2845-ABA4-C03E7492EE81}"/>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3">
                <a:extLst>
                  <a:ext uri="{FF2B5EF4-FFF2-40B4-BE49-F238E27FC236}">
                    <a16:creationId xmlns:a16="http://schemas.microsoft.com/office/drawing/2014/main" id="{332EC257-20A6-9B48-A641-8E69142E58DC}"/>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Text Box 48">
                <a:extLst>
                  <a:ext uri="{FF2B5EF4-FFF2-40B4-BE49-F238E27FC236}">
                    <a16:creationId xmlns:a16="http://schemas.microsoft.com/office/drawing/2014/main" id="{BC7A4A01-571A-C94B-BAEC-EA73E5A39295}"/>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grpSp>
        <p:nvGrpSpPr>
          <p:cNvPr id="130" name="Group 129">
            <a:extLst>
              <a:ext uri="{FF2B5EF4-FFF2-40B4-BE49-F238E27FC236}">
                <a16:creationId xmlns:a16="http://schemas.microsoft.com/office/drawing/2014/main" id="{5E324CA8-B37F-8C4E-9533-D4557801C16E}"/>
              </a:ext>
            </a:extLst>
          </p:cNvPr>
          <p:cNvGrpSpPr/>
          <p:nvPr/>
        </p:nvGrpSpPr>
        <p:grpSpPr>
          <a:xfrm>
            <a:off x="8049650" y="5037504"/>
            <a:ext cx="4142349" cy="933582"/>
            <a:chOff x="8049650" y="5037504"/>
            <a:chExt cx="4142349" cy="933582"/>
          </a:xfrm>
        </p:grpSpPr>
        <p:sp>
          <p:nvSpPr>
            <p:cNvPr id="131" name="Text Box 7">
              <a:extLst>
                <a:ext uri="{FF2B5EF4-FFF2-40B4-BE49-F238E27FC236}">
                  <a16:creationId xmlns:a16="http://schemas.microsoft.com/office/drawing/2014/main" id="{723DBA89-E099-1146-9344-FD97D358659B}"/>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8">
              <a:extLst>
                <a:ext uri="{FF2B5EF4-FFF2-40B4-BE49-F238E27FC236}">
                  <a16:creationId xmlns:a16="http://schemas.microsoft.com/office/drawing/2014/main" id="{05CEFA42-064E-3142-841C-4AC47C36BCC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9">
              <a:extLst>
                <a:ext uri="{FF2B5EF4-FFF2-40B4-BE49-F238E27FC236}">
                  <a16:creationId xmlns:a16="http://schemas.microsoft.com/office/drawing/2014/main" id="{0872816E-A3BC-B14C-B375-097293AE6178}"/>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4" name="Text Box 19">
            <a:extLst>
              <a:ext uri="{FF2B5EF4-FFF2-40B4-BE49-F238E27FC236}">
                <a16:creationId xmlns:a16="http://schemas.microsoft.com/office/drawing/2014/main" id="{55D8DBB5-D62B-EB4E-B678-676582C50DB5}"/>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35" name="Text Box 20">
            <a:extLst>
              <a:ext uri="{FF2B5EF4-FFF2-40B4-BE49-F238E27FC236}">
                <a16:creationId xmlns:a16="http://schemas.microsoft.com/office/drawing/2014/main" id="{6A4DBB19-70E8-BE4F-86ED-46D7FF5489BB}"/>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74" name="Text Box 16">
            <a:extLst>
              <a:ext uri="{FF2B5EF4-FFF2-40B4-BE49-F238E27FC236}">
                <a16:creationId xmlns:a16="http://schemas.microsoft.com/office/drawing/2014/main" id="{312C203B-3A0A-BD4E-8578-6F37A2E7EB8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5" name="Slide Number Placeholder 2">
            <a:extLst>
              <a:ext uri="{FF2B5EF4-FFF2-40B4-BE49-F238E27FC236}">
                <a16:creationId xmlns:a16="http://schemas.microsoft.com/office/drawing/2014/main" id="{70847C17-240C-8943-BAC9-8DEDA07FFF5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7414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up)">
                                      <p:cBhvr>
                                        <p:cTn id="17" dur="10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10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wipe(up)">
                                      <p:cBhvr>
                                        <p:cTn id="31" dur="1000"/>
                                        <p:tgtEl>
                                          <p:spTgt spid="109"/>
                                        </p:tgtEl>
                                      </p:cBhvr>
                                    </p:animEffect>
                                  </p:childTnLst>
                                  <p:subTnLst>
                                    <p:set>
                                      <p:cBhvr override="childStyle">
                                        <p:cTn dur="1" fill="hold" display="0" masterRel="nextClick" afterEffect="1"/>
                                        <p:tgtEl>
                                          <p:spTgt spid="10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wipe(right)">
                                      <p:cBhvr>
                                        <p:cTn id="36" dur="1000"/>
                                        <p:tgtEl>
                                          <p:spTgt spid="110"/>
                                        </p:tgtEl>
                                      </p:cBhvr>
                                    </p:animEffect>
                                  </p:childTnLst>
                                  <p:subTnLst>
                                    <p:set>
                                      <p:cBhvr override="childStyle">
                                        <p:cTn dur="1" fill="hold" display="0" masterRel="sameClick" afterEffect="1">
                                          <p:stCondLst>
                                            <p:cond evt="end" delay="0">
                                              <p:tn val="34"/>
                                            </p:cond>
                                          </p:stCondLst>
                                        </p:cTn>
                                        <p:tgtEl>
                                          <p:spTgt spid="110"/>
                                        </p:tgtEl>
                                        <p:attrNameLst>
                                          <p:attrName>style.visibility</p:attrName>
                                        </p:attrNameLst>
                                      </p:cBhvr>
                                      <p:to>
                                        <p:strVal val="hidden"/>
                                      </p:to>
                                    </p:set>
                                  </p:sub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1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childTnLst>
                                </p:cTn>
                              </p:par>
                              <p:par>
                                <p:cTn id="42" presetID="1" presetClass="entr" presetSubtype="0" fill="hold" grpId="1" nodeType="with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4" grpId="0" animBg="1"/>
      <p:bldP spid="1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corrupted packet scenario</a:t>
            </a:r>
            <a:endParaRPr lang="en-US" sz="4400" dirty="0"/>
          </a:p>
        </p:txBody>
      </p:sp>
      <p:sp>
        <p:nvSpPr>
          <p:cNvPr id="133" name="Oval 3">
            <a:extLst>
              <a:ext uri="{FF2B5EF4-FFF2-40B4-BE49-F238E27FC236}">
                <a16:creationId xmlns:a16="http://schemas.microsoft.com/office/drawing/2014/main" id="{69A00FB9-348A-D448-9793-795F22B57161}"/>
              </a:ext>
            </a:extLst>
          </p:cNvPr>
          <p:cNvSpPr>
            <a:spLocks noChangeArrowheads="1"/>
          </p:cNvSpPr>
          <p:nvPr/>
        </p:nvSpPr>
        <p:spPr bwMode="auto">
          <a:xfrm>
            <a:off x="2448440"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4" name="Text Box 4">
            <a:extLst>
              <a:ext uri="{FF2B5EF4-FFF2-40B4-BE49-F238E27FC236}">
                <a16:creationId xmlns:a16="http://schemas.microsoft.com/office/drawing/2014/main" id="{77096BA8-8AE7-EA4F-B0FD-7469803EAB64}"/>
              </a:ext>
            </a:extLst>
          </p:cNvPr>
          <p:cNvSpPr txBox="1">
            <a:spLocks noChangeArrowheads="1"/>
          </p:cNvSpPr>
          <p:nvPr/>
        </p:nvSpPr>
        <p:spPr bwMode="auto">
          <a:xfrm>
            <a:off x="2346840"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5" name="Text Box 5">
            <a:extLst>
              <a:ext uri="{FF2B5EF4-FFF2-40B4-BE49-F238E27FC236}">
                <a16:creationId xmlns:a16="http://schemas.microsoft.com/office/drawing/2014/main" id="{D6DC2F34-5901-DE44-A6E9-F9649709412A}"/>
              </a:ext>
            </a:extLst>
          </p:cNvPr>
          <p:cNvSpPr txBox="1">
            <a:spLocks noChangeArrowheads="1"/>
          </p:cNvSpPr>
          <p:nvPr/>
        </p:nvSpPr>
        <p:spPr bwMode="auto">
          <a:xfrm>
            <a:off x="2756415"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6" name="Line 6">
            <a:extLst>
              <a:ext uri="{FF2B5EF4-FFF2-40B4-BE49-F238E27FC236}">
                <a16:creationId xmlns:a16="http://schemas.microsoft.com/office/drawing/2014/main" id="{D357F502-19B9-7A40-B1E5-CD7250CA97C6}"/>
              </a:ext>
            </a:extLst>
          </p:cNvPr>
          <p:cNvSpPr>
            <a:spLocks noChangeShapeType="1"/>
          </p:cNvSpPr>
          <p:nvPr/>
        </p:nvSpPr>
        <p:spPr bwMode="auto">
          <a:xfrm>
            <a:off x="2861190"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Freeform 10">
            <a:extLst>
              <a:ext uri="{FF2B5EF4-FFF2-40B4-BE49-F238E27FC236}">
                <a16:creationId xmlns:a16="http://schemas.microsoft.com/office/drawing/2014/main" id="{3ADC35A3-77A4-3D42-9882-FB506CCCFA61}"/>
              </a:ext>
            </a:extLst>
          </p:cNvPr>
          <p:cNvSpPr>
            <a:spLocks/>
          </p:cNvSpPr>
          <p:nvPr/>
        </p:nvSpPr>
        <p:spPr bwMode="auto">
          <a:xfrm flipV="1">
            <a:off x="2808802"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1" name="Freeform 11">
            <a:extLst>
              <a:ext uri="{FF2B5EF4-FFF2-40B4-BE49-F238E27FC236}">
                <a16:creationId xmlns:a16="http://schemas.microsoft.com/office/drawing/2014/main" id="{3907903E-8186-0B48-B29F-40C6FD559F99}"/>
              </a:ext>
            </a:extLst>
          </p:cNvPr>
          <p:cNvSpPr>
            <a:spLocks/>
          </p:cNvSpPr>
          <p:nvPr/>
        </p:nvSpPr>
        <p:spPr bwMode="auto">
          <a:xfrm>
            <a:off x="2856427"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4" name="Freeform 14">
            <a:extLst>
              <a:ext uri="{FF2B5EF4-FFF2-40B4-BE49-F238E27FC236}">
                <a16:creationId xmlns:a16="http://schemas.microsoft.com/office/drawing/2014/main" id="{C5D67D61-82E5-5642-B2D5-452A20671145}"/>
              </a:ext>
            </a:extLst>
          </p:cNvPr>
          <p:cNvSpPr>
            <a:spLocks/>
          </p:cNvSpPr>
          <p:nvPr/>
        </p:nvSpPr>
        <p:spPr bwMode="auto">
          <a:xfrm>
            <a:off x="5004315"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Text Box 15">
            <a:extLst>
              <a:ext uri="{FF2B5EF4-FFF2-40B4-BE49-F238E27FC236}">
                <a16:creationId xmlns:a16="http://schemas.microsoft.com/office/drawing/2014/main" id="{7BABC5B8-9BD6-F145-8E9A-0912B8AEEF10}"/>
              </a:ext>
            </a:extLst>
          </p:cNvPr>
          <p:cNvSpPr txBox="1">
            <a:spLocks noChangeArrowheads="1"/>
          </p:cNvSpPr>
          <p:nvPr/>
        </p:nvSpPr>
        <p:spPr bwMode="auto">
          <a:xfrm>
            <a:off x="5313877"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Text Box 16">
            <a:extLst>
              <a:ext uri="{FF2B5EF4-FFF2-40B4-BE49-F238E27FC236}">
                <a16:creationId xmlns:a16="http://schemas.microsoft.com/office/drawing/2014/main" id="{BE38BF73-5EF1-6B42-B012-9E244200F5F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17">
            <a:extLst>
              <a:ext uri="{FF2B5EF4-FFF2-40B4-BE49-F238E27FC236}">
                <a16:creationId xmlns:a16="http://schemas.microsoft.com/office/drawing/2014/main" id="{6082D473-667E-D744-BD55-1C35E0FE8710}"/>
              </a:ext>
            </a:extLst>
          </p:cNvPr>
          <p:cNvSpPr>
            <a:spLocks noChangeShapeType="1"/>
          </p:cNvSpPr>
          <p:nvPr/>
        </p:nvSpPr>
        <p:spPr bwMode="auto">
          <a:xfrm>
            <a:off x="5407540"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2" name="Group 22">
            <a:extLst>
              <a:ext uri="{FF2B5EF4-FFF2-40B4-BE49-F238E27FC236}">
                <a16:creationId xmlns:a16="http://schemas.microsoft.com/office/drawing/2014/main" id="{DCE40CB4-F0AE-734E-AA44-08F29CD02D52}"/>
              </a:ext>
            </a:extLst>
          </p:cNvPr>
          <p:cNvGrpSpPr>
            <a:grpSpLocks/>
          </p:cNvGrpSpPr>
          <p:nvPr/>
        </p:nvGrpSpPr>
        <p:grpSpPr bwMode="auto">
          <a:xfrm>
            <a:off x="4043877" y="2362543"/>
            <a:ext cx="1074738" cy="962025"/>
            <a:chOff x="1540" y="2116"/>
            <a:chExt cx="677" cy="606"/>
          </a:xfrm>
        </p:grpSpPr>
        <p:sp>
          <p:nvSpPr>
            <p:cNvPr id="153" name="Oval 23">
              <a:extLst>
                <a:ext uri="{FF2B5EF4-FFF2-40B4-BE49-F238E27FC236}">
                  <a16:creationId xmlns:a16="http://schemas.microsoft.com/office/drawing/2014/main" id="{D3BB9C31-5D9C-684A-BB70-14F20480A9B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4" name="Text Box 24">
              <a:extLst>
                <a:ext uri="{FF2B5EF4-FFF2-40B4-BE49-F238E27FC236}">
                  <a16:creationId xmlns:a16="http://schemas.microsoft.com/office/drawing/2014/main" id="{7290D8CF-233C-DA4F-8144-17F1D181B533}"/>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55" name="Freeform 25">
            <a:extLst>
              <a:ext uri="{FF2B5EF4-FFF2-40B4-BE49-F238E27FC236}">
                <a16:creationId xmlns:a16="http://schemas.microsoft.com/office/drawing/2014/main" id="{1FC9F4AC-60DA-664B-8892-94963AC43A62}"/>
              </a:ext>
            </a:extLst>
          </p:cNvPr>
          <p:cNvSpPr>
            <a:spLocks/>
          </p:cNvSpPr>
          <p:nvPr/>
        </p:nvSpPr>
        <p:spPr bwMode="auto">
          <a:xfrm>
            <a:off x="8423790"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Oval 26">
            <a:extLst>
              <a:ext uri="{FF2B5EF4-FFF2-40B4-BE49-F238E27FC236}">
                <a16:creationId xmlns:a16="http://schemas.microsoft.com/office/drawing/2014/main" id="{C6A7C088-049A-2642-9A7F-7E6B3149EB38}"/>
              </a:ext>
            </a:extLst>
          </p:cNvPr>
          <p:cNvSpPr>
            <a:spLocks noChangeArrowheads="1"/>
          </p:cNvSpPr>
          <p:nvPr/>
        </p:nvSpPr>
        <p:spPr bwMode="auto">
          <a:xfrm>
            <a:off x="8515865"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Text Box 27">
            <a:extLst>
              <a:ext uri="{FF2B5EF4-FFF2-40B4-BE49-F238E27FC236}">
                <a16:creationId xmlns:a16="http://schemas.microsoft.com/office/drawing/2014/main" id="{579E5E2D-B23D-BF43-A731-1D8C59C74825}"/>
              </a:ext>
            </a:extLst>
          </p:cNvPr>
          <p:cNvSpPr txBox="1">
            <a:spLocks noChangeArrowheads="1"/>
          </p:cNvSpPr>
          <p:nvPr/>
        </p:nvSpPr>
        <p:spPr bwMode="auto">
          <a:xfrm>
            <a:off x="8428552"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8" name="Freeform 28">
            <a:extLst>
              <a:ext uri="{FF2B5EF4-FFF2-40B4-BE49-F238E27FC236}">
                <a16:creationId xmlns:a16="http://schemas.microsoft.com/office/drawing/2014/main" id="{82DEFCAC-19A6-8E44-8FD1-83883629ABA7}"/>
              </a:ext>
            </a:extLst>
          </p:cNvPr>
          <p:cNvSpPr>
            <a:spLocks/>
          </p:cNvSpPr>
          <p:nvPr/>
        </p:nvSpPr>
        <p:spPr bwMode="auto">
          <a:xfrm flipV="1">
            <a:off x="8436490"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9" name="Group 29">
            <a:extLst>
              <a:ext uri="{FF2B5EF4-FFF2-40B4-BE49-F238E27FC236}">
                <a16:creationId xmlns:a16="http://schemas.microsoft.com/office/drawing/2014/main" id="{C486E2AA-5514-8349-8774-4B86574332CB}"/>
              </a:ext>
            </a:extLst>
          </p:cNvPr>
          <p:cNvGrpSpPr>
            <a:grpSpLocks/>
          </p:cNvGrpSpPr>
          <p:nvPr/>
        </p:nvGrpSpPr>
        <p:grpSpPr bwMode="auto">
          <a:xfrm>
            <a:off x="2100777" y="2306981"/>
            <a:ext cx="1333500" cy="1004887"/>
            <a:chOff x="220" y="1365"/>
            <a:chExt cx="840" cy="633"/>
          </a:xfrm>
        </p:grpSpPr>
        <p:sp>
          <p:nvSpPr>
            <p:cNvPr id="160" name="Line 30">
              <a:extLst>
                <a:ext uri="{FF2B5EF4-FFF2-40B4-BE49-F238E27FC236}">
                  <a16:creationId xmlns:a16="http://schemas.microsoft.com/office/drawing/2014/main" id="{C0CC58D1-8C84-3E47-909F-D82E63AA1223}"/>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Oval 31">
              <a:extLst>
                <a:ext uri="{FF2B5EF4-FFF2-40B4-BE49-F238E27FC236}">
                  <a16:creationId xmlns:a16="http://schemas.microsoft.com/office/drawing/2014/main" id="{852C29BD-DA30-1D45-9733-0851CEB0A1B7}"/>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2" name="Group 32">
            <a:extLst>
              <a:ext uri="{FF2B5EF4-FFF2-40B4-BE49-F238E27FC236}">
                <a16:creationId xmlns:a16="http://schemas.microsoft.com/office/drawing/2014/main" id="{A05DCA54-BB9F-EB48-8E9C-19DBD5FE15BE}"/>
              </a:ext>
            </a:extLst>
          </p:cNvPr>
          <p:cNvGrpSpPr>
            <a:grpSpLocks/>
          </p:cNvGrpSpPr>
          <p:nvPr/>
        </p:nvGrpSpPr>
        <p:grpSpPr bwMode="auto">
          <a:xfrm>
            <a:off x="8085652" y="3637306"/>
            <a:ext cx="1414463" cy="1033462"/>
            <a:chOff x="3990" y="2203"/>
            <a:chExt cx="891" cy="651"/>
          </a:xfrm>
        </p:grpSpPr>
        <p:sp>
          <p:nvSpPr>
            <p:cNvPr id="163" name="Line 33">
              <a:extLst>
                <a:ext uri="{FF2B5EF4-FFF2-40B4-BE49-F238E27FC236}">
                  <a16:creationId xmlns:a16="http://schemas.microsoft.com/office/drawing/2014/main" id="{E80E2DDF-EEB5-964A-90BC-641CEA2AE378}"/>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4" name="Oval 34">
              <a:extLst>
                <a:ext uri="{FF2B5EF4-FFF2-40B4-BE49-F238E27FC236}">
                  <a16:creationId xmlns:a16="http://schemas.microsoft.com/office/drawing/2014/main" id="{1AD65A4C-E940-0B4D-BFA8-963C7F4DFAD4}"/>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65" name="Text Box 35">
            <a:extLst>
              <a:ext uri="{FF2B5EF4-FFF2-40B4-BE49-F238E27FC236}">
                <a16:creationId xmlns:a16="http://schemas.microsoft.com/office/drawing/2014/main" id="{EB12FDE8-F0FD-FF44-9743-6CC34031C13C}"/>
              </a:ext>
            </a:extLst>
          </p:cNvPr>
          <p:cNvSpPr txBox="1">
            <a:spLocks noChangeArrowheads="1"/>
          </p:cNvSpPr>
          <p:nvPr/>
        </p:nvSpPr>
        <p:spPr bwMode="auto">
          <a:xfrm>
            <a:off x="2781815"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6" name="Line 36">
            <a:extLst>
              <a:ext uri="{FF2B5EF4-FFF2-40B4-BE49-F238E27FC236}">
                <a16:creationId xmlns:a16="http://schemas.microsoft.com/office/drawing/2014/main" id="{EC5F8159-C72E-AD42-9E10-261F73F1A7D7}"/>
              </a:ext>
            </a:extLst>
          </p:cNvPr>
          <p:cNvSpPr>
            <a:spLocks noChangeShapeType="1"/>
          </p:cNvSpPr>
          <p:nvPr/>
        </p:nvSpPr>
        <p:spPr bwMode="auto">
          <a:xfrm>
            <a:off x="2762765"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Freeform 37">
            <a:extLst>
              <a:ext uri="{FF2B5EF4-FFF2-40B4-BE49-F238E27FC236}">
                <a16:creationId xmlns:a16="http://schemas.microsoft.com/office/drawing/2014/main" id="{35077D8E-9690-5846-914B-870B57CBFFC1}"/>
              </a:ext>
            </a:extLst>
          </p:cNvPr>
          <p:cNvSpPr>
            <a:spLocks/>
          </p:cNvSpPr>
          <p:nvPr/>
        </p:nvSpPr>
        <p:spPr bwMode="auto">
          <a:xfrm>
            <a:off x="2762765" y="2146643"/>
            <a:ext cx="6940550" cy="654050"/>
          </a:xfrm>
          <a:custGeom>
            <a:avLst/>
            <a:gdLst>
              <a:gd name="T0" fmla="*/ 0 w 4372"/>
              <a:gd name="T1" fmla="*/ 2147483647 h 412"/>
              <a:gd name="T2" fmla="*/ 2147483647 w 4372"/>
              <a:gd name="T3" fmla="*/ 0 h 412"/>
              <a:gd name="T4" fmla="*/ 2147483647 w 4372"/>
              <a:gd name="T5" fmla="*/ 2147483647 h 412"/>
              <a:gd name="T6" fmla="*/ 2147483647 w 4372"/>
              <a:gd name="T7" fmla="*/ 2147483647 h 4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72" h="412">
                <a:moveTo>
                  <a:pt x="0" y="10"/>
                </a:moveTo>
                <a:lnTo>
                  <a:pt x="1003" y="0"/>
                </a:lnTo>
                <a:lnTo>
                  <a:pt x="3508" y="412"/>
                </a:lnTo>
                <a:lnTo>
                  <a:pt x="4372" y="41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8" name="Group 38">
            <a:extLst>
              <a:ext uri="{FF2B5EF4-FFF2-40B4-BE49-F238E27FC236}">
                <a16:creationId xmlns:a16="http://schemas.microsoft.com/office/drawing/2014/main" id="{39365D95-8B18-AE4F-9CEC-9330CADCC26B}"/>
              </a:ext>
            </a:extLst>
          </p:cNvPr>
          <p:cNvGrpSpPr>
            <a:grpSpLocks/>
          </p:cNvGrpSpPr>
          <p:nvPr/>
        </p:nvGrpSpPr>
        <p:grpSpPr bwMode="auto">
          <a:xfrm>
            <a:off x="2099190" y="2306981"/>
            <a:ext cx="1333500" cy="1004887"/>
            <a:chOff x="220" y="1365"/>
            <a:chExt cx="840" cy="633"/>
          </a:xfrm>
        </p:grpSpPr>
        <p:sp>
          <p:nvSpPr>
            <p:cNvPr id="169" name="Line 39">
              <a:extLst>
                <a:ext uri="{FF2B5EF4-FFF2-40B4-BE49-F238E27FC236}">
                  <a16:creationId xmlns:a16="http://schemas.microsoft.com/office/drawing/2014/main" id="{68593BDB-565B-C544-A698-EAB1100890B7}"/>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Oval 40">
              <a:extLst>
                <a:ext uri="{FF2B5EF4-FFF2-40B4-BE49-F238E27FC236}">
                  <a16:creationId xmlns:a16="http://schemas.microsoft.com/office/drawing/2014/main" id="{99432816-2BCC-7742-BBCC-636611297B08}"/>
                </a:ext>
              </a:extLst>
            </p:cNvPr>
            <p:cNvSpPr>
              <a:spLocks noChangeArrowheads="1"/>
            </p:cNvSpPr>
            <p:nvPr/>
          </p:nvSpPr>
          <p:spPr bwMode="auto">
            <a:xfrm>
              <a:off x="439" y="1392"/>
              <a:ext cx="621" cy="60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1" name="Oval 41">
            <a:extLst>
              <a:ext uri="{FF2B5EF4-FFF2-40B4-BE49-F238E27FC236}">
                <a16:creationId xmlns:a16="http://schemas.microsoft.com/office/drawing/2014/main" id="{2992E4B8-7EF2-1A40-9095-9F4F00D2899A}"/>
              </a:ext>
            </a:extLst>
          </p:cNvPr>
          <p:cNvSpPr>
            <a:spLocks noChangeArrowheads="1"/>
          </p:cNvSpPr>
          <p:nvPr/>
        </p:nvSpPr>
        <p:spPr bwMode="auto">
          <a:xfrm>
            <a:off x="4083565"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FBE55EA3-B145-414B-A6FF-0F0EE400CF3B}"/>
              </a:ext>
            </a:extLst>
          </p:cNvPr>
          <p:cNvSpPr>
            <a:spLocks noChangeShapeType="1"/>
          </p:cNvSpPr>
          <p:nvPr/>
        </p:nvSpPr>
        <p:spPr bwMode="auto">
          <a:xfrm flipH="1">
            <a:off x="8012627"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3" name="Freeform 43">
            <a:extLst>
              <a:ext uri="{FF2B5EF4-FFF2-40B4-BE49-F238E27FC236}">
                <a16:creationId xmlns:a16="http://schemas.microsoft.com/office/drawing/2014/main" id="{59879249-0649-F24B-B236-6C80F47AAC2E}"/>
              </a:ext>
            </a:extLst>
          </p:cNvPr>
          <p:cNvSpPr>
            <a:spLocks/>
          </p:cNvSpPr>
          <p:nvPr/>
        </p:nvSpPr>
        <p:spPr bwMode="auto">
          <a:xfrm>
            <a:off x="2353297" y="3858893"/>
            <a:ext cx="7272844" cy="2363522"/>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000 h 10000"/>
              <a:gd name="connsiteX1" fmla="*/ 7637 w 10000"/>
              <a:gd name="connsiteY1" fmla="*/ 9715 h 10000"/>
              <a:gd name="connsiteX2" fmla="*/ 4476 w 10000"/>
              <a:gd name="connsiteY2" fmla="*/ 0 h 10000"/>
              <a:gd name="connsiteX3" fmla="*/ 0 w 10000"/>
              <a:gd name="connsiteY3" fmla="*/ 0 h 10000"/>
              <a:gd name="connsiteX0" fmla="*/ 10058 w 10058"/>
              <a:gd name="connsiteY0" fmla="*/ 9601 h 9715"/>
              <a:gd name="connsiteX1" fmla="*/ 7637 w 10058"/>
              <a:gd name="connsiteY1" fmla="*/ 9715 h 9715"/>
              <a:gd name="connsiteX2" fmla="*/ 4476 w 10058"/>
              <a:gd name="connsiteY2" fmla="*/ 0 h 9715"/>
              <a:gd name="connsiteX3" fmla="*/ 0 w 10058"/>
              <a:gd name="connsiteY3" fmla="*/ 0 h 9715"/>
              <a:gd name="connsiteX0" fmla="*/ 10000 w 10000"/>
              <a:gd name="connsiteY0" fmla="*/ 10059 h 10059"/>
              <a:gd name="connsiteX1" fmla="*/ 7593 w 10000"/>
              <a:gd name="connsiteY1" fmla="*/ 10000 h 10059"/>
              <a:gd name="connsiteX2" fmla="*/ 4450 w 10000"/>
              <a:gd name="connsiteY2" fmla="*/ 0 h 10059"/>
              <a:gd name="connsiteX3" fmla="*/ 0 w 10000"/>
              <a:gd name="connsiteY3" fmla="*/ 0 h 10059"/>
              <a:gd name="connsiteX0" fmla="*/ 10019 w 10019"/>
              <a:gd name="connsiteY0" fmla="*/ 10000 h 10000"/>
              <a:gd name="connsiteX1" fmla="*/ 7593 w 10019"/>
              <a:gd name="connsiteY1" fmla="*/ 10000 h 10000"/>
              <a:gd name="connsiteX2" fmla="*/ 4450 w 10019"/>
              <a:gd name="connsiteY2" fmla="*/ 0 h 10000"/>
              <a:gd name="connsiteX3" fmla="*/ 0 w 10019"/>
              <a:gd name="connsiteY3" fmla="*/ 0 h 10000"/>
              <a:gd name="connsiteX0" fmla="*/ 10019 w 10019"/>
              <a:gd name="connsiteY0" fmla="*/ 10586 h 10586"/>
              <a:gd name="connsiteX1" fmla="*/ 7593 w 10019"/>
              <a:gd name="connsiteY1" fmla="*/ 10586 h 10586"/>
              <a:gd name="connsiteX2" fmla="*/ 3989 w 10019"/>
              <a:gd name="connsiteY2" fmla="*/ 0 h 10586"/>
              <a:gd name="connsiteX3" fmla="*/ 0 w 10019"/>
              <a:gd name="connsiteY3" fmla="*/ 586 h 10586"/>
              <a:gd name="connsiteX0" fmla="*/ 10845 w 10845"/>
              <a:gd name="connsiteY0" fmla="*/ 10762 h 10762"/>
              <a:gd name="connsiteX1" fmla="*/ 8419 w 10845"/>
              <a:gd name="connsiteY1" fmla="*/ 10762 h 10762"/>
              <a:gd name="connsiteX2" fmla="*/ 4815 w 10845"/>
              <a:gd name="connsiteY2" fmla="*/ 176 h 10762"/>
              <a:gd name="connsiteX3" fmla="*/ 0 w 10845"/>
              <a:gd name="connsiteY3" fmla="*/ 0 h 10762"/>
              <a:gd name="connsiteX0" fmla="*/ 10845 w 10845"/>
              <a:gd name="connsiteY0" fmla="*/ 10762 h 10762"/>
              <a:gd name="connsiteX1" fmla="*/ 8419 w 10845"/>
              <a:gd name="connsiteY1" fmla="*/ 10762 h 10762"/>
              <a:gd name="connsiteX2" fmla="*/ 4911 w 10845"/>
              <a:gd name="connsiteY2" fmla="*/ 0 h 10762"/>
              <a:gd name="connsiteX3" fmla="*/ 0 w 10845"/>
              <a:gd name="connsiteY3" fmla="*/ 0 h 10762"/>
            </a:gdLst>
            <a:ahLst/>
            <a:cxnLst>
              <a:cxn ang="0">
                <a:pos x="connsiteX0" y="connsiteY0"/>
              </a:cxn>
              <a:cxn ang="0">
                <a:pos x="connsiteX1" y="connsiteY1"/>
              </a:cxn>
              <a:cxn ang="0">
                <a:pos x="connsiteX2" y="connsiteY2"/>
              </a:cxn>
              <a:cxn ang="0">
                <a:pos x="connsiteX3" y="connsiteY3"/>
              </a:cxn>
            </a:cxnLst>
            <a:rect l="l" t="t" r="r" b="b"/>
            <a:pathLst>
              <a:path w="10845" h="10762">
                <a:moveTo>
                  <a:pt x="10845" y="10762"/>
                </a:moveTo>
                <a:lnTo>
                  <a:pt x="8419" y="10762"/>
                </a:lnTo>
                <a:lnTo>
                  <a:pt x="4911"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4" name="Group 44">
            <a:extLst>
              <a:ext uri="{FF2B5EF4-FFF2-40B4-BE49-F238E27FC236}">
                <a16:creationId xmlns:a16="http://schemas.microsoft.com/office/drawing/2014/main" id="{4CB3F7B7-A92F-9B44-92D1-D6DEC5F500AB}"/>
              </a:ext>
            </a:extLst>
          </p:cNvPr>
          <p:cNvGrpSpPr>
            <a:grpSpLocks/>
          </p:cNvGrpSpPr>
          <p:nvPr/>
        </p:nvGrpSpPr>
        <p:grpSpPr bwMode="auto">
          <a:xfrm>
            <a:off x="2099190" y="2306981"/>
            <a:ext cx="1333500" cy="1004887"/>
            <a:chOff x="220" y="1365"/>
            <a:chExt cx="840" cy="633"/>
          </a:xfrm>
        </p:grpSpPr>
        <p:sp>
          <p:nvSpPr>
            <p:cNvPr id="175" name="Line 45">
              <a:extLst>
                <a:ext uri="{FF2B5EF4-FFF2-40B4-BE49-F238E27FC236}">
                  <a16:creationId xmlns:a16="http://schemas.microsoft.com/office/drawing/2014/main" id="{DA8F54E3-D3E2-5B44-B37B-20E7E272BF11}"/>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Oval 46">
              <a:extLst>
                <a:ext uri="{FF2B5EF4-FFF2-40B4-BE49-F238E27FC236}">
                  <a16:creationId xmlns:a16="http://schemas.microsoft.com/office/drawing/2014/main" id="{33BDD6FC-64CC-2347-921C-94F2A9140CA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7" name="Oval 47">
            <a:extLst>
              <a:ext uri="{FF2B5EF4-FFF2-40B4-BE49-F238E27FC236}">
                <a16:creationId xmlns:a16="http://schemas.microsoft.com/office/drawing/2014/main" id="{2345AD26-ED57-8F45-B85E-B4144CC9753D}"/>
              </a:ext>
            </a:extLst>
          </p:cNvPr>
          <p:cNvSpPr>
            <a:spLocks noChangeArrowheads="1"/>
          </p:cNvSpPr>
          <p:nvPr/>
        </p:nvSpPr>
        <p:spPr bwMode="auto">
          <a:xfrm>
            <a:off x="4080390" y="2367306"/>
            <a:ext cx="985837" cy="96202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Line 48">
            <a:extLst>
              <a:ext uri="{FF2B5EF4-FFF2-40B4-BE49-F238E27FC236}">
                <a16:creationId xmlns:a16="http://schemas.microsoft.com/office/drawing/2014/main" id="{99C86BB6-8396-7A4F-A95C-226EFE593D74}"/>
              </a:ext>
            </a:extLst>
          </p:cNvPr>
          <p:cNvSpPr>
            <a:spLocks noChangeShapeType="1"/>
          </p:cNvSpPr>
          <p:nvPr/>
        </p:nvSpPr>
        <p:spPr bwMode="auto">
          <a:xfrm>
            <a:off x="8304727" y="2634006"/>
            <a:ext cx="0" cy="817562"/>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9" name="Freeform 49">
            <a:extLst>
              <a:ext uri="{FF2B5EF4-FFF2-40B4-BE49-F238E27FC236}">
                <a16:creationId xmlns:a16="http://schemas.microsoft.com/office/drawing/2014/main" id="{A524866B-F3C3-0047-A24A-49C2FB7D032D}"/>
              </a:ext>
            </a:extLst>
          </p:cNvPr>
          <p:cNvSpPr>
            <a:spLocks/>
          </p:cNvSpPr>
          <p:nvPr/>
        </p:nvSpPr>
        <p:spPr bwMode="auto">
          <a:xfrm>
            <a:off x="5409127" y="2356193"/>
            <a:ext cx="4378325" cy="1025525"/>
          </a:xfrm>
          <a:custGeom>
            <a:avLst/>
            <a:gdLst>
              <a:gd name="T0" fmla="*/ 2147483647 w 2758"/>
              <a:gd name="T1" fmla="*/ 2147483647 h 646"/>
              <a:gd name="T2" fmla="*/ 2147483647 w 2758"/>
              <a:gd name="T3" fmla="*/ 2147483647 h 646"/>
              <a:gd name="T4" fmla="*/ 2147483647 w 2758"/>
              <a:gd name="T5" fmla="*/ 0 h 646"/>
              <a:gd name="T6" fmla="*/ 0 w 2758"/>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58" h="646">
                <a:moveTo>
                  <a:pt x="2758" y="646"/>
                </a:moveTo>
                <a:lnTo>
                  <a:pt x="1763" y="629"/>
                </a:lnTo>
                <a:lnTo>
                  <a:pt x="1039"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0" name="Line 50">
            <a:extLst>
              <a:ext uri="{FF2B5EF4-FFF2-40B4-BE49-F238E27FC236}">
                <a16:creationId xmlns:a16="http://schemas.microsoft.com/office/drawing/2014/main" id="{E379A4B3-232E-9D4E-A4C6-40DC647EE314}"/>
              </a:ext>
            </a:extLst>
          </p:cNvPr>
          <p:cNvSpPr>
            <a:spLocks noChangeShapeType="1"/>
          </p:cNvSpPr>
          <p:nvPr/>
        </p:nvSpPr>
        <p:spPr bwMode="auto">
          <a:xfrm>
            <a:off x="5299590" y="2230781"/>
            <a:ext cx="0" cy="846137"/>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81" name="Freeform 51">
            <a:extLst>
              <a:ext uri="{FF2B5EF4-FFF2-40B4-BE49-F238E27FC236}">
                <a16:creationId xmlns:a16="http://schemas.microsoft.com/office/drawing/2014/main" id="{7739BB93-5816-A945-B555-C2290DB78FDA}"/>
              </a:ext>
            </a:extLst>
          </p:cNvPr>
          <p:cNvSpPr>
            <a:spLocks/>
          </p:cNvSpPr>
          <p:nvPr/>
        </p:nvSpPr>
        <p:spPr bwMode="auto">
          <a:xfrm>
            <a:off x="5394840" y="3091206"/>
            <a:ext cx="5464750" cy="1966367"/>
          </a:xfrm>
          <a:custGeom>
            <a:avLst/>
            <a:gdLst>
              <a:gd name="T0" fmla="*/ 0 w 2566"/>
              <a:gd name="T1" fmla="*/ 0 h 1344"/>
              <a:gd name="T2" fmla="*/ 2147483647 w 2566"/>
              <a:gd name="T3" fmla="*/ 0 h 1344"/>
              <a:gd name="T4" fmla="*/ 2147483647 w 2566"/>
              <a:gd name="T5" fmla="*/ 2147483647 h 1344"/>
              <a:gd name="T6" fmla="*/ 2147483647 w 2566"/>
              <a:gd name="T7" fmla="*/ 2147483647 h 1344"/>
              <a:gd name="T8" fmla="*/ 0 60000 65536"/>
              <a:gd name="T9" fmla="*/ 0 60000 65536"/>
              <a:gd name="T10" fmla="*/ 0 60000 65536"/>
              <a:gd name="T11" fmla="*/ 0 60000 65536"/>
              <a:gd name="connsiteX0" fmla="*/ 0 w 10000"/>
              <a:gd name="connsiteY0" fmla="*/ 0 h 10000"/>
              <a:gd name="connsiteX1" fmla="*/ 3948 w 10000"/>
              <a:gd name="connsiteY1" fmla="*/ 0 h 10000"/>
              <a:gd name="connsiteX2" fmla="*/ 6367 w 10000"/>
              <a:gd name="connsiteY2" fmla="*/ 9215 h 10000"/>
              <a:gd name="connsiteX3" fmla="*/ 10000 w 10000"/>
              <a:gd name="connsiteY3" fmla="*/ 10000 h 10000"/>
              <a:gd name="connsiteX0" fmla="*/ 0 w 13541"/>
              <a:gd name="connsiteY0" fmla="*/ 0 h 9215"/>
              <a:gd name="connsiteX1" fmla="*/ 3948 w 13541"/>
              <a:gd name="connsiteY1" fmla="*/ 0 h 9215"/>
              <a:gd name="connsiteX2" fmla="*/ 6367 w 13541"/>
              <a:gd name="connsiteY2" fmla="*/ 9215 h 9215"/>
              <a:gd name="connsiteX3" fmla="*/ 13541 w 13541"/>
              <a:gd name="connsiteY3" fmla="*/ 9155 h 9215"/>
              <a:gd name="connsiteX0" fmla="*/ 0 w 9977"/>
              <a:gd name="connsiteY0" fmla="*/ 0 h 10132"/>
              <a:gd name="connsiteX1" fmla="*/ 2916 w 9977"/>
              <a:gd name="connsiteY1" fmla="*/ 0 h 10132"/>
              <a:gd name="connsiteX2" fmla="*/ 4702 w 9977"/>
              <a:gd name="connsiteY2" fmla="*/ 10000 h 10132"/>
              <a:gd name="connsiteX3" fmla="*/ 9977 w 9977"/>
              <a:gd name="connsiteY3" fmla="*/ 10132 h 10132"/>
              <a:gd name="connsiteX0" fmla="*/ 0 w 9930"/>
              <a:gd name="connsiteY0" fmla="*/ 0 h 9871"/>
              <a:gd name="connsiteX1" fmla="*/ 2923 w 9930"/>
              <a:gd name="connsiteY1" fmla="*/ 0 h 9871"/>
              <a:gd name="connsiteX2" fmla="*/ 4713 w 9930"/>
              <a:gd name="connsiteY2" fmla="*/ 9870 h 9871"/>
              <a:gd name="connsiteX3" fmla="*/ 9930 w 9930"/>
              <a:gd name="connsiteY3" fmla="*/ 9871 h 9871"/>
            </a:gdLst>
            <a:ahLst/>
            <a:cxnLst>
              <a:cxn ang="0">
                <a:pos x="connsiteX0" y="connsiteY0"/>
              </a:cxn>
              <a:cxn ang="0">
                <a:pos x="connsiteX1" y="connsiteY1"/>
              </a:cxn>
              <a:cxn ang="0">
                <a:pos x="connsiteX2" y="connsiteY2"/>
              </a:cxn>
              <a:cxn ang="0">
                <a:pos x="connsiteX3" y="connsiteY3"/>
              </a:cxn>
            </a:cxnLst>
            <a:rect l="l" t="t" r="r" b="b"/>
            <a:pathLst>
              <a:path w="9930" h="9871">
                <a:moveTo>
                  <a:pt x="0" y="0"/>
                </a:moveTo>
                <a:lnTo>
                  <a:pt x="2923" y="0"/>
                </a:lnTo>
                <a:lnTo>
                  <a:pt x="4713" y="9870"/>
                </a:lnTo>
                <a:lnTo>
                  <a:pt x="9930" y="987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83" name="Group 18">
            <a:extLst>
              <a:ext uri="{FF2B5EF4-FFF2-40B4-BE49-F238E27FC236}">
                <a16:creationId xmlns:a16="http://schemas.microsoft.com/office/drawing/2014/main" id="{E284CB69-9F56-5447-BEF7-41A6F2097E8E}"/>
              </a:ext>
            </a:extLst>
          </p:cNvPr>
          <p:cNvGrpSpPr>
            <a:grpSpLocks/>
          </p:cNvGrpSpPr>
          <p:nvPr/>
        </p:nvGrpSpPr>
        <p:grpSpPr bwMode="auto">
          <a:xfrm>
            <a:off x="8325876" y="3094378"/>
            <a:ext cx="1828800" cy="257175"/>
            <a:chOff x="2222" y="3039"/>
            <a:chExt cx="1152" cy="162"/>
          </a:xfrm>
        </p:grpSpPr>
        <p:sp>
          <p:nvSpPr>
            <p:cNvPr id="184" name="Text Box 19">
              <a:extLst>
                <a:ext uri="{FF2B5EF4-FFF2-40B4-BE49-F238E27FC236}">
                  <a16:creationId xmlns:a16="http://schemas.microsoft.com/office/drawing/2014/main" id="{678874A7-3358-5245-A855-DD7E0879D4F7}"/>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Line 21">
              <a:extLst>
                <a:ext uri="{FF2B5EF4-FFF2-40B4-BE49-F238E27FC236}">
                  <a16:creationId xmlns:a16="http://schemas.microsoft.com/office/drawing/2014/main" id="{56F7C457-03D8-8D48-AA90-B8A469907EAC}"/>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6" name="Text Box 20">
            <a:extLst>
              <a:ext uri="{FF2B5EF4-FFF2-40B4-BE49-F238E27FC236}">
                <a16:creationId xmlns:a16="http://schemas.microsoft.com/office/drawing/2014/main" id="{69FC3B3A-305F-9B42-8C7E-1C83075E3B36}"/>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87" name="Group 186">
            <a:extLst>
              <a:ext uri="{FF2B5EF4-FFF2-40B4-BE49-F238E27FC236}">
                <a16:creationId xmlns:a16="http://schemas.microsoft.com/office/drawing/2014/main" id="{5E98E9E8-48DD-2748-A76A-B86C9C5E697C}"/>
              </a:ext>
            </a:extLst>
          </p:cNvPr>
          <p:cNvGrpSpPr/>
          <p:nvPr/>
        </p:nvGrpSpPr>
        <p:grpSpPr>
          <a:xfrm>
            <a:off x="8049650" y="5037504"/>
            <a:ext cx="4142349" cy="933582"/>
            <a:chOff x="8049650" y="5037504"/>
            <a:chExt cx="4142349" cy="933582"/>
          </a:xfrm>
        </p:grpSpPr>
        <p:sp>
          <p:nvSpPr>
            <p:cNvPr id="188" name="Text Box 7">
              <a:extLst>
                <a:ext uri="{FF2B5EF4-FFF2-40B4-BE49-F238E27FC236}">
                  <a16:creationId xmlns:a16="http://schemas.microsoft.com/office/drawing/2014/main" id="{547ACF72-ABFE-F64D-A037-06CF279C9791}"/>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9" name="Text Box 8">
              <a:extLst>
                <a:ext uri="{FF2B5EF4-FFF2-40B4-BE49-F238E27FC236}">
                  <a16:creationId xmlns:a16="http://schemas.microsoft.com/office/drawing/2014/main" id="{ECD6AB09-3FC5-E94A-8358-34E4DEA2C45B}"/>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7D4185C1-C6BE-C246-B80B-AE0463D5FBCE}"/>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2" name="Group 191">
            <a:extLst>
              <a:ext uri="{FF2B5EF4-FFF2-40B4-BE49-F238E27FC236}">
                <a16:creationId xmlns:a16="http://schemas.microsoft.com/office/drawing/2014/main" id="{72958F88-7074-B842-A46E-481DB4E01207}"/>
              </a:ext>
            </a:extLst>
          </p:cNvPr>
          <p:cNvGrpSpPr/>
          <p:nvPr/>
        </p:nvGrpSpPr>
        <p:grpSpPr>
          <a:xfrm>
            <a:off x="2271408" y="3285357"/>
            <a:ext cx="3548062" cy="989290"/>
            <a:chOff x="2270357" y="3283338"/>
            <a:chExt cx="3548062" cy="989290"/>
          </a:xfrm>
        </p:grpSpPr>
        <p:sp>
          <p:nvSpPr>
            <p:cNvPr id="193" name="Freeform 11">
              <a:extLst>
                <a:ext uri="{FF2B5EF4-FFF2-40B4-BE49-F238E27FC236}">
                  <a16:creationId xmlns:a16="http://schemas.microsoft.com/office/drawing/2014/main" id="{52733FCF-77DF-9549-96B3-58AA1212641C}"/>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94" name="Group 193">
              <a:extLst>
                <a:ext uri="{FF2B5EF4-FFF2-40B4-BE49-F238E27FC236}">
                  <a16:creationId xmlns:a16="http://schemas.microsoft.com/office/drawing/2014/main" id="{C96D5C38-D258-7844-A167-A26AFEEF24DC}"/>
                </a:ext>
              </a:extLst>
            </p:cNvPr>
            <p:cNvGrpSpPr/>
            <p:nvPr/>
          </p:nvGrpSpPr>
          <p:grpSpPr>
            <a:xfrm>
              <a:off x="2270357" y="3545923"/>
              <a:ext cx="3548062" cy="726705"/>
              <a:chOff x="2270357" y="3545923"/>
              <a:chExt cx="3548062" cy="726705"/>
            </a:xfrm>
          </p:grpSpPr>
          <p:sp>
            <p:nvSpPr>
              <p:cNvPr id="195" name="Text Box 12">
                <a:extLst>
                  <a:ext uri="{FF2B5EF4-FFF2-40B4-BE49-F238E27FC236}">
                    <a16:creationId xmlns:a16="http://schemas.microsoft.com/office/drawing/2014/main" id="{3746DB42-5771-AD4D-9F11-055A2239F8E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isACK</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6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6" name="Line 13">
                <a:extLst>
                  <a:ext uri="{FF2B5EF4-FFF2-40B4-BE49-F238E27FC236}">
                    <a16:creationId xmlns:a16="http://schemas.microsoft.com/office/drawing/2014/main" id="{F8840150-1E50-BA43-88E4-6F9188C56B55}"/>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7" name="Text Box 48">
                <a:extLst>
                  <a:ext uri="{FF2B5EF4-FFF2-40B4-BE49-F238E27FC236}">
                    <a16:creationId xmlns:a16="http://schemas.microsoft.com/office/drawing/2014/main" id="{13B3F6FD-1B58-2540-B908-71B7D9EFB8FD}"/>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98" name="Text Box 19">
            <a:extLst>
              <a:ext uri="{FF2B5EF4-FFF2-40B4-BE49-F238E27FC236}">
                <a16:creationId xmlns:a16="http://schemas.microsoft.com/office/drawing/2014/main" id="{A11F89D9-6E4B-F142-B680-CA9246FEB5B1}"/>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99" name="Text Box 20">
            <a:extLst>
              <a:ext uri="{FF2B5EF4-FFF2-40B4-BE49-F238E27FC236}">
                <a16:creationId xmlns:a16="http://schemas.microsoft.com/office/drawing/2014/main" id="{F9D8503E-DBC4-144B-9DCA-064A69A8F4DF}"/>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59" name="Slide Number Placeholder 2">
            <a:extLst>
              <a:ext uri="{FF2B5EF4-FFF2-40B4-BE49-F238E27FC236}">
                <a16:creationId xmlns:a16="http://schemas.microsoft.com/office/drawing/2014/main" id="{4C651C60-2DE4-0846-A035-0E312850CE3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38153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dissolv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up)">
                                      <p:cBhvr>
                                        <p:cTn id="17" dur="1000"/>
                                        <p:tgtEl>
                                          <p:spTgt spid="166"/>
                                        </p:tgtEl>
                                      </p:cBhvr>
                                    </p:animEffec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wipe(left)">
                                      <p:cBhvr>
                                        <p:cTn id="22" dur="1000"/>
                                        <p:tgtEl>
                                          <p:spTgt spid="167"/>
                                        </p:tgtEl>
                                      </p:cBhvr>
                                    </p:animEffect>
                                  </p:childTnLst>
                                  <p:subTnLst>
                                    <p:set>
                                      <p:cBhvr override="childStyle">
                                        <p:cTn dur="1" fill="hold" display="0" masterRel="nextClick" afterEffect="1"/>
                                        <p:tgtEl>
                                          <p:spTgt spid="167"/>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wipe(up)">
                                      <p:cBhvr>
                                        <p:cTn id="31" dur="1000"/>
                                        <p:tgtEl>
                                          <p:spTgt spid="178"/>
                                        </p:tgtEl>
                                      </p:cBhvr>
                                    </p:animEffect>
                                  </p:childTnLst>
                                  <p:subTnLst>
                                    <p:set>
                                      <p:cBhvr override="childStyle">
                                        <p:cTn dur="1" fill="hold" display="0" masterRel="nextClick" afterEffect="1"/>
                                        <p:tgtEl>
                                          <p:spTgt spid="17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wipe(right)">
                                      <p:cBhvr>
                                        <p:cTn id="36" dur="1000"/>
                                        <p:tgtEl>
                                          <p:spTgt spid="179"/>
                                        </p:tgtEl>
                                      </p:cBhvr>
                                    </p:animEffect>
                                  </p:childTnLst>
                                  <p:subTnLst>
                                    <p:set>
                                      <p:cBhvr override="childStyle">
                                        <p:cTn dur="1" fill="hold" display="0" masterRel="nextClick" afterEffect="1"/>
                                        <p:tgtEl>
                                          <p:spTgt spid="17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wipe(up)">
                                      <p:cBhvr>
                                        <p:cTn id="41" dur="1000"/>
                                        <p:tgtEl>
                                          <p:spTgt spid="180"/>
                                        </p:tgtEl>
                                      </p:cBhvr>
                                    </p:animEffect>
                                  </p:childTnLst>
                                  <p:subTnLst>
                                    <p:set>
                                      <p:cBhvr override="childStyle">
                                        <p:cTn dur="1" fill="hold" display="0" masterRel="nextClick" afterEffect="1"/>
                                        <p:tgtEl>
                                          <p:spTgt spid="18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1"/>
                                        </p:tgtEl>
                                        <p:attrNameLst>
                                          <p:attrName>style.visibility</p:attrName>
                                        </p:attrNameLst>
                                      </p:cBhvr>
                                      <p:to>
                                        <p:strVal val="visible"/>
                                      </p:to>
                                    </p:set>
                                    <p:animEffect transition="in" filter="wipe(left)">
                                      <p:cBhvr>
                                        <p:cTn id="46" dur="2000"/>
                                        <p:tgtEl>
                                          <p:spTgt spid="181"/>
                                        </p:tgtEl>
                                      </p:cBhvr>
                                    </p:animEffect>
                                  </p:childTnLst>
                                  <p:subTnLst>
                                    <p:set>
                                      <p:cBhvr override="childStyle">
                                        <p:cTn dur="1" fill="hold" display="0" masterRel="nextClick" afterEffect="1"/>
                                        <p:tgtEl>
                                          <p:spTgt spid="18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2"/>
                                        </p:tgtEl>
                                        <p:attrNameLst>
                                          <p:attrName>style.visibility</p:attrName>
                                        </p:attrNameLst>
                                      </p:cBhvr>
                                      <p:to>
                                        <p:strVal val="visible"/>
                                      </p:to>
                                    </p:set>
                                    <p:animEffect transition="in" filter="wipe(up)">
                                      <p:cBhvr>
                                        <p:cTn id="51" dur="1000"/>
                                        <p:tgtEl>
                                          <p:spTgt spid="172"/>
                                        </p:tgtEl>
                                      </p:cBhvr>
                                    </p:animEffect>
                                  </p:childTnLst>
                                  <p:subTnLst>
                                    <p:set>
                                      <p:cBhvr override="childStyle">
                                        <p:cTn dur="1" fill="hold" display="0" masterRel="nextClick" afterEffect="1"/>
                                        <p:tgtEl>
                                          <p:spTgt spid="17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wipe(down)">
                                      <p:cBhvr>
                                        <p:cTn id="56" dur="1000"/>
                                        <p:tgtEl>
                                          <p:spTgt spid="173"/>
                                        </p:tgtEl>
                                      </p:cBhvr>
                                    </p:animEffect>
                                  </p:childTnLst>
                                </p:cTn>
                              </p:par>
                            </p:childTnLst>
                          </p:cTn>
                        </p:par>
                        <p:par>
                          <p:cTn id="57" fill="hold">
                            <p:stCondLst>
                              <p:cond delay="1000"/>
                            </p:stCondLst>
                            <p:childTnLst>
                              <p:par>
                                <p:cTn id="58" presetID="1" presetClass="entr" presetSubtype="0" fill="hold" nodeType="afterEffect">
                                  <p:stCondLst>
                                    <p:cond delay="0"/>
                                  </p:stCondLst>
                                  <p:childTnLst>
                                    <p:set>
                                      <p:cBhvr>
                                        <p:cTn id="59" dur="1" fill="hold">
                                          <p:stCondLst>
                                            <p:cond delay="0"/>
                                          </p:stCondLst>
                                        </p:cTn>
                                        <p:tgtEl>
                                          <p:spTgt spid="17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7"/>
                                        </p:tgtEl>
                                        <p:attrNameLst>
                                          <p:attrName>style.visibility</p:attrName>
                                        </p:attrNameLst>
                                      </p:cBhvr>
                                      <p:to>
                                        <p:strVal val="visible"/>
                                      </p:to>
                                    </p:set>
                                  </p:childTnLst>
                                </p:cTn>
                              </p:par>
                              <p:par>
                                <p:cTn id="62" presetID="1" presetClass="entr" presetSubtype="0" fill="hold" grpId="1" nodeType="withEffect">
                                  <p:stCondLst>
                                    <p:cond delay="0"/>
                                  </p:stCondLst>
                                  <p:childTnLst>
                                    <p:set>
                                      <p:cBhvr>
                                        <p:cTn id="63"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7" grpId="0" animBg="1"/>
      <p:bldP spid="17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has a fatal flaw!</a:t>
            </a:r>
            <a:endParaRPr lang="en-US" sz="4400" dirty="0"/>
          </a:p>
        </p:txBody>
      </p:sp>
      <p:sp>
        <p:nvSpPr>
          <p:cNvPr id="54" name="Rectangle 3">
            <a:extLst>
              <a:ext uri="{FF2B5EF4-FFF2-40B4-BE49-F238E27FC236}">
                <a16:creationId xmlns:a16="http://schemas.microsoft.com/office/drawing/2014/main" id="{24A7E6D3-44BD-F44B-9E30-860EE5046FF6}"/>
              </a:ext>
            </a:extLst>
          </p:cNvPr>
          <p:cNvSpPr txBox="1">
            <a:spLocks noChangeArrowheads="1"/>
          </p:cNvSpPr>
          <p:nvPr/>
        </p:nvSpPr>
        <p:spPr>
          <a:xfrm>
            <a:off x="691480" y="1384568"/>
            <a:ext cx="58252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what happens if ACK/NAK corrupted</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know what happened at receiver!</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just retransmit: possible duplicate</a:t>
            </a:r>
            <a:endPar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ct val="60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5" name="Rectangle 4">
            <a:extLst>
              <a:ext uri="{FF2B5EF4-FFF2-40B4-BE49-F238E27FC236}">
                <a16:creationId xmlns:a16="http://schemas.microsoft.com/office/drawing/2014/main" id="{A5980F19-9541-754D-B1F9-A97DD6E77B8E}"/>
              </a:ext>
            </a:extLst>
          </p:cNvPr>
          <p:cNvSpPr txBox="1">
            <a:spLocks noChangeArrowheads="1"/>
          </p:cNvSpPr>
          <p:nvPr/>
        </p:nvSpPr>
        <p:spPr>
          <a:xfrm>
            <a:off x="6207334" y="1371689"/>
            <a:ext cx="5293186" cy="30638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handling duplicates</a:t>
            </a:r>
            <a:r>
              <a:rPr kumimoji="0" lang="en-US" altLang="en-US" sz="35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retransmits current pkt if ACK/NAK corrupted</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adds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sequence number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each pkt</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discards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deliver up) duplicate pkt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6" name="Group 13">
            <a:extLst>
              <a:ext uri="{FF2B5EF4-FFF2-40B4-BE49-F238E27FC236}">
                <a16:creationId xmlns:a16="http://schemas.microsoft.com/office/drawing/2014/main" id="{DD203542-E210-7447-A332-31A71101B61E}"/>
              </a:ext>
            </a:extLst>
          </p:cNvPr>
          <p:cNvGrpSpPr>
            <a:grpSpLocks/>
          </p:cNvGrpSpPr>
          <p:nvPr/>
        </p:nvGrpSpPr>
        <p:grpSpPr bwMode="auto">
          <a:xfrm>
            <a:off x="3103667" y="4578498"/>
            <a:ext cx="5984666" cy="1603375"/>
            <a:chOff x="1552" y="2800"/>
            <a:chExt cx="2578" cy="1010"/>
          </a:xfrm>
        </p:grpSpPr>
        <p:sp>
          <p:nvSpPr>
            <p:cNvPr id="57" name="Rectangle 7">
              <a:extLst>
                <a:ext uri="{FF2B5EF4-FFF2-40B4-BE49-F238E27FC236}">
                  <a16:creationId xmlns:a16="http://schemas.microsoft.com/office/drawing/2014/main" id="{7263B3B4-235C-B144-9AEF-471ED41D188E}"/>
                </a:ext>
              </a:extLst>
            </p:cNvPr>
            <p:cNvSpPr>
              <a:spLocks noChangeArrowheads="1"/>
            </p:cNvSpPr>
            <p:nvPr/>
          </p:nvSpPr>
          <p:spPr bwMode="auto">
            <a:xfrm>
              <a:off x="1552" y="2974"/>
              <a:ext cx="2578" cy="836"/>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8" name="Rectangle 9">
              <a:extLst>
                <a:ext uri="{FF2B5EF4-FFF2-40B4-BE49-F238E27FC236}">
                  <a16:creationId xmlns:a16="http://schemas.microsoft.com/office/drawing/2014/main" id="{2C183582-BCD6-964F-9986-EC99BBA65A9F}"/>
                </a:ext>
              </a:extLst>
            </p:cNvPr>
            <p:cNvSpPr>
              <a:spLocks noChangeArrowheads="1"/>
            </p:cNvSpPr>
            <p:nvPr/>
          </p:nvSpPr>
          <p:spPr bwMode="auto">
            <a:xfrm>
              <a:off x="2226" y="2864"/>
              <a:ext cx="596"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9" name="Text Box 10">
              <a:extLst>
                <a:ext uri="{FF2B5EF4-FFF2-40B4-BE49-F238E27FC236}">
                  <a16:creationId xmlns:a16="http://schemas.microsoft.com/office/drawing/2014/main" id="{51B6B572-EC0D-AF4F-816C-095262254C5F}"/>
                </a:ext>
              </a:extLst>
            </p:cNvPr>
            <p:cNvSpPr txBox="1">
              <a:spLocks noChangeArrowheads="1"/>
            </p:cNvSpPr>
            <p:nvPr/>
          </p:nvSpPr>
          <p:spPr bwMode="auto">
            <a:xfrm>
              <a:off x="1724" y="2800"/>
              <a:ext cx="1052"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60" name="Text Box 6">
              <a:extLst>
                <a:ext uri="{FF2B5EF4-FFF2-40B4-BE49-F238E27FC236}">
                  <a16:creationId xmlns:a16="http://schemas.microsoft.com/office/drawing/2014/main" id="{76C910B9-5EA9-F245-95E8-43CDADF70A45}"/>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0" name="Slide Number Placeholder 2">
            <a:extLst>
              <a:ext uri="{FF2B5EF4-FFF2-40B4-BE49-F238E27FC236}">
                <a16:creationId xmlns:a16="http://schemas.microsoft.com/office/drawing/2014/main" id="{85301A5D-98A1-5549-8702-D978C38EA8B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396730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dissolv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abstraction</a:t>
              </a:r>
            </a:p>
          </p:txBody>
        </p:sp>
      </p:grpSp>
      <p:sp>
        <p:nvSpPr>
          <p:cNvPr id="66" name="Slide Number Placeholder 2">
            <a:extLst>
              <a:ext uri="{FF2B5EF4-FFF2-40B4-BE49-F238E27FC236}">
                <a16:creationId xmlns:a16="http://schemas.microsoft.com/office/drawing/2014/main" id="{F496148B-2840-6E48-8844-F185577E4A6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a:t>
            </a:fld>
            <a:endParaRPr lang="en-US" dirty="0"/>
          </a:p>
        </p:txBody>
      </p:sp>
    </p:spTree>
    <p:extLst>
      <p:ext uri="{BB962C8B-B14F-4D97-AF65-F5344CB8AC3E}">
        <p14:creationId xmlns:p14="http://schemas.microsoft.com/office/powerpoint/2010/main" val="317723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abstraction</a:t>
              </a:r>
            </a:p>
          </p:txBody>
        </p:sp>
      </p:grpSp>
      <p:sp>
        <p:nvSpPr>
          <p:cNvPr id="8" name="Rectangle 7">
            <a:extLst>
              <a:ext uri="{FF2B5EF4-FFF2-40B4-BE49-F238E27FC236}">
                <a16:creationId xmlns:a16="http://schemas.microsoft.com/office/drawing/2014/main" id="{7A8CA74F-CA34-FE4D-BBA8-48490B128E60}"/>
              </a:ext>
            </a:extLst>
          </p:cNvPr>
          <p:cNvSpPr/>
          <p:nvPr/>
        </p:nvSpPr>
        <p:spPr>
          <a:xfrm>
            <a:off x="295893" y="1816276"/>
            <a:ext cx="5265664" cy="239460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ight Arrow 13">
            <a:extLst>
              <a:ext uri="{FF2B5EF4-FFF2-40B4-BE49-F238E27FC236}">
                <a16:creationId xmlns:a16="http://schemas.microsoft.com/office/drawing/2014/main" id="{801B4EA5-1C05-1743-AB9A-0E0C38CDA1C5}"/>
              </a:ext>
            </a:extLst>
          </p:cNvPr>
          <p:cNvSpPr/>
          <p:nvPr/>
        </p:nvSpPr>
        <p:spPr>
          <a:xfrm>
            <a:off x="5448822" y="3106456"/>
            <a:ext cx="638827" cy="1014608"/>
          </a:xfrm>
          <a:prstGeom prst="rightArrow">
            <a:avLst/>
          </a:prstGeom>
          <a:gradFill>
            <a:gsLst>
              <a:gs pos="0">
                <a:schemeClr val="accent1">
                  <a:lumMod val="5000"/>
                  <a:lumOff val="95000"/>
                </a:schemeClr>
              </a:gs>
              <a:gs pos="5600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id="{5B614158-9985-B744-A5F2-706D5EF5D7E9}"/>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Oval 230">
            <a:extLst>
              <a:ext uri="{FF2B5EF4-FFF2-40B4-BE49-F238E27FC236}">
                <a16:creationId xmlns:a16="http://schemas.microsoft.com/office/drawing/2014/main" id="{4368BA48-D0C1-5949-880D-4FFAA26CCEC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Slide Number Placeholder 2">
            <a:extLst>
              <a:ext uri="{FF2B5EF4-FFF2-40B4-BE49-F238E27FC236}">
                <a16:creationId xmlns:a16="http://schemas.microsoft.com/office/drawing/2014/main" id="{F8B5D732-7735-9D4B-9D7A-0E2219A426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327558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500"/>
                            </p:stCondLst>
                            <p:childTnLst>
                              <p:par>
                                <p:cTn id="22" presetID="9" presetClass="entr" presetSubtype="0" fill="hold" grpId="0" nodeType="afterEffect">
                                  <p:stCondLst>
                                    <p:cond delay="1000"/>
                                  </p:stCondLst>
                                  <p:childTnLst>
                                    <p:set>
                                      <p:cBhvr>
                                        <p:cTn id="23" dur="1" fill="hold">
                                          <p:stCondLst>
                                            <p:cond delay="0"/>
                                          </p:stCondLst>
                                        </p:cTn>
                                        <p:tgtEl>
                                          <p:spTgt spid="231"/>
                                        </p:tgtEl>
                                        <p:attrNameLst>
                                          <p:attrName>style.visibility</p:attrName>
                                        </p:attrNameLst>
                                      </p:cBhvr>
                                      <p:to>
                                        <p:strVal val="visible"/>
                                      </p:to>
                                    </p:set>
                                    <p:animEffect transition="in" filter="dissolve">
                                      <p:cBhvr>
                                        <p:cTn id="2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animBg="1"/>
      <p:bldP spid="2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3F910FC6-F569-2147-8E13-9C3CBF349C22}"/>
              </a:ext>
            </a:extLst>
          </p:cNvPr>
          <p:cNvGrpSpPr/>
          <p:nvPr/>
        </p:nvGrpSpPr>
        <p:grpSpPr>
          <a:xfrm>
            <a:off x="995688" y="3550466"/>
            <a:ext cx="9016751" cy="2246769"/>
            <a:chOff x="995688" y="4013928"/>
            <a:chExt cx="9016751" cy="2246769"/>
          </a:xfrm>
        </p:grpSpPr>
        <p:sp>
          <p:nvSpPr>
            <p:cNvPr id="254" name="TextBox 253">
              <a:extLst>
                <a:ext uri="{FF2B5EF4-FFF2-40B4-BE49-F238E27FC236}">
                  <a16:creationId xmlns:a16="http://schemas.microsoft.com/office/drawing/2014/main" id="{B694493B-88BF-134F-B1BA-C0BD341D486C}"/>
                </a:ext>
              </a:extLst>
            </p:cNvPr>
            <p:cNvSpPr txBox="1"/>
            <p:nvPr/>
          </p:nvSpPr>
          <p:spPr>
            <a:xfrm>
              <a:off x="995688" y="4013928"/>
              <a:ext cx="4815357" cy="224676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Complexity of reliable data transfer protocol  will depend (strongly) on characteristics of unreliable channel (lose, corrupt, reorder data?)</a:t>
              </a:r>
            </a:p>
          </p:txBody>
        </p:sp>
        <p:cxnSp>
          <p:nvCxnSpPr>
            <p:cNvPr id="10" name="Straight Connector 9">
              <a:extLst>
                <a:ext uri="{FF2B5EF4-FFF2-40B4-BE49-F238E27FC236}">
                  <a16:creationId xmlns:a16="http://schemas.microsoft.com/office/drawing/2014/main" id="{CF6FCEAF-463D-2648-AB33-C825C90C616E}"/>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B021F0-9489-874C-A482-48774A1F4135}"/>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1" name="Oval 230">
            <a:extLst>
              <a:ext uri="{FF2B5EF4-FFF2-40B4-BE49-F238E27FC236}">
                <a16:creationId xmlns:a16="http://schemas.microsoft.com/office/drawing/2014/main" id="{05A41E28-36B5-F84E-9E12-7529960E3C65}"/>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Oval 235">
            <a:extLst>
              <a:ext uri="{FF2B5EF4-FFF2-40B4-BE49-F238E27FC236}">
                <a16:creationId xmlns:a16="http://schemas.microsoft.com/office/drawing/2014/main" id="{1C1568F9-7215-6C43-8C2A-E0D8D4F2877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Slide Number Placeholder 2">
            <a:extLst>
              <a:ext uri="{FF2B5EF4-FFF2-40B4-BE49-F238E27FC236}">
                <a16:creationId xmlns:a16="http://schemas.microsoft.com/office/drawing/2014/main" id="{ADF8FD71-EE62-D045-9E44-162D8557969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5642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CC1537B2-998E-7649-AE3E-ACB471EB73E8}"/>
              </a:ext>
            </a:extLst>
          </p:cNvPr>
          <p:cNvGrpSpPr/>
          <p:nvPr/>
        </p:nvGrpSpPr>
        <p:grpSpPr>
          <a:xfrm>
            <a:off x="1042183" y="3581463"/>
            <a:ext cx="8970256" cy="2246769"/>
            <a:chOff x="1042183" y="4044925"/>
            <a:chExt cx="8970256" cy="2246769"/>
          </a:xfrm>
        </p:grpSpPr>
        <p:sp>
          <p:nvSpPr>
            <p:cNvPr id="89" name="TextBox 88">
              <a:extLst>
                <a:ext uri="{FF2B5EF4-FFF2-40B4-BE49-F238E27FC236}">
                  <a16:creationId xmlns:a16="http://schemas.microsoft.com/office/drawing/2014/main" id="{910591A5-B3B8-B947-A7F1-BDBD4F667F70}"/>
                </a:ext>
              </a:extLst>
            </p:cNvPr>
            <p:cNvSpPr txBox="1"/>
            <p:nvPr/>
          </p:nvSpPr>
          <p:spPr>
            <a:xfrm>
              <a:off x="1042183" y="4044925"/>
              <a:ext cx="4815357"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receiver do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the “state” of each other, e.g., was a message received?</a:t>
              </a:r>
            </a:p>
            <a:p>
              <a:pPr marL="457200" marR="0" lvl="0" indent="-457200"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unless communicated via a message</a:t>
              </a:r>
            </a:p>
          </p:txBody>
        </p:sp>
        <p:cxnSp>
          <p:nvCxnSpPr>
            <p:cNvPr id="90" name="Straight Connector 89">
              <a:extLst>
                <a:ext uri="{FF2B5EF4-FFF2-40B4-BE49-F238E27FC236}">
                  <a16:creationId xmlns:a16="http://schemas.microsoft.com/office/drawing/2014/main" id="{655271F5-62E0-BF47-BF60-FE01086FB678}"/>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3B8B2C-3583-1D4A-9253-C59A292E0DE2}"/>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80A6EEAE-C014-954F-ADE6-66049A46FFBE}"/>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0FE70045-1128-264B-A4F3-CC9AAED801DA}"/>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shower curtain&#10;&#10;Description automatically generated">
            <a:extLst>
              <a:ext uri="{FF2B5EF4-FFF2-40B4-BE49-F238E27FC236}">
                <a16:creationId xmlns:a16="http://schemas.microsoft.com/office/drawing/2014/main" id="{916F2FD5-AF05-E24C-BB57-482FB6C40C8C}"/>
              </a:ext>
            </a:extLst>
          </p:cNvPr>
          <p:cNvPicPr>
            <a:picLocks noChangeAspect="1"/>
          </p:cNvPicPr>
          <p:nvPr/>
        </p:nvPicPr>
        <p:blipFill>
          <a:blip r:embed="rId4"/>
          <a:stretch>
            <a:fillRect/>
          </a:stretch>
        </p:blipFill>
        <p:spPr>
          <a:xfrm>
            <a:off x="8292476" y="1291955"/>
            <a:ext cx="1976012" cy="4393769"/>
          </a:xfrm>
          <a:prstGeom prst="rect">
            <a:avLst/>
          </a:prstGeom>
        </p:spPr>
      </p:pic>
      <p:pic>
        <p:nvPicPr>
          <p:cNvPr id="92" name="Picture 91" descr="A shower curtain&#10;&#10;Description automatically generated">
            <a:extLst>
              <a:ext uri="{FF2B5EF4-FFF2-40B4-BE49-F238E27FC236}">
                <a16:creationId xmlns:a16="http://schemas.microsoft.com/office/drawing/2014/main" id="{60AABE17-DADA-B14B-B0C4-01EC1B9C6813}"/>
              </a:ext>
            </a:extLst>
          </p:cNvPr>
          <p:cNvPicPr>
            <a:picLocks noChangeAspect="1"/>
          </p:cNvPicPr>
          <p:nvPr/>
        </p:nvPicPr>
        <p:blipFill>
          <a:blip r:embed="rId4"/>
          <a:stretch>
            <a:fillRect/>
          </a:stretch>
        </p:blipFill>
        <p:spPr>
          <a:xfrm>
            <a:off x="8219289" y="1165171"/>
            <a:ext cx="3972711" cy="4579749"/>
          </a:xfrm>
          <a:prstGeom prst="rect">
            <a:avLst/>
          </a:prstGeom>
        </p:spPr>
      </p:pic>
      <p:sp>
        <p:nvSpPr>
          <p:cNvPr id="87" name="Slide Number Placeholder 2">
            <a:extLst>
              <a:ext uri="{FF2B5EF4-FFF2-40B4-BE49-F238E27FC236}">
                <a16:creationId xmlns:a16="http://schemas.microsoft.com/office/drawing/2014/main" id="{A2229121-4A15-DF44-A869-74D8C822A5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32988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left)">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protocol (</a:t>
            </a:r>
            <a:r>
              <a:rPr lang="en-US" sz="4400" dirty="0" err="1"/>
              <a:t>rdt</a:t>
            </a:r>
            <a:r>
              <a:rPr lang="en-US" sz="4400" dirty="0"/>
              <a:t>): interfaces</a:t>
            </a:r>
          </a:p>
        </p:txBody>
      </p:sp>
      <p:grpSp>
        <p:nvGrpSpPr>
          <p:cNvPr id="15" name="Group 14">
            <a:extLst>
              <a:ext uri="{FF2B5EF4-FFF2-40B4-BE49-F238E27FC236}">
                <a16:creationId xmlns:a16="http://schemas.microsoft.com/office/drawing/2014/main" id="{5F3D26B5-5E98-5E4A-87D8-7FA097DF959B}"/>
              </a:ext>
            </a:extLst>
          </p:cNvPr>
          <p:cNvGrpSpPr/>
          <p:nvPr/>
        </p:nvGrpSpPr>
        <p:grpSpPr>
          <a:xfrm>
            <a:off x="2579501" y="2165159"/>
            <a:ext cx="7088417" cy="3419122"/>
            <a:chOff x="2293693" y="1943479"/>
            <a:chExt cx="7088417" cy="341912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3481010" y="2124363"/>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4077480" y="2576394"/>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3214263" y="2004894"/>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6726088" y="2075463"/>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6785217" y="2548684"/>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7823735" y="1943479"/>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3121019" y="289801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6614663" y="287030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0D04F411-4AAF-BC49-BC7A-363692477E93}"/>
                </a:ext>
              </a:extLst>
            </p:cNvPr>
            <p:cNvGrpSpPr/>
            <p:nvPr/>
          </p:nvGrpSpPr>
          <p:grpSpPr>
            <a:xfrm>
              <a:off x="3110199" y="4881020"/>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4069352" y="2795325"/>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7403443" y="2731748"/>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3042206" y="3300756"/>
              <a:ext cx="2001038"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6413059" y="3328511"/>
              <a:ext cx="2001033"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err="1">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4071724" y="4602963"/>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6784894" y="4598122"/>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2F0730B-D0ED-F641-98C5-78E791D1F90B}"/>
                </a:ext>
              </a:extLst>
            </p:cNvPr>
            <p:cNvSpPr txBox="1"/>
            <p:nvPr/>
          </p:nvSpPr>
          <p:spPr>
            <a:xfrm>
              <a:off x="2293693" y="2546898"/>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0" name="TextBox 159">
              <a:extLst>
                <a:ext uri="{FF2B5EF4-FFF2-40B4-BE49-F238E27FC236}">
                  <a16:creationId xmlns:a16="http://schemas.microsoft.com/office/drawing/2014/main" id="{5F274F00-C43B-6D4C-8305-49C2887DFDB8}"/>
                </a:ext>
              </a:extLst>
            </p:cNvPr>
            <p:cNvSpPr txBox="1"/>
            <p:nvPr/>
          </p:nvSpPr>
          <p:spPr>
            <a:xfrm>
              <a:off x="2637055" y="452990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udt_send</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1" name="TextBox 160">
              <a:extLst>
                <a:ext uri="{FF2B5EF4-FFF2-40B4-BE49-F238E27FC236}">
                  <a16:creationId xmlns:a16="http://schemas.microsoft.com/office/drawing/2014/main" id="{8360D8A8-FCEB-0748-86B2-6367F0490699}"/>
                </a:ext>
              </a:extLst>
            </p:cNvPr>
            <p:cNvSpPr txBox="1"/>
            <p:nvPr/>
          </p:nvSpPr>
          <p:spPr>
            <a:xfrm>
              <a:off x="7460091" y="452269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rdt_rcv</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sp>
          <p:nvSpPr>
            <p:cNvPr id="162" name="TextBox 161">
              <a:extLst>
                <a:ext uri="{FF2B5EF4-FFF2-40B4-BE49-F238E27FC236}">
                  <a16:creationId xmlns:a16="http://schemas.microsoft.com/office/drawing/2014/main" id="{D4C97A67-5BFF-1F4C-BB10-0037874E0FBC}"/>
                </a:ext>
              </a:extLst>
            </p:cNvPr>
            <p:cNvSpPr txBox="1"/>
            <p:nvPr/>
          </p:nvSpPr>
          <p:spPr>
            <a:xfrm>
              <a:off x="7446811" y="2872208"/>
              <a:ext cx="19352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n-ea"/>
                  <a:cs typeface="+mn-cs"/>
                </a:rPr>
                <a:t>deliver_data</a:t>
              </a: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a:t>
              </a:r>
            </a:p>
          </p:txBody>
        </p:sp>
        <p:grpSp>
          <p:nvGrpSpPr>
            <p:cNvPr id="14" name="Group 13">
              <a:extLst>
                <a:ext uri="{FF2B5EF4-FFF2-40B4-BE49-F238E27FC236}">
                  <a16:creationId xmlns:a16="http://schemas.microsoft.com/office/drawing/2014/main" id="{F43034C5-12D0-B544-8624-5B957307D6C4}"/>
                </a:ext>
              </a:extLst>
            </p:cNvPr>
            <p:cNvGrpSpPr/>
            <p:nvPr/>
          </p:nvGrpSpPr>
          <p:grpSpPr>
            <a:xfrm>
              <a:off x="4198761" y="4538107"/>
              <a:ext cx="1129178" cy="338554"/>
              <a:chOff x="4492148" y="4699180"/>
              <a:chExt cx="1129178" cy="338554"/>
            </a:xfrm>
          </p:grpSpPr>
          <p:grpSp>
            <p:nvGrpSpPr>
              <p:cNvPr id="163" name="Group 162">
                <a:extLst>
                  <a:ext uri="{FF2B5EF4-FFF2-40B4-BE49-F238E27FC236}">
                    <a16:creationId xmlns:a16="http://schemas.microsoft.com/office/drawing/2014/main" id="{6EE61F86-BE11-7149-9359-71FBA7C666F1}"/>
                  </a:ext>
                </a:extLst>
              </p:cNvPr>
              <p:cNvGrpSpPr/>
              <p:nvPr/>
            </p:nvGrpSpPr>
            <p:grpSpPr>
              <a:xfrm>
                <a:off x="5044085" y="4699180"/>
                <a:ext cx="577241" cy="338554"/>
                <a:chOff x="9950444" y="999755"/>
                <a:chExt cx="577241" cy="338554"/>
              </a:xfrm>
            </p:grpSpPr>
            <p:sp>
              <p:nvSpPr>
                <p:cNvPr id="164" name="Rectangle 163">
                  <a:extLst>
                    <a:ext uri="{FF2B5EF4-FFF2-40B4-BE49-F238E27FC236}">
                      <a16:creationId xmlns:a16="http://schemas.microsoft.com/office/drawing/2014/main" id="{57D8AC92-EC61-6A41-96EB-9AC393F717F1}"/>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TextBox 164">
                  <a:extLst>
                    <a:ext uri="{FF2B5EF4-FFF2-40B4-BE49-F238E27FC236}">
                      <a16:creationId xmlns:a16="http://schemas.microsoft.com/office/drawing/2014/main" id="{F1637E6F-EFC0-D84A-BD43-1DD363CF3717}"/>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6">
                <a:extLst>
                  <a:ext uri="{FF2B5EF4-FFF2-40B4-BE49-F238E27FC236}">
                    <a16:creationId xmlns:a16="http://schemas.microsoft.com/office/drawing/2014/main" id="{65EE0A01-2F8E-5749-87FB-D527A9FE564A}"/>
                  </a:ext>
                </a:extLst>
              </p:cNvPr>
              <p:cNvGrpSpPr/>
              <p:nvPr/>
            </p:nvGrpSpPr>
            <p:grpSpPr>
              <a:xfrm>
                <a:off x="4492148" y="4738794"/>
                <a:ext cx="684009" cy="276999"/>
                <a:chOff x="9965227" y="1039458"/>
                <a:chExt cx="684009" cy="276999"/>
              </a:xfrm>
            </p:grpSpPr>
            <p:sp>
              <p:nvSpPr>
                <p:cNvPr id="168" name="Rectangle 167">
                  <a:extLst>
                    <a:ext uri="{FF2B5EF4-FFF2-40B4-BE49-F238E27FC236}">
                      <a16:creationId xmlns:a16="http://schemas.microsoft.com/office/drawing/2014/main" id="{04B6CB81-4155-2746-910F-3F3A2CCC25D4}"/>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TextBox 168">
                  <a:extLst>
                    <a:ext uri="{FF2B5EF4-FFF2-40B4-BE49-F238E27FC236}">
                      <a16:creationId xmlns:a16="http://schemas.microsoft.com/office/drawing/2014/main" id="{6539C471-3169-F34C-99B5-F3105A964D11}"/>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0" name="Group 169">
              <a:extLst>
                <a:ext uri="{FF2B5EF4-FFF2-40B4-BE49-F238E27FC236}">
                  <a16:creationId xmlns:a16="http://schemas.microsoft.com/office/drawing/2014/main" id="{B6FA9AE8-EBC5-0147-94F3-3E921D2CC449}"/>
                </a:ext>
              </a:extLst>
            </p:cNvPr>
            <p:cNvGrpSpPr/>
            <p:nvPr/>
          </p:nvGrpSpPr>
          <p:grpSpPr>
            <a:xfrm>
              <a:off x="6194588" y="4534824"/>
              <a:ext cx="1129178" cy="338554"/>
              <a:chOff x="4492148" y="4699180"/>
              <a:chExt cx="1129178" cy="338554"/>
            </a:xfrm>
          </p:grpSpPr>
          <p:grpSp>
            <p:nvGrpSpPr>
              <p:cNvPr id="171" name="Group 170">
                <a:extLst>
                  <a:ext uri="{FF2B5EF4-FFF2-40B4-BE49-F238E27FC236}">
                    <a16:creationId xmlns:a16="http://schemas.microsoft.com/office/drawing/2014/main" id="{914827A5-B36D-5447-BDA9-1E2D6F444CD2}"/>
                  </a:ext>
                </a:extLst>
              </p:cNvPr>
              <p:cNvGrpSpPr/>
              <p:nvPr/>
            </p:nvGrpSpPr>
            <p:grpSpPr>
              <a:xfrm>
                <a:off x="5044085" y="4699180"/>
                <a:ext cx="577241" cy="338554"/>
                <a:chOff x="9950444" y="999755"/>
                <a:chExt cx="577241" cy="338554"/>
              </a:xfrm>
            </p:grpSpPr>
            <p:sp>
              <p:nvSpPr>
                <p:cNvPr id="175" name="Rectangle 174">
                  <a:extLst>
                    <a:ext uri="{FF2B5EF4-FFF2-40B4-BE49-F238E27FC236}">
                      <a16:creationId xmlns:a16="http://schemas.microsoft.com/office/drawing/2014/main" id="{86365D49-EBCD-6849-85B0-2CEB5230224A}"/>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595BF0A2-D091-7845-BCE5-75F48AA8E23A}"/>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2" name="Group 171">
                <a:extLst>
                  <a:ext uri="{FF2B5EF4-FFF2-40B4-BE49-F238E27FC236}">
                    <a16:creationId xmlns:a16="http://schemas.microsoft.com/office/drawing/2014/main" id="{67440755-0E4E-954E-AF41-146130A58AC5}"/>
                  </a:ext>
                </a:extLst>
              </p:cNvPr>
              <p:cNvGrpSpPr/>
              <p:nvPr/>
            </p:nvGrpSpPr>
            <p:grpSpPr>
              <a:xfrm>
                <a:off x="4492148" y="4738794"/>
                <a:ext cx="684009" cy="276999"/>
                <a:chOff x="9965227" y="1039458"/>
                <a:chExt cx="684009" cy="276999"/>
              </a:xfrm>
            </p:grpSpPr>
            <p:sp>
              <p:nvSpPr>
                <p:cNvPr id="173" name="Rectangle 172">
                  <a:extLst>
                    <a:ext uri="{FF2B5EF4-FFF2-40B4-BE49-F238E27FC236}">
                      <a16:creationId xmlns:a16="http://schemas.microsoft.com/office/drawing/2014/main" id="{570E072F-7451-6049-8AE4-47E446A3608F}"/>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FC86A8E8-F3DF-0C45-B9B7-56C26EB61CCB}"/>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97" name="Group 6">
            <a:extLst>
              <a:ext uri="{FF2B5EF4-FFF2-40B4-BE49-F238E27FC236}">
                <a16:creationId xmlns:a16="http://schemas.microsoft.com/office/drawing/2014/main" id="{71667032-3DE5-D641-AF89-31661341B629}"/>
              </a:ext>
            </a:extLst>
          </p:cNvPr>
          <p:cNvGrpSpPr>
            <a:grpSpLocks/>
          </p:cNvGrpSpPr>
          <p:nvPr/>
        </p:nvGrpSpPr>
        <p:grpSpPr bwMode="auto">
          <a:xfrm>
            <a:off x="352441" y="1450769"/>
            <a:ext cx="3206750" cy="1430338"/>
            <a:chOff x="240" y="920"/>
            <a:chExt cx="2020" cy="901"/>
          </a:xfrm>
        </p:grpSpPr>
        <p:sp>
          <p:nvSpPr>
            <p:cNvPr id="198" name="Text Box 7">
              <a:extLst>
                <a:ext uri="{FF2B5EF4-FFF2-40B4-BE49-F238E27FC236}">
                  <a16:creationId xmlns:a16="http://schemas.microsoft.com/office/drawing/2014/main" id="{B992066A-2018-C94C-AFAF-EE19612D0A94}"/>
                </a:ext>
              </a:extLst>
            </p:cNvPr>
            <p:cNvSpPr txBox="1">
              <a:spLocks noChangeArrowheads="1"/>
            </p:cNvSpPr>
            <p:nvPr/>
          </p:nvSpPr>
          <p:spPr bwMode="auto">
            <a:xfrm>
              <a:off x="318" y="920"/>
              <a:ext cx="1895"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from above, (e.g., by app.). Passed data to deliver to receiver upper layer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199" name="Group 8">
              <a:extLst>
                <a:ext uri="{FF2B5EF4-FFF2-40B4-BE49-F238E27FC236}">
                  <a16:creationId xmlns:a16="http://schemas.microsoft.com/office/drawing/2014/main" id="{9A43EE55-B459-A442-AF20-820C98C69C07}"/>
                </a:ext>
              </a:extLst>
            </p:cNvPr>
            <p:cNvGrpSpPr>
              <a:grpSpLocks/>
            </p:cNvGrpSpPr>
            <p:nvPr/>
          </p:nvGrpSpPr>
          <p:grpSpPr bwMode="auto">
            <a:xfrm>
              <a:off x="240" y="921"/>
              <a:ext cx="2020" cy="900"/>
              <a:chOff x="240" y="933"/>
              <a:chExt cx="2020" cy="900"/>
            </a:xfrm>
          </p:grpSpPr>
          <p:sp>
            <p:nvSpPr>
              <p:cNvPr id="200" name="Line 9">
                <a:extLst>
                  <a:ext uri="{FF2B5EF4-FFF2-40B4-BE49-F238E27FC236}">
                    <a16:creationId xmlns:a16="http://schemas.microsoft.com/office/drawing/2014/main" id="{D59558C8-6B42-C945-B92F-70A2CBF157D5}"/>
                  </a:ext>
                </a:extLst>
              </p:cNvPr>
              <p:cNvSpPr>
                <a:spLocks noChangeShapeType="1"/>
              </p:cNvSpPr>
              <p:nvPr/>
            </p:nvSpPr>
            <p:spPr bwMode="auto">
              <a:xfrm>
                <a:off x="1787" y="1509"/>
                <a:ext cx="174" cy="324"/>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1" name="Rectangle 10">
                <a:extLst>
                  <a:ext uri="{FF2B5EF4-FFF2-40B4-BE49-F238E27FC236}">
                    <a16:creationId xmlns:a16="http://schemas.microsoft.com/office/drawing/2014/main" id="{686FEA1A-00FC-FD44-B59F-41229CD93A2C}"/>
                  </a:ext>
                </a:extLst>
              </p:cNvPr>
              <p:cNvSpPr>
                <a:spLocks noChangeArrowheads="1"/>
              </p:cNvSpPr>
              <p:nvPr/>
            </p:nvSpPr>
            <p:spPr bwMode="auto">
              <a:xfrm>
                <a:off x="240" y="933"/>
                <a:ext cx="2020"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2" name="Group 11">
            <a:extLst>
              <a:ext uri="{FF2B5EF4-FFF2-40B4-BE49-F238E27FC236}">
                <a16:creationId xmlns:a16="http://schemas.microsoft.com/office/drawing/2014/main" id="{D5975D2B-C7D8-5443-B05C-D424C6687958}"/>
              </a:ext>
            </a:extLst>
          </p:cNvPr>
          <p:cNvGrpSpPr>
            <a:grpSpLocks/>
          </p:cNvGrpSpPr>
          <p:nvPr/>
        </p:nvGrpSpPr>
        <p:grpSpPr bwMode="auto">
          <a:xfrm>
            <a:off x="665618" y="5097921"/>
            <a:ext cx="3074988" cy="1393825"/>
            <a:chOff x="218" y="3055"/>
            <a:chExt cx="1937" cy="878"/>
          </a:xfrm>
        </p:grpSpPr>
        <p:sp>
          <p:nvSpPr>
            <p:cNvPr id="203" name="Text Box 12">
              <a:extLst>
                <a:ext uri="{FF2B5EF4-FFF2-40B4-BE49-F238E27FC236}">
                  <a16:creationId xmlns:a16="http://schemas.microsoft.com/office/drawing/2014/main" id="{3112DCC3-CE7F-0946-98BD-677D47E5D9EC}"/>
                </a:ext>
              </a:extLst>
            </p:cNvPr>
            <p:cNvSpPr txBox="1">
              <a:spLocks noChangeArrowheads="1"/>
            </p:cNvSpPr>
            <p:nvPr/>
          </p:nvSpPr>
          <p:spPr bwMode="auto">
            <a:xfrm>
              <a:off x="233" y="3356"/>
              <a:ext cx="1878"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udt_send</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endPar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transfer packet over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unreliable channel to receiver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4" name="Group 13">
              <a:extLst>
                <a:ext uri="{FF2B5EF4-FFF2-40B4-BE49-F238E27FC236}">
                  <a16:creationId xmlns:a16="http://schemas.microsoft.com/office/drawing/2014/main" id="{B6C30B44-1E4C-5642-B786-3E6EA26B0E37}"/>
                </a:ext>
              </a:extLst>
            </p:cNvPr>
            <p:cNvGrpSpPr>
              <a:grpSpLocks/>
            </p:cNvGrpSpPr>
            <p:nvPr/>
          </p:nvGrpSpPr>
          <p:grpSpPr bwMode="auto">
            <a:xfrm>
              <a:off x="218" y="3055"/>
              <a:ext cx="1937" cy="867"/>
              <a:chOff x="218" y="3055"/>
              <a:chExt cx="1937" cy="867"/>
            </a:xfrm>
          </p:grpSpPr>
          <p:sp>
            <p:nvSpPr>
              <p:cNvPr id="205" name="Line 14">
                <a:extLst>
                  <a:ext uri="{FF2B5EF4-FFF2-40B4-BE49-F238E27FC236}">
                    <a16:creationId xmlns:a16="http://schemas.microsoft.com/office/drawing/2014/main" id="{E0160BA3-7E99-FF4F-B251-3A57C4067339}"/>
                  </a:ext>
                </a:extLst>
              </p:cNvPr>
              <p:cNvSpPr>
                <a:spLocks noChangeShapeType="1"/>
              </p:cNvSpPr>
              <p:nvPr/>
            </p:nvSpPr>
            <p:spPr bwMode="auto">
              <a:xfrm flipV="1">
                <a:off x="1433" y="3055"/>
                <a:ext cx="359" cy="303"/>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6" name="Rectangle 15">
                <a:extLst>
                  <a:ext uri="{FF2B5EF4-FFF2-40B4-BE49-F238E27FC236}">
                    <a16:creationId xmlns:a16="http://schemas.microsoft.com/office/drawing/2014/main" id="{9DF0B33E-9F7D-6D42-BB3E-B10B8F37A046}"/>
                  </a:ext>
                </a:extLst>
              </p:cNvPr>
              <p:cNvSpPr>
                <a:spLocks noChangeArrowheads="1"/>
              </p:cNvSpPr>
              <p:nvPr/>
            </p:nvSpPr>
            <p:spPr bwMode="auto">
              <a:xfrm>
                <a:off x="218" y="3364"/>
                <a:ext cx="1937"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7" name="Group 16">
            <a:extLst>
              <a:ext uri="{FF2B5EF4-FFF2-40B4-BE49-F238E27FC236}">
                <a16:creationId xmlns:a16="http://schemas.microsoft.com/office/drawing/2014/main" id="{17BBEB73-4D20-4E49-B116-621BC3CAA3C6}"/>
              </a:ext>
            </a:extLst>
          </p:cNvPr>
          <p:cNvGrpSpPr>
            <a:grpSpLocks/>
          </p:cNvGrpSpPr>
          <p:nvPr/>
        </p:nvGrpSpPr>
        <p:grpSpPr bwMode="auto">
          <a:xfrm>
            <a:off x="8446406" y="5042355"/>
            <a:ext cx="3122613" cy="1520825"/>
            <a:chOff x="3071" y="2986"/>
            <a:chExt cx="1967" cy="958"/>
          </a:xfrm>
        </p:grpSpPr>
        <p:sp>
          <p:nvSpPr>
            <p:cNvPr id="208" name="Text Box 17">
              <a:extLst>
                <a:ext uri="{FF2B5EF4-FFF2-40B4-BE49-F238E27FC236}">
                  <a16:creationId xmlns:a16="http://schemas.microsoft.com/office/drawing/2014/main" id="{13F46785-7C2F-3743-9685-4279D33DE680}"/>
                </a:ext>
              </a:extLst>
            </p:cNvPr>
            <p:cNvSpPr txBox="1">
              <a:spLocks noChangeArrowheads="1"/>
            </p:cNvSpPr>
            <p:nvPr/>
          </p:nvSpPr>
          <p:spPr bwMode="auto">
            <a:xfrm>
              <a:off x="3101" y="3362"/>
              <a:ext cx="1937"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rdt_rcv</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when packet arrives on receiver side of channel</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9" name="Group 18">
              <a:extLst>
                <a:ext uri="{FF2B5EF4-FFF2-40B4-BE49-F238E27FC236}">
                  <a16:creationId xmlns:a16="http://schemas.microsoft.com/office/drawing/2014/main" id="{6F4A03FB-C196-4245-A236-BAE0357475F2}"/>
                </a:ext>
              </a:extLst>
            </p:cNvPr>
            <p:cNvGrpSpPr>
              <a:grpSpLocks/>
            </p:cNvGrpSpPr>
            <p:nvPr/>
          </p:nvGrpSpPr>
          <p:grpSpPr bwMode="auto">
            <a:xfrm>
              <a:off x="3071" y="2986"/>
              <a:ext cx="1937" cy="943"/>
              <a:chOff x="3071" y="2986"/>
              <a:chExt cx="1937" cy="943"/>
            </a:xfrm>
          </p:grpSpPr>
          <p:sp>
            <p:nvSpPr>
              <p:cNvPr id="210" name="Line 19">
                <a:extLst>
                  <a:ext uri="{FF2B5EF4-FFF2-40B4-BE49-F238E27FC236}">
                    <a16:creationId xmlns:a16="http://schemas.microsoft.com/office/drawing/2014/main" id="{DFAB6866-5B35-6E41-8F29-0263EC44C604}"/>
                  </a:ext>
                </a:extLst>
              </p:cNvPr>
              <p:cNvSpPr>
                <a:spLocks noChangeShapeType="1"/>
              </p:cNvSpPr>
              <p:nvPr/>
            </p:nvSpPr>
            <p:spPr bwMode="auto">
              <a:xfrm flipH="1" flipV="1">
                <a:off x="3312" y="2986"/>
                <a:ext cx="398" cy="371"/>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1" name="Rectangle 20">
                <a:extLst>
                  <a:ext uri="{FF2B5EF4-FFF2-40B4-BE49-F238E27FC236}">
                    <a16:creationId xmlns:a16="http://schemas.microsoft.com/office/drawing/2014/main" id="{144EF218-DC19-974D-9D41-3796E5959FAA}"/>
                  </a:ext>
                </a:extLst>
              </p:cNvPr>
              <p:cNvSpPr>
                <a:spLocks noChangeArrowheads="1"/>
              </p:cNvSpPr>
              <p:nvPr/>
            </p:nvSpPr>
            <p:spPr bwMode="auto">
              <a:xfrm>
                <a:off x="3071" y="3348"/>
                <a:ext cx="1937" cy="581"/>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2" name="Group 21">
            <a:extLst>
              <a:ext uri="{FF2B5EF4-FFF2-40B4-BE49-F238E27FC236}">
                <a16:creationId xmlns:a16="http://schemas.microsoft.com/office/drawing/2014/main" id="{42650407-45AA-3C47-B59D-AAD89CBCEE9E}"/>
              </a:ext>
            </a:extLst>
          </p:cNvPr>
          <p:cNvGrpSpPr>
            <a:grpSpLocks/>
          </p:cNvGrpSpPr>
          <p:nvPr/>
        </p:nvGrpSpPr>
        <p:grpSpPr bwMode="auto">
          <a:xfrm>
            <a:off x="8824801" y="1555220"/>
            <a:ext cx="3063876" cy="1571625"/>
            <a:chOff x="3138" y="936"/>
            <a:chExt cx="1930" cy="990"/>
          </a:xfrm>
        </p:grpSpPr>
        <p:sp>
          <p:nvSpPr>
            <p:cNvPr id="213" name="Text Box 22">
              <a:extLst>
                <a:ext uri="{FF2B5EF4-FFF2-40B4-BE49-F238E27FC236}">
                  <a16:creationId xmlns:a16="http://schemas.microsoft.com/office/drawing/2014/main" id="{A91EF9B4-2F2C-834D-A9F0-AF5FF0012C06}"/>
                </a:ext>
              </a:extLst>
            </p:cNvPr>
            <p:cNvSpPr txBox="1">
              <a:spLocks noChangeArrowheads="1"/>
            </p:cNvSpPr>
            <p:nvPr/>
          </p:nvSpPr>
          <p:spPr bwMode="auto">
            <a:xfrm>
              <a:off x="3168" y="936"/>
              <a:ext cx="1900" cy="4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alibri" panose="020F0502020204030204"/>
                  <a:ea typeface="ＭＳ Ｐゴシック" charset="0"/>
                  <a:cs typeface="+mn-cs"/>
                </a:rPr>
                <a:t>deliver_data</a:t>
              </a: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rdt</a:t>
              </a:r>
              <a:r>
                <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deliver data to upper layer</a:t>
              </a:r>
            </a:p>
          </p:txBody>
        </p:sp>
        <p:grpSp>
          <p:nvGrpSpPr>
            <p:cNvPr id="214" name="Group 23">
              <a:extLst>
                <a:ext uri="{FF2B5EF4-FFF2-40B4-BE49-F238E27FC236}">
                  <a16:creationId xmlns:a16="http://schemas.microsoft.com/office/drawing/2014/main" id="{2D175EAB-99E5-D446-9FA5-DA6520AC99E3}"/>
                </a:ext>
              </a:extLst>
            </p:cNvPr>
            <p:cNvGrpSpPr>
              <a:grpSpLocks/>
            </p:cNvGrpSpPr>
            <p:nvPr/>
          </p:nvGrpSpPr>
          <p:grpSpPr bwMode="auto">
            <a:xfrm>
              <a:off x="3138" y="942"/>
              <a:ext cx="1899" cy="984"/>
              <a:chOff x="3138" y="942"/>
              <a:chExt cx="1899" cy="984"/>
            </a:xfrm>
          </p:grpSpPr>
          <p:sp>
            <p:nvSpPr>
              <p:cNvPr id="215" name="Line 24">
                <a:extLst>
                  <a:ext uri="{FF2B5EF4-FFF2-40B4-BE49-F238E27FC236}">
                    <a16:creationId xmlns:a16="http://schemas.microsoft.com/office/drawing/2014/main" id="{B4F4A625-25A9-7C49-A577-9E5369A60459}"/>
                  </a:ext>
                </a:extLst>
              </p:cNvPr>
              <p:cNvSpPr>
                <a:spLocks noChangeShapeType="1"/>
              </p:cNvSpPr>
              <p:nvPr/>
            </p:nvSpPr>
            <p:spPr bwMode="auto">
              <a:xfrm flipH="1">
                <a:off x="3328" y="1334"/>
                <a:ext cx="325" cy="592"/>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6" name="Rectangle 25">
                <a:extLst>
                  <a:ext uri="{FF2B5EF4-FFF2-40B4-BE49-F238E27FC236}">
                    <a16:creationId xmlns:a16="http://schemas.microsoft.com/office/drawing/2014/main" id="{EB9BAEEC-FC22-9041-B4A4-025004EA540A}"/>
                  </a:ext>
                </a:extLst>
              </p:cNvPr>
              <p:cNvSpPr>
                <a:spLocks noChangeArrowheads="1"/>
              </p:cNvSpPr>
              <p:nvPr/>
            </p:nvSpPr>
            <p:spPr bwMode="auto">
              <a:xfrm>
                <a:off x="3138" y="942"/>
                <a:ext cx="1899" cy="396"/>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7" name="Group 216">
            <a:extLst>
              <a:ext uri="{FF2B5EF4-FFF2-40B4-BE49-F238E27FC236}">
                <a16:creationId xmlns:a16="http://schemas.microsoft.com/office/drawing/2014/main" id="{6F41A62F-3DD7-6346-9896-7AA8D52AFD01}"/>
              </a:ext>
            </a:extLst>
          </p:cNvPr>
          <p:cNvGrpSpPr/>
          <p:nvPr/>
        </p:nvGrpSpPr>
        <p:grpSpPr>
          <a:xfrm>
            <a:off x="4390890" y="5513755"/>
            <a:ext cx="3819165" cy="1064365"/>
            <a:chOff x="2631911" y="5334147"/>
            <a:chExt cx="3819165" cy="1064365"/>
          </a:xfrm>
        </p:grpSpPr>
        <p:sp>
          <p:nvSpPr>
            <p:cNvPr id="218" name="TextBox 217">
              <a:extLst>
                <a:ext uri="{FF2B5EF4-FFF2-40B4-BE49-F238E27FC236}">
                  <a16:creationId xmlns:a16="http://schemas.microsoft.com/office/drawing/2014/main" id="{81FE2BAE-2017-AB42-AD7C-774573E3F768}"/>
                </a:ext>
              </a:extLst>
            </p:cNvPr>
            <p:cNvSpPr txBox="1"/>
            <p:nvPr/>
          </p:nvSpPr>
          <p:spPr>
            <a:xfrm>
              <a:off x="2631911" y="5807581"/>
              <a:ext cx="3819165" cy="5909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Bi-directional communication over unreliable channel</a:t>
              </a:r>
            </a:p>
          </p:txBody>
        </p:sp>
        <p:cxnSp>
          <p:nvCxnSpPr>
            <p:cNvPr id="219" name="Straight Connector 218">
              <a:extLst>
                <a:ext uri="{FF2B5EF4-FFF2-40B4-BE49-F238E27FC236}">
                  <a16:creationId xmlns:a16="http://schemas.microsoft.com/office/drawing/2014/main" id="{69CFE212-FAA9-9642-8915-72A4331BBDCC}"/>
                </a:ext>
              </a:extLst>
            </p:cNvPr>
            <p:cNvCxnSpPr>
              <a:cxnSpLocks/>
            </p:cNvCxnSpPr>
            <p:nvPr/>
          </p:nvCxnSpPr>
          <p:spPr>
            <a:xfrm>
              <a:off x="2905750" y="5334147"/>
              <a:ext cx="1431271" cy="473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8DDD5-23AA-D944-BD74-7186BAB3A91E}"/>
                </a:ext>
              </a:extLst>
            </p:cNvPr>
            <p:cNvCxnSpPr>
              <a:cxnSpLocks/>
            </p:cNvCxnSpPr>
            <p:nvPr/>
          </p:nvCxnSpPr>
          <p:spPr>
            <a:xfrm flipH="1">
              <a:off x="4339308" y="5338301"/>
              <a:ext cx="1358761" cy="469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24DA57A5-E7F2-7A4B-9805-D1B62272D517}"/>
              </a:ext>
            </a:extLst>
          </p:cNvPr>
          <p:cNvGrpSpPr/>
          <p:nvPr/>
        </p:nvGrpSpPr>
        <p:grpSpPr>
          <a:xfrm>
            <a:off x="4175224" y="3049446"/>
            <a:ext cx="3819165" cy="734333"/>
            <a:chOff x="2418275" y="5378074"/>
            <a:chExt cx="3819165" cy="734333"/>
          </a:xfrm>
        </p:grpSpPr>
        <p:sp>
          <p:nvSpPr>
            <p:cNvPr id="222" name="TextBox 221">
              <a:extLst>
                <a:ext uri="{FF2B5EF4-FFF2-40B4-BE49-F238E27FC236}">
                  <a16:creationId xmlns:a16="http://schemas.microsoft.com/office/drawing/2014/main" id="{AA641F40-AD8C-4445-92AF-C75760D41DB5}"/>
                </a:ext>
              </a:extLst>
            </p:cNvPr>
            <p:cNvSpPr txBox="1"/>
            <p:nvPr/>
          </p:nvSpPr>
          <p:spPr>
            <a:xfrm>
              <a:off x="2418275" y="5770775"/>
              <a:ext cx="3819165"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a:t>
              </a:r>
            </a:p>
          </p:txBody>
        </p:sp>
        <p:cxnSp>
          <p:nvCxnSpPr>
            <p:cNvPr id="231" name="Straight Connector 230">
              <a:extLst>
                <a:ext uri="{FF2B5EF4-FFF2-40B4-BE49-F238E27FC236}">
                  <a16:creationId xmlns:a16="http://schemas.microsoft.com/office/drawing/2014/main" id="{5EC91614-D442-594E-977D-A7CD27559B86}"/>
                </a:ext>
              </a:extLst>
            </p:cNvPr>
            <p:cNvCxnSpPr>
              <a:cxnSpLocks/>
              <a:stCxn id="156" idx="2"/>
            </p:cNvCxnSpPr>
            <p:nvPr/>
          </p:nvCxnSpPr>
          <p:spPr>
            <a:xfrm>
              <a:off x="2882260" y="5405784"/>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28C5F11-037B-3141-81EB-95B8DB592151}"/>
                </a:ext>
              </a:extLst>
            </p:cNvPr>
            <p:cNvCxnSpPr>
              <a:cxnSpLocks/>
              <a:stCxn id="150" idx="2"/>
            </p:cNvCxnSpPr>
            <p:nvPr/>
          </p:nvCxnSpPr>
          <p:spPr>
            <a:xfrm flipH="1">
              <a:off x="4339309" y="5378074"/>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0AC3C84-7598-504F-A405-3ABFEB5F658C}"/>
              </a:ext>
            </a:extLst>
          </p:cNvPr>
          <p:cNvGrpSpPr/>
          <p:nvPr/>
        </p:nvGrpSpPr>
        <p:grpSpPr>
          <a:xfrm>
            <a:off x="5125651" y="4114827"/>
            <a:ext cx="1774588" cy="687847"/>
            <a:chOff x="5125651" y="4114827"/>
            <a:chExt cx="1774588" cy="687847"/>
          </a:xfrm>
        </p:grpSpPr>
        <p:sp>
          <p:nvSpPr>
            <p:cNvPr id="241" name="TextBox 240">
              <a:extLst>
                <a:ext uri="{FF2B5EF4-FFF2-40B4-BE49-F238E27FC236}">
                  <a16:creationId xmlns:a16="http://schemas.microsoft.com/office/drawing/2014/main" id="{EDB0CBDE-E11E-4D44-A1B1-F46AB6BB5EE3}"/>
                </a:ext>
              </a:extLst>
            </p:cNvPr>
            <p:cNvSpPr txBox="1"/>
            <p:nvPr/>
          </p:nvSpPr>
          <p:spPr>
            <a:xfrm>
              <a:off x="5532497" y="4114827"/>
              <a:ext cx="1135642"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packet</a:t>
              </a:r>
            </a:p>
          </p:txBody>
        </p:sp>
        <p:grpSp>
          <p:nvGrpSpPr>
            <p:cNvPr id="27" name="Group 26">
              <a:extLst>
                <a:ext uri="{FF2B5EF4-FFF2-40B4-BE49-F238E27FC236}">
                  <a16:creationId xmlns:a16="http://schemas.microsoft.com/office/drawing/2014/main" id="{9D568B1D-51FF-AA46-90CF-7CFEE16AA233}"/>
                </a:ext>
              </a:extLst>
            </p:cNvPr>
            <p:cNvGrpSpPr/>
            <p:nvPr/>
          </p:nvGrpSpPr>
          <p:grpSpPr>
            <a:xfrm flipV="1">
              <a:off x="5125651" y="4373167"/>
              <a:ext cx="1774588" cy="429507"/>
              <a:chOff x="8970705" y="3780959"/>
              <a:chExt cx="2707737" cy="429507"/>
            </a:xfrm>
          </p:grpSpPr>
          <p:cxnSp>
            <p:nvCxnSpPr>
              <p:cNvPr id="242" name="Straight Connector 241">
                <a:extLst>
                  <a:ext uri="{FF2B5EF4-FFF2-40B4-BE49-F238E27FC236}">
                    <a16:creationId xmlns:a16="http://schemas.microsoft.com/office/drawing/2014/main" id="{E2B11327-3736-0944-A286-E629946AF6C2}"/>
                  </a:ext>
                </a:extLst>
              </p:cNvPr>
              <p:cNvCxnSpPr>
                <a:cxnSpLocks/>
              </p:cNvCxnSpPr>
              <p:nvPr/>
            </p:nvCxnSpPr>
            <p:spPr>
              <a:xfrm>
                <a:off x="8970705" y="3808669"/>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509D373-1A9D-6F41-B2A3-89CFB48DFD95}"/>
                  </a:ext>
                </a:extLst>
              </p:cNvPr>
              <p:cNvCxnSpPr>
                <a:cxnSpLocks/>
              </p:cNvCxnSpPr>
              <p:nvPr/>
            </p:nvCxnSpPr>
            <p:spPr>
              <a:xfrm flipH="1">
                <a:off x="10427754" y="3780959"/>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Oval 158">
            <a:extLst>
              <a:ext uri="{FF2B5EF4-FFF2-40B4-BE49-F238E27FC236}">
                <a16:creationId xmlns:a16="http://schemas.microsoft.com/office/drawing/2014/main" id="{C022FBDC-CC2E-5E47-9678-89FEA29CD830}"/>
              </a:ext>
            </a:extLst>
          </p:cNvPr>
          <p:cNvSpPr/>
          <p:nvPr/>
        </p:nvSpPr>
        <p:spPr>
          <a:xfrm>
            <a:off x="3233978" y="34819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Oval 165">
            <a:extLst>
              <a:ext uri="{FF2B5EF4-FFF2-40B4-BE49-F238E27FC236}">
                <a16:creationId xmlns:a16="http://schemas.microsoft.com/office/drawing/2014/main" id="{FF958383-DD7C-5640-BB35-D8FF6965A3B4}"/>
              </a:ext>
            </a:extLst>
          </p:cNvPr>
          <p:cNvSpPr/>
          <p:nvPr/>
        </p:nvSpPr>
        <p:spPr>
          <a:xfrm>
            <a:off x="6574078" y="34946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7" name="Slide Number Placeholder 2">
            <a:extLst>
              <a:ext uri="{FF2B5EF4-FFF2-40B4-BE49-F238E27FC236}">
                <a16:creationId xmlns:a16="http://schemas.microsoft.com/office/drawing/2014/main" id="{6DBFA797-FCF1-D64C-B202-129E2249C30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87264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fill="hold"/>
                                        <p:tgtEl>
                                          <p:spTgt spid="197"/>
                                        </p:tgtEl>
                                        <p:attrNameLst>
                                          <p:attrName>ppt_x</p:attrName>
                                        </p:attrNameLst>
                                      </p:cBhvr>
                                      <p:tavLst>
                                        <p:tav tm="0">
                                          <p:val>
                                            <p:strVal val="0-#ppt_w/2"/>
                                          </p:val>
                                        </p:tav>
                                        <p:tav tm="100000">
                                          <p:val>
                                            <p:strVal val="#ppt_x"/>
                                          </p:val>
                                        </p:tav>
                                      </p:tavLst>
                                    </p:anim>
                                    <p:anim calcmode="lin" valueType="num">
                                      <p:cBhvr additive="base">
                                        <p:cTn id="8" dur="5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anim calcmode="lin" valueType="num">
                                      <p:cBhvr additive="base">
                                        <p:cTn id="13" dur="500" fill="hold"/>
                                        <p:tgtEl>
                                          <p:spTgt spid="202"/>
                                        </p:tgtEl>
                                        <p:attrNameLst>
                                          <p:attrName>ppt_x</p:attrName>
                                        </p:attrNameLst>
                                      </p:cBhvr>
                                      <p:tavLst>
                                        <p:tav tm="0">
                                          <p:val>
                                            <p:strVal val="0-#ppt_w/2"/>
                                          </p:val>
                                        </p:tav>
                                        <p:tav tm="100000">
                                          <p:val>
                                            <p:strVal val="#ppt_x"/>
                                          </p:val>
                                        </p:tav>
                                      </p:tavLst>
                                    </p:anim>
                                    <p:anim calcmode="lin" valueType="num">
                                      <p:cBhvr additive="base">
                                        <p:cTn id="14" dur="5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1+#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2"/>
                                        </p:tgtEl>
                                        <p:attrNameLst>
                                          <p:attrName>style.visibility</p:attrName>
                                        </p:attrNameLst>
                                      </p:cBhvr>
                                      <p:to>
                                        <p:strVal val="visible"/>
                                      </p:to>
                                    </p:set>
                                    <p:anim calcmode="lin" valueType="num">
                                      <p:cBhvr additive="base">
                                        <p:cTn id="25" dur="500" fill="hold"/>
                                        <p:tgtEl>
                                          <p:spTgt spid="212"/>
                                        </p:tgtEl>
                                        <p:attrNameLst>
                                          <p:attrName>ppt_x</p:attrName>
                                        </p:attrNameLst>
                                      </p:cBhvr>
                                      <p:tavLst>
                                        <p:tav tm="0">
                                          <p:val>
                                            <p:strVal val="1+#ppt_w/2"/>
                                          </p:val>
                                        </p:tav>
                                        <p:tav tm="100000">
                                          <p:val>
                                            <p:strVal val="#ppt_x"/>
                                          </p:val>
                                        </p:tav>
                                      </p:tavLst>
                                    </p:anim>
                                    <p:anim calcmode="lin" valueType="num">
                                      <p:cBhvr additive="base">
                                        <p:cTn id="26" dur="5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dissolve">
                                      <p:cBhvr>
                                        <p:cTn id="31" dur="500"/>
                                        <p:tgtEl>
                                          <p:spTgt spid="2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21"/>
                                        </p:tgtEl>
                                        <p:attrNameLst>
                                          <p:attrName>style.visibility</p:attrName>
                                        </p:attrNameLst>
                                      </p:cBhvr>
                                      <p:to>
                                        <p:strVal val="visible"/>
                                      </p:to>
                                    </p:set>
                                    <p:animEffect transition="in" filter="dissolve">
                                      <p:cBhvr>
                                        <p:cTn id="36" dur="500"/>
                                        <p:tgtEl>
                                          <p:spTgt spid="22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ssolve">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getting started</a:t>
            </a:r>
          </a:p>
        </p:txBody>
      </p:sp>
      <p:sp>
        <p:nvSpPr>
          <p:cNvPr id="193" name="Rectangle 3">
            <a:extLst>
              <a:ext uri="{FF2B5EF4-FFF2-40B4-BE49-F238E27FC236}">
                <a16:creationId xmlns:a16="http://schemas.microsoft.com/office/drawing/2014/main" id="{5D93718A-0690-8C4E-A748-FD7FA291E0B5}"/>
              </a:ext>
            </a:extLst>
          </p:cNvPr>
          <p:cNvSpPr txBox="1">
            <a:spLocks noChangeArrowheads="1"/>
          </p:cNvSpPr>
          <p:nvPr/>
        </p:nvSpPr>
        <p:spPr bwMode="auto">
          <a:xfrm>
            <a:off x="906239" y="1209675"/>
            <a:ext cx="11056577" cy="3352800"/>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ja-JP" sz="3200" b="0" i="0" u="none"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rPr>
              <a:t>We will:</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incrementally develop sender, receiver sides of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r</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eliable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d</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ata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ransfer protocol (</a:t>
            </a:r>
            <a:r>
              <a:rPr kumimoji="0" lang="en-US" altLang="en-US" sz="2800" b="0" i="0" u="none" strike="noStrike" kern="0" cap="none" spc="0" normalizeH="0" baseline="0" noProof="0" dirty="0" err="1">
                <a:ln>
                  <a:noFill/>
                </a:ln>
                <a:solidFill>
                  <a:prstClr val="black"/>
                </a:solidFill>
                <a:effectLst/>
                <a:uLnTx/>
                <a:uFillTx/>
                <a:latin typeface="Courier" pitchFamily="2" charset="0"/>
                <a:ea typeface="ＭＳ Ｐゴシック" panose="020B0600070205080204" pitchFamily="34" charset="-128"/>
              </a:rPr>
              <a:t>rdt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consider only unidirectional data transfer</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control info will flow in both directions!</a:t>
            </a:r>
          </a:p>
        </p:txBody>
      </p:sp>
      <p:sp>
        <p:nvSpPr>
          <p:cNvPr id="194" name="Oval 5">
            <a:extLst>
              <a:ext uri="{FF2B5EF4-FFF2-40B4-BE49-F238E27FC236}">
                <a16:creationId xmlns:a16="http://schemas.microsoft.com/office/drawing/2014/main" id="{239622CA-E70A-CC42-B345-49DC0319BAA9}"/>
              </a:ext>
            </a:extLst>
          </p:cNvPr>
          <p:cNvSpPr>
            <a:spLocks noChangeArrowheads="1"/>
          </p:cNvSpPr>
          <p:nvPr/>
        </p:nvSpPr>
        <p:spPr bwMode="auto">
          <a:xfrm>
            <a:off x="4017605" y="4873894"/>
            <a:ext cx="885825"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95" name="Oval 6">
            <a:extLst>
              <a:ext uri="{FF2B5EF4-FFF2-40B4-BE49-F238E27FC236}">
                <a16:creationId xmlns:a16="http://schemas.microsoft.com/office/drawing/2014/main" id="{3070A472-417C-B64C-8596-E60CAE3FAF1E}"/>
              </a:ext>
            </a:extLst>
          </p:cNvPr>
          <p:cNvSpPr>
            <a:spLocks noChangeArrowheads="1"/>
          </p:cNvSpPr>
          <p:nvPr/>
        </p:nvSpPr>
        <p:spPr bwMode="auto">
          <a:xfrm>
            <a:off x="3927117" y="4899294"/>
            <a:ext cx="94297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6" name="Text Box 7">
            <a:extLst>
              <a:ext uri="{FF2B5EF4-FFF2-40B4-BE49-F238E27FC236}">
                <a16:creationId xmlns:a16="http://schemas.microsoft.com/office/drawing/2014/main" id="{08B8C369-B54C-DA42-A239-7C5638495649}"/>
              </a:ext>
            </a:extLst>
          </p:cNvPr>
          <p:cNvSpPr txBox="1">
            <a:spLocks noChangeArrowheads="1"/>
          </p:cNvSpPr>
          <p:nvPr/>
        </p:nvSpPr>
        <p:spPr bwMode="auto">
          <a:xfrm>
            <a:off x="4038243" y="5013594"/>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1</a:t>
            </a:r>
          </a:p>
        </p:txBody>
      </p:sp>
      <p:sp>
        <p:nvSpPr>
          <p:cNvPr id="234" name="Freeform 8">
            <a:extLst>
              <a:ext uri="{FF2B5EF4-FFF2-40B4-BE49-F238E27FC236}">
                <a16:creationId xmlns:a16="http://schemas.microsoft.com/office/drawing/2014/main" id="{3475345F-C536-0A44-888E-B17681F112D6}"/>
              </a:ext>
            </a:extLst>
          </p:cNvPr>
          <p:cNvSpPr>
            <a:spLocks/>
          </p:cNvSpPr>
          <p:nvPr/>
        </p:nvSpPr>
        <p:spPr bwMode="auto">
          <a:xfrm>
            <a:off x="4870092" y="4851669"/>
            <a:ext cx="3952875" cy="285750"/>
          </a:xfrm>
          <a:custGeom>
            <a:avLst/>
            <a:gdLst>
              <a:gd name="T0" fmla="*/ 0 w 1446"/>
              <a:gd name="T1" fmla="*/ 2147483647 h 180"/>
              <a:gd name="T2" fmla="*/ 2147483647 w 1446"/>
              <a:gd name="T3" fmla="*/ 2147483647 h 180"/>
              <a:gd name="T4" fmla="*/ 0 60000 65536"/>
              <a:gd name="T5" fmla="*/ 0 60000 65536"/>
            </a:gdLst>
            <a:ahLst/>
            <a:cxnLst>
              <a:cxn ang="T4">
                <a:pos x="T0" y="T1"/>
              </a:cxn>
              <a:cxn ang="T5">
                <a:pos x="T2" y="T3"/>
              </a:cxn>
            </a:cxnLst>
            <a:rect l="0" t="0" r="r" b="b"/>
            <a:pathLst>
              <a:path w="1446" h="180">
                <a:moveTo>
                  <a:pt x="0" y="180"/>
                </a:moveTo>
                <a:cubicBezTo>
                  <a:pt x="540" y="30"/>
                  <a:pt x="972" y="0"/>
                  <a:pt x="1446" y="168"/>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5" name="Oval 10">
            <a:extLst>
              <a:ext uri="{FF2B5EF4-FFF2-40B4-BE49-F238E27FC236}">
                <a16:creationId xmlns:a16="http://schemas.microsoft.com/office/drawing/2014/main" id="{746ECFE2-5CD0-C04F-8B87-C645E1556A9F}"/>
              </a:ext>
            </a:extLst>
          </p:cNvPr>
          <p:cNvSpPr>
            <a:spLocks noChangeArrowheads="1"/>
          </p:cNvSpPr>
          <p:nvPr/>
        </p:nvSpPr>
        <p:spPr bwMode="auto">
          <a:xfrm>
            <a:off x="8802330" y="4977635"/>
            <a:ext cx="873124"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8" name="Oval 11">
            <a:extLst>
              <a:ext uri="{FF2B5EF4-FFF2-40B4-BE49-F238E27FC236}">
                <a16:creationId xmlns:a16="http://schemas.microsoft.com/office/drawing/2014/main" id="{64FCB6C7-C6F9-8C46-BF1F-E9242E6C942E}"/>
              </a:ext>
            </a:extLst>
          </p:cNvPr>
          <p:cNvSpPr>
            <a:spLocks noChangeArrowheads="1"/>
          </p:cNvSpPr>
          <p:nvPr/>
        </p:nvSpPr>
        <p:spPr bwMode="auto">
          <a:xfrm>
            <a:off x="8737242" y="5004069"/>
            <a:ext cx="88582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Text Box 12">
            <a:extLst>
              <a:ext uri="{FF2B5EF4-FFF2-40B4-BE49-F238E27FC236}">
                <a16:creationId xmlns:a16="http://schemas.microsoft.com/office/drawing/2014/main" id="{57C97D62-0B61-3848-BBA8-5FCC09BFDC01}"/>
              </a:ext>
            </a:extLst>
          </p:cNvPr>
          <p:cNvSpPr txBox="1">
            <a:spLocks noChangeArrowheads="1"/>
          </p:cNvSpPr>
          <p:nvPr/>
        </p:nvSpPr>
        <p:spPr bwMode="auto">
          <a:xfrm>
            <a:off x="8802017" y="5112019"/>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2</a:t>
            </a:r>
          </a:p>
        </p:txBody>
      </p:sp>
      <p:sp>
        <p:nvSpPr>
          <p:cNvPr id="246" name="Text Box 13">
            <a:extLst>
              <a:ext uri="{FF2B5EF4-FFF2-40B4-BE49-F238E27FC236}">
                <a16:creationId xmlns:a16="http://schemas.microsoft.com/office/drawing/2014/main" id="{807A58CF-7E9F-DF4E-9818-2CBC4ED16CA2}"/>
              </a:ext>
            </a:extLst>
          </p:cNvPr>
          <p:cNvSpPr txBox="1">
            <a:spLocks noChangeArrowheads="1"/>
          </p:cNvSpPr>
          <p:nvPr/>
        </p:nvSpPr>
        <p:spPr bwMode="auto">
          <a:xfrm>
            <a:off x="5100280" y="4216669"/>
            <a:ext cx="31527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event causing state transition</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48" name="Text Box 14">
            <a:extLst>
              <a:ext uri="{FF2B5EF4-FFF2-40B4-BE49-F238E27FC236}">
                <a16:creationId xmlns:a16="http://schemas.microsoft.com/office/drawing/2014/main" id="{6FE48C09-1C7F-8C4D-B56E-B697D8EF6AD8}"/>
              </a:ext>
            </a:extLst>
          </p:cNvPr>
          <p:cNvSpPr txBox="1">
            <a:spLocks noChangeArrowheads="1"/>
          </p:cNvSpPr>
          <p:nvPr/>
        </p:nvSpPr>
        <p:spPr bwMode="auto">
          <a:xfrm>
            <a:off x="5027255" y="4511944"/>
            <a:ext cx="3421062"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actions taken on state transition</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54" name="Line 15">
            <a:extLst>
              <a:ext uri="{FF2B5EF4-FFF2-40B4-BE49-F238E27FC236}">
                <a16:creationId xmlns:a16="http://schemas.microsoft.com/office/drawing/2014/main" id="{C6A8A602-5239-A74B-AD17-B72696EF3F0B}"/>
              </a:ext>
            </a:extLst>
          </p:cNvPr>
          <p:cNvSpPr>
            <a:spLocks noChangeShapeType="1"/>
          </p:cNvSpPr>
          <p:nvPr/>
        </p:nvSpPr>
        <p:spPr bwMode="auto">
          <a:xfrm>
            <a:off x="4993917" y="4565919"/>
            <a:ext cx="33813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16">
            <a:extLst>
              <a:ext uri="{FF2B5EF4-FFF2-40B4-BE49-F238E27FC236}">
                <a16:creationId xmlns:a16="http://schemas.microsoft.com/office/drawing/2014/main" id="{C0FAC860-2F25-F545-9139-9C98D6260A8C}"/>
              </a:ext>
            </a:extLst>
          </p:cNvPr>
          <p:cNvSpPr>
            <a:spLocks noChangeArrowheads="1"/>
          </p:cNvSpPr>
          <p:nvPr/>
        </p:nvSpPr>
        <p:spPr bwMode="auto">
          <a:xfrm>
            <a:off x="1012467" y="4899294"/>
            <a:ext cx="2771775" cy="1238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r" defTabSz="914400" rtl="0" eaLnBrk="0" fontAlgn="base" latinLnBrk="0" hangingPunct="0">
              <a:lnSpc>
                <a:spcPct val="85000"/>
              </a:lnSpc>
              <a:spcBef>
                <a:spcPct val="20000"/>
              </a:spcBef>
              <a:spcAft>
                <a:spcPct val="0"/>
              </a:spcAft>
              <a:buClr>
                <a:srgbClr val="000099"/>
              </a:buClr>
              <a:buSzPct val="65000"/>
              <a:buFont typeface="Wingdings" pitchFamily="2" charset="2"/>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state:</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when in this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state</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next state uniquely determined by next event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6" name="Freeform 17">
            <a:extLst>
              <a:ext uri="{FF2B5EF4-FFF2-40B4-BE49-F238E27FC236}">
                <a16:creationId xmlns:a16="http://schemas.microsoft.com/office/drawing/2014/main" id="{6C66B08F-D328-CD47-A7C2-DEFD7C90E7AF}"/>
              </a:ext>
            </a:extLst>
          </p:cNvPr>
          <p:cNvSpPr>
            <a:spLocks/>
          </p:cNvSpPr>
          <p:nvPr/>
        </p:nvSpPr>
        <p:spPr bwMode="auto">
          <a:xfrm>
            <a:off x="4270017" y="57755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7" name="Freeform 18">
            <a:extLst>
              <a:ext uri="{FF2B5EF4-FFF2-40B4-BE49-F238E27FC236}">
                <a16:creationId xmlns:a16="http://schemas.microsoft.com/office/drawing/2014/main" id="{EBD24A16-C963-134E-B147-F90FBCE99895}"/>
              </a:ext>
            </a:extLst>
          </p:cNvPr>
          <p:cNvSpPr>
            <a:spLocks/>
          </p:cNvSpPr>
          <p:nvPr/>
        </p:nvSpPr>
        <p:spPr bwMode="auto">
          <a:xfrm flipH="1" flipV="1">
            <a:off x="9413517" y="58136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8" name="Line 19">
            <a:extLst>
              <a:ext uri="{FF2B5EF4-FFF2-40B4-BE49-F238E27FC236}">
                <a16:creationId xmlns:a16="http://schemas.microsoft.com/office/drawing/2014/main" id="{8C0C0821-24D7-9B48-B890-E098F3F3B2F5}"/>
              </a:ext>
            </a:extLst>
          </p:cNvPr>
          <p:cNvSpPr>
            <a:spLocks noChangeShapeType="1"/>
          </p:cNvSpPr>
          <p:nvPr/>
        </p:nvSpPr>
        <p:spPr bwMode="auto">
          <a:xfrm>
            <a:off x="4824055" y="5532730"/>
            <a:ext cx="1541462" cy="738164"/>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Text Box 21">
            <a:extLst>
              <a:ext uri="{FF2B5EF4-FFF2-40B4-BE49-F238E27FC236}">
                <a16:creationId xmlns:a16="http://schemas.microsoft.com/office/drawing/2014/main" id="{7E164E54-B268-A247-AA63-9539F6FF224A}"/>
              </a:ext>
            </a:extLst>
          </p:cNvPr>
          <p:cNvSpPr txBox="1">
            <a:spLocks noChangeArrowheads="1"/>
          </p:cNvSpPr>
          <p:nvPr/>
        </p:nvSpPr>
        <p:spPr bwMode="auto">
          <a:xfrm>
            <a:off x="5560655" y="5312044"/>
            <a:ext cx="7429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event</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60" name="Text Box 22">
            <a:extLst>
              <a:ext uri="{FF2B5EF4-FFF2-40B4-BE49-F238E27FC236}">
                <a16:creationId xmlns:a16="http://schemas.microsoft.com/office/drawing/2014/main" id="{DE18FED2-1875-864F-91AF-6509DB74229F}"/>
              </a:ext>
            </a:extLst>
          </p:cNvPr>
          <p:cNvSpPr txBox="1">
            <a:spLocks noChangeArrowheads="1"/>
          </p:cNvSpPr>
          <p:nvPr/>
        </p:nvSpPr>
        <p:spPr bwMode="auto">
          <a:xfrm>
            <a:off x="5520967" y="5616844"/>
            <a:ext cx="89058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C0000"/>
                </a:solidFill>
                <a:effectLst/>
                <a:uLnTx/>
                <a:uFillTx/>
                <a:latin typeface="Tahoma" charset="0"/>
                <a:ea typeface="ＭＳ Ｐゴシック" charset="0"/>
                <a:cs typeface="+mn-cs"/>
              </a:rPr>
              <a:t>actions</a:t>
            </a:r>
            <a:endParaRPr kumimoji="0" lang="en-US" sz="24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261" name="Line 23">
            <a:extLst>
              <a:ext uri="{FF2B5EF4-FFF2-40B4-BE49-F238E27FC236}">
                <a16:creationId xmlns:a16="http://schemas.microsoft.com/office/drawing/2014/main" id="{F2E746A2-18BE-7647-9805-C4C76DAACB29}"/>
              </a:ext>
            </a:extLst>
          </p:cNvPr>
          <p:cNvSpPr>
            <a:spLocks noChangeShapeType="1"/>
          </p:cNvSpPr>
          <p:nvPr/>
        </p:nvSpPr>
        <p:spPr bwMode="auto">
          <a:xfrm>
            <a:off x="5470167" y="5670819"/>
            <a:ext cx="9429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 name="Rectangle 3">
            <a:extLst>
              <a:ext uri="{FF2B5EF4-FFF2-40B4-BE49-F238E27FC236}">
                <a16:creationId xmlns:a16="http://schemas.microsoft.com/office/drawing/2014/main" id="{3081F250-E04F-164D-8093-2C4E84FB9F25}"/>
              </a:ext>
            </a:extLst>
          </p:cNvPr>
          <p:cNvSpPr txBox="1">
            <a:spLocks noChangeArrowheads="1"/>
          </p:cNvSpPr>
          <p:nvPr/>
        </p:nvSpPr>
        <p:spPr bwMode="auto">
          <a:xfrm>
            <a:off x="918939" y="3470275"/>
            <a:ext cx="11056577" cy="542925"/>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use finite state machines (FSM)  to specify sender, receiver</a:t>
            </a:r>
          </a:p>
        </p:txBody>
      </p:sp>
      <p:sp>
        <p:nvSpPr>
          <p:cNvPr id="22" name="Slide Number Placeholder 2">
            <a:extLst>
              <a:ext uri="{FF2B5EF4-FFF2-40B4-BE49-F238E27FC236}">
                <a16:creationId xmlns:a16="http://schemas.microsoft.com/office/drawing/2014/main" id="{659D8DFE-4F7C-F240-94AE-B357C506057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159988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dissolve">
                                      <p:cBhvr>
                                        <p:cTn id="10" dur="500"/>
                                        <p:tgtEl>
                                          <p:spTgt spid="19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dissolve">
                                      <p:cBhvr>
                                        <p:cTn id="13" dur="500"/>
                                        <p:tgtEl>
                                          <p:spTgt spid="19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4"/>
                                        </p:tgtEl>
                                        <p:attrNameLst>
                                          <p:attrName>style.visibility</p:attrName>
                                        </p:attrNameLst>
                                      </p:cBhvr>
                                      <p:to>
                                        <p:strVal val="visible"/>
                                      </p:to>
                                    </p:set>
                                    <p:animEffect transition="in" filter="dissolve">
                                      <p:cBhvr>
                                        <p:cTn id="16" dur="500"/>
                                        <p:tgtEl>
                                          <p:spTgt spid="23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35"/>
                                        </p:tgtEl>
                                        <p:attrNameLst>
                                          <p:attrName>style.visibility</p:attrName>
                                        </p:attrNameLst>
                                      </p:cBhvr>
                                      <p:to>
                                        <p:strVal val="visible"/>
                                      </p:to>
                                    </p:set>
                                    <p:animEffect transition="in" filter="dissolve">
                                      <p:cBhvr>
                                        <p:cTn id="19" dur="500"/>
                                        <p:tgtEl>
                                          <p:spTgt spid="23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dissolve">
                                      <p:cBhvr>
                                        <p:cTn id="22" dur="500"/>
                                        <p:tgtEl>
                                          <p:spTgt spid="23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animEffect transition="in" filter="dissolve">
                                      <p:cBhvr>
                                        <p:cTn id="25" dur="500"/>
                                        <p:tgtEl>
                                          <p:spTgt spid="23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
                                        </p:tgtEl>
                                        <p:attrNameLst>
                                          <p:attrName>style.visibility</p:attrName>
                                        </p:attrNameLst>
                                      </p:cBhvr>
                                      <p:to>
                                        <p:strVal val="visible"/>
                                      </p:to>
                                    </p:set>
                                    <p:animEffect transition="in" filter="dissolve">
                                      <p:cBhvr>
                                        <p:cTn id="28" dur="500"/>
                                        <p:tgtEl>
                                          <p:spTgt spid="24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dissolve">
                                      <p:cBhvr>
                                        <p:cTn id="31" dur="500"/>
                                        <p:tgtEl>
                                          <p:spTgt spid="2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4"/>
                                        </p:tgtEl>
                                        <p:attrNameLst>
                                          <p:attrName>style.visibility</p:attrName>
                                        </p:attrNameLst>
                                      </p:cBhvr>
                                      <p:to>
                                        <p:strVal val="visible"/>
                                      </p:to>
                                    </p:set>
                                    <p:animEffect transition="in" filter="dissolve">
                                      <p:cBhvr>
                                        <p:cTn id="34" dur="500"/>
                                        <p:tgtEl>
                                          <p:spTgt spid="25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animEffect transition="in" filter="dissolve">
                                      <p:cBhvr>
                                        <p:cTn id="37" dur="500"/>
                                        <p:tgtEl>
                                          <p:spTgt spid="25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6"/>
                                        </p:tgtEl>
                                        <p:attrNameLst>
                                          <p:attrName>style.visibility</p:attrName>
                                        </p:attrNameLst>
                                      </p:cBhvr>
                                      <p:to>
                                        <p:strVal val="visible"/>
                                      </p:to>
                                    </p:set>
                                    <p:animEffect transition="in" filter="dissolve">
                                      <p:cBhvr>
                                        <p:cTn id="40" dur="500"/>
                                        <p:tgtEl>
                                          <p:spTgt spid="25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57"/>
                                        </p:tgtEl>
                                        <p:attrNameLst>
                                          <p:attrName>style.visibility</p:attrName>
                                        </p:attrNameLst>
                                      </p:cBhvr>
                                      <p:to>
                                        <p:strVal val="visible"/>
                                      </p:to>
                                    </p:set>
                                    <p:animEffect transition="in" filter="dissolve">
                                      <p:cBhvr>
                                        <p:cTn id="43" dur="500"/>
                                        <p:tgtEl>
                                          <p:spTgt spid="25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58"/>
                                        </p:tgtEl>
                                        <p:attrNameLst>
                                          <p:attrName>style.visibility</p:attrName>
                                        </p:attrNameLst>
                                      </p:cBhvr>
                                      <p:to>
                                        <p:strVal val="visible"/>
                                      </p:to>
                                    </p:set>
                                    <p:animEffect transition="in" filter="dissolve">
                                      <p:cBhvr>
                                        <p:cTn id="46" dur="500"/>
                                        <p:tgtEl>
                                          <p:spTgt spid="25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animEffect transition="in" filter="dissolve">
                                      <p:cBhvr>
                                        <p:cTn id="49" dur="500"/>
                                        <p:tgtEl>
                                          <p:spTgt spid="25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60"/>
                                        </p:tgtEl>
                                        <p:attrNameLst>
                                          <p:attrName>style.visibility</p:attrName>
                                        </p:attrNameLst>
                                      </p:cBhvr>
                                      <p:to>
                                        <p:strVal val="visible"/>
                                      </p:to>
                                    </p:set>
                                    <p:animEffect transition="in" filter="dissolve">
                                      <p:cBhvr>
                                        <p:cTn id="52" dur="500"/>
                                        <p:tgtEl>
                                          <p:spTgt spid="26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61"/>
                                        </p:tgtEl>
                                        <p:attrNameLst>
                                          <p:attrName>style.visibility</p:attrName>
                                        </p:attrNameLst>
                                      </p:cBhvr>
                                      <p:to>
                                        <p:strVal val="visible"/>
                                      </p:to>
                                    </p:set>
                                    <p:animEffect transition="in" filter="dissolve">
                                      <p:cBhvr>
                                        <p:cTn id="55" dur="500"/>
                                        <p:tgtEl>
                                          <p:spTgt spid="26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96" grpId="0"/>
      <p:bldP spid="234" grpId="0" animBg="1"/>
      <p:bldP spid="235" grpId="0" animBg="1"/>
      <p:bldP spid="238" grpId="0" animBg="1"/>
      <p:bldP spid="239" grpId="0"/>
      <p:bldP spid="246" grpId="0"/>
      <p:bldP spid="248" grpId="0"/>
      <p:bldP spid="254" grpId="0" animBg="1"/>
      <p:bldP spid="255" grpId="0"/>
      <p:bldP spid="256" grpId="0" animBg="1"/>
      <p:bldP spid="257" grpId="0" animBg="1"/>
      <p:bldP spid="258" grpId="0" animBg="1"/>
      <p:bldP spid="259" grpId="0"/>
      <p:bldP spid="260" grpId="0"/>
      <p:bldP spid="261"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rdt1.0: </a:t>
            </a:r>
            <a:r>
              <a:rPr lang="en-US" sz="4400" dirty="0"/>
              <a:t>reliable transfer over a reliable channel</a:t>
            </a:r>
          </a:p>
        </p:txBody>
      </p:sp>
      <p:sp>
        <p:nvSpPr>
          <p:cNvPr id="22" name="Rectangle 3">
            <a:extLst>
              <a:ext uri="{FF2B5EF4-FFF2-40B4-BE49-F238E27FC236}">
                <a16:creationId xmlns:a16="http://schemas.microsoft.com/office/drawing/2014/main" id="{973DDEF7-C28A-F04F-AD65-DE94D6CF205E}"/>
              </a:ext>
            </a:extLst>
          </p:cNvPr>
          <p:cNvSpPr txBox="1">
            <a:spLocks noChangeArrowheads="1"/>
          </p:cNvSpPr>
          <p:nvPr/>
        </p:nvSpPr>
        <p:spPr>
          <a:xfrm>
            <a:off x="798690" y="1370551"/>
            <a:ext cx="7896225" cy="30194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perfectly reliable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bit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loss of packets</a:t>
            </a:r>
          </a:p>
        </p:txBody>
      </p:sp>
      <p:sp>
        <p:nvSpPr>
          <p:cNvPr id="42" name="Freeform 6">
            <a:extLst>
              <a:ext uri="{FF2B5EF4-FFF2-40B4-BE49-F238E27FC236}">
                <a16:creationId xmlns:a16="http://schemas.microsoft.com/office/drawing/2014/main" id="{72679C5D-F3D6-DB4D-B0B3-7D339F36B74D}"/>
              </a:ext>
            </a:extLst>
          </p:cNvPr>
          <p:cNvSpPr>
            <a:spLocks/>
          </p:cNvSpPr>
          <p:nvPr/>
        </p:nvSpPr>
        <p:spPr bwMode="auto">
          <a:xfrm>
            <a:off x="2850759" y="4627024"/>
            <a:ext cx="611187" cy="1027112"/>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3" name="Text Box 7">
            <a:extLst>
              <a:ext uri="{FF2B5EF4-FFF2-40B4-BE49-F238E27FC236}">
                <a16:creationId xmlns:a16="http://schemas.microsoft.com/office/drawing/2014/main" id="{9B9E7156-7163-514D-9217-22616724C466}"/>
              </a:ext>
            </a:extLst>
          </p:cNvPr>
          <p:cNvSpPr txBox="1">
            <a:spLocks noChangeArrowheads="1"/>
          </p:cNvSpPr>
          <p:nvPr/>
        </p:nvSpPr>
        <p:spPr bwMode="auto">
          <a:xfrm>
            <a:off x="3251680" y="5048046"/>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5" name="Group 4">
            <a:extLst>
              <a:ext uri="{FF2B5EF4-FFF2-40B4-BE49-F238E27FC236}">
                <a16:creationId xmlns:a16="http://schemas.microsoft.com/office/drawing/2014/main" id="{C7585234-D59C-0545-841B-A27D389014BC}"/>
              </a:ext>
            </a:extLst>
          </p:cNvPr>
          <p:cNvGrpSpPr/>
          <p:nvPr/>
        </p:nvGrpSpPr>
        <p:grpSpPr>
          <a:xfrm>
            <a:off x="3261921" y="4671474"/>
            <a:ext cx="2255838" cy="428625"/>
            <a:chOff x="3084121" y="4379374"/>
            <a:chExt cx="2255838" cy="428625"/>
          </a:xfrm>
        </p:grpSpPr>
        <p:sp>
          <p:nvSpPr>
            <p:cNvPr id="44" name="Text Box 8">
              <a:extLst>
                <a:ext uri="{FF2B5EF4-FFF2-40B4-BE49-F238E27FC236}">
                  <a16:creationId xmlns:a16="http://schemas.microsoft.com/office/drawing/2014/main" id="{F76E2421-9F9F-FC42-837C-A6C05CDF5A21}"/>
                </a:ext>
              </a:extLst>
            </p:cNvPr>
            <p:cNvSpPr txBox="1">
              <a:spLocks noChangeArrowheads="1"/>
            </p:cNvSpPr>
            <p:nvPr/>
          </p:nvSpPr>
          <p:spPr bwMode="auto">
            <a:xfrm>
              <a:off x="3084121" y="4379374"/>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rdt_send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7D992FAD-AF7B-FB47-8AD1-6805A49B2633}"/>
                </a:ext>
              </a:extLst>
            </p:cNvPr>
            <p:cNvSpPr>
              <a:spLocks noChangeShapeType="1"/>
            </p:cNvSpPr>
            <p:nvPr/>
          </p:nvSpPr>
          <p:spPr bwMode="auto">
            <a:xfrm>
              <a:off x="3184134" y="4722274"/>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7" name="Text Box 11">
            <a:extLst>
              <a:ext uri="{FF2B5EF4-FFF2-40B4-BE49-F238E27FC236}">
                <a16:creationId xmlns:a16="http://schemas.microsoft.com/office/drawing/2014/main" id="{3D37D715-DFFD-D144-86D7-84AAD14254C9}"/>
              </a:ext>
            </a:extLst>
          </p:cNvPr>
          <p:cNvSpPr txBox="1">
            <a:spLocks noChangeArrowheads="1"/>
          </p:cNvSpPr>
          <p:nvPr/>
        </p:nvSpPr>
        <p:spPr bwMode="auto">
          <a:xfrm>
            <a:off x="9581566" y="5063272"/>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 (</a:t>
            </a: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packet,data</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0" name="Freeform 14">
            <a:extLst>
              <a:ext uri="{FF2B5EF4-FFF2-40B4-BE49-F238E27FC236}">
                <a16:creationId xmlns:a16="http://schemas.microsoft.com/office/drawing/2014/main" id="{971AF932-17EF-C746-BE92-15D36EC0FFDD}"/>
              </a:ext>
            </a:extLst>
          </p:cNvPr>
          <p:cNvSpPr>
            <a:spLocks/>
          </p:cNvSpPr>
          <p:nvPr/>
        </p:nvSpPr>
        <p:spPr bwMode="auto">
          <a:xfrm>
            <a:off x="9171991" y="4666397"/>
            <a:ext cx="611187" cy="102711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B8AF4F26-5E6F-8F4D-A612-50842B04E515}"/>
              </a:ext>
            </a:extLst>
          </p:cNvPr>
          <p:cNvGrpSpPr/>
          <p:nvPr/>
        </p:nvGrpSpPr>
        <p:grpSpPr>
          <a:xfrm>
            <a:off x="9597441" y="4742597"/>
            <a:ext cx="1541462" cy="336550"/>
            <a:chOff x="9419641" y="4450497"/>
            <a:chExt cx="1541462" cy="336550"/>
          </a:xfrm>
        </p:grpSpPr>
        <p:sp>
          <p:nvSpPr>
            <p:cNvPr id="52" name="Line 16">
              <a:extLst>
                <a:ext uri="{FF2B5EF4-FFF2-40B4-BE49-F238E27FC236}">
                  <a16:creationId xmlns:a16="http://schemas.microsoft.com/office/drawing/2014/main" id="{755DAE31-6FE9-AA43-BE65-0F2D63F3A75D}"/>
                </a:ext>
              </a:extLst>
            </p:cNvPr>
            <p:cNvSpPr>
              <a:spLocks noChangeShapeType="1"/>
            </p:cNvSpPr>
            <p:nvPr/>
          </p:nvSpPr>
          <p:spPr bwMode="auto">
            <a:xfrm>
              <a:off x="9505366" y="4774347"/>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Rectangle 18">
              <a:extLst>
                <a:ext uri="{FF2B5EF4-FFF2-40B4-BE49-F238E27FC236}">
                  <a16:creationId xmlns:a16="http://schemas.microsoft.com/office/drawing/2014/main" id="{CC7E66DF-39CF-1142-BEBC-BFB9E33B62F7}"/>
                </a:ext>
              </a:extLst>
            </p:cNvPr>
            <p:cNvSpPr>
              <a:spLocks noChangeArrowheads="1"/>
            </p:cNvSpPr>
            <p:nvPr/>
          </p:nvSpPr>
          <p:spPr bwMode="auto">
            <a:xfrm>
              <a:off x="9419641" y="4450497"/>
              <a:ext cx="15414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0000"/>
                  </a:solidFill>
                  <a:effectLst/>
                  <a:uLnTx/>
                  <a:uFillTx/>
                  <a:latin typeface="Arial" charset="0"/>
                  <a:ea typeface="ＭＳ Ｐゴシック" charset="0"/>
                  <a:cs typeface="+mn-cs"/>
                </a:rPr>
                <a:t>rdt_rcv</a:t>
              </a: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(packet)</a:t>
              </a:r>
            </a:p>
          </p:txBody>
        </p:sp>
      </p:grpSp>
      <p:grpSp>
        <p:nvGrpSpPr>
          <p:cNvPr id="10" name="Group 9">
            <a:extLst>
              <a:ext uri="{FF2B5EF4-FFF2-40B4-BE49-F238E27FC236}">
                <a16:creationId xmlns:a16="http://schemas.microsoft.com/office/drawing/2014/main" id="{C6A7B144-988F-3142-A53D-2AD67E7E25EE}"/>
              </a:ext>
            </a:extLst>
          </p:cNvPr>
          <p:cNvGrpSpPr/>
          <p:nvPr/>
        </p:nvGrpSpPr>
        <p:grpSpPr>
          <a:xfrm>
            <a:off x="6812375" y="4666397"/>
            <a:ext cx="2496141" cy="1027113"/>
            <a:chOff x="6075775" y="5479197"/>
            <a:chExt cx="2496141" cy="1027113"/>
          </a:xfrm>
        </p:grpSpPr>
        <p:sp>
          <p:nvSpPr>
            <p:cNvPr id="48" name="Oval 12">
              <a:extLst>
                <a:ext uri="{FF2B5EF4-FFF2-40B4-BE49-F238E27FC236}">
                  <a16:creationId xmlns:a16="http://schemas.microsoft.com/office/drawing/2014/main" id="{15A02CFE-8E15-5B47-955E-884B96AD154D}"/>
                </a:ext>
              </a:extLst>
            </p:cNvPr>
            <p:cNvSpPr>
              <a:spLocks noChangeArrowheads="1"/>
            </p:cNvSpPr>
            <p:nvPr/>
          </p:nvSpPr>
          <p:spPr bwMode="auto">
            <a:xfrm>
              <a:off x="7536866" y="5495072"/>
              <a:ext cx="955675" cy="101123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9" name="Text Box 13">
              <a:extLst>
                <a:ext uri="{FF2B5EF4-FFF2-40B4-BE49-F238E27FC236}">
                  <a16:creationId xmlns:a16="http://schemas.microsoft.com/office/drawing/2014/main" id="{CBC9B555-6B5C-7741-88F2-5079C590022D}"/>
                </a:ext>
              </a:extLst>
            </p:cNvPr>
            <p:cNvSpPr txBox="1">
              <a:spLocks noChangeArrowheads="1"/>
            </p:cNvSpPr>
            <p:nvPr/>
          </p:nvSpPr>
          <p:spPr bwMode="auto">
            <a:xfrm>
              <a:off x="7473366" y="5580797"/>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3" name="Line 17">
              <a:extLst>
                <a:ext uri="{FF2B5EF4-FFF2-40B4-BE49-F238E27FC236}">
                  <a16:creationId xmlns:a16="http://schemas.microsoft.com/office/drawing/2014/main" id="{07806C13-AC0C-744F-A689-B195B8638391}"/>
                </a:ext>
              </a:extLst>
            </p:cNvPr>
            <p:cNvSpPr>
              <a:spLocks noChangeShapeType="1"/>
            </p:cNvSpPr>
            <p:nvPr/>
          </p:nvSpPr>
          <p:spPr bwMode="auto">
            <a:xfrm>
              <a:off x="7213016" y="5479197"/>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Text Box 20">
              <a:extLst>
                <a:ext uri="{FF2B5EF4-FFF2-40B4-BE49-F238E27FC236}">
                  <a16:creationId xmlns:a16="http://schemas.microsoft.com/office/drawing/2014/main" id="{AD290DCB-DA87-BF46-B9F0-5E8404C38FE9}"/>
                </a:ext>
              </a:extLst>
            </p:cNvPr>
            <p:cNvSpPr txBox="1">
              <a:spLocks noChangeArrowheads="1"/>
            </p:cNvSpPr>
            <p:nvPr/>
          </p:nvSpPr>
          <p:spPr bwMode="auto">
            <a:xfrm>
              <a:off x="6075775" y="5745404"/>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grpSp>
      <p:pic>
        <p:nvPicPr>
          <p:cNvPr id="25604" name="Picture 4" descr="Image result for easy button&quot;">
            <a:extLst>
              <a:ext uri="{FF2B5EF4-FFF2-40B4-BE49-F238E27FC236}">
                <a16:creationId xmlns:a16="http://schemas.microsoft.com/office/drawing/2014/main" id="{FD822998-0D59-7945-AC2A-EA37C240B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940" y="1871323"/>
            <a:ext cx="2139751" cy="213975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3">
            <a:extLst>
              <a:ext uri="{FF2B5EF4-FFF2-40B4-BE49-F238E27FC236}">
                <a16:creationId xmlns:a16="http://schemas.microsoft.com/office/drawing/2014/main" id="{85610A16-2670-7448-8F41-F03B9E524F38}"/>
              </a:ext>
            </a:extLst>
          </p:cNvPr>
          <p:cNvSpPr txBox="1">
            <a:spLocks noChangeArrowheads="1"/>
          </p:cNvSpPr>
          <p:nvPr/>
        </p:nvSpPr>
        <p:spPr>
          <a:xfrm>
            <a:off x="798690" y="2794001"/>
            <a:ext cx="7896225" cy="1511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separate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FSMs for sender, receiver: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sender sends data into underlying channel</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reads data from underlying channel</a:t>
            </a:r>
          </a:p>
        </p:txBody>
      </p:sp>
      <p:grpSp>
        <p:nvGrpSpPr>
          <p:cNvPr id="9" name="Group 8">
            <a:extLst>
              <a:ext uri="{FF2B5EF4-FFF2-40B4-BE49-F238E27FC236}">
                <a16:creationId xmlns:a16="http://schemas.microsoft.com/office/drawing/2014/main" id="{7F2EE118-43B6-9B4F-B323-BCE06C274814}"/>
              </a:ext>
            </a:extLst>
          </p:cNvPr>
          <p:cNvGrpSpPr/>
          <p:nvPr/>
        </p:nvGrpSpPr>
        <p:grpSpPr>
          <a:xfrm>
            <a:off x="706840" y="4601624"/>
            <a:ext cx="2271310" cy="1027112"/>
            <a:chOff x="262340" y="5579524"/>
            <a:chExt cx="2271310" cy="1027112"/>
          </a:xfrm>
        </p:grpSpPr>
        <p:grpSp>
          <p:nvGrpSpPr>
            <p:cNvPr id="8" name="Group 7">
              <a:extLst>
                <a:ext uri="{FF2B5EF4-FFF2-40B4-BE49-F238E27FC236}">
                  <a16:creationId xmlns:a16="http://schemas.microsoft.com/office/drawing/2014/main" id="{685AB00B-9A93-AB4E-B61E-272D7AC641F9}"/>
                </a:ext>
              </a:extLst>
            </p:cNvPr>
            <p:cNvGrpSpPr/>
            <p:nvPr/>
          </p:nvGrpSpPr>
          <p:grpSpPr>
            <a:xfrm>
              <a:off x="262340" y="5579524"/>
              <a:ext cx="2201069" cy="1027112"/>
              <a:chOff x="795740" y="4614324"/>
              <a:chExt cx="2201069" cy="1027112"/>
            </a:xfrm>
          </p:grpSpPr>
          <p:sp>
            <p:nvSpPr>
              <p:cNvPr id="46" name="Line 10">
                <a:extLst>
                  <a:ext uri="{FF2B5EF4-FFF2-40B4-BE49-F238E27FC236}">
                    <a16:creationId xmlns:a16="http://schemas.microsoft.com/office/drawing/2014/main" id="{53CBEB33-D2BE-EA4E-9053-8A4F592B82D6}"/>
                  </a:ext>
                </a:extLst>
              </p:cNvPr>
              <p:cNvSpPr>
                <a:spLocks noChangeShapeType="1"/>
              </p:cNvSpPr>
              <p:nvPr/>
            </p:nvSpPr>
            <p:spPr bwMode="auto">
              <a:xfrm>
                <a:off x="1717284" y="4614324"/>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 name="Text Box 19">
                <a:extLst>
                  <a:ext uri="{FF2B5EF4-FFF2-40B4-BE49-F238E27FC236}">
                    <a16:creationId xmlns:a16="http://schemas.microsoft.com/office/drawing/2014/main" id="{16E30F35-9D21-5542-B316-8DC5ACBE27DA}"/>
                  </a:ext>
                </a:extLst>
              </p:cNvPr>
              <p:cNvSpPr txBox="1">
                <a:spLocks noChangeArrowheads="1"/>
              </p:cNvSpPr>
              <p:nvPr/>
            </p:nvSpPr>
            <p:spPr bwMode="auto">
              <a:xfrm>
                <a:off x="795740" y="4985781"/>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40" name="Oval 4">
                <a:extLst>
                  <a:ext uri="{FF2B5EF4-FFF2-40B4-BE49-F238E27FC236}">
                    <a16:creationId xmlns:a16="http://schemas.microsoft.com/office/drawing/2014/main" id="{1B157770-6762-CF45-9B74-7457DBFE2B56}"/>
                  </a:ext>
                </a:extLst>
              </p:cNvPr>
              <p:cNvSpPr>
                <a:spLocks noChangeArrowheads="1"/>
              </p:cNvSpPr>
              <p:nvPr/>
            </p:nvSpPr>
            <p:spPr bwMode="auto">
              <a:xfrm>
                <a:off x="2041134" y="4630199"/>
                <a:ext cx="955675" cy="1011237"/>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Text Box 5">
              <a:extLst>
                <a:ext uri="{FF2B5EF4-FFF2-40B4-BE49-F238E27FC236}">
                  <a16:creationId xmlns:a16="http://schemas.microsoft.com/office/drawing/2014/main" id="{CE38ECA0-E265-FA4A-950E-CC50EF2CA516}"/>
                </a:ext>
              </a:extLst>
            </p:cNvPr>
            <p:cNvSpPr txBox="1">
              <a:spLocks noChangeArrowheads="1"/>
            </p:cNvSpPr>
            <p:nvPr/>
          </p:nvSpPr>
          <p:spPr bwMode="auto">
            <a:xfrm>
              <a:off x="1435100" y="5693824"/>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27" name="Slide Number Placeholder 2">
            <a:extLst>
              <a:ext uri="{FF2B5EF4-FFF2-40B4-BE49-F238E27FC236}">
                <a16:creationId xmlns:a16="http://schemas.microsoft.com/office/drawing/2014/main" id="{4E6AC2D9-3427-7142-95C3-6DF77122338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85183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dissolve">
                                      <p:cBhvr>
                                        <p:cTn id="35" dur="500"/>
                                        <p:tgtEl>
                                          <p:spTgt spid="50"/>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5604"/>
                                        </p:tgtEl>
                                        <p:attrNameLst>
                                          <p:attrName>style.visibility</p:attrName>
                                        </p:attrNameLst>
                                      </p:cBhvr>
                                      <p:to>
                                        <p:strVal val="visible"/>
                                      </p:to>
                                    </p:set>
                                    <p:animEffect transition="in" filter="dissolve">
                                      <p:cBhvr>
                                        <p:cTn id="48"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7" grpId="0"/>
      <p:bldP spid="50" grpId="0" animBg="1"/>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48274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800100" marR="0" lvl="1" indent="-228600" algn="l" defTabSz="914400" rtl="0" eaLnBrk="1" fontAlgn="auto" latinLnBrk="0" hangingPunct="1">
              <a:lnSpc>
                <a:spcPct val="75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(e.g., Internet checksum) to detect bit errors</a:t>
            </a: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 Box 10">
            <a:extLst>
              <a:ext uri="{FF2B5EF4-FFF2-40B4-BE49-F238E27FC236}">
                <a16:creationId xmlns:a16="http://schemas.microsoft.com/office/drawing/2014/main" id="{DDD1DAD8-493C-8447-8752-319FA74AD634}"/>
              </a:ext>
            </a:extLst>
          </p:cNvPr>
          <p:cNvSpPr txBox="1">
            <a:spLocks noChangeArrowheads="1"/>
          </p:cNvSpPr>
          <p:nvPr/>
        </p:nvSpPr>
        <p:spPr bwMode="auto">
          <a:xfrm>
            <a:off x="1328236" y="3911182"/>
            <a:ext cx="10041531"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How do humans recover from “</a:t>
            </a:r>
            <a:r>
              <a:rPr kumimoji="0" lang="en-US" altLang="ja-JP"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errors”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during conversation?</a:t>
            </a:r>
          </a:p>
        </p:txBody>
      </p:sp>
      <p:sp>
        <p:nvSpPr>
          <p:cNvPr id="5" name="Slide Number Placeholder 2">
            <a:extLst>
              <a:ext uri="{FF2B5EF4-FFF2-40B4-BE49-F238E27FC236}">
                <a16:creationId xmlns:a16="http://schemas.microsoft.com/office/drawing/2014/main" id="{05B1A153-C333-754C-9249-656206CB5CC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194831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8887</TotalTime>
  <Words>1823</Words>
  <Application>Microsoft Office PowerPoint</Application>
  <PresentationFormat>Widescreen</PresentationFormat>
  <Paragraphs>309</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Courier</vt:lpstr>
      <vt:lpstr>Symbol</vt:lpstr>
      <vt:lpstr>Tahoma</vt:lpstr>
      <vt:lpstr>Times New Roman</vt:lpstr>
      <vt:lpstr>Wingdings</vt:lpstr>
      <vt:lpstr>Office Theme</vt:lpstr>
      <vt:lpstr>Transport Layer: roadmap</vt:lpstr>
      <vt:lpstr>Principles of reliable data transfer </vt:lpstr>
      <vt:lpstr>Principles of reliable data transfer </vt:lpstr>
      <vt:lpstr>Principles of reliable data transfer </vt:lpstr>
      <vt:lpstr>Principles of reliable data transfer </vt:lpstr>
      <vt:lpstr>Reliable data transfer protocol (rdt): interfaces</vt:lpstr>
      <vt:lpstr>Reliable data transfer: getting started</vt:lpstr>
      <vt:lpstr>rdt1.0: reliable transfer over a reliable channel</vt:lpstr>
      <vt:lpstr>rdt2.0: channel with bit errors</vt:lpstr>
      <vt:lpstr>rdt2.0: channel with bit errors</vt:lpstr>
      <vt:lpstr>rdt2.0: FSM specifications</vt:lpstr>
      <vt:lpstr>rdt2.0: FSM specification</vt:lpstr>
      <vt:lpstr>rdt2.0: operation with no errors</vt:lpstr>
      <vt:lpstr>rdt2.0: corrupted packet scenario</vt:lpstr>
      <vt:lpstr>rdt2.0 has a fatal flaw!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AHMAD MUDASSIR</cp:lastModifiedBy>
  <cp:revision>399</cp:revision>
  <dcterms:created xsi:type="dcterms:W3CDTF">2020-01-18T07:24:59Z</dcterms:created>
  <dcterms:modified xsi:type="dcterms:W3CDTF">2021-04-22T02:54:52Z</dcterms:modified>
</cp:coreProperties>
</file>