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221" r:id="rId2"/>
    <p:sldId id="1222" r:id="rId3"/>
    <p:sldId id="1223" r:id="rId4"/>
    <p:sldId id="1232" r:id="rId5"/>
    <p:sldId id="1224" r:id="rId6"/>
    <p:sldId id="1225" r:id="rId7"/>
    <p:sldId id="1226" r:id="rId8"/>
    <p:sldId id="1227" r:id="rId9"/>
    <p:sldId id="1228" r:id="rId10"/>
    <p:sldId id="1229" r:id="rId11"/>
    <p:sldId id="1230" r:id="rId12"/>
    <p:sldId id="12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202"/>
  </p:normalViewPr>
  <p:slideViewPr>
    <p:cSldViewPr snapToGrid="0" snapToObjects="1">
      <p:cViewPr varScale="1">
        <p:scale>
          <a:sx n="52" d="100"/>
          <a:sy n="52" d="100"/>
        </p:scale>
        <p:origin x="648" y="6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48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Self-learning multi-switch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68450DB-9CD6-EE43-953D-FA5EF552531B}"/>
              </a:ext>
            </a:extLst>
          </p:cNvPr>
          <p:cNvSpPr txBox="1">
            <a:spLocks noChangeArrowheads="1"/>
          </p:cNvSpPr>
          <p:nvPr/>
        </p:nvSpPr>
        <p:spPr>
          <a:xfrm>
            <a:off x="1060528" y="1364678"/>
            <a:ext cx="8743038" cy="80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Suppose C sends frame to I, I responds to C</a:t>
            </a:r>
            <a:endParaRPr lang="en-US" sz="3600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0" y="4858947"/>
            <a:ext cx="10952969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3200" u="sng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sz="3200" i="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show switch tables and packet forwarding in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3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4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1FFF95-C7EA-144E-84F5-63512E675D5A}"/>
              </a:ext>
            </a:extLst>
          </p:cNvPr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E174CED5-AC35-D54C-8BF6-1C9463848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827" y="2654612"/>
              <a:ext cx="2005135" cy="1358900"/>
              <a:chOff x="958850" y="2444750"/>
              <a:chExt cx="2005665" cy="1358710"/>
            </a:xfrm>
          </p:grpSpPr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9456C36-8A4C-D04A-935F-F188E1160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3" name="Line 21">
                <a:extLst>
                  <a:ext uri="{FF2B5EF4-FFF2-40B4-BE49-F238E27FC236}">
                    <a16:creationId xmlns:a16="http://schemas.microsoft.com/office/drawing/2014/main" id="{55CE708E-2A34-9F40-8A40-EC8F4808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4" name="Line 22">
                <a:extLst>
                  <a:ext uri="{FF2B5EF4-FFF2-40B4-BE49-F238E27FC236}">
                    <a16:creationId xmlns:a16="http://schemas.microsoft.com/office/drawing/2014/main" id="{25CA20B9-2A94-684B-9200-B43A5DC1A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5" name="Text Box 64">
                <a:extLst>
                  <a:ext uri="{FF2B5EF4-FFF2-40B4-BE49-F238E27FC236}">
                    <a16:creationId xmlns:a16="http://schemas.microsoft.com/office/drawing/2014/main" id="{4DEB5825-2375-754E-8531-766CDA6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6" name="Text Box 65">
                <a:extLst>
                  <a:ext uri="{FF2B5EF4-FFF2-40B4-BE49-F238E27FC236}">
                    <a16:creationId xmlns:a16="http://schemas.microsoft.com/office/drawing/2014/main" id="{799C545E-6574-C94C-A803-1B1F400D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7" name="Text Box 73">
                <a:extLst>
                  <a:ext uri="{FF2B5EF4-FFF2-40B4-BE49-F238E27FC236}">
                    <a16:creationId xmlns:a16="http://schemas.microsoft.com/office/drawing/2014/main" id="{0DF107CE-E588-A94A-88C7-2C391575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8" name="Text Box 66">
                <a:extLst>
                  <a:ext uri="{FF2B5EF4-FFF2-40B4-BE49-F238E27FC236}">
                    <a16:creationId xmlns:a16="http://schemas.microsoft.com/office/drawing/2014/main" id="{BFDB47B6-1E5E-BD42-AC91-800C3CCA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09" name="Group 44">
                <a:extLst>
                  <a:ext uri="{FF2B5EF4-FFF2-40B4-BE49-F238E27FC236}">
                    <a16:creationId xmlns:a16="http://schemas.microsoft.com/office/drawing/2014/main" id="{DC837921-0D64-BD47-861E-F31CC635E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17" name="Picture 45" descr="desktop_computer_stylized_medium">
                  <a:extLst>
                    <a:ext uri="{FF2B5EF4-FFF2-40B4-BE49-F238E27FC236}">
                      <a16:creationId xmlns:a16="http://schemas.microsoft.com/office/drawing/2014/main" id="{99A10DAA-F025-3840-A597-986C2A27A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83738852-B2D6-8A45-99DE-7F2DF591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A033586C-CAEE-E347-8D88-3B31D913E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15" name="Picture 45" descr="desktop_computer_stylized_medium">
                  <a:extLst>
                    <a:ext uri="{FF2B5EF4-FFF2-40B4-BE49-F238E27FC236}">
                      <a16:creationId xmlns:a16="http://schemas.microsoft.com/office/drawing/2014/main" id="{21CE84B5-06A2-D14C-AEBE-CFD46034D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Freeform 46">
                  <a:extLst>
                    <a:ext uri="{FF2B5EF4-FFF2-40B4-BE49-F238E27FC236}">
                      <a16:creationId xmlns:a16="http://schemas.microsoft.com/office/drawing/2014/main" id="{5FD3094A-1859-F648-BB49-F2B23B15C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1" name="Group 44">
                <a:extLst>
                  <a:ext uri="{FF2B5EF4-FFF2-40B4-BE49-F238E27FC236}">
                    <a16:creationId xmlns:a16="http://schemas.microsoft.com/office/drawing/2014/main" id="{655FEA45-4989-2C4A-8309-EA2DBF28B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13" name="Picture 45" descr="desktop_computer_stylized_medium">
                  <a:extLst>
                    <a:ext uri="{FF2B5EF4-FFF2-40B4-BE49-F238E27FC236}">
                      <a16:creationId xmlns:a16="http://schemas.microsoft.com/office/drawing/2014/main" id="{C2B6BF88-F812-964A-96C8-B3552CB5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Freeform 46">
                  <a:extLst>
                    <a:ext uri="{FF2B5EF4-FFF2-40B4-BE49-F238E27FC236}">
                      <a16:creationId xmlns:a16="http://schemas.microsoft.com/office/drawing/2014/main" id="{C7D61B70-C386-EB44-94E6-4FCDCA9CC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112" name="Picture 3">
                <a:extLst>
                  <a:ext uri="{FF2B5EF4-FFF2-40B4-BE49-F238E27FC236}">
                    <a16:creationId xmlns:a16="http://schemas.microsoft.com/office/drawing/2014/main" id="{B5A71CE8-50DE-B246-AE60-22D59D712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6478B-C7BF-3A4B-9910-57E846BFA2AE}"/>
                </a:ext>
              </a:extLst>
            </p:cNvPr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BDB365C-75DD-BA4C-8483-F86287AD4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sp>
              <p:nvSpPr>
                <p:cNvPr id="145" name="Line 23">
                  <a:extLst>
                    <a:ext uri="{FF2B5EF4-FFF2-40B4-BE49-F238E27FC236}">
                      <a16:creationId xmlns:a16="http://schemas.microsoft.com/office/drawing/2014/main" id="{68A6B2AD-4A9F-214F-BE1D-B7DF7E1C6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5258" y="3068344"/>
                  <a:ext cx="346043" cy="2158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6" name="Line 24">
                  <a:extLst>
                    <a:ext uri="{FF2B5EF4-FFF2-40B4-BE49-F238E27FC236}">
                      <a16:creationId xmlns:a16="http://schemas.microsoft.com/office/drawing/2014/main" id="{D84ED115-8A00-2C43-AB0E-B0231CCF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9554" y="3087389"/>
                  <a:ext cx="125401" cy="587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7" name="Line 25">
                  <a:extLst>
                    <a:ext uri="{FF2B5EF4-FFF2-40B4-BE49-F238E27FC236}">
                      <a16:creationId xmlns:a16="http://schemas.microsoft.com/office/drawing/2014/main" id="{B1AA3E0A-B9A5-294C-A748-5E42A95E3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326" y="3030254"/>
                  <a:ext cx="230167" cy="3618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8" name="Line 26">
                  <a:extLst>
                    <a:ext uri="{FF2B5EF4-FFF2-40B4-BE49-F238E27FC236}">
                      <a16:creationId xmlns:a16="http://schemas.microsoft.com/office/drawing/2014/main" id="{CC0F30F5-BEDC-5D4D-B554-BBE6A2062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2145" y="3106433"/>
                  <a:ext cx="428585" cy="244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9" name="Line 27">
                  <a:extLst>
                    <a:ext uri="{FF2B5EF4-FFF2-40B4-BE49-F238E27FC236}">
                      <a16:creationId xmlns:a16="http://schemas.microsoft.com/office/drawing/2014/main" id="{306D12EE-4853-A448-A0E4-6AA00BE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35335" y="3077866"/>
                  <a:ext cx="9524" cy="469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0" name="Line 35">
                  <a:extLst>
                    <a:ext uri="{FF2B5EF4-FFF2-40B4-BE49-F238E27FC236}">
                      <a16:creationId xmlns:a16="http://schemas.microsoft.com/office/drawing/2014/main" id="{2F390777-5412-4D49-92B7-E21F0873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9663" y="2355749"/>
                  <a:ext cx="1517509" cy="5364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1" name="Line 36">
                  <a:extLst>
                    <a:ext uri="{FF2B5EF4-FFF2-40B4-BE49-F238E27FC236}">
                      <a16:creationId xmlns:a16="http://schemas.microsoft.com/office/drawing/2014/main" id="{2A8B696B-9EF3-6144-9251-35E77662F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356" y="2322421"/>
                  <a:ext cx="0" cy="599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2" name="Line 37">
                  <a:extLst>
                    <a:ext uri="{FF2B5EF4-FFF2-40B4-BE49-F238E27FC236}">
                      <a16:creationId xmlns:a16="http://schemas.microsoft.com/office/drawing/2014/main" id="{EE382A21-6506-2149-B95A-87DC8F5C2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9571" y="2306551"/>
                  <a:ext cx="1406394" cy="684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3" name="Line 63">
                  <a:extLst>
                    <a:ext uri="{FF2B5EF4-FFF2-40B4-BE49-F238E27FC236}">
                      <a16:creationId xmlns:a16="http://schemas.microsoft.com/office/drawing/2014/main" id="{BDF97CF4-DC42-E04A-B487-6437DFE7C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539" y="3131826"/>
                  <a:ext cx="285723" cy="1587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4" name="Text Box 67">
                  <a:extLst>
                    <a:ext uri="{FF2B5EF4-FFF2-40B4-BE49-F238E27FC236}">
                      <a16:creationId xmlns:a16="http://schemas.microsoft.com/office/drawing/2014/main" id="{2188C4D3-BD36-E047-9559-CABADC9F0F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155" name="Text Box 68">
                  <a:extLst>
                    <a:ext uri="{FF2B5EF4-FFF2-40B4-BE49-F238E27FC236}">
                      <a16:creationId xmlns:a16="http://schemas.microsoft.com/office/drawing/2014/main" id="{D377AFD9-065B-0D42-89D3-C837E5B12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156" name="Text Box 69">
                  <a:extLst>
                    <a:ext uri="{FF2B5EF4-FFF2-40B4-BE49-F238E27FC236}">
                      <a16:creationId xmlns:a16="http://schemas.microsoft.com/office/drawing/2014/main" id="{0CFCAF43-7430-1543-B71F-013915B7D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157" name="Text Box 74">
                  <a:extLst>
                    <a:ext uri="{FF2B5EF4-FFF2-40B4-BE49-F238E27FC236}">
                      <a16:creationId xmlns:a16="http://schemas.microsoft.com/office/drawing/2014/main" id="{09D60F24-0E65-E540-A132-B2087CA45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158" name="Text Box 75">
                  <a:extLst>
                    <a:ext uri="{FF2B5EF4-FFF2-40B4-BE49-F238E27FC236}">
                      <a16:creationId xmlns:a16="http://schemas.microsoft.com/office/drawing/2014/main" id="{61B735CA-251A-CF4F-988F-56BD7EB9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159" name="Text Box 76">
                  <a:extLst>
                    <a:ext uri="{FF2B5EF4-FFF2-40B4-BE49-F238E27FC236}">
                      <a16:creationId xmlns:a16="http://schemas.microsoft.com/office/drawing/2014/main" id="{5684E9B9-6F8F-9B49-87D7-884038727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160" name="Text Box 78">
                  <a:extLst>
                    <a:ext uri="{FF2B5EF4-FFF2-40B4-BE49-F238E27FC236}">
                      <a16:creationId xmlns:a16="http://schemas.microsoft.com/office/drawing/2014/main" id="{811B64AB-D4E5-1E43-81FE-A68C071F63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H</a:t>
                  </a:r>
                </a:p>
              </p:txBody>
            </p:sp>
            <p:sp>
              <p:nvSpPr>
                <p:cNvPr id="161" name="Text Box 79">
                  <a:extLst>
                    <a:ext uri="{FF2B5EF4-FFF2-40B4-BE49-F238E27FC236}">
                      <a16:creationId xmlns:a16="http://schemas.microsoft.com/office/drawing/2014/main" id="{5D07C5EE-CF96-1441-A8A4-14B2C1E5B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62" name="Text Box 80">
                  <a:extLst>
                    <a:ext uri="{FF2B5EF4-FFF2-40B4-BE49-F238E27FC236}">
                      <a16:creationId xmlns:a16="http://schemas.microsoft.com/office/drawing/2014/main" id="{76121A31-0CF9-CD4B-AE69-015165CD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G</a:t>
                  </a:r>
                </a:p>
              </p:txBody>
            </p:sp>
            <p:pic>
              <p:nvPicPr>
                <p:cNvPr id="163" name="Picture 3">
                  <a:extLst>
                    <a:ext uri="{FF2B5EF4-FFF2-40B4-BE49-F238E27FC236}">
                      <a16:creationId xmlns:a16="http://schemas.microsoft.com/office/drawing/2014/main" id="{A60EFC24-CD1C-1840-BFF1-506A513FE7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64" name="Group 44">
                  <a:extLst>
                    <a:ext uri="{FF2B5EF4-FFF2-40B4-BE49-F238E27FC236}">
                      <a16:creationId xmlns:a16="http://schemas.microsoft.com/office/drawing/2014/main" id="{72C50D88-FE1C-914B-9179-8D1F978E0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6B6B128B-F962-F94D-9DF1-510848850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7" name="Freeform 46">
                    <a:extLst>
                      <a:ext uri="{FF2B5EF4-FFF2-40B4-BE49-F238E27FC236}">
                        <a16:creationId xmlns:a16="http://schemas.microsoft.com/office/drawing/2014/main" id="{C0150CF8-A697-CE42-940C-37756D41B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5" name="Group 44">
                  <a:extLst>
                    <a:ext uri="{FF2B5EF4-FFF2-40B4-BE49-F238E27FC236}">
                      <a16:creationId xmlns:a16="http://schemas.microsoft.com/office/drawing/2014/main" id="{3070217F-553E-764A-99FA-E2DA6A9B3D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4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7C73311-AB56-AB43-AD0E-BECBF1D54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5" name="Freeform 46">
                    <a:extLst>
                      <a:ext uri="{FF2B5EF4-FFF2-40B4-BE49-F238E27FC236}">
                        <a16:creationId xmlns:a16="http://schemas.microsoft.com/office/drawing/2014/main" id="{52C81438-9114-5446-B747-FBE54C660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6" name="Group 44">
                  <a:extLst>
                    <a:ext uri="{FF2B5EF4-FFF2-40B4-BE49-F238E27FC236}">
                      <a16:creationId xmlns:a16="http://schemas.microsoft.com/office/drawing/2014/main" id="{4533CD9B-FBCF-5447-8350-43CE87CD6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2" name="Picture 45" descr="desktop_computer_stylized_medium">
                    <a:extLst>
                      <a:ext uri="{FF2B5EF4-FFF2-40B4-BE49-F238E27FC236}">
                        <a16:creationId xmlns:a16="http://schemas.microsoft.com/office/drawing/2014/main" id="{B2D533C9-2A78-B940-8439-12C55294CF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3" name="Freeform 46">
                    <a:extLst>
                      <a:ext uri="{FF2B5EF4-FFF2-40B4-BE49-F238E27FC236}">
                        <a16:creationId xmlns:a16="http://schemas.microsoft.com/office/drawing/2014/main" id="{57FD2025-5E4C-8743-B974-760B98881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7" name="Group 44">
                  <a:extLst>
                    <a:ext uri="{FF2B5EF4-FFF2-40B4-BE49-F238E27FC236}">
                      <a16:creationId xmlns:a16="http://schemas.microsoft.com/office/drawing/2014/main" id="{39417816-E3DF-9944-8BB2-9ECAEA935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0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B414230-1306-5F4E-A458-0537D0528C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1" name="Freeform 46">
                    <a:extLst>
                      <a:ext uri="{FF2B5EF4-FFF2-40B4-BE49-F238E27FC236}">
                        <a16:creationId xmlns:a16="http://schemas.microsoft.com/office/drawing/2014/main" id="{309159E7-31D8-234D-93D0-BE8C00415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8" name="Group 44">
                  <a:extLst>
                    <a:ext uri="{FF2B5EF4-FFF2-40B4-BE49-F238E27FC236}">
                      <a16:creationId xmlns:a16="http://schemas.microsoft.com/office/drawing/2014/main" id="{4E2C6A6D-6868-344A-8B6D-7879FC94C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8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41FED28-3695-BF44-9514-315EAD5328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9" name="Freeform 46">
                    <a:extLst>
                      <a:ext uri="{FF2B5EF4-FFF2-40B4-BE49-F238E27FC236}">
                        <a16:creationId xmlns:a16="http://schemas.microsoft.com/office/drawing/2014/main" id="{2B011CDD-EC17-8A46-97F7-9084D9FC8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9" name="Group 44">
                  <a:extLst>
                    <a:ext uri="{FF2B5EF4-FFF2-40B4-BE49-F238E27FC236}">
                      <a16:creationId xmlns:a16="http://schemas.microsoft.com/office/drawing/2014/main" id="{7F3E3005-6E4C-2E48-BEB0-D7DCE47F5B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F69E930-531C-CC49-9369-A6258D2C3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Freeform 46">
                    <a:extLst>
                      <a:ext uri="{FF2B5EF4-FFF2-40B4-BE49-F238E27FC236}">
                        <a16:creationId xmlns:a16="http://schemas.microsoft.com/office/drawing/2014/main" id="{275B5DF6-0840-1741-A596-61D1E7D33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pic>
              <p:nvPicPr>
                <p:cNvPr id="174" name="Picture 3">
                  <a:extLst>
                    <a:ext uri="{FF2B5EF4-FFF2-40B4-BE49-F238E27FC236}">
                      <a16:creationId xmlns:a16="http://schemas.microsoft.com/office/drawing/2014/main" id="{99A8D395-2415-D740-B879-CB64DE3E7C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3">
                  <a:extLst>
                    <a:ext uri="{FF2B5EF4-FFF2-40B4-BE49-F238E27FC236}">
                      <a16:creationId xmlns:a16="http://schemas.microsoft.com/office/drawing/2014/main" id="{7E37AF4C-6642-944F-893E-8F764A20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C8817A8-53E1-E640-9C0B-D148675E84B3}"/>
                  </a:ext>
                </a:extLst>
              </p:cNvPr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B86E610-C8E9-A14E-BADA-D521477BFA5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09BCF10E-F11E-0940-9427-2C52D3A0442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F91BDF-2C7D-004F-9F7E-3424FDD7E858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6D5738-B1DB-A64F-B2FF-D00B6DCAFBC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8F3D5853-4CB9-3346-8B27-854B90D8207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114FA665-825C-3446-AE24-97A1A9B094BE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CF92E888-6087-BF4C-9FD9-B93CB8E368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D0CB96-FF06-0747-8D6C-17B6E3D64A00}"/>
                  </a:ext>
                </a:extLst>
              </p:cNvPr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BE4C02F-92B5-E34A-8A31-6DCFE62E955D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FC68E576-D54E-734B-8697-D893832C877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96132C5-D867-5746-8DB9-936FC4CA34AB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F331719B-2E38-6C46-8045-A59B4810FCF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FAF6128-2431-6D43-969E-D212F938549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105D7E56-FF41-A349-A7F2-51A25370D45A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06FE8BF-E5DA-3A43-8C2C-0214135AEF6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1382BC6-B124-C34A-AF5F-106CD750D54D}"/>
                  </a:ext>
                </a:extLst>
              </p:cNvPr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54875C8-3537-534D-8699-79202C6EF3C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37C804ED-78E1-0B43-8D28-3CBDFC6F975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29B3492-B39F-9C4E-9E12-23A21BE7194F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3146775C-54FD-D548-A314-3302205C36ED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7C1051E3-E4D3-EA4F-B5CF-25F7520318D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06D6E15E-1DE1-A94F-AE8B-1AB24533AFE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68FA2054-559F-3D4E-8F12-33A0DEB0D2B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8092B4B-73A7-B84A-B44A-87B3F8EE42A7}"/>
                </a:ext>
              </a:extLst>
            </p:cNvPr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081AD-DFBF-1947-B539-A661D799E72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DFB88302-207F-7041-A836-DBC7ED27F4D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A1C7D64-8BED-D44B-9F41-2A71D08A306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AC3DE160-A795-FB4B-AEE9-AB6FD5F7BA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0795C6B9-582B-1C4C-94D8-E6BE17D986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9D86823-997E-6E44-B47F-086D7D2EDA6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BF0DBBF3-4106-7A4E-9218-F47B958ADE7D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2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Small institutional network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340" y="349726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8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Switches vs.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</a:t>
            </a:r>
            <a:r>
              <a:rPr lang="en-US" dirty="0">
                <a:solidFill>
                  <a:srgbClr val="CC0000"/>
                </a:solidFill>
              </a:rPr>
              <a:t>: </a:t>
            </a:r>
            <a:r>
              <a:rPr lang="en-US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57455" y="3613887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routers: </a:t>
            </a:r>
            <a:r>
              <a:rPr lang="en-US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learn forwarding table using flooding, learning, MAC addresses 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/>
              <a:t>Switch is a </a:t>
            </a:r>
            <a:r>
              <a:rPr lang="en-US" sz="3200" dirty="0">
                <a:solidFill>
                  <a:srgbClr val="C00000"/>
                </a:solidFill>
              </a:rPr>
              <a:t>link-layer</a:t>
            </a:r>
            <a:r>
              <a:rPr lang="en-US" sz="3200" dirty="0"/>
              <a:t> device: takes an </a:t>
            </a:r>
            <a:r>
              <a:rPr lang="en-US" sz="3200" i="1" dirty="0">
                <a:solidFill>
                  <a:srgbClr val="0000A8"/>
                </a:solidFill>
              </a:rPr>
              <a:t>active</a:t>
            </a:r>
            <a:r>
              <a:rPr lang="en-US" sz="3200" dirty="0"/>
              <a:t> role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store, forward Ethernet frames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examine incoming frame’s MAC address, </a:t>
            </a:r>
            <a:r>
              <a:rPr lang="en-US" sz="2800" i="1" dirty="0">
                <a:solidFill>
                  <a:srgbClr val="0000A8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transparent: </a:t>
            </a:r>
            <a:r>
              <a:rPr lang="en-US" sz="2800" dirty="0"/>
              <a:t>hosts </a:t>
            </a:r>
            <a:r>
              <a:rPr lang="en-US" sz="2800" i="1" dirty="0"/>
              <a:t>unaware</a:t>
            </a:r>
            <a:r>
              <a:rPr lang="en-US" sz="2800" dirty="0"/>
              <a:t> of presence of switches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plug-and-play, self-learning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  <a:p>
            <a:pPr lvl="1" indent="-293688">
              <a:defRPr/>
            </a:pPr>
            <a:r>
              <a:rPr lang="en-US" dirty="0"/>
              <a:t>but A-to-A’ and C to A’ can </a:t>
            </a:r>
            <a:r>
              <a:rPr lang="en-US" i="1" dirty="0"/>
              <a:t>not </a:t>
            </a:r>
            <a:r>
              <a:rPr lang="en-US" dirty="0"/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A:</a:t>
            </a:r>
            <a:r>
              <a:rPr lang="en-US" i="1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u="sng" dirty="0">
                <a:solidFill>
                  <a:srgbClr val="CC0000"/>
                </a:solidFill>
              </a:rPr>
              <a:t>Q: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  <a:endParaRPr lang="en-US" sz="3200" dirty="0"/>
          </a:p>
          <a:p>
            <a:pPr marL="806450" lvl="1" indent="-284163">
              <a:lnSpc>
                <a:spcPct val="100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/>
              <a:t>switch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learns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/>
              <a:t>when  frame 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index switch table using MAC destination address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</a:rPr>
              <a:t>3. 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entry found for destination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99"/>
                </a:solidFill>
              </a:rPr>
              <a:t>     </a:t>
            </a:r>
            <a:r>
              <a:rPr lang="en-US" sz="2800" dirty="0">
                <a:solidFill>
                  <a:srgbClr val="000099"/>
                </a:solidFill>
              </a:rPr>
              <a:t>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destination on segment from which frame arrived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>
                <a:solidFill>
                  <a:srgbClr val="000099"/>
                </a:solidFill>
              </a:rPr>
              <a:t>then</a:t>
            </a:r>
            <a:r>
              <a:rPr lang="en-US" sz="2800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dirty="0">
                <a:solidFill>
                  <a:srgbClr val="000099"/>
                </a:solidFill>
              </a:rPr>
              <a:t>}</a:t>
            </a:r>
            <a:r>
              <a:rPr lang="en-US" sz="2800" b="1" dirty="0">
                <a:solidFill>
                  <a:schemeClr val="accent2"/>
                </a:solidFill>
              </a:rPr>
              <a:t>   </a:t>
            </a:r>
            <a:endParaRPr lang="en-US" sz="2800" dirty="0"/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flood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frame destination, A’, location unknown:</a:t>
            </a:r>
            <a:endParaRPr lang="en-US" i="1" dirty="0"/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    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marL="457200" indent="-2873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23782</TotalTime>
  <Words>873</Words>
  <Application>Microsoft Office PowerPoint</Application>
  <PresentationFormat>Widescreen</PresentationFormat>
  <Paragraphs>278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Small institutional network</vt:lpstr>
      <vt:lpstr>Switches vs.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852</cp:revision>
  <dcterms:created xsi:type="dcterms:W3CDTF">2020-01-18T07:24:59Z</dcterms:created>
  <dcterms:modified xsi:type="dcterms:W3CDTF">2021-06-19T03:14:12Z</dcterms:modified>
</cp:coreProperties>
</file>