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956" r:id="rId2"/>
    <p:sldId id="964" r:id="rId3"/>
    <p:sldId id="1047" r:id="rId4"/>
    <p:sldId id="1048" r:id="rId5"/>
    <p:sldId id="1153" r:id="rId6"/>
    <p:sldId id="1154" r:id="rId7"/>
    <p:sldId id="1086" r:id="rId8"/>
    <p:sldId id="104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0729"/>
  </p:normalViewPr>
  <p:slideViewPr>
    <p:cSldViewPr snapToGrid="0" snapToObjects="1">
      <p:cViewPr varScale="1">
        <p:scale>
          <a:sx n="65" d="100"/>
          <a:sy n="65" d="100"/>
        </p:scale>
        <p:origin x="270" y="72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logical communication , we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that from an application’s perspective, it is as if the hosts running the processes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directly connected; in reality, the hosts may be on opposite sides of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planet, connected via numerous routers and a wide range of link types. Application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 use the logical communication provided by the transport layer to send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 to each other, free from the worry of the details of the physical infrastructure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carry these messages.</a:t>
            </a:r>
          </a:p>
          <a:p>
            <a:endParaRPr lang="en-US" dirty="0"/>
          </a:p>
          <a:p>
            <a:r>
              <a:rPr lang="en-US" dirty="0"/>
              <a:t>Let’s look at each of these three (logical communications, actions,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14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336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928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1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354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87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overview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ACD2-5E28-0840-A1E8-F9AB901F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1763" y="1253331"/>
            <a:ext cx="4842088" cy="4351338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goal:</a:t>
            </a:r>
            <a:r>
              <a:rPr lang="en-US" alt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00050" indent="-285750">
              <a:buFont typeface="Wingdings" charset="2"/>
              <a:buChar char="§"/>
              <a:defRPr/>
            </a:pPr>
            <a:r>
              <a:rPr lang="en-US" sz="3200" dirty="0"/>
              <a:t>understand 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  <a:endParaRPr lang="en-US" sz="3200" dirty="0"/>
          </a:p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68416" y="1815962"/>
            <a:ext cx="5994400" cy="4799013"/>
          </a:xfrm>
        </p:spPr>
        <p:txBody>
          <a:bodyPr>
            <a:normAutofit/>
          </a:bodyPr>
          <a:lstStyle/>
          <a:p>
            <a:pPr marL="457200" indent="-285750">
              <a:buFont typeface="Wingdings" charset="2"/>
              <a:buChar char="§"/>
              <a:defRPr/>
            </a:pPr>
            <a:r>
              <a:rPr lang="en-US" sz="3200" dirty="0"/>
              <a:t>learn about Internet transport layer protocols: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UDP: connectionless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TCP: connection-oriented reliable transport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 congestion control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84F46-D79C-3048-9B21-CEBC66650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54664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4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services and protocols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681218" y="1443831"/>
            <a:ext cx="5815703" cy="1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communication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application processes running on different hosts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406266" y="1372497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CB1C97D-3768-4242-9FE4-DEE44A32C22B}"/>
              </a:ext>
            </a:extLst>
          </p:cNvPr>
          <p:cNvGrpSpPr/>
          <p:nvPr/>
        </p:nvGrpSpPr>
        <p:grpSpPr>
          <a:xfrm>
            <a:off x="7680324" y="1137866"/>
            <a:ext cx="3489213" cy="4926975"/>
            <a:chOff x="7680324" y="1137866"/>
            <a:chExt cx="3489213" cy="4926975"/>
          </a:xfrm>
        </p:grpSpPr>
        <p:sp>
          <p:nvSpPr>
            <p:cNvPr id="463" name="Freeform 917">
              <a:extLst>
                <a:ext uri="{FF2B5EF4-FFF2-40B4-BE49-F238E27FC236}">
                  <a16:creationId xmlns:a16="http://schemas.microsoft.com/office/drawing/2014/main" id="{ADACC4C8-123A-0642-ADC2-DC6E1D927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845" y="1190714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Freeform 917">
              <a:extLst>
                <a:ext uri="{FF2B5EF4-FFF2-40B4-BE49-F238E27FC236}">
                  <a16:creationId xmlns:a16="http://schemas.microsoft.com/office/drawing/2014/main" id="{831FA212-BCFB-1F40-96A0-1C871E9E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523" y="4775289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D244DE-F453-1349-B665-A1EA38EE658E}"/>
                </a:ext>
              </a:extLst>
            </p:cNvPr>
            <p:cNvGrpSpPr/>
            <p:nvPr/>
          </p:nvGrpSpPr>
          <p:grpSpPr>
            <a:xfrm>
              <a:off x="7680324" y="1137866"/>
              <a:ext cx="3489213" cy="4926975"/>
              <a:chOff x="7680324" y="1137866"/>
              <a:chExt cx="3489213" cy="4926975"/>
            </a:xfrm>
          </p:grpSpPr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D57ABF6C-635D-8547-9D46-7AFB160876AA}"/>
                  </a:ext>
                </a:extLst>
              </p:cNvPr>
              <p:cNvSpPr/>
              <p:nvPr/>
            </p:nvSpPr>
            <p:spPr>
              <a:xfrm>
                <a:off x="7680324" y="1814171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2895CDC0-6EA0-564A-AFB6-E1E735A44F41}"/>
                  </a:ext>
                </a:extLst>
              </p:cNvPr>
              <p:cNvSpPr/>
              <p:nvPr/>
            </p:nvSpPr>
            <p:spPr>
              <a:xfrm>
                <a:off x="9823450" y="5554772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FEE881-E73C-8C4D-A5ED-9848E08F428B}"/>
                  </a:ext>
                </a:extLst>
              </p:cNvPr>
              <p:cNvGrpSpPr/>
              <p:nvPr/>
            </p:nvGrpSpPr>
            <p:grpSpPr>
              <a:xfrm>
                <a:off x="10288915" y="4742972"/>
                <a:ext cx="880622" cy="861812"/>
                <a:chOff x="10288915" y="4742972"/>
                <a:chExt cx="880622" cy="861812"/>
              </a:xfrm>
            </p:grpSpPr>
            <p:grpSp>
              <p:nvGrpSpPr>
                <p:cNvPr id="323" name="Group 950">
                  <a:extLst>
                    <a:ext uri="{FF2B5EF4-FFF2-40B4-BE49-F238E27FC236}">
                      <a16:creationId xmlns:a16="http://schemas.microsoft.com/office/drawing/2014/main" id="{BF16D25A-05F2-BD48-8851-FCCC3771B7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88915" y="5273951"/>
                  <a:ext cx="177192" cy="330833"/>
                  <a:chOff x="4140" y="429"/>
                  <a:chExt cx="1425" cy="2396"/>
                </a:xfrm>
              </p:grpSpPr>
              <p:sp>
                <p:nvSpPr>
                  <p:cNvPr id="324" name="Freeform 951">
                    <a:extLst>
                      <a:ext uri="{FF2B5EF4-FFF2-40B4-BE49-F238E27FC236}">
                        <a16:creationId xmlns:a16="http://schemas.microsoft.com/office/drawing/2014/main" id="{72C50429-8235-E440-B0F8-ADCFAC748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Rectangle 952">
                    <a:extLst>
                      <a:ext uri="{FF2B5EF4-FFF2-40B4-BE49-F238E27FC236}">
                        <a16:creationId xmlns:a16="http://schemas.microsoft.com/office/drawing/2014/main" id="{C8289D20-20EF-CE4A-B82D-CC6F98B220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6" name="Freeform 953">
                    <a:extLst>
                      <a:ext uri="{FF2B5EF4-FFF2-40B4-BE49-F238E27FC236}">
                        <a16:creationId xmlns:a16="http://schemas.microsoft.com/office/drawing/2014/main" id="{512EE24C-2BC1-5A45-B541-28FAD55222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Freeform 954">
                    <a:extLst>
                      <a:ext uri="{FF2B5EF4-FFF2-40B4-BE49-F238E27FC236}">
                        <a16:creationId xmlns:a16="http://schemas.microsoft.com/office/drawing/2014/main" id="{CC26DF50-FD02-994D-80F7-4CD21CC31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8" name="Rectangle 955">
                    <a:extLst>
                      <a:ext uri="{FF2B5EF4-FFF2-40B4-BE49-F238E27FC236}">
                        <a16:creationId xmlns:a16="http://schemas.microsoft.com/office/drawing/2014/main" id="{12D5F885-EEB6-EA49-8F16-8E65F7B568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29" name="Group 956">
                    <a:extLst>
                      <a:ext uri="{FF2B5EF4-FFF2-40B4-BE49-F238E27FC236}">
                        <a16:creationId xmlns:a16="http://schemas.microsoft.com/office/drawing/2014/main" id="{4819CF1A-CAA2-2445-BACA-6333C67700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354" name="AutoShape 957">
                      <a:extLst>
                        <a:ext uri="{FF2B5EF4-FFF2-40B4-BE49-F238E27FC236}">
                          <a16:creationId xmlns:a16="http://schemas.microsoft.com/office/drawing/2014/main" id="{F403CAA7-7575-5B45-9B26-74060E67ED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5" name="AutoShape 958">
                      <a:extLst>
                        <a:ext uri="{FF2B5EF4-FFF2-40B4-BE49-F238E27FC236}">
                          <a16:creationId xmlns:a16="http://schemas.microsoft.com/office/drawing/2014/main" id="{E7C03107-B3D4-E74B-8026-51FC5FB4C9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0" name="Rectangle 959">
                    <a:extLst>
                      <a:ext uri="{FF2B5EF4-FFF2-40B4-BE49-F238E27FC236}">
                        <a16:creationId xmlns:a16="http://schemas.microsoft.com/office/drawing/2014/main" id="{8C82FD14-8B3E-4C45-BA2F-1D536922BB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1" name="Group 960">
                    <a:extLst>
                      <a:ext uri="{FF2B5EF4-FFF2-40B4-BE49-F238E27FC236}">
                        <a16:creationId xmlns:a16="http://schemas.microsoft.com/office/drawing/2014/main" id="{848EC42A-6B0F-D74E-99AF-9287D4319D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352" name="AutoShape 961">
                      <a:extLst>
                        <a:ext uri="{FF2B5EF4-FFF2-40B4-BE49-F238E27FC236}">
                          <a16:creationId xmlns:a16="http://schemas.microsoft.com/office/drawing/2014/main" id="{5837F05C-C8FD-5D48-B46A-FAF46F8F6D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3" name="AutoShape 962">
                      <a:extLst>
                        <a:ext uri="{FF2B5EF4-FFF2-40B4-BE49-F238E27FC236}">
                          <a16:creationId xmlns:a16="http://schemas.microsoft.com/office/drawing/2014/main" id="{85884ACD-1556-C049-9208-BBD38D4BCB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2" name="Rectangle 963">
                    <a:extLst>
                      <a:ext uri="{FF2B5EF4-FFF2-40B4-BE49-F238E27FC236}">
                        <a16:creationId xmlns:a16="http://schemas.microsoft.com/office/drawing/2014/main" id="{BB3BDCEC-6ABC-7E44-B9C4-70680B6560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3" name="Rectangle 964">
                    <a:extLst>
                      <a:ext uri="{FF2B5EF4-FFF2-40B4-BE49-F238E27FC236}">
                        <a16:creationId xmlns:a16="http://schemas.microsoft.com/office/drawing/2014/main" id="{BF659529-BF75-D64D-A398-3F5F02E8D6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4" name="Group 965">
                    <a:extLst>
                      <a:ext uri="{FF2B5EF4-FFF2-40B4-BE49-F238E27FC236}">
                        <a16:creationId xmlns:a16="http://schemas.microsoft.com/office/drawing/2014/main" id="{08EED94E-296E-6944-AB01-4E0F74CF60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50" name="AutoShape 966">
                      <a:extLst>
                        <a:ext uri="{FF2B5EF4-FFF2-40B4-BE49-F238E27FC236}">
                          <a16:creationId xmlns:a16="http://schemas.microsoft.com/office/drawing/2014/main" id="{E45BC691-EDAB-5043-B974-6931BF4A1A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AutoShape 967">
                      <a:extLst>
                        <a:ext uri="{FF2B5EF4-FFF2-40B4-BE49-F238E27FC236}">
                          <a16:creationId xmlns:a16="http://schemas.microsoft.com/office/drawing/2014/main" id="{BC4BCC73-0226-7344-A90F-A319311EB0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5" name="Freeform 968">
                    <a:extLst>
                      <a:ext uri="{FF2B5EF4-FFF2-40B4-BE49-F238E27FC236}">
                        <a16:creationId xmlns:a16="http://schemas.microsoft.com/office/drawing/2014/main" id="{4D3CB3E6-04E9-DD42-A1E2-B9CFDE5F40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6" name="Group 969">
                    <a:extLst>
                      <a:ext uri="{FF2B5EF4-FFF2-40B4-BE49-F238E27FC236}">
                        <a16:creationId xmlns:a16="http://schemas.microsoft.com/office/drawing/2014/main" id="{D3A85C8F-5C9D-004C-BED1-826FD6B753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48" name="AutoShape 970">
                      <a:extLst>
                        <a:ext uri="{FF2B5EF4-FFF2-40B4-BE49-F238E27FC236}">
                          <a16:creationId xmlns:a16="http://schemas.microsoft.com/office/drawing/2014/main" id="{61DC189F-D857-CE49-9706-A99AFD0741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9" name="AutoShape 971">
                      <a:extLst>
                        <a:ext uri="{FF2B5EF4-FFF2-40B4-BE49-F238E27FC236}">
                          <a16:creationId xmlns:a16="http://schemas.microsoft.com/office/drawing/2014/main" id="{8FED6611-7057-CD45-9474-CA215533CF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7" name="Rectangle 972">
                    <a:extLst>
                      <a:ext uri="{FF2B5EF4-FFF2-40B4-BE49-F238E27FC236}">
                        <a16:creationId xmlns:a16="http://schemas.microsoft.com/office/drawing/2014/main" id="{043E3E2C-723D-CA49-8604-B8FA4FD292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Freeform 973">
                    <a:extLst>
                      <a:ext uri="{FF2B5EF4-FFF2-40B4-BE49-F238E27FC236}">
                        <a16:creationId xmlns:a16="http://schemas.microsoft.com/office/drawing/2014/main" id="{A7D59DBF-B240-2743-8F05-CD66521792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9" name="Freeform 974">
                    <a:extLst>
                      <a:ext uri="{FF2B5EF4-FFF2-40B4-BE49-F238E27FC236}">
                        <a16:creationId xmlns:a16="http://schemas.microsoft.com/office/drawing/2014/main" id="{782758E0-5FA1-2541-8957-4820DA264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Oval 975">
                    <a:extLst>
                      <a:ext uri="{FF2B5EF4-FFF2-40B4-BE49-F238E27FC236}">
                        <a16:creationId xmlns:a16="http://schemas.microsoft.com/office/drawing/2014/main" id="{E43434A9-1771-1841-B10D-00C68B13FB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Freeform 976">
                    <a:extLst>
                      <a:ext uri="{FF2B5EF4-FFF2-40B4-BE49-F238E27FC236}">
                        <a16:creationId xmlns:a16="http://schemas.microsoft.com/office/drawing/2014/main" id="{7F3BC29B-77D4-0345-BC99-5EBDE5178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2" name="AutoShape 977">
                    <a:extLst>
                      <a:ext uri="{FF2B5EF4-FFF2-40B4-BE49-F238E27FC236}">
                        <a16:creationId xmlns:a16="http://schemas.microsoft.com/office/drawing/2014/main" id="{AB8C4D5D-D558-0E48-B735-10A1700F9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AutoShape 978">
                    <a:extLst>
                      <a:ext uri="{FF2B5EF4-FFF2-40B4-BE49-F238E27FC236}">
                        <a16:creationId xmlns:a16="http://schemas.microsoft.com/office/drawing/2014/main" id="{A52E34C3-2A4E-6E43-AEAD-80E9029E9F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Oval 979">
                    <a:extLst>
                      <a:ext uri="{FF2B5EF4-FFF2-40B4-BE49-F238E27FC236}">
                        <a16:creationId xmlns:a16="http://schemas.microsoft.com/office/drawing/2014/main" id="{CF996EB8-B8AF-1645-81FB-5C4480FC10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Oval 980">
                    <a:extLst>
                      <a:ext uri="{FF2B5EF4-FFF2-40B4-BE49-F238E27FC236}">
                        <a16:creationId xmlns:a16="http://schemas.microsoft.com/office/drawing/2014/main" id="{6ABBF416-3D25-A54A-B9CB-9BC7B8D8BD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Oval 981">
                    <a:extLst>
                      <a:ext uri="{FF2B5EF4-FFF2-40B4-BE49-F238E27FC236}">
                        <a16:creationId xmlns:a16="http://schemas.microsoft.com/office/drawing/2014/main" id="{BEBFB614-43B9-5A4B-8E5D-794244BE12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Rectangle 982">
                    <a:extLst>
                      <a:ext uri="{FF2B5EF4-FFF2-40B4-BE49-F238E27FC236}">
                        <a16:creationId xmlns:a16="http://schemas.microsoft.com/office/drawing/2014/main" id="{C5CE1C8E-4047-8540-B7FB-EBAB3DBC64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65" name="Rectangle 227">
                  <a:extLst>
                    <a:ext uri="{FF2B5EF4-FFF2-40B4-BE49-F238E27FC236}">
                      <a16:creationId xmlns:a16="http://schemas.microsoft.com/office/drawing/2014/main" id="{DDE0D48B-5AA6-5340-937B-33FE1BA44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2186" y="4753064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6" name="Rectangle 228">
                  <a:extLst>
                    <a:ext uri="{FF2B5EF4-FFF2-40B4-BE49-F238E27FC236}">
                      <a16:creationId xmlns:a16="http://schemas.microsoft.com/office/drawing/2014/main" id="{AEBD2839-8A70-0849-9413-EA386C5B0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18848" y="4776877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7" name="Rectangle 229">
                  <a:extLst>
                    <a:ext uri="{FF2B5EF4-FFF2-40B4-BE49-F238E27FC236}">
                      <a16:creationId xmlns:a16="http://schemas.microsoft.com/office/drawing/2014/main" id="{66D99AF7-74D7-B440-A1E0-2DC5D0A5E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5991" y="4930726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8" name="Text Box 230">
                  <a:extLst>
                    <a:ext uri="{FF2B5EF4-FFF2-40B4-BE49-F238E27FC236}">
                      <a16:creationId xmlns:a16="http://schemas.microsoft.com/office/drawing/2014/main" id="{0C785C80-53AC-EA4E-992A-05BE1EFF5E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55149" y="4742972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9" name="Line 231">
                  <a:extLst>
                    <a:ext uri="{FF2B5EF4-FFF2-40B4-BE49-F238E27FC236}">
                      <a16:creationId xmlns:a16="http://schemas.microsoft.com/office/drawing/2014/main" id="{444422FC-4C08-2E49-AD0C-394B62D1B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18848" y="5119777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Line 232">
                  <a:extLst>
                    <a:ext uri="{FF2B5EF4-FFF2-40B4-BE49-F238E27FC236}">
                      <a16:creationId xmlns:a16="http://schemas.microsoft.com/office/drawing/2014/main" id="{D3DF9882-BA24-4148-9227-6803DB03F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257889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Line 233">
                  <a:extLst>
                    <a:ext uri="{FF2B5EF4-FFF2-40B4-BE49-F238E27FC236}">
                      <a16:creationId xmlns:a16="http://schemas.microsoft.com/office/drawing/2014/main" id="{238E9799-3D8B-F54E-BFBB-FE1237FAD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396002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77610FF-4F61-2C4A-A861-FC0ED9C69928}"/>
                  </a:ext>
                </a:extLst>
              </p:cNvPr>
              <p:cNvGrpSpPr/>
              <p:nvPr/>
            </p:nvGrpSpPr>
            <p:grpSpPr>
              <a:xfrm>
                <a:off x="8252702" y="1137866"/>
                <a:ext cx="814388" cy="854075"/>
                <a:chOff x="9791027" y="656358"/>
                <a:chExt cx="814388" cy="854075"/>
              </a:xfrm>
            </p:grpSpPr>
            <p:sp>
              <p:nvSpPr>
                <p:cNvPr id="519" name="Rectangle 227">
                  <a:extLst>
                    <a:ext uri="{FF2B5EF4-FFF2-40B4-BE49-F238E27FC236}">
                      <a16:creationId xmlns:a16="http://schemas.microsoft.com/office/drawing/2014/main" id="{B61510CE-247E-1E43-BA4A-EC188AFE0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88064" y="666450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Rectangle 228">
                  <a:extLst>
                    <a:ext uri="{FF2B5EF4-FFF2-40B4-BE49-F238E27FC236}">
                      <a16:creationId xmlns:a16="http://schemas.microsoft.com/office/drawing/2014/main" id="{4174338D-3A0E-9747-819D-0C19F4DF4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54726" y="690263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Rectangle 229">
                  <a:extLst>
                    <a:ext uri="{FF2B5EF4-FFF2-40B4-BE49-F238E27FC236}">
                      <a16:creationId xmlns:a16="http://schemas.microsoft.com/office/drawing/2014/main" id="{621AE13C-4ABC-334F-8206-4D5E08465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61869" y="844112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Text Box 230">
                  <a:extLst>
                    <a:ext uri="{FF2B5EF4-FFF2-40B4-BE49-F238E27FC236}">
                      <a16:creationId xmlns:a16="http://schemas.microsoft.com/office/drawing/2014/main" id="{CA38D367-F86F-AB43-B21E-1EEE691D3D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1027" y="656358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231">
                  <a:extLst>
                    <a:ext uri="{FF2B5EF4-FFF2-40B4-BE49-F238E27FC236}">
                      <a16:creationId xmlns:a16="http://schemas.microsoft.com/office/drawing/2014/main" id="{A3474A7D-75ED-1D4F-BB1C-5BA4ECFE69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54726" y="1033163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4" name="Line 232">
                  <a:extLst>
                    <a:ext uri="{FF2B5EF4-FFF2-40B4-BE49-F238E27FC236}">
                      <a16:creationId xmlns:a16="http://schemas.microsoft.com/office/drawing/2014/main" id="{79D6BFCD-0081-1543-8A02-CDC78B944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171275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Line 233">
                  <a:extLst>
                    <a:ext uri="{FF2B5EF4-FFF2-40B4-BE49-F238E27FC236}">
                      <a16:creationId xmlns:a16="http://schemas.microsoft.com/office/drawing/2014/main" id="{539E5FFB-197B-6F44-A1D2-C9A93359A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309388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8" name="Up-Down Arrow 557">
                <a:extLst>
                  <a:ext uri="{FF2B5EF4-FFF2-40B4-BE49-F238E27FC236}">
                    <a16:creationId xmlns:a16="http://schemas.microsoft.com/office/drawing/2014/main" id="{1F1264FF-C88C-CF4E-85AF-1CB82BE0554E}"/>
                  </a:ext>
                </a:extLst>
              </p:cNvPr>
              <p:cNvSpPr/>
              <p:nvPr/>
            </p:nvSpPr>
            <p:spPr>
              <a:xfrm rot="19889198">
                <a:off x="9544123" y="1270072"/>
                <a:ext cx="626354" cy="3838406"/>
              </a:xfrm>
              <a:prstGeom prst="up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BDB4ECF5-2BA8-034C-9E12-98E6A9A3E77D}"/>
                  </a:ext>
                </a:extLst>
              </p:cNvPr>
              <p:cNvSpPr txBox="1"/>
              <p:nvPr/>
            </p:nvSpPr>
            <p:spPr>
              <a:xfrm rot="3706861">
                <a:off x="8640694" y="3103268"/>
                <a:ext cx="255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end-end transport</a:t>
                </a:r>
              </a:p>
            </p:txBody>
          </p:sp>
        </p:grpSp>
      </p:grpSp>
      <p:sp>
        <p:nvSpPr>
          <p:cNvPr id="517" name="Rectangle 3">
            <a:extLst>
              <a:ext uri="{FF2B5EF4-FFF2-40B4-BE49-F238E27FC236}">
                <a16:creationId xmlns:a16="http://schemas.microsoft.com/office/drawing/2014/main" id="{5DD1F129-FF75-B647-8A9A-42B6C0C7E416}"/>
              </a:ext>
            </a:extLst>
          </p:cNvPr>
          <p:cNvSpPr txBox="1">
            <a:spLocks noChangeArrowheads="1"/>
          </p:cNvSpPr>
          <p:nvPr/>
        </p:nvSpPr>
        <p:spPr>
          <a:xfrm>
            <a:off x="684691" y="2787535"/>
            <a:ext cx="5815703" cy="232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protocols actions in end systems: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sender: breaks application messages into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passes to  network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receiver: reassembles segments into messages, passes to application layer</a:t>
            </a:r>
          </a:p>
        </p:txBody>
      </p:sp>
      <p:sp>
        <p:nvSpPr>
          <p:cNvPr id="518" name="Rectangle 3">
            <a:extLst>
              <a:ext uri="{FF2B5EF4-FFF2-40B4-BE49-F238E27FC236}">
                <a16:creationId xmlns:a16="http://schemas.microsoft.com/office/drawing/2014/main" id="{C3EBA7FC-18E1-7D43-9310-976F49009C6C}"/>
              </a:ext>
            </a:extLst>
          </p:cNvPr>
          <p:cNvSpPr txBox="1">
            <a:spLocks noChangeArrowheads="1"/>
          </p:cNvSpPr>
          <p:nvPr/>
        </p:nvSpPr>
        <p:spPr>
          <a:xfrm>
            <a:off x="681217" y="5165099"/>
            <a:ext cx="5815703" cy="144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transport protocols available to Internet 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TCP, UDP</a:t>
            </a:r>
          </a:p>
        </p:txBody>
      </p:sp>
      <p:sp>
        <p:nvSpPr>
          <p:cNvPr id="526" name="Slide Number Placeholder 2">
            <a:extLst>
              <a:ext uri="{FF2B5EF4-FFF2-40B4-BE49-F238E27FC236}">
                <a16:creationId xmlns:a16="http://schemas.microsoft.com/office/drawing/2014/main" id="{58250C2D-03C7-2C42-9317-E77099EDA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0" animBg="1"/>
      <p:bldP spid="517" grpId="0"/>
      <p:bldP spid="5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Transport vs. network layer services and protocols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CEA1E0-276F-284D-BD4E-42C8F1EBF3F6}"/>
              </a:ext>
            </a:extLst>
          </p:cNvPr>
          <p:cNvGrpSpPr/>
          <p:nvPr/>
        </p:nvGrpSpPr>
        <p:grpSpPr>
          <a:xfrm>
            <a:off x="6278709" y="1094882"/>
            <a:ext cx="5468536" cy="5077175"/>
            <a:chOff x="6430780" y="1365914"/>
            <a:chExt cx="5468536" cy="5077175"/>
          </a:xfrm>
        </p:grpSpPr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C47118FD-7A98-6943-B3A3-B578E5FB9F06}"/>
                </a:ext>
              </a:extLst>
            </p:cNvPr>
            <p:cNvSpPr/>
            <p:nvPr/>
          </p:nvSpPr>
          <p:spPr>
            <a:xfrm>
              <a:off x="6539916" y="1365914"/>
              <a:ext cx="5359400" cy="4954628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8" name="Rectangle 7">
              <a:extLst>
                <a:ext uri="{FF2B5EF4-FFF2-40B4-BE49-F238E27FC236}">
                  <a16:creationId xmlns:a16="http://schemas.microsoft.com/office/drawing/2014/main" id="{9123CC0F-084C-694A-973E-DDF8B74DB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780" y="1910777"/>
              <a:ext cx="5230917" cy="440976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26" name="Text Box 11">
              <a:extLst>
                <a:ext uri="{FF2B5EF4-FFF2-40B4-BE49-F238E27FC236}">
                  <a16:creationId xmlns:a16="http://schemas.microsoft.com/office/drawing/2014/main" id="{8933385F-1349-114E-8950-59CB886F3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167" y="1686939"/>
              <a:ext cx="3025187" cy="445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45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household analogy:</a:t>
              </a:r>
              <a:endPara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27" name="Rectangle 4">
              <a:extLst>
                <a:ext uri="{FF2B5EF4-FFF2-40B4-BE49-F238E27FC236}">
                  <a16:creationId xmlns:a16="http://schemas.microsoft.com/office/drawing/2014/main" id="{D8394745-F660-7141-9DD3-60B497C3EBA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extLst>
              <a:ext uri="{91240B29-F687-4f45-9708-019B960494DF}">
                <a14:hiddenLine xmlns="" xmlns:a14="http://schemas.microsoft.com/office/drawing/2010/main" w="19050" cmpd="sng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 kids in Ann’</a:t>
              </a:r>
              <a:r>
                <a:rPr kumimoji="0" lang="en-US" altLang="ja-JP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house sending letters to 12 kids in Bill’s house:</a:t>
              </a:r>
              <a:endParaRPr kumimoji="0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hosts = houses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processes = kids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 messages = letters in envelopes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 protocol = Ann and Bill who </a:t>
              </a:r>
              <a:r>
                <a:rPr kumimoji="0" lang="en-US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demux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to in-house siblings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network-layer protocol = postal service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CFAA90E-01F6-9442-8C29-5980D20B9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754" y="1415907"/>
            <a:ext cx="3622416" cy="50351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49E7E9-FAA1-6B4E-871E-EA23858B60C6}"/>
              </a:ext>
            </a:extLst>
          </p:cNvPr>
          <p:cNvSpPr/>
          <p:nvPr/>
        </p:nvSpPr>
        <p:spPr>
          <a:xfrm>
            <a:off x="6387844" y="4452079"/>
            <a:ext cx="5121782" cy="1364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D98765B-6EC7-864F-8A48-2FBCD8212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Transport vs. network layer services and protocols</a:t>
            </a:r>
            <a:endParaRPr lang="en-US" dirty="0"/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5055A8EA-25BB-5D41-BECF-4117E4AC2670}"/>
              </a:ext>
            </a:extLst>
          </p:cNvPr>
          <p:cNvSpPr txBox="1">
            <a:spLocks noChangeArrowheads="1"/>
          </p:cNvSpPr>
          <p:nvPr/>
        </p:nvSpPr>
        <p:spPr>
          <a:xfrm>
            <a:off x="702363" y="1523857"/>
            <a:ext cx="523091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logical communication between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logical communication between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relies on, enhances, network layer services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B3154C-E2F2-B640-9101-FD641275409F}"/>
              </a:ext>
            </a:extLst>
          </p:cNvPr>
          <p:cNvGrpSpPr/>
          <p:nvPr/>
        </p:nvGrpSpPr>
        <p:grpSpPr>
          <a:xfrm>
            <a:off x="6278709" y="1094882"/>
            <a:ext cx="5468536" cy="5077175"/>
            <a:chOff x="6430780" y="1365914"/>
            <a:chExt cx="5468536" cy="50771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4A5E17-837C-DE48-93F3-00B93CF1AE37}"/>
                </a:ext>
              </a:extLst>
            </p:cNvPr>
            <p:cNvSpPr/>
            <p:nvPr/>
          </p:nvSpPr>
          <p:spPr>
            <a:xfrm>
              <a:off x="6539916" y="1365914"/>
              <a:ext cx="5359400" cy="4954628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C856713D-7747-664B-A733-CBE345A08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0780" y="1910777"/>
              <a:ext cx="5230917" cy="440976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83681804-D37D-9E4B-A91F-556F18A79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4167" y="1686939"/>
              <a:ext cx="3025187" cy="445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ct val="45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household analogy:</a:t>
              </a:r>
              <a:endPara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2B981950-019B-6940-9B4D-39B4F993673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539915" y="2193352"/>
              <a:ext cx="4916773" cy="4249737"/>
            </a:xfrm>
            <a:prstGeom prst="rect">
              <a:avLst/>
            </a:prstGeom>
            <a:extLst>
              <a:ext uri="{91240B29-F687-4f45-9708-019B960494DF}">
                <a14:hiddenLine xmlns="" xmlns:a14="http://schemas.microsoft.com/office/drawing/2010/main" w="19050" cmpd="sng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 kids in Ann’</a:t>
              </a:r>
              <a:r>
                <a:rPr kumimoji="0" lang="en-US" altLang="ja-JP" sz="3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 house sending letters to 12 kids in Bill’s house:</a:t>
              </a:r>
              <a:endParaRPr kumimoji="0" lang="en-US" altLang="ja-JP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hosts = houses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processes = kids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 messages = letters in envelopes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 protocol = Ann and Bill who </a:t>
              </a:r>
              <a:r>
                <a:rPr kumimoji="0" lang="en-US" alt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demux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to in-house siblings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network-layer protocol = postal service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7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E19E6-C8F3-AD4D-8133-B75677CF81D5}"/>
              </a:ext>
            </a:extLst>
          </p:cNvPr>
          <p:cNvSpPr/>
          <p:nvPr/>
        </p:nvSpPr>
        <p:spPr>
          <a:xfrm>
            <a:off x="6387844" y="4463368"/>
            <a:ext cx="5059089" cy="1364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F55E6C29-4D3E-9C46-8DC6-206D0A0BA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5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71146" y="2078287"/>
            <a:ext cx="2415414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270781" y="1644192"/>
            <a:ext cx="3715697" cy="40520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T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9491" y="2999047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130" name="Slide Number Placeholder 2">
            <a:extLst>
              <a:ext uri="{FF2B5EF4-FFF2-40B4-BE49-F238E27FC236}">
                <a16:creationId xmlns:a16="http://schemas.microsoft.com/office/drawing/2014/main" id="{684D6C37-F877-7142-9DC9-7032BA756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00052 0.093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306 C -0.00013 0.14931 -0.00091 0.20347 -0.00169 0.26181 L -0.11432 0.32593 L -0.43333 0.31991 C -0.47513 0.3044 -0.51719 0.27778 -0.55846 0.26366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43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91" grpId="0"/>
      <p:bldP spid="94" grpId="0"/>
      <p:bldP spid="95" grpId="0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43548" y="2078287"/>
            <a:ext cx="2443011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425009" y="1191386"/>
            <a:ext cx="3666301" cy="445990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4" name="Group 149">
            <a:extLst>
              <a:ext uri="{FF2B5EF4-FFF2-40B4-BE49-F238E27FC236}">
                <a16:creationId xmlns:a16="http://schemas.microsoft.com/office/drawing/2014/main" id="{63E54651-4A95-3749-9095-CA7015203D88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85" name="Rectangle 73">
              <a:extLst>
                <a:ext uri="{FF2B5EF4-FFF2-40B4-BE49-F238E27FC236}">
                  <a16:creationId xmlns:a16="http://schemas.microsoft.com/office/drawing/2014/main" id="{280DAB38-0E9E-F34F-8F9A-9367D3F3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Rectangle 74">
              <a:extLst>
                <a:ext uri="{FF2B5EF4-FFF2-40B4-BE49-F238E27FC236}">
                  <a16:creationId xmlns:a16="http://schemas.microsoft.com/office/drawing/2014/main" id="{B4B3D106-96DD-1043-A6B0-160355FE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Rectangle 75">
              <a:extLst>
                <a:ext uri="{FF2B5EF4-FFF2-40B4-BE49-F238E27FC236}">
                  <a16:creationId xmlns:a16="http://schemas.microsoft.com/office/drawing/2014/main" id="{C5BB7FFA-9E81-524A-AFF4-0278B5CB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Rectangle 129">
              <a:extLst>
                <a:ext uri="{FF2B5EF4-FFF2-40B4-BE49-F238E27FC236}">
                  <a16:creationId xmlns:a16="http://schemas.microsoft.com/office/drawing/2014/main" id="{25DAD60B-59D9-D343-8677-62E63FE4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5F1D59D2-8EB3-004A-9300-4BC4758C645B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695A34D-8B86-1543-9A29-0310FB2B9383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1656D58-2006-444D-9DF3-929C2C3A9462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EC242EC-76E3-8842-966A-909D1964B0B8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 msg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146FAE95-BF64-744E-B6D7-85AE3120C980}"/>
              </a:ext>
            </a:extLst>
          </p:cNvPr>
          <p:cNvSpPr txBox="1"/>
          <p:nvPr/>
        </p:nvSpPr>
        <p:spPr>
          <a:xfrm>
            <a:off x="4391041" y="312590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845376D-0F8D-7E40-9089-6FAE4370FEA0}"/>
              </a:ext>
            </a:extLst>
          </p:cNvPr>
          <p:cNvSpPr txBox="1"/>
          <p:nvPr/>
        </p:nvSpPr>
        <p:spPr>
          <a:xfrm>
            <a:off x="4389103" y="2734423"/>
            <a:ext cx="38254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header values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BFC24B6-C127-6F4C-BCDC-A8E792032914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8B83E4F-9A85-E449-9928-9D59A14EC074}"/>
              </a:ext>
            </a:extLst>
          </p:cNvPr>
          <p:cNvGrpSpPr/>
          <p:nvPr/>
        </p:nvGrpSpPr>
        <p:grpSpPr>
          <a:xfrm>
            <a:off x="1745737" y="4814948"/>
            <a:ext cx="1818022" cy="369332"/>
            <a:chOff x="7863122" y="5632673"/>
            <a:chExt cx="1818022" cy="36933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FD92661A-D54F-D249-95ED-0FF27E685E68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B9B2F8-7A2C-4D4A-9815-0AC06BE1D516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C19CB13-59AD-3E40-AC4C-CF25CFC27E46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9964EF5-DAF4-5A49-B8EB-E8A5D01CEAE7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663F7BA-0DF3-D94B-9C74-3E86A6732DD0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FB939F0-C8E1-9645-8997-AFBC0BF0005F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192B5ECF-BCF6-FB4F-96CB-B48F1BD83E0B}"/>
              </a:ext>
            </a:extLst>
          </p:cNvPr>
          <p:cNvSpPr txBox="1"/>
          <p:nvPr/>
        </p:nvSpPr>
        <p:spPr>
          <a:xfrm>
            <a:off x="4395862" y="380972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282913C-E44E-4C40-ADB1-A9BB2BFBFFD7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Slide Number Placeholder 2">
            <a:extLst>
              <a:ext uri="{FF2B5EF4-FFF2-40B4-BE49-F238E27FC236}">
                <a16:creationId xmlns:a16="http://schemas.microsoft.com/office/drawing/2014/main" id="{00325223-4816-0640-A30C-AB4803E0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00039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1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5" grpId="0"/>
      <p:bldP spid="203" grpId="0"/>
      <p:bldP spid="204" grpId="0" animBg="1"/>
      <p:bldP spid="20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11" y="25934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" panose="020F0502020204030204" pitchFamily="34" charset="0"/>
              </a:rPr>
              <a:t>Two principal Internet transport protocols</a:t>
            </a:r>
            <a:endParaRPr lang="en-US" sz="48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9" name="Oval 448">
            <a:extLst>
              <a:ext uri="{FF2B5EF4-FFF2-40B4-BE49-F238E27FC236}">
                <a16:creationId xmlns:a16="http://schemas.microsoft.com/office/drawing/2014/main" id="{D57ABF6C-635D-8547-9D46-7AFB160876AA}"/>
              </a:ext>
            </a:extLst>
          </p:cNvPr>
          <p:cNvSpPr/>
          <p:nvPr/>
        </p:nvSpPr>
        <p:spPr>
          <a:xfrm>
            <a:off x="7680324" y="1814171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2895CDC0-6EA0-564A-AFB6-E1E735A44F41}"/>
              </a:ext>
            </a:extLst>
          </p:cNvPr>
          <p:cNvSpPr/>
          <p:nvPr/>
        </p:nvSpPr>
        <p:spPr>
          <a:xfrm>
            <a:off x="9823450" y="5554772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Freeform 917">
            <a:extLst>
              <a:ext uri="{FF2B5EF4-FFF2-40B4-BE49-F238E27FC236}">
                <a16:creationId xmlns:a16="http://schemas.microsoft.com/office/drawing/2014/main" id="{ADACC4C8-123A-0642-ADC2-DC6E1D927429}"/>
              </a:ext>
            </a:extLst>
          </p:cNvPr>
          <p:cNvSpPr>
            <a:spLocks/>
          </p:cNvSpPr>
          <p:nvPr/>
        </p:nvSpPr>
        <p:spPr bwMode="auto">
          <a:xfrm>
            <a:off x="8005845" y="1190714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FEE881-E73C-8C4D-A5ED-9848E08F428B}"/>
              </a:ext>
            </a:extLst>
          </p:cNvPr>
          <p:cNvGrpSpPr/>
          <p:nvPr/>
        </p:nvGrpSpPr>
        <p:grpSpPr>
          <a:xfrm>
            <a:off x="10288915" y="4742972"/>
            <a:ext cx="880622" cy="861812"/>
            <a:chOff x="10288915" y="4742972"/>
            <a:chExt cx="880622" cy="861812"/>
          </a:xfrm>
        </p:grpSpPr>
        <p:grpSp>
          <p:nvGrpSpPr>
            <p:cNvPr id="323" name="Group 950">
              <a:extLst>
                <a:ext uri="{FF2B5EF4-FFF2-40B4-BE49-F238E27FC236}">
                  <a16:creationId xmlns:a16="http://schemas.microsoft.com/office/drawing/2014/main" id="{BF16D25A-05F2-BD48-8851-FCCC3771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8915" y="5273951"/>
              <a:ext cx="177192" cy="330833"/>
              <a:chOff x="4140" y="429"/>
              <a:chExt cx="1425" cy="2396"/>
            </a:xfrm>
          </p:grpSpPr>
          <p:sp>
            <p:nvSpPr>
              <p:cNvPr id="324" name="Freeform 951">
                <a:extLst>
                  <a:ext uri="{FF2B5EF4-FFF2-40B4-BE49-F238E27FC236}">
                    <a16:creationId xmlns:a16="http://schemas.microsoft.com/office/drawing/2014/main" id="{72C50429-8235-E440-B0F8-ADCFAC748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952">
                <a:extLst>
                  <a:ext uri="{FF2B5EF4-FFF2-40B4-BE49-F238E27FC236}">
                    <a16:creationId xmlns:a16="http://schemas.microsoft.com/office/drawing/2014/main" id="{C8289D20-20EF-CE4A-B82D-CC6F98B22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reeform 953">
                <a:extLst>
                  <a:ext uri="{FF2B5EF4-FFF2-40B4-BE49-F238E27FC236}">
                    <a16:creationId xmlns:a16="http://schemas.microsoft.com/office/drawing/2014/main" id="{512EE24C-2BC1-5A45-B541-28FAD5522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954">
                <a:extLst>
                  <a:ext uri="{FF2B5EF4-FFF2-40B4-BE49-F238E27FC236}">
                    <a16:creationId xmlns:a16="http://schemas.microsoft.com/office/drawing/2014/main" id="{CC26DF50-FD02-994D-80F7-4CD21CC31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Rectangle 955">
                <a:extLst>
                  <a:ext uri="{FF2B5EF4-FFF2-40B4-BE49-F238E27FC236}">
                    <a16:creationId xmlns:a16="http://schemas.microsoft.com/office/drawing/2014/main" id="{12D5F885-EEB6-EA49-8F16-8E65F7B56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9" name="Group 956">
                <a:extLst>
                  <a:ext uri="{FF2B5EF4-FFF2-40B4-BE49-F238E27FC236}">
                    <a16:creationId xmlns:a16="http://schemas.microsoft.com/office/drawing/2014/main" id="{4819CF1A-CAA2-2445-BACA-6333C6770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4" name="AutoShape 957">
                  <a:extLst>
                    <a:ext uri="{FF2B5EF4-FFF2-40B4-BE49-F238E27FC236}">
                      <a16:creationId xmlns:a16="http://schemas.microsoft.com/office/drawing/2014/main" id="{F403CAA7-7575-5B45-9B26-74060E67E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AutoShape 958">
                  <a:extLst>
                    <a:ext uri="{FF2B5EF4-FFF2-40B4-BE49-F238E27FC236}">
                      <a16:creationId xmlns:a16="http://schemas.microsoft.com/office/drawing/2014/main" id="{E7C03107-B3D4-E74B-8026-51FC5FB4C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0" name="Rectangle 959">
                <a:extLst>
                  <a:ext uri="{FF2B5EF4-FFF2-40B4-BE49-F238E27FC236}">
                    <a16:creationId xmlns:a16="http://schemas.microsoft.com/office/drawing/2014/main" id="{8C82FD14-8B3E-4C45-BA2F-1D536922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1" name="Group 960">
                <a:extLst>
                  <a:ext uri="{FF2B5EF4-FFF2-40B4-BE49-F238E27FC236}">
                    <a16:creationId xmlns:a16="http://schemas.microsoft.com/office/drawing/2014/main" id="{848EC42A-6B0F-D74E-99AF-9287D4319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2" name="AutoShape 961">
                  <a:extLst>
                    <a:ext uri="{FF2B5EF4-FFF2-40B4-BE49-F238E27FC236}">
                      <a16:creationId xmlns:a16="http://schemas.microsoft.com/office/drawing/2014/main" id="{5837F05C-C8FD-5D48-B46A-FAF46F8F6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AutoShape 962">
                  <a:extLst>
                    <a:ext uri="{FF2B5EF4-FFF2-40B4-BE49-F238E27FC236}">
                      <a16:creationId xmlns:a16="http://schemas.microsoft.com/office/drawing/2014/main" id="{85884ACD-1556-C049-9208-BBD38D4BC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2" name="Rectangle 963">
                <a:extLst>
                  <a:ext uri="{FF2B5EF4-FFF2-40B4-BE49-F238E27FC236}">
                    <a16:creationId xmlns:a16="http://schemas.microsoft.com/office/drawing/2014/main" id="{BB3BDCEC-6ABC-7E44-B9C4-70680B656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 964">
                <a:extLst>
                  <a:ext uri="{FF2B5EF4-FFF2-40B4-BE49-F238E27FC236}">
                    <a16:creationId xmlns:a16="http://schemas.microsoft.com/office/drawing/2014/main" id="{BF659529-BF75-D64D-A398-3F5F02E8D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4" name="Group 965">
                <a:extLst>
                  <a:ext uri="{FF2B5EF4-FFF2-40B4-BE49-F238E27FC236}">
                    <a16:creationId xmlns:a16="http://schemas.microsoft.com/office/drawing/2014/main" id="{08EED94E-296E-6944-AB01-4E0F74CF6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" name="AutoShape 966">
                  <a:extLst>
                    <a:ext uri="{FF2B5EF4-FFF2-40B4-BE49-F238E27FC236}">
                      <a16:creationId xmlns:a16="http://schemas.microsoft.com/office/drawing/2014/main" id="{E45BC691-EDAB-5043-B974-6931BF4A1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AutoShape 967">
                  <a:extLst>
                    <a:ext uri="{FF2B5EF4-FFF2-40B4-BE49-F238E27FC236}">
                      <a16:creationId xmlns:a16="http://schemas.microsoft.com/office/drawing/2014/main" id="{BC4BCC73-0226-7344-A90F-A319311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5" name="Freeform 968">
                <a:extLst>
                  <a:ext uri="{FF2B5EF4-FFF2-40B4-BE49-F238E27FC236}">
                    <a16:creationId xmlns:a16="http://schemas.microsoft.com/office/drawing/2014/main" id="{4D3CB3E6-04E9-DD42-A1E2-B9CFDE5F4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6" name="Group 969">
                <a:extLst>
                  <a:ext uri="{FF2B5EF4-FFF2-40B4-BE49-F238E27FC236}">
                    <a16:creationId xmlns:a16="http://schemas.microsoft.com/office/drawing/2014/main" id="{D3A85C8F-5C9D-004C-BED1-826FD6B75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" name="AutoShape 970">
                  <a:extLst>
                    <a:ext uri="{FF2B5EF4-FFF2-40B4-BE49-F238E27FC236}">
                      <a16:creationId xmlns:a16="http://schemas.microsoft.com/office/drawing/2014/main" id="{61DC189F-D857-CE49-9706-A99AFD074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AutoShape 971">
                  <a:extLst>
                    <a:ext uri="{FF2B5EF4-FFF2-40B4-BE49-F238E27FC236}">
                      <a16:creationId xmlns:a16="http://schemas.microsoft.com/office/drawing/2014/main" id="{8FED6611-7057-CD45-9474-CA215533C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7" name="Rectangle 972">
                <a:extLst>
                  <a:ext uri="{FF2B5EF4-FFF2-40B4-BE49-F238E27FC236}">
                    <a16:creationId xmlns:a16="http://schemas.microsoft.com/office/drawing/2014/main" id="{043E3E2C-723D-CA49-8604-B8FA4FD29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reeform 973">
                <a:extLst>
                  <a:ext uri="{FF2B5EF4-FFF2-40B4-BE49-F238E27FC236}">
                    <a16:creationId xmlns:a16="http://schemas.microsoft.com/office/drawing/2014/main" id="{A7D59DBF-B240-2743-8F05-CD6652179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974">
                <a:extLst>
                  <a:ext uri="{FF2B5EF4-FFF2-40B4-BE49-F238E27FC236}">
                    <a16:creationId xmlns:a16="http://schemas.microsoft.com/office/drawing/2014/main" id="{782758E0-5FA1-2541-8957-4820DA264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975">
                <a:extLst>
                  <a:ext uri="{FF2B5EF4-FFF2-40B4-BE49-F238E27FC236}">
                    <a16:creationId xmlns:a16="http://schemas.microsoft.com/office/drawing/2014/main" id="{E43434A9-1771-1841-B10D-00C68B13F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reeform 976">
                <a:extLst>
                  <a:ext uri="{FF2B5EF4-FFF2-40B4-BE49-F238E27FC236}">
                    <a16:creationId xmlns:a16="http://schemas.microsoft.com/office/drawing/2014/main" id="{7F3BC29B-77D4-0345-BC99-5EBDE5178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AutoShape 977">
                <a:extLst>
                  <a:ext uri="{FF2B5EF4-FFF2-40B4-BE49-F238E27FC236}">
                    <a16:creationId xmlns:a16="http://schemas.microsoft.com/office/drawing/2014/main" id="{AB8C4D5D-D558-0E48-B735-10A1700F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3" name="AutoShape 978">
                <a:extLst>
                  <a:ext uri="{FF2B5EF4-FFF2-40B4-BE49-F238E27FC236}">
                    <a16:creationId xmlns:a16="http://schemas.microsoft.com/office/drawing/2014/main" id="{A52E34C3-2A4E-6E43-AEAD-80E9029E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4" name="Oval 979">
                <a:extLst>
                  <a:ext uri="{FF2B5EF4-FFF2-40B4-BE49-F238E27FC236}">
                    <a16:creationId xmlns:a16="http://schemas.microsoft.com/office/drawing/2014/main" id="{CF996EB8-B8AF-1645-81FB-5C4480FC1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5" name="Oval 980">
                <a:extLst>
                  <a:ext uri="{FF2B5EF4-FFF2-40B4-BE49-F238E27FC236}">
                    <a16:creationId xmlns:a16="http://schemas.microsoft.com/office/drawing/2014/main" id="{6ABBF416-3D25-A54A-B9CB-9BC7B8D8B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6" name="Oval 981">
                <a:extLst>
                  <a:ext uri="{FF2B5EF4-FFF2-40B4-BE49-F238E27FC236}">
                    <a16:creationId xmlns:a16="http://schemas.microsoft.com/office/drawing/2014/main" id="{BEBFB614-43B9-5A4B-8E5D-794244BE1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7" name="Rectangle 982">
                <a:extLst>
                  <a:ext uri="{FF2B5EF4-FFF2-40B4-BE49-F238E27FC236}">
                    <a16:creationId xmlns:a16="http://schemas.microsoft.com/office/drawing/2014/main" id="{C5CE1C8E-4047-8540-B7FB-EBAB3DBC6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5" name="Rectangle 227">
              <a:extLst>
                <a:ext uri="{FF2B5EF4-FFF2-40B4-BE49-F238E27FC236}">
                  <a16:creationId xmlns:a16="http://schemas.microsoft.com/office/drawing/2014/main" id="{DDE0D48B-5AA6-5340-937B-33FE1BA4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186" y="4753064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Rectangle 228">
              <a:extLst>
                <a:ext uri="{FF2B5EF4-FFF2-40B4-BE49-F238E27FC236}">
                  <a16:creationId xmlns:a16="http://schemas.microsoft.com/office/drawing/2014/main" id="{AEBD2839-8A70-0849-9413-EA386C5B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848" y="4776877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7" name="Rectangle 229">
              <a:extLst>
                <a:ext uri="{FF2B5EF4-FFF2-40B4-BE49-F238E27FC236}">
                  <a16:creationId xmlns:a16="http://schemas.microsoft.com/office/drawing/2014/main" id="{66D99AF7-74D7-B440-A1E0-2DC5D0A5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5991" y="4930726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8" name="Text Box 230">
              <a:extLst>
                <a:ext uri="{FF2B5EF4-FFF2-40B4-BE49-F238E27FC236}">
                  <a16:creationId xmlns:a16="http://schemas.microsoft.com/office/drawing/2014/main" id="{0C785C80-53AC-EA4E-992A-05BE1EFF5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5149" y="4742972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9" name="Line 231">
              <a:extLst>
                <a:ext uri="{FF2B5EF4-FFF2-40B4-BE49-F238E27FC236}">
                  <a16:creationId xmlns:a16="http://schemas.microsoft.com/office/drawing/2014/main" id="{444422FC-4C08-2E49-AD0C-394B62D1B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8848" y="5119777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Line 232">
              <a:extLst>
                <a:ext uri="{FF2B5EF4-FFF2-40B4-BE49-F238E27FC236}">
                  <a16:creationId xmlns:a16="http://schemas.microsoft.com/office/drawing/2014/main" id="{D3DF9882-BA24-4148-9227-6803DB03F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257889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Line 233">
              <a:extLst>
                <a:ext uri="{FF2B5EF4-FFF2-40B4-BE49-F238E27FC236}">
                  <a16:creationId xmlns:a16="http://schemas.microsoft.com/office/drawing/2014/main" id="{238E9799-3D8B-F54E-BFBB-FE1237FAD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396002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2" name="Freeform 917">
            <a:extLst>
              <a:ext uri="{FF2B5EF4-FFF2-40B4-BE49-F238E27FC236}">
                <a16:creationId xmlns:a16="http://schemas.microsoft.com/office/drawing/2014/main" id="{831FA212-BCFB-1F40-96A0-1C871E9EF3AB}"/>
              </a:ext>
            </a:extLst>
          </p:cNvPr>
          <p:cNvSpPr>
            <a:spLocks/>
          </p:cNvSpPr>
          <p:nvPr/>
        </p:nvSpPr>
        <p:spPr bwMode="auto">
          <a:xfrm>
            <a:off x="10104523" y="4775289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7610FF-4F61-2C4A-A861-FC0ED9C69928}"/>
              </a:ext>
            </a:extLst>
          </p:cNvPr>
          <p:cNvGrpSpPr/>
          <p:nvPr/>
        </p:nvGrpSpPr>
        <p:grpSpPr>
          <a:xfrm>
            <a:off x="8252702" y="1137866"/>
            <a:ext cx="814388" cy="854075"/>
            <a:chOff x="9791027" y="656358"/>
            <a:chExt cx="814388" cy="854075"/>
          </a:xfrm>
        </p:grpSpPr>
        <p:sp>
          <p:nvSpPr>
            <p:cNvPr id="519" name="Rectangle 227">
              <a:extLst>
                <a:ext uri="{FF2B5EF4-FFF2-40B4-BE49-F238E27FC236}">
                  <a16:creationId xmlns:a16="http://schemas.microsoft.com/office/drawing/2014/main" id="{B61510CE-247E-1E43-BA4A-EC188AFE0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8064" y="666450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Rectangle 228">
              <a:extLst>
                <a:ext uri="{FF2B5EF4-FFF2-40B4-BE49-F238E27FC236}">
                  <a16:creationId xmlns:a16="http://schemas.microsoft.com/office/drawing/2014/main" id="{4174338D-3A0E-9747-819D-0C19F4DF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26" y="690263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Rectangle 229">
              <a:extLst>
                <a:ext uri="{FF2B5EF4-FFF2-40B4-BE49-F238E27FC236}">
                  <a16:creationId xmlns:a16="http://schemas.microsoft.com/office/drawing/2014/main" id="{621AE13C-4ABC-334F-8206-4D5E0846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1869" y="844112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Text Box 230">
              <a:extLst>
                <a:ext uri="{FF2B5EF4-FFF2-40B4-BE49-F238E27FC236}">
                  <a16:creationId xmlns:a16="http://schemas.microsoft.com/office/drawing/2014/main" id="{CA38D367-F86F-AB43-B21E-1EEE691D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1027" y="656358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1">
              <a:extLst>
                <a:ext uri="{FF2B5EF4-FFF2-40B4-BE49-F238E27FC236}">
                  <a16:creationId xmlns:a16="http://schemas.microsoft.com/office/drawing/2014/main" id="{A3474A7D-75ED-1D4F-BB1C-5BA4ECFE6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4726" y="1033163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Line 232">
              <a:extLst>
                <a:ext uri="{FF2B5EF4-FFF2-40B4-BE49-F238E27FC236}">
                  <a16:creationId xmlns:a16="http://schemas.microsoft.com/office/drawing/2014/main" id="{79D6BFCD-0081-1543-8A02-CDC78B944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171275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Line 233">
              <a:extLst>
                <a:ext uri="{FF2B5EF4-FFF2-40B4-BE49-F238E27FC236}">
                  <a16:creationId xmlns:a16="http://schemas.microsoft.com/office/drawing/2014/main" id="{539E5FFB-197B-6F44-A1D2-C9A93359A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309388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8" name="Up-Down Arrow 557">
            <a:extLst>
              <a:ext uri="{FF2B5EF4-FFF2-40B4-BE49-F238E27FC236}">
                <a16:creationId xmlns:a16="http://schemas.microsoft.com/office/drawing/2014/main" id="{1F1264FF-C88C-CF4E-85AF-1CB82BE0554E}"/>
              </a:ext>
            </a:extLst>
          </p:cNvPr>
          <p:cNvSpPr/>
          <p:nvPr/>
        </p:nvSpPr>
        <p:spPr>
          <a:xfrm rot="19889198">
            <a:off x="9544123" y="1270072"/>
            <a:ext cx="626354" cy="3838406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BDB4ECF5-2BA8-034C-9E12-98E6A9A3E77D}"/>
              </a:ext>
            </a:extLst>
          </p:cNvPr>
          <p:cNvSpPr txBox="1"/>
          <p:nvPr/>
        </p:nvSpPr>
        <p:spPr>
          <a:xfrm rot="3706861">
            <a:off x="8640694" y="3103268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end-end transport</a:t>
            </a:r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6893AA1C-B5CC-D446-9A4F-4636B0A87E22}"/>
              </a:ext>
            </a:extLst>
          </p:cNvPr>
          <p:cNvSpPr txBox="1">
            <a:spLocks noChangeArrowheads="1"/>
          </p:cNvSpPr>
          <p:nvPr/>
        </p:nvSpPr>
        <p:spPr>
          <a:xfrm>
            <a:off x="736738" y="1365914"/>
            <a:ext cx="6288757" cy="511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 Control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delivery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 setup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Datagram Protocol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unreliable, unordered delivery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no-frills extension of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best-effort” IP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services not available: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delay guarantees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bandwidth guarantees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8" name="Slide Number Placeholder 2">
            <a:extLst>
              <a:ext uri="{FF2B5EF4-FFF2-40B4-BE49-F238E27FC236}">
                <a16:creationId xmlns:a16="http://schemas.microsoft.com/office/drawing/2014/main" id="{5EAB89B4-AD20-DC49-B545-2C57C592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8882</TotalTime>
  <Words>675</Words>
  <Application>Microsoft Office PowerPoint</Application>
  <PresentationFormat>Widescreen</PresentationFormat>
  <Paragraphs>236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Transport layer: overview</vt:lpstr>
      <vt:lpstr>Transport layer: roadmap</vt:lpstr>
      <vt:lpstr>Transport services and protocols</vt:lpstr>
      <vt:lpstr>Transport vs. network layer services and protocols</vt:lpstr>
      <vt:lpstr>Transport vs. network layer services and protocols</vt:lpstr>
      <vt:lpstr>Transport Layer Actions</vt:lpstr>
      <vt:lpstr>Transport Layer Actions</vt:lpstr>
      <vt:lpstr>Two principal Internet transport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AHMAD MUDASSIR</cp:lastModifiedBy>
  <cp:revision>399</cp:revision>
  <dcterms:created xsi:type="dcterms:W3CDTF">2020-01-18T07:24:59Z</dcterms:created>
  <dcterms:modified xsi:type="dcterms:W3CDTF">2021-04-22T02:35:48Z</dcterms:modified>
</cp:coreProperties>
</file>