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1042" r:id="rId2"/>
    <p:sldId id="1161" r:id="rId3"/>
    <p:sldId id="1162" r:id="rId4"/>
    <p:sldId id="1163" r:id="rId5"/>
    <p:sldId id="1164" r:id="rId6"/>
    <p:sldId id="1165" r:id="rId7"/>
    <p:sldId id="1166" r:id="rId8"/>
    <p:sldId id="1167" r:id="rId9"/>
    <p:sldId id="1058" r:id="rId10"/>
    <p:sldId id="1168" r:id="rId11"/>
    <p:sldId id="1169" r:id="rId12"/>
    <p:sldId id="1170" r:id="rId13"/>
    <p:sldId id="11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3"/>
    <a:srgbClr val="3C6CDF"/>
    <a:srgbClr val="ED356A"/>
    <a:srgbClr val="E40000"/>
    <a:srgbClr val="FFB3D3"/>
    <a:srgbClr val="FA376E"/>
    <a:srgbClr val="9CDFF9"/>
    <a:srgbClr val="0000A8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90729"/>
  </p:normalViewPr>
  <p:slideViewPr>
    <p:cSldViewPr snapToGrid="0" snapToObjects="1">
      <p:cViewPr varScale="1">
        <p:scale>
          <a:sx n="65" d="100"/>
          <a:sy n="65" d="100"/>
        </p:scale>
        <p:origin x="270" y="72"/>
      </p:cViewPr>
      <p:guideLst/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98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4433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076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338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196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369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525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this RFC – </a:t>
            </a:r>
            <a:r>
              <a:rPr lang="en-US"/>
              <a:t>it’s only 2.5 pages!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7823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3869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792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2057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0690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381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Transport Layer: roadmap</a:t>
            </a:r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5AB9D8D-7F05-094B-8DA6-3095A7A7A0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798690" y="1414011"/>
            <a:ext cx="6618109" cy="5029078"/>
          </a:xfrm>
        </p:spPr>
        <p:txBody>
          <a:bodyPr>
            <a:normAutofit/>
          </a:bodyPr>
          <a:lstStyle/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Transport-layer services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Multiplexing and demultiplexing</a:t>
            </a:r>
          </a:p>
          <a:p>
            <a:pPr marL="403225" indent="-285750">
              <a:spcBef>
                <a:spcPts val="800"/>
              </a:spcBef>
            </a:pPr>
            <a:r>
              <a:rPr lang="en-US" altLang="en-US" sz="3200" dirty="0">
                <a:cs typeface="Calibri" panose="020F0502020204030204" pitchFamily="34" charset="0"/>
              </a:rPr>
              <a:t>Connectionless transport: UDP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cs typeface="Calibri" panose="020F0502020204030204" pitchFamily="34" charset="0"/>
              </a:rPr>
              <a:t>Principles of reliable data transfer 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Connection-oriented transport: TCP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Principles of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TCP congestion control</a:t>
            </a:r>
          </a:p>
          <a:p>
            <a:pPr marL="403225" indent="-285750">
              <a:spcBef>
                <a:spcPts val="800"/>
              </a:spcBef>
              <a:buClr>
                <a:schemeClr val="bg1">
                  <a:lumMod val="75000"/>
                </a:schemeClr>
              </a:buClr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Evolution of transport-layer functionality</a:t>
            </a:r>
          </a:p>
          <a:p>
            <a:pPr marL="117475" indent="0">
              <a:spcBef>
                <a:spcPts val="800"/>
              </a:spcBef>
              <a:buClr>
                <a:schemeClr val="bg1">
                  <a:lumMod val="75000"/>
                </a:schemeClr>
              </a:buClr>
              <a:buNone/>
            </a:pP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5CF63D-A871-3249-B853-1FF5A26EE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7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31698387-9861-714A-B5A0-B2C8BE36CD3A}"/>
              </a:ext>
            </a:extLst>
          </p:cNvPr>
          <p:cNvSpPr txBox="1">
            <a:spLocks noChangeArrowheads="1"/>
          </p:cNvSpPr>
          <p:nvPr/>
        </p:nvSpPr>
        <p:spPr>
          <a:xfrm>
            <a:off x="990599" y="2218943"/>
            <a:ext cx="4662055" cy="4478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sender: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treat contents of UDP segment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(including UDP header fields and IP addresses)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 sequence of 16-bit integers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addition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(one’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complement sum)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of segment content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checksum value put into UDP checksum field</a:t>
            </a: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5767820" y="2132890"/>
            <a:ext cx="5728855" cy="4082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compute checksum of received segment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check if computed checksum equals checksum field value: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Not equal - error detected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Equal - no error detected.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But maybe errors nonetheless?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More later ….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D9262EE8-BA51-1D4E-A36D-BDC09C45F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9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an example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228BD91C-645B-7B49-B807-EF571877C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Note: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when adding numbers, a carryout from the most significant bit needs to be added to the result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" name="TextBox 1">
            <a:extLst>
              <a:ext uri="{FF2B5EF4-FFF2-40B4-BE49-F238E27FC236}">
                <a16:creationId xmlns:a16="http://schemas.microsoft.com/office/drawing/2014/main" id="{898A9607-38BF-9544-B70F-067CC64A39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* Check out the online interactive exercises for more examples: h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ttp://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gaia.cs.umass.edu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kurose_ross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/interactive/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23B7D25F-DD2D-6943-A612-1B140865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6833" y="3264149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1" name="Text Box 7">
            <a:extLst>
              <a:ext uri="{FF2B5EF4-FFF2-40B4-BE49-F238E27FC236}">
                <a16:creationId xmlns:a16="http://schemas.microsoft.com/office/drawing/2014/main" id="{02C19D06-A871-3D4E-A141-88A98E4A3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wraparound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D9BAD80C-425E-F145-9700-2D1823022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0633" y="3788911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AD71209-A9E2-794D-88A1-4B84AF2607D1}"/>
              </a:ext>
            </a:extLst>
          </p:cNvPr>
          <p:cNvSpPr>
            <a:spLocks/>
          </p:cNvSpPr>
          <p:nvPr/>
        </p:nvSpPr>
        <p:spPr bwMode="auto">
          <a:xfrm>
            <a:off x="2669233" y="3576532"/>
            <a:ext cx="5795540" cy="95077"/>
          </a:xfrm>
          <a:custGeom>
            <a:avLst/>
            <a:gdLst>
              <a:gd name="T0" fmla="*/ 0 w 3788"/>
              <a:gd name="T1" fmla="*/ 0 h 58"/>
              <a:gd name="T2" fmla="*/ 0 w 3788"/>
              <a:gd name="T3" fmla="*/ 2147483647 h 58"/>
              <a:gd name="T4" fmla="*/ 2147483647 w 3788"/>
              <a:gd name="T5" fmla="*/ 2147483647 h 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88" h="5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sm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994788-E9D3-5D40-89C2-5666242ECA9E}"/>
              </a:ext>
            </a:extLst>
          </p:cNvPr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1 0 1 1 1 0 1 1 1 0 1 1 1 1 0 0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27145B4A-DA47-BA4F-95DB-F98A913F0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7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6" grpId="0"/>
      <p:bldP spid="20" grpId="0"/>
      <p:bldP spid="10" grpId="0" animBg="1"/>
      <p:bldP spid="11" grpId="0"/>
      <p:bldP spid="14" grpId="0" animBg="1"/>
      <p:bldP spid="15" grpId="0" animBg="1"/>
      <p:bldP spid="21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Internet checksum: weak protection!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7658E3-6D58-8445-A9E1-703A91A67575}"/>
              </a:ext>
            </a:extLst>
          </p:cNvPr>
          <p:cNvSpPr txBox="1">
            <a:spLocks noChangeArrowheads="1"/>
          </p:cNvSpPr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3363" marR="0" lvl="0" indent="-233363" algn="l" defTabSz="914400" rtl="0" eaLnBrk="1" fontAlgn="auto" latinLnBrk="0" hangingPunct="1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example: add two 16-bit integers</a:t>
            </a: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763B3A78-1E2C-5A4B-AA3C-267B38DDCC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66391" y="30697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EB760DD-5067-0241-ACCB-6E4282E94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sum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D58D347C-3618-AD46-999E-771E7BB4E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checksum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FACF2-9C75-D845-963C-B6B5F2FFE843}"/>
              </a:ext>
            </a:extLst>
          </p:cNvPr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1 1 1 0 0 1 1 0 0 1 1 0 0 1 1 0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134F71-DAF2-4A4A-8007-D61D5E84A131}"/>
              </a:ext>
            </a:extLst>
          </p:cNvPr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1 1 0 1 0 1 0 1 0 1 0 1 0 1 0 1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0C7D96-F575-4046-84E4-2FDF9898E9B2}"/>
              </a:ext>
            </a:extLst>
          </p:cNvPr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1 1 0 1 1 1 0 1 1 1 0 1 1 1 0 1 1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70902B-ACCE-A04E-88F8-76E3A68380F6}"/>
              </a:ext>
            </a:extLst>
          </p:cNvPr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10" name="Oval 6">
              <a:extLst>
                <a:ext uri="{FF2B5EF4-FFF2-40B4-BE49-F238E27FC236}">
                  <a16:creationId xmlns:a16="http://schemas.microsoft.com/office/drawing/2014/main" id="{23B7D25F-DD2D-6943-A612-1B140865E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591" y="3264149"/>
              <a:ext cx="304800" cy="304800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02C19D06-A871-3D4E-A141-88A98E4A3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 type="none" w="sm" len="med"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wraparound</a:t>
              </a:r>
            </a:p>
          </p:txBody>
        </p:sp>
        <p:sp>
          <p:nvSpPr>
            <p:cNvPr id="14" name="Line 10">
              <a:extLst>
                <a:ext uri="{FF2B5EF4-FFF2-40B4-BE49-F238E27FC236}">
                  <a16:creationId xmlns:a16="http://schemas.microsoft.com/office/drawing/2014/main" id="{D9BAD80C-425E-F145-9700-2D1823022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66391" y="3788911"/>
              <a:ext cx="6477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5AD71209-A9E2-794D-88A1-4B84AF260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91" y="3576532"/>
              <a:ext cx="5795540" cy="95077"/>
            </a:xfrm>
            <a:custGeom>
              <a:avLst/>
              <a:gdLst>
                <a:gd name="T0" fmla="*/ 0 w 3788"/>
                <a:gd name="T1" fmla="*/ 0 h 58"/>
                <a:gd name="T2" fmla="*/ 0 w 3788"/>
                <a:gd name="T3" fmla="*/ 2147483647 h 58"/>
                <a:gd name="T4" fmla="*/ 2147483647 w 3788"/>
                <a:gd name="T5" fmla="*/ 2147483647 h 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88" h="5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994788-E9D3-5D40-89C2-5666242ECA9E}"/>
                </a:ext>
              </a:extLst>
            </p:cNvPr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1 0 1 1 1 0 1 1 1 0 1 1 1 1 0 0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DDD65BC-0FF7-354F-9157-61D155DA77EA}"/>
              </a:ext>
            </a:extLst>
          </p:cNvPr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" pitchFamily="2" charset="0"/>
                <a:ea typeface="+mn-ea"/>
                <a:cs typeface="+mn-cs"/>
              </a:rPr>
              <a:t>  0 1 0 0 0 1 0 0 0 1 0 0 0 0 1 1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762320-BD6D-C948-B1B7-DB283C97C3F4}"/>
              </a:ext>
            </a:extLst>
          </p:cNvPr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84FB029-4B65-2048-954A-3FF0EC7EB970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76E060C-7039-6D4E-922A-B4F2B25FA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DC7E60-52B8-E24C-AD91-442CF1A81D58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0 1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267688F-D990-804C-9C00-CC1C467BE801}"/>
              </a:ext>
            </a:extLst>
          </p:cNvPr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C22365B-07EC-4545-B454-E8C0FAD379FA}"/>
                </a:ext>
              </a:extLst>
            </p:cNvPr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D4A8702-0D2D-8243-9C39-DC082DD83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38282" y="5111429"/>
              <a:ext cx="546739" cy="21268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EE21CCB-6730-9040-AA0C-B91C9765D0AC}"/>
                </a:ext>
              </a:extLst>
            </p:cNvPr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" pitchFamily="2" charset="0"/>
                  <a:ea typeface="+mn-ea"/>
                  <a:cs typeface="+mn-cs"/>
                </a:rPr>
                <a:t>  1 0 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699F57-48BE-454E-800A-4CC5A118241E}"/>
              </a:ext>
            </a:extLst>
          </p:cNvPr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BC6D80E3-4974-474B-9338-024650CB8A51}"/>
                </a:ext>
              </a:extLst>
            </p:cNvPr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87D51E-FE73-0B41-A199-876E1DAEB87D}"/>
                </a:ext>
              </a:extLst>
            </p:cNvPr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Even though numbers have changed (bit flips), </a:t>
              </a:r>
              <a:r>
                <a: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change in checksum!</a:t>
              </a:r>
            </a:p>
          </p:txBody>
        </p:sp>
      </p:grp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D233B24E-8C39-314A-B31B-073F993E5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38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4" y="196879"/>
            <a:ext cx="11100625" cy="1206442"/>
          </a:xfrm>
        </p:spPr>
        <p:txBody>
          <a:bodyPr>
            <a:normAutofit/>
          </a:bodyPr>
          <a:lstStyle/>
          <a:p>
            <a:r>
              <a:rPr lang="en-US" sz="5400" b="0" dirty="0"/>
              <a:t>Summary</a:t>
            </a:r>
            <a:r>
              <a:rPr lang="en-US" sz="4800" b="0" dirty="0"/>
              <a:t>: UDP</a:t>
            </a:r>
          </a:p>
        </p:txBody>
      </p:sp>
      <p:sp>
        <p:nvSpPr>
          <p:cNvPr id="128" name="Rectangle 3">
            <a:extLst>
              <a:ext uri="{FF2B5EF4-FFF2-40B4-BE49-F238E27FC236}">
                <a16:creationId xmlns:a16="http://schemas.microsoft.com/office/drawing/2014/main" id="{2C2F9B28-FDD9-B047-936F-1DE26AECFD6E}"/>
              </a:ext>
            </a:extLst>
          </p:cNvPr>
          <p:cNvSpPr txBox="1">
            <a:spLocks noChangeArrowheads="1"/>
          </p:cNvSpPr>
          <p:nvPr/>
        </p:nvSpPr>
        <p:spPr>
          <a:xfrm>
            <a:off x="525681" y="1403321"/>
            <a:ext cx="11373633" cy="5247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“no frills” protocol: 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segments may be lost, delivered out of order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best effort service: “send and hope for the best”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has its plusses: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 setup/handshaking needed (no RTT incurred)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function when network service is compromised</a:t>
            </a:r>
          </a:p>
          <a:p>
            <a:pPr marL="808038" marR="0" lvl="1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helps with reliability (checksum)</a:t>
            </a:r>
          </a:p>
          <a:p>
            <a:pPr marL="463550" marR="0" lvl="0" indent="-33972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additional functionality on top of UDP in application layer (e.g., HTTP/3)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6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 </a:t>
            </a:r>
            <a:r>
              <a:rPr lang="en-US" sz="3600" dirty="0"/>
              <a:t>[RFC 768]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AB0D4F-D972-B342-BA50-EC030780A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243" y="1232551"/>
            <a:ext cx="6509995" cy="5467403"/>
          </a:xfrm>
          <a:prstGeom prst="rect">
            <a:avLst/>
          </a:prstGeom>
        </p:spPr>
      </p:pic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D2BA1565-8605-154A-895B-C65D5D0B1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8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5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109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6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segment </a:t>
            </a:r>
            <a:r>
              <a:rPr lang="en-US" dirty="0"/>
              <a:t>h</a:t>
            </a:r>
            <a:r>
              <a:rPr lang="en-US" sz="4400" dirty="0"/>
              <a:t>eader</a:t>
            </a:r>
          </a:p>
        </p:txBody>
      </p:sp>
      <p:sp>
        <p:nvSpPr>
          <p:cNvPr id="29" name="Rectangle 8">
            <a:extLst>
              <a:ext uri="{FF2B5EF4-FFF2-40B4-BE49-F238E27FC236}">
                <a16:creationId xmlns:a16="http://schemas.microsoft.com/office/drawing/2014/main" id="{F52AC6CB-EA5F-E34E-A84B-F6174293B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2299" y="2017713"/>
            <a:ext cx="3324225" cy="3200400"/>
          </a:xfrm>
          <a:prstGeom prst="rect">
            <a:avLst/>
          </a:prstGeom>
          <a:solidFill>
            <a:srgbClr val="FFFFFF"/>
          </a:solidFill>
          <a:ln w="349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30" name="Text Box 9">
            <a:extLst>
              <a:ext uri="{FF2B5EF4-FFF2-40B4-BE49-F238E27FC236}">
                <a16:creationId xmlns:a16="http://schemas.microsoft.com/office/drawing/2014/main" id="{C8E7AF66-85A4-6B43-AFFD-45ABC0217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1987" y="2030413"/>
            <a:ext cx="15636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source port #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1" name="Text Box 10">
            <a:extLst>
              <a:ext uri="{FF2B5EF4-FFF2-40B4-BE49-F238E27FC236}">
                <a16:creationId xmlns:a16="http://schemas.microsoft.com/office/drawing/2014/main" id="{2F2912E8-AD40-5541-9C73-5856C97AF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924" y="2030413"/>
            <a:ext cx="13287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dest port #</a:t>
            </a: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D9BFD291-F38C-E245-812B-D4A7B44A29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2774" y="2417763"/>
            <a:ext cx="33289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3CE7F4CE-E33B-FD4E-B07F-F5A9DE9885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3249" y="2817813"/>
            <a:ext cx="3324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F55DFF34-EECA-F046-9F88-B6CF84CB8E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017713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id="{99267DCE-8159-FC45-B743-B474F3D45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474" y="1552575"/>
            <a:ext cx="936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32 bits</a:t>
            </a:r>
          </a:p>
        </p:txBody>
      </p:sp>
      <p:sp>
        <p:nvSpPr>
          <p:cNvPr id="36" name="Line 15">
            <a:extLst>
              <a:ext uri="{FF2B5EF4-FFF2-40B4-BE49-F238E27FC236}">
                <a16:creationId xmlns:a16="http://schemas.microsoft.com/office/drawing/2014/main" id="{8D62C2C2-8FA0-A54C-8811-9A937D96C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997799" y="1784350"/>
            <a:ext cx="1200150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16">
            <a:extLst>
              <a:ext uri="{FF2B5EF4-FFF2-40B4-BE49-F238E27FC236}">
                <a16:creationId xmlns:a16="http://schemas.microsoft.com/office/drawing/2014/main" id="{DE702B00-23E1-474A-9072-DDEE50F7671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88012" y="1793875"/>
            <a:ext cx="1128712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Text Box 17">
            <a:extLst>
              <a:ext uri="{FF2B5EF4-FFF2-40B4-BE49-F238E27FC236}">
                <a16:creationId xmlns:a16="http://schemas.microsoft.com/office/drawing/2014/main" id="{7A899027-0169-0E41-A632-97B068C6D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262" y="3376613"/>
            <a:ext cx="138906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(payload)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Text Box 19">
            <a:extLst>
              <a:ext uri="{FF2B5EF4-FFF2-40B4-BE49-F238E27FC236}">
                <a16:creationId xmlns:a16="http://schemas.microsoft.com/office/drawing/2014/main" id="{CD850B08-5706-0344-961A-224002B3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862" y="5292725"/>
            <a:ext cx="2524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UDP segment format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3E18502-A4AB-B441-8247-C60D9AD14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599" y="2427288"/>
            <a:ext cx="0" cy="3952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7C44E6B5-339B-1741-B9C3-A1E3E37268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887" y="2420938"/>
            <a:ext cx="814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</a:t>
            </a: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2" name="Text Box 23">
            <a:extLst>
              <a:ext uri="{FF2B5EF4-FFF2-40B4-BE49-F238E27FC236}">
                <a16:creationId xmlns:a16="http://schemas.microsoft.com/office/drawing/2014/main" id="{47FFCC22-7372-6744-AEF8-0A8B78529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1112" y="2411413"/>
            <a:ext cx="11763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checksum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Text Box 24">
            <a:extLst>
              <a:ext uri="{FF2B5EF4-FFF2-40B4-BE49-F238E27FC236}">
                <a16:creationId xmlns:a16="http://schemas.microsoft.com/office/drawing/2014/main" id="{485622D4-EF6A-C34A-A27B-A6B8F83BC6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3398" y="3421856"/>
            <a:ext cx="2406650" cy="91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length, in bytes of UDP segment, including header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1D6A5808-0448-DB49-AF97-08E63607B4A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42136" y="2597149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5F1E7-7CEF-EC4F-9C9D-C612D6BAA462}"/>
              </a:ext>
            </a:extLst>
          </p:cNvPr>
          <p:cNvSpPr/>
          <p:nvPr/>
        </p:nvSpPr>
        <p:spPr>
          <a:xfrm>
            <a:off x="3695142" y="1957213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E69DAA7-4CE3-5A48-B429-6D40B6035291}"/>
              </a:ext>
            </a:extLst>
          </p:cNvPr>
          <p:cNvSpPr/>
          <p:nvPr/>
        </p:nvSpPr>
        <p:spPr>
          <a:xfrm>
            <a:off x="5331049" y="1955208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8B7A60-8E66-CD4B-B67F-657454C69C5D}"/>
              </a:ext>
            </a:extLst>
          </p:cNvPr>
          <p:cNvSpPr/>
          <p:nvPr/>
        </p:nvSpPr>
        <p:spPr>
          <a:xfrm>
            <a:off x="3657042" y="2362801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E79E99F-83A4-EE4E-9BAB-1946BFD0A4A1}"/>
              </a:ext>
            </a:extLst>
          </p:cNvPr>
          <p:cNvSpPr/>
          <p:nvPr/>
        </p:nvSpPr>
        <p:spPr>
          <a:xfrm>
            <a:off x="5290176" y="2341229"/>
            <a:ext cx="2097870" cy="534469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AA4BE2E-C7FD-E34F-9626-C89B0B4F43FB}"/>
              </a:ext>
            </a:extLst>
          </p:cNvPr>
          <p:cNvSpPr/>
          <p:nvPr/>
        </p:nvSpPr>
        <p:spPr>
          <a:xfrm>
            <a:off x="4386800" y="3148706"/>
            <a:ext cx="2097870" cy="1560711"/>
          </a:xfrm>
          <a:prstGeom prst="ellipse">
            <a:avLst/>
          </a:prstGeom>
          <a:noFill/>
          <a:ln w="3175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Line 25">
            <a:extLst>
              <a:ext uri="{FF2B5EF4-FFF2-40B4-BE49-F238E27FC236}">
                <a16:creationId xmlns:a16="http://schemas.microsoft.com/office/drawing/2014/main" id="{F10F9304-7E0A-6542-A023-9D119B25A0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15202" y="3972404"/>
            <a:ext cx="3113157" cy="128539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81BCD01-79B1-A943-81E4-83B20B558C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927" y="4969559"/>
            <a:ext cx="24066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data to/from application layer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" name="Slide Number Placeholder 2">
            <a:extLst>
              <a:ext uri="{FF2B5EF4-FFF2-40B4-BE49-F238E27FC236}">
                <a16:creationId xmlns:a16="http://schemas.microsoft.com/office/drawing/2014/main" id="{43CF0894-FFF1-6D45-9D05-752E85B0B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5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5" grpId="0" animBg="1"/>
      <p:bldP spid="26" grpId="0" animBg="1"/>
      <p:bldP spid="27" grpId="0" animBg="1"/>
      <p:bldP spid="48" grpId="0" animBg="1"/>
      <p:bldP spid="49" grpId="0" animBg="1"/>
      <p:bldP spid="50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 checksum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673A6B1C-AEDF-5947-AFDF-9232983233A4}"/>
              </a:ext>
            </a:extLst>
          </p:cNvPr>
          <p:cNvSpPr txBox="1">
            <a:spLocks noChangeArrowheads="1"/>
          </p:cNvSpPr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Transmitted:            5               6                11</a:t>
            </a:r>
          </a:p>
        </p:txBody>
      </p:sp>
      <p:sp>
        <p:nvSpPr>
          <p:cNvPr id="49" name="Rectangle 5">
            <a:extLst>
              <a:ext uri="{FF2B5EF4-FFF2-40B4-BE49-F238E27FC236}">
                <a16:creationId xmlns:a16="http://schemas.microsoft.com/office/drawing/2014/main" id="{F6F1E6ED-F1FB-7542-8156-6A1C186D4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Goal: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detect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errors (</a:t>
            </a:r>
            <a:r>
              <a:rPr kumimoji="0" lang="en-US" altLang="ja-JP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i.e., </a:t>
            </a: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flipped bits) in transmitted segment</a:t>
            </a:r>
          </a:p>
          <a:p>
            <a:pPr marL="342900" marR="0" lvl="0" indent="-3429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pitchFamily="2" charset="2"/>
              <a:buChar char="v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6366BE9-1119-E949-B583-83377BE7B2FA}"/>
              </a:ext>
            </a:extLst>
          </p:cNvPr>
          <p:cNvSpPr txBox="1">
            <a:spLocks noChangeArrowheads="1"/>
          </p:cNvSpPr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Received:            4               6                11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3263DD-30EB-3A47-BB43-1008E7B8EB3B}"/>
              </a:ext>
            </a:extLst>
          </p:cNvPr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75CCDE0-7CCA-374E-AAE6-7714B8510863}"/>
                </a:ext>
              </a:extLst>
            </p:cNvPr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st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C036BB1-E12C-9F45-B7AC-A46C43550AB8}"/>
                </a:ext>
              </a:extLst>
            </p:cNvPr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</a:t>
              </a:r>
              <a:r>
                <a:rPr kumimoji="0" lang="en-US" sz="18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nd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number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EF766B9-0BC5-B243-8C87-21D6B656B474}"/>
                </a:ext>
              </a:extLst>
            </p:cNvPr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sum</a:t>
              </a:r>
            </a:p>
          </p:txBody>
        </p:sp>
      </p:grpSp>
      <p:sp>
        <p:nvSpPr>
          <p:cNvPr id="5" name="Down Arrow 4">
            <a:extLst>
              <a:ext uri="{FF2B5EF4-FFF2-40B4-BE49-F238E27FC236}">
                <a16:creationId xmlns:a16="http://schemas.microsoft.com/office/drawing/2014/main" id="{25D45AF0-1848-CC41-9B94-776A4F00467D}"/>
              </a:ext>
            </a:extLst>
          </p:cNvPr>
          <p:cNvSpPr/>
          <p:nvPr/>
        </p:nvSpPr>
        <p:spPr>
          <a:xfrm>
            <a:off x="5269424" y="3316637"/>
            <a:ext cx="1131376" cy="978408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D0B8C6-3F4F-D744-B0D5-012F7CCC8026}"/>
              </a:ext>
            </a:extLst>
          </p:cNvPr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0290089-A408-1F4D-AD89-57B6FA475BD4}"/>
                </a:ext>
              </a:extLst>
            </p:cNvPr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receiver-computed </a:t>
              </a:r>
            </a:p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</a:t>
              </a:r>
            </a:p>
          </p:txBody>
        </p:sp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70805D62-6F2B-1F49-A297-2C93A181F097}"/>
                </a:ext>
              </a:extLst>
            </p:cNvPr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99C2F8-4129-1B44-8C70-BBDF08BD1536}"/>
              </a:ext>
            </a:extLst>
          </p:cNvPr>
          <p:cNvGrpSpPr/>
          <p:nvPr/>
        </p:nvGrpSpPr>
        <p:grpSpPr>
          <a:xfrm>
            <a:off x="6880470" y="4879385"/>
            <a:ext cx="2604945" cy="1064342"/>
            <a:chOff x="6880470" y="4879385"/>
            <a:chExt cx="2604945" cy="106434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DCA310-B7D2-5B47-90B9-563B10E091FB}"/>
                </a:ext>
              </a:extLst>
            </p:cNvPr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sender-computed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checksum (as received)</a:t>
              </a:r>
            </a:p>
          </p:txBody>
        </p:sp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DA615DF0-68E8-EC4F-807E-D486A3197601}"/>
                </a:ext>
              </a:extLst>
            </p:cNvPr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1925F-F602-844A-BEF4-A6395DF560AD}"/>
              </a:ext>
            </a:extLst>
          </p:cNvPr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id="1026" name="Picture 2" descr="Image result for error">
              <a:extLst>
                <a:ext uri="{FF2B5EF4-FFF2-40B4-BE49-F238E27FC236}">
                  <a16:creationId xmlns:a16="http://schemas.microsoft.com/office/drawing/2014/main" id="{0F8C0CDD-8B63-9A4B-B799-33D82D530B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1831" y="5782776"/>
              <a:ext cx="821411" cy="7652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916598-558E-9245-AD24-594E54348A33}"/>
                </a:ext>
              </a:extLst>
            </p:cNvPr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CD0004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=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3E17EE6-50CC-C042-BC48-5E6E3B972272}"/>
                </a:ext>
              </a:extLst>
            </p:cNvPr>
            <p:cNvCxnSpPr/>
            <p:nvPr/>
          </p:nvCxnSpPr>
          <p:spPr>
            <a:xfrm flipH="1">
              <a:off x="6460174" y="5418195"/>
              <a:ext cx="108488" cy="247973"/>
            </a:xfrm>
            <a:prstGeom prst="line">
              <a:avLst/>
            </a:prstGeom>
            <a:ln w="31750">
              <a:solidFill>
                <a:srgbClr val="CD000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2">
            <a:extLst>
              <a:ext uri="{FF2B5EF4-FFF2-40B4-BE49-F238E27FC236}">
                <a16:creationId xmlns:a16="http://schemas.microsoft.com/office/drawing/2014/main" id="{D5723390-FF65-C242-9B32-1814D9E35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1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" grpId="0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</TotalTime>
  <Words>922</Words>
  <Application>Microsoft Office PowerPoint</Application>
  <PresentationFormat>Widescreen</PresentationFormat>
  <Paragraphs>198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</vt:lpstr>
      <vt:lpstr>Gill Sans MT</vt:lpstr>
      <vt:lpstr>Tahoma</vt:lpstr>
      <vt:lpstr>Times New Roman</vt:lpstr>
      <vt:lpstr>Wingdings</vt:lpstr>
      <vt:lpstr>Office Theme</vt:lpstr>
      <vt:lpstr>Transport Layer: roadmap</vt:lpstr>
      <vt:lpstr>UDP: User Datagram Protocol</vt:lpstr>
      <vt:lpstr>UDP: User Datagram Protocol</vt:lpstr>
      <vt:lpstr>UDP: User Datagram Protocol [RFC 768]</vt:lpstr>
      <vt:lpstr>UDP: Transport Layer Actions</vt:lpstr>
      <vt:lpstr>UDP: Transport Layer Actions</vt:lpstr>
      <vt:lpstr>UDP: Transport Layer Actions</vt:lpstr>
      <vt:lpstr>UDP segment header</vt:lpstr>
      <vt:lpstr>UDP checksum</vt:lpstr>
      <vt:lpstr>UDP checksum</vt:lpstr>
      <vt:lpstr>Internet checksum: an example</vt:lpstr>
      <vt:lpstr>Internet checksum: weak protection!</vt:lpstr>
      <vt:lpstr>Summary: UDP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399</cp:revision>
  <dcterms:created xsi:type="dcterms:W3CDTF">2020-01-18T07:24:59Z</dcterms:created>
  <dcterms:modified xsi:type="dcterms:W3CDTF">2021-04-22T02:46:46Z</dcterms:modified>
</cp:coreProperties>
</file>