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6" r:id="rId2"/>
    <p:sldId id="265" r:id="rId3"/>
    <p:sldId id="256" r:id="rId4"/>
    <p:sldId id="262" r:id="rId5"/>
    <p:sldId id="263" r:id="rId6"/>
    <p:sldId id="257" r:id="rId7"/>
    <p:sldId id="258" r:id="rId8"/>
    <p:sldId id="259" r:id="rId9"/>
    <p:sldId id="261" r:id="rId10"/>
    <p:sldId id="260" r:id="rId11"/>
    <p:sldId id="264" r:id="rId1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9C4FA-1081-40D1-9588-19C75115901D}" v="1" dt="2025-06-25T10:24:17.4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yan Ahmed Cheema" userId="30ac915479c30907" providerId="LiveId" clId="{08B9C4FA-1081-40D1-9588-19C75115901D}"/>
    <pc:docChg chg="modSld">
      <pc:chgData name="Aliyan Ahmed Cheema" userId="30ac915479c30907" providerId="LiveId" clId="{08B9C4FA-1081-40D1-9588-19C75115901D}" dt="2025-06-25T10:24:25.428" v="4" actId="1076"/>
      <pc:docMkLst>
        <pc:docMk/>
      </pc:docMkLst>
      <pc:sldChg chg="modSp mod">
        <pc:chgData name="Aliyan Ahmed Cheema" userId="30ac915479c30907" providerId="LiveId" clId="{08B9C4FA-1081-40D1-9588-19C75115901D}" dt="2025-06-25T10:24:13.618" v="0" actId="1076"/>
        <pc:sldMkLst>
          <pc:docMk/>
          <pc:sldMk cId="0" sldId="258"/>
        </pc:sldMkLst>
        <pc:picChg chg="mod">
          <ac:chgData name="Aliyan Ahmed Cheema" userId="30ac915479c30907" providerId="LiveId" clId="{08B9C4FA-1081-40D1-9588-19C75115901D}" dt="2025-06-25T10:24:13.618" v="0" actId="1076"/>
          <ac:picMkLst>
            <pc:docMk/>
            <pc:sldMk cId="0" sldId="258"/>
            <ac:picMk id="2050" creationId="{00000000-0000-0000-0000-000000000000}"/>
          </ac:picMkLst>
        </pc:picChg>
      </pc:sldChg>
      <pc:sldChg chg="addSp modSp mod">
        <pc:chgData name="Aliyan Ahmed Cheema" userId="30ac915479c30907" providerId="LiveId" clId="{08B9C4FA-1081-40D1-9588-19C75115901D}" dt="2025-06-25T10:24:25.428" v="4" actId="1076"/>
        <pc:sldMkLst>
          <pc:docMk/>
          <pc:sldMk cId="0" sldId="260"/>
        </pc:sldMkLst>
        <pc:picChg chg="add mod">
          <ac:chgData name="Aliyan Ahmed Cheema" userId="30ac915479c30907" providerId="LiveId" clId="{08B9C4FA-1081-40D1-9588-19C75115901D}" dt="2025-06-25T10:24:25.428" v="4" actId="1076"/>
          <ac:picMkLst>
            <pc:docMk/>
            <pc:sldMk cId="0" sldId="260"/>
            <ac:picMk id="3" creationId="{ABA8C292-6396-C85E-1E3F-CCB1F6D0F35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231028AE-338F-4C5E-A3D0-A2D5DFF24648}" type="datetimeFigureOut">
              <a:rPr lang="en-US" smtClean="0"/>
              <a:pPr/>
              <a:t>6/25/2025</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367E67FA-7F1A-4295-B92B-C03F2BF1B3D1}" type="slidenum">
              <a:rPr lang="en-US" smtClean="0"/>
              <a:pPr/>
              <a:t>‹#›</a:t>
            </a:fld>
            <a:endParaRPr lang="en-US"/>
          </a:p>
        </p:txBody>
      </p:sp>
    </p:spTree>
    <p:extLst>
      <p:ext uri="{BB962C8B-B14F-4D97-AF65-F5344CB8AC3E}">
        <p14:creationId xmlns:p14="http://schemas.microsoft.com/office/powerpoint/2010/main" val="563177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67E67FA-7F1A-4295-B92B-C03F2BF1B3D1}" type="slidenum">
              <a:rPr lang="en-US" smtClean="0"/>
              <a:pPr/>
              <a:t>11</a:t>
            </a:fld>
            <a:endParaRPr lang="en-US"/>
          </a:p>
        </p:txBody>
      </p:sp>
    </p:spTree>
    <p:extLst>
      <p:ext uri="{BB962C8B-B14F-4D97-AF65-F5344CB8AC3E}">
        <p14:creationId xmlns:p14="http://schemas.microsoft.com/office/powerpoint/2010/main" val="2196160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B2E5CC-35FF-41DA-85B6-65A2F05231C6}" type="datetime1">
              <a:rPr lang="en-US" smtClean="0"/>
              <a:pPr/>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6BB84C-31C4-4C1D-B8B9-E7AD3A8E984E}" type="datetime1">
              <a:rPr lang="en-US" smtClean="0"/>
              <a:pPr/>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3AF221-E2CF-455E-8138-AFBD445D2747}" type="datetime1">
              <a:rPr lang="en-US" smtClean="0"/>
              <a:pPr/>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7B8231-38B6-4D20-A0C7-4CEA537C3DA8}" type="datetime1">
              <a:rPr lang="en-US" smtClean="0"/>
              <a:pPr/>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2808C2-E29D-4605-9C7C-F5BF0A6C29C5}" type="datetime1">
              <a:rPr lang="en-US" smtClean="0"/>
              <a:pPr/>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CD0932-0C0F-4EDF-A51A-9CBB8E7983F2}" type="datetime1">
              <a:rPr lang="en-US" smtClean="0"/>
              <a:pPr/>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4AF025-B371-4A30-94C3-786DCC610BA9}" type="datetime1">
              <a:rPr lang="en-US" smtClean="0"/>
              <a:pPr/>
              <a:t>6/25/2025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B8294F-EA93-46A6-8F02-A149CC599CE3}" type="datetime1">
              <a:rPr lang="en-US" smtClean="0"/>
              <a:pPr/>
              <a:t>6/25/2025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C6736-6054-4C9E-AAB1-DA3FC4E843BD}" type="datetime1">
              <a:rPr lang="en-US" smtClean="0"/>
              <a:pPr/>
              <a:t>6/25/2025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11B07E-D8E6-46E8-B7FB-7B7AA3C8735C}" type="datetime1">
              <a:rPr lang="en-US" smtClean="0"/>
              <a:pPr/>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FE10CE-ADAD-4C91-8A20-F6E8482A59C8}" type="datetime1">
              <a:rPr lang="en-US" smtClean="0"/>
              <a:pPr/>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4D038E-2583-4A6F-AAC7-BB36C3034B1D}" type="datetime1">
              <a:rPr lang="en-US" smtClean="0"/>
              <a:pPr/>
              <a:t>6/25/2025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130425"/>
            <a:ext cx="7772400" cy="1908175"/>
          </a:xfrm>
        </p:spPr>
        <p:txBody>
          <a:bodyPr>
            <a:noAutofit/>
          </a:bodyPr>
          <a:lstStyle/>
          <a:p>
            <a:r>
              <a:rPr lang="en-US" sz="6000" b="1" dirty="0">
                <a:solidFill>
                  <a:srgbClr val="0070C0"/>
                </a:solidFill>
                <a:latin typeface="Times New Roman" panose="02020603050405020304" pitchFamily="18" charset="0"/>
                <a:cs typeface="Times New Roman" panose="02020603050405020304" pitchFamily="18" charset="0"/>
              </a:rPr>
              <a:t>SRAM Interfacing with 8086 CPU</a:t>
            </a:r>
            <a:endParaRPr lang="en-GB" sz="60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672070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381000" y="203653"/>
            <a:ext cx="8305800" cy="6501947"/>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pic>
        <p:nvPicPr>
          <p:cNvPr id="3" name="Picture 2">
            <a:extLst>
              <a:ext uri="{FF2B5EF4-FFF2-40B4-BE49-F238E27FC236}">
                <a16:creationId xmlns:a16="http://schemas.microsoft.com/office/drawing/2014/main" id="{ABA8C292-6396-C85E-1E3F-CCB1F6D0F353}"/>
              </a:ext>
            </a:extLst>
          </p:cNvPr>
          <p:cNvPicPr>
            <a:picLocks noChangeAspect="1" noChangeArrowheads="1"/>
          </p:cNvPicPr>
          <p:nvPr/>
        </p:nvPicPr>
        <p:blipFill>
          <a:blip r:embed="rId3" cstate="print"/>
          <a:srcRect/>
          <a:stretch>
            <a:fillRect/>
          </a:stretch>
        </p:blipFill>
        <p:spPr bwMode="auto">
          <a:xfrm>
            <a:off x="403123" y="3733800"/>
            <a:ext cx="2435942" cy="127291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Autofit/>
          </a:bodyPr>
          <a:lstStyle/>
          <a:p>
            <a:r>
              <a:rPr lang="en-US" sz="3600" b="1" dirty="0">
                <a:latin typeface="Cambria Math" panose="02040503050406030204" pitchFamily="18" charset="0"/>
                <a:ea typeface="Cambria Math" panose="02040503050406030204" pitchFamily="18" charset="0"/>
              </a:rPr>
              <a:t>RD Operation in</a:t>
            </a:r>
            <a:br>
              <a:rPr lang="en-US" sz="3600" b="1" dirty="0">
                <a:latin typeface="Cambria Math" panose="02040503050406030204" pitchFamily="18" charset="0"/>
                <a:ea typeface="Cambria Math" panose="02040503050406030204" pitchFamily="18" charset="0"/>
              </a:rPr>
            </a:br>
            <a:r>
              <a:rPr lang="en-US" sz="3600" b="1" dirty="0">
                <a:latin typeface="Cambria Math" panose="02040503050406030204" pitchFamily="18" charset="0"/>
                <a:ea typeface="Cambria Math" panose="02040503050406030204" pitchFamily="18" charset="0"/>
              </a:rPr>
              <a:t> Separate Write Strobe Approach</a:t>
            </a:r>
          </a:p>
        </p:txBody>
      </p:sp>
      <p:sp>
        <p:nvSpPr>
          <p:cNvPr id="3" name="Content Placeholder 2"/>
          <p:cNvSpPr>
            <a:spLocks noGrp="1"/>
          </p:cNvSpPr>
          <p:nvPr>
            <p:ph idx="1"/>
          </p:nvPr>
        </p:nvSpPr>
        <p:spPr>
          <a:xfrm>
            <a:off x="381000" y="1524000"/>
            <a:ext cx="4191000" cy="5086351"/>
          </a:xfrm>
        </p:spPr>
        <p:txBody>
          <a:bodyPr>
            <a:noAutofit/>
          </a:bodyPr>
          <a:lstStyle/>
          <a:p>
            <a:r>
              <a:rPr lang="en-US" sz="2400" dirty="0">
                <a:solidFill>
                  <a:srgbClr val="0070C0"/>
                </a:solidFill>
                <a:latin typeface="Cambria Math" panose="02040503050406030204" pitchFamily="18" charset="0"/>
                <a:ea typeface="Cambria Math" panose="02040503050406030204" pitchFamily="18" charset="0"/>
              </a:rPr>
              <a:t>From last figure, when O6 is active, both CS0s in High bank and Low bank are enabled and data can be read from both banks, as RD is connected to both the banks.</a:t>
            </a:r>
          </a:p>
          <a:p>
            <a:r>
              <a:rPr lang="en-US" sz="2400" dirty="0">
                <a:solidFill>
                  <a:srgbClr val="0070C0"/>
                </a:solidFill>
                <a:latin typeface="Cambria Math" panose="02040503050406030204" pitchFamily="18" charset="0"/>
                <a:ea typeface="Cambria Math" panose="02040503050406030204" pitchFamily="18" charset="0"/>
              </a:rPr>
              <a:t>When O7 is active, both CS1s in High bank and Low bank are enabled and data can be read from both banks, as RD is connected to both the banks.</a:t>
            </a:r>
            <a:endParaRPr lang="en-US" sz="2400" b="1" dirty="0">
              <a:solidFill>
                <a:srgbClr val="0070C0"/>
              </a:solidFill>
              <a:latin typeface="Cambria Math" panose="02040503050406030204" pitchFamily="18" charset="0"/>
              <a:ea typeface="Cambria Math" panose="020405030504060302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latin typeface="Cambria Math" panose="02040503050406030204" pitchFamily="18" charset="0"/>
                <a:ea typeface="Cambria Math" panose="02040503050406030204" pitchFamily="18" charset="0"/>
              </a:rPr>
              <a:pPr/>
              <a:t>11</a:t>
            </a:fld>
            <a:endParaRPr lang="en-US">
              <a:latin typeface="Cambria Math" panose="02040503050406030204" pitchFamily="18" charset="0"/>
              <a:ea typeface="Cambria Math"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7200"/>
            <a:ext cx="8682568" cy="5899150"/>
          </a:xfrm>
          <a:prstGeom prst="rect">
            <a:avLst/>
          </a:prstGeom>
        </p:spPr>
      </p:pic>
    </p:spTree>
    <p:extLst>
      <p:ext uri="{BB962C8B-B14F-4D97-AF65-F5344CB8AC3E}">
        <p14:creationId xmlns:p14="http://schemas.microsoft.com/office/powerpoint/2010/main" val="1802603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Cambria Math" panose="02040503050406030204" pitchFamily="18" charset="0"/>
                <a:ea typeface="Cambria Math" panose="02040503050406030204" pitchFamily="18" charset="0"/>
              </a:rPr>
              <a:t>Memory Interfacing with 8086 CPU</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457200" y="1600200"/>
                <a:ext cx="5334000" cy="4525963"/>
              </a:xfrm>
            </p:spPr>
            <p:txBody>
              <a:bodyPr>
                <a:normAutofit/>
              </a:bodyPr>
              <a:lstStyle/>
              <a:p>
                <a:r>
                  <a:rPr lang="en-US" dirty="0">
                    <a:latin typeface="Cambria Math" panose="02040503050406030204" pitchFamily="18" charset="0"/>
                    <a:ea typeface="Cambria Math" panose="02040503050406030204" pitchFamily="18" charset="0"/>
                  </a:rPr>
                  <a:t>BHE (Byte High Enable or Bank High Enable)</a:t>
                </a:r>
              </a:p>
              <a:p>
                <a14:m>
                  <m:oMath xmlns:m="http://schemas.openxmlformats.org/officeDocument/2006/math">
                    <m:acc>
                      <m:accPr>
                        <m:chr m:val="̅"/>
                        <m:ctrlPr>
                          <a:rPr lang="en-US" i="1" dirty="0" smtClean="0">
                            <a:latin typeface="Cambria Math" panose="02040503050406030204" pitchFamily="18" charset="0"/>
                            <a:ea typeface="Cambria Math" panose="02040503050406030204" pitchFamily="18" charset="0"/>
                          </a:rPr>
                        </m:ctrlPr>
                      </m:accPr>
                      <m:e>
                        <m:r>
                          <a:rPr lang="en-US" b="0" i="1" dirty="0" smtClean="0">
                            <a:latin typeface="Cambria Math" panose="02040503050406030204" pitchFamily="18" charset="0"/>
                            <a:ea typeface="Cambria Math" panose="02040503050406030204" pitchFamily="18" charset="0"/>
                          </a:rPr>
                          <m:t>𝐼𝑂</m:t>
                        </m:r>
                      </m:e>
                    </m:acc>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𝑀</m:t>
                    </m:r>
                  </m:oMath>
                </a14:m>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Odd and Even bytes</a:t>
                </a:r>
              </a:p>
              <a:p>
                <a:r>
                  <a:rPr lang="en-US" dirty="0">
                    <a:latin typeface="Cambria Math" panose="02040503050406030204" pitchFamily="18" charset="0"/>
                    <a:ea typeface="Cambria Math" panose="02040503050406030204" pitchFamily="18" charset="0"/>
                  </a:rPr>
                  <a:t>Role of A0</a:t>
                </a:r>
              </a:p>
              <a:p>
                <a:r>
                  <a:rPr lang="en-US" dirty="0">
                    <a:latin typeface="Cambria Math" panose="02040503050406030204" pitchFamily="18" charset="0"/>
                    <a:ea typeface="Cambria Math" panose="02040503050406030204" pitchFamily="18" charset="0"/>
                  </a:rPr>
                  <a:t>16-bit data bus</a:t>
                </a:r>
              </a:p>
              <a:p>
                <a:r>
                  <a:rPr lang="en-US" dirty="0">
                    <a:latin typeface="Cambria Math" panose="02040503050406030204" pitchFamily="18" charset="0"/>
                    <a:ea typeface="Cambria Math" panose="02040503050406030204" pitchFamily="18" charset="0"/>
                  </a:rPr>
                  <a:t>20-bit address bus</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457200" y="1600200"/>
                <a:ext cx="5334000" cy="4525963"/>
              </a:xfrm>
              <a:blipFill>
                <a:blip r:embed="rId2"/>
                <a:stretch>
                  <a:fillRect l="-2629" t="-1752"/>
                </a:stretch>
              </a:blipFill>
            </p:spPr>
            <p:txBody>
              <a:bodyPr/>
              <a:lstStyle/>
              <a:p>
                <a:r>
                  <a:rPr lang="en-PK">
                    <a:noFill/>
                  </a:rPr>
                  <a:t> </a:t>
                </a:r>
              </a:p>
            </p:txBody>
          </p:sp>
        </mc:Fallback>
      </mc:AlternateContent>
      <p:sp>
        <p:nvSpPr>
          <p:cNvPr id="2" name="Slide Number Placeholder 1"/>
          <p:cNvSpPr>
            <a:spLocks noGrp="1"/>
          </p:cNvSpPr>
          <p:nvPr>
            <p:ph type="sldNum" sz="quarter" idx="12"/>
          </p:nvPr>
        </p:nvSpPr>
        <p:spPr/>
        <p:txBody>
          <a:bodyPr/>
          <a:lstStyle/>
          <a:p>
            <a:fld id="{B6F15528-21DE-4FAA-801E-634DDDAF4B2B}" type="slidenum">
              <a:rPr lang="en-US" smtClean="0">
                <a:latin typeface="Cambria Math" panose="02040503050406030204" pitchFamily="18" charset="0"/>
                <a:ea typeface="Cambria Math" panose="02040503050406030204" pitchFamily="18" charset="0"/>
              </a:rPr>
              <a:pPr/>
              <a:t>3</a:t>
            </a:fld>
            <a:endParaRPr lang="en-US">
              <a:latin typeface="Cambria Math" panose="02040503050406030204" pitchFamily="18" charset="0"/>
              <a:ea typeface="Cambria Math"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Math" panose="02040503050406030204" pitchFamily="18" charset="0"/>
                <a:ea typeface="Cambria Math" panose="02040503050406030204" pitchFamily="18" charset="0"/>
              </a:rPr>
              <a:t>Bank Selection Table</a:t>
            </a:r>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658206786"/>
                  </p:ext>
                </p:extLst>
              </p:nvPr>
            </p:nvGraphicFramePr>
            <p:xfrm>
              <a:off x="304800" y="1524000"/>
              <a:ext cx="8458200" cy="4267200"/>
            </p:xfrm>
            <a:graphic>
              <a:graphicData uri="http://schemas.openxmlformats.org/drawingml/2006/table">
                <a:tbl>
                  <a:tblPr firstRow="1" bandRow="1">
                    <a:tableStyleId>{FABFCF23-3B69-468F-B69F-88F6DE6A72F2}</a:tableStyleId>
                  </a:tblPr>
                  <a:tblGrid>
                    <a:gridCol w="1468532">
                      <a:extLst>
                        <a:ext uri="{9D8B030D-6E8A-4147-A177-3AD203B41FA5}">
                          <a16:colId xmlns:a16="http://schemas.microsoft.com/office/drawing/2014/main" val="20000"/>
                        </a:ext>
                      </a:extLst>
                    </a:gridCol>
                    <a:gridCol w="994889">
                      <a:extLst>
                        <a:ext uri="{9D8B030D-6E8A-4147-A177-3AD203B41FA5}">
                          <a16:colId xmlns:a16="http://schemas.microsoft.com/office/drawing/2014/main" val="20001"/>
                        </a:ext>
                      </a:extLst>
                    </a:gridCol>
                    <a:gridCol w="5994779">
                      <a:extLst>
                        <a:ext uri="{9D8B030D-6E8A-4147-A177-3AD203B41FA5}">
                          <a16:colId xmlns:a16="http://schemas.microsoft.com/office/drawing/2014/main" val="20002"/>
                        </a:ext>
                      </a:extLst>
                    </a:gridCol>
                  </a:tblGrid>
                  <a:tr h="8534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dirty="0" smtClean="0">
                                        <a:latin typeface="Cambria Math" panose="02040503050406030204" pitchFamily="18" charset="0"/>
                                        <a:ea typeface="Cambria Math" panose="02040503050406030204" pitchFamily="18" charset="0"/>
                                      </a:rPr>
                                    </m:ctrlPr>
                                  </m:accPr>
                                  <m:e>
                                    <m:r>
                                      <a:rPr lang="en-US" sz="2800" b="1" i="0" dirty="0" smtClean="0">
                                        <a:latin typeface="Cambria Math" panose="02040503050406030204" pitchFamily="18" charset="0"/>
                                        <a:ea typeface="Cambria Math" panose="02040503050406030204" pitchFamily="18" charset="0"/>
                                      </a:rPr>
                                      <m:t>𝐁𝐇𝐄</m:t>
                                    </m:r>
                                  </m:e>
                                </m:acc>
                              </m:oMath>
                            </m:oMathPara>
                          </a14:m>
                          <a:endParaRPr lang="en-US" sz="2800" dirty="0">
                            <a:latin typeface="Cambria Math" panose="02040503050406030204" pitchFamily="18" charset="0"/>
                            <a:ea typeface="Cambria Math" panose="02040503050406030204" pitchFamily="18" charset="0"/>
                          </a:endParaRPr>
                        </a:p>
                      </a:txBody>
                      <a:tcPr marT="36000" marB="36000" anchor="ctr"/>
                    </a:tc>
                    <a:tc>
                      <a:txBody>
                        <a:bodyPr/>
                        <a:lstStyle/>
                        <a:p>
                          <a:pPr algn="ctr"/>
                          <a:r>
                            <a:rPr lang="en-US" sz="2800">
                              <a:latin typeface="Cambria Math" panose="02040503050406030204" pitchFamily="18" charset="0"/>
                              <a:ea typeface="Cambria Math" panose="02040503050406030204" pitchFamily="18" charset="0"/>
                            </a:rPr>
                            <a:t>A0</a:t>
                          </a:r>
                          <a:endParaRPr lang="en-US" sz="2800" dirty="0">
                            <a:latin typeface="Cambria Math" panose="02040503050406030204" pitchFamily="18" charset="0"/>
                            <a:ea typeface="Cambria Math" panose="02040503050406030204" pitchFamily="18" charset="0"/>
                          </a:endParaRPr>
                        </a:p>
                      </a:txBody>
                      <a:tcPr anchor="ctr"/>
                    </a:tc>
                    <a:tc>
                      <a:txBody>
                        <a:bodyPr/>
                        <a:lstStyle/>
                        <a:p>
                          <a:pPr algn="ctr"/>
                          <a:r>
                            <a:rPr lang="en-US" sz="2800" dirty="0">
                              <a:latin typeface="Cambria Math" panose="02040503050406030204" pitchFamily="18" charset="0"/>
                              <a:ea typeface="Cambria Math" panose="02040503050406030204" pitchFamily="18" charset="0"/>
                            </a:rPr>
                            <a:t>Function</a:t>
                          </a:r>
                        </a:p>
                      </a:txBody>
                      <a:tcPr anchor="ctr"/>
                    </a:tc>
                    <a:extLst>
                      <a:ext uri="{0D108BD9-81ED-4DB2-BD59-A6C34878D82A}">
                        <a16:rowId xmlns:a16="http://schemas.microsoft.com/office/drawing/2014/main" val="10000"/>
                      </a:ext>
                    </a:extLst>
                  </a:tr>
                  <a:tr h="853440">
                    <a:tc>
                      <a:txBody>
                        <a:bodyPr/>
                        <a:lstStyle/>
                        <a:p>
                          <a:pPr algn="ctr"/>
                          <a:r>
                            <a:rPr lang="en-US" sz="2400" dirty="0">
                              <a:latin typeface="Cambria Math" panose="02040503050406030204" pitchFamily="18" charset="0"/>
                              <a:ea typeface="Cambria Math" panose="02040503050406030204" pitchFamily="18" charset="0"/>
                            </a:rPr>
                            <a:t>0</a:t>
                          </a:r>
                        </a:p>
                      </a:txBody>
                      <a:tcPr anchor="ctr"/>
                    </a:tc>
                    <a:tc>
                      <a:txBody>
                        <a:bodyPr/>
                        <a:lstStyle/>
                        <a:p>
                          <a:pPr algn="ctr"/>
                          <a:r>
                            <a:rPr lang="en-US" sz="2400" dirty="0">
                              <a:latin typeface="Cambria Math" panose="02040503050406030204" pitchFamily="18" charset="0"/>
                              <a:ea typeface="Cambria Math" panose="02040503050406030204" pitchFamily="18" charset="0"/>
                            </a:rPr>
                            <a:t>0</a:t>
                          </a:r>
                        </a:p>
                      </a:txBody>
                      <a:tcPr anchor="ctr"/>
                    </a:tc>
                    <a:tc>
                      <a:txBody>
                        <a:bodyPr/>
                        <a:lstStyle/>
                        <a:p>
                          <a:pPr algn="ctr"/>
                          <a:r>
                            <a:rPr lang="en-US" sz="2400" dirty="0">
                              <a:latin typeface="Cambria Math" panose="02040503050406030204" pitchFamily="18" charset="0"/>
                              <a:ea typeface="Cambria Math" panose="02040503050406030204" pitchFamily="18" charset="0"/>
                            </a:rPr>
                            <a:t>16-bit transfer, both banks enabled</a:t>
                          </a:r>
                        </a:p>
                      </a:txBody>
                      <a:tcPr anchor="ctr"/>
                    </a:tc>
                    <a:extLst>
                      <a:ext uri="{0D108BD9-81ED-4DB2-BD59-A6C34878D82A}">
                        <a16:rowId xmlns:a16="http://schemas.microsoft.com/office/drawing/2014/main" val="10001"/>
                      </a:ext>
                    </a:extLst>
                  </a:tr>
                  <a:tr h="853440">
                    <a:tc>
                      <a:txBody>
                        <a:bodyPr/>
                        <a:lstStyle/>
                        <a:p>
                          <a:pPr algn="ctr"/>
                          <a:r>
                            <a:rPr lang="en-US" sz="2400" dirty="0">
                              <a:latin typeface="Cambria Math" panose="02040503050406030204" pitchFamily="18" charset="0"/>
                              <a:ea typeface="Cambria Math" panose="02040503050406030204" pitchFamily="18" charset="0"/>
                            </a:rPr>
                            <a:t>0</a:t>
                          </a:r>
                        </a:p>
                      </a:txBody>
                      <a:tcPr anchor="ctr"/>
                    </a:tc>
                    <a:tc>
                      <a:txBody>
                        <a:bodyPr/>
                        <a:lstStyle/>
                        <a:p>
                          <a:pPr algn="ctr"/>
                          <a:r>
                            <a:rPr lang="en-US" sz="2400" dirty="0">
                              <a:latin typeface="Cambria Math" panose="02040503050406030204" pitchFamily="18" charset="0"/>
                              <a:ea typeface="Cambria Math" panose="02040503050406030204" pitchFamily="18" charset="0"/>
                            </a:rPr>
                            <a:t>1</a:t>
                          </a:r>
                        </a:p>
                      </a:txBody>
                      <a:tcPr anchor="ctr"/>
                    </a:tc>
                    <a:tc>
                      <a:txBody>
                        <a:bodyPr/>
                        <a:lstStyle/>
                        <a:p>
                          <a:pPr algn="ctr">
                            <a:lnSpc>
                              <a:spcPct val="150000"/>
                            </a:lnSpc>
                          </a:pPr>
                          <a:r>
                            <a:rPr lang="en-US" sz="2400" dirty="0">
                              <a:latin typeface="Cambria Math" panose="02040503050406030204" pitchFamily="18" charset="0"/>
                              <a:ea typeface="Cambria Math" panose="02040503050406030204" pitchFamily="18" charset="0"/>
                            </a:rPr>
                            <a:t>8-bit transfer from higher bank (Odd Bank)</a:t>
                          </a:r>
                        </a:p>
                      </a:txBody>
                      <a:tcPr anchor="ctr"/>
                    </a:tc>
                    <a:extLst>
                      <a:ext uri="{0D108BD9-81ED-4DB2-BD59-A6C34878D82A}">
                        <a16:rowId xmlns:a16="http://schemas.microsoft.com/office/drawing/2014/main" val="10002"/>
                      </a:ext>
                    </a:extLst>
                  </a:tr>
                  <a:tr h="853440">
                    <a:tc>
                      <a:txBody>
                        <a:bodyPr/>
                        <a:lstStyle/>
                        <a:p>
                          <a:pPr algn="ctr"/>
                          <a:r>
                            <a:rPr lang="en-US" sz="2400" dirty="0">
                              <a:latin typeface="Cambria Math" panose="02040503050406030204" pitchFamily="18" charset="0"/>
                              <a:ea typeface="Cambria Math" panose="02040503050406030204" pitchFamily="18" charset="0"/>
                            </a:rPr>
                            <a:t>1</a:t>
                          </a:r>
                        </a:p>
                      </a:txBody>
                      <a:tcPr anchor="ctr"/>
                    </a:tc>
                    <a:tc>
                      <a:txBody>
                        <a:bodyPr/>
                        <a:lstStyle/>
                        <a:p>
                          <a:pPr algn="ctr"/>
                          <a:r>
                            <a:rPr lang="en-US" sz="2400" dirty="0">
                              <a:latin typeface="Cambria Math" panose="02040503050406030204" pitchFamily="18" charset="0"/>
                              <a:ea typeface="Cambria Math" panose="02040503050406030204" pitchFamily="18" charset="0"/>
                            </a:rPr>
                            <a:t>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Cambria Math" panose="02040503050406030204" pitchFamily="18" charset="0"/>
                              <a:ea typeface="Cambria Math" panose="02040503050406030204" pitchFamily="18" charset="0"/>
                            </a:rPr>
                            <a:t>8-bit transfer from Lower bank (Even Bank)</a:t>
                          </a:r>
                        </a:p>
                      </a:txBody>
                      <a:tcPr anchor="ctr"/>
                    </a:tc>
                    <a:extLst>
                      <a:ext uri="{0D108BD9-81ED-4DB2-BD59-A6C34878D82A}">
                        <a16:rowId xmlns:a16="http://schemas.microsoft.com/office/drawing/2014/main" val="10003"/>
                      </a:ext>
                    </a:extLst>
                  </a:tr>
                  <a:tr h="853440">
                    <a:tc>
                      <a:txBody>
                        <a:bodyPr/>
                        <a:lstStyle/>
                        <a:p>
                          <a:pPr algn="ctr"/>
                          <a:r>
                            <a:rPr lang="en-US" sz="2400" dirty="0">
                              <a:latin typeface="Cambria Math" panose="02040503050406030204" pitchFamily="18" charset="0"/>
                              <a:ea typeface="Cambria Math" panose="02040503050406030204" pitchFamily="18" charset="0"/>
                            </a:rPr>
                            <a:t>1</a:t>
                          </a:r>
                        </a:p>
                      </a:txBody>
                      <a:tcPr anchor="ctr"/>
                    </a:tc>
                    <a:tc>
                      <a:txBody>
                        <a:bodyPr/>
                        <a:lstStyle/>
                        <a:p>
                          <a:pPr algn="ctr"/>
                          <a:r>
                            <a:rPr lang="en-US" sz="2400" dirty="0">
                              <a:latin typeface="Cambria Math" panose="02040503050406030204" pitchFamily="18" charset="0"/>
                              <a:ea typeface="Cambria Math" panose="02040503050406030204" pitchFamily="18" charset="0"/>
                            </a:rPr>
                            <a:t>1</a:t>
                          </a:r>
                        </a:p>
                      </a:txBody>
                      <a:tcPr anchor="ctr"/>
                    </a:tc>
                    <a:tc>
                      <a:txBody>
                        <a:bodyPr/>
                        <a:lstStyle/>
                        <a:p>
                          <a:pPr algn="ctr"/>
                          <a:r>
                            <a:rPr lang="en-US" sz="2400" dirty="0">
                              <a:latin typeface="Cambria Math" panose="02040503050406030204" pitchFamily="18" charset="0"/>
                              <a:ea typeface="Cambria Math" panose="02040503050406030204" pitchFamily="18" charset="0"/>
                            </a:rPr>
                            <a:t>No bank enabled</a:t>
                          </a:r>
                        </a:p>
                      </a:txBody>
                      <a:tcPr anchor="ctr"/>
                    </a:tc>
                    <a:extLst>
                      <a:ext uri="{0D108BD9-81ED-4DB2-BD59-A6C34878D82A}">
                        <a16:rowId xmlns:a16="http://schemas.microsoft.com/office/drawing/2014/main" val="10004"/>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658206786"/>
                  </p:ext>
                </p:extLst>
              </p:nvPr>
            </p:nvGraphicFramePr>
            <p:xfrm>
              <a:off x="304800" y="1524000"/>
              <a:ext cx="8458200" cy="4267200"/>
            </p:xfrm>
            <a:graphic>
              <a:graphicData uri="http://schemas.openxmlformats.org/drawingml/2006/table">
                <a:tbl>
                  <a:tblPr firstRow="1" bandRow="1">
                    <a:tableStyleId>{FABFCF23-3B69-468F-B69F-88F6DE6A72F2}</a:tableStyleId>
                  </a:tblPr>
                  <a:tblGrid>
                    <a:gridCol w="1468532">
                      <a:extLst>
                        <a:ext uri="{9D8B030D-6E8A-4147-A177-3AD203B41FA5}">
                          <a16:colId xmlns:a16="http://schemas.microsoft.com/office/drawing/2014/main" val="20000"/>
                        </a:ext>
                      </a:extLst>
                    </a:gridCol>
                    <a:gridCol w="994889">
                      <a:extLst>
                        <a:ext uri="{9D8B030D-6E8A-4147-A177-3AD203B41FA5}">
                          <a16:colId xmlns:a16="http://schemas.microsoft.com/office/drawing/2014/main" val="20001"/>
                        </a:ext>
                      </a:extLst>
                    </a:gridCol>
                    <a:gridCol w="5994779">
                      <a:extLst>
                        <a:ext uri="{9D8B030D-6E8A-4147-A177-3AD203B41FA5}">
                          <a16:colId xmlns:a16="http://schemas.microsoft.com/office/drawing/2014/main" val="20002"/>
                        </a:ext>
                      </a:extLst>
                    </a:gridCol>
                  </a:tblGrid>
                  <a:tr h="853440">
                    <a:tc>
                      <a:txBody>
                        <a:bodyPr/>
                        <a:lstStyle/>
                        <a:p>
                          <a:endParaRPr lang="en-PK"/>
                        </a:p>
                      </a:txBody>
                      <a:tcPr marT="36000" marB="36000" anchor="ctr">
                        <a:blipFill>
                          <a:blip r:embed="rId2"/>
                          <a:stretch>
                            <a:fillRect l="-830" t="-1429" r="-476763" b="-402143"/>
                          </a:stretch>
                        </a:blipFill>
                      </a:tcPr>
                    </a:tc>
                    <a:tc>
                      <a:txBody>
                        <a:bodyPr/>
                        <a:lstStyle/>
                        <a:p>
                          <a:pPr algn="ctr"/>
                          <a:r>
                            <a:rPr lang="en-US" sz="2800">
                              <a:latin typeface="Cambria Math" panose="02040503050406030204" pitchFamily="18" charset="0"/>
                              <a:ea typeface="Cambria Math" panose="02040503050406030204" pitchFamily="18" charset="0"/>
                            </a:rPr>
                            <a:t>A0</a:t>
                          </a:r>
                          <a:endParaRPr lang="en-US" sz="2800" dirty="0">
                            <a:latin typeface="Cambria Math" panose="02040503050406030204" pitchFamily="18" charset="0"/>
                            <a:ea typeface="Cambria Math" panose="02040503050406030204" pitchFamily="18" charset="0"/>
                          </a:endParaRPr>
                        </a:p>
                      </a:txBody>
                      <a:tcPr anchor="ctr"/>
                    </a:tc>
                    <a:tc>
                      <a:txBody>
                        <a:bodyPr/>
                        <a:lstStyle/>
                        <a:p>
                          <a:pPr algn="ctr"/>
                          <a:r>
                            <a:rPr lang="en-US" sz="2800" dirty="0">
                              <a:latin typeface="Cambria Math" panose="02040503050406030204" pitchFamily="18" charset="0"/>
                              <a:ea typeface="Cambria Math" panose="02040503050406030204" pitchFamily="18" charset="0"/>
                            </a:rPr>
                            <a:t>Function</a:t>
                          </a:r>
                        </a:p>
                      </a:txBody>
                      <a:tcPr anchor="ctr"/>
                    </a:tc>
                    <a:extLst>
                      <a:ext uri="{0D108BD9-81ED-4DB2-BD59-A6C34878D82A}">
                        <a16:rowId xmlns:a16="http://schemas.microsoft.com/office/drawing/2014/main" val="10000"/>
                      </a:ext>
                    </a:extLst>
                  </a:tr>
                  <a:tr h="853440">
                    <a:tc>
                      <a:txBody>
                        <a:bodyPr/>
                        <a:lstStyle/>
                        <a:p>
                          <a:pPr algn="ctr"/>
                          <a:r>
                            <a:rPr lang="en-US" sz="2400" dirty="0">
                              <a:latin typeface="Cambria Math" panose="02040503050406030204" pitchFamily="18" charset="0"/>
                              <a:ea typeface="Cambria Math" panose="02040503050406030204" pitchFamily="18" charset="0"/>
                            </a:rPr>
                            <a:t>0</a:t>
                          </a:r>
                        </a:p>
                      </a:txBody>
                      <a:tcPr anchor="ctr"/>
                    </a:tc>
                    <a:tc>
                      <a:txBody>
                        <a:bodyPr/>
                        <a:lstStyle/>
                        <a:p>
                          <a:pPr algn="ctr"/>
                          <a:r>
                            <a:rPr lang="en-US" sz="2400" dirty="0">
                              <a:latin typeface="Cambria Math" panose="02040503050406030204" pitchFamily="18" charset="0"/>
                              <a:ea typeface="Cambria Math" panose="02040503050406030204" pitchFamily="18" charset="0"/>
                            </a:rPr>
                            <a:t>0</a:t>
                          </a:r>
                        </a:p>
                      </a:txBody>
                      <a:tcPr anchor="ctr"/>
                    </a:tc>
                    <a:tc>
                      <a:txBody>
                        <a:bodyPr/>
                        <a:lstStyle/>
                        <a:p>
                          <a:pPr algn="ctr"/>
                          <a:r>
                            <a:rPr lang="en-US" sz="2400" dirty="0">
                              <a:latin typeface="Cambria Math" panose="02040503050406030204" pitchFamily="18" charset="0"/>
                              <a:ea typeface="Cambria Math" panose="02040503050406030204" pitchFamily="18" charset="0"/>
                            </a:rPr>
                            <a:t>16-bit transfer, both banks enabled</a:t>
                          </a:r>
                        </a:p>
                      </a:txBody>
                      <a:tcPr anchor="ctr"/>
                    </a:tc>
                    <a:extLst>
                      <a:ext uri="{0D108BD9-81ED-4DB2-BD59-A6C34878D82A}">
                        <a16:rowId xmlns:a16="http://schemas.microsoft.com/office/drawing/2014/main" val="10001"/>
                      </a:ext>
                    </a:extLst>
                  </a:tr>
                  <a:tr h="853440">
                    <a:tc>
                      <a:txBody>
                        <a:bodyPr/>
                        <a:lstStyle/>
                        <a:p>
                          <a:pPr algn="ctr"/>
                          <a:r>
                            <a:rPr lang="en-US" sz="2400" dirty="0">
                              <a:latin typeface="Cambria Math" panose="02040503050406030204" pitchFamily="18" charset="0"/>
                              <a:ea typeface="Cambria Math" panose="02040503050406030204" pitchFamily="18" charset="0"/>
                            </a:rPr>
                            <a:t>0</a:t>
                          </a:r>
                        </a:p>
                      </a:txBody>
                      <a:tcPr anchor="ctr"/>
                    </a:tc>
                    <a:tc>
                      <a:txBody>
                        <a:bodyPr/>
                        <a:lstStyle/>
                        <a:p>
                          <a:pPr algn="ctr"/>
                          <a:r>
                            <a:rPr lang="en-US" sz="2400" dirty="0">
                              <a:latin typeface="Cambria Math" panose="02040503050406030204" pitchFamily="18" charset="0"/>
                              <a:ea typeface="Cambria Math" panose="02040503050406030204" pitchFamily="18" charset="0"/>
                            </a:rPr>
                            <a:t>1</a:t>
                          </a:r>
                        </a:p>
                      </a:txBody>
                      <a:tcPr anchor="ctr"/>
                    </a:tc>
                    <a:tc>
                      <a:txBody>
                        <a:bodyPr/>
                        <a:lstStyle/>
                        <a:p>
                          <a:pPr algn="ctr">
                            <a:lnSpc>
                              <a:spcPct val="150000"/>
                            </a:lnSpc>
                          </a:pPr>
                          <a:r>
                            <a:rPr lang="en-US" sz="2400" dirty="0">
                              <a:latin typeface="Cambria Math" panose="02040503050406030204" pitchFamily="18" charset="0"/>
                              <a:ea typeface="Cambria Math" panose="02040503050406030204" pitchFamily="18" charset="0"/>
                            </a:rPr>
                            <a:t>8-bit transfer from higher bank (Odd Bank)</a:t>
                          </a:r>
                        </a:p>
                      </a:txBody>
                      <a:tcPr anchor="ctr"/>
                    </a:tc>
                    <a:extLst>
                      <a:ext uri="{0D108BD9-81ED-4DB2-BD59-A6C34878D82A}">
                        <a16:rowId xmlns:a16="http://schemas.microsoft.com/office/drawing/2014/main" val="10002"/>
                      </a:ext>
                    </a:extLst>
                  </a:tr>
                  <a:tr h="853440">
                    <a:tc>
                      <a:txBody>
                        <a:bodyPr/>
                        <a:lstStyle/>
                        <a:p>
                          <a:pPr algn="ctr"/>
                          <a:r>
                            <a:rPr lang="en-US" sz="2400" dirty="0">
                              <a:latin typeface="Cambria Math" panose="02040503050406030204" pitchFamily="18" charset="0"/>
                              <a:ea typeface="Cambria Math" panose="02040503050406030204" pitchFamily="18" charset="0"/>
                            </a:rPr>
                            <a:t>1</a:t>
                          </a:r>
                        </a:p>
                      </a:txBody>
                      <a:tcPr anchor="ctr"/>
                    </a:tc>
                    <a:tc>
                      <a:txBody>
                        <a:bodyPr/>
                        <a:lstStyle/>
                        <a:p>
                          <a:pPr algn="ctr"/>
                          <a:r>
                            <a:rPr lang="en-US" sz="2400" dirty="0">
                              <a:latin typeface="Cambria Math" panose="02040503050406030204" pitchFamily="18" charset="0"/>
                              <a:ea typeface="Cambria Math" panose="02040503050406030204" pitchFamily="18" charset="0"/>
                            </a:rPr>
                            <a:t>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Cambria Math" panose="02040503050406030204" pitchFamily="18" charset="0"/>
                              <a:ea typeface="Cambria Math" panose="02040503050406030204" pitchFamily="18" charset="0"/>
                            </a:rPr>
                            <a:t>8-bit transfer from Lower bank (Even Bank)</a:t>
                          </a:r>
                        </a:p>
                      </a:txBody>
                      <a:tcPr anchor="ctr"/>
                    </a:tc>
                    <a:extLst>
                      <a:ext uri="{0D108BD9-81ED-4DB2-BD59-A6C34878D82A}">
                        <a16:rowId xmlns:a16="http://schemas.microsoft.com/office/drawing/2014/main" val="10003"/>
                      </a:ext>
                    </a:extLst>
                  </a:tr>
                  <a:tr h="853440">
                    <a:tc>
                      <a:txBody>
                        <a:bodyPr/>
                        <a:lstStyle/>
                        <a:p>
                          <a:pPr algn="ctr"/>
                          <a:r>
                            <a:rPr lang="en-US" sz="2400" dirty="0">
                              <a:latin typeface="Cambria Math" panose="02040503050406030204" pitchFamily="18" charset="0"/>
                              <a:ea typeface="Cambria Math" panose="02040503050406030204" pitchFamily="18" charset="0"/>
                            </a:rPr>
                            <a:t>1</a:t>
                          </a:r>
                        </a:p>
                      </a:txBody>
                      <a:tcPr anchor="ctr"/>
                    </a:tc>
                    <a:tc>
                      <a:txBody>
                        <a:bodyPr/>
                        <a:lstStyle/>
                        <a:p>
                          <a:pPr algn="ctr"/>
                          <a:r>
                            <a:rPr lang="en-US" sz="2400" dirty="0">
                              <a:latin typeface="Cambria Math" panose="02040503050406030204" pitchFamily="18" charset="0"/>
                              <a:ea typeface="Cambria Math" panose="02040503050406030204" pitchFamily="18" charset="0"/>
                            </a:rPr>
                            <a:t>1</a:t>
                          </a:r>
                        </a:p>
                      </a:txBody>
                      <a:tcPr anchor="ctr"/>
                    </a:tc>
                    <a:tc>
                      <a:txBody>
                        <a:bodyPr/>
                        <a:lstStyle/>
                        <a:p>
                          <a:pPr algn="ctr"/>
                          <a:r>
                            <a:rPr lang="en-US" sz="2400" dirty="0">
                              <a:latin typeface="Cambria Math" panose="02040503050406030204" pitchFamily="18" charset="0"/>
                              <a:ea typeface="Cambria Math" panose="02040503050406030204" pitchFamily="18" charset="0"/>
                            </a:rPr>
                            <a:t>No bank enabled</a:t>
                          </a:r>
                        </a:p>
                      </a:txBody>
                      <a:tcPr anchor="ctr"/>
                    </a:tc>
                    <a:extLst>
                      <a:ext uri="{0D108BD9-81ED-4DB2-BD59-A6C34878D82A}">
                        <a16:rowId xmlns:a16="http://schemas.microsoft.com/office/drawing/2014/main" val="10004"/>
                      </a:ext>
                    </a:extLst>
                  </a:tr>
                </a:tbl>
              </a:graphicData>
            </a:graphic>
          </p:graphicFrame>
        </mc:Fallback>
      </mc:AlternateContent>
      <p:sp>
        <p:nvSpPr>
          <p:cNvPr id="3" name="Slide Number Placeholder 2"/>
          <p:cNvSpPr>
            <a:spLocks noGrp="1"/>
          </p:cNvSpPr>
          <p:nvPr>
            <p:ph type="sldNum" sz="quarter" idx="12"/>
          </p:nvPr>
        </p:nvSpPr>
        <p:spPr/>
        <p:txBody>
          <a:bodyPr/>
          <a:lstStyle/>
          <a:p>
            <a:fld id="{B6F15528-21DE-4FAA-801E-634DDDAF4B2B}" type="slidenum">
              <a:rPr lang="en-US" smtClean="0">
                <a:latin typeface="Cambria Math" panose="02040503050406030204" pitchFamily="18" charset="0"/>
                <a:ea typeface="Cambria Math" panose="02040503050406030204" pitchFamily="18" charset="0"/>
              </a:rPr>
              <a:pPr/>
              <a:t>4</a:t>
            </a:fld>
            <a:endParaRPr lang="en-US">
              <a:latin typeface="Cambria Math" panose="02040503050406030204" pitchFamily="18" charset="0"/>
              <a:ea typeface="Cambria Math"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Cambria Math" panose="02040503050406030204" pitchFamily="18" charset="0"/>
                <a:ea typeface="Cambria Math" panose="02040503050406030204" pitchFamily="18" charset="0"/>
              </a:rPr>
              <a:t>Separate Bank Selection (Example)</a:t>
            </a:r>
          </a:p>
        </p:txBody>
      </p:sp>
      <p:sp>
        <p:nvSpPr>
          <p:cNvPr id="3" name="Content Placeholder 2"/>
          <p:cNvSpPr>
            <a:spLocks noGrp="1"/>
          </p:cNvSpPr>
          <p:nvPr>
            <p:ph idx="1"/>
          </p:nvPr>
        </p:nvSpPr>
        <p:spPr>
          <a:xfrm>
            <a:off x="609600" y="1595437"/>
            <a:ext cx="5105400" cy="4760913"/>
          </a:xfrm>
        </p:spPr>
        <p:txBody>
          <a:bodyPr>
            <a:normAutofit/>
          </a:bodyPr>
          <a:lstStyle/>
          <a:p>
            <a:r>
              <a:rPr lang="en-US" dirty="0">
                <a:latin typeface="Cambria Math" panose="02040503050406030204" pitchFamily="18" charset="0"/>
                <a:ea typeface="Cambria Math" panose="02040503050406030204" pitchFamily="18" charset="0"/>
              </a:rPr>
              <a:t>Separate decoders are required for each bank</a:t>
            </a:r>
          </a:p>
          <a:p>
            <a:r>
              <a:rPr lang="en-US" dirty="0">
                <a:latin typeface="Cambria Math" panose="02040503050406030204" pitchFamily="18" charset="0"/>
                <a:ea typeface="Cambria Math" panose="02040503050406030204" pitchFamily="18" charset="0"/>
              </a:rPr>
              <a:t>Example describes 1MB SRAM interfacing with 8086 CPU</a:t>
            </a:r>
          </a:p>
          <a:p>
            <a:r>
              <a:rPr lang="en-US" dirty="0">
                <a:latin typeface="Cambria Math" panose="02040503050406030204" pitchFamily="18" charset="0"/>
                <a:ea typeface="Cambria Math" panose="02040503050406030204" pitchFamily="18" charset="0"/>
              </a:rPr>
              <a:t>Memory map for total memory will be </a:t>
            </a:r>
          </a:p>
          <a:p>
            <a:pPr>
              <a:buNone/>
            </a:pPr>
            <a:r>
              <a:rPr lang="en-US" dirty="0">
                <a:latin typeface="Cambria Math" panose="02040503050406030204" pitchFamily="18" charset="0"/>
                <a:ea typeface="Cambria Math" panose="02040503050406030204" pitchFamily="18" charset="0"/>
              </a:rPr>
              <a:t>	00000H to FFFFFH </a:t>
            </a:r>
          </a:p>
        </p:txBody>
      </p:sp>
      <p:sp>
        <p:nvSpPr>
          <p:cNvPr id="4" name="Slide Number Placeholder 3"/>
          <p:cNvSpPr>
            <a:spLocks noGrp="1"/>
          </p:cNvSpPr>
          <p:nvPr>
            <p:ph type="sldNum" sz="quarter" idx="12"/>
          </p:nvPr>
        </p:nvSpPr>
        <p:spPr/>
        <p:txBody>
          <a:bodyPr/>
          <a:lstStyle/>
          <a:p>
            <a:fld id="{B6F15528-21DE-4FAA-801E-634DDDAF4B2B}" type="slidenum">
              <a:rPr lang="en-US" smtClean="0">
                <a:latin typeface="Cambria Math" panose="02040503050406030204" pitchFamily="18" charset="0"/>
                <a:ea typeface="Cambria Math" panose="02040503050406030204" pitchFamily="18" charset="0"/>
              </a:rPr>
              <a:pPr/>
              <a:t>5</a:t>
            </a:fld>
            <a:endParaRPr lang="en-US">
              <a:latin typeface="Cambria Math" panose="02040503050406030204" pitchFamily="18" charset="0"/>
              <a:ea typeface="Cambria Math"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163601" y="304800"/>
            <a:ext cx="8904199" cy="6324600"/>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Math" panose="02040503050406030204" pitchFamily="18" charset="0"/>
                <a:ea typeface="Cambria Math" panose="02040503050406030204" pitchFamily="18" charset="0"/>
              </a:rPr>
              <a:t>Separate Write Strobe Approach</a:t>
            </a:r>
          </a:p>
        </p:txBody>
      </p:sp>
      <p:pic>
        <p:nvPicPr>
          <p:cNvPr id="2050" name="Picture 2"/>
          <p:cNvPicPr>
            <a:picLocks noChangeAspect="1" noChangeArrowheads="1"/>
          </p:cNvPicPr>
          <p:nvPr/>
        </p:nvPicPr>
        <p:blipFill>
          <a:blip r:embed="rId2" cstate="print"/>
          <a:srcRect/>
          <a:stretch>
            <a:fillRect/>
          </a:stretch>
        </p:blipFill>
        <p:spPr bwMode="auto">
          <a:xfrm>
            <a:off x="1828800" y="2362200"/>
            <a:ext cx="4083004" cy="21336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Cambria Math" panose="02040503050406030204" pitchFamily="18" charset="0"/>
                <a:ea typeface="Cambria Math" panose="02040503050406030204" pitchFamily="18" charset="0"/>
              </a:rPr>
              <a:t>256KB SRAM Interfacing (Example)</a:t>
            </a:r>
          </a:p>
        </p:txBody>
      </p:sp>
      <p:sp>
        <p:nvSpPr>
          <p:cNvPr id="7" name="Content Placeholder 6"/>
          <p:cNvSpPr>
            <a:spLocks noGrp="1"/>
          </p:cNvSpPr>
          <p:nvPr>
            <p:ph idx="1"/>
          </p:nvPr>
        </p:nvSpPr>
        <p:spPr>
          <a:xfrm>
            <a:off x="457200" y="1600200"/>
            <a:ext cx="4495800" cy="4525963"/>
          </a:xfrm>
        </p:spPr>
        <p:txBody>
          <a:bodyPr>
            <a:normAutofit fontScale="70000" lnSpcReduction="20000"/>
          </a:bodyPr>
          <a:lstStyle/>
          <a:p>
            <a:r>
              <a:rPr lang="en-US" sz="3600" dirty="0">
                <a:latin typeface="Cambria Math" panose="02040503050406030204" pitchFamily="18" charset="0"/>
                <a:ea typeface="Cambria Math" panose="02040503050406030204" pitchFamily="18" charset="0"/>
              </a:rPr>
              <a:t>Using 64KB SRAM chips</a:t>
            </a:r>
          </a:p>
          <a:p>
            <a:pPr marL="0" indent="0">
              <a:buNone/>
            </a:pPr>
            <a:endParaRPr lang="en-US" sz="3600" dirty="0">
              <a:latin typeface="Cambria Math" panose="02040503050406030204" pitchFamily="18" charset="0"/>
              <a:ea typeface="Cambria Math" panose="02040503050406030204" pitchFamily="18" charset="0"/>
            </a:endParaRPr>
          </a:p>
          <a:p>
            <a:r>
              <a:rPr lang="en-US" sz="3600" dirty="0">
                <a:latin typeface="Cambria Math" panose="02040503050406030204" pitchFamily="18" charset="0"/>
                <a:ea typeface="Cambria Math" panose="02040503050406030204" pitchFamily="18" charset="0"/>
              </a:rPr>
              <a:t>4 SRAM chips will be used</a:t>
            </a:r>
          </a:p>
          <a:p>
            <a:pPr marL="0" indent="0">
              <a:buNone/>
            </a:pPr>
            <a:endParaRPr lang="en-US" sz="3600" dirty="0">
              <a:latin typeface="Cambria Math" panose="02040503050406030204" pitchFamily="18" charset="0"/>
              <a:ea typeface="Cambria Math" panose="02040503050406030204" pitchFamily="18" charset="0"/>
            </a:endParaRPr>
          </a:p>
          <a:p>
            <a:r>
              <a:rPr lang="en-US" sz="3600" dirty="0">
                <a:latin typeface="Cambria Math" panose="02040503050406030204" pitchFamily="18" charset="0"/>
                <a:ea typeface="Cambria Math" panose="02040503050406030204" pitchFamily="18" charset="0"/>
              </a:rPr>
              <a:t>Total memory map is from C0000H and above </a:t>
            </a:r>
          </a:p>
          <a:p>
            <a:pPr marL="0" indent="0">
              <a:buNone/>
            </a:pPr>
            <a:endParaRPr lang="en-US" sz="3600" dirty="0">
              <a:latin typeface="Cambria Math" panose="02040503050406030204" pitchFamily="18" charset="0"/>
              <a:ea typeface="Cambria Math" panose="02040503050406030204" pitchFamily="18" charset="0"/>
            </a:endParaRPr>
          </a:p>
          <a:p>
            <a:r>
              <a:rPr lang="en-US" sz="3600" dirty="0">
                <a:latin typeface="Cambria Math" panose="02040503050406030204" pitchFamily="18" charset="0"/>
                <a:ea typeface="Cambria Math" panose="02040503050406030204" pitchFamily="18" charset="0"/>
              </a:rPr>
              <a:t>For low bank (MEM_L0 and MEM_L1)</a:t>
            </a:r>
          </a:p>
          <a:p>
            <a:pPr marL="0" indent="0">
              <a:buNone/>
            </a:pPr>
            <a:endParaRPr lang="en-US" sz="3600" dirty="0">
              <a:latin typeface="Cambria Math" panose="02040503050406030204" pitchFamily="18" charset="0"/>
              <a:ea typeface="Cambria Math" panose="02040503050406030204" pitchFamily="18" charset="0"/>
            </a:endParaRPr>
          </a:p>
          <a:p>
            <a:r>
              <a:rPr lang="en-US" sz="3600" dirty="0">
                <a:latin typeface="Cambria Math" panose="02040503050406030204" pitchFamily="18" charset="0"/>
                <a:ea typeface="Cambria Math" panose="02040503050406030204" pitchFamily="18" charset="0"/>
              </a:rPr>
              <a:t>For high bank (MEM_H0 and MEM_H1)</a:t>
            </a:r>
          </a:p>
          <a:p>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latin typeface="Cambria Math" panose="02040503050406030204" pitchFamily="18" charset="0"/>
                <a:ea typeface="Cambria Math" panose="02040503050406030204" pitchFamily="18" charset="0"/>
              </a:rPr>
              <a:t>Memory maps</a:t>
            </a:r>
          </a:p>
        </p:txBody>
      </p:sp>
      <p:sp>
        <p:nvSpPr>
          <p:cNvPr id="3" name="Content Placeholder 2"/>
          <p:cNvSpPr>
            <a:spLocks noGrp="1"/>
          </p:cNvSpPr>
          <p:nvPr>
            <p:ph idx="1"/>
          </p:nvPr>
        </p:nvSpPr>
        <p:spPr/>
        <p:txBody>
          <a:bodyPr/>
          <a:lstStyle/>
          <a:p>
            <a:pPr algn="just"/>
            <a:r>
              <a:rPr lang="en-US" sz="3600" dirty="0">
                <a:latin typeface="Cambria Math" panose="02040503050406030204" pitchFamily="18" charset="0"/>
                <a:ea typeface="Cambria Math" panose="02040503050406030204" pitchFamily="18" charset="0"/>
              </a:rPr>
              <a:t>For MEM_L0: 	C0000H to DFFFEH</a:t>
            </a:r>
          </a:p>
          <a:p>
            <a:r>
              <a:rPr lang="en-US" sz="3600" dirty="0">
                <a:latin typeface="Cambria Math" panose="02040503050406030204" pitchFamily="18" charset="0"/>
                <a:ea typeface="Cambria Math" panose="02040503050406030204" pitchFamily="18" charset="0"/>
              </a:rPr>
              <a:t>For MEM_L1:	E0000H to FFFFEH</a:t>
            </a:r>
          </a:p>
          <a:p>
            <a:r>
              <a:rPr lang="en-US" sz="3600" dirty="0">
                <a:latin typeface="Cambria Math" panose="02040503050406030204" pitchFamily="18" charset="0"/>
                <a:ea typeface="Cambria Math" panose="02040503050406030204" pitchFamily="18" charset="0"/>
              </a:rPr>
              <a:t>For MEM_H0:	C0001H to DFFFFH</a:t>
            </a:r>
          </a:p>
          <a:p>
            <a:r>
              <a:rPr lang="en-US" sz="3600" dirty="0">
                <a:latin typeface="Cambria Math" panose="02040503050406030204" pitchFamily="18" charset="0"/>
                <a:ea typeface="Cambria Math" panose="02040503050406030204" pitchFamily="18" charset="0"/>
              </a:rPr>
              <a:t>For MEM_H1:	E0001H to FFFFFH</a:t>
            </a:r>
          </a:p>
          <a:p>
            <a:r>
              <a:rPr lang="en-US" sz="3600" dirty="0">
                <a:latin typeface="Cambria Math" panose="02040503050406030204" pitchFamily="18" charset="0"/>
                <a:ea typeface="Cambria Math" panose="02040503050406030204" pitchFamily="18" charset="0"/>
              </a:rPr>
              <a:t>Total locations accessed: </a:t>
            </a:r>
          </a:p>
          <a:p>
            <a:pPr>
              <a:buNone/>
            </a:pPr>
            <a:r>
              <a:rPr lang="en-US" sz="3600" dirty="0">
                <a:latin typeface="Cambria Math" panose="02040503050406030204" pitchFamily="18" charset="0"/>
                <a:ea typeface="Cambria Math" panose="02040503050406030204" pitchFamily="18" charset="0"/>
              </a:rPr>
              <a:t>		FFFFFH-C0000H = 3FFFFH (256K) 		</a:t>
            </a:r>
          </a:p>
        </p:txBody>
      </p:sp>
      <p:sp>
        <p:nvSpPr>
          <p:cNvPr id="4" name="Slide Number Placeholder 3"/>
          <p:cNvSpPr>
            <a:spLocks noGrp="1"/>
          </p:cNvSpPr>
          <p:nvPr>
            <p:ph type="sldNum" sz="quarter" idx="12"/>
          </p:nvPr>
        </p:nvSpPr>
        <p:spPr/>
        <p:txBody>
          <a:bodyPr/>
          <a:lstStyle/>
          <a:p>
            <a:fld id="{B6F15528-21DE-4FAA-801E-634DDDAF4B2B}" type="slidenum">
              <a:rPr lang="en-US" sz="1400" smtClean="0">
                <a:latin typeface="Cambria Math" panose="02040503050406030204" pitchFamily="18" charset="0"/>
                <a:ea typeface="Cambria Math" panose="02040503050406030204" pitchFamily="18" charset="0"/>
              </a:rPr>
              <a:pPr/>
              <a:t>9</a:t>
            </a:fld>
            <a:endParaRPr lang="en-US" sz="1400">
              <a:latin typeface="Cambria Math" panose="02040503050406030204" pitchFamily="18" charset="0"/>
              <a:ea typeface="Cambria Math" panose="020405030504060302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TotalTime>
  <Words>304</Words>
  <Application>Microsoft Office PowerPoint</Application>
  <PresentationFormat>On-screen Show (4:3)</PresentationFormat>
  <Paragraphs>62</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 Math</vt:lpstr>
      <vt:lpstr>Times New Roman</vt:lpstr>
      <vt:lpstr>Office Theme</vt:lpstr>
      <vt:lpstr>SRAM Interfacing with 8086 CPU</vt:lpstr>
      <vt:lpstr>PowerPoint Presentation</vt:lpstr>
      <vt:lpstr>Memory Interfacing with 8086 CPU</vt:lpstr>
      <vt:lpstr>Bank Selection Table</vt:lpstr>
      <vt:lpstr>Separate Bank Selection (Example)</vt:lpstr>
      <vt:lpstr>PowerPoint Presentation</vt:lpstr>
      <vt:lpstr>Separate Write Strobe Approach</vt:lpstr>
      <vt:lpstr>256KB SRAM Interfacing (Example)</vt:lpstr>
      <vt:lpstr>Memory maps</vt:lpstr>
      <vt:lpstr>PowerPoint Presentation</vt:lpstr>
      <vt:lpstr>RD Operation in  Separate Write Strobe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Interfacing with 8086 CPU</dc:title>
  <dc:creator>Usman Rafique</dc:creator>
  <cp:lastModifiedBy>Aliyan Ahmed Cheema</cp:lastModifiedBy>
  <cp:revision>99</cp:revision>
  <dcterms:created xsi:type="dcterms:W3CDTF">2006-08-16T00:00:00Z</dcterms:created>
  <dcterms:modified xsi:type="dcterms:W3CDTF">2025-06-25T10:24:33Z</dcterms:modified>
</cp:coreProperties>
</file>