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4" r:id="rId3"/>
    <p:sldId id="266" r:id="rId4"/>
    <p:sldId id="272" r:id="rId5"/>
    <p:sldId id="258" r:id="rId6"/>
    <p:sldId id="268" r:id="rId7"/>
    <p:sldId id="269" r:id="rId8"/>
    <p:sldId id="259" r:id="rId9"/>
    <p:sldId id="277" r:id="rId10"/>
    <p:sldId id="271" r:id="rId11"/>
    <p:sldId id="262" r:id="rId12"/>
    <p:sldId id="263" r:id="rId1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6" autoAdjust="0"/>
    <p:restoredTop sz="94660"/>
  </p:normalViewPr>
  <p:slideViewPr>
    <p:cSldViewPr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C60C030-FB63-4934-9749-4E98418DF146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6F74B60-4731-4709-B722-DAC7ED096B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250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C18AEA8-C6F9-4D66-AED4-A1E592F188D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20BFF93-5E9D-4823-99EA-4C4C72FD4C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5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E994-7A36-4BBE-9F68-2D533C063036}" type="datetime1">
              <a:rPr lang="en-US" smtClean="0"/>
              <a:pPr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Engr. Usman Rafique (EE Dept.)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A63C-444E-49EC-BD93-B54CDC0D6DB7}" type="datetime1">
              <a:rPr lang="en-US" smtClean="0"/>
              <a:pPr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Engr. Usman Rafique (EE Dept.)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A78E-6B12-4CFE-B89F-2F12046F23A6}" type="datetime1">
              <a:rPr lang="en-US" smtClean="0"/>
              <a:pPr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Engr. Usman Rafique (EE Dept.)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44649-03BC-438E-B278-AA46ECE5D6DE}" type="datetime1">
              <a:rPr lang="en-US" smtClean="0"/>
              <a:pPr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Engr. Usman Rafique (EE Dept.)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21DB-7A73-49F8-A9B1-0ADC5819EE7D}" type="datetime1">
              <a:rPr lang="en-US" smtClean="0"/>
              <a:pPr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Engr. Usman Rafique (EE Dept.)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A400-90A0-4137-8B69-49E27552547C}" type="datetime1">
              <a:rPr lang="en-US" smtClean="0"/>
              <a:pPr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Engr. Usman Rafique (EE Dept.)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9A03-01DF-4AA2-97FB-8E783D6C7726}" type="datetime1">
              <a:rPr lang="en-US" smtClean="0"/>
              <a:pPr/>
              <a:t>3/18/2025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Engr. Usman Rafique (EE Dept.)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25F84-25DB-4FE7-89F9-BB9D9FB86AB3}" type="datetime1">
              <a:rPr lang="en-US" smtClean="0"/>
              <a:pPr/>
              <a:t>3/18/2025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Engr. Usman Rafique (EE Dept.)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42F45-C7B6-42DE-8090-DC63BDC075D6}" type="datetime1">
              <a:rPr lang="en-US" smtClean="0"/>
              <a:pPr/>
              <a:t>3/18/2025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Engr. Usman Rafique (EE Dept.)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0479-B12E-4CEC-8881-2CE4F074C379}" type="datetime1">
              <a:rPr lang="en-US" smtClean="0"/>
              <a:pPr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Engr. Usman Rafique (EE Dept.)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AA425-0406-472C-B799-E7161621B1A1}" type="datetime1">
              <a:rPr lang="en-US" smtClean="0"/>
              <a:pPr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Engr. Usman Rafique (EE Dept.)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360D5-04DD-49D6-9C9D-B1D2B8D2E4D4}" type="datetime1">
              <a:rPr lang="en-US" smtClean="0"/>
              <a:pPr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Engr. Usman Rafique (EE Dept.)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3200399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Interfacing with 8088 Microprocessor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76200"/>
            <a:ext cx="5867400" cy="914400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Some facts to know</a:t>
            </a:r>
            <a:endParaRPr lang="en-GB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495800" cy="521335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 8086 and 8088 CPUs, CS is FFFFH and IP is 0000H upon reset. </a:t>
            </a:r>
          </a:p>
          <a:p>
            <a:r>
              <a:rPr lang="en-US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 FFFF0H location must be found in ROM.</a:t>
            </a:r>
          </a:p>
          <a:p>
            <a:r>
              <a:rPr lang="en-US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Hence FFFF0H should contain the first instruction</a:t>
            </a:r>
          </a:p>
          <a:p>
            <a:r>
              <a:rPr lang="en-US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As ROM cannot be written to, so WE pin is not available on ROM chips.</a:t>
            </a:r>
            <a:endParaRPr lang="en-GB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00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699" y="306387"/>
            <a:ext cx="7772400" cy="91281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Interfacing a single ROM chip</a:t>
            </a:r>
            <a:endParaRPr lang="en-GB" sz="36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Cambria Math" panose="02040503050406030204" pitchFamily="18" charset="0"/>
                <a:ea typeface="Cambria Math" panose="02040503050406030204" pitchFamily="18" charset="0"/>
              </a:rPr>
              <a:pPr/>
              <a:t>11</a:t>
            </a:fld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879" y="1524000"/>
            <a:ext cx="8517121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8725" y="104775"/>
            <a:ext cx="6686550" cy="66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Fundamentals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417638"/>
            <a:ext cx="3886200" cy="454977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Address decoding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Glue logic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Type of memory (RAM or ROM)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Memory map 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Labelling the schematic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Reverse engineering the schematic (determining memory map, memory size and type of memory etc.)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95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95400"/>
            <a:ext cx="8305800" cy="2667000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Interfacing </a:t>
            </a:r>
            <a:br>
              <a:rPr lang="en-US" sz="6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Access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42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Recall the SRAM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648200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Data Bus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Address Bus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Order of memory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Control Bus or Control Lines </a:t>
            </a:r>
          </a:p>
          <a:p>
            <a:pPr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(OE’, WR’, CS’(CE’ or ME’) 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Power lines (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Vcc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and GND)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Tri-state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or Z-state or High-impedance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34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>
            <a:normAutofit/>
          </a:bodyPr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Interfacing single SRAM chip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Cambria Math" panose="02040503050406030204" pitchFamily="18" charset="0"/>
                <a:ea typeface="Cambria Math" panose="02040503050406030204" pitchFamily="18" charset="0"/>
              </a:rPr>
              <a:pPr/>
              <a:t>5</a:t>
            </a:fld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1295400"/>
            <a:ext cx="8315361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43888" cy="715962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74LS138 3x8 Complementary Decoder</a:t>
            </a:r>
            <a:endParaRPr lang="en-GB" sz="4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848" y="1211134"/>
            <a:ext cx="3320552" cy="480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892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Cambria Math" panose="02040503050406030204" pitchFamily="18" charset="0"/>
                <a:ea typeface="Cambria Math" panose="02040503050406030204" pitchFamily="18" charset="0"/>
              </a:rPr>
              <a:pPr/>
              <a:t>7</a:t>
            </a:fld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5496032"/>
                  </p:ext>
                </p:extLst>
              </p:nvPr>
            </p:nvGraphicFramePr>
            <p:xfrm>
              <a:off x="1216969" y="685800"/>
              <a:ext cx="6791673" cy="5760550"/>
            </p:xfrm>
            <a:graphic>
              <a:graphicData uri="http://schemas.openxmlformats.org/drawingml/2006/table">
                <a:tbl>
                  <a:tblPr firstRow="1" bandRow="1">
                    <a:tableStyleId>{BDBED569-4797-4DF1-A0F4-6AAB3CD982D8}</a:tableStyleId>
                  </a:tblPr>
                  <a:tblGrid>
                    <a:gridCol w="5003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325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3714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1058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7655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509905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66067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68893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68893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66067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68893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66067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68893">
                      <a:extLst>
                        <a:ext uri="{9D8B030D-6E8A-4147-A177-3AD203B41FA5}">
                          <a16:colId xmlns:a16="http://schemas.microsoft.com/office/drawing/2014/main" val="20013"/>
                        </a:ext>
                      </a:extLst>
                    </a:gridCol>
                  </a:tblGrid>
                  <a:tr h="365156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Inputs</a:t>
                          </a:r>
                          <a:endParaRPr lang="en-GB" sz="20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rowSpan="2" gridSpan="8"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Outputs</a:t>
                          </a:r>
                          <a:endParaRPr lang="en-GB" sz="20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 rowSpan="2"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79975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Enable</a:t>
                          </a:r>
                          <a:endParaRPr lang="en-GB" sz="20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Selection</a:t>
                          </a:r>
                          <a:endParaRPr lang="en-GB" sz="20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gridSpan="8"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798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G1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G</m:t>
                                    </m:r>
                                    <m:r>
                                      <a:rPr lang="en-US" sz="1800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G</m:t>
                                    </m:r>
                                    <m:r>
                                      <a:rPr lang="en-US" sz="1800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800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</m:t>
                                    </m:r>
                                    <m:r>
                                      <a:rPr lang="en-US" sz="1800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</m:t>
                                    </m:r>
                                    <m:r>
                                      <a:rPr lang="en-US" sz="1800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</m:t>
                                    </m:r>
                                    <m:r>
                                      <a:rPr lang="en-US" sz="1800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</m:t>
                                    </m:r>
                                    <m:r>
                                      <a:rPr lang="en-US" sz="1800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</m:t>
                                    </m:r>
                                    <m:r>
                                      <a:rPr lang="en-US" sz="1800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</m:t>
                                    </m:r>
                                    <m:r>
                                      <a:rPr lang="en-US" sz="1800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</m:t>
                                    </m:r>
                                    <m:r>
                                      <a:rPr lang="en-US" sz="1800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</m:t>
                                    </m:r>
                                    <m:r>
                                      <a:rPr lang="en-US" sz="1800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39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839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839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839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839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839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839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839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3839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3839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3839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5496032"/>
                  </p:ext>
                </p:extLst>
              </p:nvPr>
            </p:nvGraphicFramePr>
            <p:xfrm>
              <a:off x="1216969" y="685800"/>
              <a:ext cx="6791673" cy="5760550"/>
            </p:xfrm>
            <a:graphic>
              <a:graphicData uri="http://schemas.openxmlformats.org/drawingml/2006/table">
                <a:tbl>
                  <a:tblPr firstRow="1" bandRow="1">
                    <a:tableStyleId>{BDBED569-4797-4DF1-A0F4-6AAB3CD982D8}</a:tableStyleId>
                  </a:tblPr>
                  <a:tblGrid>
                    <a:gridCol w="500380"/>
                    <a:gridCol w="643255"/>
                    <a:gridCol w="640080"/>
                    <a:gridCol w="437142"/>
                    <a:gridCol w="410583"/>
                    <a:gridCol w="376555"/>
                    <a:gridCol w="509905"/>
                    <a:gridCol w="466067"/>
                    <a:gridCol w="468893"/>
                    <a:gridCol w="468893"/>
                    <a:gridCol w="466067"/>
                    <a:gridCol w="468893"/>
                    <a:gridCol w="466067"/>
                    <a:gridCol w="468893"/>
                  </a:tblGrid>
                  <a:tr h="376800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Inputs</a:t>
                          </a:r>
                          <a:endParaRPr lang="en-GB" sz="20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rowSpan="2" gridSpan="8"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2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Outputs</a:t>
                          </a:r>
                          <a:endParaRPr lang="en-GB" sz="20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 rowSpan="2"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  <a:tr h="479975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Enable</a:t>
                          </a:r>
                          <a:endParaRPr lang="en-GB" sz="20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Selection</a:t>
                          </a:r>
                          <a:endParaRPr lang="en-GB" sz="20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gridSpan="8" vMerge="1"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  <a:tr h="6798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G1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36000" marB="36000" anchor="ctr">
                        <a:blipFill rotWithShape="0">
                          <a:blip r:embed="rId2"/>
                          <a:stretch>
                            <a:fillRect l="-78302" t="-133333" r="-877358" b="-636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36000" marB="36000" anchor="ctr">
                        <a:blipFill rotWithShape="0">
                          <a:blip r:embed="rId2"/>
                          <a:stretch>
                            <a:fillRect l="-180000" t="-133333" r="-785714" b="-636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36000" marB="36000" anchor="ctr">
                        <a:blipFill rotWithShape="0">
                          <a:blip r:embed="rId2"/>
                          <a:stretch>
                            <a:fillRect l="-589286" t="-133333" r="-642857" b="-636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36000" marB="36000" anchor="ctr">
                        <a:blipFill rotWithShape="0">
                          <a:blip r:embed="rId2"/>
                          <a:stretch>
                            <a:fillRect l="-761842" t="-133333" r="-610526" b="-636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36000" marB="36000" anchor="ctr">
                        <a:blipFill rotWithShape="0">
                          <a:blip r:embed="rId2"/>
                          <a:stretch>
                            <a:fillRect l="-850649" t="-133333" r="-502597" b="-636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36000" marB="36000" anchor="ctr">
                        <a:blipFill rotWithShape="0">
                          <a:blip r:embed="rId2"/>
                          <a:stretch>
                            <a:fillRect l="-950649" t="-133333" r="-402597" b="-636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36000" marB="36000" anchor="ctr">
                        <a:blipFill rotWithShape="0">
                          <a:blip r:embed="rId2"/>
                          <a:stretch>
                            <a:fillRect l="-1050649" t="-133333" r="-302597" b="-636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36000" marB="36000" anchor="ctr">
                        <a:blipFill rotWithShape="0">
                          <a:blip r:embed="rId2"/>
                          <a:stretch>
                            <a:fillRect l="-1150649" t="-133333" r="-202597" b="-636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36000" marB="36000" anchor="ctr">
                        <a:blipFill rotWithShape="0">
                          <a:blip r:embed="rId2"/>
                          <a:stretch>
                            <a:fillRect l="-1267105" t="-133333" r="-105263" b="-6369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36000" marB="36000" anchor="ctr">
                        <a:blipFill rotWithShape="0">
                          <a:blip r:embed="rId2"/>
                          <a:stretch>
                            <a:fillRect l="-1349351" t="-133333" r="-3896" b="-636937"/>
                          </a:stretch>
                        </a:blipFill>
                      </a:tcPr>
                    </a:tc>
                  </a:tr>
                  <a:tr h="3839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</a:tr>
                  <a:tr h="3839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</a:tr>
                  <a:tr h="3839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X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</a:tr>
                  <a:tr h="3839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</a:tr>
                  <a:tr h="3839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GB" sz="180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</a:tr>
                  <a:tr h="3839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</a:tr>
                  <a:tr h="3839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</a:tr>
                  <a:tr h="3839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</a:tr>
                  <a:tr h="3839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GB" sz="180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</a:tr>
                  <a:tr h="3839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</a:tr>
                  <a:tr h="3839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GB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T="36000" marB="3600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2133600" y="86380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Truth Table of 74LS138</a:t>
            </a:r>
            <a:endParaRPr lang="en-GB" sz="2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566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1125" y="152400"/>
            <a:ext cx="6086475" cy="6589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2438400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Interfacing </a:t>
            </a:r>
            <a:br>
              <a:rPr lang="en-US" sz="6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Read-Only Memory</a:t>
            </a:r>
            <a:endParaRPr lang="en-US" sz="8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03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</TotalTime>
  <Words>343</Words>
  <Application>Microsoft Office PowerPoint</Application>
  <PresentationFormat>On-screen Show (4:3)</PresentationFormat>
  <Paragraphs>211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 Math</vt:lpstr>
      <vt:lpstr>Times New Roman</vt:lpstr>
      <vt:lpstr>Wingdings</vt:lpstr>
      <vt:lpstr>Office Theme</vt:lpstr>
      <vt:lpstr>Memory Interfacing with 8088 Microprocessor </vt:lpstr>
      <vt:lpstr>Fundamentals</vt:lpstr>
      <vt:lpstr>Interfacing  Random Access Memory</vt:lpstr>
      <vt:lpstr>Recall the SRAM </vt:lpstr>
      <vt:lpstr>Interfacing single SRAM chip</vt:lpstr>
      <vt:lpstr>74LS138 3x8 Complementary Decoder</vt:lpstr>
      <vt:lpstr>PowerPoint Presentation</vt:lpstr>
      <vt:lpstr>PowerPoint Presentation</vt:lpstr>
      <vt:lpstr>Interfacing  Read-Only Memory</vt:lpstr>
      <vt:lpstr>Some facts to know</vt:lpstr>
      <vt:lpstr>Interfacing a single ROM chip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Interfacing with 8088 CPU</dc:title>
  <dc:creator>Usman Rafique</dc:creator>
  <cp:lastModifiedBy>Usman Rafiq</cp:lastModifiedBy>
  <cp:revision>90</cp:revision>
  <dcterms:created xsi:type="dcterms:W3CDTF">2006-08-16T00:00:00Z</dcterms:created>
  <dcterms:modified xsi:type="dcterms:W3CDTF">2025-03-18T06:36:33Z</dcterms:modified>
</cp:coreProperties>
</file>