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5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586C2-B3A9-4778-BABC-E1D290ED3B97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57EF-9C5F-4634-9E5F-EEE8FB4F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9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157EF-9C5F-4634-9E5F-EEE8FB4F19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4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A5EE325-9D02-406C-89FB-6E413D2B1C66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DE7C-0120-4216-BC03-8C646DA3054B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73BBE1-57AE-4C2E-841F-567B4941B8A2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BA862C-D525-4015-9C2B-66B6EBBAF2B0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83E8E8-DCF3-4326-940F-61D462749BAB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BDF5-4E80-40F5-AE81-1FECBAD5198D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61BA-E075-4AA3-8BEE-6BC0DD9831C6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2320-4A8E-466B-8EB3-FC1DF2BA8473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54B896-DAF6-4104-9915-EAE178999E24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AE7D-96EF-4D4B-A4FA-C4AF3363A3F2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B6ABD2-9615-4986-BD2F-94671BC66EF5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9342-5760-4AFB-93B1-6DAF924B562D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E587-E785-454C-96D1-AEFC581434BE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1B0D-1DC5-440C-A373-38D954298C7A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D163-677A-4822-831F-D915A12B0528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136E-F192-4F86-9750-52D46C59FC14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03D7-C6AB-4B19-B607-85767ADF2804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25B10-344E-418F-8D12-E51E9F9F261B}" type="datetime1">
              <a:rPr lang="en-US" smtClean="0"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348930"/>
            <a:ext cx="8077200" cy="1219199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/>
              <a:t>Beyond Functionality – Software Quality Attributes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47263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8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3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21960"/>
            <a:ext cx="10820400" cy="3896725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 smtClean="0">
                <a:solidFill>
                  <a:srgbClr val="7030A0"/>
                </a:solidFill>
              </a:rPr>
              <a:t>users won't know how to answer questions </a:t>
            </a:r>
            <a:r>
              <a:rPr lang="en-US" dirty="0" smtClean="0"/>
              <a:t>such as </a:t>
            </a:r>
          </a:p>
          <a:p>
            <a:pPr lvl="1"/>
            <a:r>
              <a:rPr lang="en-US" dirty="0" smtClean="0"/>
              <a:t>"What are your interoperability requirements?" or </a:t>
            </a:r>
          </a:p>
          <a:p>
            <a:pPr lvl="1"/>
            <a:r>
              <a:rPr lang="en-US" dirty="0" smtClean="0"/>
              <a:t>"How reliable does the software have to be?"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900" dirty="0" smtClean="0"/>
          </a:p>
          <a:p>
            <a:r>
              <a:rPr lang="en-US" dirty="0" smtClean="0"/>
              <a:t>Analysts developed several </a:t>
            </a:r>
            <a:r>
              <a:rPr lang="en-US" dirty="0" smtClean="0">
                <a:solidFill>
                  <a:srgbClr val="92D050"/>
                </a:solidFill>
              </a:rPr>
              <a:t>prompting questions </a:t>
            </a:r>
            <a:r>
              <a:rPr lang="en-US" dirty="0" smtClean="0"/>
              <a:t>based on each attribute </a:t>
            </a:r>
            <a:r>
              <a:rPr lang="en-US" dirty="0"/>
              <a:t>that they thought might be significant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609636"/>
          </a:xfrm>
        </p:spPr>
        <p:txBody>
          <a:bodyPr>
            <a:normAutofit/>
          </a:bodyPr>
          <a:lstStyle/>
          <a:p>
            <a:r>
              <a:rPr lang="en-US" sz="3600" b="1" dirty="0"/>
              <a:t>Defining Quality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50040"/>
            <a:ext cx="10591800" cy="4226959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example, to </a:t>
            </a:r>
            <a:r>
              <a:rPr lang="en-US" dirty="0" smtClean="0">
                <a:solidFill>
                  <a:srgbClr val="FF0000"/>
                </a:solidFill>
              </a:rPr>
              <a:t>explore integrity </a:t>
            </a:r>
            <a:r>
              <a:rPr lang="en-US" dirty="0" smtClean="0"/>
              <a:t>they asked, </a:t>
            </a:r>
          </a:p>
          <a:p>
            <a:pPr lvl="1"/>
            <a:r>
              <a:rPr lang="en-US" dirty="0" smtClean="0"/>
              <a:t>"How important is it to prevent users from viewing orders they didn't place?" or </a:t>
            </a:r>
          </a:p>
          <a:p>
            <a:pPr lvl="1"/>
            <a:r>
              <a:rPr lang="en-US" dirty="0" smtClean="0"/>
              <a:t>"Should everyone be able to search the stockroom inventory?" </a:t>
            </a:r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  <a:p>
            <a:r>
              <a:rPr lang="en-US" dirty="0" smtClean="0"/>
              <a:t>Ask the user representatives to </a:t>
            </a:r>
            <a:r>
              <a:rPr lang="en-US" dirty="0" smtClean="0">
                <a:solidFill>
                  <a:srgbClr val="00B050"/>
                </a:solidFill>
              </a:rPr>
              <a:t>rank each attribute on a scale</a:t>
            </a:r>
            <a:r>
              <a:rPr lang="en-US" dirty="0" smtClean="0"/>
              <a:t> of 1 (don't give it another thought) to 5 (critically important).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9525000" cy="2938409"/>
          </a:xfrm>
        </p:spPr>
        <p:txBody>
          <a:bodyPr>
            <a:normAutofit/>
          </a:bodyPr>
          <a:lstStyle/>
          <a:p>
            <a:r>
              <a:rPr lang="en-US" sz="3600" b="1" dirty="0"/>
              <a:t>Defining Quality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39" y="2280862"/>
            <a:ext cx="10931704" cy="4196137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/>
              <a:t>If you can't quantify quality attributes, </a:t>
            </a:r>
          </a:p>
          <a:p>
            <a:pPr marL="914400" lvl="1" indent="-514350"/>
            <a:r>
              <a:rPr lang="en-US" dirty="0"/>
              <a:t>at least define their priorities and customer preferences. </a:t>
            </a:r>
          </a:p>
          <a:p>
            <a:pPr marL="914400" lvl="1" indent="-514350"/>
            <a:endParaRPr lang="en-US" dirty="0"/>
          </a:p>
          <a:p>
            <a:pPr marL="514350" indent="-514350"/>
            <a:r>
              <a:rPr lang="en-US" dirty="0"/>
              <a:t>Consider asking users what would constitute </a:t>
            </a:r>
            <a:r>
              <a:rPr lang="en-US" i="1" dirty="0">
                <a:solidFill>
                  <a:srgbClr val="FF0000"/>
                </a:solidFill>
              </a:rPr>
              <a:t>unacceptable</a:t>
            </a:r>
            <a:r>
              <a:rPr lang="en-US" dirty="0"/>
              <a:t> performance, usability, integrity, or reliability. </a:t>
            </a:r>
          </a:p>
          <a:p>
            <a:pPr marL="914400" lvl="1" indent="-514350"/>
            <a:r>
              <a:rPr lang="en-US" dirty="0"/>
              <a:t>That is, specify system properties that would violate the user's quality expectations </a:t>
            </a:r>
            <a:endParaRPr lang="en-US" dirty="0" smtClean="0"/>
          </a:p>
          <a:p>
            <a:pPr marL="914400" lvl="1" indent="-514350"/>
            <a:r>
              <a:rPr lang="en-US" dirty="0" smtClean="0"/>
              <a:t>such </a:t>
            </a:r>
            <a:r>
              <a:rPr lang="en-US" dirty="0"/>
              <a:t>as allowing an unauthorized user to delete files.</a:t>
            </a:r>
          </a:p>
          <a:p>
            <a:pPr marL="914400" lvl="1" indent="-514350">
              <a:buNone/>
            </a:pPr>
            <a:endParaRPr lang="en-US" dirty="0"/>
          </a:p>
          <a:p>
            <a:pPr marL="514350" indent="-514350"/>
            <a:r>
              <a:rPr lang="en-US" dirty="0"/>
              <a:t>By defining unacceptable characteristics—a kind of </a:t>
            </a:r>
            <a:r>
              <a:rPr lang="en-US" dirty="0">
                <a:solidFill>
                  <a:srgbClr val="00B050"/>
                </a:solidFill>
              </a:rPr>
              <a:t>inverse requirement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402566" cy="2897312"/>
          </a:xfrm>
        </p:spPr>
        <p:txBody>
          <a:bodyPr>
            <a:normAutofit/>
          </a:bodyPr>
          <a:lstStyle/>
          <a:p>
            <a:r>
              <a:rPr lang="en-US" sz="3600" b="1" dirty="0"/>
              <a:t>Attributes Important to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465" y="2147298"/>
            <a:ext cx="10654301" cy="4329701"/>
          </a:xfrm>
        </p:spPr>
        <p:txBody>
          <a:bodyPr>
            <a:normAutofit/>
          </a:bodyPr>
          <a:lstStyle/>
          <a:p>
            <a:r>
              <a:rPr lang="en-US" b="1" dirty="0" smtClean="0"/>
              <a:t>Availability:</a:t>
            </a:r>
          </a:p>
          <a:p>
            <a:pPr lvl="1"/>
            <a:r>
              <a:rPr lang="en-US" dirty="0" smtClean="0"/>
              <a:t>Availability is a measure of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planned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up 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during which the system is actually available for use and fully operational.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Certain tasks are more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time-critical, </a:t>
            </a:r>
            <a:r>
              <a:rPr lang="en-US" dirty="0" smtClean="0"/>
              <a:t>users become frustrated, when need essential work done and the system isn't available. </a:t>
            </a:r>
          </a:p>
          <a:p>
            <a:endParaRPr lang="en-US" dirty="0" smtClean="0"/>
          </a:p>
          <a:p>
            <a:r>
              <a:rPr lang="en-US" dirty="0" smtClean="0"/>
              <a:t>Ask users </a:t>
            </a:r>
            <a:r>
              <a:rPr lang="en-US" dirty="0" smtClean="0">
                <a:solidFill>
                  <a:srgbClr val="0070C0"/>
                </a:solidFill>
              </a:rPr>
              <a:t>what percentage of up time </a:t>
            </a:r>
            <a:r>
              <a:rPr lang="en-US" dirty="0" smtClean="0"/>
              <a:t>is really needed and whether there are any times for </a:t>
            </a:r>
            <a:r>
              <a:rPr lang="en-US" dirty="0" smtClean="0">
                <a:solidFill>
                  <a:srgbClr val="00B050"/>
                </a:solidFill>
              </a:rPr>
              <a:t>which availability is essential </a:t>
            </a:r>
            <a:r>
              <a:rPr lang="en-US" dirty="0" smtClean="0"/>
              <a:t>to meet business or safety objectives.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9412840" cy="304115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Availability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222" y="2229492"/>
            <a:ext cx="10161142" cy="3896672"/>
          </a:xfrm>
        </p:spPr>
        <p:txBody>
          <a:bodyPr>
            <a:normAutofit/>
          </a:bodyPr>
          <a:lstStyle/>
          <a:p>
            <a:r>
              <a:rPr lang="en-US" dirty="0" smtClean="0"/>
              <a:t>Availability is more important for Web sites or global applications with worldwide users. </a:t>
            </a:r>
          </a:p>
          <a:p>
            <a:endParaRPr lang="en-US" dirty="0" smtClean="0"/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AV-1. </a:t>
            </a:r>
            <a:r>
              <a:rPr lang="en-US" i="1" dirty="0" smtClean="0"/>
              <a:t>The system shall be at least 99.5 percent available on weekdays between 6:00 a.m. and midnight local time, and at least 99.95 percent available on weekdays between 4:00 p.m. and 6:00 p.m. local time.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774022"/>
          </a:xfrm>
        </p:spPr>
        <p:txBody>
          <a:bodyPr>
            <a:normAutofit/>
          </a:bodyPr>
          <a:lstStyle/>
          <a:p>
            <a:r>
              <a:rPr lang="en-US" sz="3600" b="1" dirty="0"/>
              <a:t>Attributes Important to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787" y="2095928"/>
            <a:ext cx="10561833" cy="4304872"/>
          </a:xfrm>
        </p:spPr>
        <p:txBody>
          <a:bodyPr>
            <a:normAutofit/>
          </a:bodyPr>
          <a:lstStyle/>
          <a:p>
            <a:r>
              <a:rPr lang="en-US" b="1" dirty="0" smtClean="0"/>
              <a:t>Efficiency:</a:t>
            </a:r>
          </a:p>
          <a:p>
            <a:pPr lvl="1"/>
            <a:r>
              <a:rPr lang="en-US" dirty="0" smtClean="0"/>
              <a:t>Efficiency is a measure of how well the system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utilizes</a:t>
            </a:r>
            <a:r>
              <a:rPr lang="en-US" dirty="0" smtClean="0"/>
              <a:t> processor capacity, disk space, memory, or communication bandwidth</a:t>
            </a:r>
          </a:p>
          <a:p>
            <a:pPr lvl="1"/>
            <a:r>
              <a:rPr lang="en-US" dirty="0" smtClean="0"/>
              <a:t>Poor performance is an irritant to the user who is waiting for a database query to display results.</a:t>
            </a:r>
          </a:p>
          <a:p>
            <a:pPr lvl="1"/>
            <a:endParaRPr lang="en-US" b="1" dirty="0" smtClean="0"/>
          </a:p>
          <a:p>
            <a:r>
              <a:rPr lang="en-US" dirty="0" smtClean="0"/>
              <a:t>Consider minimum hardware configurations when defining efficiency, capacity, and performance goals.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0"/>
            <a:ext cx="9433389" cy="2599362"/>
          </a:xfrm>
        </p:spPr>
        <p:txBody>
          <a:bodyPr>
            <a:normAutofit/>
          </a:bodyPr>
          <a:lstStyle/>
          <a:p>
            <a:r>
              <a:rPr lang="en-US" b="1" dirty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771" y="2137024"/>
            <a:ext cx="10448818" cy="4416175"/>
          </a:xfrm>
        </p:spPr>
        <p:txBody>
          <a:bodyPr>
            <a:norm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EF-1. </a:t>
            </a:r>
            <a:r>
              <a:rPr lang="en-US" i="1" dirty="0" smtClean="0"/>
              <a:t>At least 25 percent of the processor capacity and RAM available to the application shall be unused at the planned peak load conditions.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sz="900" dirty="0"/>
          </a:p>
          <a:p>
            <a:r>
              <a:rPr lang="en-US" dirty="0" smtClean="0">
                <a:solidFill>
                  <a:srgbClr val="00B050"/>
                </a:solidFill>
              </a:rPr>
              <a:t>Users won't state efficiency in such technical terms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Think primarily in terms of response times or disk space consumption. </a:t>
            </a:r>
          </a:p>
          <a:p>
            <a:pPr lvl="1"/>
            <a:endParaRPr lang="en-US" sz="1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753474"/>
          </a:xfrm>
        </p:spPr>
        <p:txBody>
          <a:bodyPr>
            <a:normAutofit/>
          </a:bodyPr>
          <a:lstStyle/>
          <a:p>
            <a:r>
              <a:rPr lang="en-US" b="1" dirty="0"/>
              <a:t>Attributes Important to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867" y="2116476"/>
            <a:ext cx="10499333" cy="4436724"/>
          </a:xfrm>
        </p:spPr>
        <p:txBody>
          <a:bodyPr>
            <a:normAutofit/>
          </a:bodyPr>
          <a:lstStyle/>
          <a:p>
            <a:r>
              <a:rPr lang="en-US" b="1" dirty="0" smtClean="0"/>
              <a:t>Flexibility:</a:t>
            </a:r>
          </a:p>
          <a:p>
            <a:pPr lvl="1"/>
            <a:r>
              <a:rPr lang="en-US" dirty="0" smtClean="0"/>
              <a:t>Also known as </a:t>
            </a:r>
            <a:r>
              <a:rPr lang="en-US" i="1" dirty="0" smtClean="0"/>
              <a:t>extensibility, augment-ability, extend-ability</a:t>
            </a:r>
            <a:r>
              <a:rPr lang="en-US" dirty="0" smtClean="0"/>
              <a:t>, and </a:t>
            </a:r>
            <a:r>
              <a:rPr lang="en-US" i="1" dirty="0" smtClean="0"/>
              <a:t>expandability</a:t>
            </a:r>
            <a:r>
              <a:rPr lang="en-US" dirty="0" smtClean="0"/>
              <a:t>, flexibility measures how easy it is 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add new capabilities</a:t>
            </a:r>
            <a:r>
              <a:rPr lang="en-US" dirty="0" smtClean="0"/>
              <a:t> to the product.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sz="900" dirty="0"/>
          </a:p>
          <a:p>
            <a:r>
              <a:rPr lang="en-US" dirty="0" smtClean="0"/>
              <a:t>If developers expect making many enhancements, </a:t>
            </a:r>
          </a:p>
          <a:p>
            <a:pPr lvl="1"/>
            <a:r>
              <a:rPr lang="en-US" dirty="0" smtClean="0"/>
              <a:t>they can choose design approaches that maximize the software's flexibility. Such as encapsulations.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856216"/>
          </a:xfrm>
        </p:spPr>
        <p:txBody>
          <a:bodyPr>
            <a:normAutofit/>
          </a:bodyPr>
          <a:lstStyle/>
          <a:p>
            <a:r>
              <a:rPr lang="en-US" b="1" dirty="0" smtClean="0"/>
              <a:t>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110" y="2219218"/>
            <a:ext cx="10715090" cy="3999467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FL-1. </a:t>
            </a:r>
            <a:r>
              <a:rPr lang="en-US" i="1" dirty="0" smtClean="0"/>
              <a:t>A maintenance programmer who has at least six months of experience supporting this product shall be able to make a new hardcopy output device available to the product, including code modifications and testing, with no more than one hour of labor.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This attribute is essential for products that are developed in an incremental or iterative fashion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-1"/>
            <a:ext cx="9443663" cy="2691829"/>
          </a:xfrm>
        </p:spPr>
        <p:txBody>
          <a:bodyPr/>
          <a:lstStyle/>
          <a:p>
            <a:r>
              <a:rPr lang="en-US" b="1" dirty="0" smtClean="0"/>
              <a:t>Attributes Important to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674" y="2116476"/>
            <a:ext cx="10500189" cy="4360524"/>
          </a:xfrm>
        </p:spPr>
        <p:txBody>
          <a:bodyPr>
            <a:normAutofit/>
          </a:bodyPr>
          <a:lstStyle/>
          <a:p>
            <a:r>
              <a:rPr lang="en-US" b="1" dirty="0" smtClean="0"/>
              <a:t>Integrity :</a:t>
            </a:r>
          </a:p>
          <a:p>
            <a:pPr lvl="1"/>
            <a:r>
              <a:rPr lang="en-US" dirty="0" smtClean="0"/>
              <a:t>Integrity—which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encompasses security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deals with blocking unauthorized access, preventing information loss, ensuring protected from virus infection, and protecting the privacy and safety of data entered into the system.</a:t>
            </a:r>
          </a:p>
          <a:p>
            <a:pPr lvl="1"/>
            <a:endParaRPr lang="en-US" dirty="0" smtClean="0"/>
          </a:p>
          <a:p>
            <a:pPr lvl="1"/>
            <a:endParaRPr lang="en-US" sz="900" dirty="0"/>
          </a:p>
          <a:p>
            <a:r>
              <a:rPr lang="en-US" dirty="0" smtClean="0"/>
              <a:t>Integrity is </a:t>
            </a:r>
            <a:r>
              <a:rPr lang="en-US" dirty="0" smtClean="0">
                <a:solidFill>
                  <a:srgbClr val="00B050"/>
                </a:solidFill>
              </a:rPr>
              <a:t>a major issue with Internet software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Users of e-commerce systems want their credit card information to be secure.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50040"/>
            <a:ext cx="10820400" cy="3968645"/>
          </a:xfrm>
        </p:spPr>
        <p:txBody>
          <a:bodyPr/>
          <a:lstStyle/>
          <a:p>
            <a:r>
              <a:rPr lang="en-US" dirty="0" smtClean="0"/>
              <a:t>Users expectations about </a:t>
            </a:r>
            <a:r>
              <a:rPr lang="en-US" dirty="0" smtClean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“how well” </a:t>
            </a:r>
            <a:r>
              <a:rPr lang="en-US" dirty="0" smtClean="0"/>
              <a:t>the product will work, include how 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easy it is to use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how quickly it runs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how often it fails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and how it handles unexpected conditions</a:t>
            </a:r>
            <a:r>
              <a:rPr lang="en-US" dirty="0" smtClean="0"/>
              <a:t>. 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/>
          </a:p>
          <a:p>
            <a:r>
              <a:rPr lang="en-US" dirty="0" smtClean="0"/>
              <a:t>Collectively known as </a:t>
            </a:r>
            <a:r>
              <a:rPr lang="en-US" dirty="0" smtClean="0">
                <a:solidFill>
                  <a:srgbClr val="92D050"/>
                </a:solidFill>
              </a:rPr>
              <a:t>software quality attributes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or </a:t>
            </a:r>
            <a:r>
              <a:rPr lang="en-US" dirty="0" smtClean="0">
                <a:solidFill>
                  <a:srgbClr val="92D050"/>
                </a:solidFill>
              </a:rPr>
              <a:t>quality factors</a:t>
            </a:r>
            <a:r>
              <a:rPr lang="en-US" dirty="0" smtClean="0"/>
              <a:t>, (also called non-behavioral)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62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9525000" cy="2393879"/>
          </a:xfrm>
        </p:spPr>
        <p:txBody>
          <a:bodyPr/>
          <a:lstStyle/>
          <a:p>
            <a:r>
              <a:rPr lang="en-US" b="1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0862"/>
            <a:ext cx="10591800" cy="4272337"/>
          </a:xfrm>
        </p:spPr>
        <p:txBody>
          <a:bodyPr>
            <a:normAutofit/>
          </a:bodyPr>
          <a:lstStyle/>
          <a:p>
            <a:r>
              <a:rPr lang="en-US" dirty="0" smtClean="0"/>
              <a:t>Integrity requirements have </a:t>
            </a:r>
            <a:r>
              <a:rPr lang="en-US" dirty="0" smtClean="0">
                <a:solidFill>
                  <a:srgbClr val="FF0000"/>
                </a:solidFill>
              </a:rPr>
              <a:t>no tolerance for error</a:t>
            </a:r>
            <a:r>
              <a:rPr lang="en-US" dirty="0" smtClean="0"/>
              <a:t>, State in unambiguous terms: </a:t>
            </a:r>
          </a:p>
          <a:p>
            <a:pPr lvl="1"/>
            <a:r>
              <a:rPr lang="en-US" dirty="0" smtClean="0"/>
              <a:t>user identity verification, user privilege levels, access restrictions, or the precise data that must be protected. </a:t>
            </a: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endParaRPr lang="en-US" sz="900" dirty="0"/>
          </a:p>
          <a:p>
            <a:r>
              <a:rPr lang="en-US" i="1" dirty="0" smtClean="0">
                <a:solidFill>
                  <a:srgbClr val="FF0000"/>
                </a:solidFill>
              </a:rPr>
              <a:t>IN-1. </a:t>
            </a:r>
            <a:r>
              <a:rPr lang="en-US" i="1" dirty="0" smtClean="0"/>
              <a:t>Only users who have Auditor access privileges shall be able to view customer transaction histories.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486346"/>
          </a:xfrm>
        </p:spPr>
        <p:txBody>
          <a:bodyPr>
            <a:normAutofit/>
          </a:bodyPr>
          <a:lstStyle/>
          <a:p>
            <a:r>
              <a:rPr lang="en-US" b="1" dirty="0" smtClean="0"/>
              <a:t>Attributes Important to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771" y="2106202"/>
            <a:ext cx="10540429" cy="4370798"/>
          </a:xfrm>
        </p:spPr>
        <p:txBody>
          <a:bodyPr/>
          <a:lstStyle/>
          <a:p>
            <a:r>
              <a:rPr lang="en-US" b="1" dirty="0" smtClean="0"/>
              <a:t>Interoperability:</a:t>
            </a:r>
          </a:p>
          <a:p>
            <a:pPr lvl="1"/>
            <a:r>
              <a:rPr lang="en-US" dirty="0" smtClean="0"/>
              <a:t>Interoperability indicates how easily the system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can exchange data or services </a:t>
            </a:r>
            <a:r>
              <a:rPr lang="en-US" dirty="0" smtClean="0"/>
              <a:t>with other systems.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endParaRPr lang="en-US" sz="900" dirty="0"/>
          </a:p>
          <a:p>
            <a:r>
              <a:rPr lang="en-US" dirty="0" smtClean="0"/>
              <a:t>To assess interoperability, need to know </a:t>
            </a:r>
          </a:p>
          <a:p>
            <a:pPr lvl="1"/>
            <a:r>
              <a:rPr lang="en-US" dirty="0" smtClean="0"/>
              <a:t>which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other applications </a:t>
            </a:r>
            <a:r>
              <a:rPr lang="en-US" dirty="0" smtClean="0"/>
              <a:t>the users will employ in conjunction with your product and what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US" dirty="0" smtClean="0"/>
              <a:t> they expect to exchange.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48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239766"/>
          </a:xfrm>
        </p:spPr>
        <p:txBody>
          <a:bodyPr/>
          <a:lstStyle/>
          <a:p>
            <a:r>
              <a:rPr lang="en-US" b="1" dirty="0" smtClean="0"/>
              <a:t>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126" y="2065106"/>
            <a:ext cx="10602074" cy="4335694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IO-1. </a:t>
            </a:r>
            <a:r>
              <a:rPr lang="en-US" i="1" dirty="0" smtClean="0"/>
              <a:t>The Chemical Tracking System shall be able to import any valid chemical structure from the </a:t>
            </a:r>
            <a:r>
              <a:rPr lang="en-US" i="1" dirty="0" err="1" smtClean="0"/>
              <a:t>ChemiDraw</a:t>
            </a:r>
            <a:r>
              <a:rPr lang="en-US" i="1" dirty="0" smtClean="0"/>
              <a:t> (version 2.3 or earlier) and </a:t>
            </a:r>
            <a:r>
              <a:rPr lang="en-US" i="1" dirty="0" err="1" smtClean="0"/>
              <a:t>Chem-Struct</a:t>
            </a:r>
            <a:r>
              <a:rPr lang="en-US" i="1" dirty="0" smtClean="0"/>
              <a:t> (version 5 or earlier) tools.</a:t>
            </a:r>
          </a:p>
          <a:p>
            <a:endParaRPr lang="en-US" i="1" dirty="0" smtClean="0"/>
          </a:p>
          <a:p>
            <a:r>
              <a:rPr lang="en-US" dirty="0" smtClean="0"/>
              <a:t>State this requirement as an external interface requirement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48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9525000" cy="2342509"/>
          </a:xfrm>
        </p:spPr>
        <p:txBody>
          <a:bodyPr/>
          <a:lstStyle/>
          <a:p>
            <a:r>
              <a:rPr lang="en-US" b="1" dirty="0" smtClean="0"/>
              <a:t>Attributes Important to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303" y="2054830"/>
            <a:ext cx="10541286" cy="4498369"/>
          </a:xfrm>
        </p:spPr>
        <p:txBody>
          <a:bodyPr>
            <a:normAutofit/>
          </a:bodyPr>
          <a:lstStyle/>
          <a:p>
            <a:r>
              <a:rPr lang="en-US" b="1" dirty="0" smtClean="0"/>
              <a:t>Reliability:  </a:t>
            </a:r>
          </a:p>
          <a:p>
            <a:pPr lvl="1"/>
            <a:r>
              <a:rPr lang="en-US" dirty="0" smtClean="0"/>
              <a:t>The probability of the software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executing without failure</a:t>
            </a:r>
            <a:r>
              <a:rPr lang="en-US" dirty="0" smtClean="0"/>
              <a:t> for a specific period of time is known as reliability.</a:t>
            </a:r>
          </a:p>
          <a:p>
            <a:pPr lvl="1"/>
            <a:endParaRPr lang="en-US" sz="1600" dirty="0"/>
          </a:p>
          <a:p>
            <a:r>
              <a:rPr lang="en-US" dirty="0" smtClean="0"/>
              <a:t>Ways to measure software reliability include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percentage of operations that are completed correctly </a:t>
            </a:r>
            <a:r>
              <a:rPr lang="en-US" dirty="0" smtClean="0"/>
              <a:t>and the average length of time the system runs before failing.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55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9525000" cy="2424701"/>
          </a:xfrm>
        </p:spPr>
        <p:txBody>
          <a:bodyPr/>
          <a:lstStyle/>
          <a:p>
            <a:r>
              <a:rPr lang="en-US" b="1" dirty="0" smtClean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45" y="2147298"/>
            <a:ext cx="10602930" cy="4405901"/>
          </a:xfrm>
        </p:spPr>
        <p:txBody>
          <a:bodyPr>
            <a:normAutofit/>
          </a:bodyPr>
          <a:lstStyle/>
          <a:p>
            <a:r>
              <a:rPr lang="en-US" dirty="0" smtClean="0"/>
              <a:t>Systems that require high reliability should also be designed for </a:t>
            </a:r>
            <a:r>
              <a:rPr lang="en-US" dirty="0" smtClean="0">
                <a:solidFill>
                  <a:srgbClr val="FFC000"/>
                </a:solidFill>
              </a:rPr>
              <a:t>high testability</a:t>
            </a:r>
            <a:r>
              <a:rPr lang="en-US" dirty="0" smtClean="0"/>
              <a:t>.</a:t>
            </a:r>
          </a:p>
          <a:p>
            <a:endParaRPr lang="en-US" sz="2000" dirty="0"/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RE-1. </a:t>
            </a:r>
            <a:r>
              <a:rPr lang="en-US" i="1" dirty="0" smtClean="0"/>
              <a:t>No more than five experimental runs out of 1000 can be lost because of software failures.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42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352782"/>
          </a:xfrm>
        </p:spPr>
        <p:txBody>
          <a:bodyPr/>
          <a:lstStyle/>
          <a:p>
            <a:r>
              <a:rPr lang="en-US" b="1" dirty="0" smtClean="0"/>
              <a:t>Attributes Important to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416" y="2054830"/>
            <a:ext cx="10478784" cy="4422169"/>
          </a:xfrm>
        </p:spPr>
        <p:txBody>
          <a:bodyPr>
            <a:noAutofit/>
          </a:bodyPr>
          <a:lstStyle/>
          <a:p>
            <a:r>
              <a:rPr lang="en-US" sz="2800" b="1" dirty="0"/>
              <a:t>Usability:</a:t>
            </a:r>
          </a:p>
          <a:p>
            <a:pPr lvl="1"/>
            <a:r>
              <a:rPr lang="en-US" dirty="0" smtClean="0"/>
              <a:t>Also referred to as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ease of use </a:t>
            </a:r>
            <a:r>
              <a:rPr lang="en-US" dirty="0" smtClean="0"/>
              <a:t>and </a:t>
            </a:r>
            <a:r>
              <a:rPr lang="en-US" i="1" dirty="0" smtClean="0"/>
              <a:t>human engineering</a:t>
            </a:r>
            <a:r>
              <a:rPr lang="en-US" dirty="0" smtClean="0"/>
              <a:t>, usability addresses the countless factors that constitute what users often describe as </a:t>
            </a:r>
            <a:r>
              <a:rPr lang="en-US" i="1" dirty="0" smtClean="0"/>
              <a:t>user-friendliness</a:t>
            </a:r>
            <a:r>
              <a:rPr lang="en-US" dirty="0" smtClean="0"/>
              <a:t>. </a:t>
            </a:r>
          </a:p>
          <a:p>
            <a:pPr lvl="1"/>
            <a:endParaRPr lang="en-US" dirty="0"/>
          </a:p>
          <a:p>
            <a:r>
              <a:rPr lang="en-US" dirty="0" smtClean="0"/>
              <a:t>Analysts and developers shouldn't talk about friendly software </a:t>
            </a:r>
          </a:p>
          <a:p>
            <a:pPr lvl="1"/>
            <a:r>
              <a:rPr lang="en-US" dirty="0" smtClean="0"/>
              <a:t>but about software that's designed for effective and unobtrusive usage.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46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9525000" cy="2157573"/>
          </a:xfrm>
        </p:spPr>
        <p:txBody>
          <a:bodyPr/>
          <a:lstStyle/>
          <a:p>
            <a:r>
              <a:rPr lang="en-US" b="1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48" y="1941816"/>
            <a:ext cx="10571252" cy="4458984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US-1</a:t>
            </a:r>
            <a:r>
              <a:rPr lang="en-US" i="1" dirty="0"/>
              <a:t>. A trained user shall be able to submit a complete request for a chemical selected from a vendor catalog in an average of four and a maximum of six minutes.</a:t>
            </a:r>
            <a:r>
              <a:rPr lang="en-US" dirty="0"/>
              <a:t> </a:t>
            </a:r>
          </a:p>
          <a:p>
            <a:endParaRPr lang="en-US" sz="2800" dirty="0"/>
          </a:p>
          <a:p>
            <a:r>
              <a:rPr lang="en-US" dirty="0" smtClean="0"/>
              <a:t>Inquire whether the new system must conform to any </a:t>
            </a:r>
            <a:r>
              <a:rPr lang="en-US" dirty="0" smtClean="0">
                <a:solidFill>
                  <a:srgbClr val="FF0000"/>
                </a:solidFill>
              </a:rPr>
              <a:t>user interface standards or conventions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24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609636"/>
          </a:xfrm>
        </p:spPr>
        <p:txBody>
          <a:bodyPr>
            <a:normAutofit/>
          </a:bodyPr>
          <a:lstStyle/>
          <a:p>
            <a:r>
              <a:rPr lang="en-US" b="1" dirty="0" smtClean="0"/>
              <a:t>Attributes Important to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55" y="2229492"/>
            <a:ext cx="10653445" cy="4171308"/>
          </a:xfrm>
        </p:spPr>
        <p:txBody>
          <a:bodyPr>
            <a:normAutofit/>
          </a:bodyPr>
          <a:lstStyle/>
          <a:p>
            <a:r>
              <a:rPr lang="en-US" b="1" dirty="0" smtClean="0"/>
              <a:t>Maintainability: </a:t>
            </a:r>
          </a:p>
          <a:p>
            <a:pPr lvl="1"/>
            <a:r>
              <a:rPr lang="en-US" dirty="0" smtClean="0"/>
              <a:t>Maintainability indicates how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easy it is to correct </a:t>
            </a:r>
            <a:r>
              <a:rPr lang="en-US" dirty="0" smtClean="0"/>
              <a:t>a defect or modify the software. </a:t>
            </a:r>
          </a:p>
          <a:p>
            <a:pPr lvl="1"/>
            <a:r>
              <a:rPr lang="en-US" dirty="0" smtClean="0"/>
              <a:t>Maintainability depends on how easily the software can be understood, changed, and tested.</a:t>
            </a:r>
          </a:p>
          <a:p>
            <a:endParaRPr lang="en-US" sz="1000" dirty="0"/>
          </a:p>
          <a:p>
            <a:r>
              <a:rPr lang="en-US" dirty="0" smtClean="0"/>
              <a:t>Related to flexibility and testability. </a:t>
            </a:r>
          </a:p>
          <a:p>
            <a:endParaRPr lang="en-US" sz="900" dirty="0"/>
          </a:p>
          <a:p>
            <a:r>
              <a:rPr lang="en-US" dirty="0" smtClean="0">
                <a:solidFill>
                  <a:srgbClr val="FF0000"/>
                </a:solidFill>
              </a:rPr>
              <a:t>Critical </a:t>
            </a:r>
            <a:r>
              <a:rPr lang="en-US" dirty="0" smtClean="0"/>
              <a:t>for products that will undergo </a:t>
            </a:r>
            <a:r>
              <a:rPr lang="en-US" dirty="0" smtClean="0">
                <a:solidFill>
                  <a:srgbClr val="00B050"/>
                </a:solidFill>
              </a:rPr>
              <a:t>frequent revision and for products that are being built quickly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81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496620"/>
          </a:xfrm>
        </p:spPr>
        <p:txBody>
          <a:bodyPr/>
          <a:lstStyle/>
          <a:p>
            <a:r>
              <a:rPr lang="en-US" b="1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867" y="2054830"/>
            <a:ext cx="10499333" cy="4422169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MA-1. </a:t>
            </a:r>
            <a:r>
              <a:rPr lang="en-US" i="1" dirty="0" smtClean="0"/>
              <a:t>A maintenance programmer shall be able to modify existing reports to conform to revised chemical-reporting regulations from the federal government with 20 labor hours or less of development effort.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MA-2. </a:t>
            </a:r>
            <a:r>
              <a:rPr lang="en-US" i="1" dirty="0" smtClean="0"/>
              <a:t>Function calls shall not be nested more than two levels deep.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36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"/>
            <a:ext cx="9525000" cy="2743201"/>
          </a:xfrm>
        </p:spPr>
        <p:txBody>
          <a:bodyPr>
            <a:normAutofit/>
          </a:bodyPr>
          <a:lstStyle/>
          <a:p>
            <a:r>
              <a:rPr lang="en-US" b="1" dirty="0" smtClean="0"/>
              <a:t>Attributes Important to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48" y="2095928"/>
            <a:ext cx="10571252" cy="4304870"/>
          </a:xfrm>
        </p:spPr>
        <p:txBody>
          <a:bodyPr>
            <a:normAutofit/>
          </a:bodyPr>
          <a:lstStyle/>
          <a:p>
            <a:r>
              <a:rPr lang="en-US" b="1" dirty="0" smtClean="0"/>
              <a:t>Reusability:  </a:t>
            </a:r>
          </a:p>
          <a:p>
            <a:pPr lvl="1"/>
            <a:r>
              <a:rPr lang="en-US" dirty="0" smtClean="0"/>
              <a:t>A long-sought goal of software development, reusability indicates the relative effort involved to convert a software component for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 in other applications. </a:t>
            </a:r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  <a:p>
            <a:r>
              <a:rPr lang="en-US" dirty="0" smtClean="0"/>
              <a:t>Developing reusable software costs </a:t>
            </a:r>
            <a:r>
              <a:rPr lang="en-US" dirty="0"/>
              <a:t>considerably more than creating a component that you intend to use in just one application</a:t>
            </a:r>
            <a:r>
              <a:rPr lang="en-US" dirty="0" smtClean="0"/>
              <a:t>, reusable software must be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modular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well documented, independent </a:t>
            </a:r>
            <a:r>
              <a:rPr lang="en-US" dirty="0" smtClean="0"/>
              <a:t>of a specific application and operating environment, and somewhat </a:t>
            </a:r>
            <a:r>
              <a:rPr lang="en-US" dirty="0" smtClean="0">
                <a:solidFill>
                  <a:srgbClr val="FF0000"/>
                </a:solidFill>
              </a:rPr>
              <a:t>generic in capability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7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attributes are </a:t>
            </a:r>
            <a:r>
              <a:rPr lang="en-US" dirty="0" smtClean="0">
                <a:solidFill>
                  <a:srgbClr val="92D050"/>
                </a:solidFill>
              </a:rPr>
              <a:t>difficult to define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yet distinguish a product “what it's supposed to one that delights its customers”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dirty="0" smtClean="0"/>
              <a:t>If don't explore the customers' quality expectations during requirements elicitation, </a:t>
            </a:r>
          </a:p>
          <a:p>
            <a:pPr lvl="1"/>
            <a:r>
              <a:rPr lang="en-US" dirty="0" smtClean="0"/>
              <a:t>Then its </a:t>
            </a:r>
            <a:r>
              <a:rPr lang="en-US" dirty="0" smtClean="0">
                <a:solidFill>
                  <a:srgbClr val="FF0000"/>
                </a:solidFill>
              </a:rPr>
              <a:t>lucky if the product satisfies them</a:t>
            </a:r>
            <a:r>
              <a:rPr lang="en-US" dirty="0" smtClean="0"/>
              <a:t>, else disappointed users and frustrated developers are the more typical outcome.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9525000" cy="2208945"/>
          </a:xfrm>
        </p:spPr>
        <p:txBody>
          <a:bodyPr/>
          <a:lstStyle/>
          <a:p>
            <a:r>
              <a:rPr lang="en-US" b="1" dirty="0" smtClean="0"/>
              <a:t>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48" y="2208944"/>
            <a:ext cx="10571252" cy="4344255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RU-1. </a:t>
            </a:r>
            <a:r>
              <a:rPr lang="en-US" sz="2400" i="1" dirty="0"/>
              <a:t>The chemical structure input functions shall be designed to be reusable at the object code level in other applications that use the international standard chemical structure representations.</a:t>
            </a:r>
            <a:r>
              <a:rPr lang="en-US" sz="2400" dirty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49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Attributes Important to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Testability:  </a:t>
            </a:r>
          </a:p>
          <a:p>
            <a:pPr lvl="1"/>
            <a:r>
              <a:rPr lang="en-US" dirty="0" smtClean="0"/>
              <a:t>Also known as </a:t>
            </a:r>
            <a:r>
              <a:rPr lang="en-US" i="1" dirty="0" smtClean="0"/>
              <a:t>verifiability</a:t>
            </a:r>
            <a:r>
              <a:rPr lang="en-US" dirty="0" smtClean="0"/>
              <a:t>, testability refers to the </a:t>
            </a:r>
            <a:r>
              <a:rPr lang="en-US" dirty="0" smtClean="0">
                <a:solidFill>
                  <a:srgbClr val="FF0000"/>
                </a:solidFill>
              </a:rPr>
              <a:t>ease </a:t>
            </a:r>
            <a:r>
              <a:rPr lang="en-US" dirty="0" smtClean="0"/>
              <a:t>with which software components or the integrated product can be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tested to look for defects. </a:t>
            </a:r>
          </a:p>
          <a:p>
            <a:pPr lvl="1"/>
            <a:endParaRPr lang="en-US" sz="1000" dirty="0"/>
          </a:p>
          <a:p>
            <a:r>
              <a:rPr lang="en-US" dirty="0" smtClean="0"/>
              <a:t>Designing for testability is critical if the product has </a:t>
            </a:r>
            <a:r>
              <a:rPr lang="en-US" dirty="0" smtClean="0">
                <a:solidFill>
                  <a:srgbClr val="00B050"/>
                </a:solidFill>
              </a:rPr>
              <a:t>complex algorithms and logic,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TE-1. </a:t>
            </a:r>
            <a:r>
              <a:rPr lang="en-US" i="1" dirty="0"/>
              <a:t>The maximum </a:t>
            </a:r>
            <a:r>
              <a:rPr lang="en-US" i="1" dirty="0" err="1"/>
              <a:t>cyclomatic</a:t>
            </a:r>
            <a:r>
              <a:rPr lang="en-US" i="1" dirty="0"/>
              <a:t> complexity of a module shall not exceed 20.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82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383604"/>
          </a:xfrm>
        </p:spPr>
        <p:txBody>
          <a:bodyPr/>
          <a:lstStyle/>
          <a:p>
            <a:r>
              <a:rPr lang="en-US" b="1" dirty="0" smtClean="0"/>
              <a:t>Attribute Trade-Offs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55" y="2024008"/>
            <a:ext cx="10653445" cy="4452991"/>
          </a:xfrm>
        </p:spPr>
        <p:txBody>
          <a:bodyPr>
            <a:normAutofit/>
          </a:bodyPr>
          <a:lstStyle/>
          <a:p>
            <a:r>
              <a:rPr lang="en-US" dirty="0" smtClean="0"/>
              <a:t>Certain attribute combinations have inescapable trade-offs. </a:t>
            </a:r>
          </a:p>
          <a:p>
            <a:endParaRPr lang="en-US" dirty="0" smtClean="0"/>
          </a:p>
          <a:p>
            <a:r>
              <a:rPr lang="en-US" dirty="0" smtClean="0"/>
              <a:t>Users and developers must decide which attributes are important, </a:t>
            </a:r>
          </a:p>
          <a:p>
            <a:pPr lvl="1"/>
            <a:r>
              <a:rPr lang="en-US" dirty="0" smtClean="0"/>
              <a:t>and they must respect those priorities consistently when they make decisions.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92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9525000" cy="1912706"/>
          </a:xfrm>
        </p:spPr>
        <p:txBody>
          <a:bodyPr/>
          <a:lstStyle/>
          <a:p>
            <a:r>
              <a:rPr lang="en-US" b="1" dirty="0" smtClean="0"/>
              <a:t>Attribute Trade-Offs</a:t>
            </a:r>
            <a:endParaRPr lang="en-US" dirty="0"/>
          </a:p>
        </p:txBody>
      </p:sp>
      <p:pic>
        <p:nvPicPr>
          <p:cNvPr id="1026" name="Picture 2" descr="C:\Users\cadbury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29076"/>
          <a:stretch>
            <a:fillRect/>
          </a:stretch>
        </p:blipFill>
        <p:spPr bwMode="auto">
          <a:xfrm>
            <a:off x="1340777" y="1556536"/>
            <a:ext cx="6714162" cy="5072197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82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9525000" cy="2137026"/>
          </a:xfrm>
        </p:spPr>
        <p:txBody>
          <a:bodyPr/>
          <a:lstStyle/>
          <a:p>
            <a:r>
              <a:rPr lang="en-US" b="1" dirty="0" smtClean="0"/>
              <a:t>Attribute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416" y="1849348"/>
            <a:ext cx="10478784" cy="4780052"/>
          </a:xfrm>
        </p:spPr>
        <p:txBody>
          <a:bodyPr>
            <a:normAutofit/>
          </a:bodyPr>
          <a:lstStyle/>
          <a:p>
            <a:r>
              <a:rPr lang="en-US" dirty="0" smtClean="0"/>
              <a:t>A minus sign(-) in a cell means that increasing the attribute in that row adversely affects the attribute in the column. </a:t>
            </a:r>
          </a:p>
          <a:p>
            <a:endParaRPr lang="en-US" dirty="0" smtClean="0"/>
          </a:p>
          <a:p>
            <a:r>
              <a:rPr lang="en-US" dirty="0" smtClean="0"/>
              <a:t>A blank cell indicates that the attribute in the row has little impact on the attribute in the column. </a:t>
            </a:r>
          </a:p>
          <a:p>
            <a:endParaRPr lang="en-US" dirty="0" smtClean="0"/>
          </a:p>
          <a:p>
            <a:r>
              <a:rPr lang="en-US" dirty="0" smtClean="0"/>
              <a:t>Efficiency has a negative impact on most other attributes. </a:t>
            </a:r>
          </a:p>
          <a:p>
            <a:pPr lvl="1"/>
            <a:r>
              <a:rPr lang="en-US" dirty="0" smtClean="0"/>
              <a:t>If you write the tightest, fastest code you can, using coding tricks and relying on execution side effects, it's likely to be hard to maintain and enhance; in addition, it won't be easy to port to other platforms.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18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525000" cy="2208944"/>
          </a:xfrm>
        </p:spPr>
        <p:txBody>
          <a:bodyPr/>
          <a:lstStyle/>
          <a:p>
            <a:r>
              <a:rPr lang="en-US" b="1" dirty="0" smtClean="0"/>
              <a:t>Attribute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126" y="1972638"/>
            <a:ext cx="10602074" cy="4580562"/>
          </a:xfrm>
        </p:spPr>
        <p:txBody>
          <a:bodyPr>
            <a:normAutofit/>
          </a:bodyPr>
          <a:lstStyle/>
          <a:p>
            <a:r>
              <a:rPr lang="en-US" dirty="0" smtClean="0"/>
              <a:t>To reach the optimum balance of product characteristics, </a:t>
            </a:r>
          </a:p>
          <a:p>
            <a:pPr lvl="1"/>
            <a:r>
              <a:rPr lang="en-US" dirty="0" smtClean="0"/>
              <a:t>you must </a:t>
            </a:r>
            <a:r>
              <a:rPr lang="en-US" dirty="0" smtClean="0">
                <a:solidFill>
                  <a:srgbClr val="0070C0"/>
                </a:solidFill>
              </a:rPr>
              <a:t>identify, specify, and prioritize the applicable quality attributes </a:t>
            </a:r>
            <a:r>
              <a:rPr lang="en-US" dirty="0" smtClean="0"/>
              <a:t>during requirements elicitation.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Following are some 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Don't expect to maximize usability if the software must run on multiple platforms (portability).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Highly robust code will be less efficient because of the data validations and error checking that it performs.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-1"/>
            <a:ext cx="9423116" cy="2537718"/>
          </a:xfrm>
        </p:spPr>
        <p:txBody>
          <a:bodyPr/>
          <a:lstStyle/>
          <a:p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49" y="2229492"/>
            <a:ext cx="10243334" cy="4247508"/>
          </a:xfrm>
        </p:spPr>
        <p:txBody>
          <a:bodyPr>
            <a:normAutofit/>
          </a:bodyPr>
          <a:lstStyle/>
          <a:p>
            <a:r>
              <a:rPr lang="en-US" dirty="0" smtClean="0"/>
              <a:t>Customers don't present their </a:t>
            </a:r>
            <a:r>
              <a:rPr lang="en-US" dirty="0" smtClean="0">
                <a:solidFill>
                  <a:srgbClr val="00B050"/>
                </a:solidFill>
              </a:rPr>
              <a:t>quality expectations explicitly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although the information during elicitation supplies some clues. </a:t>
            </a:r>
          </a:p>
          <a:p>
            <a:endParaRPr lang="en-US" sz="900" dirty="0" smtClean="0"/>
          </a:p>
          <a:p>
            <a:endParaRPr lang="en-US" dirty="0" smtClean="0"/>
          </a:p>
          <a:p>
            <a:r>
              <a:rPr lang="en-US" dirty="0" smtClean="0"/>
              <a:t>Questions that explore the customers' implicit expectations can lead to quality goal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381000"/>
            <a:ext cx="5003515" cy="358739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9371744" cy="2558265"/>
          </a:xfrm>
        </p:spPr>
        <p:txBody>
          <a:bodyPr>
            <a:normAutofit/>
          </a:bodyPr>
          <a:lstStyle/>
          <a:p>
            <a:r>
              <a:rPr lang="en-US" sz="3600" b="1" dirty="0"/>
              <a:t>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142" y="2167846"/>
            <a:ext cx="10078948" cy="395831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Dozen product characteristics </a:t>
            </a:r>
            <a:r>
              <a:rPr lang="en-US" dirty="0" smtClean="0"/>
              <a:t>can be called quality attributes,</a:t>
            </a:r>
          </a:p>
          <a:p>
            <a:pPr lvl="1"/>
            <a:r>
              <a:rPr lang="en-US" dirty="0" smtClean="0"/>
              <a:t>although most projects need only a handful of them.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If developers know most of crucial Quality attribute to his project success, </a:t>
            </a:r>
          </a:p>
          <a:p>
            <a:pPr lvl="1"/>
            <a:r>
              <a:rPr lang="en-US" dirty="0" smtClean="0"/>
              <a:t>they can </a:t>
            </a:r>
            <a:r>
              <a:rPr lang="en-US" dirty="0" smtClean="0">
                <a:solidFill>
                  <a:srgbClr val="0070C0"/>
                </a:solidFill>
              </a:rPr>
              <a:t>select architecture, design, and programming approaches to achieve quality goals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58994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Quality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way to classify attributes distinguishes those characteristics that are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noticeable at run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Another approach is to separate qualities that are primarily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significant to technical staff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92D050"/>
                </a:solidFill>
              </a:rPr>
              <a:t>primarily important to the users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r>
              <a:rPr lang="en-US" dirty="0"/>
              <a:t>The latter </a:t>
            </a:r>
            <a:r>
              <a:rPr lang="en-US" dirty="0" smtClean="0"/>
              <a:t>indirectly contribute to customer satisfaction by making the product easier to change, correct, verify, and migrate to new platforms.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-1"/>
            <a:ext cx="9330647" cy="2661007"/>
          </a:xfrm>
        </p:spPr>
        <p:txBody>
          <a:bodyPr>
            <a:normAutofit/>
          </a:bodyPr>
          <a:lstStyle/>
          <a:p>
            <a:r>
              <a:rPr lang="en-US" sz="3600" b="1" dirty="0"/>
              <a:t>Quality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933" y="2116476"/>
            <a:ext cx="10572107" cy="4360524"/>
          </a:xfrm>
        </p:spPr>
        <p:txBody>
          <a:bodyPr>
            <a:normAutofit/>
          </a:bodyPr>
          <a:lstStyle/>
          <a:p>
            <a:r>
              <a:rPr lang="en-US" dirty="0" smtClean="0"/>
              <a:t>Lists several quality attributes in both categories that every project should consider.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Some attributes are critical to 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embedded systems </a:t>
            </a:r>
            <a:r>
              <a:rPr lang="en-US" dirty="0" smtClean="0"/>
              <a:t>(efficiency and reliability), </a:t>
            </a:r>
          </a:p>
          <a:p>
            <a:pPr lvl="1"/>
            <a:r>
              <a:rPr lang="en-US" dirty="0" smtClean="0"/>
              <a:t>others pertinent to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Internet and mainframe </a:t>
            </a:r>
            <a:r>
              <a:rPr lang="en-US" dirty="0" smtClean="0"/>
              <a:t>applications (availability, integrity, and maintainability) </a:t>
            </a:r>
          </a:p>
          <a:p>
            <a:pPr lvl="1"/>
            <a:r>
              <a:rPr lang="en-US" dirty="0" smtClean="0"/>
              <a:t>or 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desktop systems </a:t>
            </a:r>
            <a:r>
              <a:rPr lang="en-US" dirty="0" smtClean="0"/>
              <a:t>(interoperability and usability).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548846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Quality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9074"/>
            <a:ext cx="10820400" cy="4379611"/>
          </a:xfrm>
        </p:spPr>
        <p:txBody>
          <a:bodyPr/>
          <a:lstStyle/>
          <a:p>
            <a:r>
              <a:rPr lang="en-US" dirty="0" smtClean="0"/>
              <a:t>Table 1: Software Quality Attributes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28645"/>
              </p:ext>
            </p:extLst>
          </p:nvPr>
        </p:nvGraphicFramePr>
        <p:xfrm>
          <a:off x="2250040" y="2393882"/>
          <a:ext cx="7674796" cy="382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398"/>
                <a:gridCol w="3837398"/>
              </a:tblGrid>
              <a:tr h="6787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Important Primarily to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Important Primarily to Developers</a:t>
                      </a:r>
                    </a:p>
                  </a:txBody>
                  <a:tcPr/>
                </a:tc>
              </a:tr>
              <a:tr h="39325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Maintainability</a:t>
                      </a:r>
                    </a:p>
                  </a:txBody>
                  <a:tcPr/>
                </a:tc>
              </a:tr>
              <a:tr h="3932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Portability</a:t>
                      </a:r>
                    </a:p>
                  </a:txBody>
                  <a:tcPr/>
                </a:tc>
              </a:tr>
              <a:tr h="39325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Reusability</a:t>
                      </a:r>
                    </a:p>
                  </a:txBody>
                  <a:tcPr/>
                </a:tc>
              </a:tr>
              <a:tr h="3932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Testability</a:t>
                      </a:r>
                    </a:p>
                  </a:txBody>
                  <a:tcPr/>
                </a:tc>
              </a:tr>
              <a:tr h="39325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Interoperability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</a:t>
                      </a:r>
                    </a:p>
                  </a:txBody>
                  <a:tcPr/>
                </a:tc>
              </a:tr>
              <a:tr h="39325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</a:tr>
              <a:tr h="39325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Robustness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</a:tr>
              <a:tr h="39325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6390996"/>
            <a:ext cx="11057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Learn attributes from Table -1 are  important to your project's success.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2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Quality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29492"/>
            <a:ext cx="10820400" cy="3989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Different </a:t>
            </a:r>
            <a:r>
              <a:rPr lang="en-US" dirty="0" smtClean="0">
                <a:solidFill>
                  <a:srgbClr val="FF0000"/>
                </a:solidFill>
              </a:rPr>
              <a:t>parts of the product need different combinations of quality attributes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Efficiency might be critical for certain components, while usability is paramount for others.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smtClean="0"/>
              <a:t>differentiate quality characteristics that </a:t>
            </a:r>
            <a:r>
              <a:rPr lang="en-US" dirty="0" smtClean="0">
                <a:solidFill>
                  <a:srgbClr val="00B050"/>
                </a:solidFill>
              </a:rPr>
              <a:t>apply to certain components, certain user classes, or particular usage situations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146</TotalTime>
  <Words>1556</Words>
  <Application>Microsoft Office PowerPoint</Application>
  <PresentationFormat>Widescreen</PresentationFormat>
  <Paragraphs>256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Andalus</vt:lpstr>
      <vt:lpstr>Arial</vt:lpstr>
      <vt:lpstr>Calibri</vt:lpstr>
      <vt:lpstr>Century Gothic</vt:lpstr>
      <vt:lpstr>Vapor Trail</vt:lpstr>
      <vt:lpstr>Beyond Functionality – Software Quality Attributes</vt:lpstr>
      <vt:lpstr>Overview</vt:lpstr>
      <vt:lpstr>Overview</vt:lpstr>
      <vt:lpstr>Overview</vt:lpstr>
      <vt:lpstr>Quality Attributes</vt:lpstr>
      <vt:lpstr>Quality Attributes</vt:lpstr>
      <vt:lpstr>Quality Attributes</vt:lpstr>
      <vt:lpstr>Quality Attributes</vt:lpstr>
      <vt:lpstr>Quality Attributes</vt:lpstr>
      <vt:lpstr>Defining Quality Attributes</vt:lpstr>
      <vt:lpstr>Defining Quality Attributes</vt:lpstr>
      <vt:lpstr>Defining Quality Attributes</vt:lpstr>
      <vt:lpstr>Attributes Important to Users</vt:lpstr>
      <vt:lpstr>Availability</vt:lpstr>
      <vt:lpstr>Attributes Important to Users</vt:lpstr>
      <vt:lpstr>Efficiency</vt:lpstr>
      <vt:lpstr>Attributes Important to Users</vt:lpstr>
      <vt:lpstr>Flexibility</vt:lpstr>
      <vt:lpstr>Attributes Important to Users</vt:lpstr>
      <vt:lpstr>Integrity</vt:lpstr>
      <vt:lpstr>Attributes Important to Users</vt:lpstr>
      <vt:lpstr>Interoperability</vt:lpstr>
      <vt:lpstr>Attributes Important to Users</vt:lpstr>
      <vt:lpstr>Reliability</vt:lpstr>
      <vt:lpstr>Attributes Important to Users</vt:lpstr>
      <vt:lpstr>Usability</vt:lpstr>
      <vt:lpstr>Attributes Important to Developers</vt:lpstr>
      <vt:lpstr>Maintainability</vt:lpstr>
      <vt:lpstr>Attributes Important to Developers</vt:lpstr>
      <vt:lpstr>Reusability</vt:lpstr>
      <vt:lpstr>Attributes Important to Developers</vt:lpstr>
      <vt:lpstr>Attribute Trade-Offs</vt:lpstr>
      <vt:lpstr>Attribute Trade-Offs</vt:lpstr>
      <vt:lpstr>Attribute Trade-Offs</vt:lpstr>
      <vt:lpstr>Attribute Trade-Offs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Functionality – Software Quality Attributes</dc:title>
  <dc:creator>Sumair Khokhar</dc:creator>
  <cp:lastModifiedBy>Sumair Khokhar</cp:lastModifiedBy>
  <cp:revision>36</cp:revision>
  <dcterms:created xsi:type="dcterms:W3CDTF">2015-01-08T17:01:49Z</dcterms:created>
  <dcterms:modified xsi:type="dcterms:W3CDTF">2015-05-22T21:10:12Z</dcterms:modified>
</cp:coreProperties>
</file>