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46" r:id="rId2"/>
    <p:sldId id="549" r:id="rId3"/>
    <p:sldId id="550" r:id="rId4"/>
    <p:sldId id="527" r:id="rId5"/>
    <p:sldId id="535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6" r:id="rId21"/>
    <p:sldId id="565" r:id="rId22"/>
    <p:sldId id="548" r:id="rId23"/>
  </p:sldIdLst>
  <p:sldSz cx="9144000" cy="6858000" type="letter"/>
  <p:notesSz cx="6642100" cy="9653588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F"/>
    <a:srgbClr val="FAFAF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45" autoAdjust="0"/>
  </p:normalViewPr>
  <p:slideViewPr>
    <p:cSldViewPr>
      <p:cViewPr varScale="1">
        <p:scale>
          <a:sx n="72" d="100"/>
          <a:sy n="72" d="100"/>
        </p:scale>
        <p:origin x="13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1F05B9-6DB2-4FF9-9902-10D7ABFAB8C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9286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584700"/>
            <a:ext cx="531495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44D3F8-39BF-4F3B-8B00-BEDA28E4A56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369666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endParaRPr kumimoji="0" lang="tr-TR" altLang="tr-TR">
              <a:latin typeface="Arial" panose="020B0604020202020204" pitchFamily="34" charset="0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79C0F7E-D348-43FA-8333-A7A10EA31FDD}" type="slidenum">
              <a:rPr kumimoji="0" lang="tr-TR" altLang="tr-TR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kumimoji="0" lang="tr-TR" altLang="tr-TR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0250"/>
            <a:ext cx="4808538" cy="3606800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583113"/>
            <a:ext cx="4875213" cy="4344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9" tIns="45184" rIns="90369" bIns="45184"/>
          <a:lstStyle/>
          <a:p>
            <a:pPr eaLnBrk="1" hangingPunct="1"/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4473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8128-AA10-4BE3-90C0-965FA2EC473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952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1B581-8E90-4CDC-AD0D-8A2DEACEFC0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387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0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03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8BE2B-DECC-43CA-BFC0-E7A496889D6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353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FB429-7819-4BF0-B4B9-B60446C659F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877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6909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E1B2-25A9-455F-9748-F6A46DAFE87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26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352928" cy="539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890-0CB7-4EBC-83D8-5DA0E8DCA3D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7236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0A1-3604-42AD-AE61-ADCD0F44573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3931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323E6-A619-4A6F-A9BA-4DCDBFA0DB8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48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1F58E-B154-4B70-8388-B4AF5B0F45E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978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21FF-5BB8-4085-9C01-4EE3FA72848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948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B8E68-6309-48F1-885E-A2493E983B0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8344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64363-CEE7-4648-A303-2FBEAC82AC2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297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985A0-3DA8-4B54-9D94-E2F02266968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64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280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24625"/>
            <a:ext cx="1905000" cy="33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2E7053-DD9E-4928-A8E0-D5DA76DC296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3990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tr-TR" altLang="tr-TR" sz="2800" dirty="0"/>
          </a:p>
          <a:p>
            <a:pPr eaLnBrk="1" hangingPunct="1">
              <a:buFontTx/>
              <a:buNone/>
            </a:pPr>
            <a:r>
              <a:rPr lang="tr-TR" altLang="tr-TR" sz="2800" dirty="0"/>
              <a:t>						</a:t>
            </a:r>
          </a:p>
          <a:p>
            <a:pPr eaLnBrk="1" hangingPunct="1">
              <a:buFontTx/>
              <a:buNone/>
            </a:pPr>
            <a:endParaRPr lang="tr-TR" altLang="tr-TR" sz="2800" dirty="0"/>
          </a:p>
          <a:p>
            <a:pPr algn="ctr" eaLnBrk="1" hangingPunct="1">
              <a:buFontTx/>
              <a:buNone/>
            </a:pPr>
            <a:r>
              <a:rPr lang="tr-TR" sz="2800" dirty="0"/>
              <a:t>Thévenin’s</a:t>
            </a:r>
            <a:r>
              <a:rPr lang="en-US" sz="2800" dirty="0"/>
              <a:t> </a:t>
            </a:r>
            <a:r>
              <a:rPr lang="tr-TR" sz="2800" dirty="0"/>
              <a:t>Theorem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dirty="0"/>
              <a:t>Lecture 13</a:t>
            </a:r>
            <a:endParaRPr lang="en-US" altLang="tr-TR" dirty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3CBF458-E719-40DE-85FB-9CEDB2128FCA}" type="slidenum">
              <a:rPr kumimoji="0" lang="en-US" altLang="tr-TR" sz="1200" smtClean="0"/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140902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7587-614C-627D-8FF2-F0366120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8C23-E824-B0C3-8DA5-DDCEA862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3F17C-C17A-5B6F-5EAD-AD457E877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10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3934E-B516-FB11-EDCF-CD93FCA51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550476" cy="1117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0AC15-C122-D185-7357-5845FA90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596" y="2877291"/>
            <a:ext cx="5637603" cy="24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06DA93-3F43-DED3-1C73-57FB2D93F4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06DA93-3F43-DED3-1C73-57FB2D93F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540F-D34C-B507-978E-C90CB046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5B74D-E8DE-D4ED-A77C-CE9D164A5D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11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2AE10-4882-7F9E-0853-7A88AC93A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79"/>
          <a:stretch/>
        </p:blipFill>
        <p:spPr>
          <a:xfrm>
            <a:off x="618679" y="677683"/>
            <a:ext cx="8217495" cy="1261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81AD8-ACB2-8891-B692-78B0E36BAD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84" b="3284"/>
          <a:stretch/>
        </p:blipFill>
        <p:spPr>
          <a:xfrm>
            <a:off x="539552" y="1700808"/>
            <a:ext cx="7553721" cy="612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7FE1B3-CBD9-86F0-9056-228F7942DD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59" t="7341" r="4824"/>
          <a:stretch/>
        </p:blipFill>
        <p:spPr>
          <a:xfrm>
            <a:off x="755577" y="4430397"/>
            <a:ext cx="3456384" cy="2238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CC27E2-B55F-CE43-FD16-F366AE727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724" y="2271225"/>
            <a:ext cx="4968552" cy="2125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1AF823-8A60-A88B-903C-F9D72CFA17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766" r="4485" b="21577"/>
          <a:stretch/>
        </p:blipFill>
        <p:spPr>
          <a:xfrm>
            <a:off x="4572001" y="5120797"/>
            <a:ext cx="4176464" cy="75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1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692ABE-FCC2-7D25-9874-7BCA6F562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692ABE-FCC2-7D25-9874-7BCA6F562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B238-C369-A96C-EA5F-C872BA05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2C5DE-E159-1669-DF06-BC96EBC0D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12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67D41-7173-7D88-3C90-E4D71333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89" y="1214517"/>
            <a:ext cx="7518711" cy="2276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012AF-2C02-AC4B-E596-C0830A5C7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05" y="3680420"/>
            <a:ext cx="8088057" cy="24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4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22F4-8402-E7C0-4808-778561B5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C8AE-76CE-0DFA-854E-B0503E66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BB5B5-A605-2C2E-38BB-3548092E0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13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3EFB4-2A95-CE09-7FFC-EEA20A41F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0" t="4984" r="4386" b="16010"/>
          <a:stretch/>
        </p:blipFill>
        <p:spPr>
          <a:xfrm>
            <a:off x="2051720" y="1150979"/>
            <a:ext cx="4860540" cy="36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4E81-1F04-56F8-9888-F7E95709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4.8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BA24-5308-75B6-41FF-661FE361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B99C-E7A7-FAF4-1C73-149C9EBBC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14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B34D1-032B-E7EB-560B-431A758A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6" y="995362"/>
            <a:ext cx="8687308" cy="1592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A6F09-4788-2057-13A5-864605361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46" y="2807289"/>
            <a:ext cx="6014308" cy="26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7166-E98F-3684-441B-4E7FF9AF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D87F-D104-6318-1213-D8B6CD45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1AE8-EB85-E417-C5C5-B3F4F584C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15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91A4C-195B-ECA4-E725-B8AD6F87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9" y="1124745"/>
            <a:ext cx="8385936" cy="615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1786C-B37E-3F99-4F3F-D30ED4F13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7" t="3225" r="1820"/>
          <a:stretch/>
        </p:blipFill>
        <p:spPr>
          <a:xfrm>
            <a:off x="1603509" y="1988840"/>
            <a:ext cx="593698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6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A7B134-0F8C-A4C2-06A2-0904960ABF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A7B134-0F8C-A4C2-06A2-0904960AB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DDC0A-833E-4E4E-23AB-D160D6E3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43000"/>
            <a:ext cx="8352928" cy="539988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FFB06-EBDA-FB11-BB6E-BF416FA786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16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59095-E4D1-2E62-5904-5A2DBE7E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81236"/>
            <a:ext cx="6552728" cy="44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6045-3567-02B0-D785-8AD3E700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68DE-621C-C9A2-B555-701ACC52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3DE7-4B25-E62D-15E5-3AB48BEF5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17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BE7B8-0E81-82E8-FD93-5F07BFA50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6" b="6255"/>
          <a:stretch/>
        </p:blipFill>
        <p:spPr>
          <a:xfrm>
            <a:off x="361890" y="399308"/>
            <a:ext cx="8645245" cy="3701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2E3FF-4E39-CAB2-9457-D5079DEE5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08" r="19472"/>
          <a:stretch/>
        </p:blipFill>
        <p:spPr>
          <a:xfrm>
            <a:off x="2411760" y="4293096"/>
            <a:ext cx="4597937" cy="1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4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E584F3-8895-EC9A-E7B9-01AD4AA508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E584F3-8895-EC9A-E7B9-01AD4AA50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B7C3-323F-E8DD-41F6-B0132AF8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8810-9910-BBBD-ABA3-6314EDF7DE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18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D50EE-9190-73F2-EBB1-BD3CC479E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72" y="1407365"/>
            <a:ext cx="6729455" cy="40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3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C620-766B-9C3B-7702-CD4F8DC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B2EE-D831-A6BB-9ACE-EC0AE394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8A189-51A1-1D4E-1DAF-BBA106CE21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19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43AD9-AA45-D077-49C0-6FE7BB5F4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65"/>
          <a:stretch/>
        </p:blipFill>
        <p:spPr>
          <a:xfrm>
            <a:off x="395536" y="897644"/>
            <a:ext cx="8105163" cy="50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4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456C-DCFE-9CB1-6B16-F6572A59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Thévenin </a:t>
            </a:r>
            <a:r>
              <a:rPr lang="en-US" dirty="0"/>
              <a:t>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6DA6-509B-3E5F-26F2-90F2F71B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75FD2-70B6-9835-242E-3A26D3E69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A5889-BA79-B35F-A754-D1AD0A69D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816228" cy="25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4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79D8-435D-90B4-E073-D28EB752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4F78-AA1A-1847-3255-317B288E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7D5D6-899F-6EDF-3EDD-0DCA59EC8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20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8D654-1F59-7953-AB4D-CBB3107C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9" t="10205" r="6524" b="14285"/>
          <a:stretch/>
        </p:blipFill>
        <p:spPr>
          <a:xfrm>
            <a:off x="2014364" y="1556792"/>
            <a:ext cx="5115272" cy="28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E65D-123A-E280-E716-04927B2F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 4.9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CDCB-BCC0-32EF-5AE8-05418100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64282-0478-C9D2-726D-994CDF68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21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40C7A-B303-8547-5889-29E8A586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6" y="823013"/>
            <a:ext cx="8804592" cy="2101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2D6DE-7E6C-1E2C-9E34-D32940A9E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3" t="3942" r="4664" b="6885"/>
          <a:stretch/>
        </p:blipFill>
        <p:spPr>
          <a:xfrm>
            <a:off x="1389245" y="3429000"/>
            <a:ext cx="6365509" cy="24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1342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D878-FFAD-D0A5-080A-90CA6FFE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5AA0-949B-597E-60CC-EB994627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CFDFC-DD45-0897-055E-6A3285D94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A559-A80C-EF57-5A82-90705B15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121353"/>
            <a:ext cx="8892480" cy="2161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EE43A-951F-50AF-3B29-392A0175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351462"/>
            <a:ext cx="3982006" cy="4124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4297B0-FF06-AD43-14AF-A9B8B8F1F49C}"/>
              </a:ext>
            </a:extLst>
          </p:cNvPr>
          <p:cNvSpPr txBox="1"/>
          <p:nvPr/>
        </p:nvSpPr>
        <p:spPr>
          <a:xfrm>
            <a:off x="5025208" y="299329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Original Circuit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6B271-549D-CDF9-2D23-71372EE232B7}"/>
              </a:ext>
            </a:extLst>
          </p:cNvPr>
          <p:cNvSpPr txBox="1"/>
          <p:nvPr/>
        </p:nvSpPr>
        <p:spPr>
          <a:xfrm>
            <a:off x="4982746" y="5157192"/>
            <a:ext cx="35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Thevenin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239595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Thévenin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L.</a:t>
            </a:r>
            <a:r>
              <a:rPr lang="tr-TR" sz="2400" dirty="0"/>
              <a:t> </a:t>
            </a:r>
            <a:r>
              <a:rPr lang="en-US" sz="2400" dirty="0"/>
              <a:t>C. </a:t>
            </a:r>
            <a:r>
              <a:rPr lang="en-US" sz="2400" dirty="0" err="1"/>
              <a:t>Thévenin</a:t>
            </a:r>
            <a:r>
              <a:rPr lang="en-US" sz="2400" dirty="0"/>
              <a:t> -- French engineer; published his theorem in 1883</a:t>
            </a:r>
          </a:p>
          <a:p>
            <a:r>
              <a:rPr lang="en-US" sz="2400" dirty="0"/>
              <a:t>E. L. Norton -- scientist with Bell Telephone Laboratories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r>
              <a:rPr lang="en-US" sz="2400" dirty="0"/>
              <a:t>Any linear circuit network at two terminals may be replaced with a </a:t>
            </a:r>
            <a:r>
              <a:rPr lang="en-US" sz="2400" dirty="0" err="1">
                <a:solidFill>
                  <a:schemeClr val="accent1"/>
                </a:solidFill>
              </a:rPr>
              <a:t>Thévenin</a:t>
            </a:r>
            <a:r>
              <a:rPr lang="en-US" sz="2400" dirty="0">
                <a:solidFill>
                  <a:schemeClr val="accent1"/>
                </a:solidFill>
              </a:rPr>
              <a:t> equivalent </a:t>
            </a:r>
            <a:r>
              <a:rPr lang="en-US" sz="2400" dirty="0"/>
              <a:t>(</a:t>
            </a:r>
            <a:r>
              <a:rPr lang="en-US" sz="2400" i="1" dirty="0">
                <a:solidFill>
                  <a:schemeClr val="accent1"/>
                </a:solidFill>
              </a:rPr>
              <a:t>V</a:t>
            </a:r>
            <a:r>
              <a:rPr lang="en-US" sz="2400" i="1" baseline="-25000" dirty="0">
                <a:solidFill>
                  <a:schemeClr val="accent1"/>
                </a:solidFill>
              </a:rPr>
              <a:t>TH</a:t>
            </a:r>
            <a:r>
              <a:rPr lang="en-US" sz="2400" dirty="0"/>
              <a:t>, </a:t>
            </a:r>
            <a:r>
              <a:rPr lang="en-US" sz="2400" i="1" dirty="0">
                <a:solidFill>
                  <a:schemeClr val="accent1"/>
                </a:solidFill>
              </a:rPr>
              <a:t>R</a:t>
            </a:r>
            <a:r>
              <a:rPr lang="en-US" sz="2400" i="1" baseline="-25000" dirty="0">
                <a:solidFill>
                  <a:schemeClr val="accent1"/>
                </a:solidFill>
              </a:rPr>
              <a:t>TH</a:t>
            </a:r>
            <a:r>
              <a:rPr lang="en-US" sz="2400" dirty="0"/>
              <a:t>). </a:t>
            </a:r>
          </a:p>
          <a:p>
            <a:r>
              <a:rPr lang="en-US" sz="2400" dirty="0"/>
              <a:t>The equivalent will behave the same as the original network (</a:t>
            </a:r>
            <a:r>
              <a:rPr lang="en-US" sz="2400" i="1" dirty="0" err="1">
                <a:solidFill>
                  <a:schemeClr val="accent1"/>
                </a:solidFill>
              </a:rPr>
              <a:t>v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L</a:t>
            </a:r>
            <a:r>
              <a:rPr lang="en-US" sz="2400" dirty="0"/>
              <a:t>,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i="1" baseline="-25000" dirty="0" err="1">
                <a:solidFill>
                  <a:schemeClr val="accent1"/>
                </a:solidFill>
              </a:rPr>
              <a:t>L</a:t>
            </a:r>
            <a:r>
              <a:rPr lang="en-US" sz="2400" dirty="0"/>
              <a:t>) with respect to those two terminals.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4327"/>
          <a:stretch/>
        </p:blipFill>
        <p:spPr>
          <a:xfrm>
            <a:off x="2524028" y="2276872"/>
            <a:ext cx="481503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3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find </a:t>
            </a:r>
            <a:r>
              <a:rPr lang="en-US" dirty="0" err="1"/>
              <a:t>Thévenin</a:t>
            </a:r>
            <a:r>
              <a:rPr lang="tr-TR" dirty="0"/>
              <a:t> Equivalent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</a:t>
            </a:r>
            <a:r>
              <a:rPr lang="en-US" dirty="0" err="1"/>
              <a:t>etermin</a:t>
            </a:r>
            <a:r>
              <a:rPr lang="tr-TR" dirty="0" err="1"/>
              <a:t>ing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V</a:t>
            </a:r>
            <a:r>
              <a:rPr lang="en-US" i="1" baseline="-25000" dirty="0">
                <a:solidFill>
                  <a:schemeClr val="accent1"/>
                </a:solidFill>
              </a:rPr>
              <a:t>TH</a:t>
            </a:r>
            <a:r>
              <a:rPr lang="en-US" dirty="0"/>
              <a:t> and </a:t>
            </a:r>
            <a:r>
              <a:rPr lang="en-US" i="1" dirty="0">
                <a:solidFill>
                  <a:schemeClr val="accent1"/>
                </a:solidFill>
              </a:rPr>
              <a:t>R</a:t>
            </a:r>
            <a:r>
              <a:rPr lang="en-US" i="1" baseline="-25000" dirty="0">
                <a:solidFill>
                  <a:schemeClr val="accent1"/>
                </a:solidFill>
              </a:rPr>
              <a:t>TH</a:t>
            </a:r>
            <a:r>
              <a:rPr lang="en-US" dirty="0"/>
              <a:t> with respect to two terminals: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914400" lvl="1" indent="-514350">
              <a:buFont typeface="+mj-lt"/>
              <a:buAutoNum type="arabicPeriod" startAt="3"/>
            </a:pPr>
            <a:r>
              <a:rPr lang="en-US" sz="2400" dirty="0"/>
              <a:t>Open the load and determine the </a:t>
            </a:r>
            <a:r>
              <a:rPr lang="en-US" sz="2400" dirty="0">
                <a:solidFill>
                  <a:schemeClr val="accent1"/>
                </a:solidFill>
              </a:rPr>
              <a:t>open-circuit voltage</a:t>
            </a:r>
            <a:r>
              <a:rPr lang="en-US" sz="2400" dirty="0"/>
              <a:t> (</a:t>
            </a:r>
            <a:r>
              <a:rPr lang="en-US" sz="2400" i="1" dirty="0">
                <a:solidFill>
                  <a:schemeClr val="accent1"/>
                </a:solidFill>
              </a:rPr>
              <a:t>V</a:t>
            </a:r>
            <a:r>
              <a:rPr lang="en-US" sz="2400" i="1" baseline="-25000" dirty="0">
                <a:solidFill>
                  <a:schemeClr val="accent1"/>
                </a:solidFill>
              </a:rPr>
              <a:t>OC</a:t>
            </a:r>
            <a:r>
              <a:rPr lang="en-US" sz="2400" dirty="0"/>
              <a:t>), then </a:t>
            </a:r>
            <a:r>
              <a:rPr lang="en-US" sz="2400" dirty="0">
                <a:solidFill>
                  <a:schemeClr val="accent1"/>
                </a:solidFill>
              </a:rPr>
              <a:t>deactivate all independent sources</a:t>
            </a:r>
            <a:r>
              <a:rPr lang="en-US" sz="2400" dirty="0"/>
              <a:t> (short-circuit the </a:t>
            </a:r>
            <a:r>
              <a:rPr lang="en-US" sz="2400" dirty="0">
                <a:solidFill>
                  <a:schemeClr val="accent1"/>
                </a:solidFill>
              </a:rPr>
              <a:t>V sources </a:t>
            </a:r>
            <a:r>
              <a:rPr lang="en-US" sz="2400" dirty="0"/>
              <a:t>and open-circuit the </a:t>
            </a:r>
            <a:r>
              <a:rPr lang="en-US" sz="2400" dirty="0">
                <a:solidFill>
                  <a:schemeClr val="accent1"/>
                </a:solidFill>
              </a:rPr>
              <a:t>I sources</a:t>
            </a:r>
            <a:r>
              <a:rPr lang="en-US" sz="2400" dirty="0"/>
              <a:t>) and find the equivalent resistance (</a:t>
            </a:r>
            <a:r>
              <a:rPr lang="tr-TR" sz="2400" i="1" dirty="0" err="1">
                <a:solidFill>
                  <a:schemeClr val="accent1"/>
                </a:solidFill>
              </a:rPr>
              <a:t>R</a:t>
            </a:r>
            <a:r>
              <a:rPr lang="tr-TR" sz="2400" i="1" baseline="-25000" dirty="0" err="1">
                <a:solidFill>
                  <a:schemeClr val="accent1"/>
                </a:solidFill>
              </a:rPr>
              <a:t>eq</a:t>
            </a:r>
            <a:r>
              <a:rPr lang="en-US" sz="2400" dirty="0"/>
              <a:t>).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</a:t>
            </a:fld>
            <a:endParaRPr lang="en-US" alt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207701"/>
            <a:ext cx="4680520" cy="2253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6137918"/>
            <a:ext cx="2817360" cy="38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7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936A87-B9F9-1051-3517-871F66A607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i</a:t>
                </a:r>
                <a:r>
                  <a:rPr lang="en-US" dirty="0"/>
                  <a:t>) Thevenin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936A87-B9F9-1051-3517-871F66A60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51E1-305F-B7AA-1E2B-13505F09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circuit voltage across the terminals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09917-B8A1-0267-81A4-CE13ABD965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D6440-BEAC-2350-41C9-B3E261331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852" y="2348880"/>
            <a:ext cx="1824295" cy="897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C83F2-8AAE-A9DE-E789-15B140BED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312574"/>
            <a:ext cx="4866940" cy="27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9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51E9EF-933E-44B1-E673-A1D25AA792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ii) Thevenin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51E9EF-933E-44B1-E673-A1D25AA79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17C0DB-A2D1-C773-62C8-0CB1C6E12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68" y="941651"/>
            <a:ext cx="7548378" cy="12189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E679C-29A6-7185-6971-1621C4CEF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6DE79-328C-384E-0D66-0B22DC117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097640"/>
            <a:ext cx="8130353" cy="2555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F8D6E-1A93-3CA9-A8E9-E449466B9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231" y="4599674"/>
            <a:ext cx="3991538" cy="20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9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68CA-1B02-04FD-7856-C7562746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BD00-2750-ADC8-795A-4D64BA10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3D21D-398A-8339-5603-07315E1D9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48762-2C24-FC04-AABE-17A707A8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79" y="177594"/>
            <a:ext cx="7872874" cy="3266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E86D2-5CFD-0758-AD1F-35587166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96" y="3741598"/>
            <a:ext cx="3691488" cy="2783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BA4DE-C8C0-1790-9BA8-CAFC9E26E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39" y="3824685"/>
            <a:ext cx="3526309" cy="25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0271-8E1F-01E2-9326-974C31E2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C9C8-7F4D-3C40-9F42-8AF588E9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35150-38EF-227A-5835-AD33994B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9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D496B-0C6C-212C-4BFE-3A9A061E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59"/>
            <a:ext cx="4415561" cy="5130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1B82F-D003-4DA1-EA59-1F15B2AA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123675"/>
            <a:ext cx="4764302" cy="765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6B976-5490-1FA3-08F8-F0BE6F405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429000"/>
            <a:ext cx="4069591" cy="18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34665"/>
      </p:ext>
    </p:extLst>
  </p:cSld>
  <p:clrMapOvr>
    <a:masterClrMapping/>
  </p:clrMapOvr>
</p:sld>
</file>

<file path=ppt/theme/theme1.xml><?xml version="1.0" encoding="utf-8"?>
<a:theme xmlns:a="http://schemas.openxmlformats.org/drawingml/2006/main" name="Bahcesehir master slide">
  <a:themeElements>
    <a:clrScheme name="Bahcesehir master slid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Bahcesehir master slid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hcesehir master slid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hcesehir master slid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hcesehir master slid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13702</TotalTime>
  <Words>196</Words>
  <Application>Microsoft Office PowerPoint</Application>
  <PresentationFormat>Letter Paper (8.5x11 in)</PresentationFormat>
  <Paragraphs>62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Times New Roman</vt:lpstr>
      <vt:lpstr>Bahcesehir master slide</vt:lpstr>
      <vt:lpstr>Lecture 13</vt:lpstr>
      <vt:lpstr>Thévenin Theorem</vt:lpstr>
      <vt:lpstr>PowerPoint Presentation</vt:lpstr>
      <vt:lpstr>Thévenin Equivalent</vt:lpstr>
      <vt:lpstr>Method to find Thévenin Equivalent </vt:lpstr>
      <vt:lpstr>i) Thevenin Voltage V_TH</vt:lpstr>
      <vt:lpstr>ii) Thevenin Resistance R_TH</vt:lpstr>
      <vt:lpstr>PowerPoint Presentation</vt:lpstr>
      <vt:lpstr>PowerPoint Presentation</vt:lpstr>
      <vt:lpstr>Example 01 </vt:lpstr>
      <vt:lpstr>Finding R_TH</vt:lpstr>
      <vt:lpstr>Finding V_TH</vt:lpstr>
      <vt:lpstr>PowerPoint Presentation</vt:lpstr>
      <vt:lpstr>Practice Problem 4.8</vt:lpstr>
      <vt:lpstr>Example 02</vt:lpstr>
      <vt:lpstr>Finding R_TH</vt:lpstr>
      <vt:lpstr>PowerPoint Presentation</vt:lpstr>
      <vt:lpstr>Finding V_TH</vt:lpstr>
      <vt:lpstr>PowerPoint Presentation</vt:lpstr>
      <vt:lpstr>PowerPoint Presentation</vt:lpstr>
      <vt:lpstr>Practice Problem 4.9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UTP Cable Connectors</dc:title>
  <dc:creator>N AYDIN</dc:creator>
  <cp:lastModifiedBy>Dr. Arsla Khan</cp:lastModifiedBy>
  <cp:revision>691</cp:revision>
  <dcterms:created xsi:type="dcterms:W3CDTF">2004-11-05T11:30:37Z</dcterms:created>
  <dcterms:modified xsi:type="dcterms:W3CDTF">2022-10-25T16:55:54Z</dcterms:modified>
</cp:coreProperties>
</file>