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38"/>
  </p:notesMasterIdLst>
  <p:sldIdLst>
    <p:sldId id="444" r:id="rId3"/>
    <p:sldId id="445" r:id="rId4"/>
    <p:sldId id="446" r:id="rId5"/>
    <p:sldId id="447" r:id="rId6"/>
    <p:sldId id="448" r:id="rId7"/>
    <p:sldId id="449" r:id="rId8"/>
    <p:sldId id="450" r:id="rId9"/>
    <p:sldId id="500" r:id="rId10"/>
    <p:sldId id="451" r:id="rId11"/>
    <p:sldId id="501" r:id="rId12"/>
    <p:sldId id="502" r:id="rId13"/>
    <p:sldId id="453" r:id="rId14"/>
    <p:sldId id="454" r:id="rId15"/>
    <p:sldId id="503" r:id="rId16"/>
    <p:sldId id="493" r:id="rId17"/>
    <p:sldId id="283" r:id="rId18"/>
    <p:sldId id="415" r:id="rId19"/>
    <p:sldId id="264" r:id="rId20"/>
    <p:sldId id="293" r:id="rId21"/>
    <p:sldId id="510" r:id="rId22"/>
    <p:sldId id="294" r:id="rId23"/>
    <p:sldId id="295" r:id="rId24"/>
    <p:sldId id="296" r:id="rId25"/>
    <p:sldId id="421" r:id="rId26"/>
    <p:sldId id="422" r:id="rId27"/>
    <p:sldId id="420" r:id="rId28"/>
    <p:sldId id="516" r:id="rId29"/>
    <p:sldId id="517" r:id="rId30"/>
    <p:sldId id="518" r:id="rId31"/>
    <p:sldId id="519" r:id="rId32"/>
    <p:sldId id="520" r:id="rId33"/>
    <p:sldId id="521" r:id="rId34"/>
    <p:sldId id="522" r:id="rId35"/>
    <p:sldId id="524" r:id="rId36"/>
    <p:sldId id="52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FB5A15-E69D-4E3C-A3F7-3CA996406EDC}" type="doc">
      <dgm:prSet loTypeId="urn:microsoft.com/office/officeart/2005/8/layout/orgChart1" loCatId="hierarchy" qsTypeId="urn:microsoft.com/office/officeart/2005/8/quickstyle/simple1" qsCatId="simple" csTypeId="urn:microsoft.com/office/officeart/2005/8/colors/accent1_2" csCatId="accent1"/>
      <dgm:spPr/>
    </dgm:pt>
    <dgm:pt modelId="{6C3CF6C2-E872-44C5-909A-7921EB17005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rPr>
            <a:t>ACID RAIN</a:t>
          </a:r>
        </a:p>
      </dgm:t>
    </dgm:pt>
    <dgm:pt modelId="{DFABB0B4-4ABC-4562-93CC-1E7FF76E2510}" type="parTrans" cxnId="{D07E78A4-403C-40B8-96E9-8F777FE9EE3E}">
      <dgm:prSet/>
      <dgm:spPr/>
    </dgm:pt>
    <dgm:pt modelId="{E5785146-0D76-4933-929F-CEABEF2AF2B1}" type="sibTrans" cxnId="{D07E78A4-403C-40B8-96E9-8F777FE9EE3E}">
      <dgm:prSet/>
      <dgm:spPr/>
    </dgm:pt>
    <dgm:pt modelId="{4CF2F07D-F988-413A-A901-513EC16648E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rPr>
            <a:t>Wet Deposition</a:t>
          </a:r>
        </a:p>
      </dgm:t>
    </dgm:pt>
    <dgm:pt modelId="{DB138999-A69B-4DE1-8ABA-7A34DBA02B45}" type="parTrans" cxnId="{27D8D2F3-20DC-4226-8A94-601FB223348C}">
      <dgm:prSet/>
      <dgm:spPr/>
    </dgm:pt>
    <dgm:pt modelId="{2DD0B38D-20CA-4C95-8CFD-0C60350A80B4}" type="sibTrans" cxnId="{27D8D2F3-20DC-4226-8A94-601FB223348C}">
      <dgm:prSet/>
      <dgm:spPr/>
    </dgm:pt>
    <dgm:pt modelId="{C49A79AA-8957-4D17-97EC-F3B540E43EA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rPr>
            <a:t>Dry Deposition</a:t>
          </a:r>
        </a:p>
      </dgm:t>
    </dgm:pt>
    <dgm:pt modelId="{41E8EA66-0FE0-4188-BF0C-E758179EECC2}" type="parTrans" cxnId="{CBC6E236-659A-40C5-A4A4-2580C6C5BB9D}">
      <dgm:prSet/>
      <dgm:spPr/>
    </dgm:pt>
    <dgm:pt modelId="{E291AC0B-F138-4B80-88D7-D9EFC2727C09}" type="sibTrans" cxnId="{CBC6E236-659A-40C5-A4A4-2580C6C5BB9D}">
      <dgm:prSet/>
      <dgm:spPr/>
    </dgm:pt>
    <dgm:pt modelId="{C882E158-6A79-4056-906C-AE6501423E74}" type="pres">
      <dgm:prSet presAssocID="{46FB5A15-E69D-4E3C-A3F7-3CA996406EDC}" presName="hierChild1" presStyleCnt="0">
        <dgm:presLayoutVars>
          <dgm:orgChart val="1"/>
          <dgm:chPref val="1"/>
          <dgm:dir/>
          <dgm:animOne val="branch"/>
          <dgm:animLvl val="lvl"/>
          <dgm:resizeHandles/>
        </dgm:presLayoutVars>
      </dgm:prSet>
      <dgm:spPr/>
    </dgm:pt>
    <dgm:pt modelId="{B93FA59E-3D46-4446-B579-D649C6AD628F}" type="pres">
      <dgm:prSet presAssocID="{6C3CF6C2-E872-44C5-909A-7921EB170055}" presName="hierRoot1" presStyleCnt="0">
        <dgm:presLayoutVars>
          <dgm:hierBranch/>
        </dgm:presLayoutVars>
      </dgm:prSet>
      <dgm:spPr/>
    </dgm:pt>
    <dgm:pt modelId="{D59BAD2F-F0D5-41D6-B630-C85099FCB125}" type="pres">
      <dgm:prSet presAssocID="{6C3CF6C2-E872-44C5-909A-7921EB170055}" presName="rootComposite1" presStyleCnt="0"/>
      <dgm:spPr/>
    </dgm:pt>
    <dgm:pt modelId="{823F9F96-938B-4EF1-A850-E321E206F323}" type="pres">
      <dgm:prSet presAssocID="{6C3CF6C2-E872-44C5-909A-7921EB170055}" presName="rootText1" presStyleLbl="node0" presStyleIdx="0" presStyleCnt="1">
        <dgm:presLayoutVars>
          <dgm:chPref val="3"/>
        </dgm:presLayoutVars>
      </dgm:prSet>
      <dgm:spPr/>
      <dgm:t>
        <a:bodyPr/>
        <a:lstStyle/>
        <a:p>
          <a:endParaRPr lang="en-US"/>
        </a:p>
      </dgm:t>
    </dgm:pt>
    <dgm:pt modelId="{4AE0BCD1-1D89-4F5B-809B-AFEC0CFB4DB6}" type="pres">
      <dgm:prSet presAssocID="{6C3CF6C2-E872-44C5-909A-7921EB170055}" presName="rootConnector1" presStyleLbl="node1" presStyleIdx="0" presStyleCnt="0"/>
      <dgm:spPr/>
      <dgm:t>
        <a:bodyPr/>
        <a:lstStyle/>
        <a:p>
          <a:endParaRPr lang="en-US"/>
        </a:p>
      </dgm:t>
    </dgm:pt>
    <dgm:pt modelId="{A6CC0C7D-641E-4C56-9A60-A747DBF1E056}" type="pres">
      <dgm:prSet presAssocID="{6C3CF6C2-E872-44C5-909A-7921EB170055}" presName="hierChild2" presStyleCnt="0"/>
      <dgm:spPr/>
    </dgm:pt>
    <dgm:pt modelId="{79078CF9-59D3-4D6A-85D5-44E00D0E7E5C}" type="pres">
      <dgm:prSet presAssocID="{DB138999-A69B-4DE1-8ABA-7A34DBA02B45}" presName="Name35" presStyleLbl="parChTrans1D2" presStyleIdx="0" presStyleCnt="2"/>
      <dgm:spPr/>
    </dgm:pt>
    <dgm:pt modelId="{FAF583A6-A218-47EF-8FC0-F93253D868F3}" type="pres">
      <dgm:prSet presAssocID="{4CF2F07D-F988-413A-A901-513EC16648E5}" presName="hierRoot2" presStyleCnt="0">
        <dgm:presLayoutVars>
          <dgm:hierBranch/>
        </dgm:presLayoutVars>
      </dgm:prSet>
      <dgm:spPr/>
    </dgm:pt>
    <dgm:pt modelId="{7FF57562-BE70-43FB-BA0B-807442842B7E}" type="pres">
      <dgm:prSet presAssocID="{4CF2F07D-F988-413A-A901-513EC16648E5}" presName="rootComposite" presStyleCnt="0"/>
      <dgm:spPr/>
    </dgm:pt>
    <dgm:pt modelId="{F92D42F9-07CB-4813-AEFB-4B20B3510AB9}" type="pres">
      <dgm:prSet presAssocID="{4CF2F07D-F988-413A-A901-513EC16648E5}" presName="rootText" presStyleLbl="node2" presStyleIdx="0" presStyleCnt="2">
        <dgm:presLayoutVars>
          <dgm:chPref val="3"/>
        </dgm:presLayoutVars>
      </dgm:prSet>
      <dgm:spPr/>
      <dgm:t>
        <a:bodyPr/>
        <a:lstStyle/>
        <a:p>
          <a:endParaRPr lang="en-US"/>
        </a:p>
      </dgm:t>
    </dgm:pt>
    <dgm:pt modelId="{FD2CEBCB-AEE8-4EA8-9947-2832C98EC948}" type="pres">
      <dgm:prSet presAssocID="{4CF2F07D-F988-413A-A901-513EC16648E5}" presName="rootConnector" presStyleLbl="node2" presStyleIdx="0" presStyleCnt="2"/>
      <dgm:spPr/>
      <dgm:t>
        <a:bodyPr/>
        <a:lstStyle/>
        <a:p>
          <a:endParaRPr lang="en-US"/>
        </a:p>
      </dgm:t>
    </dgm:pt>
    <dgm:pt modelId="{E9E4883F-7AFA-4188-83CC-8D1CC17A1511}" type="pres">
      <dgm:prSet presAssocID="{4CF2F07D-F988-413A-A901-513EC16648E5}" presName="hierChild4" presStyleCnt="0"/>
      <dgm:spPr/>
    </dgm:pt>
    <dgm:pt modelId="{ABCA1D34-3469-4922-98F9-E352B989EDB3}" type="pres">
      <dgm:prSet presAssocID="{4CF2F07D-F988-413A-A901-513EC16648E5}" presName="hierChild5" presStyleCnt="0"/>
      <dgm:spPr/>
    </dgm:pt>
    <dgm:pt modelId="{7778907F-A5D5-4C11-A706-38C8AB6D6AFA}" type="pres">
      <dgm:prSet presAssocID="{41E8EA66-0FE0-4188-BF0C-E758179EECC2}" presName="Name35" presStyleLbl="parChTrans1D2" presStyleIdx="1" presStyleCnt="2"/>
      <dgm:spPr/>
    </dgm:pt>
    <dgm:pt modelId="{82D3543A-7EFE-420D-8378-58851F5A0B13}" type="pres">
      <dgm:prSet presAssocID="{C49A79AA-8957-4D17-97EC-F3B540E43EA4}" presName="hierRoot2" presStyleCnt="0">
        <dgm:presLayoutVars>
          <dgm:hierBranch/>
        </dgm:presLayoutVars>
      </dgm:prSet>
      <dgm:spPr/>
    </dgm:pt>
    <dgm:pt modelId="{CBABCB75-09CE-45F5-BEF0-DE7DE6F19E8B}" type="pres">
      <dgm:prSet presAssocID="{C49A79AA-8957-4D17-97EC-F3B540E43EA4}" presName="rootComposite" presStyleCnt="0"/>
      <dgm:spPr/>
    </dgm:pt>
    <dgm:pt modelId="{F9EC15FB-3B25-4D45-8F95-D2EF6EFD78BF}" type="pres">
      <dgm:prSet presAssocID="{C49A79AA-8957-4D17-97EC-F3B540E43EA4}" presName="rootText" presStyleLbl="node2" presStyleIdx="1" presStyleCnt="2">
        <dgm:presLayoutVars>
          <dgm:chPref val="3"/>
        </dgm:presLayoutVars>
      </dgm:prSet>
      <dgm:spPr/>
      <dgm:t>
        <a:bodyPr/>
        <a:lstStyle/>
        <a:p>
          <a:endParaRPr lang="en-US"/>
        </a:p>
      </dgm:t>
    </dgm:pt>
    <dgm:pt modelId="{354CDDE0-07A6-4A39-8276-AEDC65A1EB57}" type="pres">
      <dgm:prSet presAssocID="{C49A79AA-8957-4D17-97EC-F3B540E43EA4}" presName="rootConnector" presStyleLbl="node2" presStyleIdx="1" presStyleCnt="2"/>
      <dgm:spPr/>
      <dgm:t>
        <a:bodyPr/>
        <a:lstStyle/>
        <a:p>
          <a:endParaRPr lang="en-US"/>
        </a:p>
      </dgm:t>
    </dgm:pt>
    <dgm:pt modelId="{A5FF9997-31E9-49C1-9FE4-41558C2AD9AA}" type="pres">
      <dgm:prSet presAssocID="{C49A79AA-8957-4D17-97EC-F3B540E43EA4}" presName="hierChild4" presStyleCnt="0"/>
      <dgm:spPr/>
    </dgm:pt>
    <dgm:pt modelId="{E99D97A3-36EE-48C3-9FF2-76CC687F7860}" type="pres">
      <dgm:prSet presAssocID="{C49A79AA-8957-4D17-97EC-F3B540E43EA4}" presName="hierChild5" presStyleCnt="0"/>
      <dgm:spPr/>
    </dgm:pt>
    <dgm:pt modelId="{3373841D-D00A-4108-994C-B21D24E701B3}" type="pres">
      <dgm:prSet presAssocID="{6C3CF6C2-E872-44C5-909A-7921EB170055}" presName="hierChild3" presStyleCnt="0"/>
      <dgm:spPr/>
    </dgm:pt>
  </dgm:ptLst>
  <dgm:cxnLst>
    <dgm:cxn modelId="{41B179E3-6803-4ECC-8DD2-693A062C2871}" type="presOf" srcId="{41E8EA66-0FE0-4188-BF0C-E758179EECC2}" destId="{7778907F-A5D5-4C11-A706-38C8AB6D6AFA}" srcOrd="0" destOrd="0" presId="urn:microsoft.com/office/officeart/2005/8/layout/orgChart1"/>
    <dgm:cxn modelId="{1D8AD822-DE31-46C6-9104-1FAA706F1D8A}" type="presOf" srcId="{DB138999-A69B-4DE1-8ABA-7A34DBA02B45}" destId="{79078CF9-59D3-4D6A-85D5-44E00D0E7E5C}" srcOrd="0" destOrd="0" presId="urn:microsoft.com/office/officeart/2005/8/layout/orgChart1"/>
    <dgm:cxn modelId="{D07E78A4-403C-40B8-96E9-8F777FE9EE3E}" srcId="{46FB5A15-E69D-4E3C-A3F7-3CA996406EDC}" destId="{6C3CF6C2-E872-44C5-909A-7921EB170055}" srcOrd="0" destOrd="0" parTransId="{DFABB0B4-4ABC-4562-93CC-1E7FF76E2510}" sibTransId="{E5785146-0D76-4933-929F-CEABEF2AF2B1}"/>
    <dgm:cxn modelId="{359DA966-6B25-487B-AD4D-A17B0A0060CF}" type="presOf" srcId="{4CF2F07D-F988-413A-A901-513EC16648E5}" destId="{FD2CEBCB-AEE8-4EA8-9947-2832C98EC948}" srcOrd="1" destOrd="0" presId="urn:microsoft.com/office/officeart/2005/8/layout/orgChart1"/>
    <dgm:cxn modelId="{1057C9C5-125A-45D8-89B3-4D58C023283B}" type="presOf" srcId="{6C3CF6C2-E872-44C5-909A-7921EB170055}" destId="{823F9F96-938B-4EF1-A850-E321E206F323}" srcOrd="0" destOrd="0" presId="urn:microsoft.com/office/officeart/2005/8/layout/orgChart1"/>
    <dgm:cxn modelId="{C5AB873C-6F5B-400E-823D-854750ADDC2E}" type="presOf" srcId="{C49A79AA-8957-4D17-97EC-F3B540E43EA4}" destId="{F9EC15FB-3B25-4D45-8F95-D2EF6EFD78BF}" srcOrd="0" destOrd="0" presId="urn:microsoft.com/office/officeart/2005/8/layout/orgChart1"/>
    <dgm:cxn modelId="{CBC6E236-659A-40C5-A4A4-2580C6C5BB9D}" srcId="{6C3CF6C2-E872-44C5-909A-7921EB170055}" destId="{C49A79AA-8957-4D17-97EC-F3B540E43EA4}" srcOrd="1" destOrd="0" parTransId="{41E8EA66-0FE0-4188-BF0C-E758179EECC2}" sibTransId="{E291AC0B-F138-4B80-88D7-D9EFC2727C09}"/>
    <dgm:cxn modelId="{B9BD00E3-9573-4C23-B670-F35A671C38CA}" type="presOf" srcId="{C49A79AA-8957-4D17-97EC-F3B540E43EA4}" destId="{354CDDE0-07A6-4A39-8276-AEDC65A1EB57}" srcOrd="1" destOrd="0" presId="urn:microsoft.com/office/officeart/2005/8/layout/orgChart1"/>
    <dgm:cxn modelId="{12A634A7-7A66-4D96-9B65-5B167051E305}" type="presOf" srcId="{46FB5A15-E69D-4E3C-A3F7-3CA996406EDC}" destId="{C882E158-6A79-4056-906C-AE6501423E74}" srcOrd="0" destOrd="0" presId="urn:microsoft.com/office/officeart/2005/8/layout/orgChart1"/>
    <dgm:cxn modelId="{F082733F-5075-4C9F-ADEB-A4CFD38E24EE}" type="presOf" srcId="{4CF2F07D-F988-413A-A901-513EC16648E5}" destId="{F92D42F9-07CB-4813-AEFB-4B20B3510AB9}" srcOrd="0" destOrd="0" presId="urn:microsoft.com/office/officeart/2005/8/layout/orgChart1"/>
    <dgm:cxn modelId="{27D8D2F3-20DC-4226-8A94-601FB223348C}" srcId="{6C3CF6C2-E872-44C5-909A-7921EB170055}" destId="{4CF2F07D-F988-413A-A901-513EC16648E5}" srcOrd="0" destOrd="0" parTransId="{DB138999-A69B-4DE1-8ABA-7A34DBA02B45}" sibTransId="{2DD0B38D-20CA-4C95-8CFD-0C60350A80B4}"/>
    <dgm:cxn modelId="{2585DA93-0E95-4572-B667-013A4EE5357F}" type="presOf" srcId="{6C3CF6C2-E872-44C5-909A-7921EB170055}" destId="{4AE0BCD1-1D89-4F5B-809B-AFEC0CFB4DB6}" srcOrd="1" destOrd="0" presId="urn:microsoft.com/office/officeart/2005/8/layout/orgChart1"/>
    <dgm:cxn modelId="{9630200D-23A3-4B4D-9B4D-F351D619B95A}" type="presParOf" srcId="{C882E158-6A79-4056-906C-AE6501423E74}" destId="{B93FA59E-3D46-4446-B579-D649C6AD628F}" srcOrd="0" destOrd="0" presId="urn:microsoft.com/office/officeart/2005/8/layout/orgChart1"/>
    <dgm:cxn modelId="{33AF6F7D-A9B1-4B39-BF05-16DA9936ED13}" type="presParOf" srcId="{B93FA59E-3D46-4446-B579-D649C6AD628F}" destId="{D59BAD2F-F0D5-41D6-B630-C85099FCB125}" srcOrd="0" destOrd="0" presId="urn:microsoft.com/office/officeart/2005/8/layout/orgChart1"/>
    <dgm:cxn modelId="{A952D971-6BE0-4715-BA3C-26FC78CF64C8}" type="presParOf" srcId="{D59BAD2F-F0D5-41D6-B630-C85099FCB125}" destId="{823F9F96-938B-4EF1-A850-E321E206F323}" srcOrd="0" destOrd="0" presId="urn:microsoft.com/office/officeart/2005/8/layout/orgChart1"/>
    <dgm:cxn modelId="{6531BCD6-2DDF-4104-BE6F-D413BA9B7B26}" type="presParOf" srcId="{D59BAD2F-F0D5-41D6-B630-C85099FCB125}" destId="{4AE0BCD1-1D89-4F5B-809B-AFEC0CFB4DB6}" srcOrd="1" destOrd="0" presId="urn:microsoft.com/office/officeart/2005/8/layout/orgChart1"/>
    <dgm:cxn modelId="{ADCA9D23-412E-456D-9BD4-EE9672C8CAF3}" type="presParOf" srcId="{B93FA59E-3D46-4446-B579-D649C6AD628F}" destId="{A6CC0C7D-641E-4C56-9A60-A747DBF1E056}" srcOrd="1" destOrd="0" presId="urn:microsoft.com/office/officeart/2005/8/layout/orgChart1"/>
    <dgm:cxn modelId="{74E55242-D857-4EE6-9302-176EADBDDBCC}" type="presParOf" srcId="{A6CC0C7D-641E-4C56-9A60-A747DBF1E056}" destId="{79078CF9-59D3-4D6A-85D5-44E00D0E7E5C}" srcOrd="0" destOrd="0" presId="urn:microsoft.com/office/officeart/2005/8/layout/orgChart1"/>
    <dgm:cxn modelId="{32E11E0D-9D47-4E56-BB4B-04CE774C5B91}" type="presParOf" srcId="{A6CC0C7D-641E-4C56-9A60-A747DBF1E056}" destId="{FAF583A6-A218-47EF-8FC0-F93253D868F3}" srcOrd="1" destOrd="0" presId="urn:microsoft.com/office/officeart/2005/8/layout/orgChart1"/>
    <dgm:cxn modelId="{3F17F107-C720-467F-A758-DA34BBD3FEE9}" type="presParOf" srcId="{FAF583A6-A218-47EF-8FC0-F93253D868F3}" destId="{7FF57562-BE70-43FB-BA0B-807442842B7E}" srcOrd="0" destOrd="0" presId="urn:microsoft.com/office/officeart/2005/8/layout/orgChart1"/>
    <dgm:cxn modelId="{6F492D6F-5C6F-4708-8B42-89E5CF131DD7}" type="presParOf" srcId="{7FF57562-BE70-43FB-BA0B-807442842B7E}" destId="{F92D42F9-07CB-4813-AEFB-4B20B3510AB9}" srcOrd="0" destOrd="0" presId="urn:microsoft.com/office/officeart/2005/8/layout/orgChart1"/>
    <dgm:cxn modelId="{B2D4D3FD-2FC9-4D2E-96E1-A1438D6EC092}" type="presParOf" srcId="{7FF57562-BE70-43FB-BA0B-807442842B7E}" destId="{FD2CEBCB-AEE8-4EA8-9947-2832C98EC948}" srcOrd="1" destOrd="0" presId="urn:microsoft.com/office/officeart/2005/8/layout/orgChart1"/>
    <dgm:cxn modelId="{3A05EB4D-CC6D-40EC-9A18-F5F67CF5C0D9}" type="presParOf" srcId="{FAF583A6-A218-47EF-8FC0-F93253D868F3}" destId="{E9E4883F-7AFA-4188-83CC-8D1CC17A1511}" srcOrd="1" destOrd="0" presId="urn:microsoft.com/office/officeart/2005/8/layout/orgChart1"/>
    <dgm:cxn modelId="{C22925AF-68B6-49CE-B8ED-15ECEDBEBC8F}" type="presParOf" srcId="{FAF583A6-A218-47EF-8FC0-F93253D868F3}" destId="{ABCA1D34-3469-4922-98F9-E352B989EDB3}" srcOrd="2" destOrd="0" presId="urn:microsoft.com/office/officeart/2005/8/layout/orgChart1"/>
    <dgm:cxn modelId="{97328F6B-B083-41BB-94D4-7ABA6A990BB0}" type="presParOf" srcId="{A6CC0C7D-641E-4C56-9A60-A747DBF1E056}" destId="{7778907F-A5D5-4C11-A706-38C8AB6D6AFA}" srcOrd="2" destOrd="0" presId="urn:microsoft.com/office/officeart/2005/8/layout/orgChart1"/>
    <dgm:cxn modelId="{774E3629-787B-49CD-AD59-B107BA0A8830}" type="presParOf" srcId="{A6CC0C7D-641E-4C56-9A60-A747DBF1E056}" destId="{82D3543A-7EFE-420D-8378-58851F5A0B13}" srcOrd="3" destOrd="0" presId="urn:microsoft.com/office/officeart/2005/8/layout/orgChart1"/>
    <dgm:cxn modelId="{D6F4FDEC-7689-41EA-81D5-ECB7F69D5875}" type="presParOf" srcId="{82D3543A-7EFE-420D-8378-58851F5A0B13}" destId="{CBABCB75-09CE-45F5-BEF0-DE7DE6F19E8B}" srcOrd="0" destOrd="0" presId="urn:microsoft.com/office/officeart/2005/8/layout/orgChart1"/>
    <dgm:cxn modelId="{AE8C2E84-1FF1-4076-A88D-3EBB6656968A}" type="presParOf" srcId="{CBABCB75-09CE-45F5-BEF0-DE7DE6F19E8B}" destId="{F9EC15FB-3B25-4D45-8F95-D2EF6EFD78BF}" srcOrd="0" destOrd="0" presId="urn:microsoft.com/office/officeart/2005/8/layout/orgChart1"/>
    <dgm:cxn modelId="{692512C3-2D51-42C9-A0B9-C8EF6621CBE8}" type="presParOf" srcId="{CBABCB75-09CE-45F5-BEF0-DE7DE6F19E8B}" destId="{354CDDE0-07A6-4A39-8276-AEDC65A1EB57}" srcOrd="1" destOrd="0" presId="urn:microsoft.com/office/officeart/2005/8/layout/orgChart1"/>
    <dgm:cxn modelId="{74003CB4-BF29-4883-99E6-67A5AE495979}" type="presParOf" srcId="{82D3543A-7EFE-420D-8378-58851F5A0B13}" destId="{A5FF9997-31E9-49C1-9FE4-41558C2AD9AA}" srcOrd="1" destOrd="0" presId="urn:microsoft.com/office/officeart/2005/8/layout/orgChart1"/>
    <dgm:cxn modelId="{52493190-5459-4776-96DF-2717AB37DA20}" type="presParOf" srcId="{82D3543A-7EFE-420D-8378-58851F5A0B13}" destId="{E99D97A3-36EE-48C3-9FF2-76CC687F7860}" srcOrd="2" destOrd="0" presId="urn:microsoft.com/office/officeart/2005/8/layout/orgChart1"/>
    <dgm:cxn modelId="{77AE4EDC-B697-44A5-B5C9-B69B1EAF7A0F}" type="presParOf" srcId="{B93FA59E-3D46-4446-B579-D649C6AD628F}" destId="{3373841D-D00A-4108-994C-B21D24E701B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6C0EBE-2681-48EE-8154-C4BA154C2B69}" type="doc">
      <dgm:prSet loTypeId="urn:microsoft.com/office/officeart/2005/8/layout/orgChart1" loCatId="hierarchy" qsTypeId="urn:microsoft.com/office/officeart/2005/8/quickstyle/simple1" qsCatId="simple" csTypeId="urn:microsoft.com/office/officeart/2005/8/colors/accent1_2" csCatId="accent1"/>
      <dgm:spPr/>
    </dgm:pt>
    <dgm:pt modelId="{44081845-989B-494D-BDEC-0C434DB2DE2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rPr>
            <a:t>Effects Of Acid Rain</a:t>
          </a:r>
        </a:p>
      </dgm:t>
    </dgm:pt>
    <dgm:pt modelId="{2DA017D7-CB80-496E-AE20-D8F555AEA913}" type="parTrans" cxnId="{3EA2804C-703D-4D50-B23F-814F733B26ED}">
      <dgm:prSet/>
      <dgm:spPr/>
    </dgm:pt>
    <dgm:pt modelId="{160C1B89-72AB-4E81-A1B8-94CB12F95810}" type="sibTrans" cxnId="{3EA2804C-703D-4D50-B23F-814F733B26ED}">
      <dgm:prSet/>
      <dgm:spPr/>
    </dgm:pt>
    <dgm:pt modelId="{31B4641D-7F09-4AEC-B9BF-B163AF438C8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rPr>
            <a:t>a). On Non-Living</a:t>
          </a:r>
        </a:p>
      </dgm:t>
    </dgm:pt>
    <dgm:pt modelId="{596AEB85-50C9-4456-9058-316C400C4719}" type="parTrans" cxnId="{77652352-2DDF-405B-A980-7FACF0477F9C}">
      <dgm:prSet/>
      <dgm:spPr/>
    </dgm:pt>
    <dgm:pt modelId="{587B96B9-D4E7-4C32-AC65-D474C18B22FF}" type="sibTrans" cxnId="{77652352-2DDF-405B-A980-7FACF0477F9C}">
      <dgm:prSet/>
      <dgm:spPr/>
    </dgm:pt>
    <dgm:pt modelId="{7E0483A2-9157-42CD-9319-AE1AAB738F6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rPr>
            <a:t>b). On Living</a:t>
          </a:r>
        </a:p>
      </dgm:t>
    </dgm:pt>
    <dgm:pt modelId="{BAEA8C73-53A1-400E-A978-F4629849CD8B}" type="parTrans" cxnId="{FA5F1694-8AC5-46B2-8F72-960FB5384A4F}">
      <dgm:prSet/>
      <dgm:spPr/>
    </dgm:pt>
    <dgm:pt modelId="{4AD0AC0E-CF0D-429A-B995-C0429192F502}" type="sibTrans" cxnId="{FA5F1694-8AC5-46B2-8F72-960FB5384A4F}">
      <dgm:prSet/>
      <dgm:spPr/>
    </dgm:pt>
    <dgm:pt modelId="{464E0529-7670-49F9-A318-ACCB5FAA370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rPr>
            <a:t>c). On Soil</a:t>
          </a:r>
        </a:p>
      </dgm:t>
    </dgm:pt>
    <dgm:pt modelId="{324E3718-DBA1-46FB-812F-6E6E90999FBD}" type="parTrans" cxnId="{FCC6F066-A4F8-4518-9D54-95634ED739D2}">
      <dgm:prSet/>
      <dgm:spPr/>
    </dgm:pt>
    <dgm:pt modelId="{85EB06D8-EB08-458A-9931-E42E7C37D79E}" type="sibTrans" cxnId="{FCC6F066-A4F8-4518-9D54-95634ED739D2}">
      <dgm:prSet/>
      <dgm:spPr/>
    </dgm:pt>
    <dgm:pt modelId="{60B44B2C-CB2F-41F7-A01E-9DCF73AC6760}" type="pres">
      <dgm:prSet presAssocID="{2B6C0EBE-2681-48EE-8154-C4BA154C2B69}" presName="hierChild1" presStyleCnt="0">
        <dgm:presLayoutVars>
          <dgm:orgChart val="1"/>
          <dgm:chPref val="1"/>
          <dgm:dir/>
          <dgm:animOne val="branch"/>
          <dgm:animLvl val="lvl"/>
          <dgm:resizeHandles/>
        </dgm:presLayoutVars>
      </dgm:prSet>
      <dgm:spPr/>
    </dgm:pt>
    <dgm:pt modelId="{FDA7D463-EB47-4D71-BED0-A67F0C0C6E40}" type="pres">
      <dgm:prSet presAssocID="{44081845-989B-494D-BDEC-0C434DB2DE2C}" presName="hierRoot1" presStyleCnt="0">
        <dgm:presLayoutVars>
          <dgm:hierBranch/>
        </dgm:presLayoutVars>
      </dgm:prSet>
      <dgm:spPr/>
    </dgm:pt>
    <dgm:pt modelId="{CA99F805-9E99-48C8-B9FD-14CDCE3573CF}" type="pres">
      <dgm:prSet presAssocID="{44081845-989B-494D-BDEC-0C434DB2DE2C}" presName="rootComposite1" presStyleCnt="0"/>
      <dgm:spPr/>
    </dgm:pt>
    <dgm:pt modelId="{233B7E40-5C66-444E-82B7-B07CAD1F0695}" type="pres">
      <dgm:prSet presAssocID="{44081845-989B-494D-BDEC-0C434DB2DE2C}" presName="rootText1" presStyleLbl="node0" presStyleIdx="0" presStyleCnt="1">
        <dgm:presLayoutVars>
          <dgm:chPref val="3"/>
        </dgm:presLayoutVars>
      </dgm:prSet>
      <dgm:spPr/>
      <dgm:t>
        <a:bodyPr/>
        <a:lstStyle/>
        <a:p>
          <a:endParaRPr lang="en-US"/>
        </a:p>
      </dgm:t>
    </dgm:pt>
    <dgm:pt modelId="{BC8620DF-BC0E-4487-B2AE-A9DECA25C2CE}" type="pres">
      <dgm:prSet presAssocID="{44081845-989B-494D-BDEC-0C434DB2DE2C}" presName="rootConnector1" presStyleLbl="node1" presStyleIdx="0" presStyleCnt="0"/>
      <dgm:spPr/>
      <dgm:t>
        <a:bodyPr/>
        <a:lstStyle/>
        <a:p>
          <a:endParaRPr lang="en-US"/>
        </a:p>
      </dgm:t>
    </dgm:pt>
    <dgm:pt modelId="{451E0C05-86D7-45E6-90BB-B05E80D23C4D}" type="pres">
      <dgm:prSet presAssocID="{44081845-989B-494D-BDEC-0C434DB2DE2C}" presName="hierChild2" presStyleCnt="0"/>
      <dgm:spPr/>
    </dgm:pt>
    <dgm:pt modelId="{73FD992D-57C9-4EC6-A3E3-399121A2AACA}" type="pres">
      <dgm:prSet presAssocID="{596AEB85-50C9-4456-9058-316C400C4719}" presName="Name35" presStyleLbl="parChTrans1D2" presStyleIdx="0" presStyleCnt="3"/>
      <dgm:spPr/>
    </dgm:pt>
    <dgm:pt modelId="{4E7E1F9F-AA74-44C2-ADC7-EEDB5DF16CF2}" type="pres">
      <dgm:prSet presAssocID="{31B4641D-7F09-4AEC-B9BF-B163AF438C82}" presName="hierRoot2" presStyleCnt="0">
        <dgm:presLayoutVars>
          <dgm:hierBranch/>
        </dgm:presLayoutVars>
      </dgm:prSet>
      <dgm:spPr/>
    </dgm:pt>
    <dgm:pt modelId="{7EFE52F2-636C-4EEB-B2EA-56885493FC46}" type="pres">
      <dgm:prSet presAssocID="{31B4641D-7F09-4AEC-B9BF-B163AF438C82}" presName="rootComposite" presStyleCnt="0"/>
      <dgm:spPr/>
    </dgm:pt>
    <dgm:pt modelId="{90916D8D-5AE9-44FD-A40F-4CEC2A1F1FBD}" type="pres">
      <dgm:prSet presAssocID="{31B4641D-7F09-4AEC-B9BF-B163AF438C82}" presName="rootText" presStyleLbl="node2" presStyleIdx="0" presStyleCnt="3">
        <dgm:presLayoutVars>
          <dgm:chPref val="3"/>
        </dgm:presLayoutVars>
      </dgm:prSet>
      <dgm:spPr/>
      <dgm:t>
        <a:bodyPr/>
        <a:lstStyle/>
        <a:p>
          <a:endParaRPr lang="en-US"/>
        </a:p>
      </dgm:t>
    </dgm:pt>
    <dgm:pt modelId="{372E50FB-BD5C-4F60-A827-C5A63E8EACE0}" type="pres">
      <dgm:prSet presAssocID="{31B4641D-7F09-4AEC-B9BF-B163AF438C82}" presName="rootConnector" presStyleLbl="node2" presStyleIdx="0" presStyleCnt="3"/>
      <dgm:spPr/>
      <dgm:t>
        <a:bodyPr/>
        <a:lstStyle/>
        <a:p>
          <a:endParaRPr lang="en-US"/>
        </a:p>
      </dgm:t>
    </dgm:pt>
    <dgm:pt modelId="{90D58CD7-CCE7-4D65-B6C5-542ED40AC342}" type="pres">
      <dgm:prSet presAssocID="{31B4641D-7F09-4AEC-B9BF-B163AF438C82}" presName="hierChild4" presStyleCnt="0"/>
      <dgm:spPr/>
    </dgm:pt>
    <dgm:pt modelId="{E9A606D2-538E-4EE6-BD14-75CD5D4338A1}" type="pres">
      <dgm:prSet presAssocID="{31B4641D-7F09-4AEC-B9BF-B163AF438C82}" presName="hierChild5" presStyleCnt="0"/>
      <dgm:spPr/>
    </dgm:pt>
    <dgm:pt modelId="{651A7BB9-35BD-4766-A72C-47DD5712F1CA}" type="pres">
      <dgm:prSet presAssocID="{BAEA8C73-53A1-400E-A978-F4629849CD8B}" presName="Name35" presStyleLbl="parChTrans1D2" presStyleIdx="1" presStyleCnt="3"/>
      <dgm:spPr/>
    </dgm:pt>
    <dgm:pt modelId="{906907E6-23C2-4802-A0CD-EEF149E77DA1}" type="pres">
      <dgm:prSet presAssocID="{7E0483A2-9157-42CD-9319-AE1AAB738F69}" presName="hierRoot2" presStyleCnt="0">
        <dgm:presLayoutVars>
          <dgm:hierBranch/>
        </dgm:presLayoutVars>
      </dgm:prSet>
      <dgm:spPr/>
    </dgm:pt>
    <dgm:pt modelId="{56185947-6C5E-4D5D-848D-7E65D81E8194}" type="pres">
      <dgm:prSet presAssocID="{7E0483A2-9157-42CD-9319-AE1AAB738F69}" presName="rootComposite" presStyleCnt="0"/>
      <dgm:spPr/>
    </dgm:pt>
    <dgm:pt modelId="{4E59246F-C35B-48FC-99A3-8E1EC138AE4A}" type="pres">
      <dgm:prSet presAssocID="{7E0483A2-9157-42CD-9319-AE1AAB738F69}" presName="rootText" presStyleLbl="node2" presStyleIdx="1" presStyleCnt="3">
        <dgm:presLayoutVars>
          <dgm:chPref val="3"/>
        </dgm:presLayoutVars>
      </dgm:prSet>
      <dgm:spPr/>
      <dgm:t>
        <a:bodyPr/>
        <a:lstStyle/>
        <a:p>
          <a:endParaRPr lang="en-US"/>
        </a:p>
      </dgm:t>
    </dgm:pt>
    <dgm:pt modelId="{0178F9AD-4A7A-47C0-A0CE-A1FA2ABB0399}" type="pres">
      <dgm:prSet presAssocID="{7E0483A2-9157-42CD-9319-AE1AAB738F69}" presName="rootConnector" presStyleLbl="node2" presStyleIdx="1" presStyleCnt="3"/>
      <dgm:spPr/>
      <dgm:t>
        <a:bodyPr/>
        <a:lstStyle/>
        <a:p>
          <a:endParaRPr lang="en-US"/>
        </a:p>
      </dgm:t>
    </dgm:pt>
    <dgm:pt modelId="{5F5BE3DA-CA96-4206-B67F-073BBE1C65C1}" type="pres">
      <dgm:prSet presAssocID="{7E0483A2-9157-42CD-9319-AE1AAB738F69}" presName="hierChild4" presStyleCnt="0"/>
      <dgm:spPr/>
    </dgm:pt>
    <dgm:pt modelId="{562D07C4-61E1-430B-9C1E-DB2AA03EC8FC}" type="pres">
      <dgm:prSet presAssocID="{7E0483A2-9157-42CD-9319-AE1AAB738F69}" presName="hierChild5" presStyleCnt="0"/>
      <dgm:spPr/>
    </dgm:pt>
    <dgm:pt modelId="{42299ACD-FF99-4D0F-9DA3-246301B0F17A}" type="pres">
      <dgm:prSet presAssocID="{324E3718-DBA1-46FB-812F-6E6E90999FBD}" presName="Name35" presStyleLbl="parChTrans1D2" presStyleIdx="2" presStyleCnt="3"/>
      <dgm:spPr/>
    </dgm:pt>
    <dgm:pt modelId="{F37F0FA0-4831-4F6B-ADBF-9C765EACAB27}" type="pres">
      <dgm:prSet presAssocID="{464E0529-7670-49F9-A318-ACCB5FAA370E}" presName="hierRoot2" presStyleCnt="0">
        <dgm:presLayoutVars>
          <dgm:hierBranch/>
        </dgm:presLayoutVars>
      </dgm:prSet>
      <dgm:spPr/>
    </dgm:pt>
    <dgm:pt modelId="{5DAF1E10-B74F-459E-BDAA-9DED72F130C1}" type="pres">
      <dgm:prSet presAssocID="{464E0529-7670-49F9-A318-ACCB5FAA370E}" presName="rootComposite" presStyleCnt="0"/>
      <dgm:spPr/>
    </dgm:pt>
    <dgm:pt modelId="{FA996FCE-07F0-4A2C-B00F-BE5DD0048D2D}" type="pres">
      <dgm:prSet presAssocID="{464E0529-7670-49F9-A318-ACCB5FAA370E}" presName="rootText" presStyleLbl="node2" presStyleIdx="2" presStyleCnt="3">
        <dgm:presLayoutVars>
          <dgm:chPref val="3"/>
        </dgm:presLayoutVars>
      </dgm:prSet>
      <dgm:spPr/>
      <dgm:t>
        <a:bodyPr/>
        <a:lstStyle/>
        <a:p>
          <a:endParaRPr lang="en-US"/>
        </a:p>
      </dgm:t>
    </dgm:pt>
    <dgm:pt modelId="{7FDEEB55-924F-4CFD-A0C7-DC3FEDEAB047}" type="pres">
      <dgm:prSet presAssocID="{464E0529-7670-49F9-A318-ACCB5FAA370E}" presName="rootConnector" presStyleLbl="node2" presStyleIdx="2" presStyleCnt="3"/>
      <dgm:spPr/>
      <dgm:t>
        <a:bodyPr/>
        <a:lstStyle/>
        <a:p>
          <a:endParaRPr lang="en-US"/>
        </a:p>
      </dgm:t>
    </dgm:pt>
    <dgm:pt modelId="{1EB8ED4C-B996-422D-AE38-683AD4EA2BD3}" type="pres">
      <dgm:prSet presAssocID="{464E0529-7670-49F9-A318-ACCB5FAA370E}" presName="hierChild4" presStyleCnt="0"/>
      <dgm:spPr/>
    </dgm:pt>
    <dgm:pt modelId="{2C76D96B-634D-45AB-A866-0D782B92AB71}" type="pres">
      <dgm:prSet presAssocID="{464E0529-7670-49F9-A318-ACCB5FAA370E}" presName="hierChild5" presStyleCnt="0"/>
      <dgm:spPr/>
    </dgm:pt>
    <dgm:pt modelId="{9BE99B45-7FEA-44D5-84BC-3626D306B585}" type="pres">
      <dgm:prSet presAssocID="{44081845-989B-494D-BDEC-0C434DB2DE2C}" presName="hierChild3" presStyleCnt="0"/>
      <dgm:spPr/>
    </dgm:pt>
  </dgm:ptLst>
  <dgm:cxnLst>
    <dgm:cxn modelId="{7D9C1A2F-501B-4A43-9DE4-E4BA32BEE3AC}" type="presOf" srcId="{44081845-989B-494D-BDEC-0C434DB2DE2C}" destId="{BC8620DF-BC0E-4487-B2AE-A9DECA25C2CE}" srcOrd="1" destOrd="0" presId="urn:microsoft.com/office/officeart/2005/8/layout/orgChart1"/>
    <dgm:cxn modelId="{519AD7D5-2E7E-4428-BB94-2437D6F17252}" type="presOf" srcId="{BAEA8C73-53A1-400E-A978-F4629849CD8B}" destId="{651A7BB9-35BD-4766-A72C-47DD5712F1CA}" srcOrd="0" destOrd="0" presId="urn:microsoft.com/office/officeart/2005/8/layout/orgChart1"/>
    <dgm:cxn modelId="{853FC710-E017-4B92-83B6-D2B149486F5F}" type="presOf" srcId="{324E3718-DBA1-46FB-812F-6E6E90999FBD}" destId="{42299ACD-FF99-4D0F-9DA3-246301B0F17A}" srcOrd="0" destOrd="0" presId="urn:microsoft.com/office/officeart/2005/8/layout/orgChart1"/>
    <dgm:cxn modelId="{9C35C4C1-305B-443A-88F2-27F98B2522F5}" type="presOf" srcId="{464E0529-7670-49F9-A318-ACCB5FAA370E}" destId="{7FDEEB55-924F-4CFD-A0C7-DC3FEDEAB047}" srcOrd="1" destOrd="0" presId="urn:microsoft.com/office/officeart/2005/8/layout/orgChart1"/>
    <dgm:cxn modelId="{3EA2804C-703D-4D50-B23F-814F733B26ED}" srcId="{2B6C0EBE-2681-48EE-8154-C4BA154C2B69}" destId="{44081845-989B-494D-BDEC-0C434DB2DE2C}" srcOrd="0" destOrd="0" parTransId="{2DA017D7-CB80-496E-AE20-D8F555AEA913}" sibTransId="{160C1B89-72AB-4E81-A1B8-94CB12F95810}"/>
    <dgm:cxn modelId="{603E528E-D04A-4119-B61D-3EC85079EC91}" type="presOf" srcId="{7E0483A2-9157-42CD-9319-AE1AAB738F69}" destId="{0178F9AD-4A7A-47C0-A0CE-A1FA2ABB0399}" srcOrd="1" destOrd="0" presId="urn:microsoft.com/office/officeart/2005/8/layout/orgChart1"/>
    <dgm:cxn modelId="{4B309146-46EB-442B-AD60-879DCB84C430}" type="presOf" srcId="{2B6C0EBE-2681-48EE-8154-C4BA154C2B69}" destId="{60B44B2C-CB2F-41F7-A01E-9DCF73AC6760}" srcOrd="0" destOrd="0" presId="urn:microsoft.com/office/officeart/2005/8/layout/orgChart1"/>
    <dgm:cxn modelId="{D8674BC3-BE56-4BDE-9508-C12DA19EE415}" type="presOf" srcId="{44081845-989B-494D-BDEC-0C434DB2DE2C}" destId="{233B7E40-5C66-444E-82B7-B07CAD1F0695}" srcOrd="0" destOrd="0" presId="urn:microsoft.com/office/officeart/2005/8/layout/orgChart1"/>
    <dgm:cxn modelId="{423AFB01-F501-4E88-B521-1F52652494BB}" type="presOf" srcId="{464E0529-7670-49F9-A318-ACCB5FAA370E}" destId="{FA996FCE-07F0-4A2C-B00F-BE5DD0048D2D}" srcOrd="0" destOrd="0" presId="urn:microsoft.com/office/officeart/2005/8/layout/orgChart1"/>
    <dgm:cxn modelId="{77652352-2DDF-405B-A980-7FACF0477F9C}" srcId="{44081845-989B-494D-BDEC-0C434DB2DE2C}" destId="{31B4641D-7F09-4AEC-B9BF-B163AF438C82}" srcOrd="0" destOrd="0" parTransId="{596AEB85-50C9-4456-9058-316C400C4719}" sibTransId="{587B96B9-D4E7-4C32-AC65-D474C18B22FF}"/>
    <dgm:cxn modelId="{6DDFE374-8363-4ECE-A199-78AA45F13AAD}" type="presOf" srcId="{31B4641D-7F09-4AEC-B9BF-B163AF438C82}" destId="{90916D8D-5AE9-44FD-A40F-4CEC2A1F1FBD}" srcOrd="0" destOrd="0" presId="urn:microsoft.com/office/officeart/2005/8/layout/orgChart1"/>
    <dgm:cxn modelId="{B407F758-B143-465A-B8CE-8216AD2339E4}" type="presOf" srcId="{7E0483A2-9157-42CD-9319-AE1AAB738F69}" destId="{4E59246F-C35B-48FC-99A3-8E1EC138AE4A}" srcOrd="0" destOrd="0" presId="urn:microsoft.com/office/officeart/2005/8/layout/orgChart1"/>
    <dgm:cxn modelId="{FCC6F066-A4F8-4518-9D54-95634ED739D2}" srcId="{44081845-989B-494D-BDEC-0C434DB2DE2C}" destId="{464E0529-7670-49F9-A318-ACCB5FAA370E}" srcOrd="2" destOrd="0" parTransId="{324E3718-DBA1-46FB-812F-6E6E90999FBD}" sibTransId="{85EB06D8-EB08-458A-9931-E42E7C37D79E}"/>
    <dgm:cxn modelId="{FA5F1694-8AC5-46B2-8F72-960FB5384A4F}" srcId="{44081845-989B-494D-BDEC-0C434DB2DE2C}" destId="{7E0483A2-9157-42CD-9319-AE1AAB738F69}" srcOrd="1" destOrd="0" parTransId="{BAEA8C73-53A1-400E-A978-F4629849CD8B}" sibTransId="{4AD0AC0E-CF0D-429A-B995-C0429192F502}"/>
    <dgm:cxn modelId="{8964C409-A6CA-4203-90E6-4E44BDBF3930}" type="presOf" srcId="{596AEB85-50C9-4456-9058-316C400C4719}" destId="{73FD992D-57C9-4EC6-A3E3-399121A2AACA}" srcOrd="0" destOrd="0" presId="urn:microsoft.com/office/officeart/2005/8/layout/orgChart1"/>
    <dgm:cxn modelId="{BF2FAE34-E179-4996-860A-F22EE527CD22}" type="presOf" srcId="{31B4641D-7F09-4AEC-B9BF-B163AF438C82}" destId="{372E50FB-BD5C-4F60-A827-C5A63E8EACE0}" srcOrd="1" destOrd="0" presId="urn:microsoft.com/office/officeart/2005/8/layout/orgChart1"/>
    <dgm:cxn modelId="{B4B999E3-1201-4A12-B5B2-8AAC0BB5F5B7}" type="presParOf" srcId="{60B44B2C-CB2F-41F7-A01E-9DCF73AC6760}" destId="{FDA7D463-EB47-4D71-BED0-A67F0C0C6E40}" srcOrd="0" destOrd="0" presId="urn:microsoft.com/office/officeart/2005/8/layout/orgChart1"/>
    <dgm:cxn modelId="{9CF77281-8373-4D5B-9FD2-6C4CA801F452}" type="presParOf" srcId="{FDA7D463-EB47-4D71-BED0-A67F0C0C6E40}" destId="{CA99F805-9E99-48C8-B9FD-14CDCE3573CF}" srcOrd="0" destOrd="0" presId="urn:microsoft.com/office/officeart/2005/8/layout/orgChart1"/>
    <dgm:cxn modelId="{2477A9E7-A1E0-4821-97B4-0F7B3B7A6D40}" type="presParOf" srcId="{CA99F805-9E99-48C8-B9FD-14CDCE3573CF}" destId="{233B7E40-5C66-444E-82B7-B07CAD1F0695}" srcOrd="0" destOrd="0" presId="urn:microsoft.com/office/officeart/2005/8/layout/orgChart1"/>
    <dgm:cxn modelId="{6AF0D875-6B0C-40DE-AAA8-4EE31725CD2D}" type="presParOf" srcId="{CA99F805-9E99-48C8-B9FD-14CDCE3573CF}" destId="{BC8620DF-BC0E-4487-B2AE-A9DECA25C2CE}" srcOrd="1" destOrd="0" presId="urn:microsoft.com/office/officeart/2005/8/layout/orgChart1"/>
    <dgm:cxn modelId="{A57801A9-3928-46D1-898B-912FDFCA72B2}" type="presParOf" srcId="{FDA7D463-EB47-4D71-BED0-A67F0C0C6E40}" destId="{451E0C05-86D7-45E6-90BB-B05E80D23C4D}" srcOrd="1" destOrd="0" presId="urn:microsoft.com/office/officeart/2005/8/layout/orgChart1"/>
    <dgm:cxn modelId="{6C91141B-3261-44D3-826D-85668F452561}" type="presParOf" srcId="{451E0C05-86D7-45E6-90BB-B05E80D23C4D}" destId="{73FD992D-57C9-4EC6-A3E3-399121A2AACA}" srcOrd="0" destOrd="0" presId="urn:microsoft.com/office/officeart/2005/8/layout/orgChart1"/>
    <dgm:cxn modelId="{AAF781B8-F36E-441D-A0AD-0DA43B478D33}" type="presParOf" srcId="{451E0C05-86D7-45E6-90BB-B05E80D23C4D}" destId="{4E7E1F9F-AA74-44C2-ADC7-EEDB5DF16CF2}" srcOrd="1" destOrd="0" presId="urn:microsoft.com/office/officeart/2005/8/layout/orgChart1"/>
    <dgm:cxn modelId="{8FEF0773-5DF8-43C4-9029-068E2C10B235}" type="presParOf" srcId="{4E7E1F9F-AA74-44C2-ADC7-EEDB5DF16CF2}" destId="{7EFE52F2-636C-4EEB-B2EA-56885493FC46}" srcOrd="0" destOrd="0" presId="urn:microsoft.com/office/officeart/2005/8/layout/orgChart1"/>
    <dgm:cxn modelId="{BBD40D88-E119-44FB-B0D6-B07C2AB48D3D}" type="presParOf" srcId="{7EFE52F2-636C-4EEB-B2EA-56885493FC46}" destId="{90916D8D-5AE9-44FD-A40F-4CEC2A1F1FBD}" srcOrd="0" destOrd="0" presId="urn:microsoft.com/office/officeart/2005/8/layout/orgChart1"/>
    <dgm:cxn modelId="{2023C25F-F41B-43E7-8967-E0372794F0A1}" type="presParOf" srcId="{7EFE52F2-636C-4EEB-B2EA-56885493FC46}" destId="{372E50FB-BD5C-4F60-A827-C5A63E8EACE0}" srcOrd="1" destOrd="0" presId="urn:microsoft.com/office/officeart/2005/8/layout/orgChart1"/>
    <dgm:cxn modelId="{AD259FAE-11D7-44EB-9688-DB209BAE853B}" type="presParOf" srcId="{4E7E1F9F-AA74-44C2-ADC7-EEDB5DF16CF2}" destId="{90D58CD7-CCE7-4D65-B6C5-542ED40AC342}" srcOrd="1" destOrd="0" presId="urn:microsoft.com/office/officeart/2005/8/layout/orgChart1"/>
    <dgm:cxn modelId="{C237CEF6-E1E7-4418-9135-AB43279DB68E}" type="presParOf" srcId="{4E7E1F9F-AA74-44C2-ADC7-EEDB5DF16CF2}" destId="{E9A606D2-538E-4EE6-BD14-75CD5D4338A1}" srcOrd="2" destOrd="0" presId="urn:microsoft.com/office/officeart/2005/8/layout/orgChart1"/>
    <dgm:cxn modelId="{B98F4737-95F0-4860-9F6E-8C2834EE2BA3}" type="presParOf" srcId="{451E0C05-86D7-45E6-90BB-B05E80D23C4D}" destId="{651A7BB9-35BD-4766-A72C-47DD5712F1CA}" srcOrd="2" destOrd="0" presId="urn:microsoft.com/office/officeart/2005/8/layout/orgChart1"/>
    <dgm:cxn modelId="{32986901-3B5E-483F-A870-64178D62747D}" type="presParOf" srcId="{451E0C05-86D7-45E6-90BB-B05E80D23C4D}" destId="{906907E6-23C2-4802-A0CD-EEF149E77DA1}" srcOrd="3" destOrd="0" presId="urn:microsoft.com/office/officeart/2005/8/layout/orgChart1"/>
    <dgm:cxn modelId="{BEDB7647-11C7-4902-B7FA-0214B4B5C233}" type="presParOf" srcId="{906907E6-23C2-4802-A0CD-EEF149E77DA1}" destId="{56185947-6C5E-4D5D-848D-7E65D81E8194}" srcOrd="0" destOrd="0" presId="urn:microsoft.com/office/officeart/2005/8/layout/orgChart1"/>
    <dgm:cxn modelId="{FF05A8E9-999E-49BD-A28A-DB75F81E9BE5}" type="presParOf" srcId="{56185947-6C5E-4D5D-848D-7E65D81E8194}" destId="{4E59246F-C35B-48FC-99A3-8E1EC138AE4A}" srcOrd="0" destOrd="0" presId="urn:microsoft.com/office/officeart/2005/8/layout/orgChart1"/>
    <dgm:cxn modelId="{C0B76ABF-C490-43DC-8EAF-9AABC2DC2E2C}" type="presParOf" srcId="{56185947-6C5E-4D5D-848D-7E65D81E8194}" destId="{0178F9AD-4A7A-47C0-A0CE-A1FA2ABB0399}" srcOrd="1" destOrd="0" presId="urn:microsoft.com/office/officeart/2005/8/layout/orgChart1"/>
    <dgm:cxn modelId="{87ADC171-7571-4B42-ACEF-8832549A3982}" type="presParOf" srcId="{906907E6-23C2-4802-A0CD-EEF149E77DA1}" destId="{5F5BE3DA-CA96-4206-B67F-073BBE1C65C1}" srcOrd="1" destOrd="0" presId="urn:microsoft.com/office/officeart/2005/8/layout/orgChart1"/>
    <dgm:cxn modelId="{2D40A274-3BCC-48FD-9378-C6DD973481C9}" type="presParOf" srcId="{906907E6-23C2-4802-A0CD-EEF149E77DA1}" destId="{562D07C4-61E1-430B-9C1E-DB2AA03EC8FC}" srcOrd="2" destOrd="0" presId="urn:microsoft.com/office/officeart/2005/8/layout/orgChart1"/>
    <dgm:cxn modelId="{1AC97C82-430E-429B-A919-66C4DA5B4F53}" type="presParOf" srcId="{451E0C05-86D7-45E6-90BB-B05E80D23C4D}" destId="{42299ACD-FF99-4D0F-9DA3-246301B0F17A}" srcOrd="4" destOrd="0" presId="urn:microsoft.com/office/officeart/2005/8/layout/orgChart1"/>
    <dgm:cxn modelId="{92C9C4BC-3D3A-452E-BB73-BC6124150003}" type="presParOf" srcId="{451E0C05-86D7-45E6-90BB-B05E80D23C4D}" destId="{F37F0FA0-4831-4F6B-ADBF-9C765EACAB27}" srcOrd="5" destOrd="0" presId="urn:microsoft.com/office/officeart/2005/8/layout/orgChart1"/>
    <dgm:cxn modelId="{AC290922-711E-4658-A669-D2F1630270D9}" type="presParOf" srcId="{F37F0FA0-4831-4F6B-ADBF-9C765EACAB27}" destId="{5DAF1E10-B74F-459E-BDAA-9DED72F130C1}" srcOrd="0" destOrd="0" presId="urn:microsoft.com/office/officeart/2005/8/layout/orgChart1"/>
    <dgm:cxn modelId="{D7BDD177-AAC0-4D5E-AAF6-C3D0988528D5}" type="presParOf" srcId="{5DAF1E10-B74F-459E-BDAA-9DED72F130C1}" destId="{FA996FCE-07F0-4A2C-B00F-BE5DD0048D2D}" srcOrd="0" destOrd="0" presId="urn:microsoft.com/office/officeart/2005/8/layout/orgChart1"/>
    <dgm:cxn modelId="{B7664E76-F840-4E25-B801-10593ABE261A}" type="presParOf" srcId="{5DAF1E10-B74F-459E-BDAA-9DED72F130C1}" destId="{7FDEEB55-924F-4CFD-A0C7-DC3FEDEAB047}" srcOrd="1" destOrd="0" presId="urn:microsoft.com/office/officeart/2005/8/layout/orgChart1"/>
    <dgm:cxn modelId="{DAB9DE45-FEAD-4560-A880-73866FF99EC7}" type="presParOf" srcId="{F37F0FA0-4831-4F6B-ADBF-9C765EACAB27}" destId="{1EB8ED4C-B996-422D-AE38-683AD4EA2BD3}" srcOrd="1" destOrd="0" presId="urn:microsoft.com/office/officeart/2005/8/layout/orgChart1"/>
    <dgm:cxn modelId="{9EC181FC-2109-44C9-8FDA-49A98C2D89E8}" type="presParOf" srcId="{F37F0FA0-4831-4F6B-ADBF-9C765EACAB27}" destId="{2C76D96B-634D-45AB-A866-0D782B92AB71}" srcOrd="2" destOrd="0" presId="urn:microsoft.com/office/officeart/2005/8/layout/orgChart1"/>
    <dgm:cxn modelId="{5A8DACB0-F98E-4A82-8566-BF7639AAF23D}" type="presParOf" srcId="{FDA7D463-EB47-4D71-BED0-A67F0C0C6E40}" destId="{9BE99B45-7FEA-44D5-84BC-3626D306B58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8907F-A5D5-4C11-A706-38C8AB6D6AFA}">
      <dsp:nvSpPr>
        <dsp:cNvPr id="0" name=""/>
        <dsp:cNvSpPr/>
      </dsp:nvSpPr>
      <dsp:spPr>
        <a:xfrm>
          <a:off x="4114799" y="1700343"/>
          <a:ext cx="2057324" cy="714112"/>
        </a:xfrm>
        <a:custGeom>
          <a:avLst/>
          <a:gdLst/>
          <a:ahLst/>
          <a:cxnLst/>
          <a:rect l="0" t="0" r="0" b="0"/>
          <a:pathLst>
            <a:path>
              <a:moveTo>
                <a:pt x="0" y="0"/>
              </a:moveTo>
              <a:lnTo>
                <a:pt x="0" y="357056"/>
              </a:lnTo>
              <a:lnTo>
                <a:pt x="2057324" y="357056"/>
              </a:lnTo>
              <a:lnTo>
                <a:pt x="2057324" y="7141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9078CF9-59D3-4D6A-85D5-44E00D0E7E5C}">
      <dsp:nvSpPr>
        <dsp:cNvPr id="0" name=""/>
        <dsp:cNvSpPr/>
      </dsp:nvSpPr>
      <dsp:spPr>
        <a:xfrm>
          <a:off x="2057475" y="1700343"/>
          <a:ext cx="2057324" cy="714112"/>
        </a:xfrm>
        <a:custGeom>
          <a:avLst/>
          <a:gdLst/>
          <a:ahLst/>
          <a:cxnLst/>
          <a:rect l="0" t="0" r="0" b="0"/>
          <a:pathLst>
            <a:path>
              <a:moveTo>
                <a:pt x="2057324" y="0"/>
              </a:moveTo>
              <a:lnTo>
                <a:pt x="2057324" y="357056"/>
              </a:lnTo>
              <a:lnTo>
                <a:pt x="0" y="357056"/>
              </a:lnTo>
              <a:lnTo>
                <a:pt x="0" y="71411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3F9F96-938B-4EF1-A850-E321E206F323}">
      <dsp:nvSpPr>
        <dsp:cNvPr id="0" name=""/>
        <dsp:cNvSpPr/>
      </dsp:nvSpPr>
      <dsp:spPr>
        <a:xfrm>
          <a:off x="2414531" y="75"/>
          <a:ext cx="3400536" cy="17002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5500" b="0" i="0" u="none" strike="noStrike" kern="1200" cap="none" normalizeH="0" baseline="0">
              <a:ln>
                <a:noFill/>
              </a:ln>
              <a:solidFill>
                <a:schemeClr val="tx1"/>
              </a:solidFill>
              <a:effectLst/>
            </a:rPr>
            <a:t>ACID RAIN</a:t>
          </a:r>
        </a:p>
      </dsp:txBody>
      <dsp:txXfrm>
        <a:off x="2414531" y="75"/>
        <a:ext cx="3400536" cy="1700268"/>
      </dsp:txXfrm>
    </dsp:sp>
    <dsp:sp modelId="{F92D42F9-07CB-4813-AEFB-4B20B3510AB9}">
      <dsp:nvSpPr>
        <dsp:cNvPr id="0" name=""/>
        <dsp:cNvSpPr/>
      </dsp:nvSpPr>
      <dsp:spPr>
        <a:xfrm>
          <a:off x="357207" y="2414456"/>
          <a:ext cx="3400536" cy="17002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5500" b="0" i="0" u="none" strike="noStrike" kern="1200" cap="none" normalizeH="0" baseline="0">
              <a:ln>
                <a:noFill/>
              </a:ln>
              <a:solidFill>
                <a:schemeClr val="tx1"/>
              </a:solidFill>
              <a:effectLst/>
            </a:rPr>
            <a:t>Wet Deposition</a:t>
          </a:r>
        </a:p>
      </dsp:txBody>
      <dsp:txXfrm>
        <a:off x="357207" y="2414456"/>
        <a:ext cx="3400536" cy="1700268"/>
      </dsp:txXfrm>
    </dsp:sp>
    <dsp:sp modelId="{F9EC15FB-3B25-4D45-8F95-D2EF6EFD78BF}">
      <dsp:nvSpPr>
        <dsp:cNvPr id="0" name=""/>
        <dsp:cNvSpPr/>
      </dsp:nvSpPr>
      <dsp:spPr>
        <a:xfrm>
          <a:off x="4471856" y="2414456"/>
          <a:ext cx="3400536" cy="17002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5" tIns="34925" rIns="34925" bIns="3492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5500" b="0" i="0" u="none" strike="noStrike" kern="1200" cap="none" normalizeH="0" baseline="0">
              <a:ln>
                <a:noFill/>
              </a:ln>
              <a:solidFill>
                <a:schemeClr val="tx1"/>
              </a:solidFill>
              <a:effectLst/>
            </a:rPr>
            <a:t>Dry Deposition</a:t>
          </a:r>
        </a:p>
      </dsp:txBody>
      <dsp:txXfrm>
        <a:off x="4471856" y="2414456"/>
        <a:ext cx="3400536" cy="1700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299ACD-FF99-4D0F-9DA3-246301B0F17A}">
      <dsp:nvSpPr>
        <dsp:cNvPr id="0" name=""/>
        <dsp:cNvSpPr/>
      </dsp:nvSpPr>
      <dsp:spPr>
        <a:xfrm>
          <a:off x="4152899" y="1688131"/>
          <a:ext cx="2938207" cy="509936"/>
        </a:xfrm>
        <a:custGeom>
          <a:avLst/>
          <a:gdLst/>
          <a:ahLst/>
          <a:cxnLst/>
          <a:rect l="0" t="0" r="0" b="0"/>
          <a:pathLst>
            <a:path>
              <a:moveTo>
                <a:pt x="0" y="0"/>
              </a:moveTo>
              <a:lnTo>
                <a:pt x="0" y="254968"/>
              </a:lnTo>
              <a:lnTo>
                <a:pt x="2938207" y="254968"/>
              </a:lnTo>
              <a:lnTo>
                <a:pt x="2938207" y="5099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1A7BB9-35BD-4766-A72C-47DD5712F1CA}">
      <dsp:nvSpPr>
        <dsp:cNvPr id="0" name=""/>
        <dsp:cNvSpPr/>
      </dsp:nvSpPr>
      <dsp:spPr>
        <a:xfrm>
          <a:off x="4107180" y="1688131"/>
          <a:ext cx="91440" cy="509936"/>
        </a:xfrm>
        <a:custGeom>
          <a:avLst/>
          <a:gdLst/>
          <a:ahLst/>
          <a:cxnLst/>
          <a:rect l="0" t="0" r="0" b="0"/>
          <a:pathLst>
            <a:path>
              <a:moveTo>
                <a:pt x="45720" y="0"/>
              </a:moveTo>
              <a:lnTo>
                <a:pt x="45720" y="5099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FD992D-57C9-4EC6-A3E3-399121A2AACA}">
      <dsp:nvSpPr>
        <dsp:cNvPr id="0" name=""/>
        <dsp:cNvSpPr/>
      </dsp:nvSpPr>
      <dsp:spPr>
        <a:xfrm>
          <a:off x="1214692" y="1688131"/>
          <a:ext cx="2938207" cy="509936"/>
        </a:xfrm>
        <a:custGeom>
          <a:avLst/>
          <a:gdLst/>
          <a:ahLst/>
          <a:cxnLst/>
          <a:rect l="0" t="0" r="0" b="0"/>
          <a:pathLst>
            <a:path>
              <a:moveTo>
                <a:pt x="2938207" y="0"/>
              </a:moveTo>
              <a:lnTo>
                <a:pt x="2938207" y="254968"/>
              </a:lnTo>
              <a:lnTo>
                <a:pt x="0" y="254968"/>
              </a:lnTo>
              <a:lnTo>
                <a:pt x="0" y="50993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3B7E40-5C66-444E-82B7-B07CAD1F0695}">
      <dsp:nvSpPr>
        <dsp:cNvPr id="0" name=""/>
        <dsp:cNvSpPr/>
      </dsp:nvSpPr>
      <dsp:spPr>
        <a:xfrm>
          <a:off x="2938764" y="473996"/>
          <a:ext cx="2428270" cy="12141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3900" b="0" i="0" u="none" strike="noStrike" kern="1200" cap="none" normalizeH="0" baseline="0">
              <a:ln>
                <a:noFill/>
              </a:ln>
              <a:solidFill>
                <a:schemeClr val="tx1"/>
              </a:solidFill>
              <a:effectLst/>
            </a:rPr>
            <a:t>Effects Of Acid Rain</a:t>
          </a:r>
        </a:p>
      </dsp:txBody>
      <dsp:txXfrm>
        <a:off x="2938764" y="473996"/>
        <a:ext cx="2428270" cy="1214135"/>
      </dsp:txXfrm>
    </dsp:sp>
    <dsp:sp modelId="{90916D8D-5AE9-44FD-A40F-4CEC2A1F1FBD}">
      <dsp:nvSpPr>
        <dsp:cNvPr id="0" name=""/>
        <dsp:cNvSpPr/>
      </dsp:nvSpPr>
      <dsp:spPr>
        <a:xfrm>
          <a:off x="557" y="2198068"/>
          <a:ext cx="2428270" cy="12141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3900" b="0" i="0" u="none" strike="noStrike" kern="1200" cap="none" normalizeH="0" baseline="0">
              <a:ln>
                <a:noFill/>
              </a:ln>
              <a:solidFill>
                <a:schemeClr val="tx1"/>
              </a:solidFill>
              <a:effectLst/>
            </a:rPr>
            <a:t>a). On Non-Living</a:t>
          </a:r>
        </a:p>
      </dsp:txBody>
      <dsp:txXfrm>
        <a:off x="557" y="2198068"/>
        <a:ext cx="2428270" cy="1214135"/>
      </dsp:txXfrm>
    </dsp:sp>
    <dsp:sp modelId="{4E59246F-C35B-48FC-99A3-8E1EC138AE4A}">
      <dsp:nvSpPr>
        <dsp:cNvPr id="0" name=""/>
        <dsp:cNvSpPr/>
      </dsp:nvSpPr>
      <dsp:spPr>
        <a:xfrm>
          <a:off x="2938764" y="2198068"/>
          <a:ext cx="2428270" cy="12141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3900" b="0" i="0" u="none" strike="noStrike" kern="1200" cap="none" normalizeH="0" baseline="0">
              <a:ln>
                <a:noFill/>
              </a:ln>
              <a:solidFill>
                <a:schemeClr val="tx1"/>
              </a:solidFill>
              <a:effectLst/>
            </a:rPr>
            <a:t>b). On Living</a:t>
          </a:r>
        </a:p>
      </dsp:txBody>
      <dsp:txXfrm>
        <a:off x="2938764" y="2198068"/>
        <a:ext cx="2428270" cy="1214135"/>
      </dsp:txXfrm>
    </dsp:sp>
    <dsp:sp modelId="{FA996FCE-07F0-4A2C-B00F-BE5DD0048D2D}">
      <dsp:nvSpPr>
        <dsp:cNvPr id="0" name=""/>
        <dsp:cNvSpPr/>
      </dsp:nvSpPr>
      <dsp:spPr>
        <a:xfrm>
          <a:off x="5876971" y="2198068"/>
          <a:ext cx="2428270" cy="12141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3900" b="0" i="0" u="none" strike="noStrike" kern="1200" cap="none" normalizeH="0" baseline="0">
              <a:ln>
                <a:noFill/>
              </a:ln>
              <a:solidFill>
                <a:schemeClr val="tx1"/>
              </a:solidFill>
              <a:effectLst/>
            </a:rPr>
            <a:t>c). On Soil</a:t>
          </a:r>
        </a:p>
      </dsp:txBody>
      <dsp:txXfrm>
        <a:off x="5876971" y="2198068"/>
        <a:ext cx="2428270" cy="121413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92C72-527A-467D-8D0A-984626C76312}"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28E95-1262-4011-910A-9258E99A95E1}" type="slidenum">
              <a:rPr lang="en-US" smtClean="0"/>
              <a:t>‹#›</a:t>
            </a:fld>
            <a:endParaRPr lang="en-US"/>
          </a:p>
        </p:txBody>
      </p:sp>
    </p:spTree>
    <p:extLst>
      <p:ext uri="{BB962C8B-B14F-4D97-AF65-F5344CB8AC3E}">
        <p14:creationId xmlns:p14="http://schemas.microsoft.com/office/powerpoint/2010/main" val="4278252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62946DB-7BA7-4667-B0D1-CEA3431DEC2E}" type="slidenum">
              <a:rPr lang="en-US" smtClean="0"/>
              <a:pPr/>
              <a:t>15</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p:spPr>
        <p:txBody>
          <a:bodyPr/>
          <a:lstStyle/>
          <a:p>
            <a:pPr eaLnBrk="1" hangingPunct="1"/>
            <a:r>
              <a:rPr lang="en-US" altLang="en-US"/>
              <a:t>Typically, negative impacts on ecosystems are complicated and not necessarily due to one single factor. Negative  impacts in the Appalachian Mountains of North Carolina, such as these at Mount Mitchell, are likely to be due to multiple impacts, that may be very difficult to understand completely.  In the case of this Frazier fir stand, the Balsam Wooly adelgid, and insect similar to an aphid, actually killed the trees.  However, it is likely that stresses such as those from atmospheric deposition in the region made the trees more susceptible to attack by the aphid.  Many scientists have all argued about the reasons responsible for buybacks such as these on Mount Mitchell, but there is no resolution to the exact causes.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9249B594-608D-6A00-85C9-872825AFD1B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9297AAC-935C-4CD2-8067-8B2C8768400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400000000000000"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400000000000000" pitchFamily="34" charset="-128"/>
              <a:cs typeface="+mn-cs"/>
            </a:endParaRPr>
          </a:p>
        </p:txBody>
      </p:sp>
      <p:sp>
        <p:nvSpPr>
          <p:cNvPr id="36867" name="Rectangle 2">
            <a:extLst>
              <a:ext uri="{FF2B5EF4-FFF2-40B4-BE49-F238E27FC236}">
                <a16:creationId xmlns:a16="http://schemas.microsoft.com/office/drawing/2014/main" id="{9D8B6199-9F24-9D27-1D21-A99B0D683F83}"/>
              </a:ext>
            </a:extLst>
          </p:cNvPr>
          <p:cNvSpPr>
            <a:spLocks noGrp="1" noRot="1" noChangeAspect="1" noChangeArrowheads="1" noTextEdit="1"/>
          </p:cNvSpPr>
          <p:nvPr>
            <p:ph type="sldImg"/>
          </p:nvPr>
        </p:nvSpPr>
        <p:spPr>
          <a:xfrm>
            <a:off x="1143000" y="687388"/>
            <a:ext cx="4572000" cy="3429000"/>
          </a:xfrm>
          <a:solidFill>
            <a:srgbClr val="FFFFFF"/>
          </a:solidFill>
          <a:ln/>
        </p:spPr>
      </p:sp>
      <p:sp>
        <p:nvSpPr>
          <p:cNvPr id="36868" name="Rectangle 3">
            <a:extLst>
              <a:ext uri="{FF2B5EF4-FFF2-40B4-BE49-F238E27FC236}">
                <a16:creationId xmlns:a16="http://schemas.microsoft.com/office/drawing/2014/main" id="{6DDF9242-2B3C-F878-439C-FDD24F79E712}"/>
              </a:ext>
            </a:extLst>
          </p:cNvPr>
          <p:cNvSpPr>
            <a:spLocks noGrp="1" noChangeArrowheads="1"/>
          </p:cNvSpPr>
          <p:nvPr>
            <p:ph type="body" idx="1"/>
          </p:nvPr>
        </p:nvSpPr>
        <p:spPr>
          <a:xfrm>
            <a:off x="912813" y="4343400"/>
            <a:ext cx="5032375" cy="4113213"/>
          </a:xfrm>
          <a:solidFill>
            <a:srgbClr val="FFFFFF"/>
          </a:solidFill>
          <a:ln>
            <a:solidFill>
              <a:srgbClr val="000000"/>
            </a:solidFill>
            <a:miter lim="800000"/>
            <a:headEnd/>
            <a:tailEnd/>
          </a:ln>
        </p:spPr>
        <p:txBody>
          <a:bodyPr lIns="91426" tIns="45714" rIns="91426" bIns="45714"/>
          <a:lstStyle/>
          <a:p>
            <a:pPr eaLnBrk="1" hangingPunct="1">
              <a:spcBef>
                <a:spcPct val="0"/>
              </a:spcBef>
            </a:pPr>
            <a:r>
              <a:rPr lang="en-US" altLang="en-US" sz="1800">
                <a:ea typeface="ＭＳ Ｐゴシック" panose="020B0400000000000000" pitchFamily="34" charset="-128"/>
              </a:rPr>
              <a:t>Figure 15.7: Methods for reducing acid deposition and its damage. Questions: Which</a:t>
            </a:r>
          </a:p>
          <a:p>
            <a:pPr eaLnBrk="1" hangingPunct="1">
              <a:spcBef>
                <a:spcPct val="0"/>
              </a:spcBef>
            </a:pPr>
            <a:r>
              <a:rPr lang="en-US" altLang="en-US" sz="1800">
                <a:ea typeface="ＭＳ Ｐゴシック" panose="020B0400000000000000" pitchFamily="34" charset="-128"/>
              </a:rPr>
              <a:t>two of these solutions do you think are the most important? Why?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E572B33D-0ADA-CF8F-5F61-7AAC79625038}"/>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B99D01F-1D61-4A07-AC86-6467C0952D6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400000000000000"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400000000000000" pitchFamily="34" charset="-128"/>
              <a:cs typeface="+mn-cs"/>
            </a:endParaRPr>
          </a:p>
        </p:txBody>
      </p:sp>
      <p:sp>
        <p:nvSpPr>
          <p:cNvPr id="59395" name="Rectangle 2">
            <a:extLst>
              <a:ext uri="{FF2B5EF4-FFF2-40B4-BE49-F238E27FC236}">
                <a16:creationId xmlns:a16="http://schemas.microsoft.com/office/drawing/2014/main" id="{5F9554C2-944E-F6F4-0F89-513C3C63B220}"/>
              </a:ext>
            </a:extLst>
          </p:cNvPr>
          <p:cNvSpPr>
            <a:spLocks noGrp="1" noRot="1" noChangeAspect="1" noChangeArrowheads="1" noTextEdit="1"/>
          </p:cNvSpPr>
          <p:nvPr>
            <p:ph type="sldImg"/>
          </p:nvPr>
        </p:nvSpPr>
        <p:spPr>
          <a:xfrm>
            <a:off x="1143000" y="687388"/>
            <a:ext cx="4572000" cy="3429000"/>
          </a:xfrm>
          <a:solidFill>
            <a:srgbClr val="FFFFFF"/>
          </a:solidFill>
          <a:ln/>
        </p:spPr>
      </p:sp>
      <p:sp>
        <p:nvSpPr>
          <p:cNvPr id="59396" name="Rectangle 3">
            <a:extLst>
              <a:ext uri="{FF2B5EF4-FFF2-40B4-BE49-F238E27FC236}">
                <a16:creationId xmlns:a16="http://schemas.microsoft.com/office/drawing/2014/main" id="{5BECA115-B268-320D-259D-A5BE9DB89104}"/>
              </a:ext>
            </a:extLst>
          </p:cNvPr>
          <p:cNvSpPr>
            <a:spLocks noGrp="1" noChangeArrowheads="1"/>
          </p:cNvSpPr>
          <p:nvPr>
            <p:ph type="body" idx="1"/>
          </p:nvPr>
        </p:nvSpPr>
        <p:spPr>
          <a:xfrm>
            <a:off x="912813" y="4343400"/>
            <a:ext cx="5032375" cy="4113213"/>
          </a:xfrm>
          <a:solidFill>
            <a:srgbClr val="FFFFFF"/>
          </a:solidFill>
          <a:ln>
            <a:solidFill>
              <a:srgbClr val="000000"/>
            </a:solidFill>
            <a:miter lim="800000"/>
            <a:headEnd/>
            <a:tailEnd/>
          </a:ln>
        </p:spPr>
        <p:txBody>
          <a:bodyPr lIns="91426" tIns="45714" rIns="91426" bIns="45714"/>
          <a:lstStyle/>
          <a:p>
            <a:pPr eaLnBrk="1" hangingPunct="1">
              <a:spcBef>
                <a:spcPct val="0"/>
              </a:spcBef>
            </a:pPr>
            <a:r>
              <a:rPr lang="en-US" altLang="en-US" sz="1800">
                <a:ea typeface="ＭＳ Ｐゴシック" panose="020B0400000000000000" pitchFamily="34" charset="-128"/>
              </a:rPr>
              <a:t>Figure 15.11: Methods for reducing emissions of sulfur oxides, nitrogen oxides, and particulate matter</a:t>
            </a:r>
          </a:p>
          <a:p>
            <a:pPr eaLnBrk="1" hangingPunct="1">
              <a:spcBef>
                <a:spcPct val="0"/>
              </a:spcBef>
            </a:pPr>
            <a:r>
              <a:rPr lang="en-US" altLang="en-US" sz="1800">
                <a:ea typeface="ＭＳ Ｐゴシック" panose="020B0400000000000000" pitchFamily="34" charset="-128"/>
              </a:rPr>
              <a:t>from stationary sources such as coal-burning electric power plants and industrial plants (Concept 15-3).</a:t>
            </a:r>
          </a:p>
          <a:p>
            <a:pPr eaLnBrk="1" hangingPunct="1">
              <a:spcBef>
                <a:spcPct val="0"/>
              </a:spcBef>
            </a:pPr>
            <a:r>
              <a:rPr lang="en-US" altLang="en-US" sz="1800">
                <a:ea typeface="ＭＳ Ｐゴシック" panose="020B0400000000000000" pitchFamily="34" charset="-128"/>
              </a:rPr>
              <a:t>Questions: Which two of these solutions do you think are the most important? Why?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B0E4DBE9-AFBA-9232-2DD1-AABE01F6CEB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B4497F5-6876-4603-AF4B-71C5A408654F}"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400000000000000"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400000000000000" pitchFamily="34" charset="-128"/>
              <a:cs typeface="+mn-cs"/>
            </a:endParaRPr>
          </a:p>
        </p:txBody>
      </p:sp>
      <p:sp>
        <p:nvSpPr>
          <p:cNvPr id="62467" name="Rectangle 2">
            <a:extLst>
              <a:ext uri="{FF2B5EF4-FFF2-40B4-BE49-F238E27FC236}">
                <a16:creationId xmlns:a16="http://schemas.microsoft.com/office/drawing/2014/main" id="{2E7E03B3-476C-97EF-A915-5E3B75882AFC}"/>
              </a:ext>
            </a:extLst>
          </p:cNvPr>
          <p:cNvSpPr>
            <a:spLocks noGrp="1" noRot="1" noChangeAspect="1" noChangeArrowheads="1" noTextEdit="1"/>
          </p:cNvSpPr>
          <p:nvPr>
            <p:ph type="sldImg"/>
          </p:nvPr>
        </p:nvSpPr>
        <p:spPr>
          <a:xfrm>
            <a:off x="1143000" y="687388"/>
            <a:ext cx="4572000" cy="3429000"/>
          </a:xfrm>
          <a:solidFill>
            <a:srgbClr val="FFFFFF"/>
          </a:solidFill>
          <a:ln/>
        </p:spPr>
      </p:sp>
      <p:sp>
        <p:nvSpPr>
          <p:cNvPr id="62468" name="Rectangle 3">
            <a:extLst>
              <a:ext uri="{FF2B5EF4-FFF2-40B4-BE49-F238E27FC236}">
                <a16:creationId xmlns:a16="http://schemas.microsoft.com/office/drawing/2014/main" id="{AAAD6B2B-CD98-DF18-9DAF-ACF3A3D79352}"/>
              </a:ext>
            </a:extLst>
          </p:cNvPr>
          <p:cNvSpPr>
            <a:spLocks noGrp="1" noChangeArrowheads="1"/>
          </p:cNvSpPr>
          <p:nvPr>
            <p:ph type="body" idx="1"/>
          </p:nvPr>
        </p:nvSpPr>
        <p:spPr>
          <a:xfrm>
            <a:off x="912813" y="4343400"/>
            <a:ext cx="5032375" cy="4113213"/>
          </a:xfrm>
          <a:solidFill>
            <a:srgbClr val="FFFFFF"/>
          </a:solidFill>
          <a:ln>
            <a:solidFill>
              <a:srgbClr val="000000"/>
            </a:solidFill>
            <a:miter lim="800000"/>
            <a:headEnd/>
            <a:tailEnd/>
          </a:ln>
        </p:spPr>
        <p:txBody>
          <a:bodyPr lIns="91426" tIns="45714" rIns="91426" bIns="45714"/>
          <a:lstStyle/>
          <a:p>
            <a:pPr eaLnBrk="1" hangingPunct="1">
              <a:spcBef>
                <a:spcPct val="0"/>
              </a:spcBef>
            </a:pPr>
            <a:r>
              <a:rPr lang="en-US" altLang="en-US" sz="1800">
                <a:ea typeface="ＭＳ Ｐゴシック" panose="020B0400000000000000" pitchFamily="34" charset="-128"/>
              </a:rPr>
              <a:t>Figure 15.12: Methods for reducing emissions from motor vehicles (Concept 15-3). To find out what and how much your car emits,</a:t>
            </a:r>
          </a:p>
          <a:p>
            <a:pPr eaLnBrk="1" hangingPunct="1">
              <a:spcBef>
                <a:spcPct val="0"/>
              </a:spcBef>
            </a:pPr>
            <a:r>
              <a:rPr lang="en-US" altLang="en-US" sz="1800">
                <a:ea typeface="ＭＳ Ｐゴシック" panose="020B0400000000000000" pitchFamily="34" charset="-128"/>
              </a:rPr>
              <a:t>go to www.cleancarsforkids.org. Questions: Which two of these solutions do you think are the most important? Why?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E2460D8A-5268-9F5E-F1AD-82CC5513E550}"/>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5C0F1EDF-883F-48B5-BC91-D3A9E6708F1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400000000000000"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400000000000000" pitchFamily="34" charset="-128"/>
              <a:cs typeface="+mn-cs"/>
            </a:endParaRPr>
          </a:p>
        </p:txBody>
      </p:sp>
      <p:sp>
        <p:nvSpPr>
          <p:cNvPr id="65539" name="Rectangle 2">
            <a:extLst>
              <a:ext uri="{FF2B5EF4-FFF2-40B4-BE49-F238E27FC236}">
                <a16:creationId xmlns:a16="http://schemas.microsoft.com/office/drawing/2014/main" id="{568E12BA-3E75-8726-282F-ED00761EF919}"/>
              </a:ext>
            </a:extLst>
          </p:cNvPr>
          <p:cNvSpPr>
            <a:spLocks noGrp="1" noRot="1" noChangeAspect="1" noChangeArrowheads="1" noTextEdit="1"/>
          </p:cNvSpPr>
          <p:nvPr>
            <p:ph type="sldImg"/>
          </p:nvPr>
        </p:nvSpPr>
        <p:spPr>
          <a:xfrm>
            <a:off x="1143000" y="687388"/>
            <a:ext cx="4572000" cy="3429000"/>
          </a:xfrm>
          <a:solidFill>
            <a:srgbClr val="FFFFFF"/>
          </a:solidFill>
          <a:ln/>
        </p:spPr>
      </p:sp>
      <p:sp>
        <p:nvSpPr>
          <p:cNvPr id="65540" name="Rectangle 3">
            <a:extLst>
              <a:ext uri="{FF2B5EF4-FFF2-40B4-BE49-F238E27FC236}">
                <a16:creationId xmlns:a16="http://schemas.microsoft.com/office/drawing/2014/main" id="{0EA92AA7-1C2E-7731-EED2-3147388A3206}"/>
              </a:ext>
            </a:extLst>
          </p:cNvPr>
          <p:cNvSpPr>
            <a:spLocks noGrp="1" noChangeArrowheads="1"/>
          </p:cNvSpPr>
          <p:nvPr>
            <p:ph type="body" idx="1"/>
          </p:nvPr>
        </p:nvSpPr>
        <p:spPr>
          <a:xfrm>
            <a:off x="912813" y="4343400"/>
            <a:ext cx="5032375" cy="4113213"/>
          </a:xfrm>
          <a:solidFill>
            <a:srgbClr val="FFFFFF"/>
          </a:solidFill>
          <a:ln>
            <a:solidFill>
              <a:srgbClr val="000000"/>
            </a:solidFill>
            <a:miter lim="800000"/>
            <a:headEnd/>
            <a:tailEnd/>
          </a:ln>
        </p:spPr>
        <p:txBody>
          <a:bodyPr lIns="91426" tIns="45714" rIns="91426" bIns="45714"/>
          <a:lstStyle/>
          <a:p>
            <a:pPr eaLnBrk="1" hangingPunct="1">
              <a:spcBef>
                <a:spcPct val="0"/>
              </a:spcBef>
            </a:pPr>
            <a:r>
              <a:rPr lang="en-US" altLang="en-US" sz="1800">
                <a:ea typeface="ＭＳ Ｐゴシック" panose="020B0400000000000000" pitchFamily="34" charset="-128"/>
              </a:rPr>
              <a:t>Figure 15.13: Ways to prevent and reduce indoor air pollution (Concept 15-3). Questions: Which two of these solutions do you</a:t>
            </a:r>
          </a:p>
          <a:p>
            <a:pPr eaLnBrk="1" hangingPunct="1">
              <a:spcBef>
                <a:spcPct val="0"/>
              </a:spcBef>
            </a:pPr>
            <a:r>
              <a:rPr lang="en-US" altLang="en-US" sz="1800">
                <a:ea typeface="ＭＳ Ｐゴシック" panose="020B0400000000000000" pitchFamily="34" charset="-128"/>
              </a:rPr>
              <a:t>think are the most important? Why?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80425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204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9503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78F4D63E-BAA2-49B8-A9B1-2CB37CBCF95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28C6158-D670-E62B-B96B-56507BAA120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F579D2A-ABDD-4FAB-71FE-62CE7E6948F3}"/>
              </a:ext>
            </a:extLst>
          </p:cNvPr>
          <p:cNvSpPr>
            <a:spLocks noGrp="1" noChangeArrowheads="1"/>
          </p:cNvSpPr>
          <p:nvPr>
            <p:ph type="sldNum" sz="quarter" idx="12"/>
          </p:nvPr>
        </p:nvSpPr>
        <p:spPr>
          <a:ln/>
        </p:spPr>
        <p:txBody>
          <a:bodyPr/>
          <a:lstStyle>
            <a:lvl1pPr>
              <a:defRPr/>
            </a:lvl1pPr>
          </a:lstStyle>
          <a:p>
            <a:fld id="{24444E1A-4DD3-4129-B03B-382CCC571D96}" type="slidenum">
              <a:rPr lang="en-US" altLang="en-US"/>
              <a:pPr/>
              <a:t>‹#›</a:t>
            </a:fld>
            <a:endParaRPr lang="en-US" altLang="en-US"/>
          </a:p>
        </p:txBody>
      </p:sp>
    </p:spTree>
    <p:extLst>
      <p:ext uri="{BB962C8B-B14F-4D97-AF65-F5344CB8AC3E}">
        <p14:creationId xmlns:p14="http://schemas.microsoft.com/office/powerpoint/2010/main" val="1043167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0BF1011-EE16-2F18-0A1E-CA162B80839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4A62028-2903-9B7B-F099-7CBFD1DA7A2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426347C-D626-A6C6-6A11-33D962AAAECA}"/>
              </a:ext>
            </a:extLst>
          </p:cNvPr>
          <p:cNvSpPr>
            <a:spLocks noGrp="1" noChangeArrowheads="1"/>
          </p:cNvSpPr>
          <p:nvPr>
            <p:ph type="sldNum" sz="quarter" idx="12"/>
          </p:nvPr>
        </p:nvSpPr>
        <p:spPr>
          <a:ln/>
        </p:spPr>
        <p:txBody>
          <a:bodyPr/>
          <a:lstStyle>
            <a:lvl1pPr>
              <a:defRPr/>
            </a:lvl1pPr>
          </a:lstStyle>
          <a:p>
            <a:fld id="{1F833985-8546-4C1A-8720-BEF46E70AC24}" type="slidenum">
              <a:rPr lang="en-US" altLang="en-US"/>
              <a:pPr/>
              <a:t>‹#›</a:t>
            </a:fld>
            <a:endParaRPr lang="en-US" altLang="en-US"/>
          </a:p>
        </p:txBody>
      </p:sp>
    </p:spTree>
    <p:extLst>
      <p:ext uri="{BB962C8B-B14F-4D97-AF65-F5344CB8AC3E}">
        <p14:creationId xmlns:p14="http://schemas.microsoft.com/office/powerpoint/2010/main" val="10787603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CFDADC09-9D1D-1641-9226-D2ADA525DAC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CFF9E5B-DC7B-1BC2-3042-4888BD1C92C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60FEF7E-5CD6-65C8-6D30-2627BEF923C7}"/>
              </a:ext>
            </a:extLst>
          </p:cNvPr>
          <p:cNvSpPr>
            <a:spLocks noGrp="1" noChangeArrowheads="1"/>
          </p:cNvSpPr>
          <p:nvPr>
            <p:ph type="sldNum" sz="quarter" idx="12"/>
          </p:nvPr>
        </p:nvSpPr>
        <p:spPr>
          <a:ln/>
        </p:spPr>
        <p:txBody>
          <a:bodyPr/>
          <a:lstStyle>
            <a:lvl1pPr>
              <a:defRPr/>
            </a:lvl1pPr>
          </a:lstStyle>
          <a:p>
            <a:fld id="{DF88FB10-DDCE-499A-98B6-426502048EA0}" type="slidenum">
              <a:rPr lang="en-US" altLang="en-US"/>
              <a:pPr/>
              <a:t>‹#›</a:t>
            </a:fld>
            <a:endParaRPr lang="en-US" altLang="en-US"/>
          </a:p>
        </p:txBody>
      </p:sp>
    </p:spTree>
    <p:extLst>
      <p:ext uri="{BB962C8B-B14F-4D97-AF65-F5344CB8AC3E}">
        <p14:creationId xmlns:p14="http://schemas.microsoft.com/office/powerpoint/2010/main" val="1478107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3C2CF3F-C387-150F-3288-CD42BAA9F51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73D522D-5FCB-24E3-ABC7-3D03F546CAE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58349183-82A0-EE5C-95D9-9E3BDFDFD244}"/>
              </a:ext>
            </a:extLst>
          </p:cNvPr>
          <p:cNvSpPr>
            <a:spLocks noGrp="1" noChangeArrowheads="1"/>
          </p:cNvSpPr>
          <p:nvPr>
            <p:ph type="sldNum" sz="quarter" idx="12"/>
          </p:nvPr>
        </p:nvSpPr>
        <p:spPr>
          <a:ln/>
        </p:spPr>
        <p:txBody>
          <a:bodyPr/>
          <a:lstStyle>
            <a:lvl1pPr>
              <a:defRPr/>
            </a:lvl1pPr>
          </a:lstStyle>
          <a:p>
            <a:fld id="{FCE5BD06-0F41-4D72-A3A3-01B270E5BCCB}" type="slidenum">
              <a:rPr lang="en-US" altLang="en-US"/>
              <a:pPr/>
              <a:t>‹#›</a:t>
            </a:fld>
            <a:endParaRPr lang="en-US" altLang="en-US"/>
          </a:p>
        </p:txBody>
      </p:sp>
    </p:spTree>
    <p:extLst>
      <p:ext uri="{BB962C8B-B14F-4D97-AF65-F5344CB8AC3E}">
        <p14:creationId xmlns:p14="http://schemas.microsoft.com/office/powerpoint/2010/main" val="37051778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D273D41-7055-5B8A-CEC7-2E82276EC21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214D5886-4C8A-FE9F-F13D-C00D1A3D53D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1E22765A-D6EE-8D39-C53D-A413BED62206}"/>
              </a:ext>
            </a:extLst>
          </p:cNvPr>
          <p:cNvSpPr>
            <a:spLocks noGrp="1" noChangeArrowheads="1"/>
          </p:cNvSpPr>
          <p:nvPr>
            <p:ph type="sldNum" sz="quarter" idx="12"/>
          </p:nvPr>
        </p:nvSpPr>
        <p:spPr>
          <a:ln/>
        </p:spPr>
        <p:txBody>
          <a:bodyPr/>
          <a:lstStyle>
            <a:lvl1pPr>
              <a:defRPr/>
            </a:lvl1pPr>
          </a:lstStyle>
          <a:p>
            <a:fld id="{AF6D448D-0535-405E-A941-660D94E416A6}" type="slidenum">
              <a:rPr lang="en-US" altLang="en-US"/>
              <a:pPr/>
              <a:t>‹#›</a:t>
            </a:fld>
            <a:endParaRPr lang="en-US" altLang="en-US"/>
          </a:p>
        </p:txBody>
      </p:sp>
    </p:spTree>
    <p:extLst>
      <p:ext uri="{BB962C8B-B14F-4D97-AF65-F5344CB8AC3E}">
        <p14:creationId xmlns:p14="http://schemas.microsoft.com/office/powerpoint/2010/main" val="3956863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C654D25-8AA4-16E0-200F-EF9DDCC0AD6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57FB60DB-F2A3-1583-C49E-C6C1C6DE0F6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2AC384F5-BC06-4A67-D471-85142F339CB2}"/>
              </a:ext>
            </a:extLst>
          </p:cNvPr>
          <p:cNvSpPr>
            <a:spLocks noGrp="1" noChangeArrowheads="1"/>
          </p:cNvSpPr>
          <p:nvPr>
            <p:ph type="sldNum" sz="quarter" idx="12"/>
          </p:nvPr>
        </p:nvSpPr>
        <p:spPr>
          <a:ln/>
        </p:spPr>
        <p:txBody>
          <a:bodyPr/>
          <a:lstStyle>
            <a:lvl1pPr>
              <a:defRPr/>
            </a:lvl1pPr>
          </a:lstStyle>
          <a:p>
            <a:fld id="{2832BA18-BC39-4EBA-AB82-2A58478A162B}" type="slidenum">
              <a:rPr lang="en-US" altLang="en-US"/>
              <a:pPr/>
              <a:t>‹#›</a:t>
            </a:fld>
            <a:endParaRPr lang="en-US" altLang="en-US"/>
          </a:p>
        </p:txBody>
      </p:sp>
    </p:spTree>
    <p:extLst>
      <p:ext uri="{BB962C8B-B14F-4D97-AF65-F5344CB8AC3E}">
        <p14:creationId xmlns:p14="http://schemas.microsoft.com/office/powerpoint/2010/main" val="3904081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E40E609-AEE8-695B-C89C-33C96DDF938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BF126469-4052-B777-01E5-426090B9EE4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BFE9CD17-CDC2-8E0E-6EA7-215F2DF212A8}"/>
              </a:ext>
            </a:extLst>
          </p:cNvPr>
          <p:cNvSpPr>
            <a:spLocks noGrp="1" noChangeArrowheads="1"/>
          </p:cNvSpPr>
          <p:nvPr>
            <p:ph type="sldNum" sz="quarter" idx="12"/>
          </p:nvPr>
        </p:nvSpPr>
        <p:spPr>
          <a:ln/>
        </p:spPr>
        <p:txBody>
          <a:bodyPr/>
          <a:lstStyle>
            <a:lvl1pPr>
              <a:defRPr/>
            </a:lvl1pPr>
          </a:lstStyle>
          <a:p>
            <a:fld id="{3AB7DDDB-0DB1-4C55-A869-C546B5DD7B12}" type="slidenum">
              <a:rPr lang="en-US" altLang="en-US"/>
              <a:pPr/>
              <a:t>‹#›</a:t>
            </a:fld>
            <a:endParaRPr lang="en-US" altLang="en-US"/>
          </a:p>
        </p:txBody>
      </p:sp>
    </p:spTree>
    <p:extLst>
      <p:ext uri="{BB962C8B-B14F-4D97-AF65-F5344CB8AC3E}">
        <p14:creationId xmlns:p14="http://schemas.microsoft.com/office/powerpoint/2010/main" val="1415871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705F86A9-57CE-47F9-E172-79F2ADE85E3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9F2772B-818C-042E-F4E5-CD49D4BA569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01F894B-91B6-34FE-5797-D4BCE2D80B9B}"/>
              </a:ext>
            </a:extLst>
          </p:cNvPr>
          <p:cNvSpPr>
            <a:spLocks noGrp="1" noChangeArrowheads="1"/>
          </p:cNvSpPr>
          <p:nvPr>
            <p:ph type="sldNum" sz="quarter" idx="12"/>
          </p:nvPr>
        </p:nvSpPr>
        <p:spPr>
          <a:ln/>
        </p:spPr>
        <p:txBody>
          <a:bodyPr/>
          <a:lstStyle>
            <a:lvl1pPr>
              <a:defRPr/>
            </a:lvl1pPr>
          </a:lstStyle>
          <a:p>
            <a:fld id="{FBE0D23D-F65E-4306-8B5F-A9472A82DB5D}" type="slidenum">
              <a:rPr lang="en-US" altLang="en-US"/>
              <a:pPr/>
              <a:t>‹#›</a:t>
            </a:fld>
            <a:endParaRPr lang="en-US" altLang="en-US"/>
          </a:p>
        </p:txBody>
      </p:sp>
    </p:spTree>
    <p:extLst>
      <p:ext uri="{BB962C8B-B14F-4D97-AF65-F5344CB8AC3E}">
        <p14:creationId xmlns:p14="http://schemas.microsoft.com/office/powerpoint/2010/main" val="361097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3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5A85ABF4-00A7-4E15-9B80-0583EFBE2EC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258D1F6D-2E18-00E4-903C-BB9C3A03F0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5994E3FB-575C-9745-19B5-94E4E178DE44}"/>
              </a:ext>
            </a:extLst>
          </p:cNvPr>
          <p:cNvSpPr>
            <a:spLocks noGrp="1" noChangeArrowheads="1"/>
          </p:cNvSpPr>
          <p:nvPr>
            <p:ph type="sldNum" sz="quarter" idx="12"/>
          </p:nvPr>
        </p:nvSpPr>
        <p:spPr>
          <a:ln/>
        </p:spPr>
        <p:txBody>
          <a:bodyPr/>
          <a:lstStyle>
            <a:lvl1pPr>
              <a:defRPr/>
            </a:lvl1pPr>
          </a:lstStyle>
          <a:p>
            <a:fld id="{00EDE119-2515-4E6E-8F97-EA4714111EBD}" type="slidenum">
              <a:rPr lang="en-US" altLang="en-US"/>
              <a:pPr/>
              <a:t>‹#›</a:t>
            </a:fld>
            <a:endParaRPr lang="en-US" altLang="en-US"/>
          </a:p>
        </p:txBody>
      </p:sp>
    </p:spTree>
    <p:extLst>
      <p:ext uri="{BB962C8B-B14F-4D97-AF65-F5344CB8AC3E}">
        <p14:creationId xmlns:p14="http://schemas.microsoft.com/office/powerpoint/2010/main" val="1013256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5235A63-B3E9-FDDF-86F0-8E29D110801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4E7FA3D-BA79-2F04-95F9-179BF2E55AE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7FEABB2-54FD-4915-6141-8B6D1326AD44}"/>
              </a:ext>
            </a:extLst>
          </p:cNvPr>
          <p:cNvSpPr>
            <a:spLocks noGrp="1" noChangeArrowheads="1"/>
          </p:cNvSpPr>
          <p:nvPr>
            <p:ph type="sldNum" sz="quarter" idx="12"/>
          </p:nvPr>
        </p:nvSpPr>
        <p:spPr>
          <a:ln/>
        </p:spPr>
        <p:txBody>
          <a:bodyPr/>
          <a:lstStyle>
            <a:lvl1pPr>
              <a:defRPr/>
            </a:lvl1pPr>
          </a:lstStyle>
          <a:p>
            <a:fld id="{4640B8F2-CD28-4BBA-9607-282DED153306}" type="slidenum">
              <a:rPr lang="en-US" altLang="en-US"/>
              <a:pPr/>
              <a:t>‹#›</a:t>
            </a:fld>
            <a:endParaRPr lang="en-US" altLang="en-US"/>
          </a:p>
        </p:txBody>
      </p:sp>
    </p:spTree>
    <p:extLst>
      <p:ext uri="{BB962C8B-B14F-4D97-AF65-F5344CB8AC3E}">
        <p14:creationId xmlns:p14="http://schemas.microsoft.com/office/powerpoint/2010/main" val="2123119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3083305-E46E-DFB8-1C34-67B2CCD1083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D1E948B-BC55-40A8-A710-4A8E4E9697E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169AFB9-ECEC-8053-1400-EB37667894BA}"/>
              </a:ext>
            </a:extLst>
          </p:cNvPr>
          <p:cNvSpPr>
            <a:spLocks noGrp="1" noChangeArrowheads="1"/>
          </p:cNvSpPr>
          <p:nvPr>
            <p:ph type="sldNum" sz="quarter" idx="12"/>
          </p:nvPr>
        </p:nvSpPr>
        <p:spPr>
          <a:ln/>
        </p:spPr>
        <p:txBody>
          <a:bodyPr/>
          <a:lstStyle>
            <a:lvl1pPr>
              <a:defRPr/>
            </a:lvl1pPr>
          </a:lstStyle>
          <a:p>
            <a:fld id="{0E8AC80F-7BCB-4EB4-B818-9E1708F7FC89}" type="slidenum">
              <a:rPr lang="en-US" altLang="en-US"/>
              <a:pPr/>
              <a:t>‹#›</a:t>
            </a:fld>
            <a:endParaRPr lang="en-US" altLang="en-US"/>
          </a:p>
        </p:txBody>
      </p:sp>
    </p:spTree>
    <p:extLst>
      <p:ext uri="{BB962C8B-B14F-4D97-AF65-F5344CB8AC3E}">
        <p14:creationId xmlns:p14="http://schemas.microsoft.com/office/powerpoint/2010/main" val="34527185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3" name="Rectangle 1028"/>
          <p:cNvSpPr>
            <a:spLocks noGrp="1" noChangeArrowheads="1"/>
          </p:cNvSpPr>
          <p:nvPr>
            <p:ph type="dt" sz="half" idx="10"/>
          </p:nvPr>
        </p:nvSpPr>
        <p:spPr>
          <a:ln/>
        </p:spPr>
        <p:txBody>
          <a:bodyPr/>
          <a:lstStyle>
            <a:lvl1pPr>
              <a:defRPr/>
            </a:lvl1pPr>
          </a:lstStyle>
          <a:p>
            <a:pPr>
              <a:defRPr/>
            </a:pPr>
            <a:endParaRPr lang="en-US"/>
          </a:p>
        </p:txBody>
      </p:sp>
      <p:sp>
        <p:nvSpPr>
          <p:cNvPr id="4" name="Rectangle 1029"/>
          <p:cNvSpPr>
            <a:spLocks noGrp="1" noChangeArrowheads="1"/>
          </p:cNvSpPr>
          <p:nvPr>
            <p:ph type="ftr" sz="quarter" idx="11"/>
          </p:nvPr>
        </p:nvSpPr>
        <p:spPr>
          <a:ln/>
        </p:spPr>
        <p:txBody>
          <a:bodyPr/>
          <a:lstStyle>
            <a:lvl1pPr>
              <a:defRPr/>
            </a:lvl1pPr>
          </a:lstStyle>
          <a:p>
            <a:pPr>
              <a:defRPr/>
            </a:pPr>
            <a:endParaRPr lang="en-US"/>
          </a:p>
        </p:txBody>
      </p:sp>
      <p:sp>
        <p:nvSpPr>
          <p:cNvPr id="5" name="Rectangle 1030"/>
          <p:cNvSpPr>
            <a:spLocks noGrp="1" noChangeArrowheads="1"/>
          </p:cNvSpPr>
          <p:nvPr>
            <p:ph type="sldNum" sz="quarter" idx="12"/>
          </p:nvPr>
        </p:nvSpPr>
        <p:spPr>
          <a:ln/>
        </p:spPr>
        <p:txBody>
          <a:bodyPr/>
          <a:lstStyle>
            <a:lvl1pPr>
              <a:defRPr/>
            </a:lvl1pPr>
          </a:lstStyle>
          <a:p>
            <a:pPr>
              <a:defRPr/>
            </a:pPr>
            <a:fld id="{6FF9F147-45AA-46AA-A91F-D31CCECB08C5}" type="slidenum">
              <a:rPr lang="en-US"/>
              <a:pPr>
                <a:defRPr/>
              </a:pPr>
              <a:t>‹#›</a:t>
            </a:fld>
            <a:endParaRPr lang="en-US"/>
          </a:p>
        </p:txBody>
      </p:sp>
    </p:spTree>
    <p:extLst>
      <p:ext uri="{BB962C8B-B14F-4D97-AF65-F5344CB8AC3E}">
        <p14:creationId xmlns:p14="http://schemas.microsoft.com/office/powerpoint/2010/main" val="21527509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02167" y="228601"/>
            <a:ext cx="11347451" cy="1325563"/>
          </a:xfrm>
        </p:spPr>
        <p:txBody>
          <a:bodyPr/>
          <a:lstStyle/>
          <a:p>
            <a:r>
              <a:rPr lang="en-US"/>
              <a:t>Click to edit Master title style</a:t>
            </a:r>
            <a:endParaRPr lang="fr-FR"/>
          </a:p>
        </p:txBody>
      </p:sp>
      <p:sp>
        <p:nvSpPr>
          <p:cNvPr id="3" name="SmartArt Placeholder 2"/>
          <p:cNvSpPr>
            <a:spLocks noGrp="1"/>
          </p:cNvSpPr>
          <p:nvPr>
            <p:ph type="dgm" idx="1"/>
          </p:nvPr>
        </p:nvSpPr>
        <p:spPr>
          <a:xfrm>
            <a:off x="402167" y="1676401"/>
            <a:ext cx="11387667" cy="4422775"/>
          </a:xfrm>
        </p:spPr>
        <p:txBody>
          <a:bodyPr/>
          <a:lstStyle/>
          <a:p>
            <a:pPr lvl="0"/>
            <a:endParaRPr lang="fr-FR"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BF15A6-54E1-4169-8E9E-86BD23EB0C50}" type="slidenum">
              <a:rPr lang="en-US"/>
              <a:pPr>
                <a:defRPr/>
              </a:pPr>
              <a:t>‹#›</a:t>
            </a:fld>
            <a:endParaRPr lang="en-US"/>
          </a:p>
        </p:txBody>
      </p:sp>
    </p:spTree>
    <p:extLst>
      <p:ext uri="{BB962C8B-B14F-4D97-AF65-F5344CB8AC3E}">
        <p14:creationId xmlns:p14="http://schemas.microsoft.com/office/powerpoint/2010/main" val="26325659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r>
              <a:rPr lang="en-US"/>
              <a:t>Click to edit Master title style</a:t>
            </a:r>
            <a:endParaRPr lang="fr-F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97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86335D2F-DBF0-42E2-B5DD-8B7A596CACA5}" type="slidenum">
              <a:rPr lang="en-US" altLang="en-US"/>
              <a:pPr/>
              <a:t>‹#›</a:t>
            </a:fld>
            <a:endParaRPr lang="en-US" altLang="en-US"/>
          </a:p>
        </p:txBody>
      </p:sp>
    </p:spTree>
    <p:extLst>
      <p:ext uri="{BB962C8B-B14F-4D97-AF65-F5344CB8AC3E}">
        <p14:creationId xmlns:p14="http://schemas.microsoft.com/office/powerpoint/2010/main" val="305176306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63719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041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033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735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64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8499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5376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1D4FD39-764C-877F-4BE9-24E315A9CFD4}"/>
              </a:ext>
            </a:extLst>
          </p:cNvPr>
          <p:cNvSpPr>
            <a:spLocks noChangeArrowheads="1"/>
          </p:cNvSpPr>
          <p:nvPr/>
        </p:nvSpPr>
        <p:spPr bwMode="auto">
          <a:xfrm>
            <a:off x="0" y="0"/>
            <a:ext cx="12192000" cy="1524000"/>
          </a:xfrm>
          <a:prstGeom prst="rect">
            <a:avLst/>
          </a:prstGeom>
          <a:solidFill>
            <a:srgbClr val="0072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eaLnBrk="1" hangingPunct="1"/>
            <a:endParaRPr lang="en-US" altLang="en-US" sz="1800"/>
          </a:p>
        </p:txBody>
      </p:sp>
      <p:sp>
        <p:nvSpPr>
          <p:cNvPr id="1027" name="Rectangle 3">
            <a:extLst>
              <a:ext uri="{FF2B5EF4-FFF2-40B4-BE49-F238E27FC236}">
                <a16:creationId xmlns:a16="http://schemas.microsoft.com/office/drawing/2014/main" id="{1609AC36-42E5-4359-E7A6-28FCDF000D78}"/>
              </a:ext>
            </a:extLst>
          </p:cNvPr>
          <p:cNvSpPr>
            <a:spLocks noChangeArrowheads="1"/>
          </p:cNvSpPr>
          <p:nvPr/>
        </p:nvSpPr>
        <p:spPr bwMode="auto">
          <a:xfrm>
            <a:off x="0" y="1524000"/>
            <a:ext cx="12192000" cy="5334000"/>
          </a:xfrm>
          <a:prstGeom prst="rect">
            <a:avLst/>
          </a:prstGeom>
          <a:solidFill>
            <a:srgbClr val="FFFDD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eaLnBrk="1" hangingPunct="1"/>
            <a:endParaRPr lang="en-US" altLang="en-US" sz="1800"/>
          </a:p>
        </p:txBody>
      </p:sp>
      <p:sp>
        <p:nvSpPr>
          <p:cNvPr id="1028" name="Rectangle 4">
            <a:extLst>
              <a:ext uri="{FF2B5EF4-FFF2-40B4-BE49-F238E27FC236}">
                <a16:creationId xmlns:a16="http://schemas.microsoft.com/office/drawing/2014/main" id="{018A7DBF-2063-5C44-8CB4-CA7BFF056F7C}"/>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Rectangle 5">
            <a:extLst>
              <a:ext uri="{FF2B5EF4-FFF2-40B4-BE49-F238E27FC236}">
                <a16:creationId xmlns:a16="http://schemas.microsoft.com/office/drawing/2014/main" id="{A0858242-DD8F-9DC0-AAFE-1EA47AF6BEFD}"/>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3937081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panose="020B0604020202020204" pitchFamily="34" charset="0"/>
        </a:defRPr>
      </a:lvl2pPr>
      <a:lvl3pPr algn="ctr" rtl="0" eaLnBrk="0" fontAlgn="base" hangingPunct="0">
        <a:spcBef>
          <a:spcPct val="0"/>
        </a:spcBef>
        <a:spcAft>
          <a:spcPct val="0"/>
        </a:spcAft>
        <a:defRPr sz="4400">
          <a:solidFill>
            <a:schemeClr val="bg1"/>
          </a:solidFill>
          <a:latin typeface="Arial" panose="020B0604020202020204" pitchFamily="34" charset="0"/>
        </a:defRPr>
      </a:lvl3pPr>
      <a:lvl4pPr algn="ctr" rtl="0" eaLnBrk="0" fontAlgn="base" hangingPunct="0">
        <a:spcBef>
          <a:spcPct val="0"/>
        </a:spcBef>
        <a:spcAft>
          <a:spcPct val="0"/>
        </a:spcAft>
        <a:defRPr sz="4400">
          <a:solidFill>
            <a:schemeClr val="bg1"/>
          </a:solidFill>
          <a:latin typeface="Arial" panose="020B0604020202020204" pitchFamily="34" charset="0"/>
        </a:defRPr>
      </a:lvl4pPr>
      <a:lvl5pPr algn="ctr" rtl="0" eaLnBrk="0" fontAlgn="base" hangingPunct="0">
        <a:spcBef>
          <a:spcPct val="0"/>
        </a:spcBef>
        <a:spcAft>
          <a:spcPct val="0"/>
        </a:spcAft>
        <a:defRPr sz="4400">
          <a:solidFill>
            <a:schemeClr val="bg1"/>
          </a:solidFill>
          <a:latin typeface="Arial" panose="020B0604020202020204" pitchFamily="34" charset="0"/>
        </a:defRPr>
      </a:lvl5pPr>
      <a:lvl6pPr marL="457200" algn="ctr" rtl="0" fontAlgn="base">
        <a:spcBef>
          <a:spcPct val="0"/>
        </a:spcBef>
        <a:spcAft>
          <a:spcPct val="0"/>
        </a:spcAft>
        <a:defRPr sz="4400">
          <a:solidFill>
            <a:schemeClr val="bg1"/>
          </a:solidFill>
          <a:latin typeface="Arial" panose="020B0604020202020204" pitchFamily="34" charset="0"/>
        </a:defRPr>
      </a:lvl6pPr>
      <a:lvl7pPr marL="914400" algn="ctr" rtl="0" fontAlgn="base">
        <a:spcBef>
          <a:spcPct val="0"/>
        </a:spcBef>
        <a:spcAft>
          <a:spcPct val="0"/>
        </a:spcAft>
        <a:defRPr sz="4400">
          <a:solidFill>
            <a:schemeClr val="bg1"/>
          </a:solidFill>
          <a:latin typeface="Arial" panose="020B0604020202020204" pitchFamily="34" charset="0"/>
        </a:defRPr>
      </a:lvl7pPr>
      <a:lvl8pPr marL="1371600" algn="ctr" rtl="0" fontAlgn="base">
        <a:spcBef>
          <a:spcPct val="0"/>
        </a:spcBef>
        <a:spcAft>
          <a:spcPct val="0"/>
        </a:spcAft>
        <a:defRPr sz="4400">
          <a:solidFill>
            <a:schemeClr val="bg1"/>
          </a:solidFill>
          <a:latin typeface="Arial" panose="020B0604020202020204" pitchFamily="34" charset="0"/>
        </a:defRPr>
      </a:lvl8pPr>
      <a:lvl9pPr marL="1828800" algn="ctr" rtl="0" fontAlgn="base">
        <a:spcBef>
          <a:spcPct val="0"/>
        </a:spcBef>
        <a:spcAft>
          <a:spcPct val="0"/>
        </a:spcAft>
        <a:defRPr sz="44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6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8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C757F4C-520B-DD84-78F4-AB0EA6B80E8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E3F831A3-84A3-66BC-4828-27D5CCA153FC}"/>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3236" name="Rectangle 4">
            <a:extLst>
              <a:ext uri="{FF2B5EF4-FFF2-40B4-BE49-F238E27FC236}">
                <a16:creationId xmlns:a16="http://schemas.microsoft.com/office/drawing/2014/main" id="{F1139907-8B40-087F-0E74-6EF1906BBAB5}"/>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ea typeface="ＭＳ Ｐゴシック" panose="020B0600070205080204" pitchFamily="34" charset="-128"/>
              </a:defRPr>
            </a:lvl1pPr>
          </a:lstStyle>
          <a:p>
            <a:pPr>
              <a:defRPr/>
            </a:pPr>
            <a:endParaRPr lang="en-US" altLang="en-US"/>
          </a:p>
        </p:txBody>
      </p:sp>
      <p:sp>
        <p:nvSpPr>
          <p:cNvPr id="223237" name="Rectangle 5">
            <a:extLst>
              <a:ext uri="{FF2B5EF4-FFF2-40B4-BE49-F238E27FC236}">
                <a16:creationId xmlns:a16="http://schemas.microsoft.com/office/drawing/2014/main" id="{408CA6ED-DA6D-827E-A9D2-A4A1574F2738}"/>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ea typeface="ＭＳ Ｐゴシック" panose="020B0600070205080204" pitchFamily="34" charset="-128"/>
              </a:defRPr>
            </a:lvl1pPr>
          </a:lstStyle>
          <a:p>
            <a:pPr>
              <a:defRPr/>
            </a:pPr>
            <a:endParaRPr lang="en-US" altLang="en-US"/>
          </a:p>
        </p:txBody>
      </p:sp>
      <p:sp>
        <p:nvSpPr>
          <p:cNvPr id="223238" name="Rectangle 6">
            <a:extLst>
              <a:ext uri="{FF2B5EF4-FFF2-40B4-BE49-F238E27FC236}">
                <a16:creationId xmlns:a16="http://schemas.microsoft.com/office/drawing/2014/main" id="{3B3C0557-042C-F68C-26DC-0BF3BC603B33}"/>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F273554C-3F38-419A-AEB3-EA0339E38FDE}" type="slidenum">
              <a:rPr lang="en-US" altLang="en-US"/>
              <a:pPr/>
              <a:t>‹#›</a:t>
            </a:fld>
            <a:endParaRPr lang="en-US" altLang="en-US"/>
          </a:p>
        </p:txBody>
      </p:sp>
    </p:spTree>
    <p:extLst>
      <p:ext uri="{BB962C8B-B14F-4D97-AF65-F5344CB8AC3E}">
        <p14:creationId xmlns:p14="http://schemas.microsoft.com/office/powerpoint/2010/main" val="25429792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14" r:id="rId12"/>
    <p:sldLayoutId id="2147483715" r:id="rId13"/>
    <p:sldLayoutId id="2147483716" r:id="rId14"/>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3048000" y="838200"/>
            <a:ext cx="6629400" cy="762000"/>
          </a:xfrm>
          <a:prstGeom prst="rect">
            <a:avLst/>
          </a:prstGeom>
          <a:noFill/>
          <a:ln w="9525">
            <a:noFill/>
            <a:miter lim="800000"/>
            <a:headEnd/>
            <a:tailEnd/>
          </a:ln>
          <a:effectLst/>
        </p:spPr>
        <p:txBody>
          <a:bodyPr>
            <a:spAutoFit/>
          </a:bodyPr>
          <a:lstStyle/>
          <a:p>
            <a:pPr>
              <a:spcBef>
                <a:spcPct val="50000"/>
              </a:spcBef>
            </a:pPr>
            <a:r>
              <a:rPr lang="en-US" sz="4400" i="1">
                <a:solidFill>
                  <a:srgbClr val="111419"/>
                </a:solidFill>
                <a:latin typeface="Comic Sans MS" pitchFamily="66" charset="0"/>
              </a:rPr>
              <a:t>WHAT IS ACID RAIN?</a:t>
            </a:r>
          </a:p>
        </p:txBody>
      </p:sp>
      <p:sp>
        <p:nvSpPr>
          <p:cNvPr id="20498" name="Text Box 18"/>
          <p:cNvSpPr txBox="1">
            <a:spLocks noChangeArrowheads="1"/>
          </p:cNvSpPr>
          <p:nvPr/>
        </p:nvSpPr>
        <p:spPr bwMode="auto">
          <a:xfrm>
            <a:off x="3124200" y="2057401"/>
            <a:ext cx="6400800" cy="366713"/>
          </a:xfrm>
          <a:prstGeom prst="rect">
            <a:avLst/>
          </a:prstGeom>
          <a:noFill/>
          <a:ln w="9525">
            <a:noFill/>
            <a:miter lim="800000"/>
            <a:headEnd/>
            <a:tailEnd/>
          </a:ln>
          <a:effectLst/>
        </p:spPr>
        <p:txBody>
          <a:bodyPr>
            <a:spAutoFit/>
          </a:bodyPr>
          <a:lstStyle/>
          <a:p>
            <a:pPr>
              <a:spcBef>
                <a:spcPct val="50000"/>
              </a:spcBef>
            </a:pPr>
            <a:endParaRPr lang="fr-FR">
              <a:latin typeface="Tahoma" pitchFamily="34" charset="0"/>
            </a:endParaRPr>
          </a:p>
        </p:txBody>
      </p:sp>
      <p:sp>
        <p:nvSpPr>
          <p:cNvPr id="20499" name="Text Box 19"/>
          <p:cNvSpPr txBox="1">
            <a:spLocks noChangeArrowheads="1"/>
          </p:cNvSpPr>
          <p:nvPr/>
        </p:nvSpPr>
        <p:spPr bwMode="auto">
          <a:xfrm>
            <a:off x="3200400" y="1905000"/>
            <a:ext cx="6324600" cy="369332"/>
          </a:xfrm>
          <a:prstGeom prst="rect">
            <a:avLst/>
          </a:prstGeom>
          <a:noFill/>
          <a:ln w="9525">
            <a:noFill/>
            <a:miter lim="800000"/>
            <a:headEnd/>
            <a:tailEnd/>
          </a:ln>
          <a:effectLst/>
        </p:spPr>
        <p:txBody>
          <a:bodyPr>
            <a:spAutoFit/>
          </a:bodyPr>
          <a:lstStyle/>
          <a:p>
            <a:pPr>
              <a:spcBef>
                <a:spcPct val="50000"/>
              </a:spcBef>
            </a:pPr>
            <a:r>
              <a:rPr lang="en-US">
                <a:latin typeface="Tahoma" pitchFamily="34" charset="0"/>
              </a:rPr>
              <a:t>Acid rain is rain that is more acidic than normal.</a:t>
            </a:r>
          </a:p>
        </p:txBody>
      </p:sp>
      <p:sp>
        <p:nvSpPr>
          <p:cNvPr id="20500" name="Text Box 20"/>
          <p:cNvSpPr txBox="1">
            <a:spLocks noChangeArrowheads="1"/>
          </p:cNvSpPr>
          <p:nvPr/>
        </p:nvSpPr>
        <p:spPr bwMode="auto">
          <a:xfrm>
            <a:off x="3200400" y="3048000"/>
            <a:ext cx="5562600" cy="923330"/>
          </a:xfrm>
          <a:prstGeom prst="rect">
            <a:avLst/>
          </a:prstGeom>
          <a:noFill/>
          <a:ln w="9525">
            <a:noFill/>
            <a:miter lim="800000"/>
            <a:headEnd/>
            <a:tailEnd/>
          </a:ln>
          <a:effectLst/>
        </p:spPr>
        <p:txBody>
          <a:bodyPr>
            <a:spAutoFit/>
          </a:bodyPr>
          <a:lstStyle/>
          <a:p>
            <a:r>
              <a:rPr lang="en-US">
                <a:latin typeface="Tahoma" pitchFamily="34" charset="0"/>
              </a:rPr>
              <a:t>Acid rain's spread and damage involves weather, chemistry, soil, and the life cycles of plants and animals on the land and from acid rain in the water.</a:t>
            </a:r>
          </a:p>
        </p:txBody>
      </p:sp>
      <p:sp>
        <p:nvSpPr>
          <p:cNvPr id="20501" name="Text Box 21"/>
          <p:cNvSpPr txBox="1">
            <a:spLocks noChangeArrowheads="1"/>
          </p:cNvSpPr>
          <p:nvPr/>
        </p:nvSpPr>
        <p:spPr bwMode="auto">
          <a:xfrm>
            <a:off x="3200400" y="5021264"/>
            <a:ext cx="5791200" cy="646331"/>
          </a:xfrm>
          <a:prstGeom prst="rect">
            <a:avLst/>
          </a:prstGeom>
          <a:noFill/>
          <a:ln w="9525">
            <a:noFill/>
            <a:miter lim="800000"/>
            <a:headEnd/>
            <a:tailEnd/>
          </a:ln>
          <a:effectLst/>
        </p:spPr>
        <p:txBody>
          <a:bodyPr>
            <a:spAutoFit/>
          </a:bodyPr>
          <a:lstStyle/>
          <a:p>
            <a:r>
              <a:rPr lang="en-US">
                <a:latin typeface="Tahoma" pitchFamily="34" charset="0"/>
              </a:rPr>
              <a:t>Sulfur dioxide and nitrogen oxides, the major sources of acid rain.</a:t>
            </a: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endParaRPr lang="en-US" altLang="en-US"/>
          </a:p>
        </p:txBody>
      </p:sp>
      <p:sp>
        <p:nvSpPr>
          <p:cNvPr id="6" name="Footer Placeholder 3"/>
          <p:cNvSpPr>
            <a:spLocks noGrp="1"/>
          </p:cNvSpPr>
          <p:nvPr>
            <p:ph type="ftr" sz="quarter" idx="11"/>
          </p:nvPr>
        </p:nvSpPr>
        <p:spPr/>
        <p:txBody>
          <a:bodyPr/>
          <a:lstStyle/>
          <a:p>
            <a:endParaRPr lang="en-US" altLang="en-US"/>
          </a:p>
        </p:txBody>
      </p:sp>
      <p:sp>
        <p:nvSpPr>
          <p:cNvPr id="47106" name="Rectangle 2"/>
          <p:cNvSpPr>
            <a:spLocks noGrp="1" noChangeArrowheads="1"/>
          </p:cNvSpPr>
          <p:nvPr>
            <p:ph type="title"/>
          </p:nvPr>
        </p:nvSpPr>
        <p:spPr>
          <a:xfrm>
            <a:off x="1981200" y="0"/>
            <a:ext cx="8229600" cy="762000"/>
          </a:xfrm>
        </p:spPr>
        <p:txBody>
          <a:bodyPr>
            <a:normAutofit/>
          </a:bodyPr>
          <a:lstStyle/>
          <a:p>
            <a:r>
              <a:rPr lang="en-US" altLang="en-US" dirty="0"/>
              <a:t>Acid Deposition in the US</a:t>
            </a:r>
          </a:p>
        </p:txBody>
      </p:sp>
      <p:pic>
        <p:nvPicPr>
          <p:cNvPr id="47108" name="Picture 4"/>
          <p:cNvPicPr>
            <a:picLocks noChangeAspect="1" noChangeArrowheads="1"/>
          </p:cNvPicPr>
          <p:nvPr/>
        </p:nvPicPr>
        <p:blipFill>
          <a:blip r:embed="rId2" cstate="print"/>
          <a:srcRect/>
          <a:stretch>
            <a:fillRect/>
          </a:stretch>
        </p:blipFill>
        <p:spPr bwMode="auto">
          <a:xfrm>
            <a:off x="1863725" y="1143000"/>
            <a:ext cx="8489950" cy="5715000"/>
          </a:xfrm>
          <a:prstGeom prst="rect">
            <a:avLst/>
          </a:prstGeom>
          <a:noFill/>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905000" y="0"/>
            <a:ext cx="8229600" cy="762000"/>
          </a:xfrm>
        </p:spPr>
        <p:txBody>
          <a:bodyPr/>
          <a:lstStyle/>
          <a:p>
            <a:r>
              <a:rPr lang="en-US" altLang="en-US" dirty="0"/>
              <a:t>Acid Deposition and Humans</a:t>
            </a:r>
          </a:p>
        </p:txBody>
      </p:sp>
      <p:sp>
        <p:nvSpPr>
          <p:cNvPr id="48137" name="Rectangle 9"/>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spcBef>
                <a:spcPct val="0"/>
              </a:spcBef>
              <a:buClr>
                <a:srgbClr val="EAEAEA"/>
              </a:buClr>
            </a:pPr>
            <a:r>
              <a:rPr lang="en-US" altLang="en-US" sz="3600" dirty="0"/>
              <a:t>Respiratory diseases</a:t>
            </a:r>
          </a:p>
          <a:p>
            <a:pPr>
              <a:spcBef>
                <a:spcPct val="0"/>
              </a:spcBef>
              <a:buClr>
                <a:srgbClr val="EAEAEA"/>
              </a:buClr>
            </a:pPr>
            <a:r>
              <a:rPr lang="en-US" altLang="en-US" sz="3600" dirty="0"/>
              <a:t>Toxic metal leaching</a:t>
            </a:r>
          </a:p>
          <a:p>
            <a:pPr>
              <a:spcBef>
                <a:spcPct val="0"/>
              </a:spcBef>
              <a:buClr>
                <a:srgbClr val="EAEAEA"/>
              </a:buClr>
            </a:pPr>
            <a:r>
              <a:rPr lang="en-US" altLang="en-US" sz="3600" dirty="0"/>
              <a:t>Damage to structures, especially containing calcium carbonate</a:t>
            </a:r>
          </a:p>
          <a:p>
            <a:pPr>
              <a:spcBef>
                <a:spcPct val="0"/>
              </a:spcBef>
              <a:buClr>
                <a:srgbClr val="EAEAEA"/>
              </a:buClr>
            </a:pPr>
            <a:r>
              <a:rPr lang="en-US" altLang="en-US" sz="3600" dirty="0"/>
              <a:t>Decreased visibility</a:t>
            </a:r>
          </a:p>
          <a:p>
            <a:pPr>
              <a:spcBef>
                <a:spcPct val="0"/>
              </a:spcBef>
              <a:buClr>
                <a:srgbClr val="EAEAEA"/>
              </a:buClr>
            </a:pPr>
            <a:r>
              <a:rPr lang="en-US" altLang="en-US" sz="3600" dirty="0"/>
              <a:t>Decreased productivity and profitability of fisheries, forests, and farms</a:t>
            </a:r>
          </a:p>
          <a:p>
            <a:pPr>
              <a:spcBef>
                <a:spcPct val="0"/>
              </a:spcBef>
              <a:buClr>
                <a:srgbClr val="EAEAEA"/>
              </a:buClr>
            </a:pPr>
            <a:endParaRPr lang="en-US" altLang="en-US" sz="3600" dirty="0"/>
          </a:p>
          <a:p>
            <a:pPr>
              <a:buNone/>
            </a:pPr>
            <a:endParaRPr 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fade">
                                      <p:cBhvr>
                                        <p:cTn id="7" dur="2000"/>
                                        <p:tgtEl>
                                          <p:spTgt spid="48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7">
                                            <p:txEl>
                                              <p:pRg st="0" end="0"/>
                                            </p:txEl>
                                          </p:spTgt>
                                        </p:tgtEl>
                                        <p:attrNameLst>
                                          <p:attrName>style.visibility</p:attrName>
                                        </p:attrNameLst>
                                      </p:cBhvr>
                                      <p:to>
                                        <p:strVal val="visible"/>
                                      </p:to>
                                    </p:set>
                                    <p:animEffect transition="in" filter="wipe(left)">
                                      <p:cBhvr>
                                        <p:cTn id="12" dur="500"/>
                                        <p:tgtEl>
                                          <p:spTgt spid="481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7">
                                            <p:txEl>
                                              <p:pRg st="1" end="1"/>
                                            </p:txEl>
                                          </p:spTgt>
                                        </p:tgtEl>
                                        <p:attrNameLst>
                                          <p:attrName>style.visibility</p:attrName>
                                        </p:attrNameLst>
                                      </p:cBhvr>
                                      <p:to>
                                        <p:strVal val="visible"/>
                                      </p:to>
                                    </p:set>
                                    <p:animEffect transition="in" filter="wipe(left)">
                                      <p:cBhvr>
                                        <p:cTn id="17" dur="500"/>
                                        <p:tgtEl>
                                          <p:spTgt spid="4813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7">
                                            <p:txEl>
                                              <p:pRg st="2" end="2"/>
                                            </p:txEl>
                                          </p:spTgt>
                                        </p:tgtEl>
                                        <p:attrNameLst>
                                          <p:attrName>style.visibility</p:attrName>
                                        </p:attrNameLst>
                                      </p:cBhvr>
                                      <p:to>
                                        <p:strVal val="visible"/>
                                      </p:to>
                                    </p:set>
                                    <p:animEffect transition="in" filter="wipe(left)">
                                      <p:cBhvr>
                                        <p:cTn id="22" dur="500"/>
                                        <p:tgtEl>
                                          <p:spTgt spid="4813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7">
                                            <p:txEl>
                                              <p:pRg st="3" end="3"/>
                                            </p:txEl>
                                          </p:spTgt>
                                        </p:tgtEl>
                                        <p:attrNameLst>
                                          <p:attrName>style.visibility</p:attrName>
                                        </p:attrNameLst>
                                      </p:cBhvr>
                                      <p:to>
                                        <p:strVal val="visible"/>
                                      </p:to>
                                    </p:set>
                                    <p:animEffect transition="in" filter="wipe(left)">
                                      <p:cBhvr>
                                        <p:cTn id="27" dur="500"/>
                                        <p:tgtEl>
                                          <p:spTgt spid="4813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137">
                                            <p:txEl>
                                              <p:pRg st="4" end="4"/>
                                            </p:txEl>
                                          </p:spTgt>
                                        </p:tgtEl>
                                        <p:attrNameLst>
                                          <p:attrName>style.visibility</p:attrName>
                                        </p:attrNameLst>
                                      </p:cBhvr>
                                      <p:to>
                                        <p:strVal val="visible"/>
                                      </p:to>
                                    </p:set>
                                    <p:animEffect transition="in" filter="wipe(left)">
                                      <p:cBhvr>
                                        <p:cTn id="32" dur="500"/>
                                        <p:tgtEl>
                                          <p:spTgt spid="481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lgn="l"/>
            <a:r>
              <a:rPr lang="en-US" sz="4000" b="1" i="1" u="sng" dirty="0">
                <a:latin typeface="Monotype Corsiva" pitchFamily="66" charset="0"/>
              </a:rPr>
              <a:t>On Water Animals</a:t>
            </a:r>
          </a:p>
        </p:txBody>
      </p:sp>
      <p:sp>
        <p:nvSpPr>
          <p:cNvPr id="77827" name="Rectangle 3"/>
          <p:cNvSpPr>
            <a:spLocks noGrp="1" noChangeArrowheads="1"/>
          </p:cNvSpPr>
          <p:nvPr>
            <p:ph type="body" idx="1"/>
          </p:nvPr>
        </p:nvSpPr>
        <p:spPr/>
        <p:txBody>
          <a:bodyPr/>
          <a:lstStyle/>
          <a:p>
            <a:r>
              <a:rPr lang="en-US" sz="2800" dirty="0"/>
              <a:t>Acid Rain increases the acidity of lakes &amp; rivers, which is directly affecting the aquatic ecosystem.</a:t>
            </a:r>
          </a:p>
          <a:p>
            <a:pPr>
              <a:buFont typeface="Wingdings" pitchFamily="2" charset="2"/>
              <a:buNone/>
            </a:pPr>
            <a:endParaRPr lang="en-US" sz="2800" dirty="0"/>
          </a:p>
        </p:txBody>
      </p:sp>
      <p:pic>
        <p:nvPicPr>
          <p:cNvPr id="77828" name="Picture 4" descr="Dead fish in the River Ely"/>
          <p:cNvPicPr>
            <a:picLocks noChangeAspect="1" noChangeArrowheads="1"/>
          </p:cNvPicPr>
          <p:nvPr/>
        </p:nvPicPr>
        <p:blipFill>
          <a:blip r:embed="rId2" cstate="print"/>
          <a:srcRect/>
          <a:stretch>
            <a:fillRect/>
          </a:stretch>
        </p:blipFill>
        <p:spPr bwMode="auto">
          <a:xfrm>
            <a:off x="6629400" y="3200400"/>
            <a:ext cx="3124200" cy="2362200"/>
          </a:xfrm>
          <a:prstGeom prst="rect">
            <a:avLst/>
          </a:prstGeom>
          <a:noFill/>
        </p:spPr>
      </p:pic>
      <p:pic>
        <p:nvPicPr>
          <p:cNvPr id="77829" name="Picture 5" descr="picture for fish kill page"/>
          <p:cNvPicPr>
            <a:picLocks noChangeAspect="1" noChangeArrowheads="1"/>
          </p:cNvPicPr>
          <p:nvPr/>
        </p:nvPicPr>
        <p:blipFill>
          <a:blip r:embed="rId3" cstate="print"/>
          <a:srcRect/>
          <a:stretch>
            <a:fillRect/>
          </a:stretch>
        </p:blipFill>
        <p:spPr bwMode="auto">
          <a:xfrm>
            <a:off x="2514600" y="3200400"/>
            <a:ext cx="3276600" cy="2319338"/>
          </a:xfrm>
          <a:prstGeom prst="rect">
            <a:avLst/>
          </a:prstGeom>
          <a:noFill/>
        </p:spPr>
      </p:pic>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981200" y="381000"/>
            <a:ext cx="8229600" cy="914400"/>
          </a:xfrm>
        </p:spPr>
        <p:txBody>
          <a:bodyPr/>
          <a:lstStyle/>
          <a:p>
            <a:r>
              <a:rPr lang="en-US" sz="5400" i="1" u="sng" dirty="0">
                <a:latin typeface="Monotype Corsiva" pitchFamily="66" charset="0"/>
              </a:rPr>
              <a:t>On Trees &amp; Soil</a:t>
            </a:r>
          </a:p>
        </p:txBody>
      </p:sp>
      <p:sp>
        <p:nvSpPr>
          <p:cNvPr id="78851" name="Rectangle 3"/>
          <p:cNvSpPr>
            <a:spLocks noGrp="1" noChangeArrowheads="1"/>
          </p:cNvSpPr>
          <p:nvPr>
            <p:ph type="body" idx="1"/>
          </p:nvPr>
        </p:nvSpPr>
        <p:spPr>
          <a:xfrm>
            <a:off x="2057400" y="1600200"/>
            <a:ext cx="8229600" cy="4114800"/>
          </a:xfrm>
        </p:spPr>
        <p:txBody>
          <a:bodyPr>
            <a:normAutofit lnSpcReduction="10000"/>
          </a:bodyPr>
          <a:lstStyle/>
          <a:p>
            <a:r>
              <a:rPr lang="en-US" sz="2400" dirty="0"/>
              <a:t>Acid Rain dissolves all the nutrients and the useful minerals for the tree to grow.</a:t>
            </a:r>
          </a:p>
          <a:p>
            <a:pPr>
              <a:buFont typeface="Wingdings" pitchFamily="2" charset="2"/>
              <a:buNone/>
            </a:pPr>
            <a:endParaRPr lang="en-US" sz="2400" dirty="0"/>
          </a:p>
          <a:p>
            <a:r>
              <a:rPr lang="en-US" sz="2400" dirty="0"/>
              <a:t>Weakens the process of photosynthesis.</a:t>
            </a:r>
          </a:p>
          <a:p>
            <a:pPr>
              <a:buFont typeface="Wingdings" pitchFamily="2" charset="2"/>
              <a:buNone/>
            </a:pPr>
            <a:endParaRPr lang="en-US" sz="2400" dirty="0"/>
          </a:p>
          <a:p>
            <a:r>
              <a:rPr lang="en-US" sz="2400" dirty="0"/>
              <a:t>Acid Rain leaches potassium, calcium, magnesium, etc essential elements from the top of soil &amp; </a:t>
            </a:r>
            <a:r>
              <a:rPr lang="en-GB" sz="2400" dirty="0"/>
              <a:t>When soil is contaminated, cereal (arable) production crops.</a:t>
            </a:r>
            <a:endParaRPr lang="en-US" sz="2400" dirty="0"/>
          </a:p>
          <a:p>
            <a:pPr>
              <a:spcBef>
                <a:spcPct val="0"/>
              </a:spcBef>
              <a:buClrTx/>
              <a:buSzTx/>
              <a:buFontTx/>
              <a:buChar char="•"/>
            </a:pPr>
            <a:endParaRPr lang="en-US" sz="2400" dirty="0"/>
          </a:p>
          <a:p>
            <a:r>
              <a:rPr lang="en-GB" sz="2400" dirty="0"/>
              <a:t>Acids activate aluminium from the soil which leaches into water and fish die. Drinking water is contaminated.</a:t>
            </a:r>
            <a:endParaRPr lang="en-US" sz="2400" dirty="0"/>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5"/>
          <p:cNvSpPr>
            <a:spLocks noGrp="1"/>
          </p:cNvSpPr>
          <p:nvPr>
            <p:ph type="ftr" sz="quarter" idx="11"/>
          </p:nvPr>
        </p:nvSpPr>
        <p:spPr/>
        <p:txBody>
          <a:bodyPr/>
          <a:lstStyle/>
          <a:p>
            <a:endParaRPr lang="en-US" altLang="en-US"/>
          </a:p>
        </p:txBody>
      </p:sp>
      <p:sp>
        <p:nvSpPr>
          <p:cNvPr id="50178" name="Rectangle 2"/>
          <p:cNvSpPr>
            <a:spLocks noGrp="1" noChangeArrowheads="1"/>
          </p:cNvSpPr>
          <p:nvPr>
            <p:ph type="title"/>
          </p:nvPr>
        </p:nvSpPr>
        <p:spPr/>
        <p:txBody>
          <a:bodyPr/>
          <a:lstStyle/>
          <a:p>
            <a:r>
              <a:rPr lang="en-US" altLang="en-US"/>
              <a:t>Acid Deposition, Plants, and Soil</a:t>
            </a:r>
          </a:p>
        </p:txBody>
      </p:sp>
      <p:sp>
        <p:nvSpPr>
          <p:cNvPr id="50185" name="Rectangle 9"/>
          <p:cNvSpPr>
            <a:spLocks noGrp="1" noChangeArrowheads="1"/>
          </p:cNvSpPr>
          <p:nvPr>
            <p:ph type="body" sz="half" idx="1"/>
          </p:nvPr>
        </p:nvSpPr>
        <p:spPr bwMode="auto">
          <a:xfrm>
            <a:off x="1524001" y="1782763"/>
            <a:ext cx="3032125" cy="3306762"/>
          </a:xfrm>
          <a:noFill/>
          <a:ln>
            <a:miter lim="800000"/>
            <a:headEnd/>
            <a:tailEnd/>
          </a:ln>
        </p:spPr>
        <p:txBody>
          <a:bodyPr vert="horz" wrap="square" lIns="91440" tIns="45720" rIns="91440" bIns="45720" numCol="1" anchor="t" anchorCtr="0" compatLnSpc="1">
            <a:prstTxWarp prst="textNoShape">
              <a:avLst/>
            </a:prstTxWarp>
          </a:bodyPr>
          <a:lstStyle/>
          <a:p>
            <a:pPr>
              <a:spcBef>
                <a:spcPct val="0"/>
              </a:spcBef>
              <a:buClr>
                <a:srgbClr val="EAEAEA"/>
              </a:buClr>
            </a:pPr>
            <a:r>
              <a:rPr lang="en-US" altLang="en-US" sz="2800" dirty="0"/>
              <a:t>Nutrient leaching</a:t>
            </a:r>
          </a:p>
          <a:p>
            <a:pPr>
              <a:spcBef>
                <a:spcPct val="0"/>
              </a:spcBef>
              <a:buClr>
                <a:srgbClr val="EAEAEA"/>
              </a:buClr>
            </a:pPr>
            <a:r>
              <a:rPr lang="en-US" altLang="en-US" sz="2800" dirty="0"/>
              <a:t>Heavy metal release</a:t>
            </a:r>
          </a:p>
          <a:p>
            <a:pPr>
              <a:spcBef>
                <a:spcPct val="0"/>
              </a:spcBef>
              <a:buClr>
                <a:srgbClr val="EAEAEA"/>
              </a:buClr>
            </a:pPr>
            <a:r>
              <a:rPr lang="en-US" altLang="en-US" sz="2800" dirty="0"/>
              <a:t>Weakens trees</a:t>
            </a:r>
          </a:p>
          <a:p>
            <a:endParaRPr lang="en-US" sz="2800" dirty="0"/>
          </a:p>
        </p:txBody>
      </p:sp>
      <p:sp>
        <p:nvSpPr>
          <p:cNvPr id="50186" name="Rectangle 10"/>
          <p:cNvSpPr>
            <a:spLocks noGrp="1" noChangeArrowheads="1"/>
          </p:cNvSpPr>
          <p:nvPr>
            <p:ph sz="half" idx="2"/>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fr-FR" sz="2800"/>
          </a:p>
        </p:txBody>
      </p:sp>
      <p:pic>
        <p:nvPicPr>
          <p:cNvPr id="50184" name="Picture 8"/>
          <p:cNvPicPr>
            <a:picLocks noChangeAspect="1" noChangeArrowheads="1"/>
          </p:cNvPicPr>
          <p:nvPr/>
        </p:nvPicPr>
        <p:blipFill>
          <a:blip r:embed="rId2" cstate="print"/>
          <a:srcRect/>
          <a:stretch>
            <a:fillRect/>
          </a:stretch>
        </p:blipFill>
        <p:spPr bwMode="auto">
          <a:xfrm>
            <a:off x="4592638" y="1557338"/>
            <a:ext cx="6075362" cy="51816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fade">
                                      <p:cBhvr>
                                        <p:cTn id="7" dur="20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5">
                                            <p:txEl>
                                              <p:pRg st="0" end="0"/>
                                            </p:txEl>
                                          </p:spTgt>
                                        </p:tgtEl>
                                        <p:attrNameLst>
                                          <p:attrName>style.visibility</p:attrName>
                                        </p:attrNameLst>
                                      </p:cBhvr>
                                      <p:to>
                                        <p:strVal val="visible"/>
                                      </p:to>
                                    </p:set>
                                    <p:animEffect transition="in" filter="wipe(left)">
                                      <p:cBhvr>
                                        <p:cTn id="12" dur="500"/>
                                        <p:tgtEl>
                                          <p:spTgt spid="501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5">
                                            <p:txEl>
                                              <p:pRg st="1" end="1"/>
                                            </p:txEl>
                                          </p:spTgt>
                                        </p:tgtEl>
                                        <p:attrNameLst>
                                          <p:attrName>style.visibility</p:attrName>
                                        </p:attrNameLst>
                                      </p:cBhvr>
                                      <p:to>
                                        <p:strVal val="visible"/>
                                      </p:to>
                                    </p:set>
                                    <p:animEffect transition="in" filter="wipe(left)">
                                      <p:cBhvr>
                                        <p:cTn id="17" dur="500"/>
                                        <p:tgtEl>
                                          <p:spTgt spid="501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5">
                                            <p:txEl>
                                              <p:pRg st="2" end="2"/>
                                            </p:txEl>
                                          </p:spTgt>
                                        </p:tgtEl>
                                        <p:attrNameLst>
                                          <p:attrName>style.visibility</p:attrName>
                                        </p:attrNameLst>
                                      </p:cBhvr>
                                      <p:to>
                                        <p:strVal val="visible"/>
                                      </p:to>
                                    </p:set>
                                    <p:animEffect transition="in" filter="wipe(left)">
                                      <p:cBhvr>
                                        <p:cTn id="22" dur="500"/>
                                        <p:tgtEl>
                                          <p:spTgt spid="501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8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n94267_1821"/>
          <p:cNvPicPr>
            <a:picLocks noChangeAspect="1" noChangeArrowheads="1"/>
          </p:cNvPicPr>
          <p:nvPr/>
        </p:nvPicPr>
        <p:blipFill>
          <a:blip r:embed="rId3" cstate="print"/>
          <a:srcRect/>
          <a:stretch>
            <a:fillRect/>
          </a:stretch>
        </p:blipFill>
        <p:spPr bwMode="auto">
          <a:xfrm>
            <a:off x="1524000" y="0"/>
            <a:ext cx="9144000" cy="6858000"/>
          </a:xfrm>
          <a:prstGeom prst="rect">
            <a:avLst/>
          </a:prstGeom>
          <a:noFill/>
          <a:ln w="9525">
            <a:noFill/>
            <a:miter lim="800000"/>
            <a:headEnd/>
            <a:tailEnd/>
          </a:ln>
        </p:spPr>
      </p:pic>
      <p:sp>
        <p:nvSpPr>
          <p:cNvPr id="24579" name="Text Box 3"/>
          <p:cNvSpPr txBox="1">
            <a:spLocks noChangeArrowheads="1"/>
          </p:cNvSpPr>
          <p:nvPr/>
        </p:nvSpPr>
        <p:spPr bwMode="auto">
          <a:xfrm>
            <a:off x="9966325" y="6378576"/>
            <a:ext cx="438150" cy="366713"/>
          </a:xfrm>
          <a:prstGeom prst="rect">
            <a:avLst/>
          </a:prstGeom>
          <a:noFill/>
          <a:ln w="9525">
            <a:noFill/>
            <a:miter lim="800000"/>
            <a:headEnd/>
            <a:tailEnd/>
          </a:ln>
        </p:spPr>
        <p:txBody>
          <a:bodyPr wrap="none">
            <a:spAutoFit/>
          </a:bodyPr>
          <a:lstStyle/>
          <a:p>
            <a:pPr algn="l">
              <a:spcBef>
                <a:spcPct val="20000"/>
              </a:spcBef>
            </a:pPr>
            <a:fld id="{127297AE-1A5D-4FD3-9E70-D71A72F83A72}" type="slidenum">
              <a:rPr lang="en-US">
                <a:solidFill>
                  <a:schemeClr val="bg1"/>
                </a:solidFill>
              </a:rPr>
              <a:pPr algn="l">
                <a:spcBef>
                  <a:spcPct val="20000"/>
                </a:spcBef>
              </a:pPr>
              <a:t>15</a:t>
            </a:fld>
            <a:endParaRPr lang="en-US">
              <a:solidFill>
                <a:schemeClr val="bg1"/>
              </a:solidFill>
            </a:endParaRPr>
          </a:p>
        </p:txBody>
      </p:sp>
      <p:sp>
        <p:nvSpPr>
          <p:cNvPr id="24580" name="Text Box 4"/>
          <p:cNvSpPr txBox="1">
            <a:spLocks noChangeArrowheads="1"/>
          </p:cNvSpPr>
          <p:nvPr/>
        </p:nvSpPr>
        <p:spPr bwMode="auto">
          <a:xfrm>
            <a:off x="1597025" y="1111250"/>
            <a:ext cx="2270814" cy="369332"/>
          </a:xfrm>
          <a:prstGeom prst="rect">
            <a:avLst/>
          </a:prstGeom>
          <a:solidFill>
            <a:srgbClr val="D3FDF0"/>
          </a:solidFill>
          <a:ln w="9525">
            <a:noFill/>
            <a:miter lim="800000"/>
            <a:headEnd/>
            <a:tailEnd/>
          </a:ln>
        </p:spPr>
        <p:txBody>
          <a:bodyPr wrap="none">
            <a:spAutoFit/>
          </a:bodyPr>
          <a:lstStyle/>
          <a:p>
            <a:pPr algn="l"/>
            <a:r>
              <a:rPr lang="en-US" u="sng"/>
              <a:t>Acid Rainfall</a:t>
            </a:r>
            <a:r>
              <a:rPr lang="en-US"/>
              <a:t> affects:</a:t>
            </a:r>
          </a:p>
        </p:txBody>
      </p:sp>
      <p:sp>
        <p:nvSpPr>
          <p:cNvPr id="226310" name="Text Box 6"/>
          <p:cNvSpPr txBox="1">
            <a:spLocks noChangeArrowheads="1"/>
          </p:cNvSpPr>
          <p:nvPr/>
        </p:nvSpPr>
        <p:spPr bwMode="auto">
          <a:xfrm>
            <a:off x="2438400" y="1912939"/>
            <a:ext cx="2133600" cy="915987"/>
          </a:xfrm>
          <a:prstGeom prst="rect">
            <a:avLst/>
          </a:prstGeom>
          <a:gradFill rotWithShape="1">
            <a:gsLst>
              <a:gs pos="0">
                <a:schemeClr val="bg1">
                  <a:alpha val="70000"/>
                </a:schemeClr>
              </a:gs>
              <a:gs pos="100000">
                <a:schemeClr val="bg1">
                  <a:gamma/>
                  <a:shade val="46275"/>
                  <a:invGamma/>
                </a:schemeClr>
              </a:gs>
            </a:gsLst>
            <a:lin ang="5400000" scaled="1"/>
          </a:gradFill>
          <a:ln w="9525">
            <a:noFill/>
            <a:miter lim="800000"/>
            <a:headEnd/>
            <a:tailEnd/>
          </a:ln>
          <a:effectLst/>
        </p:spPr>
        <p:txBody>
          <a:bodyPr>
            <a:spAutoFit/>
          </a:bodyPr>
          <a:lstStyle/>
          <a:p>
            <a:pPr algn="l">
              <a:defRPr/>
            </a:pPr>
            <a:r>
              <a:rPr lang="en-US" u="sng"/>
              <a:t>Plants </a:t>
            </a:r>
            <a:r>
              <a:rPr lang="en-US"/>
              <a:t>- directly</a:t>
            </a:r>
            <a:br>
              <a:rPr lang="en-US"/>
            </a:br>
            <a:r>
              <a:rPr lang="en-US"/>
              <a:t>(weakens or kills plants)</a:t>
            </a:r>
          </a:p>
        </p:txBody>
      </p:sp>
      <p:sp>
        <p:nvSpPr>
          <p:cNvPr id="226311" name="Text Box 7"/>
          <p:cNvSpPr txBox="1">
            <a:spLocks noChangeArrowheads="1"/>
          </p:cNvSpPr>
          <p:nvPr/>
        </p:nvSpPr>
        <p:spPr bwMode="auto">
          <a:xfrm>
            <a:off x="2514600" y="4808539"/>
            <a:ext cx="2057400" cy="1190625"/>
          </a:xfrm>
          <a:prstGeom prst="rect">
            <a:avLst/>
          </a:prstGeom>
          <a:gradFill rotWithShape="1">
            <a:gsLst>
              <a:gs pos="0">
                <a:schemeClr val="bg1">
                  <a:alpha val="70000"/>
                </a:schemeClr>
              </a:gs>
              <a:gs pos="100000">
                <a:schemeClr val="bg1">
                  <a:gamma/>
                  <a:shade val="46275"/>
                  <a:invGamma/>
                </a:schemeClr>
              </a:gs>
            </a:gsLst>
            <a:lin ang="5400000" scaled="1"/>
          </a:gradFill>
          <a:ln w="9525">
            <a:noFill/>
            <a:miter lim="800000"/>
            <a:headEnd/>
            <a:tailEnd/>
          </a:ln>
          <a:effectLst/>
        </p:spPr>
        <p:txBody>
          <a:bodyPr>
            <a:spAutoFit/>
          </a:bodyPr>
          <a:lstStyle/>
          <a:p>
            <a:pPr algn="l">
              <a:defRPr/>
            </a:pPr>
            <a:r>
              <a:rPr lang="en-US" u="sng"/>
              <a:t>Soils</a:t>
            </a:r>
            <a:r>
              <a:rPr lang="en-US"/>
              <a:t> - directly (leaching of base cations </a:t>
            </a:r>
            <a:br>
              <a:rPr lang="en-US"/>
            </a:br>
            <a:r>
              <a:rPr lang="en-US"/>
              <a:t>eg, Ca &amp; Mg)</a:t>
            </a:r>
          </a:p>
        </p:txBody>
      </p:sp>
      <p:sp>
        <p:nvSpPr>
          <p:cNvPr id="226312" name="Text Box 8"/>
          <p:cNvSpPr txBox="1">
            <a:spLocks noChangeArrowheads="1"/>
          </p:cNvSpPr>
          <p:nvPr/>
        </p:nvSpPr>
        <p:spPr bwMode="auto">
          <a:xfrm>
            <a:off x="5105400" y="3505200"/>
            <a:ext cx="3352800" cy="915988"/>
          </a:xfrm>
          <a:prstGeom prst="rect">
            <a:avLst/>
          </a:prstGeom>
          <a:gradFill rotWithShape="1">
            <a:gsLst>
              <a:gs pos="0">
                <a:schemeClr val="bg1">
                  <a:alpha val="52000"/>
                </a:schemeClr>
              </a:gs>
              <a:gs pos="100000">
                <a:schemeClr val="bg1">
                  <a:gamma/>
                  <a:shade val="46275"/>
                  <a:invGamma/>
                </a:schemeClr>
              </a:gs>
            </a:gsLst>
            <a:lin ang="5400000" scaled="1"/>
          </a:gradFill>
          <a:ln w="9525">
            <a:noFill/>
            <a:miter lim="800000"/>
            <a:headEnd/>
            <a:tailEnd/>
          </a:ln>
          <a:effectLst/>
        </p:spPr>
        <p:txBody>
          <a:bodyPr>
            <a:spAutoFit/>
          </a:bodyPr>
          <a:lstStyle/>
          <a:p>
            <a:pPr algn="l">
              <a:defRPr/>
            </a:pPr>
            <a:r>
              <a:rPr lang="en-US" u="sng"/>
              <a:t>Plants </a:t>
            </a:r>
            <a:r>
              <a:rPr lang="en-US"/>
              <a:t>- indirectly</a:t>
            </a:r>
            <a:br>
              <a:rPr lang="en-US"/>
            </a:br>
            <a:r>
              <a:rPr lang="en-US"/>
              <a:t>(lower soil nutrients,</a:t>
            </a:r>
          </a:p>
          <a:p>
            <a:pPr algn="l">
              <a:defRPr/>
            </a:pPr>
            <a:r>
              <a:rPr lang="en-US"/>
              <a:t> insects attack weak trees)</a:t>
            </a:r>
          </a:p>
        </p:txBody>
      </p:sp>
      <p:sp>
        <p:nvSpPr>
          <p:cNvPr id="24584" name="Line 9"/>
          <p:cNvSpPr>
            <a:spLocks noChangeShapeType="1"/>
          </p:cNvSpPr>
          <p:nvPr/>
        </p:nvSpPr>
        <p:spPr bwMode="auto">
          <a:xfrm>
            <a:off x="2209800" y="1600200"/>
            <a:ext cx="228600" cy="457200"/>
          </a:xfrm>
          <a:prstGeom prst="line">
            <a:avLst/>
          </a:prstGeom>
          <a:noFill/>
          <a:ln w="57150">
            <a:solidFill>
              <a:srgbClr val="FF6600"/>
            </a:solidFill>
            <a:round/>
            <a:headEnd/>
            <a:tailEnd type="triangle" w="med" len="med"/>
          </a:ln>
        </p:spPr>
        <p:txBody>
          <a:bodyPr/>
          <a:lstStyle/>
          <a:p>
            <a:endParaRPr lang="fr-FR"/>
          </a:p>
        </p:txBody>
      </p:sp>
      <p:sp>
        <p:nvSpPr>
          <p:cNvPr id="24585" name="Line 10"/>
          <p:cNvSpPr>
            <a:spLocks noChangeShapeType="1"/>
          </p:cNvSpPr>
          <p:nvPr/>
        </p:nvSpPr>
        <p:spPr bwMode="auto">
          <a:xfrm>
            <a:off x="2209800" y="1455738"/>
            <a:ext cx="304800" cy="3352800"/>
          </a:xfrm>
          <a:prstGeom prst="line">
            <a:avLst/>
          </a:prstGeom>
          <a:noFill/>
          <a:ln w="57150">
            <a:solidFill>
              <a:srgbClr val="FF6600"/>
            </a:solidFill>
            <a:round/>
            <a:headEnd/>
            <a:tailEnd type="triangle" w="med" len="med"/>
          </a:ln>
        </p:spPr>
        <p:txBody>
          <a:bodyPr/>
          <a:lstStyle/>
          <a:p>
            <a:endParaRPr lang="fr-FR"/>
          </a:p>
        </p:txBody>
      </p:sp>
      <p:sp>
        <p:nvSpPr>
          <p:cNvPr id="24586" name="Text Box 11"/>
          <p:cNvSpPr txBox="1">
            <a:spLocks noChangeArrowheads="1"/>
          </p:cNvSpPr>
          <p:nvPr/>
        </p:nvSpPr>
        <p:spPr bwMode="auto">
          <a:xfrm>
            <a:off x="2590800" y="0"/>
            <a:ext cx="3657600" cy="369332"/>
          </a:xfrm>
          <a:prstGeom prst="rect">
            <a:avLst/>
          </a:prstGeom>
          <a:solidFill>
            <a:schemeClr val="hlink"/>
          </a:solidFill>
          <a:ln w="9525">
            <a:solidFill>
              <a:schemeClr val="tx1"/>
            </a:solidFill>
            <a:miter lim="800000"/>
            <a:headEnd/>
            <a:tailEnd/>
          </a:ln>
        </p:spPr>
        <p:txBody>
          <a:bodyPr wrap="square">
            <a:spAutoFit/>
          </a:bodyPr>
          <a:lstStyle/>
          <a:p>
            <a:pPr algn="just"/>
            <a:r>
              <a:rPr lang="en-US" altLang="en-US" dirty="0"/>
              <a:t>Mountains  of North Carolina</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C5DE9EF-4ED3-A151-65D5-E5204EBAC54E}"/>
              </a:ext>
            </a:extLst>
          </p:cNvPr>
          <p:cNvSpPr>
            <a:spLocks noGrp="1" noChangeArrowheads="1"/>
          </p:cNvSpPr>
          <p:nvPr>
            <p:ph type="title"/>
          </p:nvPr>
        </p:nvSpPr>
        <p:spPr/>
        <p:txBody>
          <a:bodyPr/>
          <a:lstStyle/>
          <a:p>
            <a:pPr eaLnBrk="1" hangingPunct="1"/>
            <a:r>
              <a:rPr lang="en-US" altLang="en-US" dirty="0"/>
              <a:t>Harmful Effects of Acid Deposition </a:t>
            </a:r>
          </a:p>
        </p:txBody>
      </p:sp>
      <p:sp>
        <p:nvSpPr>
          <p:cNvPr id="33795" name="Rectangle 3">
            <a:extLst>
              <a:ext uri="{FF2B5EF4-FFF2-40B4-BE49-F238E27FC236}">
                <a16:creationId xmlns:a16="http://schemas.microsoft.com/office/drawing/2014/main" id="{091F1E44-15F0-5EB3-FFC8-2550C2E29AB7}"/>
              </a:ext>
            </a:extLst>
          </p:cNvPr>
          <p:cNvSpPr>
            <a:spLocks noGrp="1" noChangeArrowheads="1"/>
          </p:cNvSpPr>
          <p:nvPr>
            <p:ph type="body" idx="1"/>
          </p:nvPr>
        </p:nvSpPr>
        <p:spPr/>
        <p:txBody>
          <a:bodyPr/>
          <a:lstStyle/>
          <a:p>
            <a:pPr eaLnBrk="1" hangingPunct="1"/>
            <a:r>
              <a:rPr lang="en-US" altLang="en-US"/>
              <a:t>Structural damage</a:t>
            </a:r>
          </a:p>
          <a:p>
            <a:pPr eaLnBrk="1" hangingPunct="1"/>
            <a:r>
              <a:rPr lang="en-US" altLang="en-US"/>
              <a:t>Respiratory diseases in humans</a:t>
            </a:r>
          </a:p>
          <a:p>
            <a:pPr eaLnBrk="1" hangingPunct="1"/>
            <a:r>
              <a:rPr lang="en-US" altLang="en-US"/>
              <a:t>Toxic metal leaching</a:t>
            </a:r>
          </a:p>
          <a:p>
            <a:pPr eaLnBrk="1" hangingPunct="1"/>
            <a:r>
              <a:rPr lang="en-US" altLang="en-US"/>
              <a:t>Kills fish and other aquatic organisms</a:t>
            </a:r>
          </a:p>
          <a:p>
            <a:pPr eaLnBrk="1" hangingPunct="1"/>
            <a:r>
              <a:rPr lang="en-US" altLang="en-US"/>
              <a:t>Leaches plant nutrients from soil</a:t>
            </a:r>
          </a:p>
          <a:p>
            <a:pPr eaLnBrk="1" hangingPunct="1"/>
            <a:r>
              <a:rPr lang="en-US" altLang="en-US"/>
              <a:t>Acid clouds and fog at mountaintops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1507_Stationary_Source_Pollution_E">
            <a:extLst>
              <a:ext uri="{FF2B5EF4-FFF2-40B4-BE49-F238E27FC236}">
                <a16:creationId xmlns:a16="http://schemas.microsoft.com/office/drawing/2014/main" id="{FFEF6053-5E42-E6FD-3FC7-7184332B0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388" y="53976"/>
            <a:ext cx="6989762" cy="676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Rectangle 3">
            <a:extLst>
              <a:ext uri="{FF2B5EF4-FFF2-40B4-BE49-F238E27FC236}">
                <a16:creationId xmlns:a16="http://schemas.microsoft.com/office/drawing/2014/main" id="{F1B51A73-3272-774A-38B0-3C64FFFF33B1}"/>
              </a:ext>
            </a:extLst>
          </p:cNvPr>
          <p:cNvSpPr>
            <a:spLocks noChangeArrowheads="1"/>
          </p:cNvSpPr>
          <p:nvPr/>
        </p:nvSpPr>
        <p:spPr bwMode="auto">
          <a:xfrm>
            <a:off x="9156700" y="6562726"/>
            <a:ext cx="15113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41029" rIns="82058" bIns="41029"/>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algn="r" eaLnBrk="0" fontAlgn="base" hangingPunct="0">
              <a:spcBef>
                <a:spcPct val="0"/>
              </a:spcBef>
              <a:spcAft>
                <a:spcPct val="0"/>
              </a:spcAft>
            </a:pPr>
            <a:r>
              <a:rPr lang="en-US" altLang="en-US" sz="1200" b="1">
                <a:solidFill>
                  <a:srgbClr val="000000"/>
                </a:solidFill>
              </a:rPr>
              <a:t>Fig. 15-7, p. 376</a:t>
            </a:r>
          </a:p>
        </p:txBody>
      </p:sp>
      <p:sp>
        <p:nvSpPr>
          <p:cNvPr id="35844" name="Rectangle 4">
            <a:extLst>
              <a:ext uri="{FF2B5EF4-FFF2-40B4-BE49-F238E27FC236}">
                <a16:creationId xmlns:a16="http://schemas.microsoft.com/office/drawing/2014/main" id="{98422B00-85D2-9CA2-B4C5-65301310D88E}"/>
              </a:ext>
            </a:extLst>
          </p:cNvPr>
          <p:cNvSpPr>
            <a:spLocks noChangeArrowheads="1"/>
          </p:cNvSpPr>
          <p:nvPr/>
        </p:nvSpPr>
        <p:spPr bwMode="auto">
          <a:xfrm>
            <a:off x="2651126" y="5791201"/>
            <a:ext cx="308610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700" b="1">
                <a:solidFill>
                  <a:srgbClr val="000000"/>
                </a:solidFill>
              </a:rPr>
              <a:t>Reduce air pollution by</a:t>
            </a:r>
          </a:p>
          <a:p>
            <a:pPr fontAlgn="base">
              <a:spcBef>
                <a:spcPct val="0"/>
              </a:spcBef>
              <a:spcAft>
                <a:spcPct val="0"/>
              </a:spcAft>
            </a:pPr>
            <a:r>
              <a:rPr lang="en-US" altLang="en-US" sz="1700" b="1">
                <a:solidFill>
                  <a:srgbClr val="000000"/>
                </a:solidFill>
              </a:rPr>
              <a:t>improving energy efficiency</a:t>
            </a:r>
          </a:p>
        </p:txBody>
      </p:sp>
      <p:sp>
        <p:nvSpPr>
          <p:cNvPr id="35845" name="Rectangle 5">
            <a:extLst>
              <a:ext uri="{FF2B5EF4-FFF2-40B4-BE49-F238E27FC236}">
                <a16:creationId xmlns:a16="http://schemas.microsoft.com/office/drawing/2014/main" id="{5C634592-A7A1-9C5A-1973-07DA08B18499}"/>
              </a:ext>
            </a:extLst>
          </p:cNvPr>
          <p:cNvSpPr>
            <a:spLocks noChangeArrowheads="1"/>
          </p:cNvSpPr>
          <p:nvPr/>
        </p:nvSpPr>
        <p:spPr bwMode="auto">
          <a:xfrm>
            <a:off x="2651126" y="5345114"/>
            <a:ext cx="2386013" cy="35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700" b="1">
                <a:solidFill>
                  <a:srgbClr val="000000"/>
                </a:solidFill>
              </a:rPr>
              <a:t>Tax emissions of SO</a:t>
            </a:r>
            <a:r>
              <a:rPr lang="en-US" altLang="en-US" sz="1700" b="1" baseline="-25000">
                <a:solidFill>
                  <a:srgbClr val="000000"/>
                </a:solidFill>
              </a:rPr>
              <a:t>2</a:t>
            </a:r>
            <a:endParaRPr lang="en-US" altLang="en-US" sz="1700" b="1">
              <a:solidFill>
                <a:srgbClr val="000000"/>
              </a:solidFill>
            </a:endParaRPr>
          </a:p>
        </p:txBody>
      </p:sp>
      <p:sp>
        <p:nvSpPr>
          <p:cNvPr id="35846" name="Rectangle 6">
            <a:extLst>
              <a:ext uri="{FF2B5EF4-FFF2-40B4-BE49-F238E27FC236}">
                <a16:creationId xmlns:a16="http://schemas.microsoft.com/office/drawing/2014/main" id="{DC09B07A-C297-AA46-DE77-02D1E93F2994}"/>
              </a:ext>
            </a:extLst>
          </p:cNvPr>
          <p:cNvSpPr>
            <a:spLocks noChangeArrowheads="1"/>
          </p:cNvSpPr>
          <p:nvPr/>
        </p:nvSpPr>
        <p:spPr bwMode="auto">
          <a:xfrm>
            <a:off x="2651125" y="4643439"/>
            <a:ext cx="272542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700" b="1">
                <a:solidFill>
                  <a:srgbClr val="000000"/>
                </a:solidFill>
              </a:rPr>
              <a:t>Remove NO</a:t>
            </a:r>
            <a:r>
              <a:rPr lang="en-US" altLang="en-US" sz="1700" b="1" baseline="-25000">
                <a:solidFill>
                  <a:srgbClr val="000000"/>
                </a:solidFill>
              </a:rPr>
              <a:t>x</a:t>
            </a:r>
            <a:r>
              <a:rPr lang="en-US" altLang="en-US" sz="1700" b="1">
                <a:solidFill>
                  <a:srgbClr val="000000"/>
                </a:solidFill>
              </a:rPr>
              <a:t> from motor</a:t>
            </a:r>
          </a:p>
          <a:p>
            <a:pPr fontAlgn="base">
              <a:spcBef>
                <a:spcPct val="0"/>
              </a:spcBef>
              <a:spcAft>
                <a:spcPct val="0"/>
              </a:spcAft>
            </a:pPr>
            <a:r>
              <a:rPr lang="en-US" altLang="en-US" sz="1700" b="1">
                <a:solidFill>
                  <a:srgbClr val="000000"/>
                </a:solidFill>
              </a:rPr>
              <a:t>vehicular exhaust</a:t>
            </a:r>
          </a:p>
        </p:txBody>
      </p:sp>
      <p:sp>
        <p:nvSpPr>
          <p:cNvPr id="35847" name="Rectangle 7">
            <a:extLst>
              <a:ext uri="{FF2B5EF4-FFF2-40B4-BE49-F238E27FC236}">
                <a16:creationId xmlns:a16="http://schemas.microsoft.com/office/drawing/2014/main" id="{3DDE6C86-274F-1000-704B-F670A6F5ABA7}"/>
              </a:ext>
            </a:extLst>
          </p:cNvPr>
          <p:cNvSpPr>
            <a:spLocks noChangeArrowheads="1"/>
          </p:cNvSpPr>
          <p:nvPr/>
        </p:nvSpPr>
        <p:spPr bwMode="auto">
          <a:xfrm>
            <a:off x="2651126" y="3884614"/>
            <a:ext cx="3368675" cy="72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80000"/>
              </a:lnSpc>
              <a:spcBef>
                <a:spcPct val="0"/>
              </a:spcBef>
              <a:spcAft>
                <a:spcPct val="0"/>
              </a:spcAft>
            </a:pPr>
            <a:r>
              <a:rPr lang="en-US" altLang="en-US" sz="1700" b="1">
                <a:solidFill>
                  <a:srgbClr val="000000"/>
                </a:solidFill>
              </a:rPr>
              <a:t>Remove SO</a:t>
            </a:r>
            <a:r>
              <a:rPr lang="en-US" altLang="en-US" sz="1700" b="1" baseline="-25000">
                <a:solidFill>
                  <a:srgbClr val="000000"/>
                </a:solidFill>
              </a:rPr>
              <a:t>2</a:t>
            </a:r>
            <a:r>
              <a:rPr lang="en-US" altLang="en-US" sz="1700" b="1">
                <a:solidFill>
                  <a:srgbClr val="000000"/>
                </a:solidFill>
              </a:rPr>
              <a:t> particulates</a:t>
            </a:r>
          </a:p>
          <a:p>
            <a:pPr fontAlgn="base">
              <a:lnSpc>
                <a:spcPct val="80000"/>
              </a:lnSpc>
              <a:spcBef>
                <a:spcPct val="0"/>
              </a:spcBef>
              <a:spcAft>
                <a:spcPct val="0"/>
              </a:spcAft>
            </a:pPr>
            <a:r>
              <a:rPr lang="en-US" altLang="en-US" sz="1700" b="1">
                <a:solidFill>
                  <a:srgbClr val="000000"/>
                </a:solidFill>
              </a:rPr>
              <a:t>and NO</a:t>
            </a:r>
            <a:r>
              <a:rPr lang="en-US" altLang="en-US" sz="1700" b="1" baseline="-25000">
                <a:solidFill>
                  <a:srgbClr val="000000"/>
                </a:solidFill>
              </a:rPr>
              <a:t>x</a:t>
            </a:r>
            <a:r>
              <a:rPr lang="en-US" altLang="en-US" sz="1700" b="1">
                <a:solidFill>
                  <a:srgbClr val="000000"/>
                </a:solidFill>
              </a:rPr>
              <a:t> from smokestack gases</a:t>
            </a:r>
          </a:p>
        </p:txBody>
      </p:sp>
      <p:sp>
        <p:nvSpPr>
          <p:cNvPr id="35848" name="Rectangle 8">
            <a:extLst>
              <a:ext uri="{FF2B5EF4-FFF2-40B4-BE49-F238E27FC236}">
                <a16:creationId xmlns:a16="http://schemas.microsoft.com/office/drawing/2014/main" id="{C94807BA-AF6D-C891-3DCF-13384EB5488D}"/>
              </a:ext>
            </a:extLst>
          </p:cNvPr>
          <p:cNvSpPr>
            <a:spLocks noChangeArrowheads="1"/>
          </p:cNvSpPr>
          <p:nvPr/>
        </p:nvSpPr>
        <p:spPr bwMode="auto">
          <a:xfrm>
            <a:off x="2651126" y="3155951"/>
            <a:ext cx="290656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700" b="1">
                <a:solidFill>
                  <a:srgbClr val="000000"/>
                </a:solidFill>
              </a:rPr>
              <a:t>Increase use of renewable</a:t>
            </a:r>
          </a:p>
          <a:p>
            <a:pPr fontAlgn="base">
              <a:spcBef>
                <a:spcPct val="0"/>
              </a:spcBef>
              <a:spcAft>
                <a:spcPct val="0"/>
              </a:spcAft>
            </a:pPr>
            <a:r>
              <a:rPr lang="en-US" altLang="en-US" sz="1700" b="1">
                <a:solidFill>
                  <a:srgbClr val="000000"/>
                </a:solidFill>
              </a:rPr>
              <a:t>energy resources</a:t>
            </a:r>
          </a:p>
        </p:txBody>
      </p:sp>
      <p:sp>
        <p:nvSpPr>
          <p:cNvPr id="35849" name="Rectangle 9">
            <a:extLst>
              <a:ext uri="{FF2B5EF4-FFF2-40B4-BE49-F238E27FC236}">
                <a16:creationId xmlns:a16="http://schemas.microsoft.com/office/drawing/2014/main" id="{833E8970-39B9-BC96-A4C6-BDFAECCB3A9D}"/>
              </a:ext>
            </a:extLst>
          </p:cNvPr>
          <p:cNvSpPr>
            <a:spLocks noChangeArrowheads="1"/>
          </p:cNvSpPr>
          <p:nvPr/>
        </p:nvSpPr>
        <p:spPr bwMode="auto">
          <a:xfrm>
            <a:off x="2651126" y="2706689"/>
            <a:ext cx="2736647"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700" b="1">
                <a:solidFill>
                  <a:srgbClr val="000000"/>
                </a:solidFill>
              </a:rPr>
              <a:t>Increase natural gas use</a:t>
            </a:r>
          </a:p>
        </p:txBody>
      </p:sp>
      <p:sp>
        <p:nvSpPr>
          <p:cNvPr id="35850" name="Rectangle 10">
            <a:extLst>
              <a:ext uri="{FF2B5EF4-FFF2-40B4-BE49-F238E27FC236}">
                <a16:creationId xmlns:a16="http://schemas.microsoft.com/office/drawing/2014/main" id="{9FF564E9-E79B-738F-340A-6C9F6B81C949}"/>
              </a:ext>
            </a:extLst>
          </p:cNvPr>
          <p:cNvSpPr>
            <a:spLocks noChangeArrowheads="1"/>
          </p:cNvSpPr>
          <p:nvPr/>
        </p:nvSpPr>
        <p:spPr bwMode="auto">
          <a:xfrm>
            <a:off x="2651125" y="2209801"/>
            <a:ext cx="2294218"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700" b="1">
                <a:solidFill>
                  <a:srgbClr val="000000"/>
                </a:solidFill>
              </a:rPr>
              <a:t>Burn low-sulfur coal</a:t>
            </a:r>
          </a:p>
        </p:txBody>
      </p:sp>
      <p:sp>
        <p:nvSpPr>
          <p:cNvPr id="35851" name="Rectangle 11">
            <a:extLst>
              <a:ext uri="{FF2B5EF4-FFF2-40B4-BE49-F238E27FC236}">
                <a16:creationId xmlns:a16="http://schemas.microsoft.com/office/drawing/2014/main" id="{7CC5B2B9-CF9B-5987-E57F-813A248AC259}"/>
              </a:ext>
            </a:extLst>
          </p:cNvPr>
          <p:cNvSpPr>
            <a:spLocks noChangeArrowheads="1"/>
          </p:cNvSpPr>
          <p:nvPr/>
        </p:nvSpPr>
        <p:spPr bwMode="auto">
          <a:xfrm>
            <a:off x="2651125" y="1347789"/>
            <a:ext cx="1446230"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900" b="1">
                <a:solidFill>
                  <a:srgbClr val="003366"/>
                </a:solidFill>
              </a:rPr>
              <a:t>Prevention</a:t>
            </a:r>
          </a:p>
        </p:txBody>
      </p:sp>
      <p:sp>
        <p:nvSpPr>
          <p:cNvPr id="35852" name="Rectangle 12">
            <a:extLst>
              <a:ext uri="{FF2B5EF4-FFF2-40B4-BE49-F238E27FC236}">
                <a16:creationId xmlns:a16="http://schemas.microsoft.com/office/drawing/2014/main" id="{612EEB9C-A886-05D0-790E-4EE2BBFC9C50}"/>
              </a:ext>
            </a:extLst>
          </p:cNvPr>
          <p:cNvSpPr>
            <a:spLocks noChangeArrowheads="1"/>
          </p:cNvSpPr>
          <p:nvPr/>
        </p:nvSpPr>
        <p:spPr bwMode="auto">
          <a:xfrm>
            <a:off x="2651126" y="1743076"/>
            <a:ext cx="1909497" cy="35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700" b="1">
                <a:solidFill>
                  <a:srgbClr val="000000"/>
                </a:solidFill>
              </a:rPr>
              <a:t>Reduce coal use</a:t>
            </a:r>
          </a:p>
        </p:txBody>
      </p:sp>
      <p:sp>
        <p:nvSpPr>
          <p:cNvPr id="35853" name="Rectangle 13">
            <a:extLst>
              <a:ext uri="{FF2B5EF4-FFF2-40B4-BE49-F238E27FC236}">
                <a16:creationId xmlns:a16="http://schemas.microsoft.com/office/drawing/2014/main" id="{0D287A25-419D-A018-FCC0-D38667D8C56F}"/>
              </a:ext>
            </a:extLst>
          </p:cNvPr>
          <p:cNvSpPr>
            <a:spLocks noChangeArrowheads="1"/>
          </p:cNvSpPr>
          <p:nvPr/>
        </p:nvSpPr>
        <p:spPr bwMode="auto">
          <a:xfrm>
            <a:off x="7391400" y="2706689"/>
            <a:ext cx="2209800" cy="125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700" b="1">
                <a:solidFill>
                  <a:srgbClr val="000000"/>
                </a:solidFill>
              </a:rPr>
              <a:t>Add phosphate</a:t>
            </a:r>
          </a:p>
          <a:p>
            <a:pPr fontAlgn="base">
              <a:lnSpc>
                <a:spcPct val="90000"/>
              </a:lnSpc>
              <a:spcBef>
                <a:spcPct val="0"/>
              </a:spcBef>
              <a:spcAft>
                <a:spcPct val="0"/>
              </a:spcAft>
            </a:pPr>
            <a:r>
              <a:rPr lang="en-US" altLang="en-US" sz="1700" b="1">
                <a:solidFill>
                  <a:srgbClr val="000000"/>
                </a:solidFill>
              </a:rPr>
              <a:t>fertilizer to neutralize</a:t>
            </a:r>
          </a:p>
          <a:p>
            <a:pPr fontAlgn="base">
              <a:lnSpc>
                <a:spcPct val="90000"/>
              </a:lnSpc>
              <a:spcBef>
                <a:spcPct val="0"/>
              </a:spcBef>
              <a:spcAft>
                <a:spcPct val="0"/>
              </a:spcAft>
            </a:pPr>
            <a:r>
              <a:rPr lang="en-US" altLang="en-US" sz="1700" b="1">
                <a:solidFill>
                  <a:srgbClr val="000000"/>
                </a:solidFill>
              </a:rPr>
              <a:t>acidified lakes</a:t>
            </a:r>
          </a:p>
          <a:p>
            <a:pPr fontAlgn="base">
              <a:lnSpc>
                <a:spcPct val="90000"/>
              </a:lnSpc>
              <a:spcBef>
                <a:spcPct val="0"/>
              </a:spcBef>
              <a:spcAft>
                <a:spcPct val="0"/>
              </a:spcAft>
            </a:pPr>
            <a:endParaRPr lang="en-US" altLang="en-US" sz="1700" b="1">
              <a:solidFill>
                <a:srgbClr val="000000"/>
              </a:solidFill>
            </a:endParaRPr>
          </a:p>
        </p:txBody>
      </p:sp>
      <p:sp>
        <p:nvSpPr>
          <p:cNvPr id="35854" name="Rectangle 14">
            <a:extLst>
              <a:ext uri="{FF2B5EF4-FFF2-40B4-BE49-F238E27FC236}">
                <a16:creationId xmlns:a16="http://schemas.microsoft.com/office/drawing/2014/main" id="{BA98766D-DBB2-6AD0-65DB-FEC8279C1F4D}"/>
              </a:ext>
            </a:extLst>
          </p:cNvPr>
          <p:cNvSpPr>
            <a:spLocks noChangeArrowheads="1"/>
          </p:cNvSpPr>
          <p:nvPr/>
        </p:nvSpPr>
        <p:spPr bwMode="auto">
          <a:xfrm>
            <a:off x="7377114" y="1363664"/>
            <a:ext cx="1148071" cy="384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900" b="1">
                <a:solidFill>
                  <a:srgbClr val="003366"/>
                </a:solidFill>
              </a:rPr>
              <a:t>Cleanup</a:t>
            </a:r>
          </a:p>
        </p:txBody>
      </p:sp>
      <p:sp>
        <p:nvSpPr>
          <p:cNvPr id="35855" name="Rectangle 15">
            <a:extLst>
              <a:ext uri="{FF2B5EF4-FFF2-40B4-BE49-F238E27FC236}">
                <a16:creationId xmlns:a16="http://schemas.microsoft.com/office/drawing/2014/main" id="{2E38F298-0FAE-960B-8251-8D4826685A81}"/>
              </a:ext>
            </a:extLst>
          </p:cNvPr>
          <p:cNvSpPr>
            <a:spLocks noChangeArrowheads="1"/>
          </p:cNvSpPr>
          <p:nvPr/>
        </p:nvSpPr>
        <p:spPr bwMode="auto">
          <a:xfrm>
            <a:off x="7391400" y="1743076"/>
            <a:ext cx="23622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700" b="1">
                <a:solidFill>
                  <a:srgbClr val="000000"/>
                </a:solidFill>
              </a:rPr>
              <a:t>Add lime to neutralize</a:t>
            </a:r>
          </a:p>
          <a:p>
            <a:pPr fontAlgn="base">
              <a:lnSpc>
                <a:spcPct val="90000"/>
              </a:lnSpc>
              <a:spcBef>
                <a:spcPct val="0"/>
              </a:spcBef>
              <a:spcAft>
                <a:spcPct val="0"/>
              </a:spcAft>
            </a:pPr>
            <a:r>
              <a:rPr lang="en-US" altLang="en-US" sz="1700" b="1">
                <a:solidFill>
                  <a:srgbClr val="000000"/>
                </a:solidFill>
              </a:rPr>
              <a:t>acidified lakes</a:t>
            </a:r>
          </a:p>
        </p:txBody>
      </p:sp>
      <p:sp>
        <p:nvSpPr>
          <p:cNvPr id="35856" name="Rectangle 16">
            <a:extLst>
              <a:ext uri="{FF2B5EF4-FFF2-40B4-BE49-F238E27FC236}">
                <a16:creationId xmlns:a16="http://schemas.microsoft.com/office/drawing/2014/main" id="{79E43554-1403-DFBC-E408-7A371682272C}"/>
              </a:ext>
            </a:extLst>
          </p:cNvPr>
          <p:cNvSpPr>
            <a:spLocks noChangeArrowheads="1"/>
          </p:cNvSpPr>
          <p:nvPr/>
        </p:nvSpPr>
        <p:spPr bwMode="auto">
          <a:xfrm>
            <a:off x="4821239" y="819151"/>
            <a:ext cx="260032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2500" b="1">
                <a:solidFill>
                  <a:srgbClr val="003300"/>
                </a:solidFill>
              </a:rPr>
              <a:t>Acid Deposition</a:t>
            </a:r>
          </a:p>
        </p:txBody>
      </p:sp>
      <p:sp>
        <p:nvSpPr>
          <p:cNvPr id="35857" name="Rectangle 17">
            <a:extLst>
              <a:ext uri="{FF2B5EF4-FFF2-40B4-BE49-F238E27FC236}">
                <a16:creationId xmlns:a16="http://schemas.microsoft.com/office/drawing/2014/main" id="{A6536CBD-BBCA-1970-5931-74701FFB7127}"/>
              </a:ext>
            </a:extLst>
          </p:cNvPr>
          <p:cNvSpPr>
            <a:spLocks noChangeArrowheads="1"/>
          </p:cNvSpPr>
          <p:nvPr/>
        </p:nvSpPr>
        <p:spPr bwMode="auto">
          <a:xfrm>
            <a:off x="5146675" y="120650"/>
            <a:ext cx="18621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2900" b="1">
                <a:solidFill>
                  <a:srgbClr val="FFFFFF"/>
                </a:solidFill>
              </a:rPr>
              <a:t>Solutions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CEF6044A-4298-F452-678A-513AC98A4C9B}"/>
              </a:ext>
            </a:extLst>
          </p:cNvPr>
          <p:cNvSpPr>
            <a:spLocks noGrp="1" noChangeArrowheads="1"/>
          </p:cNvSpPr>
          <p:nvPr>
            <p:ph type="title"/>
          </p:nvPr>
        </p:nvSpPr>
        <p:spPr/>
        <p:txBody>
          <a:bodyPr/>
          <a:lstStyle/>
          <a:p>
            <a:pPr eaLnBrk="1" hangingPunct="1"/>
            <a:r>
              <a:rPr lang="en-US" altLang="en-US" i="1" dirty="0"/>
              <a:t>How Should We Deal with </a:t>
            </a:r>
            <a:br>
              <a:rPr lang="en-US" altLang="en-US" i="1" dirty="0"/>
            </a:br>
            <a:r>
              <a:rPr lang="en-US" altLang="en-US" i="1" dirty="0"/>
              <a:t>Air Pollution?</a:t>
            </a:r>
          </a:p>
        </p:txBody>
      </p:sp>
      <p:sp>
        <p:nvSpPr>
          <p:cNvPr id="52227" name="Rectangle 3">
            <a:extLst>
              <a:ext uri="{FF2B5EF4-FFF2-40B4-BE49-F238E27FC236}">
                <a16:creationId xmlns:a16="http://schemas.microsoft.com/office/drawing/2014/main" id="{D882CB38-C3A0-12B5-46A0-CACBE65F2186}"/>
              </a:ext>
            </a:extLst>
          </p:cNvPr>
          <p:cNvSpPr>
            <a:spLocks noGrp="1" noChangeArrowheads="1"/>
          </p:cNvSpPr>
          <p:nvPr>
            <p:ph type="body" idx="1"/>
          </p:nvPr>
        </p:nvSpPr>
        <p:spPr/>
        <p:txBody>
          <a:bodyPr/>
          <a:lstStyle/>
          <a:p>
            <a:pPr marL="0" indent="0" eaLnBrk="1" hangingPunct="1">
              <a:buNone/>
            </a:pPr>
            <a:r>
              <a:rPr lang="en-US" altLang="en-US" i="1" dirty="0"/>
              <a:t>Legal, economic, and technological tools can help clean up air pollution, but the best solution is to prevent 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D923BE8-EE4B-8759-5190-733ED33BADF2}"/>
              </a:ext>
            </a:extLst>
          </p:cNvPr>
          <p:cNvSpPr>
            <a:spLocks noGrp="1" noChangeArrowheads="1"/>
          </p:cNvSpPr>
          <p:nvPr>
            <p:ph type="title"/>
          </p:nvPr>
        </p:nvSpPr>
        <p:spPr/>
        <p:txBody>
          <a:bodyPr/>
          <a:lstStyle/>
          <a:p>
            <a:pPr eaLnBrk="1" hangingPunct="1"/>
            <a:r>
              <a:rPr lang="en-US" altLang="en-US"/>
              <a:t>U.S. Outdoor Air Pollution Control Laws </a:t>
            </a:r>
          </a:p>
        </p:txBody>
      </p:sp>
      <p:sp>
        <p:nvSpPr>
          <p:cNvPr id="53251" name="Rectangle 3">
            <a:extLst>
              <a:ext uri="{FF2B5EF4-FFF2-40B4-BE49-F238E27FC236}">
                <a16:creationId xmlns:a16="http://schemas.microsoft.com/office/drawing/2014/main" id="{EE99FACE-8126-92C4-9C7D-B2583A71378B}"/>
              </a:ext>
            </a:extLst>
          </p:cNvPr>
          <p:cNvSpPr>
            <a:spLocks noGrp="1" noChangeArrowheads="1"/>
          </p:cNvSpPr>
          <p:nvPr>
            <p:ph type="body" idx="1"/>
          </p:nvPr>
        </p:nvSpPr>
        <p:spPr/>
        <p:txBody>
          <a:bodyPr/>
          <a:lstStyle/>
          <a:p>
            <a:pPr eaLnBrk="1" hangingPunct="1"/>
            <a:r>
              <a:rPr lang="en-US" altLang="en-US"/>
              <a:t>Clean Air Acts</a:t>
            </a:r>
          </a:p>
          <a:p>
            <a:pPr eaLnBrk="1" hangingPunct="1"/>
            <a:r>
              <a:rPr lang="en-US" altLang="en-US"/>
              <a:t>Air-quality standards for 6 major pollutants</a:t>
            </a:r>
          </a:p>
          <a:p>
            <a:pPr eaLnBrk="1" hangingPunct="1"/>
            <a:r>
              <a:rPr lang="en-US" altLang="en-US"/>
              <a:t>Levels of these 6 pollutants have fallen dramatically between 1980 and 2008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phscale2"/>
          <p:cNvPicPr>
            <a:picLocks noChangeAspect="1" noChangeArrowheads="1"/>
          </p:cNvPicPr>
          <p:nvPr/>
        </p:nvPicPr>
        <p:blipFill>
          <a:blip r:embed="rId2" cstate="print"/>
          <a:srcRect/>
          <a:stretch>
            <a:fillRect/>
          </a:stretch>
        </p:blipFill>
        <p:spPr bwMode="auto">
          <a:xfrm>
            <a:off x="1524000" y="152400"/>
            <a:ext cx="9144000" cy="6858000"/>
          </a:xfrm>
          <a:prstGeom prst="rect">
            <a:avLst/>
          </a:prstGeom>
          <a:noFill/>
          <a:ln w="9525">
            <a:noFill/>
            <a:miter lim="800000"/>
            <a:headEnd/>
            <a:tailEnd/>
          </a:ln>
          <a:effectLst/>
        </p:spPr>
      </p:pic>
      <p:sp>
        <p:nvSpPr>
          <p:cNvPr id="58371" name="Text Box 3"/>
          <p:cNvSpPr txBox="1">
            <a:spLocks noChangeArrowheads="1"/>
          </p:cNvSpPr>
          <p:nvPr/>
        </p:nvSpPr>
        <p:spPr bwMode="auto">
          <a:xfrm>
            <a:off x="4114800" y="0"/>
            <a:ext cx="4038600" cy="369332"/>
          </a:xfrm>
          <a:prstGeom prst="rect">
            <a:avLst/>
          </a:prstGeom>
          <a:noFill/>
          <a:ln w="9525">
            <a:noFill/>
            <a:miter lim="800000"/>
            <a:headEnd/>
            <a:tailEnd/>
          </a:ln>
          <a:effectLst/>
        </p:spPr>
        <p:txBody>
          <a:bodyPr>
            <a:spAutoFit/>
          </a:bodyPr>
          <a:lstStyle/>
          <a:p>
            <a:pPr>
              <a:spcBef>
                <a:spcPct val="50000"/>
              </a:spcBef>
            </a:pPr>
            <a:r>
              <a:rPr lang="en-US" b="1" i="1" u="sng">
                <a:solidFill>
                  <a:schemeClr val="accent1"/>
                </a:solidFill>
                <a:effectLst>
                  <a:outerShdw blurRad="38100" dist="38100" dir="2700000" algn="tl">
                    <a:srgbClr val="000000"/>
                  </a:outerShdw>
                </a:effectLst>
              </a:rPr>
              <a:t>Measurement of acidity of Rain</a:t>
            </a: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0BD7-8A6E-4EA5-D13B-913AB89C214E}"/>
              </a:ext>
            </a:extLst>
          </p:cNvPr>
          <p:cNvSpPr>
            <a:spLocks noGrp="1"/>
          </p:cNvSpPr>
          <p:nvPr>
            <p:ph type="title"/>
          </p:nvPr>
        </p:nvSpPr>
        <p:spPr/>
        <p:txBody>
          <a:bodyPr/>
          <a:lstStyle/>
          <a:p>
            <a:r>
              <a:rPr lang="en-US" dirty="0"/>
              <a:t>Air Pollution Control</a:t>
            </a:r>
          </a:p>
        </p:txBody>
      </p:sp>
      <p:sp>
        <p:nvSpPr>
          <p:cNvPr id="3" name="Content Placeholder 2">
            <a:extLst>
              <a:ext uri="{FF2B5EF4-FFF2-40B4-BE49-F238E27FC236}">
                <a16:creationId xmlns:a16="http://schemas.microsoft.com/office/drawing/2014/main" id="{434FE347-1CBD-1B10-54CA-8C0CEE4D820A}"/>
              </a:ext>
            </a:extLst>
          </p:cNvPr>
          <p:cNvSpPr>
            <a:spLocks noGrp="1"/>
          </p:cNvSpPr>
          <p:nvPr>
            <p:ph idx="1"/>
          </p:nvPr>
        </p:nvSpPr>
        <p:spPr/>
        <p:txBody>
          <a:bodyPr/>
          <a:lstStyle/>
          <a:p>
            <a:r>
              <a:rPr lang="en-US" sz="3200" dirty="0"/>
              <a:t>Clean Air Act (1963) - First national air 	pollution control. (using incentives, </a:t>
            </a:r>
            <a:r>
              <a:rPr lang="en-US" sz="3200" dirty="0" err="1"/>
              <a:t>eg</a:t>
            </a:r>
            <a:r>
              <a:rPr lang="en-US" sz="3200" dirty="0"/>
              <a:t> 						federal grants to states)</a:t>
            </a:r>
          </a:p>
          <a:p>
            <a:r>
              <a:rPr lang="en-US" sz="3200" dirty="0"/>
              <a:t>Clean Air Act (1970) rewrote original Act.</a:t>
            </a:r>
          </a:p>
          <a:p>
            <a:r>
              <a:rPr lang="en-US" sz="3200" dirty="0"/>
              <a:t> Identified critical pollutants</a:t>
            </a:r>
          </a:p>
          <a:p>
            <a:r>
              <a:rPr lang="en-US" sz="3200" dirty="0"/>
              <a:t> Established ambient air quality standards.</a:t>
            </a:r>
          </a:p>
          <a:p>
            <a:r>
              <a:rPr lang="en-US" sz="3200" dirty="0"/>
              <a:t>Primary Standards  - Human health</a:t>
            </a:r>
          </a:p>
          <a:p>
            <a:r>
              <a:rPr lang="en-US" sz="3200" dirty="0"/>
              <a:t>Secondary Standards  - Materials, environment</a:t>
            </a:r>
          </a:p>
          <a:p>
            <a:endParaRPr lang="en-US" dirty="0"/>
          </a:p>
        </p:txBody>
      </p:sp>
    </p:spTree>
    <p:extLst>
      <p:ext uri="{BB962C8B-B14F-4D97-AF65-F5344CB8AC3E}">
        <p14:creationId xmlns:p14="http://schemas.microsoft.com/office/powerpoint/2010/main" val="1373157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FBC275C-5059-B9F2-54E2-C226BD4880D7}"/>
              </a:ext>
            </a:extLst>
          </p:cNvPr>
          <p:cNvSpPr>
            <a:spLocks noGrp="1" noChangeArrowheads="1"/>
          </p:cNvSpPr>
          <p:nvPr>
            <p:ph type="title"/>
          </p:nvPr>
        </p:nvSpPr>
        <p:spPr/>
        <p:txBody>
          <a:bodyPr/>
          <a:lstStyle/>
          <a:p>
            <a:pPr eaLnBrk="1" hangingPunct="1"/>
            <a:r>
              <a:rPr lang="en-US" altLang="en-US"/>
              <a:t>Improving Air Pollution Laws (1)</a:t>
            </a:r>
          </a:p>
        </p:txBody>
      </p:sp>
      <p:sp>
        <p:nvSpPr>
          <p:cNvPr id="54275" name="Rectangle 3">
            <a:extLst>
              <a:ext uri="{FF2B5EF4-FFF2-40B4-BE49-F238E27FC236}">
                <a16:creationId xmlns:a16="http://schemas.microsoft.com/office/drawing/2014/main" id="{3822FD64-BFED-0FC7-2FCE-749A98C20F0D}"/>
              </a:ext>
            </a:extLst>
          </p:cNvPr>
          <p:cNvSpPr>
            <a:spLocks noGrp="1" noChangeArrowheads="1"/>
          </p:cNvSpPr>
          <p:nvPr>
            <p:ph type="body" idx="1"/>
          </p:nvPr>
        </p:nvSpPr>
        <p:spPr/>
        <p:txBody>
          <a:bodyPr/>
          <a:lstStyle/>
          <a:p>
            <a:pPr eaLnBrk="1" hangingPunct="1"/>
            <a:r>
              <a:rPr lang="en-US" altLang="en-US"/>
              <a:t>Emphasize pollution prevention</a:t>
            </a:r>
          </a:p>
          <a:p>
            <a:pPr eaLnBrk="1" hangingPunct="1"/>
            <a:r>
              <a:rPr lang="en-US" altLang="en-US"/>
              <a:t>Increase fuel economy standards</a:t>
            </a:r>
          </a:p>
          <a:p>
            <a:pPr eaLnBrk="1" hangingPunct="1"/>
            <a:r>
              <a:rPr lang="en-US" altLang="en-US"/>
              <a:t>Regulate emissions from two-cycle engines</a:t>
            </a:r>
          </a:p>
          <a:p>
            <a:pPr eaLnBrk="1" hangingPunct="1"/>
            <a:r>
              <a:rPr lang="en-US" altLang="en-US"/>
              <a:t>Regulate ultra-fine particles</a:t>
            </a:r>
          </a:p>
          <a:p>
            <a:pPr eaLnBrk="1" hangingPunct="1"/>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8A6037C4-C605-F87C-5C24-8D47906FFB24}"/>
              </a:ext>
            </a:extLst>
          </p:cNvPr>
          <p:cNvSpPr>
            <a:spLocks noGrp="1" noChangeArrowheads="1"/>
          </p:cNvSpPr>
          <p:nvPr>
            <p:ph type="title"/>
          </p:nvPr>
        </p:nvSpPr>
        <p:spPr/>
        <p:txBody>
          <a:bodyPr/>
          <a:lstStyle/>
          <a:p>
            <a:pPr eaLnBrk="1" hangingPunct="1"/>
            <a:r>
              <a:rPr lang="en-US" altLang="en-US"/>
              <a:t>Improving Air Pollution Laws (2)</a:t>
            </a:r>
          </a:p>
        </p:txBody>
      </p:sp>
      <p:sp>
        <p:nvSpPr>
          <p:cNvPr id="55299" name="Rectangle 3">
            <a:extLst>
              <a:ext uri="{FF2B5EF4-FFF2-40B4-BE49-F238E27FC236}">
                <a16:creationId xmlns:a16="http://schemas.microsoft.com/office/drawing/2014/main" id="{C265F784-2A49-F825-2503-05A57D6E52FB}"/>
              </a:ext>
            </a:extLst>
          </p:cNvPr>
          <p:cNvSpPr>
            <a:spLocks noGrp="1" noChangeArrowheads="1"/>
          </p:cNvSpPr>
          <p:nvPr>
            <p:ph type="body" idx="1"/>
          </p:nvPr>
        </p:nvSpPr>
        <p:spPr/>
        <p:txBody>
          <a:bodyPr/>
          <a:lstStyle/>
          <a:p>
            <a:pPr eaLnBrk="1" hangingPunct="1"/>
            <a:r>
              <a:rPr lang="en-US" altLang="en-US"/>
              <a:t>Increase regulations at airports</a:t>
            </a:r>
          </a:p>
          <a:p>
            <a:pPr eaLnBrk="1" hangingPunct="1"/>
            <a:r>
              <a:rPr lang="en-US" altLang="en-US"/>
              <a:t>Decrease urban ozone</a:t>
            </a:r>
          </a:p>
          <a:p>
            <a:pPr eaLnBrk="1" hangingPunct="1"/>
            <a:r>
              <a:rPr lang="en-US" altLang="en-US"/>
              <a:t>Increase regulations for indoor air pollution </a:t>
            </a:r>
          </a:p>
          <a:p>
            <a:pPr eaLnBrk="1" hangingPunct="1"/>
            <a:r>
              <a:rPr lang="en-US" altLang="en-US"/>
              <a:t>Better enforcement of Clean Air Act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82C2EF4-1340-C045-4EC6-6312B920876B}"/>
              </a:ext>
            </a:extLst>
          </p:cNvPr>
          <p:cNvSpPr>
            <a:spLocks noGrp="1" noChangeArrowheads="1"/>
          </p:cNvSpPr>
          <p:nvPr>
            <p:ph type="title"/>
          </p:nvPr>
        </p:nvSpPr>
        <p:spPr>
          <a:xfrm>
            <a:off x="1905000" y="274638"/>
            <a:ext cx="8382000" cy="1143000"/>
          </a:xfrm>
        </p:spPr>
        <p:txBody>
          <a:bodyPr/>
          <a:lstStyle/>
          <a:p>
            <a:pPr eaLnBrk="1" hangingPunct="1"/>
            <a:r>
              <a:rPr lang="en-US" altLang="en-US"/>
              <a:t>Using the Marketplace to Reduce Air Pollution</a:t>
            </a:r>
          </a:p>
        </p:txBody>
      </p:sp>
      <p:sp>
        <p:nvSpPr>
          <p:cNvPr id="56323" name="Rectangle 3">
            <a:extLst>
              <a:ext uri="{FF2B5EF4-FFF2-40B4-BE49-F238E27FC236}">
                <a16:creationId xmlns:a16="http://schemas.microsoft.com/office/drawing/2014/main" id="{C2DAC560-FC14-FB6B-D953-878BC7752E07}"/>
              </a:ext>
            </a:extLst>
          </p:cNvPr>
          <p:cNvSpPr>
            <a:spLocks noGrp="1" noChangeArrowheads="1"/>
          </p:cNvSpPr>
          <p:nvPr>
            <p:ph type="body" idx="1"/>
          </p:nvPr>
        </p:nvSpPr>
        <p:spPr/>
        <p:txBody>
          <a:bodyPr/>
          <a:lstStyle/>
          <a:p>
            <a:pPr eaLnBrk="1" hangingPunct="1"/>
            <a:r>
              <a:rPr lang="en-US" altLang="en-US"/>
              <a:t>Emissions trading (cap and trade) program</a:t>
            </a:r>
          </a:p>
          <a:p>
            <a:pPr eaLnBrk="1" hangingPunct="1"/>
            <a:r>
              <a:rPr lang="en-US" altLang="en-US"/>
              <a:t>Proponents – cheaper and more efficient</a:t>
            </a:r>
          </a:p>
          <a:p>
            <a:pPr eaLnBrk="1" hangingPunct="1"/>
            <a:r>
              <a:rPr lang="en-US" altLang="en-US"/>
              <a:t>Critics – companies buy their way out</a:t>
            </a:r>
          </a:p>
          <a:p>
            <a:pPr eaLnBrk="1" hangingPunct="1"/>
            <a:r>
              <a:rPr lang="en-US" altLang="en-US"/>
              <a:t>Success depends on cap being gradually lowered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1511_Stationary_Source_Pollution_E">
            <a:extLst>
              <a:ext uri="{FF2B5EF4-FFF2-40B4-BE49-F238E27FC236}">
                <a16:creationId xmlns:a16="http://schemas.microsoft.com/office/drawing/2014/main" id="{43CA6555-E073-401D-BA1E-6DB90A60F2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689" y="76201"/>
            <a:ext cx="8269287"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Rectangle 3">
            <a:extLst>
              <a:ext uri="{FF2B5EF4-FFF2-40B4-BE49-F238E27FC236}">
                <a16:creationId xmlns:a16="http://schemas.microsoft.com/office/drawing/2014/main" id="{523AEE43-1EBC-6E02-B9E0-F1E9E89BEB38}"/>
              </a:ext>
            </a:extLst>
          </p:cNvPr>
          <p:cNvSpPr>
            <a:spLocks noChangeArrowheads="1"/>
          </p:cNvSpPr>
          <p:nvPr/>
        </p:nvSpPr>
        <p:spPr bwMode="auto">
          <a:xfrm>
            <a:off x="9156700" y="6562726"/>
            <a:ext cx="15113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41029" rIns="82058" bIns="41029"/>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algn="r" eaLnBrk="0" fontAlgn="base" hangingPunct="0">
              <a:spcBef>
                <a:spcPct val="0"/>
              </a:spcBef>
              <a:spcAft>
                <a:spcPct val="0"/>
              </a:spcAft>
            </a:pPr>
            <a:r>
              <a:rPr lang="en-US" altLang="en-US" sz="1200" b="1">
                <a:solidFill>
                  <a:srgbClr val="000000"/>
                </a:solidFill>
              </a:rPr>
              <a:t>Fig. 15-11, p. 380</a:t>
            </a:r>
          </a:p>
        </p:txBody>
      </p:sp>
      <p:sp>
        <p:nvSpPr>
          <p:cNvPr id="58372" name="Rectangle 4">
            <a:extLst>
              <a:ext uri="{FF2B5EF4-FFF2-40B4-BE49-F238E27FC236}">
                <a16:creationId xmlns:a16="http://schemas.microsoft.com/office/drawing/2014/main" id="{A63541E8-0E30-B368-A25B-509D61C6ABDA}"/>
              </a:ext>
            </a:extLst>
          </p:cNvPr>
          <p:cNvSpPr>
            <a:spLocks noChangeArrowheads="1"/>
          </p:cNvSpPr>
          <p:nvPr/>
        </p:nvSpPr>
        <p:spPr bwMode="auto">
          <a:xfrm>
            <a:off x="2133600" y="5514975"/>
            <a:ext cx="2508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Shift to less polluting</a:t>
            </a:r>
          </a:p>
          <a:p>
            <a:pPr fontAlgn="base">
              <a:spcBef>
                <a:spcPct val="0"/>
              </a:spcBef>
              <a:spcAft>
                <a:spcPct val="0"/>
              </a:spcAft>
            </a:pPr>
            <a:r>
              <a:rPr lang="en-US" altLang="en-US" b="1">
                <a:solidFill>
                  <a:srgbClr val="000000"/>
                </a:solidFill>
              </a:rPr>
              <a:t>energy sources</a:t>
            </a:r>
          </a:p>
        </p:txBody>
      </p:sp>
      <p:sp>
        <p:nvSpPr>
          <p:cNvPr id="58373" name="Rectangle 5">
            <a:extLst>
              <a:ext uri="{FF2B5EF4-FFF2-40B4-BE49-F238E27FC236}">
                <a16:creationId xmlns:a16="http://schemas.microsoft.com/office/drawing/2014/main" id="{DFD438B9-A9EB-6364-50D0-529F34203B82}"/>
              </a:ext>
            </a:extLst>
          </p:cNvPr>
          <p:cNvSpPr>
            <a:spLocks noChangeArrowheads="1"/>
          </p:cNvSpPr>
          <p:nvPr/>
        </p:nvSpPr>
        <p:spPr bwMode="auto">
          <a:xfrm>
            <a:off x="6902450" y="4013200"/>
            <a:ext cx="27876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Remove pollutants after</a:t>
            </a:r>
          </a:p>
          <a:p>
            <a:pPr fontAlgn="base">
              <a:spcBef>
                <a:spcPct val="0"/>
              </a:spcBef>
              <a:spcAft>
                <a:spcPct val="0"/>
              </a:spcAft>
            </a:pPr>
            <a:r>
              <a:rPr lang="en-US" altLang="en-US" b="1">
                <a:solidFill>
                  <a:srgbClr val="000000"/>
                </a:solidFill>
              </a:rPr>
              <a:t>combustion</a:t>
            </a:r>
          </a:p>
          <a:p>
            <a:pPr fontAlgn="base">
              <a:spcBef>
                <a:spcPct val="0"/>
              </a:spcBef>
              <a:spcAft>
                <a:spcPct val="0"/>
              </a:spcAft>
            </a:pPr>
            <a:endParaRPr lang="en-US" altLang="en-US" b="1">
              <a:solidFill>
                <a:srgbClr val="000000"/>
              </a:solidFill>
            </a:endParaRPr>
          </a:p>
        </p:txBody>
      </p:sp>
      <p:sp>
        <p:nvSpPr>
          <p:cNvPr id="58374" name="Rectangle 6">
            <a:extLst>
              <a:ext uri="{FF2B5EF4-FFF2-40B4-BE49-F238E27FC236}">
                <a16:creationId xmlns:a16="http://schemas.microsoft.com/office/drawing/2014/main" id="{265A1396-08D3-115D-4D45-D1F7445E6F02}"/>
              </a:ext>
            </a:extLst>
          </p:cNvPr>
          <p:cNvSpPr>
            <a:spLocks noChangeArrowheads="1"/>
          </p:cNvSpPr>
          <p:nvPr/>
        </p:nvSpPr>
        <p:spPr bwMode="auto">
          <a:xfrm>
            <a:off x="6881813" y="1524001"/>
            <a:ext cx="1820862" cy="66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2000" b="1">
                <a:solidFill>
                  <a:srgbClr val="003366"/>
                </a:solidFill>
              </a:rPr>
              <a:t>Dispersion or</a:t>
            </a:r>
          </a:p>
          <a:p>
            <a:pPr fontAlgn="base">
              <a:lnSpc>
                <a:spcPct val="80000"/>
              </a:lnSpc>
              <a:spcBef>
                <a:spcPct val="0"/>
              </a:spcBef>
              <a:spcAft>
                <a:spcPct val="0"/>
              </a:spcAft>
            </a:pPr>
            <a:r>
              <a:rPr lang="en-US" altLang="en-US" sz="2200" b="1">
                <a:solidFill>
                  <a:srgbClr val="003366"/>
                </a:solidFill>
              </a:rPr>
              <a:t>Cleanup</a:t>
            </a:r>
            <a:endParaRPr lang="en-US" altLang="en-US" sz="2000" b="1">
              <a:solidFill>
                <a:srgbClr val="003366"/>
              </a:solidFill>
            </a:endParaRPr>
          </a:p>
        </p:txBody>
      </p:sp>
      <p:sp>
        <p:nvSpPr>
          <p:cNvPr id="58375" name="Rectangle 7">
            <a:extLst>
              <a:ext uri="{FF2B5EF4-FFF2-40B4-BE49-F238E27FC236}">
                <a16:creationId xmlns:a16="http://schemas.microsoft.com/office/drawing/2014/main" id="{F078D945-59E6-CBE0-5B5B-0EAC8F0D73C2}"/>
              </a:ext>
            </a:extLst>
          </p:cNvPr>
          <p:cNvSpPr>
            <a:spLocks noChangeArrowheads="1"/>
          </p:cNvSpPr>
          <p:nvPr/>
        </p:nvSpPr>
        <p:spPr bwMode="auto">
          <a:xfrm>
            <a:off x="2133600" y="1552576"/>
            <a:ext cx="16450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2200" b="1">
                <a:solidFill>
                  <a:srgbClr val="003366"/>
                </a:solidFill>
              </a:rPr>
              <a:t>Prevention</a:t>
            </a:r>
          </a:p>
        </p:txBody>
      </p:sp>
      <p:sp>
        <p:nvSpPr>
          <p:cNvPr id="58376" name="Rectangle 8">
            <a:extLst>
              <a:ext uri="{FF2B5EF4-FFF2-40B4-BE49-F238E27FC236}">
                <a16:creationId xmlns:a16="http://schemas.microsoft.com/office/drawing/2014/main" id="{F4E100B7-7F91-5AB7-CCB1-B8CF8AB0F664}"/>
              </a:ext>
            </a:extLst>
          </p:cNvPr>
          <p:cNvSpPr>
            <a:spLocks noChangeArrowheads="1"/>
          </p:cNvSpPr>
          <p:nvPr/>
        </p:nvSpPr>
        <p:spPr bwMode="auto">
          <a:xfrm>
            <a:off x="3352801" y="973138"/>
            <a:ext cx="54403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2800" b="1">
                <a:solidFill>
                  <a:srgbClr val="003300"/>
                </a:solidFill>
              </a:rPr>
              <a:t>Stationary Source Air Pollution</a:t>
            </a:r>
          </a:p>
        </p:txBody>
      </p:sp>
      <p:sp>
        <p:nvSpPr>
          <p:cNvPr id="58377" name="Rectangle 9">
            <a:extLst>
              <a:ext uri="{FF2B5EF4-FFF2-40B4-BE49-F238E27FC236}">
                <a16:creationId xmlns:a16="http://schemas.microsoft.com/office/drawing/2014/main" id="{ADB1CBAC-C77C-A12C-F24D-1F2EC2D286FE}"/>
              </a:ext>
            </a:extLst>
          </p:cNvPr>
          <p:cNvSpPr>
            <a:spLocks noChangeArrowheads="1"/>
          </p:cNvSpPr>
          <p:nvPr/>
        </p:nvSpPr>
        <p:spPr bwMode="auto">
          <a:xfrm>
            <a:off x="5067301" y="128589"/>
            <a:ext cx="2035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3200" b="1">
                <a:solidFill>
                  <a:srgbClr val="FFFFFF"/>
                </a:solidFill>
              </a:rPr>
              <a:t>Solutions</a:t>
            </a:r>
          </a:p>
        </p:txBody>
      </p:sp>
      <p:sp>
        <p:nvSpPr>
          <p:cNvPr id="58378" name="Rectangle 10">
            <a:extLst>
              <a:ext uri="{FF2B5EF4-FFF2-40B4-BE49-F238E27FC236}">
                <a16:creationId xmlns:a16="http://schemas.microsoft.com/office/drawing/2014/main" id="{56505BC1-A7BA-82E4-AD34-8DA48E4C8270}"/>
              </a:ext>
            </a:extLst>
          </p:cNvPr>
          <p:cNvSpPr>
            <a:spLocks noChangeArrowheads="1"/>
          </p:cNvSpPr>
          <p:nvPr/>
        </p:nvSpPr>
        <p:spPr bwMode="auto">
          <a:xfrm>
            <a:off x="2133600" y="2165351"/>
            <a:ext cx="239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Burn low-sulfur coal</a:t>
            </a:r>
          </a:p>
        </p:txBody>
      </p:sp>
      <p:sp>
        <p:nvSpPr>
          <p:cNvPr id="58379" name="Rectangle 11">
            <a:extLst>
              <a:ext uri="{FF2B5EF4-FFF2-40B4-BE49-F238E27FC236}">
                <a16:creationId xmlns:a16="http://schemas.microsoft.com/office/drawing/2014/main" id="{98F1E22D-51A0-BCD9-DA15-9ED164EF3B8A}"/>
              </a:ext>
            </a:extLst>
          </p:cNvPr>
          <p:cNvSpPr>
            <a:spLocks noChangeArrowheads="1"/>
          </p:cNvSpPr>
          <p:nvPr/>
        </p:nvSpPr>
        <p:spPr bwMode="auto">
          <a:xfrm>
            <a:off x="2133600" y="3217863"/>
            <a:ext cx="286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Remove sulfur from coal</a:t>
            </a:r>
          </a:p>
        </p:txBody>
      </p:sp>
      <p:sp>
        <p:nvSpPr>
          <p:cNvPr id="58380" name="Rectangle 12">
            <a:extLst>
              <a:ext uri="{FF2B5EF4-FFF2-40B4-BE49-F238E27FC236}">
                <a16:creationId xmlns:a16="http://schemas.microsoft.com/office/drawing/2014/main" id="{24E9B456-B8C2-EF7A-56FF-476B002C9B3C}"/>
              </a:ext>
            </a:extLst>
          </p:cNvPr>
          <p:cNvSpPr>
            <a:spLocks noChangeArrowheads="1"/>
          </p:cNvSpPr>
          <p:nvPr/>
        </p:nvSpPr>
        <p:spPr bwMode="auto">
          <a:xfrm>
            <a:off x="2133600" y="4283075"/>
            <a:ext cx="2774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Convert coal to a liquid </a:t>
            </a:r>
          </a:p>
          <a:p>
            <a:pPr fontAlgn="base">
              <a:spcBef>
                <a:spcPct val="0"/>
              </a:spcBef>
              <a:spcAft>
                <a:spcPct val="0"/>
              </a:spcAft>
            </a:pPr>
            <a:r>
              <a:rPr lang="en-US" altLang="en-US" b="1">
                <a:solidFill>
                  <a:srgbClr val="000000"/>
                </a:solidFill>
              </a:rPr>
              <a:t>or gaseous fuel</a:t>
            </a:r>
          </a:p>
        </p:txBody>
      </p:sp>
      <p:sp>
        <p:nvSpPr>
          <p:cNvPr id="58381" name="Rectangle 13">
            <a:extLst>
              <a:ext uri="{FF2B5EF4-FFF2-40B4-BE49-F238E27FC236}">
                <a16:creationId xmlns:a16="http://schemas.microsoft.com/office/drawing/2014/main" id="{5C26D767-61F0-9A81-5612-990E9F442927}"/>
              </a:ext>
            </a:extLst>
          </p:cNvPr>
          <p:cNvSpPr>
            <a:spLocks noChangeArrowheads="1"/>
          </p:cNvSpPr>
          <p:nvPr/>
        </p:nvSpPr>
        <p:spPr bwMode="auto">
          <a:xfrm>
            <a:off x="6902450" y="2192339"/>
            <a:ext cx="32083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Disperse emissions above</a:t>
            </a:r>
          </a:p>
          <a:p>
            <a:pPr fontAlgn="base">
              <a:spcBef>
                <a:spcPct val="0"/>
              </a:spcBef>
              <a:spcAft>
                <a:spcPct val="0"/>
              </a:spcAft>
            </a:pPr>
            <a:r>
              <a:rPr lang="en-US" altLang="en-US" b="1">
                <a:solidFill>
                  <a:srgbClr val="000000"/>
                </a:solidFill>
              </a:rPr>
              <a:t>thermal inversion layer with</a:t>
            </a:r>
          </a:p>
          <a:p>
            <a:pPr fontAlgn="base">
              <a:spcBef>
                <a:spcPct val="0"/>
              </a:spcBef>
              <a:spcAft>
                <a:spcPct val="0"/>
              </a:spcAft>
            </a:pPr>
            <a:r>
              <a:rPr lang="en-US" altLang="en-US" b="1">
                <a:solidFill>
                  <a:srgbClr val="000000"/>
                </a:solidFill>
              </a:rPr>
              <a:t>tall smokestacks</a:t>
            </a:r>
          </a:p>
        </p:txBody>
      </p:sp>
      <p:sp>
        <p:nvSpPr>
          <p:cNvPr id="58382" name="Rectangle 14">
            <a:extLst>
              <a:ext uri="{FF2B5EF4-FFF2-40B4-BE49-F238E27FC236}">
                <a16:creationId xmlns:a16="http://schemas.microsoft.com/office/drawing/2014/main" id="{B517580F-3DD1-BAB9-CB85-F0BA2A5F7085}"/>
              </a:ext>
            </a:extLst>
          </p:cNvPr>
          <p:cNvSpPr>
            <a:spLocks noChangeArrowheads="1"/>
          </p:cNvSpPr>
          <p:nvPr/>
        </p:nvSpPr>
        <p:spPr bwMode="auto">
          <a:xfrm>
            <a:off x="6902450" y="5562600"/>
            <a:ext cx="2952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Tax each unit of pollution</a:t>
            </a:r>
          </a:p>
          <a:p>
            <a:pPr fontAlgn="base">
              <a:spcBef>
                <a:spcPct val="0"/>
              </a:spcBef>
              <a:spcAft>
                <a:spcPct val="0"/>
              </a:spcAft>
            </a:pPr>
            <a:r>
              <a:rPr lang="en-US" altLang="en-US" b="1">
                <a:solidFill>
                  <a:srgbClr val="000000"/>
                </a:solidFill>
              </a:rPr>
              <a:t>produced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1512_Motor_Vehicle_Pollution_E">
            <a:extLst>
              <a:ext uri="{FF2B5EF4-FFF2-40B4-BE49-F238E27FC236}">
                <a16:creationId xmlns:a16="http://schemas.microsoft.com/office/drawing/2014/main" id="{58562D07-701B-7F7B-ADDC-69814E7765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0350" y="25401"/>
            <a:ext cx="6542088" cy="679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Rectangle 3">
            <a:extLst>
              <a:ext uri="{FF2B5EF4-FFF2-40B4-BE49-F238E27FC236}">
                <a16:creationId xmlns:a16="http://schemas.microsoft.com/office/drawing/2014/main" id="{C1CE2B32-837F-378E-F5C7-C0A35A47DAB5}"/>
              </a:ext>
            </a:extLst>
          </p:cNvPr>
          <p:cNvSpPr>
            <a:spLocks noChangeArrowheads="1"/>
          </p:cNvSpPr>
          <p:nvPr/>
        </p:nvSpPr>
        <p:spPr bwMode="auto">
          <a:xfrm>
            <a:off x="9156700" y="6562726"/>
            <a:ext cx="15113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41029" rIns="82058" bIns="41029"/>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algn="r" eaLnBrk="0" fontAlgn="base" hangingPunct="0">
              <a:spcBef>
                <a:spcPct val="0"/>
              </a:spcBef>
              <a:spcAft>
                <a:spcPct val="0"/>
              </a:spcAft>
            </a:pPr>
            <a:r>
              <a:rPr lang="en-US" altLang="en-US" sz="1200" b="1">
                <a:solidFill>
                  <a:srgbClr val="000000"/>
                </a:solidFill>
              </a:rPr>
              <a:t>Fig. 15-12, p. 381</a:t>
            </a:r>
          </a:p>
        </p:txBody>
      </p:sp>
      <p:sp>
        <p:nvSpPr>
          <p:cNvPr id="61444" name="Rectangle 4">
            <a:extLst>
              <a:ext uri="{FF2B5EF4-FFF2-40B4-BE49-F238E27FC236}">
                <a16:creationId xmlns:a16="http://schemas.microsoft.com/office/drawing/2014/main" id="{4CCB2BC6-968A-E228-E71F-57C8551E7DEF}"/>
              </a:ext>
            </a:extLst>
          </p:cNvPr>
          <p:cNvSpPr>
            <a:spLocks noChangeArrowheads="1"/>
          </p:cNvSpPr>
          <p:nvPr/>
        </p:nvSpPr>
        <p:spPr bwMode="auto">
          <a:xfrm>
            <a:off x="2978150" y="5199064"/>
            <a:ext cx="2381250" cy="133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b="1">
                <a:solidFill>
                  <a:srgbClr val="000000"/>
                </a:solidFill>
              </a:rPr>
              <a:t>Give large tax</a:t>
            </a:r>
          </a:p>
          <a:p>
            <a:pPr fontAlgn="base">
              <a:lnSpc>
                <a:spcPct val="90000"/>
              </a:lnSpc>
              <a:spcBef>
                <a:spcPct val="0"/>
              </a:spcBef>
              <a:spcAft>
                <a:spcPct val="0"/>
              </a:spcAft>
            </a:pPr>
            <a:r>
              <a:rPr lang="en-US" altLang="en-US" b="1">
                <a:solidFill>
                  <a:srgbClr val="000000"/>
                </a:solidFill>
              </a:rPr>
              <a:t>write-offs or rebates</a:t>
            </a:r>
          </a:p>
          <a:p>
            <a:pPr fontAlgn="base">
              <a:lnSpc>
                <a:spcPct val="90000"/>
              </a:lnSpc>
              <a:spcBef>
                <a:spcPct val="0"/>
              </a:spcBef>
              <a:spcAft>
                <a:spcPct val="0"/>
              </a:spcAft>
            </a:pPr>
            <a:r>
              <a:rPr lang="en-US" altLang="en-US" b="1">
                <a:solidFill>
                  <a:srgbClr val="000000"/>
                </a:solidFill>
              </a:rPr>
              <a:t>for buying low-</a:t>
            </a:r>
          </a:p>
          <a:p>
            <a:pPr fontAlgn="base">
              <a:lnSpc>
                <a:spcPct val="90000"/>
              </a:lnSpc>
              <a:spcBef>
                <a:spcPct val="0"/>
              </a:spcBef>
              <a:spcAft>
                <a:spcPct val="0"/>
              </a:spcAft>
            </a:pPr>
            <a:r>
              <a:rPr lang="en-US" altLang="en-US" b="1">
                <a:solidFill>
                  <a:srgbClr val="000000"/>
                </a:solidFill>
              </a:rPr>
              <a:t>polluting, energy</a:t>
            </a:r>
          </a:p>
          <a:p>
            <a:pPr fontAlgn="base">
              <a:lnSpc>
                <a:spcPct val="90000"/>
              </a:lnSpc>
              <a:spcBef>
                <a:spcPct val="0"/>
              </a:spcBef>
              <a:spcAft>
                <a:spcPct val="0"/>
              </a:spcAft>
            </a:pPr>
            <a:r>
              <a:rPr lang="en-US" altLang="en-US" b="1">
                <a:solidFill>
                  <a:srgbClr val="000000"/>
                </a:solidFill>
              </a:rPr>
              <a:t>efficient vehicles</a:t>
            </a:r>
          </a:p>
        </p:txBody>
      </p:sp>
      <p:sp>
        <p:nvSpPr>
          <p:cNvPr id="61445" name="Rectangle 5">
            <a:extLst>
              <a:ext uri="{FF2B5EF4-FFF2-40B4-BE49-F238E27FC236}">
                <a16:creationId xmlns:a16="http://schemas.microsoft.com/office/drawing/2014/main" id="{89545190-9110-7902-1F08-CB83DDB54504}"/>
              </a:ext>
            </a:extLst>
          </p:cNvPr>
          <p:cNvSpPr>
            <a:spLocks noChangeArrowheads="1"/>
          </p:cNvSpPr>
          <p:nvPr/>
        </p:nvSpPr>
        <p:spPr bwMode="auto">
          <a:xfrm>
            <a:off x="7324725" y="5621339"/>
            <a:ext cx="20701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Set strict emission</a:t>
            </a:r>
          </a:p>
          <a:p>
            <a:pPr fontAlgn="base">
              <a:spcBef>
                <a:spcPct val="0"/>
              </a:spcBef>
              <a:spcAft>
                <a:spcPct val="0"/>
              </a:spcAft>
            </a:pPr>
            <a:r>
              <a:rPr lang="en-US" altLang="en-US" b="1">
                <a:solidFill>
                  <a:srgbClr val="000000"/>
                </a:solidFill>
              </a:rPr>
              <a:t>standards</a:t>
            </a:r>
          </a:p>
        </p:txBody>
      </p:sp>
      <p:sp>
        <p:nvSpPr>
          <p:cNvPr id="61446" name="Rectangle 6">
            <a:extLst>
              <a:ext uri="{FF2B5EF4-FFF2-40B4-BE49-F238E27FC236}">
                <a16:creationId xmlns:a16="http://schemas.microsoft.com/office/drawing/2014/main" id="{0E1B8E69-A1D8-E07C-DD0A-A0766370A7D5}"/>
              </a:ext>
            </a:extLst>
          </p:cNvPr>
          <p:cNvSpPr>
            <a:spLocks noChangeArrowheads="1"/>
          </p:cNvSpPr>
          <p:nvPr/>
        </p:nvSpPr>
        <p:spPr bwMode="auto">
          <a:xfrm>
            <a:off x="7324725" y="1590675"/>
            <a:ext cx="1385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2400" b="1">
                <a:solidFill>
                  <a:srgbClr val="003366"/>
                </a:solidFill>
              </a:rPr>
              <a:t>Cleanup</a:t>
            </a:r>
          </a:p>
        </p:txBody>
      </p:sp>
      <p:sp>
        <p:nvSpPr>
          <p:cNvPr id="61447" name="Rectangle 7">
            <a:extLst>
              <a:ext uri="{FF2B5EF4-FFF2-40B4-BE49-F238E27FC236}">
                <a16:creationId xmlns:a16="http://schemas.microsoft.com/office/drawing/2014/main" id="{37A5A633-60D0-EB11-1F56-526E12872765}"/>
              </a:ext>
            </a:extLst>
          </p:cNvPr>
          <p:cNvSpPr>
            <a:spLocks noChangeArrowheads="1"/>
          </p:cNvSpPr>
          <p:nvPr/>
        </p:nvSpPr>
        <p:spPr bwMode="auto">
          <a:xfrm>
            <a:off x="2978150" y="1590675"/>
            <a:ext cx="175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2400" b="1">
                <a:solidFill>
                  <a:srgbClr val="003366"/>
                </a:solidFill>
              </a:rPr>
              <a:t>Prevention</a:t>
            </a:r>
          </a:p>
        </p:txBody>
      </p:sp>
      <p:sp>
        <p:nvSpPr>
          <p:cNvPr id="61448" name="Rectangle 8">
            <a:extLst>
              <a:ext uri="{FF2B5EF4-FFF2-40B4-BE49-F238E27FC236}">
                <a16:creationId xmlns:a16="http://schemas.microsoft.com/office/drawing/2014/main" id="{73A2FB56-61EF-0D24-330D-B9A572067751}"/>
              </a:ext>
            </a:extLst>
          </p:cNvPr>
          <p:cNvSpPr>
            <a:spLocks noChangeArrowheads="1"/>
          </p:cNvSpPr>
          <p:nvPr/>
        </p:nvSpPr>
        <p:spPr bwMode="auto">
          <a:xfrm>
            <a:off x="3660776" y="996951"/>
            <a:ext cx="4727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2800" b="1">
                <a:solidFill>
                  <a:srgbClr val="003300"/>
                </a:solidFill>
              </a:rPr>
              <a:t>Motor Vehicle Air Pollution</a:t>
            </a:r>
          </a:p>
        </p:txBody>
      </p:sp>
      <p:sp>
        <p:nvSpPr>
          <p:cNvPr id="61449" name="Rectangle 9">
            <a:extLst>
              <a:ext uri="{FF2B5EF4-FFF2-40B4-BE49-F238E27FC236}">
                <a16:creationId xmlns:a16="http://schemas.microsoft.com/office/drawing/2014/main" id="{A5673827-702B-1D6B-DD4E-8CE044A816C2}"/>
              </a:ext>
            </a:extLst>
          </p:cNvPr>
          <p:cNvSpPr>
            <a:spLocks noChangeArrowheads="1"/>
          </p:cNvSpPr>
          <p:nvPr/>
        </p:nvSpPr>
        <p:spPr bwMode="auto">
          <a:xfrm>
            <a:off x="5029201" y="182564"/>
            <a:ext cx="20351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3200" b="1">
                <a:solidFill>
                  <a:srgbClr val="FFFFFF"/>
                </a:solidFill>
              </a:rPr>
              <a:t>Solutions</a:t>
            </a:r>
          </a:p>
        </p:txBody>
      </p:sp>
      <p:sp>
        <p:nvSpPr>
          <p:cNvPr id="61450" name="Rectangle 10">
            <a:extLst>
              <a:ext uri="{FF2B5EF4-FFF2-40B4-BE49-F238E27FC236}">
                <a16:creationId xmlns:a16="http://schemas.microsoft.com/office/drawing/2014/main" id="{28655043-0B4D-5FC6-FFDF-565B889598E8}"/>
              </a:ext>
            </a:extLst>
          </p:cNvPr>
          <p:cNvSpPr>
            <a:spLocks noChangeArrowheads="1"/>
          </p:cNvSpPr>
          <p:nvPr/>
        </p:nvSpPr>
        <p:spPr bwMode="auto">
          <a:xfrm>
            <a:off x="2978150" y="2033588"/>
            <a:ext cx="20145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Use mass transit</a:t>
            </a:r>
          </a:p>
        </p:txBody>
      </p:sp>
      <p:sp>
        <p:nvSpPr>
          <p:cNvPr id="61451" name="Rectangle 11">
            <a:extLst>
              <a:ext uri="{FF2B5EF4-FFF2-40B4-BE49-F238E27FC236}">
                <a16:creationId xmlns:a16="http://schemas.microsoft.com/office/drawing/2014/main" id="{1CCAC208-349D-FAEA-A76C-79B663DC637B}"/>
              </a:ext>
            </a:extLst>
          </p:cNvPr>
          <p:cNvSpPr>
            <a:spLocks noChangeArrowheads="1"/>
          </p:cNvSpPr>
          <p:nvPr/>
        </p:nvSpPr>
        <p:spPr bwMode="auto">
          <a:xfrm>
            <a:off x="2978150" y="2598738"/>
            <a:ext cx="1530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Walk or bike</a:t>
            </a:r>
          </a:p>
        </p:txBody>
      </p:sp>
      <p:sp>
        <p:nvSpPr>
          <p:cNvPr id="61452" name="Rectangle 12">
            <a:extLst>
              <a:ext uri="{FF2B5EF4-FFF2-40B4-BE49-F238E27FC236}">
                <a16:creationId xmlns:a16="http://schemas.microsoft.com/office/drawing/2014/main" id="{917FF829-3165-1709-4177-2EFD4E684BEB}"/>
              </a:ext>
            </a:extLst>
          </p:cNvPr>
          <p:cNvSpPr>
            <a:spLocks noChangeArrowheads="1"/>
          </p:cNvSpPr>
          <p:nvPr/>
        </p:nvSpPr>
        <p:spPr bwMode="auto">
          <a:xfrm>
            <a:off x="2978150" y="3192464"/>
            <a:ext cx="250825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80000"/>
              </a:lnSpc>
              <a:spcBef>
                <a:spcPct val="0"/>
              </a:spcBef>
              <a:spcAft>
                <a:spcPct val="0"/>
              </a:spcAft>
            </a:pPr>
            <a:r>
              <a:rPr lang="en-US" altLang="en-US" b="1">
                <a:solidFill>
                  <a:srgbClr val="000000"/>
                </a:solidFill>
              </a:rPr>
              <a:t>Use less polluting fuels</a:t>
            </a:r>
          </a:p>
        </p:txBody>
      </p:sp>
      <p:sp>
        <p:nvSpPr>
          <p:cNvPr id="61453" name="Rectangle 13">
            <a:extLst>
              <a:ext uri="{FF2B5EF4-FFF2-40B4-BE49-F238E27FC236}">
                <a16:creationId xmlns:a16="http://schemas.microsoft.com/office/drawing/2014/main" id="{503AE28D-FF0D-1F58-AFBF-9BB71D3DA694}"/>
              </a:ext>
            </a:extLst>
          </p:cNvPr>
          <p:cNvSpPr>
            <a:spLocks noChangeArrowheads="1"/>
          </p:cNvSpPr>
          <p:nvPr/>
        </p:nvSpPr>
        <p:spPr bwMode="auto">
          <a:xfrm>
            <a:off x="2978150" y="3879851"/>
            <a:ext cx="26622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Improve fuel efficiency</a:t>
            </a:r>
          </a:p>
        </p:txBody>
      </p:sp>
      <p:sp>
        <p:nvSpPr>
          <p:cNvPr id="61454" name="Rectangle 14">
            <a:extLst>
              <a:ext uri="{FF2B5EF4-FFF2-40B4-BE49-F238E27FC236}">
                <a16:creationId xmlns:a16="http://schemas.microsoft.com/office/drawing/2014/main" id="{6516E150-6C19-4E08-7C17-0F5D5E264FE7}"/>
              </a:ext>
            </a:extLst>
          </p:cNvPr>
          <p:cNvSpPr>
            <a:spLocks noChangeArrowheads="1"/>
          </p:cNvSpPr>
          <p:nvPr/>
        </p:nvSpPr>
        <p:spPr bwMode="auto">
          <a:xfrm>
            <a:off x="2978150" y="4311650"/>
            <a:ext cx="2279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Get older, polluting</a:t>
            </a:r>
          </a:p>
          <a:p>
            <a:pPr fontAlgn="base">
              <a:spcBef>
                <a:spcPct val="0"/>
              </a:spcBef>
              <a:spcAft>
                <a:spcPct val="0"/>
              </a:spcAft>
            </a:pPr>
            <a:r>
              <a:rPr lang="en-US" altLang="en-US" b="1">
                <a:solidFill>
                  <a:srgbClr val="000000"/>
                </a:solidFill>
              </a:rPr>
              <a:t>cars off the road</a:t>
            </a:r>
          </a:p>
        </p:txBody>
      </p:sp>
      <p:sp>
        <p:nvSpPr>
          <p:cNvPr id="61455" name="Rectangle 15">
            <a:extLst>
              <a:ext uri="{FF2B5EF4-FFF2-40B4-BE49-F238E27FC236}">
                <a16:creationId xmlns:a16="http://schemas.microsoft.com/office/drawing/2014/main" id="{64936D2E-38ED-14BE-7FA9-ADF67C0547CA}"/>
              </a:ext>
            </a:extLst>
          </p:cNvPr>
          <p:cNvSpPr>
            <a:spLocks noChangeArrowheads="1"/>
          </p:cNvSpPr>
          <p:nvPr/>
        </p:nvSpPr>
        <p:spPr bwMode="auto">
          <a:xfrm>
            <a:off x="7324725" y="3732214"/>
            <a:ext cx="1874838"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Inspect car</a:t>
            </a:r>
          </a:p>
          <a:p>
            <a:pPr fontAlgn="base">
              <a:spcBef>
                <a:spcPct val="0"/>
              </a:spcBef>
              <a:spcAft>
                <a:spcPct val="0"/>
              </a:spcAft>
            </a:pPr>
            <a:r>
              <a:rPr lang="en-US" altLang="en-US" b="1">
                <a:solidFill>
                  <a:srgbClr val="000000"/>
                </a:solidFill>
              </a:rPr>
              <a:t>exhaust systems</a:t>
            </a:r>
          </a:p>
          <a:p>
            <a:pPr fontAlgn="base">
              <a:spcBef>
                <a:spcPct val="0"/>
              </a:spcBef>
              <a:spcAft>
                <a:spcPct val="0"/>
              </a:spcAft>
            </a:pPr>
            <a:r>
              <a:rPr lang="en-US" altLang="en-US" b="1">
                <a:solidFill>
                  <a:srgbClr val="000000"/>
                </a:solidFill>
              </a:rPr>
              <a:t>twice a year</a:t>
            </a:r>
          </a:p>
        </p:txBody>
      </p:sp>
      <p:sp>
        <p:nvSpPr>
          <p:cNvPr id="61456" name="Rectangle 16">
            <a:extLst>
              <a:ext uri="{FF2B5EF4-FFF2-40B4-BE49-F238E27FC236}">
                <a16:creationId xmlns:a16="http://schemas.microsoft.com/office/drawing/2014/main" id="{D88DE363-DEBC-CA84-3E45-4937A86B6D63}"/>
              </a:ext>
            </a:extLst>
          </p:cNvPr>
          <p:cNvSpPr>
            <a:spLocks noChangeArrowheads="1"/>
          </p:cNvSpPr>
          <p:nvPr/>
        </p:nvSpPr>
        <p:spPr bwMode="auto">
          <a:xfrm>
            <a:off x="7324726" y="2014539"/>
            <a:ext cx="1908175"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Require emission</a:t>
            </a:r>
          </a:p>
          <a:p>
            <a:pPr fontAlgn="base">
              <a:spcBef>
                <a:spcPct val="0"/>
              </a:spcBef>
              <a:spcAft>
                <a:spcPct val="0"/>
              </a:spcAft>
            </a:pPr>
            <a:r>
              <a:rPr lang="en-US" altLang="en-US" b="1">
                <a:solidFill>
                  <a:srgbClr val="000000"/>
                </a:solidFill>
              </a:rPr>
              <a:t>control devices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1513_Indoor_Air_Pollution_E">
            <a:extLst>
              <a:ext uri="{FF2B5EF4-FFF2-40B4-BE49-F238E27FC236}">
                <a16:creationId xmlns:a16="http://schemas.microsoft.com/office/drawing/2014/main" id="{4B3B114B-6F19-E9F6-C667-47FB07621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364" y="55564"/>
            <a:ext cx="4041775" cy="677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Rectangle 3">
            <a:extLst>
              <a:ext uri="{FF2B5EF4-FFF2-40B4-BE49-F238E27FC236}">
                <a16:creationId xmlns:a16="http://schemas.microsoft.com/office/drawing/2014/main" id="{8E67BF13-8779-85FB-0333-7AABA01FD222}"/>
              </a:ext>
            </a:extLst>
          </p:cNvPr>
          <p:cNvSpPr>
            <a:spLocks noChangeArrowheads="1"/>
          </p:cNvSpPr>
          <p:nvPr/>
        </p:nvSpPr>
        <p:spPr bwMode="auto">
          <a:xfrm>
            <a:off x="9156700" y="6562726"/>
            <a:ext cx="15113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41029" rIns="82058" bIns="41029"/>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algn="r" eaLnBrk="0" fontAlgn="base" hangingPunct="0">
              <a:spcBef>
                <a:spcPct val="0"/>
              </a:spcBef>
              <a:spcAft>
                <a:spcPct val="0"/>
              </a:spcAft>
            </a:pPr>
            <a:r>
              <a:rPr lang="en-US" altLang="en-US" sz="1200" b="1">
                <a:solidFill>
                  <a:srgbClr val="000000"/>
                </a:solidFill>
              </a:rPr>
              <a:t>Fig. 15-13, p. 381</a:t>
            </a:r>
          </a:p>
        </p:txBody>
      </p:sp>
      <p:sp>
        <p:nvSpPr>
          <p:cNvPr id="64516" name="Rectangle 4">
            <a:extLst>
              <a:ext uri="{FF2B5EF4-FFF2-40B4-BE49-F238E27FC236}">
                <a16:creationId xmlns:a16="http://schemas.microsoft.com/office/drawing/2014/main" id="{D5B5D4BB-023B-E7D9-5E2D-87F48ACA45D0}"/>
              </a:ext>
            </a:extLst>
          </p:cNvPr>
          <p:cNvSpPr>
            <a:spLocks noChangeArrowheads="1"/>
          </p:cNvSpPr>
          <p:nvPr/>
        </p:nvSpPr>
        <p:spPr bwMode="auto">
          <a:xfrm>
            <a:off x="5067300" y="46038"/>
            <a:ext cx="18213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2800" b="1">
                <a:solidFill>
                  <a:srgbClr val="FFFFFF"/>
                </a:solidFill>
              </a:rPr>
              <a:t>Solutions</a:t>
            </a:r>
          </a:p>
        </p:txBody>
      </p:sp>
      <p:sp>
        <p:nvSpPr>
          <p:cNvPr id="64517" name="Rectangle 5">
            <a:extLst>
              <a:ext uri="{FF2B5EF4-FFF2-40B4-BE49-F238E27FC236}">
                <a16:creationId xmlns:a16="http://schemas.microsoft.com/office/drawing/2014/main" id="{31D3F383-7769-D7CD-C8C3-65EA2EDD1104}"/>
              </a:ext>
            </a:extLst>
          </p:cNvPr>
          <p:cNvSpPr>
            <a:spLocks noChangeArrowheads="1"/>
          </p:cNvSpPr>
          <p:nvPr/>
        </p:nvSpPr>
        <p:spPr bwMode="auto">
          <a:xfrm>
            <a:off x="4914900" y="615951"/>
            <a:ext cx="2317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3300"/>
                </a:solidFill>
              </a:rPr>
              <a:t>Indoor Air Pollution</a:t>
            </a:r>
          </a:p>
        </p:txBody>
      </p:sp>
      <p:sp>
        <p:nvSpPr>
          <p:cNvPr id="64518" name="Rectangle 6">
            <a:extLst>
              <a:ext uri="{FF2B5EF4-FFF2-40B4-BE49-F238E27FC236}">
                <a16:creationId xmlns:a16="http://schemas.microsoft.com/office/drawing/2014/main" id="{C55E1677-A01A-2A91-5E41-FAB2C6857F76}"/>
              </a:ext>
            </a:extLst>
          </p:cNvPr>
          <p:cNvSpPr>
            <a:spLocks noChangeArrowheads="1"/>
          </p:cNvSpPr>
          <p:nvPr/>
        </p:nvSpPr>
        <p:spPr bwMode="auto">
          <a:xfrm>
            <a:off x="4078288" y="1295401"/>
            <a:ext cx="16764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80000"/>
              </a:lnSpc>
              <a:spcBef>
                <a:spcPct val="0"/>
              </a:spcBef>
              <a:spcAft>
                <a:spcPct val="0"/>
              </a:spcAft>
            </a:pPr>
            <a:r>
              <a:rPr lang="en-US" altLang="en-US" sz="1300" b="1">
                <a:solidFill>
                  <a:srgbClr val="000000"/>
                </a:solidFill>
              </a:rPr>
              <a:t>Clean ceiling tiles</a:t>
            </a:r>
          </a:p>
          <a:p>
            <a:pPr fontAlgn="base">
              <a:lnSpc>
                <a:spcPct val="80000"/>
              </a:lnSpc>
              <a:spcBef>
                <a:spcPct val="0"/>
              </a:spcBef>
              <a:spcAft>
                <a:spcPct val="0"/>
              </a:spcAft>
            </a:pPr>
            <a:r>
              <a:rPr lang="en-US" altLang="en-US" sz="1300" b="1">
                <a:solidFill>
                  <a:srgbClr val="000000"/>
                </a:solidFill>
              </a:rPr>
              <a:t>and line AC </a:t>
            </a:r>
          </a:p>
          <a:p>
            <a:pPr fontAlgn="base">
              <a:lnSpc>
                <a:spcPct val="80000"/>
              </a:lnSpc>
              <a:spcBef>
                <a:spcPct val="0"/>
              </a:spcBef>
              <a:spcAft>
                <a:spcPct val="0"/>
              </a:spcAft>
            </a:pPr>
            <a:r>
              <a:rPr lang="en-US" altLang="en-US" sz="1300" b="1">
                <a:solidFill>
                  <a:srgbClr val="000000"/>
                </a:solidFill>
              </a:rPr>
              <a:t>ducts to </a:t>
            </a:r>
          </a:p>
          <a:p>
            <a:pPr fontAlgn="base">
              <a:lnSpc>
                <a:spcPct val="80000"/>
              </a:lnSpc>
              <a:spcBef>
                <a:spcPct val="0"/>
              </a:spcBef>
              <a:spcAft>
                <a:spcPct val="0"/>
              </a:spcAft>
            </a:pPr>
            <a:r>
              <a:rPr lang="en-US" altLang="en-US" sz="1300" b="1">
                <a:solidFill>
                  <a:srgbClr val="000000"/>
                </a:solidFill>
              </a:rPr>
              <a:t>prevent release</a:t>
            </a:r>
          </a:p>
          <a:p>
            <a:pPr fontAlgn="base">
              <a:lnSpc>
                <a:spcPct val="80000"/>
              </a:lnSpc>
              <a:spcBef>
                <a:spcPct val="0"/>
              </a:spcBef>
              <a:spcAft>
                <a:spcPct val="0"/>
              </a:spcAft>
            </a:pPr>
            <a:r>
              <a:rPr lang="en-US" altLang="en-US" sz="1300" b="1">
                <a:solidFill>
                  <a:srgbClr val="000000"/>
                </a:solidFill>
              </a:rPr>
              <a:t>of mineral fibers</a:t>
            </a:r>
          </a:p>
        </p:txBody>
      </p:sp>
      <p:sp>
        <p:nvSpPr>
          <p:cNvPr id="64519" name="Rectangle 7">
            <a:extLst>
              <a:ext uri="{FF2B5EF4-FFF2-40B4-BE49-F238E27FC236}">
                <a16:creationId xmlns:a16="http://schemas.microsoft.com/office/drawing/2014/main" id="{3507859D-C43B-3604-8291-6070FD7EFD2A}"/>
              </a:ext>
            </a:extLst>
          </p:cNvPr>
          <p:cNvSpPr>
            <a:spLocks noChangeArrowheads="1"/>
          </p:cNvSpPr>
          <p:nvPr/>
        </p:nvSpPr>
        <p:spPr bwMode="auto">
          <a:xfrm>
            <a:off x="6584950" y="1447801"/>
            <a:ext cx="15240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80000"/>
              </a:lnSpc>
              <a:spcBef>
                <a:spcPct val="0"/>
              </a:spcBef>
              <a:spcAft>
                <a:spcPct val="0"/>
              </a:spcAft>
            </a:pPr>
            <a:r>
              <a:rPr lang="en-US" altLang="en-US" sz="1300" b="1">
                <a:solidFill>
                  <a:srgbClr val="000000"/>
                </a:solidFill>
              </a:rPr>
              <a:t>Use adjustable</a:t>
            </a:r>
          </a:p>
          <a:p>
            <a:pPr fontAlgn="base">
              <a:lnSpc>
                <a:spcPct val="80000"/>
              </a:lnSpc>
              <a:spcBef>
                <a:spcPct val="0"/>
              </a:spcBef>
              <a:spcAft>
                <a:spcPct val="0"/>
              </a:spcAft>
            </a:pPr>
            <a:r>
              <a:rPr lang="en-US" altLang="en-US" sz="1300" b="1">
                <a:solidFill>
                  <a:srgbClr val="000000"/>
                </a:solidFill>
              </a:rPr>
              <a:t>fresh air vents for work spaces</a:t>
            </a:r>
          </a:p>
        </p:txBody>
      </p:sp>
      <p:sp>
        <p:nvSpPr>
          <p:cNvPr id="64520" name="Rectangle 8">
            <a:extLst>
              <a:ext uri="{FF2B5EF4-FFF2-40B4-BE49-F238E27FC236}">
                <a16:creationId xmlns:a16="http://schemas.microsoft.com/office/drawing/2014/main" id="{862A011B-3743-C484-31CE-96E167FD2ABC}"/>
              </a:ext>
            </a:extLst>
          </p:cNvPr>
          <p:cNvSpPr>
            <a:spLocks noChangeArrowheads="1"/>
          </p:cNvSpPr>
          <p:nvPr/>
        </p:nvSpPr>
        <p:spPr bwMode="auto">
          <a:xfrm>
            <a:off x="6584951" y="1041401"/>
            <a:ext cx="1119217" cy="43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80000"/>
              </a:lnSpc>
              <a:spcBef>
                <a:spcPct val="0"/>
              </a:spcBef>
              <a:spcAft>
                <a:spcPct val="0"/>
              </a:spcAft>
            </a:pPr>
            <a:r>
              <a:rPr lang="en-US" altLang="en-US" sz="1400" b="1">
                <a:solidFill>
                  <a:srgbClr val="003366"/>
                </a:solidFill>
              </a:rPr>
              <a:t>Cleanup or</a:t>
            </a:r>
          </a:p>
          <a:p>
            <a:pPr fontAlgn="base">
              <a:lnSpc>
                <a:spcPct val="80000"/>
              </a:lnSpc>
              <a:spcBef>
                <a:spcPct val="0"/>
              </a:spcBef>
              <a:spcAft>
                <a:spcPct val="0"/>
              </a:spcAft>
            </a:pPr>
            <a:r>
              <a:rPr lang="en-US" altLang="en-US" sz="1400" b="1">
                <a:solidFill>
                  <a:srgbClr val="003366"/>
                </a:solidFill>
              </a:rPr>
              <a:t>Dilution</a:t>
            </a:r>
          </a:p>
        </p:txBody>
      </p:sp>
      <p:sp>
        <p:nvSpPr>
          <p:cNvPr id="64521" name="Rectangle 9">
            <a:extLst>
              <a:ext uri="{FF2B5EF4-FFF2-40B4-BE49-F238E27FC236}">
                <a16:creationId xmlns:a16="http://schemas.microsoft.com/office/drawing/2014/main" id="{61E63259-B9FE-F88D-649C-CAAEA984E602}"/>
              </a:ext>
            </a:extLst>
          </p:cNvPr>
          <p:cNvSpPr>
            <a:spLocks noChangeArrowheads="1"/>
          </p:cNvSpPr>
          <p:nvPr/>
        </p:nvSpPr>
        <p:spPr bwMode="auto">
          <a:xfrm>
            <a:off x="4078288" y="1023938"/>
            <a:ext cx="1103312"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400" b="1">
                <a:solidFill>
                  <a:srgbClr val="003366"/>
                </a:solidFill>
              </a:rPr>
              <a:t>Prevention</a:t>
            </a:r>
          </a:p>
        </p:txBody>
      </p:sp>
      <p:sp>
        <p:nvSpPr>
          <p:cNvPr id="64522" name="Rectangle 10">
            <a:extLst>
              <a:ext uri="{FF2B5EF4-FFF2-40B4-BE49-F238E27FC236}">
                <a16:creationId xmlns:a16="http://schemas.microsoft.com/office/drawing/2014/main" id="{607E9CB4-19F8-4B65-DEAF-53857D70BED0}"/>
              </a:ext>
            </a:extLst>
          </p:cNvPr>
          <p:cNvSpPr>
            <a:spLocks noChangeArrowheads="1"/>
          </p:cNvSpPr>
          <p:nvPr/>
        </p:nvSpPr>
        <p:spPr bwMode="auto">
          <a:xfrm>
            <a:off x="6584950" y="5508626"/>
            <a:ext cx="16764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80000"/>
              </a:lnSpc>
              <a:spcBef>
                <a:spcPct val="0"/>
              </a:spcBef>
              <a:spcAft>
                <a:spcPct val="0"/>
              </a:spcAft>
            </a:pPr>
            <a:r>
              <a:rPr lang="en-US" altLang="en-US" sz="1300" b="1">
                <a:solidFill>
                  <a:srgbClr val="000000"/>
                </a:solidFill>
              </a:rPr>
              <a:t>Use exhaust hoods</a:t>
            </a:r>
          </a:p>
          <a:p>
            <a:pPr fontAlgn="base">
              <a:lnSpc>
                <a:spcPct val="80000"/>
              </a:lnSpc>
              <a:spcBef>
                <a:spcPct val="0"/>
              </a:spcBef>
              <a:spcAft>
                <a:spcPct val="0"/>
              </a:spcAft>
            </a:pPr>
            <a:r>
              <a:rPr lang="en-US" altLang="en-US" sz="1300" b="1">
                <a:solidFill>
                  <a:srgbClr val="000000"/>
                </a:solidFill>
              </a:rPr>
              <a:t>for stoves and</a:t>
            </a:r>
          </a:p>
          <a:p>
            <a:pPr fontAlgn="base">
              <a:lnSpc>
                <a:spcPct val="80000"/>
              </a:lnSpc>
              <a:spcBef>
                <a:spcPct val="0"/>
              </a:spcBef>
              <a:spcAft>
                <a:spcPct val="0"/>
              </a:spcAft>
            </a:pPr>
            <a:r>
              <a:rPr lang="en-US" altLang="en-US" sz="1300" b="1">
                <a:solidFill>
                  <a:srgbClr val="000000"/>
                </a:solidFill>
              </a:rPr>
              <a:t>appliances burning</a:t>
            </a:r>
          </a:p>
          <a:p>
            <a:pPr fontAlgn="base">
              <a:lnSpc>
                <a:spcPct val="80000"/>
              </a:lnSpc>
              <a:spcBef>
                <a:spcPct val="0"/>
              </a:spcBef>
              <a:spcAft>
                <a:spcPct val="0"/>
              </a:spcAft>
            </a:pPr>
            <a:r>
              <a:rPr lang="en-US" altLang="en-US" sz="1300" b="1">
                <a:solidFill>
                  <a:srgbClr val="000000"/>
                </a:solidFill>
              </a:rPr>
              <a:t>natural gas</a:t>
            </a:r>
          </a:p>
        </p:txBody>
      </p:sp>
      <p:sp>
        <p:nvSpPr>
          <p:cNvPr id="64523" name="Rectangle 11">
            <a:extLst>
              <a:ext uri="{FF2B5EF4-FFF2-40B4-BE49-F238E27FC236}">
                <a16:creationId xmlns:a16="http://schemas.microsoft.com/office/drawing/2014/main" id="{308B3CF0-EEA3-D204-DF70-E7BB95854CEA}"/>
              </a:ext>
            </a:extLst>
          </p:cNvPr>
          <p:cNvSpPr>
            <a:spLocks noChangeArrowheads="1"/>
          </p:cNvSpPr>
          <p:nvPr/>
        </p:nvSpPr>
        <p:spPr bwMode="auto">
          <a:xfrm>
            <a:off x="6584950" y="4572001"/>
            <a:ext cx="16002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80000"/>
              </a:lnSpc>
              <a:spcBef>
                <a:spcPct val="0"/>
              </a:spcBef>
              <a:spcAft>
                <a:spcPct val="0"/>
              </a:spcAft>
            </a:pPr>
            <a:r>
              <a:rPr lang="en-US" altLang="en-US" sz="1300" b="1">
                <a:solidFill>
                  <a:srgbClr val="000000"/>
                </a:solidFill>
              </a:rPr>
              <a:t>Use efficient</a:t>
            </a:r>
          </a:p>
          <a:p>
            <a:pPr fontAlgn="base">
              <a:lnSpc>
                <a:spcPct val="80000"/>
              </a:lnSpc>
              <a:spcBef>
                <a:spcPct val="0"/>
              </a:spcBef>
              <a:spcAft>
                <a:spcPct val="0"/>
              </a:spcAft>
            </a:pPr>
            <a:r>
              <a:rPr lang="en-US" altLang="en-US" sz="1300" b="1">
                <a:solidFill>
                  <a:srgbClr val="000000"/>
                </a:solidFill>
              </a:rPr>
              <a:t>venting systems for wood-</a:t>
            </a:r>
          </a:p>
          <a:p>
            <a:pPr fontAlgn="base">
              <a:lnSpc>
                <a:spcPct val="80000"/>
              </a:lnSpc>
              <a:spcBef>
                <a:spcPct val="0"/>
              </a:spcBef>
              <a:spcAft>
                <a:spcPct val="0"/>
              </a:spcAft>
            </a:pPr>
            <a:r>
              <a:rPr lang="en-US" altLang="en-US" sz="1300" b="1">
                <a:solidFill>
                  <a:srgbClr val="000000"/>
                </a:solidFill>
              </a:rPr>
              <a:t>burning</a:t>
            </a:r>
          </a:p>
          <a:p>
            <a:pPr fontAlgn="base">
              <a:lnSpc>
                <a:spcPct val="80000"/>
              </a:lnSpc>
              <a:spcBef>
                <a:spcPct val="0"/>
              </a:spcBef>
              <a:spcAft>
                <a:spcPct val="0"/>
              </a:spcAft>
            </a:pPr>
            <a:r>
              <a:rPr lang="en-US" altLang="en-US" sz="1300" b="1">
                <a:solidFill>
                  <a:srgbClr val="000000"/>
                </a:solidFill>
              </a:rPr>
              <a:t>stoves</a:t>
            </a:r>
          </a:p>
        </p:txBody>
      </p:sp>
      <p:sp>
        <p:nvSpPr>
          <p:cNvPr id="64524" name="Rectangle 12">
            <a:extLst>
              <a:ext uri="{FF2B5EF4-FFF2-40B4-BE49-F238E27FC236}">
                <a16:creationId xmlns:a16="http://schemas.microsoft.com/office/drawing/2014/main" id="{1B732CC1-CFD4-B148-F1F8-ABFD13225007}"/>
              </a:ext>
            </a:extLst>
          </p:cNvPr>
          <p:cNvSpPr>
            <a:spLocks noChangeArrowheads="1"/>
          </p:cNvSpPr>
          <p:nvPr/>
        </p:nvSpPr>
        <p:spPr bwMode="auto">
          <a:xfrm>
            <a:off x="6584950" y="3692525"/>
            <a:ext cx="1451038" cy="73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80000"/>
              </a:lnSpc>
              <a:spcBef>
                <a:spcPct val="0"/>
              </a:spcBef>
              <a:spcAft>
                <a:spcPct val="0"/>
              </a:spcAft>
            </a:pPr>
            <a:r>
              <a:rPr lang="en-US" altLang="en-US" sz="1300" b="1">
                <a:solidFill>
                  <a:srgbClr val="000000"/>
                </a:solidFill>
              </a:rPr>
              <a:t>Circulate a</a:t>
            </a:r>
          </a:p>
          <a:p>
            <a:pPr fontAlgn="base">
              <a:lnSpc>
                <a:spcPct val="80000"/>
              </a:lnSpc>
              <a:spcBef>
                <a:spcPct val="0"/>
              </a:spcBef>
              <a:spcAft>
                <a:spcPct val="0"/>
              </a:spcAft>
            </a:pPr>
            <a:r>
              <a:rPr lang="en-US" altLang="en-US" sz="1300" b="1">
                <a:solidFill>
                  <a:srgbClr val="000000"/>
                </a:solidFill>
              </a:rPr>
              <a:t>building’s air</a:t>
            </a:r>
          </a:p>
          <a:p>
            <a:pPr fontAlgn="base">
              <a:lnSpc>
                <a:spcPct val="80000"/>
              </a:lnSpc>
              <a:spcBef>
                <a:spcPct val="0"/>
              </a:spcBef>
              <a:spcAft>
                <a:spcPct val="0"/>
              </a:spcAft>
            </a:pPr>
            <a:r>
              <a:rPr lang="en-US" altLang="en-US" sz="1300" b="1">
                <a:solidFill>
                  <a:srgbClr val="000000"/>
                </a:solidFill>
              </a:rPr>
              <a:t>through rooftop</a:t>
            </a:r>
          </a:p>
          <a:p>
            <a:pPr fontAlgn="base">
              <a:lnSpc>
                <a:spcPct val="80000"/>
              </a:lnSpc>
              <a:spcBef>
                <a:spcPct val="0"/>
              </a:spcBef>
              <a:spcAft>
                <a:spcPct val="0"/>
              </a:spcAft>
            </a:pPr>
            <a:r>
              <a:rPr lang="en-US" altLang="en-US" sz="1300" b="1">
                <a:solidFill>
                  <a:srgbClr val="000000"/>
                </a:solidFill>
              </a:rPr>
              <a:t>greenhouses</a:t>
            </a:r>
          </a:p>
        </p:txBody>
      </p:sp>
      <p:sp>
        <p:nvSpPr>
          <p:cNvPr id="64525" name="Rectangle 13">
            <a:extLst>
              <a:ext uri="{FF2B5EF4-FFF2-40B4-BE49-F238E27FC236}">
                <a16:creationId xmlns:a16="http://schemas.microsoft.com/office/drawing/2014/main" id="{2125F577-D287-013C-3765-C01B392AD23E}"/>
              </a:ext>
            </a:extLst>
          </p:cNvPr>
          <p:cNvSpPr>
            <a:spLocks noChangeArrowheads="1"/>
          </p:cNvSpPr>
          <p:nvPr/>
        </p:nvSpPr>
        <p:spPr bwMode="auto">
          <a:xfrm>
            <a:off x="6584950" y="2971801"/>
            <a:ext cx="14478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80000"/>
              </a:lnSpc>
              <a:spcBef>
                <a:spcPct val="0"/>
              </a:spcBef>
              <a:spcAft>
                <a:spcPct val="0"/>
              </a:spcAft>
            </a:pPr>
            <a:r>
              <a:rPr lang="en-US" altLang="en-US" sz="1300" b="1">
                <a:solidFill>
                  <a:srgbClr val="000000"/>
                </a:solidFill>
              </a:rPr>
              <a:t>Change air more</a:t>
            </a:r>
          </a:p>
          <a:p>
            <a:pPr fontAlgn="base">
              <a:lnSpc>
                <a:spcPct val="80000"/>
              </a:lnSpc>
              <a:spcBef>
                <a:spcPct val="0"/>
              </a:spcBef>
              <a:spcAft>
                <a:spcPct val="0"/>
              </a:spcAft>
            </a:pPr>
            <a:r>
              <a:rPr lang="en-US" altLang="en-US" sz="1300" b="1">
                <a:solidFill>
                  <a:srgbClr val="000000"/>
                </a:solidFill>
              </a:rPr>
              <a:t>frequently</a:t>
            </a:r>
          </a:p>
        </p:txBody>
      </p:sp>
      <p:sp>
        <p:nvSpPr>
          <p:cNvPr id="64526" name="Rectangle 14">
            <a:extLst>
              <a:ext uri="{FF2B5EF4-FFF2-40B4-BE49-F238E27FC236}">
                <a16:creationId xmlns:a16="http://schemas.microsoft.com/office/drawing/2014/main" id="{96B5218D-00A7-F57D-BAD6-F62AD40F76C1}"/>
              </a:ext>
            </a:extLst>
          </p:cNvPr>
          <p:cNvSpPr>
            <a:spLocks noChangeArrowheads="1"/>
          </p:cNvSpPr>
          <p:nvPr/>
        </p:nvSpPr>
        <p:spPr bwMode="auto">
          <a:xfrm>
            <a:off x="6584950" y="2209801"/>
            <a:ext cx="1371600"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80000"/>
              </a:lnSpc>
              <a:spcBef>
                <a:spcPct val="0"/>
              </a:spcBef>
              <a:spcAft>
                <a:spcPct val="0"/>
              </a:spcAft>
            </a:pPr>
            <a:r>
              <a:rPr lang="en-US" altLang="en-US" sz="1300" b="1">
                <a:solidFill>
                  <a:srgbClr val="000000"/>
                </a:solidFill>
              </a:rPr>
              <a:t>Increase intake of outside air</a:t>
            </a:r>
          </a:p>
        </p:txBody>
      </p:sp>
      <p:sp>
        <p:nvSpPr>
          <p:cNvPr id="64527" name="Rectangle 15">
            <a:extLst>
              <a:ext uri="{FF2B5EF4-FFF2-40B4-BE49-F238E27FC236}">
                <a16:creationId xmlns:a16="http://schemas.microsoft.com/office/drawing/2014/main" id="{8FE620F4-2C9A-4250-A868-FB41FAC238E0}"/>
              </a:ext>
            </a:extLst>
          </p:cNvPr>
          <p:cNvSpPr>
            <a:spLocks noChangeArrowheads="1"/>
          </p:cNvSpPr>
          <p:nvPr/>
        </p:nvSpPr>
        <p:spPr bwMode="auto">
          <a:xfrm>
            <a:off x="4078288" y="5656263"/>
            <a:ext cx="1850186"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80000"/>
              </a:lnSpc>
              <a:spcBef>
                <a:spcPct val="0"/>
              </a:spcBef>
              <a:spcAft>
                <a:spcPct val="0"/>
              </a:spcAft>
            </a:pPr>
            <a:r>
              <a:rPr lang="en-US" altLang="en-US" sz="1300" b="1">
                <a:solidFill>
                  <a:srgbClr val="000000"/>
                </a:solidFill>
              </a:rPr>
              <a:t>Use less </a:t>
            </a:r>
          </a:p>
          <a:p>
            <a:pPr fontAlgn="base">
              <a:lnSpc>
                <a:spcPct val="80000"/>
              </a:lnSpc>
              <a:spcBef>
                <a:spcPct val="0"/>
              </a:spcBef>
              <a:spcAft>
                <a:spcPct val="0"/>
              </a:spcAft>
            </a:pPr>
            <a:r>
              <a:rPr lang="en-US" altLang="en-US" sz="1300" b="1">
                <a:solidFill>
                  <a:srgbClr val="000000"/>
                </a:solidFill>
              </a:rPr>
              <a:t>polluting</a:t>
            </a:r>
          </a:p>
          <a:p>
            <a:pPr fontAlgn="base">
              <a:lnSpc>
                <a:spcPct val="80000"/>
              </a:lnSpc>
              <a:spcBef>
                <a:spcPct val="0"/>
              </a:spcBef>
              <a:spcAft>
                <a:spcPct val="0"/>
              </a:spcAft>
            </a:pPr>
            <a:r>
              <a:rPr lang="en-US" altLang="en-US" sz="1300" b="1">
                <a:solidFill>
                  <a:srgbClr val="000000"/>
                </a:solidFill>
              </a:rPr>
              <a:t>substitutes for</a:t>
            </a:r>
          </a:p>
          <a:p>
            <a:pPr fontAlgn="base">
              <a:lnSpc>
                <a:spcPct val="80000"/>
              </a:lnSpc>
              <a:spcBef>
                <a:spcPct val="0"/>
              </a:spcBef>
              <a:spcAft>
                <a:spcPct val="0"/>
              </a:spcAft>
            </a:pPr>
            <a:r>
              <a:rPr lang="en-US" altLang="en-US" sz="1300" b="1">
                <a:solidFill>
                  <a:srgbClr val="000000"/>
                </a:solidFill>
              </a:rPr>
              <a:t>harmful cleaning</a:t>
            </a:r>
          </a:p>
          <a:p>
            <a:pPr fontAlgn="base">
              <a:lnSpc>
                <a:spcPct val="80000"/>
              </a:lnSpc>
              <a:spcBef>
                <a:spcPct val="0"/>
              </a:spcBef>
              <a:spcAft>
                <a:spcPct val="0"/>
              </a:spcAft>
            </a:pPr>
            <a:r>
              <a:rPr lang="en-US" altLang="en-US" sz="1300" b="1">
                <a:solidFill>
                  <a:srgbClr val="000000"/>
                </a:solidFill>
              </a:rPr>
              <a:t>agents, paints, </a:t>
            </a:r>
          </a:p>
          <a:p>
            <a:pPr fontAlgn="base">
              <a:lnSpc>
                <a:spcPct val="80000"/>
              </a:lnSpc>
              <a:spcBef>
                <a:spcPct val="0"/>
              </a:spcBef>
              <a:spcAft>
                <a:spcPct val="0"/>
              </a:spcAft>
            </a:pPr>
            <a:r>
              <a:rPr lang="en-US" altLang="en-US" sz="1300" b="1">
                <a:solidFill>
                  <a:srgbClr val="000000"/>
                </a:solidFill>
              </a:rPr>
              <a:t>   and other products</a:t>
            </a:r>
          </a:p>
        </p:txBody>
      </p:sp>
      <p:sp>
        <p:nvSpPr>
          <p:cNvPr id="64528" name="Rectangle 16">
            <a:extLst>
              <a:ext uri="{FF2B5EF4-FFF2-40B4-BE49-F238E27FC236}">
                <a16:creationId xmlns:a16="http://schemas.microsoft.com/office/drawing/2014/main" id="{F5FDC67B-87FA-14F8-0046-97B5D4736D75}"/>
              </a:ext>
            </a:extLst>
          </p:cNvPr>
          <p:cNvSpPr>
            <a:spLocks noChangeArrowheads="1"/>
          </p:cNvSpPr>
          <p:nvPr/>
        </p:nvSpPr>
        <p:spPr bwMode="auto">
          <a:xfrm>
            <a:off x="4078288" y="4876801"/>
            <a:ext cx="1636712"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80000"/>
              </a:lnSpc>
              <a:spcBef>
                <a:spcPct val="0"/>
              </a:spcBef>
              <a:spcAft>
                <a:spcPct val="0"/>
              </a:spcAft>
            </a:pPr>
            <a:r>
              <a:rPr lang="en-US" altLang="en-US" sz="1300" b="1">
                <a:solidFill>
                  <a:srgbClr val="000000"/>
                </a:solidFill>
              </a:rPr>
              <a:t>Use office machines</a:t>
            </a:r>
          </a:p>
          <a:p>
            <a:pPr fontAlgn="base">
              <a:lnSpc>
                <a:spcPct val="80000"/>
              </a:lnSpc>
              <a:spcBef>
                <a:spcPct val="0"/>
              </a:spcBef>
              <a:spcAft>
                <a:spcPct val="0"/>
              </a:spcAft>
            </a:pPr>
            <a:r>
              <a:rPr lang="en-US" altLang="en-US" sz="1300" b="1">
                <a:solidFill>
                  <a:srgbClr val="000000"/>
                </a:solidFill>
              </a:rPr>
              <a:t>in well-</a:t>
            </a:r>
          </a:p>
          <a:p>
            <a:pPr fontAlgn="base">
              <a:lnSpc>
                <a:spcPct val="80000"/>
              </a:lnSpc>
              <a:spcBef>
                <a:spcPct val="0"/>
              </a:spcBef>
              <a:spcAft>
                <a:spcPct val="0"/>
              </a:spcAft>
            </a:pPr>
            <a:r>
              <a:rPr lang="en-US" altLang="en-US" sz="1300" b="1">
                <a:solidFill>
                  <a:srgbClr val="000000"/>
                </a:solidFill>
              </a:rPr>
              <a:t>ventilated areas</a:t>
            </a:r>
          </a:p>
        </p:txBody>
      </p:sp>
      <p:sp>
        <p:nvSpPr>
          <p:cNvPr id="64529" name="Rectangle 17">
            <a:extLst>
              <a:ext uri="{FF2B5EF4-FFF2-40B4-BE49-F238E27FC236}">
                <a16:creationId xmlns:a16="http://schemas.microsoft.com/office/drawing/2014/main" id="{B59DDA6C-7E63-400A-204A-55E66ED6E986}"/>
              </a:ext>
            </a:extLst>
          </p:cNvPr>
          <p:cNvSpPr>
            <a:spLocks noChangeArrowheads="1"/>
          </p:cNvSpPr>
          <p:nvPr/>
        </p:nvSpPr>
        <p:spPr bwMode="auto">
          <a:xfrm>
            <a:off x="4078289" y="4467226"/>
            <a:ext cx="1308371" cy="41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80000"/>
              </a:lnSpc>
              <a:spcBef>
                <a:spcPct val="0"/>
              </a:spcBef>
              <a:spcAft>
                <a:spcPct val="0"/>
              </a:spcAft>
            </a:pPr>
            <a:r>
              <a:rPr lang="en-US" altLang="en-US" sz="1300" b="1">
                <a:solidFill>
                  <a:srgbClr val="000000"/>
                </a:solidFill>
              </a:rPr>
              <a:t>Prevent radon</a:t>
            </a:r>
          </a:p>
          <a:p>
            <a:pPr fontAlgn="base">
              <a:lnSpc>
                <a:spcPct val="80000"/>
              </a:lnSpc>
              <a:spcBef>
                <a:spcPct val="0"/>
              </a:spcBef>
              <a:spcAft>
                <a:spcPct val="0"/>
              </a:spcAft>
            </a:pPr>
            <a:r>
              <a:rPr lang="en-US" altLang="en-US" sz="1300" b="1">
                <a:solidFill>
                  <a:srgbClr val="000000"/>
                </a:solidFill>
              </a:rPr>
              <a:t>infiltration</a:t>
            </a:r>
          </a:p>
        </p:txBody>
      </p:sp>
      <p:sp>
        <p:nvSpPr>
          <p:cNvPr id="64530" name="Rectangle 18">
            <a:extLst>
              <a:ext uri="{FF2B5EF4-FFF2-40B4-BE49-F238E27FC236}">
                <a16:creationId xmlns:a16="http://schemas.microsoft.com/office/drawing/2014/main" id="{A10705AB-7B26-743F-1542-5DC032A73B5E}"/>
              </a:ext>
            </a:extLst>
          </p:cNvPr>
          <p:cNvSpPr>
            <a:spLocks noChangeArrowheads="1"/>
          </p:cNvSpPr>
          <p:nvPr/>
        </p:nvSpPr>
        <p:spPr bwMode="auto">
          <a:xfrm>
            <a:off x="4078288" y="3057526"/>
            <a:ext cx="1446212"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80000"/>
              </a:lnSpc>
              <a:spcBef>
                <a:spcPct val="0"/>
              </a:spcBef>
              <a:spcAft>
                <a:spcPct val="0"/>
              </a:spcAft>
            </a:pPr>
            <a:r>
              <a:rPr lang="en-US" altLang="en-US" sz="1300" b="1">
                <a:solidFill>
                  <a:srgbClr val="000000"/>
                </a:solidFill>
              </a:rPr>
              <a:t>Set stricter</a:t>
            </a:r>
          </a:p>
          <a:p>
            <a:pPr fontAlgn="base">
              <a:lnSpc>
                <a:spcPct val="80000"/>
              </a:lnSpc>
              <a:spcBef>
                <a:spcPct val="0"/>
              </a:spcBef>
              <a:spcAft>
                <a:spcPct val="0"/>
              </a:spcAft>
            </a:pPr>
            <a:r>
              <a:rPr lang="en-US" altLang="en-US" sz="1300" b="1">
                <a:solidFill>
                  <a:srgbClr val="000000"/>
                </a:solidFill>
              </a:rPr>
              <a:t>formaldehyde</a:t>
            </a:r>
          </a:p>
          <a:p>
            <a:pPr fontAlgn="base">
              <a:lnSpc>
                <a:spcPct val="80000"/>
              </a:lnSpc>
              <a:spcBef>
                <a:spcPct val="0"/>
              </a:spcBef>
              <a:spcAft>
                <a:spcPct val="0"/>
              </a:spcAft>
            </a:pPr>
            <a:r>
              <a:rPr lang="en-US" altLang="en-US" sz="1300" b="1">
                <a:solidFill>
                  <a:srgbClr val="000000"/>
                </a:solidFill>
              </a:rPr>
              <a:t>emissions standards</a:t>
            </a:r>
          </a:p>
          <a:p>
            <a:pPr fontAlgn="base">
              <a:lnSpc>
                <a:spcPct val="80000"/>
              </a:lnSpc>
              <a:spcBef>
                <a:spcPct val="0"/>
              </a:spcBef>
              <a:spcAft>
                <a:spcPct val="0"/>
              </a:spcAft>
            </a:pPr>
            <a:r>
              <a:rPr lang="en-US" altLang="en-US" sz="1300" b="1">
                <a:solidFill>
                  <a:srgbClr val="000000"/>
                </a:solidFill>
              </a:rPr>
              <a:t>for carpet,</a:t>
            </a:r>
          </a:p>
          <a:p>
            <a:pPr fontAlgn="base">
              <a:lnSpc>
                <a:spcPct val="80000"/>
              </a:lnSpc>
              <a:spcBef>
                <a:spcPct val="0"/>
              </a:spcBef>
              <a:spcAft>
                <a:spcPct val="0"/>
              </a:spcAft>
            </a:pPr>
            <a:r>
              <a:rPr lang="en-US" altLang="en-US" sz="1300" b="1">
                <a:solidFill>
                  <a:srgbClr val="000000"/>
                </a:solidFill>
              </a:rPr>
              <a:t>furniture, and</a:t>
            </a:r>
          </a:p>
          <a:p>
            <a:pPr fontAlgn="base">
              <a:lnSpc>
                <a:spcPct val="80000"/>
              </a:lnSpc>
              <a:spcBef>
                <a:spcPct val="0"/>
              </a:spcBef>
              <a:spcAft>
                <a:spcPct val="0"/>
              </a:spcAft>
            </a:pPr>
            <a:r>
              <a:rPr lang="en-US" altLang="en-US" sz="1300" b="1">
                <a:solidFill>
                  <a:srgbClr val="000000"/>
                </a:solidFill>
              </a:rPr>
              <a:t>building materials</a:t>
            </a:r>
          </a:p>
        </p:txBody>
      </p:sp>
      <p:sp>
        <p:nvSpPr>
          <p:cNvPr id="64531" name="Rectangle 19">
            <a:extLst>
              <a:ext uri="{FF2B5EF4-FFF2-40B4-BE49-F238E27FC236}">
                <a16:creationId xmlns:a16="http://schemas.microsoft.com/office/drawing/2014/main" id="{2DE07C17-5655-7CCB-4FC9-C8952C18425B}"/>
              </a:ext>
            </a:extLst>
          </p:cNvPr>
          <p:cNvSpPr>
            <a:spLocks noChangeArrowheads="1"/>
          </p:cNvSpPr>
          <p:nvPr/>
        </p:nvSpPr>
        <p:spPr bwMode="auto">
          <a:xfrm>
            <a:off x="4078289" y="2284414"/>
            <a:ext cx="135572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80000"/>
              </a:lnSpc>
              <a:spcBef>
                <a:spcPct val="0"/>
              </a:spcBef>
              <a:spcAft>
                <a:spcPct val="0"/>
              </a:spcAft>
            </a:pPr>
            <a:r>
              <a:rPr lang="en-US" altLang="en-US" sz="1300" b="1">
                <a:solidFill>
                  <a:srgbClr val="000000"/>
                </a:solidFill>
              </a:rPr>
              <a:t>Ban smoking or limit it to</a:t>
            </a:r>
          </a:p>
          <a:p>
            <a:pPr fontAlgn="base">
              <a:lnSpc>
                <a:spcPct val="80000"/>
              </a:lnSpc>
              <a:spcBef>
                <a:spcPct val="0"/>
              </a:spcBef>
              <a:spcAft>
                <a:spcPct val="0"/>
              </a:spcAft>
            </a:pPr>
            <a:r>
              <a:rPr lang="en-US" altLang="en-US" sz="1300" b="1">
                <a:solidFill>
                  <a:srgbClr val="000000"/>
                </a:solidFill>
              </a:rPr>
              <a:t>well-ventilated</a:t>
            </a:r>
          </a:p>
          <a:p>
            <a:pPr fontAlgn="base">
              <a:lnSpc>
                <a:spcPct val="80000"/>
              </a:lnSpc>
              <a:spcBef>
                <a:spcPct val="0"/>
              </a:spcBef>
              <a:spcAft>
                <a:spcPct val="0"/>
              </a:spcAft>
            </a:pPr>
            <a:r>
              <a:rPr lang="en-US" altLang="en-US" sz="1300" b="1">
                <a:solidFill>
                  <a:srgbClr val="000000"/>
                </a:solidFill>
              </a:rPr>
              <a:t>areas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29A5-2B9A-180C-B401-FC5A7BF3B6CB}"/>
              </a:ext>
            </a:extLst>
          </p:cNvPr>
          <p:cNvSpPr>
            <a:spLocks noGrp="1"/>
          </p:cNvSpPr>
          <p:nvPr>
            <p:ph type="title"/>
          </p:nvPr>
        </p:nvSpPr>
        <p:spPr/>
        <p:txBody>
          <a:bodyPr/>
          <a:lstStyle/>
          <a:p>
            <a:r>
              <a:rPr lang="en-US" dirty="0"/>
              <a:t>What is the Air Quality Index?</a:t>
            </a:r>
          </a:p>
        </p:txBody>
      </p:sp>
      <p:sp>
        <p:nvSpPr>
          <p:cNvPr id="3" name="Content Placeholder 2">
            <a:extLst>
              <a:ext uri="{FF2B5EF4-FFF2-40B4-BE49-F238E27FC236}">
                <a16:creationId xmlns:a16="http://schemas.microsoft.com/office/drawing/2014/main" id="{869FB0BB-858D-D5CA-25E3-C3FA140BBB20}"/>
              </a:ext>
            </a:extLst>
          </p:cNvPr>
          <p:cNvSpPr>
            <a:spLocks noGrp="1"/>
          </p:cNvSpPr>
          <p:nvPr>
            <p:ph idx="1"/>
          </p:nvPr>
        </p:nvSpPr>
        <p:spPr/>
        <p:txBody>
          <a:bodyPr/>
          <a:lstStyle/>
          <a:p>
            <a:r>
              <a:rPr lang="en-US" dirty="0"/>
              <a:t>Index for reporting air quality</a:t>
            </a:r>
          </a:p>
          <a:p>
            <a:r>
              <a:rPr lang="en-US" dirty="0"/>
              <a:t>Color is key for communication</a:t>
            </a:r>
          </a:p>
          <a:p>
            <a:r>
              <a:rPr lang="en-US" dirty="0"/>
              <a:t>Ranges from 0 to 500 (no units)</a:t>
            </a:r>
          </a:p>
          <a:p>
            <a:r>
              <a:rPr lang="en-US" dirty="0"/>
              <a:t>Provides indicator of the quality of the air and its health effects</a:t>
            </a:r>
          </a:p>
          <a:p>
            <a:r>
              <a:rPr lang="en-US" dirty="0"/>
              <a:t>101 typically corresponds to the level that violates the national health standard</a:t>
            </a:r>
          </a:p>
        </p:txBody>
      </p:sp>
    </p:spTree>
    <p:extLst>
      <p:ext uri="{BB962C8B-B14F-4D97-AF65-F5344CB8AC3E}">
        <p14:creationId xmlns:p14="http://schemas.microsoft.com/office/powerpoint/2010/main" val="2173307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2962-35FF-95A3-9EC5-88EE34475B5F}"/>
              </a:ext>
            </a:extLst>
          </p:cNvPr>
          <p:cNvSpPr>
            <a:spLocks noGrp="1"/>
          </p:cNvSpPr>
          <p:nvPr>
            <p:ph type="title"/>
          </p:nvPr>
        </p:nvSpPr>
        <p:spPr/>
        <p:txBody>
          <a:bodyPr/>
          <a:lstStyle/>
          <a:p>
            <a:r>
              <a:rPr lang="en-US" dirty="0"/>
              <a:t>AQI Table</a:t>
            </a:r>
          </a:p>
        </p:txBody>
      </p:sp>
      <p:pic>
        <p:nvPicPr>
          <p:cNvPr id="5" name="Content Placeholder 4" descr="Table&#10;&#10;Description automatically generated">
            <a:extLst>
              <a:ext uri="{FF2B5EF4-FFF2-40B4-BE49-F238E27FC236}">
                <a16:creationId xmlns:a16="http://schemas.microsoft.com/office/drawing/2014/main" id="{5981D6F3-CB69-F23F-265F-E79B4CBF4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1" y="1874020"/>
            <a:ext cx="10972800" cy="4487023"/>
          </a:xfrm>
        </p:spPr>
      </p:pic>
    </p:spTree>
    <p:extLst>
      <p:ext uri="{BB962C8B-B14F-4D97-AF65-F5344CB8AC3E}">
        <p14:creationId xmlns:p14="http://schemas.microsoft.com/office/powerpoint/2010/main" val="308470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3EEED-CCE3-859E-D392-AA184B736B40}"/>
              </a:ext>
            </a:extLst>
          </p:cNvPr>
          <p:cNvSpPr>
            <a:spLocks noGrp="1"/>
          </p:cNvSpPr>
          <p:nvPr>
            <p:ph type="title"/>
          </p:nvPr>
        </p:nvSpPr>
        <p:spPr>
          <a:xfrm>
            <a:off x="609600" y="274638"/>
            <a:ext cx="10972800" cy="825292"/>
          </a:xfrm>
        </p:spPr>
        <p:txBody>
          <a:bodyPr/>
          <a:lstStyle/>
          <a:p>
            <a:r>
              <a:rPr lang="en-US" dirty="0"/>
              <a:t>AQI Health messages</a:t>
            </a:r>
          </a:p>
        </p:txBody>
      </p:sp>
      <p:pic>
        <p:nvPicPr>
          <p:cNvPr id="5" name="Content Placeholder 4" descr="Table&#10;&#10;Description automatically generated">
            <a:extLst>
              <a:ext uri="{FF2B5EF4-FFF2-40B4-BE49-F238E27FC236}">
                <a16:creationId xmlns:a16="http://schemas.microsoft.com/office/drawing/2014/main" id="{63EA71E3-891A-8F4F-0615-2BB2228B9FB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143" t="660" r="2523" b="7401"/>
          <a:stretch/>
        </p:blipFill>
        <p:spPr>
          <a:xfrm>
            <a:off x="609600" y="1099930"/>
            <a:ext cx="11118574" cy="5353879"/>
          </a:xfrm>
        </p:spPr>
      </p:pic>
    </p:spTree>
    <p:extLst>
      <p:ext uri="{BB962C8B-B14F-4D97-AF65-F5344CB8AC3E}">
        <p14:creationId xmlns:p14="http://schemas.microsoft.com/office/powerpoint/2010/main" val="1194721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5400" i="1">
                <a:solidFill>
                  <a:srgbClr val="FBC08F"/>
                </a:solidFill>
                <a:latin typeface="Monotype Corsiva" pitchFamily="66" charset="0"/>
              </a:rPr>
              <a:t>TYPES OF ACID RAIN</a:t>
            </a:r>
          </a:p>
        </p:txBody>
      </p:sp>
      <p:graphicFrame>
        <p:nvGraphicFramePr>
          <p:cNvPr id="2" name="Diagram 1">
            <a:extLst>
              <a:ext uri="{FF2B5EF4-FFF2-40B4-BE49-F238E27FC236}">
                <a16:creationId xmlns:a16="http://schemas.microsoft.com/office/drawing/2014/main" id="{56D1558B-07E3-FEEE-96F7-7C130BE4E014}"/>
              </a:ext>
            </a:extLst>
          </p:cNvPr>
          <p:cNvGraphicFramePr/>
          <p:nvPr/>
        </p:nvGraphicFramePr>
        <p:xfrm>
          <a:off x="1905000" y="1981200"/>
          <a:ext cx="8229600"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B026D-D834-32EF-1BE8-EB13DBC90DF8}"/>
              </a:ext>
            </a:extLst>
          </p:cNvPr>
          <p:cNvSpPr>
            <a:spLocks noGrp="1"/>
          </p:cNvSpPr>
          <p:nvPr>
            <p:ph type="title"/>
          </p:nvPr>
        </p:nvSpPr>
        <p:spPr/>
        <p:txBody>
          <a:bodyPr/>
          <a:lstStyle/>
          <a:p>
            <a:r>
              <a:rPr lang="en-US" dirty="0"/>
              <a:t>Background and History in the U.S.</a:t>
            </a:r>
          </a:p>
        </p:txBody>
      </p:sp>
      <p:sp>
        <p:nvSpPr>
          <p:cNvPr id="3" name="Content Placeholder 2">
            <a:extLst>
              <a:ext uri="{FF2B5EF4-FFF2-40B4-BE49-F238E27FC236}">
                <a16:creationId xmlns:a16="http://schemas.microsoft.com/office/drawing/2014/main" id="{DCD0B8CA-15E6-05D9-A86F-8B1A7E0B5A11}"/>
              </a:ext>
            </a:extLst>
          </p:cNvPr>
          <p:cNvSpPr>
            <a:spLocks noGrp="1"/>
          </p:cNvSpPr>
          <p:nvPr>
            <p:ph idx="1"/>
          </p:nvPr>
        </p:nvSpPr>
        <p:spPr/>
        <p:txBody>
          <a:bodyPr/>
          <a:lstStyle/>
          <a:p>
            <a:r>
              <a:rPr lang="en-US" sz="1800" dirty="0"/>
              <a:t>Prior to 1976:</a:t>
            </a:r>
          </a:p>
          <a:p>
            <a:r>
              <a:rPr lang="en-US" sz="1800" dirty="0"/>
              <a:t>–55 cities used 14 different indices</a:t>
            </a:r>
          </a:p>
          <a:p>
            <a:r>
              <a:rPr lang="en-US" sz="1800" dirty="0"/>
              <a:t>–Different cautionary messages</a:t>
            </a:r>
          </a:p>
          <a:p>
            <a:r>
              <a:rPr lang="en-US" sz="1800" dirty="0"/>
              <a:t>–Confusing to the public</a:t>
            </a:r>
          </a:p>
          <a:p>
            <a:r>
              <a:rPr lang="en-US" sz="1800" dirty="0"/>
              <a:t>In 1976:</a:t>
            </a:r>
          </a:p>
          <a:p>
            <a:r>
              <a:rPr lang="en-US" sz="1800" dirty="0"/>
              <a:t>–U.S. Clean Air Act required U.S. Environmental Protection Agency (EPA) to establish a national air quality index</a:t>
            </a:r>
          </a:p>
          <a:p>
            <a:r>
              <a:rPr lang="en-US" sz="1800" dirty="0"/>
              <a:t>–EPA established the Pollutant Standards Index (PSI)</a:t>
            </a:r>
          </a:p>
          <a:p>
            <a:r>
              <a:rPr lang="en-US" sz="1800" dirty="0"/>
              <a:t>From 1976 to 1998, EPA and U.S. cities used the PSI that covered:</a:t>
            </a:r>
          </a:p>
          <a:p>
            <a:r>
              <a:rPr lang="en-US" sz="1800" dirty="0"/>
              <a:t>–Ground-level ozone</a:t>
            </a:r>
          </a:p>
          <a:p>
            <a:r>
              <a:rPr lang="en-US" sz="1800" dirty="0"/>
              <a:t>–Particulate matter</a:t>
            </a:r>
          </a:p>
          <a:p>
            <a:r>
              <a:rPr lang="en-US" sz="1800" dirty="0"/>
              <a:t>–Carbon monoxide</a:t>
            </a:r>
          </a:p>
          <a:p>
            <a:r>
              <a:rPr lang="en-US" sz="1800" dirty="0"/>
              <a:t>–Sulfur dioxide</a:t>
            </a:r>
          </a:p>
          <a:p>
            <a:r>
              <a:rPr lang="en-US" sz="1800" dirty="0"/>
              <a:t>–Nitrogen dioxide</a:t>
            </a:r>
          </a:p>
        </p:txBody>
      </p:sp>
    </p:spTree>
    <p:extLst>
      <p:ext uri="{BB962C8B-B14F-4D97-AF65-F5344CB8AC3E}">
        <p14:creationId xmlns:p14="http://schemas.microsoft.com/office/powerpoint/2010/main" val="453024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3C4C-537B-BC82-8008-08C3C34C39B2}"/>
              </a:ext>
            </a:extLst>
          </p:cNvPr>
          <p:cNvSpPr>
            <a:spLocks noGrp="1"/>
          </p:cNvSpPr>
          <p:nvPr>
            <p:ph type="title"/>
          </p:nvPr>
        </p:nvSpPr>
        <p:spPr/>
        <p:txBody>
          <a:bodyPr/>
          <a:lstStyle/>
          <a:p>
            <a:r>
              <a:rPr lang="en-US" dirty="0"/>
              <a:t>Background and History in the U.S.</a:t>
            </a:r>
          </a:p>
        </p:txBody>
      </p:sp>
      <p:sp>
        <p:nvSpPr>
          <p:cNvPr id="3" name="Content Placeholder 2">
            <a:extLst>
              <a:ext uri="{FF2B5EF4-FFF2-40B4-BE49-F238E27FC236}">
                <a16:creationId xmlns:a16="http://schemas.microsoft.com/office/drawing/2014/main" id="{F3E89B1C-6CE0-7752-8E01-31F4C028370B}"/>
              </a:ext>
            </a:extLst>
          </p:cNvPr>
          <p:cNvSpPr>
            <a:spLocks noGrp="1"/>
          </p:cNvSpPr>
          <p:nvPr>
            <p:ph idx="1"/>
          </p:nvPr>
        </p:nvSpPr>
        <p:spPr/>
        <p:txBody>
          <a:bodyPr/>
          <a:lstStyle/>
          <a:p>
            <a:r>
              <a:rPr lang="en-US" sz="2400" dirty="0"/>
              <a:t>In 1999, EPA revised the PSI</a:t>
            </a:r>
          </a:p>
          <a:p>
            <a:r>
              <a:rPr lang="en-US" sz="2400" dirty="0"/>
              <a:t>Updated the index</a:t>
            </a:r>
          </a:p>
          <a:p>
            <a:r>
              <a:rPr lang="en-US" sz="2400" dirty="0"/>
              <a:t>Changed the name to Air Quality Index (AQI)</a:t>
            </a:r>
          </a:p>
          <a:p>
            <a:r>
              <a:rPr lang="en-US" sz="2400" dirty="0"/>
              <a:t>Received extensive input from:</a:t>
            </a:r>
          </a:p>
          <a:p>
            <a:r>
              <a:rPr lang="en-US" sz="2400" dirty="0"/>
              <a:t>State/local experts (outreach, health, and air quality)</a:t>
            </a:r>
          </a:p>
          <a:p>
            <a:r>
              <a:rPr lang="en-US" sz="2400" dirty="0"/>
              <a:t>General public (8 focus groups in major U.S. cities)</a:t>
            </a:r>
          </a:p>
          <a:p>
            <a:r>
              <a:rPr lang="en-US" sz="2400" dirty="0"/>
              <a:t>Workshops</a:t>
            </a:r>
          </a:p>
          <a:p>
            <a:r>
              <a:rPr lang="en-US" sz="2400" dirty="0"/>
              <a:t>Ozone and particle pollution standards were added:</a:t>
            </a:r>
          </a:p>
          <a:p>
            <a:r>
              <a:rPr lang="en-US" sz="2400" dirty="0"/>
              <a:t>8-hour O3 standard</a:t>
            </a:r>
          </a:p>
          <a:p>
            <a:r>
              <a:rPr lang="en-US" sz="2400" dirty="0"/>
              <a:t>24-hour PM2.5 standard</a:t>
            </a:r>
          </a:p>
        </p:txBody>
      </p:sp>
    </p:spTree>
    <p:extLst>
      <p:ext uri="{BB962C8B-B14F-4D97-AF65-F5344CB8AC3E}">
        <p14:creationId xmlns:p14="http://schemas.microsoft.com/office/powerpoint/2010/main" val="3756736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A536-8708-F1AD-9ED2-0385B114403D}"/>
              </a:ext>
            </a:extLst>
          </p:cNvPr>
          <p:cNvSpPr>
            <a:spLocks noGrp="1"/>
          </p:cNvSpPr>
          <p:nvPr>
            <p:ph type="title"/>
          </p:nvPr>
        </p:nvSpPr>
        <p:spPr/>
        <p:txBody>
          <a:bodyPr/>
          <a:lstStyle/>
          <a:p>
            <a:r>
              <a:rPr lang="en-US" dirty="0"/>
              <a:t>Advantages of the AQI</a:t>
            </a:r>
          </a:p>
        </p:txBody>
      </p:sp>
      <p:sp>
        <p:nvSpPr>
          <p:cNvPr id="3" name="Content Placeholder 2">
            <a:extLst>
              <a:ext uri="{FF2B5EF4-FFF2-40B4-BE49-F238E27FC236}">
                <a16:creationId xmlns:a16="http://schemas.microsoft.com/office/drawing/2014/main" id="{480D3C9B-9F13-8006-C61D-556CB2CEBDBA}"/>
              </a:ext>
            </a:extLst>
          </p:cNvPr>
          <p:cNvSpPr>
            <a:spLocks noGrp="1"/>
          </p:cNvSpPr>
          <p:nvPr>
            <p:ph idx="1"/>
          </p:nvPr>
        </p:nvSpPr>
        <p:spPr/>
        <p:txBody>
          <a:bodyPr/>
          <a:lstStyle/>
          <a:p>
            <a:r>
              <a:rPr lang="en-US" dirty="0"/>
              <a:t>AQI is more successful than PSI in many ways:</a:t>
            </a:r>
          </a:p>
          <a:p>
            <a:r>
              <a:rPr lang="en-US" dirty="0"/>
              <a:t>–Name is better – “Quality” Index versus “Pollutant Standard” Index</a:t>
            </a:r>
          </a:p>
          <a:p>
            <a:r>
              <a:rPr lang="en-US" dirty="0"/>
              <a:t>–Simple categories (Good, Moderate, etc.)</a:t>
            </a:r>
          </a:p>
          <a:p>
            <a:r>
              <a:rPr lang="en-US" dirty="0"/>
              <a:t>–Colors are key for communication</a:t>
            </a:r>
          </a:p>
          <a:p>
            <a:r>
              <a:rPr lang="en-US" dirty="0"/>
              <a:t>•Ability to visualize pollution via maps</a:t>
            </a:r>
          </a:p>
          <a:p>
            <a:r>
              <a:rPr lang="en-US" dirty="0"/>
              <a:t>•Association between colors and health</a:t>
            </a:r>
          </a:p>
          <a:p>
            <a:r>
              <a:rPr lang="en-US" dirty="0"/>
              <a:t>–Uniformity</a:t>
            </a:r>
          </a:p>
        </p:txBody>
      </p:sp>
    </p:spTree>
    <p:extLst>
      <p:ext uri="{BB962C8B-B14F-4D97-AF65-F5344CB8AC3E}">
        <p14:creationId xmlns:p14="http://schemas.microsoft.com/office/powerpoint/2010/main" val="3348693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F58CF-F68E-E5C1-3737-3B0D806AAACF}"/>
              </a:ext>
            </a:extLst>
          </p:cNvPr>
          <p:cNvSpPr>
            <a:spLocks noGrp="1"/>
          </p:cNvSpPr>
          <p:nvPr>
            <p:ph type="title"/>
          </p:nvPr>
        </p:nvSpPr>
        <p:spPr/>
        <p:txBody>
          <a:bodyPr/>
          <a:lstStyle/>
          <a:p>
            <a:r>
              <a:rPr lang="en-US" dirty="0"/>
              <a:t>Calculating AQI Values</a:t>
            </a:r>
          </a:p>
        </p:txBody>
      </p:sp>
      <p:sp>
        <p:nvSpPr>
          <p:cNvPr id="3" name="Content Placeholder 2">
            <a:extLst>
              <a:ext uri="{FF2B5EF4-FFF2-40B4-BE49-F238E27FC236}">
                <a16:creationId xmlns:a16="http://schemas.microsoft.com/office/drawing/2014/main" id="{9B3520AB-C035-D95F-3790-AD1D91FCC428}"/>
              </a:ext>
            </a:extLst>
          </p:cNvPr>
          <p:cNvSpPr>
            <a:spLocks noGrp="1"/>
          </p:cNvSpPr>
          <p:nvPr>
            <p:ph idx="1"/>
          </p:nvPr>
        </p:nvSpPr>
        <p:spPr/>
        <p:txBody>
          <a:bodyPr/>
          <a:lstStyle/>
          <a:p>
            <a:r>
              <a:rPr lang="en-US" sz="2400" dirty="0"/>
              <a:t>Calculate the AQI using pollutant concentration data in</a:t>
            </a:r>
          </a:p>
          <a:p>
            <a:r>
              <a:rPr lang="en-US" sz="2400" dirty="0"/>
              <a:t>the following equation:</a:t>
            </a:r>
          </a:p>
          <a:p>
            <a:endParaRPr lang="en-US" sz="2400" dirty="0"/>
          </a:p>
          <a:p>
            <a:endParaRPr lang="en-US" sz="2400" dirty="0"/>
          </a:p>
          <a:p>
            <a:endParaRPr lang="en-US" sz="2400" dirty="0"/>
          </a:p>
          <a:p>
            <a:r>
              <a:rPr lang="en-US" sz="2400" dirty="0" err="1"/>
              <a:t>PMobs</a:t>
            </a:r>
            <a:r>
              <a:rPr lang="en-US" sz="2400" dirty="0"/>
              <a:t> = observed 24-hour average concentration in </a:t>
            </a:r>
            <a:r>
              <a:rPr lang="el-GR" sz="2400" dirty="0"/>
              <a:t>μ</a:t>
            </a:r>
            <a:r>
              <a:rPr lang="en-US" sz="2400" dirty="0"/>
              <a:t>g/m3</a:t>
            </a:r>
          </a:p>
          <a:p>
            <a:r>
              <a:rPr lang="en-US" sz="2400" dirty="0" err="1"/>
              <a:t>PMmax</a:t>
            </a:r>
            <a:r>
              <a:rPr lang="en-US" sz="2400" dirty="0"/>
              <a:t> = maximum concentration of AQI color category that contains </a:t>
            </a:r>
            <a:r>
              <a:rPr lang="en-US" sz="2400" dirty="0" err="1"/>
              <a:t>PMobs</a:t>
            </a:r>
            <a:endParaRPr lang="en-US" sz="2400" dirty="0"/>
          </a:p>
          <a:p>
            <a:r>
              <a:rPr lang="en-US" sz="2400" dirty="0" err="1"/>
              <a:t>PMmin</a:t>
            </a:r>
            <a:r>
              <a:rPr lang="en-US" sz="2400" dirty="0"/>
              <a:t> = minimum concentration of AQI color category that contains </a:t>
            </a:r>
            <a:r>
              <a:rPr lang="en-US" sz="2400" dirty="0" err="1"/>
              <a:t>PMobs</a:t>
            </a:r>
            <a:endParaRPr lang="en-US" sz="2400" dirty="0"/>
          </a:p>
          <a:p>
            <a:r>
              <a:rPr lang="en-US" sz="2400" dirty="0" err="1"/>
              <a:t>AQImax</a:t>
            </a:r>
            <a:r>
              <a:rPr lang="en-US" sz="2400" dirty="0"/>
              <a:t> = maximum AQI value for color category that corresponds to </a:t>
            </a:r>
            <a:r>
              <a:rPr lang="en-US" sz="2400" dirty="0" err="1"/>
              <a:t>PMobs</a:t>
            </a:r>
            <a:endParaRPr lang="en-US" sz="2400" dirty="0"/>
          </a:p>
          <a:p>
            <a:r>
              <a:rPr lang="en-US" sz="2400" dirty="0" err="1"/>
              <a:t>AQImin</a:t>
            </a:r>
            <a:r>
              <a:rPr lang="en-US" sz="2400" dirty="0"/>
              <a:t> = minimum AQI value for color category that corresponds to </a:t>
            </a:r>
            <a:r>
              <a:rPr lang="en-US" sz="2400" dirty="0" err="1"/>
              <a:t>PMobs</a:t>
            </a:r>
            <a:endParaRPr lang="en-US" sz="2400" dirty="0"/>
          </a:p>
        </p:txBody>
      </p:sp>
      <p:pic>
        <p:nvPicPr>
          <p:cNvPr id="5" name="Picture 4" descr="Text, letter&#10;&#10;Description automatically generated">
            <a:extLst>
              <a:ext uri="{FF2B5EF4-FFF2-40B4-BE49-F238E27FC236}">
                <a16:creationId xmlns:a16="http://schemas.microsoft.com/office/drawing/2014/main" id="{B1238C61-AA67-BEE0-5C2E-DE6DFD6F80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2311" y="2462812"/>
            <a:ext cx="6611273" cy="1400370"/>
          </a:xfrm>
          <a:prstGeom prst="rect">
            <a:avLst/>
          </a:prstGeom>
        </p:spPr>
      </p:pic>
    </p:spTree>
    <p:extLst>
      <p:ext uri="{BB962C8B-B14F-4D97-AF65-F5344CB8AC3E}">
        <p14:creationId xmlns:p14="http://schemas.microsoft.com/office/powerpoint/2010/main" val="2120261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12134-D9AC-19CC-9DCF-FA46EBCDDB8B}"/>
              </a:ext>
            </a:extLst>
          </p:cNvPr>
          <p:cNvSpPr>
            <a:spLocks noGrp="1"/>
          </p:cNvSpPr>
          <p:nvPr>
            <p:ph idx="1"/>
          </p:nvPr>
        </p:nvSpPr>
        <p:spPr>
          <a:xfrm>
            <a:off x="609600" y="357809"/>
            <a:ext cx="10972800" cy="5768355"/>
          </a:xfrm>
        </p:spPr>
        <p:txBody>
          <a:bodyPr/>
          <a:lstStyle/>
          <a:p>
            <a:r>
              <a:rPr lang="en-US" dirty="0"/>
              <a:t>Calculate the AQI corresponding to a 24-hr PM2.5 concentration of 31 </a:t>
            </a:r>
            <a:r>
              <a:rPr lang="en-US" dirty="0" err="1" smtClean="0"/>
              <a:t>ug</a:t>
            </a:r>
            <a:r>
              <a:rPr lang="en-US" dirty="0" smtClean="0"/>
              <a:t>/m3</a:t>
            </a:r>
            <a:endParaRPr lang="en-US" dirty="0"/>
          </a:p>
          <a:p>
            <a:endParaRPr lang="en-US" dirty="0"/>
          </a:p>
        </p:txBody>
      </p:sp>
      <p:pic>
        <p:nvPicPr>
          <p:cNvPr id="4" name="Picture 3">
            <a:extLst>
              <a:ext uri="{FF2B5EF4-FFF2-40B4-BE49-F238E27FC236}">
                <a16:creationId xmlns:a16="http://schemas.microsoft.com/office/drawing/2014/main" id="{750E7E3B-90AE-0FB3-57F5-0DC12DB42922}"/>
              </a:ext>
            </a:extLst>
          </p:cNvPr>
          <p:cNvPicPr>
            <a:picLocks noChangeAspect="1"/>
          </p:cNvPicPr>
          <p:nvPr/>
        </p:nvPicPr>
        <p:blipFill>
          <a:blip r:embed="rId2"/>
          <a:stretch>
            <a:fillRect/>
          </a:stretch>
        </p:blipFill>
        <p:spPr>
          <a:xfrm>
            <a:off x="993913" y="1444487"/>
            <a:ext cx="10045148" cy="4448233"/>
          </a:xfrm>
          <a:prstGeom prst="rect">
            <a:avLst/>
          </a:prstGeom>
        </p:spPr>
      </p:pic>
    </p:spTree>
    <p:extLst>
      <p:ext uri="{BB962C8B-B14F-4D97-AF65-F5344CB8AC3E}">
        <p14:creationId xmlns:p14="http://schemas.microsoft.com/office/powerpoint/2010/main" val="41033409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9C69-55CE-04A6-885F-73D66A014FAE}"/>
              </a:ext>
            </a:extLst>
          </p:cNvPr>
          <p:cNvSpPr>
            <a:spLocks noGrp="1"/>
          </p:cNvSpPr>
          <p:nvPr>
            <p:ph type="title"/>
          </p:nvPr>
        </p:nvSpPr>
        <p:spPr/>
        <p:txBody>
          <a:bodyPr/>
          <a:lstStyle/>
          <a:p>
            <a:r>
              <a:rPr lang="en-US" dirty="0"/>
              <a:t>Summary AQI</a:t>
            </a:r>
          </a:p>
        </p:txBody>
      </p:sp>
      <p:sp>
        <p:nvSpPr>
          <p:cNvPr id="3" name="Content Placeholder 2">
            <a:extLst>
              <a:ext uri="{FF2B5EF4-FFF2-40B4-BE49-F238E27FC236}">
                <a16:creationId xmlns:a16="http://schemas.microsoft.com/office/drawing/2014/main" id="{ADFCB337-551E-DECF-053C-E7DA6DDF30C3}"/>
              </a:ext>
            </a:extLst>
          </p:cNvPr>
          <p:cNvSpPr>
            <a:spLocks noGrp="1"/>
          </p:cNvSpPr>
          <p:nvPr>
            <p:ph idx="1"/>
          </p:nvPr>
        </p:nvSpPr>
        <p:spPr/>
        <p:txBody>
          <a:bodyPr/>
          <a:lstStyle/>
          <a:p>
            <a:r>
              <a:rPr lang="en-US" sz="2400" dirty="0"/>
              <a:t>The Air Quality Index (AQI) is a simple, color-coded, unitless index that is an effective way to communicate air pollution concentrations to the general public</a:t>
            </a:r>
          </a:p>
          <a:p>
            <a:r>
              <a:rPr lang="en-US" sz="2400" dirty="0"/>
              <a:t>The AQI provides an indication of the quality of the air and its health effects</a:t>
            </a:r>
          </a:p>
          <a:p>
            <a:r>
              <a:rPr lang="en-US" sz="2400" dirty="0"/>
              <a:t>Options exist for scaling the AQI categories to PM2.5 and PM10 concentration values (g/m3)</a:t>
            </a:r>
          </a:p>
          <a:p>
            <a:r>
              <a:rPr lang="en-US" sz="2400" dirty="0"/>
              <a:t>Simple equation can be used to convert concentration values (g/m3) to AQI values (unitless)</a:t>
            </a:r>
          </a:p>
        </p:txBody>
      </p:sp>
    </p:spTree>
    <p:extLst>
      <p:ext uri="{BB962C8B-B14F-4D97-AF65-F5344CB8AC3E}">
        <p14:creationId xmlns:p14="http://schemas.microsoft.com/office/powerpoint/2010/main" val="3696195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p:txBody>
          <a:bodyPr/>
          <a:lstStyle/>
          <a:p>
            <a:r>
              <a:rPr lang="en-US" sz="6000" i="1" u="sng" dirty="0">
                <a:solidFill>
                  <a:schemeClr val="tx1"/>
                </a:solidFill>
                <a:latin typeface="Monotype Corsiva" pitchFamily="66" charset="0"/>
              </a:rPr>
              <a:t>Acid Rain</a:t>
            </a:r>
          </a:p>
        </p:txBody>
      </p:sp>
      <p:sp>
        <p:nvSpPr>
          <p:cNvPr id="59397" name="Rectangle 5"/>
          <p:cNvSpPr>
            <a:spLocks noGrp="1" noChangeArrowheads="1"/>
          </p:cNvSpPr>
          <p:nvPr>
            <p:ph type="body" sz="half" idx="1"/>
          </p:nvPr>
        </p:nvSpPr>
        <p:spPr>
          <a:xfrm>
            <a:off x="762000" y="1477273"/>
            <a:ext cx="11138452" cy="2577892"/>
          </a:xfrm>
        </p:spPr>
        <p:txBody>
          <a:bodyPr/>
          <a:lstStyle/>
          <a:p>
            <a:pPr>
              <a:lnSpc>
                <a:spcPct val="90000"/>
              </a:lnSpc>
              <a:buFont typeface="Wingdings" pitchFamily="2" charset="2"/>
              <a:buNone/>
            </a:pPr>
            <a:r>
              <a:rPr lang="en-US" sz="3600" i="1" u="sng" dirty="0">
                <a:latin typeface="Monotype Corsiva" pitchFamily="66" charset="0"/>
              </a:rPr>
              <a:t>Wet Deposition:-</a:t>
            </a:r>
            <a:endParaRPr lang="en-US" sz="3600" dirty="0"/>
          </a:p>
          <a:p>
            <a:pPr>
              <a:lnSpc>
                <a:spcPct val="90000"/>
              </a:lnSpc>
            </a:pPr>
            <a:r>
              <a:rPr lang="en-US" sz="2800" dirty="0">
                <a:effectLst/>
              </a:rPr>
              <a:t>Wet deposition refers to acidic rain, fog, and snow. As this acidic water flows over and through the ground, it affects a variety of plants and animals.</a:t>
            </a:r>
            <a:r>
              <a:rPr lang="en-US" sz="2800" dirty="0"/>
              <a:t> </a:t>
            </a:r>
          </a:p>
        </p:txBody>
      </p:sp>
      <p:sp>
        <p:nvSpPr>
          <p:cNvPr id="59398" name="Rectangle 6"/>
          <p:cNvSpPr>
            <a:spLocks noGrp="1" noChangeArrowheads="1"/>
          </p:cNvSpPr>
          <p:nvPr>
            <p:ph type="body" sz="half" idx="2"/>
          </p:nvPr>
        </p:nvSpPr>
        <p:spPr>
          <a:xfrm>
            <a:off x="762000" y="3763616"/>
            <a:ext cx="11019183" cy="2713383"/>
          </a:xfrm>
        </p:spPr>
        <p:txBody>
          <a:bodyPr/>
          <a:lstStyle/>
          <a:p>
            <a:pPr>
              <a:lnSpc>
                <a:spcPct val="90000"/>
              </a:lnSpc>
              <a:buFont typeface="Wingdings" pitchFamily="2" charset="2"/>
              <a:buNone/>
            </a:pPr>
            <a:r>
              <a:rPr lang="en-US" sz="3600" i="1" u="sng" dirty="0">
                <a:latin typeface="Monotype Corsiva" pitchFamily="66" charset="0"/>
              </a:rPr>
              <a:t>Dry Deposition:-</a:t>
            </a:r>
            <a:endParaRPr lang="en-US" i="1" u="sng" dirty="0"/>
          </a:p>
          <a:p>
            <a:pPr>
              <a:lnSpc>
                <a:spcPct val="90000"/>
              </a:lnSpc>
            </a:pPr>
            <a:r>
              <a:rPr lang="en-US" sz="2800" dirty="0">
                <a:effectLst/>
              </a:rPr>
              <a:t>Dry deposition refers to acidic gases and particles. Dry deposition is the free fall to Earth directly from the atmosphere of atmospheric trace gases and particulate matter. About half of the acidity in the atmosphere falls back to earth through dry deposition.</a:t>
            </a:r>
            <a:r>
              <a:rPr lang="en-US" sz="2800" dirty="0"/>
              <a:t> </a:t>
            </a:r>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WordArt 4"/>
          <p:cNvSpPr>
            <a:spLocks noChangeArrowheads="1" noChangeShapeType="1" noTextEdit="1"/>
          </p:cNvSpPr>
          <p:nvPr/>
        </p:nvSpPr>
        <p:spPr bwMode="auto">
          <a:xfrm>
            <a:off x="1905000" y="152400"/>
            <a:ext cx="6324600" cy="685800"/>
          </a:xfrm>
          <a:prstGeom prst="rect">
            <a:avLst/>
          </a:prstGeom>
        </p:spPr>
        <p:txBody>
          <a:bodyPr wrap="none" fromWordArt="1">
            <a:prstTxWarp prst="textPlain">
              <a:avLst>
                <a:gd name="adj" fmla="val 50000"/>
              </a:avLst>
            </a:prstTxWarp>
          </a:bodyPr>
          <a:lstStyle/>
          <a:p>
            <a:pPr algn="ctr"/>
            <a:r>
              <a:rPr lang="fr-FR" sz="6600" i="1" kern="10" dirty="0">
                <a:ln w="9525">
                  <a:solidFill>
                    <a:srgbClr val="000000"/>
                  </a:solidFill>
                  <a:round/>
                  <a:headEnd/>
                  <a:tailEnd/>
                </a:ln>
                <a:solidFill>
                  <a:schemeClr val="tx2"/>
                </a:solidFill>
                <a:latin typeface="DFKai-SB"/>
                <a:ea typeface="DFKai-SB"/>
              </a:rPr>
              <a:t>CAUSES OF ACID RAIN</a:t>
            </a:r>
          </a:p>
        </p:txBody>
      </p:sp>
      <p:sp>
        <p:nvSpPr>
          <p:cNvPr id="27653" name="Rectangle 5"/>
          <p:cNvSpPr>
            <a:spLocks noGrp="1" noChangeArrowheads="1"/>
          </p:cNvSpPr>
          <p:nvPr>
            <p:ph type="body" idx="1"/>
          </p:nvPr>
        </p:nvSpPr>
        <p:spPr>
          <a:xfrm>
            <a:off x="1981200" y="1447800"/>
            <a:ext cx="4686300" cy="4114800"/>
          </a:xfrm>
          <a:noFill/>
          <a:ln/>
        </p:spPr>
        <p:txBody>
          <a:bodyPr>
            <a:normAutofit fontScale="92500"/>
          </a:bodyPr>
          <a:lstStyle/>
          <a:p>
            <a:pPr>
              <a:lnSpc>
                <a:spcPct val="80000"/>
              </a:lnSpc>
            </a:pPr>
            <a:r>
              <a:rPr lang="en-GB" sz="2400"/>
              <a:t>Burning coal, Oil and natural gas, in power stations makes electricity, giving off sulphur dioxide gas.</a:t>
            </a:r>
          </a:p>
          <a:p>
            <a:pPr>
              <a:lnSpc>
                <a:spcPct val="80000"/>
              </a:lnSpc>
            </a:pPr>
            <a:endParaRPr lang="en-GB" sz="2400"/>
          </a:p>
          <a:p>
            <a:pPr>
              <a:lnSpc>
                <a:spcPct val="80000"/>
              </a:lnSpc>
            </a:pPr>
            <a:r>
              <a:rPr lang="en-GB" sz="2400"/>
              <a:t>Burning petrol and oil in vehicle engines gives off nitrogen oxides as gases.</a:t>
            </a:r>
          </a:p>
          <a:p>
            <a:pPr>
              <a:lnSpc>
                <a:spcPct val="80000"/>
              </a:lnSpc>
            </a:pPr>
            <a:endParaRPr lang="en-GB" sz="2400"/>
          </a:p>
          <a:p>
            <a:pPr>
              <a:lnSpc>
                <a:spcPct val="80000"/>
              </a:lnSpc>
            </a:pPr>
            <a:r>
              <a:rPr lang="en-GB" sz="2400"/>
              <a:t>These gases mix with water vapour and rainwater in the atmosphere producing weak solutions of sulphuric and nitric acids – which fall as acid rain.</a:t>
            </a:r>
          </a:p>
        </p:txBody>
      </p:sp>
      <p:pic>
        <p:nvPicPr>
          <p:cNvPr id="27654" name="Picture 6" descr="Chimney - Steam / Smoke"/>
          <p:cNvPicPr>
            <a:picLocks noChangeAspect="1" noChangeArrowheads="1"/>
          </p:cNvPicPr>
          <p:nvPr/>
        </p:nvPicPr>
        <p:blipFill>
          <a:blip r:embed="rId2" cstate="print"/>
          <a:srcRect/>
          <a:stretch>
            <a:fillRect/>
          </a:stretch>
        </p:blipFill>
        <p:spPr bwMode="auto">
          <a:xfrm>
            <a:off x="6743701" y="1341438"/>
            <a:ext cx="3578225" cy="2386012"/>
          </a:xfrm>
          <a:prstGeom prst="rect">
            <a:avLst/>
          </a:prstGeom>
          <a:noFill/>
        </p:spPr>
      </p:pic>
      <p:pic>
        <p:nvPicPr>
          <p:cNvPr id="27655" name="Picture 7" descr="Traffic Jam"/>
          <p:cNvPicPr>
            <a:picLocks noChangeAspect="1" noChangeArrowheads="1"/>
          </p:cNvPicPr>
          <p:nvPr/>
        </p:nvPicPr>
        <p:blipFill>
          <a:blip r:embed="rId3" cstate="print"/>
          <a:srcRect/>
          <a:stretch>
            <a:fillRect/>
          </a:stretch>
        </p:blipFill>
        <p:spPr bwMode="auto">
          <a:xfrm>
            <a:off x="6672263" y="4221163"/>
            <a:ext cx="3649662" cy="2432050"/>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anim calcmode="lin" valueType="num">
                                      <p:cBhvr additive="base">
                                        <p:cTn id="7" dur="500" fill="hold"/>
                                        <p:tgtEl>
                                          <p:spTgt spid="2765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3">
                                            <p:txEl>
                                              <p:pRg st="2" end="2"/>
                                            </p:txEl>
                                          </p:spTgt>
                                        </p:tgtEl>
                                        <p:attrNameLst>
                                          <p:attrName>style.visibility</p:attrName>
                                        </p:attrNameLst>
                                      </p:cBhvr>
                                      <p:to>
                                        <p:strVal val="visible"/>
                                      </p:to>
                                    </p:set>
                                    <p:anim calcmode="lin" valueType="num">
                                      <p:cBhvr additive="base">
                                        <p:cTn id="13" dur="500" fill="hold"/>
                                        <p:tgtEl>
                                          <p:spTgt spid="2765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3">
                                            <p:txEl>
                                              <p:pRg st="4" end="4"/>
                                            </p:txEl>
                                          </p:spTgt>
                                        </p:tgtEl>
                                        <p:attrNameLst>
                                          <p:attrName>style.visibility</p:attrName>
                                        </p:attrNameLst>
                                      </p:cBhvr>
                                      <p:to>
                                        <p:strVal val="visible"/>
                                      </p:to>
                                    </p:set>
                                    <p:anim calcmode="lin" valueType="num">
                                      <p:cBhvr additive="base">
                                        <p:cTn id="19" dur="500" fill="hold"/>
                                        <p:tgtEl>
                                          <p:spTgt spid="2765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p:cNvPicPr>
            <a:picLocks noChangeAspect="1" noChangeArrowheads="1"/>
          </p:cNvPicPr>
          <p:nvPr/>
        </p:nvPicPr>
        <p:blipFill>
          <a:blip r:embed="rId2" cstate="print"/>
          <a:srcRect/>
          <a:stretch>
            <a:fillRect/>
          </a:stretch>
        </p:blipFill>
        <p:spPr bwMode="auto">
          <a:xfrm>
            <a:off x="1524000" y="0"/>
            <a:ext cx="9144000" cy="6858000"/>
          </a:xfrm>
          <a:prstGeom prst="rect">
            <a:avLst/>
          </a:prstGeom>
          <a:noFill/>
          <a:ln w="9525">
            <a:noFill/>
            <a:miter lim="800000"/>
            <a:headEnd/>
            <a:tailEnd/>
          </a:ln>
        </p:spPr>
      </p:pic>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4"/>
          <p:cNvSpPr txBox="1">
            <a:spLocks noChangeArrowheads="1"/>
          </p:cNvSpPr>
          <p:nvPr/>
        </p:nvSpPr>
        <p:spPr bwMode="auto">
          <a:xfrm>
            <a:off x="2971800" y="228600"/>
            <a:ext cx="6553200" cy="1938992"/>
          </a:xfrm>
          <a:prstGeom prst="rect">
            <a:avLst/>
          </a:prstGeom>
          <a:noFill/>
          <a:ln w="9525">
            <a:noFill/>
            <a:miter lim="800000"/>
            <a:headEnd/>
            <a:tailEnd/>
          </a:ln>
          <a:effectLst/>
        </p:spPr>
        <p:txBody>
          <a:bodyPr wrap="square">
            <a:spAutoFit/>
          </a:bodyPr>
          <a:lstStyle/>
          <a:p>
            <a:pPr>
              <a:spcBef>
                <a:spcPct val="50000"/>
              </a:spcBef>
            </a:pPr>
            <a:r>
              <a:rPr lang="en-US" sz="6000" dirty="0"/>
              <a:t>Effects Of Acid Rain</a:t>
            </a:r>
          </a:p>
        </p:txBody>
      </p:sp>
      <p:graphicFrame>
        <p:nvGraphicFramePr>
          <p:cNvPr id="2" name="Diagram 1">
            <a:extLst>
              <a:ext uri="{FF2B5EF4-FFF2-40B4-BE49-F238E27FC236}">
                <a16:creationId xmlns:a16="http://schemas.microsoft.com/office/drawing/2014/main" id="{1314C6B2-3EA0-7ACF-B2BD-094F0DAC9E33}"/>
              </a:ext>
            </a:extLst>
          </p:cNvPr>
          <p:cNvGraphicFramePr/>
          <p:nvPr/>
        </p:nvGraphicFramePr>
        <p:xfrm>
          <a:off x="1981200" y="1828800"/>
          <a:ext cx="83058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981200" y="274638"/>
            <a:ext cx="8229600" cy="868362"/>
          </a:xfrm>
          <a:noFill/>
          <a:ln/>
        </p:spPr>
        <p:txBody>
          <a:bodyPr>
            <a:normAutofit/>
          </a:bodyPr>
          <a:lstStyle/>
          <a:p>
            <a:r>
              <a:rPr lang="en-US" altLang="en-US" sz="4000" dirty="0"/>
              <a:t> Air Pollution from Acid Deposition</a:t>
            </a:r>
          </a:p>
        </p:txBody>
      </p:sp>
      <p:sp>
        <p:nvSpPr>
          <p:cNvPr id="46089" name="Rectangle 9"/>
          <p:cNvSpPr>
            <a:spLocks noGrp="1" noChangeArrowheads="1"/>
          </p:cNvSpPr>
          <p:nvPr>
            <p:ph type="body" sz="half"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solidFill>
                  <a:schemeClr val="bg1"/>
                </a:solidFill>
              </a:rPr>
              <a:t>Wet </a:t>
            </a:r>
            <a:r>
              <a:rPr lang="en-US" altLang="en-US">
                <a:solidFill>
                  <a:schemeClr val="bg1"/>
                </a:solidFill>
              </a:rPr>
              <a:t>deposition</a:t>
            </a:r>
            <a:endParaRPr lang="en-US">
              <a:solidFill>
                <a:schemeClr val="bg1"/>
              </a:solidFill>
            </a:endParaRPr>
          </a:p>
        </p:txBody>
      </p:sp>
      <p:sp>
        <p:nvSpPr>
          <p:cNvPr id="46090" name="Rectangle 10"/>
          <p:cNvSpPr>
            <a:spLocks noGrp="1" noChangeArrowheads="1"/>
          </p:cNvSpPr>
          <p:nvPr>
            <p:ph type="body" sz="half" idx="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a:solidFill>
                  <a:schemeClr val="bg1"/>
                </a:solidFill>
              </a:rPr>
              <a:t>Dry </a:t>
            </a:r>
            <a:r>
              <a:rPr lang="en-US" altLang="en-US" dirty="0">
                <a:solidFill>
                  <a:schemeClr val="bg1"/>
                </a:solidFill>
              </a:rPr>
              <a:t>deposition</a:t>
            </a:r>
            <a:endParaRPr lang="en-US" dirty="0">
              <a:solidFill>
                <a:schemeClr val="bg1"/>
              </a:solidFill>
            </a:endParaRPr>
          </a:p>
        </p:txBody>
      </p:sp>
      <p:pic>
        <p:nvPicPr>
          <p:cNvPr id="46087" name="Picture 7"/>
          <p:cNvPicPr>
            <a:picLocks noChangeAspect="1" noChangeArrowheads="1"/>
          </p:cNvPicPr>
          <p:nvPr/>
        </p:nvPicPr>
        <p:blipFill>
          <a:blip r:embed="rId2" cstate="print"/>
          <a:srcRect b="10300"/>
          <a:stretch>
            <a:fillRect/>
          </a:stretch>
        </p:blipFill>
        <p:spPr bwMode="auto">
          <a:xfrm>
            <a:off x="1905000" y="1295400"/>
            <a:ext cx="8331200" cy="4368800"/>
          </a:xfrm>
          <a:prstGeom prst="rect">
            <a:avLst/>
          </a:prstGeom>
          <a:noFill/>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81200" y="0"/>
            <a:ext cx="8229600" cy="1371600"/>
          </a:xfrm>
        </p:spPr>
        <p:txBody>
          <a:bodyPr/>
          <a:lstStyle/>
          <a:p>
            <a:r>
              <a:rPr lang="en-US" b="1" i="1" dirty="0">
                <a:latin typeface="Monotype Corsiva" pitchFamily="66" charset="0"/>
              </a:rPr>
              <a:t> </a:t>
            </a:r>
            <a:r>
              <a:rPr lang="en-US" b="1" i="1" u="sng" dirty="0">
                <a:latin typeface="Monotype Corsiva" pitchFamily="66" charset="0"/>
              </a:rPr>
              <a:t>Effect on non-living</a:t>
            </a:r>
          </a:p>
        </p:txBody>
      </p:sp>
      <p:pic>
        <p:nvPicPr>
          <p:cNvPr id="31751" name="Picture 7"/>
          <p:cNvPicPr>
            <a:picLocks noChangeAspect="1" noChangeArrowheads="1"/>
          </p:cNvPicPr>
          <p:nvPr/>
        </p:nvPicPr>
        <p:blipFill>
          <a:blip r:embed="rId2" cstate="print"/>
          <a:srcRect l="4794" r="25266"/>
          <a:stretch>
            <a:fillRect/>
          </a:stretch>
        </p:blipFill>
        <p:spPr bwMode="auto">
          <a:xfrm>
            <a:off x="1752600" y="4254500"/>
            <a:ext cx="2590800" cy="2374900"/>
          </a:xfrm>
          <a:prstGeom prst="rect">
            <a:avLst/>
          </a:prstGeom>
          <a:noFill/>
          <a:ln w="9525">
            <a:noFill/>
            <a:miter lim="800000"/>
            <a:headEnd/>
            <a:tailEnd/>
          </a:ln>
          <a:effectLst/>
        </p:spPr>
      </p:pic>
      <p:sp>
        <p:nvSpPr>
          <p:cNvPr id="31752" name="Text Box 8"/>
          <p:cNvSpPr txBox="1">
            <a:spLocks noChangeArrowheads="1"/>
          </p:cNvSpPr>
          <p:nvPr/>
        </p:nvSpPr>
        <p:spPr bwMode="auto">
          <a:xfrm>
            <a:off x="1981200" y="1905000"/>
            <a:ext cx="5486400" cy="369332"/>
          </a:xfrm>
          <a:prstGeom prst="rect">
            <a:avLst/>
          </a:prstGeom>
          <a:noFill/>
          <a:ln w="9525">
            <a:noFill/>
            <a:miter lim="800000"/>
            <a:headEnd/>
            <a:tailEnd/>
          </a:ln>
          <a:effectLst/>
        </p:spPr>
        <p:txBody>
          <a:bodyPr>
            <a:spAutoFit/>
          </a:bodyPr>
          <a:lstStyle/>
          <a:p>
            <a:pPr>
              <a:spcBef>
                <a:spcPct val="50000"/>
              </a:spcBef>
            </a:pPr>
            <a:endParaRPr lang="fr-FR"/>
          </a:p>
        </p:txBody>
      </p:sp>
      <p:sp>
        <p:nvSpPr>
          <p:cNvPr id="31753" name="Text Box 9"/>
          <p:cNvSpPr txBox="1">
            <a:spLocks noChangeArrowheads="1"/>
          </p:cNvSpPr>
          <p:nvPr/>
        </p:nvSpPr>
        <p:spPr bwMode="auto">
          <a:xfrm>
            <a:off x="1981200" y="1600200"/>
            <a:ext cx="5486400" cy="3046988"/>
          </a:xfrm>
          <a:prstGeom prst="rect">
            <a:avLst/>
          </a:prstGeom>
          <a:noFill/>
          <a:ln w="9525">
            <a:noFill/>
            <a:miter lim="800000"/>
            <a:headEnd/>
            <a:tailEnd/>
          </a:ln>
          <a:effectLst/>
        </p:spPr>
        <p:txBody>
          <a:bodyPr>
            <a:spAutoFit/>
          </a:bodyPr>
          <a:lstStyle/>
          <a:p>
            <a:pPr>
              <a:spcBef>
                <a:spcPct val="50000"/>
              </a:spcBef>
            </a:pPr>
            <a:r>
              <a:rPr lang="en-US" sz="3200" dirty="0"/>
              <a:t>The </a:t>
            </a:r>
            <a:r>
              <a:rPr lang="en-US" sz="3200" u="sng" dirty="0" err="1"/>
              <a:t>Taj</a:t>
            </a:r>
            <a:r>
              <a:rPr lang="en-US" sz="3200" u="sng" dirty="0"/>
              <a:t> </a:t>
            </a:r>
            <a:r>
              <a:rPr lang="en-US" sz="3200" u="sng" dirty="0" err="1"/>
              <a:t>Mahal</a:t>
            </a:r>
            <a:r>
              <a:rPr lang="en-US" sz="3200" dirty="0"/>
              <a:t> in Agra, suffering  from </a:t>
            </a:r>
            <a:r>
              <a:rPr lang="en-US" sz="3200" u="sng" dirty="0" err="1"/>
              <a:t>sulphur</a:t>
            </a:r>
            <a:r>
              <a:rPr lang="en-US" sz="3200" u="sng" dirty="0"/>
              <a:t> </a:t>
            </a:r>
            <a:r>
              <a:rPr lang="en-US" sz="3200" u="sng" dirty="0" err="1"/>
              <a:t>di</a:t>
            </a:r>
            <a:r>
              <a:rPr lang="en-US" sz="3200" u="sng" dirty="0"/>
              <a:t> oxide, </a:t>
            </a:r>
            <a:r>
              <a:rPr lang="en-US" sz="3200" u="sng" dirty="0" err="1"/>
              <a:t>sulphuric</a:t>
            </a:r>
            <a:r>
              <a:rPr lang="en-US" sz="3200" u="sng" dirty="0"/>
              <a:t> acid</a:t>
            </a:r>
            <a:r>
              <a:rPr lang="en-US" sz="3200" dirty="0"/>
              <a:t> and other fumes pollutants released from Mathura Refinery.</a:t>
            </a:r>
          </a:p>
        </p:txBody>
      </p:sp>
      <p:sp>
        <p:nvSpPr>
          <p:cNvPr id="31755" name="Text Box 11"/>
          <p:cNvSpPr txBox="1">
            <a:spLocks noChangeArrowheads="1"/>
          </p:cNvSpPr>
          <p:nvPr/>
        </p:nvSpPr>
        <p:spPr bwMode="auto">
          <a:xfrm>
            <a:off x="4648200" y="4495801"/>
            <a:ext cx="5638800" cy="2062103"/>
          </a:xfrm>
          <a:prstGeom prst="rect">
            <a:avLst/>
          </a:prstGeom>
          <a:noFill/>
          <a:ln w="9525">
            <a:noFill/>
            <a:miter lim="800000"/>
            <a:headEnd/>
            <a:tailEnd/>
          </a:ln>
          <a:effectLst/>
        </p:spPr>
        <p:txBody>
          <a:bodyPr>
            <a:spAutoFit/>
          </a:bodyPr>
          <a:lstStyle/>
          <a:p>
            <a:pPr>
              <a:spcBef>
                <a:spcPct val="50000"/>
              </a:spcBef>
            </a:pPr>
            <a:r>
              <a:rPr lang="en-US" sz="3200"/>
              <a:t>Acid Rain causes extensive damage to building, statues, bridges, &amp; structural materials of marble, lime stone, etc.</a:t>
            </a:r>
          </a:p>
        </p:txBody>
      </p:sp>
      <p:pic>
        <p:nvPicPr>
          <p:cNvPr id="8" name="Picture 3"/>
          <p:cNvPicPr>
            <a:picLocks noChangeAspect="1" noChangeArrowheads="1"/>
          </p:cNvPicPr>
          <p:nvPr/>
        </p:nvPicPr>
        <p:blipFill>
          <a:blip r:embed="rId3" cstate="print"/>
          <a:srcRect/>
          <a:stretch>
            <a:fillRect/>
          </a:stretch>
        </p:blipFill>
        <p:spPr bwMode="auto">
          <a:xfrm>
            <a:off x="7848601" y="1524001"/>
            <a:ext cx="2613025" cy="2219325"/>
          </a:xfrm>
          <a:prstGeom prst="rect">
            <a:avLst/>
          </a:prstGeom>
          <a:noFill/>
          <a:ln w="9525">
            <a:noFill/>
            <a:miter lim="800000"/>
            <a:headEnd/>
            <a:tailEnd/>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S13_Template">
  <a:themeElements>
    <a:clrScheme name="ES13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13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S13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S13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S13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S13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S13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S13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S13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S13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S13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S13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S13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S13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1692</Words>
  <Application>Microsoft Office PowerPoint</Application>
  <PresentationFormat>Widescreen</PresentationFormat>
  <Paragraphs>279</Paragraphs>
  <Slides>35</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ＭＳ Ｐゴシック</vt:lpstr>
      <vt:lpstr>Arial</vt:lpstr>
      <vt:lpstr>Calibri</vt:lpstr>
      <vt:lpstr>Comic Sans MS</vt:lpstr>
      <vt:lpstr>DFKai-SB</vt:lpstr>
      <vt:lpstr>Monotype Corsiva</vt:lpstr>
      <vt:lpstr>Tahoma</vt:lpstr>
      <vt:lpstr>Wingdings</vt:lpstr>
      <vt:lpstr>ES13_Template</vt:lpstr>
      <vt:lpstr>Default Design</vt:lpstr>
      <vt:lpstr>PowerPoint Presentation</vt:lpstr>
      <vt:lpstr>PowerPoint Presentation</vt:lpstr>
      <vt:lpstr>TYPES OF ACID RAIN</vt:lpstr>
      <vt:lpstr>Acid Rain</vt:lpstr>
      <vt:lpstr>PowerPoint Presentation</vt:lpstr>
      <vt:lpstr>PowerPoint Presentation</vt:lpstr>
      <vt:lpstr>PowerPoint Presentation</vt:lpstr>
      <vt:lpstr> Air Pollution from Acid Deposition</vt:lpstr>
      <vt:lpstr> Effect on non-living</vt:lpstr>
      <vt:lpstr>Acid Deposition in the US</vt:lpstr>
      <vt:lpstr>Acid Deposition and Humans</vt:lpstr>
      <vt:lpstr>On Water Animals</vt:lpstr>
      <vt:lpstr>On Trees &amp; Soil</vt:lpstr>
      <vt:lpstr>Acid Deposition, Plants, and Soil</vt:lpstr>
      <vt:lpstr>PowerPoint Presentation</vt:lpstr>
      <vt:lpstr>Harmful Effects of Acid Deposition </vt:lpstr>
      <vt:lpstr>PowerPoint Presentation</vt:lpstr>
      <vt:lpstr>How Should We Deal with  Air Pollution?</vt:lpstr>
      <vt:lpstr>U.S. Outdoor Air Pollution Control Laws </vt:lpstr>
      <vt:lpstr>Air Pollution Control</vt:lpstr>
      <vt:lpstr>Improving Air Pollution Laws (1)</vt:lpstr>
      <vt:lpstr>Improving Air Pollution Laws (2)</vt:lpstr>
      <vt:lpstr>Using the Marketplace to Reduce Air Pollution</vt:lpstr>
      <vt:lpstr>PowerPoint Presentation</vt:lpstr>
      <vt:lpstr>PowerPoint Presentation</vt:lpstr>
      <vt:lpstr>PowerPoint Presentation</vt:lpstr>
      <vt:lpstr>What is the Air Quality Index?</vt:lpstr>
      <vt:lpstr>AQI Table</vt:lpstr>
      <vt:lpstr>AQI Health messages</vt:lpstr>
      <vt:lpstr>Background and History in the U.S.</vt:lpstr>
      <vt:lpstr>Background and History in the U.S.</vt:lpstr>
      <vt:lpstr>Advantages of the AQI</vt:lpstr>
      <vt:lpstr>Calculating AQI Values</vt:lpstr>
      <vt:lpstr>PowerPoint Presentation</vt:lpstr>
      <vt:lpstr>Summary AQI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dc:title>
  <dc:creator>MUHAMMAD ANUS TOQEER</dc:creator>
  <cp:lastModifiedBy>This PC</cp:lastModifiedBy>
  <cp:revision>16</cp:revision>
  <dcterms:created xsi:type="dcterms:W3CDTF">2022-10-10T11:06:45Z</dcterms:created>
  <dcterms:modified xsi:type="dcterms:W3CDTF">2022-11-13T13:30:48Z</dcterms:modified>
</cp:coreProperties>
</file>