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 id="2147483696" r:id="rId4"/>
  </p:sldMasterIdLst>
  <p:notesMasterIdLst>
    <p:notesMasterId r:id="rId41"/>
  </p:notesMasterIdLst>
  <p:sldIdLst>
    <p:sldId id="256" r:id="rId5"/>
    <p:sldId id="346" r:id="rId6"/>
    <p:sldId id="364" r:id="rId7"/>
    <p:sldId id="411" r:id="rId8"/>
    <p:sldId id="263" r:id="rId9"/>
    <p:sldId id="332" r:id="rId10"/>
    <p:sldId id="271" r:id="rId11"/>
    <p:sldId id="487" r:id="rId12"/>
    <p:sldId id="272" r:id="rId13"/>
    <p:sldId id="508" r:id="rId14"/>
    <p:sldId id="507" r:id="rId15"/>
    <p:sldId id="412" r:id="rId16"/>
    <p:sldId id="488" r:id="rId17"/>
    <p:sldId id="489" r:id="rId18"/>
    <p:sldId id="490" r:id="rId19"/>
    <p:sldId id="504" r:id="rId20"/>
    <p:sldId id="505" r:id="rId21"/>
    <p:sldId id="491" r:id="rId22"/>
    <p:sldId id="509" r:id="rId23"/>
    <p:sldId id="492" r:id="rId24"/>
    <p:sldId id="514" r:id="rId25"/>
    <p:sldId id="276" r:id="rId26"/>
    <p:sldId id="277" r:id="rId27"/>
    <p:sldId id="353" r:id="rId28"/>
    <p:sldId id="499" r:id="rId29"/>
    <p:sldId id="515" r:id="rId30"/>
    <p:sldId id="498" r:id="rId31"/>
    <p:sldId id="513" r:id="rId32"/>
    <p:sldId id="286" r:id="rId33"/>
    <p:sldId id="287" r:id="rId34"/>
    <p:sldId id="381" r:id="rId35"/>
    <p:sldId id="279" r:id="rId36"/>
    <p:sldId id="278" r:id="rId37"/>
    <p:sldId id="289" r:id="rId38"/>
    <p:sldId id="280" r:id="rId39"/>
    <p:sldId id="41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6" d="100"/>
          <a:sy n="46"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492C72-527A-467D-8D0A-984626C76312}" type="datetimeFigureOut">
              <a:rPr lang="en-US" smtClean="0"/>
              <a:t>11/13/2022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428E95-1262-4011-910A-9258E99A95E1}" type="slidenum">
              <a:rPr lang="en-US" smtClean="0"/>
              <a:t>‹#›</a:t>
            </a:fld>
            <a:endParaRPr lang="en-US"/>
          </a:p>
        </p:txBody>
      </p:sp>
    </p:spTree>
    <p:extLst>
      <p:ext uri="{BB962C8B-B14F-4D97-AF65-F5344CB8AC3E}">
        <p14:creationId xmlns:p14="http://schemas.microsoft.com/office/powerpoint/2010/main" val="4278252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gradFill rotWithShape="0">
          <a:gsLst>
            <a:gs pos="0">
              <a:srgbClr val="000000"/>
            </a:gs>
            <a:gs pos="20000">
              <a:srgbClr val="000040"/>
            </a:gs>
            <a:gs pos="50000">
              <a:srgbClr val="400040"/>
            </a:gs>
            <a:gs pos="75000">
              <a:srgbClr val="8F0040"/>
            </a:gs>
            <a:gs pos="89999">
              <a:srgbClr val="F27300"/>
            </a:gs>
            <a:gs pos="100000">
              <a:srgbClr val="FFBF00"/>
            </a:gs>
          </a:gsLst>
          <a:lin ang="5400000" scaled="1"/>
        </a:gradFill>
        <a:effectLst/>
      </p:bgPr>
    </p:bg>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4C572642-35B4-306C-67B7-3939DE99E416}"/>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99DFC04-731A-4A1D-AD56-7396554CF001}"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400000000000000"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400000000000000" pitchFamily="34" charset="-128"/>
              <a:cs typeface="+mn-cs"/>
            </a:endParaRPr>
          </a:p>
        </p:txBody>
      </p:sp>
      <p:sp>
        <p:nvSpPr>
          <p:cNvPr id="13315" name="Rectangle 2">
            <a:extLst>
              <a:ext uri="{FF2B5EF4-FFF2-40B4-BE49-F238E27FC236}">
                <a16:creationId xmlns:a16="http://schemas.microsoft.com/office/drawing/2014/main" id="{61845D0C-1C03-232D-3C0B-198A5E7A95D2}"/>
              </a:ext>
            </a:extLst>
          </p:cNvPr>
          <p:cNvSpPr>
            <a:spLocks noGrp="1" noRot="1" noChangeAspect="1" noChangeArrowheads="1" noTextEdit="1"/>
          </p:cNvSpPr>
          <p:nvPr>
            <p:ph type="sldImg"/>
          </p:nvPr>
        </p:nvSpPr>
        <p:spPr>
          <a:xfrm>
            <a:off x="1143000" y="687388"/>
            <a:ext cx="4572000" cy="3429000"/>
          </a:xfrm>
          <a:solidFill>
            <a:srgbClr val="FFFFFF"/>
          </a:solidFill>
          <a:ln/>
        </p:spPr>
      </p:sp>
      <p:sp>
        <p:nvSpPr>
          <p:cNvPr id="13316" name="Rectangle 3">
            <a:extLst>
              <a:ext uri="{FF2B5EF4-FFF2-40B4-BE49-F238E27FC236}">
                <a16:creationId xmlns:a16="http://schemas.microsoft.com/office/drawing/2014/main" id="{1E1C299D-4D3E-1205-8760-614FAA495FAF}"/>
              </a:ext>
            </a:extLst>
          </p:cNvPr>
          <p:cNvSpPr>
            <a:spLocks noGrp="1" noChangeArrowheads="1"/>
          </p:cNvSpPr>
          <p:nvPr>
            <p:ph type="body" idx="1"/>
          </p:nvPr>
        </p:nvSpPr>
        <p:spPr>
          <a:xfrm>
            <a:off x="912813" y="4343400"/>
            <a:ext cx="5032375" cy="4113213"/>
          </a:xfrm>
          <a:solidFill>
            <a:srgbClr val="FFFFFF"/>
          </a:solidFill>
          <a:ln>
            <a:solidFill>
              <a:srgbClr val="000000"/>
            </a:solidFill>
            <a:miter lim="800000"/>
            <a:headEnd/>
            <a:tailEnd/>
          </a:ln>
        </p:spPr>
        <p:txBody>
          <a:bodyPr lIns="91426" tIns="45714" rIns="91426" bIns="45714"/>
          <a:lstStyle/>
          <a:p>
            <a:pPr eaLnBrk="1" hangingPunct="1">
              <a:spcBef>
                <a:spcPct val="0"/>
              </a:spcBef>
            </a:pPr>
            <a:r>
              <a:rPr lang="en-US" altLang="en-US" sz="1800">
                <a:ea typeface="ＭＳ Ｐゴシック" panose="020B0400000000000000" pitchFamily="34" charset="-128"/>
              </a:rPr>
              <a:t>Figure 15.2: Natural capital: The earth’s atmosphere is a dynamic system that includes four layers. The average temperature of the</a:t>
            </a:r>
          </a:p>
          <a:p>
            <a:pPr eaLnBrk="1" hangingPunct="1">
              <a:spcBef>
                <a:spcPct val="0"/>
              </a:spcBef>
            </a:pPr>
            <a:r>
              <a:rPr lang="en-US" altLang="en-US" sz="1800">
                <a:ea typeface="ＭＳ Ｐゴシック" panose="020B0400000000000000" pitchFamily="34" charset="-128"/>
              </a:rPr>
              <a:t>atmosphere varies with altitude (red line) and with differences in the absorption of incoming solar energy. Most ultraviolet radiation from</a:t>
            </a:r>
          </a:p>
          <a:p>
            <a:pPr eaLnBrk="1" hangingPunct="1">
              <a:spcBef>
                <a:spcPct val="0"/>
              </a:spcBef>
            </a:pPr>
            <a:r>
              <a:rPr lang="en-US" altLang="en-US" sz="1800">
                <a:ea typeface="ＭＳ Ｐゴシック" panose="020B0400000000000000" pitchFamily="34" charset="-128"/>
              </a:rPr>
              <a:t>the sun is absorbed by ozone, found primarily in the stratosphere in the ozone layer 17–26 kilometers (11–16 miles) above sea level.</a:t>
            </a:r>
          </a:p>
          <a:p>
            <a:pPr eaLnBrk="1" hangingPunct="1">
              <a:spcBef>
                <a:spcPct val="0"/>
              </a:spcBef>
            </a:pPr>
            <a:r>
              <a:rPr lang="en-US" altLang="en-US" sz="1800">
                <a:ea typeface="ＭＳ Ｐゴシック" panose="020B0400000000000000" pitchFamily="34" charset="-128"/>
              </a:rPr>
              <a:t>Question: What would happen to life as we know it if the ozone layer in the stratosphere disappeared? Explain.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gradFill rotWithShape="0">
          <a:gsLst>
            <a:gs pos="0">
              <a:srgbClr val="000000"/>
            </a:gs>
            <a:gs pos="20000">
              <a:srgbClr val="000040"/>
            </a:gs>
            <a:gs pos="50000">
              <a:srgbClr val="400040"/>
            </a:gs>
            <a:gs pos="75000">
              <a:srgbClr val="8F0040"/>
            </a:gs>
            <a:gs pos="89999">
              <a:srgbClr val="F27300"/>
            </a:gs>
            <a:gs pos="100000">
              <a:srgbClr val="FFBF00"/>
            </a:gs>
          </a:gsLst>
          <a:lin ang="5400000" scaled="1"/>
        </a:gradFill>
        <a:effectLst/>
      </p:bgPr>
    </p:bg>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147E4865-4086-7876-1181-9E739435B4CB}"/>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014CE4A3-9A49-4284-A7E1-3622093DE1B2}"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400000000000000"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400000000000000" pitchFamily="34" charset="-128"/>
              <a:cs typeface="+mn-cs"/>
            </a:endParaRPr>
          </a:p>
        </p:txBody>
      </p:sp>
      <p:sp>
        <p:nvSpPr>
          <p:cNvPr id="20483" name="Rectangle 2">
            <a:extLst>
              <a:ext uri="{FF2B5EF4-FFF2-40B4-BE49-F238E27FC236}">
                <a16:creationId xmlns:a16="http://schemas.microsoft.com/office/drawing/2014/main" id="{6566E531-824D-3D06-78C7-64A1FF824F0B}"/>
              </a:ext>
            </a:extLst>
          </p:cNvPr>
          <p:cNvSpPr>
            <a:spLocks noGrp="1" noRot="1" noChangeAspect="1" noChangeArrowheads="1" noTextEdit="1"/>
          </p:cNvSpPr>
          <p:nvPr>
            <p:ph type="sldImg"/>
          </p:nvPr>
        </p:nvSpPr>
        <p:spPr>
          <a:xfrm>
            <a:off x="1143000" y="687388"/>
            <a:ext cx="4572000" cy="3429000"/>
          </a:xfrm>
          <a:solidFill>
            <a:srgbClr val="FFFFFF"/>
          </a:solidFill>
          <a:ln/>
        </p:spPr>
      </p:sp>
      <p:sp>
        <p:nvSpPr>
          <p:cNvPr id="20484" name="Rectangle 3">
            <a:extLst>
              <a:ext uri="{FF2B5EF4-FFF2-40B4-BE49-F238E27FC236}">
                <a16:creationId xmlns:a16="http://schemas.microsoft.com/office/drawing/2014/main" id="{2A9F97EE-BA4E-37AB-44BA-030AA80E3317}"/>
              </a:ext>
            </a:extLst>
          </p:cNvPr>
          <p:cNvSpPr>
            <a:spLocks noGrp="1" noChangeArrowheads="1"/>
          </p:cNvSpPr>
          <p:nvPr>
            <p:ph type="body" idx="1"/>
          </p:nvPr>
        </p:nvSpPr>
        <p:spPr>
          <a:xfrm>
            <a:off x="912813" y="4343400"/>
            <a:ext cx="5032375" cy="4113213"/>
          </a:xfrm>
          <a:solidFill>
            <a:srgbClr val="FFFFFF"/>
          </a:solidFill>
          <a:ln>
            <a:solidFill>
              <a:srgbClr val="000000"/>
            </a:solidFill>
            <a:miter lim="800000"/>
            <a:headEnd/>
            <a:tailEnd/>
          </a:ln>
        </p:spPr>
        <p:txBody>
          <a:bodyPr lIns="91426" tIns="45714" rIns="91426" bIns="45714"/>
          <a:lstStyle/>
          <a:p>
            <a:pPr eaLnBrk="1" hangingPunct="1"/>
            <a:r>
              <a:rPr lang="el-GR" altLang="en-US" b="1">
                <a:solidFill>
                  <a:srgbClr val="000000"/>
                </a:solidFill>
                <a:ea typeface="ＭＳ Ｐゴシック" panose="020B0400000000000000" pitchFamily="34" charset="-128"/>
                <a:cs typeface="Arial" panose="020B0604020202020204" pitchFamily="34" charset="0"/>
              </a:rPr>
              <a:t>Figure 15.3: </a:t>
            </a:r>
            <a:r>
              <a:rPr lang="el-GR" altLang="en-US" i="1">
                <a:solidFill>
                  <a:srgbClr val="000000"/>
                </a:solidFill>
                <a:ea typeface="ＭＳ Ｐゴシック" panose="020B0400000000000000" pitchFamily="34" charset="-128"/>
                <a:cs typeface="Arial" panose="020B0604020202020204" pitchFamily="34" charset="0"/>
              </a:rPr>
              <a:t>Sources and types of air pollutants. </a:t>
            </a:r>
            <a:r>
              <a:rPr lang="el-GR" altLang="en-US">
                <a:solidFill>
                  <a:srgbClr val="000000"/>
                </a:solidFill>
                <a:ea typeface="ＭＳ Ｐゴシック" panose="020B0400000000000000" pitchFamily="34" charset="-128"/>
                <a:cs typeface="Arial" panose="020B0604020202020204" pitchFamily="34" charset="0"/>
              </a:rPr>
              <a:t>Human inputs of air pollutants may come from </a:t>
            </a:r>
            <a:r>
              <a:rPr lang="el-GR" altLang="en-US" i="1">
                <a:solidFill>
                  <a:srgbClr val="000000"/>
                </a:solidFill>
                <a:ea typeface="ＭＳ Ｐゴシック" panose="020B0400000000000000" pitchFamily="34" charset="-128"/>
                <a:cs typeface="Arial" panose="020B0604020202020204" pitchFamily="34" charset="0"/>
              </a:rPr>
              <a:t>mobile sources </a:t>
            </a:r>
            <a:r>
              <a:rPr lang="el-GR" altLang="en-US">
                <a:solidFill>
                  <a:srgbClr val="000000"/>
                </a:solidFill>
                <a:ea typeface="ＭＳ Ｐゴシック" panose="020B0400000000000000" pitchFamily="34" charset="-128"/>
                <a:cs typeface="Arial" panose="020B0604020202020204" pitchFamily="34" charset="0"/>
              </a:rPr>
              <a:t>(such as cars) and </a:t>
            </a:r>
            <a:r>
              <a:rPr lang="el-GR" altLang="en-US" i="1">
                <a:solidFill>
                  <a:srgbClr val="000000"/>
                </a:solidFill>
                <a:ea typeface="ＭＳ Ｐゴシック" panose="020B0400000000000000" pitchFamily="34" charset="-128"/>
                <a:cs typeface="Arial" panose="020B0604020202020204" pitchFamily="34" charset="0"/>
              </a:rPr>
              <a:t>stationary sources </a:t>
            </a:r>
            <a:r>
              <a:rPr lang="el-GR" altLang="en-US">
                <a:solidFill>
                  <a:srgbClr val="000000"/>
                </a:solidFill>
                <a:ea typeface="ＭＳ Ｐゴシック" panose="020B0400000000000000" pitchFamily="34" charset="-128"/>
                <a:cs typeface="Arial" panose="020B0604020202020204" pitchFamily="34" charset="0"/>
              </a:rPr>
              <a:t>(such as industrial and power plants). Some </a:t>
            </a:r>
            <a:r>
              <a:rPr lang="el-GR" altLang="en-US" i="1">
                <a:solidFill>
                  <a:srgbClr val="000000"/>
                </a:solidFill>
                <a:ea typeface="ＭＳ Ｐゴシック" panose="020B0400000000000000" pitchFamily="34" charset="-128"/>
                <a:cs typeface="Arial" panose="020B0604020202020204" pitchFamily="34" charset="0"/>
              </a:rPr>
              <a:t>primary air pollutants </a:t>
            </a:r>
            <a:r>
              <a:rPr lang="el-GR" altLang="en-US">
                <a:solidFill>
                  <a:srgbClr val="000000"/>
                </a:solidFill>
                <a:ea typeface="ＭＳ Ｐゴシック" panose="020B0400000000000000" pitchFamily="34" charset="-128"/>
                <a:cs typeface="Arial" panose="020B0604020202020204" pitchFamily="34" charset="0"/>
              </a:rPr>
              <a:t>may react with one another or with other chemicals in the air to form </a:t>
            </a:r>
            <a:r>
              <a:rPr lang="el-GR" altLang="en-US" i="1">
                <a:solidFill>
                  <a:srgbClr val="000000"/>
                </a:solidFill>
                <a:ea typeface="ＭＳ Ｐゴシック" panose="020B0400000000000000" pitchFamily="34" charset="-128"/>
                <a:cs typeface="Arial" panose="020B0604020202020204" pitchFamily="34" charset="0"/>
              </a:rPr>
              <a:t>secondary air pollutants.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gradFill rotWithShape="0">
          <a:gsLst>
            <a:gs pos="0">
              <a:srgbClr val="000000"/>
            </a:gs>
            <a:gs pos="20000">
              <a:srgbClr val="000040"/>
            </a:gs>
            <a:gs pos="50000">
              <a:srgbClr val="400040"/>
            </a:gs>
            <a:gs pos="75000">
              <a:srgbClr val="8F0040"/>
            </a:gs>
            <a:gs pos="89999">
              <a:srgbClr val="F27300"/>
            </a:gs>
            <a:gs pos="100000">
              <a:srgbClr val="FFBF00"/>
            </a:gs>
          </a:gsLst>
          <a:lin ang="5400000" scaled="1"/>
        </a:gradFill>
        <a:effectLst/>
      </p:bgPr>
    </p:bg>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EB8E8D50-66A4-ADF9-4851-BF19D69E524D}"/>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19E87F1-33D9-459C-8538-A7998DEB19DD}"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400000000000000"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400000000000000" pitchFamily="34" charset="-128"/>
              <a:cs typeface="+mn-cs"/>
            </a:endParaRPr>
          </a:p>
        </p:txBody>
      </p:sp>
      <p:sp>
        <p:nvSpPr>
          <p:cNvPr id="44035" name="Rectangle 2">
            <a:extLst>
              <a:ext uri="{FF2B5EF4-FFF2-40B4-BE49-F238E27FC236}">
                <a16:creationId xmlns:a16="http://schemas.microsoft.com/office/drawing/2014/main" id="{3B66EE97-5F6F-E7FF-9C6F-2204C2BCAF31}"/>
              </a:ext>
            </a:extLst>
          </p:cNvPr>
          <p:cNvSpPr>
            <a:spLocks noGrp="1" noRot="1" noChangeAspect="1" noChangeArrowheads="1" noTextEdit="1"/>
          </p:cNvSpPr>
          <p:nvPr>
            <p:ph type="sldImg"/>
          </p:nvPr>
        </p:nvSpPr>
        <p:spPr>
          <a:xfrm>
            <a:off x="1143000" y="687388"/>
            <a:ext cx="4572000" cy="3429000"/>
          </a:xfrm>
          <a:solidFill>
            <a:srgbClr val="FFFFFF"/>
          </a:solidFill>
          <a:ln/>
        </p:spPr>
      </p:sp>
      <p:sp>
        <p:nvSpPr>
          <p:cNvPr id="44036" name="Rectangle 3">
            <a:extLst>
              <a:ext uri="{FF2B5EF4-FFF2-40B4-BE49-F238E27FC236}">
                <a16:creationId xmlns:a16="http://schemas.microsoft.com/office/drawing/2014/main" id="{6C069512-42DC-BFA0-44F3-B1D5891D038C}"/>
              </a:ext>
            </a:extLst>
          </p:cNvPr>
          <p:cNvSpPr>
            <a:spLocks noGrp="1" noChangeArrowheads="1"/>
          </p:cNvSpPr>
          <p:nvPr>
            <p:ph type="body" idx="1"/>
          </p:nvPr>
        </p:nvSpPr>
        <p:spPr>
          <a:xfrm>
            <a:off x="912813" y="4343400"/>
            <a:ext cx="5032375" cy="4113213"/>
          </a:xfrm>
          <a:solidFill>
            <a:srgbClr val="FFFFFF"/>
          </a:solidFill>
          <a:ln>
            <a:solidFill>
              <a:srgbClr val="000000"/>
            </a:solidFill>
            <a:miter lim="800000"/>
            <a:headEnd/>
            <a:tailEnd/>
          </a:ln>
        </p:spPr>
        <p:txBody>
          <a:bodyPr lIns="91426" tIns="45714" rIns="91426" bIns="45714"/>
          <a:lstStyle/>
          <a:p>
            <a:pPr eaLnBrk="1" hangingPunct="1"/>
            <a:r>
              <a:rPr lang="el-GR" altLang="en-US" b="1">
                <a:solidFill>
                  <a:srgbClr val="000000"/>
                </a:solidFill>
                <a:ea typeface="ＭＳ Ｐゴシック" panose="020B0400000000000000" pitchFamily="34" charset="-128"/>
                <a:cs typeface="Arial" panose="020B0604020202020204" pitchFamily="34" charset="0"/>
              </a:rPr>
              <a:t>Figure 15.8: </a:t>
            </a:r>
            <a:r>
              <a:rPr lang="el-GR" altLang="en-US">
                <a:solidFill>
                  <a:srgbClr val="000000"/>
                </a:solidFill>
                <a:ea typeface="ＭＳ Ｐゴシック" panose="020B0400000000000000" pitchFamily="34" charset="-128"/>
                <a:cs typeface="Arial" panose="020B0604020202020204" pitchFamily="34" charset="0"/>
              </a:rPr>
              <a:t>Some important indoor air pollutants (</a:t>
            </a:r>
            <a:r>
              <a:rPr lang="el-GR" altLang="en-US" b="1">
                <a:solidFill>
                  <a:srgbClr val="8D008D"/>
                </a:solidFill>
                <a:ea typeface="ＭＳ Ｐゴシック" panose="020B0400000000000000" pitchFamily="34" charset="-128"/>
                <a:cs typeface="Arial" panose="020B0604020202020204" pitchFamily="34" charset="0"/>
              </a:rPr>
              <a:t>Concept 15-1B</a:t>
            </a:r>
            <a:r>
              <a:rPr lang="el-GR" altLang="en-US">
                <a:solidFill>
                  <a:srgbClr val="000000"/>
                </a:solidFill>
                <a:ea typeface="ＭＳ Ｐゴシック" panose="020B0400000000000000" pitchFamily="34" charset="-128"/>
                <a:cs typeface="Arial" panose="020B0604020202020204" pitchFamily="34" charset="0"/>
              </a:rPr>
              <a:t>). </a:t>
            </a:r>
            <a:endParaRPr lang="en-US" altLang="en-US">
              <a:solidFill>
                <a:srgbClr val="000000"/>
              </a:solidFill>
              <a:ea typeface="ＭＳ Ｐゴシック" panose="020B0400000000000000" pitchFamily="34" charset="-128"/>
              <a:cs typeface="Arial" panose="020B0604020202020204" pitchFamily="34" charset="0"/>
            </a:endParaRPr>
          </a:p>
          <a:p>
            <a:pPr eaLnBrk="1" hangingPunct="1"/>
            <a:r>
              <a:rPr lang="el-GR" altLang="en-US" b="1">
                <a:solidFill>
                  <a:srgbClr val="000000"/>
                </a:solidFill>
                <a:ea typeface="ＭＳ Ｐゴシック" panose="020B0400000000000000" pitchFamily="34" charset="-128"/>
                <a:cs typeface="Arial" panose="020B0604020202020204" pitchFamily="34" charset="0"/>
              </a:rPr>
              <a:t>Question: </a:t>
            </a:r>
            <a:r>
              <a:rPr lang="el-GR" altLang="en-US">
                <a:solidFill>
                  <a:srgbClr val="000000"/>
                </a:solidFill>
                <a:ea typeface="ＭＳ Ｐゴシック" panose="020B0400000000000000" pitchFamily="34" charset="-128"/>
                <a:cs typeface="Arial" panose="020B0604020202020204" pitchFamily="34" charset="0"/>
              </a:rPr>
              <a:t>Which of these pollutants are you exposed to? </a:t>
            </a:r>
            <a:endParaRPr lang="en-US" altLang="en-US">
              <a:solidFill>
                <a:srgbClr val="000000"/>
              </a:solidFill>
              <a:ea typeface="ＭＳ Ｐゴシック" panose="020B0400000000000000" pitchFamily="34" charset="-128"/>
              <a:cs typeface="Arial" panose="020B0604020202020204" pitchFamily="34" charset="0"/>
            </a:endParaRPr>
          </a:p>
          <a:p>
            <a:pPr eaLnBrk="1" hangingPunct="1"/>
            <a:r>
              <a:rPr lang="el-GR" altLang="en-US">
                <a:solidFill>
                  <a:srgbClr val="000000"/>
                </a:solidFill>
                <a:ea typeface="ＭＳ Ｐゴシック" panose="020B0400000000000000" pitchFamily="34" charset="-128"/>
                <a:cs typeface="Arial" panose="020B0604020202020204" pitchFamily="34" charset="0"/>
              </a:rPr>
              <a:t>(Data from U.S. Environmental Protection Agency)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gradFill rotWithShape="0">
          <a:gsLst>
            <a:gs pos="0">
              <a:srgbClr val="000000"/>
            </a:gs>
            <a:gs pos="20000">
              <a:srgbClr val="000040"/>
            </a:gs>
            <a:gs pos="50000">
              <a:srgbClr val="400040"/>
            </a:gs>
            <a:gs pos="75000">
              <a:srgbClr val="8F0040"/>
            </a:gs>
            <a:gs pos="89999">
              <a:srgbClr val="F27300"/>
            </a:gs>
            <a:gs pos="100000">
              <a:srgbClr val="FFBF00"/>
            </a:gs>
          </a:gsLst>
          <a:lin ang="5400000" scaled="1"/>
        </a:gradFill>
        <a:effectLst/>
      </p:bgPr>
    </p:bg>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B713F44A-D6DE-1BFD-821F-D884A50FAB84}"/>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2FD27A8-20B1-42EB-A241-69D61C3CDAAB}"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ＭＳ Ｐゴシック" panose="020B0400000000000000" pitchFamily="34"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36</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400000000000000" pitchFamily="34" charset="-128"/>
              <a:cs typeface="+mn-cs"/>
            </a:endParaRPr>
          </a:p>
        </p:txBody>
      </p:sp>
      <p:sp>
        <p:nvSpPr>
          <p:cNvPr id="32771" name="Rectangle 2">
            <a:extLst>
              <a:ext uri="{FF2B5EF4-FFF2-40B4-BE49-F238E27FC236}">
                <a16:creationId xmlns:a16="http://schemas.microsoft.com/office/drawing/2014/main" id="{1935C9E2-CCB5-C24F-AB76-745663944B10}"/>
              </a:ext>
            </a:extLst>
          </p:cNvPr>
          <p:cNvSpPr>
            <a:spLocks noGrp="1" noRot="1" noChangeAspect="1" noChangeArrowheads="1" noTextEdit="1"/>
          </p:cNvSpPr>
          <p:nvPr>
            <p:ph type="sldImg"/>
          </p:nvPr>
        </p:nvSpPr>
        <p:spPr>
          <a:xfrm>
            <a:off x="1143000" y="687388"/>
            <a:ext cx="4572000" cy="3429000"/>
          </a:xfrm>
          <a:solidFill>
            <a:srgbClr val="FFFFFF"/>
          </a:solidFill>
          <a:ln/>
        </p:spPr>
      </p:sp>
      <p:sp>
        <p:nvSpPr>
          <p:cNvPr id="32772" name="Rectangle 3">
            <a:extLst>
              <a:ext uri="{FF2B5EF4-FFF2-40B4-BE49-F238E27FC236}">
                <a16:creationId xmlns:a16="http://schemas.microsoft.com/office/drawing/2014/main" id="{A9D7FB05-2E82-922B-0CDF-53A5B90941FF}"/>
              </a:ext>
            </a:extLst>
          </p:cNvPr>
          <p:cNvSpPr>
            <a:spLocks noGrp="1" noChangeArrowheads="1"/>
          </p:cNvSpPr>
          <p:nvPr>
            <p:ph type="body" idx="1"/>
          </p:nvPr>
        </p:nvSpPr>
        <p:spPr>
          <a:xfrm>
            <a:off x="912813" y="4343400"/>
            <a:ext cx="5032375" cy="4113213"/>
          </a:xfrm>
          <a:solidFill>
            <a:srgbClr val="FFFFFF"/>
          </a:solidFill>
          <a:ln>
            <a:solidFill>
              <a:srgbClr val="000000"/>
            </a:solidFill>
            <a:miter lim="800000"/>
            <a:headEnd/>
            <a:tailEnd/>
          </a:ln>
        </p:spPr>
        <p:txBody>
          <a:bodyPr lIns="91426" tIns="45714" rIns="91426" bIns="45714"/>
          <a:lstStyle/>
          <a:p>
            <a:pPr eaLnBrk="1" hangingPunct="1">
              <a:spcBef>
                <a:spcPct val="0"/>
              </a:spcBef>
            </a:pPr>
            <a:r>
              <a:rPr lang="en-US" altLang="en-US" sz="1800">
                <a:ea typeface="ＭＳ Ｐゴシック" panose="020B0400000000000000" pitchFamily="34" charset="-128"/>
              </a:rPr>
              <a:t>Figure 15.6: Regions where acid deposition is now a problem and regions with the potential to develop this problem.</a:t>
            </a:r>
          </a:p>
          <a:p>
            <a:pPr eaLnBrk="1" hangingPunct="1">
              <a:spcBef>
                <a:spcPct val="0"/>
              </a:spcBef>
            </a:pPr>
            <a:r>
              <a:rPr lang="en-US" altLang="en-US" sz="1800">
                <a:ea typeface="ＭＳ Ｐゴシック" panose="020B0400000000000000" pitchFamily="34" charset="-128"/>
              </a:rPr>
              <a:t>Such regions have large inputs of air pollution (mostly from power plants, industrial plants, and ore smelters) or are</a:t>
            </a:r>
          </a:p>
          <a:p>
            <a:pPr eaLnBrk="1" hangingPunct="1">
              <a:spcBef>
                <a:spcPct val="0"/>
              </a:spcBef>
            </a:pPr>
            <a:r>
              <a:rPr lang="en-US" altLang="en-US" sz="1800">
                <a:ea typeface="ＭＳ Ｐゴシック" panose="020B0400000000000000" pitchFamily="34" charset="-128"/>
              </a:rPr>
              <a:t>sensitive areas with soils and bedrock that cannot neutralize (buffer) inputs of acidic compounds. Question: Do you</a:t>
            </a:r>
          </a:p>
          <a:p>
            <a:pPr eaLnBrk="1" hangingPunct="1">
              <a:spcBef>
                <a:spcPct val="0"/>
              </a:spcBef>
            </a:pPr>
            <a:r>
              <a:rPr lang="en-US" altLang="en-US" sz="1800">
                <a:ea typeface="ＭＳ Ｐゴシック" panose="020B0400000000000000" pitchFamily="34" charset="-128"/>
              </a:rPr>
              <a:t>live in or near an area that is affected by acid deposition or an area that is likely to be affected by acid deposition in</a:t>
            </a:r>
          </a:p>
          <a:p>
            <a:pPr eaLnBrk="1" hangingPunct="1">
              <a:spcBef>
                <a:spcPct val="0"/>
              </a:spcBef>
            </a:pPr>
            <a:r>
              <a:rPr lang="en-US" altLang="en-US" sz="1800">
                <a:ea typeface="ＭＳ Ｐゴシック" panose="020B0400000000000000" pitchFamily="34" charset="-128"/>
              </a:rPr>
              <a:t>the future? (Data from World Resources Institute and U.S. Environmental Protection Agency, 2007)</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80425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2041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79503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882432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0163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108490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06378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2712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779368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97934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765811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734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583913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32047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365125"/>
            <a:ext cx="2743200" cy="57610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65125"/>
            <a:ext cx="8026400" cy="5761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79932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r>
              <a:rPr lang="en-US"/>
              <a:t>Click to edit Master title style</a:t>
            </a:r>
            <a:endParaRPr lang="fr-FR"/>
          </a:p>
        </p:txBody>
      </p:sp>
      <p:sp>
        <p:nvSpPr>
          <p:cNvPr id="3" name="Text Placeholder 2"/>
          <p:cNvSpPr>
            <a:spLocks noGrp="1"/>
          </p:cNvSpPr>
          <p:nvPr>
            <p:ph type="body" sz="half" idx="1"/>
          </p:nvPr>
        </p:nvSpPr>
        <p:spPr>
          <a:xfrm>
            <a:off x="609600" y="1600201"/>
            <a:ext cx="5384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6197600" y="1600201"/>
            <a:ext cx="5384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p:cNvSpPr>
            <a:spLocks noGrp="1"/>
          </p:cNvSpPr>
          <p:nvPr>
            <p:ph type="dt" sz="half" idx="10"/>
          </p:nvPr>
        </p:nvSpPr>
        <p:spPr>
          <a:xfrm>
            <a:off x="914400" y="6248400"/>
            <a:ext cx="2540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540000" cy="457200"/>
          </a:xfrm>
        </p:spPr>
        <p:txBody>
          <a:bodyPr/>
          <a:lstStyle>
            <a:lvl1pPr>
              <a:defRPr/>
            </a:lvl1pPr>
          </a:lstStyle>
          <a:p>
            <a:fld id="{86335D2F-DBF0-42E2-B5DD-8B7A596CACA5}" type="slidenum">
              <a:rPr lang="en-US" altLang="en-US"/>
              <a:pPr/>
              <a:t>‹#›</a:t>
            </a:fld>
            <a:endParaRPr lang="en-US" altLang="en-US"/>
          </a:p>
        </p:txBody>
      </p:sp>
    </p:spTree>
    <p:extLst>
      <p:ext uri="{BB962C8B-B14F-4D97-AF65-F5344CB8AC3E}">
        <p14:creationId xmlns:p14="http://schemas.microsoft.com/office/powerpoint/2010/main" val="316149170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4">
            <a:extLst>
              <a:ext uri="{FF2B5EF4-FFF2-40B4-BE49-F238E27FC236}">
                <a16:creationId xmlns:a16="http://schemas.microsoft.com/office/drawing/2014/main" id="{78F4D63E-BAA2-49B8-A9B1-2CB37CBCF95B}"/>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528C6158-D670-E62B-B96B-56507BAA120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CF579D2A-ABDD-4FAB-71FE-62CE7E6948F3}"/>
              </a:ext>
            </a:extLst>
          </p:cNvPr>
          <p:cNvSpPr>
            <a:spLocks noGrp="1" noChangeArrowheads="1"/>
          </p:cNvSpPr>
          <p:nvPr>
            <p:ph type="sldNum" sz="quarter" idx="12"/>
          </p:nvPr>
        </p:nvSpPr>
        <p:spPr>
          <a:ln/>
        </p:spPr>
        <p:txBody>
          <a:bodyPr/>
          <a:lstStyle>
            <a:lvl1pPr>
              <a:defRPr/>
            </a:lvl1pPr>
          </a:lstStyle>
          <a:p>
            <a:fld id="{24444E1A-4DD3-4129-B03B-382CCC571D96}" type="slidenum">
              <a:rPr lang="en-US" altLang="en-US"/>
              <a:pPr/>
              <a:t>‹#›</a:t>
            </a:fld>
            <a:endParaRPr lang="en-US" altLang="en-US"/>
          </a:p>
        </p:txBody>
      </p:sp>
    </p:spTree>
    <p:extLst>
      <p:ext uri="{BB962C8B-B14F-4D97-AF65-F5344CB8AC3E}">
        <p14:creationId xmlns:p14="http://schemas.microsoft.com/office/powerpoint/2010/main" val="10431677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0BF1011-EE16-2F18-0A1E-CA162B808399}"/>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74A62028-2903-9B7B-F099-7CBFD1DA7A23}"/>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5426347C-D626-A6C6-6A11-33D962AAAECA}"/>
              </a:ext>
            </a:extLst>
          </p:cNvPr>
          <p:cNvSpPr>
            <a:spLocks noGrp="1" noChangeArrowheads="1"/>
          </p:cNvSpPr>
          <p:nvPr>
            <p:ph type="sldNum" sz="quarter" idx="12"/>
          </p:nvPr>
        </p:nvSpPr>
        <p:spPr>
          <a:ln/>
        </p:spPr>
        <p:txBody>
          <a:bodyPr/>
          <a:lstStyle>
            <a:lvl1pPr>
              <a:defRPr/>
            </a:lvl1pPr>
          </a:lstStyle>
          <a:p>
            <a:fld id="{1F833985-8546-4C1A-8720-BEF46E70AC24}" type="slidenum">
              <a:rPr lang="en-US" altLang="en-US"/>
              <a:pPr/>
              <a:t>‹#›</a:t>
            </a:fld>
            <a:endParaRPr lang="en-US" altLang="en-US"/>
          </a:p>
        </p:txBody>
      </p:sp>
    </p:spTree>
    <p:extLst>
      <p:ext uri="{BB962C8B-B14F-4D97-AF65-F5344CB8AC3E}">
        <p14:creationId xmlns:p14="http://schemas.microsoft.com/office/powerpoint/2010/main" val="10787603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CFDADC09-9D1D-1641-9226-D2ADA525DAC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3CFF9E5B-DC7B-1BC2-3042-4888BD1C92CA}"/>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A60FEF7E-5CD6-65C8-6D30-2627BEF923C7}"/>
              </a:ext>
            </a:extLst>
          </p:cNvPr>
          <p:cNvSpPr>
            <a:spLocks noGrp="1" noChangeArrowheads="1"/>
          </p:cNvSpPr>
          <p:nvPr>
            <p:ph type="sldNum" sz="quarter" idx="12"/>
          </p:nvPr>
        </p:nvSpPr>
        <p:spPr>
          <a:ln/>
        </p:spPr>
        <p:txBody>
          <a:bodyPr/>
          <a:lstStyle>
            <a:lvl1pPr>
              <a:defRPr/>
            </a:lvl1pPr>
          </a:lstStyle>
          <a:p>
            <a:fld id="{DF88FB10-DDCE-499A-98B6-426502048EA0}" type="slidenum">
              <a:rPr lang="en-US" altLang="en-US"/>
              <a:pPr/>
              <a:t>‹#›</a:t>
            </a:fld>
            <a:endParaRPr lang="en-US" altLang="en-US"/>
          </a:p>
        </p:txBody>
      </p:sp>
    </p:spTree>
    <p:extLst>
      <p:ext uri="{BB962C8B-B14F-4D97-AF65-F5344CB8AC3E}">
        <p14:creationId xmlns:p14="http://schemas.microsoft.com/office/powerpoint/2010/main" val="14781079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83C2CF3F-C387-150F-3288-CD42BAA9F510}"/>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A73D522D-5FCB-24E3-ABC7-3D03F546CAEF}"/>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58349183-82A0-EE5C-95D9-9E3BDFDFD244}"/>
              </a:ext>
            </a:extLst>
          </p:cNvPr>
          <p:cNvSpPr>
            <a:spLocks noGrp="1" noChangeArrowheads="1"/>
          </p:cNvSpPr>
          <p:nvPr>
            <p:ph type="sldNum" sz="quarter" idx="12"/>
          </p:nvPr>
        </p:nvSpPr>
        <p:spPr>
          <a:ln/>
        </p:spPr>
        <p:txBody>
          <a:bodyPr/>
          <a:lstStyle>
            <a:lvl1pPr>
              <a:defRPr/>
            </a:lvl1pPr>
          </a:lstStyle>
          <a:p>
            <a:fld id="{FCE5BD06-0F41-4D72-A3A3-01B270E5BCCB}" type="slidenum">
              <a:rPr lang="en-US" altLang="en-US"/>
              <a:pPr/>
              <a:t>‹#›</a:t>
            </a:fld>
            <a:endParaRPr lang="en-US" altLang="en-US"/>
          </a:p>
        </p:txBody>
      </p:sp>
    </p:spTree>
    <p:extLst>
      <p:ext uri="{BB962C8B-B14F-4D97-AF65-F5344CB8AC3E}">
        <p14:creationId xmlns:p14="http://schemas.microsoft.com/office/powerpoint/2010/main" val="37051778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D273D41-7055-5B8A-CEC7-2E82276EC21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a:extLst>
              <a:ext uri="{FF2B5EF4-FFF2-40B4-BE49-F238E27FC236}">
                <a16:creationId xmlns:a16="http://schemas.microsoft.com/office/drawing/2014/main" id="{214D5886-4C8A-FE9F-F13D-C00D1A3D53D9}"/>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a:extLst>
              <a:ext uri="{FF2B5EF4-FFF2-40B4-BE49-F238E27FC236}">
                <a16:creationId xmlns:a16="http://schemas.microsoft.com/office/drawing/2014/main" id="{1E22765A-D6EE-8D39-C53D-A413BED62206}"/>
              </a:ext>
            </a:extLst>
          </p:cNvPr>
          <p:cNvSpPr>
            <a:spLocks noGrp="1" noChangeArrowheads="1"/>
          </p:cNvSpPr>
          <p:nvPr>
            <p:ph type="sldNum" sz="quarter" idx="12"/>
          </p:nvPr>
        </p:nvSpPr>
        <p:spPr>
          <a:ln/>
        </p:spPr>
        <p:txBody>
          <a:bodyPr/>
          <a:lstStyle>
            <a:lvl1pPr>
              <a:defRPr/>
            </a:lvl1pPr>
          </a:lstStyle>
          <a:p>
            <a:fld id="{AF6D448D-0535-405E-A941-660D94E416A6}" type="slidenum">
              <a:rPr lang="en-US" altLang="en-US"/>
              <a:pPr/>
              <a:t>‹#›</a:t>
            </a:fld>
            <a:endParaRPr lang="en-US" altLang="en-US"/>
          </a:p>
        </p:txBody>
      </p:sp>
    </p:spTree>
    <p:extLst>
      <p:ext uri="{BB962C8B-B14F-4D97-AF65-F5344CB8AC3E}">
        <p14:creationId xmlns:p14="http://schemas.microsoft.com/office/powerpoint/2010/main" val="39568635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C654D25-8AA4-16E0-200F-EF9DDCC0AD6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57FB60DB-F2A3-1583-C49E-C6C1C6DE0F6E}"/>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2AC384F5-BC06-4A67-D471-85142F339CB2}"/>
              </a:ext>
            </a:extLst>
          </p:cNvPr>
          <p:cNvSpPr>
            <a:spLocks noGrp="1" noChangeArrowheads="1"/>
          </p:cNvSpPr>
          <p:nvPr>
            <p:ph type="sldNum" sz="quarter" idx="12"/>
          </p:nvPr>
        </p:nvSpPr>
        <p:spPr>
          <a:ln/>
        </p:spPr>
        <p:txBody>
          <a:bodyPr/>
          <a:lstStyle>
            <a:lvl1pPr>
              <a:defRPr/>
            </a:lvl1pPr>
          </a:lstStyle>
          <a:p>
            <a:fld id="{2832BA18-BC39-4EBA-AB82-2A58478A162B}" type="slidenum">
              <a:rPr lang="en-US" altLang="en-US"/>
              <a:pPr/>
              <a:t>‹#›</a:t>
            </a:fld>
            <a:endParaRPr lang="en-US" altLang="en-US"/>
          </a:p>
        </p:txBody>
      </p:sp>
    </p:spTree>
    <p:extLst>
      <p:ext uri="{BB962C8B-B14F-4D97-AF65-F5344CB8AC3E}">
        <p14:creationId xmlns:p14="http://schemas.microsoft.com/office/powerpoint/2010/main" val="390408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6371984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E40E609-AEE8-695B-C89C-33C96DDF938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a:extLst>
              <a:ext uri="{FF2B5EF4-FFF2-40B4-BE49-F238E27FC236}">
                <a16:creationId xmlns:a16="http://schemas.microsoft.com/office/drawing/2014/main" id="{BF126469-4052-B777-01E5-426090B9EE44}"/>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a:extLst>
              <a:ext uri="{FF2B5EF4-FFF2-40B4-BE49-F238E27FC236}">
                <a16:creationId xmlns:a16="http://schemas.microsoft.com/office/drawing/2014/main" id="{BFE9CD17-CDC2-8E0E-6EA7-215F2DF212A8}"/>
              </a:ext>
            </a:extLst>
          </p:cNvPr>
          <p:cNvSpPr>
            <a:spLocks noGrp="1" noChangeArrowheads="1"/>
          </p:cNvSpPr>
          <p:nvPr>
            <p:ph type="sldNum" sz="quarter" idx="12"/>
          </p:nvPr>
        </p:nvSpPr>
        <p:spPr>
          <a:ln/>
        </p:spPr>
        <p:txBody>
          <a:bodyPr/>
          <a:lstStyle>
            <a:lvl1pPr>
              <a:defRPr/>
            </a:lvl1pPr>
          </a:lstStyle>
          <a:p>
            <a:fld id="{3AB7DDDB-0DB1-4C55-A869-C546B5DD7B12}" type="slidenum">
              <a:rPr lang="en-US" altLang="en-US"/>
              <a:pPr/>
              <a:t>‹#›</a:t>
            </a:fld>
            <a:endParaRPr lang="en-US" altLang="en-US"/>
          </a:p>
        </p:txBody>
      </p:sp>
    </p:spTree>
    <p:extLst>
      <p:ext uri="{BB962C8B-B14F-4D97-AF65-F5344CB8AC3E}">
        <p14:creationId xmlns:p14="http://schemas.microsoft.com/office/powerpoint/2010/main" val="14158715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705F86A9-57CE-47F9-E172-79F2ADE85E3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19F2772B-818C-042E-F4E5-CD49D4BA569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D01F894B-91B6-34FE-5797-D4BCE2D80B9B}"/>
              </a:ext>
            </a:extLst>
          </p:cNvPr>
          <p:cNvSpPr>
            <a:spLocks noGrp="1" noChangeArrowheads="1"/>
          </p:cNvSpPr>
          <p:nvPr>
            <p:ph type="sldNum" sz="quarter" idx="12"/>
          </p:nvPr>
        </p:nvSpPr>
        <p:spPr>
          <a:ln/>
        </p:spPr>
        <p:txBody>
          <a:bodyPr/>
          <a:lstStyle>
            <a:lvl1pPr>
              <a:defRPr/>
            </a:lvl1pPr>
          </a:lstStyle>
          <a:p>
            <a:fld id="{FBE0D23D-F65E-4306-8B5F-A9472A82DB5D}" type="slidenum">
              <a:rPr lang="en-US" altLang="en-US"/>
              <a:pPr/>
              <a:t>‹#›</a:t>
            </a:fld>
            <a:endParaRPr lang="en-US" altLang="en-US"/>
          </a:p>
        </p:txBody>
      </p:sp>
    </p:spTree>
    <p:extLst>
      <p:ext uri="{BB962C8B-B14F-4D97-AF65-F5344CB8AC3E}">
        <p14:creationId xmlns:p14="http://schemas.microsoft.com/office/powerpoint/2010/main" val="36109770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5A85ABF4-00A7-4E15-9B80-0583EFBE2EC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a:extLst>
              <a:ext uri="{FF2B5EF4-FFF2-40B4-BE49-F238E27FC236}">
                <a16:creationId xmlns:a16="http://schemas.microsoft.com/office/drawing/2014/main" id="{258D1F6D-2E18-00E4-903C-BB9C3A03F037}"/>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5994E3FB-575C-9745-19B5-94E4E178DE44}"/>
              </a:ext>
            </a:extLst>
          </p:cNvPr>
          <p:cNvSpPr>
            <a:spLocks noGrp="1" noChangeArrowheads="1"/>
          </p:cNvSpPr>
          <p:nvPr>
            <p:ph type="sldNum" sz="quarter" idx="12"/>
          </p:nvPr>
        </p:nvSpPr>
        <p:spPr>
          <a:ln/>
        </p:spPr>
        <p:txBody>
          <a:bodyPr/>
          <a:lstStyle>
            <a:lvl1pPr>
              <a:defRPr/>
            </a:lvl1pPr>
          </a:lstStyle>
          <a:p>
            <a:fld id="{00EDE119-2515-4E6E-8F97-EA4714111EBD}" type="slidenum">
              <a:rPr lang="en-US" altLang="en-US"/>
              <a:pPr/>
              <a:t>‹#›</a:t>
            </a:fld>
            <a:endParaRPr lang="en-US" altLang="en-US"/>
          </a:p>
        </p:txBody>
      </p:sp>
    </p:spTree>
    <p:extLst>
      <p:ext uri="{BB962C8B-B14F-4D97-AF65-F5344CB8AC3E}">
        <p14:creationId xmlns:p14="http://schemas.microsoft.com/office/powerpoint/2010/main" val="1013256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5235A63-B3E9-FDDF-86F0-8E29D110801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F4E7FA3D-BA79-2F04-95F9-179BF2E55AE1}"/>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E7FEABB2-54FD-4915-6141-8B6D1326AD44}"/>
              </a:ext>
            </a:extLst>
          </p:cNvPr>
          <p:cNvSpPr>
            <a:spLocks noGrp="1" noChangeArrowheads="1"/>
          </p:cNvSpPr>
          <p:nvPr>
            <p:ph type="sldNum" sz="quarter" idx="12"/>
          </p:nvPr>
        </p:nvSpPr>
        <p:spPr>
          <a:ln/>
        </p:spPr>
        <p:txBody>
          <a:bodyPr/>
          <a:lstStyle>
            <a:lvl1pPr>
              <a:defRPr/>
            </a:lvl1pPr>
          </a:lstStyle>
          <a:p>
            <a:fld id="{4640B8F2-CD28-4BBA-9607-282DED153306}" type="slidenum">
              <a:rPr lang="en-US" altLang="en-US"/>
              <a:pPr/>
              <a:t>‹#›</a:t>
            </a:fld>
            <a:endParaRPr lang="en-US" altLang="en-US"/>
          </a:p>
        </p:txBody>
      </p:sp>
    </p:spTree>
    <p:extLst>
      <p:ext uri="{BB962C8B-B14F-4D97-AF65-F5344CB8AC3E}">
        <p14:creationId xmlns:p14="http://schemas.microsoft.com/office/powerpoint/2010/main" val="21231198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3083305-E46E-DFB8-1C34-67B2CCD1083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8D1E948B-BC55-40A8-A710-4A8E4E9697E6}"/>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3169AFB9-ECEC-8053-1400-EB37667894BA}"/>
              </a:ext>
            </a:extLst>
          </p:cNvPr>
          <p:cNvSpPr>
            <a:spLocks noGrp="1" noChangeArrowheads="1"/>
          </p:cNvSpPr>
          <p:nvPr>
            <p:ph type="sldNum" sz="quarter" idx="12"/>
          </p:nvPr>
        </p:nvSpPr>
        <p:spPr>
          <a:ln/>
        </p:spPr>
        <p:txBody>
          <a:bodyPr/>
          <a:lstStyle>
            <a:lvl1pPr>
              <a:defRPr/>
            </a:lvl1pPr>
          </a:lstStyle>
          <a:p>
            <a:fld id="{0E8AC80F-7BCB-4EB4-B818-9E1708F7FC89}" type="slidenum">
              <a:rPr lang="en-US" altLang="en-US"/>
              <a:pPr/>
              <a:t>‹#›</a:t>
            </a:fld>
            <a:endParaRPr lang="en-US" altLang="en-US"/>
          </a:p>
        </p:txBody>
      </p:sp>
    </p:spTree>
    <p:extLst>
      <p:ext uri="{BB962C8B-B14F-4D97-AF65-F5344CB8AC3E}">
        <p14:creationId xmlns:p14="http://schemas.microsoft.com/office/powerpoint/2010/main" val="34527185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9634514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897266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327984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77625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8650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0419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9344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122293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359218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04972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6569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543679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02167" y="228601"/>
            <a:ext cx="11347451" cy="1325563"/>
          </a:xfrm>
        </p:spPr>
        <p:txBody>
          <a:bodyPr/>
          <a:lstStyle/>
          <a:p>
            <a:r>
              <a:rPr lang="en-US"/>
              <a:t>Click to edit Master title style</a:t>
            </a:r>
            <a:endParaRPr lang="fr-FR"/>
          </a:p>
        </p:txBody>
      </p:sp>
      <p:sp>
        <p:nvSpPr>
          <p:cNvPr id="3" name="SmartArt Placeholder 2"/>
          <p:cNvSpPr>
            <a:spLocks noGrp="1"/>
          </p:cNvSpPr>
          <p:nvPr>
            <p:ph type="dgm" idx="1"/>
          </p:nvPr>
        </p:nvSpPr>
        <p:spPr>
          <a:xfrm>
            <a:off x="402167" y="1676401"/>
            <a:ext cx="11387667" cy="4422775"/>
          </a:xfrm>
        </p:spPr>
        <p:txBody>
          <a:bodyPr/>
          <a:lstStyle/>
          <a:p>
            <a:pPr lvl="0"/>
            <a:endParaRPr lang="fr-FR"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BF15A6-54E1-4169-8E9E-86BD23EB0C50}" type="slidenum">
              <a:rPr lang="en-US"/>
              <a:pPr>
                <a:defRPr/>
              </a:pPr>
              <a:t>‹#›</a:t>
            </a:fld>
            <a:endParaRPr lang="en-US"/>
          </a:p>
        </p:txBody>
      </p:sp>
    </p:spTree>
    <p:extLst>
      <p:ext uri="{BB962C8B-B14F-4D97-AF65-F5344CB8AC3E}">
        <p14:creationId xmlns:p14="http://schemas.microsoft.com/office/powerpoint/2010/main" val="770123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3" name="Rectangle 1028"/>
          <p:cNvSpPr>
            <a:spLocks noGrp="1" noChangeArrowheads="1"/>
          </p:cNvSpPr>
          <p:nvPr>
            <p:ph type="dt" sz="half" idx="10"/>
          </p:nvPr>
        </p:nvSpPr>
        <p:spPr>
          <a:ln/>
        </p:spPr>
        <p:txBody>
          <a:bodyPr/>
          <a:lstStyle>
            <a:lvl1pPr>
              <a:defRPr/>
            </a:lvl1pPr>
          </a:lstStyle>
          <a:p>
            <a:pPr>
              <a:defRPr/>
            </a:pPr>
            <a:endParaRPr lang="en-US"/>
          </a:p>
        </p:txBody>
      </p:sp>
      <p:sp>
        <p:nvSpPr>
          <p:cNvPr id="4" name="Rectangle 1029"/>
          <p:cNvSpPr>
            <a:spLocks noGrp="1" noChangeArrowheads="1"/>
          </p:cNvSpPr>
          <p:nvPr>
            <p:ph type="ftr" sz="quarter" idx="11"/>
          </p:nvPr>
        </p:nvSpPr>
        <p:spPr>
          <a:ln/>
        </p:spPr>
        <p:txBody>
          <a:bodyPr/>
          <a:lstStyle>
            <a:lvl1pPr>
              <a:defRPr/>
            </a:lvl1pPr>
          </a:lstStyle>
          <a:p>
            <a:pPr>
              <a:defRPr/>
            </a:pPr>
            <a:endParaRPr lang="en-US"/>
          </a:p>
        </p:txBody>
      </p:sp>
      <p:sp>
        <p:nvSpPr>
          <p:cNvPr id="5" name="Rectangle 1030"/>
          <p:cNvSpPr>
            <a:spLocks noGrp="1" noChangeArrowheads="1"/>
          </p:cNvSpPr>
          <p:nvPr>
            <p:ph type="sldNum" sz="quarter" idx="12"/>
          </p:nvPr>
        </p:nvSpPr>
        <p:spPr>
          <a:ln/>
        </p:spPr>
        <p:txBody>
          <a:bodyPr/>
          <a:lstStyle>
            <a:lvl1pPr>
              <a:defRPr/>
            </a:lvl1pPr>
          </a:lstStyle>
          <a:p>
            <a:pPr>
              <a:defRPr/>
            </a:pPr>
            <a:fld id="{6FF9F147-45AA-46AA-A91F-D31CCECB08C5}" type="slidenum">
              <a:rPr lang="en-US"/>
              <a:pPr>
                <a:defRPr/>
              </a:pPr>
              <a:t>‹#›</a:t>
            </a:fld>
            <a:endParaRPr lang="en-US"/>
          </a:p>
        </p:txBody>
      </p:sp>
    </p:spTree>
    <p:extLst>
      <p:ext uri="{BB962C8B-B14F-4D97-AF65-F5344CB8AC3E}">
        <p14:creationId xmlns:p14="http://schemas.microsoft.com/office/powerpoint/2010/main" val="18683066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ClipArt Placeholder 2"/>
          <p:cNvSpPr>
            <a:spLocks noGrp="1"/>
          </p:cNvSpPr>
          <p:nvPr>
            <p:ph type="clipArt" sz="half" idx="1"/>
          </p:nvPr>
        </p:nvSpPr>
        <p:spPr>
          <a:xfrm>
            <a:off x="914400" y="1981200"/>
            <a:ext cx="5080000" cy="4114800"/>
          </a:xfrm>
        </p:spPr>
        <p:txBody>
          <a:bodyPr/>
          <a:lstStyle/>
          <a:p>
            <a:pPr lvl="0"/>
            <a:endParaRPr lang="en-US" noProof="0"/>
          </a:p>
        </p:txBody>
      </p:sp>
      <p:sp>
        <p:nvSpPr>
          <p:cNvPr id="4" name="Text Placeholder 3"/>
          <p:cNvSpPr>
            <a:spLocks noGrp="1"/>
          </p:cNvSpPr>
          <p:nvPr>
            <p:ph type="body"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4293ED9-D26C-497A-B696-5C213EA29629}" type="slidenum">
              <a:rPr lang="en-US"/>
              <a:pPr>
                <a:defRPr/>
              </a:pPr>
              <a:t>‹#›</a:t>
            </a:fld>
            <a:endParaRPr lang="en-US"/>
          </a:p>
        </p:txBody>
      </p:sp>
    </p:spTree>
    <p:extLst>
      <p:ext uri="{BB962C8B-B14F-4D97-AF65-F5344CB8AC3E}">
        <p14:creationId xmlns:p14="http://schemas.microsoft.com/office/powerpoint/2010/main" val="42909852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r>
              <a:rPr lang="en-US"/>
              <a:t>Click to edit Master title style</a:t>
            </a:r>
            <a:endParaRPr lang="fr-FR"/>
          </a:p>
        </p:txBody>
      </p:sp>
      <p:sp>
        <p:nvSpPr>
          <p:cNvPr id="3" name="Text Placeholder 2"/>
          <p:cNvSpPr>
            <a:spLocks noGrp="1"/>
          </p:cNvSpPr>
          <p:nvPr>
            <p:ph type="body" sz="half" idx="1"/>
          </p:nvPr>
        </p:nvSpPr>
        <p:spPr>
          <a:xfrm>
            <a:off x="609600" y="1600200"/>
            <a:ext cx="10972800" cy="21859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609600" y="3938589"/>
            <a:ext cx="10972800" cy="21875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p:cNvSpPr>
            <a:spLocks noGrp="1"/>
          </p:cNvSpPr>
          <p:nvPr>
            <p:ph type="dt" sz="half" idx="10"/>
          </p:nvPr>
        </p:nvSpPr>
        <p:spPr>
          <a:xfrm>
            <a:off x="914400" y="6248400"/>
            <a:ext cx="2540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540000" cy="457200"/>
          </a:xfrm>
        </p:spPr>
        <p:txBody>
          <a:bodyPr/>
          <a:lstStyle>
            <a:lvl1pPr>
              <a:defRPr/>
            </a:lvl1pPr>
          </a:lstStyle>
          <a:p>
            <a:fld id="{8655B6B1-4F07-4E05-8BE4-0ED4ACDCB3B9}" type="slidenum">
              <a:rPr lang="en-US" altLang="en-US"/>
              <a:pPr/>
              <a:t>‹#›</a:t>
            </a:fld>
            <a:endParaRPr lang="en-US" altLang="en-US"/>
          </a:p>
        </p:txBody>
      </p:sp>
    </p:spTree>
    <p:extLst>
      <p:ext uri="{BB962C8B-B14F-4D97-AF65-F5344CB8AC3E}">
        <p14:creationId xmlns:p14="http://schemas.microsoft.com/office/powerpoint/2010/main" val="109787809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03325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r>
              <a:rPr lang="en-US"/>
              <a:t>Click to edit Master title style</a:t>
            </a:r>
            <a:endParaRPr lang="fr-FR"/>
          </a:p>
        </p:txBody>
      </p:sp>
      <p:sp>
        <p:nvSpPr>
          <p:cNvPr id="3" name="Text Placeholder 2"/>
          <p:cNvSpPr>
            <a:spLocks noGrp="1"/>
          </p:cNvSpPr>
          <p:nvPr>
            <p:ph type="body" sz="half" idx="1"/>
          </p:nvPr>
        </p:nvSpPr>
        <p:spPr>
          <a:xfrm>
            <a:off x="609600" y="1600201"/>
            <a:ext cx="5384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6197600" y="1600201"/>
            <a:ext cx="5384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p:cNvSpPr>
            <a:spLocks noGrp="1"/>
          </p:cNvSpPr>
          <p:nvPr>
            <p:ph type="dt" sz="half" idx="10"/>
          </p:nvPr>
        </p:nvSpPr>
        <p:spPr>
          <a:xfrm>
            <a:off x="914400" y="6248400"/>
            <a:ext cx="2540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8400"/>
            <a:ext cx="2540000" cy="457200"/>
          </a:xfrm>
        </p:spPr>
        <p:txBody>
          <a:bodyPr/>
          <a:lstStyle>
            <a:lvl1pPr>
              <a:defRPr/>
            </a:lvl1pPr>
          </a:lstStyle>
          <a:p>
            <a:fld id="{86335D2F-DBF0-42E2-B5DD-8B7A596CACA5}" type="slidenum">
              <a:rPr lang="en-US" altLang="en-US"/>
              <a:pPr/>
              <a:t>‹#›</a:t>
            </a:fld>
            <a:endParaRPr lang="en-US" altLang="en-US"/>
          </a:p>
        </p:txBody>
      </p:sp>
    </p:spTree>
    <p:extLst>
      <p:ext uri="{BB962C8B-B14F-4D97-AF65-F5344CB8AC3E}">
        <p14:creationId xmlns:p14="http://schemas.microsoft.com/office/powerpoint/2010/main" val="37502185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1735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5647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584999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53768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theme" Target="../theme/theme4.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1D4FD39-764C-877F-4BE9-24E315A9CFD4}"/>
              </a:ext>
            </a:extLst>
          </p:cNvPr>
          <p:cNvSpPr>
            <a:spLocks noChangeArrowheads="1"/>
          </p:cNvSpPr>
          <p:nvPr/>
        </p:nvSpPr>
        <p:spPr bwMode="auto">
          <a:xfrm>
            <a:off x="0" y="0"/>
            <a:ext cx="12192000" cy="1524000"/>
          </a:xfrm>
          <a:prstGeom prst="rect">
            <a:avLst/>
          </a:prstGeom>
          <a:solidFill>
            <a:srgbClr val="0072B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eaLnBrk="1" hangingPunct="1"/>
            <a:endParaRPr lang="en-US" altLang="en-US" sz="1800"/>
          </a:p>
        </p:txBody>
      </p:sp>
      <p:sp>
        <p:nvSpPr>
          <p:cNvPr id="1027" name="Rectangle 3">
            <a:extLst>
              <a:ext uri="{FF2B5EF4-FFF2-40B4-BE49-F238E27FC236}">
                <a16:creationId xmlns:a16="http://schemas.microsoft.com/office/drawing/2014/main" id="{1609AC36-42E5-4359-E7A6-28FCDF000D78}"/>
              </a:ext>
            </a:extLst>
          </p:cNvPr>
          <p:cNvSpPr>
            <a:spLocks noChangeArrowheads="1"/>
          </p:cNvSpPr>
          <p:nvPr/>
        </p:nvSpPr>
        <p:spPr bwMode="auto">
          <a:xfrm>
            <a:off x="0" y="1524000"/>
            <a:ext cx="12192000" cy="5334000"/>
          </a:xfrm>
          <a:prstGeom prst="rect">
            <a:avLst/>
          </a:prstGeom>
          <a:solidFill>
            <a:srgbClr val="FFFDD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eaLnBrk="1" hangingPunct="1"/>
            <a:endParaRPr lang="en-US" altLang="en-US" sz="1800"/>
          </a:p>
        </p:txBody>
      </p:sp>
      <p:sp>
        <p:nvSpPr>
          <p:cNvPr id="1028" name="Rectangle 4">
            <a:extLst>
              <a:ext uri="{FF2B5EF4-FFF2-40B4-BE49-F238E27FC236}">
                <a16:creationId xmlns:a16="http://schemas.microsoft.com/office/drawing/2014/main" id="{018A7DBF-2063-5C44-8CB4-CA7BFF056F7C}"/>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9" name="Rectangle 5">
            <a:extLst>
              <a:ext uri="{FF2B5EF4-FFF2-40B4-BE49-F238E27FC236}">
                <a16:creationId xmlns:a16="http://schemas.microsoft.com/office/drawing/2014/main" id="{A0858242-DD8F-9DC0-AAFE-1EA47AF6BEFD}"/>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39370810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panose="020B0604020202020204" pitchFamily="34" charset="0"/>
        </a:defRPr>
      </a:lvl2pPr>
      <a:lvl3pPr algn="ctr" rtl="0" eaLnBrk="0" fontAlgn="base" hangingPunct="0">
        <a:spcBef>
          <a:spcPct val="0"/>
        </a:spcBef>
        <a:spcAft>
          <a:spcPct val="0"/>
        </a:spcAft>
        <a:defRPr sz="4400">
          <a:solidFill>
            <a:schemeClr val="bg1"/>
          </a:solidFill>
          <a:latin typeface="Arial" panose="020B0604020202020204" pitchFamily="34" charset="0"/>
        </a:defRPr>
      </a:lvl3pPr>
      <a:lvl4pPr algn="ctr" rtl="0" eaLnBrk="0" fontAlgn="base" hangingPunct="0">
        <a:spcBef>
          <a:spcPct val="0"/>
        </a:spcBef>
        <a:spcAft>
          <a:spcPct val="0"/>
        </a:spcAft>
        <a:defRPr sz="4400">
          <a:solidFill>
            <a:schemeClr val="bg1"/>
          </a:solidFill>
          <a:latin typeface="Arial" panose="020B0604020202020204" pitchFamily="34" charset="0"/>
        </a:defRPr>
      </a:lvl4pPr>
      <a:lvl5pPr algn="ctr" rtl="0" eaLnBrk="0" fontAlgn="base" hangingPunct="0">
        <a:spcBef>
          <a:spcPct val="0"/>
        </a:spcBef>
        <a:spcAft>
          <a:spcPct val="0"/>
        </a:spcAft>
        <a:defRPr sz="4400">
          <a:solidFill>
            <a:schemeClr val="bg1"/>
          </a:solidFill>
          <a:latin typeface="Arial" panose="020B0604020202020204" pitchFamily="34" charset="0"/>
        </a:defRPr>
      </a:lvl5pPr>
      <a:lvl6pPr marL="457200" algn="ctr" rtl="0" fontAlgn="base">
        <a:spcBef>
          <a:spcPct val="0"/>
        </a:spcBef>
        <a:spcAft>
          <a:spcPct val="0"/>
        </a:spcAft>
        <a:defRPr sz="4400">
          <a:solidFill>
            <a:schemeClr val="bg1"/>
          </a:solidFill>
          <a:latin typeface="Arial" panose="020B0604020202020204" pitchFamily="34" charset="0"/>
        </a:defRPr>
      </a:lvl6pPr>
      <a:lvl7pPr marL="914400" algn="ctr" rtl="0" fontAlgn="base">
        <a:spcBef>
          <a:spcPct val="0"/>
        </a:spcBef>
        <a:spcAft>
          <a:spcPct val="0"/>
        </a:spcAft>
        <a:defRPr sz="4400">
          <a:solidFill>
            <a:schemeClr val="bg1"/>
          </a:solidFill>
          <a:latin typeface="Arial" panose="020B0604020202020204" pitchFamily="34" charset="0"/>
        </a:defRPr>
      </a:lvl7pPr>
      <a:lvl8pPr marL="1371600" algn="ctr" rtl="0" fontAlgn="base">
        <a:spcBef>
          <a:spcPct val="0"/>
        </a:spcBef>
        <a:spcAft>
          <a:spcPct val="0"/>
        </a:spcAft>
        <a:defRPr sz="4400">
          <a:solidFill>
            <a:schemeClr val="bg1"/>
          </a:solidFill>
          <a:latin typeface="Arial" panose="020B0604020202020204" pitchFamily="34" charset="0"/>
        </a:defRPr>
      </a:lvl8pPr>
      <a:lvl9pPr marL="1828800" algn="ctr" rtl="0" fontAlgn="base">
        <a:spcBef>
          <a:spcPct val="0"/>
        </a:spcBef>
        <a:spcAft>
          <a:spcPct val="0"/>
        </a:spcAft>
        <a:defRPr sz="4400">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6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8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4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0F7A84B-3C78-9CF0-22D1-6B190D8F2556}"/>
              </a:ext>
            </a:extLst>
          </p:cNvPr>
          <p:cNvSpPr>
            <a:spLocks noChangeArrowheads="1"/>
          </p:cNvSpPr>
          <p:nvPr/>
        </p:nvSpPr>
        <p:spPr bwMode="auto">
          <a:xfrm>
            <a:off x="0" y="0"/>
            <a:ext cx="12192000" cy="6858000"/>
          </a:xfrm>
          <a:prstGeom prst="rect">
            <a:avLst/>
          </a:prstGeom>
          <a:solidFill>
            <a:srgbClr val="FFFDD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eaLnBrk="1" hangingPunct="1"/>
            <a:endParaRPr lang="en-US" altLang="en-US" sz="1800"/>
          </a:p>
        </p:txBody>
      </p:sp>
      <p:sp>
        <p:nvSpPr>
          <p:cNvPr id="3075" name="Rectangle 3">
            <a:extLst>
              <a:ext uri="{FF2B5EF4-FFF2-40B4-BE49-F238E27FC236}">
                <a16:creationId xmlns:a16="http://schemas.microsoft.com/office/drawing/2014/main" id="{80736B9F-3AB5-8959-C6DB-367FE13FE9ED}"/>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6955144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713" r:id="rId12"/>
  </p:sldLayoutIdLst>
  <p:txStyles>
    <p:title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panose="020B0604020202020204" pitchFamily="34" charset="0"/>
        </a:defRPr>
      </a:lvl2pPr>
      <a:lvl3pPr algn="ctr" rtl="0" eaLnBrk="0" fontAlgn="base" hangingPunct="0">
        <a:spcBef>
          <a:spcPct val="0"/>
        </a:spcBef>
        <a:spcAft>
          <a:spcPct val="0"/>
        </a:spcAft>
        <a:defRPr sz="4400">
          <a:solidFill>
            <a:schemeClr val="bg1"/>
          </a:solidFill>
          <a:latin typeface="Arial" panose="020B0604020202020204" pitchFamily="34" charset="0"/>
        </a:defRPr>
      </a:lvl3pPr>
      <a:lvl4pPr algn="ctr" rtl="0" eaLnBrk="0" fontAlgn="base" hangingPunct="0">
        <a:spcBef>
          <a:spcPct val="0"/>
        </a:spcBef>
        <a:spcAft>
          <a:spcPct val="0"/>
        </a:spcAft>
        <a:defRPr sz="4400">
          <a:solidFill>
            <a:schemeClr val="bg1"/>
          </a:solidFill>
          <a:latin typeface="Arial" panose="020B0604020202020204" pitchFamily="34" charset="0"/>
        </a:defRPr>
      </a:lvl4pPr>
      <a:lvl5pPr algn="ctr" rtl="0" eaLnBrk="0" fontAlgn="base" hangingPunct="0">
        <a:spcBef>
          <a:spcPct val="0"/>
        </a:spcBef>
        <a:spcAft>
          <a:spcPct val="0"/>
        </a:spcAft>
        <a:defRPr sz="4400">
          <a:solidFill>
            <a:schemeClr val="bg1"/>
          </a:solidFill>
          <a:latin typeface="Arial" panose="020B0604020202020204" pitchFamily="34" charset="0"/>
        </a:defRPr>
      </a:lvl5pPr>
      <a:lvl6pPr marL="457200" algn="ctr" rtl="0" fontAlgn="base">
        <a:spcBef>
          <a:spcPct val="0"/>
        </a:spcBef>
        <a:spcAft>
          <a:spcPct val="0"/>
        </a:spcAft>
        <a:defRPr sz="4400">
          <a:solidFill>
            <a:schemeClr val="bg1"/>
          </a:solidFill>
          <a:latin typeface="Arial" panose="020B0604020202020204" pitchFamily="34" charset="0"/>
        </a:defRPr>
      </a:lvl6pPr>
      <a:lvl7pPr marL="914400" algn="ctr" rtl="0" fontAlgn="base">
        <a:spcBef>
          <a:spcPct val="0"/>
        </a:spcBef>
        <a:spcAft>
          <a:spcPct val="0"/>
        </a:spcAft>
        <a:defRPr sz="4400">
          <a:solidFill>
            <a:schemeClr val="bg1"/>
          </a:solidFill>
          <a:latin typeface="Arial" panose="020B0604020202020204" pitchFamily="34" charset="0"/>
        </a:defRPr>
      </a:lvl7pPr>
      <a:lvl8pPr marL="1371600" algn="ctr" rtl="0" fontAlgn="base">
        <a:spcBef>
          <a:spcPct val="0"/>
        </a:spcBef>
        <a:spcAft>
          <a:spcPct val="0"/>
        </a:spcAft>
        <a:defRPr sz="4400">
          <a:solidFill>
            <a:schemeClr val="bg1"/>
          </a:solidFill>
          <a:latin typeface="Arial" panose="020B0604020202020204" pitchFamily="34" charset="0"/>
        </a:defRPr>
      </a:lvl8pPr>
      <a:lvl9pPr marL="1828800" algn="ctr" rtl="0" fontAlgn="base">
        <a:spcBef>
          <a:spcPct val="0"/>
        </a:spcBef>
        <a:spcAft>
          <a:spcPct val="0"/>
        </a:spcAft>
        <a:defRPr sz="4400">
          <a:solidFill>
            <a:schemeClr val="bg1"/>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C757F4C-520B-DD84-78F4-AB0EA6B80E8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a:extLst>
              <a:ext uri="{FF2B5EF4-FFF2-40B4-BE49-F238E27FC236}">
                <a16:creationId xmlns:a16="http://schemas.microsoft.com/office/drawing/2014/main" id="{E3F831A3-84A3-66BC-4828-27D5CCA153FC}"/>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23236" name="Rectangle 4">
            <a:extLst>
              <a:ext uri="{FF2B5EF4-FFF2-40B4-BE49-F238E27FC236}">
                <a16:creationId xmlns:a16="http://schemas.microsoft.com/office/drawing/2014/main" id="{F1139907-8B40-087F-0E74-6EF1906BBAB5}"/>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ea typeface="ＭＳ Ｐゴシック" panose="020B0600070205080204" pitchFamily="34" charset="-128"/>
              </a:defRPr>
            </a:lvl1pPr>
          </a:lstStyle>
          <a:p>
            <a:pPr>
              <a:defRPr/>
            </a:pPr>
            <a:endParaRPr lang="en-US" altLang="en-US"/>
          </a:p>
        </p:txBody>
      </p:sp>
      <p:sp>
        <p:nvSpPr>
          <p:cNvPr id="223237" name="Rectangle 5">
            <a:extLst>
              <a:ext uri="{FF2B5EF4-FFF2-40B4-BE49-F238E27FC236}">
                <a16:creationId xmlns:a16="http://schemas.microsoft.com/office/drawing/2014/main" id="{408CA6ED-DA6D-827E-A9D2-A4A1574F2738}"/>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smtClean="0">
                <a:ea typeface="ＭＳ Ｐゴシック" panose="020B0600070205080204" pitchFamily="34" charset="-128"/>
              </a:defRPr>
            </a:lvl1pPr>
          </a:lstStyle>
          <a:p>
            <a:pPr>
              <a:defRPr/>
            </a:pPr>
            <a:endParaRPr lang="en-US" altLang="en-US"/>
          </a:p>
        </p:txBody>
      </p:sp>
      <p:sp>
        <p:nvSpPr>
          <p:cNvPr id="223238" name="Rectangle 6">
            <a:extLst>
              <a:ext uri="{FF2B5EF4-FFF2-40B4-BE49-F238E27FC236}">
                <a16:creationId xmlns:a16="http://schemas.microsoft.com/office/drawing/2014/main" id="{3B3C0557-042C-F68C-26DC-0BF3BC603B33}"/>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F273554C-3F38-419A-AEB3-EA0339E38FDE}" type="slidenum">
              <a:rPr lang="en-US" altLang="en-US"/>
              <a:pPr/>
              <a:t>‹#›</a:t>
            </a:fld>
            <a:endParaRPr lang="en-US" altLang="en-US"/>
          </a:p>
        </p:txBody>
      </p:sp>
    </p:spTree>
    <p:extLst>
      <p:ext uri="{BB962C8B-B14F-4D97-AF65-F5344CB8AC3E}">
        <p14:creationId xmlns:p14="http://schemas.microsoft.com/office/powerpoint/2010/main" val="254297920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11/13/2022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5619600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A2216EE-B106-5F16-82E4-6B77BD2C7125}"/>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pPr eaLnBrk="1" hangingPunct="1">
              <a:lnSpc>
                <a:spcPct val="90000"/>
              </a:lnSpc>
            </a:pPr>
            <a:r>
              <a:rPr lang="en-US" sz="5400" dirty="0">
                <a:solidFill>
                  <a:schemeClr val="bg1">
                    <a:lumMod val="95000"/>
                    <a:lumOff val="5000"/>
                  </a:schemeClr>
                </a:solidFill>
              </a:rPr>
              <a:t>Air Pollution, Acid Rain, Smog and Green House Effect</a:t>
            </a:r>
          </a:p>
        </p:txBody>
      </p:sp>
    </p:spTree>
    <p:extLst>
      <p:ext uri="{BB962C8B-B14F-4D97-AF65-F5344CB8AC3E}">
        <p14:creationId xmlns:p14="http://schemas.microsoft.com/office/powerpoint/2010/main" val="409807849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1CF0-06D3-DF27-FCAA-3A3785823B51}"/>
              </a:ext>
            </a:extLst>
          </p:cNvPr>
          <p:cNvSpPr>
            <a:spLocks noGrp="1"/>
          </p:cNvSpPr>
          <p:nvPr>
            <p:ph type="title"/>
          </p:nvPr>
        </p:nvSpPr>
        <p:spPr/>
        <p:txBody>
          <a:bodyPr/>
          <a:lstStyle/>
          <a:p>
            <a:r>
              <a:rPr lang="en-US" dirty="0"/>
              <a:t>EPA Standards</a:t>
            </a:r>
          </a:p>
        </p:txBody>
      </p:sp>
      <p:pic>
        <p:nvPicPr>
          <p:cNvPr id="4" name="Content Placeholder 3">
            <a:extLst>
              <a:ext uri="{FF2B5EF4-FFF2-40B4-BE49-F238E27FC236}">
                <a16:creationId xmlns:a16="http://schemas.microsoft.com/office/drawing/2014/main" id="{EF070490-19A3-FD80-4022-EBB1EE21BB46}"/>
              </a:ext>
            </a:extLst>
          </p:cNvPr>
          <p:cNvPicPr>
            <a:picLocks noGrp="1" noChangeAspect="1"/>
          </p:cNvPicPr>
          <p:nvPr>
            <p:ph idx="1"/>
          </p:nvPr>
        </p:nvPicPr>
        <p:blipFill>
          <a:blip r:embed="rId2"/>
          <a:stretch>
            <a:fillRect/>
          </a:stretch>
        </p:blipFill>
        <p:spPr>
          <a:xfrm>
            <a:off x="1012874" y="1547446"/>
            <a:ext cx="10396024" cy="5135309"/>
          </a:xfrm>
          <a:prstGeom prst="rect">
            <a:avLst/>
          </a:prstGeom>
        </p:spPr>
      </p:pic>
    </p:spTree>
    <p:extLst>
      <p:ext uri="{BB962C8B-B14F-4D97-AF65-F5344CB8AC3E}">
        <p14:creationId xmlns:p14="http://schemas.microsoft.com/office/powerpoint/2010/main" val="1383573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F1CF0-06D3-DF27-FCAA-3A3785823B51}"/>
              </a:ext>
            </a:extLst>
          </p:cNvPr>
          <p:cNvSpPr>
            <a:spLocks noGrp="1"/>
          </p:cNvSpPr>
          <p:nvPr>
            <p:ph type="title"/>
          </p:nvPr>
        </p:nvSpPr>
        <p:spPr/>
        <p:txBody>
          <a:bodyPr/>
          <a:lstStyle/>
          <a:p>
            <a:r>
              <a:rPr lang="en-US" dirty="0"/>
              <a:t>PEQS</a:t>
            </a:r>
          </a:p>
        </p:txBody>
      </p:sp>
      <p:pic>
        <p:nvPicPr>
          <p:cNvPr id="8" name="Content Placeholder 7" descr="Table&#10;&#10;Description automatically generated">
            <a:extLst>
              <a:ext uri="{FF2B5EF4-FFF2-40B4-BE49-F238E27FC236}">
                <a16:creationId xmlns:a16="http://schemas.microsoft.com/office/drawing/2014/main" id="{2F5C0751-4ACB-FCB1-1F9B-10766DCBC9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7582" y="1590263"/>
            <a:ext cx="8136835" cy="5476806"/>
          </a:xfrm>
        </p:spPr>
      </p:pic>
    </p:spTree>
    <p:extLst>
      <p:ext uri="{BB962C8B-B14F-4D97-AF65-F5344CB8AC3E}">
        <p14:creationId xmlns:p14="http://schemas.microsoft.com/office/powerpoint/2010/main" val="1222209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1503_human_inputs_air_pollutant_E">
            <a:extLst>
              <a:ext uri="{FF2B5EF4-FFF2-40B4-BE49-F238E27FC236}">
                <a16:creationId xmlns:a16="http://schemas.microsoft.com/office/drawing/2014/main" id="{0825F26D-AE05-1ED8-E37D-B667D53B0A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2901" y="933451"/>
            <a:ext cx="8964613" cy="479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Rectangle 3" hidden="1">
            <a:extLst>
              <a:ext uri="{FF2B5EF4-FFF2-40B4-BE49-F238E27FC236}">
                <a16:creationId xmlns:a16="http://schemas.microsoft.com/office/drawing/2014/main" id="{2506F573-A77F-3880-2414-3319DC9CC16D}"/>
              </a:ext>
            </a:extLst>
          </p:cNvPr>
          <p:cNvSpPr>
            <a:spLocks noGrp="1" noChangeArrowheads="1"/>
          </p:cNvSpPr>
          <p:nvPr>
            <p:ph type="title"/>
          </p:nvPr>
        </p:nvSpPr>
        <p:spPr/>
        <p:txBody>
          <a:bodyPr/>
          <a:lstStyle/>
          <a:p>
            <a:pPr eaLnBrk="1" hangingPunct="1"/>
            <a:endParaRPr lang="en-US" altLang="en-US"/>
          </a:p>
        </p:txBody>
      </p:sp>
      <p:sp>
        <p:nvSpPr>
          <p:cNvPr id="19460" name="Rectangle 4">
            <a:extLst>
              <a:ext uri="{FF2B5EF4-FFF2-40B4-BE49-F238E27FC236}">
                <a16:creationId xmlns:a16="http://schemas.microsoft.com/office/drawing/2014/main" id="{FFB80904-4400-132D-F132-AC1119D1D4B7}"/>
              </a:ext>
            </a:extLst>
          </p:cNvPr>
          <p:cNvSpPr>
            <a:spLocks noChangeArrowheads="1"/>
          </p:cNvSpPr>
          <p:nvPr/>
        </p:nvSpPr>
        <p:spPr bwMode="auto">
          <a:xfrm>
            <a:off x="7372350" y="2905126"/>
            <a:ext cx="3276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Most NO</a:t>
            </a:r>
            <a:r>
              <a:rPr lang="en-US" altLang="en-US" b="1" baseline="-25000">
                <a:solidFill>
                  <a:srgbClr val="000000"/>
                </a:solidFill>
              </a:rPr>
              <a:t>3</a:t>
            </a:r>
            <a:r>
              <a:rPr lang="en-US" altLang="en-US" b="1" baseline="30000">
                <a:solidFill>
                  <a:srgbClr val="000000"/>
                </a:solidFill>
              </a:rPr>
              <a:t>–</a:t>
            </a:r>
            <a:r>
              <a:rPr lang="en-US" altLang="en-US" b="1">
                <a:solidFill>
                  <a:srgbClr val="000000"/>
                </a:solidFill>
              </a:rPr>
              <a:t> and SO</a:t>
            </a:r>
            <a:r>
              <a:rPr lang="en-US" altLang="en-US" b="1" baseline="-25000">
                <a:solidFill>
                  <a:srgbClr val="000000"/>
                </a:solidFill>
              </a:rPr>
              <a:t>4</a:t>
            </a:r>
            <a:r>
              <a:rPr lang="en-US" altLang="en-US" b="1" baseline="30000">
                <a:solidFill>
                  <a:srgbClr val="000000"/>
                </a:solidFill>
              </a:rPr>
              <a:t>2–</a:t>
            </a:r>
            <a:r>
              <a:rPr lang="en-US" altLang="en-US" b="1">
                <a:solidFill>
                  <a:srgbClr val="000000"/>
                </a:solidFill>
              </a:rPr>
              <a:t> salts</a:t>
            </a:r>
          </a:p>
        </p:txBody>
      </p:sp>
      <p:sp>
        <p:nvSpPr>
          <p:cNvPr id="19461" name="Rectangle 5">
            <a:extLst>
              <a:ext uri="{FF2B5EF4-FFF2-40B4-BE49-F238E27FC236}">
                <a16:creationId xmlns:a16="http://schemas.microsoft.com/office/drawing/2014/main" id="{F4286DEB-050D-E66F-0EE6-9B4A093EAF4F}"/>
              </a:ext>
            </a:extLst>
          </p:cNvPr>
          <p:cNvSpPr>
            <a:spLocks noChangeArrowheads="1"/>
          </p:cNvSpPr>
          <p:nvPr/>
        </p:nvSpPr>
        <p:spPr bwMode="auto">
          <a:xfrm>
            <a:off x="3333750" y="4772026"/>
            <a:ext cx="908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Mobile</a:t>
            </a:r>
          </a:p>
        </p:txBody>
      </p:sp>
      <p:sp>
        <p:nvSpPr>
          <p:cNvPr id="19462" name="Rectangle 6">
            <a:extLst>
              <a:ext uri="{FF2B5EF4-FFF2-40B4-BE49-F238E27FC236}">
                <a16:creationId xmlns:a16="http://schemas.microsoft.com/office/drawing/2014/main" id="{9AF0B97C-1576-74D7-5066-F2FF363C0F83}"/>
              </a:ext>
            </a:extLst>
          </p:cNvPr>
          <p:cNvSpPr>
            <a:spLocks noChangeArrowheads="1"/>
          </p:cNvSpPr>
          <p:nvPr/>
        </p:nvSpPr>
        <p:spPr bwMode="auto">
          <a:xfrm>
            <a:off x="1905000" y="3244851"/>
            <a:ext cx="1085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Sources</a:t>
            </a:r>
          </a:p>
        </p:txBody>
      </p:sp>
      <p:sp>
        <p:nvSpPr>
          <p:cNvPr id="19463" name="Rectangle 7">
            <a:extLst>
              <a:ext uri="{FF2B5EF4-FFF2-40B4-BE49-F238E27FC236}">
                <a16:creationId xmlns:a16="http://schemas.microsoft.com/office/drawing/2014/main" id="{371A508A-B245-99AB-2675-A33EF59AA97E}"/>
              </a:ext>
            </a:extLst>
          </p:cNvPr>
          <p:cNvSpPr>
            <a:spLocks noChangeArrowheads="1"/>
          </p:cNvSpPr>
          <p:nvPr/>
        </p:nvSpPr>
        <p:spPr bwMode="auto">
          <a:xfrm>
            <a:off x="3505200" y="3244851"/>
            <a:ext cx="971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Natural</a:t>
            </a:r>
          </a:p>
        </p:txBody>
      </p:sp>
      <p:sp>
        <p:nvSpPr>
          <p:cNvPr id="19464" name="Rectangle 8">
            <a:extLst>
              <a:ext uri="{FF2B5EF4-FFF2-40B4-BE49-F238E27FC236}">
                <a16:creationId xmlns:a16="http://schemas.microsoft.com/office/drawing/2014/main" id="{AF24351B-D91C-4861-8E6F-A0CE808A4183}"/>
              </a:ext>
            </a:extLst>
          </p:cNvPr>
          <p:cNvSpPr>
            <a:spLocks noChangeArrowheads="1"/>
          </p:cNvSpPr>
          <p:nvPr/>
        </p:nvSpPr>
        <p:spPr bwMode="auto">
          <a:xfrm>
            <a:off x="5105400" y="3244851"/>
            <a:ext cx="1301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Stationary</a:t>
            </a:r>
          </a:p>
        </p:txBody>
      </p:sp>
      <p:sp>
        <p:nvSpPr>
          <p:cNvPr id="19465" name="Rectangle 9">
            <a:extLst>
              <a:ext uri="{FF2B5EF4-FFF2-40B4-BE49-F238E27FC236}">
                <a16:creationId xmlns:a16="http://schemas.microsoft.com/office/drawing/2014/main" id="{81DA0932-630E-1CE1-656A-4E327326F6A5}"/>
              </a:ext>
            </a:extLst>
          </p:cNvPr>
          <p:cNvSpPr>
            <a:spLocks noChangeArrowheads="1"/>
          </p:cNvSpPr>
          <p:nvPr/>
        </p:nvSpPr>
        <p:spPr bwMode="auto">
          <a:xfrm>
            <a:off x="7848600" y="1371601"/>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Secondary Pollutants</a:t>
            </a:r>
          </a:p>
        </p:txBody>
      </p:sp>
      <p:sp>
        <p:nvSpPr>
          <p:cNvPr id="19466" name="Rectangle 10">
            <a:extLst>
              <a:ext uri="{FF2B5EF4-FFF2-40B4-BE49-F238E27FC236}">
                <a16:creationId xmlns:a16="http://schemas.microsoft.com/office/drawing/2014/main" id="{A727C94D-E3B0-35CC-E9B7-EF722BBC9770}"/>
              </a:ext>
            </a:extLst>
          </p:cNvPr>
          <p:cNvSpPr>
            <a:spLocks noChangeArrowheads="1"/>
          </p:cNvSpPr>
          <p:nvPr/>
        </p:nvSpPr>
        <p:spPr bwMode="auto">
          <a:xfrm>
            <a:off x="4724400" y="990601"/>
            <a:ext cx="2203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Primary Pollutants</a:t>
            </a:r>
          </a:p>
        </p:txBody>
      </p:sp>
      <p:sp>
        <p:nvSpPr>
          <p:cNvPr id="19467" name="Rectangle 11">
            <a:extLst>
              <a:ext uri="{FF2B5EF4-FFF2-40B4-BE49-F238E27FC236}">
                <a16:creationId xmlns:a16="http://schemas.microsoft.com/office/drawing/2014/main" id="{18E2AFFB-8557-1C83-78F8-8D643D2396E4}"/>
              </a:ext>
            </a:extLst>
          </p:cNvPr>
          <p:cNvSpPr>
            <a:spLocks noChangeArrowheads="1"/>
          </p:cNvSpPr>
          <p:nvPr/>
        </p:nvSpPr>
        <p:spPr bwMode="auto">
          <a:xfrm>
            <a:off x="4419600" y="2019301"/>
            <a:ext cx="230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Most hydrocarbons</a:t>
            </a:r>
          </a:p>
        </p:txBody>
      </p:sp>
      <p:sp>
        <p:nvSpPr>
          <p:cNvPr id="19468" name="Rectangle 12">
            <a:extLst>
              <a:ext uri="{FF2B5EF4-FFF2-40B4-BE49-F238E27FC236}">
                <a16:creationId xmlns:a16="http://schemas.microsoft.com/office/drawing/2014/main" id="{A564E367-D624-9046-6BE8-56AFA131C58D}"/>
              </a:ext>
            </a:extLst>
          </p:cNvPr>
          <p:cNvSpPr>
            <a:spLocks noChangeArrowheads="1"/>
          </p:cNvSpPr>
          <p:nvPr/>
        </p:nvSpPr>
        <p:spPr bwMode="auto">
          <a:xfrm>
            <a:off x="4248150" y="2305051"/>
            <a:ext cx="2990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Most suspended particles</a:t>
            </a:r>
          </a:p>
        </p:txBody>
      </p:sp>
      <p:sp>
        <p:nvSpPr>
          <p:cNvPr id="19469" name="Rectangle 13">
            <a:extLst>
              <a:ext uri="{FF2B5EF4-FFF2-40B4-BE49-F238E27FC236}">
                <a16:creationId xmlns:a16="http://schemas.microsoft.com/office/drawing/2014/main" id="{3DD47DA3-E509-9523-A722-6FA51DAD923D}"/>
              </a:ext>
            </a:extLst>
          </p:cNvPr>
          <p:cNvSpPr>
            <a:spLocks noChangeArrowheads="1"/>
          </p:cNvSpPr>
          <p:nvPr/>
        </p:nvSpPr>
        <p:spPr bwMode="auto">
          <a:xfrm>
            <a:off x="5638800" y="1371601"/>
            <a:ext cx="6111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CO</a:t>
            </a:r>
            <a:r>
              <a:rPr lang="en-US" altLang="en-US" b="1" baseline="-25000">
                <a:solidFill>
                  <a:srgbClr val="000000"/>
                </a:solidFill>
              </a:rPr>
              <a:t>2</a:t>
            </a:r>
            <a:endParaRPr lang="en-US" altLang="en-US" b="1">
              <a:solidFill>
                <a:srgbClr val="000000"/>
              </a:solidFill>
            </a:endParaRPr>
          </a:p>
        </p:txBody>
      </p:sp>
      <p:sp>
        <p:nvSpPr>
          <p:cNvPr id="19470" name="Rectangle 14">
            <a:extLst>
              <a:ext uri="{FF2B5EF4-FFF2-40B4-BE49-F238E27FC236}">
                <a16:creationId xmlns:a16="http://schemas.microsoft.com/office/drawing/2014/main" id="{234A8F01-B902-C2EF-3D75-41F58AC00232}"/>
              </a:ext>
            </a:extLst>
          </p:cNvPr>
          <p:cNvSpPr>
            <a:spLocks noChangeArrowheads="1"/>
          </p:cNvSpPr>
          <p:nvPr/>
        </p:nvSpPr>
        <p:spPr bwMode="auto">
          <a:xfrm>
            <a:off x="5029200" y="1371601"/>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CO</a:t>
            </a:r>
          </a:p>
        </p:txBody>
      </p:sp>
      <p:sp>
        <p:nvSpPr>
          <p:cNvPr id="19471" name="Rectangle 15">
            <a:extLst>
              <a:ext uri="{FF2B5EF4-FFF2-40B4-BE49-F238E27FC236}">
                <a16:creationId xmlns:a16="http://schemas.microsoft.com/office/drawing/2014/main" id="{79272527-E7A6-7506-8EA4-449512286DDC}"/>
              </a:ext>
            </a:extLst>
          </p:cNvPr>
          <p:cNvSpPr>
            <a:spLocks noChangeArrowheads="1"/>
          </p:cNvSpPr>
          <p:nvPr/>
        </p:nvSpPr>
        <p:spPr bwMode="auto">
          <a:xfrm>
            <a:off x="4648200" y="1695451"/>
            <a:ext cx="5984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SO</a:t>
            </a:r>
            <a:r>
              <a:rPr lang="en-US" altLang="en-US" b="1" baseline="-25000">
                <a:solidFill>
                  <a:srgbClr val="000000"/>
                </a:solidFill>
              </a:rPr>
              <a:t>2</a:t>
            </a:r>
            <a:endParaRPr lang="en-US" altLang="en-US" b="1">
              <a:solidFill>
                <a:srgbClr val="000000"/>
              </a:solidFill>
            </a:endParaRPr>
          </a:p>
        </p:txBody>
      </p:sp>
      <p:sp>
        <p:nvSpPr>
          <p:cNvPr id="19472" name="Rectangle 16">
            <a:extLst>
              <a:ext uri="{FF2B5EF4-FFF2-40B4-BE49-F238E27FC236}">
                <a16:creationId xmlns:a16="http://schemas.microsoft.com/office/drawing/2014/main" id="{FB868530-F037-C902-D0CE-DCAAF35D0D5F}"/>
              </a:ext>
            </a:extLst>
          </p:cNvPr>
          <p:cNvSpPr>
            <a:spLocks noChangeArrowheads="1"/>
          </p:cNvSpPr>
          <p:nvPr/>
        </p:nvSpPr>
        <p:spPr bwMode="auto">
          <a:xfrm>
            <a:off x="9220200" y="2524126"/>
            <a:ext cx="793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PANs</a:t>
            </a:r>
          </a:p>
        </p:txBody>
      </p:sp>
      <p:sp>
        <p:nvSpPr>
          <p:cNvPr id="19473" name="Rectangle 17">
            <a:extLst>
              <a:ext uri="{FF2B5EF4-FFF2-40B4-BE49-F238E27FC236}">
                <a16:creationId xmlns:a16="http://schemas.microsoft.com/office/drawing/2014/main" id="{7D16B766-9D3C-09FB-1CB0-2E717EAC83F4}"/>
              </a:ext>
            </a:extLst>
          </p:cNvPr>
          <p:cNvSpPr>
            <a:spLocks noChangeArrowheads="1"/>
          </p:cNvSpPr>
          <p:nvPr/>
        </p:nvSpPr>
        <p:spPr bwMode="auto">
          <a:xfrm>
            <a:off x="8610600" y="1905001"/>
            <a:ext cx="5984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SO</a:t>
            </a:r>
            <a:r>
              <a:rPr lang="en-US" altLang="en-US" b="1" baseline="-25000">
                <a:solidFill>
                  <a:srgbClr val="000000"/>
                </a:solidFill>
              </a:rPr>
              <a:t>3</a:t>
            </a:r>
            <a:endParaRPr lang="en-US" altLang="en-US" b="1">
              <a:solidFill>
                <a:srgbClr val="000000"/>
              </a:solidFill>
            </a:endParaRPr>
          </a:p>
        </p:txBody>
      </p:sp>
      <p:sp>
        <p:nvSpPr>
          <p:cNvPr id="19474" name="Rectangle 18">
            <a:extLst>
              <a:ext uri="{FF2B5EF4-FFF2-40B4-BE49-F238E27FC236}">
                <a16:creationId xmlns:a16="http://schemas.microsoft.com/office/drawing/2014/main" id="{6D9328A0-C013-A425-2355-34CDD4A23201}"/>
              </a:ext>
            </a:extLst>
          </p:cNvPr>
          <p:cNvSpPr>
            <a:spLocks noChangeArrowheads="1"/>
          </p:cNvSpPr>
          <p:nvPr/>
        </p:nvSpPr>
        <p:spPr bwMode="auto">
          <a:xfrm>
            <a:off x="5883275" y="1695451"/>
            <a:ext cx="6111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NO</a:t>
            </a:r>
            <a:r>
              <a:rPr lang="en-US" altLang="en-US" b="1" baseline="-25000">
                <a:solidFill>
                  <a:srgbClr val="000000"/>
                </a:solidFill>
              </a:rPr>
              <a:t>2</a:t>
            </a:r>
            <a:endParaRPr lang="en-US" altLang="en-US" b="1">
              <a:solidFill>
                <a:srgbClr val="000000"/>
              </a:solidFill>
            </a:endParaRPr>
          </a:p>
        </p:txBody>
      </p:sp>
      <p:sp>
        <p:nvSpPr>
          <p:cNvPr id="19475" name="Rectangle 19">
            <a:extLst>
              <a:ext uri="{FF2B5EF4-FFF2-40B4-BE49-F238E27FC236}">
                <a16:creationId xmlns:a16="http://schemas.microsoft.com/office/drawing/2014/main" id="{1D4882AC-FA32-C696-F930-A4B0CA609D94}"/>
              </a:ext>
            </a:extLst>
          </p:cNvPr>
          <p:cNvSpPr>
            <a:spLocks noChangeArrowheads="1"/>
          </p:cNvSpPr>
          <p:nvPr/>
        </p:nvSpPr>
        <p:spPr bwMode="auto">
          <a:xfrm>
            <a:off x="5334000" y="1695451"/>
            <a:ext cx="527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NO</a:t>
            </a:r>
          </a:p>
        </p:txBody>
      </p:sp>
      <p:sp>
        <p:nvSpPr>
          <p:cNvPr id="19476" name="Rectangle 20">
            <a:extLst>
              <a:ext uri="{FF2B5EF4-FFF2-40B4-BE49-F238E27FC236}">
                <a16:creationId xmlns:a16="http://schemas.microsoft.com/office/drawing/2014/main" id="{BEB050CA-9EBF-829E-2282-6F757B153B98}"/>
              </a:ext>
            </a:extLst>
          </p:cNvPr>
          <p:cNvSpPr>
            <a:spLocks noChangeArrowheads="1"/>
          </p:cNvSpPr>
          <p:nvPr/>
        </p:nvSpPr>
        <p:spPr bwMode="auto">
          <a:xfrm>
            <a:off x="8839201" y="2171701"/>
            <a:ext cx="8493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H</a:t>
            </a:r>
            <a:r>
              <a:rPr lang="en-US" altLang="en-US" b="1" baseline="-25000">
                <a:solidFill>
                  <a:srgbClr val="000000"/>
                </a:solidFill>
              </a:rPr>
              <a:t>2</a:t>
            </a:r>
            <a:r>
              <a:rPr lang="en-US" altLang="en-US" b="1">
                <a:solidFill>
                  <a:srgbClr val="000000"/>
                </a:solidFill>
              </a:rPr>
              <a:t>SO</a:t>
            </a:r>
            <a:r>
              <a:rPr lang="en-US" altLang="en-US" b="1" baseline="-25000">
                <a:solidFill>
                  <a:srgbClr val="000000"/>
                </a:solidFill>
              </a:rPr>
              <a:t>4</a:t>
            </a:r>
            <a:endParaRPr lang="en-US" altLang="en-US" b="1">
              <a:solidFill>
                <a:srgbClr val="000000"/>
              </a:solidFill>
            </a:endParaRPr>
          </a:p>
        </p:txBody>
      </p:sp>
      <p:sp>
        <p:nvSpPr>
          <p:cNvPr id="19477" name="Rectangle 21">
            <a:extLst>
              <a:ext uri="{FF2B5EF4-FFF2-40B4-BE49-F238E27FC236}">
                <a16:creationId xmlns:a16="http://schemas.microsoft.com/office/drawing/2014/main" id="{CE4A2412-C0CB-F8DD-6125-8E5530A7B1DC}"/>
              </a:ext>
            </a:extLst>
          </p:cNvPr>
          <p:cNvSpPr>
            <a:spLocks noChangeArrowheads="1"/>
          </p:cNvSpPr>
          <p:nvPr/>
        </p:nvSpPr>
        <p:spPr bwMode="auto">
          <a:xfrm>
            <a:off x="8077200" y="2171701"/>
            <a:ext cx="7762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HNO</a:t>
            </a:r>
            <a:r>
              <a:rPr lang="en-US" altLang="en-US" b="1" baseline="-25000">
                <a:solidFill>
                  <a:srgbClr val="000000"/>
                </a:solidFill>
              </a:rPr>
              <a:t>3</a:t>
            </a:r>
            <a:endParaRPr lang="en-US" altLang="en-US" b="1">
              <a:solidFill>
                <a:srgbClr val="000000"/>
              </a:solidFill>
            </a:endParaRPr>
          </a:p>
        </p:txBody>
      </p:sp>
      <p:sp>
        <p:nvSpPr>
          <p:cNvPr id="19478" name="Rectangle 22">
            <a:extLst>
              <a:ext uri="{FF2B5EF4-FFF2-40B4-BE49-F238E27FC236}">
                <a16:creationId xmlns:a16="http://schemas.microsoft.com/office/drawing/2014/main" id="{6FB44722-CF2B-F265-2030-33A5AA59E047}"/>
              </a:ext>
            </a:extLst>
          </p:cNvPr>
          <p:cNvSpPr>
            <a:spLocks noChangeArrowheads="1"/>
          </p:cNvSpPr>
          <p:nvPr/>
        </p:nvSpPr>
        <p:spPr bwMode="auto">
          <a:xfrm>
            <a:off x="8763000" y="2524126"/>
            <a:ext cx="4460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O</a:t>
            </a:r>
            <a:r>
              <a:rPr lang="en-US" altLang="en-US" b="1" baseline="-25000">
                <a:solidFill>
                  <a:srgbClr val="000000"/>
                </a:solidFill>
              </a:rPr>
              <a:t>3</a:t>
            </a:r>
            <a:endParaRPr lang="en-US" altLang="en-US" b="1">
              <a:solidFill>
                <a:srgbClr val="000000"/>
              </a:solidFill>
            </a:endParaRPr>
          </a:p>
        </p:txBody>
      </p:sp>
      <p:sp>
        <p:nvSpPr>
          <p:cNvPr id="19479" name="Rectangle 23">
            <a:extLst>
              <a:ext uri="{FF2B5EF4-FFF2-40B4-BE49-F238E27FC236}">
                <a16:creationId xmlns:a16="http://schemas.microsoft.com/office/drawing/2014/main" id="{CFD6550F-592D-7623-2E4E-FD5AFA40D493}"/>
              </a:ext>
            </a:extLst>
          </p:cNvPr>
          <p:cNvSpPr>
            <a:spLocks noChangeArrowheads="1"/>
          </p:cNvSpPr>
          <p:nvPr/>
        </p:nvSpPr>
        <p:spPr bwMode="auto">
          <a:xfrm>
            <a:off x="8077201" y="2524126"/>
            <a:ext cx="6969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b="1">
                <a:solidFill>
                  <a:srgbClr val="000000"/>
                </a:solidFill>
              </a:rPr>
              <a:t>H</a:t>
            </a:r>
            <a:r>
              <a:rPr lang="en-US" altLang="en-US" b="1" baseline="-25000">
                <a:solidFill>
                  <a:srgbClr val="000000"/>
                </a:solidFill>
              </a:rPr>
              <a:t>2</a:t>
            </a:r>
            <a:r>
              <a:rPr lang="en-US" altLang="en-US" b="1">
                <a:solidFill>
                  <a:srgbClr val="000000"/>
                </a:solidFill>
              </a:rPr>
              <a:t>O</a:t>
            </a:r>
            <a:r>
              <a:rPr lang="en-US" altLang="en-US" b="1" baseline="-25000">
                <a:solidFill>
                  <a:srgbClr val="000000"/>
                </a:solidFill>
              </a:rPr>
              <a:t>2</a:t>
            </a:r>
            <a:endParaRPr lang="en-US" altLang="en-US" b="1">
              <a:solidFill>
                <a:srgbClr val="000000"/>
              </a:solidFill>
            </a:endParaRPr>
          </a:p>
        </p:txBody>
      </p:sp>
      <p:sp>
        <p:nvSpPr>
          <p:cNvPr id="19480" name="Rectangle 24">
            <a:extLst>
              <a:ext uri="{FF2B5EF4-FFF2-40B4-BE49-F238E27FC236}">
                <a16:creationId xmlns:a16="http://schemas.microsoft.com/office/drawing/2014/main" id="{DD7C90FF-94D4-9EF2-3E1D-FC4B79BFE9C7}"/>
              </a:ext>
            </a:extLst>
          </p:cNvPr>
          <p:cNvSpPr>
            <a:spLocks noChangeArrowheads="1"/>
          </p:cNvSpPr>
          <p:nvPr/>
        </p:nvSpPr>
        <p:spPr bwMode="auto">
          <a:xfrm>
            <a:off x="9153525" y="6562726"/>
            <a:ext cx="151130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58" tIns="41029" rIns="82058" bIns="41029"/>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algn="r" eaLnBrk="0" fontAlgn="base" hangingPunct="0">
              <a:spcBef>
                <a:spcPct val="0"/>
              </a:spcBef>
              <a:spcAft>
                <a:spcPct val="0"/>
              </a:spcAft>
            </a:pPr>
            <a:r>
              <a:rPr lang="en-US" altLang="en-US" sz="1200" b="1">
                <a:solidFill>
                  <a:srgbClr val="000000"/>
                </a:solidFill>
              </a:rPr>
              <a:t>Fig. 15-3, p. 371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D98A376-E8F2-0170-3825-C1C10FAD3FF7}"/>
              </a:ext>
            </a:extLst>
          </p:cNvPr>
          <p:cNvSpPr>
            <a:spLocks noGrp="1" noChangeArrowheads="1"/>
          </p:cNvSpPr>
          <p:nvPr>
            <p:ph type="title"/>
          </p:nvPr>
        </p:nvSpPr>
        <p:spPr/>
        <p:txBody>
          <a:bodyPr/>
          <a:lstStyle/>
          <a:p>
            <a:pPr eaLnBrk="1" hangingPunct="1"/>
            <a:r>
              <a:rPr lang="en-US" altLang="en-US" dirty="0"/>
              <a:t>Pollutants</a:t>
            </a:r>
          </a:p>
        </p:txBody>
      </p:sp>
      <p:sp>
        <p:nvSpPr>
          <p:cNvPr id="2" name="Text Placeholder 1">
            <a:extLst>
              <a:ext uri="{FF2B5EF4-FFF2-40B4-BE49-F238E27FC236}">
                <a16:creationId xmlns:a16="http://schemas.microsoft.com/office/drawing/2014/main" id="{01099B46-AFD2-245C-7D52-907E7EC214E4}"/>
              </a:ext>
            </a:extLst>
          </p:cNvPr>
          <p:cNvSpPr>
            <a:spLocks noGrp="1"/>
          </p:cNvSpPr>
          <p:nvPr>
            <p:ph type="body" idx="1"/>
          </p:nvPr>
        </p:nvSpPr>
        <p:spPr/>
        <p:txBody>
          <a:bodyPr/>
          <a:lstStyle/>
          <a:p>
            <a:r>
              <a:rPr lang="fr-FR" sz="2400" b="1" dirty="0">
                <a:solidFill>
                  <a:srgbClr val="1F497D"/>
                </a:solidFill>
                <a:latin typeface="Arial" charset="0"/>
                <a:cs typeface="Arial" charset="0"/>
              </a:rPr>
              <a:t>Carbon </a:t>
            </a:r>
            <a:r>
              <a:rPr lang="fr-FR" sz="2400" b="1" dirty="0" err="1">
                <a:solidFill>
                  <a:srgbClr val="1F497D"/>
                </a:solidFill>
                <a:latin typeface="Arial" charset="0"/>
                <a:cs typeface="Arial" charset="0"/>
              </a:rPr>
              <a:t>Monoxide</a:t>
            </a:r>
            <a:endParaRPr lang="fr-FR" dirty="0">
              <a:solidFill>
                <a:srgbClr val="1F497D"/>
              </a:solidFill>
              <a:latin typeface="Arial" charset="0"/>
              <a:cs typeface="Arial" charset="0"/>
            </a:endParaRPr>
          </a:p>
          <a:p>
            <a:endParaRPr lang="en-US" dirty="0"/>
          </a:p>
        </p:txBody>
      </p:sp>
      <p:sp>
        <p:nvSpPr>
          <p:cNvPr id="3" name="Content Placeholder 2">
            <a:extLst>
              <a:ext uri="{FF2B5EF4-FFF2-40B4-BE49-F238E27FC236}">
                <a16:creationId xmlns:a16="http://schemas.microsoft.com/office/drawing/2014/main" id="{169FC366-ED82-DA21-70A3-64178B013F39}"/>
              </a:ext>
            </a:extLst>
          </p:cNvPr>
          <p:cNvSpPr>
            <a:spLocks noGrp="1"/>
          </p:cNvSpPr>
          <p:nvPr>
            <p:ph sz="half" idx="2"/>
          </p:nvPr>
        </p:nvSpPr>
        <p:spPr/>
        <p:txBody>
          <a:bodyPr/>
          <a:lstStyle/>
          <a:p>
            <a:r>
              <a:rPr lang="en-US" sz="1800" dirty="0"/>
              <a:t>Produced by burning of organic material (coal, gas, wood, trash, etc.)</a:t>
            </a:r>
          </a:p>
          <a:p>
            <a:r>
              <a:rPr lang="en-US" sz="1800" dirty="0"/>
              <a:t> Automobiles biggest source (80%)</a:t>
            </a:r>
          </a:p>
          <a:p>
            <a:r>
              <a:rPr lang="en-US" sz="1800" dirty="0"/>
              <a:t> Cigarette smoke another major source</a:t>
            </a:r>
          </a:p>
          <a:p>
            <a:r>
              <a:rPr lang="en-US" sz="1800" dirty="0"/>
              <a:t> Toxic because binds to hemoglobin, reduces oxygen in blood</a:t>
            </a:r>
          </a:p>
          <a:p>
            <a:r>
              <a:rPr lang="en-US" sz="1800" dirty="0"/>
              <a:t> Not a persistent pollutant, combines with oxygen to form CO2</a:t>
            </a:r>
          </a:p>
          <a:p>
            <a:r>
              <a:rPr lang="en-US" sz="1800" dirty="0"/>
              <a:t> Most communities now meet EPA standards, but rush hour traffic can produce high CO levels</a:t>
            </a:r>
          </a:p>
          <a:p>
            <a:endParaRPr lang="en-US" dirty="0"/>
          </a:p>
        </p:txBody>
      </p:sp>
      <p:sp>
        <p:nvSpPr>
          <p:cNvPr id="4" name="Text Placeholder 3">
            <a:extLst>
              <a:ext uri="{FF2B5EF4-FFF2-40B4-BE49-F238E27FC236}">
                <a16:creationId xmlns:a16="http://schemas.microsoft.com/office/drawing/2014/main" id="{AEFFEDA6-6E85-FFC7-6C62-907967BB0CB6}"/>
              </a:ext>
            </a:extLst>
          </p:cNvPr>
          <p:cNvSpPr>
            <a:spLocks noGrp="1"/>
          </p:cNvSpPr>
          <p:nvPr>
            <p:ph type="body" sz="quarter" idx="3"/>
          </p:nvPr>
        </p:nvSpPr>
        <p:spPr/>
        <p:txBody>
          <a:bodyPr/>
          <a:lstStyle/>
          <a:p>
            <a:r>
              <a:rPr lang="fr-FR" sz="2400" b="1" dirty="0" err="1">
                <a:solidFill>
                  <a:srgbClr val="1F497D"/>
                </a:solidFill>
                <a:latin typeface="Arial" charset="0"/>
                <a:cs typeface="Arial" charset="0"/>
              </a:rPr>
              <a:t>Sulphur</a:t>
            </a:r>
            <a:r>
              <a:rPr lang="fr-FR" sz="2400" b="1" dirty="0">
                <a:solidFill>
                  <a:srgbClr val="1F497D"/>
                </a:solidFill>
                <a:latin typeface="Arial" charset="0"/>
                <a:cs typeface="Arial" charset="0"/>
              </a:rPr>
              <a:t> </a:t>
            </a:r>
            <a:r>
              <a:rPr lang="fr-FR" sz="2400" b="1" dirty="0" err="1">
                <a:solidFill>
                  <a:srgbClr val="1F497D"/>
                </a:solidFill>
                <a:latin typeface="Arial" charset="0"/>
                <a:cs typeface="Arial" charset="0"/>
              </a:rPr>
              <a:t>Dioxide</a:t>
            </a:r>
            <a:r>
              <a:rPr lang="fr-FR" sz="2400" b="1" dirty="0">
                <a:solidFill>
                  <a:srgbClr val="1F497D"/>
                </a:solidFill>
                <a:latin typeface="Arial" charset="0"/>
                <a:cs typeface="Arial" charset="0"/>
              </a:rPr>
              <a:t> </a:t>
            </a:r>
            <a:endParaRPr lang="fr-FR" dirty="0">
              <a:solidFill>
                <a:srgbClr val="1F497D"/>
              </a:solidFill>
              <a:latin typeface="Arial" charset="0"/>
              <a:cs typeface="Arial" charset="0"/>
            </a:endParaRPr>
          </a:p>
          <a:p>
            <a:endParaRPr lang="en-US" dirty="0"/>
          </a:p>
        </p:txBody>
      </p:sp>
      <p:sp>
        <p:nvSpPr>
          <p:cNvPr id="5" name="Content Placeholder 4">
            <a:extLst>
              <a:ext uri="{FF2B5EF4-FFF2-40B4-BE49-F238E27FC236}">
                <a16:creationId xmlns:a16="http://schemas.microsoft.com/office/drawing/2014/main" id="{8CF4E800-00DE-A7F4-F5B4-275E28187CA1}"/>
              </a:ext>
            </a:extLst>
          </p:cNvPr>
          <p:cNvSpPr>
            <a:spLocks noGrp="1"/>
          </p:cNvSpPr>
          <p:nvPr>
            <p:ph sz="quarter" idx="4"/>
          </p:nvPr>
        </p:nvSpPr>
        <p:spPr/>
        <p:txBody>
          <a:bodyPr/>
          <a:lstStyle/>
          <a:p>
            <a:pPr algn="just">
              <a:buFont typeface="Arial"/>
              <a:buChar char="•"/>
            </a:pPr>
            <a:r>
              <a:rPr lang="en-US" sz="2000" dirty="0"/>
              <a:t>Produced by burning sulfur containing fossil fuels (coal, oil)</a:t>
            </a:r>
          </a:p>
          <a:p>
            <a:pPr algn="just">
              <a:buFont typeface="Arial"/>
              <a:buChar char="•"/>
            </a:pPr>
            <a:r>
              <a:rPr lang="en-US" sz="2000" dirty="0"/>
              <a:t> Coal-burning power plants major source</a:t>
            </a:r>
          </a:p>
          <a:p>
            <a:pPr algn="just">
              <a:buFont typeface="Arial"/>
              <a:buChar char="•"/>
            </a:pPr>
            <a:r>
              <a:rPr lang="en-US" sz="2000" baseline="0" dirty="0"/>
              <a:t> </a:t>
            </a:r>
            <a:r>
              <a:rPr lang="en-US" sz="2000" dirty="0"/>
              <a:t>Reacts in atmosphere to produce</a:t>
            </a:r>
            <a:r>
              <a:rPr lang="en-US" sz="2000" baseline="0" dirty="0"/>
              <a:t> </a:t>
            </a:r>
            <a:r>
              <a:rPr lang="en-US" sz="2000" dirty="0"/>
              <a:t>acids</a:t>
            </a:r>
          </a:p>
          <a:p>
            <a:pPr algn="just">
              <a:buFont typeface="Arial"/>
              <a:buChar char="•"/>
            </a:pPr>
            <a:r>
              <a:rPr lang="en-US" sz="2000" baseline="0" dirty="0"/>
              <a:t> </a:t>
            </a:r>
            <a:r>
              <a:rPr lang="en-US" sz="2000" dirty="0"/>
              <a:t>One of the major components of acid rain</a:t>
            </a:r>
          </a:p>
          <a:p>
            <a:pPr algn="just">
              <a:buFont typeface="Arial"/>
              <a:buChar char="•"/>
            </a:pPr>
            <a:r>
              <a:rPr lang="en-US" sz="2000" baseline="0" dirty="0"/>
              <a:t> </a:t>
            </a:r>
            <a:r>
              <a:rPr lang="en-US" sz="2000" dirty="0"/>
              <a:t>When inhaled, can be very corrosive to lung tissue</a:t>
            </a:r>
          </a:p>
          <a:p>
            <a:endParaRPr lang="en-US" dirty="0"/>
          </a:p>
        </p:txBody>
      </p:sp>
    </p:spTree>
    <p:extLst>
      <p:ext uri="{BB962C8B-B14F-4D97-AF65-F5344CB8AC3E}">
        <p14:creationId xmlns:p14="http://schemas.microsoft.com/office/powerpoint/2010/main" val="2786825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D98A376-E8F2-0170-3825-C1C10FAD3FF7}"/>
              </a:ext>
            </a:extLst>
          </p:cNvPr>
          <p:cNvSpPr>
            <a:spLocks noGrp="1" noChangeArrowheads="1"/>
          </p:cNvSpPr>
          <p:nvPr>
            <p:ph type="title"/>
          </p:nvPr>
        </p:nvSpPr>
        <p:spPr/>
        <p:txBody>
          <a:bodyPr/>
          <a:lstStyle/>
          <a:p>
            <a:pPr eaLnBrk="1" hangingPunct="1"/>
            <a:r>
              <a:rPr lang="en-US" altLang="en-US" dirty="0"/>
              <a:t>Pollutants</a:t>
            </a:r>
          </a:p>
        </p:txBody>
      </p:sp>
      <p:sp>
        <p:nvSpPr>
          <p:cNvPr id="2" name="Text Placeholder 1">
            <a:extLst>
              <a:ext uri="{FF2B5EF4-FFF2-40B4-BE49-F238E27FC236}">
                <a16:creationId xmlns:a16="http://schemas.microsoft.com/office/drawing/2014/main" id="{01099B46-AFD2-245C-7D52-907E7EC214E4}"/>
              </a:ext>
            </a:extLst>
          </p:cNvPr>
          <p:cNvSpPr>
            <a:spLocks noGrp="1"/>
          </p:cNvSpPr>
          <p:nvPr>
            <p:ph type="body" idx="1"/>
          </p:nvPr>
        </p:nvSpPr>
        <p:spPr/>
        <p:txBody>
          <a:bodyPr/>
          <a:lstStyle/>
          <a:p>
            <a:endParaRPr lang="fr-FR" dirty="0">
              <a:solidFill>
                <a:srgbClr val="1F497D"/>
              </a:solidFill>
              <a:latin typeface="Arial" charset="0"/>
              <a:cs typeface="Arial" charset="0"/>
            </a:endParaRPr>
          </a:p>
          <a:p>
            <a:r>
              <a:rPr lang="en-US" dirty="0">
                <a:solidFill>
                  <a:schemeClr val="accent2"/>
                </a:solidFill>
              </a:rPr>
              <a:t>Nitrogen Oxides</a:t>
            </a:r>
          </a:p>
          <a:p>
            <a:endParaRPr lang="en-US" dirty="0"/>
          </a:p>
        </p:txBody>
      </p:sp>
      <p:sp>
        <p:nvSpPr>
          <p:cNvPr id="3" name="Content Placeholder 2">
            <a:extLst>
              <a:ext uri="{FF2B5EF4-FFF2-40B4-BE49-F238E27FC236}">
                <a16:creationId xmlns:a16="http://schemas.microsoft.com/office/drawing/2014/main" id="{169FC366-ED82-DA21-70A3-64178B013F39}"/>
              </a:ext>
            </a:extLst>
          </p:cNvPr>
          <p:cNvSpPr>
            <a:spLocks noGrp="1"/>
          </p:cNvSpPr>
          <p:nvPr>
            <p:ph sz="half" idx="2"/>
          </p:nvPr>
        </p:nvSpPr>
        <p:spPr/>
        <p:txBody>
          <a:bodyPr/>
          <a:lstStyle/>
          <a:p>
            <a:pPr marL="0" indent="0" algn="just">
              <a:buNone/>
            </a:pPr>
            <a:r>
              <a:rPr lang="en-US" dirty="0"/>
              <a:t> </a:t>
            </a:r>
            <a:r>
              <a:rPr lang="en-US" sz="1800" dirty="0"/>
              <a:t>Produced from burning of fossil fuels</a:t>
            </a:r>
          </a:p>
          <a:p>
            <a:pPr algn="just">
              <a:buFont typeface="Arial"/>
              <a:buChar char="•"/>
            </a:pPr>
            <a:r>
              <a:rPr lang="en-US" sz="1800" baseline="0" dirty="0"/>
              <a:t> </a:t>
            </a:r>
            <a:r>
              <a:rPr lang="en-US" sz="1800" dirty="0"/>
              <a:t>Contributes to acid rain, smog</a:t>
            </a:r>
          </a:p>
          <a:p>
            <a:pPr algn="just">
              <a:buFont typeface="Arial"/>
              <a:buChar char="•"/>
            </a:pPr>
            <a:r>
              <a:rPr lang="en-US" sz="1800" baseline="0" dirty="0"/>
              <a:t> </a:t>
            </a:r>
            <a:r>
              <a:rPr lang="en-US" sz="1800" dirty="0"/>
              <a:t>Automobile engine main source</a:t>
            </a:r>
          </a:p>
          <a:p>
            <a:pPr algn="just">
              <a:buFont typeface="Arial"/>
              <a:buChar char="•"/>
            </a:pPr>
            <a:r>
              <a:rPr lang="en-US" sz="1800" baseline="0" dirty="0"/>
              <a:t> </a:t>
            </a:r>
            <a:r>
              <a:rPr lang="en-US" sz="1800" dirty="0"/>
              <a:t>New engine technology has helped reduce, but many more cars</a:t>
            </a:r>
          </a:p>
          <a:p>
            <a:endParaRPr lang="en-US" dirty="0"/>
          </a:p>
        </p:txBody>
      </p:sp>
      <p:sp>
        <p:nvSpPr>
          <p:cNvPr id="4" name="Text Placeholder 3">
            <a:extLst>
              <a:ext uri="{FF2B5EF4-FFF2-40B4-BE49-F238E27FC236}">
                <a16:creationId xmlns:a16="http://schemas.microsoft.com/office/drawing/2014/main" id="{AEFFEDA6-6E85-FFC7-6C62-907967BB0CB6}"/>
              </a:ext>
            </a:extLst>
          </p:cNvPr>
          <p:cNvSpPr>
            <a:spLocks noGrp="1"/>
          </p:cNvSpPr>
          <p:nvPr>
            <p:ph type="body" sz="quarter" idx="3"/>
          </p:nvPr>
        </p:nvSpPr>
        <p:spPr/>
        <p:txBody>
          <a:bodyPr/>
          <a:lstStyle/>
          <a:p>
            <a:endParaRPr lang="fr-FR" dirty="0">
              <a:solidFill>
                <a:srgbClr val="1F497D"/>
              </a:solidFill>
              <a:latin typeface="Arial" charset="0"/>
              <a:cs typeface="Arial" charset="0"/>
            </a:endParaRPr>
          </a:p>
          <a:p>
            <a:r>
              <a:rPr lang="fr-FR" dirty="0">
                <a:solidFill>
                  <a:srgbClr val="1F497D"/>
                </a:solidFill>
                <a:latin typeface="Arial" charset="0"/>
                <a:cs typeface="Arial" charset="0"/>
              </a:rPr>
              <a:t>Hydro </a:t>
            </a:r>
            <a:r>
              <a:rPr lang="fr-FR" dirty="0" err="1">
                <a:solidFill>
                  <a:srgbClr val="1F497D"/>
                </a:solidFill>
                <a:latin typeface="Arial" charset="0"/>
                <a:cs typeface="Arial" charset="0"/>
              </a:rPr>
              <a:t>carbons</a:t>
            </a:r>
            <a:endParaRPr lang="fr-FR" dirty="0">
              <a:solidFill>
                <a:srgbClr val="1F497D"/>
              </a:solidFill>
              <a:latin typeface="Arial" charset="0"/>
              <a:cs typeface="Arial" charset="0"/>
            </a:endParaRPr>
          </a:p>
          <a:p>
            <a:endParaRPr lang="en-US" dirty="0"/>
          </a:p>
        </p:txBody>
      </p:sp>
      <p:sp>
        <p:nvSpPr>
          <p:cNvPr id="5" name="Content Placeholder 4">
            <a:extLst>
              <a:ext uri="{FF2B5EF4-FFF2-40B4-BE49-F238E27FC236}">
                <a16:creationId xmlns:a16="http://schemas.microsoft.com/office/drawing/2014/main" id="{8CF4E800-00DE-A7F4-F5B4-275E28187CA1}"/>
              </a:ext>
            </a:extLst>
          </p:cNvPr>
          <p:cNvSpPr>
            <a:spLocks noGrp="1"/>
          </p:cNvSpPr>
          <p:nvPr>
            <p:ph sz="quarter" idx="4"/>
          </p:nvPr>
        </p:nvSpPr>
        <p:spPr/>
        <p:txBody>
          <a:bodyPr/>
          <a:lstStyle/>
          <a:p>
            <a:r>
              <a:rPr lang="en-US" sz="1800" dirty="0"/>
              <a:t>Hydrocarbons - organic compounds with hydrogen, carbon</a:t>
            </a:r>
          </a:p>
          <a:p>
            <a:r>
              <a:rPr lang="en-US" sz="1800" dirty="0"/>
              <a:t> From incomplete burning or evaporated from fuel supplies</a:t>
            </a:r>
          </a:p>
          <a:p>
            <a:r>
              <a:rPr lang="en-US" sz="1800" dirty="0"/>
              <a:t> Major source is automobiles, but some from industry</a:t>
            </a:r>
          </a:p>
          <a:p>
            <a:r>
              <a:rPr lang="en-US" sz="1800" dirty="0"/>
              <a:t> Contribute to smog</a:t>
            </a:r>
          </a:p>
          <a:p>
            <a:r>
              <a:rPr lang="en-US" sz="1800" dirty="0"/>
              <a:t> Improvements in engine design have helped reduce</a:t>
            </a:r>
          </a:p>
          <a:p>
            <a:endParaRPr lang="en-US" dirty="0"/>
          </a:p>
        </p:txBody>
      </p:sp>
    </p:spTree>
    <p:extLst>
      <p:ext uri="{BB962C8B-B14F-4D97-AF65-F5344CB8AC3E}">
        <p14:creationId xmlns:p14="http://schemas.microsoft.com/office/powerpoint/2010/main" val="1245653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5B20419-26CA-FD0A-6BD0-035DD3928C14}"/>
              </a:ext>
            </a:extLst>
          </p:cNvPr>
          <p:cNvSpPr>
            <a:spLocks noGrp="1" noChangeArrowheads="1"/>
          </p:cNvSpPr>
          <p:nvPr>
            <p:ph type="title"/>
          </p:nvPr>
        </p:nvSpPr>
        <p:spPr/>
        <p:txBody>
          <a:bodyPr/>
          <a:lstStyle/>
          <a:p>
            <a:pPr eaLnBrk="1" hangingPunct="1"/>
            <a:r>
              <a:rPr lang="en-US" altLang="en-US" dirty="0"/>
              <a:t>Particulate Matter</a:t>
            </a:r>
          </a:p>
        </p:txBody>
      </p:sp>
      <p:sp>
        <p:nvSpPr>
          <p:cNvPr id="17411" name="Rectangle 3">
            <a:extLst>
              <a:ext uri="{FF2B5EF4-FFF2-40B4-BE49-F238E27FC236}">
                <a16:creationId xmlns:a16="http://schemas.microsoft.com/office/drawing/2014/main" id="{A0D874D7-7112-1D0C-A2C1-0F732C817079}"/>
              </a:ext>
            </a:extLst>
          </p:cNvPr>
          <p:cNvSpPr>
            <a:spLocks noGrp="1" noChangeArrowheads="1"/>
          </p:cNvSpPr>
          <p:nvPr>
            <p:ph type="body" idx="1"/>
          </p:nvPr>
        </p:nvSpPr>
        <p:spPr>
          <a:xfrm>
            <a:off x="443947" y="1630362"/>
            <a:ext cx="10621617" cy="4953000"/>
          </a:xfrm>
        </p:spPr>
        <p:txBody>
          <a:bodyPr/>
          <a:lstStyle/>
          <a:p>
            <a:pPr eaLnBrk="1" hangingPunct="1">
              <a:lnSpc>
                <a:spcPct val="90000"/>
              </a:lnSpc>
            </a:pPr>
            <a:r>
              <a:rPr lang="en-US" altLang="en-US" sz="2400" dirty="0"/>
              <a:t>Particulates - small pieces of solid materials and liquid droplets (2.5 mm and 10 mm)</a:t>
            </a:r>
          </a:p>
          <a:p>
            <a:pPr eaLnBrk="1" hangingPunct="1">
              <a:lnSpc>
                <a:spcPct val="90000"/>
              </a:lnSpc>
            </a:pPr>
            <a:r>
              <a:rPr lang="en-US" altLang="en-US" sz="2400" dirty="0"/>
              <a:t> Examples: ash from fires, asbestos from brakes and insulation, dust</a:t>
            </a:r>
          </a:p>
          <a:p>
            <a:pPr eaLnBrk="1" hangingPunct="1">
              <a:lnSpc>
                <a:spcPct val="90000"/>
              </a:lnSpc>
            </a:pPr>
            <a:r>
              <a:rPr lang="en-US" altLang="en-US" sz="2400" dirty="0"/>
              <a:t> Easily noticed: e.g. smokestacks</a:t>
            </a:r>
          </a:p>
          <a:p>
            <a:pPr eaLnBrk="1" hangingPunct="1">
              <a:lnSpc>
                <a:spcPct val="90000"/>
              </a:lnSpc>
            </a:pPr>
            <a:r>
              <a:rPr lang="en-US" altLang="en-US" sz="2400" dirty="0"/>
              <a:t> Can accumulate in lungs and interfere with the ability of lungs to exchange gases.</a:t>
            </a:r>
          </a:p>
          <a:p>
            <a:pPr eaLnBrk="1" hangingPunct="1">
              <a:lnSpc>
                <a:spcPct val="90000"/>
              </a:lnSpc>
            </a:pPr>
            <a:r>
              <a:rPr lang="en-US" altLang="en-US" sz="2400" dirty="0"/>
              <a:t> Some particulates are known carcinogens</a:t>
            </a:r>
          </a:p>
          <a:p>
            <a:pPr eaLnBrk="1" hangingPunct="1">
              <a:lnSpc>
                <a:spcPct val="90000"/>
              </a:lnSpc>
            </a:pPr>
            <a:r>
              <a:rPr lang="en-US" altLang="en-US" sz="2400" dirty="0"/>
              <a:t> Those working in dusty conditions at highest risk (e.g., miners)</a:t>
            </a:r>
          </a:p>
          <a:p>
            <a:pPr eaLnBrk="1" hangingPunct="1">
              <a:lnSpc>
                <a:spcPct val="90000"/>
              </a:lnSpc>
            </a:pPr>
            <a:endParaRPr lang="en-US" altLang="en-US" b="1" dirty="0">
              <a:solidFill>
                <a:srgbClr val="1F881A"/>
              </a:solidFill>
            </a:endParaRPr>
          </a:p>
        </p:txBody>
      </p:sp>
    </p:spTree>
    <p:extLst>
      <p:ext uri="{BB962C8B-B14F-4D97-AF65-F5344CB8AC3E}">
        <p14:creationId xmlns:p14="http://schemas.microsoft.com/office/powerpoint/2010/main" val="2938035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5B20419-26CA-FD0A-6BD0-035DD3928C14}"/>
              </a:ext>
            </a:extLst>
          </p:cNvPr>
          <p:cNvSpPr>
            <a:spLocks noGrp="1" noChangeArrowheads="1"/>
          </p:cNvSpPr>
          <p:nvPr>
            <p:ph type="title"/>
          </p:nvPr>
        </p:nvSpPr>
        <p:spPr/>
        <p:txBody>
          <a:bodyPr/>
          <a:lstStyle/>
          <a:p>
            <a:pPr eaLnBrk="1" hangingPunct="1"/>
            <a:r>
              <a:rPr lang="en-US" altLang="en-US" dirty="0"/>
              <a:t>Particulate Matter Types</a:t>
            </a:r>
          </a:p>
        </p:txBody>
      </p:sp>
      <p:sp>
        <p:nvSpPr>
          <p:cNvPr id="17411" name="Rectangle 3">
            <a:extLst>
              <a:ext uri="{FF2B5EF4-FFF2-40B4-BE49-F238E27FC236}">
                <a16:creationId xmlns:a16="http://schemas.microsoft.com/office/drawing/2014/main" id="{A0D874D7-7112-1D0C-A2C1-0F732C817079}"/>
              </a:ext>
            </a:extLst>
          </p:cNvPr>
          <p:cNvSpPr>
            <a:spLocks noGrp="1" noChangeArrowheads="1"/>
          </p:cNvSpPr>
          <p:nvPr>
            <p:ph type="body" idx="1"/>
          </p:nvPr>
        </p:nvSpPr>
        <p:spPr>
          <a:xfrm>
            <a:off x="443947" y="1630361"/>
            <a:ext cx="10621617" cy="5114995"/>
          </a:xfrm>
        </p:spPr>
        <p:txBody>
          <a:bodyPr/>
          <a:lstStyle/>
          <a:p>
            <a:pPr marL="0" indent="0" eaLnBrk="1" hangingPunct="1">
              <a:lnSpc>
                <a:spcPct val="90000"/>
              </a:lnSpc>
              <a:buNone/>
            </a:pPr>
            <a:r>
              <a:rPr lang="en-US" altLang="en-US" sz="2000" b="1" dirty="0"/>
              <a:t>Coarse particles PM 10</a:t>
            </a:r>
          </a:p>
          <a:p>
            <a:pPr marL="0" indent="0" eaLnBrk="1" hangingPunct="1">
              <a:lnSpc>
                <a:spcPct val="90000"/>
              </a:lnSpc>
              <a:buNone/>
            </a:pPr>
            <a:r>
              <a:rPr lang="en-US" altLang="en-US" sz="1800" dirty="0"/>
              <a:t>PM10 is defined as all particles with an aerodynamic diameter of 10 </a:t>
            </a:r>
            <a:r>
              <a:rPr lang="en-US" altLang="en-US" sz="1800" dirty="0" err="1"/>
              <a:t>μm</a:t>
            </a:r>
            <a:r>
              <a:rPr lang="en-US" altLang="en-US" sz="1800" dirty="0"/>
              <a:t> or smaller. Some common examples of PM10 are:</a:t>
            </a:r>
          </a:p>
          <a:p>
            <a:pPr eaLnBrk="1" hangingPunct="1">
              <a:lnSpc>
                <a:spcPct val="90000"/>
              </a:lnSpc>
            </a:pPr>
            <a:r>
              <a:rPr lang="en-US" altLang="en-US" sz="1800" dirty="0"/>
              <a:t>Mold spores</a:t>
            </a:r>
          </a:p>
          <a:p>
            <a:pPr eaLnBrk="1" hangingPunct="1">
              <a:lnSpc>
                <a:spcPct val="90000"/>
              </a:lnSpc>
            </a:pPr>
            <a:r>
              <a:rPr lang="en-US" altLang="en-US" sz="1800" dirty="0"/>
              <a:t>Bacteria</a:t>
            </a:r>
          </a:p>
          <a:p>
            <a:pPr eaLnBrk="1" hangingPunct="1">
              <a:lnSpc>
                <a:spcPct val="90000"/>
              </a:lnSpc>
            </a:pPr>
            <a:r>
              <a:rPr lang="en-US" altLang="en-US" sz="1800" dirty="0"/>
              <a:t>Dust</a:t>
            </a:r>
          </a:p>
          <a:p>
            <a:pPr eaLnBrk="1" hangingPunct="1">
              <a:lnSpc>
                <a:spcPct val="90000"/>
              </a:lnSpc>
            </a:pPr>
            <a:r>
              <a:rPr lang="en-US" altLang="en-US" sz="1800" dirty="0"/>
              <a:t>Smoke</a:t>
            </a:r>
          </a:p>
          <a:p>
            <a:pPr eaLnBrk="1" hangingPunct="1">
              <a:lnSpc>
                <a:spcPct val="90000"/>
              </a:lnSpc>
            </a:pPr>
            <a:r>
              <a:rPr lang="en-US" altLang="en-US" sz="1800" dirty="0"/>
              <a:t>Airborne viral particles</a:t>
            </a:r>
          </a:p>
          <a:p>
            <a:pPr marL="0" indent="0" eaLnBrk="1" hangingPunct="1">
              <a:lnSpc>
                <a:spcPct val="90000"/>
              </a:lnSpc>
              <a:buNone/>
            </a:pPr>
            <a:r>
              <a:rPr lang="en-US" altLang="en-US" sz="2000" b="1" dirty="0"/>
              <a:t>Fine Particles (PM2.5)</a:t>
            </a:r>
          </a:p>
          <a:p>
            <a:pPr marL="0" indent="0" eaLnBrk="1" hangingPunct="1">
              <a:lnSpc>
                <a:spcPct val="90000"/>
              </a:lnSpc>
              <a:buNone/>
            </a:pPr>
            <a:r>
              <a:rPr lang="en-US" altLang="en-US" sz="1800" dirty="0"/>
              <a:t>PM2.5 is a grouping of particles with an aerodynamic diameter of 2.5 </a:t>
            </a:r>
            <a:r>
              <a:rPr lang="en-US" altLang="en-US" sz="1800" dirty="0" err="1"/>
              <a:t>μm</a:t>
            </a:r>
            <a:r>
              <a:rPr lang="en-US" altLang="en-US" sz="1800" dirty="0"/>
              <a:t> or less, capable of penetrating deep into our lungs and even entering our bloodstream.</a:t>
            </a:r>
          </a:p>
          <a:p>
            <a:pPr marL="0" indent="0" eaLnBrk="1" hangingPunct="1">
              <a:lnSpc>
                <a:spcPct val="90000"/>
              </a:lnSpc>
              <a:buNone/>
            </a:pPr>
            <a:r>
              <a:rPr lang="en-US" altLang="en-US" sz="1800" dirty="0"/>
              <a:t>Fine particles can come from natural or human-made sources, like:</a:t>
            </a:r>
          </a:p>
          <a:p>
            <a:pPr eaLnBrk="1" hangingPunct="1">
              <a:lnSpc>
                <a:spcPct val="90000"/>
              </a:lnSpc>
            </a:pPr>
            <a:endParaRPr lang="en-US" altLang="en-US" sz="1800" dirty="0"/>
          </a:p>
          <a:p>
            <a:pPr eaLnBrk="1" hangingPunct="1">
              <a:lnSpc>
                <a:spcPct val="90000"/>
              </a:lnSpc>
            </a:pPr>
            <a:r>
              <a:rPr lang="en-US" altLang="en-US" sz="1800" dirty="0"/>
              <a:t>Vehicle exhaust</a:t>
            </a:r>
          </a:p>
          <a:p>
            <a:pPr eaLnBrk="1" hangingPunct="1">
              <a:lnSpc>
                <a:spcPct val="90000"/>
              </a:lnSpc>
            </a:pPr>
            <a:r>
              <a:rPr lang="en-US" altLang="en-US" sz="1800" dirty="0"/>
              <a:t>Wildfires</a:t>
            </a:r>
          </a:p>
          <a:p>
            <a:pPr eaLnBrk="1" hangingPunct="1">
              <a:lnSpc>
                <a:spcPct val="90000"/>
              </a:lnSpc>
            </a:pPr>
            <a:r>
              <a:rPr lang="en-US" altLang="en-US" sz="1800" dirty="0"/>
              <a:t>Power plant emissions</a:t>
            </a:r>
          </a:p>
          <a:p>
            <a:pPr eaLnBrk="1" hangingPunct="1">
              <a:lnSpc>
                <a:spcPct val="90000"/>
              </a:lnSpc>
            </a:pPr>
            <a:r>
              <a:rPr lang="en-US" altLang="en-US" sz="1800" dirty="0"/>
              <a:t>Other combustion activities</a:t>
            </a:r>
          </a:p>
        </p:txBody>
      </p:sp>
    </p:spTree>
    <p:extLst>
      <p:ext uri="{BB962C8B-B14F-4D97-AF65-F5344CB8AC3E}">
        <p14:creationId xmlns:p14="http://schemas.microsoft.com/office/powerpoint/2010/main" val="2244888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5B20419-26CA-FD0A-6BD0-035DD3928C14}"/>
              </a:ext>
            </a:extLst>
          </p:cNvPr>
          <p:cNvSpPr>
            <a:spLocks noGrp="1" noChangeArrowheads="1"/>
          </p:cNvSpPr>
          <p:nvPr>
            <p:ph type="title"/>
          </p:nvPr>
        </p:nvSpPr>
        <p:spPr/>
        <p:txBody>
          <a:bodyPr/>
          <a:lstStyle/>
          <a:p>
            <a:pPr eaLnBrk="1" hangingPunct="1"/>
            <a:r>
              <a:rPr lang="en-US" altLang="en-US" dirty="0"/>
              <a:t>Particulate Matter Types</a:t>
            </a:r>
          </a:p>
        </p:txBody>
      </p:sp>
      <p:sp>
        <p:nvSpPr>
          <p:cNvPr id="17411" name="Rectangle 3">
            <a:extLst>
              <a:ext uri="{FF2B5EF4-FFF2-40B4-BE49-F238E27FC236}">
                <a16:creationId xmlns:a16="http://schemas.microsoft.com/office/drawing/2014/main" id="{A0D874D7-7112-1D0C-A2C1-0F732C817079}"/>
              </a:ext>
            </a:extLst>
          </p:cNvPr>
          <p:cNvSpPr>
            <a:spLocks noGrp="1" noChangeArrowheads="1"/>
          </p:cNvSpPr>
          <p:nvPr>
            <p:ph type="body" idx="1"/>
          </p:nvPr>
        </p:nvSpPr>
        <p:spPr>
          <a:xfrm>
            <a:off x="443947" y="1630361"/>
            <a:ext cx="10621617" cy="5114995"/>
          </a:xfrm>
        </p:spPr>
        <p:txBody>
          <a:bodyPr/>
          <a:lstStyle/>
          <a:p>
            <a:pPr marL="0" indent="0" eaLnBrk="1" hangingPunct="1">
              <a:lnSpc>
                <a:spcPct val="90000"/>
              </a:lnSpc>
              <a:buNone/>
            </a:pPr>
            <a:endParaRPr lang="en-US" altLang="en-US" sz="2000" b="1" dirty="0"/>
          </a:p>
          <a:p>
            <a:pPr marL="0" indent="0" eaLnBrk="1" hangingPunct="1">
              <a:lnSpc>
                <a:spcPct val="90000"/>
              </a:lnSpc>
              <a:buNone/>
            </a:pPr>
            <a:r>
              <a:rPr lang="en-US" altLang="en-US" sz="2000" b="1" dirty="0"/>
              <a:t>Ultra Fine Particles </a:t>
            </a:r>
          </a:p>
          <a:p>
            <a:pPr marL="0" indent="0" eaLnBrk="1" hangingPunct="1">
              <a:lnSpc>
                <a:spcPct val="90000"/>
              </a:lnSpc>
              <a:buNone/>
            </a:pPr>
            <a:r>
              <a:rPr lang="en-US" altLang="en-US" sz="1800" dirty="0"/>
              <a:t>PM0.1 is even smaller than fine dust, with an aerodynamic of 0.1 </a:t>
            </a:r>
            <a:r>
              <a:rPr lang="en-US" altLang="en-US" sz="1800" dirty="0" err="1"/>
              <a:t>μm</a:t>
            </a:r>
            <a:r>
              <a:rPr lang="en-US" altLang="en-US" sz="1800" dirty="0"/>
              <a:t> or smaller, and originates from similar sources as PM2.5.</a:t>
            </a:r>
          </a:p>
        </p:txBody>
      </p:sp>
    </p:spTree>
    <p:extLst>
      <p:ext uri="{BB962C8B-B14F-4D97-AF65-F5344CB8AC3E}">
        <p14:creationId xmlns:p14="http://schemas.microsoft.com/office/powerpoint/2010/main" val="4061420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5B20419-26CA-FD0A-6BD0-035DD3928C14}"/>
              </a:ext>
            </a:extLst>
          </p:cNvPr>
          <p:cNvSpPr>
            <a:spLocks noGrp="1" noChangeArrowheads="1"/>
          </p:cNvSpPr>
          <p:nvPr>
            <p:ph type="title"/>
          </p:nvPr>
        </p:nvSpPr>
        <p:spPr/>
        <p:txBody>
          <a:bodyPr/>
          <a:lstStyle/>
          <a:p>
            <a:pPr eaLnBrk="1" hangingPunct="1"/>
            <a:r>
              <a:rPr lang="en-US" altLang="en-US" dirty="0"/>
              <a:t>Major Air Pollutants: Problems</a:t>
            </a:r>
          </a:p>
        </p:txBody>
      </p:sp>
      <p:sp>
        <p:nvSpPr>
          <p:cNvPr id="17411" name="Rectangle 3">
            <a:extLst>
              <a:ext uri="{FF2B5EF4-FFF2-40B4-BE49-F238E27FC236}">
                <a16:creationId xmlns:a16="http://schemas.microsoft.com/office/drawing/2014/main" id="{A0D874D7-7112-1D0C-A2C1-0F732C817079}"/>
              </a:ext>
            </a:extLst>
          </p:cNvPr>
          <p:cNvSpPr>
            <a:spLocks noGrp="1" noChangeArrowheads="1"/>
          </p:cNvSpPr>
          <p:nvPr>
            <p:ph type="body" idx="1"/>
          </p:nvPr>
        </p:nvSpPr>
        <p:spPr>
          <a:xfrm>
            <a:off x="443947" y="1630362"/>
            <a:ext cx="10621617" cy="4953000"/>
          </a:xfrm>
        </p:spPr>
        <p:txBody>
          <a:bodyPr/>
          <a:lstStyle/>
          <a:p>
            <a:pPr eaLnBrk="1" hangingPunct="1">
              <a:lnSpc>
                <a:spcPct val="90000"/>
              </a:lnSpc>
            </a:pPr>
            <a:r>
              <a:rPr lang="en-US" altLang="en-US" sz="2400" dirty="0"/>
              <a:t>Sulfur dioxide - acid rain, health damage, visibility reduction</a:t>
            </a:r>
          </a:p>
          <a:p>
            <a:pPr eaLnBrk="1" hangingPunct="1">
              <a:lnSpc>
                <a:spcPct val="90000"/>
              </a:lnSpc>
            </a:pPr>
            <a:r>
              <a:rPr lang="en-US" altLang="en-US" sz="2400" dirty="0"/>
              <a:t>Nitrogen oxides - acid rain, eutrophication, growth of weedy species</a:t>
            </a:r>
          </a:p>
          <a:p>
            <a:pPr eaLnBrk="1" hangingPunct="1">
              <a:lnSpc>
                <a:spcPct val="90000"/>
              </a:lnSpc>
            </a:pPr>
            <a:r>
              <a:rPr lang="en-US" altLang="en-US" sz="2400" dirty="0"/>
              <a:t>Carbon monoxide - inhibited respiration</a:t>
            </a:r>
          </a:p>
          <a:p>
            <a:pPr eaLnBrk="1" hangingPunct="1">
              <a:lnSpc>
                <a:spcPct val="90000"/>
              </a:lnSpc>
            </a:pPr>
            <a:r>
              <a:rPr lang="en-US" altLang="en-US" sz="2400" dirty="0"/>
              <a:t>Lead and mercury - neurological damage</a:t>
            </a:r>
          </a:p>
          <a:p>
            <a:pPr eaLnBrk="1" hangingPunct="1">
              <a:lnSpc>
                <a:spcPct val="90000"/>
              </a:lnSpc>
            </a:pPr>
            <a:r>
              <a:rPr lang="en-US" altLang="en-US" sz="2400" dirty="0"/>
              <a:t>Chlorofluorocarbons - ozone depletion</a:t>
            </a:r>
          </a:p>
          <a:p>
            <a:pPr eaLnBrk="1" hangingPunct="1">
              <a:lnSpc>
                <a:spcPct val="90000"/>
              </a:lnSpc>
            </a:pPr>
            <a:r>
              <a:rPr lang="en-US" altLang="en-US" sz="2400" dirty="0"/>
              <a:t>Volatile organic compounds – (</a:t>
            </a:r>
            <a:r>
              <a:rPr lang="en-US" altLang="en-US" sz="2400" dirty="0" err="1"/>
              <a:t>isoprenes</a:t>
            </a:r>
            <a:r>
              <a:rPr lang="en-US" altLang="en-US" sz="2400" dirty="0"/>
              <a:t>, terpenes, methane, &amp; benzene, chloroform, </a:t>
            </a:r>
            <a:r>
              <a:rPr lang="en-US" altLang="en-US" sz="2400" dirty="0" err="1"/>
              <a:t>etc</a:t>
            </a:r>
            <a:r>
              <a:rPr lang="en-US" altLang="en-US" sz="2400" dirty="0"/>
              <a:t>) oxidized to CO, CO2 in the atmosphere; carcinogens</a:t>
            </a:r>
          </a:p>
        </p:txBody>
      </p:sp>
    </p:spTree>
    <p:extLst>
      <p:ext uri="{BB962C8B-B14F-4D97-AF65-F5344CB8AC3E}">
        <p14:creationId xmlns:p14="http://schemas.microsoft.com/office/powerpoint/2010/main" val="2370171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D56C5-586C-226C-B87B-BC3632D0C6C4}"/>
              </a:ext>
            </a:extLst>
          </p:cNvPr>
          <p:cNvSpPr>
            <a:spLocks noGrp="1"/>
          </p:cNvSpPr>
          <p:nvPr>
            <p:ph type="title"/>
          </p:nvPr>
        </p:nvSpPr>
        <p:spPr/>
        <p:txBody>
          <a:bodyPr/>
          <a:lstStyle/>
          <a:p>
            <a:r>
              <a:rPr lang="en-US" dirty="0"/>
              <a:t>Air Pollution Control</a:t>
            </a:r>
          </a:p>
        </p:txBody>
      </p:sp>
      <p:sp>
        <p:nvSpPr>
          <p:cNvPr id="3" name="Content Placeholder 2">
            <a:extLst>
              <a:ext uri="{FF2B5EF4-FFF2-40B4-BE49-F238E27FC236}">
                <a16:creationId xmlns:a16="http://schemas.microsoft.com/office/drawing/2014/main" id="{BDA58238-5F25-680F-4753-23E6EC56093B}"/>
              </a:ext>
            </a:extLst>
          </p:cNvPr>
          <p:cNvSpPr>
            <a:spLocks noGrp="1"/>
          </p:cNvSpPr>
          <p:nvPr>
            <p:ph idx="1"/>
          </p:nvPr>
        </p:nvSpPr>
        <p:spPr/>
        <p:txBody>
          <a:bodyPr/>
          <a:lstStyle/>
          <a:p>
            <a:pPr marL="0" indent="0">
              <a:buNone/>
            </a:pPr>
            <a:r>
              <a:rPr lang="en-US" dirty="0"/>
              <a:t>“Dilution is the solution to pollution”</a:t>
            </a:r>
          </a:p>
          <a:p>
            <a:pPr marL="0" indent="0">
              <a:buNone/>
            </a:pPr>
            <a:endParaRPr lang="en-US" dirty="0"/>
          </a:p>
          <a:p>
            <a:r>
              <a:rPr lang="en-US" dirty="0"/>
              <a:t>Particulate removal -air filters/ESP</a:t>
            </a:r>
          </a:p>
          <a:p>
            <a:r>
              <a:rPr lang="en-US" dirty="0"/>
              <a:t>Sulfur removal -scrubbers</a:t>
            </a:r>
          </a:p>
          <a:p>
            <a:r>
              <a:rPr lang="en-US" dirty="0"/>
              <a:t>Nitrogen oxide reduction -catalytic converters</a:t>
            </a:r>
          </a:p>
          <a:p>
            <a:r>
              <a:rPr lang="en-US" dirty="0"/>
              <a:t>Hydrocarbon controls -afterburners</a:t>
            </a:r>
          </a:p>
        </p:txBody>
      </p:sp>
    </p:spTree>
    <p:extLst>
      <p:ext uri="{BB962C8B-B14F-4D97-AF65-F5344CB8AC3E}">
        <p14:creationId xmlns:p14="http://schemas.microsoft.com/office/powerpoint/2010/main" val="3997218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1234470-413F-AA04-8DF0-6293E8AB1E57}"/>
              </a:ext>
            </a:extLst>
          </p:cNvPr>
          <p:cNvSpPr>
            <a:spLocks noGrp="1" noChangeArrowheads="1"/>
          </p:cNvSpPr>
          <p:nvPr>
            <p:ph type="title"/>
          </p:nvPr>
        </p:nvSpPr>
        <p:spPr/>
        <p:txBody>
          <a:bodyPr/>
          <a:lstStyle/>
          <a:p>
            <a:pPr eaLnBrk="1" hangingPunct="1"/>
            <a:r>
              <a:rPr lang="en-US" altLang="en-US" i="1" dirty="0"/>
              <a:t> What is the Nature of the Atmosphere? </a:t>
            </a:r>
          </a:p>
        </p:txBody>
      </p:sp>
      <p:sp>
        <p:nvSpPr>
          <p:cNvPr id="9219" name="Rectangle 3">
            <a:extLst>
              <a:ext uri="{FF2B5EF4-FFF2-40B4-BE49-F238E27FC236}">
                <a16:creationId xmlns:a16="http://schemas.microsoft.com/office/drawing/2014/main" id="{C32516A4-3119-4A00-376D-5161127519E3}"/>
              </a:ext>
            </a:extLst>
          </p:cNvPr>
          <p:cNvSpPr>
            <a:spLocks noGrp="1" noChangeArrowheads="1"/>
          </p:cNvSpPr>
          <p:nvPr>
            <p:ph type="body" idx="1"/>
          </p:nvPr>
        </p:nvSpPr>
        <p:spPr/>
        <p:txBody>
          <a:bodyPr/>
          <a:lstStyle/>
          <a:p>
            <a:pPr marL="0" indent="0" eaLnBrk="1" hangingPunct="1">
              <a:buNone/>
            </a:pPr>
            <a:r>
              <a:rPr lang="en-US" altLang="en-US" i="1" dirty="0"/>
              <a:t>The two innermost layers of the atmosphere are the troposphere, which supports life, and the stratosphere, which contains the protective ozone layer. </a:t>
            </a:r>
          </a:p>
          <a:p>
            <a:pPr eaLnBrk="1" hangingPunct="1"/>
            <a:endParaRPr lang="en-US" altLang="en-US" i="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5B20419-26CA-FD0A-6BD0-035DD3928C14}"/>
              </a:ext>
            </a:extLst>
          </p:cNvPr>
          <p:cNvSpPr>
            <a:spLocks noGrp="1" noChangeArrowheads="1"/>
          </p:cNvSpPr>
          <p:nvPr>
            <p:ph type="title"/>
          </p:nvPr>
        </p:nvSpPr>
        <p:spPr/>
        <p:txBody>
          <a:bodyPr/>
          <a:lstStyle/>
          <a:p>
            <a:pPr eaLnBrk="1" hangingPunct="1"/>
            <a:r>
              <a:rPr lang="en-US" altLang="en-US" dirty="0"/>
              <a:t>Secondary Air Pollutants</a:t>
            </a:r>
          </a:p>
        </p:txBody>
      </p:sp>
      <p:sp>
        <p:nvSpPr>
          <p:cNvPr id="17411" name="Rectangle 3">
            <a:extLst>
              <a:ext uri="{FF2B5EF4-FFF2-40B4-BE49-F238E27FC236}">
                <a16:creationId xmlns:a16="http://schemas.microsoft.com/office/drawing/2014/main" id="{A0D874D7-7112-1D0C-A2C1-0F732C817079}"/>
              </a:ext>
            </a:extLst>
          </p:cNvPr>
          <p:cNvSpPr>
            <a:spLocks noGrp="1" noChangeArrowheads="1"/>
          </p:cNvSpPr>
          <p:nvPr>
            <p:ph type="body" idx="1"/>
          </p:nvPr>
        </p:nvSpPr>
        <p:spPr>
          <a:xfrm>
            <a:off x="443947" y="1630362"/>
            <a:ext cx="10621617" cy="4953000"/>
          </a:xfrm>
        </p:spPr>
        <p:txBody>
          <a:bodyPr/>
          <a:lstStyle/>
          <a:p>
            <a:pPr eaLnBrk="1" hangingPunct="1">
              <a:lnSpc>
                <a:spcPct val="90000"/>
              </a:lnSpc>
            </a:pPr>
            <a:r>
              <a:rPr lang="en-US" altLang="en-US" sz="2400" dirty="0"/>
              <a:t>Ozone (O3) </a:t>
            </a:r>
          </a:p>
          <a:p>
            <a:pPr eaLnBrk="1" hangingPunct="1">
              <a:lnSpc>
                <a:spcPct val="90000"/>
              </a:lnSpc>
            </a:pPr>
            <a:r>
              <a:rPr lang="en-US" altLang="en-US" sz="2400" dirty="0"/>
              <a:t>PANs (Peroxyacetyl nitrate)</a:t>
            </a:r>
          </a:p>
          <a:p>
            <a:pPr eaLnBrk="1" hangingPunct="1">
              <a:lnSpc>
                <a:spcPct val="90000"/>
              </a:lnSpc>
            </a:pPr>
            <a:r>
              <a:rPr lang="en-US" altLang="en-US" sz="2400" dirty="0"/>
              <a:t>Aldehydes</a:t>
            </a:r>
          </a:p>
          <a:p>
            <a:pPr eaLnBrk="1" hangingPunct="1">
              <a:lnSpc>
                <a:spcPct val="90000"/>
              </a:lnSpc>
            </a:pPr>
            <a:r>
              <a:rPr lang="en-US" altLang="en-US" sz="2400" dirty="0"/>
              <a:t>all three formed by interaction between NOx and VOCs.</a:t>
            </a:r>
          </a:p>
          <a:p>
            <a:pPr eaLnBrk="1" hangingPunct="1">
              <a:lnSpc>
                <a:spcPct val="90000"/>
              </a:lnSpc>
            </a:pPr>
            <a:endParaRPr lang="en-US" altLang="en-US" sz="2400" dirty="0"/>
          </a:p>
          <a:p>
            <a:pPr eaLnBrk="1" hangingPunct="1">
              <a:lnSpc>
                <a:spcPct val="90000"/>
              </a:lnSpc>
            </a:pPr>
            <a:r>
              <a:rPr lang="en-US" altLang="en-US" sz="2400" dirty="0"/>
              <a:t>Note: - Ozone is a pollutant in the  troposphere, but natural and beneficial in the  stratosphere</a:t>
            </a:r>
          </a:p>
          <a:p>
            <a:pPr eaLnBrk="1" hangingPunct="1">
              <a:lnSpc>
                <a:spcPct val="90000"/>
              </a:lnSpc>
            </a:pPr>
            <a:endParaRPr lang="en-US" altLang="en-US" sz="2400" dirty="0"/>
          </a:p>
        </p:txBody>
      </p:sp>
    </p:spTree>
    <p:extLst>
      <p:ext uri="{BB962C8B-B14F-4D97-AF65-F5344CB8AC3E}">
        <p14:creationId xmlns:p14="http://schemas.microsoft.com/office/powerpoint/2010/main" val="4004126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5B20419-26CA-FD0A-6BD0-035DD3928C14}"/>
              </a:ext>
            </a:extLst>
          </p:cNvPr>
          <p:cNvSpPr>
            <a:spLocks noGrp="1" noChangeArrowheads="1"/>
          </p:cNvSpPr>
          <p:nvPr>
            <p:ph type="title"/>
          </p:nvPr>
        </p:nvSpPr>
        <p:spPr/>
        <p:txBody>
          <a:bodyPr/>
          <a:lstStyle/>
          <a:p>
            <a:pPr eaLnBrk="1" hangingPunct="1"/>
            <a:r>
              <a:rPr lang="en-US" altLang="en-US" dirty="0"/>
              <a:t>Secondary Air Pollutants</a:t>
            </a:r>
          </a:p>
        </p:txBody>
      </p:sp>
      <p:sp>
        <p:nvSpPr>
          <p:cNvPr id="17411" name="Rectangle 3">
            <a:extLst>
              <a:ext uri="{FF2B5EF4-FFF2-40B4-BE49-F238E27FC236}">
                <a16:creationId xmlns:a16="http://schemas.microsoft.com/office/drawing/2014/main" id="{A0D874D7-7112-1D0C-A2C1-0F732C817079}"/>
              </a:ext>
            </a:extLst>
          </p:cNvPr>
          <p:cNvSpPr>
            <a:spLocks noGrp="1" noChangeArrowheads="1"/>
          </p:cNvSpPr>
          <p:nvPr>
            <p:ph type="body" idx="1"/>
          </p:nvPr>
        </p:nvSpPr>
        <p:spPr>
          <a:xfrm>
            <a:off x="443947" y="1630362"/>
            <a:ext cx="10621617" cy="4953000"/>
          </a:xfrm>
        </p:spPr>
        <p:txBody>
          <a:bodyPr/>
          <a:lstStyle/>
          <a:p>
            <a:pPr eaLnBrk="1" hangingPunct="1">
              <a:lnSpc>
                <a:spcPct val="90000"/>
              </a:lnSpc>
            </a:pPr>
            <a:endParaRPr lang="en-US" altLang="en-US" sz="2400" dirty="0"/>
          </a:p>
          <a:p>
            <a:pPr eaLnBrk="1" hangingPunct="1">
              <a:lnSpc>
                <a:spcPct val="90000"/>
              </a:lnSpc>
            </a:pPr>
            <a:r>
              <a:rPr lang="en-US" altLang="en-US" sz="2400" dirty="0"/>
              <a:t> Pollutants that are formed in the lower atmosphere by chemical reactions. The two examples are ozone and secondary organic aerosol (haze).</a:t>
            </a:r>
          </a:p>
          <a:p>
            <a:pPr eaLnBrk="1" hangingPunct="1">
              <a:lnSpc>
                <a:spcPct val="90000"/>
              </a:lnSpc>
            </a:pPr>
            <a:r>
              <a:rPr lang="en-US" altLang="en-US" sz="2400" dirty="0"/>
              <a:t>Secondary pollutants are harder to control because they have different ways of synthesizing, and the formation are not well understood. They form naturally in the environment and cause problems like photochemical smog.</a:t>
            </a:r>
          </a:p>
        </p:txBody>
      </p:sp>
    </p:spTree>
    <p:extLst>
      <p:ext uri="{BB962C8B-B14F-4D97-AF65-F5344CB8AC3E}">
        <p14:creationId xmlns:p14="http://schemas.microsoft.com/office/powerpoint/2010/main" val="2577733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D98A376-E8F2-0170-3825-C1C10FAD3FF7}"/>
              </a:ext>
            </a:extLst>
          </p:cNvPr>
          <p:cNvSpPr>
            <a:spLocks noGrp="1" noChangeArrowheads="1"/>
          </p:cNvSpPr>
          <p:nvPr>
            <p:ph type="title"/>
          </p:nvPr>
        </p:nvSpPr>
        <p:spPr/>
        <p:txBody>
          <a:bodyPr/>
          <a:lstStyle/>
          <a:p>
            <a:pPr eaLnBrk="1" hangingPunct="1"/>
            <a:r>
              <a:rPr lang="en-US" altLang="en-US"/>
              <a:t>Industrial Smog</a:t>
            </a:r>
          </a:p>
        </p:txBody>
      </p:sp>
      <p:sp>
        <p:nvSpPr>
          <p:cNvPr id="21507" name="Rectangle 3">
            <a:extLst>
              <a:ext uri="{FF2B5EF4-FFF2-40B4-BE49-F238E27FC236}">
                <a16:creationId xmlns:a16="http://schemas.microsoft.com/office/drawing/2014/main" id="{8EA44175-3E7A-1A42-FE0A-DE4F7D585AA8}"/>
              </a:ext>
            </a:extLst>
          </p:cNvPr>
          <p:cNvSpPr>
            <a:spLocks noGrp="1" noChangeArrowheads="1"/>
          </p:cNvSpPr>
          <p:nvPr>
            <p:ph type="body" idx="1"/>
          </p:nvPr>
        </p:nvSpPr>
        <p:spPr/>
        <p:txBody>
          <a:bodyPr/>
          <a:lstStyle/>
          <a:p>
            <a:pPr eaLnBrk="1" hangingPunct="1"/>
            <a:r>
              <a:rPr lang="en-US" altLang="en-US"/>
              <a:t>Burning coal</a:t>
            </a:r>
          </a:p>
          <a:p>
            <a:pPr lvl="1" eaLnBrk="1" hangingPunct="1"/>
            <a:r>
              <a:rPr lang="en-US" altLang="en-US"/>
              <a:t>Sulfur dioxide, sulfuric acid, suspended particles</a:t>
            </a:r>
          </a:p>
          <a:p>
            <a:pPr eaLnBrk="1" hangingPunct="1"/>
            <a:r>
              <a:rPr lang="en-US" altLang="en-US"/>
              <a:t>Developed versus developing countries</a:t>
            </a:r>
          </a:p>
          <a:p>
            <a:pPr lvl="1" eaLnBrk="1" hangingPunct="1"/>
            <a:r>
              <a:rPr lang="en-US" altLang="en-US"/>
              <a:t>Air pollution control in the U.S. and Europe</a:t>
            </a:r>
          </a:p>
          <a:p>
            <a:pPr lvl="1" eaLnBrk="1" hangingPunct="1"/>
            <a:r>
              <a:rPr lang="en-US" altLang="en-US"/>
              <a:t>China, India, Ukraine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7791DB1-3AB3-2A83-68CA-5F82614F72CF}"/>
              </a:ext>
            </a:extLst>
          </p:cNvPr>
          <p:cNvSpPr>
            <a:spLocks noGrp="1" noChangeArrowheads="1"/>
          </p:cNvSpPr>
          <p:nvPr>
            <p:ph type="title"/>
          </p:nvPr>
        </p:nvSpPr>
        <p:spPr/>
        <p:txBody>
          <a:bodyPr/>
          <a:lstStyle/>
          <a:p>
            <a:pPr eaLnBrk="1" hangingPunct="1"/>
            <a:r>
              <a:rPr lang="en-US" altLang="en-US"/>
              <a:t>Photochemical Smog</a:t>
            </a:r>
          </a:p>
        </p:txBody>
      </p:sp>
      <p:sp>
        <p:nvSpPr>
          <p:cNvPr id="22531" name="Rectangle 3">
            <a:extLst>
              <a:ext uri="{FF2B5EF4-FFF2-40B4-BE49-F238E27FC236}">
                <a16:creationId xmlns:a16="http://schemas.microsoft.com/office/drawing/2014/main" id="{97A79361-8454-63E1-6536-93E1ACCA59F7}"/>
              </a:ext>
            </a:extLst>
          </p:cNvPr>
          <p:cNvSpPr>
            <a:spLocks noGrp="1" noChangeArrowheads="1"/>
          </p:cNvSpPr>
          <p:nvPr>
            <p:ph type="body" idx="1"/>
          </p:nvPr>
        </p:nvSpPr>
        <p:spPr/>
        <p:txBody>
          <a:bodyPr/>
          <a:lstStyle/>
          <a:p>
            <a:pPr eaLnBrk="1" hangingPunct="1"/>
            <a:r>
              <a:rPr lang="en-US" altLang="en-US"/>
              <a:t>Photochemical reactions</a:t>
            </a:r>
          </a:p>
          <a:p>
            <a:pPr eaLnBrk="1" hangingPunct="1"/>
            <a:r>
              <a:rPr lang="en-US" altLang="en-US" b="1">
                <a:solidFill>
                  <a:srgbClr val="1F881A"/>
                </a:solidFill>
              </a:rPr>
              <a:t>Photochemical smog</a:t>
            </a:r>
          </a:p>
          <a:p>
            <a:pPr lvl="1" eaLnBrk="1" hangingPunct="1"/>
            <a:r>
              <a:rPr lang="en-US" altLang="en-US"/>
              <a:t>Brown-air smog</a:t>
            </a:r>
            <a:endParaRPr lang="en-US" altLang="en-US">
              <a:solidFill>
                <a:srgbClr val="1F881A"/>
              </a:solidFill>
            </a:endParaRPr>
          </a:p>
          <a:p>
            <a:pPr eaLnBrk="1" hangingPunct="1"/>
            <a:r>
              <a:rPr lang="en-US" altLang="en-US"/>
              <a:t>Sources</a:t>
            </a:r>
          </a:p>
          <a:p>
            <a:pPr eaLnBrk="1" hangingPunct="1"/>
            <a:r>
              <a:rPr lang="en-US" altLang="en-US"/>
              <a:t>Health effects</a:t>
            </a:r>
          </a:p>
          <a:p>
            <a:pPr eaLnBrk="1" hangingPunct="1"/>
            <a:r>
              <a:rPr lang="en-US" altLang="en-US"/>
              <a:t>Urban areas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6" descr="1504_photochemical_smog">
            <a:extLst>
              <a:ext uri="{FF2B5EF4-FFF2-40B4-BE49-F238E27FC236}">
                <a16:creationId xmlns:a16="http://schemas.microsoft.com/office/drawing/2014/main" id="{81EB846F-D526-3CA3-2A8B-EC849BDB9A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2900" y="447675"/>
            <a:ext cx="8966200" cy="596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Rectangle 7">
            <a:extLst>
              <a:ext uri="{FF2B5EF4-FFF2-40B4-BE49-F238E27FC236}">
                <a16:creationId xmlns:a16="http://schemas.microsoft.com/office/drawing/2014/main" id="{BDE4A5E9-69EE-5668-58A7-350B49B66F66}"/>
              </a:ext>
            </a:extLst>
          </p:cNvPr>
          <p:cNvSpPr>
            <a:spLocks noChangeArrowheads="1"/>
          </p:cNvSpPr>
          <p:nvPr/>
        </p:nvSpPr>
        <p:spPr bwMode="auto">
          <a:xfrm>
            <a:off x="9156700" y="6562726"/>
            <a:ext cx="151130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58" tIns="41029" rIns="82058" bIns="41029"/>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algn="r" eaLnBrk="0" fontAlgn="base" hangingPunct="0">
              <a:spcBef>
                <a:spcPct val="0"/>
              </a:spcBef>
              <a:spcAft>
                <a:spcPct val="0"/>
              </a:spcAft>
            </a:pPr>
            <a:r>
              <a:rPr lang="en-US" altLang="en-US" sz="1200" b="1">
                <a:solidFill>
                  <a:srgbClr val="000000"/>
                </a:solidFill>
              </a:rPr>
              <a:t>Fig. 15-4, p. 373</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noFill/>
          <a:ln/>
        </p:spPr>
        <p:txBody>
          <a:bodyPr/>
          <a:lstStyle/>
          <a:p>
            <a:r>
              <a:rPr lang="en-US" altLang="en-US" dirty="0">
                <a:solidFill>
                  <a:schemeClr val="tx2"/>
                </a:solidFill>
              </a:rPr>
              <a:t>Photochemical Smog</a:t>
            </a:r>
          </a:p>
        </p:txBody>
      </p:sp>
      <p:sp>
        <p:nvSpPr>
          <p:cNvPr id="43018" name="Rectangle 10"/>
          <p:cNvSpPr>
            <a:spLocks noGrp="1" noChangeArrowheads="1"/>
          </p:cNvSpPr>
          <p:nvPr>
            <p:ph type="body" sz="half" idx="1"/>
          </p:nvPr>
        </p:nvSpPr>
        <p:spPr bwMode="auto">
          <a:xfrm>
            <a:off x="1524000" y="1265238"/>
            <a:ext cx="3886200" cy="4525962"/>
          </a:xfrm>
          <a:noFill/>
          <a:ln w="38100">
            <a:solidFill>
              <a:schemeClr val="accent1"/>
            </a:solidFill>
            <a:miter lim="800000"/>
            <a:headEnd/>
            <a:tailEnd/>
          </a:ln>
        </p:spPr>
        <p:txBody>
          <a:bodyPr vert="horz" wrap="square" lIns="91440" tIns="45720" rIns="91440" bIns="45720" numCol="1" anchor="t" anchorCtr="0" compatLnSpc="1">
            <a:prstTxWarp prst="textNoShape">
              <a:avLst/>
            </a:prstTxWarp>
            <a:normAutofit/>
          </a:bodyPr>
          <a:lstStyle/>
          <a:p>
            <a:pPr>
              <a:spcBef>
                <a:spcPct val="0"/>
              </a:spcBef>
              <a:buClr>
                <a:srgbClr val="EAEAEA"/>
              </a:buClr>
            </a:pPr>
            <a:r>
              <a:rPr lang="en-US" sz="2800" dirty="0">
                <a:ln>
                  <a:solidFill>
                    <a:sysClr val="windowText" lastClr="000000"/>
                  </a:solidFill>
                </a:ln>
              </a:rPr>
              <a:t>Some primary pollutants react under the influence of sunlight (</a:t>
            </a:r>
            <a:r>
              <a:rPr lang="en-US" altLang="en-US" sz="2800" dirty="0">
                <a:ln>
                  <a:solidFill>
                    <a:sysClr val="windowText" lastClr="000000"/>
                  </a:solidFill>
                </a:ln>
              </a:rPr>
              <a:t>photochemical reaction)</a:t>
            </a:r>
            <a:r>
              <a:rPr lang="en-US" sz="2800" dirty="0">
                <a:ln>
                  <a:solidFill>
                    <a:sysClr val="windowText" lastClr="000000"/>
                  </a:solidFill>
                </a:ln>
              </a:rPr>
              <a:t>, including </a:t>
            </a:r>
            <a:r>
              <a:rPr lang="en-US" sz="2800" dirty="0" err="1">
                <a:ln>
                  <a:solidFill>
                    <a:sysClr val="windowText" lastClr="000000"/>
                  </a:solidFill>
                </a:ln>
              </a:rPr>
              <a:t>NO</a:t>
            </a:r>
            <a:r>
              <a:rPr lang="en-US" sz="2800" baseline="-25000" dirty="0" err="1">
                <a:ln>
                  <a:solidFill>
                    <a:sysClr val="windowText" lastClr="000000"/>
                  </a:solidFill>
                </a:ln>
              </a:rPr>
              <a:t>x</a:t>
            </a:r>
            <a:r>
              <a:rPr lang="en-US" sz="2800" dirty="0">
                <a:ln>
                  <a:solidFill>
                    <a:sysClr val="windowText" lastClr="000000"/>
                  </a:solidFill>
                </a:ln>
              </a:rPr>
              <a:t>, O</a:t>
            </a:r>
            <a:r>
              <a:rPr lang="en-US" sz="2800" baseline="-25000" dirty="0">
                <a:ln>
                  <a:solidFill>
                    <a:sysClr val="windowText" lastClr="000000"/>
                  </a:solidFill>
                </a:ln>
              </a:rPr>
              <a:t>3</a:t>
            </a:r>
            <a:r>
              <a:rPr lang="en-US" sz="2800" dirty="0">
                <a:ln>
                  <a:solidFill>
                    <a:sysClr val="windowText" lastClr="000000"/>
                  </a:solidFill>
                </a:ln>
              </a:rPr>
              <a:t>, PANs..  </a:t>
            </a:r>
          </a:p>
        </p:txBody>
      </p:sp>
      <p:pic>
        <p:nvPicPr>
          <p:cNvPr id="43021" name="Picture 13" descr="Slide6"/>
          <p:cNvPicPr>
            <a:picLocks noGrp="1" noChangeAspect="1" noChangeArrowheads="1"/>
          </p:cNvPicPr>
          <p:nvPr>
            <p:ph sz="half" idx="2"/>
          </p:nvPr>
        </p:nvPicPr>
        <p:blipFill>
          <a:blip r:embed="rId2" cstate="print"/>
          <a:srcRect l="3912" r="4190" b="6265"/>
          <a:stretch>
            <a:fillRect/>
          </a:stretch>
        </p:blipFill>
        <p:spPr bwMode="auto">
          <a:xfrm>
            <a:off x="5473700" y="1800225"/>
            <a:ext cx="5011738" cy="3759200"/>
          </a:xfrm>
          <a:noFill/>
          <a:ln>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fade">
                                      <p:cBhvr>
                                        <p:cTn id="7" dur="2000"/>
                                        <p:tgtEl>
                                          <p:spTgt spid="430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8">
                                            <p:bg/>
                                          </p:spTgt>
                                        </p:tgtEl>
                                        <p:attrNameLst>
                                          <p:attrName>style.visibility</p:attrName>
                                        </p:attrNameLst>
                                      </p:cBhvr>
                                      <p:to>
                                        <p:strVal val="visible"/>
                                      </p:to>
                                    </p:set>
                                    <p:animEffect transition="in" filter="wipe(left)">
                                      <p:cBhvr>
                                        <p:cTn id="12" dur="500"/>
                                        <p:tgtEl>
                                          <p:spTgt spid="43018">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18">
                                            <p:txEl>
                                              <p:pRg st="0" end="0"/>
                                            </p:txEl>
                                          </p:spTgt>
                                        </p:tgtEl>
                                        <p:attrNameLst>
                                          <p:attrName>style.visibility</p:attrName>
                                        </p:attrNameLst>
                                      </p:cBhvr>
                                      <p:to>
                                        <p:strVal val="visible"/>
                                      </p:to>
                                    </p:set>
                                    <p:animEffect transition="in" filter="wipe(left)">
                                      <p:cBhvr>
                                        <p:cTn id="17" dur="500"/>
                                        <p:tgtEl>
                                          <p:spTgt spid="430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nimBg="1"/>
      <p:bldP spid="43018"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B12C862-CDF1-B798-3012-502E3FA91A51}"/>
              </a:ext>
            </a:extLst>
          </p:cNvPr>
          <p:cNvPicPr>
            <a:picLocks noGrp="1" noChangeAspect="1"/>
          </p:cNvPicPr>
          <p:nvPr>
            <p:ph idx="1"/>
          </p:nvPr>
        </p:nvPicPr>
        <p:blipFill>
          <a:blip r:embed="rId2"/>
          <a:stretch>
            <a:fillRect/>
          </a:stretch>
        </p:blipFill>
        <p:spPr>
          <a:xfrm>
            <a:off x="682487" y="750231"/>
            <a:ext cx="10827025" cy="5357537"/>
          </a:xfrm>
          <a:prstGeom prst="rect">
            <a:avLst/>
          </a:prstGeom>
        </p:spPr>
      </p:pic>
    </p:spTree>
    <p:extLst>
      <p:ext uri="{BB962C8B-B14F-4D97-AF65-F5344CB8AC3E}">
        <p14:creationId xmlns:p14="http://schemas.microsoft.com/office/powerpoint/2010/main" val="458895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2" descr="17_08"/>
          <p:cNvPicPr>
            <a:picLocks noChangeAspect="1" noChangeArrowheads="1"/>
          </p:cNvPicPr>
          <p:nvPr/>
        </p:nvPicPr>
        <p:blipFill>
          <a:blip r:embed="rId2" cstate="print"/>
          <a:srcRect t="3557"/>
          <a:stretch>
            <a:fillRect/>
          </a:stretch>
        </p:blipFill>
        <p:spPr bwMode="auto">
          <a:xfrm>
            <a:off x="1592263" y="274320"/>
            <a:ext cx="9009062" cy="5943600"/>
          </a:xfrm>
          <a:prstGeom prst="rect">
            <a:avLst/>
          </a:prstGeom>
          <a:noFill/>
          <a:ln w="9525">
            <a:noFill/>
            <a:miter lim="800000"/>
            <a:headEnd/>
            <a:tailEnd/>
          </a:ln>
          <a:effec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02430-8853-020C-C308-21FF8ECA0C1E}"/>
              </a:ext>
            </a:extLst>
          </p:cNvPr>
          <p:cNvSpPr>
            <a:spLocks noGrp="1"/>
          </p:cNvSpPr>
          <p:nvPr>
            <p:ph type="title"/>
          </p:nvPr>
        </p:nvSpPr>
        <p:spPr/>
        <p:txBody>
          <a:bodyPr/>
          <a:lstStyle/>
          <a:p>
            <a:r>
              <a:rPr lang="en-US" dirty="0">
                <a:solidFill>
                  <a:schemeClr val="tx1"/>
                </a:solidFill>
              </a:rPr>
              <a:t>Photochemical Smog  Formation</a:t>
            </a:r>
          </a:p>
        </p:txBody>
      </p:sp>
      <p:pic>
        <p:nvPicPr>
          <p:cNvPr id="7" name="Content Placeholder 6" descr="Table&#10;&#10;Description automatically generated with low confidence">
            <a:extLst>
              <a:ext uri="{FF2B5EF4-FFF2-40B4-BE49-F238E27FC236}">
                <a16:creationId xmlns:a16="http://schemas.microsoft.com/office/drawing/2014/main" id="{9F453EFC-BE47-EF3F-6952-1E2B6A3FE8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9373" y="2082183"/>
            <a:ext cx="7726017" cy="4410691"/>
          </a:xfrm>
        </p:spPr>
      </p:pic>
    </p:spTree>
    <p:extLst>
      <p:ext uri="{BB962C8B-B14F-4D97-AF65-F5344CB8AC3E}">
        <p14:creationId xmlns:p14="http://schemas.microsoft.com/office/powerpoint/2010/main" val="1992438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3C0B42F-879B-05BD-CACD-017AF81CC8E1}"/>
              </a:ext>
            </a:extLst>
          </p:cNvPr>
          <p:cNvSpPr>
            <a:spLocks noGrp="1" noChangeArrowheads="1"/>
          </p:cNvSpPr>
          <p:nvPr>
            <p:ph type="title"/>
          </p:nvPr>
        </p:nvSpPr>
        <p:spPr/>
        <p:txBody>
          <a:bodyPr/>
          <a:lstStyle/>
          <a:p>
            <a:pPr eaLnBrk="1" hangingPunct="1"/>
            <a:r>
              <a:rPr lang="en-US" altLang="en-US"/>
              <a:t>Indoor Air Pollution</a:t>
            </a:r>
          </a:p>
        </p:txBody>
      </p:sp>
      <p:sp>
        <p:nvSpPr>
          <p:cNvPr id="37891" name="Rectangle 3">
            <a:extLst>
              <a:ext uri="{FF2B5EF4-FFF2-40B4-BE49-F238E27FC236}">
                <a16:creationId xmlns:a16="http://schemas.microsoft.com/office/drawing/2014/main" id="{188C2C46-EF5A-E721-8EC5-2298A4ABC9DD}"/>
              </a:ext>
            </a:extLst>
          </p:cNvPr>
          <p:cNvSpPr>
            <a:spLocks noGrp="1" noChangeArrowheads="1"/>
          </p:cNvSpPr>
          <p:nvPr>
            <p:ph type="body" idx="1"/>
          </p:nvPr>
        </p:nvSpPr>
        <p:spPr/>
        <p:txBody>
          <a:bodyPr/>
          <a:lstStyle/>
          <a:p>
            <a:pPr eaLnBrk="1" hangingPunct="1"/>
            <a:r>
              <a:rPr lang="en-US" altLang="en-US"/>
              <a:t>Developing countries  </a:t>
            </a:r>
          </a:p>
          <a:p>
            <a:pPr lvl="1" eaLnBrk="1" hangingPunct="1"/>
            <a:r>
              <a:rPr lang="en-US" altLang="en-US"/>
              <a:t>Indoor cooking and heating</a:t>
            </a:r>
          </a:p>
          <a:p>
            <a:pPr eaLnBrk="1" hangingPunct="1"/>
            <a:r>
              <a:rPr lang="en-US" altLang="en-US"/>
              <a:t>Often higher concentration in buildings and cars</a:t>
            </a:r>
          </a:p>
          <a:p>
            <a:pPr eaLnBrk="1" hangingPunct="1"/>
            <a:r>
              <a:rPr lang="en-US" altLang="en-US"/>
              <a:t>Most time is spent indoors or in cars</a:t>
            </a:r>
          </a:p>
          <a:p>
            <a:pPr eaLnBrk="1" hangingPunct="1"/>
            <a:r>
              <a:rPr lang="en-US" altLang="en-US"/>
              <a:t>EPA – top cancer risk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FCB0665-1874-6EB7-B145-FA9B9A3E268B}"/>
              </a:ext>
            </a:extLst>
          </p:cNvPr>
          <p:cNvSpPr>
            <a:spLocks noGrp="1" noChangeArrowheads="1"/>
          </p:cNvSpPr>
          <p:nvPr>
            <p:ph type="title"/>
          </p:nvPr>
        </p:nvSpPr>
        <p:spPr/>
        <p:txBody>
          <a:bodyPr/>
          <a:lstStyle/>
          <a:p>
            <a:pPr eaLnBrk="1" hangingPunct="1"/>
            <a:r>
              <a:rPr lang="en-US" altLang="en-US"/>
              <a:t>Earth’s Atmosphere</a:t>
            </a:r>
          </a:p>
        </p:txBody>
      </p:sp>
      <p:sp>
        <p:nvSpPr>
          <p:cNvPr id="10243" name="Rectangle 3">
            <a:extLst>
              <a:ext uri="{FF2B5EF4-FFF2-40B4-BE49-F238E27FC236}">
                <a16:creationId xmlns:a16="http://schemas.microsoft.com/office/drawing/2014/main" id="{8911BCC3-5D1F-FE66-5236-EAE31750380A}"/>
              </a:ext>
            </a:extLst>
          </p:cNvPr>
          <p:cNvSpPr>
            <a:spLocks noGrp="1" noChangeArrowheads="1"/>
          </p:cNvSpPr>
          <p:nvPr>
            <p:ph type="body" idx="1"/>
          </p:nvPr>
        </p:nvSpPr>
        <p:spPr/>
        <p:txBody>
          <a:bodyPr/>
          <a:lstStyle/>
          <a:p>
            <a:pPr eaLnBrk="1" hangingPunct="1"/>
            <a:r>
              <a:rPr lang="en-US" altLang="en-US" b="1">
                <a:solidFill>
                  <a:srgbClr val="1F881A"/>
                </a:solidFill>
              </a:rPr>
              <a:t>Troposphere</a:t>
            </a:r>
          </a:p>
          <a:p>
            <a:pPr lvl="1" eaLnBrk="1" hangingPunct="1"/>
            <a:r>
              <a:rPr lang="en-US" altLang="en-US"/>
              <a:t>5-11 miles above earth’s surface</a:t>
            </a:r>
          </a:p>
          <a:p>
            <a:pPr lvl="1" eaLnBrk="1" hangingPunct="1"/>
            <a:r>
              <a:rPr lang="en-US" altLang="en-US"/>
              <a:t>75–80% earth’s air mass</a:t>
            </a:r>
          </a:p>
          <a:p>
            <a:pPr lvl="1" eaLnBrk="1" hangingPunct="1"/>
            <a:r>
              <a:rPr lang="en-US" altLang="en-US"/>
              <a:t>78% N</a:t>
            </a:r>
            <a:r>
              <a:rPr lang="en-US" altLang="en-US" baseline="-25000"/>
              <a:t>2</a:t>
            </a:r>
            <a:r>
              <a:rPr lang="en-US" altLang="en-US"/>
              <a:t>, 21% O</a:t>
            </a:r>
            <a:r>
              <a:rPr lang="en-US" altLang="en-US" baseline="-25000"/>
              <a:t>2</a:t>
            </a:r>
          </a:p>
          <a:p>
            <a:pPr lvl="1" eaLnBrk="1" hangingPunct="1"/>
            <a:r>
              <a:rPr lang="en-US" altLang="en-US"/>
              <a:t>Weather and climate</a:t>
            </a:r>
          </a:p>
          <a:p>
            <a:pPr eaLnBrk="1" hangingPunct="1"/>
            <a:r>
              <a:rPr lang="en-US" altLang="en-US" b="1">
                <a:solidFill>
                  <a:srgbClr val="1F881A"/>
                </a:solidFill>
              </a:rPr>
              <a:t>Stratosphere</a:t>
            </a:r>
          </a:p>
          <a:p>
            <a:pPr eaLnBrk="1" hangingPunct="1"/>
            <a:r>
              <a:rPr lang="en-US" altLang="en-US" b="1">
                <a:solidFill>
                  <a:srgbClr val="1F881A"/>
                </a:solidFill>
              </a:rPr>
              <a:t>Ozone layer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17958E65-EE4E-7F99-DBF9-FD4B2FF9DE3E}"/>
              </a:ext>
            </a:extLst>
          </p:cNvPr>
          <p:cNvSpPr>
            <a:spLocks noGrp="1" noChangeArrowheads="1"/>
          </p:cNvSpPr>
          <p:nvPr>
            <p:ph type="title"/>
          </p:nvPr>
        </p:nvSpPr>
        <p:spPr/>
        <p:txBody>
          <a:bodyPr/>
          <a:lstStyle/>
          <a:p>
            <a:pPr eaLnBrk="1" hangingPunct="1"/>
            <a:r>
              <a:rPr lang="en-US" altLang="en-US"/>
              <a:t>Major Indoor Air Pollutants</a:t>
            </a:r>
          </a:p>
        </p:txBody>
      </p:sp>
      <p:sp>
        <p:nvSpPr>
          <p:cNvPr id="38915" name="Rectangle 3">
            <a:extLst>
              <a:ext uri="{FF2B5EF4-FFF2-40B4-BE49-F238E27FC236}">
                <a16:creationId xmlns:a16="http://schemas.microsoft.com/office/drawing/2014/main" id="{74AC7EBB-BC80-6289-52F6-EB42E2969246}"/>
              </a:ext>
            </a:extLst>
          </p:cNvPr>
          <p:cNvSpPr>
            <a:spLocks noGrp="1" noChangeArrowheads="1"/>
          </p:cNvSpPr>
          <p:nvPr>
            <p:ph type="body" idx="1"/>
          </p:nvPr>
        </p:nvSpPr>
        <p:spPr/>
        <p:txBody>
          <a:bodyPr/>
          <a:lstStyle/>
          <a:p>
            <a:pPr eaLnBrk="1" hangingPunct="1"/>
            <a:r>
              <a:rPr lang="en-US" altLang="en-US"/>
              <a:t>Tobacco smoke</a:t>
            </a:r>
          </a:p>
          <a:p>
            <a:pPr eaLnBrk="1" hangingPunct="1"/>
            <a:r>
              <a:rPr lang="en-US" altLang="en-US"/>
              <a:t>Formaldehyde</a:t>
            </a:r>
          </a:p>
          <a:p>
            <a:pPr eaLnBrk="1" hangingPunct="1"/>
            <a:r>
              <a:rPr lang="en-US" altLang="en-US"/>
              <a:t>Radioactive radon-222 gas</a:t>
            </a:r>
          </a:p>
          <a:p>
            <a:pPr eaLnBrk="1" hangingPunct="1"/>
            <a:r>
              <a:rPr lang="en-US" altLang="en-US"/>
              <a:t>Very small particles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3010" name="Picture 2" descr="1508_indoor_air_pollutants_E">
            <a:extLst>
              <a:ext uri="{FF2B5EF4-FFF2-40B4-BE49-F238E27FC236}">
                <a16:creationId xmlns:a16="http://schemas.microsoft.com/office/drawing/2014/main" id="{B3EB514F-6A56-68E6-3E84-52A33B401F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4976" y="25400"/>
            <a:ext cx="6092825" cy="55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Rectangle 3" hidden="1">
            <a:extLst>
              <a:ext uri="{FF2B5EF4-FFF2-40B4-BE49-F238E27FC236}">
                <a16:creationId xmlns:a16="http://schemas.microsoft.com/office/drawing/2014/main" id="{FD9BFFFB-072B-BF46-CE8A-BB4EDDC9C303}"/>
              </a:ext>
            </a:extLst>
          </p:cNvPr>
          <p:cNvSpPr>
            <a:spLocks noGrp="1" noChangeArrowheads="1"/>
          </p:cNvSpPr>
          <p:nvPr>
            <p:ph type="title"/>
          </p:nvPr>
        </p:nvSpPr>
        <p:spPr bwMode="auto">
          <a:xfrm>
            <a:off x="1984375" y="306388"/>
            <a:ext cx="822960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lnSpc>
                <a:spcPct val="90000"/>
              </a:lnSpc>
            </a:pPr>
            <a:endParaRPr lang="en-US" altLang="en-US" sz="1100" b="1"/>
          </a:p>
        </p:txBody>
      </p:sp>
      <p:sp>
        <p:nvSpPr>
          <p:cNvPr id="43012" name="Rectangle 4">
            <a:extLst>
              <a:ext uri="{FF2B5EF4-FFF2-40B4-BE49-F238E27FC236}">
                <a16:creationId xmlns:a16="http://schemas.microsoft.com/office/drawing/2014/main" id="{995297F4-670A-D662-A524-CA40B2FA2815}"/>
              </a:ext>
            </a:extLst>
          </p:cNvPr>
          <p:cNvSpPr>
            <a:spLocks noChangeArrowheads="1"/>
          </p:cNvSpPr>
          <p:nvPr/>
        </p:nvSpPr>
        <p:spPr bwMode="auto">
          <a:xfrm>
            <a:off x="9156700" y="6562726"/>
            <a:ext cx="151130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58" tIns="41029" rIns="82058" bIns="41029"/>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algn="r" eaLnBrk="0" fontAlgn="base" hangingPunct="0">
              <a:spcBef>
                <a:spcPct val="0"/>
              </a:spcBef>
              <a:spcAft>
                <a:spcPct val="0"/>
              </a:spcAft>
            </a:pPr>
            <a:r>
              <a:rPr lang="en-US" altLang="en-US" sz="1200" b="1">
                <a:solidFill>
                  <a:srgbClr val="000000"/>
                </a:solidFill>
              </a:rPr>
              <a:t>Fig. 15-8, p. 377</a:t>
            </a:r>
          </a:p>
        </p:txBody>
      </p:sp>
      <p:grpSp>
        <p:nvGrpSpPr>
          <p:cNvPr id="158725" name="Group 5">
            <a:extLst>
              <a:ext uri="{FF2B5EF4-FFF2-40B4-BE49-F238E27FC236}">
                <a16:creationId xmlns:a16="http://schemas.microsoft.com/office/drawing/2014/main" id="{82E1A5F2-9140-32E8-98EB-05779AD85182}"/>
              </a:ext>
            </a:extLst>
          </p:cNvPr>
          <p:cNvGrpSpPr>
            <a:grpSpLocks/>
          </p:cNvGrpSpPr>
          <p:nvPr/>
        </p:nvGrpSpPr>
        <p:grpSpPr bwMode="auto">
          <a:xfrm>
            <a:off x="1806576" y="3975101"/>
            <a:ext cx="2809875" cy="2162175"/>
            <a:chOff x="178" y="2504"/>
            <a:chExt cx="1770" cy="1362"/>
          </a:xfrm>
        </p:grpSpPr>
        <p:sp>
          <p:nvSpPr>
            <p:cNvPr id="43061" name="Line 6">
              <a:extLst>
                <a:ext uri="{FF2B5EF4-FFF2-40B4-BE49-F238E27FC236}">
                  <a16:creationId xmlns:a16="http://schemas.microsoft.com/office/drawing/2014/main" id="{7FE78FF2-E90A-8E27-FE14-FE7B899FF14A}"/>
                </a:ext>
              </a:extLst>
            </p:cNvPr>
            <p:cNvSpPr>
              <a:spLocks noChangeShapeType="1"/>
            </p:cNvSpPr>
            <p:nvPr/>
          </p:nvSpPr>
          <p:spPr bwMode="auto">
            <a:xfrm flipH="1">
              <a:off x="1345" y="2671"/>
              <a:ext cx="263" cy="94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a:solidFill>
                  <a:srgbClr val="000000"/>
                </a:solidFill>
                <a:latin typeface="Arial" panose="020B0604020202020204" pitchFamily="34" charset="0"/>
                <a:ea typeface="ＭＳ Ｐゴシック" panose="020B0400000000000000" pitchFamily="34" charset="-128"/>
              </a:endParaRPr>
            </a:p>
          </p:txBody>
        </p:sp>
        <p:sp>
          <p:nvSpPr>
            <p:cNvPr id="43062" name="Line 7">
              <a:extLst>
                <a:ext uri="{FF2B5EF4-FFF2-40B4-BE49-F238E27FC236}">
                  <a16:creationId xmlns:a16="http://schemas.microsoft.com/office/drawing/2014/main" id="{977035D9-F5CF-D69A-6DBA-8702D81F5745}"/>
                </a:ext>
              </a:extLst>
            </p:cNvPr>
            <p:cNvSpPr>
              <a:spLocks noChangeShapeType="1"/>
            </p:cNvSpPr>
            <p:nvPr/>
          </p:nvSpPr>
          <p:spPr bwMode="auto">
            <a:xfrm flipH="1">
              <a:off x="1411" y="2504"/>
              <a:ext cx="537" cy="11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a:solidFill>
                  <a:srgbClr val="000000"/>
                </a:solidFill>
                <a:latin typeface="Arial" panose="020B0604020202020204" pitchFamily="34" charset="0"/>
                <a:ea typeface="ＭＳ Ｐゴシック" panose="020B0400000000000000" pitchFamily="34" charset="-128"/>
              </a:endParaRPr>
            </a:p>
          </p:txBody>
        </p:sp>
        <p:sp>
          <p:nvSpPr>
            <p:cNvPr id="43063" name="Rectangle 8">
              <a:extLst>
                <a:ext uri="{FF2B5EF4-FFF2-40B4-BE49-F238E27FC236}">
                  <a16:creationId xmlns:a16="http://schemas.microsoft.com/office/drawing/2014/main" id="{043692D6-F270-380D-608B-312A2C52277D}"/>
                </a:ext>
              </a:extLst>
            </p:cNvPr>
            <p:cNvSpPr>
              <a:spLocks noChangeArrowheads="1"/>
            </p:cNvSpPr>
            <p:nvPr/>
          </p:nvSpPr>
          <p:spPr bwMode="auto">
            <a:xfrm>
              <a:off x="178" y="3422"/>
              <a:ext cx="1550" cy="444"/>
            </a:xfrm>
            <a:prstGeom prst="rect">
              <a:avLst/>
            </a:prstGeom>
            <a:solidFill>
              <a:srgbClr val="FFFED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90000"/>
                </a:lnSpc>
                <a:spcBef>
                  <a:spcPct val="0"/>
                </a:spcBef>
                <a:spcAft>
                  <a:spcPct val="0"/>
                </a:spcAft>
              </a:pPr>
              <a:r>
                <a:rPr lang="en-US" altLang="en-US" sz="1100" b="1">
                  <a:solidFill>
                    <a:srgbClr val="006699"/>
                  </a:solidFill>
                </a:rPr>
                <a:t>Asbestos</a:t>
              </a:r>
              <a:endParaRPr lang="en-US" altLang="en-US" sz="1100" b="1">
                <a:solidFill>
                  <a:srgbClr val="000000"/>
                </a:solidFill>
              </a:endParaRPr>
            </a:p>
            <a:p>
              <a:pPr fontAlgn="base">
                <a:lnSpc>
                  <a:spcPct val="90000"/>
                </a:lnSpc>
                <a:spcBef>
                  <a:spcPct val="0"/>
                </a:spcBef>
                <a:spcAft>
                  <a:spcPct val="0"/>
                </a:spcAft>
              </a:pPr>
              <a:r>
                <a:rPr lang="en-US" altLang="en-US" sz="1100" b="1">
                  <a:solidFill>
                    <a:srgbClr val="000000"/>
                  </a:solidFill>
                </a:rPr>
                <a:t>Source: Pipe insulation, vinyl</a:t>
              </a:r>
            </a:p>
            <a:p>
              <a:pPr fontAlgn="base">
                <a:lnSpc>
                  <a:spcPct val="90000"/>
                </a:lnSpc>
                <a:spcBef>
                  <a:spcPct val="0"/>
                </a:spcBef>
                <a:spcAft>
                  <a:spcPct val="0"/>
                </a:spcAft>
              </a:pPr>
              <a:r>
                <a:rPr lang="en-US" altLang="en-US" sz="1100" b="1">
                  <a:solidFill>
                    <a:srgbClr val="000000"/>
                  </a:solidFill>
                </a:rPr>
                <a:t>ceiling and floor tiles</a:t>
              </a:r>
            </a:p>
            <a:p>
              <a:pPr fontAlgn="base">
                <a:lnSpc>
                  <a:spcPct val="90000"/>
                </a:lnSpc>
                <a:spcBef>
                  <a:spcPct val="0"/>
                </a:spcBef>
                <a:spcAft>
                  <a:spcPct val="0"/>
                </a:spcAft>
              </a:pPr>
              <a:r>
                <a:rPr lang="en-US" altLang="en-US" sz="1100" b="1">
                  <a:solidFill>
                    <a:srgbClr val="000000"/>
                  </a:solidFill>
                </a:rPr>
                <a:t>Threat: Lung disease, lung cancer</a:t>
              </a:r>
            </a:p>
          </p:txBody>
        </p:sp>
      </p:grpSp>
      <p:grpSp>
        <p:nvGrpSpPr>
          <p:cNvPr id="158729" name="Group 9">
            <a:extLst>
              <a:ext uri="{FF2B5EF4-FFF2-40B4-BE49-F238E27FC236}">
                <a16:creationId xmlns:a16="http://schemas.microsoft.com/office/drawing/2014/main" id="{57A88F4E-D562-85C9-2F72-C88C8EADDE38}"/>
              </a:ext>
            </a:extLst>
          </p:cNvPr>
          <p:cNvGrpSpPr>
            <a:grpSpLocks/>
          </p:cNvGrpSpPr>
          <p:nvPr/>
        </p:nvGrpSpPr>
        <p:grpSpPr bwMode="auto">
          <a:xfrm>
            <a:off x="4319589" y="2713039"/>
            <a:ext cx="3203575" cy="4033837"/>
            <a:chOff x="1761" y="1709"/>
            <a:chExt cx="2018" cy="2541"/>
          </a:xfrm>
        </p:grpSpPr>
        <p:sp>
          <p:nvSpPr>
            <p:cNvPr id="43057" name="Line 10">
              <a:extLst>
                <a:ext uri="{FF2B5EF4-FFF2-40B4-BE49-F238E27FC236}">
                  <a16:creationId xmlns:a16="http://schemas.microsoft.com/office/drawing/2014/main" id="{22ED1606-7D54-69E4-2FA4-6F791879DFFB}"/>
                </a:ext>
              </a:extLst>
            </p:cNvPr>
            <p:cNvSpPr>
              <a:spLocks noChangeShapeType="1"/>
            </p:cNvSpPr>
            <p:nvPr/>
          </p:nvSpPr>
          <p:spPr bwMode="auto">
            <a:xfrm>
              <a:off x="1763" y="3095"/>
              <a:ext cx="257" cy="56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a:solidFill>
                  <a:srgbClr val="000000"/>
                </a:solidFill>
                <a:latin typeface="Arial" panose="020B0604020202020204" pitchFamily="34" charset="0"/>
                <a:ea typeface="ＭＳ Ｐゴシック" panose="020B0400000000000000" pitchFamily="34" charset="-128"/>
              </a:endParaRPr>
            </a:p>
          </p:txBody>
        </p:sp>
        <p:sp>
          <p:nvSpPr>
            <p:cNvPr id="43058" name="Line 11">
              <a:extLst>
                <a:ext uri="{FF2B5EF4-FFF2-40B4-BE49-F238E27FC236}">
                  <a16:creationId xmlns:a16="http://schemas.microsoft.com/office/drawing/2014/main" id="{288B8AE8-590C-D4A8-D7DF-A6D4CE6C0794}"/>
                </a:ext>
              </a:extLst>
            </p:cNvPr>
            <p:cNvSpPr>
              <a:spLocks noChangeShapeType="1"/>
            </p:cNvSpPr>
            <p:nvPr/>
          </p:nvSpPr>
          <p:spPr bwMode="auto">
            <a:xfrm flipH="1">
              <a:off x="1996" y="1709"/>
              <a:ext cx="1093" cy="18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a:solidFill>
                  <a:srgbClr val="000000"/>
                </a:solidFill>
                <a:latin typeface="Arial" panose="020B0604020202020204" pitchFamily="34" charset="0"/>
                <a:ea typeface="ＭＳ Ｐゴシック" panose="020B0400000000000000" pitchFamily="34" charset="-128"/>
              </a:endParaRPr>
            </a:p>
          </p:txBody>
        </p:sp>
        <p:sp>
          <p:nvSpPr>
            <p:cNvPr id="43059" name="Line 12">
              <a:extLst>
                <a:ext uri="{FF2B5EF4-FFF2-40B4-BE49-F238E27FC236}">
                  <a16:creationId xmlns:a16="http://schemas.microsoft.com/office/drawing/2014/main" id="{236EC7CC-C97F-7B1C-BB7B-2CBD57DF6503}"/>
                </a:ext>
              </a:extLst>
            </p:cNvPr>
            <p:cNvSpPr>
              <a:spLocks noChangeShapeType="1"/>
            </p:cNvSpPr>
            <p:nvPr/>
          </p:nvSpPr>
          <p:spPr bwMode="auto">
            <a:xfrm flipH="1">
              <a:off x="1907" y="2267"/>
              <a:ext cx="1872" cy="145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a:solidFill>
                  <a:srgbClr val="000000"/>
                </a:solidFill>
                <a:latin typeface="Arial" panose="020B0604020202020204" pitchFamily="34" charset="0"/>
                <a:ea typeface="ＭＳ Ｐゴシック" panose="020B0400000000000000" pitchFamily="34" charset="-128"/>
              </a:endParaRPr>
            </a:p>
          </p:txBody>
        </p:sp>
        <p:sp>
          <p:nvSpPr>
            <p:cNvPr id="43060" name="Rectangle 13">
              <a:extLst>
                <a:ext uri="{FF2B5EF4-FFF2-40B4-BE49-F238E27FC236}">
                  <a16:creationId xmlns:a16="http://schemas.microsoft.com/office/drawing/2014/main" id="{83C941DC-0042-AF4B-5FBB-3E39A3BF4DD8}"/>
                </a:ext>
              </a:extLst>
            </p:cNvPr>
            <p:cNvSpPr>
              <a:spLocks noChangeArrowheads="1"/>
            </p:cNvSpPr>
            <p:nvPr/>
          </p:nvSpPr>
          <p:spPr bwMode="auto">
            <a:xfrm>
              <a:off x="1761" y="3426"/>
              <a:ext cx="1173" cy="824"/>
            </a:xfrm>
            <a:prstGeom prst="rect">
              <a:avLst/>
            </a:prstGeom>
            <a:solidFill>
              <a:srgbClr val="FFFED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90000"/>
                </a:lnSpc>
                <a:spcBef>
                  <a:spcPct val="0"/>
                </a:spcBef>
                <a:spcAft>
                  <a:spcPct val="0"/>
                </a:spcAft>
              </a:pPr>
              <a:r>
                <a:rPr lang="en-US" altLang="en-US" sz="1100" b="1">
                  <a:solidFill>
                    <a:srgbClr val="006699"/>
                  </a:solidFill>
                </a:rPr>
                <a:t>Carbon monoxide</a:t>
              </a:r>
              <a:endParaRPr lang="en-US" altLang="en-US" sz="1100" b="1">
                <a:solidFill>
                  <a:srgbClr val="000000"/>
                </a:solidFill>
              </a:endParaRPr>
            </a:p>
            <a:p>
              <a:pPr fontAlgn="base">
                <a:lnSpc>
                  <a:spcPct val="90000"/>
                </a:lnSpc>
                <a:spcBef>
                  <a:spcPct val="0"/>
                </a:spcBef>
                <a:spcAft>
                  <a:spcPct val="0"/>
                </a:spcAft>
              </a:pPr>
              <a:r>
                <a:rPr lang="en-US" altLang="en-US" sz="1100" b="1">
                  <a:solidFill>
                    <a:srgbClr val="000000"/>
                  </a:solidFill>
                </a:rPr>
                <a:t>Source: Faulty furnaces,</a:t>
              </a:r>
            </a:p>
            <a:p>
              <a:pPr fontAlgn="base">
                <a:lnSpc>
                  <a:spcPct val="90000"/>
                </a:lnSpc>
                <a:spcBef>
                  <a:spcPct val="0"/>
                </a:spcBef>
                <a:spcAft>
                  <a:spcPct val="0"/>
                </a:spcAft>
              </a:pPr>
              <a:r>
                <a:rPr lang="en-US" altLang="en-US" sz="1100" b="1">
                  <a:solidFill>
                    <a:srgbClr val="000000"/>
                  </a:solidFill>
                </a:rPr>
                <a:t>unvented gas stoves and</a:t>
              </a:r>
            </a:p>
            <a:p>
              <a:pPr fontAlgn="base">
                <a:lnSpc>
                  <a:spcPct val="90000"/>
                </a:lnSpc>
                <a:spcBef>
                  <a:spcPct val="0"/>
                </a:spcBef>
                <a:spcAft>
                  <a:spcPct val="0"/>
                </a:spcAft>
              </a:pPr>
              <a:r>
                <a:rPr lang="en-US" altLang="en-US" sz="1100" b="1">
                  <a:solidFill>
                    <a:srgbClr val="000000"/>
                  </a:solidFill>
                </a:rPr>
                <a:t>kerosene heaters,</a:t>
              </a:r>
            </a:p>
            <a:p>
              <a:pPr fontAlgn="base">
                <a:lnSpc>
                  <a:spcPct val="90000"/>
                </a:lnSpc>
                <a:spcBef>
                  <a:spcPct val="0"/>
                </a:spcBef>
                <a:spcAft>
                  <a:spcPct val="0"/>
                </a:spcAft>
              </a:pPr>
              <a:r>
                <a:rPr lang="en-US" altLang="en-US" sz="1100" b="1">
                  <a:solidFill>
                    <a:srgbClr val="000000"/>
                  </a:solidFill>
                </a:rPr>
                <a:t>woodstoves</a:t>
              </a:r>
            </a:p>
            <a:p>
              <a:pPr fontAlgn="base">
                <a:lnSpc>
                  <a:spcPct val="90000"/>
                </a:lnSpc>
                <a:spcBef>
                  <a:spcPct val="0"/>
                </a:spcBef>
                <a:spcAft>
                  <a:spcPct val="0"/>
                </a:spcAft>
              </a:pPr>
              <a:r>
                <a:rPr lang="en-US" altLang="en-US" sz="1100" b="1">
                  <a:solidFill>
                    <a:srgbClr val="000000"/>
                  </a:solidFill>
                </a:rPr>
                <a:t>Threat: Headaches,</a:t>
              </a:r>
            </a:p>
            <a:p>
              <a:pPr fontAlgn="base">
                <a:lnSpc>
                  <a:spcPct val="90000"/>
                </a:lnSpc>
                <a:spcBef>
                  <a:spcPct val="0"/>
                </a:spcBef>
                <a:spcAft>
                  <a:spcPct val="0"/>
                </a:spcAft>
              </a:pPr>
              <a:r>
                <a:rPr lang="en-US" altLang="en-US" sz="1100" b="1">
                  <a:solidFill>
                    <a:srgbClr val="000000"/>
                  </a:solidFill>
                </a:rPr>
                <a:t>drowsiness, irregular</a:t>
              </a:r>
            </a:p>
            <a:p>
              <a:pPr fontAlgn="base">
                <a:lnSpc>
                  <a:spcPct val="90000"/>
                </a:lnSpc>
                <a:spcBef>
                  <a:spcPct val="0"/>
                </a:spcBef>
                <a:spcAft>
                  <a:spcPct val="0"/>
                </a:spcAft>
              </a:pPr>
              <a:r>
                <a:rPr lang="en-US" altLang="en-US" sz="1100" b="1">
                  <a:solidFill>
                    <a:srgbClr val="000000"/>
                  </a:solidFill>
                </a:rPr>
                <a:t>heartbeat, death</a:t>
              </a:r>
            </a:p>
          </p:txBody>
        </p:sp>
      </p:grpSp>
      <p:grpSp>
        <p:nvGrpSpPr>
          <p:cNvPr id="158734" name="Group 14">
            <a:extLst>
              <a:ext uri="{FF2B5EF4-FFF2-40B4-BE49-F238E27FC236}">
                <a16:creationId xmlns:a16="http://schemas.microsoft.com/office/drawing/2014/main" id="{436C165D-2146-0545-82A9-B09DAEA2B606}"/>
              </a:ext>
            </a:extLst>
          </p:cNvPr>
          <p:cNvGrpSpPr>
            <a:grpSpLocks/>
          </p:cNvGrpSpPr>
          <p:nvPr/>
        </p:nvGrpSpPr>
        <p:grpSpPr bwMode="auto">
          <a:xfrm>
            <a:off x="6175376" y="4984750"/>
            <a:ext cx="2797175" cy="1066800"/>
            <a:chOff x="2930" y="3140"/>
            <a:chExt cx="1762" cy="672"/>
          </a:xfrm>
        </p:grpSpPr>
        <p:sp>
          <p:nvSpPr>
            <p:cNvPr id="43055" name="Line 15">
              <a:extLst>
                <a:ext uri="{FF2B5EF4-FFF2-40B4-BE49-F238E27FC236}">
                  <a16:creationId xmlns:a16="http://schemas.microsoft.com/office/drawing/2014/main" id="{0CE3A17E-061F-7F09-5AF3-BEB75D27962A}"/>
                </a:ext>
              </a:extLst>
            </p:cNvPr>
            <p:cNvSpPr>
              <a:spLocks noChangeShapeType="1"/>
            </p:cNvSpPr>
            <p:nvPr/>
          </p:nvSpPr>
          <p:spPr bwMode="auto">
            <a:xfrm>
              <a:off x="2930" y="3140"/>
              <a:ext cx="195" cy="42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a:solidFill>
                  <a:srgbClr val="000000"/>
                </a:solidFill>
                <a:latin typeface="Arial" panose="020B0604020202020204" pitchFamily="34" charset="0"/>
                <a:ea typeface="ＭＳ Ｐゴシック" panose="020B0400000000000000" pitchFamily="34" charset="-128"/>
              </a:endParaRPr>
            </a:p>
          </p:txBody>
        </p:sp>
        <p:sp>
          <p:nvSpPr>
            <p:cNvPr id="43056" name="Rectangle 16">
              <a:extLst>
                <a:ext uri="{FF2B5EF4-FFF2-40B4-BE49-F238E27FC236}">
                  <a16:creationId xmlns:a16="http://schemas.microsoft.com/office/drawing/2014/main" id="{93E008A8-2A53-B7EC-0B0C-E17BFA13F810}"/>
                </a:ext>
              </a:extLst>
            </p:cNvPr>
            <p:cNvSpPr>
              <a:spLocks noChangeArrowheads="1"/>
            </p:cNvSpPr>
            <p:nvPr/>
          </p:nvSpPr>
          <p:spPr bwMode="auto">
            <a:xfrm>
              <a:off x="3049" y="3463"/>
              <a:ext cx="1643" cy="349"/>
            </a:xfrm>
            <a:prstGeom prst="rect">
              <a:avLst/>
            </a:prstGeom>
            <a:solidFill>
              <a:srgbClr val="FFFED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90000"/>
                </a:lnSpc>
                <a:spcBef>
                  <a:spcPct val="0"/>
                </a:spcBef>
                <a:spcAft>
                  <a:spcPct val="0"/>
                </a:spcAft>
              </a:pPr>
              <a:r>
                <a:rPr lang="en-US" altLang="en-US" sz="1100" b="1">
                  <a:solidFill>
                    <a:srgbClr val="006699"/>
                  </a:solidFill>
                </a:rPr>
                <a:t>Methylene chloride</a:t>
              </a:r>
              <a:endParaRPr lang="en-US" altLang="en-US" sz="1100" b="1">
                <a:solidFill>
                  <a:srgbClr val="000000"/>
                </a:solidFill>
              </a:endParaRPr>
            </a:p>
            <a:p>
              <a:pPr fontAlgn="base">
                <a:lnSpc>
                  <a:spcPct val="90000"/>
                </a:lnSpc>
                <a:spcBef>
                  <a:spcPct val="0"/>
                </a:spcBef>
                <a:spcAft>
                  <a:spcPct val="0"/>
                </a:spcAft>
              </a:pPr>
              <a:r>
                <a:rPr lang="en-US" altLang="en-US" sz="1100" b="1">
                  <a:solidFill>
                    <a:srgbClr val="000000"/>
                  </a:solidFill>
                </a:rPr>
                <a:t>Source: Paint strippers and thinners</a:t>
              </a:r>
            </a:p>
            <a:p>
              <a:pPr fontAlgn="base">
                <a:lnSpc>
                  <a:spcPct val="90000"/>
                </a:lnSpc>
                <a:spcBef>
                  <a:spcPct val="0"/>
                </a:spcBef>
                <a:spcAft>
                  <a:spcPct val="0"/>
                </a:spcAft>
              </a:pPr>
              <a:r>
                <a:rPr lang="en-US" altLang="en-US" sz="1100" b="1">
                  <a:solidFill>
                    <a:srgbClr val="000000"/>
                  </a:solidFill>
                </a:rPr>
                <a:t>Threat: Nerve disorders, diabetes</a:t>
              </a:r>
            </a:p>
          </p:txBody>
        </p:sp>
      </p:grpSp>
      <p:grpSp>
        <p:nvGrpSpPr>
          <p:cNvPr id="158737" name="Group 17">
            <a:extLst>
              <a:ext uri="{FF2B5EF4-FFF2-40B4-BE49-F238E27FC236}">
                <a16:creationId xmlns:a16="http://schemas.microsoft.com/office/drawing/2014/main" id="{C92DBAEB-B0D7-D360-36B3-75DB2F965563}"/>
              </a:ext>
            </a:extLst>
          </p:cNvPr>
          <p:cNvGrpSpPr>
            <a:grpSpLocks/>
          </p:cNvGrpSpPr>
          <p:nvPr/>
        </p:nvGrpSpPr>
        <p:grpSpPr bwMode="auto">
          <a:xfrm>
            <a:off x="6197600" y="3660776"/>
            <a:ext cx="2870200" cy="1781175"/>
            <a:chOff x="2944" y="2306"/>
            <a:chExt cx="1808" cy="1122"/>
          </a:xfrm>
        </p:grpSpPr>
        <p:sp>
          <p:nvSpPr>
            <p:cNvPr id="43053" name="Line 18">
              <a:extLst>
                <a:ext uri="{FF2B5EF4-FFF2-40B4-BE49-F238E27FC236}">
                  <a16:creationId xmlns:a16="http://schemas.microsoft.com/office/drawing/2014/main" id="{82B53FB7-5DD8-94F9-1F74-592FE3547D81}"/>
                </a:ext>
              </a:extLst>
            </p:cNvPr>
            <p:cNvSpPr>
              <a:spLocks noChangeShapeType="1"/>
            </p:cNvSpPr>
            <p:nvPr/>
          </p:nvSpPr>
          <p:spPr bwMode="auto">
            <a:xfrm>
              <a:off x="2944" y="2306"/>
              <a:ext cx="604" cy="82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a:solidFill>
                  <a:srgbClr val="000000"/>
                </a:solidFill>
                <a:latin typeface="Arial" panose="020B0604020202020204" pitchFamily="34" charset="0"/>
                <a:ea typeface="ＭＳ Ｐゴシック" panose="020B0400000000000000" pitchFamily="34" charset="-128"/>
              </a:endParaRPr>
            </a:p>
          </p:txBody>
        </p:sp>
        <p:sp>
          <p:nvSpPr>
            <p:cNvPr id="43054" name="Rectangle 19">
              <a:extLst>
                <a:ext uri="{FF2B5EF4-FFF2-40B4-BE49-F238E27FC236}">
                  <a16:creationId xmlns:a16="http://schemas.microsoft.com/office/drawing/2014/main" id="{E4263A7A-5C4A-90FC-6BC4-17BAB37BCE2D}"/>
                </a:ext>
              </a:extLst>
            </p:cNvPr>
            <p:cNvSpPr>
              <a:spLocks noChangeArrowheads="1"/>
            </p:cNvSpPr>
            <p:nvPr/>
          </p:nvSpPr>
          <p:spPr bwMode="auto">
            <a:xfrm>
              <a:off x="3275" y="2984"/>
              <a:ext cx="1477" cy="444"/>
            </a:xfrm>
            <a:prstGeom prst="rect">
              <a:avLst/>
            </a:prstGeom>
            <a:solidFill>
              <a:srgbClr val="FFFED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90000"/>
                </a:lnSpc>
                <a:spcBef>
                  <a:spcPct val="0"/>
                </a:spcBef>
                <a:spcAft>
                  <a:spcPct val="0"/>
                </a:spcAft>
              </a:pPr>
              <a:r>
                <a:rPr lang="en-US" altLang="en-US" sz="1100" b="1">
                  <a:solidFill>
                    <a:srgbClr val="006699"/>
                  </a:solidFill>
                </a:rPr>
                <a:t>Tobacco smoke</a:t>
              </a:r>
              <a:endParaRPr lang="en-US" altLang="en-US" sz="1100" b="1">
                <a:solidFill>
                  <a:srgbClr val="000000"/>
                </a:solidFill>
              </a:endParaRPr>
            </a:p>
            <a:p>
              <a:pPr fontAlgn="base">
                <a:lnSpc>
                  <a:spcPct val="90000"/>
                </a:lnSpc>
                <a:spcBef>
                  <a:spcPct val="0"/>
                </a:spcBef>
                <a:spcAft>
                  <a:spcPct val="0"/>
                </a:spcAft>
              </a:pPr>
              <a:r>
                <a:rPr lang="en-US" altLang="en-US" sz="1100" b="1">
                  <a:solidFill>
                    <a:srgbClr val="000000"/>
                  </a:solidFill>
                </a:rPr>
                <a:t>Source: Cigarettes</a:t>
              </a:r>
            </a:p>
            <a:p>
              <a:pPr fontAlgn="base">
                <a:lnSpc>
                  <a:spcPct val="90000"/>
                </a:lnSpc>
                <a:spcBef>
                  <a:spcPct val="0"/>
                </a:spcBef>
                <a:spcAft>
                  <a:spcPct val="0"/>
                </a:spcAft>
              </a:pPr>
              <a:r>
                <a:rPr lang="en-US" altLang="en-US" sz="1100" b="1">
                  <a:solidFill>
                    <a:srgbClr val="000000"/>
                  </a:solidFill>
                </a:rPr>
                <a:t>Threat: Lung cancer, respiratory</a:t>
              </a:r>
            </a:p>
            <a:p>
              <a:pPr fontAlgn="base">
                <a:lnSpc>
                  <a:spcPct val="90000"/>
                </a:lnSpc>
                <a:spcBef>
                  <a:spcPct val="0"/>
                </a:spcBef>
                <a:spcAft>
                  <a:spcPct val="0"/>
                </a:spcAft>
              </a:pPr>
              <a:r>
                <a:rPr lang="en-US" altLang="en-US" sz="1100" b="1">
                  <a:solidFill>
                    <a:srgbClr val="000000"/>
                  </a:solidFill>
                </a:rPr>
                <a:t>ailments, heart disease</a:t>
              </a:r>
            </a:p>
          </p:txBody>
        </p:sp>
      </p:grpSp>
      <p:grpSp>
        <p:nvGrpSpPr>
          <p:cNvPr id="158740" name="Group 20">
            <a:extLst>
              <a:ext uri="{FF2B5EF4-FFF2-40B4-BE49-F238E27FC236}">
                <a16:creationId xmlns:a16="http://schemas.microsoft.com/office/drawing/2014/main" id="{BA7C5A4F-B44A-4B75-CA51-4EBEE52B0880}"/>
              </a:ext>
            </a:extLst>
          </p:cNvPr>
          <p:cNvGrpSpPr>
            <a:grpSpLocks/>
          </p:cNvGrpSpPr>
          <p:nvPr/>
        </p:nvGrpSpPr>
        <p:grpSpPr bwMode="auto">
          <a:xfrm>
            <a:off x="7289801" y="3792538"/>
            <a:ext cx="3014663" cy="855662"/>
            <a:chOff x="3632" y="2389"/>
            <a:chExt cx="1899" cy="539"/>
          </a:xfrm>
        </p:grpSpPr>
        <p:sp>
          <p:nvSpPr>
            <p:cNvPr id="43051" name="Line 21">
              <a:extLst>
                <a:ext uri="{FF2B5EF4-FFF2-40B4-BE49-F238E27FC236}">
                  <a16:creationId xmlns:a16="http://schemas.microsoft.com/office/drawing/2014/main" id="{BFFA2BB0-6DFC-8F09-E767-776AEFC8B3E0}"/>
                </a:ext>
              </a:extLst>
            </p:cNvPr>
            <p:cNvSpPr>
              <a:spLocks noChangeShapeType="1"/>
            </p:cNvSpPr>
            <p:nvPr/>
          </p:nvSpPr>
          <p:spPr bwMode="auto">
            <a:xfrm>
              <a:off x="3632" y="2828"/>
              <a:ext cx="1170" cy="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a:solidFill>
                  <a:srgbClr val="000000"/>
                </a:solidFill>
                <a:latin typeface="Arial" panose="020B0604020202020204" pitchFamily="34" charset="0"/>
                <a:ea typeface="ＭＳ Ｐゴシック" panose="020B0400000000000000" pitchFamily="34" charset="-128"/>
              </a:endParaRPr>
            </a:p>
          </p:txBody>
        </p:sp>
        <p:sp>
          <p:nvSpPr>
            <p:cNvPr id="43052" name="Rectangle 22">
              <a:extLst>
                <a:ext uri="{FF2B5EF4-FFF2-40B4-BE49-F238E27FC236}">
                  <a16:creationId xmlns:a16="http://schemas.microsoft.com/office/drawing/2014/main" id="{F5729DF4-E62B-6022-223D-630F17603A53}"/>
                </a:ext>
              </a:extLst>
            </p:cNvPr>
            <p:cNvSpPr>
              <a:spLocks noChangeArrowheads="1"/>
            </p:cNvSpPr>
            <p:nvPr/>
          </p:nvSpPr>
          <p:spPr bwMode="auto">
            <a:xfrm>
              <a:off x="4368" y="2389"/>
              <a:ext cx="1163" cy="539"/>
            </a:xfrm>
            <a:prstGeom prst="rect">
              <a:avLst/>
            </a:prstGeom>
            <a:solidFill>
              <a:srgbClr val="FFFED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90000"/>
                </a:lnSpc>
                <a:spcBef>
                  <a:spcPct val="0"/>
                </a:spcBef>
                <a:spcAft>
                  <a:spcPct val="0"/>
                </a:spcAft>
              </a:pPr>
              <a:r>
                <a:rPr lang="en-US" altLang="en-US" sz="1100" b="1">
                  <a:solidFill>
                    <a:srgbClr val="006699"/>
                  </a:solidFill>
                </a:rPr>
                <a:t>Radon-222</a:t>
              </a:r>
              <a:endParaRPr lang="en-US" altLang="en-US" sz="1100" b="1">
                <a:solidFill>
                  <a:srgbClr val="000000"/>
                </a:solidFill>
              </a:endParaRPr>
            </a:p>
            <a:p>
              <a:pPr fontAlgn="base">
                <a:lnSpc>
                  <a:spcPct val="90000"/>
                </a:lnSpc>
                <a:spcBef>
                  <a:spcPct val="0"/>
                </a:spcBef>
                <a:spcAft>
                  <a:spcPct val="0"/>
                </a:spcAft>
              </a:pPr>
              <a:r>
                <a:rPr lang="en-US" altLang="en-US" sz="1100" b="1">
                  <a:solidFill>
                    <a:srgbClr val="000000"/>
                  </a:solidFill>
                </a:rPr>
                <a:t>Source: Radioactive soil</a:t>
              </a:r>
            </a:p>
            <a:p>
              <a:pPr fontAlgn="base">
                <a:lnSpc>
                  <a:spcPct val="90000"/>
                </a:lnSpc>
                <a:spcBef>
                  <a:spcPct val="0"/>
                </a:spcBef>
                <a:spcAft>
                  <a:spcPct val="0"/>
                </a:spcAft>
              </a:pPr>
              <a:r>
                <a:rPr lang="en-US" altLang="en-US" sz="1100" b="1">
                  <a:solidFill>
                    <a:srgbClr val="000000"/>
                  </a:solidFill>
                </a:rPr>
                <a:t>and rock surrounding</a:t>
              </a:r>
            </a:p>
            <a:p>
              <a:pPr fontAlgn="base">
                <a:lnSpc>
                  <a:spcPct val="90000"/>
                </a:lnSpc>
                <a:spcBef>
                  <a:spcPct val="0"/>
                </a:spcBef>
                <a:spcAft>
                  <a:spcPct val="0"/>
                </a:spcAft>
              </a:pPr>
              <a:r>
                <a:rPr lang="en-US" altLang="en-US" sz="1100" b="1">
                  <a:solidFill>
                    <a:srgbClr val="000000"/>
                  </a:solidFill>
                </a:rPr>
                <a:t>foundation, water supply</a:t>
              </a:r>
            </a:p>
            <a:p>
              <a:pPr fontAlgn="base">
                <a:lnSpc>
                  <a:spcPct val="90000"/>
                </a:lnSpc>
                <a:spcBef>
                  <a:spcPct val="0"/>
                </a:spcBef>
                <a:spcAft>
                  <a:spcPct val="0"/>
                </a:spcAft>
              </a:pPr>
              <a:r>
                <a:rPr lang="en-US" altLang="en-US" sz="1100" b="1">
                  <a:solidFill>
                    <a:srgbClr val="000000"/>
                  </a:solidFill>
                </a:rPr>
                <a:t>Threat: Lung cancer</a:t>
              </a:r>
            </a:p>
          </p:txBody>
        </p:sp>
      </p:grpSp>
      <p:grpSp>
        <p:nvGrpSpPr>
          <p:cNvPr id="158743" name="Group 23">
            <a:extLst>
              <a:ext uri="{FF2B5EF4-FFF2-40B4-BE49-F238E27FC236}">
                <a16:creationId xmlns:a16="http://schemas.microsoft.com/office/drawing/2014/main" id="{F1E518A6-9A97-0BBC-E8DD-63D17DDC391C}"/>
              </a:ext>
            </a:extLst>
          </p:cNvPr>
          <p:cNvGrpSpPr>
            <a:grpSpLocks/>
          </p:cNvGrpSpPr>
          <p:nvPr/>
        </p:nvGrpSpPr>
        <p:grpSpPr bwMode="auto">
          <a:xfrm>
            <a:off x="6215064" y="2870200"/>
            <a:ext cx="4090987" cy="704850"/>
            <a:chOff x="2955" y="1808"/>
            <a:chExt cx="2577" cy="444"/>
          </a:xfrm>
        </p:grpSpPr>
        <p:sp>
          <p:nvSpPr>
            <p:cNvPr id="43048" name="Line 24">
              <a:extLst>
                <a:ext uri="{FF2B5EF4-FFF2-40B4-BE49-F238E27FC236}">
                  <a16:creationId xmlns:a16="http://schemas.microsoft.com/office/drawing/2014/main" id="{8CC5FC1A-BCB0-0000-9DC5-C1C406E69395}"/>
                </a:ext>
              </a:extLst>
            </p:cNvPr>
            <p:cNvSpPr>
              <a:spLocks noChangeShapeType="1"/>
            </p:cNvSpPr>
            <p:nvPr/>
          </p:nvSpPr>
          <p:spPr bwMode="auto">
            <a:xfrm flipV="1">
              <a:off x="2955" y="1960"/>
              <a:ext cx="1573" cy="28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a:solidFill>
                  <a:srgbClr val="000000"/>
                </a:solidFill>
                <a:latin typeface="Arial" panose="020B0604020202020204" pitchFamily="34" charset="0"/>
                <a:ea typeface="ＭＳ Ｐゴシック" panose="020B0400000000000000" pitchFamily="34" charset="-128"/>
              </a:endParaRPr>
            </a:p>
          </p:txBody>
        </p:sp>
        <p:sp>
          <p:nvSpPr>
            <p:cNvPr id="43049" name="Line 25">
              <a:extLst>
                <a:ext uri="{FF2B5EF4-FFF2-40B4-BE49-F238E27FC236}">
                  <a16:creationId xmlns:a16="http://schemas.microsoft.com/office/drawing/2014/main" id="{F50573BA-9196-E529-9F86-703D82108406}"/>
                </a:ext>
              </a:extLst>
            </p:cNvPr>
            <p:cNvSpPr>
              <a:spLocks noChangeShapeType="1"/>
            </p:cNvSpPr>
            <p:nvPr/>
          </p:nvSpPr>
          <p:spPr bwMode="auto">
            <a:xfrm flipV="1">
              <a:off x="3986" y="2002"/>
              <a:ext cx="458" cy="22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a:solidFill>
                  <a:srgbClr val="000000"/>
                </a:solidFill>
                <a:latin typeface="Arial" panose="020B0604020202020204" pitchFamily="34" charset="0"/>
                <a:ea typeface="ＭＳ Ｐゴシック" panose="020B0400000000000000" pitchFamily="34" charset="-128"/>
              </a:endParaRPr>
            </a:p>
          </p:txBody>
        </p:sp>
        <p:sp>
          <p:nvSpPr>
            <p:cNvPr id="43050" name="Rectangle 26">
              <a:extLst>
                <a:ext uri="{FF2B5EF4-FFF2-40B4-BE49-F238E27FC236}">
                  <a16:creationId xmlns:a16="http://schemas.microsoft.com/office/drawing/2014/main" id="{FEE24C02-CCCA-CC3B-31A6-15F7D33AAC89}"/>
                </a:ext>
              </a:extLst>
            </p:cNvPr>
            <p:cNvSpPr>
              <a:spLocks noChangeArrowheads="1"/>
            </p:cNvSpPr>
            <p:nvPr/>
          </p:nvSpPr>
          <p:spPr bwMode="auto">
            <a:xfrm>
              <a:off x="4368" y="1808"/>
              <a:ext cx="1164" cy="444"/>
            </a:xfrm>
            <a:prstGeom prst="rect">
              <a:avLst/>
            </a:prstGeom>
            <a:solidFill>
              <a:srgbClr val="FFFED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90000"/>
                </a:lnSpc>
                <a:spcBef>
                  <a:spcPct val="0"/>
                </a:spcBef>
                <a:spcAft>
                  <a:spcPct val="0"/>
                </a:spcAft>
              </a:pPr>
              <a:r>
                <a:rPr lang="en-US" altLang="en-US" sz="1100" b="1">
                  <a:solidFill>
                    <a:srgbClr val="006699"/>
                  </a:solidFill>
                </a:rPr>
                <a:t>Benzo-</a:t>
              </a:r>
              <a:r>
                <a:rPr lang="en-US" altLang="en-US" sz="1100" b="1">
                  <a:solidFill>
                    <a:srgbClr val="006699"/>
                  </a:solidFill>
                  <a:latin typeface="Lucida Grande" pitchFamily="84" charset="0"/>
                </a:rPr>
                <a:t>α</a:t>
              </a:r>
              <a:r>
                <a:rPr lang="en-US" altLang="en-US" sz="1100" b="1">
                  <a:solidFill>
                    <a:srgbClr val="006699"/>
                  </a:solidFill>
                </a:rPr>
                <a:t>-pyrene</a:t>
              </a:r>
              <a:endParaRPr lang="en-US" altLang="en-US" sz="1100" b="1">
                <a:solidFill>
                  <a:srgbClr val="000000"/>
                </a:solidFill>
              </a:endParaRPr>
            </a:p>
            <a:p>
              <a:pPr fontAlgn="base">
                <a:lnSpc>
                  <a:spcPct val="90000"/>
                </a:lnSpc>
                <a:spcBef>
                  <a:spcPct val="0"/>
                </a:spcBef>
                <a:spcAft>
                  <a:spcPct val="0"/>
                </a:spcAft>
              </a:pPr>
              <a:r>
                <a:rPr lang="en-US" altLang="en-US" sz="1100" b="1">
                  <a:solidFill>
                    <a:srgbClr val="000000"/>
                  </a:solidFill>
                </a:rPr>
                <a:t>Source: Tobacco smoke,</a:t>
              </a:r>
            </a:p>
            <a:p>
              <a:pPr fontAlgn="base">
                <a:lnSpc>
                  <a:spcPct val="90000"/>
                </a:lnSpc>
                <a:spcBef>
                  <a:spcPct val="0"/>
                </a:spcBef>
                <a:spcAft>
                  <a:spcPct val="0"/>
                </a:spcAft>
              </a:pPr>
              <a:r>
                <a:rPr lang="en-US" altLang="en-US" sz="1100" b="1">
                  <a:solidFill>
                    <a:srgbClr val="000000"/>
                  </a:solidFill>
                </a:rPr>
                <a:t>woodstoves</a:t>
              </a:r>
            </a:p>
            <a:p>
              <a:pPr fontAlgn="base">
                <a:lnSpc>
                  <a:spcPct val="90000"/>
                </a:lnSpc>
                <a:spcBef>
                  <a:spcPct val="0"/>
                </a:spcBef>
                <a:spcAft>
                  <a:spcPct val="0"/>
                </a:spcAft>
              </a:pPr>
              <a:r>
                <a:rPr lang="en-US" altLang="en-US" sz="1100" b="1">
                  <a:solidFill>
                    <a:srgbClr val="000000"/>
                  </a:solidFill>
                </a:rPr>
                <a:t>Threat: Lung cancer</a:t>
              </a:r>
            </a:p>
          </p:txBody>
        </p:sp>
      </p:grpSp>
      <p:grpSp>
        <p:nvGrpSpPr>
          <p:cNvPr id="158747" name="Group 27">
            <a:extLst>
              <a:ext uri="{FF2B5EF4-FFF2-40B4-BE49-F238E27FC236}">
                <a16:creationId xmlns:a16="http://schemas.microsoft.com/office/drawing/2014/main" id="{A586C243-8771-8C8A-9002-E52918EB8A01}"/>
              </a:ext>
            </a:extLst>
          </p:cNvPr>
          <p:cNvGrpSpPr>
            <a:grpSpLocks/>
          </p:cNvGrpSpPr>
          <p:nvPr/>
        </p:nvGrpSpPr>
        <p:grpSpPr bwMode="auto">
          <a:xfrm>
            <a:off x="7613651" y="1900238"/>
            <a:ext cx="2303463" cy="855662"/>
            <a:chOff x="3836" y="1197"/>
            <a:chExt cx="1451" cy="539"/>
          </a:xfrm>
        </p:grpSpPr>
        <p:sp>
          <p:nvSpPr>
            <p:cNvPr id="43046" name="Line 28">
              <a:extLst>
                <a:ext uri="{FF2B5EF4-FFF2-40B4-BE49-F238E27FC236}">
                  <a16:creationId xmlns:a16="http://schemas.microsoft.com/office/drawing/2014/main" id="{8F18505B-0CA2-1229-B8EF-72B930CD592B}"/>
                </a:ext>
              </a:extLst>
            </p:cNvPr>
            <p:cNvSpPr>
              <a:spLocks noChangeShapeType="1"/>
            </p:cNvSpPr>
            <p:nvPr/>
          </p:nvSpPr>
          <p:spPr bwMode="auto">
            <a:xfrm flipV="1">
              <a:off x="3836" y="1432"/>
              <a:ext cx="740" cy="3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a:solidFill>
                  <a:srgbClr val="000000"/>
                </a:solidFill>
                <a:latin typeface="Arial" panose="020B0604020202020204" pitchFamily="34" charset="0"/>
                <a:ea typeface="ＭＳ Ｐゴシック" panose="020B0400000000000000" pitchFamily="34" charset="-128"/>
              </a:endParaRPr>
            </a:p>
          </p:txBody>
        </p:sp>
        <p:sp>
          <p:nvSpPr>
            <p:cNvPr id="43047" name="Rectangle 29">
              <a:extLst>
                <a:ext uri="{FF2B5EF4-FFF2-40B4-BE49-F238E27FC236}">
                  <a16:creationId xmlns:a16="http://schemas.microsoft.com/office/drawing/2014/main" id="{0F0F7FA4-F498-1137-16A9-29E5B7BC1EF9}"/>
                </a:ext>
              </a:extLst>
            </p:cNvPr>
            <p:cNvSpPr>
              <a:spLocks noChangeArrowheads="1"/>
            </p:cNvSpPr>
            <p:nvPr/>
          </p:nvSpPr>
          <p:spPr bwMode="auto">
            <a:xfrm>
              <a:off x="4368" y="1197"/>
              <a:ext cx="919" cy="539"/>
            </a:xfrm>
            <a:prstGeom prst="rect">
              <a:avLst/>
            </a:prstGeom>
            <a:solidFill>
              <a:srgbClr val="FFFED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90000"/>
                </a:lnSpc>
                <a:spcBef>
                  <a:spcPct val="0"/>
                </a:spcBef>
                <a:spcAft>
                  <a:spcPct val="0"/>
                </a:spcAft>
              </a:pPr>
              <a:r>
                <a:rPr lang="en-US" altLang="en-US" sz="1100" b="1">
                  <a:solidFill>
                    <a:srgbClr val="006699"/>
                  </a:solidFill>
                </a:rPr>
                <a:t>Styrene</a:t>
              </a:r>
              <a:endParaRPr lang="en-US" altLang="en-US" sz="1100" b="1">
                <a:solidFill>
                  <a:srgbClr val="000000"/>
                </a:solidFill>
              </a:endParaRPr>
            </a:p>
            <a:p>
              <a:pPr fontAlgn="base">
                <a:lnSpc>
                  <a:spcPct val="90000"/>
                </a:lnSpc>
                <a:spcBef>
                  <a:spcPct val="0"/>
                </a:spcBef>
                <a:spcAft>
                  <a:spcPct val="0"/>
                </a:spcAft>
              </a:pPr>
              <a:r>
                <a:rPr lang="en-US" altLang="en-US" sz="1100" b="1">
                  <a:solidFill>
                    <a:srgbClr val="000000"/>
                  </a:solidFill>
                </a:rPr>
                <a:t>Source: Carpets,</a:t>
              </a:r>
            </a:p>
            <a:p>
              <a:pPr fontAlgn="base">
                <a:lnSpc>
                  <a:spcPct val="90000"/>
                </a:lnSpc>
                <a:spcBef>
                  <a:spcPct val="0"/>
                </a:spcBef>
                <a:spcAft>
                  <a:spcPct val="0"/>
                </a:spcAft>
              </a:pPr>
              <a:r>
                <a:rPr lang="en-US" altLang="en-US" sz="1100" b="1">
                  <a:solidFill>
                    <a:srgbClr val="000000"/>
                  </a:solidFill>
                </a:rPr>
                <a:t>plastic products</a:t>
              </a:r>
            </a:p>
            <a:p>
              <a:pPr fontAlgn="base">
                <a:lnSpc>
                  <a:spcPct val="90000"/>
                </a:lnSpc>
                <a:spcBef>
                  <a:spcPct val="0"/>
                </a:spcBef>
                <a:spcAft>
                  <a:spcPct val="0"/>
                </a:spcAft>
              </a:pPr>
              <a:r>
                <a:rPr lang="en-US" altLang="en-US" sz="1100" b="1">
                  <a:solidFill>
                    <a:srgbClr val="000000"/>
                  </a:solidFill>
                </a:rPr>
                <a:t>Threat: Kidney and</a:t>
              </a:r>
            </a:p>
            <a:p>
              <a:pPr fontAlgn="base">
                <a:lnSpc>
                  <a:spcPct val="90000"/>
                </a:lnSpc>
                <a:spcBef>
                  <a:spcPct val="0"/>
                </a:spcBef>
                <a:spcAft>
                  <a:spcPct val="0"/>
                </a:spcAft>
              </a:pPr>
              <a:r>
                <a:rPr lang="en-US" altLang="en-US" sz="1100" b="1">
                  <a:solidFill>
                    <a:srgbClr val="000000"/>
                  </a:solidFill>
                </a:rPr>
                <a:t>liver damage</a:t>
              </a:r>
            </a:p>
          </p:txBody>
        </p:sp>
      </p:grpSp>
      <p:grpSp>
        <p:nvGrpSpPr>
          <p:cNvPr id="158750" name="Group 30">
            <a:extLst>
              <a:ext uri="{FF2B5EF4-FFF2-40B4-BE49-F238E27FC236}">
                <a16:creationId xmlns:a16="http://schemas.microsoft.com/office/drawing/2014/main" id="{419580FF-B892-DBDC-7D1B-F19FFE5D29D8}"/>
              </a:ext>
            </a:extLst>
          </p:cNvPr>
          <p:cNvGrpSpPr>
            <a:grpSpLocks/>
          </p:cNvGrpSpPr>
          <p:nvPr/>
        </p:nvGrpSpPr>
        <p:grpSpPr bwMode="auto">
          <a:xfrm>
            <a:off x="5387976" y="439738"/>
            <a:ext cx="5026025" cy="2728912"/>
            <a:chOff x="2434" y="277"/>
            <a:chExt cx="3166" cy="1719"/>
          </a:xfrm>
        </p:grpSpPr>
        <p:sp>
          <p:nvSpPr>
            <p:cNvPr id="43043" name="Line 31">
              <a:extLst>
                <a:ext uri="{FF2B5EF4-FFF2-40B4-BE49-F238E27FC236}">
                  <a16:creationId xmlns:a16="http://schemas.microsoft.com/office/drawing/2014/main" id="{C989FA86-6DDF-9734-7B07-640B2588FDEE}"/>
                </a:ext>
              </a:extLst>
            </p:cNvPr>
            <p:cNvSpPr>
              <a:spLocks noChangeShapeType="1"/>
            </p:cNvSpPr>
            <p:nvPr/>
          </p:nvSpPr>
          <p:spPr bwMode="auto">
            <a:xfrm flipV="1">
              <a:off x="2434" y="611"/>
              <a:ext cx="2088" cy="128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a:solidFill>
                  <a:srgbClr val="000000"/>
                </a:solidFill>
                <a:latin typeface="Arial" panose="020B0604020202020204" pitchFamily="34" charset="0"/>
                <a:ea typeface="ＭＳ Ｐゴシック" panose="020B0400000000000000" pitchFamily="34" charset="-128"/>
              </a:endParaRPr>
            </a:p>
          </p:txBody>
        </p:sp>
        <p:sp>
          <p:nvSpPr>
            <p:cNvPr id="43044" name="Line 32">
              <a:extLst>
                <a:ext uri="{FF2B5EF4-FFF2-40B4-BE49-F238E27FC236}">
                  <a16:creationId xmlns:a16="http://schemas.microsoft.com/office/drawing/2014/main" id="{CEF9A39C-32CE-2FBC-5F2A-FFF28BFEF0C2}"/>
                </a:ext>
              </a:extLst>
            </p:cNvPr>
            <p:cNvSpPr>
              <a:spLocks noChangeShapeType="1"/>
            </p:cNvSpPr>
            <p:nvPr/>
          </p:nvSpPr>
          <p:spPr bwMode="auto">
            <a:xfrm flipV="1">
              <a:off x="3391" y="653"/>
              <a:ext cx="1041" cy="134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a:solidFill>
                  <a:srgbClr val="000000"/>
                </a:solidFill>
                <a:latin typeface="Arial" panose="020B0604020202020204" pitchFamily="34" charset="0"/>
                <a:ea typeface="ＭＳ Ｐゴシック" panose="020B0400000000000000" pitchFamily="34" charset="-128"/>
              </a:endParaRPr>
            </a:p>
          </p:txBody>
        </p:sp>
        <p:sp>
          <p:nvSpPr>
            <p:cNvPr id="43045" name="Rectangle 33">
              <a:extLst>
                <a:ext uri="{FF2B5EF4-FFF2-40B4-BE49-F238E27FC236}">
                  <a16:creationId xmlns:a16="http://schemas.microsoft.com/office/drawing/2014/main" id="{55790546-1C14-0602-467B-22D54428D1FB}"/>
                </a:ext>
              </a:extLst>
            </p:cNvPr>
            <p:cNvSpPr>
              <a:spLocks noChangeArrowheads="1"/>
            </p:cNvSpPr>
            <p:nvPr/>
          </p:nvSpPr>
          <p:spPr bwMode="auto">
            <a:xfrm>
              <a:off x="4368" y="277"/>
              <a:ext cx="1232" cy="729"/>
            </a:xfrm>
            <a:prstGeom prst="rect">
              <a:avLst/>
            </a:prstGeom>
            <a:solidFill>
              <a:srgbClr val="FFFED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90000"/>
                </a:lnSpc>
                <a:spcBef>
                  <a:spcPct val="0"/>
                </a:spcBef>
                <a:spcAft>
                  <a:spcPct val="0"/>
                </a:spcAft>
              </a:pPr>
              <a:r>
                <a:rPr lang="en-US" altLang="en-US" sz="1100" b="1">
                  <a:solidFill>
                    <a:srgbClr val="006699"/>
                  </a:solidFill>
                </a:rPr>
                <a:t>Formaldehyde</a:t>
              </a:r>
              <a:endParaRPr lang="en-US" altLang="en-US" sz="1100" b="1">
                <a:solidFill>
                  <a:srgbClr val="000000"/>
                </a:solidFill>
              </a:endParaRPr>
            </a:p>
            <a:p>
              <a:pPr fontAlgn="base">
                <a:lnSpc>
                  <a:spcPct val="90000"/>
                </a:lnSpc>
                <a:spcBef>
                  <a:spcPct val="0"/>
                </a:spcBef>
                <a:spcAft>
                  <a:spcPct val="0"/>
                </a:spcAft>
              </a:pPr>
              <a:r>
                <a:rPr lang="en-US" altLang="en-US" sz="1100" b="1">
                  <a:solidFill>
                    <a:srgbClr val="000000"/>
                  </a:solidFill>
                </a:rPr>
                <a:t>Source: Furniture stuffing,</a:t>
              </a:r>
            </a:p>
            <a:p>
              <a:pPr fontAlgn="base">
                <a:lnSpc>
                  <a:spcPct val="90000"/>
                </a:lnSpc>
                <a:spcBef>
                  <a:spcPct val="0"/>
                </a:spcBef>
                <a:spcAft>
                  <a:spcPct val="0"/>
                </a:spcAft>
              </a:pPr>
              <a:r>
                <a:rPr lang="en-US" altLang="en-US" sz="1100" b="1">
                  <a:solidFill>
                    <a:srgbClr val="000000"/>
                  </a:solidFill>
                </a:rPr>
                <a:t>paneling, particleboard,</a:t>
              </a:r>
            </a:p>
            <a:p>
              <a:pPr fontAlgn="base">
                <a:lnSpc>
                  <a:spcPct val="90000"/>
                </a:lnSpc>
                <a:spcBef>
                  <a:spcPct val="0"/>
                </a:spcBef>
                <a:spcAft>
                  <a:spcPct val="0"/>
                </a:spcAft>
              </a:pPr>
              <a:r>
                <a:rPr lang="en-US" altLang="en-US" sz="1100" b="1">
                  <a:solidFill>
                    <a:srgbClr val="000000"/>
                  </a:solidFill>
                </a:rPr>
                <a:t>foam insulation</a:t>
              </a:r>
            </a:p>
            <a:p>
              <a:pPr fontAlgn="base">
                <a:lnSpc>
                  <a:spcPct val="90000"/>
                </a:lnSpc>
                <a:spcBef>
                  <a:spcPct val="0"/>
                </a:spcBef>
                <a:spcAft>
                  <a:spcPct val="0"/>
                </a:spcAft>
              </a:pPr>
              <a:r>
                <a:rPr lang="en-US" altLang="en-US" sz="1100" b="1">
                  <a:solidFill>
                    <a:srgbClr val="000000"/>
                  </a:solidFill>
                </a:rPr>
                <a:t>Threat: Irritation of eyes,</a:t>
              </a:r>
            </a:p>
            <a:p>
              <a:pPr fontAlgn="base">
                <a:lnSpc>
                  <a:spcPct val="90000"/>
                </a:lnSpc>
                <a:spcBef>
                  <a:spcPct val="0"/>
                </a:spcBef>
                <a:spcAft>
                  <a:spcPct val="0"/>
                </a:spcAft>
              </a:pPr>
              <a:r>
                <a:rPr lang="en-US" altLang="en-US" sz="1100" b="1">
                  <a:solidFill>
                    <a:srgbClr val="000000"/>
                  </a:solidFill>
                </a:rPr>
                <a:t>throat, skin, and lungs;</a:t>
              </a:r>
            </a:p>
            <a:p>
              <a:pPr fontAlgn="base">
                <a:lnSpc>
                  <a:spcPct val="90000"/>
                </a:lnSpc>
                <a:spcBef>
                  <a:spcPct val="0"/>
                </a:spcBef>
                <a:spcAft>
                  <a:spcPct val="0"/>
                </a:spcAft>
              </a:pPr>
              <a:r>
                <a:rPr lang="en-US" altLang="en-US" sz="1100" b="1">
                  <a:solidFill>
                    <a:srgbClr val="000000"/>
                  </a:solidFill>
                </a:rPr>
                <a:t>nausea; dizziness</a:t>
              </a:r>
            </a:p>
          </p:txBody>
        </p:sp>
      </p:grpSp>
      <p:grpSp>
        <p:nvGrpSpPr>
          <p:cNvPr id="158754" name="Group 34">
            <a:extLst>
              <a:ext uri="{FF2B5EF4-FFF2-40B4-BE49-F238E27FC236}">
                <a16:creationId xmlns:a16="http://schemas.microsoft.com/office/drawing/2014/main" id="{2F780719-A648-3013-39E9-9256438BD939}"/>
              </a:ext>
            </a:extLst>
          </p:cNvPr>
          <p:cNvGrpSpPr>
            <a:grpSpLocks/>
          </p:cNvGrpSpPr>
          <p:nvPr/>
        </p:nvGrpSpPr>
        <p:grpSpPr bwMode="auto">
          <a:xfrm>
            <a:off x="6356350" y="222251"/>
            <a:ext cx="1917700" cy="1952625"/>
            <a:chOff x="3044" y="140"/>
            <a:chExt cx="1208" cy="1230"/>
          </a:xfrm>
        </p:grpSpPr>
        <p:sp>
          <p:nvSpPr>
            <p:cNvPr id="43041" name="Line 35">
              <a:extLst>
                <a:ext uri="{FF2B5EF4-FFF2-40B4-BE49-F238E27FC236}">
                  <a16:creationId xmlns:a16="http://schemas.microsoft.com/office/drawing/2014/main" id="{CCF186A8-044B-7896-FB90-232B10A70DB1}"/>
                </a:ext>
              </a:extLst>
            </p:cNvPr>
            <p:cNvSpPr>
              <a:spLocks noChangeShapeType="1"/>
            </p:cNvSpPr>
            <p:nvPr/>
          </p:nvSpPr>
          <p:spPr bwMode="auto">
            <a:xfrm flipV="1">
              <a:off x="3044" y="623"/>
              <a:ext cx="230" cy="7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a:solidFill>
                  <a:srgbClr val="000000"/>
                </a:solidFill>
                <a:latin typeface="Arial" panose="020B0604020202020204" pitchFamily="34" charset="0"/>
                <a:ea typeface="ＭＳ Ｐゴシック" panose="020B0400000000000000" pitchFamily="34" charset="-128"/>
              </a:endParaRPr>
            </a:p>
          </p:txBody>
        </p:sp>
        <p:sp>
          <p:nvSpPr>
            <p:cNvPr id="43042" name="Rectangle 36">
              <a:extLst>
                <a:ext uri="{FF2B5EF4-FFF2-40B4-BE49-F238E27FC236}">
                  <a16:creationId xmlns:a16="http://schemas.microsoft.com/office/drawing/2014/main" id="{84DA5809-1002-FDC5-AA1E-DDCBE5F90E3D}"/>
                </a:ext>
              </a:extLst>
            </p:cNvPr>
            <p:cNvSpPr>
              <a:spLocks noChangeArrowheads="1"/>
            </p:cNvSpPr>
            <p:nvPr/>
          </p:nvSpPr>
          <p:spPr bwMode="auto">
            <a:xfrm>
              <a:off x="3088" y="140"/>
              <a:ext cx="1164" cy="634"/>
            </a:xfrm>
            <a:prstGeom prst="rect">
              <a:avLst/>
            </a:prstGeom>
            <a:solidFill>
              <a:srgbClr val="FFFED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90000"/>
                </a:lnSpc>
                <a:spcBef>
                  <a:spcPct val="0"/>
                </a:spcBef>
                <a:spcAft>
                  <a:spcPct val="0"/>
                </a:spcAft>
              </a:pPr>
              <a:r>
                <a:rPr lang="en-US" altLang="en-US" sz="1100" b="1">
                  <a:solidFill>
                    <a:srgbClr val="006699"/>
                  </a:solidFill>
                </a:rPr>
                <a:t>Tetrachloroethylene</a:t>
              </a:r>
              <a:endParaRPr lang="en-US" altLang="en-US" sz="1100" b="1">
                <a:solidFill>
                  <a:srgbClr val="000000"/>
                </a:solidFill>
              </a:endParaRPr>
            </a:p>
            <a:p>
              <a:pPr fontAlgn="base">
                <a:lnSpc>
                  <a:spcPct val="90000"/>
                </a:lnSpc>
                <a:spcBef>
                  <a:spcPct val="0"/>
                </a:spcBef>
                <a:spcAft>
                  <a:spcPct val="0"/>
                </a:spcAft>
              </a:pPr>
              <a:r>
                <a:rPr lang="en-US" altLang="en-US" sz="1100" b="1">
                  <a:solidFill>
                    <a:srgbClr val="000000"/>
                  </a:solidFill>
                </a:rPr>
                <a:t>Source: Dry-cleaning</a:t>
              </a:r>
            </a:p>
            <a:p>
              <a:pPr fontAlgn="base">
                <a:lnSpc>
                  <a:spcPct val="90000"/>
                </a:lnSpc>
                <a:spcBef>
                  <a:spcPct val="0"/>
                </a:spcBef>
                <a:spcAft>
                  <a:spcPct val="0"/>
                </a:spcAft>
              </a:pPr>
              <a:r>
                <a:rPr lang="en-US" altLang="en-US" sz="1100" b="1">
                  <a:solidFill>
                    <a:srgbClr val="000000"/>
                  </a:solidFill>
                </a:rPr>
                <a:t>fluid fumes on clothes</a:t>
              </a:r>
            </a:p>
            <a:p>
              <a:pPr fontAlgn="base">
                <a:lnSpc>
                  <a:spcPct val="90000"/>
                </a:lnSpc>
                <a:spcBef>
                  <a:spcPct val="0"/>
                </a:spcBef>
                <a:spcAft>
                  <a:spcPct val="0"/>
                </a:spcAft>
              </a:pPr>
              <a:r>
                <a:rPr lang="en-US" altLang="en-US" sz="1100" b="1">
                  <a:solidFill>
                    <a:srgbClr val="000000"/>
                  </a:solidFill>
                </a:rPr>
                <a:t>Threat: Nerve disorders,</a:t>
              </a:r>
            </a:p>
            <a:p>
              <a:pPr fontAlgn="base">
                <a:lnSpc>
                  <a:spcPct val="90000"/>
                </a:lnSpc>
                <a:spcBef>
                  <a:spcPct val="0"/>
                </a:spcBef>
                <a:spcAft>
                  <a:spcPct val="0"/>
                </a:spcAft>
              </a:pPr>
              <a:r>
                <a:rPr lang="en-US" altLang="en-US" sz="1100" b="1">
                  <a:solidFill>
                    <a:srgbClr val="000000"/>
                  </a:solidFill>
                </a:rPr>
                <a:t>damage to liver and</a:t>
              </a:r>
            </a:p>
            <a:p>
              <a:pPr fontAlgn="base">
                <a:lnSpc>
                  <a:spcPct val="90000"/>
                </a:lnSpc>
                <a:spcBef>
                  <a:spcPct val="0"/>
                </a:spcBef>
                <a:spcAft>
                  <a:spcPct val="0"/>
                </a:spcAft>
              </a:pPr>
              <a:r>
                <a:rPr lang="en-US" altLang="en-US" sz="1100" b="1">
                  <a:solidFill>
                    <a:srgbClr val="000000"/>
                  </a:solidFill>
                </a:rPr>
                <a:t>kidneys, possible cancer</a:t>
              </a:r>
            </a:p>
          </p:txBody>
        </p:sp>
      </p:grpSp>
      <p:grpSp>
        <p:nvGrpSpPr>
          <p:cNvPr id="158757" name="Group 37">
            <a:extLst>
              <a:ext uri="{FF2B5EF4-FFF2-40B4-BE49-F238E27FC236}">
                <a16:creationId xmlns:a16="http://schemas.microsoft.com/office/drawing/2014/main" id="{C5CA30AE-1DA3-6C41-C27A-C0C5E11C93B4}"/>
              </a:ext>
            </a:extLst>
          </p:cNvPr>
          <p:cNvGrpSpPr>
            <a:grpSpLocks/>
          </p:cNvGrpSpPr>
          <p:nvPr/>
        </p:nvGrpSpPr>
        <p:grpSpPr bwMode="auto">
          <a:xfrm>
            <a:off x="4495800" y="222250"/>
            <a:ext cx="1739900" cy="1866900"/>
            <a:chOff x="1872" y="140"/>
            <a:chExt cx="1096" cy="1176"/>
          </a:xfrm>
        </p:grpSpPr>
        <p:sp>
          <p:nvSpPr>
            <p:cNvPr id="43038" name="Line 38">
              <a:extLst>
                <a:ext uri="{FF2B5EF4-FFF2-40B4-BE49-F238E27FC236}">
                  <a16:creationId xmlns:a16="http://schemas.microsoft.com/office/drawing/2014/main" id="{613DD3E8-266E-1BD1-0208-DEC265A5B3DA}"/>
                </a:ext>
              </a:extLst>
            </p:cNvPr>
            <p:cNvSpPr>
              <a:spLocks noChangeShapeType="1"/>
            </p:cNvSpPr>
            <p:nvPr/>
          </p:nvSpPr>
          <p:spPr bwMode="auto">
            <a:xfrm flipH="1" flipV="1">
              <a:off x="2193" y="504"/>
              <a:ext cx="353" cy="81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a:solidFill>
                  <a:srgbClr val="000000"/>
                </a:solidFill>
                <a:latin typeface="Arial" panose="020B0604020202020204" pitchFamily="34" charset="0"/>
                <a:ea typeface="ＭＳ Ｐゴシック" panose="020B0400000000000000" pitchFamily="34" charset="-128"/>
              </a:endParaRPr>
            </a:p>
          </p:txBody>
        </p:sp>
        <p:sp>
          <p:nvSpPr>
            <p:cNvPr id="43039" name="Line 39">
              <a:extLst>
                <a:ext uri="{FF2B5EF4-FFF2-40B4-BE49-F238E27FC236}">
                  <a16:creationId xmlns:a16="http://schemas.microsoft.com/office/drawing/2014/main" id="{1AEAB34F-D997-E49A-A097-C7E198167E6A}"/>
                </a:ext>
              </a:extLst>
            </p:cNvPr>
            <p:cNvSpPr>
              <a:spLocks noChangeShapeType="1"/>
            </p:cNvSpPr>
            <p:nvPr/>
          </p:nvSpPr>
          <p:spPr bwMode="auto">
            <a:xfrm flipH="1" flipV="1">
              <a:off x="2330" y="480"/>
              <a:ext cx="638" cy="8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a:solidFill>
                  <a:srgbClr val="000000"/>
                </a:solidFill>
                <a:latin typeface="Arial" panose="020B0604020202020204" pitchFamily="34" charset="0"/>
                <a:ea typeface="ＭＳ Ｐゴシック" panose="020B0400000000000000" pitchFamily="34" charset="-128"/>
              </a:endParaRPr>
            </a:p>
          </p:txBody>
        </p:sp>
        <p:sp>
          <p:nvSpPr>
            <p:cNvPr id="43040" name="Rectangle 40">
              <a:extLst>
                <a:ext uri="{FF2B5EF4-FFF2-40B4-BE49-F238E27FC236}">
                  <a16:creationId xmlns:a16="http://schemas.microsoft.com/office/drawing/2014/main" id="{18EA7AD1-25D1-FC54-1ABE-E630FFDF29A2}"/>
                </a:ext>
              </a:extLst>
            </p:cNvPr>
            <p:cNvSpPr>
              <a:spLocks noChangeArrowheads="1"/>
            </p:cNvSpPr>
            <p:nvPr/>
          </p:nvSpPr>
          <p:spPr bwMode="auto">
            <a:xfrm>
              <a:off x="1872" y="140"/>
              <a:ext cx="1095" cy="444"/>
            </a:xfrm>
            <a:prstGeom prst="rect">
              <a:avLst/>
            </a:prstGeom>
            <a:solidFill>
              <a:srgbClr val="FFFED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90000"/>
                </a:lnSpc>
                <a:spcBef>
                  <a:spcPct val="0"/>
                </a:spcBef>
                <a:spcAft>
                  <a:spcPct val="0"/>
                </a:spcAft>
              </a:pPr>
              <a:r>
                <a:rPr lang="en-US" altLang="en-US" sz="1100" b="1">
                  <a:solidFill>
                    <a:srgbClr val="006699"/>
                  </a:solidFill>
                </a:rPr>
                <a:t>Para-dichlorobenzene</a:t>
              </a:r>
              <a:endParaRPr lang="en-US" altLang="en-US" sz="1100" b="1">
                <a:solidFill>
                  <a:srgbClr val="000000"/>
                </a:solidFill>
              </a:endParaRPr>
            </a:p>
            <a:p>
              <a:pPr fontAlgn="base">
                <a:lnSpc>
                  <a:spcPct val="90000"/>
                </a:lnSpc>
                <a:spcBef>
                  <a:spcPct val="0"/>
                </a:spcBef>
                <a:spcAft>
                  <a:spcPct val="0"/>
                </a:spcAft>
              </a:pPr>
              <a:r>
                <a:rPr lang="en-US" altLang="en-US" sz="1100" b="1">
                  <a:solidFill>
                    <a:srgbClr val="000000"/>
                  </a:solidFill>
                </a:rPr>
                <a:t>Source: Air fresheners,</a:t>
              </a:r>
            </a:p>
            <a:p>
              <a:pPr fontAlgn="base">
                <a:lnSpc>
                  <a:spcPct val="90000"/>
                </a:lnSpc>
                <a:spcBef>
                  <a:spcPct val="0"/>
                </a:spcBef>
                <a:spcAft>
                  <a:spcPct val="0"/>
                </a:spcAft>
              </a:pPr>
              <a:r>
                <a:rPr lang="en-US" altLang="en-US" sz="1100" b="1">
                  <a:solidFill>
                    <a:srgbClr val="000000"/>
                  </a:solidFill>
                </a:rPr>
                <a:t>mothball crystals</a:t>
              </a:r>
            </a:p>
            <a:p>
              <a:pPr fontAlgn="base">
                <a:lnSpc>
                  <a:spcPct val="90000"/>
                </a:lnSpc>
                <a:spcBef>
                  <a:spcPct val="0"/>
                </a:spcBef>
                <a:spcAft>
                  <a:spcPct val="0"/>
                </a:spcAft>
              </a:pPr>
              <a:r>
                <a:rPr lang="en-US" altLang="en-US" sz="1100" b="1">
                  <a:solidFill>
                    <a:srgbClr val="000000"/>
                  </a:solidFill>
                </a:rPr>
                <a:t>Threat: Cancer</a:t>
              </a:r>
            </a:p>
          </p:txBody>
        </p:sp>
      </p:grpSp>
      <p:grpSp>
        <p:nvGrpSpPr>
          <p:cNvPr id="158761" name="Group 41">
            <a:extLst>
              <a:ext uri="{FF2B5EF4-FFF2-40B4-BE49-F238E27FC236}">
                <a16:creationId xmlns:a16="http://schemas.microsoft.com/office/drawing/2014/main" id="{3C04D995-21D3-59A0-979B-6FC112BB283D}"/>
              </a:ext>
            </a:extLst>
          </p:cNvPr>
          <p:cNvGrpSpPr>
            <a:grpSpLocks/>
          </p:cNvGrpSpPr>
          <p:nvPr/>
        </p:nvGrpSpPr>
        <p:grpSpPr bwMode="auto">
          <a:xfrm>
            <a:off x="1792288" y="222250"/>
            <a:ext cx="2951162" cy="1790700"/>
            <a:chOff x="169" y="140"/>
            <a:chExt cx="1859" cy="1128"/>
          </a:xfrm>
        </p:grpSpPr>
        <p:sp>
          <p:nvSpPr>
            <p:cNvPr id="43036" name="Line 42">
              <a:extLst>
                <a:ext uri="{FF2B5EF4-FFF2-40B4-BE49-F238E27FC236}">
                  <a16:creationId xmlns:a16="http://schemas.microsoft.com/office/drawing/2014/main" id="{E6F4AE18-6B17-54F5-995B-0D7DD4711E55}"/>
                </a:ext>
              </a:extLst>
            </p:cNvPr>
            <p:cNvSpPr>
              <a:spLocks noChangeShapeType="1"/>
            </p:cNvSpPr>
            <p:nvPr/>
          </p:nvSpPr>
          <p:spPr bwMode="auto">
            <a:xfrm flipH="1" flipV="1">
              <a:off x="1495" y="516"/>
              <a:ext cx="533" cy="7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a:solidFill>
                  <a:srgbClr val="000000"/>
                </a:solidFill>
                <a:latin typeface="Arial" panose="020B0604020202020204" pitchFamily="34" charset="0"/>
                <a:ea typeface="ＭＳ Ｐゴシック" panose="020B0400000000000000" pitchFamily="34" charset="-128"/>
              </a:endParaRPr>
            </a:p>
          </p:txBody>
        </p:sp>
        <p:sp>
          <p:nvSpPr>
            <p:cNvPr id="43037" name="Rectangle 43">
              <a:extLst>
                <a:ext uri="{FF2B5EF4-FFF2-40B4-BE49-F238E27FC236}">
                  <a16:creationId xmlns:a16="http://schemas.microsoft.com/office/drawing/2014/main" id="{7110D5B4-B73A-2CD1-E32E-A158FDFE9569}"/>
                </a:ext>
              </a:extLst>
            </p:cNvPr>
            <p:cNvSpPr>
              <a:spLocks noChangeArrowheads="1"/>
            </p:cNvSpPr>
            <p:nvPr/>
          </p:nvSpPr>
          <p:spPr bwMode="auto">
            <a:xfrm>
              <a:off x="169" y="140"/>
              <a:ext cx="1511" cy="444"/>
            </a:xfrm>
            <a:prstGeom prst="rect">
              <a:avLst/>
            </a:prstGeom>
            <a:solidFill>
              <a:srgbClr val="FFFED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90000"/>
                </a:lnSpc>
                <a:spcBef>
                  <a:spcPct val="0"/>
                </a:spcBef>
                <a:spcAft>
                  <a:spcPct val="0"/>
                </a:spcAft>
              </a:pPr>
              <a:r>
                <a:rPr lang="en-US" altLang="en-US" sz="1100" b="1">
                  <a:solidFill>
                    <a:srgbClr val="006699"/>
                  </a:solidFill>
                </a:rPr>
                <a:t>Chloroform</a:t>
              </a:r>
              <a:endParaRPr lang="en-US" altLang="en-US" sz="1100" b="1">
                <a:solidFill>
                  <a:srgbClr val="000000"/>
                </a:solidFill>
              </a:endParaRPr>
            </a:p>
            <a:p>
              <a:pPr fontAlgn="base">
                <a:lnSpc>
                  <a:spcPct val="90000"/>
                </a:lnSpc>
                <a:spcBef>
                  <a:spcPct val="0"/>
                </a:spcBef>
                <a:spcAft>
                  <a:spcPct val="0"/>
                </a:spcAft>
              </a:pPr>
              <a:r>
                <a:rPr lang="en-US" altLang="en-US" sz="1100" b="1">
                  <a:solidFill>
                    <a:srgbClr val="000000"/>
                  </a:solidFill>
                </a:rPr>
                <a:t>Source: Chlorine-treated water in</a:t>
              </a:r>
            </a:p>
            <a:p>
              <a:pPr fontAlgn="base">
                <a:lnSpc>
                  <a:spcPct val="90000"/>
                </a:lnSpc>
                <a:spcBef>
                  <a:spcPct val="0"/>
                </a:spcBef>
                <a:spcAft>
                  <a:spcPct val="0"/>
                </a:spcAft>
              </a:pPr>
              <a:r>
                <a:rPr lang="en-US" altLang="en-US" sz="1100" b="1">
                  <a:solidFill>
                    <a:srgbClr val="000000"/>
                  </a:solidFill>
                </a:rPr>
                <a:t>hot showers</a:t>
              </a:r>
            </a:p>
            <a:p>
              <a:pPr fontAlgn="base">
                <a:lnSpc>
                  <a:spcPct val="90000"/>
                </a:lnSpc>
                <a:spcBef>
                  <a:spcPct val="0"/>
                </a:spcBef>
                <a:spcAft>
                  <a:spcPct val="0"/>
                </a:spcAft>
              </a:pPr>
              <a:r>
                <a:rPr lang="en-US" altLang="en-US" sz="1100" b="1">
                  <a:solidFill>
                    <a:srgbClr val="000000"/>
                  </a:solidFill>
                </a:rPr>
                <a:t>Possible threat: Cancer</a:t>
              </a:r>
            </a:p>
          </p:txBody>
        </p:sp>
      </p:grpSp>
      <p:grpSp>
        <p:nvGrpSpPr>
          <p:cNvPr id="158764" name="Group 44">
            <a:extLst>
              <a:ext uri="{FF2B5EF4-FFF2-40B4-BE49-F238E27FC236}">
                <a16:creationId xmlns:a16="http://schemas.microsoft.com/office/drawing/2014/main" id="{EE5B0241-885E-16BB-A1F4-D8329A70A0DF}"/>
              </a:ext>
            </a:extLst>
          </p:cNvPr>
          <p:cNvGrpSpPr>
            <a:grpSpLocks/>
          </p:cNvGrpSpPr>
          <p:nvPr/>
        </p:nvGrpSpPr>
        <p:grpSpPr bwMode="auto">
          <a:xfrm>
            <a:off x="1792289" y="1219200"/>
            <a:ext cx="2401887" cy="869950"/>
            <a:chOff x="169" y="768"/>
            <a:chExt cx="1513" cy="548"/>
          </a:xfrm>
        </p:grpSpPr>
        <p:sp>
          <p:nvSpPr>
            <p:cNvPr id="43034" name="Line 45">
              <a:extLst>
                <a:ext uri="{FF2B5EF4-FFF2-40B4-BE49-F238E27FC236}">
                  <a16:creationId xmlns:a16="http://schemas.microsoft.com/office/drawing/2014/main" id="{46211C3F-046E-287C-B28E-86EECE254C62}"/>
                </a:ext>
              </a:extLst>
            </p:cNvPr>
            <p:cNvSpPr>
              <a:spLocks noChangeShapeType="1"/>
            </p:cNvSpPr>
            <p:nvPr/>
          </p:nvSpPr>
          <p:spPr bwMode="auto">
            <a:xfrm flipH="1" flipV="1">
              <a:off x="1256" y="1047"/>
              <a:ext cx="426" cy="2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a:solidFill>
                  <a:srgbClr val="000000"/>
                </a:solidFill>
                <a:latin typeface="Arial" panose="020B0604020202020204" pitchFamily="34" charset="0"/>
                <a:ea typeface="ＭＳ Ｐゴシック" panose="020B0400000000000000" pitchFamily="34" charset="-128"/>
              </a:endParaRPr>
            </a:p>
          </p:txBody>
        </p:sp>
        <p:sp>
          <p:nvSpPr>
            <p:cNvPr id="43035" name="Rectangle 46">
              <a:extLst>
                <a:ext uri="{FF2B5EF4-FFF2-40B4-BE49-F238E27FC236}">
                  <a16:creationId xmlns:a16="http://schemas.microsoft.com/office/drawing/2014/main" id="{2C919C00-F8BB-CAEA-368C-3114F6E7D646}"/>
                </a:ext>
              </a:extLst>
            </p:cNvPr>
            <p:cNvSpPr>
              <a:spLocks noChangeArrowheads="1"/>
            </p:cNvSpPr>
            <p:nvPr/>
          </p:nvSpPr>
          <p:spPr bwMode="auto">
            <a:xfrm>
              <a:off x="169" y="768"/>
              <a:ext cx="1110" cy="444"/>
            </a:xfrm>
            <a:prstGeom prst="rect">
              <a:avLst/>
            </a:prstGeom>
            <a:solidFill>
              <a:srgbClr val="FFFED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90000"/>
                </a:lnSpc>
                <a:spcBef>
                  <a:spcPct val="0"/>
                </a:spcBef>
                <a:spcAft>
                  <a:spcPct val="0"/>
                </a:spcAft>
              </a:pPr>
              <a:r>
                <a:rPr lang="en-US" altLang="en-US" sz="1100" b="1">
                  <a:solidFill>
                    <a:srgbClr val="006699"/>
                  </a:solidFill>
                </a:rPr>
                <a:t>1,1,1-Trichloroethane</a:t>
              </a:r>
              <a:endParaRPr lang="en-US" altLang="en-US" sz="1100" b="1">
                <a:solidFill>
                  <a:srgbClr val="000000"/>
                </a:solidFill>
              </a:endParaRPr>
            </a:p>
            <a:p>
              <a:pPr fontAlgn="base">
                <a:lnSpc>
                  <a:spcPct val="90000"/>
                </a:lnSpc>
                <a:spcBef>
                  <a:spcPct val="0"/>
                </a:spcBef>
                <a:spcAft>
                  <a:spcPct val="0"/>
                </a:spcAft>
              </a:pPr>
              <a:r>
                <a:rPr lang="en-US" altLang="en-US" sz="1100" b="1">
                  <a:solidFill>
                    <a:srgbClr val="000000"/>
                  </a:solidFill>
                </a:rPr>
                <a:t>Source: Aerosol sprays</a:t>
              </a:r>
            </a:p>
            <a:p>
              <a:pPr fontAlgn="base">
                <a:lnSpc>
                  <a:spcPct val="90000"/>
                </a:lnSpc>
                <a:spcBef>
                  <a:spcPct val="0"/>
                </a:spcBef>
                <a:spcAft>
                  <a:spcPct val="0"/>
                </a:spcAft>
              </a:pPr>
              <a:r>
                <a:rPr lang="en-US" altLang="en-US" sz="1100" b="1">
                  <a:solidFill>
                    <a:srgbClr val="000000"/>
                  </a:solidFill>
                </a:rPr>
                <a:t>Threat: Dizziness,</a:t>
              </a:r>
            </a:p>
            <a:p>
              <a:pPr fontAlgn="base">
                <a:lnSpc>
                  <a:spcPct val="90000"/>
                </a:lnSpc>
                <a:spcBef>
                  <a:spcPct val="0"/>
                </a:spcBef>
                <a:spcAft>
                  <a:spcPct val="0"/>
                </a:spcAft>
              </a:pPr>
              <a:r>
                <a:rPr lang="en-US" altLang="en-US" sz="1100" b="1">
                  <a:solidFill>
                    <a:srgbClr val="000000"/>
                  </a:solidFill>
                </a:rPr>
                <a:t>irregular breathing</a:t>
              </a:r>
            </a:p>
          </p:txBody>
        </p:sp>
      </p:grpSp>
      <p:grpSp>
        <p:nvGrpSpPr>
          <p:cNvPr id="158767" name="Group 47">
            <a:extLst>
              <a:ext uri="{FF2B5EF4-FFF2-40B4-BE49-F238E27FC236}">
                <a16:creationId xmlns:a16="http://schemas.microsoft.com/office/drawing/2014/main" id="{A0FD06D3-D81E-BF47-960C-515E98F05C9E}"/>
              </a:ext>
            </a:extLst>
          </p:cNvPr>
          <p:cNvGrpSpPr>
            <a:grpSpLocks/>
          </p:cNvGrpSpPr>
          <p:nvPr/>
        </p:nvGrpSpPr>
        <p:grpSpPr bwMode="auto">
          <a:xfrm>
            <a:off x="1792289" y="2101850"/>
            <a:ext cx="5754687" cy="1390650"/>
            <a:chOff x="169" y="1324"/>
            <a:chExt cx="3625" cy="876"/>
          </a:xfrm>
        </p:grpSpPr>
        <p:sp>
          <p:nvSpPr>
            <p:cNvPr id="43031" name="Line 48">
              <a:extLst>
                <a:ext uri="{FF2B5EF4-FFF2-40B4-BE49-F238E27FC236}">
                  <a16:creationId xmlns:a16="http://schemas.microsoft.com/office/drawing/2014/main" id="{D94003BB-7BD7-4763-9319-8DF295AB79A9}"/>
                </a:ext>
              </a:extLst>
            </p:cNvPr>
            <p:cNvSpPr>
              <a:spLocks noChangeShapeType="1"/>
            </p:cNvSpPr>
            <p:nvPr/>
          </p:nvSpPr>
          <p:spPr bwMode="auto">
            <a:xfrm flipH="1" flipV="1">
              <a:off x="1190" y="1739"/>
              <a:ext cx="2604" cy="46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a:solidFill>
                  <a:srgbClr val="000000"/>
                </a:solidFill>
                <a:latin typeface="Arial" panose="020B0604020202020204" pitchFamily="34" charset="0"/>
                <a:ea typeface="ＭＳ Ｐゴシック" panose="020B0400000000000000" pitchFamily="34" charset="-128"/>
              </a:endParaRPr>
            </a:p>
          </p:txBody>
        </p:sp>
        <p:sp>
          <p:nvSpPr>
            <p:cNvPr id="43032" name="Line 49">
              <a:extLst>
                <a:ext uri="{FF2B5EF4-FFF2-40B4-BE49-F238E27FC236}">
                  <a16:creationId xmlns:a16="http://schemas.microsoft.com/office/drawing/2014/main" id="{45B485B7-D3AA-771A-A5DF-9E745CAE08ED}"/>
                </a:ext>
              </a:extLst>
            </p:cNvPr>
            <p:cNvSpPr>
              <a:spLocks noChangeShapeType="1"/>
            </p:cNvSpPr>
            <p:nvPr/>
          </p:nvSpPr>
          <p:spPr bwMode="auto">
            <a:xfrm flipH="1">
              <a:off x="1232" y="1604"/>
              <a:ext cx="1890" cy="12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a:solidFill>
                  <a:srgbClr val="000000"/>
                </a:solidFill>
                <a:latin typeface="Arial" panose="020B0604020202020204" pitchFamily="34" charset="0"/>
                <a:ea typeface="ＭＳ Ｐゴシック" panose="020B0400000000000000" pitchFamily="34" charset="-128"/>
              </a:endParaRPr>
            </a:p>
          </p:txBody>
        </p:sp>
        <p:sp>
          <p:nvSpPr>
            <p:cNvPr id="43033" name="Rectangle 50">
              <a:extLst>
                <a:ext uri="{FF2B5EF4-FFF2-40B4-BE49-F238E27FC236}">
                  <a16:creationId xmlns:a16="http://schemas.microsoft.com/office/drawing/2014/main" id="{CAF7EDA2-5380-733A-92A5-E0C849C994F6}"/>
                </a:ext>
              </a:extLst>
            </p:cNvPr>
            <p:cNvSpPr>
              <a:spLocks noChangeArrowheads="1"/>
            </p:cNvSpPr>
            <p:nvPr/>
          </p:nvSpPr>
          <p:spPr bwMode="auto">
            <a:xfrm>
              <a:off x="169" y="1324"/>
              <a:ext cx="1056" cy="729"/>
            </a:xfrm>
            <a:prstGeom prst="rect">
              <a:avLst/>
            </a:prstGeom>
            <a:solidFill>
              <a:srgbClr val="FFFED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90000"/>
                </a:lnSpc>
                <a:spcBef>
                  <a:spcPct val="0"/>
                </a:spcBef>
                <a:spcAft>
                  <a:spcPct val="0"/>
                </a:spcAft>
              </a:pPr>
              <a:r>
                <a:rPr lang="en-US" altLang="en-US" sz="1100" b="1">
                  <a:solidFill>
                    <a:srgbClr val="006699"/>
                  </a:solidFill>
                </a:rPr>
                <a:t>Nitrogen oxides</a:t>
              </a:r>
              <a:endParaRPr lang="en-US" altLang="en-US" sz="1100" b="1">
                <a:solidFill>
                  <a:srgbClr val="000000"/>
                </a:solidFill>
              </a:endParaRPr>
            </a:p>
            <a:p>
              <a:pPr fontAlgn="base">
                <a:lnSpc>
                  <a:spcPct val="90000"/>
                </a:lnSpc>
                <a:spcBef>
                  <a:spcPct val="0"/>
                </a:spcBef>
                <a:spcAft>
                  <a:spcPct val="0"/>
                </a:spcAft>
              </a:pPr>
              <a:r>
                <a:rPr lang="en-US" altLang="en-US" sz="1100" b="1">
                  <a:solidFill>
                    <a:srgbClr val="000000"/>
                  </a:solidFill>
                </a:rPr>
                <a:t>Source: Unvented gas</a:t>
              </a:r>
            </a:p>
            <a:p>
              <a:pPr fontAlgn="base">
                <a:lnSpc>
                  <a:spcPct val="90000"/>
                </a:lnSpc>
                <a:spcBef>
                  <a:spcPct val="0"/>
                </a:spcBef>
                <a:spcAft>
                  <a:spcPct val="0"/>
                </a:spcAft>
              </a:pPr>
              <a:r>
                <a:rPr lang="en-US" altLang="en-US" sz="1100" b="1">
                  <a:solidFill>
                    <a:srgbClr val="000000"/>
                  </a:solidFill>
                </a:rPr>
                <a:t>stoves and kerosene</a:t>
              </a:r>
            </a:p>
            <a:p>
              <a:pPr fontAlgn="base">
                <a:lnSpc>
                  <a:spcPct val="90000"/>
                </a:lnSpc>
                <a:spcBef>
                  <a:spcPct val="0"/>
                </a:spcBef>
                <a:spcAft>
                  <a:spcPct val="0"/>
                </a:spcAft>
              </a:pPr>
              <a:r>
                <a:rPr lang="en-US" altLang="en-US" sz="1100" b="1">
                  <a:solidFill>
                    <a:srgbClr val="000000"/>
                  </a:solidFill>
                </a:rPr>
                <a:t>heaters, woodstoves</a:t>
              </a:r>
            </a:p>
            <a:p>
              <a:pPr fontAlgn="base">
                <a:lnSpc>
                  <a:spcPct val="90000"/>
                </a:lnSpc>
                <a:spcBef>
                  <a:spcPct val="0"/>
                </a:spcBef>
                <a:spcAft>
                  <a:spcPct val="0"/>
                </a:spcAft>
              </a:pPr>
              <a:r>
                <a:rPr lang="en-US" altLang="en-US" sz="1100" b="1">
                  <a:solidFill>
                    <a:srgbClr val="000000"/>
                  </a:solidFill>
                </a:rPr>
                <a:t>Threat: Irritated lungs,</a:t>
              </a:r>
            </a:p>
            <a:p>
              <a:pPr fontAlgn="base">
                <a:lnSpc>
                  <a:spcPct val="90000"/>
                </a:lnSpc>
                <a:spcBef>
                  <a:spcPct val="0"/>
                </a:spcBef>
                <a:spcAft>
                  <a:spcPct val="0"/>
                </a:spcAft>
              </a:pPr>
              <a:r>
                <a:rPr lang="en-US" altLang="en-US" sz="1100" b="1">
                  <a:solidFill>
                    <a:srgbClr val="000000"/>
                  </a:solidFill>
                </a:rPr>
                <a:t>children's colds,</a:t>
              </a:r>
            </a:p>
            <a:p>
              <a:pPr fontAlgn="base">
                <a:lnSpc>
                  <a:spcPct val="90000"/>
                </a:lnSpc>
                <a:spcBef>
                  <a:spcPct val="0"/>
                </a:spcBef>
                <a:spcAft>
                  <a:spcPct val="0"/>
                </a:spcAft>
              </a:pPr>
              <a:r>
                <a:rPr lang="en-US" altLang="en-US" sz="1100" b="1">
                  <a:solidFill>
                    <a:srgbClr val="000000"/>
                  </a:solidFill>
                </a:rPr>
                <a:t>headaches</a:t>
              </a:r>
            </a:p>
          </p:txBody>
        </p:sp>
      </p:grpSp>
      <p:grpSp>
        <p:nvGrpSpPr>
          <p:cNvPr id="158771" name="Group 51">
            <a:extLst>
              <a:ext uri="{FF2B5EF4-FFF2-40B4-BE49-F238E27FC236}">
                <a16:creationId xmlns:a16="http://schemas.microsoft.com/office/drawing/2014/main" id="{0A241B10-6FBF-FFB3-C30C-611BBB3E55DD}"/>
              </a:ext>
            </a:extLst>
          </p:cNvPr>
          <p:cNvGrpSpPr>
            <a:grpSpLocks/>
          </p:cNvGrpSpPr>
          <p:nvPr/>
        </p:nvGrpSpPr>
        <p:grpSpPr bwMode="auto">
          <a:xfrm>
            <a:off x="1766889" y="3457575"/>
            <a:ext cx="3265487" cy="1308100"/>
            <a:chOff x="153" y="2178"/>
            <a:chExt cx="2057" cy="824"/>
          </a:xfrm>
        </p:grpSpPr>
        <p:sp>
          <p:nvSpPr>
            <p:cNvPr id="43028" name="Line 52">
              <a:extLst>
                <a:ext uri="{FF2B5EF4-FFF2-40B4-BE49-F238E27FC236}">
                  <a16:creationId xmlns:a16="http://schemas.microsoft.com/office/drawing/2014/main" id="{97BA39C0-9628-E9AB-3D4E-3B2C4881CBA4}"/>
                </a:ext>
              </a:extLst>
            </p:cNvPr>
            <p:cNvSpPr>
              <a:spLocks noChangeShapeType="1"/>
            </p:cNvSpPr>
            <p:nvPr/>
          </p:nvSpPr>
          <p:spPr bwMode="auto">
            <a:xfrm flipH="1">
              <a:off x="1153" y="2282"/>
              <a:ext cx="546" cy="1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a:solidFill>
                  <a:srgbClr val="000000"/>
                </a:solidFill>
                <a:latin typeface="Arial" panose="020B0604020202020204" pitchFamily="34" charset="0"/>
                <a:ea typeface="ＭＳ Ｐゴシック" panose="020B0400000000000000" pitchFamily="34" charset="-128"/>
              </a:endParaRPr>
            </a:p>
          </p:txBody>
        </p:sp>
        <p:sp>
          <p:nvSpPr>
            <p:cNvPr id="43029" name="Line 53">
              <a:extLst>
                <a:ext uri="{FF2B5EF4-FFF2-40B4-BE49-F238E27FC236}">
                  <a16:creationId xmlns:a16="http://schemas.microsoft.com/office/drawing/2014/main" id="{EDAB35E2-D4E0-0331-8DEC-0E4271A86706}"/>
                </a:ext>
              </a:extLst>
            </p:cNvPr>
            <p:cNvSpPr>
              <a:spLocks noChangeShapeType="1"/>
            </p:cNvSpPr>
            <p:nvPr/>
          </p:nvSpPr>
          <p:spPr bwMode="auto">
            <a:xfrm flipH="1" flipV="1">
              <a:off x="1089" y="2396"/>
              <a:ext cx="1121" cy="2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a:solidFill>
                  <a:srgbClr val="000000"/>
                </a:solidFill>
                <a:latin typeface="Arial" panose="020B0604020202020204" pitchFamily="34" charset="0"/>
                <a:ea typeface="ＭＳ Ｐゴシック" panose="020B0400000000000000" pitchFamily="34" charset="-128"/>
              </a:endParaRPr>
            </a:p>
          </p:txBody>
        </p:sp>
        <p:sp>
          <p:nvSpPr>
            <p:cNvPr id="43030" name="Rectangle 54">
              <a:extLst>
                <a:ext uri="{FF2B5EF4-FFF2-40B4-BE49-F238E27FC236}">
                  <a16:creationId xmlns:a16="http://schemas.microsoft.com/office/drawing/2014/main" id="{573F75FF-96A2-1C82-263C-F27AE5BAEF74}"/>
                </a:ext>
              </a:extLst>
            </p:cNvPr>
            <p:cNvSpPr>
              <a:spLocks noChangeArrowheads="1"/>
            </p:cNvSpPr>
            <p:nvPr/>
          </p:nvSpPr>
          <p:spPr bwMode="auto">
            <a:xfrm>
              <a:off x="153" y="2178"/>
              <a:ext cx="1149" cy="824"/>
            </a:xfrm>
            <a:prstGeom prst="rect">
              <a:avLst/>
            </a:prstGeom>
            <a:solidFill>
              <a:srgbClr val="FFFED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90000"/>
                </a:lnSpc>
                <a:spcBef>
                  <a:spcPct val="0"/>
                </a:spcBef>
                <a:spcAft>
                  <a:spcPct val="0"/>
                </a:spcAft>
              </a:pPr>
              <a:r>
                <a:rPr lang="en-US" altLang="en-US" sz="1100" b="1">
                  <a:solidFill>
                    <a:srgbClr val="006699"/>
                  </a:solidFill>
                </a:rPr>
                <a:t>Particulates</a:t>
              </a:r>
              <a:endParaRPr lang="en-US" altLang="en-US" sz="1100" b="1">
                <a:solidFill>
                  <a:srgbClr val="000000"/>
                </a:solidFill>
              </a:endParaRPr>
            </a:p>
            <a:p>
              <a:pPr fontAlgn="base">
                <a:lnSpc>
                  <a:spcPct val="90000"/>
                </a:lnSpc>
                <a:spcBef>
                  <a:spcPct val="0"/>
                </a:spcBef>
                <a:spcAft>
                  <a:spcPct val="0"/>
                </a:spcAft>
              </a:pPr>
              <a:r>
                <a:rPr lang="en-US" altLang="en-US" sz="1100" b="1">
                  <a:solidFill>
                    <a:srgbClr val="000000"/>
                  </a:solidFill>
                </a:rPr>
                <a:t>Source: Pollen, pet</a:t>
              </a:r>
            </a:p>
            <a:p>
              <a:pPr fontAlgn="base">
                <a:lnSpc>
                  <a:spcPct val="90000"/>
                </a:lnSpc>
                <a:spcBef>
                  <a:spcPct val="0"/>
                </a:spcBef>
                <a:spcAft>
                  <a:spcPct val="0"/>
                </a:spcAft>
              </a:pPr>
              <a:r>
                <a:rPr lang="en-US" altLang="en-US" sz="1100" b="1">
                  <a:solidFill>
                    <a:srgbClr val="000000"/>
                  </a:solidFill>
                </a:rPr>
                <a:t>dander, dust mites,</a:t>
              </a:r>
            </a:p>
            <a:p>
              <a:pPr fontAlgn="base">
                <a:lnSpc>
                  <a:spcPct val="90000"/>
                </a:lnSpc>
                <a:spcBef>
                  <a:spcPct val="0"/>
                </a:spcBef>
                <a:spcAft>
                  <a:spcPct val="0"/>
                </a:spcAft>
              </a:pPr>
              <a:r>
                <a:rPr lang="en-US" altLang="en-US" sz="1100" b="1">
                  <a:solidFill>
                    <a:srgbClr val="000000"/>
                  </a:solidFill>
                </a:rPr>
                <a:t>cooking smoke particles</a:t>
              </a:r>
            </a:p>
            <a:p>
              <a:pPr fontAlgn="base">
                <a:lnSpc>
                  <a:spcPct val="90000"/>
                </a:lnSpc>
                <a:spcBef>
                  <a:spcPct val="0"/>
                </a:spcBef>
                <a:spcAft>
                  <a:spcPct val="0"/>
                </a:spcAft>
              </a:pPr>
              <a:r>
                <a:rPr lang="en-US" altLang="en-US" sz="1100" b="1">
                  <a:solidFill>
                    <a:srgbClr val="000000"/>
                  </a:solidFill>
                </a:rPr>
                <a:t>Threat: Irritated lungs,</a:t>
              </a:r>
            </a:p>
            <a:p>
              <a:pPr fontAlgn="base">
                <a:lnSpc>
                  <a:spcPct val="90000"/>
                </a:lnSpc>
                <a:spcBef>
                  <a:spcPct val="0"/>
                </a:spcBef>
                <a:spcAft>
                  <a:spcPct val="0"/>
                </a:spcAft>
              </a:pPr>
              <a:r>
                <a:rPr lang="en-US" altLang="en-US" sz="1100" b="1">
                  <a:solidFill>
                    <a:srgbClr val="000000"/>
                  </a:solidFill>
                </a:rPr>
                <a:t>asthma attacks, itchy</a:t>
              </a:r>
            </a:p>
            <a:p>
              <a:pPr fontAlgn="base">
                <a:lnSpc>
                  <a:spcPct val="90000"/>
                </a:lnSpc>
                <a:spcBef>
                  <a:spcPct val="0"/>
                </a:spcBef>
                <a:spcAft>
                  <a:spcPct val="0"/>
                </a:spcAft>
              </a:pPr>
              <a:r>
                <a:rPr lang="en-US" altLang="en-US" sz="1100" b="1">
                  <a:solidFill>
                    <a:srgbClr val="000000"/>
                  </a:solidFill>
                </a:rPr>
                <a:t>eyes, runny nose,</a:t>
              </a:r>
            </a:p>
            <a:p>
              <a:pPr fontAlgn="base">
                <a:lnSpc>
                  <a:spcPct val="90000"/>
                </a:lnSpc>
                <a:spcBef>
                  <a:spcPct val="0"/>
                </a:spcBef>
                <a:spcAft>
                  <a:spcPct val="0"/>
                </a:spcAft>
              </a:pPr>
              <a:r>
                <a:rPr lang="en-US" altLang="en-US" sz="1100" b="1">
                  <a:solidFill>
                    <a:srgbClr val="000000"/>
                  </a:solidFill>
                </a:rPr>
                <a:t>lung disease</a:t>
              </a:r>
            </a:p>
          </p:txBody>
        </p:sp>
      </p:grpSp>
      <p:sp>
        <p:nvSpPr>
          <p:cNvPr id="43027" name="Text Box 55">
            <a:extLst>
              <a:ext uri="{FF2B5EF4-FFF2-40B4-BE49-F238E27FC236}">
                <a16:creationId xmlns:a16="http://schemas.microsoft.com/office/drawing/2014/main" id="{62FA4623-70A8-5B8F-7608-F1187FF32449}"/>
              </a:ext>
            </a:extLst>
          </p:cNvPr>
          <p:cNvSpPr txBox="1">
            <a:spLocks noChangeArrowheads="1"/>
          </p:cNvSpPr>
          <p:nvPr/>
        </p:nvSpPr>
        <p:spPr bwMode="auto">
          <a:xfrm>
            <a:off x="9474201" y="6248400"/>
            <a:ext cx="1192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eaLnBrk="0" fontAlgn="base" hangingPunct="0">
              <a:spcBef>
                <a:spcPct val="0"/>
              </a:spcBef>
              <a:spcAft>
                <a:spcPct val="0"/>
              </a:spcAft>
            </a:pPr>
            <a:r>
              <a:rPr lang="en-US" altLang="en-US" sz="1400" b="1">
                <a:solidFill>
                  <a:srgbClr val="1A8720"/>
                </a:solidFill>
              </a:rPr>
              <a:t>Stepped Art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87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5875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5875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875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874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5874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5874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5873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5873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5872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58725"/>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5877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5876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587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5A7634F-66B4-9748-DEE9-D4EE3558F7D4}"/>
              </a:ext>
            </a:extLst>
          </p:cNvPr>
          <p:cNvSpPr>
            <a:spLocks noGrp="1" noChangeArrowheads="1"/>
          </p:cNvSpPr>
          <p:nvPr>
            <p:ph type="title"/>
          </p:nvPr>
        </p:nvSpPr>
        <p:spPr/>
        <p:txBody>
          <a:bodyPr/>
          <a:lstStyle/>
          <a:p>
            <a:pPr eaLnBrk="1" hangingPunct="1"/>
            <a:r>
              <a:rPr lang="en-US" altLang="en-US"/>
              <a:t>Natural Factors That Increase Air Pollution</a:t>
            </a:r>
          </a:p>
        </p:txBody>
      </p:sp>
      <p:sp>
        <p:nvSpPr>
          <p:cNvPr id="25603" name="Rectangle 3">
            <a:extLst>
              <a:ext uri="{FF2B5EF4-FFF2-40B4-BE49-F238E27FC236}">
                <a16:creationId xmlns:a16="http://schemas.microsoft.com/office/drawing/2014/main" id="{D9531EB5-940B-29A5-2AB6-F47B09CF0063}"/>
              </a:ext>
            </a:extLst>
          </p:cNvPr>
          <p:cNvSpPr>
            <a:spLocks noGrp="1" noChangeArrowheads="1"/>
          </p:cNvSpPr>
          <p:nvPr>
            <p:ph type="body" idx="1"/>
          </p:nvPr>
        </p:nvSpPr>
        <p:spPr/>
        <p:txBody>
          <a:bodyPr/>
          <a:lstStyle/>
          <a:p>
            <a:pPr eaLnBrk="1" hangingPunct="1"/>
            <a:r>
              <a:rPr lang="en-US" altLang="en-US"/>
              <a:t>Urban buildings</a:t>
            </a:r>
          </a:p>
          <a:p>
            <a:pPr eaLnBrk="1" hangingPunct="1"/>
            <a:r>
              <a:rPr lang="en-US" altLang="en-US"/>
              <a:t>Hills and mountains</a:t>
            </a:r>
          </a:p>
          <a:p>
            <a:pPr eaLnBrk="1" hangingPunct="1"/>
            <a:r>
              <a:rPr lang="en-US" altLang="en-US"/>
              <a:t>High temperatures</a:t>
            </a:r>
          </a:p>
          <a:p>
            <a:pPr eaLnBrk="1" hangingPunct="1"/>
            <a:r>
              <a:rPr lang="en-US" altLang="en-US"/>
              <a:t>VOC emissions from certain trees and plants</a:t>
            </a:r>
          </a:p>
          <a:p>
            <a:pPr eaLnBrk="1" hangingPunct="1"/>
            <a:r>
              <a:rPr lang="en-US" altLang="en-US"/>
              <a:t>Grasshopper effect</a:t>
            </a:r>
            <a:endParaRPr lang="en-US" altLang="en-US" b="1">
              <a:solidFill>
                <a:srgbClr val="1F881A"/>
              </a:solidFill>
            </a:endParaRPr>
          </a:p>
          <a:p>
            <a:pPr eaLnBrk="1" hangingPunct="1"/>
            <a:r>
              <a:rPr lang="en-US" altLang="en-US" b="1">
                <a:solidFill>
                  <a:srgbClr val="1F881A"/>
                </a:solidFill>
              </a:rPr>
              <a:t>Temperature inversions</a:t>
            </a:r>
            <a:endParaRPr lang="en-US" altLang="en-US"/>
          </a:p>
          <a:p>
            <a:pPr eaLnBrk="1" hangingPunct="1"/>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C72CB08-36C6-3E02-5879-E21027D63E39}"/>
              </a:ext>
            </a:extLst>
          </p:cNvPr>
          <p:cNvSpPr>
            <a:spLocks noGrp="1" noChangeArrowheads="1"/>
          </p:cNvSpPr>
          <p:nvPr>
            <p:ph type="title"/>
          </p:nvPr>
        </p:nvSpPr>
        <p:spPr/>
        <p:txBody>
          <a:bodyPr/>
          <a:lstStyle/>
          <a:p>
            <a:pPr eaLnBrk="1" hangingPunct="1"/>
            <a:r>
              <a:rPr lang="en-US" altLang="en-US"/>
              <a:t>Natural Factors That Reduce Air Pollution</a:t>
            </a:r>
          </a:p>
        </p:txBody>
      </p:sp>
      <p:sp>
        <p:nvSpPr>
          <p:cNvPr id="24579" name="Rectangle 3">
            <a:extLst>
              <a:ext uri="{FF2B5EF4-FFF2-40B4-BE49-F238E27FC236}">
                <a16:creationId xmlns:a16="http://schemas.microsoft.com/office/drawing/2014/main" id="{25AC0EF9-C00D-7632-1A80-87509493DC5E}"/>
              </a:ext>
            </a:extLst>
          </p:cNvPr>
          <p:cNvSpPr>
            <a:spLocks noGrp="1" noChangeArrowheads="1"/>
          </p:cNvSpPr>
          <p:nvPr>
            <p:ph type="body" idx="1"/>
          </p:nvPr>
        </p:nvSpPr>
        <p:spPr/>
        <p:txBody>
          <a:bodyPr/>
          <a:lstStyle/>
          <a:p>
            <a:pPr eaLnBrk="1" hangingPunct="1"/>
            <a:r>
              <a:rPr lang="en-US" altLang="en-US"/>
              <a:t>Particles heavier than air</a:t>
            </a:r>
          </a:p>
          <a:p>
            <a:pPr eaLnBrk="1" hangingPunct="1"/>
            <a:r>
              <a:rPr lang="en-US" altLang="en-US"/>
              <a:t>Rain and snow</a:t>
            </a:r>
          </a:p>
          <a:p>
            <a:pPr eaLnBrk="1" hangingPunct="1"/>
            <a:r>
              <a:rPr lang="en-US" altLang="en-US"/>
              <a:t>Salty sea spray from oceans</a:t>
            </a:r>
          </a:p>
          <a:p>
            <a:pPr eaLnBrk="1" hangingPunct="1"/>
            <a:r>
              <a:rPr lang="en-US" altLang="en-US"/>
              <a:t>Winds</a:t>
            </a:r>
          </a:p>
          <a:p>
            <a:pPr eaLnBrk="1" hangingPunct="1"/>
            <a:r>
              <a:rPr lang="en-US" altLang="en-US"/>
              <a:t>Chemical reactions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AED1E9AB-5878-DD93-E3C2-61A2ABE13A4A}"/>
              </a:ext>
            </a:extLst>
          </p:cNvPr>
          <p:cNvSpPr>
            <a:spLocks noGrp="1" noChangeArrowheads="1"/>
          </p:cNvSpPr>
          <p:nvPr>
            <p:ph type="title"/>
          </p:nvPr>
        </p:nvSpPr>
        <p:spPr/>
        <p:txBody>
          <a:bodyPr/>
          <a:lstStyle/>
          <a:p>
            <a:pPr eaLnBrk="1" hangingPunct="1"/>
            <a:r>
              <a:rPr lang="en-US" altLang="en-US"/>
              <a:t>Air Pollution and the Human </a:t>
            </a:r>
            <a:br>
              <a:rPr lang="en-US" altLang="en-US"/>
            </a:br>
            <a:r>
              <a:rPr lang="en-US" altLang="en-US"/>
              <a:t>Respiratory System</a:t>
            </a:r>
          </a:p>
        </p:txBody>
      </p:sp>
      <p:sp>
        <p:nvSpPr>
          <p:cNvPr id="45059" name="Rectangle 3">
            <a:extLst>
              <a:ext uri="{FF2B5EF4-FFF2-40B4-BE49-F238E27FC236}">
                <a16:creationId xmlns:a16="http://schemas.microsoft.com/office/drawing/2014/main" id="{24BDD88F-72D5-4566-F8C3-DA5EB7BA8009}"/>
              </a:ext>
            </a:extLst>
          </p:cNvPr>
          <p:cNvSpPr>
            <a:spLocks noGrp="1" noChangeArrowheads="1"/>
          </p:cNvSpPr>
          <p:nvPr>
            <p:ph type="body" idx="1"/>
          </p:nvPr>
        </p:nvSpPr>
        <p:spPr/>
        <p:txBody>
          <a:bodyPr/>
          <a:lstStyle/>
          <a:p>
            <a:pPr eaLnBrk="1" hangingPunct="1"/>
            <a:r>
              <a:rPr lang="en-US" altLang="en-US"/>
              <a:t>Natural protective system</a:t>
            </a:r>
          </a:p>
          <a:p>
            <a:pPr eaLnBrk="1" hangingPunct="1"/>
            <a:r>
              <a:rPr lang="en-US" altLang="en-US"/>
              <a:t>Lung cancer, chronic bronchitis, emphysema, asthma</a:t>
            </a:r>
          </a:p>
          <a:p>
            <a:pPr eaLnBrk="1" hangingPunct="1"/>
            <a:r>
              <a:rPr lang="en-US" altLang="en-US"/>
              <a:t>Premature deaths</a:t>
            </a:r>
          </a:p>
          <a:p>
            <a:pPr eaLnBrk="1" hangingPunct="1"/>
            <a:r>
              <a:rPr lang="en-US" altLang="en-US"/>
              <a:t>Air pollution kills 2.4 million people prematurely every year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18E6EA6-3CD4-3992-EA03-AE506CCCB2AF}"/>
              </a:ext>
            </a:extLst>
          </p:cNvPr>
          <p:cNvSpPr>
            <a:spLocks noGrp="1" noChangeArrowheads="1"/>
          </p:cNvSpPr>
          <p:nvPr>
            <p:ph type="title"/>
          </p:nvPr>
        </p:nvSpPr>
        <p:spPr/>
        <p:txBody>
          <a:bodyPr/>
          <a:lstStyle/>
          <a:p>
            <a:pPr eaLnBrk="1" hangingPunct="1"/>
            <a:r>
              <a:rPr lang="en-US" altLang="en-US"/>
              <a:t>Acid Deposition</a:t>
            </a:r>
          </a:p>
        </p:txBody>
      </p:sp>
      <p:sp>
        <p:nvSpPr>
          <p:cNvPr id="26627" name="Rectangle 3">
            <a:extLst>
              <a:ext uri="{FF2B5EF4-FFF2-40B4-BE49-F238E27FC236}">
                <a16:creationId xmlns:a16="http://schemas.microsoft.com/office/drawing/2014/main" id="{D8A0F102-C76A-E221-0661-456BFDAA97F2}"/>
              </a:ext>
            </a:extLst>
          </p:cNvPr>
          <p:cNvSpPr>
            <a:spLocks noGrp="1" noChangeArrowheads="1"/>
          </p:cNvSpPr>
          <p:nvPr>
            <p:ph type="body" idx="1"/>
          </p:nvPr>
        </p:nvSpPr>
        <p:spPr/>
        <p:txBody>
          <a:bodyPr/>
          <a:lstStyle/>
          <a:p>
            <a:pPr eaLnBrk="1" hangingPunct="1"/>
            <a:r>
              <a:rPr lang="en-US" altLang="en-US"/>
              <a:t>Sulfur dioxides and nitrogen oxides</a:t>
            </a:r>
          </a:p>
          <a:p>
            <a:pPr eaLnBrk="1" hangingPunct="1"/>
            <a:r>
              <a:rPr lang="en-US" altLang="en-US"/>
              <a:t>Wet and dry deposition</a:t>
            </a:r>
          </a:p>
          <a:p>
            <a:pPr eaLnBrk="1" hangingPunct="1"/>
            <a:r>
              <a:rPr lang="en-US" altLang="en-US"/>
              <a:t>Acid rain</a:t>
            </a:r>
          </a:p>
          <a:p>
            <a:pPr eaLnBrk="1" hangingPunct="1"/>
            <a:r>
              <a:rPr lang="en-US" altLang="en-US"/>
              <a:t>Regional air pollution</a:t>
            </a:r>
          </a:p>
          <a:p>
            <a:pPr lvl="1" eaLnBrk="1" hangingPunct="1"/>
            <a:r>
              <a:rPr lang="en-US" altLang="en-US"/>
              <a:t>Midwest coal-burning power plants</a:t>
            </a:r>
          </a:p>
          <a:p>
            <a:pPr lvl="1" eaLnBrk="1" hangingPunct="1"/>
            <a:r>
              <a:rPr lang="en-US" altLang="en-US"/>
              <a:t>Prevailing winds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1506_problem_Acid_deposition_E">
            <a:extLst>
              <a:ext uri="{FF2B5EF4-FFF2-40B4-BE49-F238E27FC236}">
                <a16:creationId xmlns:a16="http://schemas.microsoft.com/office/drawing/2014/main" id="{D7A1A117-C096-47FC-27C9-B06A708246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3226" y="1036638"/>
            <a:ext cx="8842375"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3">
            <a:extLst>
              <a:ext uri="{FF2B5EF4-FFF2-40B4-BE49-F238E27FC236}">
                <a16:creationId xmlns:a16="http://schemas.microsoft.com/office/drawing/2014/main" id="{3EC8E524-D71F-3D09-7F3E-D93999665B7F}"/>
              </a:ext>
            </a:extLst>
          </p:cNvPr>
          <p:cNvSpPr>
            <a:spLocks noChangeArrowheads="1"/>
          </p:cNvSpPr>
          <p:nvPr/>
        </p:nvSpPr>
        <p:spPr bwMode="auto">
          <a:xfrm>
            <a:off x="9156700" y="6562726"/>
            <a:ext cx="151130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58" tIns="41029" rIns="82058" bIns="41029"/>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algn="r" eaLnBrk="0" fontAlgn="base" hangingPunct="0">
              <a:spcBef>
                <a:spcPct val="0"/>
              </a:spcBef>
              <a:spcAft>
                <a:spcPct val="0"/>
              </a:spcAft>
            </a:pPr>
            <a:r>
              <a:rPr lang="en-US" altLang="en-US" sz="1200" b="1">
                <a:solidFill>
                  <a:srgbClr val="000000"/>
                </a:solidFill>
              </a:rPr>
              <a:t>Fig. 15-6, p. 375</a:t>
            </a:r>
          </a:p>
        </p:txBody>
      </p:sp>
      <p:sp>
        <p:nvSpPr>
          <p:cNvPr id="31748" name="Rectangle 4">
            <a:extLst>
              <a:ext uri="{FF2B5EF4-FFF2-40B4-BE49-F238E27FC236}">
                <a16:creationId xmlns:a16="http://schemas.microsoft.com/office/drawing/2014/main" id="{4CFBBAC9-808F-6F11-0678-D42AB0690020}"/>
              </a:ext>
            </a:extLst>
          </p:cNvPr>
          <p:cNvSpPr>
            <a:spLocks noChangeArrowheads="1"/>
          </p:cNvSpPr>
          <p:nvPr/>
        </p:nvSpPr>
        <p:spPr bwMode="auto">
          <a:xfrm>
            <a:off x="5573714" y="4978400"/>
            <a:ext cx="4192173"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1300" b="1">
                <a:solidFill>
                  <a:srgbClr val="000000"/>
                </a:solidFill>
              </a:rPr>
              <a:t>Potential problem areas because of sensitive soils</a:t>
            </a:r>
          </a:p>
        </p:txBody>
      </p:sp>
      <p:sp>
        <p:nvSpPr>
          <p:cNvPr id="31749" name="Rectangle 5">
            <a:extLst>
              <a:ext uri="{FF2B5EF4-FFF2-40B4-BE49-F238E27FC236}">
                <a16:creationId xmlns:a16="http://schemas.microsoft.com/office/drawing/2014/main" id="{AA158C0E-D73F-0A56-33C6-7FACCA29A062}"/>
              </a:ext>
            </a:extLst>
          </p:cNvPr>
          <p:cNvSpPr>
            <a:spLocks noChangeArrowheads="1"/>
          </p:cNvSpPr>
          <p:nvPr/>
        </p:nvSpPr>
        <p:spPr bwMode="auto">
          <a:xfrm>
            <a:off x="5573714" y="5235575"/>
            <a:ext cx="4062331" cy="45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90000"/>
              </a:lnSpc>
              <a:spcBef>
                <a:spcPct val="0"/>
              </a:spcBef>
              <a:spcAft>
                <a:spcPct val="0"/>
              </a:spcAft>
            </a:pPr>
            <a:r>
              <a:rPr lang="en-US" altLang="en-US" sz="1300" b="1">
                <a:solidFill>
                  <a:srgbClr val="000000"/>
                </a:solidFill>
              </a:rPr>
              <a:t>Potential problem areas because of air pollution:</a:t>
            </a:r>
          </a:p>
          <a:p>
            <a:pPr fontAlgn="base">
              <a:lnSpc>
                <a:spcPct val="90000"/>
              </a:lnSpc>
              <a:spcBef>
                <a:spcPct val="0"/>
              </a:spcBef>
              <a:spcAft>
                <a:spcPct val="0"/>
              </a:spcAft>
            </a:pPr>
            <a:r>
              <a:rPr lang="en-US" altLang="en-US" sz="1300" b="1">
                <a:solidFill>
                  <a:srgbClr val="000000"/>
                </a:solidFill>
              </a:rPr>
              <a:t>emissions leading to acid deposition</a:t>
            </a:r>
          </a:p>
        </p:txBody>
      </p:sp>
      <p:sp>
        <p:nvSpPr>
          <p:cNvPr id="31750" name="Rectangle 6">
            <a:extLst>
              <a:ext uri="{FF2B5EF4-FFF2-40B4-BE49-F238E27FC236}">
                <a16:creationId xmlns:a16="http://schemas.microsoft.com/office/drawing/2014/main" id="{3A1E2C4F-C0B1-B0B0-472D-E364539DD580}"/>
              </a:ext>
            </a:extLst>
          </p:cNvPr>
          <p:cNvSpPr>
            <a:spLocks noChangeArrowheads="1"/>
          </p:cNvSpPr>
          <p:nvPr/>
        </p:nvSpPr>
        <p:spPr bwMode="auto">
          <a:xfrm>
            <a:off x="5573714" y="5618163"/>
            <a:ext cx="4188967"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1300" b="1">
                <a:solidFill>
                  <a:srgbClr val="000000"/>
                </a:solidFill>
              </a:rPr>
              <a:t>Current problem areas (including lakes and rivers)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1502_temp_of_atmosphere_E">
            <a:extLst>
              <a:ext uri="{FF2B5EF4-FFF2-40B4-BE49-F238E27FC236}">
                <a16:creationId xmlns:a16="http://schemas.microsoft.com/office/drawing/2014/main" id="{8B396F40-816F-2A18-41B6-2CB90FD87E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9251" y="447675"/>
            <a:ext cx="3660775" cy="558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Rectangle 3" hidden="1">
            <a:extLst>
              <a:ext uri="{FF2B5EF4-FFF2-40B4-BE49-F238E27FC236}">
                <a16:creationId xmlns:a16="http://schemas.microsoft.com/office/drawing/2014/main" id="{FDF157EE-2D0B-AABF-BAC9-C3F2A903208C}"/>
              </a:ext>
            </a:extLst>
          </p:cNvPr>
          <p:cNvSpPr>
            <a:spLocks noGrp="1" noChangeArrowheads="1"/>
          </p:cNvSpPr>
          <p:nvPr>
            <p:ph type="title"/>
          </p:nvPr>
        </p:nvSpPr>
        <p:spPr>
          <a:xfrm>
            <a:off x="1981200" y="381000"/>
            <a:ext cx="8229600" cy="1143000"/>
          </a:xfrm>
        </p:spPr>
        <p:txBody>
          <a:bodyPr/>
          <a:lstStyle/>
          <a:p>
            <a:pPr eaLnBrk="1" hangingPunct="1"/>
            <a:endParaRPr lang="en-US" altLang="en-US"/>
          </a:p>
        </p:txBody>
      </p:sp>
      <p:sp>
        <p:nvSpPr>
          <p:cNvPr id="12292" name="Rectangle 4">
            <a:extLst>
              <a:ext uri="{FF2B5EF4-FFF2-40B4-BE49-F238E27FC236}">
                <a16:creationId xmlns:a16="http://schemas.microsoft.com/office/drawing/2014/main" id="{7A93148F-2EBF-73ED-4513-383B44BEF463}"/>
              </a:ext>
            </a:extLst>
          </p:cNvPr>
          <p:cNvSpPr>
            <a:spLocks noChangeArrowheads="1"/>
          </p:cNvSpPr>
          <p:nvPr/>
        </p:nvSpPr>
        <p:spPr bwMode="auto">
          <a:xfrm>
            <a:off x="6262689" y="5337176"/>
            <a:ext cx="1347787"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1500" b="1">
                <a:solidFill>
                  <a:srgbClr val="000000"/>
                </a:solidFill>
              </a:rPr>
              <a:t>Troposphere</a:t>
            </a:r>
          </a:p>
        </p:txBody>
      </p:sp>
      <p:sp>
        <p:nvSpPr>
          <p:cNvPr id="12293" name="Rectangle 5">
            <a:extLst>
              <a:ext uri="{FF2B5EF4-FFF2-40B4-BE49-F238E27FC236}">
                <a16:creationId xmlns:a16="http://schemas.microsoft.com/office/drawing/2014/main" id="{EBFA8F62-F93E-D5F3-AE53-168AFDB0B5E1}"/>
              </a:ext>
            </a:extLst>
          </p:cNvPr>
          <p:cNvSpPr>
            <a:spLocks noChangeArrowheads="1"/>
          </p:cNvSpPr>
          <p:nvPr/>
        </p:nvSpPr>
        <p:spPr bwMode="auto">
          <a:xfrm>
            <a:off x="6346825" y="4835526"/>
            <a:ext cx="12636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1500" b="1">
                <a:solidFill>
                  <a:srgbClr val="000000"/>
                </a:solidFill>
              </a:rPr>
              <a:t>Ozone layer</a:t>
            </a:r>
          </a:p>
        </p:txBody>
      </p:sp>
      <p:sp>
        <p:nvSpPr>
          <p:cNvPr id="12294" name="Rectangle 6">
            <a:extLst>
              <a:ext uri="{FF2B5EF4-FFF2-40B4-BE49-F238E27FC236}">
                <a16:creationId xmlns:a16="http://schemas.microsoft.com/office/drawing/2014/main" id="{52130B5F-2538-B124-ADEA-5FDF6A482C57}"/>
              </a:ext>
            </a:extLst>
          </p:cNvPr>
          <p:cNvSpPr>
            <a:spLocks noChangeArrowheads="1"/>
          </p:cNvSpPr>
          <p:nvPr/>
        </p:nvSpPr>
        <p:spPr bwMode="auto">
          <a:xfrm>
            <a:off x="6251575" y="3827464"/>
            <a:ext cx="1372492"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1500" b="1">
                <a:solidFill>
                  <a:srgbClr val="FFFFFF"/>
                </a:solidFill>
              </a:rPr>
              <a:t>Stratosphere</a:t>
            </a:r>
          </a:p>
        </p:txBody>
      </p:sp>
      <p:sp>
        <p:nvSpPr>
          <p:cNvPr id="12295" name="Rectangle 7">
            <a:extLst>
              <a:ext uri="{FF2B5EF4-FFF2-40B4-BE49-F238E27FC236}">
                <a16:creationId xmlns:a16="http://schemas.microsoft.com/office/drawing/2014/main" id="{FFD6EFEA-3BA5-0D3B-AD0B-59FE46CAABA2}"/>
              </a:ext>
            </a:extLst>
          </p:cNvPr>
          <p:cNvSpPr>
            <a:spLocks noChangeArrowheads="1"/>
          </p:cNvSpPr>
          <p:nvPr/>
        </p:nvSpPr>
        <p:spPr bwMode="auto">
          <a:xfrm>
            <a:off x="5548313" y="4449764"/>
            <a:ext cx="1274762"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1500" b="1">
                <a:solidFill>
                  <a:srgbClr val="000000"/>
                </a:solidFill>
              </a:rPr>
              <a:t>Tropopause</a:t>
            </a:r>
          </a:p>
        </p:txBody>
      </p:sp>
      <p:sp>
        <p:nvSpPr>
          <p:cNvPr id="12296" name="Rectangle 8">
            <a:extLst>
              <a:ext uri="{FF2B5EF4-FFF2-40B4-BE49-F238E27FC236}">
                <a16:creationId xmlns:a16="http://schemas.microsoft.com/office/drawing/2014/main" id="{B4BDF62E-78F7-F9A3-3B88-243414B837BE}"/>
              </a:ext>
            </a:extLst>
          </p:cNvPr>
          <p:cNvSpPr>
            <a:spLocks noChangeArrowheads="1"/>
          </p:cNvSpPr>
          <p:nvPr/>
        </p:nvSpPr>
        <p:spPr bwMode="auto">
          <a:xfrm>
            <a:off x="5715001" y="3138489"/>
            <a:ext cx="12858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1500" b="1">
                <a:solidFill>
                  <a:srgbClr val="FFFFFF"/>
                </a:solidFill>
              </a:rPr>
              <a:t>Stratopause</a:t>
            </a:r>
          </a:p>
        </p:txBody>
      </p:sp>
      <p:sp>
        <p:nvSpPr>
          <p:cNvPr id="12297" name="Rectangle 9">
            <a:extLst>
              <a:ext uri="{FF2B5EF4-FFF2-40B4-BE49-F238E27FC236}">
                <a16:creationId xmlns:a16="http://schemas.microsoft.com/office/drawing/2014/main" id="{3EB1ED83-37E7-0B45-8301-F677B8797BB6}"/>
              </a:ext>
            </a:extLst>
          </p:cNvPr>
          <p:cNvSpPr>
            <a:spLocks noChangeArrowheads="1"/>
          </p:cNvSpPr>
          <p:nvPr/>
        </p:nvSpPr>
        <p:spPr bwMode="auto">
          <a:xfrm>
            <a:off x="6315076" y="2565401"/>
            <a:ext cx="130837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1500" b="1">
                <a:solidFill>
                  <a:srgbClr val="FFFFFF"/>
                </a:solidFill>
              </a:rPr>
              <a:t>Mesosphere</a:t>
            </a:r>
          </a:p>
        </p:txBody>
      </p:sp>
      <p:sp>
        <p:nvSpPr>
          <p:cNvPr id="12298" name="Rectangle 10">
            <a:extLst>
              <a:ext uri="{FF2B5EF4-FFF2-40B4-BE49-F238E27FC236}">
                <a16:creationId xmlns:a16="http://schemas.microsoft.com/office/drawing/2014/main" id="{75345245-8B2C-D4D8-7E05-6E7FF487AB9A}"/>
              </a:ext>
            </a:extLst>
          </p:cNvPr>
          <p:cNvSpPr>
            <a:spLocks noChangeArrowheads="1"/>
          </p:cNvSpPr>
          <p:nvPr/>
        </p:nvSpPr>
        <p:spPr bwMode="auto">
          <a:xfrm>
            <a:off x="5451476" y="1835151"/>
            <a:ext cx="122237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1500" b="1">
                <a:solidFill>
                  <a:srgbClr val="FFFFFF"/>
                </a:solidFill>
              </a:rPr>
              <a:t>Mesopause</a:t>
            </a:r>
          </a:p>
        </p:txBody>
      </p:sp>
      <p:sp>
        <p:nvSpPr>
          <p:cNvPr id="12299" name="Rectangle 11">
            <a:extLst>
              <a:ext uri="{FF2B5EF4-FFF2-40B4-BE49-F238E27FC236}">
                <a16:creationId xmlns:a16="http://schemas.microsoft.com/office/drawing/2014/main" id="{3C50F828-373E-5B0A-0CC3-55799FAD0D37}"/>
              </a:ext>
            </a:extLst>
          </p:cNvPr>
          <p:cNvSpPr>
            <a:spLocks noChangeArrowheads="1"/>
          </p:cNvSpPr>
          <p:nvPr/>
        </p:nvSpPr>
        <p:spPr bwMode="auto">
          <a:xfrm>
            <a:off x="6102351" y="1298576"/>
            <a:ext cx="1508125"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1500" b="1">
                <a:solidFill>
                  <a:srgbClr val="FFFFFF"/>
                </a:solidFill>
              </a:rPr>
              <a:t>Thermosphere</a:t>
            </a:r>
          </a:p>
        </p:txBody>
      </p:sp>
      <p:sp>
        <p:nvSpPr>
          <p:cNvPr id="12300" name="Rectangle 12">
            <a:extLst>
              <a:ext uri="{FF2B5EF4-FFF2-40B4-BE49-F238E27FC236}">
                <a16:creationId xmlns:a16="http://schemas.microsoft.com/office/drawing/2014/main" id="{9F8DBF07-A4AA-C6B2-123E-55B5C7322724}"/>
              </a:ext>
            </a:extLst>
          </p:cNvPr>
          <p:cNvSpPr>
            <a:spLocks noChangeArrowheads="1"/>
          </p:cNvSpPr>
          <p:nvPr/>
        </p:nvSpPr>
        <p:spPr bwMode="auto">
          <a:xfrm>
            <a:off x="4327526" y="5448301"/>
            <a:ext cx="1010213"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1500" b="1">
                <a:solidFill>
                  <a:srgbClr val="000000"/>
                </a:solidFill>
              </a:rPr>
              <a:t>Pressure</a:t>
            </a:r>
          </a:p>
        </p:txBody>
      </p:sp>
      <p:sp>
        <p:nvSpPr>
          <p:cNvPr id="12301" name="Rectangle 13">
            <a:extLst>
              <a:ext uri="{FF2B5EF4-FFF2-40B4-BE49-F238E27FC236}">
                <a16:creationId xmlns:a16="http://schemas.microsoft.com/office/drawing/2014/main" id="{B4D08AC3-2633-537A-1D77-8FD2166A3863}"/>
              </a:ext>
            </a:extLst>
          </p:cNvPr>
          <p:cNvSpPr>
            <a:spLocks noChangeArrowheads="1"/>
          </p:cNvSpPr>
          <p:nvPr/>
        </p:nvSpPr>
        <p:spPr bwMode="auto">
          <a:xfrm>
            <a:off x="5519738" y="533401"/>
            <a:ext cx="1338262"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1500" b="1">
                <a:solidFill>
                  <a:srgbClr val="CC0000"/>
                </a:solidFill>
              </a:rPr>
              <a:t>Temperature</a:t>
            </a:r>
          </a:p>
        </p:txBody>
      </p:sp>
      <p:sp>
        <p:nvSpPr>
          <p:cNvPr id="12302" name="Rectangle 14">
            <a:extLst>
              <a:ext uri="{FF2B5EF4-FFF2-40B4-BE49-F238E27FC236}">
                <a16:creationId xmlns:a16="http://schemas.microsoft.com/office/drawing/2014/main" id="{09EB9813-9B14-B289-6FEF-FF1299B9C8C0}"/>
              </a:ext>
            </a:extLst>
          </p:cNvPr>
          <p:cNvSpPr>
            <a:spLocks noChangeArrowheads="1"/>
          </p:cNvSpPr>
          <p:nvPr/>
        </p:nvSpPr>
        <p:spPr bwMode="auto">
          <a:xfrm>
            <a:off x="9156700" y="6562726"/>
            <a:ext cx="151130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058" tIns="41029" rIns="82058" bIns="41029"/>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algn="r" eaLnBrk="0" fontAlgn="base" hangingPunct="0">
              <a:spcBef>
                <a:spcPct val="0"/>
              </a:spcBef>
              <a:spcAft>
                <a:spcPct val="0"/>
              </a:spcAft>
            </a:pPr>
            <a:r>
              <a:rPr lang="en-US" altLang="en-US" sz="1200" b="1">
                <a:solidFill>
                  <a:srgbClr val="000000"/>
                </a:solidFill>
              </a:rPr>
              <a:t>Fig. 15-2, p. 370</a:t>
            </a:r>
          </a:p>
        </p:txBody>
      </p:sp>
      <p:sp>
        <p:nvSpPr>
          <p:cNvPr id="12303" name="Rectangle 15">
            <a:extLst>
              <a:ext uri="{FF2B5EF4-FFF2-40B4-BE49-F238E27FC236}">
                <a16:creationId xmlns:a16="http://schemas.microsoft.com/office/drawing/2014/main" id="{6F29F542-C8B7-E484-864F-C3321792E53A}"/>
              </a:ext>
            </a:extLst>
          </p:cNvPr>
          <p:cNvSpPr>
            <a:spLocks noChangeArrowheads="1"/>
          </p:cNvSpPr>
          <p:nvPr/>
        </p:nvSpPr>
        <p:spPr bwMode="auto">
          <a:xfrm>
            <a:off x="4572001" y="0"/>
            <a:ext cx="29702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1400" b="1">
                <a:solidFill>
                  <a:srgbClr val="000000"/>
                </a:solidFill>
              </a:rPr>
              <a:t>Atmospheric pressure (millibars)</a:t>
            </a:r>
          </a:p>
        </p:txBody>
      </p:sp>
      <p:sp>
        <p:nvSpPr>
          <p:cNvPr id="12304" name="Rectangle 16">
            <a:extLst>
              <a:ext uri="{FF2B5EF4-FFF2-40B4-BE49-F238E27FC236}">
                <a16:creationId xmlns:a16="http://schemas.microsoft.com/office/drawing/2014/main" id="{71F517AD-0A82-73C3-DCEB-5D8F8125FA51}"/>
              </a:ext>
            </a:extLst>
          </p:cNvPr>
          <p:cNvSpPr>
            <a:spLocks noChangeArrowheads="1"/>
          </p:cNvSpPr>
          <p:nvPr/>
        </p:nvSpPr>
        <p:spPr bwMode="auto">
          <a:xfrm>
            <a:off x="4114800" y="255589"/>
            <a:ext cx="4191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1200" b="1">
                <a:solidFill>
                  <a:srgbClr val="000000"/>
                </a:solidFill>
              </a:rPr>
              <a:t>0          200          400          600          800         1,000</a:t>
            </a:r>
          </a:p>
        </p:txBody>
      </p:sp>
      <p:sp>
        <p:nvSpPr>
          <p:cNvPr id="12305" name="Rectangle 17">
            <a:extLst>
              <a:ext uri="{FF2B5EF4-FFF2-40B4-BE49-F238E27FC236}">
                <a16:creationId xmlns:a16="http://schemas.microsoft.com/office/drawing/2014/main" id="{522CD468-77CC-0BC2-0765-9ECC373149D2}"/>
              </a:ext>
            </a:extLst>
          </p:cNvPr>
          <p:cNvSpPr>
            <a:spLocks noChangeArrowheads="1"/>
          </p:cNvSpPr>
          <p:nvPr/>
        </p:nvSpPr>
        <p:spPr bwMode="auto">
          <a:xfrm>
            <a:off x="3429001" y="5873750"/>
            <a:ext cx="70083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1400" b="1">
                <a:solidFill>
                  <a:srgbClr val="000000"/>
                </a:solidFill>
              </a:rPr>
              <a:t>(Sea</a:t>
            </a:r>
          </a:p>
          <a:p>
            <a:pPr fontAlgn="base">
              <a:spcBef>
                <a:spcPct val="0"/>
              </a:spcBef>
              <a:spcAft>
                <a:spcPct val="0"/>
              </a:spcAft>
            </a:pPr>
            <a:r>
              <a:rPr lang="en-US" altLang="en-US" sz="1400" b="1">
                <a:solidFill>
                  <a:srgbClr val="000000"/>
                </a:solidFill>
              </a:rPr>
              <a:t>Level)</a:t>
            </a:r>
          </a:p>
        </p:txBody>
      </p:sp>
      <p:sp>
        <p:nvSpPr>
          <p:cNvPr id="12306" name="Rectangle 18">
            <a:extLst>
              <a:ext uri="{FF2B5EF4-FFF2-40B4-BE49-F238E27FC236}">
                <a16:creationId xmlns:a16="http://schemas.microsoft.com/office/drawing/2014/main" id="{DFFB8CC0-BE62-4807-A771-C22EA39B236C}"/>
              </a:ext>
            </a:extLst>
          </p:cNvPr>
          <p:cNvSpPr>
            <a:spLocks noChangeArrowheads="1"/>
          </p:cNvSpPr>
          <p:nvPr/>
        </p:nvSpPr>
        <p:spPr bwMode="auto">
          <a:xfrm>
            <a:off x="7642226" y="5989639"/>
            <a:ext cx="1241425" cy="86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90000"/>
              </a:lnSpc>
              <a:spcBef>
                <a:spcPct val="0"/>
              </a:spcBef>
              <a:spcAft>
                <a:spcPct val="0"/>
              </a:spcAft>
            </a:pPr>
            <a:r>
              <a:rPr lang="en-US" altLang="en-US" sz="1400" b="1">
                <a:solidFill>
                  <a:srgbClr val="000000"/>
                </a:solidFill>
              </a:rPr>
              <a:t>Pressure =</a:t>
            </a:r>
          </a:p>
          <a:p>
            <a:pPr fontAlgn="base">
              <a:lnSpc>
                <a:spcPct val="90000"/>
              </a:lnSpc>
              <a:spcBef>
                <a:spcPct val="0"/>
              </a:spcBef>
              <a:spcAft>
                <a:spcPct val="0"/>
              </a:spcAft>
            </a:pPr>
            <a:r>
              <a:rPr lang="en-US" altLang="en-US" sz="1400" b="1">
                <a:solidFill>
                  <a:srgbClr val="000000"/>
                </a:solidFill>
              </a:rPr>
              <a:t>1,000</a:t>
            </a:r>
          </a:p>
          <a:p>
            <a:pPr fontAlgn="base">
              <a:lnSpc>
                <a:spcPct val="90000"/>
              </a:lnSpc>
              <a:spcBef>
                <a:spcPct val="0"/>
              </a:spcBef>
              <a:spcAft>
                <a:spcPct val="0"/>
              </a:spcAft>
            </a:pPr>
            <a:r>
              <a:rPr lang="en-US" altLang="en-US" sz="1400" b="1">
                <a:solidFill>
                  <a:srgbClr val="000000"/>
                </a:solidFill>
              </a:rPr>
              <a:t>Millibars at</a:t>
            </a:r>
          </a:p>
          <a:p>
            <a:pPr fontAlgn="base">
              <a:lnSpc>
                <a:spcPct val="90000"/>
              </a:lnSpc>
              <a:spcBef>
                <a:spcPct val="0"/>
              </a:spcBef>
              <a:spcAft>
                <a:spcPct val="0"/>
              </a:spcAft>
            </a:pPr>
            <a:r>
              <a:rPr lang="en-US" altLang="en-US" sz="1400" b="1">
                <a:solidFill>
                  <a:srgbClr val="000000"/>
                </a:solidFill>
              </a:rPr>
              <a:t>ground level</a:t>
            </a:r>
          </a:p>
        </p:txBody>
      </p:sp>
      <p:sp>
        <p:nvSpPr>
          <p:cNvPr id="12307" name="Rectangle 19">
            <a:extLst>
              <a:ext uri="{FF2B5EF4-FFF2-40B4-BE49-F238E27FC236}">
                <a16:creationId xmlns:a16="http://schemas.microsoft.com/office/drawing/2014/main" id="{8F305686-3BBC-1768-6B97-E84329E7B199}"/>
              </a:ext>
            </a:extLst>
          </p:cNvPr>
          <p:cNvSpPr>
            <a:spLocks noChangeArrowheads="1"/>
          </p:cNvSpPr>
          <p:nvPr/>
        </p:nvSpPr>
        <p:spPr bwMode="auto">
          <a:xfrm rot="16200000">
            <a:off x="2728119" y="2834482"/>
            <a:ext cx="19034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1400" b="1">
                <a:solidFill>
                  <a:srgbClr val="000000"/>
                </a:solidFill>
              </a:rPr>
              <a:t>Altitude (kilometers)</a:t>
            </a:r>
          </a:p>
        </p:txBody>
      </p:sp>
      <p:sp>
        <p:nvSpPr>
          <p:cNvPr id="12308" name="Rectangle 20">
            <a:extLst>
              <a:ext uri="{FF2B5EF4-FFF2-40B4-BE49-F238E27FC236}">
                <a16:creationId xmlns:a16="http://schemas.microsoft.com/office/drawing/2014/main" id="{46BA185B-D559-C699-1009-BBEEFF78B462}"/>
              </a:ext>
            </a:extLst>
          </p:cNvPr>
          <p:cNvSpPr>
            <a:spLocks noChangeArrowheads="1"/>
          </p:cNvSpPr>
          <p:nvPr/>
        </p:nvSpPr>
        <p:spPr bwMode="auto">
          <a:xfrm rot="16200000">
            <a:off x="7495381" y="2909094"/>
            <a:ext cx="14684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1400" b="1">
                <a:solidFill>
                  <a:srgbClr val="000000"/>
                </a:solidFill>
              </a:rPr>
              <a:t>Altitude (miles)</a:t>
            </a:r>
          </a:p>
        </p:txBody>
      </p:sp>
      <p:sp>
        <p:nvSpPr>
          <p:cNvPr id="12309" name="Rectangle 21">
            <a:extLst>
              <a:ext uri="{FF2B5EF4-FFF2-40B4-BE49-F238E27FC236}">
                <a16:creationId xmlns:a16="http://schemas.microsoft.com/office/drawing/2014/main" id="{8137D391-33BE-7CE6-5E12-AE570E17086A}"/>
              </a:ext>
            </a:extLst>
          </p:cNvPr>
          <p:cNvSpPr>
            <a:spLocks noChangeArrowheads="1"/>
          </p:cNvSpPr>
          <p:nvPr/>
        </p:nvSpPr>
        <p:spPr bwMode="auto">
          <a:xfrm>
            <a:off x="7777163" y="242889"/>
            <a:ext cx="399468" cy="5583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lnSpc>
                <a:spcPct val="160000"/>
              </a:lnSpc>
              <a:spcBef>
                <a:spcPct val="0"/>
              </a:spcBef>
              <a:spcAft>
                <a:spcPct val="0"/>
              </a:spcAft>
            </a:pPr>
            <a:r>
              <a:rPr lang="en-US" altLang="en-US" sz="1500" b="1">
                <a:solidFill>
                  <a:srgbClr val="000000"/>
                </a:solidFill>
              </a:rPr>
              <a:t>75</a:t>
            </a:r>
          </a:p>
          <a:p>
            <a:pPr fontAlgn="base">
              <a:lnSpc>
                <a:spcPct val="160000"/>
              </a:lnSpc>
              <a:spcBef>
                <a:spcPct val="0"/>
              </a:spcBef>
              <a:spcAft>
                <a:spcPct val="0"/>
              </a:spcAft>
            </a:pPr>
            <a:endParaRPr lang="en-US" altLang="en-US" sz="1500" b="1">
              <a:solidFill>
                <a:srgbClr val="000000"/>
              </a:solidFill>
            </a:endParaRPr>
          </a:p>
          <a:p>
            <a:pPr fontAlgn="base">
              <a:lnSpc>
                <a:spcPct val="160000"/>
              </a:lnSpc>
              <a:spcBef>
                <a:spcPct val="0"/>
              </a:spcBef>
              <a:spcAft>
                <a:spcPct val="0"/>
              </a:spcAft>
            </a:pPr>
            <a:r>
              <a:rPr lang="en-US" altLang="en-US" sz="1500" b="1">
                <a:solidFill>
                  <a:srgbClr val="000000"/>
                </a:solidFill>
              </a:rPr>
              <a:t>65</a:t>
            </a:r>
          </a:p>
          <a:p>
            <a:pPr fontAlgn="base">
              <a:lnSpc>
                <a:spcPct val="160000"/>
              </a:lnSpc>
              <a:spcBef>
                <a:spcPct val="0"/>
              </a:spcBef>
              <a:spcAft>
                <a:spcPct val="0"/>
              </a:spcAft>
            </a:pPr>
            <a:endParaRPr lang="en-US" altLang="en-US" sz="1500" b="1">
              <a:solidFill>
                <a:srgbClr val="000000"/>
              </a:solidFill>
            </a:endParaRPr>
          </a:p>
          <a:p>
            <a:pPr fontAlgn="base">
              <a:lnSpc>
                <a:spcPct val="160000"/>
              </a:lnSpc>
              <a:spcBef>
                <a:spcPct val="0"/>
              </a:spcBef>
              <a:spcAft>
                <a:spcPct val="0"/>
              </a:spcAft>
            </a:pPr>
            <a:r>
              <a:rPr lang="en-US" altLang="en-US" sz="1500" b="1">
                <a:solidFill>
                  <a:srgbClr val="000000"/>
                </a:solidFill>
              </a:rPr>
              <a:t>55</a:t>
            </a:r>
          </a:p>
          <a:p>
            <a:pPr fontAlgn="base">
              <a:lnSpc>
                <a:spcPct val="160000"/>
              </a:lnSpc>
              <a:spcBef>
                <a:spcPct val="0"/>
              </a:spcBef>
              <a:spcAft>
                <a:spcPct val="0"/>
              </a:spcAft>
            </a:pPr>
            <a:endParaRPr lang="en-US" altLang="en-US" sz="1500" b="1">
              <a:solidFill>
                <a:srgbClr val="000000"/>
              </a:solidFill>
            </a:endParaRPr>
          </a:p>
          <a:p>
            <a:pPr fontAlgn="base">
              <a:lnSpc>
                <a:spcPct val="160000"/>
              </a:lnSpc>
              <a:spcBef>
                <a:spcPct val="0"/>
              </a:spcBef>
              <a:spcAft>
                <a:spcPct val="0"/>
              </a:spcAft>
            </a:pPr>
            <a:r>
              <a:rPr lang="en-US" altLang="en-US" sz="1500" b="1">
                <a:solidFill>
                  <a:srgbClr val="000000"/>
                </a:solidFill>
              </a:rPr>
              <a:t>45</a:t>
            </a:r>
          </a:p>
          <a:p>
            <a:pPr fontAlgn="base">
              <a:lnSpc>
                <a:spcPct val="160000"/>
              </a:lnSpc>
              <a:spcBef>
                <a:spcPct val="0"/>
              </a:spcBef>
              <a:spcAft>
                <a:spcPct val="0"/>
              </a:spcAft>
            </a:pPr>
            <a:endParaRPr lang="en-US" altLang="en-US" sz="1500" b="1">
              <a:solidFill>
                <a:srgbClr val="000000"/>
              </a:solidFill>
            </a:endParaRPr>
          </a:p>
          <a:p>
            <a:pPr fontAlgn="base">
              <a:lnSpc>
                <a:spcPct val="160000"/>
              </a:lnSpc>
              <a:spcBef>
                <a:spcPct val="0"/>
              </a:spcBef>
              <a:spcAft>
                <a:spcPct val="0"/>
              </a:spcAft>
            </a:pPr>
            <a:r>
              <a:rPr lang="en-US" altLang="en-US" sz="1500" b="1">
                <a:solidFill>
                  <a:srgbClr val="000000"/>
                </a:solidFill>
              </a:rPr>
              <a:t>35</a:t>
            </a:r>
          </a:p>
          <a:p>
            <a:pPr fontAlgn="base">
              <a:lnSpc>
                <a:spcPct val="160000"/>
              </a:lnSpc>
              <a:spcBef>
                <a:spcPct val="0"/>
              </a:spcBef>
              <a:spcAft>
                <a:spcPct val="0"/>
              </a:spcAft>
            </a:pPr>
            <a:endParaRPr lang="en-US" altLang="en-US" sz="1500" b="1">
              <a:solidFill>
                <a:srgbClr val="000000"/>
              </a:solidFill>
            </a:endParaRPr>
          </a:p>
          <a:p>
            <a:pPr fontAlgn="base">
              <a:lnSpc>
                <a:spcPct val="160000"/>
              </a:lnSpc>
              <a:spcBef>
                <a:spcPct val="0"/>
              </a:spcBef>
              <a:spcAft>
                <a:spcPct val="0"/>
              </a:spcAft>
            </a:pPr>
            <a:r>
              <a:rPr lang="en-US" altLang="en-US" sz="1500" b="1">
                <a:solidFill>
                  <a:srgbClr val="000000"/>
                </a:solidFill>
              </a:rPr>
              <a:t>25</a:t>
            </a:r>
          </a:p>
          <a:p>
            <a:pPr fontAlgn="base">
              <a:lnSpc>
                <a:spcPct val="160000"/>
              </a:lnSpc>
              <a:spcBef>
                <a:spcPct val="0"/>
              </a:spcBef>
              <a:spcAft>
                <a:spcPct val="0"/>
              </a:spcAft>
            </a:pPr>
            <a:endParaRPr lang="en-US" altLang="en-US" sz="1500" b="1">
              <a:solidFill>
                <a:srgbClr val="000000"/>
              </a:solidFill>
            </a:endParaRPr>
          </a:p>
          <a:p>
            <a:pPr fontAlgn="base">
              <a:lnSpc>
                <a:spcPct val="160000"/>
              </a:lnSpc>
              <a:spcBef>
                <a:spcPct val="0"/>
              </a:spcBef>
              <a:spcAft>
                <a:spcPct val="0"/>
              </a:spcAft>
            </a:pPr>
            <a:r>
              <a:rPr lang="en-US" altLang="en-US" sz="1500" b="1">
                <a:solidFill>
                  <a:srgbClr val="000000"/>
                </a:solidFill>
              </a:rPr>
              <a:t>15</a:t>
            </a:r>
          </a:p>
          <a:p>
            <a:pPr fontAlgn="base">
              <a:lnSpc>
                <a:spcPct val="160000"/>
              </a:lnSpc>
              <a:spcBef>
                <a:spcPct val="0"/>
              </a:spcBef>
              <a:spcAft>
                <a:spcPct val="0"/>
              </a:spcAft>
            </a:pPr>
            <a:endParaRPr lang="en-US" altLang="en-US" sz="1500" b="1">
              <a:solidFill>
                <a:srgbClr val="000000"/>
              </a:solidFill>
            </a:endParaRPr>
          </a:p>
          <a:p>
            <a:pPr fontAlgn="base">
              <a:lnSpc>
                <a:spcPct val="160000"/>
              </a:lnSpc>
              <a:spcBef>
                <a:spcPct val="0"/>
              </a:spcBef>
              <a:spcAft>
                <a:spcPct val="0"/>
              </a:spcAft>
            </a:pPr>
            <a:r>
              <a:rPr lang="en-US" altLang="en-US" sz="1500" b="1">
                <a:solidFill>
                  <a:srgbClr val="000000"/>
                </a:solidFill>
              </a:rPr>
              <a:t>5</a:t>
            </a:r>
          </a:p>
        </p:txBody>
      </p:sp>
      <p:sp>
        <p:nvSpPr>
          <p:cNvPr id="12310" name="Rectangle 22">
            <a:extLst>
              <a:ext uri="{FF2B5EF4-FFF2-40B4-BE49-F238E27FC236}">
                <a16:creationId xmlns:a16="http://schemas.microsoft.com/office/drawing/2014/main" id="{5B94BBE0-194C-2245-3E6B-8396CCB174EE}"/>
              </a:ext>
            </a:extLst>
          </p:cNvPr>
          <p:cNvSpPr>
            <a:spLocks noChangeArrowheads="1"/>
          </p:cNvSpPr>
          <p:nvPr/>
        </p:nvSpPr>
        <p:spPr bwMode="auto">
          <a:xfrm>
            <a:off x="4275139" y="6054726"/>
            <a:ext cx="323518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1200" b="1">
                <a:solidFill>
                  <a:srgbClr val="CC0000"/>
                </a:solidFill>
              </a:rPr>
              <a:t>–80      –40          0         40          80        120</a:t>
            </a:r>
          </a:p>
        </p:txBody>
      </p:sp>
      <p:sp>
        <p:nvSpPr>
          <p:cNvPr id="12311" name="Rectangle 23">
            <a:extLst>
              <a:ext uri="{FF2B5EF4-FFF2-40B4-BE49-F238E27FC236}">
                <a16:creationId xmlns:a16="http://schemas.microsoft.com/office/drawing/2014/main" id="{34F2B6C8-D929-0E9B-6B63-AB9235593567}"/>
              </a:ext>
            </a:extLst>
          </p:cNvPr>
          <p:cNvSpPr>
            <a:spLocks noChangeArrowheads="1"/>
          </p:cNvSpPr>
          <p:nvPr/>
        </p:nvSpPr>
        <p:spPr bwMode="auto">
          <a:xfrm>
            <a:off x="5219700" y="6292850"/>
            <a:ext cx="14224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fontAlgn="base">
              <a:spcBef>
                <a:spcPct val="0"/>
              </a:spcBef>
              <a:spcAft>
                <a:spcPct val="0"/>
              </a:spcAft>
            </a:pPr>
            <a:r>
              <a:rPr lang="en-US" altLang="en-US" sz="1200" b="1">
                <a:solidFill>
                  <a:srgbClr val="CC0000"/>
                </a:solidFill>
              </a:rPr>
              <a:t>Temperature (°C)</a:t>
            </a:r>
          </a:p>
        </p:txBody>
      </p:sp>
      <p:sp>
        <p:nvSpPr>
          <p:cNvPr id="12312" name="Rectangle 24">
            <a:extLst>
              <a:ext uri="{FF2B5EF4-FFF2-40B4-BE49-F238E27FC236}">
                <a16:creationId xmlns:a16="http://schemas.microsoft.com/office/drawing/2014/main" id="{88CB87C6-8957-0D84-2036-9D94BCF63CB2}"/>
              </a:ext>
            </a:extLst>
          </p:cNvPr>
          <p:cNvSpPr>
            <a:spLocks noChangeArrowheads="1"/>
          </p:cNvSpPr>
          <p:nvPr/>
        </p:nvSpPr>
        <p:spPr bwMode="auto">
          <a:xfrm>
            <a:off x="3824289" y="377826"/>
            <a:ext cx="503237" cy="580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ＭＳ Ｐゴシック" panose="020B0400000000000000" pitchFamily="34" charset="-128"/>
              </a:defRPr>
            </a:lvl1pPr>
            <a:lvl2pPr marL="742950" indent="-285750">
              <a:defRPr>
                <a:solidFill>
                  <a:schemeClr val="tx1"/>
                </a:solidFill>
                <a:latin typeface="Arial" panose="020B0604020202020204" pitchFamily="34" charset="0"/>
                <a:ea typeface="ＭＳ Ｐゴシック" panose="020B0400000000000000" pitchFamily="34" charset="-128"/>
              </a:defRPr>
            </a:lvl2pPr>
            <a:lvl3pPr marL="1143000" indent="-228600">
              <a:defRPr>
                <a:solidFill>
                  <a:schemeClr val="tx1"/>
                </a:solidFill>
                <a:latin typeface="Arial" panose="020B0604020202020204" pitchFamily="34" charset="0"/>
                <a:ea typeface="ＭＳ Ｐゴシック" panose="020B0400000000000000" pitchFamily="34" charset="-128"/>
              </a:defRPr>
            </a:lvl3pPr>
            <a:lvl4pPr marL="1600200" indent="-228600">
              <a:defRPr>
                <a:solidFill>
                  <a:schemeClr val="tx1"/>
                </a:solidFill>
                <a:latin typeface="Arial" panose="020B0604020202020204" pitchFamily="34" charset="0"/>
                <a:ea typeface="ＭＳ Ｐゴシック" panose="020B0400000000000000" pitchFamily="34" charset="-128"/>
              </a:defRPr>
            </a:lvl4pPr>
            <a:lvl5pPr marL="2057400" indent="-228600">
              <a:defRPr>
                <a:solidFill>
                  <a:schemeClr val="tx1"/>
                </a:solidFill>
                <a:latin typeface="Arial" panose="020B0604020202020204" pitchFamily="34" charset="0"/>
                <a:ea typeface="ＭＳ Ｐゴシック" panose="020B0400000000000000"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400000000000000" pitchFamily="34" charset="-128"/>
              </a:defRPr>
            </a:lvl9pPr>
          </a:lstStyle>
          <a:p>
            <a:pPr algn="r" fontAlgn="base">
              <a:spcBef>
                <a:spcPct val="0"/>
              </a:spcBef>
              <a:spcAft>
                <a:spcPct val="0"/>
              </a:spcAft>
            </a:pPr>
            <a:r>
              <a:rPr lang="en-US" altLang="en-US" sz="1500" b="1">
                <a:solidFill>
                  <a:srgbClr val="000000"/>
                </a:solidFill>
              </a:rPr>
              <a:t>120</a:t>
            </a:r>
          </a:p>
          <a:p>
            <a:pPr algn="r" fontAlgn="base">
              <a:spcBef>
                <a:spcPct val="0"/>
              </a:spcBef>
              <a:spcAft>
                <a:spcPct val="0"/>
              </a:spcAft>
            </a:pPr>
            <a:endParaRPr lang="en-US" altLang="en-US" sz="1500" b="1">
              <a:solidFill>
                <a:srgbClr val="000000"/>
              </a:solidFill>
            </a:endParaRPr>
          </a:p>
          <a:p>
            <a:pPr algn="r" fontAlgn="base">
              <a:spcBef>
                <a:spcPct val="0"/>
              </a:spcBef>
              <a:spcAft>
                <a:spcPct val="0"/>
              </a:spcAft>
            </a:pPr>
            <a:r>
              <a:rPr lang="en-US" altLang="en-US" sz="1500" b="1">
                <a:solidFill>
                  <a:srgbClr val="000000"/>
                </a:solidFill>
              </a:rPr>
              <a:t>110</a:t>
            </a:r>
          </a:p>
          <a:p>
            <a:pPr algn="r" fontAlgn="base">
              <a:spcBef>
                <a:spcPct val="0"/>
              </a:spcBef>
              <a:spcAft>
                <a:spcPct val="0"/>
              </a:spcAft>
            </a:pPr>
            <a:endParaRPr lang="en-US" altLang="en-US" sz="1500" b="1">
              <a:solidFill>
                <a:srgbClr val="000000"/>
              </a:solidFill>
            </a:endParaRPr>
          </a:p>
          <a:p>
            <a:pPr algn="r" fontAlgn="base">
              <a:spcBef>
                <a:spcPct val="0"/>
              </a:spcBef>
              <a:spcAft>
                <a:spcPct val="0"/>
              </a:spcAft>
            </a:pPr>
            <a:r>
              <a:rPr lang="en-US" altLang="en-US" sz="1500" b="1">
                <a:solidFill>
                  <a:srgbClr val="000000"/>
                </a:solidFill>
              </a:rPr>
              <a:t>100</a:t>
            </a:r>
          </a:p>
          <a:p>
            <a:pPr algn="r" fontAlgn="base">
              <a:spcBef>
                <a:spcPct val="0"/>
              </a:spcBef>
              <a:spcAft>
                <a:spcPct val="0"/>
              </a:spcAft>
            </a:pPr>
            <a:endParaRPr lang="en-US" altLang="en-US" sz="1500" b="1">
              <a:solidFill>
                <a:srgbClr val="000000"/>
              </a:solidFill>
            </a:endParaRPr>
          </a:p>
          <a:p>
            <a:pPr algn="r" fontAlgn="base">
              <a:spcBef>
                <a:spcPct val="0"/>
              </a:spcBef>
              <a:spcAft>
                <a:spcPct val="0"/>
              </a:spcAft>
            </a:pPr>
            <a:r>
              <a:rPr lang="en-US" altLang="en-US" sz="1500" b="1">
                <a:solidFill>
                  <a:srgbClr val="000000"/>
                </a:solidFill>
              </a:rPr>
              <a:t>90</a:t>
            </a:r>
          </a:p>
          <a:p>
            <a:pPr algn="r" fontAlgn="base">
              <a:spcBef>
                <a:spcPct val="0"/>
              </a:spcBef>
              <a:spcAft>
                <a:spcPct val="0"/>
              </a:spcAft>
            </a:pPr>
            <a:endParaRPr lang="en-US" altLang="en-US" sz="1500" b="1">
              <a:solidFill>
                <a:srgbClr val="000000"/>
              </a:solidFill>
            </a:endParaRPr>
          </a:p>
          <a:p>
            <a:pPr algn="r" fontAlgn="base">
              <a:spcBef>
                <a:spcPct val="0"/>
              </a:spcBef>
              <a:spcAft>
                <a:spcPct val="0"/>
              </a:spcAft>
            </a:pPr>
            <a:r>
              <a:rPr lang="en-US" altLang="en-US" sz="1500" b="1">
                <a:solidFill>
                  <a:srgbClr val="000000"/>
                </a:solidFill>
              </a:rPr>
              <a:t>80</a:t>
            </a:r>
          </a:p>
          <a:p>
            <a:pPr algn="r" fontAlgn="base">
              <a:spcBef>
                <a:spcPct val="0"/>
              </a:spcBef>
              <a:spcAft>
                <a:spcPct val="0"/>
              </a:spcAft>
            </a:pPr>
            <a:endParaRPr lang="en-US" altLang="en-US" sz="1500" b="1">
              <a:solidFill>
                <a:srgbClr val="000000"/>
              </a:solidFill>
            </a:endParaRPr>
          </a:p>
          <a:p>
            <a:pPr algn="r" fontAlgn="base">
              <a:spcBef>
                <a:spcPct val="0"/>
              </a:spcBef>
              <a:spcAft>
                <a:spcPct val="0"/>
              </a:spcAft>
            </a:pPr>
            <a:r>
              <a:rPr lang="en-US" altLang="en-US" sz="1500" b="1">
                <a:solidFill>
                  <a:srgbClr val="000000"/>
                </a:solidFill>
              </a:rPr>
              <a:t>70</a:t>
            </a:r>
          </a:p>
          <a:p>
            <a:pPr algn="r" fontAlgn="base">
              <a:spcBef>
                <a:spcPct val="0"/>
              </a:spcBef>
              <a:spcAft>
                <a:spcPct val="0"/>
              </a:spcAft>
            </a:pPr>
            <a:endParaRPr lang="en-US" altLang="en-US" sz="1500" b="1">
              <a:solidFill>
                <a:srgbClr val="000000"/>
              </a:solidFill>
            </a:endParaRPr>
          </a:p>
          <a:p>
            <a:pPr algn="r" fontAlgn="base">
              <a:spcBef>
                <a:spcPct val="0"/>
              </a:spcBef>
              <a:spcAft>
                <a:spcPct val="0"/>
              </a:spcAft>
            </a:pPr>
            <a:r>
              <a:rPr lang="en-US" altLang="en-US" sz="1500" b="1">
                <a:solidFill>
                  <a:srgbClr val="000000"/>
                </a:solidFill>
              </a:rPr>
              <a:t>60</a:t>
            </a:r>
          </a:p>
          <a:p>
            <a:pPr algn="r" fontAlgn="base">
              <a:spcBef>
                <a:spcPct val="0"/>
              </a:spcBef>
              <a:spcAft>
                <a:spcPct val="0"/>
              </a:spcAft>
            </a:pPr>
            <a:endParaRPr lang="en-US" altLang="en-US" sz="1500" b="1">
              <a:solidFill>
                <a:srgbClr val="000000"/>
              </a:solidFill>
            </a:endParaRPr>
          </a:p>
          <a:p>
            <a:pPr algn="r" fontAlgn="base">
              <a:spcBef>
                <a:spcPct val="0"/>
              </a:spcBef>
              <a:spcAft>
                <a:spcPct val="0"/>
              </a:spcAft>
            </a:pPr>
            <a:r>
              <a:rPr lang="en-US" altLang="en-US" sz="1500" b="1">
                <a:solidFill>
                  <a:srgbClr val="000000"/>
                </a:solidFill>
              </a:rPr>
              <a:t>50</a:t>
            </a:r>
          </a:p>
          <a:p>
            <a:pPr algn="r" fontAlgn="base">
              <a:spcBef>
                <a:spcPct val="0"/>
              </a:spcBef>
              <a:spcAft>
                <a:spcPct val="0"/>
              </a:spcAft>
            </a:pPr>
            <a:endParaRPr lang="en-US" altLang="en-US" sz="1500" b="1">
              <a:solidFill>
                <a:srgbClr val="000000"/>
              </a:solidFill>
            </a:endParaRPr>
          </a:p>
          <a:p>
            <a:pPr algn="r" fontAlgn="base">
              <a:spcBef>
                <a:spcPct val="0"/>
              </a:spcBef>
              <a:spcAft>
                <a:spcPct val="0"/>
              </a:spcAft>
            </a:pPr>
            <a:r>
              <a:rPr lang="en-US" altLang="en-US" sz="1500" b="1">
                <a:solidFill>
                  <a:srgbClr val="000000"/>
                </a:solidFill>
              </a:rPr>
              <a:t>40</a:t>
            </a:r>
          </a:p>
          <a:p>
            <a:pPr algn="r" fontAlgn="base">
              <a:spcBef>
                <a:spcPct val="0"/>
              </a:spcBef>
              <a:spcAft>
                <a:spcPct val="0"/>
              </a:spcAft>
            </a:pPr>
            <a:endParaRPr lang="en-US" altLang="en-US" sz="1500" b="1">
              <a:solidFill>
                <a:srgbClr val="000000"/>
              </a:solidFill>
            </a:endParaRPr>
          </a:p>
          <a:p>
            <a:pPr algn="r" fontAlgn="base">
              <a:spcBef>
                <a:spcPct val="0"/>
              </a:spcBef>
              <a:spcAft>
                <a:spcPct val="0"/>
              </a:spcAft>
            </a:pPr>
            <a:r>
              <a:rPr lang="en-US" altLang="en-US" sz="1500" b="1">
                <a:solidFill>
                  <a:srgbClr val="000000"/>
                </a:solidFill>
              </a:rPr>
              <a:t>30</a:t>
            </a:r>
          </a:p>
          <a:p>
            <a:pPr algn="r" fontAlgn="base">
              <a:spcBef>
                <a:spcPct val="0"/>
              </a:spcBef>
              <a:spcAft>
                <a:spcPct val="0"/>
              </a:spcAft>
            </a:pPr>
            <a:endParaRPr lang="en-US" altLang="en-US" sz="1500" b="1">
              <a:solidFill>
                <a:srgbClr val="000000"/>
              </a:solidFill>
            </a:endParaRPr>
          </a:p>
          <a:p>
            <a:pPr algn="r" fontAlgn="base">
              <a:spcBef>
                <a:spcPct val="0"/>
              </a:spcBef>
              <a:spcAft>
                <a:spcPct val="0"/>
              </a:spcAft>
            </a:pPr>
            <a:r>
              <a:rPr lang="en-US" altLang="en-US" sz="1500" b="1">
                <a:solidFill>
                  <a:srgbClr val="000000"/>
                </a:solidFill>
              </a:rPr>
              <a:t>20</a:t>
            </a:r>
          </a:p>
          <a:p>
            <a:pPr algn="r" fontAlgn="base">
              <a:spcBef>
                <a:spcPct val="0"/>
              </a:spcBef>
              <a:spcAft>
                <a:spcPct val="0"/>
              </a:spcAft>
            </a:pPr>
            <a:endParaRPr lang="en-US" altLang="en-US" sz="1500" b="1">
              <a:solidFill>
                <a:srgbClr val="000000"/>
              </a:solidFill>
            </a:endParaRPr>
          </a:p>
          <a:p>
            <a:pPr algn="r" fontAlgn="base">
              <a:spcBef>
                <a:spcPct val="0"/>
              </a:spcBef>
              <a:spcAft>
                <a:spcPct val="0"/>
              </a:spcAft>
            </a:pPr>
            <a:r>
              <a:rPr lang="en-US" altLang="en-US" sz="1500" b="1">
                <a:solidFill>
                  <a:srgbClr val="000000"/>
                </a:solidFill>
              </a:rPr>
              <a:t>10</a:t>
            </a:r>
          </a:p>
          <a:p>
            <a:pPr algn="r" fontAlgn="base">
              <a:spcBef>
                <a:spcPct val="0"/>
              </a:spcBef>
              <a:spcAft>
                <a:spcPct val="0"/>
              </a:spcAft>
            </a:pPr>
            <a:endParaRPr lang="en-US" altLang="en-US" sz="1500" b="1">
              <a:solidFill>
                <a:srgbClr val="000000"/>
              </a:solidFill>
            </a:endParaRPr>
          </a:p>
          <a:p>
            <a:pPr algn="r" fontAlgn="base">
              <a:spcBef>
                <a:spcPct val="0"/>
              </a:spcBef>
              <a:spcAft>
                <a:spcPct val="0"/>
              </a:spcAft>
            </a:pPr>
            <a:r>
              <a:rPr lang="en-US" altLang="en-US" sz="1500" b="1">
                <a:solidFill>
                  <a:srgbClr val="000000"/>
                </a:solidFill>
              </a:rPr>
              <a:t>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157B654-B976-6DF5-4144-0B470739C203}"/>
              </a:ext>
            </a:extLst>
          </p:cNvPr>
          <p:cNvSpPr>
            <a:spLocks noGrp="1" noChangeArrowheads="1"/>
          </p:cNvSpPr>
          <p:nvPr>
            <p:ph type="title"/>
          </p:nvPr>
        </p:nvSpPr>
        <p:spPr/>
        <p:txBody>
          <a:bodyPr/>
          <a:lstStyle/>
          <a:p>
            <a:pPr eaLnBrk="1" hangingPunct="1"/>
            <a:r>
              <a:rPr lang="en-US" altLang="en-US" i="1" dirty="0"/>
              <a:t>What Are the Major Air Pollution Problems? </a:t>
            </a:r>
          </a:p>
        </p:txBody>
      </p:sp>
      <p:sp>
        <p:nvSpPr>
          <p:cNvPr id="14339" name="Rectangle 3">
            <a:extLst>
              <a:ext uri="{FF2B5EF4-FFF2-40B4-BE49-F238E27FC236}">
                <a16:creationId xmlns:a16="http://schemas.microsoft.com/office/drawing/2014/main" id="{9C2E37CF-575E-D5F7-7C8F-62E70836151E}"/>
              </a:ext>
            </a:extLst>
          </p:cNvPr>
          <p:cNvSpPr>
            <a:spLocks noGrp="1" noChangeArrowheads="1"/>
          </p:cNvSpPr>
          <p:nvPr>
            <p:ph type="body" idx="1"/>
          </p:nvPr>
        </p:nvSpPr>
        <p:spPr/>
        <p:txBody>
          <a:bodyPr/>
          <a:lstStyle/>
          <a:p>
            <a:pPr marL="0" indent="0" eaLnBrk="1" hangingPunct="1">
              <a:buNone/>
            </a:pPr>
            <a:r>
              <a:rPr lang="en-US" altLang="en-US" b="1" i="1" dirty="0"/>
              <a:t>Concept (Out Door )</a:t>
            </a:r>
            <a:r>
              <a:rPr lang="en-US" altLang="en-US" i="1" dirty="0"/>
              <a:t> </a:t>
            </a:r>
          </a:p>
          <a:p>
            <a:pPr marL="0" indent="0" eaLnBrk="1" hangingPunct="1">
              <a:buNone/>
            </a:pPr>
            <a:r>
              <a:rPr lang="en-US" altLang="en-US" i="1" dirty="0"/>
              <a:t>Three major outdoor air pollution problems are industrial smog from burning coal, photochemical smog from motor vehicle and industrial emissions, and acid deposition from coal burning and motor vehicle exhaust.</a:t>
            </a:r>
          </a:p>
          <a:p>
            <a:pPr eaLnBrk="1" hangingPunct="1"/>
            <a:endParaRPr lang="en-US" altLang="en-US"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42ECFDA-0EA4-9A3D-0A2D-46F154AA4312}"/>
              </a:ext>
            </a:extLst>
          </p:cNvPr>
          <p:cNvSpPr>
            <a:spLocks noGrp="1" noChangeArrowheads="1"/>
          </p:cNvSpPr>
          <p:nvPr>
            <p:ph type="title"/>
          </p:nvPr>
        </p:nvSpPr>
        <p:spPr/>
        <p:txBody>
          <a:bodyPr/>
          <a:lstStyle/>
          <a:p>
            <a:pPr eaLnBrk="1" hangingPunct="1"/>
            <a:r>
              <a:rPr lang="en-US" altLang="en-US" i="1" dirty="0"/>
              <a:t> What Are the Major Air Pollution Problems? </a:t>
            </a:r>
          </a:p>
        </p:txBody>
      </p:sp>
      <p:sp>
        <p:nvSpPr>
          <p:cNvPr id="15363" name="Rectangle 3">
            <a:extLst>
              <a:ext uri="{FF2B5EF4-FFF2-40B4-BE49-F238E27FC236}">
                <a16:creationId xmlns:a16="http://schemas.microsoft.com/office/drawing/2014/main" id="{F11B2B33-71B4-DD60-7A3F-F225922C0DD7}"/>
              </a:ext>
            </a:extLst>
          </p:cNvPr>
          <p:cNvSpPr>
            <a:spLocks noGrp="1" noChangeArrowheads="1"/>
          </p:cNvSpPr>
          <p:nvPr>
            <p:ph type="body" idx="1"/>
          </p:nvPr>
        </p:nvSpPr>
        <p:spPr/>
        <p:txBody>
          <a:bodyPr/>
          <a:lstStyle/>
          <a:p>
            <a:pPr eaLnBrk="1" hangingPunct="1"/>
            <a:r>
              <a:rPr lang="en-US" altLang="en-US" b="1" i="1" dirty="0"/>
              <a:t>Concept (Indoor)</a:t>
            </a:r>
          </a:p>
          <a:p>
            <a:pPr marL="0" indent="0" eaLnBrk="1" hangingPunct="1">
              <a:buNone/>
            </a:pPr>
            <a:r>
              <a:rPr lang="en-US" altLang="en-US" i="1" dirty="0"/>
              <a:t>The most threatening indoor air pollutants are smoke and soot from wood and coal fires (mostly in developing countries) and chemicals used in building materials and products.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E6DF34E-A485-168E-46E0-23EC5FC66BDA}"/>
              </a:ext>
            </a:extLst>
          </p:cNvPr>
          <p:cNvSpPr>
            <a:spLocks noGrp="1" noChangeArrowheads="1"/>
          </p:cNvSpPr>
          <p:nvPr>
            <p:ph type="title"/>
          </p:nvPr>
        </p:nvSpPr>
        <p:spPr/>
        <p:txBody>
          <a:bodyPr/>
          <a:lstStyle/>
          <a:p>
            <a:pPr eaLnBrk="1" hangingPunct="1"/>
            <a:r>
              <a:rPr lang="en-US" altLang="en-US"/>
              <a:t>Outdoor Air Pollution</a:t>
            </a:r>
          </a:p>
        </p:txBody>
      </p:sp>
      <p:sp>
        <p:nvSpPr>
          <p:cNvPr id="16387" name="Rectangle 3">
            <a:extLst>
              <a:ext uri="{FF2B5EF4-FFF2-40B4-BE49-F238E27FC236}">
                <a16:creationId xmlns:a16="http://schemas.microsoft.com/office/drawing/2014/main" id="{291FDEA6-43CC-4E49-D9CD-452EDCB5741A}"/>
              </a:ext>
            </a:extLst>
          </p:cNvPr>
          <p:cNvSpPr>
            <a:spLocks noGrp="1" noChangeArrowheads="1"/>
          </p:cNvSpPr>
          <p:nvPr>
            <p:ph type="body" idx="1"/>
          </p:nvPr>
        </p:nvSpPr>
        <p:spPr/>
        <p:txBody>
          <a:bodyPr/>
          <a:lstStyle/>
          <a:p>
            <a:pPr eaLnBrk="1" hangingPunct="1"/>
            <a:r>
              <a:rPr lang="en-US" altLang="en-US"/>
              <a:t>What is </a:t>
            </a:r>
            <a:r>
              <a:rPr lang="en-US" altLang="en-US" b="1">
                <a:solidFill>
                  <a:srgbClr val="1F881A"/>
                </a:solidFill>
              </a:rPr>
              <a:t>air pollution</a:t>
            </a:r>
            <a:r>
              <a:rPr lang="en-US" altLang="en-US"/>
              <a:t>?</a:t>
            </a:r>
            <a:endParaRPr lang="en-US" altLang="en-US" b="1">
              <a:solidFill>
                <a:srgbClr val="1F881A"/>
              </a:solidFill>
            </a:endParaRPr>
          </a:p>
          <a:p>
            <a:pPr eaLnBrk="1" hangingPunct="1"/>
            <a:r>
              <a:rPr lang="en-US" altLang="en-US"/>
              <a:t>Stationary and mobile sources</a:t>
            </a:r>
          </a:p>
          <a:p>
            <a:pPr eaLnBrk="1" hangingPunct="1"/>
            <a:r>
              <a:rPr lang="en-US" altLang="en-US" b="1">
                <a:solidFill>
                  <a:srgbClr val="1F881A"/>
                </a:solidFill>
              </a:rPr>
              <a:t>Primary pollutants</a:t>
            </a:r>
            <a:endParaRPr lang="en-US" altLang="en-US"/>
          </a:p>
          <a:p>
            <a:pPr eaLnBrk="1" hangingPunct="1"/>
            <a:r>
              <a:rPr lang="en-US" altLang="en-US" b="1">
                <a:solidFill>
                  <a:srgbClr val="1F881A"/>
                </a:solidFill>
              </a:rPr>
              <a:t>Secondary pollutants</a:t>
            </a:r>
          </a:p>
          <a:p>
            <a:pPr eaLnBrk="1" hangingPunct="1"/>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endParaRPr lang="en-US" altLang="en-US">
              <a:solidFill>
                <a:prstClr val="black">
                  <a:tint val="75000"/>
                </a:prstClr>
              </a:solidFill>
              <a:latin typeface="Calibri"/>
            </a:endParaRPr>
          </a:p>
        </p:txBody>
      </p:sp>
      <p:sp>
        <p:nvSpPr>
          <p:cNvPr id="7" name="Footer Placeholder 5"/>
          <p:cNvSpPr>
            <a:spLocks noGrp="1"/>
          </p:cNvSpPr>
          <p:nvPr>
            <p:ph type="ftr" sz="quarter" idx="11"/>
          </p:nvPr>
        </p:nvSpPr>
        <p:spPr/>
        <p:txBody>
          <a:bodyPr/>
          <a:lstStyle/>
          <a:p>
            <a:endParaRPr lang="en-US" altLang="en-US">
              <a:solidFill>
                <a:prstClr val="black">
                  <a:tint val="75000"/>
                </a:prstClr>
              </a:solidFill>
              <a:latin typeface="Calibri"/>
            </a:endParaRPr>
          </a:p>
        </p:txBody>
      </p:sp>
      <p:sp>
        <p:nvSpPr>
          <p:cNvPr id="41986" name="Rectangle 2"/>
          <p:cNvSpPr>
            <a:spLocks noGrp="1" noChangeArrowheads="1"/>
          </p:cNvSpPr>
          <p:nvPr>
            <p:ph type="title"/>
          </p:nvPr>
        </p:nvSpPr>
        <p:spPr>
          <a:xfrm>
            <a:off x="1752600" y="0"/>
            <a:ext cx="9144000" cy="914400"/>
          </a:xfrm>
          <a:noFill/>
          <a:ln/>
        </p:spPr>
        <p:txBody>
          <a:bodyPr/>
          <a:lstStyle/>
          <a:p>
            <a:r>
              <a:rPr lang="en-US" altLang="en-US" dirty="0"/>
              <a:t>Outdoor Air Pollution</a:t>
            </a:r>
          </a:p>
        </p:txBody>
      </p:sp>
      <p:sp>
        <p:nvSpPr>
          <p:cNvPr id="41993" name="Rectangle 9"/>
          <p:cNvSpPr>
            <a:spLocks noGrp="1" noChangeArrowheads="1"/>
          </p:cNvSpPr>
          <p:nvPr>
            <p:ph type="body" sz="half" idx="1"/>
          </p:nvPr>
        </p:nvSpPr>
        <p:spPr bwMode="auto">
          <a:xfrm>
            <a:off x="2209800" y="914401"/>
            <a:ext cx="8229600" cy="2185987"/>
          </a:xfrm>
          <a:noFill/>
          <a:ln>
            <a:miter lim="800000"/>
            <a:headEnd/>
            <a:tailEnd/>
          </a:ln>
        </p:spPr>
        <p:txBody>
          <a:bodyPr vert="horz" wrap="square" lIns="91440" tIns="45720" rIns="91440" bIns="45720" numCol="1" rtlCol="0" anchor="t" anchorCtr="0" compatLnSpc="1">
            <a:prstTxWarp prst="textNoShape">
              <a:avLst/>
            </a:prstTxWarp>
            <a:normAutofit/>
          </a:bodyPr>
          <a:lstStyle/>
          <a:p>
            <a:r>
              <a:rPr lang="en-US" sz="2400" dirty="0">
                <a:solidFill>
                  <a:srgbClr val="C00000"/>
                </a:solidFill>
              </a:rPr>
              <a:t>Primary</a:t>
            </a:r>
            <a:r>
              <a:rPr lang="en-US" sz="2400" dirty="0"/>
              <a:t> - Released directly from planet’s surface.  Dust, smoke particles, Nitrogen, Carbon etc.</a:t>
            </a:r>
          </a:p>
          <a:p>
            <a:r>
              <a:rPr lang="en-US" sz="2400" dirty="0">
                <a:solidFill>
                  <a:srgbClr val="C00000"/>
                </a:solidFill>
              </a:rPr>
              <a:t>Secondary</a:t>
            </a:r>
            <a:r>
              <a:rPr lang="en-US" sz="2400" dirty="0"/>
              <a:t> - Formed when primary pollutants react or combine with one another, or basic elements.</a:t>
            </a:r>
          </a:p>
          <a:p>
            <a:endParaRPr lang="en-US" sz="2400" dirty="0"/>
          </a:p>
          <a:p>
            <a:endParaRPr lang="en-US" sz="2400" dirty="0"/>
          </a:p>
        </p:txBody>
      </p:sp>
      <p:pic>
        <p:nvPicPr>
          <p:cNvPr id="41995" name="Picture 11"/>
          <p:cNvPicPr>
            <a:picLocks noGrp="1" noChangeAspect="1" noChangeArrowheads="1"/>
          </p:cNvPicPr>
          <p:nvPr>
            <p:ph sz="half" idx="2"/>
          </p:nvPr>
        </p:nvPicPr>
        <p:blipFill>
          <a:blip r:embed="rId2" cstate="print"/>
          <a:srcRect t="4991" b="12488"/>
          <a:stretch>
            <a:fillRect/>
          </a:stretch>
        </p:blipFill>
        <p:spPr bwMode="auto">
          <a:xfrm>
            <a:off x="2844800" y="3063876"/>
            <a:ext cx="6503988" cy="3738563"/>
          </a:xfrm>
          <a:noFill/>
          <a:ln>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fade">
                                      <p:cBhvr>
                                        <p:cTn id="7" dur="2000"/>
                                        <p:tgtEl>
                                          <p:spTgt spid="419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93">
                                            <p:txEl>
                                              <p:pRg st="0" end="0"/>
                                            </p:txEl>
                                          </p:spTgt>
                                        </p:tgtEl>
                                        <p:attrNameLst>
                                          <p:attrName>style.visibility</p:attrName>
                                        </p:attrNameLst>
                                      </p:cBhvr>
                                      <p:to>
                                        <p:strVal val="visible"/>
                                      </p:to>
                                    </p:set>
                                    <p:animEffect transition="in" filter="wipe(left)">
                                      <p:cBhvr>
                                        <p:cTn id="12" dur="500"/>
                                        <p:tgtEl>
                                          <p:spTgt spid="4199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993">
                                            <p:txEl>
                                              <p:pRg st="1" end="1"/>
                                            </p:txEl>
                                          </p:spTgt>
                                        </p:tgtEl>
                                        <p:attrNameLst>
                                          <p:attrName>style.visibility</p:attrName>
                                        </p:attrNameLst>
                                      </p:cBhvr>
                                      <p:to>
                                        <p:strVal val="visible"/>
                                      </p:to>
                                    </p:set>
                                    <p:animEffect transition="in" filter="wipe(left)">
                                      <p:cBhvr>
                                        <p:cTn id="17" dur="500"/>
                                        <p:tgtEl>
                                          <p:spTgt spid="419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nimBg="1"/>
      <p:bldP spid="4199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65B20419-26CA-FD0A-6BD0-035DD3928C14}"/>
              </a:ext>
            </a:extLst>
          </p:cNvPr>
          <p:cNvSpPr>
            <a:spLocks noGrp="1" noChangeArrowheads="1"/>
          </p:cNvSpPr>
          <p:nvPr>
            <p:ph type="title"/>
          </p:nvPr>
        </p:nvSpPr>
        <p:spPr/>
        <p:txBody>
          <a:bodyPr/>
          <a:lstStyle/>
          <a:p>
            <a:pPr eaLnBrk="1" hangingPunct="1"/>
            <a:r>
              <a:rPr lang="en-US" altLang="en-US" dirty="0"/>
              <a:t>Types of Major Air Pollutants</a:t>
            </a:r>
          </a:p>
        </p:txBody>
      </p:sp>
      <p:sp>
        <p:nvSpPr>
          <p:cNvPr id="17411" name="Rectangle 3">
            <a:extLst>
              <a:ext uri="{FF2B5EF4-FFF2-40B4-BE49-F238E27FC236}">
                <a16:creationId xmlns:a16="http://schemas.microsoft.com/office/drawing/2014/main" id="{A0D874D7-7112-1D0C-A2C1-0F732C817079}"/>
              </a:ext>
            </a:extLst>
          </p:cNvPr>
          <p:cNvSpPr>
            <a:spLocks noGrp="1" noChangeArrowheads="1"/>
          </p:cNvSpPr>
          <p:nvPr>
            <p:ph type="body" idx="1"/>
          </p:nvPr>
        </p:nvSpPr>
        <p:spPr>
          <a:xfrm>
            <a:off x="1981200" y="1600200"/>
            <a:ext cx="8686800" cy="4953000"/>
          </a:xfrm>
        </p:spPr>
        <p:txBody>
          <a:bodyPr/>
          <a:lstStyle/>
          <a:p>
            <a:pPr eaLnBrk="1" hangingPunct="1">
              <a:lnSpc>
                <a:spcPct val="90000"/>
              </a:lnSpc>
            </a:pPr>
            <a:r>
              <a:rPr lang="en-US" altLang="en-US" b="1">
                <a:solidFill>
                  <a:srgbClr val="1F881A"/>
                </a:solidFill>
              </a:rPr>
              <a:t>Carbon oxides</a:t>
            </a:r>
            <a:r>
              <a:rPr lang="en-US" altLang="en-US"/>
              <a:t> (CO, CO</a:t>
            </a:r>
            <a:r>
              <a:rPr lang="en-US" altLang="en-US" baseline="-25000"/>
              <a:t>2</a:t>
            </a:r>
            <a:r>
              <a:rPr lang="en-US" altLang="en-US"/>
              <a:t>)</a:t>
            </a:r>
            <a:endParaRPr lang="en-US" altLang="en-US" b="1">
              <a:solidFill>
                <a:srgbClr val="1F881A"/>
              </a:solidFill>
            </a:endParaRPr>
          </a:p>
          <a:p>
            <a:pPr eaLnBrk="1" hangingPunct="1">
              <a:lnSpc>
                <a:spcPct val="90000"/>
              </a:lnSpc>
            </a:pPr>
            <a:r>
              <a:rPr lang="en-US" altLang="en-US" b="1">
                <a:solidFill>
                  <a:srgbClr val="1F881A"/>
                </a:solidFill>
              </a:rPr>
              <a:t>Nitrogen oxides and nitric acid</a:t>
            </a:r>
            <a:r>
              <a:rPr lang="en-US" altLang="en-US"/>
              <a:t> </a:t>
            </a:r>
          </a:p>
          <a:p>
            <a:pPr eaLnBrk="1" hangingPunct="1">
              <a:lnSpc>
                <a:spcPct val="90000"/>
              </a:lnSpc>
              <a:buFontTx/>
              <a:buNone/>
            </a:pPr>
            <a:r>
              <a:rPr lang="en-US" altLang="en-US"/>
              <a:t>	(NO, NO</a:t>
            </a:r>
            <a:r>
              <a:rPr lang="en-US" altLang="en-US" baseline="-25000"/>
              <a:t>2</a:t>
            </a:r>
            <a:r>
              <a:rPr lang="en-US" altLang="en-US"/>
              <a:t>, HNO</a:t>
            </a:r>
            <a:r>
              <a:rPr lang="en-US" altLang="en-US" baseline="-25000"/>
              <a:t>3</a:t>
            </a:r>
            <a:r>
              <a:rPr lang="en-US" altLang="en-US"/>
              <a:t>)</a:t>
            </a:r>
            <a:endParaRPr lang="en-US" altLang="en-US" b="1">
              <a:solidFill>
                <a:srgbClr val="1F881A"/>
              </a:solidFill>
            </a:endParaRPr>
          </a:p>
          <a:p>
            <a:pPr eaLnBrk="1" hangingPunct="1">
              <a:lnSpc>
                <a:spcPct val="90000"/>
              </a:lnSpc>
            </a:pPr>
            <a:r>
              <a:rPr lang="en-US" altLang="en-US" b="1">
                <a:solidFill>
                  <a:srgbClr val="1F881A"/>
                </a:solidFill>
              </a:rPr>
              <a:t>Sulfur dioxide and sulfuric acid</a:t>
            </a:r>
            <a:r>
              <a:rPr lang="en-US" altLang="en-US"/>
              <a:t> </a:t>
            </a:r>
          </a:p>
          <a:p>
            <a:pPr eaLnBrk="1" hangingPunct="1">
              <a:lnSpc>
                <a:spcPct val="90000"/>
              </a:lnSpc>
              <a:buFontTx/>
              <a:buNone/>
            </a:pPr>
            <a:r>
              <a:rPr lang="en-US" altLang="en-US"/>
              <a:t>	(SO</a:t>
            </a:r>
            <a:r>
              <a:rPr lang="en-US" altLang="en-US" baseline="-25000"/>
              <a:t>2</a:t>
            </a:r>
            <a:r>
              <a:rPr lang="en-US" altLang="en-US"/>
              <a:t>, H</a:t>
            </a:r>
            <a:r>
              <a:rPr lang="en-US" altLang="en-US" baseline="-25000"/>
              <a:t>2</a:t>
            </a:r>
            <a:r>
              <a:rPr lang="en-US" altLang="en-US"/>
              <a:t>SO</a:t>
            </a:r>
            <a:r>
              <a:rPr lang="en-US" altLang="en-US" baseline="-25000"/>
              <a:t>4)</a:t>
            </a:r>
          </a:p>
          <a:p>
            <a:pPr eaLnBrk="1" hangingPunct="1">
              <a:lnSpc>
                <a:spcPct val="90000"/>
              </a:lnSpc>
            </a:pPr>
            <a:r>
              <a:rPr lang="en-US" altLang="en-US" b="1">
                <a:solidFill>
                  <a:srgbClr val="1F881A"/>
                </a:solidFill>
              </a:rPr>
              <a:t>Particulates</a:t>
            </a:r>
            <a:r>
              <a:rPr lang="en-US" altLang="en-US"/>
              <a:t> (SPM)</a:t>
            </a:r>
            <a:endParaRPr lang="en-US" altLang="en-US" b="1">
              <a:solidFill>
                <a:srgbClr val="1F881A"/>
              </a:solidFill>
            </a:endParaRPr>
          </a:p>
          <a:p>
            <a:pPr eaLnBrk="1" hangingPunct="1">
              <a:lnSpc>
                <a:spcPct val="90000"/>
              </a:lnSpc>
            </a:pPr>
            <a:r>
              <a:rPr lang="en-US" altLang="en-US" b="1">
                <a:solidFill>
                  <a:srgbClr val="1F881A"/>
                </a:solidFill>
              </a:rPr>
              <a:t>Ozone</a:t>
            </a:r>
            <a:r>
              <a:rPr lang="en-US" altLang="en-US"/>
              <a:t> (O</a:t>
            </a:r>
            <a:r>
              <a:rPr lang="en-US" altLang="en-US" baseline="-25000"/>
              <a:t>3</a:t>
            </a:r>
            <a:r>
              <a:rPr lang="en-US" altLang="en-US"/>
              <a:t>)</a:t>
            </a:r>
            <a:endParaRPr lang="en-US" altLang="en-US" b="1">
              <a:solidFill>
                <a:srgbClr val="1F881A"/>
              </a:solidFill>
            </a:endParaRPr>
          </a:p>
          <a:p>
            <a:pPr eaLnBrk="1" hangingPunct="1">
              <a:lnSpc>
                <a:spcPct val="90000"/>
              </a:lnSpc>
            </a:pPr>
            <a:r>
              <a:rPr lang="en-US" altLang="en-US" b="1">
                <a:solidFill>
                  <a:srgbClr val="1F881A"/>
                </a:solidFill>
              </a:rPr>
              <a:t>Volatile organic compounds</a:t>
            </a:r>
            <a:r>
              <a:rPr lang="en-US" altLang="en-US"/>
              <a:t> (VOCs)</a:t>
            </a:r>
          </a:p>
          <a:p>
            <a:pPr eaLnBrk="1" hangingPunct="1">
              <a:lnSpc>
                <a:spcPct val="90000"/>
              </a:lnSpc>
            </a:pPr>
            <a:endParaRPr lang="en-US" altLang="en-US" b="1">
              <a:solidFill>
                <a:srgbClr val="1F881A"/>
              </a:solidFill>
            </a:endParaRPr>
          </a:p>
        </p:txBody>
      </p:sp>
    </p:spTree>
  </p:cSld>
  <p:clrMapOvr>
    <a:masterClrMapping/>
  </p:clrMapOvr>
</p:sld>
</file>

<file path=ppt/theme/theme1.xml><?xml version="1.0" encoding="utf-8"?>
<a:theme xmlns:a="http://schemas.openxmlformats.org/drawingml/2006/main" name="ES13_Template">
  <a:themeElements>
    <a:clrScheme name="ES13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13_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ES13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ES13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ES13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ES13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ES13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ES13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ES13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ES13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ES13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ES13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ES13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ES13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TotalTime>
  <Words>1753</Words>
  <Application>Microsoft Office PowerPoint</Application>
  <PresentationFormat>Widescreen</PresentationFormat>
  <Paragraphs>350</Paragraphs>
  <Slides>36</Slides>
  <Notes>4</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36</vt:i4>
      </vt:variant>
    </vt:vector>
  </HeadingPairs>
  <TitlesOfParts>
    <vt:vector size="44" baseType="lpstr">
      <vt:lpstr>ＭＳ Ｐゴシック</vt:lpstr>
      <vt:lpstr>Arial</vt:lpstr>
      <vt:lpstr>Calibri</vt:lpstr>
      <vt:lpstr>Lucida Grande</vt:lpstr>
      <vt:lpstr>ES13_Template</vt:lpstr>
      <vt:lpstr>1_Default Design</vt:lpstr>
      <vt:lpstr>Default Design</vt:lpstr>
      <vt:lpstr>1_Office Theme</vt:lpstr>
      <vt:lpstr>Air Pollution, Acid Rain, Smog and Green House Effect</vt:lpstr>
      <vt:lpstr> What is the Nature of the Atmosphere? </vt:lpstr>
      <vt:lpstr>Earth’s Atmosphere</vt:lpstr>
      <vt:lpstr>PowerPoint Presentation</vt:lpstr>
      <vt:lpstr>What Are the Major Air Pollution Problems? </vt:lpstr>
      <vt:lpstr> What Are the Major Air Pollution Problems? </vt:lpstr>
      <vt:lpstr>Outdoor Air Pollution</vt:lpstr>
      <vt:lpstr>Outdoor Air Pollution</vt:lpstr>
      <vt:lpstr>Types of Major Air Pollutants</vt:lpstr>
      <vt:lpstr>EPA Standards</vt:lpstr>
      <vt:lpstr>PEQS</vt:lpstr>
      <vt:lpstr>PowerPoint Presentation</vt:lpstr>
      <vt:lpstr>Pollutants</vt:lpstr>
      <vt:lpstr>Pollutants</vt:lpstr>
      <vt:lpstr>Particulate Matter</vt:lpstr>
      <vt:lpstr>Particulate Matter Types</vt:lpstr>
      <vt:lpstr>Particulate Matter Types</vt:lpstr>
      <vt:lpstr>Major Air Pollutants: Problems</vt:lpstr>
      <vt:lpstr>Air Pollution Control</vt:lpstr>
      <vt:lpstr>Secondary Air Pollutants</vt:lpstr>
      <vt:lpstr>Secondary Air Pollutants</vt:lpstr>
      <vt:lpstr>Industrial Smog</vt:lpstr>
      <vt:lpstr>Photochemical Smog</vt:lpstr>
      <vt:lpstr>PowerPoint Presentation</vt:lpstr>
      <vt:lpstr>Photochemical Smog</vt:lpstr>
      <vt:lpstr>PowerPoint Presentation</vt:lpstr>
      <vt:lpstr>PowerPoint Presentation</vt:lpstr>
      <vt:lpstr>Photochemical Smog  Formation</vt:lpstr>
      <vt:lpstr>Indoor Air Pollution</vt:lpstr>
      <vt:lpstr>Major Indoor Air Pollutants</vt:lpstr>
      <vt:lpstr>PowerPoint Presentation</vt:lpstr>
      <vt:lpstr>Natural Factors That Increase Air Pollution</vt:lpstr>
      <vt:lpstr>Natural Factors That Reduce Air Pollution</vt:lpstr>
      <vt:lpstr>Air Pollution and the Human  Respiratory System</vt:lpstr>
      <vt:lpstr>Acid Deposition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Pollution</dc:title>
  <dc:creator>MUHAMMAD ANUS TOQEER</dc:creator>
  <cp:lastModifiedBy>This PC</cp:lastModifiedBy>
  <cp:revision>16</cp:revision>
  <dcterms:created xsi:type="dcterms:W3CDTF">2022-10-10T11:06:45Z</dcterms:created>
  <dcterms:modified xsi:type="dcterms:W3CDTF">2022-11-13T13:21:46Z</dcterms:modified>
</cp:coreProperties>
</file>