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24"/>
  </p:notesMasterIdLst>
  <p:handoutMasterIdLst>
    <p:handoutMasterId r:id="rId25"/>
  </p:handoutMasterIdLst>
  <p:sldIdLst>
    <p:sldId id="293" r:id="rId2"/>
    <p:sldId id="416" r:id="rId3"/>
    <p:sldId id="296" r:id="rId4"/>
    <p:sldId id="382" r:id="rId5"/>
    <p:sldId id="439" r:id="rId6"/>
    <p:sldId id="388" r:id="rId7"/>
    <p:sldId id="520" r:id="rId8"/>
    <p:sldId id="394" r:id="rId9"/>
    <p:sldId id="392" r:id="rId10"/>
    <p:sldId id="408" r:id="rId11"/>
    <p:sldId id="417" r:id="rId12"/>
    <p:sldId id="486" r:id="rId13"/>
    <p:sldId id="519" r:id="rId14"/>
    <p:sldId id="485" r:id="rId15"/>
    <p:sldId id="513" r:id="rId16"/>
    <p:sldId id="514" r:id="rId17"/>
    <p:sldId id="515" r:id="rId18"/>
    <p:sldId id="516" r:id="rId19"/>
    <p:sldId id="517" r:id="rId20"/>
    <p:sldId id="518" r:id="rId21"/>
    <p:sldId id="521" r:id="rId22"/>
    <p:sldId id="522" r:id="rId23"/>
  </p:sldIdLst>
  <p:sldSz cx="9144000" cy="6858000" type="screen4x3"/>
  <p:notesSz cx="7010400" cy="92964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 " initials="MSOffice" lastIdx="14" clrIdx="0"/>
  <p:cmAuthor id="1" name="CHABBERT_B" initials="C" lastIdx="13" clrIdx="1"/>
  <p:cmAuthor id="2" name="Proprietaire" initials="P"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FFFFCC"/>
    <a:srgbClr val="663300"/>
    <a:srgbClr val="FFCC00"/>
    <a:srgbClr val="FF9933"/>
    <a:srgbClr val="FF9966"/>
    <a:srgbClr val="339966"/>
    <a:srgbClr val="009900"/>
    <a:srgbClr val="CC3300"/>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EC20E35-A176-4012-BC5E-935CFFF8708E}" styleName="Style moyen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Style moyen 3 - Accentuation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Style moyen 3 - Accentuation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Style moyen 3 - Accentuation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Style moyen 3 - Accentuation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Style moyen 3 - Accentuation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93D81CF-94F2-401A-BA57-92F5A7B2D0C5}" styleName="Style moyen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0A1B5D5-9B99-4C35-A422-299274C87663}" styleName="Style moyen 1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28" autoAdjust="0"/>
    <p:restoredTop sz="98571" autoAdjust="0"/>
  </p:normalViewPr>
  <p:slideViewPr>
    <p:cSldViewPr>
      <p:cViewPr varScale="1">
        <p:scale>
          <a:sx n="71" d="100"/>
          <a:sy n="71" d="100"/>
        </p:scale>
        <p:origin x="128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840"/>
    </p:cViewPr>
  </p:sorterViewPr>
  <p:notesViewPr>
    <p:cSldViewPr>
      <p:cViewPr varScale="1">
        <p:scale>
          <a:sx n="67" d="100"/>
          <a:sy n="67" d="100"/>
        </p:scale>
        <p:origin x="-2748" y="-108"/>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G:\Lab%20doc\Lab%20Writing%20Documents\Soutenance\Isa-2006.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577085133160987"/>
          <c:y val="5.3148788065693855E-2"/>
          <c:w val="0.81266815040491791"/>
          <c:h val="0.78251396103380422"/>
        </c:manualLayout>
      </c:layout>
      <c:scatterChart>
        <c:scatterStyle val="lineMarker"/>
        <c:varyColors val="0"/>
        <c:ser>
          <c:idx val="0"/>
          <c:order val="0"/>
          <c:tx>
            <c:strRef>
              <c:f>Analyse!$A$32</c:f>
              <c:strCache>
                <c:ptCount val="1"/>
                <c:pt idx="0">
                  <c:v>Internode</c:v>
                </c:pt>
              </c:strCache>
            </c:strRef>
          </c:tx>
          <c:spPr>
            <a:ln w="3175">
              <a:solidFill>
                <a:schemeClr val="tx2">
                  <a:lumMod val="60000"/>
                  <a:lumOff val="40000"/>
                </a:schemeClr>
              </a:solidFill>
              <a:prstDash val="solid"/>
            </a:ln>
          </c:spPr>
          <c:marker>
            <c:symbol val="triangle"/>
            <c:size val="8"/>
            <c:spPr>
              <a:solidFill>
                <a:schemeClr val="tx2">
                  <a:lumMod val="60000"/>
                  <a:lumOff val="40000"/>
                </a:schemeClr>
              </a:solidFill>
              <a:ln>
                <a:solidFill>
                  <a:schemeClr val="tx2">
                    <a:lumMod val="60000"/>
                    <a:lumOff val="40000"/>
                  </a:schemeClr>
                </a:solidFill>
                <a:prstDash val="solid"/>
              </a:ln>
              <a:scene3d>
                <a:camera prst="orthographicFront"/>
                <a:lightRig rig="threePt" dir="t"/>
              </a:scene3d>
              <a:sp3d>
                <a:bevelT w="139700" prst="cross"/>
              </a:sp3d>
            </c:spPr>
          </c:marker>
          <c:xVal>
            <c:numRef>
              <c:f>Analyse!$B$31:$K$31</c:f>
              <c:numCache>
                <c:formatCode>0</c:formatCode>
                <c:ptCount val="10"/>
                <c:pt idx="0">
                  <c:v>3</c:v>
                </c:pt>
                <c:pt idx="1">
                  <c:v>7</c:v>
                </c:pt>
                <c:pt idx="2">
                  <c:v>10</c:v>
                </c:pt>
                <c:pt idx="3">
                  <c:v>14</c:v>
                </c:pt>
                <c:pt idx="4">
                  <c:v>21</c:v>
                </c:pt>
                <c:pt idx="5">
                  <c:v>30</c:v>
                </c:pt>
                <c:pt idx="6">
                  <c:v>45</c:v>
                </c:pt>
                <c:pt idx="7">
                  <c:v>60</c:v>
                </c:pt>
                <c:pt idx="8">
                  <c:v>91</c:v>
                </c:pt>
                <c:pt idx="9">
                  <c:v>119</c:v>
                </c:pt>
              </c:numCache>
            </c:numRef>
          </c:xVal>
          <c:yVal>
            <c:numRef>
              <c:f>Analyse!$B$32:$K$32</c:f>
              <c:numCache>
                <c:formatCode>0.00</c:formatCode>
                <c:ptCount val="10"/>
                <c:pt idx="0">
                  <c:v>3.0585</c:v>
                </c:pt>
                <c:pt idx="1">
                  <c:v>5.4480000000000004</c:v>
                </c:pt>
                <c:pt idx="2">
                  <c:v>7.5780000000000003</c:v>
                </c:pt>
                <c:pt idx="3">
                  <c:v>10.730999999999998</c:v>
                </c:pt>
                <c:pt idx="4">
                  <c:v>15.517500000000002</c:v>
                </c:pt>
                <c:pt idx="5">
                  <c:v>20.551500000000001</c:v>
                </c:pt>
                <c:pt idx="6">
                  <c:v>27.775499999999738</c:v>
                </c:pt>
                <c:pt idx="7">
                  <c:v>33.793500000000414</c:v>
                </c:pt>
                <c:pt idx="8">
                  <c:v>42.562500000000163</c:v>
                </c:pt>
                <c:pt idx="9">
                  <c:v>48.243000000000002</c:v>
                </c:pt>
              </c:numCache>
            </c:numRef>
          </c:yVal>
          <c:smooth val="0"/>
        </c:ser>
        <c:ser>
          <c:idx val="1"/>
          <c:order val="1"/>
          <c:tx>
            <c:strRef>
              <c:f>Analyse!$A$33</c:f>
              <c:strCache>
                <c:ptCount val="1"/>
                <c:pt idx="0">
                  <c:v>Leaves</c:v>
                </c:pt>
              </c:strCache>
            </c:strRef>
          </c:tx>
          <c:spPr>
            <a:ln w="3175">
              <a:solidFill>
                <a:srgbClr val="00B050"/>
              </a:solidFill>
              <a:prstDash val="solid"/>
            </a:ln>
          </c:spPr>
          <c:marker>
            <c:symbol val="square"/>
            <c:size val="8"/>
            <c:spPr>
              <a:solidFill>
                <a:srgbClr val="00B050"/>
              </a:solidFill>
              <a:ln>
                <a:solidFill>
                  <a:srgbClr val="00B050"/>
                </a:solidFill>
                <a:prstDash val="solid"/>
              </a:ln>
              <a:scene3d>
                <a:camera prst="orthographicFront"/>
                <a:lightRig rig="threePt" dir="t"/>
              </a:scene3d>
              <a:sp3d>
                <a:bevelT w="139700" prst="cross"/>
              </a:sp3d>
            </c:spPr>
          </c:marker>
          <c:xVal>
            <c:numRef>
              <c:f>Analyse!$B$31:$K$31</c:f>
              <c:numCache>
                <c:formatCode>0</c:formatCode>
                <c:ptCount val="10"/>
                <c:pt idx="0">
                  <c:v>3</c:v>
                </c:pt>
                <c:pt idx="1">
                  <c:v>7</c:v>
                </c:pt>
                <c:pt idx="2">
                  <c:v>10</c:v>
                </c:pt>
                <c:pt idx="3">
                  <c:v>14</c:v>
                </c:pt>
                <c:pt idx="4">
                  <c:v>21</c:v>
                </c:pt>
                <c:pt idx="5">
                  <c:v>30</c:v>
                </c:pt>
                <c:pt idx="6">
                  <c:v>45</c:v>
                </c:pt>
                <c:pt idx="7">
                  <c:v>60</c:v>
                </c:pt>
                <c:pt idx="8">
                  <c:v>91</c:v>
                </c:pt>
                <c:pt idx="9">
                  <c:v>119</c:v>
                </c:pt>
              </c:numCache>
            </c:numRef>
          </c:xVal>
          <c:yVal>
            <c:numRef>
              <c:f>Analyse!$B$33:$K$33</c:f>
              <c:numCache>
                <c:formatCode>0.00</c:formatCode>
                <c:ptCount val="10"/>
                <c:pt idx="0">
                  <c:v>3.4004999999999987</c:v>
                </c:pt>
                <c:pt idx="1">
                  <c:v>10.032</c:v>
                </c:pt>
                <c:pt idx="2">
                  <c:v>16.721999999999987</c:v>
                </c:pt>
                <c:pt idx="3">
                  <c:v>24.797999999999988</c:v>
                </c:pt>
                <c:pt idx="4">
                  <c:v>34.027500000000003</c:v>
                </c:pt>
                <c:pt idx="5">
                  <c:v>40.527000000000008</c:v>
                </c:pt>
                <c:pt idx="6">
                  <c:v>46.116</c:v>
                </c:pt>
                <c:pt idx="7">
                  <c:v>49.774500000000003</c:v>
                </c:pt>
                <c:pt idx="8">
                  <c:v>55.828500000000012</c:v>
                </c:pt>
                <c:pt idx="9">
                  <c:v>59.583000000000006</c:v>
                </c:pt>
              </c:numCache>
            </c:numRef>
          </c:yVal>
          <c:smooth val="0"/>
        </c:ser>
        <c:ser>
          <c:idx val="2"/>
          <c:order val="2"/>
          <c:tx>
            <c:strRef>
              <c:f>Analyse!$A$34</c:f>
              <c:strCache>
                <c:ptCount val="1"/>
                <c:pt idx="0">
                  <c:v>Roots</c:v>
                </c:pt>
              </c:strCache>
            </c:strRef>
          </c:tx>
          <c:spPr>
            <a:ln w="3175">
              <a:solidFill>
                <a:schemeClr val="accent6">
                  <a:lumMod val="75000"/>
                </a:schemeClr>
              </a:solidFill>
              <a:prstDash val="solid"/>
            </a:ln>
          </c:spPr>
          <c:marker>
            <c:symbol val="circle"/>
            <c:size val="8"/>
            <c:spPr>
              <a:solidFill>
                <a:schemeClr val="accent6">
                  <a:lumMod val="75000"/>
                </a:schemeClr>
              </a:solidFill>
              <a:ln>
                <a:solidFill>
                  <a:schemeClr val="accent6">
                    <a:lumMod val="75000"/>
                  </a:schemeClr>
                </a:solidFill>
                <a:prstDash val="solid"/>
              </a:ln>
              <a:scene3d>
                <a:camera prst="orthographicFront"/>
                <a:lightRig rig="threePt" dir="t"/>
              </a:scene3d>
              <a:sp3d>
                <a:bevelT w="139700" prst="cross"/>
              </a:sp3d>
            </c:spPr>
          </c:marker>
          <c:xVal>
            <c:numRef>
              <c:f>Analyse!$B$31:$K$31</c:f>
              <c:numCache>
                <c:formatCode>0</c:formatCode>
                <c:ptCount val="10"/>
                <c:pt idx="0">
                  <c:v>3</c:v>
                </c:pt>
                <c:pt idx="1">
                  <c:v>7</c:v>
                </c:pt>
                <c:pt idx="2">
                  <c:v>10</c:v>
                </c:pt>
                <c:pt idx="3">
                  <c:v>14</c:v>
                </c:pt>
                <c:pt idx="4">
                  <c:v>21</c:v>
                </c:pt>
                <c:pt idx="5">
                  <c:v>30</c:v>
                </c:pt>
                <c:pt idx="6">
                  <c:v>45</c:v>
                </c:pt>
                <c:pt idx="7">
                  <c:v>60</c:v>
                </c:pt>
                <c:pt idx="8">
                  <c:v>91</c:v>
                </c:pt>
                <c:pt idx="9">
                  <c:v>119</c:v>
                </c:pt>
              </c:numCache>
            </c:numRef>
          </c:xVal>
          <c:yVal>
            <c:numRef>
              <c:f>Analyse!$B$34:$K$34</c:f>
              <c:numCache>
                <c:formatCode>0.00</c:formatCode>
                <c:ptCount val="10"/>
                <c:pt idx="0">
                  <c:v>2.5289999999999999</c:v>
                </c:pt>
                <c:pt idx="1">
                  <c:v>4.4760000000000124</c:v>
                </c:pt>
                <c:pt idx="2">
                  <c:v>6.1574999999999855</c:v>
                </c:pt>
                <c:pt idx="3">
                  <c:v>8.8350000000000026</c:v>
                </c:pt>
                <c:pt idx="4">
                  <c:v>13.474500000000004</c:v>
                </c:pt>
                <c:pt idx="5">
                  <c:v>18.205499999999727</c:v>
                </c:pt>
                <c:pt idx="6">
                  <c:v>23.947499999999767</c:v>
                </c:pt>
                <c:pt idx="7">
                  <c:v>28.481999999999989</c:v>
                </c:pt>
                <c:pt idx="8">
                  <c:v>37.916999999999994</c:v>
                </c:pt>
                <c:pt idx="9">
                  <c:v>42.3795</c:v>
                </c:pt>
              </c:numCache>
            </c:numRef>
          </c:yVal>
          <c:smooth val="0"/>
        </c:ser>
        <c:dLbls>
          <c:showLegendKey val="0"/>
          <c:showVal val="0"/>
          <c:showCatName val="0"/>
          <c:showSerName val="0"/>
          <c:showPercent val="0"/>
          <c:showBubbleSize val="0"/>
        </c:dLbls>
        <c:axId val="-1925159664"/>
        <c:axId val="-1925150416"/>
      </c:scatterChart>
      <c:valAx>
        <c:axId val="-1925159664"/>
        <c:scaling>
          <c:orientation val="minMax"/>
          <c:max val="150"/>
        </c:scaling>
        <c:delete val="0"/>
        <c:axPos val="b"/>
        <c:numFmt formatCode="0" sourceLinked="1"/>
        <c:majorTickMark val="out"/>
        <c:minorTickMark val="none"/>
        <c:tickLblPos val="nextTo"/>
        <c:spPr>
          <a:ln w="3175">
            <a:solidFill>
              <a:srgbClr val="000000"/>
            </a:solidFill>
            <a:prstDash val="solid"/>
          </a:ln>
        </c:spPr>
        <c:txPr>
          <a:bodyPr rot="0" vert="horz"/>
          <a:lstStyle/>
          <a:p>
            <a:pPr>
              <a:defRPr lang="fr-FR" sz="1400"/>
            </a:pPr>
            <a:endParaRPr lang="en-US"/>
          </a:p>
        </c:txPr>
        <c:crossAx val="-1925150416"/>
        <c:crosses val="autoZero"/>
        <c:crossBetween val="midCat"/>
        <c:majorUnit val="25"/>
      </c:valAx>
      <c:valAx>
        <c:axId val="-1925150416"/>
        <c:scaling>
          <c:orientation val="minMax"/>
        </c:scaling>
        <c:delete val="0"/>
        <c:axPos val="l"/>
        <c:title>
          <c:tx>
            <c:rich>
              <a:bodyPr/>
              <a:lstStyle/>
              <a:p>
                <a:pPr>
                  <a:defRPr lang="fr-FR" sz="1400"/>
                </a:pPr>
                <a:r>
                  <a:rPr lang="fr-FR" sz="1400" b="1" dirty="0"/>
                  <a:t>C-CO</a:t>
                </a:r>
                <a:r>
                  <a:rPr lang="fr-FR" sz="1400" b="1" baseline="-25000" dirty="0"/>
                  <a:t>2</a:t>
                </a:r>
                <a:r>
                  <a:rPr lang="fr-FR" sz="1400" b="1" dirty="0"/>
                  <a:t> (% </a:t>
                </a:r>
                <a:r>
                  <a:rPr lang="fr-FR" sz="1400" b="1" dirty="0" smtClean="0"/>
                  <a:t>C </a:t>
                </a:r>
                <a:r>
                  <a:rPr lang="fr-FR" sz="1400" b="1" dirty="0" err="1" smtClean="0"/>
                  <a:t>added</a:t>
                </a:r>
                <a:r>
                  <a:rPr lang="fr-FR" sz="1400" b="1" dirty="0" smtClean="0"/>
                  <a:t>)</a:t>
                </a:r>
                <a:endParaRPr lang="fr-FR" sz="1400" dirty="0"/>
              </a:p>
            </c:rich>
          </c:tx>
          <c:layout>
            <c:manualLayout>
              <c:xMode val="edge"/>
              <c:yMode val="edge"/>
              <c:x val="0"/>
              <c:y val="0.24253489654189553"/>
            </c:manualLayout>
          </c:layout>
          <c:overlay val="0"/>
          <c:spPr>
            <a:noFill/>
            <a:ln w="25400">
              <a:noFill/>
            </a:ln>
          </c:spPr>
        </c:title>
        <c:numFmt formatCode="0" sourceLinked="0"/>
        <c:majorTickMark val="out"/>
        <c:minorTickMark val="none"/>
        <c:tickLblPos val="nextTo"/>
        <c:spPr>
          <a:ln w="3175">
            <a:solidFill>
              <a:srgbClr val="000000"/>
            </a:solidFill>
            <a:prstDash val="solid"/>
          </a:ln>
        </c:spPr>
        <c:txPr>
          <a:bodyPr rot="0" vert="horz"/>
          <a:lstStyle/>
          <a:p>
            <a:pPr>
              <a:defRPr lang="fr-FR" sz="1400"/>
            </a:pPr>
            <a:endParaRPr lang="en-US"/>
          </a:p>
        </c:txPr>
        <c:crossAx val="-1925159664"/>
        <c:crosses val="autoZero"/>
        <c:crossBetween val="midCat"/>
      </c:valAx>
      <c:spPr>
        <a:noFill/>
        <a:ln w="12700">
          <a:solidFill>
            <a:srgbClr val="C00000"/>
          </a:solidFill>
          <a:prstDash val="solid"/>
        </a:ln>
      </c:spPr>
    </c:plotArea>
    <c:plotVisOnly val="1"/>
    <c:dispBlanksAs val="gap"/>
    <c:showDLblsOverMax val="0"/>
  </c:chart>
  <c:spPr>
    <a:noFill/>
    <a:ln w="3175">
      <a:noFill/>
      <a:prstDash val="solid"/>
    </a:ln>
  </c:spPr>
  <c:txPr>
    <a:bodyPr/>
    <a:lstStyle/>
    <a:p>
      <a:pPr>
        <a:defRPr sz="1200" b="0" i="0" u="none" strike="noStrike" baseline="0">
          <a:solidFill>
            <a:srgbClr val="000000"/>
          </a:solidFill>
          <a:latin typeface="Calibri" pitchFamily="34" charset="0"/>
          <a:ea typeface="Arial"/>
          <a:cs typeface="Aria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fr-FR"/>
          </a:p>
        </p:txBody>
      </p:sp>
      <p:sp>
        <p:nvSpPr>
          <p:cNvPr id="3" name="Espace réservé de la date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EC4320B8-B5D2-433A-BF2D-B0860937635B}" type="datetimeFigureOut">
              <a:rPr lang="fr-FR" smtClean="0"/>
              <a:pPr/>
              <a:t>18/11/2021</a:t>
            </a:fld>
            <a:endParaRPr lang="fr-FR"/>
          </a:p>
        </p:txBody>
      </p:sp>
      <p:sp>
        <p:nvSpPr>
          <p:cNvPr id="4" name="Espace réservé du pied de page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61899D2-9938-4B04-99F4-9D562E0AC25A}" type="slidenum">
              <a:rPr lang="fr-FR" smtClean="0"/>
              <a:pPr/>
              <a:t>‹#›</a:t>
            </a:fld>
            <a:endParaRPr lang="fr-FR"/>
          </a:p>
        </p:txBody>
      </p:sp>
    </p:spTree>
    <p:extLst>
      <p:ext uri="{BB962C8B-B14F-4D97-AF65-F5344CB8AC3E}">
        <p14:creationId xmlns:p14="http://schemas.microsoft.com/office/powerpoint/2010/main" val="125929869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fr-FR"/>
          </a:p>
        </p:txBody>
      </p:sp>
      <p:sp>
        <p:nvSpPr>
          <p:cNvPr id="3" name="Espace réservé de la date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9E4766AC-A9DA-471F-86B4-B956703DE522}" type="datetimeFigureOut">
              <a:rPr lang="fr-FR" smtClean="0"/>
              <a:pPr/>
              <a:t>18/11/2021</a:t>
            </a:fld>
            <a:endParaRPr lang="fr-FR"/>
          </a:p>
        </p:txBody>
      </p:sp>
      <p:sp>
        <p:nvSpPr>
          <p:cNvPr id="4" name="Espace réservé de l'image des diapositives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fr-FR"/>
          </a:p>
        </p:txBody>
      </p:sp>
      <p:sp>
        <p:nvSpPr>
          <p:cNvPr id="5" name="Espace réservé des commentaires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10893A83-30B5-4F32-B745-0EA4C7130FA7}" type="slidenum">
              <a:rPr lang="fr-FR" smtClean="0"/>
              <a:pPr/>
              <a:t>‹#›</a:t>
            </a:fld>
            <a:endParaRPr lang="fr-FR"/>
          </a:p>
        </p:txBody>
      </p:sp>
    </p:spTree>
    <p:extLst>
      <p:ext uri="{BB962C8B-B14F-4D97-AF65-F5344CB8AC3E}">
        <p14:creationId xmlns:p14="http://schemas.microsoft.com/office/powerpoint/2010/main" val="314484030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81100" y="696913"/>
            <a:ext cx="4648200" cy="3486150"/>
          </a:xfrm>
        </p:spPr>
      </p:sp>
      <p:sp>
        <p:nvSpPr>
          <p:cNvPr id="3" name="Espace réservé des commentaires 2"/>
          <p:cNvSpPr>
            <a:spLocks noGrp="1"/>
          </p:cNvSpPr>
          <p:nvPr>
            <p:ph type="body" idx="1"/>
          </p:nvPr>
        </p:nvSpPr>
        <p:spPr/>
        <p:txBody>
          <a:bodyPr>
            <a:normAutofit/>
          </a:bodyPr>
          <a:lstStyle/>
          <a:p>
            <a:r>
              <a:rPr lang="fr-FR" dirty="0" smtClean="0"/>
              <a:t>Bonjour à tous.</a:t>
            </a:r>
            <a:r>
              <a:rPr lang="fr-FR" baseline="0" dirty="0" smtClean="0"/>
              <a:t> Tout d’abord je tiens à remercier l’ensemble du jury </a:t>
            </a:r>
            <a:r>
              <a:rPr lang="fr-FR" u="sng" baseline="0" dirty="0" smtClean="0">
                <a:solidFill>
                  <a:srgbClr val="FF0000"/>
                </a:solidFill>
              </a:rPr>
              <a:t>et des personnes présente pour assister à la soutenance de ma thèse. </a:t>
            </a:r>
            <a:r>
              <a:rPr lang="fr-FR" b="1" u="none" baseline="0" dirty="0" smtClean="0">
                <a:solidFill>
                  <a:srgbClr val="FF0000"/>
                </a:solidFill>
              </a:rPr>
              <a:t>(en général on remercie surtout les membres du jury pour avoir examiné le travail de thèse) </a:t>
            </a:r>
          </a:p>
          <a:p>
            <a:r>
              <a:rPr lang="fr-FR" baseline="0" dirty="0" smtClean="0"/>
              <a:t>Ma thèse </a:t>
            </a:r>
            <a:r>
              <a:rPr lang="fr-FR" b="1" baseline="0" dirty="0" smtClean="0"/>
              <a:t>concerne le </a:t>
            </a:r>
            <a:r>
              <a:rPr lang="fr-FR" baseline="0" dirty="0" smtClean="0"/>
              <a:t>rôle des enzymes </a:t>
            </a:r>
            <a:r>
              <a:rPr lang="fr-FR" baseline="0" dirty="0" err="1" smtClean="0"/>
              <a:t>lignocellulolytiques</a:t>
            </a:r>
            <a:r>
              <a:rPr lang="fr-FR" baseline="0" dirty="0" smtClean="0"/>
              <a:t>….. Et notamment, l’étude de l’influence……</a:t>
            </a:r>
          </a:p>
          <a:p>
            <a:r>
              <a:rPr lang="fr-FR" baseline="0" dirty="0" smtClean="0"/>
              <a:t>Cette thèse a débuté en 2008  et a été financé par HEC et l’INRA.</a:t>
            </a:r>
            <a:endParaRPr lang="fr-FR" dirty="0"/>
          </a:p>
        </p:txBody>
      </p:sp>
    </p:spTree>
    <p:extLst>
      <p:ext uri="{BB962C8B-B14F-4D97-AF65-F5344CB8AC3E}">
        <p14:creationId xmlns:p14="http://schemas.microsoft.com/office/powerpoint/2010/main" val="1876518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eaLnBrk="1" hangingPunct="1">
              <a:spcBef>
                <a:spcPct val="0"/>
              </a:spcBef>
            </a:pPr>
            <a:r>
              <a:rPr lang="en-US" strike="sngStrike" dirty="0" smtClean="0">
                <a:latin typeface="Arial" charset="0"/>
                <a:ea typeface="ＭＳ Ｐゴシック" charset="-128"/>
              </a:rPr>
              <a:t>Voilà en </a:t>
            </a:r>
            <a:r>
              <a:rPr lang="en-US" strike="sngStrike" dirty="0" err="1" smtClean="0">
                <a:latin typeface="Arial" charset="0"/>
                <a:ea typeface="ＭＳ Ｐゴシック" charset="-128"/>
              </a:rPr>
              <a:t>ce</a:t>
            </a:r>
            <a:r>
              <a:rPr lang="en-US" strike="sngStrike" dirty="0" smtClean="0">
                <a:latin typeface="Arial" charset="0"/>
                <a:ea typeface="ＭＳ Ｐゴシック" charset="-128"/>
              </a:rPr>
              <a:t> qui </a:t>
            </a:r>
            <a:r>
              <a:rPr lang="en-US" strike="sngStrike" dirty="0" err="1" smtClean="0">
                <a:latin typeface="Arial" charset="0"/>
                <a:ea typeface="ＭＳ Ｐゴシック" charset="-128"/>
              </a:rPr>
              <a:t>concerne</a:t>
            </a:r>
            <a:r>
              <a:rPr lang="en-US" strike="sngStrike" dirty="0" smtClean="0">
                <a:latin typeface="Arial" charset="0"/>
                <a:ea typeface="ＭＳ Ｐゴシック" charset="-128"/>
              </a:rPr>
              <a:t> le </a:t>
            </a:r>
            <a:r>
              <a:rPr lang="en-US" strike="sngStrike" dirty="0" err="1" smtClean="0">
                <a:latin typeface="Arial" charset="0"/>
                <a:ea typeface="ＭＳ Ｐゴシック" charset="-128"/>
              </a:rPr>
              <a:t>contexte</a:t>
            </a:r>
            <a:r>
              <a:rPr lang="en-US" strike="sngStrike" dirty="0" smtClean="0">
                <a:latin typeface="Arial" charset="0"/>
                <a:ea typeface="ＭＳ Ｐゴシック" charset="-128"/>
              </a:rPr>
              <a:t>.</a:t>
            </a:r>
            <a:r>
              <a:rPr lang="en-US" strike="sngStrike" baseline="0" dirty="0" smtClean="0">
                <a:latin typeface="Arial" charset="0"/>
                <a:ea typeface="ＭＳ Ｐゴシック" charset="-128"/>
              </a:rPr>
              <a:t> </a:t>
            </a:r>
            <a:r>
              <a:rPr lang="en-US" baseline="0" dirty="0" err="1" smtClean="0">
                <a:latin typeface="Arial" charset="0"/>
                <a:ea typeface="ＭＳ Ｐゴシック" charset="-128"/>
              </a:rPr>
              <a:t>Maintenant</a:t>
            </a:r>
            <a:r>
              <a:rPr lang="en-US" baseline="0" dirty="0" smtClean="0">
                <a:latin typeface="Arial" charset="0"/>
                <a:ea typeface="ＭＳ Ｐゴシック" charset="-128"/>
              </a:rPr>
              <a:t>, je </a:t>
            </a:r>
            <a:r>
              <a:rPr lang="en-US" baseline="0" dirty="0" err="1" smtClean="0">
                <a:latin typeface="Arial" charset="0"/>
                <a:ea typeface="ＭＳ Ｐゴシック" charset="-128"/>
              </a:rPr>
              <a:t>vais</a:t>
            </a:r>
            <a:r>
              <a:rPr lang="en-US" baseline="0" dirty="0" smtClean="0">
                <a:latin typeface="Arial" charset="0"/>
                <a:ea typeface="ＭＳ Ｐゴシック" charset="-128"/>
              </a:rPr>
              <a:t> </a:t>
            </a:r>
            <a:r>
              <a:rPr lang="en-US" baseline="0" dirty="0" err="1" smtClean="0">
                <a:latin typeface="Arial" charset="0"/>
                <a:ea typeface="ＭＳ Ｐゴシック" charset="-128"/>
              </a:rPr>
              <a:t>vous</a:t>
            </a:r>
            <a:r>
              <a:rPr lang="en-US" baseline="0" dirty="0" smtClean="0">
                <a:latin typeface="Arial" charset="0"/>
                <a:ea typeface="ＭＳ Ｐゴシック" charset="-128"/>
              </a:rPr>
              <a:t> </a:t>
            </a:r>
            <a:r>
              <a:rPr lang="en-US" baseline="0" dirty="0" err="1" smtClean="0">
                <a:latin typeface="Arial" charset="0"/>
                <a:ea typeface="ＭＳ Ｐゴシック" charset="-128"/>
              </a:rPr>
              <a:t>exposer</a:t>
            </a:r>
            <a:r>
              <a:rPr lang="en-US" baseline="0" dirty="0" smtClean="0">
                <a:latin typeface="Arial" charset="0"/>
                <a:ea typeface="ＭＳ Ｐゴシック" charset="-128"/>
              </a:rPr>
              <a:t> le principal </a:t>
            </a:r>
            <a:r>
              <a:rPr lang="en-US" baseline="0" dirty="0" err="1" smtClean="0">
                <a:latin typeface="Arial" charset="0"/>
                <a:ea typeface="ＭＳ Ｐゴシック" charset="-128"/>
              </a:rPr>
              <a:t>objectif</a:t>
            </a:r>
            <a:r>
              <a:rPr lang="en-US" baseline="0" dirty="0" smtClean="0">
                <a:latin typeface="Arial" charset="0"/>
                <a:ea typeface="ＭＳ Ｐゴシック" charset="-128"/>
              </a:rPr>
              <a:t> de </a:t>
            </a:r>
            <a:r>
              <a:rPr lang="en-US" baseline="0" dirty="0" err="1" smtClean="0">
                <a:latin typeface="Arial" charset="0"/>
                <a:ea typeface="ＭＳ Ｐゴシック" charset="-128"/>
              </a:rPr>
              <a:t>mon</a:t>
            </a:r>
            <a:r>
              <a:rPr lang="en-US" baseline="0" dirty="0" smtClean="0">
                <a:latin typeface="Arial" charset="0"/>
                <a:ea typeface="ＭＳ Ｐゴシック" charset="-128"/>
              </a:rPr>
              <a:t> travail.</a:t>
            </a:r>
          </a:p>
          <a:p>
            <a:pPr eaLnBrk="1" hangingPunct="1">
              <a:spcBef>
                <a:spcPct val="0"/>
              </a:spcBef>
            </a:pPr>
            <a:endParaRPr lang="en-US" baseline="0" dirty="0" smtClean="0">
              <a:latin typeface="Arial" charset="0"/>
              <a:ea typeface="ＭＳ Ｐゴシック" charset="-128"/>
            </a:endParaRPr>
          </a:p>
          <a:p>
            <a:pPr defTabSz="931774">
              <a:spcBef>
                <a:spcPct val="0"/>
              </a:spcBef>
              <a:defRPr/>
            </a:pPr>
            <a:r>
              <a:rPr lang="en-US" baseline="0" dirty="0" smtClean="0">
                <a:latin typeface="Arial" charset="0"/>
                <a:ea typeface="ＭＳ Ｐゴシック" charset="-128"/>
              </a:rPr>
              <a:t>Le principal </a:t>
            </a:r>
            <a:r>
              <a:rPr lang="en-US" baseline="0" dirty="0" err="1" smtClean="0">
                <a:latin typeface="Arial" charset="0"/>
                <a:ea typeface="ＭＳ Ｐゴシック" charset="-128"/>
              </a:rPr>
              <a:t>objectif</a:t>
            </a:r>
            <a:r>
              <a:rPr lang="en-US" baseline="0" dirty="0" smtClean="0">
                <a:latin typeface="Arial" charset="0"/>
                <a:ea typeface="ＭＳ Ｐゴシック" charset="-128"/>
              </a:rPr>
              <a:t>  de </a:t>
            </a:r>
            <a:r>
              <a:rPr lang="en-US" baseline="0" dirty="0" err="1" smtClean="0">
                <a:latin typeface="Arial" charset="0"/>
                <a:ea typeface="ＭＳ Ｐゴシック" charset="-128"/>
              </a:rPr>
              <a:t>cette</a:t>
            </a:r>
            <a:r>
              <a:rPr lang="en-US" baseline="0" dirty="0" smtClean="0">
                <a:latin typeface="Arial" charset="0"/>
                <a:ea typeface="ＭＳ Ｐゴシック" charset="-128"/>
              </a:rPr>
              <a:t> </a:t>
            </a:r>
            <a:r>
              <a:rPr lang="en-US" baseline="0" dirty="0" err="1" smtClean="0">
                <a:latin typeface="Arial" charset="0"/>
                <a:ea typeface="ＭＳ Ｐゴシック" charset="-128"/>
              </a:rPr>
              <a:t>étude</a:t>
            </a:r>
            <a:r>
              <a:rPr lang="en-US" baseline="0" dirty="0" smtClean="0">
                <a:latin typeface="Arial" charset="0"/>
                <a:ea typeface="ＭＳ Ｐゴシック" charset="-128"/>
              </a:rPr>
              <a:t> a </a:t>
            </a:r>
            <a:r>
              <a:rPr lang="en-US" baseline="0" dirty="0" err="1" smtClean="0">
                <a:latin typeface="Arial" charset="0"/>
                <a:ea typeface="ＭＳ Ｐゴシック" charset="-128"/>
              </a:rPr>
              <a:t>été</a:t>
            </a:r>
            <a:r>
              <a:rPr lang="en-US" baseline="0" dirty="0" smtClean="0">
                <a:latin typeface="Arial" charset="0"/>
                <a:ea typeface="ＭＳ Ｐゴシック" charset="-128"/>
              </a:rPr>
              <a:t> </a:t>
            </a:r>
            <a:r>
              <a:rPr lang="en-US" baseline="0" dirty="0" err="1" smtClean="0">
                <a:latin typeface="Arial" charset="0"/>
                <a:ea typeface="ＭＳ Ｐゴシック" charset="-128"/>
              </a:rPr>
              <a:t>d’améliorer</a:t>
            </a:r>
            <a:r>
              <a:rPr lang="en-US" baseline="0" dirty="0" smtClean="0">
                <a:latin typeface="Arial" charset="0"/>
                <a:ea typeface="ＭＳ Ｐゴシック" charset="-128"/>
              </a:rPr>
              <a:t>,,,</a:t>
            </a:r>
          </a:p>
          <a:p>
            <a:pPr eaLnBrk="1" hangingPunct="1">
              <a:spcBef>
                <a:spcPct val="0"/>
              </a:spcBef>
            </a:pPr>
            <a:r>
              <a:rPr lang="en-US" b="1" baseline="0" dirty="0" err="1" smtClean="0">
                <a:latin typeface="Arial" charset="0"/>
                <a:ea typeface="ＭＳ Ｐゴシック" charset="-128"/>
              </a:rPr>
              <a:t>Cet</a:t>
            </a:r>
            <a:r>
              <a:rPr lang="en-US" b="1" baseline="0" dirty="0" smtClean="0">
                <a:latin typeface="Arial" charset="0"/>
                <a:ea typeface="ＭＳ Ｐゴシック" charset="-128"/>
              </a:rPr>
              <a:t> </a:t>
            </a:r>
            <a:r>
              <a:rPr lang="en-US" b="1" baseline="0" dirty="0" err="1" smtClean="0">
                <a:latin typeface="Arial" charset="0"/>
                <a:ea typeface="ＭＳ Ｐゴシック" charset="-128"/>
              </a:rPr>
              <a:t>objectif</a:t>
            </a:r>
            <a:r>
              <a:rPr lang="en-US" b="1" baseline="0" dirty="0" smtClean="0">
                <a:latin typeface="Arial" charset="0"/>
                <a:ea typeface="ＭＳ Ｐゴシック" charset="-128"/>
              </a:rPr>
              <a:t> a </a:t>
            </a:r>
            <a:r>
              <a:rPr lang="en-US" b="1" baseline="0" dirty="0" err="1" smtClean="0">
                <a:latin typeface="Arial" charset="0"/>
                <a:ea typeface="ＭＳ Ｐゴシック" charset="-128"/>
              </a:rPr>
              <a:t>été</a:t>
            </a:r>
            <a:r>
              <a:rPr lang="en-US" b="1" baseline="0" dirty="0" smtClean="0">
                <a:latin typeface="Arial" charset="0"/>
                <a:ea typeface="ＭＳ Ｐゴシック" charset="-128"/>
              </a:rPr>
              <a:t> </a:t>
            </a:r>
            <a:r>
              <a:rPr lang="en-US" b="1" baseline="0" dirty="0" err="1" smtClean="0">
                <a:latin typeface="Arial" charset="0"/>
                <a:ea typeface="ＭＳ Ｐゴシック" charset="-128"/>
              </a:rPr>
              <a:t>abordé</a:t>
            </a:r>
            <a:r>
              <a:rPr lang="en-US" b="1" baseline="0" dirty="0" smtClean="0">
                <a:latin typeface="Arial" charset="0"/>
                <a:ea typeface="ＭＳ Ｐゴシック" charset="-128"/>
              </a:rPr>
              <a:t> à </a:t>
            </a:r>
            <a:r>
              <a:rPr lang="en-US" b="1" baseline="0" dirty="0" err="1" smtClean="0">
                <a:latin typeface="Arial" charset="0"/>
                <a:ea typeface="ＭＳ Ｐゴシック" charset="-128"/>
              </a:rPr>
              <a:t>travers</a:t>
            </a:r>
            <a:r>
              <a:rPr lang="en-US" b="1" baseline="0" dirty="0" smtClean="0">
                <a:latin typeface="Arial" charset="0"/>
                <a:ea typeface="ＭＳ Ｐゴシック" charset="-128"/>
              </a:rPr>
              <a:t> </a:t>
            </a:r>
            <a:r>
              <a:rPr lang="en-US" b="1" baseline="0" dirty="0" err="1" smtClean="0">
                <a:latin typeface="Arial" charset="0"/>
                <a:ea typeface="ＭＳ Ｐゴシック" charset="-128"/>
              </a:rPr>
              <a:t>trois</a:t>
            </a:r>
            <a:r>
              <a:rPr lang="en-US" b="1" baseline="0" dirty="0" smtClean="0">
                <a:latin typeface="Arial" charset="0"/>
                <a:ea typeface="ＭＳ Ｐゴシック" charset="-128"/>
              </a:rPr>
              <a:t> </a:t>
            </a:r>
            <a:r>
              <a:rPr lang="en-US" b="1" baseline="0" dirty="0" err="1" smtClean="0">
                <a:latin typeface="Arial" charset="0"/>
                <a:ea typeface="ＭＳ Ｐゴシック" charset="-128"/>
              </a:rPr>
              <a:t>quetsions</a:t>
            </a:r>
            <a:r>
              <a:rPr lang="en-US" b="1" baseline="0" dirty="0" smtClean="0">
                <a:latin typeface="Arial" charset="0"/>
                <a:ea typeface="ＭＳ Ｐゴシック" charset="-128"/>
              </a:rPr>
              <a:t> </a:t>
            </a:r>
            <a:r>
              <a:rPr lang="en-US" b="1" baseline="0" dirty="0" err="1" smtClean="0">
                <a:latin typeface="Arial" charset="0"/>
                <a:ea typeface="ＭＳ Ｐゴシック" charset="-128"/>
              </a:rPr>
              <a:t>scientifiques</a:t>
            </a:r>
            <a:endParaRPr lang="en-US" b="1" baseline="0" dirty="0" smtClean="0">
              <a:latin typeface="Arial" charset="0"/>
              <a:ea typeface="ＭＳ Ｐゴシック" charset="-128"/>
            </a:endParaRPr>
          </a:p>
          <a:p>
            <a:pPr eaLnBrk="1" hangingPunct="1">
              <a:spcBef>
                <a:spcPct val="0"/>
              </a:spcBef>
            </a:pPr>
            <a:endParaRPr lang="en-US" b="1" baseline="0" dirty="0" smtClean="0">
              <a:latin typeface="Arial" charset="0"/>
              <a:ea typeface="ＭＳ Ｐゴシック" charset="-128"/>
            </a:endParaRPr>
          </a:p>
          <a:p>
            <a:pPr eaLnBrk="1" hangingPunct="1">
              <a:spcBef>
                <a:spcPct val="0"/>
              </a:spcBef>
            </a:pPr>
            <a:r>
              <a:rPr lang="en-US" baseline="0" dirty="0" smtClean="0">
                <a:latin typeface="Arial" charset="0"/>
                <a:ea typeface="ＭＳ Ｐゴシック" charset="-128"/>
              </a:rPr>
              <a:t>La 1ere question </a:t>
            </a:r>
            <a:r>
              <a:rPr lang="en-US" baseline="0" dirty="0" err="1" smtClean="0">
                <a:latin typeface="Arial" charset="0"/>
                <a:ea typeface="ＭＳ Ｐゴシック" charset="-128"/>
              </a:rPr>
              <a:t>posée</a:t>
            </a:r>
            <a:r>
              <a:rPr lang="en-US" baseline="0" dirty="0" smtClean="0">
                <a:latin typeface="Arial" charset="0"/>
                <a:ea typeface="ＭＳ Ｐゴシック" charset="-128"/>
              </a:rPr>
              <a:t>: </a:t>
            </a:r>
            <a:r>
              <a:rPr lang="en-US" baseline="0" dirty="0" err="1" smtClean="0">
                <a:latin typeface="Arial" charset="0"/>
                <a:ea typeface="ＭＳ Ｐゴシック" charset="-128"/>
              </a:rPr>
              <a:t>quel</a:t>
            </a:r>
            <a:r>
              <a:rPr lang="en-US" baseline="0" dirty="0" smtClean="0">
                <a:latin typeface="Arial" charset="0"/>
                <a:ea typeface="ＭＳ Ｐゴシック" charset="-128"/>
              </a:rPr>
              <a:t> </a:t>
            </a:r>
            <a:r>
              <a:rPr lang="en-US" baseline="0" dirty="0" err="1" smtClean="0">
                <a:latin typeface="Arial" charset="0"/>
                <a:ea typeface="ＭＳ Ｐゴシック" charset="-128"/>
              </a:rPr>
              <a:t>est</a:t>
            </a:r>
            <a:r>
              <a:rPr lang="en-US" baseline="0" dirty="0" smtClean="0">
                <a:latin typeface="Arial" charset="0"/>
                <a:ea typeface="ＭＳ Ｐゴシック" charset="-128"/>
              </a:rPr>
              <a:t>  </a:t>
            </a:r>
            <a:r>
              <a:rPr lang="en-US" baseline="0" dirty="0" err="1" smtClean="0">
                <a:latin typeface="Arial" charset="0"/>
                <a:ea typeface="ＭＳ Ｐゴシック" charset="-128"/>
              </a:rPr>
              <a:t>l’effet</a:t>
            </a:r>
            <a:r>
              <a:rPr lang="en-US" baseline="0" dirty="0" smtClean="0">
                <a:latin typeface="Arial" charset="0"/>
                <a:ea typeface="ＭＳ Ｐゴシック" charset="-128"/>
              </a:rPr>
              <a:t>,,,, et </a:t>
            </a:r>
            <a:r>
              <a:rPr lang="en-US" baseline="0" dirty="0" err="1" smtClean="0">
                <a:latin typeface="Arial" charset="0"/>
                <a:ea typeface="ＭＳ Ｐゴシック" charset="-128"/>
              </a:rPr>
              <a:t>quelle</a:t>
            </a:r>
            <a:r>
              <a:rPr lang="en-US" baseline="0" dirty="0" smtClean="0">
                <a:latin typeface="Arial" charset="0"/>
                <a:ea typeface="ＭＳ Ｐゴシック" charset="-128"/>
              </a:rPr>
              <a:t> </a:t>
            </a:r>
            <a:r>
              <a:rPr lang="en-US" baseline="0" dirty="0" err="1" smtClean="0">
                <a:latin typeface="Arial" charset="0"/>
                <a:ea typeface="ＭＳ Ｐゴシック" charset="-128"/>
              </a:rPr>
              <a:t>est</a:t>
            </a:r>
            <a:r>
              <a:rPr lang="en-US" baseline="0" dirty="0" smtClean="0">
                <a:latin typeface="Arial" charset="0"/>
                <a:ea typeface="ＭＳ Ｐゴシック" charset="-128"/>
              </a:rPr>
              <a:t> </a:t>
            </a:r>
            <a:r>
              <a:rPr lang="en-US" baseline="0" dirty="0" err="1" smtClean="0">
                <a:latin typeface="Arial" charset="0"/>
                <a:ea typeface="ＭＳ Ｐゴシック" charset="-128"/>
              </a:rPr>
              <a:t>l’évolution</a:t>
            </a:r>
            <a:r>
              <a:rPr lang="en-US" baseline="0" dirty="0" smtClean="0">
                <a:latin typeface="Arial" charset="0"/>
                <a:ea typeface="ＭＳ Ｐゴシック" charset="-128"/>
              </a:rPr>
              <a:t>,,,,,      en </a:t>
            </a:r>
            <a:r>
              <a:rPr lang="en-US" baseline="0" dirty="0" err="1" smtClean="0">
                <a:latin typeface="Arial" charset="0"/>
                <a:ea typeface="ＭＳ Ｐゴシック" charset="-128"/>
              </a:rPr>
              <a:t>posant</a:t>
            </a:r>
            <a:r>
              <a:rPr lang="en-US" baseline="0" dirty="0" smtClean="0">
                <a:latin typeface="Arial" charset="0"/>
                <a:ea typeface="ＭＳ Ｐゴシック" charset="-128"/>
              </a:rPr>
              <a:t> </a:t>
            </a:r>
            <a:r>
              <a:rPr lang="en-US" baseline="0" dirty="0" err="1" smtClean="0">
                <a:latin typeface="Arial" charset="0"/>
                <a:ea typeface="ＭＳ Ｐゴシック" charset="-128"/>
              </a:rPr>
              <a:t>l’hypothèse</a:t>
            </a:r>
            <a:r>
              <a:rPr lang="en-US" baseline="0" dirty="0" smtClean="0">
                <a:latin typeface="Arial" charset="0"/>
                <a:ea typeface="ＭＳ Ｐゴシック" charset="-128"/>
              </a:rPr>
              <a:t> ,,,</a:t>
            </a:r>
          </a:p>
          <a:p>
            <a:pPr eaLnBrk="1" hangingPunct="1">
              <a:spcBef>
                <a:spcPct val="0"/>
              </a:spcBef>
            </a:pPr>
            <a:r>
              <a:rPr lang="en-US" baseline="0" dirty="0" smtClean="0">
                <a:latin typeface="Arial" charset="0"/>
                <a:ea typeface="ＭＳ Ｐゴシック" charset="-128"/>
              </a:rPr>
              <a:t>2eme question : </a:t>
            </a:r>
            <a:r>
              <a:rPr lang="en-US" baseline="0" dirty="0" err="1" smtClean="0">
                <a:latin typeface="Arial" charset="0"/>
                <a:ea typeface="ＭＳ Ｐゴシック" charset="-128"/>
              </a:rPr>
              <a:t>Quels</a:t>
            </a:r>
            <a:r>
              <a:rPr lang="en-US" baseline="0" dirty="0" smtClean="0">
                <a:latin typeface="Arial" charset="0"/>
                <a:ea typeface="ＭＳ Ｐゴシック" charset="-128"/>
              </a:rPr>
              <a:t> </a:t>
            </a:r>
            <a:r>
              <a:rPr lang="en-US" baseline="0" dirty="0" err="1" smtClean="0">
                <a:latin typeface="Arial" charset="0"/>
                <a:ea typeface="ＭＳ Ｐゴシック" charset="-128"/>
              </a:rPr>
              <a:t>sont</a:t>
            </a:r>
            <a:r>
              <a:rPr lang="en-US" baseline="0" dirty="0" smtClean="0">
                <a:latin typeface="Arial" charset="0"/>
                <a:ea typeface="ＭＳ Ｐゴシック" charset="-128"/>
              </a:rPr>
              <a:t> les ,,, en </a:t>
            </a:r>
            <a:r>
              <a:rPr lang="en-US" baseline="0" dirty="0" err="1" smtClean="0">
                <a:latin typeface="Arial" charset="0"/>
                <a:ea typeface="ＭＳ Ｐゴシック" charset="-128"/>
              </a:rPr>
              <a:t>emettant</a:t>
            </a:r>
            <a:r>
              <a:rPr lang="en-US" baseline="0" dirty="0" smtClean="0">
                <a:latin typeface="Arial" charset="0"/>
                <a:ea typeface="ＭＳ Ｐゴシック" charset="-128"/>
              </a:rPr>
              <a:t> </a:t>
            </a:r>
            <a:r>
              <a:rPr lang="en-US" baseline="0" dirty="0" err="1" smtClean="0">
                <a:latin typeface="Arial" charset="0"/>
                <a:ea typeface="ＭＳ Ｐゴシック" charset="-128"/>
              </a:rPr>
              <a:t>l’hypothèse</a:t>
            </a:r>
            <a:r>
              <a:rPr lang="en-US" baseline="0" dirty="0" smtClean="0">
                <a:latin typeface="Arial" charset="0"/>
                <a:ea typeface="ＭＳ Ｐゴシック" charset="-128"/>
              </a:rPr>
              <a:t> </a:t>
            </a:r>
            <a:r>
              <a:rPr lang="en-US" baseline="0" dirty="0" err="1" smtClean="0">
                <a:latin typeface="Arial" charset="0"/>
                <a:ea typeface="ＭＳ Ｐゴシック" charset="-128"/>
              </a:rPr>
              <a:t>que</a:t>
            </a:r>
            <a:r>
              <a:rPr lang="en-US" baseline="0" dirty="0" smtClean="0">
                <a:latin typeface="Arial" charset="0"/>
                <a:ea typeface="ＭＳ Ｐゴシック" charset="-128"/>
              </a:rPr>
              <a:t>    ,,,, </a:t>
            </a:r>
            <a:r>
              <a:rPr lang="en-US" baseline="0" dirty="0" err="1" smtClean="0">
                <a:latin typeface="Arial" charset="0"/>
                <a:ea typeface="ＭＳ Ｐゴシック" charset="-128"/>
              </a:rPr>
              <a:t>pourrait</a:t>
            </a:r>
            <a:endParaRPr lang="en-US" baseline="0" dirty="0" smtClean="0">
              <a:latin typeface="Arial" charset="0"/>
              <a:ea typeface="ＭＳ Ｐゴシック" charset="-128"/>
            </a:endParaRPr>
          </a:p>
          <a:p>
            <a:pPr eaLnBrk="1" hangingPunct="1">
              <a:spcBef>
                <a:spcPct val="0"/>
              </a:spcBef>
            </a:pPr>
            <a:r>
              <a:rPr lang="en-US" baseline="0" dirty="0" smtClean="0">
                <a:latin typeface="Arial" charset="0"/>
                <a:ea typeface="ＭＳ Ｐゴシック" charset="-128"/>
              </a:rPr>
              <a:t>3eme question : </a:t>
            </a:r>
            <a:r>
              <a:rPr lang="en-US" baseline="0" dirty="0" err="1" smtClean="0">
                <a:latin typeface="Arial" charset="0"/>
                <a:ea typeface="ＭＳ Ｐゴシック" charset="-128"/>
              </a:rPr>
              <a:t>Quelles</a:t>
            </a:r>
            <a:r>
              <a:rPr lang="en-US" baseline="0" dirty="0" smtClean="0">
                <a:latin typeface="Arial" charset="0"/>
                <a:ea typeface="ＭＳ Ｐゴシック" charset="-128"/>
              </a:rPr>
              <a:t> </a:t>
            </a:r>
            <a:r>
              <a:rPr lang="en-US" baseline="0" dirty="0" err="1" smtClean="0">
                <a:latin typeface="Arial" charset="0"/>
                <a:ea typeface="ＭＳ Ｐゴシック" charset="-128"/>
              </a:rPr>
              <a:t>sont</a:t>
            </a:r>
            <a:r>
              <a:rPr lang="en-US" baseline="0" dirty="0" smtClean="0">
                <a:latin typeface="Arial" charset="0"/>
                <a:ea typeface="ＭＳ Ｐゴシック" charset="-128"/>
              </a:rPr>
              <a:t> les,,,, et </a:t>
            </a:r>
            <a:r>
              <a:rPr lang="en-US" baseline="0" dirty="0" err="1" smtClean="0">
                <a:latin typeface="Arial" charset="0"/>
                <a:ea typeface="ＭＳ Ｐゴシック" charset="-128"/>
              </a:rPr>
              <a:t>quel</a:t>
            </a:r>
            <a:r>
              <a:rPr lang="en-US" baseline="0" dirty="0" smtClean="0">
                <a:latin typeface="Arial" charset="0"/>
                <a:ea typeface="ＭＳ Ｐゴシック" charset="-128"/>
              </a:rPr>
              <a:t> </a:t>
            </a:r>
            <a:r>
              <a:rPr lang="en-US" baseline="0" dirty="0" err="1" smtClean="0">
                <a:latin typeface="Arial" charset="0"/>
                <a:ea typeface="ＭＳ Ｐゴシック" charset="-128"/>
              </a:rPr>
              <a:t>estl’impact</a:t>
            </a:r>
            <a:r>
              <a:rPr lang="en-US" baseline="0" dirty="0" smtClean="0">
                <a:latin typeface="Arial" charset="0"/>
                <a:ea typeface="ＭＳ Ｐゴシック" charset="-128"/>
              </a:rPr>
              <a:t>,,,, </a:t>
            </a:r>
          </a:p>
          <a:p>
            <a:endParaRPr lang="fr-FR" dirty="0"/>
          </a:p>
        </p:txBody>
      </p:sp>
    </p:spTree>
    <p:extLst>
      <p:ext uri="{BB962C8B-B14F-4D97-AF65-F5344CB8AC3E}">
        <p14:creationId xmlns:p14="http://schemas.microsoft.com/office/powerpoint/2010/main" val="965177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fontScale="92500"/>
          </a:bodyPr>
          <a:lstStyle/>
          <a:p>
            <a:r>
              <a:rPr lang="fr-FR" dirty="0" smtClean="0"/>
              <a:t>Pour réaliser ces travaux nous avons </a:t>
            </a:r>
            <a:r>
              <a:rPr lang="fr-FR" b="1" dirty="0" smtClean="0"/>
              <a:t>réalisé</a:t>
            </a:r>
            <a:r>
              <a:rPr lang="fr-FR" dirty="0" smtClean="0"/>
              <a:t> une incubation de résidus végétaux et de sol en milieu </a:t>
            </a:r>
            <a:r>
              <a:rPr lang="fr-FR" dirty="0" err="1" smtClean="0"/>
              <a:t>controlé</a:t>
            </a:r>
            <a:r>
              <a:rPr lang="fr-FR" dirty="0" smtClean="0"/>
              <a:t> pour « éviter,,,, »</a:t>
            </a:r>
          </a:p>
          <a:p>
            <a:endParaRPr lang="fr-FR" dirty="0" smtClean="0"/>
          </a:p>
          <a:p>
            <a:r>
              <a:rPr lang="fr-FR" dirty="0" smtClean="0"/>
              <a:t>Nous avons choisi comme</a:t>
            </a:r>
            <a:r>
              <a:rPr lang="fr-FR" baseline="0" dirty="0" smtClean="0"/>
              <a:t> matériel végétal des racines, feuille et tige de maïs est des tige de lin marqué au 13C.</a:t>
            </a:r>
          </a:p>
          <a:p>
            <a:endParaRPr lang="fr-FR" baseline="0" dirty="0" smtClean="0"/>
          </a:p>
          <a:p>
            <a:r>
              <a:rPr lang="fr-FR" baseline="0" dirty="0" smtClean="0"/>
              <a:t>Pour répondre à la 1ère question,  nous avons incubé 2 résidus de maïs chimiquement contrastés pendant 43 jours.</a:t>
            </a:r>
          </a:p>
          <a:p>
            <a:endParaRPr lang="fr-FR" baseline="0" dirty="0" smtClean="0"/>
          </a:p>
          <a:p>
            <a:pPr defTabSz="931774">
              <a:defRPr/>
            </a:pPr>
            <a:r>
              <a:rPr lang="fr-FR" strike="sngStrike" baseline="0" dirty="0" smtClean="0"/>
              <a:t>Pour répondre à la deuxième question, nous avons ajouté après  60 jours des pots de la 1</a:t>
            </a:r>
            <a:r>
              <a:rPr lang="fr-FR" strike="sngStrike" baseline="30000" dirty="0" smtClean="0"/>
              <a:t>ère</a:t>
            </a:r>
            <a:r>
              <a:rPr lang="fr-FR" strike="sngStrike" baseline="0" dirty="0" smtClean="0"/>
              <a:t> incubation, un résidu hautement lignifié et récalcitrant qui est de la tige de lin. Ce lin a été marqué au 13C pour être capable de distinguer le carbone issus de la minéralisation du lin à celle du maïs. Cette incubation a duré au total 120 jours.</a:t>
            </a:r>
          </a:p>
          <a:p>
            <a:pPr defTabSz="931774">
              <a:defRPr/>
            </a:pPr>
            <a:r>
              <a:rPr lang="fr-FR" strike="sngStrike" baseline="0" dirty="0" smtClean="0"/>
              <a:t>OU :</a:t>
            </a:r>
          </a:p>
          <a:p>
            <a:pPr defTabSz="931774">
              <a:defRPr/>
            </a:pPr>
            <a:r>
              <a:rPr lang="fr-FR" baseline="0" dirty="0" smtClean="0"/>
              <a:t>Pour la deuxième question, une incubation de feuille et de racine de maïs à été lancé. A 60 jours de décomposition, nous avons rajouté à ce sol un résidu hautement lignifié et récalcitrant qui est de la tige de lin. Ce lin a été marqué au 13C pour être capable de distinguer le carbone issus de la minéralisation du lin à celle du maïs. Cette incubation a duré au total 120 jours.</a:t>
            </a:r>
          </a:p>
          <a:p>
            <a:pPr defTabSz="931774">
              <a:defRPr/>
            </a:pPr>
            <a:endParaRPr lang="fr-FR" baseline="0" dirty="0" smtClean="0"/>
          </a:p>
          <a:p>
            <a:endParaRPr lang="fr-FR" baseline="0" dirty="0" smtClean="0"/>
          </a:p>
          <a:p>
            <a:r>
              <a:rPr lang="fr-FR" baseline="0" dirty="0" smtClean="0"/>
              <a:t>Enfin, pour répondre à a troisième question, nous avons lancé une l’incubation de partie aérienne de 3 </a:t>
            </a:r>
            <a:r>
              <a:rPr lang="fr-FR" baseline="0" dirty="0" err="1" smtClean="0"/>
              <a:t>genotype</a:t>
            </a:r>
            <a:r>
              <a:rPr lang="fr-FR" baseline="0" dirty="0" smtClean="0"/>
              <a:t> de maïs F2,,,, qui sont les résidus contrastés en teneur en lignine. Cette incubation a duré 478 jours avec variation en teneur d’azote </a:t>
            </a:r>
            <a:r>
              <a:rPr lang="fr-FR" baseline="0" dirty="0" err="1" smtClean="0"/>
              <a:t>càd</a:t>
            </a:r>
            <a:r>
              <a:rPr lang="fr-FR" baseline="0" dirty="0" smtClean="0"/>
              <a:t> avec ou sans azote.</a:t>
            </a:r>
            <a:endParaRPr lang="fr-FR" dirty="0"/>
          </a:p>
        </p:txBody>
      </p:sp>
    </p:spTree>
    <p:extLst>
      <p:ext uri="{BB962C8B-B14F-4D97-AF65-F5344CB8AC3E}">
        <p14:creationId xmlns:p14="http://schemas.microsoft.com/office/powerpoint/2010/main" val="36876694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Ensuite nous avons choisis 2 types de sols.</a:t>
            </a:r>
          </a:p>
          <a:p>
            <a:endParaRPr lang="fr-FR" dirty="0" smtClean="0"/>
          </a:p>
          <a:p>
            <a:pPr marL="174708" indent="-174708">
              <a:buFontTx/>
              <a:buChar char="-"/>
            </a:pPr>
            <a:r>
              <a:rPr lang="fr-FR" dirty="0" smtClean="0"/>
              <a:t>1 sol agricole limoneux </a:t>
            </a:r>
            <a:r>
              <a:rPr lang="fr-FR" b="1" i="1" dirty="0" smtClean="0"/>
              <a:t>riche en carbone</a:t>
            </a:r>
            <a:r>
              <a:rPr lang="fr-FR" b="1" i="1" baseline="0" dirty="0" smtClean="0"/>
              <a:t> organiqu</a:t>
            </a:r>
            <a:r>
              <a:rPr lang="fr-FR" baseline="0" dirty="0" smtClean="0"/>
              <a:t>e (</a:t>
            </a:r>
            <a:r>
              <a:rPr lang="fr-FR" b="1" i="1" baseline="0" dirty="0" smtClean="0"/>
              <a:t>pour moi ce n’est pas riche en C </a:t>
            </a:r>
            <a:r>
              <a:rPr lang="fr-FR" b="1" i="1" baseline="0" dirty="0" err="1" smtClean="0"/>
              <a:t>org</a:t>
            </a:r>
            <a:r>
              <a:rPr lang="fr-FR" baseline="0" dirty="0" smtClean="0"/>
              <a:t>) et en biomasse de pH neutre. Ce sol a servi à l’incubation lancé pour répondre au question 1 et 2</a:t>
            </a:r>
          </a:p>
          <a:p>
            <a:pPr marL="174708" indent="-174708">
              <a:buFontTx/>
              <a:buChar char="-"/>
            </a:pPr>
            <a:r>
              <a:rPr lang="fr-FR" baseline="0" dirty="0" smtClean="0"/>
              <a:t>Pour l’incubation concernant la question 3, nous avons utilisé un sol forestier sableux,,,,</a:t>
            </a:r>
          </a:p>
          <a:p>
            <a:pPr marL="174708" indent="-174708">
              <a:buFontTx/>
              <a:buChar char="-"/>
            </a:pPr>
            <a:endParaRPr lang="fr-FR" baseline="0" dirty="0" smtClean="0"/>
          </a:p>
          <a:p>
            <a:r>
              <a:rPr lang="fr-FR" baseline="0" dirty="0" smtClean="0"/>
              <a:t>Afin de suivre la dynamique de décomposition de ces incubations, des analyses chimiques ont été réalisées sur les résidus et le sol pour déterminer:</a:t>
            </a:r>
          </a:p>
          <a:p>
            <a:pPr marL="174708" indent="-174708">
              <a:buFontTx/>
              <a:buChar char="-"/>
            </a:pPr>
            <a:r>
              <a:rPr lang="fr-FR" baseline="0" dirty="0" smtClean="0"/>
              <a:t>Le </a:t>
            </a:r>
            <a:r>
              <a:rPr lang="fr-FR" b="1" baseline="0" dirty="0" smtClean="0"/>
              <a:t>taux</a:t>
            </a:r>
            <a:r>
              <a:rPr lang="fr-FR" baseline="0" dirty="0" smtClean="0"/>
              <a:t> de minéralisation du C marqué ou non</a:t>
            </a:r>
          </a:p>
          <a:p>
            <a:pPr marL="174708" indent="-174708">
              <a:buFontTx/>
              <a:buChar char="-"/>
            </a:pPr>
            <a:r>
              <a:rPr lang="fr-FR" baseline="0" dirty="0" smtClean="0"/>
              <a:t>La teneur en C et en N </a:t>
            </a:r>
            <a:r>
              <a:rPr lang="fr-FR" baseline="0" dirty="0" err="1" smtClean="0"/>
              <a:t>élementaire</a:t>
            </a:r>
            <a:endParaRPr lang="fr-FR" baseline="0" dirty="0" smtClean="0"/>
          </a:p>
          <a:p>
            <a:pPr marL="174708" indent="-174708">
              <a:buFontTx/>
              <a:buChar char="-"/>
            </a:pPr>
            <a:r>
              <a:rPr lang="fr-FR" baseline="0" dirty="0" smtClean="0"/>
              <a:t>La teneur en solubles, </a:t>
            </a:r>
            <a:r>
              <a:rPr lang="fr-FR" baseline="0" dirty="0" err="1" smtClean="0"/>
              <a:t>glucane</a:t>
            </a:r>
            <a:r>
              <a:rPr lang="fr-FR" baseline="0" dirty="0" smtClean="0"/>
              <a:t>, </a:t>
            </a:r>
            <a:r>
              <a:rPr lang="fr-FR" baseline="0" dirty="0" err="1" smtClean="0"/>
              <a:t>xylane</a:t>
            </a:r>
            <a:r>
              <a:rPr lang="fr-FR" baseline="0" dirty="0" smtClean="0"/>
              <a:t> et lignine</a:t>
            </a:r>
          </a:p>
          <a:p>
            <a:pPr marL="174708" indent="-174708">
              <a:buFontTx/>
              <a:buChar char="-"/>
            </a:pPr>
            <a:r>
              <a:rPr lang="fr-FR" baseline="0" dirty="0" smtClean="0"/>
              <a:t>Le teneur en biomasse microbienne</a:t>
            </a:r>
          </a:p>
          <a:p>
            <a:pPr marL="174708" indent="-174708">
              <a:buFontTx/>
              <a:buChar char="-"/>
            </a:pPr>
            <a:r>
              <a:rPr lang="fr-FR" baseline="0" dirty="0" smtClean="0"/>
              <a:t>Et la teneur en composé phénoliques par la méthode CUO </a:t>
            </a:r>
            <a:r>
              <a:rPr lang="fr-FR" baseline="0" dirty="0" err="1" smtClean="0"/>
              <a:t>oxidation</a:t>
            </a:r>
            <a:endParaRPr lang="fr-FR" dirty="0" smtClean="0"/>
          </a:p>
          <a:p>
            <a:endParaRPr lang="fr-FR" dirty="0"/>
          </a:p>
        </p:txBody>
      </p:sp>
    </p:spTree>
    <p:extLst>
      <p:ext uri="{BB962C8B-B14F-4D97-AF65-F5344CB8AC3E}">
        <p14:creationId xmlns:p14="http://schemas.microsoft.com/office/powerpoint/2010/main" val="3511636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Nous avons choisi des enzymes capables d’hydrolyser chacun des composés pariétaux suivants :</a:t>
            </a:r>
          </a:p>
          <a:p>
            <a:pPr>
              <a:buFontTx/>
              <a:buChar char="-"/>
            </a:pPr>
            <a:r>
              <a:rPr lang="fr-FR" dirty="0" smtClean="0"/>
              <a:t>La leucine</a:t>
            </a:r>
            <a:r>
              <a:rPr lang="fr-FR" baseline="0" dirty="0" smtClean="0"/>
              <a:t> ,, pour décomposer les composés solubles en libérant des Acide aminé et ,,,</a:t>
            </a:r>
          </a:p>
          <a:p>
            <a:pPr defTabSz="931774">
              <a:buFontTx/>
              <a:buChar char="-"/>
              <a:defRPr/>
            </a:pPr>
            <a:r>
              <a:rPr lang="fr-FR" baseline="0" dirty="0" smtClean="0"/>
              <a:t> </a:t>
            </a:r>
            <a:r>
              <a:rPr lang="fr-FR" dirty="0" smtClean="0"/>
              <a:t>Le plus commun enzyme soluble est la L-leucine </a:t>
            </a:r>
            <a:r>
              <a:rPr lang="fr-FR" dirty="0" err="1" smtClean="0"/>
              <a:t>aminopeptidase</a:t>
            </a:r>
            <a:r>
              <a:rPr lang="fr-FR" dirty="0" smtClean="0"/>
              <a:t> (LAP) qui libère la leucine et d’es acides aminés 'non-polaires de la terminaison N de polypeptides,</a:t>
            </a:r>
            <a:br>
              <a:rPr lang="fr-FR" dirty="0" smtClean="0"/>
            </a:br>
            <a:r>
              <a:rPr lang="fr-FR" dirty="0" smtClean="0"/>
              <a:t>Cellulases responsables de l'hydrolyse de la cellulose, sont composées d'un mélange complexe d'enzyme avec des spécificités différentes pour hydrolyser les β-1, 4-</a:t>
            </a:r>
            <a:r>
              <a:rPr lang="fr-FR" dirty="0" err="1" smtClean="0"/>
              <a:t>glycosidiques</a:t>
            </a:r>
            <a:r>
              <a:rPr lang="fr-FR" dirty="0" smtClean="0"/>
              <a:t> des liaisons</a:t>
            </a:r>
            <a:br>
              <a:rPr lang="fr-FR" dirty="0" smtClean="0"/>
            </a:br>
            <a:r>
              <a:rPr lang="fr-FR" dirty="0" err="1" smtClean="0"/>
              <a:t>Cellobiohydrolases</a:t>
            </a:r>
            <a:r>
              <a:rPr lang="fr-FR" dirty="0" smtClean="0"/>
              <a:t> éliminer les monomères et dimères de l'extrémité de la chaîne </a:t>
            </a:r>
            <a:r>
              <a:rPr lang="fr-FR" dirty="0" err="1" smtClean="0"/>
              <a:t>glucane</a:t>
            </a:r>
            <a:r>
              <a:rPr lang="fr-FR" dirty="0" smtClean="0"/>
              <a:t/>
            </a:r>
            <a:br>
              <a:rPr lang="fr-FR" dirty="0" smtClean="0"/>
            </a:br>
            <a:r>
              <a:rPr lang="fr-FR" dirty="0" err="1" smtClean="0"/>
              <a:t>Cellobiohydrolase</a:t>
            </a:r>
            <a:r>
              <a:rPr lang="fr-FR" dirty="0" smtClean="0"/>
              <a:t> I agit sur les extrémités réductrices</a:t>
            </a:r>
            <a:br>
              <a:rPr lang="fr-FR" dirty="0" smtClean="0"/>
            </a:br>
            <a:r>
              <a:rPr lang="fr-FR" dirty="0" smtClean="0"/>
              <a:t>Laccases sont bleu-cuivre </a:t>
            </a:r>
            <a:r>
              <a:rPr lang="fr-FR" dirty="0" err="1" smtClean="0"/>
              <a:t>phenoloxidases</a:t>
            </a:r>
            <a:r>
              <a:rPr lang="fr-FR" dirty="0" smtClean="0"/>
              <a:t> qui catalysent des réactions d'oxydation à un électron, essentiellement de l'oxydation de la lignine structures phénoliques à des radicaux </a:t>
            </a:r>
            <a:r>
              <a:rPr lang="fr-FR" dirty="0" err="1" smtClean="0"/>
              <a:t>phénoxy</a:t>
            </a:r>
            <a:r>
              <a:rPr lang="fr-FR" dirty="0" smtClean="0"/>
              <a:t>, en présence de médiateurs</a:t>
            </a:r>
            <a:br>
              <a:rPr lang="fr-FR" dirty="0" smtClean="0"/>
            </a:br>
            <a:r>
              <a:rPr lang="fr-FR" dirty="0" smtClean="0"/>
              <a:t>Peroxydases sont hémoprotéines produite essentiellement par des microorganismes et de plantes, qui catalysent l'oxydation des unités de lignine non récalcitrants phénoliques, en présence de peroxyde d'hydrogène</a:t>
            </a:r>
          </a:p>
          <a:p>
            <a:pPr>
              <a:buFontTx/>
              <a:buChar char="-"/>
            </a:pPr>
            <a:endParaRPr lang="fr-FR" baseline="0" dirty="0" smtClean="0"/>
          </a:p>
          <a:p>
            <a:pPr>
              <a:buFontTx/>
              <a:buChar char="-"/>
            </a:pPr>
            <a:endParaRPr lang="fr-FR" dirty="0"/>
          </a:p>
        </p:txBody>
      </p:sp>
      <p:sp>
        <p:nvSpPr>
          <p:cNvPr id="4" name="Espace réservé du numéro de diapositive 3"/>
          <p:cNvSpPr>
            <a:spLocks noGrp="1"/>
          </p:cNvSpPr>
          <p:nvPr>
            <p:ph type="sldNum" sz="quarter" idx="10"/>
          </p:nvPr>
        </p:nvSpPr>
        <p:spPr/>
        <p:txBody>
          <a:bodyPr/>
          <a:lstStyle/>
          <a:p>
            <a:fld id="{10893A83-30B5-4F32-B745-0EA4C7130FA7}" type="slidenum">
              <a:rPr lang="fr-FR" smtClean="0"/>
              <a:pPr/>
              <a:t>13</a:t>
            </a:fld>
            <a:endParaRPr lang="fr-FR"/>
          </a:p>
        </p:txBody>
      </p:sp>
    </p:spTree>
    <p:extLst>
      <p:ext uri="{BB962C8B-B14F-4D97-AF65-F5344CB8AC3E}">
        <p14:creationId xmlns:p14="http://schemas.microsoft.com/office/powerpoint/2010/main" val="2738255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Enfin, des mesures d’</a:t>
            </a:r>
            <a:r>
              <a:rPr lang="fr-FR" baseline="0" dirty="0" smtClean="0"/>
              <a:t>activités enzymatiques ont été réalisées pour suivre la dynamique de dégradation.</a:t>
            </a:r>
          </a:p>
          <a:p>
            <a:endParaRPr lang="fr-FR" baseline="0" dirty="0" smtClean="0"/>
          </a:p>
          <a:p>
            <a:r>
              <a:rPr lang="fr-FR" baseline="0" dirty="0" smtClean="0"/>
              <a:t>Les activités </a:t>
            </a:r>
            <a:r>
              <a:rPr lang="fr-FR" strike="sngStrike" baseline="0" dirty="0" smtClean="0"/>
              <a:t>enzymatiques de la </a:t>
            </a:r>
            <a:r>
              <a:rPr lang="fr-FR" baseline="0" dirty="0" smtClean="0"/>
              <a:t>cellulase, </a:t>
            </a:r>
            <a:r>
              <a:rPr lang="fr-FR" baseline="0" dirty="0" err="1" smtClean="0"/>
              <a:t>xylanase</a:t>
            </a:r>
            <a:r>
              <a:rPr lang="fr-FR" baseline="0" dirty="0" smtClean="0"/>
              <a:t> et laccase ont été dos</a:t>
            </a:r>
            <a:r>
              <a:rPr lang="fr-FR" b="1" baseline="0" dirty="0" smtClean="0"/>
              <a:t>ées à différents stades de décomposition pour els deux premières incubations</a:t>
            </a:r>
            <a:endParaRPr lang="fr-FR" b="0" baseline="0" dirty="0" smtClean="0"/>
          </a:p>
          <a:p>
            <a:r>
              <a:rPr lang="fr-FR" b="0" baseline="0" dirty="0" smtClean="0"/>
              <a:t>Seules  les activité de la laccase et de peroxydase ont été déterminées au cours de la 3éme incubation</a:t>
            </a:r>
          </a:p>
          <a:p>
            <a:endParaRPr lang="fr-FR" baseline="0" dirty="0" smtClean="0"/>
          </a:p>
          <a:p>
            <a:r>
              <a:rPr lang="fr-FR" dirty="0" smtClean="0"/>
              <a:t>A</a:t>
            </a:r>
            <a:r>
              <a:rPr lang="fr-FR" baseline="0" dirty="0" smtClean="0"/>
              <a:t> chaque prélèvement, les résidus et le sol sont manuellement séparés et mis en présence de tampon. De là on obtient un extrait ou suspension de résidus ou de sol auxquels on ajoute le substrat colorimétrique approprié à l’enzyme que l’on souhaite dosée.</a:t>
            </a:r>
            <a:endParaRPr lang="fr-FR" dirty="0" smtClean="0"/>
          </a:p>
          <a:p>
            <a:endParaRPr lang="fr-FR" dirty="0"/>
          </a:p>
        </p:txBody>
      </p:sp>
    </p:spTree>
    <p:extLst>
      <p:ext uri="{BB962C8B-B14F-4D97-AF65-F5344CB8AC3E}">
        <p14:creationId xmlns:p14="http://schemas.microsoft.com/office/powerpoint/2010/main" val="3545246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0893A83-30B5-4F32-B745-0EA4C7130FA7}" type="slidenum">
              <a:rPr lang="fr-FR" smtClean="0"/>
              <a:pPr/>
              <a:t>15</a:t>
            </a:fld>
            <a:endParaRPr lang="fr-FR"/>
          </a:p>
        </p:txBody>
      </p:sp>
    </p:spTree>
    <p:extLst>
      <p:ext uri="{BB962C8B-B14F-4D97-AF65-F5344CB8AC3E}">
        <p14:creationId xmlns:p14="http://schemas.microsoft.com/office/powerpoint/2010/main" val="1379180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0893A83-30B5-4F32-B745-0EA4C7130FA7}" type="slidenum">
              <a:rPr lang="fr-FR" smtClean="0"/>
              <a:pPr/>
              <a:t>16</a:t>
            </a:fld>
            <a:endParaRPr lang="fr-FR"/>
          </a:p>
        </p:txBody>
      </p:sp>
    </p:spTree>
    <p:extLst>
      <p:ext uri="{BB962C8B-B14F-4D97-AF65-F5344CB8AC3E}">
        <p14:creationId xmlns:p14="http://schemas.microsoft.com/office/powerpoint/2010/main" val="3497743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10893A83-30B5-4F32-B745-0EA4C7130FA7}" type="slidenum">
              <a:rPr lang="fr-FR" smtClean="0"/>
              <a:pPr/>
              <a:t>17</a:t>
            </a:fld>
            <a:endParaRPr lang="fr-FR"/>
          </a:p>
        </p:txBody>
      </p:sp>
    </p:spTree>
    <p:extLst>
      <p:ext uri="{BB962C8B-B14F-4D97-AF65-F5344CB8AC3E}">
        <p14:creationId xmlns:p14="http://schemas.microsoft.com/office/powerpoint/2010/main" val="3589916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81100" y="696913"/>
            <a:ext cx="4648200" cy="3486150"/>
          </a:xfrm>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0893A83-30B5-4F32-B745-0EA4C7130FA7}" type="slidenum">
              <a:rPr lang="fr-FR" smtClean="0"/>
              <a:pPr/>
              <a:t>18</a:t>
            </a:fld>
            <a:endParaRPr lang="fr-FR"/>
          </a:p>
        </p:txBody>
      </p:sp>
    </p:spTree>
    <p:extLst>
      <p:ext uri="{BB962C8B-B14F-4D97-AF65-F5344CB8AC3E}">
        <p14:creationId xmlns:p14="http://schemas.microsoft.com/office/powerpoint/2010/main" val="541224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0893A83-30B5-4F32-B745-0EA4C7130FA7}" type="slidenum">
              <a:rPr lang="fr-FR" smtClean="0"/>
              <a:pPr/>
              <a:t>19</a:t>
            </a:fld>
            <a:endParaRPr lang="fr-FR"/>
          </a:p>
        </p:txBody>
      </p:sp>
    </p:spTree>
    <p:extLst>
      <p:ext uri="{BB962C8B-B14F-4D97-AF65-F5344CB8AC3E}">
        <p14:creationId xmlns:p14="http://schemas.microsoft.com/office/powerpoint/2010/main" val="487944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baseline="0" dirty="0" smtClean="0"/>
              <a:t>Cet exposé comportera 4 partie </a:t>
            </a:r>
          </a:p>
          <a:p>
            <a:r>
              <a:rPr lang="fr-FR" b="1" baseline="0" dirty="0" smtClean="0"/>
              <a:t>Je commencerai par une introduction générale sur le contexte de mon travail suivi des questions de recherche et des stratégies adoptées</a:t>
            </a:r>
          </a:p>
          <a:p>
            <a:r>
              <a:rPr lang="fr-FR" b="1" dirty="0" smtClean="0"/>
              <a:t>Ensuite,</a:t>
            </a:r>
            <a:r>
              <a:rPr lang="fr-FR" b="1" baseline="0" dirty="0" smtClean="0"/>
              <a:t> je présenterai les résultats obtenus en 3 parties, avant de conclure en proposant quelques </a:t>
            </a:r>
            <a:r>
              <a:rPr lang="fr-FR" b="1" baseline="0" dirty="0" err="1" smtClean="0"/>
              <a:t>pesrpectives</a:t>
            </a:r>
            <a:endParaRPr lang="fr-FR" b="1" baseline="0" dirty="0" smtClean="0"/>
          </a:p>
          <a:p>
            <a:r>
              <a:rPr lang="fr-FR" strike="sngStrike" baseline="0" dirty="0" smtClean="0"/>
              <a:t>(Pour présenter mon travail), Je commencerais par une introduction générale pour situer clairement le contexte de cette étude. </a:t>
            </a:r>
          </a:p>
          <a:p>
            <a:r>
              <a:rPr lang="fr-FR" strike="sngStrike" baseline="0" dirty="0" smtClean="0"/>
              <a:t>Ensuite, j’exposerai les stratégies adoptées pour répondre aux problématiques posés.</a:t>
            </a:r>
          </a:p>
          <a:p>
            <a:r>
              <a:rPr lang="fr-FR" strike="sngStrike" baseline="0" dirty="0" smtClean="0"/>
              <a:t>A la suite des stratégies, je présenterai les résultats obtenus au cours de ma thèse</a:t>
            </a:r>
          </a:p>
          <a:p>
            <a:r>
              <a:rPr lang="fr-FR" strike="sngStrike" baseline="0" dirty="0" smtClean="0"/>
              <a:t>Je finirais par une conclusion générale des résultats présentés avec quelques perspectives</a:t>
            </a:r>
            <a:r>
              <a:rPr lang="fr-FR" baseline="0" dirty="0" smtClean="0"/>
              <a:t>.</a:t>
            </a:r>
            <a:endParaRPr lang="fr-FR" dirty="0"/>
          </a:p>
        </p:txBody>
      </p:sp>
    </p:spTree>
    <p:extLst>
      <p:ext uri="{BB962C8B-B14F-4D97-AF65-F5344CB8AC3E}">
        <p14:creationId xmlns:p14="http://schemas.microsoft.com/office/powerpoint/2010/main" val="5860247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81100" y="696913"/>
            <a:ext cx="4648200" cy="3486150"/>
          </a:xfrm>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C63D0FE2-4304-4E85-9EE9-3508037BA37F}" type="slidenum">
              <a:rPr lang="fr-FR" smtClean="0"/>
              <a:pPr/>
              <a:t>20</a:t>
            </a:fld>
            <a:endParaRPr lang="fr-FR"/>
          </a:p>
        </p:txBody>
      </p:sp>
    </p:spTree>
    <p:extLst>
      <p:ext uri="{BB962C8B-B14F-4D97-AF65-F5344CB8AC3E}">
        <p14:creationId xmlns:p14="http://schemas.microsoft.com/office/powerpoint/2010/main" val="37874287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extLst>
      <p:ext uri="{BB962C8B-B14F-4D97-AF65-F5344CB8AC3E}">
        <p14:creationId xmlns:p14="http://schemas.microsoft.com/office/powerpoint/2010/main" val="24628345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Tree>
    <p:extLst>
      <p:ext uri="{BB962C8B-B14F-4D97-AF65-F5344CB8AC3E}">
        <p14:creationId xmlns:p14="http://schemas.microsoft.com/office/powerpoint/2010/main" val="2749649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81100" y="696913"/>
            <a:ext cx="4648200" cy="3486150"/>
          </a:xfrm>
        </p:spPr>
      </p:sp>
      <p:sp>
        <p:nvSpPr>
          <p:cNvPr id="3" name="Espace réservé des commentaires 2"/>
          <p:cNvSpPr>
            <a:spLocks noGrp="1"/>
          </p:cNvSpPr>
          <p:nvPr>
            <p:ph type="body" idx="1"/>
          </p:nvPr>
        </p:nvSpPr>
        <p:spPr/>
        <p:txBody>
          <a:bodyPr>
            <a:normAutofit/>
          </a:bodyPr>
          <a:lstStyle/>
          <a:p>
            <a:r>
              <a:rPr lang="fr-FR" dirty="0" smtClean="0"/>
              <a:t>Quelle est la dynamique du C et de l’N issus</a:t>
            </a:r>
            <a:r>
              <a:rPr lang="fr-FR" baseline="0" dirty="0" smtClean="0"/>
              <a:t> des résidus végétaux dans le sol?</a:t>
            </a:r>
          </a:p>
          <a:p>
            <a:endParaRPr lang="fr-FR" baseline="0" dirty="0" smtClean="0"/>
          </a:p>
          <a:p>
            <a:r>
              <a:rPr lang="fr-FR" baseline="0" dirty="0" smtClean="0"/>
              <a:t>Dans le cas d’une plante, dès que la partie aérienne ou souterraine entre dans le sol, le processus de décomposition commence.</a:t>
            </a:r>
          </a:p>
          <a:p>
            <a:r>
              <a:rPr lang="fr-FR" dirty="0" smtClean="0"/>
              <a:t>Dans un premier temps,</a:t>
            </a:r>
            <a:r>
              <a:rPr lang="fr-FR" baseline="0" dirty="0" smtClean="0"/>
              <a:t> le C </a:t>
            </a:r>
            <a:r>
              <a:rPr lang="fr-FR" baseline="0" dirty="0" err="1" smtClean="0"/>
              <a:t>org</a:t>
            </a:r>
            <a:r>
              <a:rPr lang="fr-FR" baseline="0" dirty="0" smtClean="0"/>
              <a:t> est minéralisé par la biomasse microbienne sous forme de CO2 vers l’atmosphère. </a:t>
            </a:r>
            <a:r>
              <a:rPr lang="fr-FR" strike="sngStrike" baseline="0" dirty="0" smtClean="0"/>
              <a:t>Tandis que</a:t>
            </a:r>
            <a:r>
              <a:rPr lang="fr-FR" baseline="0" dirty="0" smtClean="0"/>
              <a:t> L’azote organique est minéralisé par la biomasse microbienne sous forme d’ammonium, nitrite et nitrate. </a:t>
            </a:r>
            <a:r>
              <a:rPr lang="fr-FR" strike="sngStrike" baseline="0" dirty="0" smtClean="0"/>
              <a:t>Parfois</a:t>
            </a:r>
            <a:r>
              <a:rPr lang="fr-FR" baseline="0" dirty="0" smtClean="0"/>
              <a:t>, cet azote minéralisé </a:t>
            </a:r>
            <a:r>
              <a:rPr lang="fr-FR" b="1" baseline="0" dirty="0" smtClean="0"/>
              <a:t>peut être </a:t>
            </a:r>
            <a:r>
              <a:rPr lang="fr-FR" baseline="0" dirty="0" smtClean="0"/>
              <a:t>assimilé par les microorganisme et transformé en azote organique par le processus d’organisation. Une petite partie de l’azote minéralisé est </a:t>
            </a:r>
            <a:r>
              <a:rPr lang="fr-FR" b="1" baseline="0" dirty="0" smtClean="0"/>
              <a:t>également</a:t>
            </a:r>
            <a:r>
              <a:rPr lang="fr-FR" baseline="0" dirty="0" smtClean="0"/>
              <a:t> adsorbé par les particules du sol ou lessivé dans le sol. En condition anaérobique, l’azote minéral est dénitrifié en azote nitrique et ensuite en azote gazeux par le processus de dénitrification.</a:t>
            </a:r>
          </a:p>
          <a:p>
            <a:endParaRPr lang="fr-FR" baseline="0" dirty="0" smtClean="0"/>
          </a:p>
          <a:p>
            <a:r>
              <a:rPr lang="fr-FR" dirty="0" smtClean="0"/>
              <a:t>Les</a:t>
            </a:r>
            <a:r>
              <a:rPr lang="fr-FR" baseline="0" dirty="0" smtClean="0"/>
              <a:t> résidus végétaux non  dégradés ou non minéralisés </a:t>
            </a:r>
            <a:r>
              <a:rPr lang="fr-FR" b="1" baseline="0" dirty="0" smtClean="0"/>
              <a:t>viennent</a:t>
            </a:r>
            <a:r>
              <a:rPr lang="fr-FR" baseline="0" dirty="0" smtClean="0"/>
              <a:t> s’ajouter à la MO du sol après une étape d’humification.</a:t>
            </a:r>
          </a:p>
          <a:p>
            <a:endParaRPr lang="fr-FR" baseline="0" dirty="0" smtClean="0"/>
          </a:p>
          <a:p>
            <a:r>
              <a:rPr lang="fr-FR" dirty="0" smtClean="0"/>
              <a:t>Pour</a:t>
            </a:r>
            <a:r>
              <a:rPr lang="fr-FR" baseline="0" dirty="0" smtClean="0"/>
              <a:t> conclure, </a:t>
            </a:r>
            <a:r>
              <a:rPr lang="fr-FR" dirty="0" smtClean="0"/>
              <a:t>la</a:t>
            </a:r>
            <a:r>
              <a:rPr lang="fr-FR" baseline="0" dirty="0" smtClean="0"/>
              <a:t> décomposition de la matière organique entrant dans le sol jouent un rôle important dans la dynamique du cycle du C et de l’ A.</a:t>
            </a:r>
          </a:p>
          <a:p>
            <a:endParaRPr lang="fr-FR" baseline="0" dirty="0" smtClean="0"/>
          </a:p>
          <a:p>
            <a:r>
              <a:rPr lang="fr-FR" baseline="0" dirty="0" smtClean="0"/>
              <a:t>TRAN : Quels sont les facteurs qui impactent sur le processus de décomposition dans le sol.</a:t>
            </a:r>
            <a:endParaRPr lang="fr-FR" dirty="0" smtClean="0"/>
          </a:p>
        </p:txBody>
      </p:sp>
    </p:spTree>
    <p:extLst>
      <p:ext uri="{BB962C8B-B14F-4D97-AF65-F5344CB8AC3E}">
        <p14:creationId xmlns:p14="http://schemas.microsoft.com/office/powerpoint/2010/main" val="2590229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81100" y="696913"/>
            <a:ext cx="4649788" cy="3486150"/>
          </a:xfrm>
        </p:spPr>
      </p:sp>
      <p:sp>
        <p:nvSpPr>
          <p:cNvPr id="3" name="Espace réservé des commentaires 2"/>
          <p:cNvSpPr>
            <a:spLocks noGrp="1"/>
          </p:cNvSpPr>
          <p:nvPr>
            <p:ph type="body" idx="1"/>
          </p:nvPr>
        </p:nvSpPr>
        <p:spPr/>
        <p:txBody>
          <a:bodyPr>
            <a:normAutofit/>
          </a:bodyPr>
          <a:lstStyle/>
          <a:p>
            <a:r>
              <a:rPr lang="fr-FR" baseline="0" dirty="0" smtClean="0"/>
              <a:t>Il y a des facteurs abiotiques comme la température, l’humidité et le pH du sol qui ont déjà bien été étudié. </a:t>
            </a:r>
          </a:p>
          <a:p>
            <a:r>
              <a:rPr lang="fr-FR" baseline="0" dirty="0" smtClean="0"/>
              <a:t>Il y a aussi des facteurs biotiques dépendants de la nature des résidus végétaux et des microorganismes présents dans le sol.</a:t>
            </a:r>
          </a:p>
          <a:p>
            <a:endParaRPr lang="fr-FR" baseline="0" dirty="0" smtClean="0"/>
          </a:p>
          <a:p>
            <a:pPr defTabSz="931774">
              <a:defRPr/>
            </a:pPr>
            <a:r>
              <a:rPr lang="fr-FR" b="1" baseline="0" dirty="0" smtClean="0"/>
              <a:t>De nombreux travaux scientifiques portent sur le rôle de la qualité des résidus végétaux dans la décomposition   ou s’intéressent aux activités enzymatiques dans le sol , cependant peu d’études concernent la relation entre ces deux facteurs dans la décomposition des résidus</a:t>
            </a:r>
            <a:endParaRPr lang="fr-FR" b="1" dirty="0" smtClean="0"/>
          </a:p>
          <a:p>
            <a:endParaRPr lang="fr-FR" baseline="0" dirty="0" smtClean="0"/>
          </a:p>
          <a:p>
            <a:endParaRPr lang="fr-FR" baseline="0" dirty="0" smtClean="0"/>
          </a:p>
          <a:p>
            <a:r>
              <a:rPr lang="fr-FR" b="1" i="1" baseline="0" dirty="0" smtClean="0"/>
              <a:t> J’ai remplacé par ce qui précède en gras</a:t>
            </a:r>
          </a:p>
          <a:p>
            <a:r>
              <a:rPr lang="fr-FR" i="1" baseline="0" dirty="0" smtClean="0"/>
              <a:t>1 question se pose : comment la qualité des résidus et la nature des enzymes extracellulaires influencent la décomposition des résidus dans le sol. La bibliographie apporte des réponses à cette question car ces 2 facteurs ont souvent été étudié. Cependant leur interaction simultanée sur la décomposition des résidus est peu présente ou peu prise en compte dans les articles scientifiques</a:t>
            </a:r>
            <a:r>
              <a:rPr lang="fr-FR" baseline="0" dirty="0" smtClean="0"/>
              <a:t>.</a:t>
            </a:r>
          </a:p>
          <a:p>
            <a:pPr>
              <a:buFontTx/>
              <a:buNone/>
            </a:pPr>
            <a:endParaRPr lang="fr-FR" baseline="0" dirty="0" smtClean="0"/>
          </a:p>
          <a:p>
            <a:pPr>
              <a:buFontTx/>
              <a:buNone/>
            </a:pPr>
            <a:endParaRPr lang="fr-FR" baseline="0" dirty="0" smtClean="0"/>
          </a:p>
          <a:p>
            <a:pPr>
              <a:buFontTx/>
              <a:buNone/>
            </a:pPr>
            <a:endParaRPr lang="fr-FR" baseline="0" dirty="0" smtClean="0"/>
          </a:p>
        </p:txBody>
      </p:sp>
    </p:spTree>
    <p:extLst>
      <p:ext uri="{BB962C8B-B14F-4D97-AF65-F5344CB8AC3E}">
        <p14:creationId xmlns:p14="http://schemas.microsoft.com/office/powerpoint/2010/main" val="1045299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1</a:t>
            </a:r>
            <a:r>
              <a:rPr lang="fr-FR" baseline="30000" dirty="0" smtClean="0"/>
              <a:t>er</a:t>
            </a:r>
            <a:r>
              <a:rPr lang="fr-FR" baseline="0" dirty="0" smtClean="0"/>
              <a:t> point abordé : </a:t>
            </a:r>
            <a:r>
              <a:rPr lang="fr-FR" dirty="0" smtClean="0"/>
              <a:t>quel</a:t>
            </a:r>
            <a:r>
              <a:rPr lang="fr-FR" baseline="0" dirty="0" smtClean="0"/>
              <a:t> est l’effet de la qualité chimique des résidus sur la minéralisation du carbone?</a:t>
            </a:r>
            <a:endParaRPr lang="fr-FR" dirty="0" smtClean="0"/>
          </a:p>
          <a:p>
            <a:r>
              <a:rPr lang="fr-FR" baseline="0" dirty="0" smtClean="0"/>
              <a:t>Ce graphique représente </a:t>
            </a:r>
            <a:r>
              <a:rPr lang="fr-FR" b="1" baseline="0" dirty="0" smtClean="0"/>
              <a:t>les</a:t>
            </a:r>
            <a:r>
              <a:rPr lang="fr-FR" baseline="0" dirty="0" smtClean="0"/>
              <a:t>  cinétiques de</a:t>
            </a:r>
            <a:r>
              <a:rPr lang="fr-FR" dirty="0" smtClean="0"/>
              <a:t> </a:t>
            </a:r>
            <a:r>
              <a:rPr lang="fr-FR" baseline="0" dirty="0" smtClean="0"/>
              <a:t>carbone minéralisé </a:t>
            </a:r>
            <a:r>
              <a:rPr lang="fr-FR" b="1" baseline="0" dirty="0" smtClean="0"/>
              <a:t>à partir  </a:t>
            </a:r>
            <a:r>
              <a:rPr lang="fr-FR" baseline="0" dirty="0" smtClean="0"/>
              <a:t>de 3 organes de blé chimiquement contrastés : les feuilles, les entrenœuds et les racines. </a:t>
            </a:r>
            <a:endParaRPr lang="fr-FR" strike="sngStrike" baseline="0" dirty="0" smtClean="0"/>
          </a:p>
          <a:p>
            <a:r>
              <a:rPr lang="fr-FR" strike="sngStrike" baseline="0" dirty="0" smtClean="0"/>
              <a:t>On peut voir que les 3 organes ont une cinétique de minéralisation du C qui lui est propre. </a:t>
            </a:r>
            <a:r>
              <a:rPr lang="fr-FR" baseline="0" dirty="0" smtClean="0"/>
              <a:t>Au bout de 125 jours, 60% du C des feuilles est minéralisé contre 40% dans le cas des racines. Ainsi, les parties aériennes de la plante (feuilles et entrenœuds) ont tendance a se décomposer plus rapidement et plus fortement que les racines.</a:t>
            </a:r>
          </a:p>
          <a:p>
            <a:endParaRPr lang="fr-FR" baseline="0" dirty="0" smtClean="0"/>
          </a:p>
          <a:p>
            <a:r>
              <a:rPr lang="fr-FR" b="1" baseline="0" dirty="0" smtClean="0"/>
              <a:t>Les</a:t>
            </a:r>
            <a:r>
              <a:rPr lang="fr-FR" baseline="0" dirty="0" smtClean="0"/>
              <a:t> variations de minéralisations sont directement liées à  la nature des résidus végétaux </a:t>
            </a:r>
            <a:r>
              <a:rPr lang="fr-FR" baseline="0" dirty="0" err="1" smtClean="0"/>
              <a:t>càd</a:t>
            </a:r>
            <a:r>
              <a:rPr lang="fr-FR" baseline="0" dirty="0" smtClean="0"/>
              <a:t> à l’espèce, </a:t>
            </a:r>
            <a:r>
              <a:rPr lang="fr-FR" b="1" baseline="0" dirty="0" smtClean="0"/>
              <a:t>le</a:t>
            </a:r>
            <a:r>
              <a:rPr lang="fr-FR" baseline="0" dirty="0" smtClean="0"/>
              <a:t> type d’organes et </a:t>
            </a:r>
            <a:r>
              <a:rPr lang="fr-FR" b="1" baseline="0" dirty="0" smtClean="0"/>
              <a:t>le</a:t>
            </a:r>
            <a:r>
              <a:rPr lang="fr-FR" baseline="0" dirty="0" smtClean="0"/>
              <a:t> degré de maturité.</a:t>
            </a:r>
          </a:p>
          <a:p>
            <a:r>
              <a:rPr lang="fr-FR" strike="sngStrike" baseline="0" dirty="0" smtClean="0"/>
              <a:t>Les plantes sont composés de feuilles, tiges et racine. </a:t>
            </a:r>
            <a:r>
              <a:rPr lang="fr-FR" baseline="0" dirty="0" smtClean="0"/>
              <a:t>La partie aérienne de la plante (feuille et tige ) est plus riche en composé solubles comme les protéines et les sucres, qui sont les composés facilement dégradables. Tandis que la partie souterraine (racine) est plus riche en paroi cellulaire composé de polymères tel que la cellulose, hémicellulose et lignine. Les organes qui sont riches en paroi se décompose plus lentement que les parties aériennes. Ainsi la proportion paroi-soluble ,,,,,,</a:t>
            </a:r>
          </a:p>
        </p:txBody>
      </p:sp>
    </p:spTree>
    <p:extLst>
      <p:ext uri="{BB962C8B-B14F-4D97-AF65-F5344CB8AC3E}">
        <p14:creationId xmlns:p14="http://schemas.microsoft.com/office/powerpoint/2010/main" val="1140170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defTabSz="931774">
              <a:defRPr/>
            </a:pPr>
            <a:r>
              <a:rPr lang="fr-FR" dirty="0" smtClean="0"/>
              <a:t>Les parois végétales ont une composition hétérogène et </a:t>
            </a:r>
            <a:r>
              <a:rPr lang="fr-FR" b="1" dirty="0" smtClean="0"/>
              <a:t>sont composées de 3 principaux</a:t>
            </a:r>
            <a:r>
              <a:rPr lang="fr-FR" b="1" baseline="0" dirty="0" smtClean="0"/>
              <a:t> polymères :  la cellulose ,  les hémicelluloses et  la lignine  qui interagissent </a:t>
            </a:r>
            <a:r>
              <a:rPr lang="fr-FR" baseline="0" dirty="0" smtClean="0"/>
              <a:t>ensemble pour former un réseau complexe. Cette organisation influence l’accessibilité aux enzymes impliquées dans le processus de biodégradation.</a:t>
            </a:r>
          </a:p>
          <a:p>
            <a:pPr>
              <a:buFontTx/>
              <a:buNone/>
            </a:pPr>
            <a:endParaRPr lang="fr-FR" baseline="0" dirty="0" smtClean="0"/>
          </a:p>
          <a:p>
            <a:pPr defTabSz="931774">
              <a:defRPr/>
            </a:pPr>
            <a:r>
              <a:rPr lang="fr-FR" strike="sngStrike" dirty="0" smtClean="0"/>
              <a:t>Schéma</a:t>
            </a:r>
            <a:r>
              <a:rPr lang="fr-FR" strike="sngStrike" baseline="0" dirty="0" smtClean="0"/>
              <a:t> structurelle</a:t>
            </a:r>
            <a:r>
              <a:rPr lang="fr-FR" strike="sngStrike" dirty="0" smtClean="0"/>
              <a:t> de la partie aérienne de la </a:t>
            </a:r>
            <a:r>
              <a:rPr lang="fr-FR" strike="sngStrike" dirty="0" err="1" smtClean="0"/>
              <a:t>lignocellulose</a:t>
            </a:r>
            <a:r>
              <a:rPr lang="fr-FR" strike="sngStrike" dirty="0" smtClean="0"/>
              <a:t>.</a:t>
            </a:r>
            <a:r>
              <a:rPr lang="fr-FR" dirty="0" smtClean="0"/>
              <a:t> Le principal</a:t>
            </a:r>
            <a:r>
              <a:rPr lang="fr-FR" baseline="0" dirty="0" smtClean="0"/>
              <a:t> polymère</a:t>
            </a:r>
            <a:r>
              <a:rPr lang="fr-FR" dirty="0" smtClean="0"/>
              <a:t> est la cellulose, polymère</a:t>
            </a:r>
            <a:r>
              <a:rPr lang="fr-FR" baseline="0" dirty="0" smtClean="0"/>
              <a:t> de glucose </a:t>
            </a:r>
            <a:r>
              <a:rPr lang="fr-FR" dirty="0" smtClean="0"/>
              <a:t> lié par des liaisons β (1-4) de </a:t>
            </a:r>
            <a:r>
              <a:rPr lang="fr-FR" strike="sngStrike" dirty="0" smtClean="0"/>
              <a:t>molécules</a:t>
            </a:r>
            <a:r>
              <a:rPr lang="fr-FR" dirty="0" smtClean="0"/>
              <a:t> glucose</a:t>
            </a:r>
            <a:r>
              <a:rPr lang="fr-FR" b="1" dirty="0" smtClean="0"/>
              <a:t>. Ce polymère forme une structure cristalline</a:t>
            </a:r>
            <a:r>
              <a:rPr lang="fr-FR" b="1" baseline="0" dirty="0" smtClean="0"/>
              <a:t> organisée en </a:t>
            </a:r>
            <a:r>
              <a:rPr lang="fr-FR" b="1" baseline="0" dirty="0" err="1" smtClean="0"/>
              <a:t>microfibrilles</a:t>
            </a:r>
            <a:r>
              <a:rPr lang="fr-FR" b="1" baseline="0" dirty="0" smtClean="0"/>
              <a:t>  </a:t>
            </a:r>
            <a:r>
              <a:rPr lang="fr-FR" dirty="0" smtClean="0"/>
              <a:t>Les hémicelluloses, le second composant le plus abondant de la </a:t>
            </a:r>
            <a:r>
              <a:rPr lang="fr-FR" dirty="0" err="1" smtClean="0"/>
              <a:t>lignocellulose</a:t>
            </a:r>
            <a:r>
              <a:rPr lang="fr-FR" dirty="0" smtClean="0"/>
              <a:t>, sont </a:t>
            </a:r>
            <a:r>
              <a:rPr lang="fr-FR" b="1" baseline="0" dirty="0" smtClean="0"/>
              <a:t>essentiellement représentées par des </a:t>
            </a:r>
            <a:r>
              <a:rPr lang="fr-FR" b="1" baseline="0" dirty="0" err="1" smtClean="0"/>
              <a:t>hétéroxylanes</a:t>
            </a:r>
            <a:r>
              <a:rPr lang="fr-FR" baseline="0" dirty="0" smtClean="0"/>
              <a:t> </a:t>
            </a:r>
            <a:r>
              <a:rPr lang="fr-FR" b="1" dirty="0" smtClean="0"/>
              <a:t>chez</a:t>
            </a:r>
            <a:r>
              <a:rPr lang="fr-FR" b="1" baseline="0" dirty="0" smtClean="0"/>
              <a:t> les angiospermes</a:t>
            </a:r>
            <a:r>
              <a:rPr lang="fr-FR" dirty="0" smtClean="0"/>
              <a:t>. La lignine est un polymère phénolique, composé de trois</a:t>
            </a:r>
            <a:r>
              <a:rPr lang="fr-FR" baseline="0" dirty="0" smtClean="0"/>
              <a:t> monomères :</a:t>
            </a:r>
            <a:r>
              <a:rPr lang="fr-FR" dirty="0" smtClean="0"/>
              <a:t> Alcool p-</a:t>
            </a:r>
            <a:r>
              <a:rPr lang="fr-FR" dirty="0" err="1" smtClean="0"/>
              <a:t>coumarylique</a:t>
            </a:r>
            <a:r>
              <a:rPr lang="fr-FR" dirty="0" smtClean="0"/>
              <a:t> alcool (H), l'alcool </a:t>
            </a:r>
            <a:r>
              <a:rPr lang="fr-FR" dirty="0" err="1" smtClean="0"/>
              <a:t>coniférylique</a:t>
            </a:r>
            <a:r>
              <a:rPr lang="fr-FR" dirty="0" smtClean="0"/>
              <a:t> (G) et alcool </a:t>
            </a:r>
            <a:r>
              <a:rPr lang="fr-FR" dirty="0" err="1" smtClean="0"/>
              <a:t>sinapylique</a:t>
            </a:r>
            <a:r>
              <a:rPr lang="fr-FR" dirty="0" smtClean="0"/>
              <a:t> (S). </a:t>
            </a:r>
            <a:r>
              <a:rPr lang="fr-FR" b="1" dirty="0" smtClean="0"/>
              <a:t>Au sein des parois, les </a:t>
            </a:r>
            <a:r>
              <a:rPr lang="fr-FR" b="1" dirty="0" err="1" smtClean="0"/>
              <a:t>microfibrilles</a:t>
            </a:r>
            <a:r>
              <a:rPr lang="fr-FR" b="1" baseline="0" dirty="0" smtClean="0"/>
              <a:t> </a:t>
            </a:r>
            <a:r>
              <a:rPr lang="fr-FR" b="1" dirty="0" smtClean="0"/>
              <a:t>de cellulose  sont enrobées d’une matrice hémicelluloses-lignine</a:t>
            </a:r>
            <a:r>
              <a:rPr lang="fr-FR" dirty="0" smtClean="0"/>
              <a:t>, ce qui créé un réseau très complexe qui intervient</a:t>
            </a:r>
            <a:r>
              <a:rPr lang="fr-FR" baseline="0" dirty="0" smtClean="0"/>
              <a:t> </a:t>
            </a:r>
            <a:r>
              <a:rPr lang="fr-FR" dirty="0" smtClean="0"/>
              <a:t>dans la stabilité structurelle dans la paroi cellulaire végétale.</a:t>
            </a:r>
            <a:endParaRPr lang="fr-FR" baseline="0" dirty="0" smtClean="0"/>
          </a:p>
          <a:p>
            <a:pPr>
              <a:buFontTx/>
              <a:buNone/>
            </a:pPr>
            <a:endParaRPr lang="fr-FR" baseline="0" dirty="0" smtClean="0"/>
          </a:p>
        </p:txBody>
      </p:sp>
    </p:spTree>
    <p:extLst>
      <p:ext uri="{BB962C8B-B14F-4D97-AF65-F5344CB8AC3E}">
        <p14:creationId xmlns:p14="http://schemas.microsoft.com/office/powerpoint/2010/main" val="2392949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C63D0FE2-4304-4E85-9EE9-3508037BA37F}" type="slidenum">
              <a:rPr lang="fr-FR" smtClean="0"/>
              <a:pPr/>
              <a:t>7</a:t>
            </a:fld>
            <a:endParaRPr lang="fr-FR"/>
          </a:p>
        </p:txBody>
      </p:sp>
    </p:spTree>
    <p:extLst>
      <p:ext uri="{BB962C8B-B14F-4D97-AF65-F5344CB8AC3E}">
        <p14:creationId xmlns:p14="http://schemas.microsoft.com/office/powerpoint/2010/main" val="85659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Maintenant: Quel est le </a:t>
            </a:r>
            <a:r>
              <a:rPr lang="fr-FR" dirty="0" err="1" smtClean="0"/>
              <a:t>role</a:t>
            </a:r>
            <a:r>
              <a:rPr lang="fr-FR" dirty="0" smtClean="0"/>
              <a:t> </a:t>
            </a:r>
            <a:r>
              <a:rPr lang="fr-FR" b="1" dirty="0">
                <a:solidFill>
                  <a:schemeClr val="accent6">
                    <a:lumMod val="75000"/>
                  </a:schemeClr>
                </a:solidFill>
                <a:latin typeface="Calibri" pitchFamily="34" charset="0"/>
                <a:cs typeface="Times New Roman" pitchFamily="18" charset="0"/>
              </a:rPr>
              <a:t>et les modalités  d’action des enzymes dans le processus de dégradation des résidus végétaux?</a:t>
            </a:r>
            <a:endParaRPr lang="fr-FR" dirty="0" smtClean="0"/>
          </a:p>
          <a:p>
            <a:endParaRPr lang="fr-FR" dirty="0" smtClean="0"/>
          </a:p>
          <a:p>
            <a:r>
              <a:rPr lang="fr-FR" dirty="0" smtClean="0"/>
              <a:t>Quand les résidus végétaux entrent dans le sol, les communautés microbiennes sont stimulées</a:t>
            </a:r>
            <a:r>
              <a:rPr lang="fr-FR" baseline="0" dirty="0" smtClean="0"/>
              <a:t> </a:t>
            </a:r>
            <a:r>
              <a:rPr lang="fr-FR" dirty="0" smtClean="0"/>
              <a:t>et produisent</a:t>
            </a:r>
            <a:r>
              <a:rPr lang="fr-FR" baseline="0" dirty="0" smtClean="0"/>
              <a:t> des enzymes de la famille des hydrolases ou </a:t>
            </a:r>
            <a:r>
              <a:rPr lang="fr-FR" baseline="0" dirty="0" err="1" smtClean="0"/>
              <a:t>oxido</a:t>
            </a:r>
            <a:r>
              <a:rPr lang="fr-FR" baseline="0" dirty="0" smtClean="0"/>
              <a:t>-</a:t>
            </a:r>
            <a:r>
              <a:rPr lang="fr-FR" baseline="0" dirty="0" err="1" smtClean="0"/>
              <a:t>reductase</a:t>
            </a:r>
            <a:r>
              <a:rPr lang="fr-FR" baseline="0" dirty="0" smtClean="0"/>
              <a:t>. Ces 2 familles d’enzymes sont les principales qui interviennent dans le processus de </a:t>
            </a:r>
            <a:r>
              <a:rPr lang="fr-FR" baseline="0" dirty="0" err="1" smtClean="0"/>
              <a:t>biodegradation</a:t>
            </a:r>
            <a:r>
              <a:rPr lang="fr-FR" baseline="0" dirty="0" smtClean="0"/>
              <a:t>.</a:t>
            </a:r>
          </a:p>
          <a:p>
            <a:r>
              <a:rPr lang="fr-FR" dirty="0" smtClean="0"/>
              <a:t>Ces enzyme catalysent </a:t>
            </a:r>
            <a:r>
              <a:rPr lang="fr-FR" b="1" dirty="0" smtClean="0"/>
              <a:t>la transformation  d’un </a:t>
            </a:r>
            <a:r>
              <a:rPr lang="fr-FR" dirty="0" smtClean="0"/>
              <a:t>substrat en un produit soluble qui est assimilé par les microorganisme.</a:t>
            </a:r>
          </a:p>
          <a:p>
            <a:r>
              <a:rPr lang="fr-FR" strike="sngStrike" dirty="0" smtClean="0"/>
              <a:t>hydrolase et oxydoréductase catalyse un substrat en un produit soluble qui est assimilé par les microorganisme.</a:t>
            </a:r>
            <a:endParaRPr lang="fr-FR" strike="sngStrike" dirty="0"/>
          </a:p>
        </p:txBody>
      </p:sp>
    </p:spTree>
    <p:extLst>
      <p:ext uri="{BB962C8B-B14F-4D97-AF65-F5344CB8AC3E}">
        <p14:creationId xmlns:p14="http://schemas.microsoft.com/office/powerpoint/2010/main" val="405262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b="1" baseline="0" dirty="0" smtClean="0">
                <a:solidFill>
                  <a:srgbClr val="FF0000"/>
                </a:solidFill>
              </a:rPr>
              <a:t>IL manque du texte</a:t>
            </a:r>
          </a:p>
          <a:p>
            <a:endParaRPr lang="fr-FR" dirty="0" smtClean="0"/>
          </a:p>
          <a:p>
            <a:endParaRPr lang="fr-FR" dirty="0" smtClean="0"/>
          </a:p>
          <a:p>
            <a:r>
              <a:rPr lang="fr-FR" dirty="0" smtClean="0"/>
              <a:t>Les activités enzymatiques de la cellulase mis en relation avec le %</a:t>
            </a:r>
            <a:r>
              <a:rPr lang="fr-FR" baseline="0" dirty="0" smtClean="0"/>
              <a:t> de minéralisation de différents résidus</a:t>
            </a:r>
            <a:endParaRPr lang="fr-FR" dirty="0"/>
          </a:p>
        </p:txBody>
      </p:sp>
    </p:spTree>
    <p:extLst>
      <p:ext uri="{BB962C8B-B14F-4D97-AF65-F5344CB8AC3E}">
        <p14:creationId xmlns:p14="http://schemas.microsoft.com/office/powerpoint/2010/main" val="2473108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6"/>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6B09EAF4-3BA5-4D56-90C0-5B6A03998AB3}" type="datetime1">
              <a:rPr lang="fr-FR" smtClean="0"/>
              <a:pPr/>
              <a:t>18/11/2021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82FCD76-FEE6-4C4C-A6B5-510E85F6A55D}" type="slidenum">
              <a:rPr lang="fr-FR" smtClean="0"/>
              <a:pPr/>
              <a:t>‹#›</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CB591EE-CC27-4EC1-A40C-F2ABF00B20F4}" type="datetime1">
              <a:rPr lang="fr-FR" smtClean="0"/>
              <a:pPr/>
              <a:t>18/11/2021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82FCD76-FEE6-4C4C-A6B5-510E85F6A55D}"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9"/>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67780E0-4917-43FA-A73B-3E5F9E6FACC3}" type="datetime1">
              <a:rPr lang="fr-FR" smtClean="0"/>
              <a:pPr/>
              <a:t>18/11/2021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82FCD76-FEE6-4C4C-A6B5-510E85F6A55D}" type="slidenum">
              <a:rPr lang="fr-FR" smtClean="0"/>
              <a:pPr/>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7B81A2F7-FBBE-49B5-8B5C-351B941371F4}" type="datetime1">
              <a:rPr lang="fr-FR" smtClean="0"/>
              <a:pPr/>
              <a:t>18/11/2021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82FCD76-FEE6-4C4C-A6B5-510E85F6A55D}" type="slidenum">
              <a:rPr lang="fr-FR" smtClean="0"/>
              <a:pPr/>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7C54B9CF-168E-44BE-861B-110975B84D9F}" type="datetime1">
              <a:rPr lang="fr-FR" smtClean="0"/>
              <a:pPr/>
              <a:t>18/11/2021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D82FCD76-FEE6-4C4C-A6B5-510E85F6A55D}" type="slidenum">
              <a:rPr lang="fr-FR" smtClean="0"/>
              <a:pPr/>
              <a:t>‹#›</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E569C1D1-2399-4ADA-B0BA-173594C73191}" type="datetime1">
              <a:rPr lang="fr-FR" smtClean="0"/>
              <a:pPr/>
              <a:t>18/11/2021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82FCD76-FEE6-4C4C-A6B5-510E85F6A55D}" type="slidenum">
              <a:rPr lang="fr-FR" smtClean="0"/>
              <a:pPr/>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C1F5B61-3D5F-4F3B-B80F-1B2FFA536FA6}" type="datetime1">
              <a:rPr lang="fr-FR" smtClean="0"/>
              <a:pPr/>
              <a:t>18/11/2021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D82FCD76-FEE6-4C4C-A6B5-510E85F6A55D}" type="slidenum">
              <a:rPr lang="fr-FR" smtClean="0"/>
              <a:pPr/>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61B0D93B-EE7D-487D-913A-BEA2C198E00A}" type="datetime1">
              <a:rPr lang="fr-FR" smtClean="0"/>
              <a:pPr/>
              <a:t>18/11/2021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D82FCD76-FEE6-4C4C-A6B5-510E85F6A55D}"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6C6E00D-54DA-4B36-A661-9AD291C7C6B2}" type="datetime1">
              <a:rPr lang="fr-FR" smtClean="0"/>
              <a:pPr/>
              <a:t>18/11/2021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D82FCD76-FEE6-4C4C-A6B5-510E85F6A55D}"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1"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27E1FD1D-072D-4EBE-B429-D9C75D8F988D}" type="datetime1">
              <a:rPr lang="fr-FR" smtClean="0"/>
              <a:pPr/>
              <a:t>18/11/2021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82FCD76-FEE6-4C4C-A6B5-510E85F6A55D}" type="slidenum">
              <a:rPr lang="fr-FR" smtClean="0"/>
              <a:pPr/>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1"/>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9F2A46A-5FC6-4C96-8D49-072A6BDE685A}" type="datetime1">
              <a:rPr lang="fr-FR" smtClean="0"/>
              <a:pPr/>
              <a:t>18/11/2021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D82FCD76-FEE6-4C4C-A6B5-510E85F6A55D}" type="slidenum">
              <a:rPr lang="fr-FR" smtClean="0"/>
              <a:pPr/>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B2C4C7-D747-4774-B216-DF7D411A35FF}" type="datetime1">
              <a:rPr lang="fr-FR" smtClean="0"/>
              <a:pPr/>
              <a:t>18/11/2021</a:t>
            </a:fld>
            <a:endParaRPr lang="fr-FR"/>
          </a:p>
        </p:txBody>
      </p:sp>
      <p:sp>
        <p:nvSpPr>
          <p:cNvPr id="5" name="Espace réservé du pied de page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2FCD76-FEE6-4C4C-A6B5-510E85F6A55D}"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jpeg"/><Relationship Id="rId3" Type="http://schemas.openxmlformats.org/officeDocument/2006/relationships/image" Target="../media/image1.jpeg"/><Relationship Id="rId7" Type="http://schemas.openxmlformats.org/officeDocument/2006/relationships/image" Target="../media/image5.jpeg"/><Relationship Id="rId12"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11" Type="http://schemas.openxmlformats.org/officeDocument/2006/relationships/image" Target="../media/image9.jpeg"/><Relationship Id="rId5" Type="http://schemas.openxmlformats.org/officeDocument/2006/relationships/image" Target="../media/image3.jpeg"/><Relationship Id="rId10" Type="http://schemas.openxmlformats.org/officeDocument/2006/relationships/image" Target="../media/image8.gif"/><Relationship Id="rId4" Type="http://schemas.openxmlformats.org/officeDocument/2006/relationships/image" Target="../media/image2.jpeg"/><Relationship Id="rId9"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1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7.jpeg"/></Relationships>
</file>

<file path=ppt/slides/_rels/slide13.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gif"/><Relationship Id="rId7" Type="http://schemas.openxmlformats.org/officeDocument/2006/relationships/image" Target="../media/image32.jpe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s/_rels/slide1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8.emf"/></Relationships>
</file>

<file path=ppt/slides/_rels/slide17.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3.emf"/></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7.gif"/><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8.jpeg"/><Relationship Id="rId7"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1.jpeg"/><Relationship Id="rId4" Type="http://schemas.openxmlformats.org/officeDocument/2006/relationships/image" Target="../media/image19.jpe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p:cNvSpPr txBox="1"/>
          <p:nvPr/>
        </p:nvSpPr>
        <p:spPr>
          <a:xfrm>
            <a:off x="857226" y="3143248"/>
            <a:ext cx="184731" cy="369332"/>
          </a:xfrm>
          <a:prstGeom prst="rect">
            <a:avLst/>
          </a:prstGeom>
          <a:noFill/>
        </p:spPr>
        <p:txBody>
          <a:bodyPr wrap="none" rtlCol="0">
            <a:spAutoFit/>
          </a:bodyPr>
          <a:lstStyle/>
          <a:p>
            <a:endParaRPr lang="fr-FR" dirty="0">
              <a:latin typeface="Times New Roman" pitchFamily="18" charset="0"/>
              <a:cs typeface="Times New Roman" pitchFamily="18" charset="0"/>
            </a:endParaRPr>
          </a:p>
        </p:txBody>
      </p:sp>
      <p:sp>
        <p:nvSpPr>
          <p:cNvPr id="14" name="ZoneTexte 13"/>
          <p:cNvSpPr txBox="1"/>
          <p:nvPr/>
        </p:nvSpPr>
        <p:spPr>
          <a:xfrm>
            <a:off x="1187624" y="2852936"/>
            <a:ext cx="6840760" cy="1736646"/>
          </a:xfrm>
          <a:prstGeom prst="round2DiagRect">
            <a:avLst/>
          </a:prstGeom>
          <a:noFill/>
          <a:ln>
            <a:solidFill>
              <a:schemeClr val="accent2">
                <a:lumMod val="75000"/>
              </a:schemeClr>
            </a:solidFill>
          </a:ln>
          <a:effectLst/>
        </p:spPr>
        <p:txBody>
          <a:bodyPr wrap="square" rtlCol="0">
            <a:spAutoFit/>
          </a:bodyPr>
          <a:lstStyle/>
          <a:p>
            <a:pPr algn="ctr"/>
            <a:r>
              <a:rPr lang="en-US" sz="2400" b="1" dirty="0" smtClean="0">
                <a:solidFill>
                  <a:schemeClr val="accent6">
                    <a:lumMod val="50000"/>
                  </a:schemeClr>
                </a:solidFill>
                <a:latin typeface="Times New Roman" pitchFamily="18" charset="0"/>
                <a:cs typeface="Times New Roman" pitchFamily="18" charset="0"/>
              </a:rPr>
              <a:t> Role of </a:t>
            </a:r>
            <a:r>
              <a:rPr lang="en-US" sz="2400" b="1" dirty="0" err="1" smtClean="0">
                <a:solidFill>
                  <a:schemeClr val="accent6">
                    <a:lumMod val="50000"/>
                  </a:schemeClr>
                </a:solidFill>
                <a:latin typeface="Times New Roman" pitchFamily="18" charset="0"/>
                <a:cs typeface="Times New Roman" pitchFamily="18" charset="0"/>
              </a:rPr>
              <a:t>lignocellulolytic</a:t>
            </a:r>
            <a:r>
              <a:rPr lang="en-US" sz="2400" b="1" dirty="0" smtClean="0">
                <a:solidFill>
                  <a:schemeClr val="accent6">
                    <a:lumMod val="50000"/>
                  </a:schemeClr>
                </a:solidFill>
                <a:latin typeface="Times New Roman" pitchFamily="18" charset="0"/>
                <a:cs typeface="Times New Roman" pitchFamily="18" charset="0"/>
              </a:rPr>
              <a:t> enzymes in the processes of biodegradation of plant residues in soils: </a:t>
            </a:r>
            <a:r>
              <a:rPr lang="en-US" sz="2400" dirty="0" smtClean="0">
                <a:solidFill>
                  <a:schemeClr val="accent6">
                    <a:lumMod val="50000"/>
                  </a:schemeClr>
                </a:solidFill>
                <a:latin typeface="Times New Roman" pitchFamily="18" charset="0"/>
                <a:cs typeface="Times New Roman" pitchFamily="18" charset="0"/>
              </a:rPr>
              <a:t>Influence of residue quality on the enzyme efficiency and their dynamic.</a:t>
            </a:r>
            <a:endParaRPr lang="fr-FR" sz="2400" dirty="0">
              <a:solidFill>
                <a:schemeClr val="accent6">
                  <a:lumMod val="50000"/>
                </a:schemeClr>
              </a:solidFill>
              <a:latin typeface="Times New Roman" pitchFamily="18" charset="0"/>
              <a:cs typeface="Times New Roman" pitchFamily="18" charset="0"/>
            </a:endParaRPr>
          </a:p>
        </p:txBody>
      </p:sp>
      <p:pic>
        <p:nvPicPr>
          <p:cNvPr id="1026" name="Picture 2" descr="I:\bilal recent\BILAL\images (labo)\images presentation\Xylanase.jpg"/>
          <p:cNvPicPr>
            <a:picLocks noChangeAspect="1" noChangeArrowheads="1"/>
          </p:cNvPicPr>
          <p:nvPr/>
        </p:nvPicPr>
        <p:blipFill>
          <a:blip r:embed="rId3" cstate="print"/>
          <a:srcRect/>
          <a:stretch>
            <a:fillRect/>
          </a:stretch>
        </p:blipFill>
        <p:spPr bwMode="auto">
          <a:xfrm>
            <a:off x="8034101" y="4229069"/>
            <a:ext cx="1074403" cy="1000131"/>
          </a:xfrm>
          <a:prstGeom prst="rect">
            <a:avLst/>
          </a:prstGeom>
          <a:ln>
            <a:noFill/>
          </a:ln>
          <a:effectLst>
            <a:softEdge rad="112500"/>
          </a:effectLst>
        </p:spPr>
      </p:pic>
      <p:pic>
        <p:nvPicPr>
          <p:cNvPr id="1027" name="Picture 3" descr="I:\bilal recent\BILAL\images (labo)\images presentation\CBH-1.jpg"/>
          <p:cNvPicPr>
            <a:picLocks noChangeAspect="1" noChangeArrowheads="1"/>
          </p:cNvPicPr>
          <p:nvPr/>
        </p:nvPicPr>
        <p:blipFill>
          <a:blip r:embed="rId4" cstate="print"/>
          <a:srcRect/>
          <a:stretch>
            <a:fillRect/>
          </a:stretch>
        </p:blipFill>
        <p:spPr bwMode="auto">
          <a:xfrm>
            <a:off x="8036933" y="3148948"/>
            <a:ext cx="1071571" cy="1000132"/>
          </a:xfrm>
          <a:prstGeom prst="rect">
            <a:avLst/>
          </a:prstGeom>
          <a:ln>
            <a:noFill/>
          </a:ln>
          <a:effectLst>
            <a:softEdge rad="112500"/>
          </a:effectLst>
        </p:spPr>
      </p:pic>
      <p:pic>
        <p:nvPicPr>
          <p:cNvPr id="1028" name="Picture 4" descr="I:\bilal recent\BILAL\images (labo)\Laccase.jpg"/>
          <p:cNvPicPr>
            <a:picLocks noChangeAspect="1" noChangeArrowheads="1"/>
          </p:cNvPicPr>
          <p:nvPr/>
        </p:nvPicPr>
        <p:blipFill>
          <a:blip r:embed="rId5" cstate="print"/>
          <a:srcRect/>
          <a:stretch>
            <a:fillRect/>
          </a:stretch>
        </p:blipFill>
        <p:spPr bwMode="auto">
          <a:xfrm>
            <a:off x="7964925" y="2060848"/>
            <a:ext cx="1071571" cy="1015609"/>
          </a:xfrm>
          <a:prstGeom prst="rect">
            <a:avLst/>
          </a:prstGeom>
          <a:ln>
            <a:noFill/>
          </a:ln>
          <a:effectLst>
            <a:softEdge rad="112500"/>
          </a:effectLst>
        </p:spPr>
      </p:pic>
      <p:pic>
        <p:nvPicPr>
          <p:cNvPr id="1029" name="Picture 5" descr="I:\bilal recent\BILAL\images (labo)\Cellulase.jpg"/>
          <p:cNvPicPr>
            <a:picLocks noChangeAspect="1" noChangeArrowheads="1"/>
          </p:cNvPicPr>
          <p:nvPr/>
        </p:nvPicPr>
        <p:blipFill>
          <a:blip r:embed="rId6" cstate="print"/>
          <a:srcRect/>
          <a:stretch>
            <a:fillRect/>
          </a:stretch>
        </p:blipFill>
        <p:spPr bwMode="auto">
          <a:xfrm>
            <a:off x="8072431" y="5381196"/>
            <a:ext cx="1071569" cy="1000132"/>
          </a:xfrm>
          <a:prstGeom prst="rect">
            <a:avLst/>
          </a:prstGeom>
          <a:ln>
            <a:noFill/>
          </a:ln>
          <a:effectLst>
            <a:softEdge rad="112500"/>
          </a:effectLst>
        </p:spPr>
      </p:pic>
      <p:pic>
        <p:nvPicPr>
          <p:cNvPr id="15" name="Picture 12" descr="2m50"/>
          <p:cNvPicPr>
            <a:picLocks noChangeAspect="1" noChangeArrowheads="1"/>
          </p:cNvPicPr>
          <p:nvPr/>
        </p:nvPicPr>
        <p:blipFill>
          <a:blip r:embed="rId7" cstate="print"/>
          <a:srcRect/>
          <a:stretch>
            <a:fillRect/>
          </a:stretch>
        </p:blipFill>
        <p:spPr bwMode="auto">
          <a:xfrm>
            <a:off x="0" y="2348880"/>
            <a:ext cx="1071539" cy="1000132"/>
          </a:xfrm>
          <a:prstGeom prst="rect">
            <a:avLst/>
          </a:prstGeom>
          <a:ln>
            <a:noFill/>
          </a:ln>
          <a:effectLst>
            <a:softEdge rad="112500"/>
          </a:effectLst>
        </p:spPr>
      </p:pic>
      <p:pic>
        <p:nvPicPr>
          <p:cNvPr id="16" name="Picture 13" descr="Photo 002"/>
          <p:cNvPicPr>
            <a:picLocks noChangeAspect="1" noChangeArrowheads="1"/>
          </p:cNvPicPr>
          <p:nvPr/>
        </p:nvPicPr>
        <p:blipFill>
          <a:blip r:embed="rId8" cstate="print"/>
          <a:srcRect/>
          <a:stretch>
            <a:fillRect/>
          </a:stretch>
        </p:blipFill>
        <p:spPr bwMode="auto">
          <a:xfrm>
            <a:off x="0" y="3429000"/>
            <a:ext cx="1071539" cy="1000132"/>
          </a:xfrm>
          <a:prstGeom prst="rect">
            <a:avLst/>
          </a:prstGeom>
          <a:ln>
            <a:noFill/>
          </a:ln>
          <a:effectLst>
            <a:softEdge rad="112500"/>
          </a:effectLst>
        </p:spPr>
      </p:pic>
      <p:pic>
        <p:nvPicPr>
          <p:cNvPr id="17" name="Picture 1" descr="C:\Users\Bonjour Bilal\Desktop\slime_mold_litter_ground_195.jpg"/>
          <p:cNvPicPr>
            <a:picLocks noChangeAspect="1" noChangeArrowheads="1"/>
          </p:cNvPicPr>
          <p:nvPr/>
        </p:nvPicPr>
        <p:blipFill>
          <a:blip r:embed="rId9" cstate="print"/>
          <a:srcRect/>
          <a:stretch>
            <a:fillRect/>
          </a:stretch>
        </p:blipFill>
        <p:spPr bwMode="auto">
          <a:xfrm>
            <a:off x="0" y="4509120"/>
            <a:ext cx="1071571" cy="1000132"/>
          </a:xfrm>
          <a:prstGeom prst="rect">
            <a:avLst/>
          </a:prstGeom>
          <a:ln>
            <a:noFill/>
          </a:ln>
          <a:effectLst>
            <a:softEdge rad="112500"/>
          </a:effectLst>
        </p:spPr>
      </p:pic>
      <p:pic>
        <p:nvPicPr>
          <p:cNvPr id="18" name="Picture 3" descr="C:\Users\Bonjour Bilal\Desktop\baleresidue-014.gif"/>
          <p:cNvPicPr>
            <a:picLocks noChangeAspect="1" noChangeArrowheads="1"/>
          </p:cNvPicPr>
          <p:nvPr/>
        </p:nvPicPr>
        <p:blipFill>
          <a:blip r:embed="rId10" cstate="print"/>
          <a:srcRect/>
          <a:stretch>
            <a:fillRect/>
          </a:stretch>
        </p:blipFill>
        <p:spPr bwMode="auto">
          <a:xfrm>
            <a:off x="0" y="5525212"/>
            <a:ext cx="1071571" cy="1000132"/>
          </a:xfrm>
          <a:prstGeom prst="rect">
            <a:avLst/>
          </a:prstGeom>
          <a:ln>
            <a:noFill/>
          </a:ln>
          <a:effectLst>
            <a:softEdge rad="112500"/>
          </a:effectLst>
        </p:spPr>
      </p:pic>
      <p:pic>
        <p:nvPicPr>
          <p:cNvPr id="19" name="il_fi" descr="http://t1.gstatic.com/images?q=tbn:ANd9GcTSsI40IS1tfJUH_vDvh1amWBIigXuFIEEa-0rHPQAApS5wu46S1Ywc55iWAg"/>
          <p:cNvPicPr/>
          <p:nvPr/>
        </p:nvPicPr>
        <p:blipFill>
          <a:blip r:embed="rId11" cstate="print"/>
          <a:srcRect/>
          <a:stretch>
            <a:fillRect/>
          </a:stretch>
        </p:blipFill>
        <p:spPr bwMode="auto">
          <a:xfrm>
            <a:off x="6876256" y="116632"/>
            <a:ext cx="2171065" cy="1323975"/>
          </a:xfrm>
          <a:prstGeom prst="rect">
            <a:avLst/>
          </a:prstGeom>
          <a:noFill/>
          <a:ln w="9525">
            <a:noFill/>
            <a:miter lim="800000"/>
            <a:headEnd/>
            <a:tailEnd/>
          </a:ln>
        </p:spPr>
      </p:pic>
      <p:pic>
        <p:nvPicPr>
          <p:cNvPr id="20" name="il_fi" descr="http://www.vignevin-sudouest.com/publications/itv-colloque/azote-viticulture-oenologie/images/LogoINRA-Couleur.jpg"/>
          <p:cNvPicPr/>
          <p:nvPr/>
        </p:nvPicPr>
        <p:blipFill>
          <a:blip r:embed="rId12" cstate="print"/>
          <a:srcRect/>
          <a:stretch>
            <a:fillRect/>
          </a:stretch>
        </p:blipFill>
        <p:spPr bwMode="auto">
          <a:xfrm>
            <a:off x="3275856" y="377626"/>
            <a:ext cx="2547800" cy="891134"/>
          </a:xfrm>
          <a:prstGeom prst="rect">
            <a:avLst/>
          </a:prstGeom>
          <a:noFill/>
          <a:ln w="9525">
            <a:noFill/>
            <a:miter lim="800000"/>
            <a:headEnd/>
            <a:tailEnd/>
          </a:ln>
        </p:spPr>
      </p:pic>
      <p:sp>
        <p:nvSpPr>
          <p:cNvPr id="27" name="ZoneTexte 26"/>
          <p:cNvSpPr txBox="1"/>
          <p:nvPr/>
        </p:nvSpPr>
        <p:spPr>
          <a:xfrm>
            <a:off x="3419872" y="5229200"/>
            <a:ext cx="2636427" cy="369332"/>
          </a:xfrm>
          <a:prstGeom prst="rect">
            <a:avLst/>
          </a:prstGeom>
          <a:noFill/>
        </p:spPr>
        <p:txBody>
          <a:bodyPr wrap="none" rtlCol="0">
            <a:spAutoFit/>
          </a:bodyPr>
          <a:lstStyle/>
          <a:p>
            <a:r>
              <a:rPr lang="fr-FR" b="1" dirty="0" smtClean="0">
                <a:latin typeface="Times New Roman" pitchFamily="18" charset="0"/>
                <a:cs typeface="Times New Roman" pitchFamily="18" charset="0"/>
              </a:rPr>
              <a:t>Bilal Ahmad Zafar Amin</a:t>
            </a:r>
            <a:endParaRPr lang="fr-FR" b="1" dirty="0">
              <a:latin typeface="Times New Roman" pitchFamily="18" charset="0"/>
              <a:cs typeface="Times New Roman" pitchFamily="18" charset="0"/>
            </a:endParaRPr>
          </a:p>
        </p:txBody>
      </p:sp>
      <p:sp>
        <p:nvSpPr>
          <p:cNvPr id="29" name="Text Box 15"/>
          <p:cNvSpPr txBox="1">
            <a:spLocks noChangeArrowheads="1"/>
          </p:cNvSpPr>
          <p:nvPr/>
        </p:nvSpPr>
        <p:spPr bwMode="auto">
          <a:xfrm>
            <a:off x="3491880" y="6309320"/>
            <a:ext cx="2384051" cy="369332"/>
          </a:xfrm>
          <a:prstGeom prst="rect">
            <a:avLst/>
          </a:prstGeom>
          <a:noFill/>
          <a:ln w="9525">
            <a:noFill/>
            <a:miter lim="800000"/>
            <a:headEnd/>
            <a:tailEnd/>
          </a:ln>
        </p:spPr>
        <p:txBody>
          <a:bodyPr wrap="none">
            <a:spAutoFit/>
          </a:bodyPr>
          <a:lstStyle/>
          <a:p>
            <a:r>
              <a:rPr lang="fr-FR" b="0" dirty="0" err="1" smtClean="0">
                <a:latin typeface="Times New Roman" pitchFamily="18" charset="0"/>
                <a:cs typeface="Times New Roman" pitchFamily="18" charset="0"/>
              </a:rPr>
              <a:t>Funding</a:t>
            </a:r>
            <a:r>
              <a:rPr lang="fr-FR" b="0" dirty="0" smtClean="0">
                <a:latin typeface="Times New Roman" pitchFamily="18" charset="0"/>
                <a:cs typeface="Times New Roman" pitchFamily="18" charset="0"/>
              </a:rPr>
              <a:t>: </a:t>
            </a:r>
            <a:r>
              <a:rPr lang="fr-FR" b="0" dirty="0">
                <a:latin typeface="Times New Roman" pitchFamily="18" charset="0"/>
                <a:cs typeface="Times New Roman" pitchFamily="18" charset="0"/>
              </a:rPr>
              <a:t>INRA </a:t>
            </a:r>
            <a:r>
              <a:rPr lang="fr-FR" dirty="0" smtClean="0">
                <a:latin typeface="Times New Roman" pitchFamily="18" charset="0"/>
                <a:cs typeface="Times New Roman" pitchFamily="18" charset="0"/>
              </a:rPr>
              <a:t>&amp; </a:t>
            </a:r>
            <a:r>
              <a:rPr lang="fr-FR" b="0" dirty="0" smtClean="0">
                <a:latin typeface="Times New Roman" pitchFamily="18" charset="0"/>
                <a:cs typeface="Times New Roman" pitchFamily="18" charset="0"/>
              </a:rPr>
              <a:t>HEC</a:t>
            </a:r>
            <a:endParaRPr lang="fr-FR" b="0" dirty="0">
              <a:latin typeface="Times New Roman" pitchFamily="18" charset="0"/>
              <a:cs typeface="Times New Roman" pitchFamily="18" charset="0"/>
            </a:endParaRPr>
          </a:p>
        </p:txBody>
      </p:sp>
      <p:pic>
        <p:nvPicPr>
          <p:cNvPr id="30" name="Image 29" descr="http://www.pakistankakhudahafiz.com/wordpress/wp-content/uploads/2011/04/hec-logo.jpg"/>
          <p:cNvPicPr/>
          <p:nvPr/>
        </p:nvPicPr>
        <p:blipFill>
          <a:blip r:embed="rId13" cstate="print"/>
          <a:srcRect/>
          <a:stretch>
            <a:fillRect/>
          </a:stretch>
        </p:blipFill>
        <p:spPr bwMode="auto">
          <a:xfrm>
            <a:off x="0" y="0"/>
            <a:ext cx="1438275" cy="1238250"/>
          </a:xfrm>
          <a:prstGeom prst="rect">
            <a:avLst/>
          </a:prstGeom>
          <a:noFill/>
        </p:spPr>
      </p:pic>
      <p:sp>
        <p:nvSpPr>
          <p:cNvPr id="21" name="Espace réservé du numéro de diapositive 20"/>
          <p:cNvSpPr>
            <a:spLocks noGrp="1"/>
          </p:cNvSpPr>
          <p:nvPr>
            <p:ph type="sldNum" sz="quarter" idx="12"/>
          </p:nvPr>
        </p:nvSpPr>
        <p:spPr>
          <a:xfrm>
            <a:off x="7010400" y="6492875"/>
            <a:ext cx="2133600" cy="365125"/>
          </a:xfrm>
        </p:spPr>
        <p:txBody>
          <a:bodyPr/>
          <a:lstStyle/>
          <a:p>
            <a:fld id="{D82FCD76-FEE6-4C4C-A6B5-510E85F6A55D}" type="slidenum">
              <a:rPr lang="fr-FR" smtClean="0"/>
              <a:pPr/>
              <a:t>1</a:t>
            </a:fld>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a:xfrm>
            <a:off x="7010400" y="6492875"/>
            <a:ext cx="2133600" cy="365125"/>
          </a:xfrm>
        </p:spPr>
        <p:txBody>
          <a:bodyPr/>
          <a:lstStyle/>
          <a:p>
            <a:fld id="{D82FCD76-FEE6-4C4C-A6B5-510E85F6A55D}" type="slidenum">
              <a:rPr lang="fr-FR" smtClean="0">
                <a:latin typeface="Calibri" pitchFamily="34" charset="0"/>
              </a:rPr>
              <a:pPr/>
              <a:t>10</a:t>
            </a:fld>
            <a:endParaRPr lang="fr-FR" dirty="0">
              <a:latin typeface="Calibri" pitchFamily="34" charset="0"/>
            </a:endParaRPr>
          </a:p>
        </p:txBody>
      </p:sp>
      <p:sp>
        <p:nvSpPr>
          <p:cNvPr id="3" name="Rectangle à coins arrondis 2"/>
          <p:cNvSpPr/>
          <p:nvPr/>
        </p:nvSpPr>
        <p:spPr bwMode="auto">
          <a:xfrm>
            <a:off x="107504" y="1700808"/>
            <a:ext cx="8928992" cy="5040560"/>
          </a:xfrm>
          <a:prstGeom prst="roundRect">
            <a:avLst/>
          </a:prstGeom>
          <a:ln>
            <a:headEnd/>
            <a:tailEnd/>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dirty="0">
              <a:latin typeface="Calibri" pitchFamily="34" charset="0"/>
            </a:endParaRPr>
          </a:p>
        </p:txBody>
      </p:sp>
      <p:sp>
        <p:nvSpPr>
          <p:cNvPr id="14" name="Text Box 10"/>
          <p:cNvSpPr txBox="1">
            <a:spLocks noChangeArrowheads="1"/>
          </p:cNvSpPr>
          <p:nvPr/>
        </p:nvSpPr>
        <p:spPr bwMode="auto">
          <a:xfrm>
            <a:off x="0" y="0"/>
            <a:ext cx="9144000" cy="304800"/>
          </a:xfrm>
          <a:prstGeom prst="rect">
            <a:avLst/>
          </a:prstGeom>
          <a:solidFill>
            <a:schemeClr val="accent6">
              <a:lumMod val="75000"/>
              <a:alpha val="50000"/>
            </a:schemeClr>
          </a:solidFill>
          <a:ln w="9525">
            <a:noFill/>
            <a:miter lim="800000"/>
            <a:headEnd/>
            <a:tailEnd/>
          </a:ln>
        </p:spPr>
        <p:txBody>
          <a:bodyPr>
            <a:spAutoFit/>
          </a:bodyPr>
          <a:lstStyle/>
          <a:p>
            <a:pPr algn="r"/>
            <a:r>
              <a:rPr lang="fr-FR" sz="1400" i="1" dirty="0" smtClean="0">
                <a:latin typeface="Times New Roman" pitchFamily="18" charset="0"/>
                <a:cs typeface="Times New Roman" pitchFamily="18" charset="0"/>
              </a:rPr>
              <a:t>Objectives</a:t>
            </a:r>
            <a:endParaRPr lang="fr-FR" sz="1400" i="1" dirty="0">
              <a:latin typeface="Times New Roman" pitchFamily="18" charset="0"/>
              <a:cs typeface="Times New Roman" pitchFamily="18" charset="0"/>
            </a:endParaRPr>
          </a:p>
        </p:txBody>
      </p:sp>
      <p:sp>
        <p:nvSpPr>
          <p:cNvPr id="22" name="Rectangle 21"/>
          <p:cNvSpPr/>
          <p:nvPr/>
        </p:nvSpPr>
        <p:spPr bwMode="auto">
          <a:xfrm>
            <a:off x="5364088" y="1844824"/>
            <a:ext cx="3096344" cy="1440160"/>
          </a:xfrm>
          <a:prstGeom prst="rect">
            <a:avLst/>
          </a:prstGeom>
          <a:solidFill>
            <a:schemeClr val="bg1">
              <a:lumMod val="95000"/>
            </a:schemeClr>
          </a:solidFill>
          <a:ln w="12700">
            <a:solidFill>
              <a:schemeClr val="bg1"/>
            </a:solidFill>
            <a:round/>
            <a:headEnd/>
            <a:tailEnd/>
          </a:ln>
          <a:effectLst>
            <a:outerShdw blurRad="50800" dist="38100" dir="18900000" algn="bl" rotWithShape="0">
              <a:prstClr val="black">
                <a:alpha val="40000"/>
              </a:prstClr>
            </a:outerShdw>
          </a:effectLst>
        </p:spPr>
        <p:txBody>
          <a:bodyPr rtlCol="0" anchor="ctr"/>
          <a:lstStyle/>
          <a:p>
            <a:pPr algn="just"/>
            <a:r>
              <a:rPr lang="en-US" sz="1600" dirty="0" smtClean="0">
                <a:latin typeface="Times New Roman" pitchFamily="18" charset="0"/>
                <a:cs typeface="Times New Roman" pitchFamily="18" charset="0"/>
              </a:rPr>
              <a:t>The biochemical quality of crop residues impact the enzyme kinetics and fate of </a:t>
            </a:r>
            <a:r>
              <a:rPr lang="en-US" sz="1600" dirty="0" err="1" smtClean="0">
                <a:latin typeface="Times New Roman" pitchFamily="18" charset="0"/>
                <a:cs typeface="Times New Roman" pitchFamily="18" charset="0"/>
              </a:rPr>
              <a:t>lignocellulosic</a:t>
            </a:r>
            <a:r>
              <a:rPr lang="en-US" sz="1600" dirty="0" smtClean="0">
                <a:latin typeface="Times New Roman" pitchFamily="18" charset="0"/>
                <a:cs typeface="Times New Roman" pitchFamily="18" charset="0"/>
              </a:rPr>
              <a:t> components</a:t>
            </a:r>
            <a:endParaRPr lang="en-US" sz="1600" dirty="0">
              <a:latin typeface="Times New Roman" pitchFamily="18" charset="0"/>
              <a:cs typeface="Times New Roman" pitchFamily="18" charset="0"/>
            </a:endParaRPr>
          </a:p>
        </p:txBody>
      </p:sp>
      <p:sp>
        <p:nvSpPr>
          <p:cNvPr id="39" name="Rectangle 38"/>
          <p:cNvSpPr/>
          <p:nvPr/>
        </p:nvSpPr>
        <p:spPr bwMode="auto">
          <a:xfrm>
            <a:off x="5364088" y="3501008"/>
            <a:ext cx="3096344" cy="1440160"/>
          </a:xfrm>
          <a:prstGeom prst="rect">
            <a:avLst/>
          </a:prstGeom>
          <a:solidFill>
            <a:schemeClr val="bg1">
              <a:lumMod val="95000"/>
            </a:schemeClr>
          </a:solidFill>
          <a:ln w="12700">
            <a:solidFill>
              <a:schemeClr val="bg1"/>
            </a:solidFill>
            <a:round/>
            <a:headEnd/>
            <a:tailEnd/>
          </a:ln>
          <a:effectLst>
            <a:outerShdw blurRad="50800" dist="38100" dir="18900000" algn="bl" rotWithShape="0">
              <a:prstClr val="black">
                <a:alpha val="40000"/>
              </a:prstClr>
            </a:outerShdw>
          </a:effectLst>
          <a:scene3d>
            <a:camera prst="orthographicFront">
              <a:rot lat="0" lon="0" rev="0"/>
            </a:camera>
            <a:lightRig rig="contrasting" dir="t">
              <a:rot lat="0" lon="0" rev="7800000"/>
            </a:lightRig>
          </a:scene3d>
          <a:sp3d>
            <a:bevelT w="139700" h="139700"/>
          </a:sp3d>
        </p:spPr>
        <p:txBody>
          <a:bodyPr rtlCol="0" anchor="ctr"/>
          <a:lstStyle/>
          <a:p>
            <a:pPr algn="just"/>
            <a:r>
              <a:rPr lang="en-US" sz="1600" dirty="0" smtClean="0">
                <a:latin typeface="Times New Roman" pitchFamily="18" charset="0"/>
                <a:cs typeface="Times New Roman" pitchFamily="18" charset="0"/>
              </a:rPr>
              <a:t>Successive decomposition of plant residues could alter microbial functions in the short term decomposition processes</a:t>
            </a:r>
            <a:endParaRPr lang="en-US" sz="1600" dirty="0">
              <a:latin typeface="Times New Roman" pitchFamily="18" charset="0"/>
              <a:cs typeface="Times New Roman" pitchFamily="18" charset="0"/>
            </a:endParaRPr>
          </a:p>
        </p:txBody>
      </p:sp>
      <p:sp>
        <p:nvSpPr>
          <p:cNvPr id="40" name="Rectangle 39"/>
          <p:cNvSpPr/>
          <p:nvPr/>
        </p:nvSpPr>
        <p:spPr bwMode="auto">
          <a:xfrm>
            <a:off x="5436096" y="5157192"/>
            <a:ext cx="3039194" cy="1440160"/>
          </a:xfrm>
          <a:prstGeom prst="rect">
            <a:avLst/>
          </a:prstGeom>
          <a:solidFill>
            <a:schemeClr val="bg1">
              <a:lumMod val="95000"/>
            </a:schemeClr>
          </a:solidFill>
          <a:ln w="12700">
            <a:solidFill>
              <a:schemeClr val="bg1"/>
            </a:solidFill>
            <a:round/>
            <a:headEnd/>
            <a:tailEnd/>
          </a:ln>
          <a:effectLst>
            <a:outerShdw blurRad="50800" dist="38100" dir="18900000" algn="bl" rotWithShape="0">
              <a:prstClr val="black">
                <a:alpha val="40000"/>
              </a:prstClr>
            </a:outerShdw>
          </a:effectLst>
          <a:scene3d>
            <a:camera prst="orthographicFront">
              <a:rot lat="0" lon="0" rev="0"/>
            </a:camera>
            <a:lightRig rig="contrasting" dir="t">
              <a:rot lat="0" lon="0" rev="7800000"/>
            </a:lightRig>
          </a:scene3d>
          <a:sp3d>
            <a:bevelT w="139700" h="139700"/>
          </a:sp3d>
        </p:spPr>
        <p:txBody>
          <a:bodyPr rtlCol="0" anchor="ctr"/>
          <a:lstStyle/>
          <a:p>
            <a:pPr algn="just"/>
            <a:r>
              <a:rPr lang="en-US" sz="1600" dirty="0" smtClean="0">
                <a:latin typeface="Times New Roman" pitchFamily="18" charset="0"/>
                <a:cs typeface="Times New Roman" pitchFamily="18" charset="0"/>
              </a:rPr>
              <a:t>N availability and changes in lignin content residues impact their decomposition in soil long-term</a:t>
            </a:r>
            <a:endParaRPr lang="en-US" sz="1600" dirty="0">
              <a:latin typeface="Times New Roman" pitchFamily="18" charset="0"/>
              <a:cs typeface="Times New Roman" pitchFamily="18" charset="0"/>
            </a:endParaRPr>
          </a:p>
        </p:txBody>
      </p:sp>
      <p:sp>
        <p:nvSpPr>
          <p:cNvPr id="36" name="ZoneTexte 35"/>
          <p:cNvSpPr txBox="1"/>
          <p:nvPr/>
        </p:nvSpPr>
        <p:spPr>
          <a:xfrm>
            <a:off x="4847" y="5733256"/>
            <a:ext cx="1109599" cy="307777"/>
          </a:xfrm>
          <a:prstGeom prst="rect">
            <a:avLst/>
          </a:prstGeom>
          <a:noFill/>
        </p:spPr>
        <p:txBody>
          <a:bodyPr wrap="none" rtlCol="0">
            <a:spAutoFit/>
          </a:bodyPr>
          <a:lstStyle/>
          <a:p>
            <a:pPr algn="just"/>
            <a:r>
              <a:rPr lang="fr-FR" sz="1400" b="1" i="1" dirty="0" smtClean="0">
                <a:solidFill>
                  <a:schemeClr val="tx2">
                    <a:lumMod val="60000"/>
                    <a:lumOff val="40000"/>
                  </a:schemeClr>
                </a:solidFill>
                <a:latin typeface="Times New Roman" pitchFamily="18" charset="0"/>
                <a:cs typeface="Times New Roman" pitchFamily="18" charset="0"/>
              </a:rPr>
              <a:t>Question III</a:t>
            </a:r>
            <a:endParaRPr lang="fr-FR" sz="1400" b="1" i="1" dirty="0">
              <a:solidFill>
                <a:schemeClr val="tx2">
                  <a:lumMod val="60000"/>
                  <a:lumOff val="40000"/>
                </a:schemeClr>
              </a:solidFill>
              <a:latin typeface="Times New Roman" pitchFamily="18" charset="0"/>
              <a:cs typeface="Times New Roman" pitchFamily="18" charset="0"/>
            </a:endParaRPr>
          </a:p>
        </p:txBody>
      </p:sp>
      <p:sp>
        <p:nvSpPr>
          <p:cNvPr id="16" name="Rectangle 15"/>
          <p:cNvSpPr/>
          <p:nvPr/>
        </p:nvSpPr>
        <p:spPr bwMode="auto">
          <a:xfrm>
            <a:off x="1043608" y="1844824"/>
            <a:ext cx="3408126" cy="1440160"/>
          </a:xfrm>
          <a:prstGeom prst="rect">
            <a:avLst/>
          </a:prstGeom>
          <a:solidFill>
            <a:schemeClr val="accent6">
              <a:lumMod val="60000"/>
              <a:lumOff val="40000"/>
            </a:schemeClr>
          </a:solidFill>
          <a:ln w="12700">
            <a:solidFill>
              <a:schemeClr val="bg1"/>
            </a:solidFill>
            <a:round/>
            <a:headEnd/>
            <a:tailEnd/>
          </a:ln>
          <a:effectLst>
            <a:outerShdw blurRad="50800" dist="38100" dir="18900000" algn="bl" rotWithShape="0">
              <a:prstClr val="black">
                <a:alpha val="40000"/>
              </a:prstClr>
            </a:outerShdw>
          </a:effectLst>
        </p:spPr>
        <p:txBody>
          <a:bodyPr rtlCol="0" anchor="ctr"/>
          <a:lstStyle/>
          <a:p>
            <a:pPr algn="just">
              <a:buFont typeface="Wingdings" pitchFamily="2" charset="2"/>
              <a:buChar char="ü"/>
            </a:pPr>
            <a:r>
              <a:rPr lang="fr-FR" sz="1600" dirty="0" smtClean="0">
                <a:latin typeface="Times New Roman" pitchFamily="18" charset="0"/>
                <a:cs typeface="Times New Roman" pitchFamily="18" charset="0"/>
              </a:rPr>
              <a:t> </a:t>
            </a:r>
            <a:r>
              <a:rPr lang="fr-FR" sz="1600" dirty="0" err="1" smtClean="0">
                <a:latin typeface="Times New Roman" pitchFamily="18" charset="0"/>
                <a:cs typeface="Times New Roman" pitchFamily="18" charset="0"/>
              </a:rPr>
              <a:t>Effect</a:t>
            </a:r>
            <a:r>
              <a:rPr lang="fr-FR" sz="1600" dirty="0" smtClean="0">
                <a:latin typeface="Times New Roman" pitchFamily="18" charset="0"/>
                <a:cs typeface="Times New Roman" pitchFamily="18" charset="0"/>
              </a:rPr>
              <a:t> of plant </a:t>
            </a:r>
            <a:r>
              <a:rPr lang="fr-FR" sz="1600" dirty="0" err="1" smtClean="0">
                <a:latin typeface="Times New Roman" pitchFamily="18" charset="0"/>
                <a:cs typeface="Times New Roman" pitchFamily="18" charset="0"/>
              </a:rPr>
              <a:t>residue</a:t>
            </a:r>
            <a:r>
              <a:rPr lang="fr-FR" sz="1600" dirty="0" smtClean="0">
                <a:latin typeface="Times New Roman" pitchFamily="18" charset="0"/>
                <a:cs typeface="Times New Roman" pitchFamily="18" charset="0"/>
              </a:rPr>
              <a:t> </a:t>
            </a:r>
            <a:r>
              <a:rPr lang="fr-FR" sz="1600" dirty="0" err="1" smtClean="0">
                <a:latin typeface="Times New Roman" pitchFamily="18" charset="0"/>
                <a:cs typeface="Times New Roman" pitchFamily="18" charset="0"/>
              </a:rPr>
              <a:t>quality</a:t>
            </a:r>
            <a:r>
              <a:rPr lang="fr-FR" sz="1600" dirty="0" smtClean="0">
                <a:latin typeface="Times New Roman" pitchFamily="18" charset="0"/>
                <a:cs typeface="Times New Roman" pitchFamily="18" charset="0"/>
              </a:rPr>
              <a:t> on the </a:t>
            </a:r>
            <a:r>
              <a:rPr lang="fr-FR" sz="1600" dirty="0" err="1" smtClean="0">
                <a:latin typeface="Times New Roman" pitchFamily="18" charset="0"/>
                <a:cs typeface="Times New Roman" pitchFamily="18" charset="0"/>
              </a:rPr>
              <a:t>evolution</a:t>
            </a:r>
            <a:r>
              <a:rPr lang="fr-FR" sz="1600" dirty="0" smtClean="0">
                <a:latin typeface="Times New Roman" pitchFamily="18" charset="0"/>
                <a:cs typeface="Times New Roman" pitchFamily="18" charset="0"/>
              </a:rPr>
              <a:t> of enzyme </a:t>
            </a:r>
            <a:r>
              <a:rPr lang="fr-FR" sz="1600" dirty="0" err="1" smtClean="0">
                <a:latin typeface="Times New Roman" pitchFamily="18" charset="0"/>
                <a:cs typeface="Times New Roman" pitchFamily="18" charset="0"/>
              </a:rPr>
              <a:t>activities</a:t>
            </a:r>
            <a:r>
              <a:rPr lang="fr-FR" sz="1600" dirty="0" smtClean="0">
                <a:latin typeface="Times New Roman" pitchFamily="18" charset="0"/>
                <a:cs typeface="Times New Roman" pitchFamily="18" charset="0"/>
              </a:rPr>
              <a:t> </a:t>
            </a:r>
            <a:r>
              <a:rPr lang="fr-FR" sz="1600" dirty="0" err="1" smtClean="0">
                <a:latin typeface="Times New Roman" pitchFamily="18" charset="0"/>
                <a:cs typeface="Times New Roman" pitchFamily="18" charset="0"/>
              </a:rPr>
              <a:t>during</a:t>
            </a:r>
            <a:r>
              <a:rPr lang="fr-FR" sz="1600" dirty="0" smtClean="0">
                <a:latin typeface="Times New Roman" pitchFamily="18" charset="0"/>
                <a:cs typeface="Times New Roman" pitchFamily="18" charset="0"/>
              </a:rPr>
              <a:t> </a:t>
            </a:r>
            <a:r>
              <a:rPr lang="fr-FR" sz="1600" dirty="0" err="1" smtClean="0">
                <a:latin typeface="Times New Roman" pitchFamily="18" charset="0"/>
                <a:cs typeface="Times New Roman" pitchFamily="18" charset="0"/>
              </a:rPr>
              <a:t>decomposition</a:t>
            </a:r>
            <a:r>
              <a:rPr lang="fr-FR" sz="1600" dirty="0" smtClean="0">
                <a:latin typeface="Times New Roman" pitchFamily="18" charset="0"/>
                <a:cs typeface="Times New Roman" pitchFamily="18" charset="0"/>
              </a:rPr>
              <a:t> </a:t>
            </a:r>
            <a:r>
              <a:rPr lang="fr-FR" sz="1600" dirty="0" err="1" smtClean="0">
                <a:latin typeface="Times New Roman" pitchFamily="18" charset="0"/>
                <a:cs typeface="Times New Roman" pitchFamily="18" charset="0"/>
              </a:rPr>
              <a:t>process</a:t>
            </a:r>
            <a:r>
              <a:rPr lang="fr-FR" sz="1600" dirty="0" smtClean="0">
                <a:latin typeface="Times New Roman" pitchFamily="18" charset="0"/>
                <a:cs typeface="Times New Roman" pitchFamily="18" charset="0"/>
              </a:rPr>
              <a:t> in </a:t>
            </a:r>
            <a:r>
              <a:rPr lang="fr-FR" sz="1600" dirty="0" err="1" smtClean="0">
                <a:latin typeface="Times New Roman" pitchFamily="18" charset="0"/>
                <a:cs typeface="Times New Roman" pitchFamily="18" charset="0"/>
              </a:rPr>
              <a:t>soil</a:t>
            </a:r>
            <a:endParaRPr lang="fr-FR" sz="1600" dirty="0">
              <a:latin typeface="Times New Roman" pitchFamily="18" charset="0"/>
              <a:cs typeface="Times New Roman" pitchFamily="18" charset="0"/>
            </a:endParaRPr>
          </a:p>
        </p:txBody>
      </p:sp>
      <p:sp>
        <p:nvSpPr>
          <p:cNvPr id="24" name="Rectangle 23"/>
          <p:cNvSpPr/>
          <p:nvPr/>
        </p:nvSpPr>
        <p:spPr bwMode="auto">
          <a:xfrm>
            <a:off x="1043608" y="3501008"/>
            <a:ext cx="3429000" cy="1440160"/>
          </a:xfrm>
          <a:prstGeom prst="rect">
            <a:avLst/>
          </a:prstGeom>
          <a:solidFill>
            <a:schemeClr val="accent6">
              <a:lumMod val="60000"/>
              <a:lumOff val="40000"/>
            </a:schemeClr>
          </a:solidFill>
          <a:ln w="12700">
            <a:solidFill>
              <a:schemeClr val="bg1"/>
            </a:solidFill>
            <a:round/>
            <a:headEnd/>
            <a:tailEnd/>
          </a:ln>
          <a:effectLst>
            <a:outerShdw blurRad="50800" dist="38100" dir="18900000" algn="bl" rotWithShape="0">
              <a:prstClr val="black">
                <a:alpha val="40000"/>
              </a:prstClr>
            </a:outerShdw>
          </a:effectLst>
        </p:spPr>
        <p:txBody>
          <a:bodyPr rtlCol="0" anchor="ctr"/>
          <a:lstStyle/>
          <a:p>
            <a:pPr algn="just">
              <a:buFont typeface="Wingdings" pitchFamily="2" charset="2"/>
              <a:buChar char="ü"/>
            </a:pPr>
            <a:r>
              <a:rPr lang="en-US" sz="1600" dirty="0" smtClean="0">
                <a:latin typeface="Times New Roman" pitchFamily="18" charset="0"/>
                <a:cs typeface="Times New Roman" pitchFamily="18" charset="0"/>
              </a:rPr>
              <a:t> Effect of successive additions of plant residues on the dynamics of extracellular enzymes and subsequent decomposition in soil.</a:t>
            </a:r>
            <a:endParaRPr lang="en-US" sz="1600" dirty="0">
              <a:latin typeface="Times New Roman" pitchFamily="18" charset="0"/>
              <a:cs typeface="Times New Roman" pitchFamily="18" charset="0"/>
            </a:endParaRPr>
          </a:p>
        </p:txBody>
      </p:sp>
      <p:sp>
        <p:nvSpPr>
          <p:cNvPr id="25" name="Rectangle 24"/>
          <p:cNvSpPr/>
          <p:nvPr/>
        </p:nvSpPr>
        <p:spPr bwMode="auto">
          <a:xfrm>
            <a:off x="1043608" y="5157192"/>
            <a:ext cx="3456384" cy="1440160"/>
          </a:xfrm>
          <a:prstGeom prst="rect">
            <a:avLst/>
          </a:prstGeom>
          <a:solidFill>
            <a:schemeClr val="accent6">
              <a:lumMod val="60000"/>
              <a:lumOff val="40000"/>
            </a:schemeClr>
          </a:solidFill>
          <a:ln w="12700">
            <a:solidFill>
              <a:schemeClr val="bg1"/>
            </a:solidFill>
            <a:round/>
            <a:headEnd/>
            <a:tailEnd/>
          </a:ln>
          <a:effectLst>
            <a:outerShdw blurRad="50800" dist="38100" dir="18900000" algn="bl" rotWithShape="0">
              <a:prstClr val="black">
                <a:alpha val="40000"/>
              </a:prstClr>
            </a:outerShdw>
          </a:effectLst>
          <a:scene3d>
            <a:camera prst="orthographicFront">
              <a:rot lat="0" lon="0" rev="0"/>
            </a:camera>
            <a:lightRig rig="contrasting" dir="t">
              <a:rot lat="0" lon="0" rev="7800000"/>
            </a:lightRig>
          </a:scene3d>
          <a:sp3d>
            <a:bevelT w="139700" h="139700"/>
          </a:sp3d>
        </p:spPr>
        <p:txBody>
          <a:bodyPr rtlCol="0" anchor="ctr"/>
          <a:lstStyle/>
          <a:p>
            <a:pPr algn="just">
              <a:buFont typeface="Wingdings" pitchFamily="2" charset="2"/>
              <a:buChar char="ü"/>
            </a:pPr>
            <a:r>
              <a:rPr lang="fr-FR" sz="1600" dirty="0" smtClean="0">
                <a:latin typeface="Times New Roman" pitchFamily="18" charset="0"/>
                <a:cs typeface="Times New Roman" pitchFamily="18" charset="0"/>
              </a:rPr>
              <a:t> I</a:t>
            </a:r>
            <a:r>
              <a:rPr lang="en-US" sz="1600" dirty="0" err="1" smtClean="0">
                <a:latin typeface="Times New Roman" pitchFamily="18" charset="0"/>
                <a:cs typeface="Times New Roman" pitchFamily="18" charset="0"/>
              </a:rPr>
              <a:t>nteraction</a:t>
            </a:r>
            <a:r>
              <a:rPr lang="en-US" sz="1600" dirty="0" smtClean="0">
                <a:latin typeface="Times New Roman" pitchFamily="18" charset="0"/>
                <a:cs typeface="Times New Roman" pitchFamily="18" charset="0"/>
              </a:rPr>
              <a:t> between nitrogen availability and plant residue decomposition; impact on the nature of phenolic compounds.</a:t>
            </a:r>
          </a:p>
          <a:p>
            <a:pPr algn="just"/>
            <a:endParaRPr lang="fr-FR" sz="1600" dirty="0">
              <a:latin typeface="Times New Roman" pitchFamily="18" charset="0"/>
              <a:cs typeface="Times New Roman" pitchFamily="18" charset="0"/>
            </a:endParaRPr>
          </a:p>
        </p:txBody>
      </p:sp>
      <p:sp>
        <p:nvSpPr>
          <p:cNvPr id="37" name="ZoneTexte 36"/>
          <p:cNvSpPr txBox="1"/>
          <p:nvPr/>
        </p:nvSpPr>
        <p:spPr>
          <a:xfrm>
            <a:off x="16068" y="4005064"/>
            <a:ext cx="1039067" cy="307777"/>
          </a:xfrm>
          <a:prstGeom prst="rect">
            <a:avLst/>
          </a:prstGeom>
          <a:noFill/>
        </p:spPr>
        <p:txBody>
          <a:bodyPr wrap="none" rtlCol="0">
            <a:spAutoFit/>
          </a:bodyPr>
          <a:lstStyle/>
          <a:p>
            <a:pPr algn="just"/>
            <a:r>
              <a:rPr lang="fr-FR" sz="1400" b="1" i="1" dirty="0" smtClean="0">
                <a:solidFill>
                  <a:schemeClr val="tx2">
                    <a:lumMod val="60000"/>
                    <a:lumOff val="40000"/>
                  </a:schemeClr>
                </a:solidFill>
                <a:latin typeface="Times New Roman" pitchFamily="18" charset="0"/>
                <a:cs typeface="Times New Roman" pitchFamily="18" charset="0"/>
              </a:rPr>
              <a:t>Question II</a:t>
            </a:r>
            <a:endParaRPr lang="fr-FR" sz="1400" b="1" i="1" dirty="0">
              <a:solidFill>
                <a:schemeClr val="tx2">
                  <a:lumMod val="60000"/>
                  <a:lumOff val="40000"/>
                </a:schemeClr>
              </a:solidFill>
              <a:latin typeface="Times New Roman" pitchFamily="18" charset="0"/>
              <a:cs typeface="Times New Roman" pitchFamily="18" charset="0"/>
            </a:endParaRPr>
          </a:p>
        </p:txBody>
      </p:sp>
      <p:sp>
        <p:nvSpPr>
          <p:cNvPr id="41" name="ZoneTexte 40"/>
          <p:cNvSpPr txBox="1"/>
          <p:nvPr/>
        </p:nvSpPr>
        <p:spPr>
          <a:xfrm>
            <a:off x="99297" y="2348880"/>
            <a:ext cx="968535" cy="307777"/>
          </a:xfrm>
          <a:prstGeom prst="rect">
            <a:avLst/>
          </a:prstGeom>
          <a:noFill/>
        </p:spPr>
        <p:txBody>
          <a:bodyPr wrap="none" rtlCol="0">
            <a:spAutoFit/>
          </a:bodyPr>
          <a:lstStyle/>
          <a:p>
            <a:pPr algn="just"/>
            <a:r>
              <a:rPr lang="fr-FR" sz="1400" b="1" i="1" dirty="0" smtClean="0">
                <a:solidFill>
                  <a:schemeClr val="tx2">
                    <a:lumMod val="60000"/>
                    <a:lumOff val="40000"/>
                  </a:schemeClr>
                </a:solidFill>
                <a:latin typeface="Times New Roman" pitchFamily="18" charset="0"/>
                <a:cs typeface="Times New Roman" pitchFamily="18" charset="0"/>
              </a:rPr>
              <a:t>Question I</a:t>
            </a:r>
            <a:endParaRPr lang="fr-FR" sz="1400" b="1" i="1" dirty="0">
              <a:solidFill>
                <a:schemeClr val="tx2">
                  <a:lumMod val="60000"/>
                  <a:lumOff val="40000"/>
                </a:schemeClr>
              </a:solidFill>
              <a:latin typeface="Times New Roman" pitchFamily="18" charset="0"/>
              <a:cs typeface="Times New Roman" pitchFamily="18" charset="0"/>
            </a:endParaRPr>
          </a:p>
        </p:txBody>
      </p:sp>
      <p:sp>
        <p:nvSpPr>
          <p:cNvPr id="44" name="Flèche vers le bas 43"/>
          <p:cNvSpPr/>
          <p:nvPr/>
        </p:nvSpPr>
        <p:spPr bwMode="auto">
          <a:xfrm rot="16200000">
            <a:off x="4871406" y="2182050"/>
            <a:ext cx="57252" cy="822960"/>
          </a:xfrm>
          <a:prstGeom prst="downArrow">
            <a:avLst/>
          </a:prstGeom>
          <a:solidFill>
            <a:schemeClr val="bg1">
              <a:lumMod val="65000"/>
            </a:schemeClr>
          </a:solidFill>
          <a:ln w="50800">
            <a:solidFill>
              <a:schemeClr val="bg1">
                <a:lumMod val="75000"/>
              </a:schemeClr>
            </a:solidFill>
            <a:round/>
            <a:headEnd/>
            <a:tailEnd/>
          </a:ln>
        </p:spPr>
        <p:txBody>
          <a:bodyPr rtlCol="0" anchor="ctr"/>
          <a:lstStyle/>
          <a:p>
            <a:pPr algn="just"/>
            <a:endParaRPr lang="fr-FR">
              <a:latin typeface="Times New Roman" pitchFamily="18" charset="0"/>
              <a:cs typeface="Times New Roman" pitchFamily="18" charset="0"/>
            </a:endParaRPr>
          </a:p>
        </p:txBody>
      </p:sp>
      <p:sp>
        <p:nvSpPr>
          <p:cNvPr id="51" name="ZoneTexte 50"/>
          <p:cNvSpPr txBox="1"/>
          <p:nvPr/>
        </p:nvSpPr>
        <p:spPr>
          <a:xfrm>
            <a:off x="4449929" y="2276872"/>
            <a:ext cx="1003801" cy="307777"/>
          </a:xfrm>
          <a:prstGeom prst="rect">
            <a:avLst/>
          </a:prstGeom>
          <a:noFill/>
        </p:spPr>
        <p:txBody>
          <a:bodyPr wrap="none" rtlCol="0">
            <a:spAutoFit/>
          </a:bodyPr>
          <a:lstStyle/>
          <a:p>
            <a:pPr algn="just"/>
            <a:r>
              <a:rPr lang="fr-FR" sz="1400" b="1" i="1" dirty="0" err="1" smtClean="0">
                <a:solidFill>
                  <a:schemeClr val="tx2">
                    <a:lumMod val="60000"/>
                    <a:lumOff val="40000"/>
                  </a:schemeClr>
                </a:solidFill>
                <a:latin typeface="Times New Roman" pitchFamily="18" charset="0"/>
                <a:cs typeface="Times New Roman" pitchFamily="18" charset="0"/>
              </a:rPr>
              <a:t>Hypothesis</a:t>
            </a:r>
            <a:endParaRPr lang="fr-FR" sz="1400" b="1" i="1" dirty="0">
              <a:solidFill>
                <a:schemeClr val="tx2">
                  <a:lumMod val="60000"/>
                  <a:lumOff val="40000"/>
                </a:schemeClr>
              </a:solidFill>
              <a:latin typeface="Times New Roman" pitchFamily="18" charset="0"/>
              <a:cs typeface="Times New Roman" pitchFamily="18" charset="0"/>
            </a:endParaRPr>
          </a:p>
        </p:txBody>
      </p:sp>
      <p:sp>
        <p:nvSpPr>
          <p:cNvPr id="52" name="ZoneTexte 51"/>
          <p:cNvSpPr txBox="1"/>
          <p:nvPr/>
        </p:nvSpPr>
        <p:spPr>
          <a:xfrm>
            <a:off x="4449929" y="3861048"/>
            <a:ext cx="1003801" cy="307777"/>
          </a:xfrm>
          <a:prstGeom prst="rect">
            <a:avLst/>
          </a:prstGeom>
          <a:noFill/>
        </p:spPr>
        <p:txBody>
          <a:bodyPr wrap="none" rtlCol="0">
            <a:spAutoFit/>
          </a:bodyPr>
          <a:lstStyle/>
          <a:p>
            <a:pPr algn="just"/>
            <a:r>
              <a:rPr lang="fr-FR" sz="1400" b="1" i="1" dirty="0" err="1" smtClean="0">
                <a:solidFill>
                  <a:schemeClr val="tx2">
                    <a:lumMod val="60000"/>
                    <a:lumOff val="40000"/>
                  </a:schemeClr>
                </a:solidFill>
                <a:latin typeface="Times New Roman" pitchFamily="18" charset="0"/>
                <a:cs typeface="Times New Roman" pitchFamily="18" charset="0"/>
              </a:rPr>
              <a:t>Hypothesis</a:t>
            </a:r>
            <a:endParaRPr lang="fr-FR" sz="1400" b="1" i="1" dirty="0">
              <a:solidFill>
                <a:schemeClr val="tx2">
                  <a:lumMod val="60000"/>
                  <a:lumOff val="40000"/>
                </a:schemeClr>
              </a:solidFill>
              <a:latin typeface="Times New Roman" pitchFamily="18" charset="0"/>
              <a:cs typeface="Times New Roman" pitchFamily="18" charset="0"/>
            </a:endParaRPr>
          </a:p>
        </p:txBody>
      </p:sp>
      <p:sp>
        <p:nvSpPr>
          <p:cNvPr id="53" name="ZoneTexte 52"/>
          <p:cNvSpPr txBox="1"/>
          <p:nvPr/>
        </p:nvSpPr>
        <p:spPr>
          <a:xfrm>
            <a:off x="4449929" y="5517232"/>
            <a:ext cx="1003801" cy="307777"/>
          </a:xfrm>
          <a:prstGeom prst="rect">
            <a:avLst/>
          </a:prstGeom>
          <a:noFill/>
        </p:spPr>
        <p:txBody>
          <a:bodyPr wrap="none" rtlCol="0">
            <a:spAutoFit/>
          </a:bodyPr>
          <a:lstStyle/>
          <a:p>
            <a:pPr algn="just"/>
            <a:r>
              <a:rPr lang="fr-FR" sz="1400" b="1" i="1" dirty="0" err="1" smtClean="0">
                <a:solidFill>
                  <a:schemeClr val="tx2">
                    <a:lumMod val="60000"/>
                    <a:lumOff val="40000"/>
                  </a:schemeClr>
                </a:solidFill>
                <a:latin typeface="Times New Roman" pitchFamily="18" charset="0"/>
                <a:cs typeface="Times New Roman" pitchFamily="18" charset="0"/>
              </a:rPr>
              <a:t>Hypothesis</a:t>
            </a:r>
            <a:endParaRPr lang="fr-FR" sz="1400" b="1" i="1" dirty="0">
              <a:solidFill>
                <a:schemeClr val="tx2">
                  <a:lumMod val="60000"/>
                  <a:lumOff val="40000"/>
                </a:schemeClr>
              </a:solidFill>
              <a:latin typeface="Times New Roman" pitchFamily="18" charset="0"/>
              <a:cs typeface="Times New Roman" pitchFamily="18" charset="0"/>
            </a:endParaRPr>
          </a:p>
        </p:txBody>
      </p:sp>
      <p:sp>
        <p:nvSpPr>
          <p:cNvPr id="26" name="Text Box 41"/>
          <p:cNvSpPr txBox="1">
            <a:spLocks noChangeArrowheads="1"/>
          </p:cNvSpPr>
          <p:nvPr/>
        </p:nvSpPr>
        <p:spPr bwMode="auto">
          <a:xfrm>
            <a:off x="3635375" y="307504"/>
            <a:ext cx="1871663" cy="457200"/>
          </a:xfrm>
          <a:prstGeom prst="rect">
            <a:avLst/>
          </a:prstGeom>
          <a:noFill/>
          <a:ln w="9525">
            <a:noFill/>
            <a:miter lim="800000"/>
            <a:headEnd/>
            <a:tailEnd/>
          </a:ln>
        </p:spPr>
        <p:txBody>
          <a:bodyPr>
            <a:spAutoFit/>
          </a:bodyPr>
          <a:lstStyle/>
          <a:p>
            <a:pPr algn="just"/>
            <a:r>
              <a:rPr lang="fr-FR" sz="2400" b="1" dirty="0" smtClean="0">
                <a:solidFill>
                  <a:schemeClr val="accent6">
                    <a:lumMod val="75000"/>
                  </a:schemeClr>
                </a:solidFill>
                <a:latin typeface="Times New Roman" pitchFamily="18" charset="0"/>
                <a:cs typeface="Times New Roman" pitchFamily="18" charset="0"/>
              </a:rPr>
              <a:t>Objectives</a:t>
            </a:r>
            <a:endParaRPr lang="fr-FR" sz="2400" b="1" dirty="0">
              <a:solidFill>
                <a:schemeClr val="accent6">
                  <a:lumMod val="75000"/>
                </a:schemeClr>
              </a:solidFill>
              <a:latin typeface="Times New Roman" pitchFamily="18" charset="0"/>
              <a:cs typeface="Times New Roman" pitchFamily="18" charset="0"/>
            </a:endParaRPr>
          </a:p>
        </p:txBody>
      </p:sp>
      <p:sp>
        <p:nvSpPr>
          <p:cNvPr id="28" name="Text Box 23"/>
          <p:cNvSpPr txBox="1">
            <a:spLocks noChangeArrowheads="1"/>
          </p:cNvSpPr>
          <p:nvPr/>
        </p:nvSpPr>
        <p:spPr bwMode="auto">
          <a:xfrm>
            <a:off x="468313" y="692696"/>
            <a:ext cx="7992119" cy="923330"/>
          </a:xfrm>
          <a:prstGeom prst="rect">
            <a:avLst/>
          </a:prstGeom>
          <a:noFill/>
          <a:ln w="9525">
            <a:noFill/>
            <a:miter lim="800000"/>
            <a:headEnd/>
            <a:tailEnd/>
          </a:ln>
        </p:spPr>
        <p:txBody>
          <a:bodyPr wrap="square">
            <a:spAutoFit/>
          </a:bodyPr>
          <a:lstStyle/>
          <a:p>
            <a:pPr algn="just">
              <a:buFont typeface="Wingdings" pitchFamily="2" charset="2"/>
              <a:buChar char="q"/>
            </a:pPr>
            <a:r>
              <a:rPr lang="en-US" b="1" dirty="0" smtClean="0">
                <a:solidFill>
                  <a:schemeClr val="accent6">
                    <a:lumMod val="75000"/>
                  </a:schemeClr>
                </a:solidFill>
                <a:latin typeface="Times New Roman" pitchFamily="18" charset="0"/>
                <a:cs typeface="Times New Roman" pitchFamily="18" charset="0"/>
              </a:rPr>
              <a:t> Improve our fundamental knowledge about the impact of residue quality on soil microbial functions and the principles by which soil enzymes involved in the decomposition of plant residues.</a:t>
            </a:r>
            <a:endParaRPr lang="en-US" b="1" dirty="0">
              <a:solidFill>
                <a:schemeClr val="accent6">
                  <a:lumMod val="75000"/>
                </a:schemeClr>
              </a:solidFill>
              <a:latin typeface="Times New Roman" pitchFamily="18" charset="0"/>
              <a:cs typeface="Times New Roman" pitchFamily="18" charset="0"/>
            </a:endParaRPr>
          </a:p>
        </p:txBody>
      </p:sp>
      <p:sp>
        <p:nvSpPr>
          <p:cNvPr id="27" name="Flèche vers le bas 26"/>
          <p:cNvSpPr/>
          <p:nvPr/>
        </p:nvSpPr>
        <p:spPr bwMode="auto">
          <a:xfrm rot="16200000">
            <a:off x="4882846" y="3780982"/>
            <a:ext cx="57252" cy="822960"/>
          </a:xfrm>
          <a:prstGeom prst="downArrow">
            <a:avLst/>
          </a:prstGeom>
          <a:solidFill>
            <a:schemeClr val="bg1">
              <a:lumMod val="50000"/>
            </a:schemeClr>
          </a:solidFill>
          <a:ln w="50800">
            <a:solidFill>
              <a:schemeClr val="bg1">
                <a:lumMod val="75000"/>
              </a:schemeClr>
            </a:solidFill>
            <a:round/>
            <a:headEnd/>
            <a:tailEnd/>
          </a:ln>
        </p:spPr>
        <p:txBody>
          <a:bodyPr rtlCol="0" anchor="ctr"/>
          <a:lstStyle/>
          <a:p>
            <a:pPr algn="just"/>
            <a:endParaRPr lang="fr-FR">
              <a:latin typeface="Times New Roman" pitchFamily="18" charset="0"/>
              <a:cs typeface="Times New Roman" pitchFamily="18" charset="0"/>
            </a:endParaRPr>
          </a:p>
        </p:txBody>
      </p:sp>
      <p:sp>
        <p:nvSpPr>
          <p:cNvPr id="29" name="Flèche vers le bas 28"/>
          <p:cNvSpPr/>
          <p:nvPr/>
        </p:nvSpPr>
        <p:spPr bwMode="auto">
          <a:xfrm rot="16200000">
            <a:off x="4923982" y="5422411"/>
            <a:ext cx="57252" cy="822960"/>
          </a:xfrm>
          <a:prstGeom prst="downArrow">
            <a:avLst/>
          </a:prstGeom>
          <a:solidFill>
            <a:schemeClr val="bg1">
              <a:lumMod val="50000"/>
            </a:schemeClr>
          </a:solidFill>
          <a:ln w="50800">
            <a:solidFill>
              <a:schemeClr val="bg1">
                <a:lumMod val="75000"/>
              </a:schemeClr>
            </a:solidFill>
            <a:round/>
            <a:headEnd/>
            <a:tailEnd/>
          </a:ln>
        </p:spPr>
        <p:txBody>
          <a:bodyPr rtlCol="0" anchor="ctr"/>
          <a:lstStyle/>
          <a:p>
            <a:pPr algn="just"/>
            <a:endParaRPr lang="fr-FR">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2" grpId="0" animBg="1"/>
      <p:bldP spid="39" grpId="0" animBg="1"/>
      <p:bldP spid="40" grpId="0" animBg="1"/>
      <p:bldP spid="36" grpId="0"/>
      <p:bldP spid="16" grpId="0" animBg="1"/>
      <p:bldP spid="24" grpId="0" animBg="1"/>
      <p:bldP spid="25" grpId="0" animBg="1"/>
      <p:bldP spid="37" grpId="0"/>
      <p:bldP spid="41" grpId="0"/>
      <p:bldP spid="44" grpId="0" animBg="1"/>
      <p:bldP spid="51" grpId="0"/>
      <p:bldP spid="52" grpId="0"/>
      <p:bldP spid="53" grpId="0"/>
      <p:bldP spid="28" grpId="0"/>
      <p:bldP spid="27" grpId="0" animBg="1"/>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0"/>
          <p:cNvSpPr txBox="1">
            <a:spLocks noChangeArrowheads="1"/>
          </p:cNvSpPr>
          <p:nvPr/>
        </p:nvSpPr>
        <p:spPr bwMode="auto">
          <a:xfrm>
            <a:off x="0" y="0"/>
            <a:ext cx="9144000" cy="307777"/>
          </a:xfrm>
          <a:prstGeom prst="rect">
            <a:avLst/>
          </a:prstGeom>
          <a:solidFill>
            <a:schemeClr val="accent6">
              <a:lumMod val="75000"/>
              <a:alpha val="50000"/>
            </a:schemeClr>
          </a:solidFill>
          <a:ln w="9525">
            <a:noFill/>
            <a:miter lim="800000"/>
            <a:headEnd/>
            <a:tailEnd/>
          </a:ln>
        </p:spPr>
        <p:txBody>
          <a:bodyPr>
            <a:spAutoFit/>
          </a:bodyPr>
          <a:lstStyle/>
          <a:p>
            <a:pPr algn="r"/>
            <a:r>
              <a:rPr lang="fr-FR" sz="1400" i="1" dirty="0" err="1" smtClean="0">
                <a:latin typeface="Times New Roman" pitchFamily="18" charset="0"/>
                <a:cs typeface="Times New Roman" pitchFamily="18" charset="0"/>
              </a:rPr>
              <a:t>Strategy</a:t>
            </a:r>
            <a:r>
              <a:rPr lang="fr-FR" sz="1400" i="1" dirty="0" smtClean="0">
                <a:latin typeface="Times New Roman" pitchFamily="18" charset="0"/>
                <a:cs typeface="Times New Roman" pitchFamily="18" charset="0"/>
              </a:rPr>
              <a:t> &amp; </a:t>
            </a:r>
            <a:r>
              <a:rPr lang="fr-FR" sz="1400" i="1" dirty="0" err="1" smtClean="0">
                <a:latin typeface="Times New Roman" pitchFamily="18" charset="0"/>
                <a:cs typeface="Times New Roman" pitchFamily="18" charset="0"/>
              </a:rPr>
              <a:t>methods</a:t>
            </a:r>
            <a:endParaRPr lang="fr-FR" sz="1400" i="1" dirty="0">
              <a:latin typeface="Times New Roman" pitchFamily="18" charset="0"/>
              <a:cs typeface="Times New Roman" pitchFamily="18" charset="0"/>
            </a:endParaRPr>
          </a:p>
        </p:txBody>
      </p:sp>
      <p:sp>
        <p:nvSpPr>
          <p:cNvPr id="8" name="Rectangle 7"/>
          <p:cNvSpPr/>
          <p:nvPr/>
        </p:nvSpPr>
        <p:spPr>
          <a:xfrm>
            <a:off x="-36512" y="1331476"/>
            <a:ext cx="2800895" cy="400110"/>
          </a:xfrm>
          <a:prstGeom prst="rect">
            <a:avLst/>
          </a:prstGeom>
        </p:spPr>
        <p:txBody>
          <a:bodyPr wrap="none">
            <a:spAutoFit/>
          </a:bodyPr>
          <a:lstStyle/>
          <a:p>
            <a:pPr algn="r"/>
            <a:r>
              <a:rPr lang="en-US" sz="2000" b="1" dirty="0" smtClean="0">
                <a:solidFill>
                  <a:schemeClr val="accent6">
                    <a:lumMod val="75000"/>
                  </a:schemeClr>
                </a:solidFill>
                <a:latin typeface="Calibri" pitchFamily="34" charset="0"/>
                <a:cs typeface="Times New Roman" pitchFamily="18" charset="0"/>
              </a:rPr>
              <a:t>Choice of plant material:</a:t>
            </a:r>
            <a:endParaRPr lang="en-US" sz="2000" b="1" dirty="0">
              <a:solidFill>
                <a:schemeClr val="accent6">
                  <a:lumMod val="75000"/>
                </a:schemeClr>
              </a:solidFill>
              <a:latin typeface="Calibri" pitchFamily="34" charset="0"/>
              <a:cs typeface="Times New Roman" pitchFamily="18" charset="0"/>
            </a:endParaRPr>
          </a:p>
        </p:txBody>
      </p:sp>
      <p:sp>
        <p:nvSpPr>
          <p:cNvPr id="9" name="ZoneTexte 8"/>
          <p:cNvSpPr txBox="1"/>
          <p:nvPr/>
        </p:nvSpPr>
        <p:spPr>
          <a:xfrm>
            <a:off x="0" y="1700808"/>
            <a:ext cx="8568952" cy="584775"/>
          </a:xfrm>
          <a:prstGeom prst="rect">
            <a:avLst/>
          </a:prstGeom>
          <a:noFill/>
        </p:spPr>
        <p:txBody>
          <a:bodyPr wrap="square" rtlCol="0">
            <a:spAutoFit/>
          </a:bodyPr>
          <a:lstStyle/>
          <a:p>
            <a:pPr>
              <a:buFont typeface="Wingdings" pitchFamily="2" charset="2"/>
              <a:buChar char="Ø"/>
            </a:pPr>
            <a:r>
              <a:rPr lang="fr-FR" sz="1600" dirty="0" smtClean="0">
                <a:latin typeface="Calibri" pitchFamily="34" charset="0"/>
                <a:cs typeface="Times New Roman" pitchFamily="18" charset="0"/>
              </a:rPr>
              <a:t> 3 </a:t>
            </a:r>
            <a:r>
              <a:rPr lang="fr-FR" sz="1600" dirty="0" err="1" smtClean="0">
                <a:latin typeface="Calibri" pitchFamily="34" charset="0"/>
                <a:cs typeface="Times New Roman" pitchFamily="18" charset="0"/>
              </a:rPr>
              <a:t>different</a:t>
            </a:r>
            <a:r>
              <a:rPr lang="fr-FR" sz="1600" dirty="0" smtClean="0">
                <a:latin typeface="Calibri" pitchFamily="34" charset="0"/>
                <a:cs typeface="Times New Roman" pitchFamily="18" charset="0"/>
              </a:rPr>
              <a:t> </a:t>
            </a:r>
            <a:r>
              <a:rPr lang="fr-FR" sz="1600" dirty="0" err="1" smtClean="0">
                <a:latin typeface="Calibri" pitchFamily="34" charset="0"/>
                <a:cs typeface="Times New Roman" pitchFamily="18" charset="0"/>
              </a:rPr>
              <a:t>organs</a:t>
            </a:r>
            <a:r>
              <a:rPr lang="fr-FR" sz="1600" dirty="0" smtClean="0">
                <a:latin typeface="Calibri" pitchFamily="34" charset="0"/>
                <a:cs typeface="Times New Roman" pitchFamily="18" charset="0"/>
              </a:rPr>
              <a:t> of </a:t>
            </a:r>
            <a:r>
              <a:rPr lang="fr-FR" sz="1600" dirty="0" err="1" smtClean="0">
                <a:latin typeface="Calibri" pitchFamily="34" charset="0"/>
                <a:cs typeface="Times New Roman" pitchFamily="18" charset="0"/>
              </a:rPr>
              <a:t>same</a:t>
            </a:r>
            <a:r>
              <a:rPr lang="fr-FR" sz="1600" dirty="0" smtClean="0">
                <a:latin typeface="Calibri" pitchFamily="34" charset="0"/>
                <a:cs typeface="Times New Roman" pitchFamily="18" charset="0"/>
              </a:rPr>
              <a:t> plant </a:t>
            </a:r>
            <a:r>
              <a:rPr lang="fr-FR" sz="1600" dirty="0" err="1" smtClean="0">
                <a:latin typeface="Calibri" pitchFamily="34" charset="0"/>
                <a:cs typeface="Times New Roman" pitchFamily="18" charset="0"/>
              </a:rPr>
              <a:t>species</a:t>
            </a:r>
            <a:r>
              <a:rPr lang="fr-FR" sz="1600" dirty="0" smtClean="0">
                <a:latin typeface="Calibri" pitchFamily="34" charset="0"/>
                <a:cs typeface="Times New Roman" pitchFamily="18" charset="0"/>
              </a:rPr>
              <a:t>: </a:t>
            </a:r>
            <a:r>
              <a:rPr lang="fr-FR" sz="1600" dirty="0" err="1" smtClean="0">
                <a:latin typeface="Calibri" pitchFamily="34" charset="0"/>
                <a:cs typeface="Times New Roman" pitchFamily="18" charset="0"/>
              </a:rPr>
              <a:t>Roots</a:t>
            </a:r>
            <a:r>
              <a:rPr lang="fr-FR" sz="1600" dirty="0" smtClean="0">
                <a:latin typeface="Calibri" pitchFamily="34" charset="0"/>
                <a:cs typeface="Times New Roman" pitchFamily="18" charset="0"/>
              </a:rPr>
              <a:t>, </a:t>
            </a:r>
            <a:r>
              <a:rPr lang="fr-FR" sz="1600" dirty="0" err="1" smtClean="0">
                <a:latin typeface="Calibri" pitchFamily="34" charset="0"/>
                <a:cs typeface="Times New Roman" pitchFamily="18" charset="0"/>
              </a:rPr>
              <a:t>leaves</a:t>
            </a:r>
            <a:r>
              <a:rPr lang="fr-FR" sz="1600" dirty="0" smtClean="0">
                <a:latin typeface="Calibri" pitchFamily="34" charset="0"/>
                <a:cs typeface="Times New Roman" pitchFamily="18" charset="0"/>
              </a:rPr>
              <a:t> et stem of </a:t>
            </a:r>
            <a:r>
              <a:rPr lang="fr-FR" sz="1600" dirty="0" err="1" smtClean="0">
                <a:latin typeface="Calibri" pitchFamily="34" charset="0"/>
                <a:cs typeface="Times New Roman" pitchFamily="18" charset="0"/>
              </a:rPr>
              <a:t>maize</a:t>
            </a:r>
            <a:r>
              <a:rPr lang="fr-FR" sz="1600" dirty="0" smtClean="0">
                <a:latin typeface="Calibri" pitchFamily="34" charset="0"/>
                <a:cs typeface="Times New Roman" pitchFamily="18" charset="0"/>
              </a:rPr>
              <a:t> plant</a:t>
            </a:r>
          </a:p>
          <a:p>
            <a:pPr>
              <a:buFont typeface="Wingdings" pitchFamily="2" charset="2"/>
              <a:buChar char="Ø"/>
            </a:pPr>
            <a:r>
              <a:rPr lang="fr-FR" sz="1600" dirty="0" smtClean="0">
                <a:latin typeface="Calibri" pitchFamily="34" charset="0"/>
                <a:cs typeface="Times New Roman" pitchFamily="18" charset="0"/>
              </a:rPr>
              <a:t> 13C labelled plant: </a:t>
            </a:r>
            <a:r>
              <a:rPr lang="fr-FR" sz="1600" dirty="0" err="1" smtClean="0">
                <a:latin typeface="Calibri" pitchFamily="34" charset="0"/>
                <a:cs typeface="Times New Roman" pitchFamily="18" charset="0"/>
              </a:rPr>
              <a:t>Linen</a:t>
            </a:r>
            <a:r>
              <a:rPr lang="fr-FR" sz="1600" dirty="0" smtClean="0">
                <a:latin typeface="Calibri" pitchFamily="34" charset="0"/>
                <a:cs typeface="Times New Roman" pitchFamily="18" charset="0"/>
              </a:rPr>
              <a:t> stem</a:t>
            </a:r>
            <a:endParaRPr lang="fr-FR" sz="1600" dirty="0">
              <a:latin typeface="Calibri" pitchFamily="34" charset="0"/>
              <a:cs typeface="Times New Roman" pitchFamily="18" charset="0"/>
            </a:endParaRPr>
          </a:p>
        </p:txBody>
      </p:sp>
      <p:sp>
        <p:nvSpPr>
          <p:cNvPr id="15" name="Rectangle 14"/>
          <p:cNvSpPr/>
          <p:nvPr/>
        </p:nvSpPr>
        <p:spPr bwMode="auto">
          <a:xfrm>
            <a:off x="0" y="2732670"/>
            <a:ext cx="3059832" cy="2640358"/>
          </a:xfrm>
          <a:prstGeom prst="rect">
            <a:avLst/>
          </a:prstGeom>
          <a:solidFill>
            <a:schemeClr val="accent1">
              <a:lumMod val="40000"/>
              <a:lumOff val="60000"/>
            </a:schemeClr>
          </a:solidFill>
          <a:ln w="0">
            <a:solidFill>
              <a:schemeClr val="accent1">
                <a:lumMod val="40000"/>
                <a:lumOff val="60000"/>
              </a:schemeClr>
            </a:solidFill>
            <a:round/>
            <a:headEnd/>
            <a:tailEnd/>
          </a:ln>
        </p:spPr>
        <p:txBody>
          <a:bodyPr rtlCol="0" anchor="ctr"/>
          <a:lstStyle/>
          <a:p>
            <a:pPr algn="ctr"/>
            <a:endParaRPr lang="fr-FR" sz="1600" dirty="0">
              <a:latin typeface="Calibri" pitchFamily="34" charset="0"/>
              <a:cs typeface="Times New Roman" pitchFamily="18" charset="0"/>
            </a:endParaRPr>
          </a:p>
        </p:txBody>
      </p:sp>
      <p:sp>
        <p:nvSpPr>
          <p:cNvPr id="16" name="Rectangle 15"/>
          <p:cNvSpPr/>
          <p:nvPr/>
        </p:nvSpPr>
        <p:spPr bwMode="auto">
          <a:xfrm>
            <a:off x="3059832" y="2736304"/>
            <a:ext cx="3096344" cy="2636912"/>
          </a:xfrm>
          <a:prstGeom prst="rect">
            <a:avLst/>
          </a:prstGeom>
          <a:solidFill>
            <a:schemeClr val="accent3">
              <a:lumMod val="60000"/>
              <a:lumOff val="40000"/>
            </a:schemeClr>
          </a:solidFill>
          <a:ln w="0">
            <a:solidFill>
              <a:schemeClr val="accent3">
                <a:lumMod val="60000"/>
                <a:lumOff val="40000"/>
              </a:schemeClr>
            </a:solidFill>
            <a:round/>
            <a:headEnd/>
            <a:tailEnd/>
          </a:ln>
        </p:spPr>
        <p:txBody>
          <a:bodyPr rtlCol="0" anchor="ctr"/>
          <a:lstStyle/>
          <a:p>
            <a:pPr algn="ctr"/>
            <a:endParaRPr lang="fr-FR" sz="1600" dirty="0">
              <a:latin typeface="Calibri" pitchFamily="34" charset="0"/>
              <a:cs typeface="Times New Roman" pitchFamily="18" charset="0"/>
            </a:endParaRPr>
          </a:p>
        </p:txBody>
      </p:sp>
      <p:sp>
        <p:nvSpPr>
          <p:cNvPr id="17" name="Rectangle 16"/>
          <p:cNvSpPr/>
          <p:nvPr/>
        </p:nvSpPr>
        <p:spPr bwMode="auto">
          <a:xfrm>
            <a:off x="6156176" y="2736304"/>
            <a:ext cx="2987824" cy="2636912"/>
          </a:xfrm>
          <a:prstGeom prst="rect">
            <a:avLst/>
          </a:prstGeom>
          <a:solidFill>
            <a:schemeClr val="accent6">
              <a:lumMod val="40000"/>
              <a:lumOff val="60000"/>
            </a:schemeClr>
          </a:solidFill>
          <a:ln w="0">
            <a:solidFill>
              <a:schemeClr val="accent6">
                <a:lumMod val="40000"/>
                <a:lumOff val="60000"/>
              </a:schemeClr>
            </a:solidFill>
            <a:round/>
            <a:headEnd/>
            <a:tailEnd/>
          </a:ln>
        </p:spPr>
        <p:txBody>
          <a:bodyPr rtlCol="0" anchor="ctr"/>
          <a:lstStyle/>
          <a:p>
            <a:pPr algn="ctr"/>
            <a:endParaRPr lang="fr-FR" sz="1600">
              <a:latin typeface="Calibri" pitchFamily="34" charset="0"/>
              <a:cs typeface="Times New Roman" pitchFamily="18" charset="0"/>
            </a:endParaRPr>
          </a:p>
        </p:txBody>
      </p:sp>
      <p:pic>
        <p:nvPicPr>
          <p:cNvPr id="21" name="Picture 12" descr="2m50"/>
          <p:cNvPicPr>
            <a:picLocks noChangeAspect="1" noChangeArrowheads="1"/>
          </p:cNvPicPr>
          <p:nvPr/>
        </p:nvPicPr>
        <p:blipFill>
          <a:blip r:embed="rId3" cstate="print"/>
          <a:srcRect/>
          <a:stretch>
            <a:fillRect/>
          </a:stretch>
        </p:blipFill>
        <p:spPr bwMode="auto">
          <a:xfrm>
            <a:off x="220838" y="3092710"/>
            <a:ext cx="822960" cy="1031051"/>
          </a:xfrm>
          <a:prstGeom prst="rect">
            <a:avLst/>
          </a:prstGeom>
          <a:noFill/>
          <a:ln w="9525">
            <a:noFill/>
            <a:miter lim="800000"/>
            <a:headEnd/>
            <a:tailEnd/>
          </a:ln>
        </p:spPr>
      </p:pic>
      <p:sp>
        <p:nvSpPr>
          <p:cNvPr id="22" name="ZoneTexte 21"/>
          <p:cNvSpPr txBox="1"/>
          <p:nvPr/>
        </p:nvSpPr>
        <p:spPr>
          <a:xfrm>
            <a:off x="35496" y="2708920"/>
            <a:ext cx="1135247" cy="338554"/>
          </a:xfrm>
          <a:prstGeom prst="rect">
            <a:avLst/>
          </a:prstGeom>
          <a:noFill/>
        </p:spPr>
        <p:txBody>
          <a:bodyPr wrap="none" rtlCol="0">
            <a:spAutoFit/>
          </a:bodyPr>
          <a:lstStyle/>
          <a:p>
            <a:r>
              <a:rPr lang="fr-FR" sz="1600" b="1" dirty="0" smtClean="0">
                <a:latin typeface="Calibri" pitchFamily="34" charset="0"/>
                <a:cs typeface="Times New Roman" pitchFamily="18" charset="0"/>
              </a:rPr>
              <a:t> </a:t>
            </a:r>
            <a:r>
              <a:rPr lang="fr-FR" sz="1600" b="1" dirty="0" err="1" smtClean="0">
                <a:latin typeface="Calibri" pitchFamily="34" charset="0"/>
                <a:cs typeface="Times New Roman" pitchFamily="18" charset="0"/>
              </a:rPr>
              <a:t>Aerial</a:t>
            </a:r>
            <a:r>
              <a:rPr lang="fr-FR" sz="1600" b="1" dirty="0" smtClean="0">
                <a:latin typeface="Calibri" pitchFamily="34" charset="0"/>
                <a:cs typeface="Times New Roman" pitchFamily="18" charset="0"/>
              </a:rPr>
              <a:t> part</a:t>
            </a:r>
          </a:p>
        </p:txBody>
      </p:sp>
      <p:pic>
        <p:nvPicPr>
          <p:cNvPr id="23" name="Picture 13" descr="Photo 002"/>
          <p:cNvPicPr>
            <a:picLocks noChangeAspect="1" noChangeArrowheads="1"/>
          </p:cNvPicPr>
          <p:nvPr/>
        </p:nvPicPr>
        <p:blipFill>
          <a:blip r:embed="rId4" cstate="print"/>
          <a:srcRect/>
          <a:stretch>
            <a:fillRect/>
          </a:stretch>
        </p:blipFill>
        <p:spPr bwMode="auto">
          <a:xfrm>
            <a:off x="1804824" y="3071233"/>
            <a:ext cx="822960" cy="1028307"/>
          </a:xfrm>
          <a:prstGeom prst="rect">
            <a:avLst/>
          </a:prstGeom>
          <a:noFill/>
          <a:ln w="9525">
            <a:noFill/>
            <a:miter lim="800000"/>
            <a:headEnd/>
            <a:tailEnd/>
          </a:ln>
        </p:spPr>
      </p:pic>
      <p:sp>
        <p:nvSpPr>
          <p:cNvPr id="24" name="ZoneTexte 23"/>
          <p:cNvSpPr txBox="1"/>
          <p:nvPr/>
        </p:nvSpPr>
        <p:spPr>
          <a:xfrm>
            <a:off x="1403648" y="2708920"/>
            <a:ext cx="1728230" cy="338554"/>
          </a:xfrm>
          <a:prstGeom prst="rect">
            <a:avLst/>
          </a:prstGeom>
          <a:noFill/>
        </p:spPr>
        <p:txBody>
          <a:bodyPr wrap="none" rtlCol="0">
            <a:spAutoFit/>
          </a:bodyPr>
          <a:lstStyle/>
          <a:p>
            <a:r>
              <a:rPr lang="fr-FR" sz="1600" b="1" dirty="0" smtClean="0">
                <a:latin typeface="Calibri" pitchFamily="34" charset="0"/>
                <a:cs typeface="Times New Roman" pitchFamily="18" charset="0"/>
              </a:rPr>
              <a:t>Underground part</a:t>
            </a:r>
            <a:endParaRPr lang="fr-FR" sz="1600" b="1" dirty="0">
              <a:latin typeface="Calibri" pitchFamily="34" charset="0"/>
              <a:cs typeface="Times New Roman" pitchFamily="18" charset="0"/>
            </a:endParaRPr>
          </a:p>
        </p:txBody>
      </p:sp>
      <p:sp>
        <p:nvSpPr>
          <p:cNvPr id="25" name="ZoneTexte 24"/>
          <p:cNvSpPr txBox="1"/>
          <p:nvPr/>
        </p:nvSpPr>
        <p:spPr>
          <a:xfrm>
            <a:off x="326872" y="4172830"/>
            <a:ext cx="822854" cy="338554"/>
          </a:xfrm>
          <a:prstGeom prst="rect">
            <a:avLst/>
          </a:prstGeom>
          <a:noFill/>
        </p:spPr>
        <p:txBody>
          <a:bodyPr wrap="none" rtlCol="0">
            <a:spAutoFit/>
          </a:bodyPr>
          <a:lstStyle/>
          <a:p>
            <a:r>
              <a:rPr lang="fr-FR" sz="1600" b="1" dirty="0" smtClean="0">
                <a:latin typeface="Calibri" pitchFamily="34" charset="0"/>
                <a:cs typeface="Times New Roman" pitchFamily="18" charset="0"/>
              </a:rPr>
              <a:t>Feuilles</a:t>
            </a:r>
            <a:endParaRPr lang="fr-FR" sz="1600" b="1" dirty="0">
              <a:latin typeface="Calibri" pitchFamily="34" charset="0"/>
              <a:cs typeface="Times New Roman" pitchFamily="18" charset="0"/>
            </a:endParaRPr>
          </a:p>
        </p:txBody>
      </p:sp>
      <p:sp>
        <p:nvSpPr>
          <p:cNvPr id="26" name="ZoneTexte 25"/>
          <p:cNvSpPr txBox="1"/>
          <p:nvPr/>
        </p:nvSpPr>
        <p:spPr>
          <a:xfrm>
            <a:off x="1907704" y="4149080"/>
            <a:ext cx="832279" cy="338554"/>
          </a:xfrm>
          <a:prstGeom prst="rect">
            <a:avLst/>
          </a:prstGeom>
          <a:noFill/>
        </p:spPr>
        <p:txBody>
          <a:bodyPr wrap="none" rtlCol="0">
            <a:spAutoFit/>
          </a:bodyPr>
          <a:lstStyle/>
          <a:p>
            <a:r>
              <a:rPr lang="fr-FR" sz="1600" b="1" dirty="0" smtClean="0">
                <a:latin typeface="Calibri" pitchFamily="34" charset="0"/>
                <a:cs typeface="Times New Roman" pitchFamily="18" charset="0"/>
              </a:rPr>
              <a:t>Racines</a:t>
            </a:r>
            <a:endParaRPr lang="fr-FR" sz="1600" b="1" dirty="0">
              <a:latin typeface="Calibri" pitchFamily="34" charset="0"/>
              <a:cs typeface="Times New Roman" pitchFamily="18" charset="0"/>
            </a:endParaRPr>
          </a:p>
        </p:txBody>
      </p:sp>
      <p:sp>
        <p:nvSpPr>
          <p:cNvPr id="28" name="ZoneTexte 27"/>
          <p:cNvSpPr txBox="1"/>
          <p:nvPr/>
        </p:nvSpPr>
        <p:spPr>
          <a:xfrm>
            <a:off x="179512" y="4687919"/>
            <a:ext cx="2808312" cy="584775"/>
          </a:xfrm>
          <a:prstGeom prst="rect">
            <a:avLst/>
          </a:prstGeom>
          <a:noFill/>
        </p:spPr>
        <p:txBody>
          <a:bodyPr wrap="square" rtlCol="0">
            <a:spAutoFit/>
          </a:bodyPr>
          <a:lstStyle/>
          <a:p>
            <a:pPr algn="ctr"/>
            <a:r>
              <a:rPr lang="fr-FR" sz="1600" dirty="0" smtClean="0">
                <a:latin typeface="Calibri" pitchFamily="34" charset="0"/>
                <a:cs typeface="Times New Roman" pitchFamily="18" charset="0"/>
              </a:rPr>
              <a:t>2 </a:t>
            </a:r>
            <a:r>
              <a:rPr lang="fr-FR" sz="1600" dirty="0" err="1" smtClean="0">
                <a:latin typeface="Calibri" pitchFamily="34" charset="0"/>
                <a:cs typeface="Times New Roman" pitchFamily="18" charset="0"/>
              </a:rPr>
              <a:t>residues</a:t>
            </a:r>
            <a:r>
              <a:rPr lang="fr-FR" sz="1600" dirty="0" smtClean="0">
                <a:latin typeface="Calibri" pitchFamily="34" charset="0"/>
                <a:cs typeface="Times New Roman" pitchFamily="18" charset="0"/>
              </a:rPr>
              <a:t> of </a:t>
            </a:r>
            <a:r>
              <a:rPr lang="fr-FR" sz="1600" dirty="0" err="1" smtClean="0">
                <a:latin typeface="Calibri" pitchFamily="34" charset="0"/>
                <a:cs typeface="Times New Roman" pitchFamily="18" charset="0"/>
              </a:rPr>
              <a:t>contrasted</a:t>
            </a:r>
            <a:r>
              <a:rPr lang="fr-FR" sz="1600" dirty="0" smtClean="0">
                <a:latin typeface="Calibri" pitchFamily="34" charset="0"/>
                <a:cs typeface="Times New Roman" pitchFamily="18" charset="0"/>
              </a:rPr>
              <a:t> </a:t>
            </a:r>
            <a:r>
              <a:rPr lang="fr-FR" sz="1600" dirty="0" err="1" smtClean="0">
                <a:latin typeface="Calibri" pitchFamily="34" charset="0"/>
                <a:cs typeface="Times New Roman" pitchFamily="18" charset="0"/>
              </a:rPr>
              <a:t>chemical</a:t>
            </a:r>
            <a:r>
              <a:rPr lang="fr-FR" sz="1600" dirty="0" smtClean="0">
                <a:latin typeface="Calibri" pitchFamily="34" charset="0"/>
                <a:cs typeface="Times New Roman" pitchFamily="18" charset="0"/>
              </a:rPr>
              <a:t> composition</a:t>
            </a:r>
            <a:endParaRPr lang="fr-FR" sz="1600" dirty="0">
              <a:latin typeface="Calibri" pitchFamily="34" charset="0"/>
              <a:cs typeface="Times New Roman" pitchFamily="18" charset="0"/>
            </a:endParaRPr>
          </a:p>
        </p:txBody>
      </p:sp>
      <p:sp>
        <p:nvSpPr>
          <p:cNvPr id="29" name="Accolade fermante 28"/>
          <p:cNvSpPr/>
          <p:nvPr/>
        </p:nvSpPr>
        <p:spPr>
          <a:xfrm rot="5400000">
            <a:off x="1331640" y="3717032"/>
            <a:ext cx="144016" cy="1584176"/>
          </a:xfrm>
          <a:prstGeom prst="rightBrace">
            <a:avLst/>
          </a:prstGeom>
          <a:ln w="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sz="1600">
              <a:latin typeface="Calibri" pitchFamily="34" charset="0"/>
              <a:cs typeface="Times New Roman" pitchFamily="18" charset="0"/>
            </a:endParaRPr>
          </a:p>
        </p:txBody>
      </p:sp>
      <p:sp>
        <p:nvSpPr>
          <p:cNvPr id="57" name="ZoneTexte 56"/>
          <p:cNvSpPr txBox="1"/>
          <p:nvPr/>
        </p:nvSpPr>
        <p:spPr>
          <a:xfrm>
            <a:off x="6084168" y="4860449"/>
            <a:ext cx="3300966" cy="584775"/>
          </a:xfrm>
          <a:prstGeom prst="rect">
            <a:avLst/>
          </a:prstGeom>
          <a:noFill/>
        </p:spPr>
        <p:txBody>
          <a:bodyPr wrap="square" rtlCol="0">
            <a:spAutoFit/>
          </a:bodyPr>
          <a:lstStyle/>
          <a:p>
            <a:pPr algn="ctr"/>
            <a:r>
              <a:rPr lang="fr-FR" sz="1600" dirty="0" smtClean="0">
                <a:latin typeface="Calibri" pitchFamily="34" charset="0"/>
                <a:cs typeface="Times New Roman" pitchFamily="18" charset="0"/>
              </a:rPr>
              <a:t>3 </a:t>
            </a:r>
            <a:r>
              <a:rPr lang="fr-FR" sz="1600" dirty="0" err="1" smtClean="0">
                <a:latin typeface="Calibri" pitchFamily="34" charset="0"/>
                <a:cs typeface="Times New Roman" pitchFamily="18" charset="0"/>
              </a:rPr>
              <a:t>residues</a:t>
            </a:r>
            <a:r>
              <a:rPr lang="fr-FR" sz="1600" dirty="0" smtClean="0">
                <a:latin typeface="Calibri" pitchFamily="34" charset="0"/>
                <a:cs typeface="Times New Roman" pitchFamily="18" charset="0"/>
              </a:rPr>
              <a:t> of </a:t>
            </a:r>
            <a:r>
              <a:rPr lang="fr-FR" sz="1600" dirty="0" err="1" smtClean="0">
                <a:latin typeface="Calibri" pitchFamily="34" charset="0"/>
                <a:cs typeface="Times New Roman" pitchFamily="18" charset="0"/>
              </a:rPr>
              <a:t>contrasted</a:t>
            </a:r>
            <a:r>
              <a:rPr lang="fr-FR" sz="1600" dirty="0" smtClean="0">
                <a:latin typeface="Calibri" pitchFamily="34" charset="0"/>
                <a:cs typeface="Times New Roman" pitchFamily="18" charset="0"/>
              </a:rPr>
              <a:t> </a:t>
            </a:r>
            <a:r>
              <a:rPr lang="fr-FR" sz="1600" dirty="0" err="1" smtClean="0">
                <a:latin typeface="Calibri" pitchFamily="34" charset="0"/>
                <a:cs typeface="Times New Roman" pitchFamily="18" charset="0"/>
              </a:rPr>
              <a:t>lignin</a:t>
            </a:r>
            <a:r>
              <a:rPr lang="fr-FR" sz="1600" dirty="0" smtClean="0">
                <a:latin typeface="Calibri" pitchFamily="34" charset="0"/>
                <a:cs typeface="Times New Roman" pitchFamily="18" charset="0"/>
              </a:rPr>
              <a:t> contents</a:t>
            </a:r>
            <a:endParaRPr lang="fr-FR" sz="1600" dirty="0">
              <a:latin typeface="Calibri" pitchFamily="34" charset="0"/>
              <a:cs typeface="Times New Roman" pitchFamily="18" charset="0"/>
            </a:endParaRPr>
          </a:p>
        </p:txBody>
      </p:sp>
      <p:sp>
        <p:nvSpPr>
          <p:cNvPr id="59" name="Rectangle 14"/>
          <p:cNvSpPr>
            <a:spLocks noChangeArrowheads="1"/>
          </p:cNvSpPr>
          <p:nvPr/>
        </p:nvSpPr>
        <p:spPr bwMode="auto">
          <a:xfrm>
            <a:off x="8244408" y="3152501"/>
            <a:ext cx="827584" cy="492523"/>
          </a:xfrm>
          <a:prstGeom prst="rect">
            <a:avLst/>
          </a:prstGeom>
          <a:noFill/>
          <a:ln w="9525">
            <a:solidFill>
              <a:schemeClr val="accent6">
                <a:lumMod val="75000"/>
              </a:schemeClr>
            </a:solidFill>
            <a:miter lim="800000"/>
            <a:headEnd/>
            <a:tailEnd/>
          </a:ln>
        </p:spPr>
        <p:txBody>
          <a:bodyPr anchor="ctr" anchorCtr="0"/>
          <a:lstStyle/>
          <a:p>
            <a:pPr algn="ctr">
              <a:buFont typeface="Wingdings" pitchFamily="2" charset="2"/>
              <a:buNone/>
            </a:pPr>
            <a:r>
              <a:rPr lang="fr-FR" sz="1600" b="1" dirty="0" smtClean="0">
                <a:solidFill>
                  <a:schemeClr val="accent6">
                    <a:lumMod val="75000"/>
                  </a:schemeClr>
                </a:solidFill>
                <a:latin typeface="Calibri" pitchFamily="34" charset="0"/>
                <a:cs typeface="Times New Roman" pitchFamily="18" charset="0"/>
              </a:rPr>
              <a:t>F</a:t>
            </a:r>
            <a:r>
              <a:rPr lang="fr-FR" sz="1600" b="1" baseline="-25000" dirty="0" smtClean="0">
                <a:solidFill>
                  <a:schemeClr val="accent6">
                    <a:lumMod val="75000"/>
                  </a:schemeClr>
                </a:solidFill>
                <a:latin typeface="Calibri" pitchFamily="34" charset="0"/>
                <a:cs typeface="Times New Roman" pitchFamily="18" charset="0"/>
              </a:rPr>
              <a:t>292</a:t>
            </a:r>
            <a:r>
              <a:rPr lang="fr-FR" sz="1600" b="1" dirty="0" smtClean="0">
                <a:solidFill>
                  <a:schemeClr val="accent6">
                    <a:lumMod val="75000"/>
                  </a:schemeClr>
                </a:solidFill>
                <a:latin typeface="Calibri" pitchFamily="34" charset="0"/>
                <a:cs typeface="Times New Roman" pitchFamily="18" charset="0"/>
              </a:rPr>
              <a:t>bm</a:t>
            </a:r>
            <a:r>
              <a:rPr lang="fr-FR" sz="1600" b="1" baseline="-25000" dirty="0" smtClean="0">
                <a:solidFill>
                  <a:schemeClr val="accent6">
                    <a:lumMod val="75000"/>
                  </a:schemeClr>
                </a:solidFill>
                <a:latin typeface="Calibri" pitchFamily="34" charset="0"/>
                <a:cs typeface="Times New Roman" pitchFamily="18" charset="0"/>
              </a:rPr>
              <a:t>3</a:t>
            </a:r>
            <a:endParaRPr lang="fr-FR" sz="1600" b="1" baseline="-25000" dirty="0">
              <a:solidFill>
                <a:schemeClr val="accent6">
                  <a:lumMod val="75000"/>
                </a:schemeClr>
              </a:solidFill>
              <a:latin typeface="Calibri" pitchFamily="34" charset="0"/>
              <a:cs typeface="Times New Roman" pitchFamily="18" charset="0"/>
            </a:endParaRPr>
          </a:p>
        </p:txBody>
      </p:sp>
      <p:sp>
        <p:nvSpPr>
          <p:cNvPr id="60" name="Rectangle 15"/>
          <p:cNvSpPr>
            <a:spLocks noChangeArrowheads="1"/>
          </p:cNvSpPr>
          <p:nvPr/>
        </p:nvSpPr>
        <p:spPr bwMode="auto">
          <a:xfrm>
            <a:off x="7236296" y="3140968"/>
            <a:ext cx="827584" cy="515589"/>
          </a:xfrm>
          <a:prstGeom prst="rect">
            <a:avLst/>
          </a:prstGeom>
          <a:noFill/>
          <a:ln w="9525">
            <a:solidFill>
              <a:schemeClr val="accent6">
                <a:lumMod val="75000"/>
              </a:schemeClr>
            </a:solidFill>
            <a:miter lim="800000"/>
            <a:headEnd/>
            <a:tailEnd/>
          </a:ln>
        </p:spPr>
        <p:txBody>
          <a:bodyPr anchor="ctr" anchorCtr="0"/>
          <a:lstStyle/>
          <a:p>
            <a:pPr algn="ctr">
              <a:buFont typeface="Wingdings" pitchFamily="2" charset="2"/>
              <a:buNone/>
            </a:pPr>
            <a:r>
              <a:rPr lang="fr-FR" sz="1600" b="1" dirty="0" smtClean="0">
                <a:solidFill>
                  <a:schemeClr val="accent6">
                    <a:lumMod val="75000"/>
                  </a:schemeClr>
                </a:solidFill>
                <a:latin typeface="Calibri" pitchFamily="34" charset="0"/>
                <a:cs typeface="Times New Roman" pitchFamily="18" charset="0"/>
              </a:rPr>
              <a:t>F</a:t>
            </a:r>
            <a:r>
              <a:rPr lang="fr-FR" sz="1600" b="1" baseline="-25000" dirty="0" smtClean="0">
                <a:solidFill>
                  <a:schemeClr val="accent6">
                    <a:lumMod val="75000"/>
                  </a:schemeClr>
                </a:solidFill>
                <a:latin typeface="Calibri" pitchFamily="34" charset="0"/>
                <a:cs typeface="Times New Roman" pitchFamily="18" charset="0"/>
              </a:rPr>
              <a:t>2</a:t>
            </a:r>
            <a:r>
              <a:rPr lang="fr-FR" sz="1600" b="1" dirty="0" smtClean="0">
                <a:solidFill>
                  <a:schemeClr val="accent6">
                    <a:lumMod val="75000"/>
                  </a:schemeClr>
                </a:solidFill>
                <a:latin typeface="Calibri" pitchFamily="34" charset="0"/>
                <a:cs typeface="Times New Roman" pitchFamily="18" charset="0"/>
              </a:rPr>
              <a:t>bm</a:t>
            </a:r>
            <a:r>
              <a:rPr lang="fr-FR" sz="1600" b="1" baseline="-25000" dirty="0" smtClean="0">
                <a:solidFill>
                  <a:schemeClr val="accent6">
                    <a:lumMod val="75000"/>
                  </a:schemeClr>
                </a:solidFill>
                <a:latin typeface="Calibri" pitchFamily="34" charset="0"/>
                <a:cs typeface="Times New Roman" pitchFamily="18" charset="0"/>
              </a:rPr>
              <a:t>1</a:t>
            </a:r>
            <a:endParaRPr lang="fr-FR" sz="1600" b="1" baseline="-25000" dirty="0">
              <a:solidFill>
                <a:schemeClr val="accent6">
                  <a:lumMod val="75000"/>
                </a:schemeClr>
              </a:solidFill>
              <a:latin typeface="Calibri" pitchFamily="34" charset="0"/>
              <a:cs typeface="Times New Roman" pitchFamily="18" charset="0"/>
            </a:endParaRPr>
          </a:p>
        </p:txBody>
      </p:sp>
      <p:sp>
        <p:nvSpPr>
          <p:cNvPr id="61" name="ZoneTexte 60"/>
          <p:cNvSpPr txBox="1"/>
          <p:nvPr/>
        </p:nvSpPr>
        <p:spPr>
          <a:xfrm>
            <a:off x="7083640" y="2780928"/>
            <a:ext cx="1088760" cy="338554"/>
          </a:xfrm>
          <a:prstGeom prst="rect">
            <a:avLst/>
          </a:prstGeom>
          <a:noFill/>
        </p:spPr>
        <p:txBody>
          <a:bodyPr wrap="none" rtlCol="0">
            <a:spAutoFit/>
          </a:bodyPr>
          <a:lstStyle/>
          <a:p>
            <a:r>
              <a:rPr lang="fr-FR" sz="1600" b="1" dirty="0" err="1" smtClean="0">
                <a:latin typeface="Calibri" pitchFamily="34" charset="0"/>
                <a:cs typeface="Times New Roman" pitchFamily="18" charset="0"/>
              </a:rPr>
              <a:t>Aerial</a:t>
            </a:r>
            <a:r>
              <a:rPr lang="fr-FR" sz="1600" b="1" dirty="0" smtClean="0">
                <a:latin typeface="Calibri" pitchFamily="34" charset="0"/>
                <a:cs typeface="Times New Roman" pitchFamily="18" charset="0"/>
              </a:rPr>
              <a:t> part</a:t>
            </a:r>
          </a:p>
        </p:txBody>
      </p:sp>
      <p:sp>
        <p:nvSpPr>
          <p:cNvPr id="62" name="Accolade fermante 61"/>
          <p:cNvSpPr/>
          <p:nvPr/>
        </p:nvSpPr>
        <p:spPr>
          <a:xfrm rot="5400000">
            <a:off x="7650088" y="2954733"/>
            <a:ext cx="144016" cy="2267744"/>
          </a:xfrm>
          <a:prstGeom prst="rightBrace">
            <a:avLst/>
          </a:prstGeom>
          <a:ln w="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sz="1600">
              <a:latin typeface="Calibri" pitchFamily="34" charset="0"/>
              <a:cs typeface="Times New Roman" pitchFamily="18" charset="0"/>
            </a:endParaRPr>
          </a:p>
        </p:txBody>
      </p:sp>
      <p:sp>
        <p:nvSpPr>
          <p:cNvPr id="63" name="ZoneTexte 62"/>
          <p:cNvSpPr txBox="1"/>
          <p:nvPr/>
        </p:nvSpPr>
        <p:spPr>
          <a:xfrm>
            <a:off x="6876256" y="3728565"/>
            <a:ext cx="1660839" cy="338554"/>
          </a:xfrm>
          <a:prstGeom prst="rect">
            <a:avLst/>
          </a:prstGeom>
          <a:noFill/>
        </p:spPr>
        <p:txBody>
          <a:bodyPr wrap="none" rtlCol="0">
            <a:spAutoFit/>
          </a:bodyPr>
          <a:lstStyle/>
          <a:p>
            <a:r>
              <a:rPr lang="fr-FR" sz="1600" b="1" dirty="0" err="1" smtClean="0">
                <a:latin typeface="Calibri" pitchFamily="34" charset="0"/>
                <a:cs typeface="Times New Roman" pitchFamily="18" charset="0"/>
              </a:rPr>
              <a:t>Maize</a:t>
            </a:r>
            <a:r>
              <a:rPr lang="fr-FR" sz="1600" b="1" dirty="0" smtClean="0">
                <a:latin typeface="Calibri" pitchFamily="34" charset="0"/>
                <a:cs typeface="Times New Roman" pitchFamily="18" charset="0"/>
              </a:rPr>
              <a:t> </a:t>
            </a:r>
            <a:r>
              <a:rPr lang="fr-FR" sz="1600" b="1" dirty="0" err="1" smtClean="0">
                <a:latin typeface="Calibri" pitchFamily="34" charset="0"/>
                <a:cs typeface="Times New Roman" pitchFamily="18" charset="0"/>
              </a:rPr>
              <a:t>internodes</a:t>
            </a:r>
            <a:endParaRPr lang="fr-FR" sz="1600" b="1" dirty="0">
              <a:latin typeface="Calibri" pitchFamily="34" charset="0"/>
              <a:cs typeface="Times New Roman" pitchFamily="18" charset="0"/>
            </a:endParaRPr>
          </a:p>
        </p:txBody>
      </p:sp>
      <p:pic>
        <p:nvPicPr>
          <p:cNvPr id="66" name="Picture 2" descr="G:\Lab doc\Lab Writing Documents\Publication-4\chapitre-4-writing\In formatio about Lin 13C\photo 4 lin300307 floraison-1.JPG"/>
          <p:cNvPicPr>
            <a:picLocks noChangeAspect="1" noChangeArrowheads="1"/>
          </p:cNvPicPr>
          <p:nvPr/>
        </p:nvPicPr>
        <p:blipFill>
          <a:blip r:embed="rId5" cstate="print"/>
          <a:srcRect/>
          <a:stretch>
            <a:fillRect/>
          </a:stretch>
        </p:blipFill>
        <p:spPr bwMode="auto">
          <a:xfrm>
            <a:off x="4197088" y="3068960"/>
            <a:ext cx="822960" cy="1028700"/>
          </a:xfrm>
          <a:prstGeom prst="rect">
            <a:avLst/>
          </a:prstGeom>
          <a:noFill/>
        </p:spPr>
      </p:pic>
      <p:sp>
        <p:nvSpPr>
          <p:cNvPr id="69" name="Rectangle 68"/>
          <p:cNvSpPr/>
          <p:nvPr/>
        </p:nvSpPr>
        <p:spPr>
          <a:xfrm>
            <a:off x="3419872" y="4149080"/>
            <a:ext cx="2448272" cy="338554"/>
          </a:xfrm>
          <a:prstGeom prst="rect">
            <a:avLst/>
          </a:prstGeom>
        </p:spPr>
        <p:txBody>
          <a:bodyPr wrap="square">
            <a:spAutoFit/>
          </a:bodyPr>
          <a:lstStyle/>
          <a:p>
            <a:r>
              <a:rPr lang="fr-FR" sz="1600" baseline="30000" dirty="0" smtClean="0">
                <a:latin typeface="Calibri" pitchFamily="34" charset="0"/>
                <a:cs typeface="Times New Roman" pitchFamily="18" charset="0"/>
              </a:rPr>
              <a:t>13</a:t>
            </a:r>
            <a:r>
              <a:rPr lang="fr-FR" sz="1600" dirty="0" smtClean="0">
                <a:latin typeface="Calibri" pitchFamily="34" charset="0"/>
                <a:cs typeface="Times New Roman" pitchFamily="18" charset="0"/>
              </a:rPr>
              <a:t>C labelled </a:t>
            </a:r>
            <a:r>
              <a:rPr lang="fr-FR" sz="1600" dirty="0" err="1" smtClean="0">
                <a:latin typeface="Calibri" pitchFamily="34" charset="0"/>
                <a:cs typeface="Times New Roman" pitchFamily="18" charset="0"/>
              </a:rPr>
              <a:t>linen</a:t>
            </a:r>
            <a:r>
              <a:rPr lang="fr-FR" sz="1600" dirty="0" smtClean="0">
                <a:latin typeface="Calibri" pitchFamily="34" charset="0"/>
                <a:cs typeface="Times New Roman" pitchFamily="18" charset="0"/>
              </a:rPr>
              <a:t> stem</a:t>
            </a:r>
            <a:endParaRPr lang="fr-FR" sz="1600" dirty="0">
              <a:latin typeface="Calibri" pitchFamily="34" charset="0"/>
              <a:cs typeface="Times New Roman" pitchFamily="18" charset="0"/>
            </a:endParaRPr>
          </a:p>
        </p:txBody>
      </p:sp>
      <p:sp>
        <p:nvSpPr>
          <p:cNvPr id="70" name="Rectangle 69"/>
          <p:cNvSpPr/>
          <p:nvPr/>
        </p:nvSpPr>
        <p:spPr>
          <a:xfrm>
            <a:off x="3059832" y="4860449"/>
            <a:ext cx="3096344" cy="584775"/>
          </a:xfrm>
          <a:prstGeom prst="rect">
            <a:avLst/>
          </a:prstGeom>
        </p:spPr>
        <p:txBody>
          <a:bodyPr wrap="square">
            <a:spAutoFit/>
          </a:bodyPr>
          <a:lstStyle/>
          <a:p>
            <a:pPr algn="ctr"/>
            <a:r>
              <a:rPr lang="fr-FR" sz="1600" dirty="0" smtClean="0">
                <a:latin typeface="Calibri" pitchFamily="34" charset="0"/>
                <a:cs typeface="Times New Roman" pitchFamily="18" charset="0"/>
              </a:rPr>
              <a:t> un résidu hautement lignifié et récalcitrant</a:t>
            </a:r>
            <a:endParaRPr lang="fr-FR" sz="1600" dirty="0">
              <a:latin typeface="Calibri" pitchFamily="34" charset="0"/>
              <a:cs typeface="Times New Roman" pitchFamily="18" charset="0"/>
            </a:endParaRPr>
          </a:p>
        </p:txBody>
      </p:sp>
      <p:sp>
        <p:nvSpPr>
          <p:cNvPr id="72" name="Flèche vers le bas 71"/>
          <p:cNvSpPr/>
          <p:nvPr/>
        </p:nvSpPr>
        <p:spPr bwMode="auto">
          <a:xfrm flipH="1">
            <a:off x="4644007" y="4517504"/>
            <a:ext cx="45719" cy="279648"/>
          </a:xfrm>
          <a:prstGeom prst="downArrow">
            <a:avLst/>
          </a:prstGeom>
          <a:noFill/>
          <a:ln w="50800">
            <a:solidFill>
              <a:schemeClr val="accent3">
                <a:lumMod val="50000"/>
              </a:schemeClr>
            </a:solidFill>
            <a:round/>
            <a:headEnd/>
            <a:tailEnd/>
          </a:ln>
        </p:spPr>
        <p:txBody>
          <a:bodyPr rtlCol="0" anchor="ctr"/>
          <a:lstStyle/>
          <a:p>
            <a:pPr algn="ctr"/>
            <a:endParaRPr lang="fr-FR" sz="1600">
              <a:latin typeface="Calibri" pitchFamily="34" charset="0"/>
              <a:cs typeface="Times New Roman" pitchFamily="18" charset="0"/>
            </a:endParaRPr>
          </a:p>
        </p:txBody>
      </p:sp>
      <p:sp>
        <p:nvSpPr>
          <p:cNvPr id="78" name="Rectangle 77"/>
          <p:cNvSpPr/>
          <p:nvPr/>
        </p:nvSpPr>
        <p:spPr>
          <a:xfrm>
            <a:off x="6335688" y="4130996"/>
            <a:ext cx="2808312" cy="584775"/>
          </a:xfrm>
          <a:prstGeom prst="rect">
            <a:avLst/>
          </a:prstGeom>
        </p:spPr>
        <p:txBody>
          <a:bodyPr wrap="square">
            <a:spAutoFit/>
          </a:bodyPr>
          <a:lstStyle/>
          <a:p>
            <a:pPr algn="ctr"/>
            <a:r>
              <a:rPr lang="en-US" sz="1600" dirty="0" smtClean="0"/>
              <a:t>Alteration of the biosynthetic pathway of </a:t>
            </a:r>
            <a:r>
              <a:rPr lang="en-US" sz="1600" dirty="0" err="1" smtClean="0"/>
              <a:t>lignins</a:t>
            </a:r>
            <a:endParaRPr lang="en-US" sz="1600" dirty="0"/>
          </a:p>
        </p:txBody>
      </p:sp>
      <p:sp>
        <p:nvSpPr>
          <p:cNvPr id="79" name="Rectangle 78"/>
          <p:cNvSpPr/>
          <p:nvPr/>
        </p:nvSpPr>
        <p:spPr>
          <a:xfrm>
            <a:off x="7596336" y="5373216"/>
            <a:ext cx="1800200" cy="461665"/>
          </a:xfrm>
          <a:prstGeom prst="rect">
            <a:avLst/>
          </a:prstGeom>
        </p:spPr>
        <p:txBody>
          <a:bodyPr wrap="square">
            <a:spAutoFit/>
          </a:bodyPr>
          <a:lstStyle/>
          <a:p>
            <a:r>
              <a:rPr lang="en-US" sz="1200" dirty="0" err="1" smtClean="0">
                <a:solidFill>
                  <a:schemeClr val="tx2">
                    <a:lumMod val="60000"/>
                    <a:lumOff val="40000"/>
                  </a:schemeClr>
                </a:solidFill>
                <a:latin typeface="Calibri" pitchFamily="34" charset="0"/>
                <a:cs typeface="Times New Roman" pitchFamily="18" charset="0"/>
              </a:rPr>
              <a:t>Barrière</a:t>
            </a:r>
            <a:r>
              <a:rPr lang="en-US" sz="1200" dirty="0" smtClean="0">
                <a:solidFill>
                  <a:schemeClr val="tx2">
                    <a:lumMod val="60000"/>
                    <a:lumOff val="40000"/>
                  </a:schemeClr>
                </a:solidFill>
                <a:latin typeface="Calibri" pitchFamily="34" charset="0"/>
                <a:cs typeface="Times New Roman" pitchFamily="18" charset="0"/>
              </a:rPr>
              <a:t> et al., 2004</a:t>
            </a:r>
          </a:p>
          <a:p>
            <a:r>
              <a:rPr lang="en-US" sz="1200" dirty="0" err="1" smtClean="0">
                <a:solidFill>
                  <a:schemeClr val="tx2">
                    <a:lumMod val="60000"/>
                    <a:lumOff val="40000"/>
                  </a:schemeClr>
                </a:solidFill>
                <a:latin typeface="Calibri" pitchFamily="34" charset="0"/>
                <a:cs typeface="Times New Roman" pitchFamily="18" charset="0"/>
              </a:rPr>
              <a:t>Machinet</a:t>
            </a:r>
            <a:r>
              <a:rPr lang="en-US" sz="1200" dirty="0" smtClean="0">
                <a:solidFill>
                  <a:schemeClr val="tx2">
                    <a:lumMod val="60000"/>
                    <a:lumOff val="40000"/>
                  </a:schemeClr>
                </a:solidFill>
                <a:latin typeface="Calibri" pitchFamily="34" charset="0"/>
                <a:cs typeface="Times New Roman" pitchFamily="18" charset="0"/>
              </a:rPr>
              <a:t> et al., 2009</a:t>
            </a:r>
            <a:endParaRPr lang="fr-FR" sz="1200" dirty="0">
              <a:solidFill>
                <a:schemeClr val="tx2">
                  <a:lumMod val="60000"/>
                  <a:lumOff val="40000"/>
                </a:schemeClr>
              </a:solidFill>
              <a:latin typeface="Calibri" pitchFamily="34" charset="0"/>
              <a:cs typeface="Times New Roman" pitchFamily="18" charset="0"/>
            </a:endParaRPr>
          </a:p>
        </p:txBody>
      </p:sp>
      <p:sp>
        <p:nvSpPr>
          <p:cNvPr id="80" name="Flèche vers le bas 79"/>
          <p:cNvSpPr/>
          <p:nvPr/>
        </p:nvSpPr>
        <p:spPr bwMode="auto">
          <a:xfrm flipH="1">
            <a:off x="7740351" y="4686280"/>
            <a:ext cx="45719" cy="182880"/>
          </a:xfrm>
          <a:prstGeom prst="downArrow">
            <a:avLst/>
          </a:prstGeom>
          <a:noFill/>
          <a:ln w="50800">
            <a:solidFill>
              <a:schemeClr val="accent6">
                <a:lumMod val="75000"/>
              </a:schemeClr>
            </a:solidFill>
            <a:round/>
            <a:headEnd/>
            <a:tailEnd/>
          </a:ln>
        </p:spPr>
        <p:txBody>
          <a:bodyPr rtlCol="0" anchor="ctr"/>
          <a:lstStyle/>
          <a:p>
            <a:pPr algn="ctr"/>
            <a:endParaRPr lang="fr-FR" sz="1600">
              <a:latin typeface="Calibri" pitchFamily="34" charset="0"/>
              <a:cs typeface="Times New Roman" pitchFamily="18" charset="0"/>
            </a:endParaRPr>
          </a:p>
        </p:txBody>
      </p:sp>
      <p:sp>
        <p:nvSpPr>
          <p:cNvPr id="56" name="Rectangle 15"/>
          <p:cNvSpPr>
            <a:spLocks noChangeArrowheads="1"/>
          </p:cNvSpPr>
          <p:nvPr/>
        </p:nvSpPr>
        <p:spPr bwMode="auto">
          <a:xfrm>
            <a:off x="6228184" y="3140968"/>
            <a:ext cx="827584" cy="515589"/>
          </a:xfrm>
          <a:prstGeom prst="rect">
            <a:avLst/>
          </a:prstGeom>
          <a:noFill/>
          <a:ln w="9525">
            <a:solidFill>
              <a:schemeClr val="accent6">
                <a:lumMod val="75000"/>
              </a:schemeClr>
            </a:solidFill>
            <a:miter lim="800000"/>
            <a:headEnd/>
            <a:tailEnd/>
          </a:ln>
        </p:spPr>
        <p:txBody>
          <a:bodyPr anchor="ctr" anchorCtr="0"/>
          <a:lstStyle/>
          <a:p>
            <a:pPr algn="ctr">
              <a:buFont typeface="Wingdings" pitchFamily="2" charset="2"/>
              <a:buNone/>
            </a:pPr>
            <a:r>
              <a:rPr lang="fr-FR" sz="1600" b="1" dirty="0" smtClean="0">
                <a:solidFill>
                  <a:schemeClr val="accent6">
                    <a:lumMod val="75000"/>
                  </a:schemeClr>
                </a:solidFill>
                <a:latin typeface="Calibri" pitchFamily="34" charset="0"/>
                <a:cs typeface="Times New Roman" pitchFamily="18" charset="0"/>
              </a:rPr>
              <a:t>F</a:t>
            </a:r>
            <a:r>
              <a:rPr lang="fr-FR" sz="1600" b="1" baseline="-25000" dirty="0" smtClean="0">
                <a:solidFill>
                  <a:schemeClr val="accent6">
                    <a:lumMod val="75000"/>
                  </a:schemeClr>
                </a:solidFill>
                <a:latin typeface="Calibri" pitchFamily="34" charset="0"/>
                <a:cs typeface="Times New Roman" pitchFamily="18" charset="0"/>
              </a:rPr>
              <a:t>2</a:t>
            </a:r>
            <a:endParaRPr lang="fr-FR" sz="1600" b="1" baseline="-25000" dirty="0">
              <a:solidFill>
                <a:schemeClr val="accent6">
                  <a:lumMod val="75000"/>
                </a:schemeClr>
              </a:solidFill>
              <a:latin typeface="Calibri" pitchFamily="34" charset="0"/>
              <a:cs typeface="Times New Roman" pitchFamily="18" charset="0"/>
            </a:endParaRPr>
          </a:p>
        </p:txBody>
      </p:sp>
      <p:sp>
        <p:nvSpPr>
          <p:cNvPr id="92" name="Rectangle 91"/>
          <p:cNvSpPr/>
          <p:nvPr/>
        </p:nvSpPr>
        <p:spPr>
          <a:xfrm>
            <a:off x="0" y="332656"/>
            <a:ext cx="4686732" cy="400110"/>
          </a:xfrm>
          <a:prstGeom prst="rect">
            <a:avLst/>
          </a:prstGeom>
        </p:spPr>
        <p:txBody>
          <a:bodyPr wrap="none">
            <a:spAutoFit/>
          </a:bodyPr>
          <a:lstStyle/>
          <a:p>
            <a:r>
              <a:rPr lang="fr-FR" sz="2000" b="1" dirty="0" err="1" smtClean="0">
                <a:solidFill>
                  <a:schemeClr val="accent6">
                    <a:lumMod val="75000"/>
                  </a:schemeClr>
                </a:solidFill>
                <a:latin typeface="Calibri" pitchFamily="34" charset="0"/>
                <a:cs typeface="Times New Roman" pitchFamily="18" charset="0"/>
              </a:rPr>
              <a:t>Controlled</a:t>
            </a:r>
            <a:r>
              <a:rPr lang="fr-FR" sz="2000" b="1" dirty="0" smtClean="0">
                <a:solidFill>
                  <a:schemeClr val="accent6">
                    <a:lumMod val="75000"/>
                  </a:schemeClr>
                </a:solidFill>
                <a:latin typeface="Calibri" pitchFamily="34" charset="0"/>
                <a:cs typeface="Times New Roman" pitchFamily="18" charset="0"/>
              </a:rPr>
              <a:t> </a:t>
            </a:r>
            <a:r>
              <a:rPr lang="fr-FR" sz="2000" b="1" dirty="0" err="1" smtClean="0">
                <a:solidFill>
                  <a:schemeClr val="accent6">
                    <a:lumMod val="75000"/>
                  </a:schemeClr>
                </a:solidFill>
                <a:latin typeface="Calibri" pitchFamily="34" charset="0"/>
                <a:cs typeface="Times New Roman" pitchFamily="18" charset="0"/>
              </a:rPr>
              <a:t>environment</a:t>
            </a:r>
            <a:r>
              <a:rPr lang="fr-FR" sz="2000" b="1" dirty="0" smtClean="0">
                <a:solidFill>
                  <a:schemeClr val="accent6">
                    <a:lumMod val="75000"/>
                  </a:schemeClr>
                </a:solidFill>
                <a:latin typeface="Calibri" pitchFamily="34" charset="0"/>
                <a:cs typeface="Times New Roman" pitchFamily="18" charset="0"/>
              </a:rPr>
              <a:t> of </a:t>
            </a:r>
            <a:r>
              <a:rPr lang="fr-FR" sz="2000" b="1" dirty="0" err="1" smtClean="0">
                <a:solidFill>
                  <a:schemeClr val="accent6">
                    <a:lumMod val="75000"/>
                  </a:schemeClr>
                </a:solidFill>
                <a:latin typeface="Calibri" pitchFamily="34" charset="0"/>
                <a:cs typeface="Times New Roman" pitchFamily="18" charset="0"/>
              </a:rPr>
              <a:t>decomposition</a:t>
            </a:r>
            <a:r>
              <a:rPr lang="fr-FR" sz="2000" b="1" dirty="0" smtClean="0">
                <a:solidFill>
                  <a:schemeClr val="accent6">
                    <a:lumMod val="75000"/>
                  </a:schemeClr>
                </a:solidFill>
                <a:latin typeface="Calibri" pitchFamily="34" charset="0"/>
                <a:cs typeface="Times New Roman" pitchFamily="18" charset="0"/>
              </a:rPr>
              <a:t>:</a:t>
            </a:r>
          </a:p>
        </p:txBody>
      </p:sp>
      <p:sp>
        <p:nvSpPr>
          <p:cNvPr id="93" name="Rectangle 92"/>
          <p:cNvSpPr/>
          <p:nvPr/>
        </p:nvSpPr>
        <p:spPr>
          <a:xfrm>
            <a:off x="35496" y="692696"/>
            <a:ext cx="8352928" cy="584775"/>
          </a:xfrm>
          <a:prstGeom prst="rect">
            <a:avLst/>
          </a:prstGeom>
        </p:spPr>
        <p:txBody>
          <a:bodyPr wrap="square">
            <a:spAutoFit/>
          </a:bodyPr>
          <a:lstStyle/>
          <a:p>
            <a:pPr algn="just">
              <a:buFont typeface="Wingdings" pitchFamily="2" charset="2"/>
              <a:buChar char="Ø"/>
            </a:pPr>
            <a:r>
              <a:rPr lang="fr-FR" sz="1600" dirty="0" smtClean="0">
                <a:latin typeface="Calibri" pitchFamily="34" charset="0"/>
                <a:cs typeface="Times New Roman" pitchFamily="18" charset="0"/>
              </a:rPr>
              <a:t> </a:t>
            </a:r>
            <a:r>
              <a:rPr lang="fr-FR" sz="1600" dirty="0" err="1" smtClean="0"/>
              <a:t>Avoid</a:t>
            </a:r>
            <a:r>
              <a:rPr lang="fr-FR" sz="1600" dirty="0" smtClean="0"/>
              <a:t> </a:t>
            </a:r>
            <a:r>
              <a:rPr lang="fr-FR" sz="1600" dirty="0" err="1" smtClean="0"/>
              <a:t>potential</a:t>
            </a:r>
            <a:r>
              <a:rPr lang="fr-FR" sz="1600" dirty="0" smtClean="0"/>
              <a:t> fluctuations </a:t>
            </a:r>
            <a:r>
              <a:rPr lang="fr-FR" sz="1600" dirty="0" err="1" smtClean="0"/>
              <a:t>caused</a:t>
            </a:r>
            <a:r>
              <a:rPr lang="fr-FR" sz="1600" dirty="0" smtClean="0"/>
              <a:t> by </a:t>
            </a:r>
            <a:r>
              <a:rPr lang="fr-FR" sz="1600" dirty="0" err="1" smtClean="0"/>
              <a:t>external</a:t>
            </a:r>
            <a:r>
              <a:rPr lang="fr-FR" sz="1600" dirty="0" smtClean="0"/>
              <a:t> </a:t>
            </a:r>
            <a:r>
              <a:rPr lang="fr-FR" sz="1600" dirty="0" err="1" smtClean="0"/>
              <a:t>environmental</a:t>
            </a:r>
            <a:r>
              <a:rPr lang="fr-FR" sz="1600" dirty="0" smtClean="0"/>
              <a:t> conditions (</a:t>
            </a:r>
            <a:r>
              <a:rPr lang="fr-FR" sz="1600" dirty="0" err="1" smtClean="0"/>
              <a:t>temperature</a:t>
            </a:r>
            <a:r>
              <a:rPr lang="fr-FR" sz="1600" dirty="0" smtClean="0"/>
              <a:t>, </a:t>
            </a:r>
            <a:r>
              <a:rPr lang="fr-FR" sz="1600" dirty="0" err="1" smtClean="0"/>
              <a:t>humidity</a:t>
            </a:r>
            <a:r>
              <a:rPr lang="fr-FR" sz="1600" dirty="0" smtClean="0"/>
              <a:t>).</a:t>
            </a:r>
          </a:p>
        </p:txBody>
      </p:sp>
      <p:pic>
        <p:nvPicPr>
          <p:cNvPr id="95" name="Picture 16" descr="Divers 037"/>
          <p:cNvPicPr>
            <a:picLocks noChangeAspect="1" noChangeArrowheads="1"/>
          </p:cNvPicPr>
          <p:nvPr/>
        </p:nvPicPr>
        <p:blipFill>
          <a:blip r:embed="rId6" cstate="print"/>
          <a:srcRect/>
          <a:stretch>
            <a:fillRect/>
          </a:stretch>
        </p:blipFill>
        <p:spPr bwMode="auto">
          <a:xfrm>
            <a:off x="6948264" y="980728"/>
            <a:ext cx="1583629" cy="1188720"/>
          </a:xfrm>
          <a:prstGeom prst="rect">
            <a:avLst/>
          </a:prstGeom>
          <a:noFill/>
          <a:ln w="9525">
            <a:noFill/>
            <a:miter lim="800000"/>
            <a:headEnd/>
            <a:tailEnd/>
          </a:ln>
        </p:spPr>
      </p:pic>
      <p:sp>
        <p:nvSpPr>
          <p:cNvPr id="97" name="AutoShape 557"/>
          <p:cNvSpPr>
            <a:spLocks noChangeArrowheads="1"/>
          </p:cNvSpPr>
          <p:nvPr/>
        </p:nvSpPr>
        <p:spPr bwMode="auto">
          <a:xfrm>
            <a:off x="1279430" y="5857527"/>
            <a:ext cx="822960" cy="137160"/>
          </a:xfrm>
          <a:prstGeom prst="rightArrow">
            <a:avLst>
              <a:gd name="adj1" fmla="val 49898"/>
              <a:gd name="adj2" fmla="val 80160"/>
            </a:avLst>
          </a:prstGeom>
          <a:solidFill>
            <a:schemeClr val="accent6">
              <a:lumMod val="75000"/>
            </a:schemeClr>
          </a:solidFill>
          <a:ln w="9525">
            <a:noFill/>
            <a:miter lim="800000"/>
            <a:headEnd/>
            <a:tailEnd/>
          </a:ln>
        </p:spPr>
        <p:txBody>
          <a:bodyPr wrap="none" anchor="ctr"/>
          <a:lstStyle/>
          <a:p>
            <a:endParaRPr lang="fr-FR" sz="1600" dirty="0">
              <a:latin typeface="Calibri" pitchFamily="34" charset="0"/>
            </a:endParaRPr>
          </a:p>
        </p:txBody>
      </p:sp>
      <p:sp>
        <p:nvSpPr>
          <p:cNvPr id="99" name="ZoneTexte 98"/>
          <p:cNvSpPr txBox="1"/>
          <p:nvPr/>
        </p:nvSpPr>
        <p:spPr>
          <a:xfrm>
            <a:off x="2051720" y="5785519"/>
            <a:ext cx="877607" cy="338554"/>
          </a:xfrm>
          <a:prstGeom prst="rect">
            <a:avLst/>
          </a:prstGeom>
          <a:noFill/>
        </p:spPr>
        <p:txBody>
          <a:bodyPr wrap="square" rtlCol="0">
            <a:spAutoFit/>
          </a:bodyPr>
          <a:lstStyle/>
          <a:p>
            <a:r>
              <a:rPr lang="fr-FR" sz="1600" dirty="0" smtClean="0">
                <a:latin typeface="Calibri" pitchFamily="34" charset="0"/>
                <a:cs typeface="Times New Roman" pitchFamily="18" charset="0"/>
              </a:rPr>
              <a:t>43 </a:t>
            </a:r>
            <a:r>
              <a:rPr lang="fr-FR" sz="1600" dirty="0" err="1" smtClean="0">
                <a:latin typeface="Calibri" pitchFamily="34" charset="0"/>
                <a:cs typeface="Times New Roman" pitchFamily="18" charset="0"/>
              </a:rPr>
              <a:t>days</a:t>
            </a:r>
            <a:endParaRPr lang="fr-FR" sz="1600" dirty="0">
              <a:latin typeface="Calibri" pitchFamily="34" charset="0"/>
              <a:cs typeface="Times New Roman" pitchFamily="18" charset="0"/>
            </a:endParaRPr>
          </a:p>
        </p:txBody>
      </p:sp>
      <p:sp>
        <p:nvSpPr>
          <p:cNvPr id="100" name="AutoShape 557"/>
          <p:cNvSpPr>
            <a:spLocks noChangeArrowheads="1"/>
          </p:cNvSpPr>
          <p:nvPr/>
        </p:nvSpPr>
        <p:spPr bwMode="auto">
          <a:xfrm>
            <a:off x="1216430" y="6259288"/>
            <a:ext cx="3108960" cy="137160"/>
          </a:xfrm>
          <a:prstGeom prst="rightArrow">
            <a:avLst>
              <a:gd name="adj1" fmla="val 49898"/>
              <a:gd name="adj2" fmla="val 80160"/>
            </a:avLst>
          </a:prstGeom>
          <a:solidFill>
            <a:schemeClr val="accent6">
              <a:lumMod val="75000"/>
            </a:schemeClr>
          </a:solidFill>
          <a:ln w="9525">
            <a:noFill/>
            <a:miter lim="800000"/>
            <a:headEnd/>
            <a:tailEnd/>
          </a:ln>
        </p:spPr>
        <p:txBody>
          <a:bodyPr wrap="none" anchor="ctr"/>
          <a:lstStyle/>
          <a:p>
            <a:endParaRPr lang="fr-FR" sz="1600" dirty="0">
              <a:latin typeface="Calibri" pitchFamily="34" charset="0"/>
            </a:endParaRPr>
          </a:p>
        </p:txBody>
      </p:sp>
      <p:sp>
        <p:nvSpPr>
          <p:cNvPr id="102" name="ZoneTexte 101"/>
          <p:cNvSpPr txBox="1"/>
          <p:nvPr/>
        </p:nvSpPr>
        <p:spPr>
          <a:xfrm>
            <a:off x="4283968" y="6186790"/>
            <a:ext cx="1140306" cy="338554"/>
          </a:xfrm>
          <a:prstGeom prst="rect">
            <a:avLst/>
          </a:prstGeom>
          <a:noFill/>
        </p:spPr>
        <p:txBody>
          <a:bodyPr wrap="square" rtlCol="0">
            <a:spAutoFit/>
          </a:bodyPr>
          <a:lstStyle/>
          <a:p>
            <a:r>
              <a:rPr lang="fr-FR" sz="1600" dirty="0" smtClean="0">
                <a:latin typeface="Calibri" pitchFamily="34" charset="0"/>
                <a:cs typeface="Times New Roman" pitchFamily="18" charset="0"/>
              </a:rPr>
              <a:t>120 </a:t>
            </a:r>
            <a:r>
              <a:rPr lang="fr-FR" sz="1600" dirty="0" err="1" smtClean="0">
                <a:latin typeface="Calibri" pitchFamily="34" charset="0"/>
                <a:cs typeface="Times New Roman" pitchFamily="18" charset="0"/>
              </a:rPr>
              <a:t>days</a:t>
            </a:r>
            <a:endParaRPr lang="fr-FR" sz="1600" dirty="0">
              <a:latin typeface="Calibri" pitchFamily="34" charset="0"/>
              <a:cs typeface="Times New Roman" pitchFamily="18" charset="0"/>
            </a:endParaRPr>
          </a:p>
        </p:txBody>
      </p:sp>
      <p:sp>
        <p:nvSpPr>
          <p:cNvPr id="103" name="AutoShape 557"/>
          <p:cNvSpPr>
            <a:spLocks noChangeArrowheads="1"/>
          </p:cNvSpPr>
          <p:nvPr/>
        </p:nvSpPr>
        <p:spPr bwMode="auto">
          <a:xfrm>
            <a:off x="1224261" y="6616402"/>
            <a:ext cx="6766560" cy="137160"/>
          </a:xfrm>
          <a:prstGeom prst="rightArrow">
            <a:avLst>
              <a:gd name="adj1" fmla="val 49898"/>
              <a:gd name="adj2" fmla="val 80160"/>
            </a:avLst>
          </a:prstGeom>
          <a:solidFill>
            <a:schemeClr val="accent6">
              <a:lumMod val="75000"/>
            </a:schemeClr>
          </a:solidFill>
          <a:ln w="9525">
            <a:noFill/>
            <a:miter lim="800000"/>
            <a:headEnd/>
            <a:tailEnd/>
          </a:ln>
        </p:spPr>
        <p:txBody>
          <a:bodyPr wrap="none" anchor="ctr"/>
          <a:lstStyle/>
          <a:p>
            <a:endParaRPr lang="fr-FR" sz="1600" dirty="0">
              <a:latin typeface="Calibri" pitchFamily="34" charset="0"/>
            </a:endParaRPr>
          </a:p>
        </p:txBody>
      </p:sp>
      <p:sp>
        <p:nvSpPr>
          <p:cNvPr id="105" name="ZoneTexte 104"/>
          <p:cNvSpPr txBox="1"/>
          <p:nvPr/>
        </p:nvSpPr>
        <p:spPr>
          <a:xfrm>
            <a:off x="7956376" y="6505599"/>
            <a:ext cx="1448610" cy="338554"/>
          </a:xfrm>
          <a:prstGeom prst="rect">
            <a:avLst/>
          </a:prstGeom>
          <a:noFill/>
        </p:spPr>
        <p:txBody>
          <a:bodyPr wrap="square" rtlCol="0">
            <a:spAutoFit/>
          </a:bodyPr>
          <a:lstStyle/>
          <a:p>
            <a:r>
              <a:rPr lang="fr-FR" sz="1600" dirty="0" smtClean="0">
                <a:latin typeface="Calibri" pitchFamily="34" charset="0"/>
                <a:cs typeface="Times New Roman" pitchFamily="18" charset="0"/>
              </a:rPr>
              <a:t>478 </a:t>
            </a:r>
            <a:r>
              <a:rPr lang="fr-FR" sz="1600" dirty="0" err="1" smtClean="0">
                <a:latin typeface="Calibri" pitchFamily="34" charset="0"/>
                <a:cs typeface="Times New Roman" pitchFamily="18" charset="0"/>
              </a:rPr>
              <a:t>days</a:t>
            </a:r>
            <a:endParaRPr lang="fr-FR" sz="1600" dirty="0">
              <a:latin typeface="Calibri" pitchFamily="34" charset="0"/>
              <a:cs typeface="Times New Roman" pitchFamily="18" charset="0"/>
            </a:endParaRPr>
          </a:p>
        </p:txBody>
      </p:sp>
      <p:sp>
        <p:nvSpPr>
          <p:cNvPr id="106" name="Rectangle 105"/>
          <p:cNvSpPr/>
          <p:nvPr/>
        </p:nvSpPr>
        <p:spPr>
          <a:xfrm>
            <a:off x="5451571" y="5949280"/>
            <a:ext cx="1404552" cy="338554"/>
          </a:xfrm>
          <a:prstGeom prst="rect">
            <a:avLst/>
          </a:prstGeom>
        </p:spPr>
        <p:txBody>
          <a:bodyPr wrap="none">
            <a:spAutoFit/>
          </a:bodyPr>
          <a:lstStyle/>
          <a:p>
            <a:r>
              <a:rPr lang="fr-FR" sz="1600" b="1" dirty="0" smtClean="0">
                <a:solidFill>
                  <a:srgbClr val="00B050"/>
                </a:solidFill>
                <a:latin typeface="Calibri" pitchFamily="34" charset="0"/>
                <a:cs typeface="Times New Roman" pitchFamily="18" charset="0"/>
              </a:rPr>
              <a:t>N non-</a:t>
            </a:r>
            <a:r>
              <a:rPr lang="fr-FR" sz="1600" b="1" dirty="0" err="1" smtClean="0">
                <a:solidFill>
                  <a:srgbClr val="00B050"/>
                </a:solidFill>
                <a:latin typeface="Calibri" pitchFamily="34" charset="0"/>
                <a:cs typeface="Times New Roman" pitchFamily="18" charset="0"/>
              </a:rPr>
              <a:t>limiting</a:t>
            </a:r>
            <a:endParaRPr lang="fr-FR" sz="1600" b="1" dirty="0">
              <a:solidFill>
                <a:srgbClr val="00B050"/>
              </a:solidFill>
              <a:latin typeface="Calibri" pitchFamily="34" charset="0"/>
            </a:endParaRPr>
          </a:p>
        </p:txBody>
      </p:sp>
      <p:sp>
        <p:nvSpPr>
          <p:cNvPr id="107" name="Accolade fermante 106"/>
          <p:cNvSpPr/>
          <p:nvPr/>
        </p:nvSpPr>
        <p:spPr>
          <a:xfrm>
            <a:off x="5292080" y="5805264"/>
            <a:ext cx="96491" cy="57606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sz="1600">
              <a:latin typeface="Calibri" pitchFamily="34" charset="0"/>
            </a:endParaRPr>
          </a:p>
        </p:txBody>
      </p:sp>
      <p:sp>
        <p:nvSpPr>
          <p:cNvPr id="108" name="Rectangle 107"/>
          <p:cNvSpPr/>
          <p:nvPr/>
        </p:nvSpPr>
        <p:spPr>
          <a:xfrm>
            <a:off x="3275534" y="6385520"/>
            <a:ext cx="2212657" cy="338554"/>
          </a:xfrm>
          <a:prstGeom prst="rect">
            <a:avLst/>
          </a:prstGeom>
        </p:spPr>
        <p:txBody>
          <a:bodyPr wrap="none">
            <a:spAutoFit/>
          </a:bodyPr>
          <a:lstStyle/>
          <a:p>
            <a:r>
              <a:rPr lang="fr-FR" sz="1600" b="1" dirty="0" smtClean="0">
                <a:solidFill>
                  <a:srgbClr val="00B050"/>
                </a:solidFill>
                <a:latin typeface="Calibri" pitchFamily="34" charset="0"/>
                <a:cs typeface="Times New Roman" pitchFamily="18" charset="0"/>
              </a:rPr>
              <a:t>Variations in N contents</a:t>
            </a:r>
            <a:endParaRPr lang="fr-FR" sz="1600" b="1" dirty="0">
              <a:solidFill>
                <a:srgbClr val="00B050"/>
              </a:solidFill>
              <a:latin typeface="Calibri" pitchFamily="34" charset="0"/>
              <a:cs typeface="Times New Roman" pitchFamily="18" charset="0"/>
            </a:endParaRPr>
          </a:p>
        </p:txBody>
      </p:sp>
      <p:sp>
        <p:nvSpPr>
          <p:cNvPr id="109" name="Rectangle 108"/>
          <p:cNvSpPr/>
          <p:nvPr/>
        </p:nvSpPr>
        <p:spPr>
          <a:xfrm>
            <a:off x="35496" y="5435932"/>
            <a:ext cx="2168863" cy="338554"/>
          </a:xfrm>
          <a:prstGeom prst="rect">
            <a:avLst/>
          </a:prstGeom>
        </p:spPr>
        <p:txBody>
          <a:bodyPr wrap="none">
            <a:spAutoFit/>
          </a:bodyPr>
          <a:lstStyle/>
          <a:p>
            <a:r>
              <a:rPr lang="fr-FR" sz="1600" b="1" dirty="0" err="1" smtClean="0">
                <a:solidFill>
                  <a:schemeClr val="accent6">
                    <a:lumMod val="75000"/>
                  </a:schemeClr>
                </a:solidFill>
                <a:latin typeface="Calibri" pitchFamily="34" charset="0"/>
                <a:cs typeface="Times New Roman" pitchFamily="18" charset="0"/>
              </a:rPr>
              <a:t>Duration</a:t>
            </a:r>
            <a:r>
              <a:rPr lang="fr-FR" sz="1600" b="1" dirty="0" smtClean="0">
                <a:solidFill>
                  <a:schemeClr val="accent6">
                    <a:lumMod val="75000"/>
                  </a:schemeClr>
                </a:solidFill>
                <a:latin typeface="Calibri" pitchFamily="34" charset="0"/>
                <a:cs typeface="Times New Roman" pitchFamily="18" charset="0"/>
              </a:rPr>
              <a:t> of incubation:</a:t>
            </a:r>
            <a:endParaRPr lang="fr-FR" sz="1600" dirty="0" smtClean="0">
              <a:latin typeface="Calibri" pitchFamily="34" charset="0"/>
              <a:cs typeface="Times New Roman" pitchFamily="18" charset="0"/>
            </a:endParaRPr>
          </a:p>
        </p:txBody>
      </p:sp>
      <p:sp>
        <p:nvSpPr>
          <p:cNvPr id="55" name="ZoneTexte 54"/>
          <p:cNvSpPr txBox="1"/>
          <p:nvPr/>
        </p:nvSpPr>
        <p:spPr>
          <a:xfrm>
            <a:off x="7236296" y="2401143"/>
            <a:ext cx="1142557" cy="338554"/>
          </a:xfrm>
          <a:prstGeom prst="rect">
            <a:avLst/>
          </a:prstGeom>
          <a:noFill/>
        </p:spPr>
        <p:txBody>
          <a:bodyPr wrap="none" rtlCol="0">
            <a:spAutoFit/>
          </a:bodyPr>
          <a:lstStyle/>
          <a:p>
            <a:r>
              <a:rPr lang="fr-FR" sz="1600" dirty="0" smtClean="0">
                <a:latin typeface="Calibri" pitchFamily="34" charset="0"/>
                <a:cs typeface="Times New Roman" pitchFamily="18" charset="0"/>
              </a:rPr>
              <a:t>Question III</a:t>
            </a:r>
            <a:endParaRPr lang="fr-FR" sz="1600" dirty="0">
              <a:latin typeface="Calibri" pitchFamily="34" charset="0"/>
              <a:cs typeface="Times New Roman" pitchFamily="18" charset="0"/>
            </a:endParaRPr>
          </a:p>
        </p:txBody>
      </p:sp>
      <p:sp>
        <p:nvSpPr>
          <p:cNvPr id="58" name="ZoneTexte 57"/>
          <p:cNvSpPr txBox="1"/>
          <p:nvPr/>
        </p:nvSpPr>
        <p:spPr>
          <a:xfrm>
            <a:off x="4355976" y="2401143"/>
            <a:ext cx="1091261" cy="338554"/>
          </a:xfrm>
          <a:prstGeom prst="rect">
            <a:avLst/>
          </a:prstGeom>
          <a:noFill/>
        </p:spPr>
        <p:txBody>
          <a:bodyPr wrap="none" rtlCol="0">
            <a:spAutoFit/>
          </a:bodyPr>
          <a:lstStyle/>
          <a:p>
            <a:r>
              <a:rPr lang="fr-FR" sz="1600" dirty="0" smtClean="0">
                <a:latin typeface="Calibri" pitchFamily="34" charset="0"/>
                <a:cs typeface="Times New Roman" pitchFamily="18" charset="0"/>
              </a:rPr>
              <a:t>Question II</a:t>
            </a:r>
            <a:endParaRPr lang="fr-FR" sz="1600" dirty="0">
              <a:latin typeface="Calibri" pitchFamily="34" charset="0"/>
              <a:cs typeface="Times New Roman" pitchFamily="18" charset="0"/>
            </a:endParaRPr>
          </a:p>
        </p:txBody>
      </p:sp>
      <p:sp>
        <p:nvSpPr>
          <p:cNvPr id="67" name="ZoneTexte 66"/>
          <p:cNvSpPr txBox="1"/>
          <p:nvPr/>
        </p:nvSpPr>
        <p:spPr>
          <a:xfrm>
            <a:off x="1043608" y="2401143"/>
            <a:ext cx="952120" cy="307777"/>
          </a:xfrm>
          <a:prstGeom prst="rect">
            <a:avLst/>
          </a:prstGeom>
          <a:noFill/>
        </p:spPr>
        <p:txBody>
          <a:bodyPr wrap="none" rtlCol="0">
            <a:spAutoFit/>
          </a:bodyPr>
          <a:lstStyle/>
          <a:p>
            <a:r>
              <a:rPr lang="fr-FR" sz="1400" dirty="0" smtClean="0">
                <a:latin typeface="Calibri" pitchFamily="34" charset="0"/>
                <a:cs typeface="Times New Roman" pitchFamily="18" charset="0"/>
              </a:rPr>
              <a:t>Question I</a:t>
            </a:r>
            <a:endParaRPr lang="fr-FR" sz="1400" dirty="0">
              <a:latin typeface="Calibri" pitchFamily="34" charset="0"/>
              <a:cs typeface="Times New Roman" pitchFamily="18" charset="0"/>
            </a:endParaRPr>
          </a:p>
        </p:txBody>
      </p:sp>
      <p:sp>
        <p:nvSpPr>
          <p:cNvPr id="74" name="ZoneTexte 73"/>
          <p:cNvSpPr txBox="1"/>
          <p:nvPr/>
        </p:nvSpPr>
        <p:spPr>
          <a:xfrm>
            <a:off x="38225" y="5733256"/>
            <a:ext cx="1039965" cy="338554"/>
          </a:xfrm>
          <a:prstGeom prst="rect">
            <a:avLst/>
          </a:prstGeom>
          <a:noFill/>
        </p:spPr>
        <p:txBody>
          <a:bodyPr wrap="none" rtlCol="0">
            <a:spAutoFit/>
          </a:bodyPr>
          <a:lstStyle/>
          <a:p>
            <a:r>
              <a:rPr lang="fr-FR" sz="1600" dirty="0" smtClean="0">
                <a:latin typeface="Calibri" pitchFamily="34" charset="0"/>
                <a:cs typeface="Times New Roman" pitchFamily="18" charset="0"/>
              </a:rPr>
              <a:t>Question I</a:t>
            </a:r>
            <a:endParaRPr lang="fr-FR" sz="1600" dirty="0">
              <a:latin typeface="Calibri" pitchFamily="34" charset="0"/>
              <a:cs typeface="Times New Roman" pitchFamily="18" charset="0"/>
            </a:endParaRPr>
          </a:p>
        </p:txBody>
      </p:sp>
      <p:sp>
        <p:nvSpPr>
          <p:cNvPr id="54" name="Flèche vers le bas 53"/>
          <p:cNvSpPr/>
          <p:nvPr/>
        </p:nvSpPr>
        <p:spPr bwMode="auto">
          <a:xfrm flipH="1">
            <a:off x="2846537" y="6021288"/>
            <a:ext cx="72008" cy="207640"/>
          </a:xfrm>
          <a:prstGeom prst="downArrow">
            <a:avLst/>
          </a:prstGeom>
          <a:noFill/>
          <a:ln w="50800">
            <a:solidFill>
              <a:schemeClr val="accent1"/>
            </a:solidFill>
            <a:round/>
            <a:headEnd/>
            <a:tailEnd/>
          </a:ln>
        </p:spPr>
        <p:txBody>
          <a:bodyPr rtlCol="0" anchor="ctr"/>
          <a:lstStyle/>
          <a:p>
            <a:pPr algn="ctr"/>
            <a:endParaRPr lang="fr-FR" sz="1600">
              <a:latin typeface="Calibri" pitchFamily="34" charset="0"/>
              <a:cs typeface="Times New Roman" pitchFamily="18" charset="0"/>
            </a:endParaRPr>
          </a:p>
        </p:txBody>
      </p:sp>
      <p:sp>
        <p:nvSpPr>
          <p:cNvPr id="64" name="ZoneTexte 63"/>
          <p:cNvSpPr txBox="1"/>
          <p:nvPr/>
        </p:nvSpPr>
        <p:spPr>
          <a:xfrm>
            <a:off x="2918544" y="5949280"/>
            <a:ext cx="2013496" cy="338554"/>
          </a:xfrm>
          <a:prstGeom prst="rect">
            <a:avLst/>
          </a:prstGeom>
          <a:noFill/>
        </p:spPr>
        <p:txBody>
          <a:bodyPr wrap="square" rtlCol="0">
            <a:spAutoFit/>
          </a:bodyPr>
          <a:lstStyle/>
          <a:p>
            <a:r>
              <a:rPr lang="fr-FR" sz="1600" b="1" dirty="0" smtClean="0">
                <a:solidFill>
                  <a:schemeClr val="tx2">
                    <a:lumMod val="60000"/>
                    <a:lumOff val="40000"/>
                  </a:schemeClr>
                </a:solidFill>
                <a:latin typeface="Calibri" pitchFamily="34" charset="0"/>
                <a:cs typeface="Times New Roman" pitchFamily="18" charset="0"/>
              </a:rPr>
              <a:t>Addition of linen</a:t>
            </a:r>
            <a:r>
              <a:rPr lang="fr-FR" sz="1600" b="1" baseline="30000" dirty="0" smtClean="0">
                <a:solidFill>
                  <a:schemeClr val="tx2">
                    <a:lumMod val="60000"/>
                    <a:lumOff val="40000"/>
                  </a:schemeClr>
                </a:solidFill>
                <a:latin typeface="Calibri" pitchFamily="34" charset="0"/>
                <a:cs typeface="Times New Roman" pitchFamily="18" charset="0"/>
              </a:rPr>
              <a:t>13</a:t>
            </a:r>
            <a:r>
              <a:rPr lang="fr-FR" sz="1600" b="1" dirty="0" smtClean="0">
                <a:solidFill>
                  <a:schemeClr val="tx2">
                    <a:lumMod val="60000"/>
                    <a:lumOff val="40000"/>
                  </a:schemeClr>
                </a:solidFill>
                <a:latin typeface="Calibri" pitchFamily="34" charset="0"/>
                <a:cs typeface="Times New Roman" pitchFamily="18" charset="0"/>
              </a:rPr>
              <a:t>C</a:t>
            </a:r>
            <a:endParaRPr lang="fr-FR" sz="1600" b="1" dirty="0">
              <a:solidFill>
                <a:schemeClr val="tx2">
                  <a:lumMod val="60000"/>
                  <a:lumOff val="40000"/>
                </a:schemeClr>
              </a:solidFill>
              <a:latin typeface="Calibri" pitchFamily="34" charset="0"/>
              <a:cs typeface="Times New Roman" pitchFamily="18" charset="0"/>
            </a:endParaRPr>
          </a:p>
        </p:txBody>
      </p:sp>
      <p:sp>
        <p:nvSpPr>
          <p:cNvPr id="51" name="ZoneTexte 50"/>
          <p:cNvSpPr txBox="1"/>
          <p:nvPr/>
        </p:nvSpPr>
        <p:spPr>
          <a:xfrm>
            <a:off x="43558" y="6165304"/>
            <a:ext cx="1091261" cy="338554"/>
          </a:xfrm>
          <a:prstGeom prst="rect">
            <a:avLst/>
          </a:prstGeom>
          <a:noFill/>
        </p:spPr>
        <p:txBody>
          <a:bodyPr wrap="none" rtlCol="0">
            <a:spAutoFit/>
          </a:bodyPr>
          <a:lstStyle/>
          <a:p>
            <a:r>
              <a:rPr lang="fr-FR" sz="1600" dirty="0" smtClean="0">
                <a:latin typeface="Calibri" pitchFamily="34" charset="0"/>
                <a:cs typeface="Times New Roman" pitchFamily="18" charset="0"/>
              </a:rPr>
              <a:t>Question II</a:t>
            </a:r>
            <a:endParaRPr lang="fr-FR" sz="1600" dirty="0">
              <a:latin typeface="Calibri" pitchFamily="34" charset="0"/>
              <a:cs typeface="Times New Roman" pitchFamily="18" charset="0"/>
            </a:endParaRPr>
          </a:p>
        </p:txBody>
      </p:sp>
      <p:sp>
        <p:nvSpPr>
          <p:cNvPr id="52" name="ZoneTexte 51"/>
          <p:cNvSpPr txBox="1"/>
          <p:nvPr/>
        </p:nvSpPr>
        <p:spPr>
          <a:xfrm>
            <a:off x="35496" y="6512123"/>
            <a:ext cx="1142557" cy="338554"/>
          </a:xfrm>
          <a:prstGeom prst="rect">
            <a:avLst/>
          </a:prstGeom>
          <a:noFill/>
        </p:spPr>
        <p:txBody>
          <a:bodyPr wrap="none" rtlCol="0">
            <a:spAutoFit/>
          </a:bodyPr>
          <a:lstStyle/>
          <a:p>
            <a:r>
              <a:rPr lang="fr-FR" sz="1600" dirty="0" smtClean="0">
                <a:latin typeface="Calibri" pitchFamily="34" charset="0"/>
                <a:cs typeface="Times New Roman" pitchFamily="18" charset="0"/>
              </a:rPr>
              <a:t>Question III</a:t>
            </a:r>
            <a:endParaRPr lang="fr-FR" sz="1600" dirty="0">
              <a:latin typeface="Calibri" pitchFamily="34" charset="0"/>
              <a:cs typeface="Times New Roman" pitchFamily="18" charset="0"/>
            </a:endParaRPr>
          </a:p>
        </p:txBody>
      </p:sp>
      <p:sp>
        <p:nvSpPr>
          <p:cNvPr id="53" name="Espace réservé du numéro de diapositive 52"/>
          <p:cNvSpPr>
            <a:spLocks noGrp="1"/>
          </p:cNvSpPr>
          <p:nvPr>
            <p:ph type="sldNum" sz="quarter" idx="12"/>
          </p:nvPr>
        </p:nvSpPr>
        <p:spPr>
          <a:xfrm>
            <a:off x="7092280" y="6597352"/>
            <a:ext cx="2133600" cy="365125"/>
          </a:xfrm>
        </p:spPr>
        <p:txBody>
          <a:bodyPr/>
          <a:lstStyle/>
          <a:p>
            <a:fld id="{D82FCD76-FEE6-4C4C-A6B5-510E85F6A55D}" type="slidenum">
              <a:rPr lang="fr-FR" smtClean="0"/>
              <a:pPr/>
              <a:t>11</a:t>
            </a:fld>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0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0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5" grpId="0" animBg="1"/>
      <p:bldP spid="16" grpId="0" animBg="1"/>
      <p:bldP spid="17" grpId="0" animBg="1"/>
      <p:bldP spid="22" grpId="0"/>
      <p:bldP spid="24" grpId="0"/>
      <p:bldP spid="25" grpId="0"/>
      <p:bldP spid="26" grpId="0"/>
      <p:bldP spid="28" grpId="0"/>
      <p:bldP spid="29" grpId="0" animBg="1"/>
      <p:bldP spid="57" grpId="0"/>
      <p:bldP spid="59" grpId="0" animBg="1"/>
      <p:bldP spid="60" grpId="0" animBg="1"/>
      <p:bldP spid="61" grpId="0"/>
      <p:bldP spid="62" grpId="0" animBg="1"/>
      <p:bldP spid="63" grpId="0"/>
      <p:bldP spid="69" grpId="0"/>
      <p:bldP spid="70" grpId="0"/>
      <p:bldP spid="72" grpId="0" animBg="1"/>
      <p:bldP spid="78" grpId="0"/>
      <p:bldP spid="79" grpId="0"/>
      <p:bldP spid="80" grpId="0" animBg="1"/>
      <p:bldP spid="56" grpId="0" animBg="1"/>
      <p:bldP spid="92" grpId="0"/>
      <p:bldP spid="93" grpId="0"/>
      <p:bldP spid="97" grpId="0" animBg="1"/>
      <p:bldP spid="99" grpId="0"/>
      <p:bldP spid="100" grpId="0" animBg="1"/>
      <p:bldP spid="102" grpId="0"/>
      <p:bldP spid="103" grpId="0" animBg="1"/>
      <p:bldP spid="105" grpId="0"/>
      <p:bldP spid="106" grpId="0"/>
      <p:bldP spid="107" grpId="0" animBg="1"/>
      <p:bldP spid="108" grpId="0"/>
      <p:bldP spid="109" grpId="0"/>
      <p:bldP spid="55" grpId="0"/>
      <p:bldP spid="58" grpId="0"/>
      <p:bldP spid="67" grpId="0"/>
      <p:bldP spid="74" grpId="0"/>
      <p:bldP spid="54" grpId="0" animBg="1"/>
      <p:bldP spid="64" grpId="0"/>
      <p:bldP spid="51" grpId="0"/>
      <p:bldP spid="5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Box 13"/>
          <p:cNvSpPr txBox="1">
            <a:spLocks noChangeArrowheads="1"/>
          </p:cNvSpPr>
          <p:nvPr/>
        </p:nvSpPr>
        <p:spPr bwMode="auto">
          <a:xfrm>
            <a:off x="54655" y="2852936"/>
            <a:ext cx="1212062" cy="400110"/>
          </a:xfrm>
          <a:prstGeom prst="rect">
            <a:avLst/>
          </a:prstGeom>
          <a:noFill/>
          <a:ln w="9525">
            <a:noFill/>
            <a:miter lim="800000"/>
            <a:headEnd/>
            <a:tailEnd/>
          </a:ln>
        </p:spPr>
        <p:txBody>
          <a:bodyPr wrap="none">
            <a:spAutoFit/>
          </a:bodyPr>
          <a:lstStyle/>
          <a:p>
            <a:pPr algn="ctr"/>
            <a:r>
              <a:rPr lang="fr-FR" sz="2000" b="1" dirty="0" err="1" smtClean="0">
                <a:solidFill>
                  <a:schemeClr val="accent6">
                    <a:lumMod val="75000"/>
                  </a:schemeClr>
                </a:solidFill>
                <a:latin typeface="Calibri" pitchFamily="34" charset="0"/>
                <a:cs typeface="Times New Roman" pitchFamily="18" charset="0"/>
              </a:rPr>
              <a:t>Methods</a:t>
            </a:r>
            <a:r>
              <a:rPr lang="fr-FR" sz="2000" b="1" dirty="0" smtClean="0">
                <a:solidFill>
                  <a:schemeClr val="accent6">
                    <a:lumMod val="75000"/>
                  </a:schemeClr>
                </a:solidFill>
                <a:latin typeface="Calibri" pitchFamily="34" charset="0"/>
                <a:cs typeface="Times New Roman" pitchFamily="18" charset="0"/>
              </a:rPr>
              <a:t>:</a:t>
            </a:r>
            <a:endParaRPr lang="fr-FR" sz="2000" b="1" i="1" dirty="0">
              <a:solidFill>
                <a:schemeClr val="accent6">
                  <a:lumMod val="75000"/>
                </a:schemeClr>
              </a:solidFill>
              <a:latin typeface="Calibri" pitchFamily="34" charset="0"/>
              <a:cs typeface="Times New Roman" pitchFamily="18" charset="0"/>
            </a:endParaRPr>
          </a:p>
        </p:txBody>
      </p:sp>
      <p:sp>
        <p:nvSpPr>
          <p:cNvPr id="45" name="Line 168"/>
          <p:cNvSpPr>
            <a:spLocks noChangeShapeType="1"/>
          </p:cNvSpPr>
          <p:nvPr/>
        </p:nvSpPr>
        <p:spPr bwMode="auto">
          <a:xfrm flipV="1">
            <a:off x="2195736" y="3284984"/>
            <a:ext cx="1368152" cy="1008112"/>
          </a:xfrm>
          <a:prstGeom prst="line">
            <a:avLst/>
          </a:prstGeom>
          <a:noFill/>
          <a:ln w="0">
            <a:solidFill>
              <a:schemeClr val="tx1"/>
            </a:solidFill>
            <a:round/>
            <a:headEnd/>
            <a:tailEnd type="triangle" w="med" len="med"/>
          </a:ln>
        </p:spPr>
        <p:txBody>
          <a:bodyPr/>
          <a:lstStyle/>
          <a:p>
            <a:endParaRPr lang="fr-FR">
              <a:latin typeface="Calibri" pitchFamily="34" charset="0"/>
            </a:endParaRPr>
          </a:p>
        </p:txBody>
      </p:sp>
      <p:graphicFrame>
        <p:nvGraphicFramePr>
          <p:cNvPr id="28" name="Tableau 27"/>
          <p:cNvGraphicFramePr>
            <a:graphicFrameLocks noGrp="1"/>
          </p:cNvGraphicFramePr>
          <p:nvPr/>
        </p:nvGraphicFramePr>
        <p:xfrm>
          <a:off x="1619670" y="404664"/>
          <a:ext cx="6120682" cy="1828800"/>
        </p:xfrm>
        <a:graphic>
          <a:graphicData uri="http://schemas.openxmlformats.org/drawingml/2006/table">
            <a:tbl>
              <a:tblPr firstRow="1" bandRow="1">
                <a:tableStyleId>{93296810-A885-4BE3-A3E7-6D5BEEA58F35}</a:tableStyleId>
              </a:tblPr>
              <a:tblGrid>
                <a:gridCol w="2664296"/>
                <a:gridCol w="1315012"/>
                <a:gridCol w="1039648"/>
                <a:gridCol w="1101726"/>
              </a:tblGrid>
              <a:tr h="162788">
                <a:tc>
                  <a:txBody>
                    <a:bodyPr/>
                    <a:lstStyle/>
                    <a:p>
                      <a:pPr algn="l"/>
                      <a:r>
                        <a:rPr lang="fr-FR" sz="1400" dirty="0" smtClean="0"/>
                        <a:t>Caractéristiques</a:t>
                      </a:r>
                      <a:endParaRPr lang="fr-FR" sz="1400" b="1" dirty="0">
                        <a:solidFill>
                          <a:schemeClr val="tx1"/>
                        </a:solidFill>
                        <a:latin typeface="Calibri" pitchFamily="34" charset="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400" dirty="0" smtClean="0"/>
                        <a:t>Question I</a:t>
                      </a:r>
                      <a:r>
                        <a:rPr lang="fr-FR" sz="1400" baseline="0" dirty="0" smtClean="0"/>
                        <a:t> et II</a:t>
                      </a:r>
                      <a:endParaRPr lang="fr-FR" sz="1400" b="1" dirty="0" smtClean="0">
                        <a:solidFill>
                          <a:schemeClr val="tx1"/>
                        </a:solidFill>
                        <a:latin typeface="Calibri" pitchFamily="34" charset="0"/>
                        <a:cs typeface="Times New Roman" pitchFamily="18" charset="0"/>
                      </a:endParaRPr>
                    </a:p>
                  </a:txBody>
                  <a:tcPr anchor="ct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Question III</a:t>
                      </a:r>
                      <a:endParaRPr lang="en-US" sz="1400" dirty="0" smtClean="0">
                        <a:solidFill>
                          <a:schemeClr val="tx1"/>
                        </a:solidFill>
                        <a:latin typeface="Calibri" pitchFamily="34" charset="0"/>
                      </a:endParaRPr>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fr-FR" sz="1400" b="1" dirty="0" smtClean="0">
                        <a:solidFill>
                          <a:schemeClr val="accent6">
                            <a:lumMod val="75000"/>
                          </a:schemeClr>
                        </a:solidFill>
                        <a:latin typeface="Times New Roman" pitchFamily="18" charset="0"/>
                        <a:cs typeface="Times New Roman" pitchFamily="18" charset="0"/>
                      </a:endParaRPr>
                    </a:p>
                  </a:txBody>
                  <a:tcPr/>
                </a:tc>
              </a:tr>
              <a:tr h="162788">
                <a:tc>
                  <a:txBody>
                    <a:bodyPr/>
                    <a:lstStyle/>
                    <a:p>
                      <a:pPr algn="l"/>
                      <a:r>
                        <a:rPr lang="fr-FR" sz="1400" dirty="0" err="1" smtClean="0"/>
                        <a:t>Soil</a:t>
                      </a:r>
                      <a:endParaRPr lang="fr-FR" sz="1400" b="0" dirty="0">
                        <a:latin typeface="Calibri" pitchFamily="34" charset="0"/>
                        <a:cs typeface="Times New Roman" pitchFamily="18" charset="0"/>
                      </a:endParaRPr>
                    </a:p>
                  </a:txBody>
                  <a:tcPr/>
                </a:tc>
                <a:tc>
                  <a:txBody>
                    <a:bodyPr/>
                    <a:lstStyle/>
                    <a:p>
                      <a:pPr algn="ctr"/>
                      <a:r>
                        <a:rPr lang="fr-FR" sz="1400" dirty="0" smtClean="0"/>
                        <a:t>Agriculture</a:t>
                      </a:r>
                      <a:endParaRPr lang="fr-FR" sz="1400" b="0" dirty="0">
                        <a:latin typeface="Calibri" pitchFamily="34" charset="0"/>
                        <a:cs typeface="Times New Roman" pitchFamily="18" charset="0"/>
                      </a:endParaRPr>
                    </a:p>
                  </a:txBody>
                  <a:tcPr/>
                </a:tc>
                <a:tc gridSpan="2">
                  <a:txBody>
                    <a:bodyPr/>
                    <a:lstStyle/>
                    <a:p>
                      <a:pPr algn="ctr"/>
                      <a:r>
                        <a:rPr lang="fr-FR" sz="1400" dirty="0" smtClean="0"/>
                        <a:t>Forest</a:t>
                      </a:r>
                      <a:endParaRPr lang="fr-FR" sz="1400" b="0" dirty="0">
                        <a:latin typeface="Calibri" pitchFamily="34" charset="0"/>
                        <a:cs typeface="Times New Roman" pitchFamily="18" charset="0"/>
                      </a:endParaRPr>
                    </a:p>
                  </a:txBody>
                  <a:tcPr/>
                </a:tc>
                <a:tc hMerge="1">
                  <a:txBody>
                    <a:bodyPr/>
                    <a:lstStyle/>
                    <a:p>
                      <a:pPr algn="ctr"/>
                      <a:endParaRPr lang="fr-FR" sz="1400" b="0" dirty="0">
                        <a:latin typeface="Times New Roman" pitchFamily="18" charset="0"/>
                        <a:cs typeface="Times New Roman" pitchFamily="18" charset="0"/>
                      </a:endParaRPr>
                    </a:p>
                  </a:txBody>
                  <a:tcPr/>
                </a:tc>
              </a:tr>
              <a:tr h="266328">
                <a:tc>
                  <a:txBody>
                    <a:bodyPr/>
                    <a:lstStyle/>
                    <a:p>
                      <a:pPr algn="l"/>
                      <a:r>
                        <a:rPr lang="fr-FR" sz="1400" dirty="0" smtClean="0"/>
                        <a:t>Texture</a:t>
                      </a:r>
                      <a:endParaRPr lang="fr-FR" sz="1400" b="0" dirty="0">
                        <a:latin typeface="Calibri" pitchFamily="34" charset="0"/>
                        <a:cs typeface="Times New Roman" pitchFamily="18" charset="0"/>
                      </a:endParaRPr>
                    </a:p>
                  </a:txBody>
                  <a:tcPr/>
                </a:tc>
                <a:tc>
                  <a:txBody>
                    <a:bodyPr/>
                    <a:lstStyle/>
                    <a:p>
                      <a:pPr algn="ctr"/>
                      <a:r>
                        <a:rPr lang="fr-FR" sz="1400" dirty="0" err="1" smtClean="0"/>
                        <a:t>silty</a:t>
                      </a:r>
                      <a:endParaRPr lang="fr-FR" sz="1400" b="0" dirty="0">
                        <a:latin typeface="Calibri" pitchFamily="34" charset="0"/>
                        <a:cs typeface="Times New Roman" pitchFamily="18" charset="0"/>
                      </a:endParaRPr>
                    </a:p>
                  </a:txBody>
                  <a:tcPr anchor="ct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400" dirty="0" err="1" smtClean="0"/>
                        <a:t>sandy</a:t>
                      </a:r>
                      <a:endParaRPr lang="fr-FR" sz="1400" b="0" dirty="0">
                        <a:latin typeface="Calibri" pitchFamily="34" charset="0"/>
                        <a:cs typeface="Times New Roman" pitchFamily="18" charset="0"/>
                      </a:endParaRPr>
                    </a:p>
                  </a:txBody>
                  <a:tcPr anchor="ctr"/>
                </a:tc>
                <a:tc hMerge="1">
                  <a:txBody>
                    <a:bodyPr/>
                    <a:lstStyle/>
                    <a:p>
                      <a:pPr algn="ctr"/>
                      <a:endParaRPr lang="fr-FR" sz="1400" b="0" dirty="0">
                        <a:latin typeface="Calibri" pitchFamily="34" charset="0"/>
                        <a:cs typeface="Times New Roman" pitchFamily="18" charset="0"/>
                      </a:endParaRPr>
                    </a:p>
                  </a:txBody>
                  <a:tcPr anchor="ctr"/>
                </a:tc>
              </a:tr>
              <a:tr h="266328">
                <a:tc>
                  <a:txBody>
                    <a:bodyPr/>
                    <a:lstStyle/>
                    <a:p>
                      <a:pPr algn="l"/>
                      <a:r>
                        <a:rPr lang="fr-FR" sz="1400" dirty="0" err="1" smtClean="0"/>
                        <a:t>Organic</a:t>
                      </a:r>
                      <a:r>
                        <a:rPr lang="fr-FR" sz="1400" dirty="0" smtClean="0"/>
                        <a:t>  contents</a:t>
                      </a:r>
                      <a:r>
                        <a:rPr lang="fr-FR" sz="1400" baseline="0" dirty="0" smtClean="0"/>
                        <a:t> (mg C g</a:t>
                      </a:r>
                      <a:r>
                        <a:rPr lang="fr-FR" sz="1400" baseline="30000" dirty="0" smtClean="0"/>
                        <a:t>-1</a:t>
                      </a:r>
                      <a:r>
                        <a:rPr lang="fr-FR" sz="1400" baseline="0" dirty="0" smtClean="0"/>
                        <a:t> </a:t>
                      </a:r>
                      <a:r>
                        <a:rPr lang="fr-FR" sz="1400" baseline="0" dirty="0" err="1" smtClean="0"/>
                        <a:t>soil</a:t>
                      </a:r>
                      <a:r>
                        <a:rPr lang="fr-FR" sz="1400" baseline="0" dirty="0" smtClean="0"/>
                        <a:t>)</a:t>
                      </a:r>
                      <a:endParaRPr lang="fr-FR" sz="1400" b="0" dirty="0">
                        <a:latin typeface="Calibri" pitchFamily="34" charset="0"/>
                        <a:cs typeface="Times New Roman" pitchFamily="18" charset="0"/>
                      </a:endParaRPr>
                    </a:p>
                  </a:txBody>
                  <a:tcPr/>
                </a:tc>
                <a:tc>
                  <a:txBody>
                    <a:bodyPr/>
                    <a:lstStyle/>
                    <a:p>
                      <a:pPr algn="ctr"/>
                      <a:r>
                        <a:rPr lang="fr-FR" sz="1400" dirty="0" smtClean="0"/>
                        <a:t>8.7</a:t>
                      </a:r>
                      <a:endParaRPr lang="fr-FR" sz="1400" b="0" dirty="0">
                        <a:latin typeface="Calibri" pitchFamily="34" charset="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t>6.9 </a:t>
                      </a:r>
                      <a:endParaRPr lang="fr-FR" sz="1400" b="0" dirty="0">
                        <a:latin typeface="Calibri" pitchFamily="34" charset="0"/>
                        <a:cs typeface="Times New Roman" pitchFamily="18" charset="0"/>
                      </a:endParaRPr>
                    </a:p>
                  </a:txBody>
                  <a:tcPr anchor="ctr"/>
                </a:tc>
                <a:tc>
                  <a:txBody>
                    <a:bodyPr/>
                    <a:lstStyle/>
                    <a:p>
                      <a:pPr algn="ctr"/>
                      <a:r>
                        <a:rPr lang="en-US" sz="1400" dirty="0" smtClean="0"/>
                        <a:t>6.1</a:t>
                      </a:r>
                      <a:endParaRPr lang="fr-FR" sz="1400" b="0" dirty="0">
                        <a:latin typeface="Calibri" pitchFamily="34" charset="0"/>
                        <a:cs typeface="Times New Roman" pitchFamily="18" charset="0"/>
                      </a:endParaRPr>
                    </a:p>
                  </a:txBody>
                  <a:tcPr anchor="ctr"/>
                </a:tc>
              </a:tr>
              <a:tr h="27131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Biomass </a:t>
                      </a:r>
                      <a:r>
                        <a:rPr lang="fr-FR" sz="1400" dirty="0" smtClean="0"/>
                        <a:t>C </a:t>
                      </a:r>
                      <a:r>
                        <a:rPr lang="fr-FR" sz="1400" baseline="0" dirty="0" smtClean="0"/>
                        <a:t> (mg C kg</a:t>
                      </a:r>
                      <a:r>
                        <a:rPr lang="fr-FR" sz="1400" baseline="30000" dirty="0" smtClean="0"/>
                        <a:t>-1</a:t>
                      </a:r>
                      <a:r>
                        <a:rPr lang="fr-FR" sz="1400" baseline="0" dirty="0" smtClean="0"/>
                        <a:t> </a:t>
                      </a:r>
                      <a:r>
                        <a:rPr lang="fr-FR" sz="1400" baseline="0" dirty="0" err="1" smtClean="0"/>
                        <a:t>soil</a:t>
                      </a:r>
                      <a:r>
                        <a:rPr lang="fr-FR" sz="1400" baseline="0" dirty="0" smtClean="0"/>
                        <a:t>)</a:t>
                      </a:r>
                      <a:endParaRPr lang="fr-FR" sz="1400" b="0" dirty="0">
                        <a:latin typeface="Calibri" pitchFamily="34" charset="0"/>
                        <a:cs typeface="Times New Roman" pitchFamily="18" charset="0"/>
                      </a:endParaRPr>
                    </a:p>
                  </a:txBody>
                  <a:tcPr/>
                </a:tc>
                <a:tc>
                  <a:txBody>
                    <a:bodyPr/>
                    <a:lstStyle/>
                    <a:p>
                      <a:pPr algn="ctr"/>
                      <a:r>
                        <a:rPr lang="en-US" sz="1400" dirty="0" smtClean="0"/>
                        <a:t>161</a:t>
                      </a:r>
                      <a:endParaRPr lang="fr-FR" sz="1400" b="0" dirty="0">
                        <a:latin typeface="Calibri" pitchFamily="34" charset="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400" dirty="0" smtClean="0"/>
                        <a:t>40</a:t>
                      </a:r>
                      <a:endParaRPr lang="fr-FR" sz="1400" b="0" dirty="0">
                        <a:latin typeface="Calibri" pitchFamily="34" charset="0"/>
                        <a:cs typeface="Times New Roman" pitchFamily="18" charset="0"/>
                      </a:endParaRPr>
                    </a:p>
                  </a:txBody>
                  <a:tcPr anchor="ctr"/>
                </a:tc>
                <a:tc>
                  <a:txBody>
                    <a:bodyPr/>
                    <a:lstStyle/>
                    <a:p>
                      <a:pPr algn="ctr"/>
                      <a:r>
                        <a:rPr lang="fr-FR" sz="1400" dirty="0" smtClean="0"/>
                        <a:t>35</a:t>
                      </a:r>
                      <a:endParaRPr lang="fr-FR" sz="1400" b="0" dirty="0">
                        <a:latin typeface="Calibri" pitchFamily="34" charset="0"/>
                        <a:cs typeface="Times New Roman" pitchFamily="18" charset="0"/>
                      </a:endParaRPr>
                    </a:p>
                  </a:txBody>
                  <a:tcPr anchor="ctr"/>
                </a:tc>
              </a:tr>
              <a:tr h="1627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pH</a:t>
                      </a:r>
                      <a:endParaRPr lang="fr-FR" sz="1400" b="0" dirty="0">
                        <a:latin typeface="Calibri" pitchFamily="34" charset="0"/>
                        <a:cs typeface="Times New Roman" pitchFamily="18" charset="0"/>
                      </a:endParaRPr>
                    </a:p>
                  </a:txBody>
                  <a:tcPr anchor="ctr"/>
                </a:tc>
                <a:tc>
                  <a:txBody>
                    <a:bodyPr/>
                    <a:lstStyle/>
                    <a:p>
                      <a:pPr algn="ctr"/>
                      <a:r>
                        <a:rPr lang="fr-FR" sz="1400" dirty="0" smtClean="0"/>
                        <a:t>7.6</a:t>
                      </a:r>
                      <a:endParaRPr lang="fr-FR" sz="1400" b="0" dirty="0">
                        <a:latin typeface="Calibri" pitchFamily="34" charset="0"/>
                        <a:cs typeface="Times New Roman" pitchFamily="18" charset="0"/>
                      </a:endParaRPr>
                    </a:p>
                  </a:txBody>
                  <a:tcPr anchor="ctr"/>
                </a:tc>
                <a:tc>
                  <a:txBody>
                    <a:bodyPr/>
                    <a:lstStyle/>
                    <a:p>
                      <a:pPr algn="ctr"/>
                      <a:r>
                        <a:rPr lang="en-US" sz="1400" dirty="0" smtClean="0"/>
                        <a:t>4.9</a:t>
                      </a:r>
                      <a:endParaRPr lang="fr-FR" sz="1400" b="0" dirty="0">
                        <a:latin typeface="Calibri" pitchFamily="34" charset="0"/>
                        <a:cs typeface="Times New Roman" pitchFamily="18" charset="0"/>
                      </a:endParaRPr>
                    </a:p>
                  </a:txBody>
                  <a:tcPr anchor="ctr"/>
                </a:tc>
                <a:tc>
                  <a:txBody>
                    <a:bodyPr/>
                    <a:lstStyle/>
                    <a:p>
                      <a:pPr algn="ctr"/>
                      <a:r>
                        <a:rPr lang="fr-FR" sz="1400" dirty="0" smtClean="0"/>
                        <a:t>6.7</a:t>
                      </a:r>
                      <a:endParaRPr lang="fr-FR" sz="1400" b="0" dirty="0">
                        <a:latin typeface="Calibri" pitchFamily="34" charset="0"/>
                        <a:cs typeface="Times New Roman" pitchFamily="18" charset="0"/>
                      </a:endParaRPr>
                    </a:p>
                  </a:txBody>
                  <a:tcPr anchor="ctr"/>
                </a:tc>
              </a:tr>
            </a:tbl>
          </a:graphicData>
        </a:graphic>
      </p:graphicFrame>
      <p:sp>
        <p:nvSpPr>
          <p:cNvPr id="33" name="Rectangle 32"/>
          <p:cNvSpPr/>
          <p:nvPr/>
        </p:nvSpPr>
        <p:spPr>
          <a:xfrm>
            <a:off x="-119780" y="332656"/>
            <a:ext cx="1667444" cy="400110"/>
          </a:xfrm>
          <a:prstGeom prst="rect">
            <a:avLst/>
          </a:prstGeom>
        </p:spPr>
        <p:txBody>
          <a:bodyPr wrap="none">
            <a:spAutoFit/>
          </a:bodyPr>
          <a:lstStyle/>
          <a:p>
            <a:pPr algn="r"/>
            <a:r>
              <a:rPr lang="en-US" sz="2000" b="1" dirty="0" smtClean="0">
                <a:solidFill>
                  <a:schemeClr val="accent6">
                    <a:lumMod val="75000"/>
                  </a:schemeClr>
                </a:solidFill>
                <a:latin typeface="Calibri" pitchFamily="34" charset="0"/>
                <a:cs typeface="Times New Roman" pitchFamily="18" charset="0"/>
              </a:rPr>
              <a:t>Choice of soil:</a:t>
            </a:r>
            <a:endParaRPr lang="en-US" sz="2000" b="1" dirty="0">
              <a:solidFill>
                <a:schemeClr val="accent6">
                  <a:lumMod val="75000"/>
                </a:schemeClr>
              </a:solidFill>
              <a:latin typeface="Calibri" pitchFamily="34" charset="0"/>
              <a:cs typeface="Times New Roman" pitchFamily="18" charset="0"/>
            </a:endParaRPr>
          </a:p>
        </p:txBody>
      </p:sp>
      <p:sp>
        <p:nvSpPr>
          <p:cNvPr id="29" name="Text Box 10"/>
          <p:cNvSpPr txBox="1">
            <a:spLocks noChangeArrowheads="1"/>
          </p:cNvSpPr>
          <p:nvPr/>
        </p:nvSpPr>
        <p:spPr bwMode="auto">
          <a:xfrm>
            <a:off x="0" y="0"/>
            <a:ext cx="9144000" cy="307777"/>
          </a:xfrm>
          <a:prstGeom prst="rect">
            <a:avLst/>
          </a:prstGeom>
          <a:solidFill>
            <a:schemeClr val="accent6">
              <a:lumMod val="75000"/>
              <a:alpha val="50000"/>
            </a:schemeClr>
          </a:solidFill>
          <a:ln w="9525">
            <a:noFill/>
            <a:miter lim="800000"/>
            <a:headEnd/>
            <a:tailEnd/>
          </a:ln>
        </p:spPr>
        <p:txBody>
          <a:bodyPr>
            <a:spAutoFit/>
          </a:bodyPr>
          <a:lstStyle/>
          <a:p>
            <a:pPr algn="r"/>
            <a:r>
              <a:rPr lang="fr-FR" sz="1400" i="1" dirty="0" err="1" smtClean="0">
                <a:latin typeface="Times New Roman" pitchFamily="18" charset="0"/>
                <a:cs typeface="Times New Roman" pitchFamily="18" charset="0"/>
              </a:rPr>
              <a:t>Strategy</a:t>
            </a:r>
            <a:r>
              <a:rPr lang="fr-FR" sz="1400" i="1" dirty="0" smtClean="0">
                <a:latin typeface="Times New Roman" pitchFamily="18" charset="0"/>
                <a:cs typeface="Times New Roman" pitchFamily="18" charset="0"/>
              </a:rPr>
              <a:t> &amp; </a:t>
            </a:r>
            <a:r>
              <a:rPr lang="fr-FR" sz="1400" i="1" dirty="0" err="1" smtClean="0">
                <a:latin typeface="Times New Roman" pitchFamily="18" charset="0"/>
                <a:cs typeface="Times New Roman" pitchFamily="18" charset="0"/>
              </a:rPr>
              <a:t>methods</a:t>
            </a:r>
            <a:endParaRPr lang="fr-FR" sz="1400" i="1" dirty="0">
              <a:latin typeface="Times New Roman" pitchFamily="18" charset="0"/>
              <a:cs typeface="Times New Roman" pitchFamily="18" charset="0"/>
            </a:endParaRPr>
          </a:p>
        </p:txBody>
      </p:sp>
      <p:sp>
        <p:nvSpPr>
          <p:cNvPr id="35" name="ZoneTexte 34"/>
          <p:cNvSpPr txBox="1"/>
          <p:nvPr/>
        </p:nvSpPr>
        <p:spPr>
          <a:xfrm>
            <a:off x="36512" y="5076473"/>
            <a:ext cx="2231232" cy="584775"/>
          </a:xfrm>
          <a:prstGeom prst="rect">
            <a:avLst/>
          </a:prstGeom>
          <a:noFill/>
        </p:spPr>
        <p:txBody>
          <a:bodyPr wrap="square" rtlCol="0">
            <a:spAutoFit/>
          </a:bodyPr>
          <a:lstStyle/>
          <a:p>
            <a:pPr algn="ctr"/>
            <a:r>
              <a:rPr lang="en-US" sz="1600" b="1" dirty="0" smtClean="0">
                <a:solidFill>
                  <a:schemeClr val="accent6">
                    <a:lumMod val="75000"/>
                  </a:schemeClr>
                </a:solidFill>
                <a:latin typeface="Calibri" pitchFamily="34" charset="0"/>
              </a:rPr>
              <a:t>Dynamics of decomposition</a:t>
            </a:r>
            <a:endParaRPr lang="en-US" sz="1600" b="1" dirty="0">
              <a:solidFill>
                <a:schemeClr val="accent6">
                  <a:lumMod val="75000"/>
                </a:schemeClr>
              </a:solidFill>
              <a:latin typeface="Calibri" pitchFamily="34" charset="0"/>
            </a:endParaRPr>
          </a:p>
        </p:txBody>
      </p:sp>
      <p:sp>
        <p:nvSpPr>
          <p:cNvPr id="42" name="ZoneTexte 41"/>
          <p:cNvSpPr txBox="1"/>
          <p:nvPr/>
        </p:nvSpPr>
        <p:spPr>
          <a:xfrm>
            <a:off x="6768752" y="2620069"/>
            <a:ext cx="2267744" cy="1569660"/>
          </a:xfrm>
          <a:prstGeom prst="rect">
            <a:avLst/>
          </a:prstGeom>
          <a:solidFill>
            <a:schemeClr val="accent6">
              <a:lumMod val="20000"/>
              <a:lumOff val="80000"/>
            </a:schemeClr>
          </a:solid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pPr lvl="0">
              <a:buFont typeface="Wingdings" pitchFamily="2" charset="2"/>
              <a:buChar char="Ø"/>
            </a:pPr>
            <a:r>
              <a:rPr lang="fr-FR" sz="1600" b="1" dirty="0" smtClean="0">
                <a:solidFill>
                  <a:schemeClr val="accent6">
                    <a:lumMod val="75000"/>
                  </a:schemeClr>
                </a:solidFill>
                <a:latin typeface="Calibri" pitchFamily="34" charset="0"/>
                <a:ea typeface="Tahoma" pitchFamily="34" charset="0"/>
                <a:cs typeface="Tahoma" pitchFamily="34" charset="0"/>
              </a:rPr>
              <a:t> </a:t>
            </a:r>
            <a:r>
              <a:rPr lang="fr-FR" sz="1600" b="1" dirty="0" err="1" smtClean="0">
                <a:solidFill>
                  <a:schemeClr val="accent6">
                    <a:lumMod val="75000"/>
                  </a:schemeClr>
                </a:solidFill>
                <a:latin typeface="Calibri" pitchFamily="34" charset="0"/>
                <a:ea typeface="Tahoma" pitchFamily="34" charset="0"/>
                <a:cs typeface="Tahoma" pitchFamily="34" charset="0"/>
              </a:rPr>
              <a:t>Chemical</a:t>
            </a:r>
            <a:r>
              <a:rPr lang="fr-FR" sz="1600" b="1" dirty="0" smtClean="0">
                <a:solidFill>
                  <a:schemeClr val="accent6">
                    <a:lumMod val="75000"/>
                  </a:schemeClr>
                </a:solidFill>
                <a:latin typeface="Calibri" pitchFamily="34" charset="0"/>
                <a:ea typeface="Tahoma" pitchFamily="34" charset="0"/>
                <a:cs typeface="Tahoma" pitchFamily="34" charset="0"/>
              </a:rPr>
              <a:t> </a:t>
            </a:r>
            <a:r>
              <a:rPr lang="fr-FR" sz="1600" b="1" dirty="0" err="1" smtClean="0">
                <a:solidFill>
                  <a:schemeClr val="accent6">
                    <a:lumMod val="75000"/>
                  </a:schemeClr>
                </a:solidFill>
                <a:latin typeface="Calibri" pitchFamily="34" charset="0"/>
                <a:ea typeface="Tahoma" pitchFamily="34" charset="0"/>
                <a:cs typeface="Tahoma" pitchFamily="34" charset="0"/>
              </a:rPr>
              <a:t>analysis</a:t>
            </a:r>
            <a:endParaRPr lang="fr-FR" sz="1600" b="1" dirty="0" smtClean="0">
              <a:solidFill>
                <a:schemeClr val="accent6">
                  <a:lumMod val="75000"/>
                </a:schemeClr>
              </a:solidFill>
              <a:latin typeface="Calibri" pitchFamily="34" charset="0"/>
              <a:ea typeface="Tahoma" pitchFamily="34" charset="0"/>
              <a:cs typeface="Tahoma" pitchFamily="34" charset="0"/>
            </a:endParaRPr>
          </a:p>
          <a:p>
            <a:pPr lvl="0">
              <a:buFont typeface="Wingdings" pitchFamily="2" charset="2"/>
              <a:buChar char="ü"/>
            </a:pPr>
            <a:r>
              <a:rPr lang="fr-FR" sz="1600" dirty="0" smtClean="0">
                <a:latin typeface="Calibri" pitchFamily="34" charset="0"/>
                <a:ea typeface="Tahoma" pitchFamily="34" charset="0"/>
                <a:cs typeface="Tahoma" pitchFamily="34" charset="0"/>
              </a:rPr>
              <a:t> C/N</a:t>
            </a:r>
          </a:p>
          <a:p>
            <a:pPr>
              <a:buFont typeface="Wingdings" pitchFamily="2" charset="2"/>
              <a:buChar char="ü"/>
            </a:pPr>
            <a:r>
              <a:rPr lang="fr-FR" sz="1600" dirty="0" smtClean="0">
                <a:latin typeface="Calibri" pitchFamily="34" charset="0"/>
                <a:ea typeface="Tahoma" pitchFamily="34" charset="0"/>
                <a:cs typeface="Tahoma" pitchFamily="34" charset="0"/>
              </a:rPr>
              <a:t>Soluble</a:t>
            </a:r>
          </a:p>
          <a:p>
            <a:pPr>
              <a:buFont typeface="Wingdings" pitchFamily="2" charset="2"/>
              <a:buChar char="ü"/>
            </a:pPr>
            <a:r>
              <a:rPr lang="fr-FR" sz="1600" dirty="0" err="1" smtClean="0">
                <a:latin typeface="Calibri" pitchFamily="34" charset="0"/>
                <a:ea typeface="Tahoma" pitchFamily="34" charset="0"/>
                <a:cs typeface="Tahoma" pitchFamily="34" charset="0"/>
              </a:rPr>
              <a:t>Glucan</a:t>
            </a:r>
            <a:endParaRPr lang="fr-FR" sz="1600" dirty="0" smtClean="0">
              <a:latin typeface="Calibri" pitchFamily="34" charset="0"/>
              <a:ea typeface="Tahoma" pitchFamily="34" charset="0"/>
              <a:cs typeface="Tahoma" pitchFamily="34" charset="0"/>
            </a:endParaRPr>
          </a:p>
          <a:p>
            <a:pPr>
              <a:buFont typeface="Wingdings" pitchFamily="2" charset="2"/>
              <a:buChar char="ü"/>
            </a:pPr>
            <a:r>
              <a:rPr lang="fr-FR" sz="1600" dirty="0" err="1" smtClean="0">
                <a:latin typeface="Calibri" pitchFamily="34" charset="0"/>
                <a:ea typeface="Tahoma" pitchFamily="34" charset="0"/>
                <a:cs typeface="Tahoma" pitchFamily="34" charset="0"/>
              </a:rPr>
              <a:t>Xylan</a:t>
            </a:r>
            <a:endParaRPr lang="fr-FR" sz="1600" dirty="0" smtClean="0">
              <a:latin typeface="Calibri" pitchFamily="34" charset="0"/>
              <a:ea typeface="Tahoma" pitchFamily="34" charset="0"/>
              <a:cs typeface="Tahoma" pitchFamily="34" charset="0"/>
            </a:endParaRPr>
          </a:p>
          <a:p>
            <a:pPr>
              <a:buFont typeface="Wingdings" pitchFamily="2" charset="2"/>
              <a:buChar char="ü"/>
            </a:pPr>
            <a:r>
              <a:rPr lang="fr-FR" sz="1600" dirty="0" err="1" smtClean="0">
                <a:latin typeface="Calibri" pitchFamily="34" charset="0"/>
                <a:ea typeface="Tahoma" pitchFamily="34" charset="0"/>
                <a:cs typeface="Tahoma" pitchFamily="34" charset="0"/>
              </a:rPr>
              <a:t>Lignin</a:t>
            </a:r>
            <a:endParaRPr lang="fr-FR" sz="1600" dirty="0">
              <a:latin typeface="Calibri" pitchFamily="34" charset="0"/>
              <a:ea typeface="Tahoma" pitchFamily="34" charset="0"/>
              <a:cs typeface="Tahoma" pitchFamily="34" charset="0"/>
            </a:endParaRPr>
          </a:p>
        </p:txBody>
      </p:sp>
      <p:pic>
        <p:nvPicPr>
          <p:cNvPr id="47" name="Picture 2" descr="http://3.bp.blogspot.com/_i8WfJnahe74/RmUAWf1iuhI/AAAAAAAAACo/9VvQhHtF9lw/s400/measuring+setup.jpg"/>
          <p:cNvPicPr>
            <a:picLocks noChangeAspect="1" noChangeArrowheads="1"/>
          </p:cNvPicPr>
          <p:nvPr/>
        </p:nvPicPr>
        <p:blipFill>
          <a:blip r:embed="rId3" cstate="print"/>
          <a:srcRect/>
          <a:stretch>
            <a:fillRect/>
          </a:stretch>
        </p:blipFill>
        <p:spPr bwMode="auto">
          <a:xfrm>
            <a:off x="5327496" y="5949280"/>
            <a:ext cx="1188720" cy="891540"/>
          </a:xfrm>
          <a:prstGeom prst="rect">
            <a:avLst/>
          </a:prstGeom>
          <a:noFill/>
        </p:spPr>
      </p:pic>
      <p:sp>
        <p:nvSpPr>
          <p:cNvPr id="30" name="Rectangle 29"/>
          <p:cNvSpPr/>
          <p:nvPr/>
        </p:nvSpPr>
        <p:spPr>
          <a:xfrm>
            <a:off x="3563888" y="5013176"/>
            <a:ext cx="1512168" cy="338554"/>
          </a:xfrm>
          <a:prstGeom prst="rect">
            <a:avLst/>
          </a:prstGeom>
          <a:solidFill>
            <a:schemeClr val="accent6">
              <a:lumMod val="20000"/>
              <a:lumOff val="80000"/>
            </a:schemeClr>
          </a:solidFill>
          <a:ln>
            <a:noFill/>
          </a:ln>
          <a:effectLst/>
          <a:scene3d>
            <a:camera prst="orthographicFront">
              <a:rot lat="0" lon="0" rev="0"/>
            </a:camera>
            <a:lightRig rig="chilly" dir="t">
              <a:rot lat="0" lon="0" rev="18480000"/>
            </a:lightRig>
          </a:scene3d>
          <a:sp3d prstMaterial="clear">
            <a:bevelT h="63500"/>
          </a:sp3d>
        </p:spPr>
        <p:txBody>
          <a:bodyPr wrap="square">
            <a:spAutoFit/>
          </a:bodyPr>
          <a:lstStyle/>
          <a:p>
            <a:pPr algn="ctr"/>
            <a:r>
              <a:rPr lang="fr-FR" sz="1600" b="1" dirty="0" err="1" smtClean="0">
                <a:latin typeface="Calibri" pitchFamily="34" charset="0"/>
                <a:cs typeface="Times New Roman" pitchFamily="18" charset="0"/>
              </a:rPr>
              <a:t>residue</a:t>
            </a:r>
            <a:r>
              <a:rPr lang="fr-FR" sz="1600" b="1" dirty="0" smtClean="0">
                <a:latin typeface="Calibri" pitchFamily="34" charset="0"/>
                <a:cs typeface="Times New Roman" pitchFamily="18" charset="0"/>
              </a:rPr>
              <a:t> + </a:t>
            </a:r>
            <a:r>
              <a:rPr lang="fr-FR" sz="1600" b="1" dirty="0" err="1" smtClean="0">
                <a:latin typeface="Calibri" pitchFamily="34" charset="0"/>
                <a:cs typeface="Times New Roman" pitchFamily="18" charset="0"/>
              </a:rPr>
              <a:t>Soil</a:t>
            </a:r>
            <a:endParaRPr lang="fr-FR" sz="1600" dirty="0">
              <a:latin typeface="Calibri" pitchFamily="34" charset="0"/>
            </a:endParaRPr>
          </a:p>
        </p:txBody>
      </p:sp>
      <p:sp>
        <p:nvSpPr>
          <p:cNvPr id="34" name="Rectangle 33"/>
          <p:cNvSpPr/>
          <p:nvPr/>
        </p:nvSpPr>
        <p:spPr>
          <a:xfrm>
            <a:off x="6768752" y="5229200"/>
            <a:ext cx="2267744" cy="1015663"/>
          </a:xfrm>
          <a:prstGeom prst="rect">
            <a:avLst/>
          </a:prstGeom>
          <a:solidFill>
            <a:schemeClr val="accent6">
              <a:lumMod val="20000"/>
              <a:lumOff val="80000"/>
            </a:schemeClr>
          </a:solidFill>
          <a:ln>
            <a:noFill/>
          </a:ln>
          <a:effectLst/>
          <a:scene3d>
            <a:camera prst="orthographicFront">
              <a:rot lat="0" lon="0" rev="0"/>
            </a:camera>
            <a:lightRig rig="chilly" dir="t">
              <a:rot lat="0" lon="0" rev="18480000"/>
            </a:lightRig>
          </a:scene3d>
          <a:sp3d prstMaterial="clear">
            <a:bevelT h="63500"/>
          </a:sp3d>
        </p:spPr>
        <p:txBody>
          <a:bodyPr wrap="square">
            <a:spAutoFit/>
          </a:bodyPr>
          <a:lstStyle/>
          <a:p>
            <a:pPr algn="ctr">
              <a:buFont typeface="Wingdings" pitchFamily="2" charset="2"/>
              <a:buChar char="Ø"/>
            </a:pPr>
            <a:r>
              <a:rPr lang="fr-FR" sz="1600" dirty="0" smtClean="0">
                <a:solidFill>
                  <a:schemeClr val="accent6">
                    <a:lumMod val="75000"/>
                  </a:schemeClr>
                </a:solidFill>
                <a:latin typeface="Calibri" pitchFamily="34" charset="0"/>
                <a:cs typeface="Times New Roman" pitchFamily="18" charset="0"/>
              </a:rPr>
              <a:t> </a:t>
            </a:r>
            <a:r>
              <a:rPr lang="fr-FR" sz="1600" b="1" dirty="0" smtClean="0">
                <a:solidFill>
                  <a:schemeClr val="accent6">
                    <a:lumMod val="75000"/>
                  </a:schemeClr>
                </a:solidFill>
                <a:latin typeface="Calibri" pitchFamily="34" charset="0"/>
                <a:cs typeface="Times New Roman" pitchFamily="18" charset="0"/>
              </a:rPr>
              <a:t>Teneur en Composés phénoliques (VSC)</a:t>
            </a:r>
          </a:p>
          <a:p>
            <a:pPr algn="ctr"/>
            <a:r>
              <a:rPr lang="fr-FR" sz="1600" b="1" dirty="0" err="1" smtClean="0">
                <a:solidFill>
                  <a:schemeClr val="accent6">
                    <a:lumMod val="75000"/>
                  </a:schemeClr>
                </a:solidFill>
                <a:latin typeface="Calibri" pitchFamily="34" charset="0"/>
                <a:ea typeface="Tahoma" pitchFamily="34" charset="0"/>
                <a:cs typeface="Tahoma" pitchFamily="34" charset="0"/>
              </a:rPr>
              <a:t>oxidation</a:t>
            </a:r>
            <a:r>
              <a:rPr lang="fr-FR" sz="1600" b="1" dirty="0" smtClean="0">
                <a:solidFill>
                  <a:schemeClr val="accent6">
                    <a:lumMod val="75000"/>
                  </a:schemeClr>
                </a:solidFill>
                <a:latin typeface="Calibri" pitchFamily="34" charset="0"/>
                <a:ea typeface="Tahoma" pitchFamily="34" charset="0"/>
                <a:cs typeface="Tahoma" pitchFamily="34" charset="0"/>
              </a:rPr>
              <a:t> cuprique</a:t>
            </a:r>
          </a:p>
          <a:p>
            <a:pPr algn="ctr"/>
            <a:r>
              <a:rPr lang="fr-FR" sz="1200" dirty="0" smtClean="0">
                <a:solidFill>
                  <a:schemeClr val="tx2">
                    <a:lumMod val="60000"/>
                    <a:lumOff val="40000"/>
                  </a:schemeClr>
                </a:solidFill>
                <a:latin typeface="Calibri" pitchFamily="34" charset="0"/>
                <a:cs typeface="Times New Roman" pitchFamily="18" charset="0"/>
              </a:rPr>
              <a:t>(</a:t>
            </a:r>
            <a:r>
              <a:rPr lang="fr-FR" sz="1200" dirty="0" err="1" smtClean="0">
                <a:solidFill>
                  <a:schemeClr val="tx2">
                    <a:lumMod val="60000"/>
                    <a:lumOff val="40000"/>
                  </a:schemeClr>
                </a:solidFill>
                <a:latin typeface="Calibri" pitchFamily="34" charset="0"/>
                <a:cs typeface="Times New Roman" pitchFamily="18" charset="0"/>
              </a:rPr>
              <a:t>Machinet</a:t>
            </a:r>
            <a:r>
              <a:rPr lang="fr-FR" sz="1200" dirty="0" smtClean="0">
                <a:solidFill>
                  <a:schemeClr val="tx2">
                    <a:lumMod val="60000"/>
                    <a:lumOff val="40000"/>
                  </a:schemeClr>
                </a:solidFill>
                <a:latin typeface="Calibri" pitchFamily="34" charset="0"/>
                <a:cs typeface="Times New Roman" pitchFamily="18" charset="0"/>
              </a:rPr>
              <a:t> et al., 2011)</a:t>
            </a:r>
            <a:endParaRPr lang="fr-FR" sz="1200" dirty="0" smtClean="0">
              <a:solidFill>
                <a:schemeClr val="accent6">
                  <a:lumMod val="75000"/>
                </a:schemeClr>
              </a:solidFill>
              <a:latin typeface="Calibri" pitchFamily="34" charset="0"/>
              <a:cs typeface="Times New Roman" pitchFamily="18" charset="0"/>
            </a:endParaRPr>
          </a:p>
        </p:txBody>
      </p:sp>
      <p:sp>
        <p:nvSpPr>
          <p:cNvPr id="26" name="Espace réservé du numéro de diapositive 25"/>
          <p:cNvSpPr>
            <a:spLocks noGrp="1"/>
          </p:cNvSpPr>
          <p:nvPr>
            <p:ph type="sldNum" sz="quarter" idx="12"/>
          </p:nvPr>
        </p:nvSpPr>
        <p:spPr>
          <a:xfrm>
            <a:off x="7010400" y="6492875"/>
            <a:ext cx="2133600" cy="365125"/>
          </a:xfrm>
        </p:spPr>
        <p:txBody>
          <a:bodyPr/>
          <a:lstStyle/>
          <a:p>
            <a:fld id="{D82FCD76-FEE6-4C4C-A6B5-510E85F6A55D}" type="slidenum">
              <a:rPr lang="fr-FR" smtClean="0">
                <a:latin typeface="Calibri" pitchFamily="34" charset="0"/>
              </a:rPr>
              <a:pPr/>
              <a:t>12</a:t>
            </a:fld>
            <a:endParaRPr lang="fr-FR" dirty="0">
              <a:latin typeface="Calibri" pitchFamily="34" charset="0"/>
            </a:endParaRPr>
          </a:p>
        </p:txBody>
      </p:sp>
      <p:sp>
        <p:nvSpPr>
          <p:cNvPr id="46" name="Rectangle 45"/>
          <p:cNvSpPr/>
          <p:nvPr/>
        </p:nvSpPr>
        <p:spPr>
          <a:xfrm>
            <a:off x="3563888" y="3162454"/>
            <a:ext cx="1296144" cy="338554"/>
          </a:xfrm>
          <a:prstGeom prst="rect">
            <a:avLst/>
          </a:prstGeom>
          <a:solidFill>
            <a:schemeClr val="accent6">
              <a:lumMod val="20000"/>
              <a:lumOff val="80000"/>
            </a:schemeClr>
          </a:solidFill>
          <a:ln>
            <a:noFill/>
          </a:ln>
          <a:effectLst/>
          <a:scene3d>
            <a:camera prst="orthographicFront">
              <a:rot lat="0" lon="0" rev="0"/>
            </a:camera>
            <a:lightRig rig="chilly" dir="t">
              <a:rot lat="0" lon="0" rev="18480000"/>
            </a:lightRig>
          </a:scene3d>
          <a:sp3d prstMaterial="clear">
            <a:bevelT h="63500"/>
          </a:sp3d>
        </p:spPr>
        <p:txBody>
          <a:bodyPr wrap="square">
            <a:spAutoFit/>
          </a:bodyPr>
          <a:lstStyle/>
          <a:p>
            <a:pPr algn="ctr"/>
            <a:r>
              <a:rPr lang="fr-FR" sz="1600" b="1" dirty="0" smtClean="0">
                <a:latin typeface="Calibri" pitchFamily="34" charset="0"/>
                <a:cs typeface="Times New Roman" pitchFamily="18" charset="0"/>
              </a:rPr>
              <a:t>Plant </a:t>
            </a:r>
            <a:r>
              <a:rPr lang="fr-FR" sz="1600" b="1" dirty="0" err="1" smtClean="0">
                <a:latin typeface="Calibri" pitchFamily="34" charset="0"/>
                <a:cs typeface="Times New Roman" pitchFamily="18" charset="0"/>
              </a:rPr>
              <a:t>residue</a:t>
            </a:r>
            <a:endParaRPr lang="fr-FR" sz="1600" dirty="0">
              <a:latin typeface="Calibri" pitchFamily="34" charset="0"/>
            </a:endParaRPr>
          </a:p>
        </p:txBody>
      </p:sp>
      <p:sp>
        <p:nvSpPr>
          <p:cNvPr id="17" name="Line 168"/>
          <p:cNvSpPr>
            <a:spLocks noChangeShapeType="1"/>
          </p:cNvSpPr>
          <p:nvPr/>
        </p:nvSpPr>
        <p:spPr bwMode="auto">
          <a:xfrm>
            <a:off x="2195736" y="4293096"/>
            <a:ext cx="1368152" cy="864096"/>
          </a:xfrm>
          <a:prstGeom prst="line">
            <a:avLst/>
          </a:prstGeom>
          <a:noFill/>
          <a:ln w="0">
            <a:solidFill>
              <a:schemeClr val="tx1"/>
            </a:solidFill>
            <a:round/>
            <a:headEnd/>
            <a:tailEnd type="triangle" w="med" len="med"/>
          </a:ln>
        </p:spPr>
        <p:txBody>
          <a:bodyPr/>
          <a:lstStyle/>
          <a:p>
            <a:endParaRPr lang="fr-FR">
              <a:latin typeface="Calibri" pitchFamily="34" charset="0"/>
            </a:endParaRPr>
          </a:p>
        </p:txBody>
      </p:sp>
      <p:sp>
        <p:nvSpPr>
          <p:cNvPr id="43" name="Rectangle 42"/>
          <p:cNvSpPr/>
          <p:nvPr/>
        </p:nvSpPr>
        <p:spPr>
          <a:xfrm>
            <a:off x="3059832" y="5982379"/>
            <a:ext cx="2160748" cy="830997"/>
          </a:xfrm>
          <a:prstGeom prst="rect">
            <a:avLst/>
          </a:prstGeom>
          <a:solidFill>
            <a:schemeClr val="accent6">
              <a:lumMod val="20000"/>
              <a:lumOff val="80000"/>
            </a:schemeClr>
          </a:solidFill>
          <a:ln>
            <a:noFill/>
          </a:ln>
          <a:effectLst/>
          <a:scene3d>
            <a:camera prst="orthographicFront">
              <a:rot lat="0" lon="0" rev="0"/>
            </a:camera>
            <a:lightRig rig="chilly" dir="t">
              <a:rot lat="0" lon="0" rev="18480000"/>
            </a:lightRig>
          </a:scene3d>
          <a:sp3d prstMaterial="clear">
            <a:bevelT h="63500"/>
          </a:sp3d>
        </p:spPr>
        <p:txBody>
          <a:bodyPr wrap="square">
            <a:spAutoFit/>
          </a:bodyPr>
          <a:lstStyle/>
          <a:p>
            <a:pPr>
              <a:buFont typeface="Wingdings" pitchFamily="2" charset="2"/>
              <a:buChar char="Ø"/>
            </a:pPr>
            <a:r>
              <a:rPr lang="fr-FR" sz="1600" b="1" dirty="0" smtClean="0">
                <a:solidFill>
                  <a:schemeClr val="accent6">
                    <a:lumMod val="75000"/>
                  </a:schemeClr>
                </a:solidFill>
                <a:latin typeface="Calibri" pitchFamily="34" charset="0"/>
                <a:cs typeface="Times New Roman" pitchFamily="18" charset="0"/>
              </a:rPr>
              <a:t> C </a:t>
            </a:r>
            <a:r>
              <a:rPr lang="fr-FR" sz="1600" b="1" dirty="0" err="1" smtClean="0">
                <a:solidFill>
                  <a:schemeClr val="accent6">
                    <a:lumMod val="75000"/>
                  </a:schemeClr>
                </a:solidFill>
                <a:latin typeface="Calibri" pitchFamily="34" charset="0"/>
                <a:cs typeface="Times New Roman" pitchFamily="18" charset="0"/>
              </a:rPr>
              <a:t>Mineralization</a:t>
            </a:r>
            <a:endParaRPr lang="fr-FR" sz="1600" b="1" dirty="0" smtClean="0">
              <a:solidFill>
                <a:schemeClr val="accent6">
                  <a:lumMod val="75000"/>
                </a:schemeClr>
              </a:solidFill>
              <a:latin typeface="Calibri" pitchFamily="34" charset="0"/>
              <a:cs typeface="Times New Roman" pitchFamily="18" charset="0"/>
            </a:endParaRPr>
          </a:p>
          <a:p>
            <a:r>
              <a:rPr lang="fr-FR" sz="1600" dirty="0" smtClean="0">
                <a:latin typeface="Calibri" pitchFamily="34" charset="0"/>
                <a:cs typeface="Times New Roman" pitchFamily="18" charset="0"/>
              </a:rPr>
              <a:t>           </a:t>
            </a:r>
            <a:r>
              <a:rPr lang="fr-FR" sz="1600" baseline="30000" dirty="0" smtClean="0">
                <a:latin typeface="Calibri" pitchFamily="34" charset="0"/>
                <a:cs typeface="Times New Roman" pitchFamily="18" charset="0"/>
              </a:rPr>
              <a:t>12</a:t>
            </a:r>
            <a:r>
              <a:rPr lang="fr-FR" sz="1600" dirty="0" smtClean="0">
                <a:latin typeface="Calibri" pitchFamily="34" charset="0"/>
                <a:cs typeface="Times New Roman" pitchFamily="18" charset="0"/>
              </a:rPr>
              <a:t>C-CO</a:t>
            </a:r>
            <a:r>
              <a:rPr lang="fr-FR" sz="1600" baseline="-25000" dirty="0" smtClean="0">
                <a:latin typeface="Calibri" pitchFamily="34" charset="0"/>
                <a:cs typeface="Times New Roman" pitchFamily="18" charset="0"/>
              </a:rPr>
              <a:t>2 </a:t>
            </a:r>
            <a:endParaRPr lang="fr-FR" sz="1600" dirty="0" smtClean="0">
              <a:latin typeface="Calibri" pitchFamily="34" charset="0"/>
              <a:cs typeface="Times New Roman" pitchFamily="18" charset="0"/>
            </a:endParaRPr>
          </a:p>
          <a:p>
            <a:r>
              <a:rPr lang="fr-FR" sz="1600" baseline="30000" dirty="0" smtClean="0">
                <a:latin typeface="Calibri" pitchFamily="34" charset="0"/>
                <a:cs typeface="Times New Roman" pitchFamily="18" charset="0"/>
              </a:rPr>
              <a:t>                 13</a:t>
            </a:r>
            <a:r>
              <a:rPr lang="fr-FR" sz="1600" dirty="0" smtClean="0">
                <a:latin typeface="Calibri" pitchFamily="34" charset="0"/>
                <a:cs typeface="Times New Roman" pitchFamily="18" charset="0"/>
              </a:rPr>
              <a:t>C-CO</a:t>
            </a:r>
            <a:r>
              <a:rPr lang="fr-FR" sz="1600" baseline="-25000" dirty="0" smtClean="0">
                <a:latin typeface="Calibri" pitchFamily="34" charset="0"/>
                <a:cs typeface="Times New Roman" pitchFamily="18" charset="0"/>
              </a:rPr>
              <a:t>2</a:t>
            </a:r>
            <a:endParaRPr lang="fr-FR" sz="1600" dirty="0">
              <a:latin typeface="Calibri" pitchFamily="34" charset="0"/>
            </a:endParaRPr>
          </a:p>
        </p:txBody>
      </p:sp>
      <p:sp>
        <p:nvSpPr>
          <p:cNvPr id="21" name="Line 168"/>
          <p:cNvSpPr>
            <a:spLocks noChangeShapeType="1"/>
          </p:cNvSpPr>
          <p:nvPr/>
        </p:nvSpPr>
        <p:spPr bwMode="auto">
          <a:xfrm flipV="1">
            <a:off x="4932040" y="3284984"/>
            <a:ext cx="1800200" cy="0"/>
          </a:xfrm>
          <a:prstGeom prst="line">
            <a:avLst/>
          </a:prstGeom>
          <a:noFill/>
          <a:ln w="0">
            <a:solidFill>
              <a:schemeClr val="tx1"/>
            </a:solidFill>
            <a:round/>
            <a:headEnd/>
            <a:tailEnd type="triangle" w="med" len="med"/>
          </a:ln>
        </p:spPr>
        <p:txBody>
          <a:bodyPr/>
          <a:lstStyle/>
          <a:p>
            <a:endParaRPr lang="fr-FR">
              <a:latin typeface="Calibri" pitchFamily="34" charset="0"/>
            </a:endParaRPr>
          </a:p>
        </p:txBody>
      </p:sp>
      <p:pic>
        <p:nvPicPr>
          <p:cNvPr id="4" name="Picture 16" descr="Divers 037"/>
          <p:cNvPicPr>
            <a:picLocks noChangeAspect="1" noChangeArrowheads="1"/>
          </p:cNvPicPr>
          <p:nvPr/>
        </p:nvPicPr>
        <p:blipFill>
          <a:blip r:embed="rId4" cstate="print"/>
          <a:srcRect/>
          <a:stretch>
            <a:fillRect/>
          </a:stretch>
        </p:blipFill>
        <p:spPr bwMode="auto">
          <a:xfrm>
            <a:off x="71601" y="3387002"/>
            <a:ext cx="2124135" cy="1645920"/>
          </a:xfrm>
          <a:prstGeom prst="rect">
            <a:avLst/>
          </a:prstGeom>
          <a:noFill/>
          <a:ln w="9525">
            <a:noFill/>
            <a:miter lim="800000"/>
            <a:headEnd/>
            <a:tailEnd/>
          </a:ln>
        </p:spPr>
      </p:pic>
      <p:sp>
        <p:nvSpPr>
          <p:cNvPr id="24" name="Line 168"/>
          <p:cNvSpPr>
            <a:spLocks noChangeShapeType="1"/>
          </p:cNvSpPr>
          <p:nvPr/>
        </p:nvSpPr>
        <p:spPr bwMode="auto">
          <a:xfrm flipH="1">
            <a:off x="4139952" y="5373216"/>
            <a:ext cx="0" cy="576064"/>
          </a:xfrm>
          <a:prstGeom prst="line">
            <a:avLst/>
          </a:prstGeom>
          <a:noFill/>
          <a:ln w="0">
            <a:solidFill>
              <a:schemeClr val="tx1"/>
            </a:solidFill>
            <a:round/>
            <a:headEnd/>
            <a:tailEnd type="triangle" w="med" len="med"/>
          </a:ln>
        </p:spPr>
        <p:txBody>
          <a:bodyPr/>
          <a:lstStyle/>
          <a:p>
            <a:endParaRPr lang="fr-FR">
              <a:latin typeface="Calibri" pitchFamily="34" charset="0"/>
            </a:endParaRPr>
          </a:p>
        </p:txBody>
      </p:sp>
      <p:sp>
        <p:nvSpPr>
          <p:cNvPr id="25" name="Line 168"/>
          <p:cNvSpPr>
            <a:spLocks noChangeShapeType="1"/>
          </p:cNvSpPr>
          <p:nvPr/>
        </p:nvSpPr>
        <p:spPr bwMode="auto">
          <a:xfrm flipV="1">
            <a:off x="5076056" y="4653136"/>
            <a:ext cx="1656184" cy="504056"/>
          </a:xfrm>
          <a:prstGeom prst="line">
            <a:avLst/>
          </a:prstGeom>
          <a:noFill/>
          <a:ln w="0">
            <a:solidFill>
              <a:schemeClr val="tx1"/>
            </a:solidFill>
            <a:round/>
            <a:headEnd/>
            <a:tailEnd type="triangle" w="med" len="med"/>
          </a:ln>
        </p:spPr>
        <p:txBody>
          <a:bodyPr/>
          <a:lstStyle/>
          <a:p>
            <a:endParaRPr lang="fr-FR">
              <a:latin typeface="Calibri" pitchFamily="34" charset="0"/>
            </a:endParaRPr>
          </a:p>
        </p:txBody>
      </p:sp>
      <p:sp>
        <p:nvSpPr>
          <p:cNvPr id="27" name="Line 168"/>
          <p:cNvSpPr>
            <a:spLocks noChangeShapeType="1"/>
          </p:cNvSpPr>
          <p:nvPr/>
        </p:nvSpPr>
        <p:spPr bwMode="auto">
          <a:xfrm>
            <a:off x="5076056" y="5157192"/>
            <a:ext cx="1656184" cy="576064"/>
          </a:xfrm>
          <a:prstGeom prst="line">
            <a:avLst/>
          </a:prstGeom>
          <a:noFill/>
          <a:ln w="0">
            <a:solidFill>
              <a:schemeClr val="tx1"/>
            </a:solidFill>
            <a:round/>
            <a:headEnd/>
            <a:tailEnd type="triangle" w="med" len="med"/>
          </a:ln>
        </p:spPr>
        <p:txBody>
          <a:bodyPr/>
          <a:lstStyle/>
          <a:p>
            <a:endParaRPr lang="fr-FR">
              <a:latin typeface="Calibri" pitchFamily="34" charset="0"/>
            </a:endParaRPr>
          </a:p>
        </p:txBody>
      </p:sp>
      <p:sp>
        <p:nvSpPr>
          <p:cNvPr id="32" name="ZoneTexte 31"/>
          <p:cNvSpPr txBox="1"/>
          <p:nvPr/>
        </p:nvSpPr>
        <p:spPr>
          <a:xfrm>
            <a:off x="6732240" y="4365104"/>
            <a:ext cx="2304256" cy="553998"/>
          </a:xfrm>
          <a:prstGeom prst="rect">
            <a:avLst/>
          </a:prstGeom>
          <a:solidFill>
            <a:schemeClr val="accent6">
              <a:lumMod val="20000"/>
              <a:lumOff val="80000"/>
            </a:schemeClr>
          </a:solid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pPr algn="ctr">
              <a:buFont typeface="Wingdings" pitchFamily="2" charset="2"/>
              <a:buChar char="Ø"/>
            </a:pPr>
            <a:r>
              <a:rPr lang="fr-FR" sz="1600" b="1" dirty="0" smtClean="0">
                <a:solidFill>
                  <a:schemeClr val="accent6">
                    <a:lumMod val="75000"/>
                  </a:schemeClr>
                </a:solidFill>
                <a:latin typeface="Calibri" pitchFamily="34" charset="0"/>
                <a:ea typeface="Tahoma" pitchFamily="34" charset="0"/>
                <a:cs typeface="Tahoma" pitchFamily="34" charset="0"/>
              </a:rPr>
              <a:t> </a:t>
            </a:r>
            <a:r>
              <a:rPr lang="fr-FR" sz="1600" b="1" dirty="0" err="1" smtClean="0">
                <a:solidFill>
                  <a:schemeClr val="accent6">
                    <a:lumMod val="75000"/>
                  </a:schemeClr>
                </a:solidFill>
                <a:latin typeface="Calibri" pitchFamily="34" charset="0"/>
                <a:ea typeface="Tahoma" pitchFamily="34" charset="0"/>
                <a:cs typeface="Tahoma" pitchFamily="34" charset="0"/>
              </a:rPr>
              <a:t>Microbial</a:t>
            </a:r>
            <a:r>
              <a:rPr lang="fr-FR" sz="1600" b="1" dirty="0" smtClean="0">
                <a:solidFill>
                  <a:schemeClr val="accent6">
                    <a:lumMod val="75000"/>
                  </a:schemeClr>
                </a:solidFill>
                <a:latin typeface="Calibri" pitchFamily="34" charset="0"/>
                <a:ea typeface="Tahoma" pitchFamily="34" charset="0"/>
                <a:cs typeface="Tahoma" pitchFamily="34" charset="0"/>
              </a:rPr>
              <a:t> </a:t>
            </a:r>
            <a:r>
              <a:rPr lang="fr-FR" sz="1600" b="1" dirty="0" err="1" smtClean="0">
                <a:solidFill>
                  <a:schemeClr val="accent6">
                    <a:lumMod val="75000"/>
                  </a:schemeClr>
                </a:solidFill>
                <a:latin typeface="Calibri" pitchFamily="34" charset="0"/>
                <a:cs typeface="Times New Roman" pitchFamily="18" charset="0"/>
              </a:rPr>
              <a:t>Biomass</a:t>
            </a:r>
            <a:endParaRPr lang="fr-FR" sz="1600" b="1" dirty="0" smtClean="0">
              <a:solidFill>
                <a:srgbClr val="3333FF"/>
              </a:solidFill>
              <a:latin typeface="Calibri" pitchFamily="34" charset="0"/>
              <a:cs typeface="Times New Roman" pitchFamily="18" charset="0"/>
            </a:endParaRPr>
          </a:p>
          <a:p>
            <a:pPr algn="ctr"/>
            <a:r>
              <a:rPr lang="fr-FR" sz="1400" dirty="0" smtClean="0">
                <a:solidFill>
                  <a:schemeClr val="tx2">
                    <a:lumMod val="60000"/>
                    <a:lumOff val="40000"/>
                  </a:schemeClr>
                </a:solidFill>
                <a:latin typeface="Calibri" pitchFamily="34" charset="0"/>
                <a:cs typeface="Times New Roman" pitchFamily="18" charset="0"/>
              </a:rPr>
              <a:t>(</a:t>
            </a:r>
            <a:r>
              <a:rPr lang="fr-FR" sz="1400" dirty="0" err="1" smtClean="0">
                <a:solidFill>
                  <a:schemeClr val="tx2">
                    <a:lumMod val="60000"/>
                    <a:lumOff val="40000"/>
                  </a:schemeClr>
                </a:solidFill>
                <a:latin typeface="Calibri" pitchFamily="34" charset="0"/>
                <a:cs typeface="Times New Roman" pitchFamily="18" charset="0"/>
              </a:rPr>
              <a:t>Vance</a:t>
            </a:r>
            <a:r>
              <a:rPr lang="fr-FR" sz="1400" dirty="0" smtClean="0">
                <a:solidFill>
                  <a:schemeClr val="tx2">
                    <a:lumMod val="60000"/>
                    <a:lumOff val="40000"/>
                  </a:schemeClr>
                </a:solidFill>
                <a:latin typeface="Calibri" pitchFamily="34" charset="0"/>
                <a:cs typeface="Times New Roman" pitchFamily="18" charset="0"/>
              </a:rPr>
              <a:t>  et al., 1987)</a:t>
            </a:r>
            <a:endParaRPr lang="fr-FR" sz="1400" dirty="0">
              <a:solidFill>
                <a:schemeClr val="tx2">
                  <a:lumMod val="60000"/>
                  <a:lumOff val="40000"/>
                </a:schemeClr>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5" grpId="0" animBg="1"/>
      <p:bldP spid="35" grpId="0"/>
      <p:bldP spid="42" grpId="0" animBg="1"/>
      <p:bldP spid="30" grpId="0" animBg="1"/>
      <p:bldP spid="34" grpId="0" animBg="1"/>
      <p:bldP spid="46" grpId="0" animBg="1"/>
      <p:bldP spid="17" grpId="0" animBg="1"/>
      <p:bldP spid="43" grpId="0" animBg="1"/>
      <p:bldP spid="21" grpId="0" animBg="1"/>
      <p:bldP spid="24" grpId="0" animBg="1"/>
      <p:bldP spid="25" grpId="0" animBg="1"/>
      <p:bldP spid="27" grpId="0" animBg="1"/>
      <p:bldP spid="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55"/>
          <p:cNvGrpSpPr/>
          <p:nvPr/>
        </p:nvGrpSpPr>
        <p:grpSpPr>
          <a:xfrm>
            <a:off x="323528" y="764704"/>
            <a:ext cx="432048" cy="5976664"/>
            <a:chOff x="323528" y="764704"/>
            <a:chExt cx="432048" cy="5976664"/>
          </a:xfrm>
        </p:grpSpPr>
        <p:grpSp>
          <p:nvGrpSpPr>
            <p:cNvPr id="3" name="Groupe 151"/>
            <p:cNvGrpSpPr/>
            <p:nvPr/>
          </p:nvGrpSpPr>
          <p:grpSpPr>
            <a:xfrm>
              <a:off x="323528" y="764704"/>
              <a:ext cx="432048" cy="1098408"/>
              <a:chOff x="323528" y="764704"/>
              <a:chExt cx="432048" cy="1098408"/>
            </a:xfrm>
          </p:grpSpPr>
          <p:sp>
            <p:nvSpPr>
              <p:cNvPr id="5" name="Rectangle 4"/>
              <p:cNvSpPr/>
              <p:nvPr/>
            </p:nvSpPr>
            <p:spPr bwMode="auto">
              <a:xfrm>
                <a:off x="323528" y="764704"/>
                <a:ext cx="432048" cy="1098408"/>
              </a:xfrm>
              <a:prstGeom prst="rect">
                <a:avLst/>
              </a:prstGeom>
              <a:solidFill>
                <a:schemeClr val="accent5">
                  <a:lumMod val="40000"/>
                  <a:lumOff val="60000"/>
                </a:schemeClr>
              </a:solidFill>
              <a:ln w="0">
                <a:noFill/>
                <a:round/>
                <a:headEnd/>
                <a:tailEnd/>
              </a:ln>
              <a:effectLst/>
              <a:scene3d>
                <a:camera prst="orthographicFront">
                  <a:rot lat="0" lon="0" rev="0"/>
                </a:camera>
                <a:lightRig rig="contrasting" dir="t">
                  <a:rot lat="0" lon="0" rev="7800000"/>
                </a:lightRig>
              </a:scene3d>
              <a:sp3d>
                <a:bevelT w="139700" h="139700"/>
              </a:sp3d>
            </p:spPr>
            <p:txBody>
              <a:bodyPr rtlCol="0" anchor="ctr"/>
              <a:lstStyle/>
              <a:p>
                <a:pPr algn="ctr"/>
                <a:endParaRPr lang="fr-FR" sz="1600" dirty="0">
                  <a:latin typeface="Calibri" pitchFamily="34" charset="0"/>
                  <a:cs typeface="Times New Roman" pitchFamily="18" charset="0"/>
                </a:endParaRPr>
              </a:p>
            </p:txBody>
          </p:sp>
          <p:sp>
            <p:nvSpPr>
              <p:cNvPr id="10" name="Rectangle 9"/>
              <p:cNvSpPr/>
              <p:nvPr/>
            </p:nvSpPr>
            <p:spPr>
              <a:xfrm rot="16200000">
                <a:off x="116294" y="1174826"/>
                <a:ext cx="835485" cy="338554"/>
              </a:xfrm>
              <a:prstGeom prst="rect">
                <a:avLst/>
              </a:prstGeom>
            </p:spPr>
            <p:txBody>
              <a:bodyPr wrap="none">
                <a:spAutoFit/>
              </a:bodyPr>
              <a:lstStyle/>
              <a:p>
                <a:pPr algn="ctr"/>
                <a:r>
                  <a:rPr lang="fr-FR" sz="1600" b="1" dirty="0" smtClean="0">
                    <a:latin typeface="Calibri" pitchFamily="34" charset="0"/>
                    <a:cs typeface="Times New Roman" pitchFamily="18" charset="0"/>
                  </a:rPr>
                  <a:t>Soluble</a:t>
                </a:r>
                <a:endParaRPr lang="fr-FR" sz="1600" b="1" dirty="0">
                  <a:latin typeface="Calibri" pitchFamily="34" charset="0"/>
                  <a:cs typeface="Times New Roman" pitchFamily="18" charset="0"/>
                </a:endParaRPr>
              </a:p>
            </p:txBody>
          </p:sp>
        </p:grpSp>
        <p:grpSp>
          <p:nvGrpSpPr>
            <p:cNvPr id="9" name="Groupe 152"/>
            <p:cNvGrpSpPr/>
            <p:nvPr/>
          </p:nvGrpSpPr>
          <p:grpSpPr>
            <a:xfrm>
              <a:off x="323528" y="1863112"/>
              <a:ext cx="432048" cy="1498524"/>
              <a:chOff x="323528" y="1863112"/>
              <a:chExt cx="432048" cy="1498524"/>
            </a:xfrm>
          </p:grpSpPr>
          <p:sp>
            <p:nvSpPr>
              <p:cNvPr id="6" name="Rectangle 5"/>
              <p:cNvSpPr/>
              <p:nvPr/>
            </p:nvSpPr>
            <p:spPr bwMode="auto">
              <a:xfrm>
                <a:off x="323528" y="1863112"/>
                <a:ext cx="432048" cy="1498524"/>
              </a:xfrm>
              <a:prstGeom prst="rect">
                <a:avLst/>
              </a:prstGeom>
              <a:solidFill>
                <a:schemeClr val="accent4">
                  <a:lumMod val="40000"/>
                  <a:lumOff val="60000"/>
                </a:schemeClr>
              </a:solidFill>
              <a:ln w="0">
                <a:noFill/>
                <a:round/>
                <a:headEnd/>
                <a:tailEnd/>
              </a:ln>
              <a:effectLst/>
              <a:scene3d>
                <a:camera prst="orthographicFront">
                  <a:rot lat="0" lon="0" rev="0"/>
                </a:camera>
                <a:lightRig rig="contrasting" dir="t">
                  <a:rot lat="0" lon="0" rev="7800000"/>
                </a:lightRig>
              </a:scene3d>
              <a:sp3d>
                <a:bevelT w="139700" h="139700"/>
              </a:sp3d>
            </p:spPr>
            <p:txBody>
              <a:bodyPr rtlCol="0" anchor="ctr"/>
              <a:lstStyle/>
              <a:p>
                <a:pPr algn="ctr"/>
                <a:endParaRPr lang="fr-FR" sz="1600">
                  <a:latin typeface="Calibri" pitchFamily="34" charset="0"/>
                </a:endParaRPr>
              </a:p>
            </p:txBody>
          </p:sp>
          <p:sp>
            <p:nvSpPr>
              <p:cNvPr id="11" name="Rectangle 10"/>
              <p:cNvSpPr/>
              <p:nvPr/>
            </p:nvSpPr>
            <p:spPr>
              <a:xfrm rot="16200000">
                <a:off x="-154615" y="2447482"/>
                <a:ext cx="1377300" cy="338554"/>
              </a:xfrm>
              <a:prstGeom prst="rect">
                <a:avLst/>
              </a:prstGeom>
            </p:spPr>
            <p:txBody>
              <a:bodyPr wrap="none">
                <a:spAutoFit/>
              </a:bodyPr>
              <a:lstStyle/>
              <a:p>
                <a:pPr algn="ctr"/>
                <a:r>
                  <a:rPr lang="fr-FR" sz="1600" b="1" dirty="0" err="1" smtClean="0">
                    <a:latin typeface="Calibri" pitchFamily="34" charset="0"/>
                    <a:cs typeface="Times New Roman" pitchFamily="18" charset="0"/>
                  </a:rPr>
                  <a:t>Hemicellulose</a:t>
                </a:r>
                <a:endParaRPr lang="fr-FR" sz="1600" b="1" dirty="0">
                  <a:latin typeface="Calibri" pitchFamily="34" charset="0"/>
                  <a:cs typeface="Times New Roman" pitchFamily="18" charset="0"/>
                </a:endParaRPr>
              </a:p>
            </p:txBody>
          </p:sp>
        </p:grpSp>
        <p:grpSp>
          <p:nvGrpSpPr>
            <p:cNvPr id="14" name="Groupe 153"/>
            <p:cNvGrpSpPr/>
            <p:nvPr/>
          </p:nvGrpSpPr>
          <p:grpSpPr>
            <a:xfrm>
              <a:off x="323528" y="3361636"/>
              <a:ext cx="432048" cy="2081283"/>
              <a:chOff x="323528" y="3361636"/>
              <a:chExt cx="432048" cy="2081283"/>
            </a:xfrm>
          </p:grpSpPr>
          <p:sp>
            <p:nvSpPr>
              <p:cNvPr id="8" name="Rectangle 7"/>
              <p:cNvSpPr/>
              <p:nvPr/>
            </p:nvSpPr>
            <p:spPr bwMode="auto">
              <a:xfrm>
                <a:off x="323528" y="3361636"/>
                <a:ext cx="432048" cy="2081283"/>
              </a:xfrm>
              <a:prstGeom prst="rect">
                <a:avLst/>
              </a:prstGeom>
              <a:solidFill>
                <a:schemeClr val="accent3">
                  <a:lumMod val="60000"/>
                  <a:lumOff val="40000"/>
                </a:schemeClr>
              </a:solidFill>
              <a:ln w="0">
                <a:noFill/>
                <a:round/>
                <a:headEnd/>
                <a:tailEnd/>
              </a:ln>
              <a:effectLst/>
              <a:scene3d>
                <a:camera prst="orthographicFront">
                  <a:rot lat="0" lon="0" rev="0"/>
                </a:camera>
                <a:lightRig rig="contrasting" dir="t">
                  <a:rot lat="0" lon="0" rev="7800000"/>
                </a:lightRig>
              </a:scene3d>
              <a:sp3d>
                <a:bevelT w="139700" h="139700"/>
              </a:sp3d>
            </p:spPr>
            <p:txBody>
              <a:bodyPr rtlCol="0" anchor="ctr"/>
              <a:lstStyle/>
              <a:p>
                <a:pPr algn="ctr"/>
                <a:endParaRPr lang="fr-FR" sz="1600">
                  <a:latin typeface="Calibri" pitchFamily="34" charset="0"/>
                </a:endParaRPr>
              </a:p>
            </p:txBody>
          </p:sp>
          <p:sp>
            <p:nvSpPr>
              <p:cNvPr id="12" name="Rectangle 11"/>
              <p:cNvSpPr/>
              <p:nvPr/>
            </p:nvSpPr>
            <p:spPr>
              <a:xfrm rot="16200000">
                <a:off x="41754" y="4183258"/>
                <a:ext cx="984565" cy="338554"/>
              </a:xfrm>
              <a:prstGeom prst="rect">
                <a:avLst/>
              </a:prstGeom>
            </p:spPr>
            <p:txBody>
              <a:bodyPr wrap="none">
                <a:spAutoFit/>
              </a:bodyPr>
              <a:lstStyle/>
              <a:p>
                <a:pPr algn="ctr"/>
                <a:r>
                  <a:rPr lang="fr-FR" sz="1600" b="1" dirty="0" smtClean="0">
                    <a:latin typeface="Calibri" pitchFamily="34" charset="0"/>
                    <a:cs typeface="Times New Roman" pitchFamily="18" charset="0"/>
                  </a:rPr>
                  <a:t>Cellulose</a:t>
                </a:r>
                <a:endParaRPr lang="fr-FR" sz="1600" b="1" dirty="0">
                  <a:latin typeface="Calibri" pitchFamily="34" charset="0"/>
                  <a:cs typeface="Times New Roman" pitchFamily="18" charset="0"/>
                </a:endParaRPr>
              </a:p>
            </p:txBody>
          </p:sp>
        </p:grpSp>
        <p:grpSp>
          <p:nvGrpSpPr>
            <p:cNvPr id="17" name="Groupe 154"/>
            <p:cNvGrpSpPr/>
            <p:nvPr/>
          </p:nvGrpSpPr>
          <p:grpSpPr>
            <a:xfrm>
              <a:off x="323528" y="5442920"/>
              <a:ext cx="432048" cy="1298448"/>
              <a:chOff x="323528" y="5442920"/>
              <a:chExt cx="432048" cy="1298448"/>
            </a:xfrm>
          </p:grpSpPr>
          <p:sp>
            <p:nvSpPr>
              <p:cNvPr id="7" name="Rectangle 6"/>
              <p:cNvSpPr/>
              <p:nvPr/>
            </p:nvSpPr>
            <p:spPr bwMode="auto">
              <a:xfrm>
                <a:off x="323528" y="5442920"/>
                <a:ext cx="432048" cy="1298448"/>
              </a:xfrm>
              <a:prstGeom prst="rect">
                <a:avLst/>
              </a:prstGeom>
              <a:solidFill>
                <a:schemeClr val="accent6">
                  <a:lumMod val="40000"/>
                  <a:lumOff val="60000"/>
                </a:schemeClr>
              </a:solidFill>
              <a:ln w="0">
                <a:noFill/>
                <a:round/>
                <a:headEnd/>
                <a:tailEnd/>
              </a:ln>
              <a:effectLst/>
              <a:scene3d>
                <a:camera prst="orthographicFront">
                  <a:rot lat="0" lon="0" rev="0"/>
                </a:camera>
                <a:lightRig rig="contrasting" dir="t">
                  <a:rot lat="0" lon="0" rev="7800000"/>
                </a:lightRig>
              </a:scene3d>
              <a:sp3d>
                <a:bevelT w="139700" h="139700"/>
              </a:sp3d>
            </p:spPr>
            <p:txBody>
              <a:bodyPr rtlCol="0" anchor="ctr"/>
              <a:lstStyle/>
              <a:p>
                <a:pPr algn="ctr"/>
                <a:endParaRPr lang="fr-FR" sz="1600">
                  <a:latin typeface="Calibri" pitchFamily="34" charset="0"/>
                </a:endParaRPr>
              </a:p>
            </p:txBody>
          </p:sp>
          <p:sp>
            <p:nvSpPr>
              <p:cNvPr id="13" name="Rectangle 12"/>
              <p:cNvSpPr/>
              <p:nvPr/>
            </p:nvSpPr>
            <p:spPr>
              <a:xfrm rot="16200000">
                <a:off x="137933" y="5908786"/>
                <a:ext cx="792204" cy="338554"/>
              </a:xfrm>
              <a:prstGeom prst="rect">
                <a:avLst/>
              </a:prstGeom>
            </p:spPr>
            <p:txBody>
              <a:bodyPr wrap="none">
                <a:spAutoFit/>
              </a:bodyPr>
              <a:lstStyle/>
              <a:p>
                <a:pPr algn="ctr"/>
                <a:r>
                  <a:rPr lang="fr-FR" sz="1600" b="1" dirty="0" smtClean="0">
                    <a:latin typeface="Calibri" pitchFamily="34" charset="0"/>
                    <a:cs typeface="Times New Roman" pitchFamily="18" charset="0"/>
                  </a:rPr>
                  <a:t>Lignine</a:t>
                </a:r>
                <a:endParaRPr lang="fr-FR" sz="1600" b="1" dirty="0">
                  <a:latin typeface="Calibri" pitchFamily="34" charset="0"/>
                  <a:cs typeface="Times New Roman" pitchFamily="18" charset="0"/>
                </a:endParaRPr>
              </a:p>
            </p:txBody>
          </p:sp>
        </p:grpSp>
      </p:grpSp>
      <p:grpSp>
        <p:nvGrpSpPr>
          <p:cNvPr id="18" name="Groupe 148"/>
          <p:cNvGrpSpPr/>
          <p:nvPr/>
        </p:nvGrpSpPr>
        <p:grpSpPr>
          <a:xfrm>
            <a:off x="2123728" y="1944216"/>
            <a:ext cx="6840760" cy="1340768"/>
            <a:chOff x="2123728" y="1944216"/>
            <a:chExt cx="6840760" cy="1340768"/>
          </a:xfrm>
        </p:grpSpPr>
        <p:grpSp>
          <p:nvGrpSpPr>
            <p:cNvPr id="19" name="Groupe 13"/>
            <p:cNvGrpSpPr/>
            <p:nvPr/>
          </p:nvGrpSpPr>
          <p:grpSpPr>
            <a:xfrm>
              <a:off x="3131840" y="1944216"/>
              <a:ext cx="4464496" cy="1319024"/>
              <a:chOff x="3995936" y="3469277"/>
              <a:chExt cx="5040560" cy="1687915"/>
            </a:xfrm>
          </p:grpSpPr>
          <p:pic>
            <p:nvPicPr>
              <p:cNvPr id="15" name="Picture 4" descr="http://www.sigmaaldrich.com/etc/medialib/life-science/biochemicals/migrationbiochemicals1/Plant_Lysozyme_Structur.Par.0001.Image.531.gif"/>
              <p:cNvPicPr>
                <a:picLocks noChangeAspect="1" noChangeArrowheads="1"/>
              </p:cNvPicPr>
              <p:nvPr/>
            </p:nvPicPr>
            <p:blipFill>
              <a:blip r:embed="rId3" cstate="print"/>
              <a:srcRect l="45559" t="5247" b="46693"/>
              <a:stretch>
                <a:fillRect/>
              </a:stretch>
            </p:blipFill>
            <p:spPr bwMode="auto">
              <a:xfrm>
                <a:off x="3995936" y="3469277"/>
                <a:ext cx="5040560" cy="1687915"/>
              </a:xfrm>
              <a:prstGeom prst="rect">
                <a:avLst/>
              </a:prstGeom>
              <a:noFill/>
            </p:spPr>
          </p:pic>
          <p:sp>
            <p:nvSpPr>
              <p:cNvPr id="16" name="Rectangle 15"/>
              <p:cNvSpPr/>
              <p:nvPr/>
            </p:nvSpPr>
            <p:spPr>
              <a:xfrm>
                <a:off x="4900825" y="3469277"/>
                <a:ext cx="1940589" cy="460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err="1" smtClean="0">
                    <a:solidFill>
                      <a:schemeClr val="accent4">
                        <a:lumMod val="75000"/>
                      </a:schemeClr>
                    </a:solidFill>
                    <a:latin typeface="Calibri" pitchFamily="34" charset="0"/>
                    <a:cs typeface="Times New Roman" pitchFamily="18" charset="0"/>
                  </a:rPr>
                  <a:t>Xylanase</a:t>
                </a:r>
                <a:endParaRPr lang="fr-FR" sz="1600" dirty="0">
                  <a:solidFill>
                    <a:schemeClr val="accent4">
                      <a:lumMod val="75000"/>
                    </a:schemeClr>
                  </a:solidFill>
                  <a:latin typeface="Calibri" pitchFamily="34" charset="0"/>
                  <a:cs typeface="Times New Roman" pitchFamily="18" charset="0"/>
                </a:endParaRPr>
              </a:p>
            </p:txBody>
          </p:sp>
        </p:grpSp>
        <p:sp>
          <p:nvSpPr>
            <p:cNvPr id="41" name="Rectangle 40"/>
            <p:cNvSpPr/>
            <p:nvPr/>
          </p:nvSpPr>
          <p:spPr bwMode="auto">
            <a:xfrm>
              <a:off x="2123728" y="1988840"/>
              <a:ext cx="6840760" cy="1296144"/>
            </a:xfrm>
            <a:prstGeom prst="rect">
              <a:avLst/>
            </a:prstGeom>
            <a:noFill/>
            <a:ln w="25400">
              <a:solidFill>
                <a:schemeClr val="accent4">
                  <a:lumMod val="75000"/>
                </a:schemeClr>
              </a:solidFill>
              <a:round/>
              <a:headEnd/>
              <a:tailEnd/>
            </a:ln>
          </p:spPr>
          <p:txBody>
            <a:bodyPr rtlCol="0" anchor="ctr"/>
            <a:lstStyle/>
            <a:p>
              <a:pPr algn="ctr"/>
              <a:endParaRPr lang="fr-FR">
                <a:latin typeface="Calibri" pitchFamily="34" charset="0"/>
              </a:endParaRPr>
            </a:p>
          </p:txBody>
        </p:sp>
      </p:grpSp>
      <p:grpSp>
        <p:nvGrpSpPr>
          <p:cNvPr id="20" name="Groupe 149"/>
          <p:cNvGrpSpPr/>
          <p:nvPr/>
        </p:nvGrpSpPr>
        <p:grpSpPr>
          <a:xfrm>
            <a:off x="2123728" y="3384376"/>
            <a:ext cx="6840760" cy="1988840"/>
            <a:chOff x="2123728" y="3384376"/>
            <a:chExt cx="6840760" cy="1988840"/>
          </a:xfrm>
        </p:grpSpPr>
        <p:sp>
          <p:nvSpPr>
            <p:cNvPr id="42" name="Rectangle 41"/>
            <p:cNvSpPr/>
            <p:nvPr/>
          </p:nvSpPr>
          <p:spPr bwMode="auto">
            <a:xfrm>
              <a:off x="2123728" y="3384376"/>
              <a:ext cx="6840760" cy="1988840"/>
            </a:xfrm>
            <a:prstGeom prst="rect">
              <a:avLst/>
            </a:prstGeom>
            <a:noFill/>
            <a:ln w="25400">
              <a:solidFill>
                <a:schemeClr val="accent3">
                  <a:lumMod val="75000"/>
                </a:schemeClr>
              </a:solidFill>
              <a:round/>
              <a:headEnd/>
              <a:tailEnd/>
            </a:ln>
          </p:spPr>
          <p:txBody>
            <a:bodyPr rtlCol="0" anchor="ctr"/>
            <a:lstStyle/>
            <a:p>
              <a:pPr algn="ctr"/>
              <a:endParaRPr lang="fr-FR">
                <a:latin typeface="Calibri" pitchFamily="34" charset="0"/>
              </a:endParaRPr>
            </a:p>
          </p:txBody>
        </p:sp>
        <p:grpSp>
          <p:nvGrpSpPr>
            <p:cNvPr id="21" name="Groupe 50"/>
            <p:cNvGrpSpPr/>
            <p:nvPr/>
          </p:nvGrpSpPr>
          <p:grpSpPr>
            <a:xfrm>
              <a:off x="3059157" y="3429000"/>
              <a:ext cx="5257259" cy="1872208"/>
              <a:chOff x="3059157" y="3429000"/>
              <a:chExt cx="5257259" cy="1872208"/>
            </a:xfrm>
          </p:grpSpPr>
          <p:grpSp>
            <p:nvGrpSpPr>
              <p:cNvPr id="22" name="Groupe 29"/>
              <p:cNvGrpSpPr/>
              <p:nvPr/>
            </p:nvGrpSpPr>
            <p:grpSpPr>
              <a:xfrm>
                <a:off x="3059157" y="3429000"/>
                <a:ext cx="4969227" cy="1872208"/>
                <a:chOff x="2483093" y="3789040"/>
                <a:chExt cx="4969227" cy="1872208"/>
              </a:xfrm>
            </p:grpSpPr>
            <p:pic>
              <p:nvPicPr>
                <p:cNvPr id="4098" name="Picture 2" descr="http://www.sigmaaldrich.com/etc/medialib/life-science/metabolomics/enzyme-explorer/enzymes-for-alternative/cellulase.Par.0001.Image.450.gif"/>
                <p:cNvPicPr>
                  <a:picLocks noChangeAspect="1" noChangeArrowheads="1"/>
                </p:cNvPicPr>
                <p:nvPr/>
              </p:nvPicPr>
              <p:blipFill>
                <a:blip r:embed="rId4" cstate="print"/>
                <a:srcRect/>
                <a:stretch>
                  <a:fillRect/>
                </a:stretch>
              </p:blipFill>
              <p:spPr bwMode="auto">
                <a:xfrm>
                  <a:off x="2483768" y="3789040"/>
                  <a:ext cx="4968552" cy="1872208"/>
                </a:xfrm>
                <a:prstGeom prst="rect">
                  <a:avLst/>
                </a:prstGeom>
                <a:noFill/>
              </p:spPr>
            </p:pic>
            <p:pic>
              <p:nvPicPr>
                <p:cNvPr id="28" name="Picture 2" descr="http://www.sigmaaldrich.com/etc/medialib/life-science/metabolomics/enzyme-explorer/enzymes-for-alternative/cellulase.Par.0001.Image.450.gif"/>
                <p:cNvPicPr>
                  <a:picLocks noChangeAspect="1" noChangeArrowheads="1"/>
                </p:cNvPicPr>
                <p:nvPr/>
              </p:nvPicPr>
              <p:blipFill>
                <a:blip r:embed="rId4" cstate="print"/>
                <a:srcRect l="79165" t="57344" b="32812"/>
                <a:stretch>
                  <a:fillRect/>
                </a:stretch>
              </p:blipFill>
              <p:spPr bwMode="auto">
                <a:xfrm>
                  <a:off x="2483093" y="4221088"/>
                  <a:ext cx="1080795" cy="166074"/>
                </a:xfrm>
                <a:prstGeom prst="rect">
                  <a:avLst/>
                </a:prstGeom>
                <a:solidFill>
                  <a:schemeClr val="bg1"/>
                </a:solidFill>
              </p:spPr>
            </p:pic>
          </p:grpSp>
          <p:sp>
            <p:nvSpPr>
              <p:cNvPr id="46" name="Rectangle 45"/>
              <p:cNvSpPr/>
              <p:nvPr/>
            </p:nvSpPr>
            <p:spPr>
              <a:xfrm>
                <a:off x="4283968" y="3429000"/>
                <a:ext cx="223224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chemeClr val="accent3">
                        <a:lumMod val="75000"/>
                      </a:schemeClr>
                    </a:solidFill>
                    <a:latin typeface="Calibri" pitchFamily="34" charset="0"/>
                    <a:cs typeface="Times New Roman" pitchFamily="18" charset="0"/>
                  </a:rPr>
                  <a:t>Cellulase</a:t>
                </a:r>
                <a:endParaRPr lang="fr-FR" sz="1600" dirty="0">
                  <a:solidFill>
                    <a:schemeClr val="accent3">
                      <a:lumMod val="75000"/>
                    </a:schemeClr>
                  </a:solidFill>
                  <a:latin typeface="Calibri" pitchFamily="34" charset="0"/>
                  <a:cs typeface="Times New Roman" pitchFamily="18" charset="0"/>
                </a:endParaRPr>
              </a:p>
            </p:txBody>
          </p:sp>
          <p:sp>
            <p:nvSpPr>
              <p:cNvPr id="47" name="Rectangle 46"/>
              <p:cNvSpPr/>
              <p:nvPr/>
            </p:nvSpPr>
            <p:spPr>
              <a:xfrm>
                <a:off x="3059832" y="3789040"/>
                <a:ext cx="1368152"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chemeClr val="accent3">
                        <a:lumMod val="75000"/>
                      </a:schemeClr>
                    </a:solidFill>
                    <a:latin typeface="Calibri" pitchFamily="34" charset="0"/>
                    <a:cs typeface="Times New Roman" pitchFamily="18" charset="0"/>
                  </a:rPr>
                  <a:t>CBH-I</a:t>
                </a:r>
                <a:endParaRPr lang="fr-FR" sz="1600" dirty="0">
                  <a:solidFill>
                    <a:schemeClr val="accent3">
                      <a:lumMod val="75000"/>
                    </a:schemeClr>
                  </a:solidFill>
                  <a:latin typeface="Calibri" pitchFamily="34" charset="0"/>
                  <a:cs typeface="Times New Roman" pitchFamily="18" charset="0"/>
                </a:endParaRPr>
              </a:p>
            </p:txBody>
          </p:sp>
          <p:sp>
            <p:nvSpPr>
              <p:cNvPr id="48" name="Rectangle 47"/>
              <p:cNvSpPr/>
              <p:nvPr/>
            </p:nvSpPr>
            <p:spPr>
              <a:xfrm>
                <a:off x="6948264" y="4509120"/>
                <a:ext cx="1368152"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chemeClr val="accent3">
                        <a:lumMod val="75000"/>
                      </a:schemeClr>
                    </a:solidFill>
                    <a:latin typeface="Calibri" pitchFamily="34" charset="0"/>
                    <a:cs typeface="Times New Roman" pitchFamily="18" charset="0"/>
                  </a:rPr>
                  <a:t>CBH-I</a:t>
                </a:r>
                <a:endParaRPr lang="fr-FR" sz="1600" dirty="0">
                  <a:solidFill>
                    <a:schemeClr val="accent3">
                      <a:lumMod val="75000"/>
                    </a:schemeClr>
                  </a:solidFill>
                  <a:latin typeface="Calibri" pitchFamily="34" charset="0"/>
                  <a:cs typeface="Times New Roman" pitchFamily="18" charset="0"/>
                </a:endParaRPr>
              </a:p>
            </p:txBody>
          </p:sp>
        </p:grpSp>
      </p:grpSp>
      <p:grpSp>
        <p:nvGrpSpPr>
          <p:cNvPr id="23" name="Groupe 73"/>
          <p:cNvGrpSpPr/>
          <p:nvPr/>
        </p:nvGrpSpPr>
        <p:grpSpPr>
          <a:xfrm>
            <a:off x="827584" y="3750170"/>
            <a:ext cx="1152128" cy="1373884"/>
            <a:chOff x="827584" y="3567284"/>
            <a:chExt cx="1152128" cy="1373884"/>
          </a:xfrm>
        </p:grpSpPr>
        <p:sp>
          <p:nvSpPr>
            <p:cNvPr id="56" name="Ellipse 55"/>
            <p:cNvSpPr/>
            <p:nvPr/>
          </p:nvSpPr>
          <p:spPr bwMode="auto">
            <a:xfrm>
              <a:off x="827584" y="3717032"/>
              <a:ext cx="1152128" cy="1224136"/>
            </a:xfrm>
            <a:prstGeom prst="ellipse">
              <a:avLst/>
            </a:prstGeom>
            <a:solidFill>
              <a:schemeClr val="accent3">
                <a:lumMod val="60000"/>
                <a:lumOff val="40000"/>
              </a:schemeClr>
            </a:solidFill>
            <a:ln w="25400">
              <a:noFill/>
              <a:round/>
              <a:headEnd/>
              <a:tailEnd/>
            </a:ln>
            <a:effectLst/>
            <a:scene3d>
              <a:camera prst="orthographicFront">
                <a:rot lat="0" lon="0" rev="0"/>
              </a:camera>
              <a:lightRig rig="contrasting" dir="t">
                <a:rot lat="0" lon="0" rev="7800000"/>
              </a:lightRig>
            </a:scene3d>
            <a:sp3d>
              <a:bevelT w="139700" h="139700"/>
            </a:sp3d>
          </p:spPr>
          <p:txBody>
            <a:bodyPr rtlCol="0" anchor="ctr"/>
            <a:lstStyle/>
            <a:p>
              <a:pPr algn="ctr"/>
              <a:endParaRPr lang="fr-FR">
                <a:latin typeface="Calibri" pitchFamily="34" charset="0"/>
              </a:endParaRPr>
            </a:p>
          </p:txBody>
        </p:sp>
        <p:sp>
          <p:nvSpPr>
            <p:cNvPr id="50" name="Rectangle 49"/>
            <p:cNvSpPr/>
            <p:nvPr/>
          </p:nvSpPr>
          <p:spPr>
            <a:xfrm>
              <a:off x="925561" y="3861048"/>
              <a:ext cx="910185" cy="461665"/>
            </a:xfrm>
            <a:prstGeom prst="rect">
              <a:avLst/>
            </a:prstGeom>
          </p:spPr>
          <p:txBody>
            <a:bodyPr wrap="none">
              <a:spAutoFit/>
            </a:bodyPr>
            <a:lstStyle/>
            <a:p>
              <a:pPr algn="ctr"/>
              <a:r>
                <a:rPr lang="fr-FR" sz="1200" b="1" dirty="0" smtClean="0">
                  <a:latin typeface="Calibri" pitchFamily="34" charset="0"/>
                  <a:cs typeface="Times New Roman" pitchFamily="18" charset="0"/>
                </a:rPr>
                <a:t>Cellulase</a:t>
              </a:r>
            </a:p>
            <a:p>
              <a:pPr algn="ctr"/>
              <a:r>
                <a:rPr lang="fr-FR" sz="1200" b="1" dirty="0" smtClean="0">
                  <a:latin typeface="Calibri" pitchFamily="34" charset="0"/>
                  <a:cs typeface="Times New Roman" pitchFamily="18" charset="0"/>
                </a:rPr>
                <a:t>(EC 3.2.1.4)</a:t>
              </a:r>
              <a:endParaRPr lang="fr-FR" sz="1200" dirty="0">
                <a:latin typeface="Calibri" pitchFamily="34" charset="0"/>
              </a:endParaRPr>
            </a:p>
          </p:txBody>
        </p:sp>
        <p:sp>
          <p:nvSpPr>
            <p:cNvPr id="52" name="Rectangle 51"/>
            <p:cNvSpPr/>
            <p:nvPr/>
          </p:nvSpPr>
          <p:spPr>
            <a:xfrm>
              <a:off x="924759" y="4293096"/>
              <a:ext cx="988732" cy="461665"/>
            </a:xfrm>
            <a:prstGeom prst="rect">
              <a:avLst/>
            </a:prstGeom>
          </p:spPr>
          <p:txBody>
            <a:bodyPr wrap="none">
              <a:spAutoFit/>
            </a:bodyPr>
            <a:lstStyle/>
            <a:p>
              <a:pPr algn="ctr"/>
              <a:r>
                <a:rPr lang="fr-FR" sz="1200" b="1" dirty="0" smtClean="0">
                  <a:latin typeface="Calibri" pitchFamily="34" charset="0"/>
                  <a:cs typeface="Times New Roman" pitchFamily="18" charset="0"/>
                </a:rPr>
                <a:t>CBH-I</a:t>
              </a:r>
            </a:p>
            <a:p>
              <a:pPr algn="ctr"/>
              <a:r>
                <a:rPr lang="fr-FR" sz="1200" b="1" dirty="0" smtClean="0">
                  <a:latin typeface="Calibri" pitchFamily="34" charset="0"/>
                  <a:cs typeface="Times New Roman" pitchFamily="18" charset="0"/>
                </a:rPr>
                <a:t>(EC 3.2.1.91)</a:t>
              </a:r>
              <a:endParaRPr lang="fr-FR" sz="1200" dirty="0">
                <a:latin typeface="Calibri" pitchFamily="34" charset="0"/>
              </a:endParaRPr>
            </a:p>
          </p:txBody>
        </p:sp>
        <p:sp>
          <p:nvSpPr>
            <p:cNvPr id="57" name="Éclair 56"/>
            <p:cNvSpPr/>
            <p:nvPr/>
          </p:nvSpPr>
          <p:spPr bwMode="auto">
            <a:xfrm rot="4834053">
              <a:off x="1285727" y="3495276"/>
              <a:ext cx="360040" cy="504056"/>
            </a:xfrm>
            <a:prstGeom prst="lightningBolt">
              <a:avLst/>
            </a:prstGeom>
            <a:solidFill>
              <a:schemeClr val="accent3">
                <a:lumMod val="75000"/>
              </a:schemeClr>
            </a:solidFill>
            <a:ln w="25400">
              <a:noFill/>
              <a:round/>
              <a:headEnd/>
              <a:tailEnd/>
            </a:ln>
            <a:effectLst/>
            <a:scene3d>
              <a:camera prst="orthographicFront">
                <a:rot lat="0" lon="0" rev="0"/>
              </a:camera>
              <a:lightRig rig="contrasting" dir="t">
                <a:rot lat="0" lon="0" rev="7800000"/>
              </a:lightRig>
            </a:scene3d>
            <a:sp3d>
              <a:bevelT w="139700" h="139700"/>
            </a:sp3d>
          </p:spPr>
          <p:txBody>
            <a:bodyPr rtlCol="0" anchor="ctr"/>
            <a:lstStyle/>
            <a:p>
              <a:pPr algn="ctr"/>
              <a:endParaRPr lang="fr-FR">
                <a:latin typeface="Calibri" pitchFamily="34" charset="0"/>
              </a:endParaRPr>
            </a:p>
          </p:txBody>
        </p:sp>
      </p:grpSp>
      <p:grpSp>
        <p:nvGrpSpPr>
          <p:cNvPr id="24" name="Groupe 71"/>
          <p:cNvGrpSpPr/>
          <p:nvPr/>
        </p:nvGrpSpPr>
        <p:grpSpPr>
          <a:xfrm>
            <a:off x="827584" y="1988840"/>
            <a:ext cx="1152128" cy="1368152"/>
            <a:chOff x="827584" y="2027710"/>
            <a:chExt cx="1152128" cy="1190998"/>
          </a:xfrm>
        </p:grpSpPr>
        <p:sp>
          <p:nvSpPr>
            <p:cNvPr id="54" name="Ellipse 53"/>
            <p:cNvSpPr/>
            <p:nvPr/>
          </p:nvSpPr>
          <p:spPr bwMode="auto">
            <a:xfrm>
              <a:off x="827584" y="2138588"/>
              <a:ext cx="1152128" cy="1080120"/>
            </a:xfrm>
            <a:prstGeom prst="ellipse">
              <a:avLst/>
            </a:prstGeom>
            <a:solidFill>
              <a:schemeClr val="accent4">
                <a:lumMod val="40000"/>
                <a:lumOff val="60000"/>
              </a:schemeClr>
            </a:solidFill>
            <a:ln w="25400">
              <a:noFill/>
              <a:round/>
              <a:headEnd/>
              <a:tailEnd/>
            </a:ln>
            <a:effectLst/>
            <a:scene3d>
              <a:camera prst="orthographicFront">
                <a:rot lat="0" lon="0" rev="0"/>
              </a:camera>
              <a:lightRig rig="contrasting" dir="t">
                <a:rot lat="0" lon="0" rev="7800000"/>
              </a:lightRig>
            </a:scene3d>
            <a:sp3d>
              <a:bevelT w="139700" h="139700"/>
            </a:sp3d>
          </p:spPr>
          <p:txBody>
            <a:bodyPr rtlCol="0" anchor="ctr"/>
            <a:lstStyle/>
            <a:p>
              <a:pPr algn="ctr"/>
              <a:endParaRPr lang="fr-FR">
                <a:latin typeface="Calibri" pitchFamily="34" charset="0"/>
              </a:endParaRPr>
            </a:p>
          </p:txBody>
        </p:sp>
        <p:sp>
          <p:nvSpPr>
            <p:cNvPr id="55" name="Éclair 54"/>
            <p:cNvSpPr/>
            <p:nvPr/>
          </p:nvSpPr>
          <p:spPr bwMode="auto">
            <a:xfrm rot="4834053">
              <a:off x="1233537" y="1955702"/>
              <a:ext cx="360040" cy="504056"/>
            </a:xfrm>
            <a:prstGeom prst="lightningBolt">
              <a:avLst/>
            </a:prstGeom>
            <a:solidFill>
              <a:schemeClr val="accent4">
                <a:lumMod val="75000"/>
              </a:schemeClr>
            </a:solidFill>
            <a:ln w="25400">
              <a:noFill/>
              <a:round/>
              <a:headEnd/>
              <a:tailEnd/>
            </a:ln>
            <a:effectLst/>
            <a:scene3d>
              <a:camera prst="orthographicFront">
                <a:rot lat="0" lon="0" rev="0"/>
              </a:camera>
              <a:lightRig rig="contrasting" dir="t">
                <a:rot lat="0" lon="0" rev="7800000"/>
              </a:lightRig>
            </a:scene3d>
            <a:sp3d>
              <a:bevelT w="139700" h="139700"/>
            </a:sp3d>
          </p:spPr>
          <p:txBody>
            <a:bodyPr rtlCol="0" anchor="ctr"/>
            <a:lstStyle/>
            <a:p>
              <a:pPr algn="ctr"/>
              <a:endParaRPr lang="fr-FR">
                <a:latin typeface="Calibri" pitchFamily="34" charset="0"/>
              </a:endParaRPr>
            </a:p>
          </p:txBody>
        </p:sp>
        <p:sp>
          <p:nvSpPr>
            <p:cNvPr id="49" name="Rectangle 48"/>
            <p:cNvSpPr/>
            <p:nvPr/>
          </p:nvSpPr>
          <p:spPr>
            <a:xfrm>
              <a:off x="973880" y="2426620"/>
              <a:ext cx="910186" cy="401887"/>
            </a:xfrm>
            <a:prstGeom prst="rect">
              <a:avLst/>
            </a:prstGeom>
          </p:spPr>
          <p:txBody>
            <a:bodyPr wrap="none">
              <a:spAutoFit/>
            </a:bodyPr>
            <a:lstStyle/>
            <a:p>
              <a:pPr algn="ctr"/>
              <a:r>
                <a:rPr lang="fr-FR" sz="1200" b="1" dirty="0" err="1" smtClean="0">
                  <a:latin typeface="Calibri" pitchFamily="34" charset="0"/>
                  <a:cs typeface="Times New Roman" pitchFamily="18" charset="0"/>
                </a:rPr>
                <a:t>Xylanase</a:t>
              </a:r>
              <a:r>
                <a:rPr lang="fr-FR" sz="1200" b="1" dirty="0" smtClean="0">
                  <a:latin typeface="Calibri" pitchFamily="34" charset="0"/>
                  <a:cs typeface="Times New Roman" pitchFamily="18" charset="0"/>
                </a:rPr>
                <a:t> </a:t>
              </a:r>
            </a:p>
            <a:p>
              <a:pPr algn="ctr"/>
              <a:r>
                <a:rPr lang="fr-FR" sz="1200" b="1" dirty="0" smtClean="0">
                  <a:latin typeface="Calibri" pitchFamily="34" charset="0"/>
                  <a:cs typeface="Times New Roman" pitchFamily="18" charset="0"/>
                </a:rPr>
                <a:t>(EC 3.2.1.8)</a:t>
              </a:r>
              <a:endParaRPr lang="fr-FR" sz="1200" dirty="0">
                <a:latin typeface="Calibri" pitchFamily="34" charset="0"/>
              </a:endParaRPr>
            </a:p>
          </p:txBody>
        </p:sp>
      </p:grpSp>
      <p:grpSp>
        <p:nvGrpSpPr>
          <p:cNvPr id="25" name="Groupe 72"/>
          <p:cNvGrpSpPr/>
          <p:nvPr/>
        </p:nvGrpSpPr>
        <p:grpSpPr>
          <a:xfrm>
            <a:off x="755576" y="548680"/>
            <a:ext cx="1224136" cy="1368152"/>
            <a:chOff x="755576" y="797842"/>
            <a:chExt cx="1224136" cy="1190998"/>
          </a:xfrm>
        </p:grpSpPr>
        <p:sp>
          <p:nvSpPr>
            <p:cNvPr id="68" name="Ellipse 67"/>
            <p:cNvSpPr/>
            <p:nvPr/>
          </p:nvSpPr>
          <p:spPr bwMode="auto">
            <a:xfrm>
              <a:off x="827584" y="908720"/>
              <a:ext cx="1152128" cy="1080120"/>
            </a:xfrm>
            <a:prstGeom prst="ellipse">
              <a:avLst/>
            </a:prstGeom>
            <a:solidFill>
              <a:schemeClr val="accent5">
                <a:lumMod val="40000"/>
                <a:lumOff val="60000"/>
              </a:schemeClr>
            </a:solidFill>
            <a:ln w="25400">
              <a:noFill/>
              <a:round/>
              <a:headEnd/>
              <a:tailEnd/>
            </a:ln>
            <a:effectLst/>
            <a:scene3d>
              <a:camera prst="orthographicFront">
                <a:rot lat="0" lon="0" rev="0"/>
              </a:camera>
              <a:lightRig rig="contrasting" dir="t">
                <a:rot lat="0" lon="0" rev="7800000"/>
              </a:lightRig>
            </a:scene3d>
            <a:sp3d>
              <a:bevelT w="139700" h="139700"/>
            </a:sp3d>
          </p:spPr>
          <p:txBody>
            <a:bodyPr rtlCol="0" anchor="ctr"/>
            <a:lstStyle/>
            <a:p>
              <a:pPr algn="ctr"/>
              <a:endParaRPr lang="fr-FR">
                <a:latin typeface="Calibri" pitchFamily="34" charset="0"/>
              </a:endParaRPr>
            </a:p>
          </p:txBody>
        </p:sp>
        <p:sp>
          <p:nvSpPr>
            <p:cNvPr id="69" name="Éclair 68"/>
            <p:cNvSpPr/>
            <p:nvPr/>
          </p:nvSpPr>
          <p:spPr bwMode="auto">
            <a:xfrm rot="4834053">
              <a:off x="1233537" y="725834"/>
              <a:ext cx="360040" cy="504056"/>
            </a:xfrm>
            <a:prstGeom prst="lightningBolt">
              <a:avLst/>
            </a:prstGeom>
            <a:solidFill>
              <a:schemeClr val="accent5">
                <a:lumMod val="75000"/>
              </a:schemeClr>
            </a:solidFill>
            <a:ln w="25400">
              <a:noFill/>
              <a:round/>
              <a:headEnd/>
              <a:tailEnd/>
            </a:ln>
            <a:effectLst/>
            <a:scene3d>
              <a:camera prst="orthographicFront">
                <a:rot lat="0" lon="0" rev="0"/>
              </a:camera>
              <a:lightRig rig="contrasting" dir="t">
                <a:rot lat="0" lon="0" rev="7800000"/>
              </a:lightRig>
            </a:scene3d>
            <a:sp3d>
              <a:bevelT w="139700" h="139700"/>
            </a:sp3d>
          </p:spPr>
          <p:txBody>
            <a:bodyPr rtlCol="0" anchor="ctr"/>
            <a:lstStyle/>
            <a:p>
              <a:pPr algn="ctr"/>
              <a:endParaRPr lang="fr-FR">
                <a:latin typeface="Calibri" pitchFamily="34" charset="0"/>
              </a:endParaRPr>
            </a:p>
          </p:txBody>
        </p:sp>
        <p:sp>
          <p:nvSpPr>
            <p:cNvPr id="70" name="Rectangle 69"/>
            <p:cNvSpPr/>
            <p:nvPr/>
          </p:nvSpPr>
          <p:spPr>
            <a:xfrm>
              <a:off x="755576" y="1173947"/>
              <a:ext cx="1221232" cy="562641"/>
            </a:xfrm>
            <a:prstGeom prst="rect">
              <a:avLst/>
            </a:prstGeom>
          </p:spPr>
          <p:txBody>
            <a:bodyPr wrap="none">
              <a:spAutoFit/>
            </a:bodyPr>
            <a:lstStyle/>
            <a:p>
              <a:pPr algn="ctr"/>
              <a:r>
                <a:rPr lang="fr-FR" sz="1200" b="1" dirty="0" smtClean="0">
                  <a:latin typeface="Calibri" pitchFamily="34" charset="0"/>
                  <a:cs typeface="Times New Roman" pitchFamily="18" charset="0"/>
                </a:rPr>
                <a:t>Leucine </a:t>
              </a:r>
            </a:p>
            <a:p>
              <a:pPr algn="ctr"/>
              <a:r>
                <a:rPr lang="fr-FR" sz="1200" b="1" dirty="0" err="1" smtClean="0">
                  <a:latin typeface="Calibri" pitchFamily="34" charset="0"/>
                  <a:cs typeface="Times New Roman" pitchFamily="18" charset="0"/>
                </a:rPr>
                <a:t>aminopeptidase</a:t>
              </a:r>
              <a:endParaRPr lang="fr-FR" sz="1200" b="1" dirty="0" smtClean="0">
                <a:latin typeface="Calibri" pitchFamily="34" charset="0"/>
                <a:cs typeface="Times New Roman" pitchFamily="18" charset="0"/>
              </a:endParaRPr>
            </a:p>
            <a:p>
              <a:pPr algn="ctr"/>
              <a:r>
                <a:rPr lang="fr-FR" sz="1200" b="1" dirty="0" smtClean="0">
                  <a:latin typeface="Calibri" pitchFamily="34" charset="0"/>
                  <a:cs typeface="Times New Roman" pitchFamily="18" charset="0"/>
                </a:rPr>
                <a:t>(EC 3.4.11.1)</a:t>
              </a:r>
              <a:endParaRPr lang="fr-FR" sz="1200" dirty="0">
                <a:latin typeface="Calibri" pitchFamily="34" charset="0"/>
              </a:endParaRPr>
            </a:p>
          </p:txBody>
        </p:sp>
      </p:grpSp>
      <p:grpSp>
        <p:nvGrpSpPr>
          <p:cNvPr id="26" name="Groupe 157"/>
          <p:cNvGrpSpPr/>
          <p:nvPr/>
        </p:nvGrpSpPr>
        <p:grpSpPr>
          <a:xfrm>
            <a:off x="827584" y="5412086"/>
            <a:ext cx="1152128" cy="1401290"/>
            <a:chOff x="827584" y="5412086"/>
            <a:chExt cx="1152128" cy="1401290"/>
          </a:xfrm>
        </p:grpSpPr>
        <p:sp>
          <p:nvSpPr>
            <p:cNvPr id="53" name="Rectangle 52"/>
            <p:cNvSpPr/>
            <p:nvPr/>
          </p:nvSpPr>
          <p:spPr>
            <a:xfrm>
              <a:off x="924760" y="5703639"/>
              <a:ext cx="988732" cy="461665"/>
            </a:xfrm>
            <a:prstGeom prst="rect">
              <a:avLst/>
            </a:prstGeom>
          </p:spPr>
          <p:txBody>
            <a:bodyPr wrap="none">
              <a:spAutoFit/>
            </a:bodyPr>
            <a:lstStyle/>
            <a:p>
              <a:pPr algn="ctr"/>
              <a:r>
                <a:rPr lang="fr-FR" sz="1200" b="1" dirty="0" smtClean="0">
                  <a:latin typeface="Calibri" pitchFamily="34" charset="0"/>
                  <a:cs typeface="Times New Roman" pitchFamily="18" charset="0"/>
                </a:rPr>
                <a:t>Laccase</a:t>
              </a:r>
            </a:p>
            <a:p>
              <a:pPr algn="ctr"/>
              <a:r>
                <a:rPr lang="fr-FR" sz="1200" b="1" dirty="0" smtClean="0">
                  <a:latin typeface="Calibri" pitchFamily="34" charset="0"/>
                  <a:cs typeface="Times New Roman" pitchFamily="18" charset="0"/>
                </a:rPr>
                <a:t>(EC 1.10.3.1)</a:t>
              </a:r>
              <a:endParaRPr lang="fr-FR" sz="1200" dirty="0">
                <a:latin typeface="Calibri" pitchFamily="34" charset="0"/>
              </a:endParaRPr>
            </a:p>
          </p:txBody>
        </p:sp>
        <p:grpSp>
          <p:nvGrpSpPr>
            <p:cNvPr id="27" name="Groupe 74"/>
            <p:cNvGrpSpPr/>
            <p:nvPr/>
          </p:nvGrpSpPr>
          <p:grpSpPr>
            <a:xfrm>
              <a:off x="827584" y="5412086"/>
              <a:ext cx="1152128" cy="1401290"/>
              <a:chOff x="827584" y="5340078"/>
              <a:chExt cx="1152128" cy="1401290"/>
            </a:xfrm>
          </p:grpSpPr>
          <p:sp>
            <p:nvSpPr>
              <p:cNvPr id="65" name="Ellipse 64"/>
              <p:cNvSpPr/>
              <p:nvPr/>
            </p:nvSpPr>
            <p:spPr bwMode="auto">
              <a:xfrm>
                <a:off x="827584" y="5517232"/>
                <a:ext cx="1152128" cy="1224136"/>
              </a:xfrm>
              <a:prstGeom prst="ellipse">
                <a:avLst/>
              </a:prstGeom>
              <a:solidFill>
                <a:schemeClr val="accent6">
                  <a:lumMod val="60000"/>
                  <a:lumOff val="40000"/>
                </a:schemeClr>
              </a:solidFill>
              <a:ln w="25400">
                <a:noFill/>
                <a:round/>
                <a:headEnd/>
                <a:tailEnd/>
              </a:ln>
              <a:effectLst/>
              <a:scene3d>
                <a:camera prst="orthographicFront">
                  <a:rot lat="0" lon="0" rev="0"/>
                </a:camera>
                <a:lightRig rig="contrasting" dir="t">
                  <a:rot lat="0" lon="0" rev="7800000"/>
                </a:lightRig>
              </a:scene3d>
              <a:sp3d>
                <a:bevelT w="139700" h="139700"/>
              </a:sp3d>
            </p:spPr>
            <p:txBody>
              <a:bodyPr rtlCol="0" anchor="ctr"/>
              <a:lstStyle/>
              <a:p>
                <a:pPr algn="ctr"/>
                <a:endParaRPr lang="fr-FR">
                  <a:latin typeface="Calibri" pitchFamily="34" charset="0"/>
                </a:endParaRPr>
              </a:p>
            </p:txBody>
          </p:sp>
          <p:sp>
            <p:nvSpPr>
              <p:cNvPr id="66" name="Éclair 65"/>
              <p:cNvSpPr/>
              <p:nvPr/>
            </p:nvSpPr>
            <p:spPr bwMode="auto">
              <a:xfrm rot="4834053">
                <a:off x="1285727" y="5268070"/>
                <a:ext cx="360040" cy="504056"/>
              </a:xfrm>
              <a:prstGeom prst="lightningBolt">
                <a:avLst/>
              </a:prstGeom>
              <a:solidFill>
                <a:schemeClr val="accent6">
                  <a:lumMod val="75000"/>
                </a:schemeClr>
              </a:solidFill>
              <a:ln w="25400">
                <a:noFill/>
                <a:round/>
                <a:headEnd/>
                <a:tailEnd/>
              </a:ln>
              <a:effectLst/>
              <a:scene3d>
                <a:camera prst="orthographicFront">
                  <a:rot lat="0" lon="0" rev="0"/>
                </a:camera>
                <a:lightRig rig="contrasting" dir="t">
                  <a:rot lat="0" lon="0" rev="7800000"/>
                </a:lightRig>
              </a:scene3d>
              <a:sp3d>
                <a:bevelT w="139700" h="139700"/>
              </a:sp3d>
            </p:spPr>
            <p:txBody>
              <a:bodyPr rtlCol="0" anchor="ctr"/>
              <a:lstStyle/>
              <a:p>
                <a:pPr algn="ctr"/>
                <a:endParaRPr lang="fr-FR">
                  <a:latin typeface="Calibri" pitchFamily="34" charset="0"/>
                </a:endParaRPr>
              </a:p>
            </p:txBody>
          </p:sp>
          <p:sp>
            <p:nvSpPr>
              <p:cNvPr id="67" name="Rectangle 66"/>
              <p:cNvSpPr/>
              <p:nvPr/>
            </p:nvSpPr>
            <p:spPr>
              <a:xfrm>
                <a:off x="924759" y="5661248"/>
                <a:ext cx="988732" cy="461665"/>
              </a:xfrm>
              <a:prstGeom prst="rect">
                <a:avLst/>
              </a:prstGeom>
            </p:spPr>
            <p:txBody>
              <a:bodyPr wrap="none">
                <a:spAutoFit/>
              </a:bodyPr>
              <a:lstStyle/>
              <a:p>
                <a:pPr algn="ctr"/>
                <a:r>
                  <a:rPr lang="fr-FR" sz="1200" b="1" dirty="0" smtClean="0">
                    <a:latin typeface="Calibri" pitchFamily="34" charset="0"/>
                    <a:cs typeface="Times New Roman" pitchFamily="18" charset="0"/>
                  </a:rPr>
                  <a:t>Laccase</a:t>
                </a:r>
              </a:p>
              <a:p>
                <a:pPr algn="ctr"/>
                <a:r>
                  <a:rPr lang="fr-FR" sz="1200" b="1" dirty="0" smtClean="0">
                    <a:latin typeface="Calibri" pitchFamily="34" charset="0"/>
                    <a:cs typeface="Times New Roman" pitchFamily="18" charset="0"/>
                  </a:rPr>
                  <a:t>(EC 1.10.3.1)</a:t>
                </a:r>
                <a:endParaRPr lang="fr-FR" sz="1200" dirty="0">
                  <a:latin typeface="Calibri" pitchFamily="34" charset="0"/>
                </a:endParaRPr>
              </a:p>
            </p:txBody>
          </p:sp>
          <p:sp>
            <p:nvSpPr>
              <p:cNvPr id="71" name="Rectangle 70"/>
              <p:cNvSpPr/>
              <p:nvPr/>
            </p:nvSpPr>
            <p:spPr>
              <a:xfrm>
                <a:off x="924759" y="6093296"/>
                <a:ext cx="988732" cy="461665"/>
              </a:xfrm>
              <a:prstGeom prst="rect">
                <a:avLst/>
              </a:prstGeom>
            </p:spPr>
            <p:txBody>
              <a:bodyPr wrap="none">
                <a:spAutoFit/>
              </a:bodyPr>
              <a:lstStyle/>
              <a:p>
                <a:pPr algn="ctr"/>
                <a:r>
                  <a:rPr lang="fr-FR" sz="1200" b="1" dirty="0" err="1" smtClean="0">
                    <a:latin typeface="Calibri" pitchFamily="34" charset="0"/>
                    <a:cs typeface="Times New Roman" pitchFamily="18" charset="0"/>
                  </a:rPr>
                  <a:t>Peroxidase</a:t>
                </a:r>
                <a:endParaRPr lang="fr-FR" sz="1200" b="1" dirty="0" smtClean="0">
                  <a:latin typeface="Calibri" pitchFamily="34" charset="0"/>
                  <a:cs typeface="Times New Roman" pitchFamily="18" charset="0"/>
                </a:endParaRPr>
              </a:p>
              <a:p>
                <a:pPr algn="ctr"/>
                <a:r>
                  <a:rPr lang="fr-FR" sz="1200" b="1" dirty="0" smtClean="0">
                    <a:latin typeface="Calibri" pitchFamily="34" charset="0"/>
                    <a:cs typeface="Times New Roman" pitchFamily="18" charset="0"/>
                  </a:rPr>
                  <a:t>(EC 1.11.1.7)</a:t>
                </a:r>
                <a:endParaRPr lang="fr-FR" sz="1200" dirty="0">
                  <a:latin typeface="Calibri" pitchFamily="34" charset="0"/>
                </a:endParaRPr>
              </a:p>
            </p:txBody>
          </p:sp>
        </p:grpSp>
      </p:grpSp>
      <p:grpSp>
        <p:nvGrpSpPr>
          <p:cNvPr id="29" name="Groupe 156"/>
          <p:cNvGrpSpPr/>
          <p:nvPr/>
        </p:nvGrpSpPr>
        <p:grpSpPr>
          <a:xfrm>
            <a:off x="2123728" y="836712"/>
            <a:ext cx="6840760" cy="1035496"/>
            <a:chOff x="2123728" y="836712"/>
            <a:chExt cx="6840760" cy="1035496"/>
          </a:xfrm>
        </p:grpSpPr>
        <p:grpSp>
          <p:nvGrpSpPr>
            <p:cNvPr id="30" name="Groupe 147"/>
            <p:cNvGrpSpPr/>
            <p:nvPr/>
          </p:nvGrpSpPr>
          <p:grpSpPr>
            <a:xfrm>
              <a:off x="2123728" y="836712"/>
              <a:ext cx="6840760" cy="1035496"/>
              <a:chOff x="2123728" y="836712"/>
              <a:chExt cx="6840760" cy="1035496"/>
            </a:xfrm>
          </p:grpSpPr>
          <p:sp>
            <p:nvSpPr>
              <p:cNvPr id="43" name="Rectangle 42"/>
              <p:cNvSpPr/>
              <p:nvPr/>
            </p:nvSpPr>
            <p:spPr bwMode="auto">
              <a:xfrm>
                <a:off x="2123728" y="836712"/>
                <a:ext cx="6840760" cy="1035496"/>
              </a:xfrm>
              <a:prstGeom prst="rect">
                <a:avLst/>
              </a:prstGeom>
              <a:noFill/>
              <a:ln w="25400">
                <a:solidFill>
                  <a:schemeClr val="tx2">
                    <a:lumMod val="60000"/>
                    <a:lumOff val="40000"/>
                  </a:schemeClr>
                </a:solidFill>
                <a:round/>
                <a:headEnd/>
                <a:tailEnd/>
              </a:ln>
            </p:spPr>
            <p:txBody>
              <a:bodyPr rtlCol="0" anchor="ctr"/>
              <a:lstStyle/>
              <a:p>
                <a:pPr algn="ctr"/>
                <a:endParaRPr lang="fr-FR">
                  <a:latin typeface="Calibri" pitchFamily="34" charset="0"/>
                </a:endParaRPr>
              </a:p>
            </p:txBody>
          </p:sp>
          <p:grpSp>
            <p:nvGrpSpPr>
              <p:cNvPr id="31" name="Groupe 79"/>
              <p:cNvGrpSpPr/>
              <p:nvPr/>
            </p:nvGrpSpPr>
            <p:grpSpPr>
              <a:xfrm>
                <a:off x="2566040" y="889531"/>
                <a:ext cx="6022491" cy="955293"/>
                <a:chOff x="2566040" y="784379"/>
                <a:chExt cx="6022491" cy="955293"/>
              </a:xfrm>
              <a:solidFill>
                <a:schemeClr val="bg1"/>
              </a:solidFill>
            </p:grpSpPr>
            <p:pic>
              <p:nvPicPr>
                <p:cNvPr id="76" name="Picture 2" descr="http://www.worthington-biochem.com/lapc/images/reaction.jpg"/>
                <p:cNvPicPr>
                  <a:picLocks noChangeAspect="1" noChangeArrowheads="1"/>
                </p:cNvPicPr>
                <p:nvPr/>
              </p:nvPicPr>
              <p:blipFill>
                <a:blip r:embed="rId5" cstate="print"/>
                <a:srcRect t="30284" b="33471"/>
                <a:stretch>
                  <a:fillRect/>
                </a:stretch>
              </p:blipFill>
              <p:spPr bwMode="auto">
                <a:xfrm>
                  <a:off x="2699792" y="784379"/>
                  <a:ext cx="5888739" cy="700405"/>
                </a:xfrm>
                <a:prstGeom prst="rect">
                  <a:avLst/>
                </a:prstGeom>
                <a:grpFill/>
              </p:spPr>
            </p:pic>
            <p:pic>
              <p:nvPicPr>
                <p:cNvPr id="77" name="Picture 2" descr="http://www.worthington-biochem.com/lapc/images/reaction.jpg"/>
                <p:cNvPicPr>
                  <a:picLocks noChangeAspect="1" noChangeArrowheads="1"/>
                </p:cNvPicPr>
                <p:nvPr/>
              </p:nvPicPr>
              <p:blipFill>
                <a:blip r:embed="rId6" cstate="print"/>
                <a:srcRect l="7453" t="88328" r="72671" b="1577"/>
                <a:stretch>
                  <a:fillRect/>
                </a:stretch>
              </p:blipFill>
              <p:spPr bwMode="auto">
                <a:xfrm>
                  <a:off x="4211960" y="1523648"/>
                  <a:ext cx="1097280" cy="182880"/>
                </a:xfrm>
                <a:prstGeom prst="rect">
                  <a:avLst/>
                </a:prstGeom>
                <a:grpFill/>
              </p:spPr>
            </p:pic>
            <p:pic>
              <p:nvPicPr>
                <p:cNvPr id="78" name="Picture 2" descr="http://www.worthington-biochem.com/lapc/images/reaction.jpg"/>
                <p:cNvPicPr>
                  <a:picLocks noChangeAspect="1" noChangeArrowheads="1"/>
                </p:cNvPicPr>
                <p:nvPr/>
              </p:nvPicPr>
              <p:blipFill>
                <a:blip r:embed="rId7" cstate="print"/>
                <a:srcRect t="78233" r="73422" b="12768"/>
                <a:stretch>
                  <a:fillRect/>
                </a:stretch>
              </p:blipFill>
              <p:spPr bwMode="auto">
                <a:xfrm>
                  <a:off x="2566040" y="1556792"/>
                  <a:ext cx="1645920" cy="182880"/>
                </a:xfrm>
                <a:prstGeom prst="rect">
                  <a:avLst/>
                </a:prstGeom>
                <a:grpFill/>
              </p:spPr>
            </p:pic>
            <p:pic>
              <p:nvPicPr>
                <p:cNvPr id="79" name="Picture 2" descr="http://www.worthington-biochem.com/lapc/images/reaction.jpg"/>
                <p:cNvPicPr>
                  <a:picLocks noChangeAspect="1" noChangeArrowheads="1"/>
                </p:cNvPicPr>
                <p:nvPr/>
              </p:nvPicPr>
              <p:blipFill>
                <a:blip r:embed="rId8" cstate="print"/>
                <a:srcRect l="56978" t="77884" b="14196"/>
                <a:stretch>
                  <a:fillRect/>
                </a:stretch>
              </p:blipFill>
              <p:spPr bwMode="auto">
                <a:xfrm>
                  <a:off x="6116136" y="1556792"/>
                  <a:ext cx="2468880" cy="149152"/>
                </a:xfrm>
                <a:prstGeom prst="rect">
                  <a:avLst/>
                </a:prstGeom>
                <a:grpFill/>
              </p:spPr>
            </p:pic>
          </p:grpSp>
        </p:grpSp>
        <p:sp>
          <p:nvSpPr>
            <p:cNvPr id="81" name="Rectangle 80"/>
            <p:cNvSpPr/>
            <p:nvPr/>
          </p:nvSpPr>
          <p:spPr>
            <a:xfrm>
              <a:off x="5076056" y="980728"/>
              <a:ext cx="648071"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chemeClr val="tx2">
                      <a:lumMod val="60000"/>
                      <a:lumOff val="40000"/>
                    </a:schemeClr>
                  </a:solidFill>
                  <a:latin typeface="Calibri" pitchFamily="34" charset="0"/>
                  <a:cs typeface="Times New Roman" pitchFamily="18" charset="0"/>
                </a:rPr>
                <a:t>LAP</a:t>
              </a:r>
              <a:endParaRPr lang="fr-FR" sz="1600" dirty="0">
                <a:solidFill>
                  <a:schemeClr val="tx2">
                    <a:lumMod val="60000"/>
                    <a:lumOff val="40000"/>
                  </a:schemeClr>
                </a:solidFill>
                <a:latin typeface="Calibri" pitchFamily="34" charset="0"/>
                <a:cs typeface="Times New Roman" pitchFamily="18" charset="0"/>
              </a:endParaRPr>
            </a:p>
          </p:txBody>
        </p:sp>
      </p:grpSp>
      <p:grpSp>
        <p:nvGrpSpPr>
          <p:cNvPr id="244" name="Groupe 150"/>
          <p:cNvGrpSpPr/>
          <p:nvPr/>
        </p:nvGrpSpPr>
        <p:grpSpPr>
          <a:xfrm>
            <a:off x="2123728" y="5445224"/>
            <a:ext cx="6840760" cy="1340026"/>
            <a:chOff x="2123728" y="5445224"/>
            <a:chExt cx="6840760" cy="1340026"/>
          </a:xfrm>
        </p:grpSpPr>
        <p:sp>
          <p:nvSpPr>
            <p:cNvPr id="44" name="Rectangle 43"/>
            <p:cNvSpPr/>
            <p:nvPr/>
          </p:nvSpPr>
          <p:spPr bwMode="auto">
            <a:xfrm>
              <a:off x="2123728" y="5472608"/>
              <a:ext cx="6840760" cy="1268760"/>
            </a:xfrm>
            <a:prstGeom prst="rect">
              <a:avLst/>
            </a:prstGeom>
            <a:noFill/>
            <a:ln w="25400">
              <a:solidFill>
                <a:schemeClr val="accent6">
                  <a:lumMod val="75000"/>
                </a:schemeClr>
              </a:solidFill>
              <a:round/>
              <a:headEnd/>
              <a:tailEnd/>
            </a:ln>
          </p:spPr>
          <p:txBody>
            <a:bodyPr rtlCol="0" anchor="ctr"/>
            <a:lstStyle/>
            <a:p>
              <a:pPr algn="ctr"/>
              <a:endParaRPr lang="fr-FR">
                <a:latin typeface="Calibri" pitchFamily="34" charset="0"/>
              </a:endParaRPr>
            </a:p>
          </p:txBody>
        </p:sp>
        <p:sp>
          <p:nvSpPr>
            <p:cNvPr id="45" name="Rectangle 44"/>
            <p:cNvSpPr/>
            <p:nvPr/>
          </p:nvSpPr>
          <p:spPr>
            <a:xfrm>
              <a:off x="3059832" y="5445224"/>
              <a:ext cx="926719"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chemeClr val="accent6">
                      <a:lumMod val="75000"/>
                    </a:schemeClr>
                  </a:solidFill>
                  <a:latin typeface="Calibri" pitchFamily="34" charset="0"/>
                  <a:cs typeface="Times New Roman" pitchFamily="18" charset="0"/>
                </a:rPr>
                <a:t>Laccase</a:t>
              </a:r>
              <a:endParaRPr lang="fr-FR" sz="1600" dirty="0">
                <a:solidFill>
                  <a:schemeClr val="accent6">
                    <a:lumMod val="75000"/>
                  </a:schemeClr>
                </a:solidFill>
                <a:latin typeface="Calibri" pitchFamily="34" charset="0"/>
                <a:cs typeface="Times New Roman" pitchFamily="18" charset="0"/>
              </a:endParaRPr>
            </a:p>
          </p:txBody>
        </p:sp>
        <p:grpSp>
          <p:nvGrpSpPr>
            <p:cNvPr id="246" name="Groupe 81"/>
            <p:cNvGrpSpPr/>
            <p:nvPr/>
          </p:nvGrpSpPr>
          <p:grpSpPr>
            <a:xfrm>
              <a:off x="2231504" y="5461208"/>
              <a:ext cx="828328" cy="1324042"/>
              <a:chOff x="843464" y="417437"/>
              <a:chExt cx="1797601" cy="3228863"/>
            </a:xfrm>
          </p:grpSpPr>
          <p:cxnSp>
            <p:nvCxnSpPr>
              <p:cNvPr id="83" name="Connecteur droit 82"/>
              <p:cNvCxnSpPr/>
              <p:nvPr/>
            </p:nvCxnSpPr>
            <p:spPr>
              <a:xfrm rot="5400000">
                <a:off x="679455" y="2350899"/>
                <a:ext cx="357190" cy="1588"/>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Connecteur droit 83"/>
              <p:cNvCxnSpPr/>
              <p:nvPr/>
            </p:nvCxnSpPr>
            <p:spPr>
              <a:xfrm rot="5400000">
                <a:off x="1250959" y="2350899"/>
                <a:ext cx="357190" cy="1588"/>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Connecteur droit 84"/>
              <p:cNvCxnSpPr/>
              <p:nvPr/>
            </p:nvCxnSpPr>
            <p:spPr>
              <a:xfrm>
                <a:off x="857256" y="2530288"/>
                <a:ext cx="285752" cy="214314"/>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Connecteur droit 85"/>
              <p:cNvCxnSpPr/>
              <p:nvPr/>
            </p:nvCxnSpPr>
            <p:spPr>
              <a:xfrm rot="10800000" flipV="1">
                <a:off x="1143008" y="2530288"/>
                <a:ext cx="285754" cy="214314"/>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Connecteur droit 86"/>
              <p:cNvCxnSpPr/>
              <p:nvPr/>
            </p:nvCxnSpPr>
            <p:spPr>
              <a:xfrm rot="10800000" flipV="1">
                <a:off x="857256" y="1958784"/>
                <a:ext cx="285752" cy="214314"/>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Connecteur droit 87"/>
              <p:cNvCxnSpPr/>
              <p:nvPr/>
            </p:nvCxnSpPr>
            <p:spPr>
              <a:xfrm>
                <a:off x="1143008" y="1958784"/>
                <a:ext cx="285752" cy="214314"/>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Connecteur droit 88"/>
              <p:cNvCxnSpPr/>
              <p:nvPr/>
            </p:nvCxnSpPr>
            <p:spPr>
              <a:xfrm rot="5400000">
                <a:off x="1213652" y="2315180"/>
                <a:ext cx="285752" cy="1588"/>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Connecteur droit 89"/>
              <p:cNvCxnSpPr/>
              <p:nvPr/>
            </p:nvCxnSpPr>
            <p:spPr>
              <a:xfrm>
                <a:off x="928694" y="2530288"/>
                <a:ext cx="214314" cy="142876"/>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Connecteur droit 90"/>
              <p:cNvCxnSpPr/>
              <p:nvPr/>
            </p:nvCxnSpPr>
            <p:spPr>
              <a:xfrm rot="5400000">
                <a:off x="1000132" y="1815908"/>
                <a:ext cx="285752" cy="1588"/>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Connecteur droit 91"/>
              <p:cNvCxnSpPr/>
              <p:nvPr/>
            </p:nvCxnSpPr>
            <p:spPr>
              <a:xfrm flipV="1">
                <a:off x="928694" y="2030222"/>
                <a:ext cx="214314" cy="142876"/>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Connecteur droit 92"/>
              <p:cNvCxnSpPr/>
              <p:nvPr/>
            </p:nvCxnSpPr>
            <p:spPr>
              <a:xfrm rot="5400000">
                <a:off x="1000926" y="2886684"/>
                <a:ext cx="285752" cy="1588"/>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Connecteur droit 93"/>
              <p:cNvCxnSpPr/>
              <p:nvPr/>
            </p:nvCxnSpPr>
            <p:spPr>
              <a:xfrm rot="5400000">
                <a:off x="1071570" y="1458718"/>
                <a:ext cx="285752" cy="142876"/>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Connecteur droit 94"/>
              <p:cNvCxnSpPr/>
              <p:nvPr/>
            </p:nvCxnSpPr>
            <p:spPr>
              <a:xfrm rot="5400000">
                <a:off x="1000132" y="1458718"/>
                <a:ext cx="285752" cy="142876"/>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Connecteur droit 95"/>
              <p:cNvCxnSpPr/>
              <p:nvPr/>
            </p:nvCxnSpPr>
            <p:spPr>
              <a:xfrm>
                <a:off x="1430348" y="2530288"/>
                <a:ext cx="212726" cy="142876"/>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Connecteur droit 96"/>
              <p:cNvCxnSpPr/>
              <p:nvPr/>
            </p:nvCxnSpPr>
            <p:spPr>
              <a:xfrm rot="5400000">
                <a:off x="1143802" y="1243610"/>
                <a:ext cx="285752" cy="1588"/>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Connecteur droit 97"/>
              <p:cNvCxnSpPr/>
              <p:nvPr/>
            </p:nvCxnSpPr>
            <p:spPr>
              <a:xfrm rot="5400000">
                <a:off x="1223970" y="887214"/>
                <a:ext cx="285752" cy="142876"/>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ZoneTexte 98"/>
              <p:cNvSpPr txBox="1"/>
              <p:nvPr/>
            </p:nvSpPr>
            <p:spPr>
              <a:xfrm>
                <a:off x="1306512" y="417437"/>
                <a:ext cx="1334553" cy="637973"/>
              </a:xfrm>
              <a:prstGeom prst="rect">
                <a:avLst/>
              </a:prstGeom>
              <a:noFill/>
              <a:ln w="12700">
                <a:noFill/>
              </a:ln>
            </p:spPr>
            <p:txBody>
              <a:bodyPr wrap="square" rtlCol="0">
                <a:spAutoFit/>
              </a:bodyPr>
              <a:lstStyle/>
              <a:p>
                <a:r>
                  <a:rPr lang="fr-FR" sz="1100" dirty="0" smtClean="0">
                    <a:latin typeface="Calibri" pitchFamily="34" charset="0"/>
                    <a:cs typeface="Times New Roman" pitchFamily="18" charset="0"/>
                  </a:rPr>
                  <a:t>CH</a:t>
                </a:r>
                <a:r>
                  <a:rPr lang="fr-FR" sz="1100" baseline="-25000" dirty="0" smtClean="0">
                    <a:latin typeface="Calibri" pitchFamily="34" charset="0"/>
                    <a:cs typeface="Times New Roman" pitchFamily="18" charset="0"/>
                  </a:rPr>
                  <a:t>2</a:t>
                </a:r>
                <a:r>
                  <a:rPr lang="fr-FR" sz="1100" dirty="0" smtClean="0">
                    <a:latin typeface="Calibri" pitchFamily="34" charset="0"/>
                    <a:cs typeface="Times New Roman" pitchFamily="18" charset="0"/>
                  </a:rPr>
                  <a:t>OH</a:t>
                </a:r>
                <a:endParaRPr lang="fr-FR" sz="1100" dirty="0">
                  <a:latin typeface="Calibri" pitchFamily="34" charset="0"/>
                  <a:cs typeface="Times New Roman" pitchFamily="18" charset="0"/>
                </a:endParaRPr>
              </a:p>
            </p:txBody>
          </p:sp>
          <p:sp>
            <p:nvSpPr>
              <p:cNvPr id="100" name="ZoneTexte 99"/>
              <p:cNvSpPr txBox="1"/>
              <p:nvPr/>
            </p:nvSpPr>
            <p:spPr>
              <a:xfrm>
                <a:off x="1571636" y="2508262"/>
                <a:ext cx="1069429" cy="637973"/>
              </a:xfrm>
              <a:prstGeom prst="rect">
                <a:avLst/>
              </a:prstGeom>
              <a:noFill/>
              <a:ln w="12700">
                <a:noFill/>
              </a:ln>
            </p:spPr>
            <p:txBody>
              <a:bodyPr wrap="square" rtlCol="0">
                <a:spAutoFit/>
              </a:bodyPr>
              <a:lstStyle/>
              <a:p>
                <a:r>
                  <a:rPr lang="fr-FR" sz="1100" dirty="0" err="1" smtClean="0">
                    <a:latin typeface="Calibri" pitchFamily="34" charset="0"/>
                    <a:cs typeface="Times New Roman" pitchFamily="18" charset="0"/>
                  </a:rPr>
                  <a:t>OMe</a:t>
                </a:r>
                <a:endParaRPr lang="fr-FR" sz="1100" baseline="-25000" dirty="0">
                  <a:latin typeface="Calibri" pitchFamily="34" charset="0"/>
                  <a:cs typeface="Times New Roman" pitchFamily="18" charset="0"/>
                </a:endParaRPr>
              </a:p>
            </p:txBody>
          </p:sp>
          <p:sp>
            <p:nvSpPr>
              <p:cNvPr id="101" name="ZoneTexte 100"/>
              <p:cNvSpPr txBox="1"/>
              <p:nvPr/>
            </p:nvSpPr>
            <p:spPr>
              <a:xfrm>
                <a:off x="843464" y="3008327"/>
                <a:ext cx="859989" cy="637973"/>
              </a:xfrm>
              <a:prstGeom prst="rect">
                <a:avLst/>
              </a:prstGeom>
              <a:noFill/>
              <a:ln w="12700" cmpd="sng">
                <a:noFill/>
              </a:ln>
            </p:spPr>
            <p:txBody>
              <a:bodyPr wrap="square" rtlCol="0">
                <a:spAutoFit/>
              </a:bodyPr>
              <a:lstStyle/>
              <a:p>
                <a:r>
                  <a:rPr lang="fr-FR" sz="1100" dirty="0" smtClean="0">
                    <a:latin typeface="Calibri" pitchFamily="34" charset="0"/>
                    <a:cs typeface="Times New Roman" pitchFamily="18" charset="0"/>
                  </a:rPr>
                  <a:t>OH</a:t>
                </a:r>
                <a:endParaRPr lang="fr-FR" sz="1100" dirty="0">
                  <a:latin typeface="Calibri" pitchFamily="34" charset="0"/>
                  <a:cs typeface="Times New Roman" pitchFamily="18" charset="0"/>
                </a:endParaRPr>
              </a:p>
            </p:txBody>
          </p:sp>
        </p:grpSp>
        <p:grpSp>
          <p:nvGrpSpPr>
            <p:cNvPr id="247" name="Groupe 101"/>
            <p:cNvGrpSpPr/>
            <p:nvPr/>
          </p:nvGrpSpPr>
          <p:grpSpPr>
            <a:xfrm>
              <a:off x="3073152" y="5987008"/>
              <a:ext cx="1066800" cy="276999"/>
              <a:chOff x="1916112" y="1189037"/>
              <a:chExt cx="1066800" cy="276999"/>
            </a:xfrm>
          </p:grpSpPr>
          <p:cxnSp>
            <p:nvCxnSpPr>
              <p:cNvPr id="103" name="Connecteur droit avec flèche 102"/>
              <p:cNvCxnSpPr/>
              <p:nvPr/>
            </p:nvCxnSpPr>
            <p:spPr bwMode="auto">
              <a:xfrm>
                <a:off x="1916112" y="1417637"/>
                <a:ext cx="10668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105" name="ZoneTexte 104"/>
              <p:cNvSpPr txBox="1"/>
              <p:nvPr/>
            </p:nvSpPr>
            <p:spPr>
              <a:xfrm>
                <a:off x="1916112" y="1189037"/>
                <a:ext cx="338554" cy="276999"/>
              </a:xfrm>
              <a:prstGeom prst="rect">
                <a:avLst/>
              </a:prstGeom>
              <a:noFill/>
            </p:spPr>
            <p:txBody>
              <a:bodyPr wrap="none" rtlCol="0">
                <a:spAutoFit/>
              </a:bodyPr>
              <a:lstStyle/>
              <a:p>
                <a:r>
                  <a:rPr lang="fr-FR" sz="1200" dirty="0" smtClean="0">
                    <a:latin typeface="Calibri" pitchFamily="34" charset="0"/>
                  </a:rPr>
                  <a:t>O</a:t>
                </a:r>
                <a:r>
                  <a:rPr lang="fr-FR" sz="1200" baseline="-25000" dirty="0" smtClean="0">
                    <a:latin typeface="Calibri" pitchFamily="34" charset="0"/>
                  </a:rPr>
                  <a:t>2</a:t>
                </a:r>
                <a:endParaRPr lang="fr-FR" sz="1200" baseline="-25000" dirty="0">
                  <a:latin typeface="Calibri" pitchFamily="34" charset="0"/>
                </a:endParaRPr>
              </a:p>
            </p:txBody>
          </p:sp>
          <p:sp>
            <p:nvSpPr>
              <p:cNvPr id="106" name="Flèche courbée vers le bas 105"/>
              <p:cNvSpPr/>
              <p:nvPr/>
            </p:nvSpPr>
            <p:spPr bwMode="auto">
              <a:xfrm>
                <a:off x="2220912" y="1189037"/>
                <a:ext cx="365760" cy="182880"/>
              </a:xfrm>
              <a:prstGeom prst="curvedDown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45000"/>
                  <a:buFont typeface="Wingdings" pitchFamily="2" charset="2"/>
                  <a:buNone/>
                  <a:tabLst/>
                </a:pPr>
                <a:endParaRPr kumimoji="0" lang="fr-FR" sz="2400" b="0" i="0" u="none" strike="noStrike" cap="none" normalizeH="0" baseline="0" smtClean="0">
                  <a:ln>
                    <a:noFill/>
                  </a:ln>
                  <a:effectLst/>
                  <a:latin typeface="Calibri" pitchFamily="34" charset="0"/>
                </a:endParaRPr>
              </a:p>
            </p:txBody>
          </p:sp>
        </p:grpSp>
        <p:grpSp>
          <p:nvGrpSpPr>
            <p:cNvPr id="248" name="Groupe 106"/>
            <p:cNvGrpSpPr/>
            <p:nvPr/>
          </p:nvGrpSpPr>
          <p:grpSpPr>
            <a:xfrm>
              <a:off x="4416544" y="5461208"/>
              <a:ext cx="803528" cy="1324042"/>
              <a:chOff x="3219456" y="655637"/>
              <a:chExt cx="995684" cy="1518762"/>
            </a:xfrm>
          </p:grpSpPr>
          <p:grpSp>
            <p:nvGrpSpPr>
              <p:cNvPr id="249" name="Groupe 75"/>
              <p:cNvGrpSpPr/>
              <p:nvPr/>
            </p:nvGrpSpPr>
            <p:grpSpPr>
              <a:xfrm>
                <a:off x="3219456" y="655637"/>
                <a:ext cx="995684" cy="1518762"/>
                <a:chOff x="857256" y="417437"/>
                <a:chExt cx="1728631" cy="3228863"/>
              </a:xfrm>
            </p:grpSpPr>
            <p:cxnSp>
              <p:nvCxnSpPr>
                <p:cNvPr id="110" name="Connecteur droit 109"/>
                <p:cNvCxnSpPr/>
                <p:nvPr/>
              </p:nvCxnSpPr>
              <p:spPr>
                <a:xfrm rot="5400000">
                  <a:off x="679455" y="2350899"/>
                  <a:ext cx="357190" cy="1588"/>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Connecteur droit 110"/>
                <p:cNvCxnSpPr/>
                <p:nvPr/>
              </p:nvCxnSpPr>
              <p:spPr>
                <a:xfrm rot="5400000">
                  <a:off x="1250959" y="2350899"/>
                  <a:ext cx="357190" cy="1588"/>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Connecteur droit 111"/>
                <p:cNvCxnSpPr/>
                <p:nvPr/>
              </p:nvCxnSpPr>
              <p:spPr>
                <a:xfrm>
                  <a:off x="857256" y="2530288"/>
                  <a:ext cx="285752" cy="214314"/>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Connecteur droit 112"/>
                <p:cNvCxnSpPr/>
                <p:nvPr/>
              </p:nvCxnSpPr>
              <p:spPr>
                <a:xfrm rot="10800000" flipV="1">
                  <a:off x="1143008" y="2530288"/>
                  <a:ext cx="285754" cy="214314"/>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Connecteur droit 113"/>
                <p:cNvCxnSpPr/>
                <p:nvPr/>
              </p:nvCxnSpPr>
              <p:spPr>
                <a:xfrm rot="10800000" flipV="1">
                  <a:off x="857256" y="1958784"/>
                  <a:ext cx="285752" cy="214314"/>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Connecteur droit 114"/>
                <p:cNvCxnSpPr/>
                <p:nvPr/>
              </p:nvCxnSpPr>
              <p:spPr>
                <a:xfrm>
                  <a:off x="1143008" y="1958784"/>
                  <a:ext cx="285752" cy="214314"/>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Connecteur droit 115"/>
                <p:cNvCxnSpPr/>
                <p:nvPr/>
              </p:nvCxnSpPr>
              <p:spPr>
                <a:xfrm rot="5400000">
                  <a:off x="1213652" y="2315180"/>
                  <a:ext cx="285752" cy="1588"/>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Connecteur droit 116"/>
                <p:cNvCxnSpPr/>
                <p:nvPr/>
              </p:nvCxnSpPr>
              <p:spPr>
                <a:xfrm>
                  <a:off x="928694" y="2530288"/>
                  <a:ext cx="214314" cy="142876"/>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Connecteur droit 117"/>
                <p:cNvCxnSpPr/>
                <p:nvPr/>
              </p:nvCxnSpPr>
              <p:spPr>
                <a:xfrm rot="5400000">
                  <a:off x="1000132" y="1815908"/>
                  <a:ext cx="285752" cy="1588"/>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Connecteur droit 118"/>
                <p:cNvCxnSpPr/>
                <p:nvPr/>
              </p:nvCxnSpPr>
              <p:spPr>
                <a:xfrm flipV="1">
                  <a:off x="928694" y="2030222"/>
                  <a:ext cx="214314" cy="142876"/>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Connecteur droit 119"/>
                <p:cNvCxnSpPr/>
                <p:nvPr/>
              </p:nvCxnSpPr>
              <p:spPr>
                <a:xfrm rot="5400000">
                  <a:off x="1000926" y="2886684"/>
                  <a:ext cx="285752" cy="1588"/>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Connecteur droit 120"/>
                <p:cNvCxnSpPr/>
                <p:nvPr/>
              </p:nvCxnSpPr>
              <p:spPr>
                <a:xfrm rot="5400000">
                  <a:off x="1071570" y="1458718"/>
                  <a:ext cx="285752" cy="142876"/>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Connecteur droit 121"/>
                <p:cNvCxnSpPr/>
                <p:nvPr/>
              </p:nvCxnSpPr>
              <p:spPr>
                <a:xfrm rot="5400000">
                  <a:off x="1000132" y="1458718"/>
                  <a:ext cx="285752" cy="142876"/>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Connecteur droit 122"/>
                <p:cNvCxnSpPr/>
                <p:nvPr/>
              </p:nvCxnSpPr>
              <p:spPr>
                <a:xfrm>
                  <a:off x="1430348" y="2530288"/>
                  <a:ext cx="212726" cy="142876"/>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Connecteur droit 123"/>
                <p:cNvCxnSpPr/>
                <p:nvPr/>
              </p:nvCxnSpPr>
              <p:spPr>
                <a:xfrm rot="5400000">
                  <a:off x="1143802" y="1243610"/>
                  <a:ext cx="285752" cy="1588"/>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Connecteur droit 124"/>
                <p:cNvCxnSpPr/>
                <p:nvPr/>
              </p:nvCxnSpPr>
              <p:spPr>
                <a:xfrm rot="5400000">
                  <a:off x="1223970" y="887214"/>
                  <a:ext cx="285752" cy="142876"/>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ZoneTexte 125"/>
                <p:cNvSpPr txBox="1"/>
                <p:nvPr/>
              </p:nvSpPr>
              <p:spPr>
                <a:xfrm>
                  <a:off x="1306512" y="417437"/>
                  <a:ext cx="1279375" cy="637973"/>
                </a:xfrm>
                <a:prstGeom prst="rect">
                  <a:avLst/>
                </a:prstGeom>
                <a:noFill/>
                <a:ln w="12700">
                  <a:noFill/>
                </a:ln>
              </p:spPr>
              <p:txBody>
                <a:bodyPr wrap="square" rtlCol="0">
                  <a:spAutoFit/>
                </a:bodyPr>
                <a:lstStyle/>
                <a:p>
                  <a:r>
                    <a:rPr lang="fr-FR" sz="1100" dirty="0" smtClean="0">
                      <a:latin typeface="Calibri" pitchFamily="34" charset="0"/>
                      <a:cs typeface="Times New Roman" pitchFamily="18" charset="0"/>
                    </a:rPr>
                    <a:t>CH</a:t>
                  </a:r>
                  <a:r>
                    <a:rPr lang="fr-FR" sz="1100" baseline="-25000" dirty="0" smtClean="0">
                      <a:latin typeface="Calibri" pitchFamily="34" charset="0"/>
                      <a:cs typeface="Times New Roman" pitchFamily="18" charset="0"/>
                    </a:rPr>
                    <a:t>2</a:t>
                  </a:r>
                  <a:r>
                    <a:rPr lang="fr-FR" sz="1100" dirty="0" smtClean="0">
                      <a:latin typeface="Calibri" pitchFamily="34" charset="0"/>
                      <a:cs typeface="Times New Roman" pitchFamily="18" charset="0"/>
                    </a:rPr>
                    <a:t>OH</a:t>
                  </a:r>
                  <a:endParaRPr lang="fr-FR" sz="1100" dirty="0">
                    <a:latin typeface="Calibri" pitchFamily="34" charset="0"/>
                    <a:cs typeface="Times New Roman" pitchFamily="18" charset="0"/>
                  </a:endParaRPr>
                </a:p>
              </p:txBody>
            </p:sp>
            <p:sp>
              <p:nvSpPr>
                <p:cNvPr id="127" name="ZoneTexte 126"/>
                <p:cNvSpPr txBox="1"/>
                <p:nvPr/>
              </p:nvSpPr>
              <p:spPr>
                <a:xfrm>
                  <a:off x="1571637" y="2508262"/>
                  <a:ext cx="1014250" cy="637973"/>
                </a:xfrm>
                <a:prstGeom prst="rect">
                  <a:avLst/>
                </a:prstGeom>
                <a:noFill/>
                <a:ln w="12700">
                  <a:noFill/>
                </a:ln>
              </p:spPr>
              <p:txBody>
                <a:bodyPr wrap="square" rtlCol="0">
                  <a:spAutoFit/>
                </a:bodyPr>
                <a:lstStyle/>
                <a:p>
                  <a:r>
                    <a:rPr lang="fr-FR" sz="1100" dirty="0" err="1" smtClean="0">
                      <a:latin typeface="Calibri" pitchFamily="34" charset="0"/>
                      <a:cs typeface="Times New Roman" pitchFamily="18" charset="0"/>
                    </a:rPr>
                    <a:t>OMe</a:t>
                  </a:r>
                  <a:endParaRPr lang="fr-FR" sz="1100" baseline="-25000" dirty="0">
                    <a:latin typeface="Calibri" pitchFamily="34" charset="0"/>
                    <a:cs typeface="Times New Roman" pitchFamily="18" charset="0"/>
                  </a:endParaRPr>
                </a:p>
              </p:txBody>
            </p:sp>
            <p:sp>
              <p:nvSpPr>
                <p:cNvPr id="128" name="ZoneTexte 127"/>
                <p:cNvSpPr txBox="1"/>
                <p:nvPr/>
              </p:nvSpPr>
              <p:spPr>
                <a:xfrm>
                  <a:off x="881867" y="3008327"/>
                  <a:ext cx="708527" cy="637973"/>
                </a:xfrm>
                <a:prstGeom prst="rect">
                  <a:avLst/>
                </a:prstGeom>
                <a:noFill/>
                <a:ln w="12700" cmpd="sng">
                  <a:noFill/>
                </a:ln>
              </p:spPr>
              <p:txBody>
                <a:bodyPr wrap="square" rtlCol="0">
                  <a:spAutoFit/>
                </a:bodyPr>
                <a:lstStyle/>
                <a:p>
                  <a:r>
                    <a:rPr lang="fr-FR" sz="1100" dirty="0" smtClean="0">
                      <a:latin typeface="Calibri" pitchFamily="34" charset="0"/>
                      <a:cs typeface="Times New Roman" pitchFamily="18" charset="0"/>
                    </a:rPr>
                    <a:t>O</a:t>
                  </a:r>
                  <a:endParaRPr lang="fr-FR" sz="1800" baseline="30000" dirty="0">
                    <a:latin typeface="Calibri" pitchFamily="34" charset="0"/>
                    <a:cs typeface="Times New Roman" pitchFamily="18" charset="0"/>
                  </a:endParaRPr>
                </a:p>
              </p:txBody>
            </p:sp>
          </p:grpSp>
          <p:sp>
            <p:nvSpPr>
              <p:cNvPr id="109" name="ZoneTexte 108"/>
              <p:cNvSpPr txBox="1"/>
              <p:nvPr/>
            </p:nvSpPr>
            <p:spPr>
              <a:xfrm>
                <a:off x="3361944" y="1662901"/>
                <a:ext cx="228600" cy="458952"/>
              </a:xfrm>
              <a:prstGeom prst="rect">
                <a:avLst/>
              </a:prstGeom>
              <a:noFill/>
            </p:spPr>
            <p:txBody>
              <a:bodyPr wrap="square" rtlCol="0">
                <a:spAutoFit/>
              </a:bodyPr>
              <a:lstStyle/>
              <a:p>
                <a:r>
                  <a:rPr lang="fr-FR" sz="2000" b="1" dirty="0" smtClean="0">
                    <a:latin typeface="Calibri" pitchFamily="34" charset="0"/>
                  </a:rPr>
                  <a:t>.</a:t>
                </a:r>
                <a:endParaRPr lang="fr-FR" sz="2000" b="1" baseline="-25000" dirty="0">
                  <a:latin typeface="Calibri" pitchFamily="34" charset="0"/>
                </a:endParaRPr>
              </a:p>
            </p:txBody>
          </p:sp>
        </p:grpSp>
        <p:grpSp>
          <p:nvGrpSpPr>
            <p:cNvPr id="250" name="Groupe 170"/>
            <p:cNvGrpSpPr/>
            <p:nvPr/>
          </p:nvGrpSpPr>
          <p:grpSpPr>
            <a:xfrm>
              <a:off x="6817568" y="5750024"/>
              <a:ext cx="1066800" cy="457200"/>
              <a:chOff x="5802312" y="960437"/>
              <a:chExt cx="1066800" cy="457200"/>
            </a:xfrm>
          </p:grpSpPr>
          <p:cxnSp>
            <p:nvCxnSpPr>
              <p:cNvPr id="172" name="Connecteur droit avec flèche 171"/>
              <p:cNvCxnSpPr/>
              <p:nvPr/>
            </p:nvCxnSpPr>
            <p:spPr bwMode="auto">
              <a:xfrm>
                <a:off x="5802312" y="1417637"/>
                <a:ext cx="1066800" cy="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175" name="Flèche courbée vers le bas 174"/>
              <p:cNvSpPr/>
              <p:nvPr/>
            </p:nvSpPr>
            <p:spPr bwMode="auto">
              <a:xfrm flipV="1">
                <a:off x="6081417" y="1225055"/>
                <a:ext cx="499022" cy="192581"/>
              </a:xfrm>
              <a:prstGeom prst="curvedDownArrow">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3000"/>
                  </a:lnSpc>
                  <a:spcBef>
                    <a:spcPct val="0"/>
                  </a:spcBef>
                  <a:spcAft>
                    <a:spcPct val="0"/>
                  </a:spcAft>
                  <a:buClr>
                    <a:srgbClr val="000000"/>
                  </a:buClr>
                  <a:buSzPct val="45000"/>
                  <a:buFont typeface="Wingdings" pitchFamily="2" charset="2"/>
                  <a:buNone/>
                  <a:tabLst/>
                </a:pPr>
                <a:endParaRPr kumimoji="0" lang="fr-FR" sz="2400" b="0" i="0" u="none" strike="noStrike" cap="none" normalizeH="0" baseline="0" smtClean="0">
                  <a:ln>
                    <a:noFill/>
                  </a:ln>
                  <a:effectLst/>
                  <a:latin typeface="Calibri" pitchFamily="34" charset="0"/>
                </a:endParaRPr>
              </a:p>
            </p:txBody>
          </p:sp>
          <p:sp>
            <p:nvSpPr>
              <p:cNvPr id="174" name="ZoneTexte 173"/>
              <p:cNvSpPr txBox="1"/>
              <p:nvPr/>
            </p:nvSpPr>
            <p:spPr>
              <a:xfrm>
                <a:off x="5802312" y="960437"/>
                <a:ext cx="486030" cy="276999"/>
              </a:xfrm>
              <a:prstGeom prst="rect">
                <a:avLst/>
              </a:prstGeom>
              <a:noFill/>
            </p:spPr>
            <p:txBody>
              <a:bodyPr wrap="none" rtlCol="0">
                <a:spAutoFit/>
              </a:bodyPr>
              <a:lstStyle/>
              <a:p>
                <a:r>
                  <a:rPr lang="fr-FR" sz="1200" dirty="0" smtClean="0">
                    <a:latin typeface="Calibri" pitchFamily="34" charset="0"/>
                  </a:rPr>
                  <a:t>H</a:t>
                </a:r>
                <a:r>
                  <a:rPr lang="fr-FR" sz="1200" baseline="-25000" dirty="0" smtClean="0">
                    <a:latin typeface="Calibri" pitchFamily="34" charset="0"/>
                  </a:rPr>
                  <a:t>2</a:t>
                </a:r>
                <a:r>
                  <a:rPr lang="fr-FR" sz="1200" dirty="0" smtClean="0">
                    <a:latin typeface="Calibri" pitchFamily="34" charset="0"/>
                  </a:rPr>
                  <a:t>O</a:t>
                </a:r>
                <a:r>
                  <a:rPr lang="fr-FR" sz="1200" baseline="-25000" dirty="0" smtClean="0">
                    <a:latin typeface="Calibri" pitchFamily="34" charset="0"/>
                  </a:rPr>
                  <a:t>2</a:t>
                </a:r>
                <a:endParaRPr lang="fr-FR" sz="1200" baseline="-25000" dirty="0">
                  <a:latin typeface="Calibri" pitchFamily="34" charset="0"/>
                </a:endParaRPr>
              </a:p>
            </p:txBody>
          </p:sp>
          <p:sp>
            <p:nvSpPr>
              <p:cNvPr id="176" name="ZoneTexte 175"/>
              <p:cNvSpPr txBox="1"/>
              <p:nvPr/>
            </p:nvSpPr>
            <p:spPr>
              <a:xfrm>
                <a:off x="6358178" y="960437"/>
                <a:ext cx="434734" cy="276999"/>
              </a:xfrm>
              <a:prstGeom prst="rect">
                <a:avLst/>
              </a:prstGeom>
              <a:noFill/>
            </p:spPr>
            <p:txBody>
              <a:bodyPr wrap="none" rtlCol="0">
                <a:spAutoFit/>
              </a:bodyPr>
              <a:lstStyle/>
              <a:p>
                <a:r>
                  <a:rPr lang="fr-FR" sz="1200" dirty="0" smtClean="0">
                    <a:latin typeface="Calibri" pitchFamily="34" charset="0"/>
                  </a:rPr>
                  <a:t>H</a:t>
                </a:r>
                <a:r>
                  <a:rPr lang="fr-FR" sz="1200" baseline="-25000" dirty="0" smtClean="0">
                    <a:latin typeface="Calibri" pitchFamily="34" charset="0"/>
                  </a:rPr>
                  <a:t>2</a:t>
                </a:r>
                <a:r>
                  <a:rPr lang="fr-FR" sz="1200" dirty="0" smtClean="0">
                    <a:latin typeface="Calibri" pitchFamily="34" charset="0"/>
                  </a:rPr>
                  <a:t>O</a:t>
                </a:r>
                <a:endParaRPr lang="fr-FR" sz="1200" baseline="-25000" dirty="0">
                  <a:latin typeface="Calibri" pitchFamily="34" charset="0"/>
                </a:endParaRPr>
              </a:p>
            </p:txBody>
          </p:sp>
        </p:grpSp>
        <p:sp>
          <p:nvSpPr>
            <p:cNvPr id="197" name="Rectangle 196"/>
            <p:cNvSpPr/>
            <p:nvPr/>
          </p:nvSpPr>
          <p:spPr>
            <a:xfrm>
              <a:off x="6732240" y="5445224"/>
              <a:ext cx="1152128" cy="360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chemeClr val="accent6">
                      <a:lumMod val="75000"/>
                    </a:schemeClr>
                  </a:solidFill>
                  <a:latin typeface="Calibri" pitchFamily="34" charset="0"/>
                  <a:cs typeface="Times New Roman" pitchFamily="18" charset="0"/>
                </a:rPr>
                <a:t>Peroxydase</a:t>
              </a:r>
              <a:endParaRPr lang="fr-FR" sz="1600" dirty="0">
                <a:solidFill>
                  <a:schemeClr val="accent6">
                    <a:lumMod val="75000"/>
                  </a:schemeClr>
                </a:solidFill>
                <a:latin typeface="Calibri" pitchFamily="34" charset="0"/>
                <a:cs typeface="Times New Roman" pitchFamily="18" charset="0"/>
              </a:endParaRPr>
            </a:p>
          </p:txBody>
        </p:sp>
        <p:grpSp>
          <p:nvGrpSpPr>
            <p:cNvPr id="251" name="Groupe 197"/>
            <p:cNvGrpSpPr/>
            <p:nvPr/>
          </p:nvGrpSpPr>
          <p:grpSpPr>
            <a:xfrm>
              <a:off x="5975920" y="5445224"/>
              <a:ext cx="828328" cy="1324042"/>
              <a:chOff x="843464" y="417437"/>
              <a:chExt cx="1797601" cy="3228863"/>
            </a:xfrm>
          </p:grpSpPr>
          <p:cxnSp>
            <p:nvCxnSpPr>
              <p:cNvPr id="199" name="Connecteur droit 198"/>
              <p:cNvCxnSpPr/>
              <p:nvPr/>
            </p:nvCxnSpPr>
            <p:spPr>
              <a:xfrm rot="5400000">
                <a:off x="679455" y="2350899"/>
                <a:ext cx="357190" cy="1588"/>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Connecteur droit 199"/>
              <p:cNvCxnSpPr/>
              <p:nvPr/>
            </p:nvCxnSpPr>
            <p:spPr>
              <a:xfrm rot="5400000">
                <a:off x="1250959" y="2350899"/>
                <a:ext cx="357190" cy="1588"/>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Connecteur droit 200"/>
              <p:cNvCxnSpPr/>
              <p:nvPr/>
            </p:nvCxnSpPr>
            <p:spPr>
              <a:xfrm>
                <a:off x="857256" y="2530288"/>
                <a:ext cx="285752" cy="214314"/>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Connecteur droit 201"/>
              <p:cNvCxnSpPr/>
              <p:nvPr/>
            </p:nvCxnSpPr>
            <p:spPr>
              <a:xfrm rot="10800000" flipV="1">
                <a:off x="1143008" y="2530288"/>
                <a:ext cx="285754" cy="214314"/>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Connecteur droit 202"/>
              <p:cNvCxnSpPr/>
              <p:nvPr/>
            </p:nvCxnSpPr>
            <p:spPr>
              <a:xfrm rot="10800000" flipV="1">
                <a:off x="857256" y="1958784"/>
                <a:ext cx="285752" cy="214314"/>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Connecteur droit 203"/>
              <p:cNvCxnSpPr/>
              <p:nvPr/>
            </p:nvCxnSpPr>
            <p:spPr>
              <a:xfrm>
                <a:off x="1143008" y="1958784"/>
                <a:ext cx="285752" cy="214314"/>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Connecteur droit 204"/>
              <p:cNvCxnSpPr/>
              <p:nvPr/>
            </p:nvCxnSpPr>
            <p:spPr>
              <a:xfrm rot="5400000">
                <a:off x="1213652" y="2315180"/>
                <a:ext cx="285752" cy="1588"/>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Connecteur droit 205"/>
              <p:cNvCxnSpPr/>
              <p:nvPr/>
            </p:nvCxnSpPr>
            <p:spPr>
              <a:xfrm>
                <a:off x="928694" y="2530288"/>
                <a:ext cx="214314" cy="142876"/>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Connecteur droit 206"/>
              <p:cNvCxnSpPr/>
              <p:nvPr/>
            </p:nvCxnSpPr>
            <p:spPr>
              <a:xfrm rot="5400000">
                <a:off x="1000132" y="1815908"/>
                <a:ext cx="285752" cy="1588"/>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Connecteur droit 207"/>
              <p:cNvCxnSpPr/>
              <p:nvPr/>
            </p:nvCxnSpPr>
            <p:spPr>
              <a:xfrm flipV="1">
                <a:off x="928694" y="2030222"/>
                <a:ext cx="214314" cy="142876"/>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Connecteur droit 208"/>
              <p:cNvCxnSpPr/>
              <p:nvPr/>
            </p:nvCxnSpPr>
            <p:spPr>
              <a:xfrm rot="5400000">
                <a:off x="1000926" y="2886684"/>
                <a:ext cx="285752" cy="1588"/>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Connecteur droit 209"/>
              <p:cNvCxnSpPr/>
              <p:nvPr/>
            </p:nvCxnSpPr>
            <p:spPr>
              <a:xfrm rot="5400000">
                <a:off x="1071570" y="1458718"/>
                <a:ext cx="285752" cy="142876"/>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Connecteur droit 210"/>
              <p:cNvCxnSpPr/>
              <p:nvPr/>
            </p:nvCxnSpPr>
            <p:spPr>
              <a:xfrm rot="5400000">
                <a:off x="1000132" y="1458718"/>
                <a:ext cx="285752" cy="142876"/>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Connecteur droit 211"/>
              <p:cNvCxnSpPr/>
              <p:nvPr/>
            </p:nvCxnSpPr>
            <p:spPr>
              <a:xfrm>
                <a:off x="1430348" y="2530288"/>
                <a:ext cx="212726" cy="142876"/>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Connecteur droit 212"/>
              <p:cNvCxnSpPr/>
              <p:nvPr/>
            </p:nvCxnSpPr>
            <p:spPr>
              <a:xfrm rot="5400000">
                <a:off x="1143802" y="1243610"/>
                <a:ext cx="285752" cy="1588"/>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Connecteur droit 213"/>
              <p:cNvCxnSpPr/>
              <p:nvPr/>
            </p:nvCxnSpPr>
            <p:spPr>
              <a:xfrm rot="5400000">
                <a:off x="1223970" y="887214"/>
                <a:ext cx="285752" cy="142876"/>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215" name="ZoneTexte 214"/>
              <p:cNvSpPr txBox="1"/>
              <p:nvPr/>
            </p:nvSpPr>
            <p:spPr>
              <a:xfrm>
                <a:off x="1306512" y="417437"/>
                <a:ext cx="1334553" cy="637973"/>
              </a:xfrm>
              <a:prstGeom prst="rect">
                <a:avLst/>
              </a:prstGeom>
              <a:noFill/>
              <a:ln w="12700">
                <a:noFill/>
              </a:ln>
            </p:spPr>
            <p:txBody>
              <a:bodyPr wrap="square" rtlCol="0">
                <a:spAutoFit/>
              </a:bodyPr>
              <a:lstStyle/>
              <a:p>
                <a:r>
                  <a:rPr lang="fr-FR" sz="1100" dirty="0" smtClean="0">
                    <a:latin typeface="Calibri" pitchFamily="34" charset="0"/>
                    <a:cs typeface="Times New Roman" pitchFamily="18" charset="0"/>
                  </a:rPr>
                  <a:t>CH</a:t>
                </a:r>
                <a:r>
                  <a:rPr lang="fr-FR" sz="1100" baseline="-25000" dirty="0" smtClean="0">
                    <a:latin typeface="Calibri" pitchFamily="34" charset="0"/>
                    <a:cs typeface="Times New Roman" pitchFamily="18" charset="0"/>
                  </a:rPr>
                  <a:t>2</a:t>
                </a:r>
                <a:r>
                  <a:rPr lang="fr-FR" sz="1100" dirty="0" smtClean="0">
                    <a:latin typeface="Calibri" pitchFamily="34" charset="0"/>
                    <a:cs typeface="Times New Roman" pitchFamily="18" charset="0"/>
                  </a:rPr>
                  <a:t>OH</a:t>
                </a:r>
                <a:endParaRPr lang="fr-FR" sz="1100" dirty="0">
                  <a:latin typeface="Calibri" pitchFamily="34" charset="0"/>
                  <a:cs typeface="Times New Roman" pitchFamily="18" charset="0"/>
                </a:endParaRPr>
              </a:p>
            </p:txBody>
          </p:sp>
          <p:sp>
            <p:nvSpPr>
              <p:cNvPr id="216" name="ZoneTexte 215"/>
              <p:cNvSpPr txBox="1"/>
              <p:nvPr/>
            </p:nvSpPr>
            <p:spPr>
              <a:xfrm>
                <a:off x="1571636" y="2508262"/>
                <a:ext cx="1069429" cy="637973"/>
              </a:xfrm>
              <a:prstGeom prst="rect">
                <a:avLst/>
              </a:prstGeom>
              <a:noFill/>
              <a:ln w="12700">
                <a:noFill/>
              </a:ln>
            </p:spPr>
            <p:txBody>
              <a:bodyPr wrap="square" rtlCol="0">
                <a:spAutoFit/>
              </a:bodyPr>
              <a:lstStyle/>
              <a:p>
                <a:r>
                  <a:rPr lang="fr-FR" sz="1100" dirty="0" err="1" smtClean="0">
                    <a:latin typeface="Calibri" pitchFamily="34" charset="0"/>
                    <a:cs typeface="Times New Roman" pitchFamily="18" charset="0"/>
                  </a:rPr>
                  <a:t>OMe</a:t>
                </a:r>
                <a:endParaRPr lang="fr-FR" sz="1100" baseline="-25000" dirty="0">
                  <a:latin typeface="Calibri" pitchFamily="34" charset="0"/>
                  <a:cs typeface="Times New Roman" pitchFamily="18" charset="0"/>
                </a:endParaRPr>
              </a:p>
            </p:txBody>
          </p:sp>
          <p:sp>
            <p:nvSpPr>
              <p:cNvPr id="217" name="ZoneTexte 216"/>
              <p:cNvSpPr txBox="1"/>
              <p:nvPr/>
            </p:nvSpPr>
            <p:spPr>
              <a:xfrm>
                <a:off x="843464" y="3008327"/>
                <a:ext cx="859989" cy="637973"/>
              </a:xfrm>
              <a:prstGeom prst="rect">
                <a:avLst/>
              </a:prstGeom>
              <a:noFill/>
              <a:ln w="12700" cmpd="sng">
                <a:noFill/>
              </a:ln>
            </p:spPr>
            <p:txBody>
              <a:bodyPr wrap="square" rtlCol="0">
                <a:spAutoFit/>
              </a:bodyPr>
              <a:lstStyle/>
              <a:p>
                <a:r>
                  <a:rPr lang="fr-FR" sz="1100" dirty="0" smtClean="0">
                    <a:latin typeface="Calibri" pitchFamily="34" charset="0"/>
                    <a:cs typeface="Times New Roman" pitchFamily="18" charset="0"/>
                  </a:rPr>
                  <a:t>OH</a:t>
                </a:r>
                <a:endParaRPr lang="fr-FR" sz="1100" dirty="0">
                  <a:latin typeface="Calibri" pitchFamily="34" charset="0"/>
                  <a:cs typeface="Times New Roman" pitchFamily="18" charset="0"/>
                </a:endParaRPr>
              </a:p>
            </p:txBody>
          </p:sp>
        </p:grpSp>
        <p:grpSp>
          <p:nvGrpSpPr>
            <p:cNvPr id="252" name="Groupe 221"/>
            <p:cNvGrpSpPr/>
            <p:nvPr/>
          </p:nvGrpSpPr>
          <p:grpSpPr>
            <a:xfrm>
              <a:off x="8160960" y="5445224"/>
              <a:ext cx="803528" cy="1324042"/>
              <a:chOff x="3219456" y="655637"/>
              <a:chExt cx="995684" cy="1518762"/>
            </a:xfrm>
          </p:grpSpPr>
          <p:grpSp>
            <p:nvGrpSpPr>
              <p:cNvPr id="253" name="Groupe 75"/>
              <p:cNvGrpSpPr/>
              <p:nvPr/>
            </p:nvGrpSpPr>
            <p:grpSpPr>
              <a:xfrm>
                <a:off x="3219456" y="655637"/>
                <a:ext cx="995684" cy="1518762"/>
                <a:chOff x="857256" y="417437"/>
                <a:chExt cx="1728631" cy="3228863"/>
              </a:xfrm>
            </p:grpSpPr>
            <p:cxnSp>
              <p:nvCxnSpPr>
                <p:cNvPr id="225" name="Connecteur droit 224"/>
                <p:cNvCxnSpPr/>
                <p:nvPr/>
              </p:nvCxnSpPr>
              <p:spPr>
                <a:xfrm rot="5400000">
                  <a:off x="679455" y="2350899"/>
                  <a:ext cx="357190" cy="1588"/>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Connecteur droit 225"/>
                <p:cNvCxnSpPr/>
                <p:nvPr/>
              </p:nvCxnSpPr>
              <p:spPr>
                <a:xfrm rot="5400000">
                  <a:off x="1250959" y="2350899"/>
                  <a:ext cx="357190" cy="1588"/>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Connecteur droit 226"/>
                <p:cNvCxnSpPr/>
                <p:nvPr/>
              </p:nvCxnSpPr>
              <p:spPr>
                <a:xfrm>
                  <a:off x="857256" y="2530288"/>
                  <a:ext cx="285752" cy="214314"/>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Connecteur droit 227"/>
                <p:cNvCxnSpPr/>
                <p:nvPr/>
              </p:nvCxnSpPr>
              <p:spPr>
                <a:xfrm rot="10800000" flipV="1">
                  <a:off x="1143008" y="2530288"/>
                  <a:ext cx="285754" cy="214314"/>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Connecteur droit 228"/>
                <p:cNvCxnSpPr/>
                <p:nvPr/>
              </p:nvCxnSpPr>
              <p:spPr>
                <a:xfrm rot="10800000" flipV="1">
                  <a:off x="857256" y="1958784"/>
                  <a:ext cx="285752" cy="214314"/>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Connecteur droit 229"/>
                <p:cNvCxnSpPr/>
                <p:nvPr/>
              </p:nvCxnSpPr>
              <p:spPr>
                <a:xfrm>
                  <a:off x="1143008" y="1958784"/>
                  <a:ext cx="285752" cy="214314"/>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Connecteur droit 230"/>
                <p:cNvCxnSpPr/>
                <p:nvPr/>
              </p:nvCxnSpPr>
              <p:spPr>
                <a:xfrm rot="5400000">
                  <a:off x="1213652" y="2315180"/>
                  <a:ext cx="285752" cy="1588"/>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Connecteur droit 231"/>
                <p:cNvCxnSpPr/>
                <p:nvPr/>
              </p:nvCxnSpPr>
              <p:spPr>
                <a:xfrm>
                  <a:off x="928694" y="2530288"/>
                  <a:ext cx="214314" cy="142876"/>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Connecteur droit 232"/>
                <p:cNvCxnSpPr/>
                <p:nvPr/>
              </p:nvCxnSpPr>
              <p:spPr>
                <a:xfrm rot="5400000">
                  <a:off x="1000132" y="1815908"/>
                  <a:ext cx="285752" cy="1588"/>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Connecteur droit 233"/>
                <p:cNvCxnSpPr/>
                <p:nvPr/>
              </p:nvCxnSpPr>
              <p:spPr>
                <a:xfrm flipV="1">
                  <a:off x="928694" y="2030222"/>
                  <a:ext cx="214314" cy="142876"/>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Connecteur droit 234"/>
                <p:cNvCxnSpPr/>
                <p:nvPr/>
              </p:nvCxnSpPr>
              <p:spPr>
                <a:xfrm rot="5400000">
                  <a:off x="1000926" y="2886684"/>
                  <a:ext cx="285752" cy="1588"/>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Connecteur droit 235"/>
                <p:cNvCxnSpPr/>
                <p:nvPr/>
              </p:nvCxnSpPr>
              <p:spPr>
                <a:xfrm rot="5400000">
                  <a:off x="1071570" y="1458718"/>
                  <a:ext cx="285752" cy="142876"/>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Connecteur droit 236"/>
                <p:cNvCxnSpPr/>
                <p:nvPr/>
              </p:nvCxnSpPr>
              <p:spPr>
                <a:xfrm rot="5400000">
                  <a:off x="1000132" y="1458718"/>
                  <a:ext cx="285752" cy="142876"/>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Connecteur droit 237"/>
                <p:cNvCxnSpPr/>
                <p:nvPr/>
              </p:nvCxnSpPr>
              <p:spPr>
                <a:xfrm>
                  <a:off x="1430348" y="2530288"/>
                  <a:ext cx="212726" cy="142876"/>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Connecteur droit 238"/>
                <p:cNvCxnSpPr/>
                <p:nvPr/>
              </p:nvCxnSpPr>
              <p:spPr>
                <a:xfrm rot="5400000">
                  <a:off x="1143802" y="1243610"/>
                  <a:ext cx="285752" cy="1588"/>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Connecteur droit 239"/>
                <p:cNvCxnSpPr/>
                <p:nvPr/>
              </p:nvCxnSpPr>
              <p:spPr>
                <a:xfrm rot="5400000">
                  <a:off x="1223970" y="887214"/>
                  <a:ext cx="285752" cy="142876"/>
                </a:xfrm>
                <a:prstGeom prst="line">
                  <a:avLst/>
                </a:prstGeom>
                <a:ln w="127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241" name="ZoneTexte 240"/>
                <p:cNvSpPr txBox="1"/>
                <p:nvPr/>
              </p:nvSpPr>
              <p:spPr>
                <a:xfrm>
                  <a:off x="1306512" y="417437"/>
                  <a:ext cx="1279375" cy="637973"/>
                </a:xfrm>
                <a:prstGeom prst="rect">
                  <a:avLst/>
                </a:prstGeom>
                <a:noFill/>
                <a:ln w="12700">
                  <a:noFill/>
                </a:ln>
              </p:spPr>
              <p:txBody>
                <a:bodyPr wrap="square" rtlCol="0">
                  <a:spAutoFit/>
                </a:bodyPr>
                <a:lstStyle/>
                <a:p>
                  <a:r>
                    <a:rPr lang="fr-FR" sz="1100" dirty="0" smtClean="0">
                      <a:latin typeface="Calibri" pitchFamily="34" charset="0"/>
                      <a:cs typeface="Times New Roman" pitchFamily="18" charset="0"/>
                    </a:rPr>
                    <a:t>CH</a:t>
                  </a:r>
                  <a:r>
                    <a:rPr lang="fr-FR" sz="1100" baseline="-25000" dirty="0" smtClean="0">
                      <a:latin typeface="Calibri" pitchFamily="34" charset="0"/>
                      <a:cs typeface="Times New Roman" pitchFamily="18" charset="0"/>
                    </a:rPr>
                    <a:t>2</a:t>
                  </a:r>
                  <a:r>
                    <a:rPr lang="fr-FR" sz="1100" dirty="0" smtClean="0">
                      <a:latin typeface="Calibri" pitchFamily="34" charset="0"/>
                      <a:cs typeface="Times New Roman" pitchFamily="18" charset="0"/>
                    </a:rPr>
                    <a:t>OH</a:t>
                  </a:r>
                  <a:endParaRPr lang="fr-FR" sz="1100" dirty="0">
                    <a:latin typeface="Calibri" pitchFamily="34" charset="0"/>
                    <a:cs typeface="Times New Roman" pitchFamily="18" charset="0"/>
                  </a:endParaRPr>
                </a:p>
              </p:txBody>
            </p:sp>
            <p:sp>
              <p:nvSpPr>
                <p:cNvPr id="242" name="ZoneTexte 241"/>
                <p:cNvSpPr txBox="1"/>
                <p:nvPr/>
              </p:nvSpPr>
              <p:spPr>
                <a:xfrm>
                  <a:off x="1571637" y="2508262"/>
                  <a:ext cx="1014250" cy="637973"/>
                </a:xfrm>
                <a:prstGeom prst="rect">
                  <a:avLst/>
                </a:prstGeom>
                <a:noFill/>
                <a:ln w="12700">
                  <a:noFill/>
                </a:ln>
              </p:spPr>
              <p:txBody>
                <a:bodyPr wrap="square" rtlCol="0">
                  <a:spAutoFit/>
                </a:bodyPr>
                <a:lstStyle/>
                <a:p>
                  <a:r>
                    <a:rPr lang="fr-FR" sz="1100" dirty="0" err="1" smtClean="0">
                      <a:latin typeface="Calibri" pitchFamily="34" charset="0"/>
                      <a:cs typeface="Times New Roman" pitchFamily="18" charset="0"/>
                    </a:rPr>
                    <a:t>OMe</a:t>
                  </a:r>
                  <a:endParaRPr lang="fr-FR" sz="1100" baseline="-25000" dirty="0">
                    <a:latin typeface="Calibri" pitchFamily="34" charset="0"/>
                    <a:cs typeface="Times New Roman" pitchFamily="18" charset="0"/>
                  </a:endParaRPr>
                </a:p>
              </p:txBody>
            </p:sp>
            <p:sp>
              <p:nvSpPr>
                <p:cNvPr id="243" name="ZoneTexte 242"/>
                <p:cNvSpPr txBox="1"/>
                <p:nvPr/>
              </p:nvSpPr>
              <p:spPr>
                <a:xfrm>
                  <a:off x="881867" y="3008327"/>
                  <a:ext cx="708527" cy="637973"/>
                </a:xfrm>
                <a:prstGeom prst="rect">
                  <a:avLst/>
                </a:prstGeom>
                <a:noFill/>
                <a:ln w="12700" cmpd="sng">
                  <a:noFill/>
                </a:ln>
              </p:spPr>
              <p:txBody>
                <a:bodyPr wrap="square" rtlCol="0">
                  <a:spAutoFit/>
                </a:bodyPr>
                <a:lstStyle/>
                <a:p>
                  <a:r>
                    <a:rPr lang="fr-FR" sz="1100" dirty="0" smtClean="0">
                      <a:latin typeface="Calibri" pitchFamily="34" charset="0"/>
                      <a:cs typeface="Times New Roman" pitchFamily="18" charset="0"/>
                    </a:rPr>
                    <a:t>O</a:t>
                  </a:r>
                  <a:endParaRPr lang="fr-FR" sz="1800" baseline="30000" dirty="0">
                    <a:latin typeface="Calibri" pitchFamily="34" charset="0"/>
                    <a:cs typeface="Times New Roman" pitchFamily="18" charset="0"/>
                  </a:endParaRPr>
                </a:p>
              </p:txBody>
            </p:sp>
          </p:grpSp>
          <p:sp>
            <p:nvSpPr>
              <p:cNvPr id="224" name="ZoneTexte 223"/>
              <p:cNvSpPr txBox="1"/>
              <p:nvPr/>
            </p:nvSpPr>
            <p:spPr>
              <a:xfrm>
                <a:off x="3361944" y="1662901"/>
                <a:ext cx="228600" cy="458952"/>
              </a:xfrm>
              <a:prstGeom prst="rect">
                <a:avLst/>
              </a:prstGeom>
              <a:noFill/>
            </p:spPr>
            <p:txBody>
              <a:bodyPr wrap="square" rtlCol="0">
                <a:spAutoFit/>
              </a:bodyPr>
              <a:lstStyle/>
              <a:p>
                <a:r>
                  <a:rPr lang="fr-FR" sz="2000" b="1" dirty="0" smtClean="0">
                    <a:latin typeface="Calibri" pitchFamily="34" charset="0"/>
                  </a:rPr>
                  <a:t>.</a:t>
                </a:r>
                <a:endParaRPr lang="fr-FR" sz="2000" b="1" baseline="-25000" dirty="0">
                  <a:latin typeface="Calibri" pitchFamily="34" charset="0"/>
                </a:endParaRPr>
              </a:p>
            </p:txBody>
          </p:sp>
        </p:grpSp>
        <p:cxnSp>
          <p:nvCxnSpPr>
            <p:cNvPr id="245" name="Connecteur droit 244"/>
            <p:cNvCxnSpPr/>
            <p:nvPr/>
          </p:nvCxnSpPr>
          <p:spPr>
            <a:xfrm>
              <a:off x="5508104" y="5661248"/>
              <a:ext cx="0" cy="864096"/>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9" name="Text Box 10"/>
          <p:cNvSpPr txBox="1">
            <a:spLocks noChangeArrowheads="1"/>
          </p:cNvSpPr>
          <p:nvPr/>
        </p:nvSpPr>
        <p:spPr bwMode="auto">
          <a:xfrm>
            <a:off x="0" y="0"/>
            <a:ext cx="9144000" cy="307777"/>
          </a:xfrm>
          <a:prstGeom prst="rect">
            <a:avLst/>
          </a:prstGeom>
          <a:solidFill>
            <a:schemeClr val="accent6">
              <a:lumMod val="75000"/>
              <a:alpha val="50000"/>
            </a:schemeClr>
          </a:solidFill>
          <a:ln w="9525">
            <a:noFill/>
            <a:miter lim="800000"/>
            <a:headEnd/>
            <a:tailEnd/>
          </a:ln>
        </p:spPr>
        <p:txBody>
          <a:bodyPr>
            <a:spAutoFit/>
          </a:bodyPr>
          <a:lstStyle/>
          <a:p>
            <a:pPr algn="r"/>
            <a:r>
              <a:rPr lang="fr-FR" sz="1400" i="1" dirty="0" err="1" smtClean="0">
                <a:latin typeface="Times New Roman" pitchFamily="18" charset="0"/>
                <a:cs typeface="Times New Roman" pitchFamily="18" charset="0"/>
              </a:rPr>
              <a:t>Strategy</a:t>
            </a:r>
            <a:r>
              <a:rPr lang="fr-FR" sz="1400" i="1" dirty="0" smtClean="0">
                <a:latin typeface="Times New Roman" pitchFamily="18" charset="0"/>
                <a:cs typeface="Times New Roman" pitchFamily="18" charset="0"/>
              </a:rPr>
              <a:t> &amp; </a:t>
            </a:r>
            <a:r>
              <a:rPr lang="fr-FR" sz="1400" i="1" dirty="0" err="1" smtClean="0">
                <a:latin typeface="Times New Roman" pitchFamily="18" charset="0"/>
                <a:cs typeface="Times New Roman" pitchFamily="18" charset="0"/>
              </a:rPr>
              <a:t>methods</a:t>
            </a:r>
            <a:endParaRPr lang="fr-FR" sz="1400" i="1" dirty="0">
              <a:latin typeface="Times New Roman" pitchFamily="18" charset="0"/>
              <a:cs typeface="Times New Roman" pitchFamily="18" charset="0"/>
            </a:endParaRPr>
          </a:p>
        </p:txBody>
      </p:sp>
      <p:sp>
        <p:nvSpPr>
          <p:cNvPr id="158" name="Rectangle 157"/>
          <p:cNvSpPr/>
          <p:nvPr/>
        </p:nvSpPr>
        <p:spPr>
          <a:xfrm>
            <a:off x="2267744" y="260648"/>
            <a:ext cx="4209166" cy="461665"/>
          </a:xfrm>
          <a:prstGeom prst="rect">
            <a:avLst/>
          </a:prstGeom>
        </p:spPr>
        <p:txBody>
          <a:bodyPr wrap="none">
            <a:spAutoFit/>
          </a:bodyPr>
          <a:lstStyle/>
          <a:p>
            <a:pPr algn="r"/>
            <a:r>
              <a:rPr lang="en-US" sz="2400" b="1" dirty="0" smtClean="0">
                <a:solidFill>
                  <a:schemeClr val="accent6">
                    <a:lumMod val="75000"/>
                  </a:schemeClr>
                </a:solidFill>
                <a:latin typeface="Calibri" pitchFamily="34" charset="0"/>
                <a:cs typeface="Times New Roman" pitchFamily="18" charset="0"/>
              </a:rPr>
              <a:t>Selection of </a:t>
            </a:r>
            <a:r>
              <a:rPr lang="en-US" sz="2400" b="1" dirty="0" err="1" smtClean="0">
                <a:solidFill>
                  <a:schemeClr val="accent6">
                    <a:lumMod val="75000"/>
                  </a:schemeClr>
                </a:solidFill>
                <a:latin typeface="Calibri" pitchFamily="34" charset="0"/>
                <a:cs typeface="Times New Roman" pitchFamily="18" charset="0"/>
              </a:rPr>
              <a:t>principale</a:t>
            </a:r>
            <a:r>
              <a:rPr lang="en-US" sz="2400" b="1" dirty="0" smtClean="0">
                <a:solidFill>
                  <a:schemeClr val="accent6">
                    <a:lumMod val="75000"/>
                  </a:schemeClr>
                </a:solidFill>
                <a:latin typeface="Calibri" pitchFamily="34" charset="0"/>
                <a:cs typeface="Times New Roman" pitchFamily="18" charset="0"/>
              </a:rPr>
              <a:t> enzymes</a:t>
            </a:r>
            <a:endParaRPr lang="en-US" sz="2400" b="1" dirty="0">
              <a:solidFill>
                <a:schemeClr val="accent6">
                  <a:lumMod val="75000"/>
                </a:schemeClr>
              </a:solidFill>
              <a:latin typeface="Calibri" pitchFamily="34" charset="0"/>
              <a:cs typeface="Times New Roman" pitchFamily="18"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0"/>
          <p:cNvSpPr txBox="1">
            <a:spLocks noChangeArrowheads="1"/>
          </p:cNvSpPr>
          <p:nvPr/>
        </p:nvSpPr>
        <p:spPr bwMode="auto">
          <a:xfrm>
            <a:off x="0" y="0"/>
            <a:ext cx="9144000" cy="307777"/>
          </a:xfrm>
          <a:prstGeom prst="rect">
            <a:avLst/>
          </a:prstGeom>
          <a:solidFill>
            <a:schemeClr val="accent6">
              <a:lumMod val="75000"/>
              <a:alpha val="50000"/>
            </a:schemeClr>
          </a:solidFill>
          <a:ln w="9525">
            <a:noFill/>
            <a:miter lim="800000"/>
            <a:headEnd/>
            <a:tailEnd/>
          </a:ln>
        </p:spPr>
        <p:txBody>
          <a:bodyPr>
            <a:spAutoFit/>
          </a:bodyPr>
          <a:lstStyle/>
          <a:p>
            <a:pPr algn="r"/>
            <a:r>
              <a:rPr lang="fr-FR" sz="1400" i="1" dirty="0" err="1" smtClean="0">
                <a:latin typeface="Times New Roman" pitchFamily="18" charset="0"/>
                <a:cs typeface="Times New Roman" pitchFamily="18" charset="0"/>
              </a:rPr>
              <a:t>Strategy</a:t>
            </a:r>
            <a:r>
              <a:rPr lang="fr-FR" sz="1400" i="1" dirty="0" smtClean="0">
                <a:latin typeface="Times New Roman" pitchFamily="18" charset="0"/>
                <a:cs typeface="Times New Roman" pitchFamily="18" charset="0"/>
              </a:rPr>
              <a:t> &amp; </a:t>
            </a:r>
            <a:r>
              <a:rPr lang="fr-FR" sz="1400" i="1" dirty="0" err="1" smtClean="0">
                <a:latin typeface="Times New Roman" pitchFamily="18" charset="0"/>
                <a:cs typeface="Times New Roman" pitchFamily="18" charset="0"/>
              </a:rPr>
              <a:t>methods</a:t>
            </a:r>
            <a:endParaRPr lang="fr-FR" sz="1400" i="1" dirty="0">
              <a:latin typeface="Times New Roman" pitchFamily="18" charset="0"/>
              <a:cs typeface="Times New Roman" pitchFamily="18" charset="0"/>
            </a:endParaRPr>
          </a:p>
        </p:txBody>
      </p:sp>
      <p:sp>
        <p:nvSpPr>
          <p:cNvPr id="17" name="Rectangle 16"/>
          <p:cNvSpPr/>
          <p:nvPr/>
        </p:nvSpPr>
        <p:spPr>
          <a:xfrm>
            <a:off x="-108520" y="303039"/>
            <a:ext cx="4323043" cy="461665"/>
          </a:xfrm>
          <a:prstGeom prst="rect">
            <a:avLst/>
          </a:prstGeom>
        </p:spPr>
        <p:txBody>
          <a:bodyPr wrap="none">
            <a:spAutoFit/>
          </a:bodyPr>
          <a:lstStyle/>
          <a:p>
            <a:pPr algn="r"/>
            <a:r>
              <a:rPr lang="en-US" sz="2400" b="1" dirty="0" smtClean="0">
                <a:solidFill>
                  <a:schemeClr val="accent6">
                    <a:lumMod val="75000"/>
                  </a:schemeClr>
                </a:solidFill>
                <a:latin typeface="Calibri" pitchFamily="34" charset="0"/>
                <a:cs typeface="Times New Roman" pitchFamily="18" charset="0"/>
              </a:rPr>
              <a:t>Enzyme activities measurement:</a:t>
            </a:r>
            <a:endParaRPr lang="en-US" sz="2400" b="1" dirty="0">
              <a:solidFill>
                <a:schemeClr val="accent6">
                  <a:lumMod val="75000"/>
                </a:schemeClr>
              </a:solidFill>
              <a:latin typeface="Calibri" pitchFamily="34" charset="0"/>
              <a:cs typeface="Times New Roman" pitchFamily="18" charset="0"/>
            </a:endParaRPr>
          </a:p>
        </p:txBody>
      </p:sp>
      <p:sp>
        <p:nvSpPr>
          <p:cNvPr id="26" name="Flèche droite 25"/>
          <p:cNvSpPr/>
          <p:nvPr/>
        </p:nvSpPr>
        <p:spPr bwMode="auto">
          <a:xfrm>
            <a:off x="323528" y="764704"/>
            <a:ext cx="1280160" cy="365760"/>
          </a:xfrm>
          <a:prstGeom prst="rightArrow">
            <a:avLst/>
          </a:prstGeom>
          <a:noFill/>
          <a:ln w="0">
            <a:solidFill>
              <a:schemeClr val="accent6">
                <a:lumMod val="75000"/>
              </a:schemeClr>
            </a:solidFill>
            <a:prstDash val="sysDash"/>
            <a:round/>
            <a:headEnd/>
            <a:tailEnd/>
          </a:ln>
          <a:effectLst/>
        </p:spPr>
        <p:txBody>
          <a:bodyPr rtlCol="0" anchor="ctr"/>
          <a:lstStyle/>
          <a:p>
            <a:r>
              <a:rPr lang="fr-FR" sz="1200" b="1" dirty="0" smtClean="0"/>
              <a:t>7 </a:t>
            </a:r>
            <a:r>
              <a:rPr lang="fr-FR" sz="1200" b="1" dirty="0" err="1" smtClean="0"/>
              <a:t>harvestings</a:t>
            </a:r>
            <a:endParaRPr lang="fr-FR" sz="1200" b="1" dirty="0"/>
          </a:p>
        </p:txBody>
      </p:sp>
      <p:sp>
        <p:nvSpPr>
          <p:cNvPr id="27" name="Flèche droite 26"/>
          <p:cNvSpPr/>
          <p:nvPr/>
        </p:nvSpPr>
        <p:spPr bwMode="auto">
          <a:xfrm>
            <a:off x="323528" y="1130464"/>
            <a:ext cx="3291840" cy="365760"/>
          </a:xfrm>
          <a:prstGeom prst="rightArrow">
            <a:avLst/>
          </a:prstGeom>
          <a:noFill/>
          <a:ln w="0">
            <a:solidFill>
              <a:schemeClr val="accent6">
                <a:lumMod val="75000"/>
              </a:schemeClr>
            </a:solidFill>
            <a:prstDash val="sysDash"/>
            <a:round/>
            <a:headEnd/>
            <a:tailEnd/>
          </a:ln>
          <a:effectLst/>
        </p:spPr>
        <p:txBody>
          <a:bodyPr rtlCol="0" anchor="ctr"/>
          <a:lstStyle/>
          <a:p>
            <a:pPr algn="ctr"/>
            <a:r>
              <a:rPr lang="fr-FR" sz="1200" b="1" dirty="0" smtClean="0"/>
              <a:t>10 </a:t>
            </a:r>
            <a:r>
              <a:rPr lang="fr-FR" sz="1200" b="1" dirty="0" err="1" smtClean="0"/>
              <a:t>harvestings</a:t>
            </a:r>
            <a:endParaRPr lang="fr-FR" sz="1200" b="1" dirty="0"/>
          </a:p>
        </p:txBody>
      </p:sp>
      <p:sp>
        <p:nvSpPr>
          <p:cNvPr id="28" name="Flèche droite 27"/>
          <p:cNvSpPr/>
          <p:nvPr/>
        </p:nvSpPr>
        <p:spPr bwMode="auto">
          <a:xfrm>
            <a:off x="323528" y="1490504"/>
            <a:ext cx="7315200" cy="365760"/>
          </a:xfrm>
          <a:prstGeom prst="rightArrow">
            <a:avLst/>
          </a:prstGeom>
          <a:noFill/>
          <a:ln w="0">
            <a:solidFill>
              <a:schemeClr val="accent6">
                <a:lumMod val="75000"/>
              </a:schemeClr>
            </a:solidFill>
            <a:prstDash val="sysDash"/>
            <a:round/>
            <a:headEnd/>
            <a:tailEnd/>
          </a:ln>
          <a:effectLst/>
        </p:spPr>
        <p:txBody>
          <a:bodyPr rtlCol="0" anchor="ctr"/>
          <a:lstStyle/>
          <a:p>
            <a:pPr algn="ctr"/>
            <a:r>
              <a:rPr lang="fr-FR" sz="1200" b="1" dirty="0" smtClean="0"/>
              <a:t>10 </a:t>
            </a:r>
            <a:r>
              <a:rPr lang="fr-FR" sz="1200" b="1" dirty="0" err="1" smtClean="0"/>
              <a:t>harvestings</a:t>
            </a:r>
            <a:endParaRPr lang="fr-FR" sz="1200" b="1" dirty="0"/>
          </a:p>
        </p:txBody>
      </p:sp>
      <p:sp>
        <p:nvSpPr>
          <p:cNvPr id="29" name="ZoneTexte 28"/>
          <p:cNvSpPr txBox="1"/>
          <p:nvPr/>
        </p:nvSpPr>
        <p:spPr>
          <a:xfrm>
            <a:off x="1619672" y="781457"/>
            <a:ext cx="2802755" cy="276999"/>
          </a:xfrm>
          <a:prstGeom prst="rect">
            <a:avLst/>
          </a:prstGeom>
          <a:noFill/>
        </p:spPr>
        <p:txBody>
          <a:bodyPr wrap="none" rtlCol="0">
            <a:spAutoFit/>
          </a:bodyPr>
          <a:lstStyle/>
          <a:p>
            <a:r>
              <a:rPr lang="fr-FR" sz="1200" b="1" dirty="0" smtClean="0"/>
              <a:t>LAP, Cellulase, CBH-1, </a:t>
            </a:r>
            <a:r>
              <a:rPr lang="fr-FR" sz="1200" b="1" dirty="0" err="1" smtClean="0"/>
              <a:t>xylanase</a:t>
            </a:r>
            <a:r>
              <a:rPr lang="fr-FR" sz="1200" b="1" dirty="0" smtClean="0"/>
              <a:t> et laccase</a:t>
            </a:r>
            <a:endParaRPr lang="fr-FR" sz="1200" b="1" dirty="0"/>
          </a:p>
        </p:txBody>
      </p:sp>
      <p:sp>
        <p:nvSpPr>
          <p:cNvPr id="33" name="ZoneTexte 32"/>
          <p:cNvSpPr txBox="1"/>
          <p:nvPr/>
        </p:nvSpPr>
        <p:spPr>
          <a:xfrm>
            <a:off x="2987824" y="1835532"/>
            <a:ext cx="2814168" cy="369332"/>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fr-FR" b="1" dirty="0" err="1" smtClean="0">
                <a:solidFill>
                  <a:schemeClr val="accent6">
                    <a:lumMod val="75000"/>
                  </a:schemeClr>
                </a:solidFill>
              </a:rPr>
              <a:t>Before</a:t>
            </a:r>
            <a:r>
              <a:rPr lang="fr-FR" b="1" dirty="0" smtClean="0">
                <a:solidFill>
                  <a:schemeClr val="accent6">
                    <a:lumMod val="75000"/>
                  </a:schemeClr>
                </a:solidFill>
              </a:rPr>
              <a:t> and </a:t>
            </a:r>
            <a:r>
              <a:rPr lang="fr-FR" b="1" dirty="0" err="1" smtClean="0">
                <a:solidFill>
                  <a:schemeClr val="accent6">
                    <a:lumMod val="75000"/>
                  </a:schemeClr>
                </a:solidFill>
              </a:rPr>
              <a:t>after</a:t>
            </a:r>
            <a:r>
              <a:rPr lang="fr-FR" b="1" dirty="0" smtClean="0">
                <a:solidFill>
                  <a:schemeClr val="accent6">
                    <a:lumMod val="75000"/>
                  </a:schemeClr>
                </a:solidFill>
              </a:rPr>
              <a:t> incubation</a:t>
            </a:r>
            <a:endParaRPr lang="fr-FR" b="1" dirty="0">
              <a:solidFill>
                <a:schemeClr val="accent6">
                  <a:lumMod val="75000"/>
                </a:schemeClr>
              </a:solidFill>
            </a:endParaRPr>
          </a:p>
        </p:txBody>
      </p:sp>
      <p:sp>
        <p:nvSpPr>
          <p:cNvPr id="34" name="ZoneTexte 33"/>
          <p:cNvSpPr txBox="1"/>
          <p:nvPr/>
        </p:nvSpPr>
        <p:spPr>
          <a:xfrm>
            <a:off x="7635922" y="1501537"/>
            <a:ext cx="1544590" cy="276999"/>
          </a:xfrm>
          <a:prstGeom prst="rect">
            <a:avLst/>
          </a:prstGeom>
          <a:noFill/>
        </p:spPr>
        <p:txBody>
          <a:bodyPr wrap="none" rtlCol="0">
            <a:spAutoFit/>
          </a:bodyPr>
          <a:lstStyle/>
          <a:p>
            <a:r>
              <a:rPr lang="fr-FR" sz="1200" b="1" dirty="0" smtClean="0"/>
              <a:t>Laccase &amp; </a:t>
            </a:r>
            <a:r>
              <a:rPr lang="fr-FR" sz="1200" b="1" dirty="0" err="1" smtClean="0"/>
              <a:t>peroxidase</a:t>
            </a:r>
            <a:endParaRPr lang="fr-FR" sz="1200" b="1" dirty="0"/>
          </a:p>
        </p:txBody>
      </p:sp>
      <p:sp>
        <p:nvSpPr>
          <p:cNvPr id="36" name="ZoneTexte 35"/>
          <p:cNvSpPr txBox="1"/>
          <p:nvPr/>
        </p:nvSpPr>
        <p:spPr>
          <a:xfrm>
            <a:off x="-46321" y="781457"/>
            <a:ext cx="409086" cy="276999"/>
          </a:xfrm>
          <a:prstGeom prst="rect">
            <a:avLst/>
          </a:prstGeom>
          <a:noFill/>
        </p:spPr>
        <p:txBody>
          <a:bodyPr wrap="none" rtlCol="0">
            <a:spAutoFit/>
          </a:bodyPr>
          <a:lstStyle/>
          <a:p>
            <a:r>
              <a:rPr lang="fr-FR" sz="1200" b="1" dirty="0" smtClean="0">
                <a:solidFill>
                  <a:schemeClr val="accent6">
                    <a:lumMod val="75000"/>
                  </a:schemeClr>
                </a:solidFill>
              </a:rPr>
              <a:t>Q1:</a:t>
            </a:r>
            <a:endParaRPr lang="fr-FR" sz="1200" b="1" dirty="0">
              <a:solidFill>
                <a:schemeClr val="accent6">
                  <a:lumMod val="75000"/>
                </a:schemeClr>
              </a:solidFill>
            </a:endParaRPr>
          </a:p>
        </p:txBody>
      </p:sp>
      <p:sp>
        <p:nvSpPr>
          <p:cNvPr id="37" name="ZoneTexte 36"/>
          <p:cNvSpPr txBox="1"/>
          <p:nvPr/>
        </p:nvSpPr>
        <p:spPr>
          <a:xfrm>
            <a:off x="-36512" y="1141497"/>
            <a:ext cx="410690" cy="276999"/>
          </a:xfrm>
          <a:prstGeom prst="rect">
            <a:avLst/>
          </a:prstGeom>
          <a:noFill/>
        </p:spPr>
        <p:txBody>
          <a:bodyPr wrap="none" rtlCol="0">
            <a:spAutoFit/>
          </a:bodyPr>
          <a:lstStyle/>
          <a:p>
            <a:r>
              <a:rPr lang="fr-FR" sz="1200" b="1" dirty="0" smtClean="0">
                <a:solidFill>
                  <a:schemeClr val="accent6">
                    <a:lumMod val="75000"/>
                  </a:schemeClr>
                </a:solidFill>
              </a:rPr>
              <a:t>Q2:</a:t>
            </a:r>
            <a:endParaRPr lang="fr-FR" sz="1200" b="1" dirty="0">
              <a:solidFill>
                <a:schemeClr val="accent6">
                  <a:lumMod val="75000"/>
                </a:schemeClr>
              </a:solidFill>
            </a:endParaRPr>
          </a:p>
        </p:txBody>
      </p:sp>
      <p:sp>
        <p:nvSpPr>
          <p:cNvPr id="38" name="ZoneTexte 37"/>
          <p:cNvSpPr txBox="1"/>
          <p:nvPr/>
        </p:nvSpPr>
        <p:spPr>
          <a:xfrm>
            <a:off x="-36512" y="1490504"/>
            <a:ext cx="410690" cy="276999"/>
          </a:xfrm>
          <a:prstGeom prst="rect">
            <a:avLst/>
          </a:prstGeom>
          <a:noFill/>
        </p:spPr>
        <p:txBody>
          <a:bodyPr wrap="none" rtlCol="0">
            <a:spAutoFit/>
          </a:bodyPr>
          <a:lstStyle/>
          <a:p>
            <a:r>
              <a:rPr lang="fr-FR" sz="1200" b="1" dirty="0" smtClean="0">
                <a:solidFill>
                  <a:schemeClr val="accent6">
                    <a:lumMod val="75000"/>
                  </a:schemeClr>
                </a:solidFill>
              </a:rPr>
              <a:t>Q3:</a:t>
            </a:r>
            <a:endParaRPr lang="fr-FR" sz="1200" b="1" dirty="0">
              <a:solidFill>
                <a:schemeClr val="accent6">
                  <a:lumMod val="75000"/>
                </a:schemeClr>
              </a:solidFill>
            </a:endParaRPr>
          </a:p>
        </p:txBody>
      </p:sp>
      <p:sp>
        <p:nvSpPr>
          <p:cNvPr id="22" name="Rectangle 21"/>
          <p:cNvSpPr/>
          <p:nvPr/>
        </p:nvSpPr>
        <p:spPr>
          <a:xfrm>
            <a:off x="1115616" y="4221088"/>
            <a:ext cx="1140127" cy="584775"/>
          </a:xfrm>
          <a:prstGeom prst="rect">
            <a:avLst/>
          </a:prstGeom>
          <a:solidFill>
            <a:schemeClr val="accent6">
              <a:lumMod val="20000"/>
              <a:lumOff val="80000"/>
            </a:schemeClr>
          </a:solidFill>
          <a:ln>
            <a:noFill/>
          </a:ln>
          <a:effectLst/>
          <a:scene3d>
            <a:camera prst="orthographicFront">
              <a:rot lat="0" lon="0" rev="0"/>
            </a:camera>
            <a:lightRig rig="chilly" dir="t">
              <a:rot lat="0" lon="0" rev="18480000"/>
            </a:lightRig>
          </a:scene3d>
          <a:sp3d prstMaterial="clear">
            <a:bevelT h="63500"/>
          </a:sp3d>
        </p:spPr>
        <p:txBody>
          <a:bodyPr wrap="square">
            <a:spAutoFit/>
          </a:bodyPr>
          <a:lstStyle/>
          <a:p>
            <a:pPr algn="ctr"/>
            <a:r>
              <a:rPr lang="fr-FR" sz="1600" b="1" dirty="0" err="1" smtClean="0">
                <a:latin typeface="Calibri" pitchFamily="34" charset="0"/>
                <a:cs typeface="Times New Roman" pitchFamily="18" charset="0"/>
              </a:rPr>
              <a:t>Extracts</a:t>
            </a:r>
            <a:r>
              <a:rPr lang="fr-FR" sz="1600" b="1" dirty="0" smtClean="0">
                <a:latin typeface="Calibri" pitchFamily="34" charset="0"/>
                <a:cs typeface="Times New Roman" pitchFamily="18" charset="0"/>
              </a:rPr>
              <a:t> or suspension</a:t>
            </a:r>
            <a:endParaRPr lang="fr-FR" sz="1600" dirty="0">
              <a:latin typeface="Calibri" pitchFamily="34" charset="0"/>
            </a:endParaRPr>
          </a:p>
        </p:txBody>
      </p:sp>
      <p:sp>
        <p:nvSpPr>
          <p:cNvPr id="30" name="Rectangle 29"/>
          <p:cNvSpPr/>
          <p:nvPr/>
        </p:nvSpPr>
        <p:spPr>
          <a:xfrm>
            <a:off x="3752909" y="4229530"/>
            <a:ext cx="1496416" cy="584775"/>
          </a:xfrm>
          <a:prstGeom prst="rect">
            <a:avLst/>
          </a:prstGeom>
          <a:solidFill>
            <a:schemeClr val="accent6">
              <a:lumMod val="20000"/>
              <a:lumOff val="80000"/>
            </a:schemeClr>
          </a:solidFill>
          <a:ln>
            <a:noFill/>
          </a:ln>
          <a:effectLst/>
          <a:scene3d>
            <a:camera prst="orthographicFront">
              <a:rot lat="0" lon="0" rev="0"/>
            </a:camera>
            <a:lightRig rig="chilly" dir="t">
              <a:rot lat="0" lon="0" rev="18480000"/>
            </a:lightRig>
          </a:scene3d>
          <a:sp3d prstMaterial="clear">
            <a:bevelT h="63500"/>
          </a:sp3d>
        </p:spPr>
        <p:txBody>
          <a:bodyPr wrap="square">
            <a:spAutoFit/>
          </a:bodyPr>
          <a:lstStyle/>
          <a:p>
            <a:pPr algn="ctr"/>
            <a:r>
              <a:rPr lang="fr-FR" sz="1600" b="1" dirty="0" err="1" smtClean="0">
                <a:latin typeface="Calibri" pitchFamily="34" charset="0"/>
                <a:cs typeface="Times New Roman" pitchFamily="18" charset="0"/>
              </a:rPr>
              <a:t>Colorimetric</a:t>
            </a:r>
            <a:r>
              <a:rPr lang="fr-FR" sz="1600" b="1" dirty="0" smtClean="0">
                <a:latin typeface="Calibri" pitchFamily="34" charset="0"/>
                <a:cs typeface="Times New Roman" pitchFamily="18" charset="0"/>
              </a:rPr>
              <a:t> </a:t>
            </a:r>
            <a:r>
              <a:rPr lang="fr-FR" sz="1600" b="1" dirty="0" err="1" smtClean="0">
                <a:latin typeface="Calibri" pitchFamily="34" charset="0"/>
                <a:cs typeface="Times New Roman" pitchFamily="18" charset="0"/>
              </a:rPr>
              <a:t>Substrates</a:t>
            </a:r>
            <a:endParaRPr lang="fr-FR" sz="1600" dirty="0">
              <a:latin typeface="Calibri" pitchFamily="34" charset="0"/>
            </a:endParaRPr>
          </a:p>
        </p:txBody>
      </p:sp>
      <p:sp>
        <p:nvSpPr>
          <p:cNvPr id="39" name="Rectangle 38"/>
          <p:cNvSpPr/>
          <p:nvPr/>
        </p:nvSpPr>
        <p:spPr>
          <a:xfrm>
            <a:off x="3966683" y="2276872"/>
            <a:ext cx="1140127" cy="830997"/>
          </a:xfrm>
          <a:prstGeom prst="rect">
            <a:avLst/>
          </a:prstGeom>
          <a:solidFill>
            <a:schemeClr val="accent6">
              <a:lumMod val="20000"/>
              <a:lumOff val="80000"/>
            </a:schemeClr>
          </a:solidFill>
          <a:ln>
            <a:noFill/>
          </a:ln>
          <a:effectLst/>
          <a:scene3d>
            <a:camera prst="orthographicFront">
              <a:rot lat="0" lon="0" rev="0"/>
            </a:camera>
            <a:lightRig rig="chilly" dir="t">
              <a:rot lat="0" lon="0" rev="18480000"/>
            </a:lightRig>
          </a:scene3d>
          <a:sp3d prstMaterial="clear">
            <a:bevelT h="63500"/>
          </a:sp3d>
        </p:spPr>
        <p:txBody>
          <a:bodyPr wrap="square">
            <a:spAutoFit/>
          </a:bodyPr>
          <a:lstStyle/>
          <a:p>
            <a:pPr algn="ctr"/>
            <a:r>
              <a:rPr lang="fr-FR" sz="1600" b="1" dirty="0" smtClean="0">
                <a:latin typeface="Calibri" pitchFamily="34" charset="0"/>
                <a:cs typeface="Times New Roman" pitchFamily="18" charset="0"/>
              </a:rPr>
              <a:t>Plant </a:t>
            </a:r>
            <a:r>
              <a:rPr lang="fr-FR" sz="1600" b="1" dirty="0" err="1" smtClean="0">
                <a:latin typeface="Calibri" pitchFamily="34" charset="0"/>
                <a:cs typeface="Times New Roman" pitchFamily="18" charset="0"/>
              </a:rPr>
              <a:t>residue</a:t>
            </a:r>
            <a:endParaRPr lang="fr-FR" sz="1600" b="1" dirty="0" smtClean="0">
              <a:latin typeface="Calibri" pitchFamily="34" charset="0"/>
              <a:cs typeface="Times New Roman" pitchFamily="18" charset="0"/>
            </a:endParaRPr>
          </a:p>
          <a:p>
            <a:pPr algn="ctr"/>
            <a:r>
              <a:rPr lang="fr-FR" sz="1600" b="1" dirty="0" smtClean="0">
                <a:latin typeface="Calibri" pitchFamily="34" charset="0"/>
                <a:cs typeface="Times New Roman" pitchFamily="18" charset="0"/>
              </a:rPr>
              <a:t>+ </a:t>
            </a:r>
            <a:r>
              <a:rPr lang="fr-FR" sz="1600" b="1" dirty="0" err="1" smtClean="0">
                <a:latin typeface="Calibri" pitchFamily="34" charset="0"/>
                <a:cs typeface="Times New Roman" pitchFamily="18" charset="0"/>
              </a:rPr>
              <a:t>soil</a:t>
            </a:r>
            <a:endParaRPr lang="fr-FR" sz="1600" dirty="0">
              <a:latin typeface="Calibri" pitchFamily="34" charset="0"/>
            </a:endParaRPr>
          </a:p>
        </p:txBody>
      </p:sp>
      <p:sp>
        <p:nvSpPr>
          <p:cNvPr id="55" name="Rectangle 54"/>
          <p:cNvSpPr/>
          <p:nvPr/>
        </p:nvSpPr>
        <p:spPr>
          <a:xfrm>
            <a:off x="6888257" y="2574292"/>
            <a:ext cx="1428159" cy="584775"/>
          </a:xfrm>
          <a:prstGeom prst="rect">
            <a:avLst/>
          </a:prstGeom>
          <a:solidFill>
            <a:schemeClr val="accent6">
              <a:lumMod val="20000"/>
              <a:lumOff val="80000"/>
            </a:schemeClr>
          </a:solidFill>
          <a:ln>
            <a:noFill/>
          </a:ln>
          <a:effectLst/>
          <a:scene3d>
            <a:camera prst="orthographicFront">
              <a:rot lat="0" lon="0" rev="0"/>
            </a:camera>
            <a:lightRig rig="chilly" dir="t">
              <a:rot lat="0" lon="0" rev="18480000"/>
            </a:lightRig>
          </a:scene3d>
          <a:sp3d prstMaterial="clear">
            <a:bevelT h="63500"/>
          </a:sp3d>
        </p:spPr>
        <p:txBody>
          <a:bodyPr wrap="square">
            <a:spAutoFit/>
          </a:bodyPr>
          <a:lstStyle/>
          <a:p>
            <a:pPr algn="ctr"/>
            <a:r>
              <a:rPr lang="fr-FR" sz="1600" b="1" dirty="0" err="1" smtClean="0">
                <a:latin typeface="Calibri" pitchFamily="34" charset="0"/>
                <a:cs typeface="Times New Roman" pitchFamily="18" charset="0"/>
              </a:rPr>
              <a:t>Soil</a:t>
            </a:r>
            <a:r>
              <a:rPr lang="fr-FR" sz="1600" b="1" dirty="0" smtClean="0">
                <a:latin typeface="Calibri" pitchFamily="34" charset="0"/>
                <a:cs typeface="Times New Roman" pitchFamily="18" charset="0"/>
              </a:rPr>
              <a:t> </a:t>
            </a:r>
            <a:r>
              <a:rPr lang="fr-FR" sz="1600" b="1" dirty="0" err="1" smtClean="0">
                <a:latin typeface="Calibri" pitchFamily="34" charset="0"/>
                <a:cs typeface="Times New Roman" pitchFamily="18" charset="0"/>
              </a:rPr>
              <a:t>without</a:t>
            </a:r>
            <a:r>
              <a:rPr lang="fr-FR" sz="1600" b="1" dirty="0" smtClean="0">
                <a:latin typeface="Calibri" pitchFamily="34" charset="0"/>
                <a:cs typeface="Times New Roman" pitchFamily="18" charset="0"/>
              </a:rPr>
              <a:t> </a:t>
            </a:r>
            <a:r>
              <a:rPr lang="fr-FR" sz="1600" b="1" dirty="0" err="1" smtClean="0">
                <a:latin typeface="Calibri" pitchFamily="34" charset="0"/>
                <a:cs typeface="Times New Roman" pitchFamily="18" charset="0"/>
              </a:rPr>
              <a:t>residue</a:t>
            </a:r>
            <a:endParaRPr lang="fr-FR" sz="1600" dirty="0">
              <a:latin typeface="Calibri" pitchFamily="34" charset="0"/>
            </a:endParaRPr>
          </a:p>
        </p:txBody>
      </p:sp>
      <p:sp>
        <p:nvSpPr>
          <p:cNvPr id="60" name="Rectangle 59"/>
          <p:cNvSpPr/>
          <p:nvPr/>
        </p:nvSpPr>
        <p:spPr>
          <a:xfrm>
            <a:off x="6888257" y="4221088"/>
            <a:ext cx="1140127" cy="584775"/>
          </a:xfrm>
          <a:prstGeom prst="rect">
            <a:avLst/>
          </a:prstGeom>
          <a:solidFill>
            <a:schemeClr val="accent6">
              <a:lumMod val="20000"/>
              <a:lumOff val="80000"/>
            </a:schemeClr>
          </a:solidFill>
          <a:ln>
            <a:noFill/>
          </a:ln>
          <a:effectLst/>
          <a:scene3d>
            <a:camera prst="orthographicFront">
              <a:rot lat="0" lon="0" rev="0"/>
            </a:camera>
            <a:lightRig rig="chilly" dir="t">
              <a:rot lat="0" lon="0" rev="18480000"/>
            </a:lightRig>
          </a:scene3d>
          <a:sp3d prstMaterial="clear">
            <a:bevelT h="63500"/>
          </a:sp3d>
        </p:spPr>
        <p:txBody>
          <a:bodyPr wrap="square">
            <a:spAutoFit/>
          </a:bodyPr>
          <a:lstStyle/>
          <a:p>
            <a:pPr algn="ctr"/>
            <a:r>
              <a:rPr lang="fr-FR" sz="1600" b="1" dirty="0" err="1" smtClean="0">
                <a:latin typeface="Calibri" pitchFamily="34" charset="0"/>
                <a:cs typeface="Times New Roman" pitchFamily="18" charset="0"/>
              </a:rPr>
              <a:t>Extracts</a:t>
            </a:r>
            <a:r>
              <a:rPr lang="fr-FR" sz="1600" b="1" dirty="0" smtClean="0">
                <a:latin typeface="Calibri" pitchFamily="34" charset="0"/>
                <a:cs typeface="Times New Roman" pitchFamily="18" charset="0"/>
              </a:rPr>
              <a:t> or suspension</a:t>
            </a:r>
            <a:endParaRPr lang="fr-FR" sz="1600" dirty="0">
              <a:latin typeface="Calibri" pitchFamily="34" charset="0"/>
            </a:endParaRPr>
          </a:p>
        </p:txBody>
      </p:sp>
      <p:sp>
        <p:nvSpPr>
          <p:cNvPr id="20" name="Line 168"/>
          <p:cNvSpPr>
            <a:spLocks noChangeShapeType="1"/>
          </p:cNvSpPr>
          <p:nvPr/>
        </p:nvSpPr>
        <p:spPr bwMode="auto">
          <a:xfrm>
            <a:off x="1685679" y="3141405"/>
            <a:ext cx="0" cy="354440"/>
          </a:xfrm>
          <a:prstGeom prst="line">
            <a:avLst/>
          </a:prstGeom>
          <a:noFill/>
          <a:ln w="25400">
            <a:solidFill>
              <a:schemeClr val="tx1"/>
            </a:solidFill>
            <a:round/>
            <a:headEnd/>
            <a:tailEnd type="triangle" w="med" len="med"/>
          </a:ln>
        </p:spPr>
        <p:txBody>
          <a:bodyPr/>
          <a:lstStyle/>
          <a:p>
            <a:endParaRPr lang="fr-FR">
              <a:latin typeface="Calibri" pitchFamily="34" charset="0"/>
            </a:endParaRPr>
          </a:p>
        </p:txBody>
      </p:sp>
      <p:sp>
        <p:nvSpPr>
          <p:cNvPr id="40" name="Line 168"/>
          <p:cNvSpPr>
            <a:spLocks noChangeShapeType="1"/>
          </p:cNvSpPr>
          <p:nvPr/>
        </p:nvSpPr>
        <p:spPr bwMode="auto">
          <a:xfrm flipH="1">
            <a:off x="2327751" y="2555989"/>
            <a:ext cx="1638932" cy="279117"/>
          </a:xfrm>
          <a:prstGeom prst="line">
            <a:avLst/>
          </a:prstGeom>
          <a:noFill/>
          <a:ln w="25400">
            <a:solidFill>
              <a:schemeClr val="tx1"/>
            </a:solidFill>
            <a:round/>
            <a:headEnd/>
            <a:tailEnd type="triangle" w="med" len="med"/>
          </a:ln>
        </p:spPr>
        <p:txBody>
          <a:bodyPr/>
          <a:lstStyle/>
          <a:p>
            <a:endParaRPr lang="fr-FR">
              <a:latin typeface="Calibri" pitchFamily="34" charset="0"/>
            </a:endParaRPr>
          </a:p>
        </p:txBody>
      </p:sp>
      <p:sp>
        <p:nvSpPr>
          <p:cNvPr id="41" name="Line 168"/>
          <p:cNvSpPr>
            <a:spLocks noChangeShapeType="1"/>
          </p:cNvSpPr>
          <p:nvPr/>
        </p:nvSpPr>
        <p:spPr bwMode="auto">
          <a:xfrm>
            <a:off x="5106809" y="2555989"/>
            <a:ext cx="1769447" cy="296947"/>
          </a:xfrm>
          <a:prstGeom prst="line">
            <a:avLst/>
          </a:prstGeom>
          <a:noFill/>
          <a:ln w="25400">
            <a:solidFill>
              <a:schemeClr val="tx1"/>
            </a:solidFill>
            <a:round/>
            <a:headEnd/>
            <a:tailEnd type="triangle" w="med" len="med"/>
          </a:ln>
        </p:spPr>
        <p:txBody>
          <a:bodyPr/>
          <a:lstStyle/>
          <a:p>
            <a:endParaRPr lang="fr-FR">
              <a:latin typeface="Calibri" pitchFamily="34" charset="0"/>
            </a:endParaRPr>
          </a:p>
        </p:txBody>
      </p:sp>
      <p:sp>
        <p:nvSpPr>
          <p:cNvPr id="42" name="Line 168"/>
          <p:cNvSpPr>
            <a:spLocks noChangeShapeType="1"/>
          </p:cNvSpPr>
          <p:nvPr/>
        </p:nvSpPr>
        <p:spPr bwMode="auto">
          <a:xfrm>
            <a:off x="7458321" y="3146568"/>
            <a:ext cx="0" cy="354440"/>
          </a:xfrm>
          <a:prstGeom prst="line">
            <a:avLst/>
          </a:prstGeom>
          <a:noFill/>
          <a:ln w="25400">
            <a:solidFill>
              <a:schemeClr val="tx1"/>
            </a:solidFill>
            <a:round/>
            <a:headEnd/>
            <a:tailEnd type="triangle" w="med" len="med"/>
          </a:ln>
        </p:spPr>
        <p:txBody>
          <a:bodyPr/>
          <a:lstStyle/>
          <a:p>
            <a:endParaRPr lang="fr-FR">
              <a:latin typeface="Calibri" pitchFamily="34" charset="0"/>
            </a:endParaRPr>
          </a:p>
        </p:txBody>
      </p:sp>
      <p:sp>
        <p:nvSpPr>
          <p:cNvPr id="44" name="Rectangle 43"/>
          <p:cNvSpPr/>
          <p:nvPr/>
        </p:nvSpPr>
        <p:spPr>
          <a:xfrm>
            <a:off x="1115616" y="2555989"/>
            <a:ext cx="1140127" cy="615553"/>
          </a:xfrm>
          <a:prstGeom prst="rect">
            <a:avLst/>
          </a:prstGeom>
          <a:solidFill>
            <a:schemeClr val="accent6">
              <a:lumMod val="20000"/>
              <a:lumOff val="80000"/>
            </a:schemeClr>
          </a:solidFill>
          <a:ln>
            <a:noFill/>
          </a:ln>
          <a:effectLst/>
          <a:scene3d>
            <a:camera prst="orthographicFront">
              <a:rot lat="0" lon="0" rev="0"/>
            </a:camera>
            <a:lightRig rig="chilly" dir="t">
              <a:rot lat="0" lon="0" rev="18480000"/>
            </a:lightRig>
          </a:scene3d>
          <a:sp3d prstMaterial="clear">
            <a:bevelT h="63500"/>
          </a:sp3d>
        </p:spPr>
        <p:txBody>
          <a:bodyPr wrap="square" lIns="0" tIns="182880" rIns="0" bIns="182880">
            <a:spAutoFit/>
          </a:bodyPr>
          <a:lstStyle/>
          <a:p>
            <a:pPr algn="ctr"/>
            <a:r>
              <a:rPr lang="fr-FR" sz="1600" b="1" dirty="0" smtClean="0">
                <a:latin typeface="Calibri" pitchFamily="34" charset="0"/>
                <a:cs typeface="Times New Roman" pitchFamily="18" charset="0"/>
              </a:rPr>
              <a:t>Plant </a:t>
            </a:r>
            <a:r>
              <a:rPr lang="fr-FR" sz="1600" b="1" dirty="0" err="1" smtClean="0">
                <a:latin typeface="Calibri" pitchFamily="34" charset="0"/>
                <a:cs typeface="Times New Roman" pitchFamily="18" charset="0"/>
              </a:rPr>
              <a:t>residue</a:t>
            </a:r>
            <a:endParaRPr lang="fr-FR" sz="1600" dirty="0">
              <a:latin typeface="Calibri" pitchFamily="34" charset="0"/>
            </a:endParaRPr>
          </a:p>
        </p:txBody>
      </p:sp>
      <p:sp>
        <p:nvSpPr>
          <p:cNvPr id="50" name="Rectangle 49"/>
          <p:cNvSpPr/>
          <p:nvPr/>
        </p:nvSpPr>
        <p:spPr>
          <a:xfrm>
            <a:off x="1115616" y="3532900"/>
            <a:ext cx="6984775" cy="338554"/>
          </a:xfrm>
          <a:prstGeom prst="rect">
            <a:avLst/>
          </a:prstGeom>
          <a:solidFill>
            <a:schemeClr val="accent6">
              <a:lumMod val="20000"/>
              <a:lumOff val="80000"/>
            </a:schemeClr>
          </a:solidFill>
          <a:ln>
            <a:noFill/>
          </a:ln>
          <a:effectLst/>
          <a:scene3d>
            <a:camera prst="orthographicFront">
              <a:rot lat="0" lon="0" rev="0"/>
            </a:camera>
            <a:lightRig rig="chilly" dir="t">
              <a:rot lat="0" lon="0" rev="18480000"/>
            </a:lightRig>
          </a:scene3d>
          <a:sp3d prstMaterial="clear">
            <a:bevelT h="63500"/>
          </a:sp3d>
        </p:spPr>
        <p:txBody>
          <a:bodyPr wrap="square">
            <a:spAutoFit/>
          </a:bodyPr>
          <a:lstStyle/>
          <a:p>
            <a:pPr algn="ctr"/>
            <a:r>
              <a:rPr lang="fr-FR" sz="1600" b="1" dirty="0" smtClean="0"/>
              <a:t>1g/125 ml buffer (CH3COONa) + agitation</a:t>
            </a:r>
            <a:endParaRPr lang="fr-FR" sz="1600" b="1" dirty="0"/>
          </a:p>
        </p:txBody>
      </p:sp>
      <p:sp>
        <p:nvSpPr>
          <p:cNvPr id="52" name="Line 168"/>
          <p:cNvSpPr>
            <a:spLocks noChangeShapeType="1"/>
          </p:cNvSpPr>
          <p:nvPr/>
        </p:nvSpPr>
        <p:spPr bwMode="auto">
          <a:xfrm>
            <a:off x="1685679" y="3861048"/>
            <a:ext cx="0" cy="354440"/>
          </a:xfrm>
          <a:prstGeom prst="line">
            <a:avLst/>
          </a:prstGeom>
          <a:noFill/>
          <a:ln w="25400">
            <a:solidFill>
              <a:schemeClr val="tx1"/>
            </a:solidFill>
            <a:round/>
            <a:headEnd/>
            <a:tailEnd type="triangle" w="med" len="med"/>
          </a:ln>
        </p:spPr>
        <p:txBody>
          <a:bodyPr/>
          <a:lstStyle/>
          <a:p>
            <a:endParaRPr lang="fr-FR">
              <a:latin typeface="Calibri" pitchFamily="34" charset="0"/>
            </a:endParaRPr>
          </a:p>
        </p:txBody>
      </p:sp>
      <p:sp>
        <p:nvSpPr>
          <p:cNvPr id="53" name="Line 168"/>
          <p:cNvSpPr>
            <a:spLocks noChangeShapeType="1"/>
          </p:cNvSpPr>
          <p:nvPr/>
        </p:nvSpPr>
        <p:spPr bwMode="auto">
          <a:xfrm>
            <a:off x="7458321" y="3861048"/>
            <a:ext cx="0" cy="354440"/>
          </a:xfrm>
          <a:prstGeom prst="line">
            <a:avLst/>
          </a:prstGeom>
          <a:noFill/>
          <a:ln w="25400">
            <a:solidFill>
              <a:schemeClr val="tx1"/>
            </a:solidFill>
            <a:round/>
            <a:headEnd/>
            <a:tailEnd type="triangle" w="med" len="med"/>
          </a:ln>
        </p:spPr>
        <p:txBody>
          <a:bodyPr/>
          <a:lstStyle/>
          <a:p>
            <a:endParaRPr lang="fr-FR">
              <a:latin typeface="Calibri" pitchFamily="34" charset="0"/>
            </a:endParaRPr>
          </a:p>
        </p:txBody>
      </p:sp>
      <p:sp>
        <p:nvSpPr>
          <p:cNvPr id="56" name="Line 168"/>
          <p:cNvSpPr>
            <a:spLocks noChangeShapeType="1"/>
          </p:cNvSpPr>
          <p:nvPr/>
        </p:nvSpPr>
        <p:spPr bwMode="auto">
          <a:xfrm flipV="1">
            <a:off x="2267743" y="4508646"/>
            <a:ext cx="1463040" cy="473"/>
          </a:xfrm>
          <a:prstGeom prst="line">
            <a:avLst/>
          </a:prstGeom>
          <a:noFill/>
          <a:ln w="25400">
            <a:solidFill>
              <a:schemeClr val="tx1"/>
            </a:solidFill>
            <a:round/>
            <a:headEnd/>
            <a:tailEnd type="triangle" w="med" len="med"/>
          </a:ln>
        </p:spPr>
        <p:txBody>
          <a:bodyPr/>
          <a:lstStyle/>
          <a:p>
            <a:endParaRPr lang="fr-FR">
              <a:latin typeface="Calibri" pitchFamily="34" charset="0"/>
            </a:endParaRPr>
          </a:p>
        </p:txBody>
      </p:sp>
      <p:sp>
        <p:nvSpPr>
          <p:cNvPr id="58" name="Line 168"/>
          <p:cNvSpPr>
            <a:spLocks noChangeShapeType="1"/>
          </p:cNvSpPr>
          <p:nvPr/>
        </p:nvSpPr>
        <p:spPr bwMode="auto">
          <a:xfrm flipH="1">
            <a:off x="5349970" y="4508647"/>
            <a:ext cx="1538288" cy="0"/>
          </a:xfrm>
          <a:prstGeom prst="line">
            <a:avLst/>
          </a:prstGeom>
          <a:noFill/>
          <a:ln w="25400">
            <a:solidFill>
              <a:schemeClr val="tx1"/>
            </a:solidFill>
            <a:round/>
            <a:headEnd/>
            <a:tailEnd type="triangle" w="med" len="med"/>
          </a:ln>
        </p:spPr>
        <p:txBody>
          <a:bodyPr/>
          <a:lstStyle/>
          <a:p>
            <a:endParaRPr lang="fr-FR">
              <a:latin typeface="Calibri" pitchFamily="34" charset="0"/>
            </a:endParaRPr>
          </a:p>
        </p:txBody>
      </p:sp>
      <p:sp>
        <p:nvSpPr>
          <p:cNvPr id="61" name="Line 168"/>
          <p:cNvSpPr>
            <a:spLocks noChangeShapeType="1"/>
          </p:cNvSpPr>
          <p:nvPr/>
        </p:nvSpPr>
        <p:spPr bwMode="auto">
          <a:xfrm>
            <a:off x="4499992" y="4941168"/>
            <a:ext cx="0" cy="354440"/>
          </a:xfrm>
          <a:prstGeom prst="line">
            <a:avLst/>
          </a:prstGeom>
          <a:noFill/>
          <a:ln w="25400">
            <a:solidFill>
              <a:schemeClr val="tx1"/>
            </a:solidFill>
            <a:round/>
            <a:headEnd/>
            <a:tailEnd type="triangle" w="med" len="med"/>
          </a:ln>
        </p:spPr>
        <p:txBody>
          <a:bodyPr/>
          <a:lstStyle/>
          <a:p>
            <a:endParaRPr lang="fr-FR" dirty="0">
              <a:latin typeface="Calibri" pitchFamily="34" charset="0"/>
            </a:endParaRPr>
          </a:p>
        </p:txBody>
      </p:sp>
      <p:sp>
        <p:nvSpPr>
          <p:cNvPr id="62" name="Line 168"/>
          <p:cNvSpPr>
            <a:spLocks noChangeShapeType="1"/>
          </p:cNvSpPr>
          <p:nvPr/>
        </p:nvSpPr>
        <p:spPr bwMode="auto">
          <a:xfrm>
            <a:off x="4499992" y="6098896"/>
            <a:ext cx="0" cy="354440"/>
          </a:xfrm>
          <a:prstGeom prst="line">
            <a:avLst/>
          </a:prstGeom>
          <a:noFill/>
          <a:ln w="25400">
            <a:solidFill>
              <a:schemeClr val="tx1"/>
            </a:solidFill>
            <a:round/>
            <a:headEnd/>
            <a:tailEnd type="triangle" w="med" len="med"/>
          </a:ln>
        </p:spPr>
        <p:txBody>
          <a:bodyPr/>
          <a:lstStyle/>
          <a:p>
            <a:endParaRPr lang="fr-FR" dirty="0">
              <a:latin typeface="Calibri" pitchFamily="34" charset="0"/>
            </a:endParaRPr>
          </a:p>
        </p:txBody>
      </p:sp>
      <p:pic>
        <p:nvPicPr>
          <p:cNvPr id="22532" name="Picture 4" descr="http://2.bp.blogspot.com/_4Pn_oI6Jbrg/TTg__qIBh1I/AAAAAAAAAzg/IR7hzljNHWg/s1600/BIO+JOB+066+Image+1.jpg"/>
          <p:cNvPicPr>
            <a:picLocks noChangeAspect="1" noChangeArrowheads="1"/>
          </p:cNvPicPr>
          <p:nvPr/>
        </p:nvPicPr>
        <p:blipFill>
          <a:blip r:embed="rId3" cstate="print"/>
          <a:srcRect/>
          <a:stretch>
            <a:fillRect/>
          </a:stretch>
        </p:blipFill>
        <p:spPr bwMode="auto">
          <a:xfrm>
            <a:off x="5580112" y="5486400"/>
            <a:ext cx="1855691" cy="1371600"/>
          </a:xfrm>
          <a:prstGeom prst="rect">
            <a:avLst/>
          </a:prstGeom>
          <a:noFill/>
        </p:spPr>
      </p:pic>
      <p:sp>
        <p:nvSpPr>
          <p:cNvPr id="64" name="Rectangle à coins arrondis 63"/>
          <p:cNvSpPr/>
          <p:nvPr/>
        </p:nvSpPr>
        <p:spPr bwMode="auto">
          <a:xfrm>
            <a:off x="395536" y="2204864"/>
            <a:ext cx="8496944" cy="4653136"/>
          </a:xfrm>
          <a:prstGeom prst="roundRect">
            <a:avLst/>
          </a:prstGeom>
          <a:noFill/>
          <a:ln w="12700">
            <a:solidFill>
              <a:schemeClr val="accent6">
                <a:lumMod val="75000"/>
              </a:schemeClr>
            </a:solidFill>
            <a:round/>
            <a:headEnd/>
            <a:tailEnd/>
          </a:ln>
        </p:spPr>
        <p:txBody>
          <a:bodyPr rtlCol="0" anchor="ctr"/>
          <a:lstStyle/>
          <a:p>
            <a:pPr algn="ctr"/>
            <a:endParaRPr lang="fr-FR"/>
          </a:p>
        </p:txBody>
      </p:sp>
      <p:sp>
        <p:nvSpPr>
          <p:cNvPr id="22534" name="AutoShape 6" descr="data:image/jpeg;base64,/9j/4AAQSkZJRgABAQAAAQABAAD/2wCEAAkGBhQSEBUUEhQUFRUVFxQUFRYVFBQWFxUUFBUVFBQVFBQXHSYeFxkkGRUUHy8gIycpLCwsFR4xNTAqNSYrLCkBCQoKDgwOFw8PFywcHBwpKSkpKSkpKSkpKSkpKSkpKSkpKSkpKSkpKSkpKSkpKSkpKTYpKSksKSwpKSksLCkpKf/AABEIAMIBAwMBIgACEQEDEQH/xAAcAAABBQEBAQAAAAAAAAAAAAAEAAIDBQYBBwj/xABFEAABAwIDBQUFBQYFAQkAAAABAAIRAwQSITEFQVFhcQYigZGhEzKxwdEUQlJy8AdigqLh8SMzU5KyFRYXQ0Rjc4PC0v/EABcBAAMBAAAAAAAAAAAAAAAAAAABAgP/xAAeEQEBAQADAAMBAQAAAAAAAAAAARECITESQVFxYf/aAAwDAQACEQMRAD8AF2tYPqVi+k0vaCASIgSP6LE7W2a/2hIbkXlo6nQL1Ds6bVlzcUrkPJL+7JcJOIjC2DnkQpu0XYRrqNT2Fs5zm1GPpy8gubiaXNwk8MQzRbdZSdPFK1m5uZGRymENGi3Z7L3dam6k23c0Co6HPGAROUGpBgeKs9kfsgDQ11zVkgg+zpDLXQvdr4DxUtOMtea0LGpUc1jGOc9wya1pLjOhAG7mt72c/ZPWc5r7l4pNy7jYc85Rmfdb69F65tJwxgiMmho5D8I5ckMHqLZ9NZxB7K7OW9rIoUwN2M9554985+UBWJXGScgEQ20PJHq/A7k8UCdyMp2sa5qUtTwvkrmUCC47w10eIQ9OngYXb93U5BWVcQ084Cr7w+4z+I/AfNTRpW1ENp9cyohd4jAyA15qLaFz90KK3gBA1d0LlGtu/wARCz3tiN6nY8NAc+STo3iOJ5I3Bi+ZDvdPn9VxzCNQghtBkDOOQ3J9HawmG4jykH5J7E5RMJwC464BjCAeImD9CpG0yRMRyQDV0BIBdQHQE4BcCcEwcAnALgTgmToC6kkAgOhODlwLqAeKhUxOSgaM1M/ROJMSSSSWzdF3s6ZqOAxRI0yn5oa9qHA0uJJOvjyUld2NzWn855NGnrCCu7jG7LQZD6pWlxjjKqnDgUK1TNEKWmH1GTqlRtCeQ/WilpUsXRGNamWuUKAaMlM1qTQpWtTiXMKWFSYV0NVEr7zcOapqlfvOfuGQ8FZ7VqYZ6R4lZ++qQAwdXfJTYDMcmeKLoU96Doo5t1gStMRTtwM3ZqquL/HVefw9weGvrKC252nw9xpAdhLvAaCeqodibTcAZMkmTO8k6rO3avjGwtuLsyrOjdAa5dPms5a3kuRlR4EYpc5xhjAYxHmdwGpO4J7imgt6gPuMxfvHTzVqwgEPBzAhwzgjisw28IABIn93IDk0cFd2e1cTRkCdDzneq439RYsqmcOGh+KYE20qiXMPh0IkfEKSFSSTgmhPCAcE4JoT0wScFwLqCJOXAuoB9MZqSom0guVagBTL7KF1NDkklMZ9olr3b3uwN6DL4yha9QB0DRuX1UNGtHsuVMv8TH1Qft5JM65qKqLFtZE0XTkFVMfJHMwjadSC7DrkwdXGJSUuLdww+nVTtKp6tz3sI0bl9SpWXRA1T1PxXDFO0KnoVzxVjSqqoVmCSFwFcDlx4TSqdv04Id93MnqNPn5LKGricXHeVvq9FtSmWuEgiD9RzWB2lZuoVCw9QdzhuIQTjrjCq+62kfBQXN7HNVdesTmfLcFnVxV7ZuS6ri37uQXNnbQcXhuR56Qg7mpjdA3nXj05IiizAOazrWNAdsYBJ3cN6uuywe/FVqz7RwgNM9xnCDpP61WIpVXYhC1myLp7KkHIkA9QdCjezvHpqmUCTp6Kz2fbwZJ8Pqqe3vXuyzVtaEDfJV6i+DL1xZVB3OaPTI/LzVmx+Jod59VX7VGKjI1pkH+E5H1jyTtjXUjCd+nVWi+LAJ4QlLalF3u1aZ6VGH0BRTHA6GeiadOCemwnJh0Lq4uoN0JyZKcCgk1MJj9VK3RQ40yh4aknJJB5Sa+YA/0cv5UG2so/b5U3fhLqTujvdP8AxQxq5dFm1i5oP7zfzBG2r/8AHA/fJ8mOIVLTq9wOG4ifAo1lzFw0zliafBwLZ8ygJhXzJ5n4omlWkqofWwucDuc4Hwd9CPNEUa2Y8klfS9o1VZUKuYWap3MeBVm+4hzeZH0VxFXZfBhTB8gHwVbVuO+fBEWlaQ4eKpIhjoPVVfabY5r0SGf5jZdT58WE8x6xzR7n5SpcctneEix4rVlpIdOKSIOoI1EcVWXTi6Q7us3kagb+q9W7U9khWPt6Q/xPvtH34ESP3o8+q852pbRSqmNGkfJZ8o044iu9gi2rPYHiqG4YeBEhzWuGW494IQ0ZVjSpksEyTAknpCIp2YAz01KiriDZljvO/ILbbT7OPdasq0h/iUQThAzezIkDmIJA3yRvWZ2MfaV2/hGgXq9qIa0dE+MHO48z2V2kL3EH3Ykkei0uy6xLcR35jpuVC+3oms9zG4WOe52Aaa/oxumFcW1YFEL6aihVDm56EFruhEFVFlULKhadWuLT4GERs6v9070LtHu15/EAfEd0/AHxWu/aJ+A7/wDZLZ1qz6x9o01HGoQ1wADnHE6BHElJn7I7caVbkdKsfBbCwqzTB8ESCqRjJUP2ctZ7l3fN6XDkfR7K1W6Xt5/E+m7/AJNKv04FAxV0dl12/wDmqrvzU6B+DQi6dKsNXh3VgHwciwV2UBAHVPwg+nzSdXqAtinMkAnE3ujjGpRErrHSUBO/RR02KV2iaEyhySaQkkTwe3r5ljtHiP4m/wBE19aDnv167/r4qhqXruOmeeo8UfR2iHtz1+8OB/EFm0XFC4DTBPceIPLgVMamgOo7vVp91w8YVAbrCOLTu+iczaQIwk5fddvbyP4moGtA65xPBP8A4gwO5VAInxEeQUNG5LddQfVpn1GaqXX2865TB7ro0c1253Ip79oh+/Pfx5Ec0DWkq1+87g9uJp+KMuLybdj+TfMRPqCspbbUxMwz36ckD8TPvAI5t6DauaD7rsvyvzHxKehs7+tD2niFNY3kPz35KouLnHRa8atDSehGahpXcH1VCNQyvmW8FJbXEGDoVSfbZIM6qcXEoPF5SqwYVJ2h7IUrkPhxpufEkAEE6yW5Z8cwiG3OSmp3qZYwd72dqUXhrxLdz2+6foeRQW0zlhHivUDVDhBAIO45rL7d7IYgXUNdcBOv5XHTofNReJy9s1smq2gx9Z/u02l7ujRMdTp4qf8A79KX+g7/AHn/APCzvaDag9g63wVGPLmioHtwQGnFGeeob4LInZlP8bB1c75NRJ0XK216Ls3tHTuHuqNbha97jhmcJJkiYG8+q0lu0aheY9mKjKbzTD2uxGQG4iQYz1HADyW+sbsaZg81nZlaS9NBQqkGVPt10tpv4GPBwn/6hVlKundptoCnZB5P32N8yfkCtJ4m+ryjtylbWvtazsLA4NJgmC7IZDmlQ7e2LtLhg/MHj4hYbbm1qVzsp9FrpqF9IhsGSGvBJHkvOnbAcPukeDgnrOvo+h2itn+7cUT/APIz5lH0qod7pB6EH4L5bOzXjRx/3n5pzBcM91zx0IRo19TroXzNbdstoUfduKojcXPjyJhXNn+2LaDPec2p+ZrD6gA+qeh9Ap9LVeNWP7eXj/Otmnm0ub8cS0mzP222Lz3xVpno1w9CD6I0a3W17wMDRjDS45ToYGk7tU6xquLO/GLOY65eiwfaftVSvDS+x3FIwH421XNph2LDDS2rhnQ5jzR9gyu2hDgRpAZUbUaObXtOnI+qvrEyttK6sGatbjU83JKdGvNrzZlEmceCTo0ZeAeSfVVl1ZU6bpbVcT0aZ6wga98z7oxnjlHn/dBVbhx3xyb9VOn8hlxfhuY384HlvVVW2q7cG+RHzSdSPCOZzKGq0QPeKC1x+16u58dP6qF+1ap++fJv0TSJyaCU/wCxO+8Q31PkFQR/b6sz7R2W/Ecuitdmdp6tOWuPtGuEEHXiII5oBlpwbPNxgeQ+qe6hGp8G5D+qMGt9sLt2yGir3B7jgeH3XD4ELQNrwImQ05EZ905t6heT7PpMxd4eElaVu3aNKnhx4REANzI5ADRLFStyL2N88wjqF36LzrZXa1j34AXDgXADF5HIrQ0tpcChcrW/bd8pfbVQsvBCkp3SZWtPSvskQzaKzTbzmn/aiU0aM7Q7CpXrId3agHcqAZjk78TeXksBsPsKXV6n2ppDaTsOHT2joDpDvwQQZGsxlmt3RqHii6vebJ1Hw4JHfFQKVKmMFNoYBuYA34aqKvYgnF8PPNS1dnkuyJz5IPtXtVtpakE/4lTuMG+Dk93KG/EKrEy9nWW0JaJKqO3W32eyo0C4SS6qRyEsb6l/kqXY+131jhptk75MADiTuCG2/sKpiNWuGlpIaHNcHAQDA4jfqFlx41ry5ShGXFI72oim8fdeR+V5HwKpxstrjDWkkmAGySTuAA1Xa+wHsEubVYDkMTXNE8ASNU8RrQsuKn+o4/mh3/IFOFd29lJ38GE+bCFmBbPb7tQjqutvq7d4d6/FINP7Vh96k8fkqB3o8fNMfa0Xffw/+7SI/mZIVFT7RvHvM8pRtDtLSPvS3qJSygYezuISwNeP/SqNd/KYPoq+52PhMOlv52kepRzK1KpmC2eRg/VGU7uqwQ2q4j8L4e3ydPxRoZw7McPd/lPyUtttK5oGadR7DyJb6thXhuqZ/wA23H5qDjTP+wy0qalsyjVyo3bWu3U7pvsz0FQd0+Sr0YEZ+0naAEe2J5nCT5lspI5/YS9nK1Dv3m1KRaeYOLRJGUsUItQB3ikR+FqJrmnSzccR5/RVdfbbnHDSb6ZpzinT61u7Vzg0eSGZbs3Av5nJv1Kmp2BPeqnEeG7y3qypWXHIcN/9OgVYNV7aJ0EDk0R5rgtwFZvhozgD9aBAvc6p/lty0xHT+6AhfG9DtaXGGNLue7zVlb7Kbq84juByH+36qxuIpskABg3nSenyTTqiGx3ES5wA/dE+qh/6ewc9cznotPsK1FfG9zg5rD7gyl0ZSdw16wV2/wCzdI5txMOeTXEx4Hdu3J/G3s9xkn4RoMvJE2e16gPdlw6E+qOr7Nbbguc0OA+972meYOhVJW7Q1Ce6GtHCJ9VOK1q7PbZjvAt6/wBCre02s05HI+ixVlfirkRDhqOPMKnbtGox5IcQZMjdPQpSHa9SN8ZygjjKPt9oAheZWfad0gOaDMZg/Iq8pdoWsIDzE6TP/JMN/Ru0Y7aADTJWIo9paZHvt/3BN2rtlxpw3Q5E8Gxu47vCUjt6F/8AbuqcsgP3QB9T6oDbuK4q0gTic4anOMR1z5N9FVWtB5MhuXEgR4SrOwovFwKj4wgYRnJ91w06u9FpcZzdWlBtO3Aa2AOmbjEYnRvzRF0wV6DmaggkSd4zHq1VN/QxukHnB47/AAyRdm72dN29wa7CBvMGBPEkp7C7M7NbHbSiqRm4S3M91p357z8Fd3lu2tSNN2WLQjcdzhO8FV20HHB3NIAy3RET4KHZLnzviR8xlzzSkwX1nXdn6vtMAIc8EiIjMfJaWx7GUm04q995jMOc0N4hsa66kblbMY1hqPyxPcRPANAbA8Q5V7dsd7RRJlVeTK9odlst62AYsJbiaXQeRBIA3g+iqHUGu3D9clu9vkFlIkZkvHo0rKX9e3YYcQDwbMjqBks770uXpT1bADSR0KZTv6tMwHEjgfore3oNf3qTw4bxoeU8PJCXVo77wA57vMI39DtHtGfvt8QjGXtOoIBHQqqp0CCNI8wuVbAaiR0R0F00ECA54G4B7gB0AKSpBRqjIPy6lJLP9COhRfWd8Sdyv7WyDBDRJPmep3BSW9u1jQ1o/qeJR9tSjr+vRbztk5RtIzOZ+HIKG8vQzugYnHRo+adtC+g4GZuP8o+qZRt2024iZJ64nHLKdw1Rb+Ay22WXnFWMnc3d4/RWVxXptABc1kaD6AKp+3d5oe4hsjFBzDZ7xB4xK9Tt+zduymWso0yx0Y8TQ9zgcxLnSSN6XHjaK8wsL8G8pNa3Ez2lMOJGoJAPTXTkvQ7pgOTs2kQWmC0fw6IG47H021WPodwNexxZnhIa4E4TqOhy5hSbaxMBjUSPlP64hacZiKrbbYopVS+j3WuaQ5m4Ed5pZ5ER+9lwVTtW5c1+e8a85z+XmrbZ96SV3attTeQ0kBzpIBymMu6ePrnvlVhKOg/G0tcAQRBB0IOoWF2vYGjWczcM2ni05j6dQV6K2yFLj4qj29Ra7BIEwZ35TI15lynlFystssn2gI3TPiIRt5swVDiaYJ1nQ8+SlL2M0gcgo/t34Wz1WaystiYTic4GNAPmSrB1mHCCJChoOqnSAjKdi86vTwaVnsWk04sIndiMx0BVzRaNVWnZYAkkmM0RY3wgNOXA8eXIpcuji0rUsJA94wDA6TCTr+thLW1KdFvHKT1IB+KVeuXUiwHCSRLxqWge6PRO2f2UbUEuc0mMyYedN5d9E+Kapm1qj392qamZGTjmeU5HooLraFWjBdvOQcNR8VdXXZZrX0xSrUcVUE08L6ZxATuGU5HVVG1ezb251HYspEGIHhkpqoJsO0wJEiOhWjp3DsBNMAvg4CdJOh+nNZejselUE0e7kJBaTnv78z4ELS2dHC0NnICCUpp9ObJztw1+RaXNIM4pxE58812nspodJOQzJcRAG8lV3avtMad272TO45tMmRIc7DBcOsblU3Xaf2zQ09wakAGCeJzkp7hZBParbOME0pwUm4Wni5zgC+P1ovPXuzXoFNjHMLcnAiDzlUNbsj3u7U7vNuY8jmpnKfZ2K/s453t2xpDsXSD84V1tDbTKZw5k7wN3UqS02a2gx2HN0HvHfAkADcJWRqvk56nNHXKjxd0toU6jogsJ0MjM9R9EUaTmaQ74+W9Zu3plzwG6kj+60t7tBlP3jnwGv9EuUOVF9v4geSSF/wCut/C70XUviNjQ0uP6hTPqkCG+8chy5lQtdklQuIkx3j7vCNJWzIqtMMgRLveJ+p80dsHs5Vu3Qzusbk+oRk0cB+I8gqW7uMIPHeVsP2YbdLSaLzDahJpTvf8Ah8Yy6pybew5dfszc2XseKw3AjAfiQT5LUbHL22tIPBDmsDCDORZ3c/DB5q9u6wjLKYQxcHCCtZxzxGqKltDPTMZH5yiK7WvYSYEAmSQBAGck5acV282UMUgxzHzG9dNINEGM9Qd4Oo8QnSiorWIp5kROY58ws52sgspnm8Z8Ibr5KG429UtcVE4XhhLWYwSQGkgQQcx14rOX99VuXA1DkNABAA5ALO3VSYeNvPpjDTcSOBzaDyB08EFV9pUMuJzUzaTWhN9q4+6PFQo1lmBr6pwrMGnohqjTOadJiIHklp4KbtKNAPFOffv/ABDwQbKBU9O0KWmlZcuJzJ80ypVLTl5HQ/1Ur6WFpPD6oNzjqM+I4jilVRc2e14gGR1zH1Vk3abdzmn+KD6rN0XA6GOWq69v5fglhtAHU3HvMZ1hhVnbVWGAXQOGR+axbKfIeaPtGn9f3VSJrUXV/Spj3p/XAKiudvve4NbkDlw8hu6oe8nf8EzYts2pUzmG59TuE/RWmi9oXVN7zmYAa2TmO60DLgMignbPa/SD0Rd5S77sOkmPHgg/s8LO7q9D1NmuaZa4grrNq1WZPGIIw1XDeHDgdUwva7keB0U/0z6O02v3weB+qCu9hMc4kS2dYiPAHRMutmjUZdEPTvalLI5jn8ijzwf0fa2LKQJaM4OZzPTks1cVS5xJ1Oq01vfNfoc+G9AXOxAXS12Gd0T5I439F/xRJK7Gwm73O8ISV/KJxfO0jz6b0nuwgnySahL+qq8QHpsNWoG7pz6LStAYWOblgLSI3YSCI8lS7GZALvBCjtFULjAbh4Ru6pwnuNtdtrUmvDmnEATH3XEwZG4Eg9D1Ch9kQYK867N9pzTcHNEx7zCYOE5OjiOq29l2xtnkBzvZzpiDoGf4gMuh81tOSbxWdy6oGE0oxjvNDhIJGeFw4HSd0jgsVtTtwxrZbTPtTudGEHiY18gttdVmgYg9uBokumBGuKeHMLyXaGGtc1arRDHPJb04xz1jmo5HFdUY6q81KhkuJcepTK9WMmhHVtcLcyeCVTZ+ASSJMbteiz1WKz7KYkn1Tm2yOFMcP14p3slKgTbUKRtuivZLoZKR6gbR4BTMt1MxsJyeEEvacU3dFQsfw8uC01eliaRxELL16MOIOThl/dFOUS1zTrr5H6J/s+DvP9FAe2cPeE8wusuG8SEjWDKR/E3zCMo0Hf6jR0P0VUy4H4lM28aNXnwVQrBNy0b3F3oPMptC8I7rN+Ujnw5oOpeA+6C7qn2WI1G8Z3blSWhZTgAcAmOaiCFG5qhQZzFC6nxRjmqNzUgCMt0MjgontDuR4It7FE+kCOBSsPVTXtC0yMip7XaW5+vH6ohx3O80FdWqX9NZ4l1UYuXjKdEkfEa0pfkqu7fJVg45KpqPkrSsV1Y5MHRVW0LPA4kDunTlyRtW69nSDgJyEIa32xiyqNBB1j6KoA1tcFrgWmCNFqKRD2hwykTHPf6qmfsIGHMd3TpvHmrO3bhaG8EGVWo4nBiOHUtBOEndI0Tq5wiBqn0BmXIcvBfnpKKHaVu9ve5Tu0KT3Fxz/sOQRN1chwAb1P0UACVENDV0MTgE4BIzA1OATgFyEBxdAXCU01ICDNrVw1UO07jE4FGXdQlV9Wilp4gbUThB4FRli5gQEwot/CFMym0fdHkhmsPNS4FUTae9+5XezbAMzObj6dFng3NaSxrSAnhDE0hTPpqPCpxWoyExzVNCaQlhhntUL2ItzVC8IAX2QKHc2Mjoi3tUD2SkJQbrXNcU8kJJGOqs1Cp3DNXEyq2+pwZ4q6yHUGh9KDvEKqq0DTMHw5o/ZdXIjxT7quw91ycAax2hgMfdOo+aug5UTtlHVjpHNWluMLQ3WAEBYkwwJWNuCCSJTa7+63p8ylbVXAQ34J72HK7QHEDJNXXzOeu9JSok4LgXUjJccV0lRvKAa9yiL11xTCEjROopptZU4KmpqaqK2rYIZ1mtC6mCh326JRVTTskV/wBMMTCsaFKCrAtGFbcWdZb7LmrKwZmpn2uant7eE0jHnuhDuUlSpuUL3IqkeJOLVxozTipCNwUDwp3FQuKRoHhQkwiHKCoEghI5JKX2QXEgeFBfe6UklX0m+h9m6+agvf8ANPgkknCWmxPejdGimSSToEbh0Ruz/cPX5JJInoRXXvnw+AUYSSUVUdC6UkkjNKieupICMpqSSDNelQKSSVAwHJMcUklJntRbDkkktuKeRAJP0XUlSECa5JJJTrEikkkSNyickkkaByiekkkaKV1JJIn/2Q=="/>
          <p:cNvSpPr>
            <a:spLocks noChangeAspect="1" noChangeArrowheads="1"/>
          </p:cNvSpPr>
          <p:nvPr/>
        </p:nvSpPr>
        <p:spPr bwMode="auto">
          <a:xfrm>
            <a:off x="63500" y="-895350"/>
            <a:ext cx="2466975" cy="1847850"/>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22536" name="AutoShape 8" descr="data:image/jpeg;base64,/9j/4AAQSkZJRgABAQAAAQABAAD/2wCEAAkGBhQSEBUUEhQUFRUVFxQUFRYVFBQWFxUUFBUVFBQVFBQXHSYeFxkkGRUUHy8gIycpLCwsFR4xNTAqNSYrLCkBCQoKDgwOFw8PFywcHBwpKSkpKSkpKSkpKSkpKSkpKSkpKSkpKSkpKSkpKSkpKSkpKTYpKSksKSwpKSksLCkpKf/AABEIAMIBAwMBIgACEQEDEQH/xAAcAAABBQEBAQAAAAAAAAAAAAAEAAIDBQYBBwj/xABFEAABAwIDBQUFBQYFAQkAAAABAAIRAwQSITEFQVFhcQYigZGhEzKxwdEUQlJy8AdigqLh8SMzU5KyFRYXQ0Rjc4PC0v/EABcBAAMBAAAAAAAAAAAAAAAAAAABAgP/xAAeEQEBAQADAAMBAQAAAAAAAAAAARECITESQVFxYf/aAAwDAQACEQMRAD8AF2tYPqVi+k0vaCASIgSP6LE7W2a/2hIbkXlo6nQL1Ds6bVlzcUrkPJL+7JcJOIjC2DnkQpu0XYRrqNT2Fs5zm1GPpy8gubiaXNwk8MQzRbdZSdPFK1m5uZGRymENGi3Z7L3dam6k23c0Co6HPGAROUGpBgeKs9kfsgDQ11zVkgg+zpDLXQvdr4DxUtOMtea0LGpUc1jGOc9wya1pLjOhAG7mt72c/ZPWc5r7l4pNy7jYc85Rmfdb69F65tJwxgiMmho5D8I5ckMHqLZ9NZxB7K7OW9rIoUwN2M9554985+UBWJXGScgEQ20PJHq/A7k8UCdyMp2sa5qUtTwvkrmUCC47w10eIQ9OngYXb93U5BWVcQ084Cr7w+4z+I/AfNTRpW1ENp9cyohd4jAyA15qLaFz90KK3gBA1d0LlGtu/wARCz3tiN6nY8NAc+STo3iOJ5I3Bi+ZDvdPn9VxzCNQghtBkDOOQ3J9HawmG4jykH5J7E5RMJwC464BjCAeImD9CpG0yRMRyQDV0BIBdQHQE4BcCcEwcAnALgTgmToC6kkAgOhODlwLqAeKhUxOSgaM1M/ROJMSSSSWzdF3s6ZqOAxRI0yn5oa9qHA0uJJOvjyUld2NzWn855NGnrCCu7jG7LQZD6pWlxjjKqnDgUK1TNEKWmH1GTqlRtCeQ/WilpUsXRGNamWuUKAaMlM1qTQpWtTiXMKWFSYV0NVEr7zcOapqlfvOfuGQ8FZ7VqYZ6R4lZ++qQAwdXfJTYDMcmeKLoU96Doo5t1gStMRTtwM3ZqquL/HVefw9weGvrKC252nw9xpAdhLvAaCeqodibTcAZMkmTO8k6rO3avjGwtuLsyrOjdAa5dPms5a3kuRlR4EYpc5xhjAYxHmdwGpO4J7imgt6gPuMxfvHTzVqwgEPBzAhwzgjisw28IABIn93IDk0cFd2e1cTRkCdDzneq439RYsqmcOGh+KYE20qiXMPh0IkfEKSFSSTgmhPCAcE4JoT0wScFwLqCJOXAuoB9MZqSom0guVagBTL7KF1NDkklMZ9olr3b3uwN6DL4yha9QB0DRuX1UNGtHsuVMv8TH1Qft5JM65qKqLFtZE0XTkFVMfJHMwjadSC7DrkwdXGJSUuLdww+nVTtKp6tz3sI0bl9SpWXRA1T1PxXDFO0KnoVzxVjSqqoVmCSFwFcDlx4TSqdv04Id93MnqNPn5LKGricXHeVvq9FtSmWuEgiD9RzWB2lZuoVCw9QdzhuIQTjrjCq+62kfBQXN7HNVdesTmfLcFnVxV7ZuS6ri37uQXNnbQcXhuR56Qg7mpjdA3nXj05IiizAOazrWNAdsYBJ3cN6uuywe/FVqz7RwgNM9xnCDpP61WIpVXYhC1myLp7KkHIkA9QdCjezvHpqmUCTp6Kz2fbwZJ8Pqqe3vXuyzVtaEDfJV6i+DL1xZVB3OaPTI/LzVmx+Jod59VX7VGKjI1pkH+E5H1jyTtjXUjCd+nVWi+LAJ4QlLalF3u1aZ6VGH0BRTHA6GeiadOCemwnJh0Lq4uoN0JyZKcCgk1MJj9VK3RQ40yh4aknJJB5Sa+YA/0cv5UG2so/b5U3fhLqTujvdP8AxQxq5dFm1i5oP7zfzBG2r/8AHA/fJ8mOIVLTq9wOG4ifAo1lzFw0zliafBwLZ8ygJhXzJ5n4omlWkqofWwucDuc4Hwd9CPNEUa2Y8klfS9o1VZUKuYWap3MeBVm+4hzeZH0VxFXZfBhTB8gHwVbVuO+fBEWlaQ4eKpIhjoPVVfabY5r0SGf5jZdT58WE8x6xzR7n5SpcctneEix4rVlpIdOKSIOoI1EcVWXTi6Q7us3kagb+q9W7U9khWPt6Q/xPvtH34ESP3o8+q852pbRSqmNGkfJZ8o044iu9gi2rPYHiqG4YeBEhzWuGW494IQ0ZVjSpksEyTAknpCIp2YAz01KiriDZljvO/ILbbT7OPdasq0h/iUQThAzezIkDmIJA3yRvWZ2MfaV2/hGgXq9qIa0dE+MHO48z2V2kL3EH3Ykkei0uy6xLcR35jpuVC+3oms9zG4WOe52Aaa/oxumFcW1YFEL6aihVDm56EFruhEFVFlULKhadWuLT4GERs6v9070LtHu15/EAfEd0/AHxWu/aJ+A7/wDZLZ1qz6x9o01HGoQ1wADnHE6BHElJn7I7caVbkdKsfBbCwqzTB8ESCqRjJUP2ctZ7l3fN6XDkfR7K1W6Xt5/E+m7/AJNKv04FAxV0dl12/wDmqrvzU6B+DQi6dKsNXh3VgHwciwV2UBAHVPwg+nzSdXqAtinMkAnE3ujjGpRErrHSUBO/RR02KV2iaEyhySaQkkTwe3r5ljtHiP4m/wBE19aDnv167/r4qhqXruOmeeo8UfR2iHtz1+8OB/EFm0XFC4DTBPceIPLgVMamgOo7vVp91w8YVAbrCOLTu+iczaQIwk5fddvbyP4moGtA65xPBP8A4gwO5VAInxEeQUNG5LddQfVpn1GaqXX2865TB7ro0c1253Ip79oh+/Pfx5Ec0DWkq1+87g9uJp+KMuLybdj+TfMRPqCspbbUxMwz36ckD8TPvAI5t6DauaD7rsvyvzHxKehs7+tD2niFNY3kPz35KouLnHRa8atDSehGahpXcH1VCNQyvmW8FJbXEGDoVSfbZIM6qcXEoPF5SqwYVJ2h7IUrkPhxpufEkAEE6yW5Z8cwiG3OSmp3qZYwd72dqUXhrxLdz2+6foeRQW0zlhHivUDVDhBAIO45rL7d7IYgXUNdcBOv5XHTofNReJy9s1smq2gx9Z/u02l7ujRMdTp4qf8A79KX+g7/AHn/APCzvaDag9g63wVGPLmioHtwQGnFGeeob4LInZlP8bB1c75NRJ0XK216Ls3tHTuHuqNbha97jhmcJJkiYG8+q0lu0aheY9mKjKbzTD2uxGQG4iQYz1HADyW+sbsaZg81nZlaS9NBQqkGVPt10tpv4GPBwn/6hVlKundptoCnZB5P32N8yfkCtJ4m+ryjtylbWvtazsLA4NJgmC7IZDmlQ7e2LtLhg/MHj4hYbbm1qVzsp9FrpqF9IhsGSGvBJHkvOnbAcPukeDgnrOvo+h2itn+7cUT/APIz5lH0qod7pB6EH4L5bOzXjRx/3n5pzBcM91zx0IRo19TroXzNbdstoUfduKojcXPjyJhXNn+2LaDPec2p+ZrD6gA+qeh9Ap9LVeNWP7eXj/Otmnm0ub8cS0mzP222Lz3xVpno1w9CD6I0a3W17wMDRjDS45ToYGk7tU6xquLO/GLOY65eiwfaftVSvDS+x3FIwH421XNph2LDDS2rhnQ5jzR9gyu2hDgRpAZUbUaObXtOnI+qvrEyttK6sGatbjU83JKdGvNrzZlEmceCTo0ZeAeSfVVl1ZU6bpbVcT0aZ6wga98z7oxnjlHn/dBVbhx3xyb9VOn8hlxfhuY384HlvVVW2q7cG+RHzSdSPCOZzKGq0QPeKC1x+16u58dP6qF+1ap++fJv0TSJyaCU/wCxO+8Q31PkFQR/b6sz7R2W/Ecuitdmdp6tOWuPtGuEEHXiII5oBlpwbPNxgeQ+qe6hGp8G5D+qMGt9sLt2yGir3B7jgeH3XD4ELQNrwImQ05EZ905t6heT7PpMxd4eElaVu3aNKnhx4REANzI5ADRLFStyL2N88wjqF36LzrZXa1j34AXDgXADF5HIrQ0tpcChcrW/bd8pfbVQsvBCkp3SZWtPSvskQzaKzTbzmn/aiU0aM7Q7CpXrId3agHcqAZjk78TeXksBsPsKXV6n2ppDaTsOHT2joDpDvwQQZGsxlmt3RqHii6vebJ1Hw4JHfFQKVKmMFNoYBuYA34aqKvYgnF8PPNS1dnkuyJz5IPtXtVtpakE/4lTuMG+Dk93KG/EKrEy9nWW0JaJKqO3W32eyo0C4SS6qRyEsb6l/kqXY+131jhptk75MADiTuCG2/sKpiNWuGlpIaHNcHAQDA4jfqFlx41ry5ShGXFI72oim8fdeR+V5HwKpxstrjDWkkmAGySTuAA1Xa+wHsEubVYDkMTXNE8ASNU8RrQsuKn+o4/mh3/IFOFd29lJ38GE+bCFmBbPb7tQjqutvq7d4d6/FINP7Vh96k8fkqB3o8fNMfa0Xffw/+7SI/mZIVFT7RvHvM8pRtDtLSPvS3qJSygYezuISwNeP/SqNd/KYPoq+52PhMOlv52kepRzK1KpmC2eRg/VGU7uqwQ2q4j8L4e3ydPxRoZw7McPd/lPyUtttK5oGadR7DyJb6thXhuqZ/wA23H5qDjTP+wy0qalsyjVyo3bWu3U7pvsz0FQd0+Sr0YEZ+0naAEe2J5nCT5lspI5/YS9nK1Dv3m1KRaeYOLRJGUsUItQB3ikR+FqJrmnSzccR5/RVdfbbnHDSb6ZpzinT61u7Vzg0eSGZbs3Av5nJv1Kmp2BPeqnEeG7y3qypWXHIcN/9OgVYNV7aJ0EDk0R5rgtwFZvhozgD9aBAvc6p/lty0xHT+6AhfG9DtaXGGNLue7zVlb7Kbq84juByH+36qxuIpskABg3nSenyTTqiGx3ES5wA/dE+qh/6ewc9cznotPsK1FfG9zg5rD7gyl0ZSdw16wV2/wCzdI5txMOeTXEx4Hdu3J/G3s9xkn4RoMvJE2e16gPdlw6E+qOr7Nbbguc0OA+972meYOhVJW7Q1Ce6GtHCJ9VOK1q7PbZjvAt6/wBCre02s05HI+ixVlfirkRDhqOPMKnbtGox5IcQZMjdPQpSHa9SN8ZygjjKPt9oAheZWfad0gOaDMZg/Iq8pdoWsIDzE6TP/JMN/Ru0Y7aADTJWIo9paZHvt/3BN2rtlxpw3Q5E8Gxu47vCUjt6F/8AbuqcsgP3QB9T6oDbuK4q0gTic4anOMR1z5N9FVWtB5MhuXEgR4SrOwovFwKj4wgYRnJ91w06u9FpcZzdWlBtO3Aa2AOmbjEYnRvzRF0wV6DmaggkSd4zHq1VN/QxukHnB47/AAyRdm72dN29wa7CBvMGBPEkp7C7M7NbHbSiqRm4S3M91p357z8Fd3lu2tSNN2WLQjcdzhO8FV20HHB3NIAy3RET4KHZLnzviR8xlzzSkwX1nXdn6vtMAIc8EiIjMfJaWx7GUm04q995jMOc0N4hsa66kblbMY1hqPyxPcRPANAbA8Q5V7dsd7RRJlVeTK9odlst62AYsJbiaXQeRBIA3g+iqHUGu3D9clu9vkFlIkZkvHo0rKX9e3YYcQDwbMjqBks770uXpT1bADSR0KZTv6tMwHEjgfore3oNf3qTw4bxoeU8PJCXVo77wA57vMI39DtHtGfvt8QjGXtOoIBHQqqp0CCNI8wuVbAaiR0R0F00ECA54G4B7gB0AKSpBRqjIPy6lJLP9COhRfWd8Sdyv7WyDBDRJPmep3BSW9u1jQ1o/qeJR9tSjr+vRbztk5RtIzOZ+HIKG8vQzugYnHRo+adtC+g4GZuP8o+qZRt2024iZJ64nHLKdw1Rb+Ay22WXnFWMnc3d4/RWVxXptABc1kaD6AKp+3d5oe4hsjFBzDZ7xB4xK9Tt+zduymWso0yx0Y8TQ9zgcxLnSSN6XHjaK8wsL8G8pNa3Ez2lMOJGoJAPTXTkvQ7pgOTs2kQWmC0fw6IG47H021WPodwNexxZnhIa4E4TqOhy5hSbaxMBjUSPlP64hacZiKrbbYopVS+j3WuaQ5m4Ed5pZ5ER+9lwVTtW5c1+e8a85z+XmrbZ96SV3attTeQ0kBzpIBymMu6ePrnvlVhKOg/G0tcAQRBB0IOoWF2vYGjWczcM2ni05j6dQV6K2yFLj4qj29Ra7BIEwZ35TI15lynlFystssn2gI3TPiIRt5swVDiaYJ1nQ8+SlL2M0gcgo/t34Wz1WaystiYTic4GNAPmSrB1mHCCJChoOqnSAjKdi86vTwaVnsWk04sIndiMx0BVzRaNVWnZYAkkmM0RY3wgNOXA8eXIpcuji0rUsJA94wDA6TCTr+thLW1KdFvHKT1IB+KVeuXUiwHCSRLxqWge6PRO2f2UbUEuc0mMyYedN5d9E+Kapm1qj392qamZGTjmeU5HooLraFWjBdvOQcNR8VdXXZZrX0xSrUcVUE08L6ZxATuGU5HVVG1ezb251HYspEGIHhkpqoJsO0wJEiOhWjp3DsBNMAvg4CdJOh+nNZejselUE0e7kJBaTnv78z4ELS2dHC0NnICCUpp9ObJztw1+RaXNIM4pxE58812nspodJOQzJcRAG8lV3avtMad272TO45tMmRIc7DBcOsblU3Xaf2zQ09wakAGCeJzkp7hZBParbOME0pwUm4Wni5zgC+P1ovPXuzXoFNjHMLcnAiDzlUNbsj3u7U7vNuY8jmpnKfZ2K/s453t2xpDsXSD84V1tDbTKZw5k7wN3UqS02a2gx2HN0HvHfAkADcJWRqvk56nNHXKjxd0toU6jogsJ0MjM9R9EUaTmaQ74+W9Zu3plzwG6kj+60t7tBlP3jnwGv9EuUOVF9v4geSSF/wCut/C70XUviNjQ0uP6hTPqkCG+8chy5lQtdklQuIkx3j7vCNJWzIqtMMgRLveJ+p80dsHs5Vu3Qzusbk+oRk0cB+I8gqW7uMIPHeVsP2YbdLSaLzDahJpTvf8Ah8Yy6pybew5dfszc2XseKw3AjAfiQT5LUbHL22tIPBDmsDCDORZ3c/DB5q9u6wjLKYQxcHCCtZxzxGqKltDPTMZH5yiK7WvYSYEAmSQBAGck5acV282UMUgxzHzG9dNINEGM9Qd4Oo8QnSiorWIp5kROY58ws52sgspnm8Z8Ibr5KG429UtcVE4XhhLWYwSQGkgQQcx14rOX99VuXA1DkNABAA5ALO3VSYeNvPpjDTcSOBzaDyB08EFV9pUMuJzUzaTWhN9q4+6PFQo1lmBr6pwrMGnohqjTOadJiIHklp4KbtKNAPFOffv/ABDwQbKBU9O0KWmlZcuJzJ80ypVLTl5HQ/1Ur6WFpPD6oNzjqM+I4jilVRc2e14gGR1zH1Vk3abdzmn+KD6rN0XA6GOWq69v5fglhtAHU3HvMZ1hhVnbVWGAXQOGR+axbKfIeaPtGn9f3VSJrUXV/Spj3p/XAKiudvve4NbkDlw8hu6oe8nf8EzYts2pUzmG59TuE/RWmi9oXVN7zmYAa2TmO60DLgMignbPa/SD0Rd5S77sOkmPHgg/s8LO7q9D1NmuaZa4grrNq1WZPGIIw1XDeHDgdUwva7keB0U/0z6O02v3weB+qCu9hMc4kS2dYiPAHRMutmjUZdEPTvalLI5jn8ijzwf0fa2LKQJaM4OZzPTks1cVS5xJ1Oq01vfNfoc+G9AXOxAXS12Gd0T5I439F/xRJK7Gwm73O8ISV/KJxfO0jz6b0nuwgnySahL+qq8QHpsNWoG7pz6LStAYWOblgLSI3YSCI8lS7GZALvBCjtFULjAbh4Ru6pwnuNtdtrUmvDmnEATH3XEwZG4Eg9D1Ch9kQYK867N9pzTcHNEx7zCYOE5OjiOq29l2xtnkBzvZzpiDoGf4gMuh81tOSbxWdy6oGE0oxjvNDhIJGeFw4HSd0jgsVtTtwxrZbTPtTudGEHiY18gttdVmgYg9uBokumBGuKeHMLyXaGGtc1arRDHPJb04xz1jmo5HFdUY6q81KhkuJcepTK9WMmhHVtcLcyeCVTZ+ASSJMbteiz1WKz7KYkn1Tm2yOFMcP14p3slKgTbUKRtuivZLoZKR6gbR4BTMt1MxsJyeEEvacU3dFQsfw8uC01eliaRxELL16MOIOThl/dFOUS1zTrr5H6J/s+DvP9FAe2cPeE8wusuG8SEjWDKR/E3zCMo0Hf6jR0P0VUy4H4lM28aNXnwVQrBNy0b3F3oPMptC8I7rN+Ujnw5oOpeA+6C7qn2WI1G8Z3blSWhZTgAcAmOaiCFG5qhQZzFC6nxRjmqNzUgCMt0MjgontDuR4It7FE+kCOBSsPVTXtC0yMip7XaW5+vH6ohx3O80FdWqX9NZ4l1UYuXjKdEkfEa0pfkqu7fJVg45KpqPkrSsV1Y5MHRVW0LPA4kDunTlyRtW69nSDgJyEIa32xiyqNBB1j6KoA1tcFrgWmCNFqKRD2hwykTHPf6qmfsIGHMd3TpvHmrO3bhaG8EGVWo4nBiOHUtBOEndI0Tq5wiBqn0BmXIcvBfnpKKHaVu9ve5Tu0KT3Fxz/sOQRN1chwAb1P0UACVENDV0MTgE4BIzA1OATgFyEBxdAXCU01ICDNrVw1UO07jE4FGXdQlV9Wilp4gbUThB4FRli5gQEwot/CFMym0fdHkhmsPNS4FUTae9+5XezbAMzObj6dFng3NaSxrSAnhDE0hTPpqPCpxWoyExzVNCaQlhhntUL2ItzVC8IAX2QKHc2Mjoi3tUD2SkJQbrXNcU8kJJGOqs1Cp3DNXEyq2+pwZ4q6yHUGh9KDvEKqq0DTMHw5o/ZdXIjxT7quw91ycAax2hgMfdOo+aug5UTtlHVjpHNWluMLQ3WAEBYkwwJWNuCCSJTa7+63p8ylbVXAQ34J72HK7QHEDJNXXzOeu9JSok4LgXUjJccV0lRvKAa9yiL11xTCEjROopptZU4KmpqaqK2rYIZ1mtC6mCh326JRVTTskV/wBMMTCsaFKCrAtGFbcWdZb7LmrKwZmpn2uant7eE0jHnuhDuUlSpuUL3IqkeJOLVxozTipCNwUDwp3FQuKRoHhQkwiHKCoEghI5JKX2QXEgeFBfe6UklX0m+h9m6+agvf8ANPgkknCWmxPejdGimSSToEbh0Ruz/cPX5JJInoRXXvnw+AUYSSUVUdC6UkkjNKieupICMpqSSDNelQKSSVAwHJMcUklJntRbDkkktuKeRAJP0XUlSECa5JJJTrEikkkSNyickkkaByiekkkaKV1JJIn/2Q=="/>
          <p:cNvSpPr>
            <a:spLocks noChangeAspect="1" noChangeArrowheads="1"/>
          </p:cNvSpPr>
          <p:nvPr/>
        </p:nvSpPr>
        <p:spPr bwMode="auto">
          <a:xfrm>
            <a:off x="63500" y="-895350"/>
            <a:ext cx="2466975" cy="1847850"/>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22538" name="Picture 10" descr="http://www.biotechlearn.org.nz/var/biotechlearn/storage/images/themes/dna_lab/images/centrifugation_of_samples/170257-1-eng-AU/centrifugation_of_samples_large.jpg"/>
          <p:cNvPicPr>
            <a:picLocks noChangeAspect="1" noChangeArrowheads="1"/>
          </p:cNvPicPr>
          <p:nvPr/>
        </p:nvPicPr>
        <p:blipFill>
          <a:blip r:embed="rId4" cstate="print"/>
          <a:srcRect/>
          <a:stretch>
            <a:fillRect/>
          </a:stretch>
        </p:blipFill>
        <p:spPr bwMode="auto">
          <a:xfrm>
            <a:off x="2195736" y="4941168"/>
            <a:ext cx="1097279" cy="822960"/>
          </a:xfrm>
          <a:prstGeom prst="rect">
            <a:avLst/>
          </a:prstGeom>
          <a:noFill/>
        </p:spPr>
      </p:pic>
      <p:pic>
        <p:nvPicPr>
          <p:cNvPr id="22530" name="Picture 2" descr="http://walkerlab.bee.cornell.edu/images/photos/Microplates.png"/>
          <p:cNvPicPr>
            <a:picLocks noChangeAspect="1" noChangeArrowheads="1"/>
          </p:cNvPicPr>
          <p:nvPr/>
        </p:nvPicPr>
        <p:blipFill>
          <a:blip r:embed="rId5" cstate="print"/>
          <a:srcRect t="48021" r="1721"/>
          <a:stretch>
            <a:fillRect/>
          </a:stretch>
        </p:blipFill>
        <p:spPr bwMode="auto">
          <a:xfrm>
            <a:off x="3978696" y="5361776"/>
            <a:ext cx="1025352" cy="731520"/>
          </a:xfrm>
          <a:prstGeom prst="rect">
            <a:avLst/>
          </a:prstGeom>
          <a:noFill/>
        </p:spPr>
      </p:pic>
      <p:sp>
        <p:nvSpPr>
          <p:cNvPr id="66" name="ZoneTexte 65"/>
          <p:cNvSpPr txBox="1"/>
          <p:nvPr/>
        </p:nvSpPr>
        <p:spPr>
          <a:xfrm>
            <a:off x="3394240" y="4941168"/>
            <a:ext cx="1105752" cy="276999"/>
          </a:xfrm>
          <a:prstGeom prst="rect">
            <a:avLst/>
          </a:prstGeom>
          <a:noFill/>
        </p:spPr>
        <p:txBody>
          <a:bodyPr wrap="none" rtlCol="0">
            <a:spAutoFit/>
          </a:bodyPr>
          <a:lstStyle/>
          <a:p>
            <a:r>
              <a:rPr lang="fr-FR" sz="1200" b="1" dirty="0" smtClean="0"/>
              <a:t>Centrifugation</a:t>
            </a:r>
            <a:endParaRPr lang="fr-FR" sz="1200" b="1" dirty="0"/>
          </a:p>
        </p:txBody>
      </p:sp>
      <p:sp>
        <p:nvSpPr>
          <p:cNvPr id="67" name="Rectangle 66"/>
          <p:cNvSpPr/>
          <p:nvPr/>
        </p:nvSpPr>
        <p:spPr>
          <a:xfrm>
            <a:off x="957642" y="6239053"/>
            <a:ext cx="1609928" cy="646331"/>
          </a:xfrm>
          <a:prstGeom prst="rect">
            <a:avLst/>
          </a:prstGeom>
        </p:spPr>
        <p:txBody>
          <a:bodyPr wrap="none">
            <a:spAutoFit/>
          </a:bodyPr>
          <a:lstStyle/>
          <a:p>
            <a:r>
              <a:rPr lang="fr-FR" sz="1200" dirty="0" err="1" smtClean="0">
                <a:solidFill>
                  <a:schemeClr val="tx2">
                    <a:lumMod val="60000"/>
                    <a:lumOff val="40000"/>
                  </a:schemeClr>
                </a:solidFill>
              </a:rPr>
              <a:t>Baldrian</a:t>
            </a:r>
            <a:r>
              <a:rPr lang="fr-FR" sz="1200" dirty="0" smtClean="0">
                <a:solidFill>
                  <a:schemeClr val="tx2">
                    <a:lumMod val="60000"/>
                    <a:lumOff val="40000"/>
                  </a:schemeClr>
                </a:solidFill>
              </a:rPr>
              <a:t> et al., 2005</a:t>
            </a:r>
          </a:p>
          <a:p>
            <a:r>
              <a:rPr lang="fr-FR" sz="1200" dirty="0" err="1" smtClean="0">
                <a:solidFill>
                  <a:schemeClr val="tx2">
                    <a:lumMod val="60000"/>
                    <a:lumOff val="40000"/>
                  </a:schemeClr>
                </a:solidFill>
              </a:rPr>
              <a:t>Grandy</a:t>
            </a:r>
            <a:r>
              <a:rPr lang="fr-FR" sz="1200" dirty="0" smtClean="0">
                <a:solidFill>
                  <a:schemeClr val="tx2">
                    <a:lumMod val="60000"/>
                    <a:lumOff val="40000"/>
                  </a:schemeClr>
                </a:solidFill>
              </a:rPr>
              <a:t> et al., 2007</a:t>
            </a:r>
          </a:p>
          <a:p>
            <a:r>
              <a:rPr lang="fr-FR" sz="1200" dirty="0" err="1" smtClean="0">
                <a:solidFill>
                  <a:schemeClr val="tx2">
                    <a:lumMod val="60000"/>
                    <a:lumOff val="40000"/>
                  </a:schemeClr>
                </a:solidFill>
              </a:rPr>
              <a:t>Weintraub</a:t>
            </a:r>
            <a:r>
              <a:rPr lang="fr-FR" sz="1200" dirty="0" smtClean="0">
                <a:solidFill>
                  <a:schemeClr val="tx2">
                    <a:lumMod val="60000"/>
                    <a:lumOff val="40000"/>
                  </a:schemeClr>
                </a:solidFill>
              </a:rPr>
              <a:t> et al., 2007 </a:t>
            </a:r>
            <a:endParaRPr lang="fr-FR" sz="1200" dirty="0">
              <a:solidFill>
                <a:schemeClr val="tx2">
                  <a:lumMod val="60000"/>
                  <a:lumOff val="40000"/>
                </a:schemeClr>
              </a:solidFill>
            </a:endParaRPr>
          </a:p>
        </p:txBody>
      </p:sp>
      <p:sp>
        <p:nvSpPr>
          <p:cNvPr id="45" name="Espace réservé du numéro de diapositive 44"/>
          <p:cNvSpPr>
            <a:spLocks noGrp="1"/>
          </p:cNvSpPr>
          <p:nvPr>
            <p:ph type="sldNum" sz="quarter" idx="12"/>
          </p:nvPr>
        </p:nvSpPr>
        <p:spPr>
          <a:xfrm>
            <a:off x="7010400" y="6520259"/>
            <a:ext cx="2133600" cy="365125"/>
          </a:xfrm>
        </p:spPr>
        <p:txBody>
          <a:bodyPr/>
          <a:lstStyle/>
          <a:p>
            <a:fld id="{D82FCD76-FEE6-4C4C-A6B5-510E85F6A55D}" type="slidenum">
              <a:rPr lang="fr-FR" smtClean="0"/>
              <a:pPr/>
              <a:t>14</a:t>
            </a:fld>
            <a:endParaRPr lang="fr-FR" dirty="0"/>
          </a:p>
        </p:txBody>
      </p:sp>
      <p:sp>
        <p:nvSpPr>
          <p:cNvPr id="46" name="ZoneTexte 45"/>
          <p:cNvSpPr txBox="1"/>
          <p:nvPr/>
        </p:nvSpPr>
        <p:spPr>
          <a:xfrm>
            <a:off x="3785469" y="1124744"/>
            <a:ext cx="2802755" cy="276999"/>
          </a:xfrm>
          <a:prstGeom prst="rect">
            <a:avLst/>
          </a:prstGeom>
          <a:noFill/>
        </p:spPr>
        <p:txBody>
          <a:bodyPr wrap="none" rtlCol="0">
            <a:spAutoFit/>
          </a:bodyPr>
          <a:lstStyle/>
          <a:p>
            <a:r>
              <a:rPr lang="fr-FR" sz="1200" b="1" dirty="0" smtClean="0"/>
              <a:t>LAP, Cellulase, CBH-1, </a:t>
            </a:r>
            <a:r>
              <a:rPr lang="fr-FR" sz="1200" b="1" dirty="0" err="1" smtClean="0"/>
              <a:t>xylanase</a:t>
            </a:r>
            <a:r>
              <a:rPr lang="fr-FR" sz="1200" b="1" dirty="0" smtClean="0"/>
              <a:t> et laccase</a:t>
            </a:r>
            <a:endParaRPr lang="fr-FR" sz="1200" b="1" dirty="0"/>
          </a:p>
        </p:txBody>
      </p:sp>
      <p:sp>
        <p:nvSpPr>
          <p:cNvPr id="43" name="Rectangle 42"/>
          <p:cNvSpPr/>
          <p:nvPr/>
        </p:nvSpPr>
        <p:spPr>
          <a:xfrm>
            <a:off x="3059832" y="6457916"/>
            <a:ext cx="2808311" cy="338554"/>
          </a:xfrm>
          <a:prstGeom prst="rect">
            <a:avLst/>
          </a:prstGeom>
          <a:solidFill>
            <a:schemeClr val="accent6">
              <a:lumMod val="20000"/>
              <a:lumOff val="80000"/>
            </a:schemeClr>
          </a:solidFill>
          <a:ln>
            <a:noFill/>
          </a:ln>
          <a:effectLst/>
          <a:scene3d>
            <a:camera prst="orthographicFront">
              <a:rot lat="0" lon="0" rev="0"/>
            </a:camera>
            <a:lightRig rig="chilly" dir="t">
              <a:rot lat="0" lon="0" rev="18480000"/>
            </a:lightRig>
          </a:scene3d>
          <a:sp3d prstMaterial="clear">
            <a:bevelT h="63500"/>
          </a:sp3d>
        </p:spPr>
        <p:txBody>
          <a:bodyPr wrap="square">
            <a:spAutoFit/>
          </a:bodyPr>
          <a:lstStyle/>
          <a:p>
            <a:pPr algn="ctr"/>
            <a:r>
              <a:rPr lang="fr-FR" sz="1600" b="1" dirty="0" smtClean="0">
                <a:latin typeface="Calibri" pitchFamily="34" charset="0"/>
                <a:cs typeface="Times New Roman" pitchFamily="18" charset="0"/>
              </a:rPr>
              <a:t>Enzyme </a:t>
            </a:r>
            <a:r>
              <a:rPr lang="fr-FR" sz="1600" b="1" dirty="0" err="1" smtClean="0">
                <a:latin typeface="Calibri" pitchFamily="34" charset="0"/>
                <a:cs typeface="Times New Roman" pitchFamily="18" charset="0"/>
              </a:rPr>
              <a:t>activity</a:t>
            </a:r>
            <a:r>
              <a:rPr lang="fr-FR" sz="1600" b="1" dirty="0" smtClean="0">
                <a:latin typeface="Calibri" pitchFamily="34" charset="0"/>
                <a:cs typeface="Times New Roman" pitchFamily="18" charset="0"/>
              </a:rPr>
              <a:t> </a:t>
            </a:r>
            <a:r>
              <a:rPr lang="fr-FR" sz="1600" b="1" dirty="0" err="1" smtClean="0">
                <a:latin typeface="Calibri" pitchFamily="34" charset="0"/>
                <a:cs typeface="Times New Roman" pitchFamily="18" charset="0"/>
              </a:rPr>
              <a:t>measurement</a:t>
            </a:r>
            <a:endParaRPr lang="fr-FR" sz="1600" dirty="0">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53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25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25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22" grpId="0" animBg="1"/>
      <p:bldP spid="30" grpId="0" animBg="1"/>
      <p:bldP spid="39" grpId="0" animBg="1"/>
      <p:bldP spid="55" grpId="0" animBg="1"/>
      <p:bldP spid="60" grpId="0" animBg="1"/>
      <p:bldP spid="20" grpId="0" animBg="1"/>
      <p:bldP spid="40" grpId="0" animBg="1"/>
      <p:bldP spid="41" grpId="0" animBg="1"/>
      <p:bldP spid="42" grpId="0" animBg="1"/>
      <p:bldP spid="44" grpId="0" animBg="1"/>
      <p:bldP spid="50" grpId="0" animBg="1"/>
      <p:bldP spid="52" grpId="0" animBg="1"/>
      <p:bldP spid="53" grpId="0" animBg="1"/>
      <p:bldP spid="56" grpId="0" animBg="1"/>
      <p:bldP spid="58" grpId="0" animBg="1"/>
      <p:bldP spid="61" grpId="0" animBg="1"/>
      <p:bldP spid="62" grpId="0" animBg="1"/>
      <p:bldP spid="64" grpId="0" animBg="1"/>
      <p:bldP spid="66" grpId="0"/>
      <p:bldP spid="67" grpId="0"/>
      <p:bldP spid="4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571604" y="571480"/>
            <a:ext cx="6143668" cy="510778"/>
          </a:xfrm>
          <a:prstGeom prst="round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5400000" scaled="1"/>
            <a:tileRect/>
          </a:gradFill>
          <a:ln>
            <a:noFill/>
          </a:ln>
          <a:effectLst>
            <a:glow rad="139700">
              <a:schemeClr val="accent6">
                <a:satMod val="175000"/>
                <a:alpha val="40000"/>
              </a:schemeClr>
            </a:glow>
            <a:outerShdw blurRad="76200" dir="18900000" sy="23000" kx="-1200000" algn="bl" rotWithShape="0">
              <a:prstClr val="black">
                <a:alpha val="20000"/>
              </a:prst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indent="-342900" algn="ctr"/>
            <a:r>
              <a:rPr lang="en-US" sz="2400" b="1" dirty="0" smtClean="0">
                <a:solidFill>
                  <a:schemeClr val="tx1"/>
                </a:solidFill>
                <a:latin typeface="Times New Roman" pitchFamily="18" charset="0"/>
                <a:cs typeface="Times New Roman" pitchFamily="18" charset="0"/>
              </a:rPr>
              <a:t>Initial quality of maize leaf and root</a:t>
            </a:r>
            <a:endParaRPr lang="en-US" sz="2400" b="1" dirty="0">
              <a:solidFill>
                <a:schemeClr val="tx1"/>
              </a:solidFill>
              <a:latin typeface="Times New Roman" pitchFamily="18" charset="0"/>
              <a:cs typeface="Times New Roman" pitchFamily="18" charset="0"/>
            </a:endParaRPr>
          </a:p>
        </p:txBody>
      </p:sp>
      <p:sp>
        <p:nvSpPr>
          <p:cNvPr id="6" name="Accolade ouvrante 5"/>
          <p:cNvSpPr/>
          <p:nvPr/>
        </p:nvSpPr>
        <p:spPr>
          <a:xfrm>
            <a:off x="285720" y="3071810"/>
            <a:ext cx="357190" cy="3429024"/>
          </a:xfrm>
          <a:prstGeom prst="leftBrace">
            <a:avLst/>
          </a:prstGeom>
          <a:noFill/>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latin typeface="Times New Roman" pitchFamily="18" charset="0"/>
              <a:cs typeface="Times New Roman" pitchFamily="18" charset="0"/>
            </a:endParaRPr>
          </a:p>
        </p:txBody>
      </p:sp>
      <p:sp>
        <p:nvSpPr>
          <p:cNvPr id="7" name="ZoneTexte 6"/>
          <p:cNvSpPr txBox="1"/>
          <p:nvPr/>
        </p:nvSpPr>
        <p:spPr>
          <a:xfrm rot="16200000">
            <a:off x="-728337" y="4515163"/>
            <a:ext cx="1713844" cy="400110"/>
          </a:xfrm>
          <a:prstGeom prst="rect">
            <a:avLst/>
          </a:prstGeom>
          <a:noFill/>
          <a:scene3d>
            <a:camera prst="orthographicFront"/>
            <a:lightRig rig="threePt" dir="t"/>
          </a:scene3d>
          <a:sp3d>
            <a:bevelT prst="relaxedInset"/>
          </a:sp3d>
        </p:spPr>
        <p:txBody>
          <a:bodyPr wrap="square" rtlCol="0">
            <a:spAutoFit/>
          </a:bodyPr>
          <a:lstStyle/>
          <a:p>
            <a:r>
              <a:rPr lang="en-US" sz="2000" dirty="0" smtClean="0">
                <a:latin typeface="Times New Roman" pitchFamily="18" charset="0"/>
                <a:cs typeface="Times New Roman" pitchFamily="18" charset="0"/>
              </a:rPr>
              <a:t>% Dry matter</a:t>
            </a:r>
            <a:endParaRPr lang="en-US" sz="2000" dirty="0">
              <a:latin typeface="Times New Roman" pitchFamily="18" charset="0"/>
              <a:cs typeface="Times New Roman" pitchFamily="18" charset="0"/>
            </a:endParaRPr>
          </a:p>
        </p:txBody>
      </p:sp>
      <p:graphicFrame>
        <p:nvGraphicFramePr>
          <p:cNvPr id="10" name="Tableau 9"/>
          <p:cNvGraphicFramePr>
            <a:graphicFrameLocks noGrp="1"/>
          </p:cNvGraphicFramePr>
          <p:nvPr/>
        </p:nvGraphicFramePr>
        <p:xfrm>
          <a:off x="642911" y="1428736"/>
          <a:ext cx="7929618" cy="5141515"/>
        </p:xfrm>
        <a:graphic>
          <a:graphicData uri="http://schemas.openxmlformats.org/drawingml/2006/table">
            <a:tbl>
              <a:tblPr firstRow="1" bandRow="1">
                <a:effectLst/>
                <a:tableStyleId>{5C22544A-7EE6-4342-B048-85BDC9FD1C3A}</a:tableStyleId>
              </a:tblPr>
              <a:tblGrid>
                <a:gridCol w="2643206"/>
                <a:gridCol w="2643206"/>
                <a:gridCol w="2643206"/>
              </a:tblGrid>
              <a:tr h="785880">
                <a:tc>
                  <a:txBody>
                    <a:bodyPr/>
                    <a:lstStyle/>
                    <a:p>
                      <a:pPr algn="ctr"/>
                      <a:r>
                        <a:rPr lang="fr-FR" sz="2400" dirty="0" err="1" smtClean="0">
                          <a:solidFill>
                            <a:schemeClr val="tx1"/>
                          </a:solidFill>
                          <a:effectLst/>
                          <a:latin typeface="Times New Roman" pitchFamily="18" charset="0"/>
                          <a:cs typeface="Times New Roman" pitchFamily="18" charset="0"/>
                        </a:rPr>
                        <a:t>Parameters</a:t>
                      </a:r>
                      <a:endParaRPr lang="fr-FR" sz="2400" dirty="0">
                        <a:solidFill>
                          <a:schemeClr val="tx1"/>
                        </a:solidFill>
                        <a:effectLst/>
                        <a:latin typeface="Times New Roman" pitchFamily="18" charset="0"/>
                        <a:cs typeface="Times New Roman" pitchFamily="18" charset="0"/>
                      </a:endParaRPr>
                    </a:p>
                  </a:txBody>
                  <a:tcPr>
                    <a:cell3D prstMaterial="dkEdge">
                      <a:bevel prst="convex"/>
                      <a:lightRig rig="flood" dir="t"/>
                    </a:cell3D>
                    <a:solidFill>
                      <a:schemeClr val="bg1"/>
                    </a:solidFill>
                  </a:tcPr>
                </a:tc>
                <a:tc>
                  <a:txBody>
                    <a:bodyPr/>
                    <a:lstStyle/>
                    <a:p>
                      <a:pPr algn="ctr"/>
                      <a:r>
                        <a:rPr lang="fr-FR" sz="2400" dirty="0" err="1" smtClean="0">
                          <a:solidFill>
                            <a:srgbClr val="009900"/>
                          </a:solidFill>
                          <a:effectLst/>
                          <a:latin typeface="Times New Roman" pitchFamily="18" charset="0"/>
                          <a:cs typeface="Times New Roman" pitchFamily="18" charset="0"/>
                        </a:rPr>
                        <a:t>Maize</a:t>
                      </a:r>
                      <a:r>
                        <a:rPr lang="fr-FR" sz="2400" dirty="0" smtClean="0">
                          <a:solidFill>
                            <a:srgbClr val="009900"/>
                          </a:solidFill>
                          <a:effectLst/>
                          <a:latin typeface="Times New Roman" pitchFamily="18" charset="0"/>
                          <a:cs typeface="Times New Roman" pitchFamily="18" charset="0"/>
                        </a:rPr>
                        <a:t> </a:t>
                      </a:r>
                      <a:r>
                        <a:rPr lang="fr-FR" sz="2400" dirty="0" err="1" smtClean="0">
                          <a:solidFill>
                            <a:srgbClr val="009900"/>
                          </a:solidFill>
                          <a:effectLst/>
                          <a:latin typeface="Times New Roman" pitchFamily="18" charset="0"/>
                          <a:cs typeface="Times New Roman" pitchFamily="18" charset="0"/>
                        </a:rPr>
                        <a:t>leaf</a:t>
                      </a:r>
                      <a:endParaRPr lang="fr-FR" sz="2400" dirty="0">
                        <a:solidFill>
                          <a:srgbClr val="009900"/>
                        </a:solidFill>
                        <a:effectLst/>
                        <a:latin typeface="Times New Roman" pitchFamily="18" charset="0"/>
                        <a:cs typeface="Times New Roman" pitchFamily="18" charset="0"/>
                      </a:endParaRPr>
                    </a:p>
                  </a:txBody>
                  <a:tcPr>
                    <a:cell3D prstMaterial="dkEdge">
                      <a:bevel prst="convex"/>
                      <a:lightRig rig="flood" dir="t"/>
                    </a:cell3D>
                    <a:solidFill>
                      <a:schemeClr val="bg1"/>
                    </a:solidFill>
                  </a:tcPr>
                </a:tc>
                <a:tc>
                  <a:txBody>
                    <a:bodyPr/>
                    <a:lstStyle/>
                    <a:p>
                      <a:pPr algn="ctr"/>
                      <a:r>
                        <a:rPr lang="fr-FR" sz="2400" dirty="0" err="1" smtClean="0">
                          <a:solidFill>
                            <a:srgbClr val="FF0000"/>
                          </a:solidFill>
                          <a:effectLst/>
                          <a:latin typeface="Times New Roman" pitchFamily="18" charset="0"/>
                          <a:cs typeface="Times New Roman" pitchFamily="18" charset="0"/>
                        </a:rPr>
                        <a:t>Maize</a:t>
                      </a:r>
                      <a:r>
                        <a:rPr lang="fr-FR" sz="2400" dirty="0" smtClean="0">
                          <a:solidFill>
                            <a:srgbClr val="FF0000"/>
                          </a:solidFill>
                          <a:effectLst/>
                          <a:latin typeface="Times New Roman" pitchFamily="18" charset="0"/>
                          <a:cs typeface="Times New Roman" pitchFamily="18" charset="0"/>
                        </a:rPr>
                        <a:t> </a:t>
                      </a:r>
                      <a:r>
                        <a:rPr lang="fr-FR" sz="2400" dirty="0" err="1" smtClean="0">
                          <a:solidFill>
                            <a:srgbClr val="FF0000"/>
                          </a:solidFill>
                          <a:effectLst/>
                          <a:latin typeface="Times New Roman" pitchFamily="18" charset="0"/>
                          <a:cs typeface="Times New Roman" pitchFamily="18" charset="0"/>
                        </a:rPr>
                        <a:t>root</a:t>
                      </a:r>
                      <a:endParaRPr lang="fr-FR" sz="2400" dirty="0">
                        <a:solidFill>
                          <a:srgbClr val="FF0000"/>
                        </a:solidFill>
                        <a:effectLst/>
                        <a:latin typeface="Times New Roman" pitchFamily="18" charset="0"/>
                        <a:cs typeface="Times New Roman" pitchFamily="18" charset="0"/>
                      </a:endParaRPr>
                    </a:p>
                  </a:txBody>
                  <a:tcPr>
                    <a:cell3D prstMaterial="dkEdge">
                      <a:bevel prst="convex"/>
                      <a:lightRig rig="flood" dir="t"/>
                    </a:cell3D>
                    <a:solidFill>
                      <a:schemeClr val="bg1"/>
                    </a:solidFill>
                  </a:tcPr>
                </a:tc>
              </a:tr>
              <a:tr h="829457">
                <a:tc>
                  <a:txBody>
                    <a:bodyPr/>
                    <a:lstStyle/>
                    <a:p>
                      <a:pPr algn="ctr"/>
                      <a:r>
                        <a:rPr lang="fr-FR" sz="2200" b="1" dirty="0" smtClean="0">
                          <a:solidFill>
                            <a:schemeClr val="tx1"/>
                          </a:solidFill>
                          <a:effectLst/>
                          <a:latin typeface="Times New Roman" pitchFamily="18" charset="0"/>
                          <a:cs typeface="Times New Roman" pitchFamily="18" charset="0"/>
                        </a:rPr>
                        <a:t>C/N</a:t>
                      </a:r>
                      <a:endParaRPr lang="fr-FR" sz="2200" b="1" dirty="0">
                        <a:solidFill>
                          <a:schemeClr val="tx1"/>
                        </a:solidFill>
                        <a:effectLst/>
                        <a:latin typeface="Times New Roman" pitchFamily="18" charset="0"/>
                        <a:cs typeface="Times New Roman" pitchFamily="18" charset="0"/>
                      </a:endParaRPr>
                    </a:p>
                  </a:txBody>
                  <a:tcPr>
                    <a:cell3D prstMaterial="dkEdge">
                      <a:bevel prst="convex"/>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2200" b="1" dirty="0" smtClean="0">
                          <a:solidFill>
                            <a:srgbClr val="009900"/>
                          </a:solidFill>
                          <a:effectLst/>
                          <a:latin typeface="Times New Roman" pitchFamily="18" charset="0"/>
                          <a:cs typeface="Times New Roman" pitchFamily="18" charset="0"/>
                        </a:rPr>
                        <a:t>26 ± 0.1</a:t>
                      </a:r>
                    </a:p>
                    <a:p>
                      <a:pPr algn="ctr"/>
                      <a:endParaRPr lang="fr-FR" sz="2200" b="1" dirty="0">
                        <a:solidFill>
                          <a:srgbClr val="33CC33"/>
                        </a:solidFill>
                        <a:effectLst/>
                        <a:latin typeface="Times New Roman" pitchFamily="18" charset="0"/>
                        <a:cs typeface="Times New Roman" pitchFamily="18" charset="0"/>
                      </a:endParaRPr>
                    </a:p>
                  </a:txBody>
                  <a:tcPr>
                    <a:cell3D prstMaterial="dkEdge">
                      <a:bevel prst="convex"/>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2200" b="1" dirty="0" smtClean="0">
                          <a:solidFill>
                            <a:srgbClr val="FF0000"/>
                          </a:solidFill>
                          <a:effectLst/>
                          <a:latin typeface="Times New Roman" pitchFamily="18" charset="0"/>
                          <a:cs typeface="Times New Roman" pitchFamily="18" charset="0"/>
                        </a:rPr>
                        <a:t>41± 2</a:t>
                      </a:r>
                    </a:p>
                    <a:p>
                      <a:pPr algn="ctr"/>
                      <a:endParaRPr lang="fr-FR" sz="2200" b="1" dirty="0">
                        <a:solidFill>
                          <a:srgbClr val="FF0000"/>
                        </a:solidFill>
                        <a:effectLst/>
                        <a:latin typeface="Times New Roman" pitchFamily="18" charset="0"/>
                        <a:cs typeface="Times New Roman" pitchFamily="18" charset="0"/>
                      </a:endParaRPr>
                    </a:p>
                  </a:txBody>
                  <a:tcPr>
                    <a:cell3D prstMaterial="dkEdge">
                      <a:bevel prst="convex"/>
                      <a:lightRig rig="flood" dir="t"/>
                    </a:cell3D>
                    <a:solidFill>
                      <a:schemeClr val="bg1"/>
                    </a:solidFill>
                  </a:tcPr>
                </a:tc>
              </a:tr>
              <a:tr h="829457">
                <a:tc>
                  <a:txBody>
                    <a:bodyPr/>
                    <a:lstStyle/>
                    <a:p>
                      <a:pPr algn="ctr"/>
                      <a:r>
                        <a:rPr lang="fr-FR" sz="2200" b="1" dirty="0" smtClean="0">
                          <a:solidFill>
                            <a:schemeClr val="tx1"/>
                          </a:solidFill>
                          <a:effectLst/>
                          <a:latin typeface="Times New Roman" pitchFamily="18" charset="0"/>
                          <a:cs typeface="Times New Roman" pitchFamily="18" charset="0"/>
                        </a:rPr>
                        <a:t>Soluble</a:t>
                      </a:r>
                      <a:endParaRPr lang="fr-FR" sz="2200" b="1" dirty="0">
                        <a:solidFill>
                          <a:schemeClr val="tx1"/>
                        </a:solidFill>
                        <a:effectLst/>
                        <a:latin typeface="Times New Roman" pitchFamily="18" charset="0"/>
                        <a:cs typeface="Times New Roman" pitchFamily="18" charset="0"/>
                      </a:endParaRPr>
                    </a:p>
                  </a:txBody>
                  <a:tcPr>
                    <a:cell3D prstMaterial="dkEdge">
                      <a:bevel prst="convex"/>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2200" b="1" kern="1200" dirty="0" smtClean="0">
                          <a:solidFill>
                            <a:srgbClr val="009900"/>
                          </a:solidFill>
                          <a:effectLst/>
                          <a:latin typeface="Times New Roman" pitchFamily="18" charset="0"/>
                          <a:ea typeface="+mn-ea"/>
                          <a:cs typeface="Times New Roman" pitchFamily="18" charset="0"/>
                        </a:rPr>
                        <a:t>26.6 ± 0.1</a:t>
                      </a:r>
                    </a:p>
                    <a:p>
                      <a:pPr algn="ctr"/>
                      <a:endParaRPr lang="fr-FR" sz="2200" b="1" dirty="0">
                        <a:solidFill>
                          <a:srgbClr val="33CC33"/>
                        </a:solidFill>
                        <a:effectLst/>
                        <a:latin typeface="Times New Roman" pitchFamily="18" charset="0"/>
                        <a:cs typeface="Times New Roman" pitchFamily="18" charset="0"/>
                      </a:endParaRPr>
                    </a:p>
                  </a:txBody>
                  <a:tcPr>
                    <a:cell3D prstMaterial="dkEdge">
                      <a:bevel prst="convex"/>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2200" b="1" dirty="0" smtClean="0">
                          <a:solidFill>
                            <a:srgbClr val="FF0000"/>
                          </a:solidFill>
                          <a:effectLst/>
                          <a:latin typeface="Times New Roman" pitchFamily="18" charset="0"/>
                          <a:cs typeface="Times New Roman" pitchFamily="18" charset="0"/>
                        </a:rPr>
                        <a:t>15.9 ± 0.1</a:t>
                      </a:r>
                    </a:p>
                    <a:p>
                      <a:pPr algn="ctr"/>
                      <a:endParaRPr lang="fr-FR" sz="2200" b="1" dirty="0">
                        <a:solidFill>
                          <a:srgbClr val="FF0000"/>
                        </a:solidFill>
                        <a:effectLst/>
                        <a:latin typeface="Times New Roman" pitchFamily="18" charset="0"/>
                        <a:cs typeface="Times New Roman" pitchFamily="18" charset="0"/>
                      </a:endParaRPr>
                    </a:p>
                  </a:txBody>
                  <a:tcPr>
                    <a:cell3D prstMaterial="dkEdge">
                      <a:bevel prst="convex"/>
                      <a:lightRig rig="flood" dir="t"/>
                    </a:cell3D>
                    <a:solidFill>
                      <a:schemeClr val="bg1"/>
                    </a:solidFill>
                  </a:tcPr>
                </a:tc>
              </a:tr>
              <a:tr h="898907">
                <a:tc>
                  <a:txBody>
                    <a:bodyPr/>
                    <a:lstStyle/>
                    <a:p>
                      <a:pPr algn="ctr"/>
                      <a:r>
                        <a:rPr lang="fr-FR" sz="2200" b="1" dirty="0" smtClean="0">
                          <a:solidFill>
                            <a:schemeClr val="tx1"/>
                          </a:solidFill>
                          <a:effectLst/>
                          <a:latin typeface="Times New Roman" pitchFamily="18" charset="0"/>
                          <a:cs typeface="Times New Roman" pitchFamily="18" charset="0"/>
                        </a:rPr>
                        <a:t>Glucose</a:t>
                      </a:r>
                      <a:endParaRPr lang="fr-FR" sz="2200" b="1" dirty="0">
                        <a:solidFill>
                          <a:schemeClr val="tx1"/>
                        </a:solidFill>
                        <a:effectLst/>
                        <a:latin typeface="Times New Roman" pitchFamily="18" charset="0"/>
                        <a:cs typeface="Times New Roman" pitchFamily="18" charset="0"/>
                      </a:endParaRPr>
                    </a:p>
                  </a:txBody>
                  <a:tcPr>
                    <a:cell3D prstMaterial="dkEdge">
                      <a:bevel prst="convex"/>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2200" b="1" kern="1200" dirty="0" smtClean="0">
                          <a:solidFill>
                            <a:srgbClr val="009900"/>
                          </a:solidFill>
                          <a:effectLst/>
                          <a:latin typeface="Times New Roman" pitchFamily="18" charset="0"/>
                          <a:ea typeface="+mn-ea"/>
                          <a:cs typeface="Times New Roman" pitchFamily="18" charset="0"/>
                        </a:rPr>
                        <a:t>37 ± 2</a:t>
                      </a:r>
                      <a:endParaRPr lang="fr-FR" sz="2200" b="1" kern="1200" dirty="0">
                        <a:solidFill>
                          <a:srgbClr val="009900"/>
                        </a:solidFill>
                        <a:effectLst/>
                        <a:latin typeface="Times New Roman" pitchFamily="18" charset="0"/>
                        <a:ea typeface="+mn-ea"/>
                        <a:cs typeface="Times New Roman" pitchFamily="18" charset="0"/>
                      </a:endParaRPr>
                    </a:p>
                  </a:txBody>
                  <a:tcPr>
                    <a:cell3D prstMaterial="dkEdge">
                      <a:bevel prst="convex"/>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2200" b="1" dirty="0" smtClean="0">
                          <a:solidFill>
                            <a:srgbClr val="FF0000"/>
                          </a:solidFill>
                          <a:effectLst/>
                          <a:latin typeface="Times New Roman" pitchFamily="18" charset="0"/>
                          <a:cs typeface="Times New Roman" pitchFamily="18" charset="0"/>
                        </a:rPr>
                        <a:t>34 ± 1</a:t>
                      </a:r>
                    </a:p>
                    <a:p>
                      <a:pPr algn="ctr"/>
                      <a:endParaRPr lang="fr-FR" sz="2200" b="1" dirty="0">
                        <a:solidFill>
                          <a:srgbClr val="FF0000"/>
                        </a:solidFill>
                        <a:effectLst/>
                        <a:latin typeface="Times New Roman" pitchFamily="18" charset="0"/>
                        <a:cs typeface="Times New Roman" pitchFamily="18" charset="0"/>
                      </a:endParaRPr>
                    </a:p>
                  </a:txBody>
                  <a:tcPr>
                    <a:cell3D prstMaterial="dkEdge">
                      <a:bevel prst="convex"/>
                      <a:lightRig rig="flood" dir="t"/>
                    </a:cell3D>
                    <a:solidFill>
                      <a:schemeClr val="bg1"/>
                    </a:solidFill>
                  </a:tcPr>
                </a:tc>
              </a:tr>
              <a:tr h="898907">
                <a:tc>
                  <a:txBody>
                    <a:bodyPr/>
                    <a:lstStyle/>
                    <a:p>
                      <a:pPr algn="ctr"/>
                      <a:r>
                        <a:rPr lang="fr-FR" sz="2200" b="1" dirty="0" smtClean="0">
                          <a:solidFill>
                            <a:schemeClr val="tx1"/>
                          </a:solidFill>
                          <a:effectLst/>
                          <a:latin typeface="Times New Roman" pitchFamily="18" charset="0"/>
                          <a:cs typeface="Times New Roman" pitchFamily="18" charset="0"/>
                        </a:rPr>
                        <a:t>Xylose</a:t>
                      </a:r>
                      <a:endParaRPr lang="fr-FR" sz="2200" b="1" dirty="0">
                        <a:solidFill>
                          <a:schemeClr val="tx1"/>
                        </a:solidFill>
                        <a:effectLst/>
                        <a:latin typeface="Times New Roman" pitchFamily="18" charset="0"/>
                        <a:cs typeface="Times New Roman" pitchFamily="18" charset="0"/>
                      </a:endParaRPr>
                    </a:p>
                  </a:txBody>
                  <a:tcPr>
                    <a:cell3D prstMaterial="dkEdge">
                      <a:bevel prst="convex"/>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2200" b="1" kern="1200" dirty="0" smtClean="0">
                          <a:solidFill>
                            <a:srgbClr val="009900"/>
                          </a:solidFill>
                          <a:effectLst/>
                          <a:latin typeface="Times New Roman" pitchFamily="18" charset="0"/>
                          <a:ea typeface="+mn-ea"/>
                          <a:cs typeface="Times New Roman" pitchFamily="18" charset="0"/>
                        </a:rPr>
                        <a:t>24 ± 0.1</a:t>
                      </a:r>
                    </a:p>
                    <a:p>
                      <a:pPr algn="ctr"/>
                      <a:r>
                        <a:rPr lang="fr-FR" sz="2200" b="1" dirty="0" smtClean="0">
                          <a:solidFill>
                            <a:srgbClr val="33CC33"/>
                          </a:solidFill>
                          <a:effectLst/>
                          <a:latin typeface="Times New Roman" pitchFamily="18" charset="0"/>
                          <a:cs typeface="Times New Roman" pitchFamily="18" charset="0"/>
                        </a:rPr>
                        <a:t> </a:t>
                      </a:r>
                      <a:endParaRPr lang="fr-FR" sz="2200" b="1" dirty="0">
                        <a:solidFill>
                          <a:srgbClr val="33CC33"/>
                        </a:solidFill>
                        <a:effectLst/>
                        <a:latin typeface="Times New Roman" pitchFamily="18" charset="0"/>
                        <a:cs typeface="Times New Roman" pitchFamily="18" charset="0"/>
                      </a:endParaRPr>
                    </a:p>
                  </a:txBody>
                  <a:tcPr>
                    <a:cell3D prstMaterial="dkEdge">
                      <a:bevel prst="convex"/>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2200" b="1" dirty="0" smtClean="0">
                          <a:solidFill>
                            <a:srgbClr val="FF0000"/>
                          </a:solidFill>
                          <a:effectLst/>
                          <a:latin typeface="Times New Roman" pitchFamily="18" charset="0"/>
                          <a:cs typeface="Times New Roman" pitchFamily="18" charset="0"/>
                        </a:rPr>
                        <a:t>17 ± 0.3</a:t>
                      </a:r>
                    </a:p>
                  </a:txBody>
                  <a:tcPr>
                    <a:cell3D prstMaterial="dkEdge">
                      <a:bevel prst="convex"/>
                      <a:lightRig rig="flood" dir="t"/>
                    </a:cell3D>
                    <a:solidFill>
                      <a:schemeClr val="bg1"/>
                    </a:solidFill>
                  </a:tcPr>
                </a:tc>
              </a:tr>
              <a:tr h="898907">
                <a:tc>
                  <a:txBody>
                    <a:bodyPr/>
                    <a:lstStyle/>
                    <a:p>
                      <a:pPr algn="ctr"/>
                      <a:r>
                        <a:rPr lang="fr-FR" sz="2200" b="1" dirty="0" err="1" smtClean="0">
                          <a:solidFill>
                            <a:schemeClr val="tx1"/>
                          </a:solidFill>
                          <a:effectLst/>
                          <a:latin typeface="Times New Roman" pitchFamily="18" charset="0"/>
                          <a:cs typeface="Times New Roman" pitchFamily="18" charset="0"/>
                        </a:rPr>
                        <a:t>Klason</a:t>
                      </a:r>
                      <a:r>
                        <a:rPr lang="fr-FR" sz="2200" b="1" dirty="0" smtClean="0">
                          <a:solidFill>
                            <a:schemeClr val="tx1"/>
                          </a:solidFill>
                          <a:effectLst/>
                          <a:latin typeface="Times New Roman" pitchFamily="18" charset="0"/>
                          <a:cs typeface="Times New Roman" pitchFamily="18" charset="0"/>
                        </a:rPr>
                        <a:t> </a:t>
                      </a:r>
                      <a:r>
                        <a:rPr lang="fr-FR" sz="2200" b="1" dirty="0" err="1" smtClean="0">
                          <a:solidFill>
                            <a:schemeClr val="tx1"/>
                          </a:solidFill>
                          <a:effectLst/>
                          <a:latin typeface="Times New Roman" pitchFamily="18" charset="0"/>
                          <a:cs typeface="Times New Roman" pitchFamily="18" charset="0"/>
                        </a:rPr>
                        <a:t>lignin</a:t>
                      </a:r>
                      <a:endParaRPr lang="fr-FR" sz="2200" b="1" dirty="0">
                        <a:solidFill>
                          <a:schemeClr val="tx1"/>
                        </a:solidFill>
                        <a:effectLst/>
                        <a:latin typeface="Times New Roman" pitchFamily="18" charset="0"/>
                        <a:cs typeface="Times New Roman" pitchFamily="18" charset="0"/>
                      </a:endParaRPr>
                    </a:p>
                  </a:txBody>
                  <a:tcPr>
                    <a:cell3D prstMaterial="dkEdge">
                      <a:bevel prst="convex"/>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2200" b="1" kern="1200" dirty="0" smtClean="0">
                          <a:solidFill>
                            <a:srgbClr val="009900"/>
                          </a:solidFill>
                          <a:effectLst/>
                          <a:latin typeface="Times New Roman" pitchFamily="18" charset="0"/>
                          <a:ea typeface="+mn-ea"/>
                          <a:cs typeface="Times New Roman" pitchFamily="18" charset="0"/>
                        </a:rPr>
                        <a:t>13.1 ± 0.3</a:t>
                      </a:r>
                    </a:p>
                    <a:p>
                      <a:pPr algn="ctr"/>
                      <a:r>
                        <a:rPr lang="fr-FR" sz="2200" b="1" dirty="0" smtClean="0">
                          <a:solidFill>
                            <a:srgbClr val="33CC33"/>
                          </a:solidFill>
                          <a:effectLst/>
                          <a:latin typeface="Times New Roman" pitchFamily="18" charset="0"/>
                          <a:cs typeface="Times New Roman" pitchFamily="18" charset="0"/>
                        </a:rPr>
                        <a:t> </a:t>
                      </a:r>
                      <a:endParaRPr lang="fr-FR" sz="2200" b="1" dirty="0">
                        <a:solidFill>
                          <a:srgbClr val="33CC33"/>
                        </a:solidFill>
                        <a:effectLst/>
                        <a:latin typeface="Times New Roman" pitchFamily="18" charset="0"/>
                        <a:cs typeface="Times New Roman" pitchFamily="18" charset="0"/>
                      </a:endParaRPr>
                    </a:p>
                  </a:txBody>
                  <a:tcPr>
                    <a:cell3D prstMaterial="dkEdge">
                      <a:bevel prst="convex"/>
                      <a:lightRig rig="flood" dir="t"/>
                    </a:cell3D>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2200" b="1" dirty="0" smtClean="0">
                          <a:solidFill>
                            <a:srgbClr val="FF0000"/>
                          </a:solidFill>
                          <a:effectLst/>
                          <a:latin typeface="Times New Roman" pitchFamily="18" charset="0"/>
                          <a:cs typeface="Times New Roman" pitchFamily="18" charset="0"/>
                        </a:rPr>
                        <a:t>15.5 ± 0.3</a:t>
                      </a:r>
                    </a:p>
                  </a:txBody>
                  <a:tcPr>
                    <a:cell3D prstMaterial="dkEdge">
                      <a:bevel prst="convex"/>
                      <a:lightRig rig="flood" dir="t"/>
                    </a:cell3D>
                    <a:solidFill>
                      <a:schemeClr val="bg1"/>
                    </a:solidFill>
                  </a:tcPr>
                </a:tc>
              </a:tr>
            </a:tbl>
          </a:graphicData>
        </a:graphic>
      </p:graphicFrame>
      <p:sp>
        <p:nvSpPr>
          <p:cNvPr id="8" name="Text Box 10"/>
          <p:cNvSpPr txBox="1">
            <a:spLocks noChangeArrowheads="1"/>
          </p:cNvSpPr>
          <p:nvPr/>
        </p:nvSpPr>
        <p:spPr bwMode="auto">
          <a:xfrm>
            <a:off x="0" y="0"/>
            <a:ext cx="9144000" cy="304800"/>
          </a:xfrm>
          <a:prstGeom prst="rect">
            <a:avLst/>
          </a:prstGeom>
          <a:solidFill>
            <a:schemeClr val="accent6">
              <a:lumMod val="75000"/>
              <a:alpha val="50000"/>
            </a:schemeClr>
          </a:solidFill>
          <a:ln w="9525">
            <a:noFill/>
            <a:miter lim="800000"/>
            <a:headEnd/>
            <a:tailEnd/>
          </a:ln>
        </p:spPr>
        <p:txBody>
          <a:bodyPr>
            <a:spAutoFit/>
          </a:bodyPr>
          <a:lstStyle/>
          <a:p>
            <a:pPr algn="r"/>
            <a:r>
              <a:rPr lang="fr-FR" sz="1400" i="1" dirty="0" err="1" smtClean="0">
                <a:latin typeface="Times New Roman" pitchFamily="18" charset="0"/>
                <a:cs typeface="Times New Roman" pitchFamily="18" charset="0"/>
              </a:rPr>
              <a:t>Results</a:t>
            </a:r>
            <a:endParaRPr lang="fr-FR" sz="1400" i="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82FCD76-FEE6-4C4C-A6B5-510E85F6A55D}" type="slidenum">
              <a:rPr lang="fr-FR" smtClean="0"/>
              <a:pPr/>
              <a:t>16</a:t>
            </a:fld>
            <a:endParaRPr lang="fr-FR"/>
          </a:p>
        </p:txBody>
      </p:sp>
      <p:pic>
        <p:nvPicPr>
          <p:cNvPr id="3074" name="Picture 2"/>
          <p:cNvPicPr>
            <a:picLocks noChangeAspect="1" noChangeArrowheads="1"/>
          </p:cNvPicPr>
          <p:nvPr/>
        </p:nvPicPr>
        <p:blipFill>
          <a:blip r:embed="rId3" cstate="print"/>
          <a:srcRect l="6035" r="5172" b="1220"/>
          <a:stretch>
            <a:fillRect/>
          </a:stretch>
        </p:blipFill>
        <p:spPr bwMode="auto">
          <a:xfrm>
            <a:off x="571472" y="1000108"/>
            <a:ext cx="7311092" cy="5429288"/>
          </a:xfrm>
          <a:prstGeom prst="rect">
            <a:avLst/>
          </a:prstGeom>
          <a:noFill/>
          <a:ln w="9525">
            <a:noFill/>
            <a:miter lim="800000"/>
            <a:headEnd/>
            <a:tailEnd/>
          </a:ln>
          <a:effectLst/>
        </p:spPr>
      </p:pic>
      <p:sp>
        <p:nvSpPr>
          <p:cNvPr id="4" name="Freeform 37"/>
          <p:cNvSpPr>
            <a:spLocks noEditPoints="1"/>
          </p:cNvSpPr>
          <p:nvPr/>
        </p:nvSpPr>
        <p:spPr bwMode="auto">
          <a:xfrm>
            <a:off x="1714480" y="1774814"/>
            <a:ext cx="61913" cy="185738"/>
          </a:xfrm>
          <a:custGeom>
            <a:avLst/>
            <a:gdLst/>
            <a:ahLst/>
            <a:cxnLst>
              <a:cxn ang="0">
                <a:pos x="20" y="117"/>
              </a:cxn>
              <a:cxn ang="0">
                <a:pos x="20" y="58"/>
              </a:cxn>
              <a:cxn ang="0">
                <a:pos x="20" y="0"/>
              </a:cxn>
              <a:cxn ang="0">
                <a:pos x="20" y="117"/>
              </a:cxn>
              <a:cxn ang="0">
                <a:pos x="0" y="117"/>
              </a:cxn>
              <a:cxn ang="0">
                <a:pos x="39" y="117"/>
              </a:cxn>
              <a:cxn ang="0">
                <a:pos x="0" y="117"/>
              </a:cxn>
              <a:cxn ang="0">
                <a:pos x="0" y="0"/>
              </a:cxn>
              <a:cxn ang="0">
                <a:pos x="39" y="0"/>
              </a:cxn>
              <a:cxn ang="0">
                <a:pos x="0" y="0"/>
              </a:cxn>
            </a:cxnLst>
            <a:rect l="0" t="0" r="r" b="b"/>
            <a:pathLst>
              <a:path w="39" h="117">
                <a:moveTo>
                  <a:pt x="20" y="117"/>
                </a:moveTo>
                <a:lnTo>
                  <a:pt x="20" y="58"/>
                </a:lnTo>
                <a:lnTo>
                  <a:pt x="20" y="0"/>
                </a:lnTo>
                <a:lnTo>
                  <a:pt x="20" y="117"/>
                </a:lnTo>
                <a:close/>
                <a:moveTo>
                  <a:pt x="0" y="117"/>
                </a:moveTo>
                <a:lnTo>
                  <a:pt x="39" y="117"/>
                </a:lnTo>
                <a:lnTo>
                  <a:pt x="0" y="117"/>
                </a:lnTo>
                <a:close/>
                <a:moveTo>
                  <a:pt x="0" y="0"/>
                </a:moveTo>
                <a:lnTo>
                  <a:pt x="39"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5" name="Freeform 38"/>
          <p:cNvSpPr>
            <a:spLocks noEditPoints="1"/>
          </p:cNvSpPr>
          <p:nvPr/>
        </p:nvSpPr>
        <p:spPr bwMode="auto">
          <a:xfrm>
            <a:off x="1714480" y="1768464"/>
            <a:ext cx="61913" cy="196850"/>
          </a:xfrm>
          <a:custGeom>
            <a:avLst/>
            <a:gdLst/>
            <a:ahLst/>
            <a:cxnLst>
              <a:cxn ang="0">
                <a:pos x="16" y="121"/>
              </a:cxn>
              <a:cxn ang="0">
                <a:pos x="16" y="62"/>
              </a:cxn>
              <a:cxn ang="0">
                <a:pos x="16" y="4"/>
              </a:cxn>
              <a:cxn ang="0">
                <a:pos x="23" y="4"/>
              </a:cxn>
              <a:cxn ang="0">
                <a:pos x="23" y="62"/>
              </a:cxn>
              <a:cxn ang="0">
                <a:pos x="23" y="121"/>
              </a:cxn>
              <a:cxn ang="0">
                <a:pos x="16" y="121"/>
              </a:cxn>
              <a:cxn ang="0">
                <a:pos x="0" y="117"/>
              </a:cxn>
              <a:cxn ang="0">
                <a:pos x="39" y="117"/>
              </a:cxn>
              <a:cxn ang="0">
                <a:pos x="39" y="124"/>
              </a:cxn>
              <a:cxn ang="0">
                <a:pos x="0" y="124"/>
              </a:cxn>
              <a:cxn ang="0">
                <a:pos x="0" y="117"/>
              </a:cxn>
              <a:cxn ang="0">
                <a:pos x="0" y="0"/>
              </a:cxn>
              <a:cxn ang="0">
                <a:pos x="39" y="0"/>
              </a:cxn>
              <a:cxn ang="0">
                <a:pos x="39" y="7"/>
              </a:cxn>
              <a:cxn ang="0">
                <a:pos x="0" y="7"/>
              </a:cxn>
              <a:cxn ang="0">
                <a:pos x="0" y="0"/>
              </a:cxn>
            </a:cxnLst>
            <a:rect l="0" t="0" r="r" b="b"/>
            <a:pathLst>
              <a:path w="39" h="124">
                <a:moveTo>
                  <a:pt x="16" y="121"/>
                </a:moveTo>
                <a:lnTo>
                  <a:pt x="16" y="62"/>
                </a:lnTo>
                <a:lnTo>
                  <a:pt x="16" y="4"/>
                </a:lnTo>
                <a:lnTo>
                  <a:pt x="23" y="4"/>
                </a:lnTo>
                <a:lnTo>
                  <a:pt x="23" y="62"/>
                </a:lnTo>
                <a:lnTo>
                  <a:pt x="23" y="121"/>
                </a:lnTo>
                <a:lnTo>
                  <a:pt x="16" y="121"/>
                </a:lnTo>
                <a:close/>
                <a:moveTo>
                  <a:pt x="0" y="117"/>
                </a:moveTo>
                <a:lnTo>
                  <a:pt x="39" y="117"/>
                </a:lnTo>
                <a:lnTo>
                  <a:pt x="39" y="124"/>
                </a:lnTo>
                <a:lnTo>
                  <a:pt x="0" y="124"/>
                </a:lnTo>
                <a:lnTo>
                  <a:pt x="0" y="117"/>
                </a:lnTo>
                <a:close/>
                <a:moveTo>
                  <a:pt x="0" y="0"/>
                </a:moveTo>
                <a:lnTo>
                  <a:pt x="39" y="0"/>
                </a:lnTo>
                <a:lnTo>
                  <a:pt x="39" y="7"/>
                </a:lnTo>
                <a:lnTo>
                  <a:pt x="0" y="7"/>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6" name="Rectangle 75"/>
          <p:cNvSpPr>
            <a:spLocks noChangeArrowheads="1"/>
          </p:cNvSpPr>
          <p:nvPr/>
        </p:nvSpPr>
        <p:spPr bwMode="auto">
          <a:xfrm>
            <a:off x="1906568" y="1782753"/>
            <a:ext cx="315913" cy="2889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0" i="0" u="none" strike="noStrike" cap="none" normalizeH="0" baseline="0" dirty="0" smtClean="0">
                <a:ln>
                  <a:noFill/>
                </a:ln>
                <a:solidFill>
                  <a:srgbClr val="000000"/>
                </a:solidFill>
                <a:effectLst/>
                <a:latin typeface="Times New Roman" pitchFamily="18" charset="0"/>
                <a:cs typeface="Arial" pitchFamily="34" charset="0"/>
              </a:rPr>
              <a:t>lsd</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ZoneTexte 6"/>
          <p:cNvSpPr txBox="1"/>
          <p:nvPr/>
        </p:nvSpPr>
        <p:spPr>
          <a:xfrm>
            <a:off x="5786446" y="1428736"/>
            <a:ext cx="1928826" cy="307777"/>
          </a:xfrm>
          <a:prstGeom prst="rect">
            <a:avLst/>
          </a:prstGeom>
          <a:noFill/>
          <a:effectLst>
            <a:outerShdw blurRad="152400" dist="317500" dir="5400000" sx="90000" sy="-19000" rotWithShape="0">
              <a:prstClr val="black">
                <a:alpha val="15000"/>
              </a:prstClr>
            </a:outerShdw>
          </a:effectLst>
        </p:spPr>
        <p:txBody>
          <a:bodyPr wrap="square" rtlCol="0">
            <a:spAutoFit/>
          </a:bodyPr>
          <a:lstStyle/>
          <a:p>
            <a:r>
              <a:rPr lang="fr-FR" sz="1400" b="1" dirty="0" smtClean="0">
                <a:solidFill>
                  <a:srgbClr val="009900"/>
                </a:solidFill>
                <a:latin typeface="Times New Roman" pitchFamily="18" charset="0"/>
                <a:cs typeface="Times New Roman" pitchFamily="18" charset="0"/>
              </a:rPr>
              <a:t> 39 ± 1.4 % of </a:t>
            </a:r>
            <a:r>
              <a:rPr lang="fr-FR" sz="1400" b="1" dirty="0" err="1" smtClean="0">
                <a:solidFill>
                  <a:srgbClr val="009900"/>
                </a:solidFill>
                <a:latin typeface="Times New Roman" pitchFamily="18" charset="0"/>
                <a:cs typeface="Times New Roman" pitchFamily="18" charset="0"/>
              </a:rPr>
              <a:t>added</a:t>
            </a:r>
            <a:r>
              <a:rPr lang="fr-FR" sz="1400" b="1" dirty="0" smtClean="0">
                <a:solidFill>
                  <a:srgbClr val="009900"/>
                </a:solidFill>
                <a:latin typeface="Times New Roman" pitchFamily="18" charset="0"/>
                <a:cs typeface="Times New Roman" pitchFamily="18" charset="0"/>
              </a:rPr>
              <a:t> C</a:t>
            </a:r>
            <a:endParaRPr lang="fr-FR" sz="1400" b="1" dirty="0">
              <a:solidFill>
                <a:srgbClr val="009900"/>
              </a:solidFill>
              <a:latin typeface="Times New Roman" pitchFamily="18" charset="0"/>
              <a:cs typeface="Times New Roman" pitchFamily="18" charset="0"/>
            </a:endParaRPr>
          </a:p>
        </p:txBody>
      </p:sp>
      <p:sp>
        <p:nvSpPr>
          <p:cNvPr id="8" name="ZoneTexte 7"/>
          <p:cNvSpPr txBox="1"/>
          <p:nvPr/>
        </p:nvSpPr>
        <p:spPr>
          <a:xfrm>
            <a:off x="5786446" y="2192529"/>
            <a:ext cx="1928826" cy="307777"/>
          </a:xfrm>
          <a:prstGeom prst="rect">
            <a:avLst/>
          </a:prstGeom>
          <a:noFill/>
          <a:effectLst>
            <a:outerShdw blurRad="152400" dist="317500" dir="5400000" sx="90000" sy="-19000" rotWithShape="0">
              <a:prstClr val="black">
                <a:alpha val="15000"/>
              </a:prstClr>
            </a:outerShdw>
          </a:effectLst>
        </p:spPr>
        <p:txBody>
          <a:bodyPr wrap="square" rtlCol="0">
            <a:spAutoFit/>
          </a:bodyPr>
          <a:lstStyle/>
          <a:p>
            <a:r>
              <a:rPr lang="fr-FR" sz="1400" b="1" dirty="0" smtClean="0">
                <a:solidFill>
                  <a:srgbClr val="FF0000"/>
                </a:solidFill>
                <a:latin typeface="Times New Roman" pitchFamily="18" charset="0"/>
                <a:cs typeface="Times New Roman" pitchFamily="18" charset="0"/>
              </a:rPr>
              <a:t> 32 ± 0.4 % of </a:t>
            </a:r>
            <a:r>
              <a:rPr lang="fr-FR" sz="1400" b="1" dirty="0" err="1" smtClean="0">
                <a:solidFill>
                  <a:srgbClr val="FF0000"/>
                </a:solidFill>
                <a:latin typeface="Times New Roman" pitchFamily="18" charset="0"/>
                <a:cs typeface="Times New Roman" pitchFamily="18" charset="0"/>
              </a:rPr>
              <a:t>added</a:t>
            </a:r>
            <a:r>
              <a:rPr lang="fr-FR" sz="1400" b="1" dirty="0" smtClean="0">
                <a:solidFill>
                  <a:srgbClr val="FF0000"/>
                </a:solidFill>
                <a:latin typeface="Times New Roman" pitchFamily="18" charset="0"/>
                <a:cs typeface="Times New Roman" pitchFamily="18" charset="0"/>
              </a:rPr>
              <a:t> C</a:t>
            </a:r>
            <a:endParaRPr lang="fr-FR" sz="1400" b="1" dirty="0">
              <a:solidFill>
                <a:srgbClr val="FF0000"/>
              </a:solidFill>
              <a:latin typeface="Times New Roman" pitchFamily="18" charset="0"/>
              <a:cs typeface="Times New Roman" pitchFamily="18" charset="0"/>
            </a:endParaRPr>
          </a:p>
        </p:txBody>
      </p:sp>
      <p:grpSp>
        <p:nvGrpSpPr>
          <p:cNvPr id="3" name="Groupe 8"/>
          <p:cNvGrpSpPr/>
          <p:nvPr/>
        </p:nvGrpSpPr>
        <p:grpSpPr>
          <a:xfrm>
            <a:off x="7786710" y="2786058"/>
            <a:ext cx="1357322" cy="1316415"/>
            <a:chOff x="6286512" y="2143116"/>
            <a:chExt cx="1357322" cy="1316415"/>
          </a:xfrm>
          <a:effectLst/>
        </p:grpSpPr>
        <p:pic>
          <p:nvPicPr>
            <p:cNvPr id="10" name="Picture 4"/>
            <p:cNvPicPr>
              <a:picLocks noChangeAspect="1" noChangeArrowheads="1"/>
            </p:cNvPicPr>
            <p:nvPr/>
          </p:nvPicPr>
          <p:blipFill>
            <a:blip r:embed="rId4" cstate="print"/>
            <a:srcRect l="71602" t="37954" r="11729" b="54378"/>
            <a:stretch>
              <a:fillRect/>
            </a:stretch>
          </p:blipFill>
          <p:spPr bwMode="auto">
            <a:xfrm>
              <a:off x="6286512" y="3000372"/>
              <a:ext cx="1357322" cy="428628"/>
            </a:xfrm>
            <a:prstGeom prst="rect">
              <a:avLst/>
            </a:prstGeom>
            <a:noFill/>
            <a:ln w="9525">
              <a:noFill/>
              <a:miter lim="800000"/>
              <a:headEnd/>
              <a:tailEnd/>
            </a:ln>
            <a:effectLst/>
          </p:spPr>
        </p:pic>
        <p:pic>
          <p:nvPicPr>
            <p:cNvPr id="11" name="Picture 4"/>
            <p:cNvPicPr>
              <a:picLocks noChangeAspect="1" noChangeArrowheads="1"/>
            </p:cNvPicPr>
            <p:nvPr/>
          </p:nvPicPr>
          <p:blipFill>
            <a:blip r:embed="rId4" cstate="print"/>
            <a:srcRect l="71602" t="48178" r="15239" b="45432"/>
            <a:stretch>
              <a:fillRect/>
            </a:stretch>
          </p:blipFill>
          <p:spPr bwMode="auto">
            <a:xfrm>
              <a:off x="6286512" y="2214554"/>
              <a:ext cx="1071570" cy="357190"/>
            </a:xfrm>
            <a:prstGeom prst="rect">
              <a:avLst/>
            </a:prstGeom>
            <a:noFill/>
            <a:ln w="9525">
              <a:noFill/>
              <a:miter lim="800000"/>
              <a:headEnd/>
              <a:tailEnd/>
            </a:ln>
            <a:effectLst/>
          </p:spPr>
        </p:pic>
        <p:pic>
          <p:nvPicPr>
            <p:cNvPr id="12" name="Picture 4"/>
            <p:cNvPicPr>
              <a:picLocks noChangeAspect="1" noChangeArrowheads="1"/>
            </p:cNvPicPr>
            <p:nvPr/>
          </p:nvPicPr>
          <p:blipFill>
            <a:blip r:embed="rId4" cstate="print"/>
            <a:srcRect l="71602" t="57124" r="15238" b="35208"/>
            <a:stretch>
              <a:fillRect/>
            </a:stretch>
          </p:blipFill>
          <p:spPr bwMode="auto">
            <a:xfrm>
              <a:off x="6286512" y="2571744"/>
              <a:ext cx="1071570" cy="428628"/>
            </a:xfrm>
            <a:prstGeom prst="rect">
              <a:avLst/>
            </a:prstGeom>
            <a:noFill/>
            <a:ln w="9525">
              <a:noFill/>
              <a:miter lim="800000"/>
              <a:headEnd/>
              <a:tailEnd/>
            </a:ln>
            <a:effectLst/>
          </p:spPr>
        </p:pic>
        <p:sp>
          <p:nvSpPr>
            <p:cNvPr id="13" name="ZoneTexte 12"/>
            <p:cNvSpPr txBox="1"/>
            <p:nvPr/>
          </p:nvSpPr>
          <p:spPr>
            <a:xfrm>
              <a:off x="6286512" y="2143116"/>
              <a:ext cx="1285884" cy="1316415"/>
            </a:xfrm>
            <a:prstGeom prst="roundRect">
              <a:avLst/>
            </a:prstGeom>
            <a:noFill/>
            <a:ln>
              <a:solidFill>
                <a:schemeClr val="tx1"/>
              </a:solidFill>
            </a:ln>
            <a:effectLst/>
          </p:spPr>
          <p:txBody>
            <a:bodyPr wrap="square" rtlCol="0">
              <a:spAutoFit/>
            </a:bodyPr>
            <a:lstStyle/>
            <a:p>
              <a:endParaRPr lang="fr-FR" dirty="0" smtClean="0">
                <a:ln>
                  <a:solidFill>
                    <a:schemeClr val="tx1"/>
                  </a:solidFill>
                </a:ln>
                <a:effectLst>
                  <a:glow rad="101600">
                    <a:schemeClr val="accent4">
                      <a:satMod val="175000"/>
                      <a:alpha val="40000"/>
                    </a:schemeClr>
                  </a:glow>
                  <a:outerShdw blurRad="75057" dist="38100" dir="5400000" sy="-20000" rotWithShape="0">
                    <a:prstClr val="black">
                      <a:alpha val="25000"/>
                    </a:prstClr>
                  </a:outerShdw>
                </a:effectLst>
              </a:endParaRPr>
            </a:p>
            <a:p>
              <a:endParaRPr lang="fr-FR" dirty="0" smtClean="0">
                <a:ln>
                  <a:solidFill>
                    <a:schemeClr val="tx1"/>
                  </a:solidFill>
                </a:ln>
                <a:effectLst>
                  <a:glow rad="101600">
                    <a:schemeClr val="accent4">
                      <a:satMod val="175000"/>
                      <a:alpha val="40000"/>
                    </a:schemeClr>
                  </a:glow>
                  <a:outerShdw blurRad="75057" dist="38100" dir="5400000" sy="-20000" rotWithShape="0">
                    <a:prstClr val="black">
                      <a:alpha val="25000"/>
                    </a:prstClr>
                  </a:outerShdw>
                </a:effectLst>
              </a:endParaRPr>
            </a:p>
            <a:p>
              <a:endParaRPr lang="fr-FR" dirty="0" smtClean="0">
                <a:ln>
                  <a:solidFill>
                    <a:schemeClr val="tx1"/>
                  </a:solidFill>
                </a:ln>
                <a:effectLst>
                  <a:glow rad="101600">
                    <a:schemeClr val="accent4">
                      <a:satMod val="175000"/>
                      <a:alpha val="40000"/>
                    </a:schemeClr>
                  </a:glow>
                  <a:outerShdw blurRad="75057" dist="38100" dir="5400000" sy="-20000" rotWithShape="0">
                    <a:prstClr val="black">
                      <a:alpha val="25000"/>
                    </a:prstClr>
                  </a:outerShdw>
                </a:effectLst>
              </a:endParaRPr>
            </a:p>
            <a:p>
              <a:endParaRPr lang="fr-FR" dirty="0" smtClean="0">
                <a:ln>
                  <a:solidFill>
                    <a:schemeClr val="tx1"/>
                  </a:solidFill>
                </a:ln>
                <a:effectLst>
                  <a:glow rad="101600">
                    <a:schemeClr val="accent4">
                      <a:satMod val="175000"/>
                      <a:alpha val="40000"/>
                    </a:schemeClr>
                  </a:glow>
                  <a:outerShdw blurRad="75057" dist="38100" dir="5400000" sy="-20000" rotWithShape="0">
                    <a:prstClr val="black">
                      <a:alpha val="25000"/>
                    </a:prstClr>
                  </a:outerShdw>
                </a:effectLst>
              </a:endParaRPr>
            </a:p>
          </p:txBody>
        </p:sp>
      </p:grpSp>
      <p:sp>
        <p:nvSpPr>
          <p:cNvPr id="14" name="Rectangle 13"/>
          <p:cNvSpPr/>
          <p:nvPr/>
        </p:nvSpPr>
        <p:spPr>
          <a:xfrm>
            <a:off x="1342654" y="609881"/>
            <a:ext cx="6092565" cy="461665"/>
          </a:xfrm>
          <a:prstGeom prst="rect">
            <a:avLst/>
          </a:prstGeom>
          <a:solidFill>
            <a:schemeClr val="accent2">
              <a:lumMod val="40000"/>
              <a:lumOff val="60000"/>
            </a:schemeClr>
          </a:solidFill>
          <a:ln>
            <a:solidFill>
              <a:schemeClr val="accent2">
                <a:lumMod val="40000"/>
                <a:lumOff val="60000"/>
              </a:schemeClr>
            </a:solidFill>
          </a:ln>
          <a:effectLst>
            <a:glow rad="228600">
              <a:schemeClr val="accent2">
                <a:satMod val="175000"/>
                <a:alpha val="40000"/>
              </a:schemeClr>
            </a:glow>
          </a:effectLst>
          <a:scene3d>
            <a:camera prst="orthographicFront"/>
            <a:lightRig rig="threePt" dir="t"/>
          </a:scene3d>
          <a:sp3d>
            <a:bevelT w="114300" prst="artDeco"/>
          </a:sp3d>
        </p:spPr>
        <p:txBody>
          <a:bodyPr wrap="none">
            <a:spAutoFit/>
          </a:bodyPr>
          <a:lstStyle/>
          <a:p>
            <a:pPr algn="ctr"/>
            <a:r>
              <a:rPr lang="fr-FR" sz="2400" b="1" dirty="0" smtClean="0">
                <a:latin typeface="Times New Roman" pitchFamily="18" charset="0"/>
                <a:cs typeface="Times New Roman" pitchFamily="18" charset="0"/>
              </a:rPr>
              <a:t>Cumulative C </a:t>
            </a:r>
            <a:r>
              <a:rPr lang="fr-FR" sz="2400" b="1" dirty="0" err="1" smtClean="0">
                <a:latin typeface="Times New Roman" pitchFamily="18" charset="0"/>
                <a:cs typeface="Times New Roman" pitchFamily="18" charset="0"/>
              </a:rPr>
              <a:t>mineralization</a:t>
            </a:r>
            <a:r>
              <a:rPr lang="fr-FR" sz="2400" b="1" dirty="0" smtClean="0">
                <a:latin typeface="Times New Roman" pitchFamily="18" charset="0"/>
                <a:cs typeface="Times New Roman" pitchFamily="18" charset="0"/>
              </a:rPr>
              <a:t> </a:t>
            </a:r>
            <a:r>
              <a:rPr lang="fr-FR" sz="2400" b="1" dirty="0" smtClean="0">
                <a:effectLst/>
                <a:latin typeface="Times New Roman" pitchFamily="18" charset="0"/>
                <a:cs typeface="Times New Roman" pitchFamily="18" charset="0"/>
              </a:rPr>
              <a:t>of </a:t>
            </a:r>
            <a:r>
              <a:rPr lang="fr-FR" sz="2400" b="1" dirty="0" err="1" smtClean="0">
                <a:solidFill>
                  <a:srgbClr val="009900"/>
                </a:solidFill>
                <a:effectLst/>
                <a:latin typeface="Times New Roman" pitchFamily="18" charset="0"/>
                <a:cs typeface="Times New Roman" pitchFamily="18" charset="0"/>
              </a:rPr>
              <a:t>leaf</a:t>
            </a:r>
            <a:r>
              <a:rPr lang="fr-FR" sz="2400" b="1" dirty="0" smtClean="0">
                <a:solidFill>
                  <a:srgbClr val="009900"/>
                </a:solidFill>
                <a:effectLst/>
                <a:latin typeface="Times New Roman" pitchFamily="18" charset="0"/>
                <a:cs typeface="Times New Roman" pitchFamily="18" charset="0"/>
              </a:rPr>
              <a:t> </a:t>
            </a:r>
            <a:r>
              <a:rPr lang="fr-FR" sz="2400" b="1" dirty="0" smtClean="0">
                <a:latin typeface="Times New Roman" pitchFamily="18" charset="0"/>
                <a:cs typeface="Times New Roman" pitchFamily="18" charset="0"/>
              </a:rPr>
              <a:t>and</a:t>
            </a:r>
            <a:r>
              <a:rPr lang="fr-FR" sz="2400" b="1" dirty="0" smtClean="0">
                <a:solidFill>
                  <a:srgbClr val="00B050"/>
                </a:solidFill>
                <a:latin typeface="Times New Roman" pitchFamily="18" charset="0"/>
                <a:cs typeface="Times New Roman" pitchFamily="18" charset="0"/>
              </a:rPr>
              <a:t> </a:t>
            </a:r>
            <a:r>
              <a:rPr lang="fr-FR" sz="2400" b="1" dirty="0" err="1" smtClean="0">
                <a:solidFill>
                  <a:srgbClr val="FF0000"/>
                </a:solidFill>
                <a:latin typeface="Times New Roman" pitchFamily="18" charset="0"/>
                <a:cs typeface="Times New Roman" pitchFamily="18" charset="0"/>
              </a:rPr>
              <a:t>root</a:t>
            </a:r>
            <a:endParaRPr lang="fr-FR" sz="2400" b="1" i="1" baseline="-25000" dirty="0">
              <a:solidFill>
                <a:srgbClr val="FF0000"/>
              </a:solidFill>
              <a:latin typeface="Times New Roman" pitchFamily="18" charset="0"/>
              <a:cs typeface="Times New Roman" pitchFamily="18" charset="0"/>
            </a:endParaRPr>
          </a:p>
        </p:txBody>
      </p:sp>
      <p:sp>
        <p:nvSpPr>
          <p:cNvPr id="17" name="Text Box 28"/>
          <p:cNvSpPr txBox="1">
            <a:spLocks noChangeArrowheads="1"/>
          </p:cNvSpPr>
          <p:nvPr/>
        </p:nvSpPr>
        <p:spPr bwMode="auto">
          <a:xfrm rot="16200000">
            <a:off x="-485139" y="3291170"/>
            <a:ext cx="1704598" cy="408623"/>
          </a:xfrm>
          <a:prstGeom prst="roundRect">
            <a:avLst/>
          </a:prstGeom>
          <a:solidFill>
            <a:schemeClr val="bg1"/>
          </a:solidFill>
          <a:ln w="9525">
            <a:noFill/>
            <a:miter lim="800000"/>
            <a:headEnd/>
            <a:tailEnd/>
          </a:ln>
          <a:effectLst>
            <a:innerShdw blurRad="114300">
              <a:prstClr val="black"/>
            </a:innerShdw>
          </a:effectLst>
        </p:spPr>
        <p:txBody>
          <a:bodyPr wrap="none">
            <a:spAutoFit/>
          </a:bodyPr>
          <a:lstStyle/>
          <a:p>
            <a:r>
              <a:rPr lang="fr-FR" b="1" dirty="0">
                <a:latin typeface="Times New Roman" pitchFamily="18" charset="0"/>
                <a:cs typeface="Times New Roman" pitchFamily="18" charset="0"/>
              </a:rPr>
              <a:t>mg </a:t>
            </a:r>
            <a:r>
              <a:rPr lang="fr-FR" b="1" dirty="0" err="1" smtClean="0">
                <a:latin typeface="Times New Roman" pitchFamily="18" charset="0"/>
                <a:cs typeface="Times New Roman" pitchFamily="18" charset="0"/>
              </a:rPr>
              <a:t>C</a:t>
            </a:r>
            <a:r>
              <a:rPr lang="fr-FR" b="1" baseline="-25000" dirty="0" err="1" smtClean="0">
                <a:latin typeface="Times New Roman" pitchFamily="18" charset="0"/>
                <a:cs typeface="Times New Roman" pitchFamily="18" charset="0"/>
              </a:rPr>
              <a:t>min</a:t>
            </a:r>
            <a:r>
              <a:rPr lang="fr-FR" b="1" dirty="0" smtClean="0">
                <a:latin typeface="Times New Roman" pitchFamily="18" charset="0"/>
                <a:cs typeface="Times New Roman" pitchFamily="18" charset="0"/>
              </a:rPr>
              <a:t>/kg </a:t>
            </a:r>
            <a:r>
              <a:rPr lang="fr-FR" b="1" dirty="0" err="1" smtClean="0">
                <a:latin typeface="Times New Roman" pitchFamily="18" charset="0"/>
                <a:cs typeface="Times New Roman" pitchFamily="18" charset="0"/>
              </a:rPr>
              <a:t>soil</a:t>
            </a:r>
            <a:endParaRPr lang="fr-FR" b="1" dirty="0">
              <a:latin typeface="Times New Roman" pitchFamily="18" charset="0"/>
              <a:cs typeface="Times New Roman" pitchFamily="18" charset="0"/>
            </a:endParaRPr>
          </a:p>
        </p:txBody>
      </p:sp>
      <p:sp>
        <p:nvSpPr>
          <p:cNvPr id="18" name="Rectangle 175"/>
          <p:cNvSpPr>
            <a:spLocks noChangeArrowheads="1"/>
          </p:cNvSpPr>
          <p:nvPr/>
        </p:nvSpPr>
        <p:spPr bwMode="auto">
          <a:xfrm>
            <a:off x="3929058" y="6429396"/>
            <a:ext cx="1000132" cy="306467"/>
          </a:xfrm>
          <a:prstGeom prst="roundRect">
            <a:avLst/>
          </a:prstGeom>
          <a:solidFill>
            <a:schemeClr val="bg1"/>
          </a:solidFill>
          <a:ln w="9525">
            <a:solidFill>
              <a:schemeClr val="bg1"/>
            </a:solidFill>
            <a:miter lim="800000"/>
            <a:headEnd/>
            <a:tailEnd/>
          </a:ln>
          <a:effectLst>
            <a:innerShdw blurRad="114300">
              <a:prstClr val="black"/>
            </a:innerShdw>
          </a:effectLst>
        </p:spPr>
        <p:txBody>
          <a:bodyPr vert="horz" wrap="squar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err="1" smtClean="0">
                <a:ln>
                  <a:noFill/>
                </a:ln>
                <a:solidFill>
                  <a:srgbClr val="000000"/>
                </a:solidFill>
                <a:effectLst/>
                <a:latin typeface="Times New Roman" pitchFamily="18" charset="0"/>
                <a:cs typeface="Arial" pitchFamily="34" charset="0"/>
              </a:rPr>
              <a:t>Days</a:t>
            </a:r>
            <a:endParaRPr kumimoji="0" lang="fr-FR" b="1" i="0" u="none" strike="noStrike" cap="none" normalizeH="0" baseline="0" dirty="0" smtClean="0">
              <a:ln>
                <a:noFill/>
              </a:ln>
              <a:solidFill>
                <a:schemeClr val="tx1"/>
              </a:solidFill>
              <a:effectLst/>
              <a:latin typeface="Arial" pitchFamily="34" charset="0"/>
              <a:cs typeface="Arial" pitchFamily="34" charset="0"/>
            </a:endParaRPr>
          </a:p>
        </p:txBody>
      </p:sp>
      <p:sp>
        <p:nvSpPr>
          <p:cNvPr id="19" name="Text Box 10"/>
          <p:cNvSpPr txBox="1">
            <a:spLocks noChangeArrowheads="1"/>
          </p:cNvSpPr>
          <p:nvPr/>
        </p:nvSpPr>
        <p:spPr bwMode="auto">
          <a:xfrm>
            <a:off x="0" y="0"/>
            <a:ext cx="9144000" cy="304800"/>
          </a:xfrm>
          <a:prstGeom prst="rect">
            <a:avLst/>
          </a:prstGeom>
          <a:solidFill>
            <a:schemeClr val="accent6">
              <a:lumMod val="75000"/>
              <a:alpha val="50000"/>
            </a:schemeClr>
          </a:solidFill>
          <a:ln w="9525">
            <a:noFill/>
            <a:miter lim="800000"/>
            <a:headEnd/>
            <a:tailEnd/>
          </a:ln>
        </p:spPr>
        <p:txBody>
          <a:bodyPr>
            <a:spAutoFit/>
          </a:bodyPr>
          <a:lstStyle/>
          <a:p>
            <a:pPr algn="r"/>
            <a:r>
              <a:rPr lang="fr-FR" sz="1400" i="1" dirty="0" err="1" smtClean="0">
                <a:latin typeface="Times New Roman" pitchFamily="18" charset="0"/>
                <a:cs typeface="Times New Roman" pitchFamily="18" charset="0"/>
              </a:rPr>
              <a:t>Results</a:t>
            </a:r>
            <a:endParaRPr lang="fr-FR" sz="1400" i="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82FCD76-FEE6-4C4C-A6B5-510E85F6A55D}" type="slidenum">
              <a:rPr lang="fr-FR" smtClean="0"/>
              <a:pPr/>
              <a:t>17</a:t>
            </a:fld>
            <a:endParaRPr lang="fr-FR"/>
          </a:p>
        </p:txBody>
      </p:sp>
      <p:sp>
        <p:nvSpPr>
          <p:cNvPr id="3" name="Rectangle à coins arrondis 2"/>
          <p:cNvSpPr/>
          <p:nvPr/>
        </p:nvSpPr>
        <p:spPr bwMode="auto">
          <a:xfrm>
            <a:off x="142844" y="357166"/>
            <a:ext cx="4143404" cy="357190"/>
          </a:xfrm>
          <a:prstGeom prst="round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2700000" scaled="1"/>
            <a:tileRect/>
          </a:gradFill>
          <a:ln w="50800">
            <a:solidFill>
              <a:schemeClr val="accent2">
                <a:lumMod val="60000"/>
                <a:lumOff val="40000"/>
              </a:schemeClr>
            </a:solidFill>
            <a:round/>
            <a:headEnd/>
            <a:tailEnd/>
          </a:ln>
          <a:effectLst>
            <a:glow rad="228600">
              <a:schemeClr val="accent2">
                <a:satMod val="175000"/>
                <a:alpha val="40000"/>
              </a:schemeClr>
            </a:glow>
          </a:effectLst>
          <a:scene3d>
            <a:camera prst="orthographicFront"/>
            <a:lightRig rig="threePt" dir="t"/>
          </a:scene3d>
          <a:sp3d>
            <a:bevelT w="114300" prst="artDeco"/>
          </a:sp3d>
        </p:spPr>
        <p:txBody>
          <a:bodyPr rtlCol="0" anchor="ctr"/>
          <a:lstStyle/>
          <a:p>
            <a:r>
              <a:rPr lang="fr-FR" b="1" dirty="0" smtClean="0">
                <a:latin typeface="Times New Roman" pitchFamily="18" charset="0"/>
                <a:cs typeface="Times New Roman" pitchFamily="18" charset="0"/>
              </a:rPr>
              <a:t>Cellulase </a:t>
            </a:r>
            <a:r>
              <a:rPr lang="fr-FR" b="1" dirty="0" err="1" smtClean="0">
                <a:latin typeface="Times New Roman" pitchFamily="18" charset="0"/>
                <a:cs typeface="Times New Roman" pitchFamily="18" charset="0"/>
              </a:rPr>
              <a:t>activity</a:t>
            </a:r>
            <a:r>
              <a:rPr lang="fr-FR" b="1" dirty="0" smtClean="0">
                <a:latin typeface="Times New Roman" pitchFamily="18" charset="0"/>
                <a:cs typeface="Times New Roman" pitchFamily="18" charset="0"/>
              </a:rPr>
              <a:t>-Cellulose </a:t>
            </a:r>
            <a:r>
              <a:rPr lang="fr-FR" b="1" dirty="0" err="1" smtClean="0">
                <a:latin typeface="Times New Roman" pitchFamily="18" charset="0"/>
                <a:cs typeface="Times New Roman" pitchFamily="18" charset="0"/>
              </a:rPr>
              <a:t>degradation</a:t>
            </a:r>
            <a:endParaRPr lang="fr-FR" b="1" dirty="0" smtClean="0">
              <a:latin typeface="Times New Roman" pitchFamily="18" charset="0"/>
              <a:cs typeface="Times New Roman" pitchFamily="18" charset="0"/>
            </a:endParaRPr>
          </a:p>
        </p:txBody>
      </p:sp>
      <p:grpSp>
        <p:nvGrpSpPr>
          <p:cNvPr id="6" name="Groupe 5"/>
          <p:cNvGrpSpPr/>
          <p:nvPr/>
        </p:nvGrpSpPr>
        <p:grpSpPr>
          <a:xfrm>
            <a:off x="5357818" y="428604"/>
            <a:ext cx="3714776" cy="1928826"/>
            <a:chOff x="214282" y="500042"/>
            <a:chExt cx="3786214" cy="2714644"/>
          </a:xfrm>
        </p:grpSpPr>
        <p:pic>
          <p:nvPicPr>
            <p:cNvPr id="7" name="Picture 2" descr="http://www.sigmaaldrich.com/etc/medialib/life-science/biochemicals/migrationbiochemicals1/Plant_Lysozyme_Structur.Par.0001.Image.531.gif"/>
            <p:cNvPicPr>
              <a:picLocks noChangeAspect="1" noChangeArrowheads="1"/>
            </p:cNvPicPr>
            <p:nvPr/>
          </p:nvPicPr>
          <p:blipFill>
            <a:blip r:embed="rId3" cstate="print"/>
            <a:srcRect t="-1493" r="53509" b="44762"/>
            <a:stretch>
              <a:fillRect/>
            </a:stretch>
          </p:blipFill>
          <p:spPr bwMode="auto">
            <a:xfrm>
              <a:off x="214282" y="500042"/>
              <a:ext cx="3786214" cy="2714644"/>
            </a:xfrm>
            <a:prstGeom prst="rect">
              <a:avLst/>
            </a:prstGeom>
            <a:ln>
              <a:noFill/>
            </a:ln>
            <a:effectLst>
              <a:outerShdw blurRad="292100" dist="139700" dir="2700000" algn="tl" rotWithShape="0">
                <a:srgbClr val="333333">
                  <a:alpha val="65000"/>
                </a:srgbClr>
              </a:outerShdw>
            </a:effectLst>
          </p:spPr>
        </p:pic>
        <p:sp>
          <p:nvSpPr>
            <p:cNvPr id="8" name="Rectangle 7"/>
            <p:cNvSpPr/>
            <p:nvPr/>
          </p:nvSpPr>
          <p:spPr>
            <a:xfrm>
              <a:off x="1015212" y="902210"/>
              <a:ext cx="913581" cy="455087"/>
            </a:xfrm>
            <a:prstGeom prst="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smtClean="0">
                  <a:solidFill>
                    <a:schemeClr val="tx1"/>
                  </a:solidFill>
                  <a:latin typeface="Times New Roman" pitchFamily="18" charset="0"/>
                  <a:cs typeface="Times New Roman" pitchFamily="18" charset="0"/>
                </a:rPr>
                <a:t>Cellulase</a:t>
              </a:r>
              <a:endParaRPr lang="fr-FR" sz="1400" b="1" dirty="0">
                <a:solidFill>
                  <a:schemeClr val="tx1"/>
                </a:solidFill>
                <a:latin typeface="Times New Roman" pitchFamily="18" charset="0"/>
                <a:cs typeface="Times New Roman" pitchFamily="18" charset="0"/>
              </a:endParaRPr>
            </a:p>
          </p:txBody>
        </p:sp>
        <p:sp>
          <p:nvSpPr>
            <p:cNvPr id="9" name="Rectangle 8"/>
            <p:cNvSpPr/>
            <p:nvPr/>
          </p:nvSpPr>
          <p:spPr>
            <a:xfrm>
              <a:off x="1854975" y="500042"/>
              <a:ext cx="1214446" cy="500066"/>
            </a:xfrm>
            <a:prstGeom prst="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smtClean="0">
                  <a:solidFill>
                    <a:schemeClr val="tx1"/>
                  </a:solidFill>
                  <a:latin typeface="Times New Roman" pitchFamily="18" charset="0"/>
                  <a:cs typeface="Times New Roman" pitchFamily="18" charset="0"/>
                </a:rPr>
                <a:t>Cellulose</a:t>
              </a:r>
              <a:endParaRPr lang="fr-FR" sz="1600" b="1" dirty="0">
                <a:solidFill>
                  <a:schemeClr val="tx1"/>
                </a:solidFill>
                <a:latin typeface="Times New Roman" pitchFamily="18" charset="0"/>
                <a:cs typeface="Times New Roman" pitchFamily="18" charset="0"/>
              </a:endParaRPr>
            </a:p>
          </p:txBody>
        </p:sp>
      </p:grpSp>
      <p:grpSp>
        <p:nvGrpSpPr>
          <p:cNvPr id="10" name="Groupe 9"/>
          <p:cNvGrpSpPr/>
          <p:nvPr/>
        </p:nvGrpSpPr>
        <p:grpSpPr>
          <a:xfrm>
            <a:off x="214282" y="785794"/>
            <a:ext cx="4000528" cy="3152775"/>
            <a:chOff x="715935" y="776288"/>
            <a:chExt cx="4000528" cy="3152775"/>
          </a:xfrm>
        </p:grpSpPr>
        <p:sp>
          <p:nvSpPr>
            <p:cNvPr id="11" name="Rectangle 7"/>
            <p:cNvSpPr>
              <a:spLocks noChangeArrowheads="1"/>
            </p:cNvSpPr>
            <p:nvPr/>
          </p:nvSpPr>
          <p:spPr bwMode="auto">
            <a:xfrm>
              <a:off x="1128713" y="881063"/>
              <a:ext cx="3400425" cy="256222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2" name="Freeform 8"/>
            <p:cNvSpPr>
              <a:spLocks noEditPoints="1"/>
            </p:cNvSpPr>
            <p:nvPr/>
          </p:nvSpPr>
          <p:spPr bwMode="auto">
            <a:xfrm>
              <a:off x="1119188" y="871538"/>
              <a:ext cx="3409950" cy="2581275"/>
            </a:xfrm>
            <a:custGeom>
              <a:avLst/>
              <a:gdLst/>
              <a:ahLst/>
              <a:cxnLst>
                <a:cxn ang="0">
                  <a:pos x="0" y="8"/>
                </a:cxn>
                <a:cxn ang="0">
                  <a:pos x="8" y="0"/>
                </a:cxn>
                <a:cxn ang="0">
                  <a:pos x="5720" y="0"/>
                </a:cxn>
                <a:cxn ang="0">
                  <a:pos x="5728" y="8"/>
                </a:cxn>
                <a:cxn ang="0">
                  <a:pos x="5728" y="4328"/>
                </a:cxn>
                <a:cxn ang="0">
                  <a:pos x="5720" y="4336"/>
                </a:cxn>
                <a:cxn ang="0">
                  <a:pos x="8" y="4336"/>
                </a:cxn>
                <a:cxn ang="0">
                  <a:pos x="0" y="4328"/>
                </a:cxn>
                <a:cxn ang="0">
                  <a:pos x="0" y="8"/>
                </a:cxn>
                <a:cxn ang="0">
                  <a:pos x="16" y="4328"/>
                </a:cxn>
                <a:cxn ang="0">
                  <a:pos x="8" y="4320"/>
                </a:cxn>
                <a:cxn ang="0">
                  <a:pos x="5720" y="4320"/>
                </a:cxn>
                <a:cxn ang="0">
                  <a:pos x="5712" y="4328"/>
                </a:cxn>
                <a:cxn ang="0">
                  <a:pos x="5712" y="8"/>
                </a:cxn>
                <a:cxn ang="0">
                  <a:pos x="5720" y="16"/>
                </a:cxn>
                <a:cxn ang="0">
                  <a:pos x="8" y="16"/>
                </a:cxn>
                <a:cxn ang="0">
                  <a:pos x="16" y="8"/>
                </a:cxn>
                <a:cxn ang="0">
                  <a:pos x="16" y="4328"/>
                </a:cxn>
              </a:cxnLst>
              <a:rect l="0" t="0" r="r" b="b"/>
              <a:pathLst>
                <a:path w="5728" h="4336">
                  <a:moveTo>
                    <a:pt x="0" y="8"/>
                  </a:moveTo>
                  <a:cubicBezTo>
                    <a:pt x="0" y="4"/>
                    <a:pt x="4" y="0"/>
                    <a:pt x="8" y="0"/>
                  </a:cubicBezTo>
                  <a:lnTo>
                    <a:pt x="5720" y="0"/>
                  </a:lnTo>
                  <a:cubicBezTo>
                    <a:pt x="5725" y="0"/>
                    <a:pt x="5728" y="4"/>
                    <a:pt x="5728" y="8"/>
                  </a:cubicBezTo>
                  <a:lnTo>
                    <a:pt x="5728" y="4328"/>
                  </a:lnTo>
                  <a:cubicBezTo>
                    <a:pt x="5728" y="4333"/>
                    <a:pt x="5725" y="4336"/>
                    <a:pt x="5720" y="4336"/>
                  </a:cubicBezTo>
                  <a:lnTo>
                    <a:pt x="8" y="4336"/>
                  </a:lnTo>
                  <a:cubicBezTo>
                    <a:pt x="4" y="4336"/>
                    <a:pt x="0" y="4333"/>
                    <a:pt x="0" y="4328"/>
                  </a:cubicBezTo>
                  <a:lnTo>
                    <a:pt x="0" y="8"/>
                  </a:lnTo>
                  <a:close/>
                  <a:moveTo>
                    <a:pt x="16" y="4328"/>
                  </a:moveTo>
                  <a:lnTo>
                    <a:pt x="8" y="4320"/>
                  </a:lnTo>
                  <a:lnTo>
                    <a:pt x="5720" y="4320"/>
                  </a:lnTo>
                  <a:lnTo>
                    <a:pt x="5712" y="4328"/>
                  </a:lnTo>
                  <a:lnTo>
                    <a:pt x="5712" y="8"/>
                  </a:lnTo>
                  <a:lnTo>
                    <a:pt x="5720" y="16"/>
                  </a:lnTo>
                  <a:lnTo>
                    <a:pt x="8" y="16"/>
                  </a:lnTo>
                  <a:lnTo>
                    <a:pt x="16" y="8"/>
                  </a:lnTo>
                  <a:lnTo>
                    <a:pt x="16" y="4328"/>
                  </a:lnTo>
                  <a:close/>
                </a:path>
              </a:pathLst>
            </a:cu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3" name="Rectangle 11"/>
            <p:cNvSpPr>
              <a:spLocks noChangeArrowheads="1"/>
            </p:cNvSpPr>
            <p:nvPr/>
          </p:nvSpPr>
          <p:spPr bwMode="auto">
            <a:xfrm>
              <a:off x="1119188" y="881063"/>
              <a:ext cx="19050" cy="2562225"/>
            </a:xfrm>
            <a:prstGeom prst="rect">
              <a:avLst/>
            </a:prstGeom>
            <a:solidFill>
              <a:srgbClr val="009900"/>
            </a:solidFill>
            <a:ln w="0" cap="flat">
              <a:solidFill>
                <a:srgbClr val="0099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4" name="Freeform 12"/>
            <p:cNvSpPr>
              <a:spLocks noEditPoints="1"/>
            </p:cNvSpPr>
            <p:nvPr/>
          </p:nvSpPr>
          <p:spPr bwMode="auto">
            <a:xfrm>
              <a:off x="1071563" y="871538"/>
              <a:ext cx="57150" cy="2581275"/>
            </a:xfrm>
            <a:custGeom>
              <a:avLst/>
              <a:gdLst/>
              <a:ahLst/>
              <a:cxnLst>
                <a:cxn ang="0">
                  <a:pos x="0" y="1614"/>
                </a:cxn>
                <a:cxn ang="0">
                  <a:pos x="36" y="1614"/>
                </a:cxn>
                <a:cxn ang="0">
                  <a:pos x="36" y="1626"/>
                </a:cxn>
                <a:cxn ang="0">
                  <a:pos x="0" y="1626"/>
                </a:cxn>
                <a:cxn ang="0">
                  <a:pos x="0" y="1614"/>
                </a:cxn>
                <a:cxn ang="0">
                  <a:pos x="0" y="1345"/>
                </a:cxn>
                <a:cxn ang="0">
                  <a:pos x="36" y="1345"/>
                </a:cxn>
                <a:cxn ang="0">
                  <a:pos x="36" y="1357"/>
                </a:cxn>
                <a:cxn ang="0">
                  <a:pos x="0" y="1357"/>
                </a:cxn>
                <a:cxn ang="0">
                  <a:pos x="0" y="1345"/>
                </a:cxn>
                <a:cxn ang="0">
                  <a:pos x="0" y="1076"/>
                </a:cxn>
                <a:cxn ang="0">
                  <a:pos x="36" y="1076"/>
                </a:cxn>
                <a:cxn ang="0">
                  <a:pos x="36" y="1088"/>
                </a:cxn>
                <a:cxn ang="0">
                  <a:pos x="0" y="1088"/>
                </a:cxn>
                <a:cxn ang="0">
                  <a:pos x="0" y="1076"/>
                </a:cxn>
                <a:cxn ang="0">
                  <a:pos x="0" y="807"/>
                </a:cxn>
                <a:cxn ang="0">
                  <a:pos x="36" y="807"/>
                </a:cxn>
                <a:cxn ang="0">
                  <a:pos x="36" y="819"/>
                </a:cxn>
                <a:cxn ang="0">
                  <a:pos x="0" y="819"/>
                </a:cxn>
                <a:cxn ang="0">
                  <a:pos x="0" y="807"/>
                </a:cxn>
                <a:cxn ang="0">
                  <a:pos x="0" y="538"/>
                </a:cxn>
                <a:cxn ang="0">
                  <a:pos x="36" y="538"/>
                </a:cxn>
                <a:cxn ang="0">
                  <a:pos x="36" y="550"/>
                </a:cxn>
                <a:cxn ang="0">
                  <a:pos x="0" y="550"/>
                </a:cxn>
                <a:cxn ang="0">
                  <a:pos x="0" y="538"/>
                </a:cxn>
                <a:cxn ang="0">
                  <a:pos x="0" y="269"/>
                </a:cxn>
                <a:cxn ang="0">
                  <a:pos x="36" y="269"/>
                </a:cxn>
                <a:cxn ang="0">
                  <a:pos x="36" y="281"/>
                </a:cxn>
                <a:cxn ang="0">
                  <a:pos x="0" y="281"/>
                </a:cxn>
                <a:cxn ang="0">
                  <a:pos x="0" y="269"/>
                </a:cxn>
                <a:cxn ang="0">
                  <a:pos x="0" y="0"/>
                </a:cxn>
                <a:cxn ang="0">
                  <a:pos x="36" y="0"/>
                </a:cxn>
                <a:cxn ang="0">
                  <a:pos x="36" y="12"/>
                </a:cxn>
                <a:cxn ang="0">
                  <a:pos x="0" y="12"/>
                </a:cxn>
                <a:cxn ang="0">
                  <a:pos x="0" y="0"/>
                </a:cxn>
              </a:cxnLst>
              <a:rect l="0" t="0" r="r" b="b"/>
              <a:pathLst>
                <a:path w="36" h="1626">
                  <a:moveTo>
                    <a:pt x="0" y="1614"/>
                  </a:moveTo>
                  <a:lnTo>
                    <a:pt x="36" y="1614"/>
                  </a:lnTo>
                  <a:lnTo>
                    <a:pt x="36" y="1626"/>
                  </a:lnTo>
                  <a:lnTo>
                    <a:pt x="0" y="1626"/>
                  </a:lnTo>
                  <a:lnTo>
                    <a:pt x="0" y="1614"/>
                  </a:lnTo>
                  <a:close/>
                  <a:moveTo>
                    <a:pt x="0" y="1345"/>
                  </a:moveTo>
                  <a:lnTo>
                    <a:pt x="36" y="1345"/>
                  </a:lnTo>
                  <a:lnTo>
                    <a:pt x="36" y="1357"/>
                  </a:lnTo>
                  <a:lnTo>
                    <a:pt x="0" y="1357"/>
                  </a:lnTo>
                  <a:lnTo>
                    <a:pt x="0" y="1345"/>
                  </a:lnTo>
                  <a:close/>
                  <a:moveTo>
                    <a:pt x="0" y="1076"/>
                  </a:moveTo>
                  <a:lnTo>
                    <a:pt x="36" y="1076"/>
                  </a:lnTo>
                  <a:lnTo>
                    <a:pt x="36" y="1088"/>
                  </a:lnTo>
                  <a:lnTo>
                    <a:pt x="0" y="1088"/>
                  </a:lnTo>
                  <a:lnTo>
                    <a:pt x="0" y="1076"/>
                  </a:lnTo>
                  <a:close/>
                  <a:moveTo>
                    <a:pt x="0" y="807"/>
                  </a:moveTo>
                  <a:lnTo>
                    <a:pt x="36" y="807"/>
                  </a:lnTo>
                  <a:lnTo>
                    <a:pt x="36" y="819"/>
                  </a:lnTo>
                  <a:lnTo>
                    <a:pt x="0" y="819"/>
                  </a:lnTo>
                  <a:lnTo>
                    <a:pt x="0" y="807"/>
                  </a:lnTo>
                  <a:close/>
                  <a:moveTo>
                    <a:pt x="0" y="538"/>
                  </a:moveTo>
                  <a:lnTo>
                    <a:pt x="36" y="538"/>
                  </a:lnTo>
                  <a:lnTo>
                    <a:pt x="36" y="550"/>
                  </a:lnTo>
                  <a:lnTo>
                    <a:pt x="0" y="550"/>
                  </a:lnTo>
                  <a:lnTo>
                    <a:pt x="0" y="538"/>
                  </a:lnTo>
                  <a:close/>
                  <a:moveTo>
                    <a:pt x="0" y="269"/>
                  </a:moveTo>
                  <a:lnTo>
                    <a:pt x="36" y="269"/>
                  </a:lnTo>
                  <a:lnTo>
                    <a:pt x="36" y="281"/>
                  </a:lnTo>
                  <a:lnTo>
                    <a:pt x="0" y="281"/>
                  </a:lnTo>
                  <a:lnTo>
                    <a:pt x="0" y="269"/>
                  </a:lnTo>
                  <a:close/>
                  <a:moveTo>
                    <a:pt x="0" y="0"/>
                  </a:moveTo>
                  <a:lnTo>
                    <a:pt x="36" y="0"/>
                  </a:lnTo>
                  <a:lnTo>
                    <a:pt x="36" y="12"/>
                  </a:lnTo>
                  <a:lnTo>
                    <a:pt x="0" y="12"/>
                  </a:lnTo>
                  <a:lnTo>
                    <a:pt x="0" y="0"/>
                  </a:lnTo>
                  <a:close/>
                </a:path>
              </a:pathLst>
            </a:custGeom>
            <a:solidFill>
              <a:srgbClr val="009900"/>
            </a:solidFill>
            <a:ln w="0" cap="flat">
              <a:solidFill>
                <a:srgbClr val="0099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5" name="Rectangle 13"/>
            <p:cNvSpPr>
              <a:spLocks noChangeArrowheads="1"/>
            </p:cNvSpPr>
            <p:nvPr/>
          </p:nvSpPr>
          <p:spPr bwMode="auto">
            <a:xfrm>
              <a:off x="1123950" y="3443288"/>
              <a:ext cx="3400425" cy="9525"/>
            </a:xfrm>
            <a:prstGeom prst="rect">
              <a:avLst/>
            </a:pr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6" name="Freeform 14"/>
            <p:cNvSpPr>
              <a:spLocks noEditPoints="1"/>
            </p:cNvSpPr>
            <p:nvPr/>
          </p:nvSpPr>
          <p:spPr bwMode="auto">
            <a:xfrm>
              <a:off x="1119188" y="3448050"/>
              <a:ext cx="3409950" cy="47625"/>
            </a:xfrm>
            <a:custGeom>
              <a:avLst/>
              <a:gdLst/>
              <a:ahLst/>
              <a:cxnLst>
                <a:cxn ang="0">
                  <a:pos x="6" y="0"/>
                </a:cxn>
                <a:cxn ang="0">
                  <a:pos x="6" y="30"/>
                </a:cxn>
                <a:cxn ang="0">
                  <a:pos x="0" y="30"/>
                </a:cxn>
                <a:cxn ang="0">
                  <a:pos x="0" y="0"/>
                </a:cxn>
                <a:cxn ang="0">
                  <a:pos x="6" y="0"/>
                </a:cxn>
                <a:cxn ang="0">
                  <a:pos x="438" y="0"/>
                </a:cxn>
                <a:cxn ang="0">
                  <a:pos x="438" y="30"/>
                </a:cxn>
                <a:cxn ang="0">
                  <a:pos x="432" y="30"/>
                </a:cxn>
                <a:cxn ang="0">
                  <a:pos x="432" y="0"/>
                </a:cxn>
                <a:cxn ang="0">
                  <a:pos x="438" y="0"/>
                </a:cxn>
                <a:cxn ang="0">
                  <a:pos x="864" y="0"/>
                </a:cxn>
                <a:cxn ang="0">
                  <a:pos x="864" y="30"/>
                </a:cxn>
                <a:cxn ang="0">
                  <a:pos x="858" y="30"/>
                </a:cxn>
                <a:cxn ang="0">
                  <a:pos x="858" y="0"/>
                </a:cxn>
                <a:cxn ang="0">
                  <a:pos x="864" y="0"/>
                </a:cxn>
                <a:cxn ang="0">
                  <a:pos x="1296" y="0"/>
                </a:cxn>
                <a:cxn ang="0">
                  <a:pos x="1296" y="30"/>
                </a:cxn>
                <a:cxn ang="0">
                  <a:pos x="1290" y="30"/>
                </a:cxn>
                <a:cxn ang="0">
                  <a:pos x="1290" y="0"/>
                </a:cxn>
                <a:cxn ang="0">
                  <a:pos x="1296" y="0"/>
                </a:cxn>
                <a:cxn ang="0">
                  <a:pos x="1722" y="0"/>
                </a:cxn>
                <a:cxn ang="0">
                  <a:pos x="1722" y="30"/>
                </a:cxn>
                <a:cxn ang="0">
                  <a:pos x="1716" y="30"/>
                </a:cxn>
                <a:cxn ang="0">
                  <a:pos x="1716" y="0"/>
                </a:cxn>
                <a:cxn ang="0">
                  <a:pos x="1722" y="0"/>
                </a:cxn>
                <a:cxn ang="0">
                  <a:pos x="2148" y="0"/>
                </a:cxn>
                <a:cxn ang="0">
                  <a:pos x="2148" y="30"/>
                </a:cxn>
                <a:cxn ang="0">
                  <a:pos x="2142" y="30"/>
                </a:cxn>
                <a:cxn ang="0">
                  <a:pos x="2142" y="0"/>
                </a:cxn>
                <a:cxn ang="0">
                  <a:pos x="2148" y="0"/>
                </a:cxn>
              </a:cxnLst>
              <a:rect l="0" t="0" r="r" b="b"/>
              <a:pathLst>
                <a:path w="2148" h="30">
                  <a:moveTo>
                    <a:pt x="6" y="0"/>
                  </a:moveTo>
                  <a:lnTo>
                    <a:pt x="6" y="30"/>
                  </a:lnTo>
                  <a:lnTo>
                    <a:pt x="0" y="30"/>
                  </a:lnTo>
                  <a:lnTo>
                    <a:pt x="0" y="0"/>
                  </a:lnTo>
                  <a:lnTo>
                    <a:pt x="6" y="0"/>
                  </a:lnTo>
                  <a:close/>
                  <a:moveTo>
                    <a:pt x="438" y="0"/>
                  </a:moveTo>
                  <a:lnTo>
                    <a:pt x="438" y="30"/>
                  </a:lnTo>
                  <a:lnTo>
                    <a:pt x="432" y="30"/>
                  </a:lnTo>
                  <a:lnTo>
                    <a:pt x="432" y="0"/>
                  </a:lnTo>
                  <a:lnTo>
                    <a:pt x="438" y="0"/>
                  </a:lnTo>
                  <a:close/>
                  <a:moveTo>
                    <a:pt x="864" y="0"/>
                  </a:moveTo>
                  <a:lnTo>
                    <a:pt x="864" y="30"/>
                  </a:lnTo>
                  <a:lnTo>
                    <a:pt x="858" y="30"/>
                  </a:lnTo>
                  <a:lnTo>
                    <a:pt x="858" y="0"/>
                  </a:lnTo>
                  <a:lnTo>
                    <a:pt x="864" y="0"/>
                  </a:lnTo>
                  <a:close/>
                  <a:moveTo>
                    <a:pt x="1296" y="0"/>
                  </a:moveTo>
                  <a:lnTo>
                    <a:pt x="1296" y="30"/>
                  </a:lnTo>
                  <a:lnTo>
                    <a:pt x="1290" y="30"/>
                  </a:lnTo>
                  <a:lnTo>
                    <a:pt x="1290" y="0"/>
                  </a:lnTo>
                  <a:lnTo>
                    <a:pt x="1296" y="0"/>
                  </a:lnTo>
                  <a:close/>
                  <a:moveTo>
                    <a:pt x="1722" y="0"/>
                  </a:moveTo>
                  <a:lnTo>
                    <a:pt x="1722" y="30"/>
                  </a:lnTo>
                  <a:lnTo>
                    <a:pt x="1716" y="30"/>
                  </a:lnTo>
                  <a:lnTo>
                    <a:pt x="1716" y="0"/>
                  </a:lnTo>
                  <a:lnTo>
                    <a:pt x="1722" y="0"/>
                  </a:lnTo>
                  <a:close/>
                  <a:moveTo>
                    <a:pt x="2148" y="0"/>
                  </a:moveTo>
                  <a:lnTo>
                    <a:pt x="2148" y="30"/>
                  </a:lnTo>
                  <a:lnTo>
                    <a:pt x="2142" y="30"/>
                  </a:lnTo>
                  <a:lnTo>
                    <a:pt x="2142" y="0"/>
                  </a:lnTo>
                  <a:lnTo>
                    <a:pt x="2148" y="0"/>
                  </a:lnTo>
                  <a:close/>
                </a:path>
              </a:pathLst>
            </a:cu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7" name="Freeform 15"/>
            <p:cNvSpPr>
              <a:spLocks noEditPoints="1"/>
            </p:cNvSpPr>
            <p:nvPr/>
          </p:nvSpPr>
          <p:spPr bwMode="auto">
            <a:xfrm>
              <a:off x="1104900" y="2762250"/>
              <a:ext cx="57150" cy="104775"/>
            </a:xfrm>
            <a:custGeom>
              <a:avLst/>
              <a:gdLst/>
              <a:ahLst/>
              <a:cxnLst>
                <a:cxn ang="0">
                  <a:pos x="18" y="66"/>
                </a:cxn>
                <a:cxn ang="0">
                  <a:pos x="18" y="33"/>
                </a:cxn>
                <a:cxn ang="0">
                  <a:pos x="18" y="0"/>
                </a:cxn>
                <a:cxn ang="0">
                  <a:pos x="18" y="66"/>
                </a:cxn>
                <a:cxn ang="0">
                  <a:pos x="0" y="66"/>
                </a:cxn>
                <a:cxn ang="0">
                  <a:pos x="36" y="66"/>
                </a:cxn>
                <a:cxn ang="0">
                  <a:pos x="0" y="66"/>
                </a:cxn>
                <a:cxn ang="0">
                  <a:pos x="0" y="0"/>
                </a:cxn>
                <a:cxn ang="0">
                  <a:pos x="36" y="0"/>
                </a:cxn>
                <a:cxn ang="0">
                  <a:pos x="0" y="0"/>
                </a:cxn>
              </a:cxnLst>
              <a:rect l="0" t="0" r="r" b="b"/>
              <a:pathLst>
                <a:path w="36" h="66">
                  <a:moveTo>
                    <a:pt x="18" y="66"/>
                  </a:moveTo>
                  <a:lnTo>
                    <a:pt x="18" y="33"/>
                  </a:lnTo>
                  <a:lnTo>
                    <a:pt x="18" y="0"/>
                  </a:lnTo>
                  <a:lnTo>
                    <a:pt x="18" y="66"/>
                  </a:lnTo>
                  <a:close/>
                  <a:moveTo>
                    <a:pt x="0" y="66"/>
                  </a:moveTo>
                  <a:lnTo>
                    <a:pt x="36" y="66"/>
                  </a:lnTo>
                  <a:lnTo>
                    <a:pt x="0" y="66"/>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8" name="Freeform 16"/>
            <p:cNvSpPr>
              <a:spLocks noEditPoints="1"/>
            </p:cNvSpPr>
            <p:nvPr/>
          </p:nvSpPr>
          <p:spPr bwMode="auto">
            <a:xfrm>
              <a:off x="1104900" y="2757488"/>
              <a:ext cx="57150" cy="114300"/>
            </a:xfrm>
            <a:custGeom>
              <a:avLst/>
              <a:gdLst/>
              <a:ahLst/>
              <a:cxnLst>
                <a:cxn ang="0">
                  <a:pos x="15" y="69"/>
                </a:cxn>
                <a:cxn ang="0">
                  <a:pos x="15" y="36"/>
                </a:cxn>
                <a:cxn ang="0">
                  <a:pos x="15" y="3"/>
                </a:cxn>
                <a:cxn ang="0">
                  <a:pos x="21" y="3"/>
                </a:cxn>
                <a:cxn ang="0">
                  <a:pos x="21" y="36"/>
                </a:cxn>
                <a:cxn ang="0">
                  <a:pos x="21" y="69"/>
                </a:cxn>
                <a:cxn ang="0">
                  <a:pos x="15" y="69"/>
                </a:cxn>
                <a:cxn ang="0">
                  <a:pos x="0" y="66"/>
                </a:cxn>
                <a:cxn ang="0">
                  <a:pos x="36" y="66"/>
                </a:cxn>
                <a:cxn ang="0">
                  <a:pos x="36" y="72"/>
                </a:cxn>
                <a:cxn ang="0">
                  <a:pos x="0" y="72"/>
                </a:cxn>
                <a:cxn ang="0">
                  <a:pos x="0" y="66"/>
                </a:cxn>
                <a:cxn ang="0">
                  <a:pos x="0" y="0"/>
                </a:cxn>
                <a:cxn ang="0">
                  <a:pos x="36" y="0"/>
                </a:cxn>
                <a:cxn ang="0">
                  <a:pos x="36" y="6"/>
                </a:cxn>
                <a:cxn ang="0">
                  <a:pos x="0" y="6"/>
                </a:cxn>
                <a:cxn ang="0">
                  <a:pos x="0" y="0"/>
                </a:cxn>
              </a:cxnLst>
              <a:rect l="0" t="0" r="r" b="b"/>
              <a:pathLst>
                <a:path w="36" h="72">
                  <a:moveTo>
                    <a:pt x="15" y="69"/>
                  </a:moveTo>
                  <a:lnTo>
                    <a:pt x="15" y="36"/>
                  </a:lnTo>
                  <a:lnTo>
                    <a:pt x="15" y="3"/>
                  </a:lnTo>
                  <a:lnTo>
                    <a:pt x="21" y="3"/>
                  </a:lnTo>
                  <a:lnTo>
                    <a:pt x="21" y="36"/>
                  </a:lnTo>
                  <a:lnTo>
                    <a:pt x="21" y="69"/>
                  </a:lnTo>
                  <a:lnTo>
                    <a:pt x="15" y="69"/>
                  </a:lnTo>
                  <a:close/>
                  <a:moveTo>
                    <a:pt x="0" y="66"/>
                  </a:moveTo>
                  <a:lnTo>
                    <a:pt x="36" y="66"/>
                  </a:lnTo>
                  <a:lnTo>
                    <a:pt x="36" y="72"/>
                  </a:lnTo>
                  <a:lnTo>
                    <a:pt x="0" y="72"/>
                  </a:lnTo>
                  <a:lnTo>
                    <a:pt x="0" y="66"/>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9" name="Freeform 17"/>
            <p:cNvSpPr>
              <a:spLocks noEditPoints="1"/>
            </p:cNvSpPr>
            <p:nvPr/>
          </p:nvSpPr>
          <p:spPr bwMode="auto">
            <a:xfrm>
              <a:off x="2209800" y="1571625"/>
              <a:ext cx="57150" cy="457200"/>
            </a:xfrm>
            <a:custGeom>
              <a:avLst/>
              <a:gdLst/>
              <a:ahLst/>
              <a:cxnLst>
                <a:cxn ang="0">
                  <a:pos x="18" y="288"/>
                </a:cxn>
                <a:cxn ang="0">
                  <a:pos x="18" y="144"/>
                </a:cxn>
                <a:cxn ang="0">
                  <a:pos x="18" y="0"/>
                </a:cxn>
                <a:cxn ang="0">
                  <a:pos x="18" y="288"/>
                </a:cxn>
                <a:cxn ang="0">
                  <a:pos x="0" y="288"/>
                </a:cxn>
                <a:cxn ang="0">
                  <a:pos x="36" y="288"/>
                </a:cxn>
                <a:cxn ang="0">
                  <a:pos x="0" y="288"/>
                </a:cxn>
                <a:cxn ang="0">
                  <a:pos x="0" y="0"/>
                </a:cxn>
                <a:cxn ang="0">
                  <a:pos x="36" y="0"/>
                </a:cxn>
                <a:cxn ang="0">
                  <a:pos x="0" y="0"/>
                </a:cxn>
              </a:cxnLst>
              <a:rect l="0" t="0" r="r" b="b"/>
              <a:pathLst>
                <a:path w="36" h="288">
                  <a:moveTo>
                    <a:pt x="18" y="288"/>
                  </a:moveTo>
                  <a:lnTo>
                    <a:pt x="18" y="144"/>
                  </a:lnTo>
                  <a:lnTo>
                    <a:pt x="18" y="0"/>
                  </a:lnTo>
                  <a:lnTo>
                    <a:pt x="18" y="288"/>
                  </a:lnTo>
                  <a:close/>
                  <a:moveTo>
                    <a:pt x="0" y="288"/>
                  </a:moveTo>
                  <a:lnTo>
                    <a:pt x="36" y="288"/>
                  </a:lnTo>
                  <a:lnTo>
                    <a:pt x="0" y="288"/>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20" name="Freeform 18"/>
            <p:cNvSpPr>
              <a:spLocks noEditPoints="1"/>
            </p:cNvSpPr>
            <p:nvPr/>
          </p:nvSpPr>
          <p:spPr bwMode="auto">
            <a:xfrm>
              <a:off x="2209800" y="1566863"/>
              <a:ext cx="57150" cy="466725"/>
            </a:xfrm>
            <a:custGeom>
              <a:avLst/>
              <a:gdLst/>
              <a:ahLst/>
              <a:cxnLst>
                <a:cxn ang="0">
                  <a:pos x="15" y="291"/>
                </a:cxn>
                <a:cxn ang="0">
                  <a:pos x="15" y="147"/>
                </a:cxn>
                <a:cxn ang="0">
                  <a:pos x="15" y="3"/>
                </a:cxn>
                <a:cxn ang="0">
                  <a:pos x="21" y="3"/>
                </a:cxn>
                <a:cxn ang="0">
                  <a:pos x="21" y="147"/>
                </a:cxn>
                <a:cxn ang="0">
                  <a:pos x="21" y="291"/>
                </a:cxn>
                <a:cxn ang="0">
                  <a:pos x="15" y="291"/>
                </a:cxn>
                <a:cxn ang="0">
                  <a:pos x="0" y="288"/>
                </a:cxn>
                <a:cxn ang="0">
                  <a:pos x="36" y="288"/>
                </a:cxn>
                <a:cxn ang="0">
                  <a:pos x="36" y="294"/>
                </a:cxn>
                <a:cxn ang="0">
                  <a:pos x="0" y="294"/>
                </a:cxn>
                <a:cxn ang="0">
                  <a:pos x="0" y="288"/>
                </a:cxn>
                <a:cxn ang="0">
                  <a:pos x="0" y="0"/>
                </a:cxn>
                <a:cxn ang="0">
                  <a:pos x="36" y="0"/>
                </a:cxn>
                <a:cxn ang="0">
                  <a:pos x="36" y="6"/>
                </a:cxn>
                <a:cxn ang="0">
                  <a:pos x="0" y="6"/>
                </a:cxn>
                <a:cxn ang="0">
                  <a:pos x="0" y="0"/>
                </a:cxn>
              </a:cxnLst>
              <a:rect l="0" t="0" r="r" b="b"/>
              <a:pathLst>
                <a:path w="36" h="294">
                  <a:moveTo>
                    <a:pt x="15" y="291"/>
                  </a:moveTo>
                  <a:lnTo>
                    <a:pt x="15" y="147"/>
                  </a:lnTo>
                  <a:lnTo>
                    <a:pt x="15" y="3"/>
                  </a:lnTo>
                  <a:lnTo>
                    <a:pt x="21" y="3"/>
                  </a:lnTo>
                  <a:lnTo>
                    <a:pt x="21" y="147"/>
                  </a:lnTo>
                  <a:lnTo>
                    <a:pt x="21" y="291"/>
                  </a:lnTo>
                  <a:lnTo>
                    <a:pt x="15" y="291"/>
                  </a:lnTo>
                  <a:close/>
                  <a:moveTo>
                    <a:pt x="0" y="288"/>
                  </a:moveTo>
                  <a:lnTo>
                    <a:pt x="36" y="288"/>
                  </a:lnTo>
                  <a:lnTo>
                    <a:pt x="36" y="294"/>
                  </a:lnTo>
                  <a:lnTo>
                    <a:pt x="0" y="294"/>
                  </a:lnTo>
                  <a:lnTo>
                    <a:pt x="0" y="288"/>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1" name="Freeform 19"/>
            <p:cNvSpPr>
              <a:spLocks noEditPoints="1"/>
            </p:cNvSpPr>
            <p:nvPr/>
          </p:nvSpPr>
          <p:spPr bwMode="auto">
            <a:xfrm>
              <a:off x="2933700" y="1190625"/>
              <a:ext cx="57150" cy="390525"/>
            </a:xfrm>
            <a:custGeom>
              <a:avLst/>
              <a:gdLst/>
              <a:ahLst/>
              <a:cxnLst>
                <a:cxn ang="0">
                  <a:pos x="18" y="246"/>
                </a:cxn>
                <a:cxn ang="0">
                  <a:pos x="18" y="123"/>
                </a:cxn>
                <a:cxn ang="0">
                  <a:pos x="18" y="0"/>
                </a:cxn>
                <a:cxn ang="0">
                  <a:pos x="18" y="246"/>
                </a:cxn>
                <a:cxn ang="0">
                  <a:pos x="0" y="246"/>
                </a:cxn>
                <a:cxn ang="0">
                  <a:pos x="36" y="246"/>
                </a:cxn>
                <a:cxn ang="0">
                  <a:pos x="0" y="246"/>
                </a:cxn>
                <a:cxn ang="0">
                  <a:pos x="0" y="0"/>
                </a:cxn>
                <a:cxn ang="0">
                  <a:pos x="36" y="0"/>
                </a:cxn>
                <a:cxn ang="0">
                  <a:pos x="0" y="0"/>
                </a:cxn>
              </a:cxnLst>
              <a:rect l="0" t="0" r="r" b="b"/>
              <a:pathLst>
                <a:path w="36" h="246">
                  <a:moveTo>
                    <a:pt x="18" y="246"/>
                  </a:moveTo>
                  <a:lnTo>
                    <a:pt x="18" y="123"/>
                  </a:lnTo>
                  <a:lnTo>
                    <a:pt x="18" y="0"/>
                  </a:lnTo>
                  <a:lnTo>
                    <a:pt x="18" y="246"/>
                  </a:lnTo>
                  <a:close/>
                  <a:moveTo>
                    <a:pt x="0" y="246"/>
                  </a:moveTo>
                  <a:lnTo>
                    <a:pt x="36" y="246"/>
                  </a:lnTo>
                  <a:lnTo>
                    <a:pt x="0" y="246"/>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22" name="Freeform 20"/>
            <p:cNvSpPr>
              <a:spLocks noEditPoints="1"/>
            </p:cNvSpPr>
            <p:nvPr/>
          </p:nvSpPr>
          <p:spPr bwMode="auto">
            <a:xfrm>
              <a:off x="2933700" y="1185863"/>
              <a:ext cx="57150" cy="400050"/>
            </a:xfrm>
            <a:custGeom>
              <a:avLst/>
              <a:gdLst/>
              <a:ahLst/>
              <a:cxnLst>
                <a:cxn ang="0">
                  <a:pos x="15" y="249"/>
                </a:cxn>
                <a:cxn ang="0">
                  <a:pos x="15" y="126"/>
                </a:cxn>
                <a:cxn ang="0">
                  <a:pos x="15" y="3"/>
                </a:cxn>
                <a:cxn ang="0">
                  <a:pos x="21" y="3"/>
                </a:cxn>
                <a:cxn ang="0">
                  <a:pos x="21" y="126"/>
                </a:cxn>
                <a:cxn ang="0">
                  <a:pos x="21" y="249"/>
                </a:cxn>
                <a:cxn ang="0">
                  <a:pos x="15" y="249"/>
                </a:cxn>
                <a:cxn ang="0">
                  <a:pos x="0" y="246"/>
                </a:cxn>
                <a:cxn ang="0">
                  <a:pos x="36" y="246"/>
                </a:cxn>
                <a:cxn ang="0">
                  <a:pos x="36" y="252"/>
                </a:cxn>
                <a:cxn ang="0">
                  <a:pos x="0" y="252"/>
                </a:cxn>
                <a:cxn ang="0">
                  <a:pos x="0" y="246"/>
                </a:cxn>
                <a:cxn ang="0">
                  <a:pos x="0" y="0"/>
                </a:cxn>
                <a:cxn ang="0">
                  <a:pos x="36" y="0"/>
                </a:cxn>
                <a:cxn ang="0">
                  <a:pos x="36" y="6"/>
                </a:cxn>
                <a:cxn ang="0">
                  <a:pos x="0" y="6"/>
                </a:cxn>
                <a:cxn ang="0">
                  <a:pos x="0" y="0"/>
                </a:cxn>
              </a:cxnLst>
              <a:rect l="0" t="0" r="r" b="b"/>
              <a:pathLst>
                <a:path w="36" h="252">
                  <a:moveTo>
                    <a:pt x="15" y="249"/>
                  </a:moveTo>
                  <a:lnTo>
                    <a:pt x="15" y="126"/>
                  </a:lnTo>
                  <a:lnTo>
                    <a:pt x="15" y="3"/>
                  </a:lnTo>
                  <a:lnTo>
                    <a:pt x="21" y="3"/>
                  </a:lnTo>
                  <a:lnTo>
                    <a:pt x="21" y="126"/>
                  </a:lnTo>
                  <a:lnTo>
                    <a:pt x="21" y="249"/>
                  </a:lnTo>
                  <a:lnTo>
                    <a:pt x="15" y="249"/>
                  </a:lnTo>
                  <a:close/>
                  <a:moveTo>
                    <a:pt x="0" y="246"/>
                  </a:moveTo>
                  <a:lnTo>
                    <a:pt x="36" y="246"/>
                  </a:lnTo>
                  <a:lnTo>
                    <a:pt x="36" y="252"/>
                  </a:lnTo>
                  <a:lnTo>
                    <a:pt x="0" y="252"/>
                  </a:lnTo>
                  <a:lnTo>
                    <a:pt x="0" y="246"/>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3" name="Freeform 21"/>
            <p:cNvSpPr>
              <a:spLocks noEditPoints="1"/>
            </p:cNvSpPr>
            <p:nvPr/>
          </p:nvSpPr>
          <p:spPr bwMode="auto">
            <a:xfrm>
              <a:off x="3390900" y="2181225"/>
              <a:ext cx="57150" cy="57150"/>
            </a:xfrm>
            <a:custGeom>
              <a:avLst/>
              <a:gdLst/>
              <a:ahLst/>
              <a:cxnLst>
                <a:cxn ang="0">
                  <a:pos x="18" y="36"/>
                </a:cxn>
                <a:cxn ang="0">
                  <a:pos x="18" y="18"/>
                </a:cxn>
                <a:cxn ang="0">
                  <a:pos x="18" y="0"/>
                </a:cxn>
                <a:cxn ang="0">
                  <a:pos x="18" y="36"/>
                </a:cxn>
                <a:cxn ang="0">
                  <a:pos x="0" y="36"/>
                </a:cxn>
                <a:cxn ang="0">
                  <a:pos x="36" y="36"/>
                </a:cxn>
                <a:cxn ang="0">
                  <a:pos x="0" y="36"/>
                </a:cxn>
                <a:cxn ang="0">
                  <a:pos x="0" y="0"/>
                </a:cxn>
                <a:cxn ang="0">
                  <a:pos x="36" y="0"/>
                </a:cxn>
                <a:cxn ang="0">
                  <a:pos x="0" y="0"/>
                </a:cxn>
              </a:cxnLst>
              <a:rect l="0" t="0" r="r" b="b"/>
              <a:pathLst>
                <a:path w="36" h="36">
                  <a:moveTo>
                    <a:pt x="18" y="36"/>
                  </a:moveTo>
                  <a:lnTo>
                    <a:pt x="18" y="18"/>
                  </a:lnTo>
                  <a:lnTo>
                    <a:pt x="18" y="0"/>
                  </a:lnTo>
                  <a:lnTo>
                    <a:pt x="18" y="36"/>
                  </a:lnTo>
                  <a:close/>
                  <a:moveTo>
                    <a:pt x="0" y="36"/>
                  </a:moveTo>
                  <a:lnTo>
                    <a:pt x="36" y="36"/>
                  </a:lnTo>
                  <a:lnTo>
                    <a:pt x="0" y="36"/>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24" name="Freeform 22"/>
            <p:cNvSpPr>
              <a:spLocks noEditPoints="1"/>
            </p:cNvSpPr>
            <p:nvPr/>
          </p:nvSpPr>
          <p:spPr bwMode="auto">
            <a:xfrm>
              <a:off x="3390900" y="2176463"/>
              <a:ext cx="57150" cy="66675"/>
            </a:xfrm>
            <a:custGeom>
              <a:avLst/>
              <a:gdLst/>
              <a:ahLst/>
              <a:cxnLst>
                <a:cxn ang="0">
                  <a:pos x="15" y="39"/>
                </a:cxn>
                <a:cxn ang="0">
                  <a:pos x="15" y="21"/>
                </a:cxn>
                <a:cxn ang="0">
                  <a:pos x="15" y="3"/>
                </a:cxn>
                <a:cxn ang="0">
                  <a:pos x="21" y="3"/>
                </a:cxn>
                <a:cxn ang="0">
                  <a:pos x="21" y="21"/>
                </a:cxn>
                <a:cxn ang="0">
                  <a:pos x="21" y="39"/>
                </a:cxn>
                <a:cxn ang="0">
                  <a:pos x="15" y="39"/>
                </a:cxn>
                <a:cxn ang="0">
                  <a:pos x="0" y="36"/>
                </a:cxn>
                <a:cxn ang="0">
                  <a:pos x="36" y="36"/>
                </a:cxn>
                <a:cxn ang="0">
                  <a:pos x="36" y="42"/>
                </a:cxn>
                <a:cxn ang="0">
                  <a:pos x="0" y="42"/>
                </a:cxn>
                <a:cxn ang="0">
                  <a:pos x="0" y="36"/>
                </a:cxn>
                <a:cxn ang="0">
                  <a:pos x="0" y="0"/>
                </a:cxn>
                <a:cxn ang="0">
                  <a:pos x="36" y="0"/>
                </a:cxn>
                <a:cxn ang="0">
                  <a:pos x="36" y="6"/>
                </a:cxn>
                <a:cxn ang="0">
                  <a:pos x="0" y="6"/>
                </a:cxn>
                <a:cxn ang="0">
                  <a:pos x="0" y="0"/>
                </a:cxn>
              </a:cxnLst>
              <a:rect l="0" t="0" r="r" b="b"/>
              <a:pathLst>
                <a:path w="36" h="42">
                  <a:moveTo>
                    <a:pt x="15" y="39"/>
                  </a:moveTo>
                  <a:lnTo>
                    <a:pt x="15" y="21"/>
                  </a:lnTo>
                  <a:lnTo>
                    <a:pt x="15" y="3"/>
                  </a:lnTo>
                  <a:lnTo>
                    <a:pt x="21" y="3"/>
                  </a:lnTo>
                  <a:lnTo>
                    <a:pt x="21" y="21"/>
                  </a:lnTo>
                  <a:lnTo>
                    <a:pt x="21" y="39"/>
                  </a:lnTo>
                  <a:lnTo>
                    <a:pt x="15" y="39"/>
                  </a:lnTo>
                  <a:close/>
                  <a:moveTo>
                    <a:pt x="0" y="36"/>
                  </a:moveTo>
                  <a:lnTo>
                    <a:pt x="36" y="36"/>
                  </a:lnTo>
                  <a:lnTo>
                    <a:pt x="36" y="42"/>
                  </a:lnTo>
                  <a:lnTo>
                    <a:pt x="0" y="42"/>
                  </a:lnTo>
                  <a:lnTo>
                    <a:pt x="0" y="36"/>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5" name="Freeform 23"/>
            <p:cNvSpPr>
              <a:spLocks noEditPoints="1"/>
            </p:cNvSpPr>
            <p:nvPr/>
          </p:nvSpPr>
          <p:spPr bwMode="auto">
            <a:xfrm>
              <a:off x="3571875" y="2362200"/>
              <a:ext cx="57150" cy="238125"/>
            </a:xfrm>
            <a:custGeom>
              <a:avLst/>
              <a:gdLst/>
              <a:ahLst/>
              <a:cxnLst>
                <a:cxn ang="0">
                  <a:pos x="18" y="150"/>
                </a:cxn>
                <a:cxn ang="0">
                  <a:pos x="18" y="75"/>
                </a:cxn>
                <a:cxn ang="0">
                  <a:pos x="18" y="0"/>
                </a:cxn>
                <a:cxn ang="0">
                  <a:pos x="18" y="150"/>
                </a:cxn>
                <a:cxn ang="0">
                  <a:pos x="0" y="150"/>
                </a:cxn>
                <a:cxn ang="0">
                  <a:pos x="36" y="150"/>
                </a:cxn>
                <a:cxn ang="0">
                  <a:pos x="0" y="150"/>
                </a:cxn>
                <a:cxn ang="0">
                  <a:pos x="0" y="0"/>
                </a:cxn>
                <a:cxn ang="0">
                  <a:pos x="36" y="0"/>
                </a:cxn>
                <a:cxn ang="0">
                  <a:pos x="0" y="0"/>
                </a:cxn>
              </a:cxnLst>
              <a:rect l="0" t="0" r="r" b="b"/>
              <a:pathLst>
                <a:path w="36" h="150">
                  <a:moveTo>
                    <a:pt x="18" y="150"/>
                  </a:moveTo>
                  <a:lnTo>
                    <a:pt x="18" y="75"/>
                  </a:lnTo>
                  <a:lnTo>
                    <a:pt x="18" y="0"/>
                  </a:lnTo>
                  <a:lnTo>
                    <a:pt x="18" y="150"/>
                  </a:lnTo>
                  <a:close/>
                  <a:moveTo>
                    <a:pt x="0" y="150"/>
                  </a:moveTo>
                  <a:lnTo>
                    <a:pt x="36" y="150"/>
                  </a:lnTo>
                  <a:lnTo>
                    <a:pt x="0" y="150"/>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26" name="Freeform 24"/>
            <p:cNvSpPr>
              <a:spLocks noEditPoints="1"/>
            </p:cNvSpPr>
            <p:nvPr/>
          </p:nvSpPr>
          <p:spPr bwMode="auto">
            <a:xfrm>
              <a:off x="3571875" y="2357438"/>
              <a:ext cx="57150" cy="247650"/>
            </a:xfrm>
            <a:custGeom>
              <a:avLst/>
              <a:gdLst/>
              <a:ahLst/>
              <a:cxnLst>
                <a:cxn ang="0">
                  <a:pos x="15" y="153"/>
                </a:cxn>
                <a:cxn ang="0">
                  <a:pos x="15" y="78"/>
                </a:cxn>
                <a:cxn ang="0">
                  <a:pos x="15" y="3"/>
                </a:cxn>
                <a:cxn ang="0">
                  <a:pos x="21" y="3"/>
                </a:cxn>
                <a:cxn ang="0">
                  <a:pos x="21" y="78"/>
                </a:cxn>
                <a:cxn ang="0">
                  <a:pos x="21" y="153"/>
                </a:cxn>
                <a:cxn ang="0">
                  <a:pos x="15" y="153"/>
                </a:cxn>
                <a:cxn ang="0">
                  <a:pos x="0" y="150"/>
                </a:cxn>
                <a:cxn ang="0">
                  <a:pos x="36" y="150"/>
                </a:cxn>
                <a:cxn ang="0">
                  <a:pos x="36" y="156"/>
                </a:cxn>
                <a:cxn ang="0">
                  <a:pos x="0" y="156"/>
                </a:cxn>
                <a:cxn ang="0">
                  <a:pos x="0" y="150"/>
                </a:cxn>
                <a:cxn ang="0">
                  <a:pos x="0" y="0"/>
                </a:cxn>
                <a:cxn ang="0">
                  <a:pos x="36" y="0"/>
                </a:cxn>
                <a:cxn ang="0">
                  <a:pos x="36" y="6"/>
                </a:cxn>
                <a:cxn ang="0">
                  <a:pos x="0" y="6"/>
                </a:cxn>
                <a:cxn ang="0">
                  <a:pos x="0" y="0"/>
                </a:cxn>
              </a:cxnLst>
              <a:rect l="0" t="0" r="r" b="b"/>
              <a:pathLst>
                <a:path w="36" h="156">
                  <a:moveTo>
                    <a:pt x="15" y="153"/>
                  </a:moveTo>
                  <a:lnTo>
                    <a:pt x="15" y="78"/>
                  </a:lnTo>
                  <a:lnTo>
                    <a:pt x="15" y="3"/>
                  </a:lnTo>
                  <a:lnTo>
                    <a:pt x="21" y="3"/>
                  </a:lnTo>
                  <a:lnTo>
                    <a:pt x="21" y="78"/>
                  </a:lnTo>
                  <a:lnTo>
                    <a:pt x="21" y="153"/>
                  </a:lnTo>
                  <a:lnTo>
                    <a:pt x="15" y="153"/>
                  </a:lnTo>
                  <a:close/>
                  <a:moveTo>
                    <a:pt x="0" y="150"/>
                  </a:moveTo>
                  <a:lnTo>
                    <a:pt x="36" y="150"/>
                  </a:lnTo>
                  <a:lnTo>
                    <a:pt x="36" y="156"/>
                  </a:lnTo>
                  <a:lnTo>
                    <a:pt x="0" y="156"/>
                  </a:lnTo>
                  <a:lnTo>
                    <a:pt x="0" y="150"/>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7" name="Freeform 25"/>
            <p:cNvSpPr>
              <a:spLocks noEditPoints="1"/>
            </p:cNvSpPr>
            <p:nvPr/>
          </p:nvSpPr>
          <p:spPr bwMode="auto">
            <a:xfrm>
              <a:off x="3657600" y="2800350"/>
              <a:ext cx="57150" cy="95250"/>
            </a:xfrm>
            <a:custGeom>
              <a:avLst/>
              <a:gdLst/>
              <a:ahLst/>
              <a:cxnLst>
                <a:cxn ang="0">
                  <a:pos x="18" y="60"/>
                </a:cxn>
                <a:cxn ang="0">
                  <a:pos x="18" y="30"/>
                </a:cxn>
                <a:cxn ang="0">
                  <a:pos x="18" y="0"/>
                </a:cxn>
                <a:cxn ang="0">
                  <a:pos x="18" y="60"/>
                </a:cxn>
                <a:cxn ang="0">
                  <a:pos x="0" y="60"/>
                </a:cxn>
                <a:cxn ang="0">
                  <a:pos x="36" y="60"/>
                </a:cxn>
                <a:cxn ang="0">
                  <a:pos x="0" y="60"/>
                </a:cxn>
                <a:cxn ang="0">
                  <a:pos x="0" y="0"/>
                </a:cxn>
                <a:cxn ang="0">
                  <a:pos x="36" y="0"/>
                </a:cxn>
                <a:cxn ang="0">
                  <a:pos x="0" y="0"/>
                </a:cxn>
              </a:cxnLst>
              <a:rect l="0" t="0" r="r" b="b"/>
              <a:pathLst>
                <a:path w="36" h="60">
                  <a:moveTo>
                    <a:pt x="18" y="60"/>
                  </a:moveTo>
                  <a:lnTo>
                    <a:pt x="18" y="30"/>
                  </a:lnTo>
                  <a:lnTo>
                    <a:pt x="18" y="0"/>
                  </a:lnTo>
                  <a:lnTo>
                    <a:pt x="18" y="60"/>
                  </a:lnTo>
                  <a:close/>
                  <a:moveTo>
                    <a:pt x="0" y="60"/>
                  </a:moveTo>
                  <a:lnTo>
                    <a:pt x="36" y="60"/>
                  </a:lnTo>
                  <a:lnTo>
                    <a:pt x="0" y="60"/>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28" name="Freeform 26"/>
            <p:cNvSpPr>
              <a:spLocks noEditPoints="1"/>
            </p:cNvSpPr>
            <p:nvPr/>
          </p:nvSpPr>
          <p:spPr bwMode="auto">
            <a:xfrm>
              <a:off x="3657600" y="2795588"/>
              <a:ext cx="57150" cy="104775"/>
            </a:xfrm>
            <a:custGeom>
              <a:avLst/>
              <a:gdLst/>
              <a:ahLst/>
              <a:cxnLst>
                <a:cxn ang="0">
                  <a:pos x="15" y="63"/>
                </a:cxn>
                <a:cxn ang="0">
                  <a:pos x="15" y="33"/>
                </a:cxn>
                <a:cxn ang="0">
                  <a:pos x="15" y="3"/>
                </a:cxn>
                <a:cxn ang="0">
                  <a:pos x="21" y="3"/>
                </a:cxn>
                <a:cxn ang="0">
                  <a:pos x="21" y="33"/>
                </a:cxn>
                <a:cxn ang="0">
                  <a:pos x="21" y="63"/>
                </a:cxn>
                <a:cxn ang="0">
                  <a:pos x="15" y="63"/>
                </a:cxn>
                <a:cxn ang="0">
                  <a:pos x="0" y="60"/>
                </a:cxn>
                <a:cxn ang="0">
                  <a:pos x="36" y="60"/>
                </a:cxn>
                <a:cxn ang="0">
                  <a:pos x="36" y="66"/>
                </a:cxn>
                <a:cxn ang="0">
                  <a:pos x="0" y="66"/>
                </a:cxn>
                <a:cxn ang="0">
                  <a:pos x="0" y="60"/>
                </a:cxn>
                <a:cxn ang="0">
                  <a:pos x="0" y="0"/>
                </a:cxn>
                <a:cxn ang="0">
                  <a:pos x="36" y="0"/>
                </a:cxn>
                <a:cxn ang="0">
                  <a:pos x="36" y="6"/>
                </a:cxn>
                <a:cxn ang="0">
                  <a:pos x="0" y="6"/>
                </a:cxn>
                <a:cxn ang="0">
                  <a:pos x="0" y="0"/>
                </a:cxn>
              </a:cxnLst>
              <a:rect l="0" t="0" r="r" b="b"/>
              <a:pathLst>
                <a:path w="36" h="66">
                  <a:moveTo>
                    <a:pt x="15" y="63"/>
                  </a:moveTo>
                  <a:lnTo>
                    <a:pt x="15" y="33"/>
                  </a:lnTo>
                  <a:lnTo>
                    <a:pt x="15" y="3"/>
                  </a:lnTo>
                  <a:lnTo>
                    <a:pt x="21" y="3"/>
                  </a:lnTo>
                  <a:lnTo>
                    <a:pt x="21" y="33"/>
                  </a:lnTo>
                  <a:lnTo>
                    <a:pt x="21" y="63"/>
                  </a:lnTo>
                  <a:lnTo>
                    <a:pt x="15" y="63"/>
                  </a:lnTo>
                  <a:close/>
                  <a:moveTo>
                    <a:pt x="0" y="60"/>
                  </a:moveTo>
                  <a:lnTo>
                    <a:pt x="36" y="60"/>
                  </a:lnTo>
                  <a:lnTo>
                    <a:pt x="36" y="66"/>
                  </a:lnTo>
                  <a:lnTo>
                    <a:pt x="0" y="66"/>
                  </a:lnTo>
                  <a:lnTo>
                    <a:pt x="0" y="60"/>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9" name="Freeform 27"/>
            <p:cNvSpPr>
              <a:spLocks noEditPoints="1"/>
            </p:cNvSpPr>
            <p:nvPr/>
          </p:nvSpPr>
          <p:spPr bwMode="auto">
            <a:xfrm>
              <a:off x="3762375" y="2809875"/>
              <a:ext cx="57150" cy="114300"/>
            </a:xfrm>
            <a:custGeom>
              <a:avLst/>
              <a:gdLst/>
              <a:ahLst/>
              <a:cxnLst>
                <a:cxn ang="0">
                  <a:pos x="18" y="72"/>
                </a:cxn>
                <a:cxn ang="0">
                  <a:pos x="18" y="36"/>
                </a:cxn>
                <a:cxn ang="0">
                  <a:pos x="18" y="0"/>
                </a:cxn>
                <a:cxn ang="0">
                  <a:pos x="18" y="72"/>
                </a:cxn>
                <a:cxn ang="0">
                  <a:pos x="0" y="72"/>
                </a:cxn>
                <a:cxn ang="0">
                  <a:pos x="36" y="72"/>
                </a:cxn>
                <a:cxn ang="0">
                  <a:pos x="0" y="72"/>
                </a:cxn>
                <a:cxn ang="0">
                  <a:pos x="0" y="0"/>
                </a:cxn>
                <a:cxn ang="0">
                  <a:pos x="36" y="0"/>
                </a:cxn>
                <a:cxn ang="0">
                  <a:pos x="0" y="0"/>
                </a:cxn>
              </a:cxnLst>
              <a:rect l="0" t="0" r="r" b="b"/>
              <a:pathLst>
                <a:path w="36" h="72">
                  <a:moveTo>
                    <a:pt x="18" y="72"/>
                  </a:moveTo>
                  <a:lnTo>
                    <a:pt x="18" y="36"/>
                  </a:lnTo>
                  <a:lnTo>
                    <a:pt x="18" y="0"/>
                  </a:lnTo>
                  <a:lnTo>
                    <a:pt x="18" y="72"/>
                  </a:lnTo>
                  <a:close/>
                  <a:moveTo>
                    <a:pt x="0" y="72"/>
                  </a:moveTo>
                  <a:lnTo>
                    <a:pt x="36" y="72"/>
                  </a:lnTo>
                  <a:lnTo>
                    <a:pt x="0" y="72"/>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 name="Freeform 28"/>
            <p:cNvSpPr>
              <a:spLocks noEditPoints="1"/>
            </p:cNvSpPr>
            <p:nvPr/>
          </p:nvSpPr>
          <p:spPr bwMode="auto">
            <a:xfrm>
              <a:off x="3762375" y="2805113"/>
              <a:ext cx="57150" cy="123825"/>
            </a:xfrm>
            <a:custGeom>
              <a:avLst/>
              <a:gdLst/>
              <a:ahLst/>
              <a:cxnLst>
                <a:cxn ang="0">
                  <a:pos x="15" y="75"/>
                </a:cxn>
                <a:cxn ang="0">
                  <a:pos x="15" y="39"/>
                </a:cxn>
                <a:cxn ang="0">
                  <a:pos x="15" y="3"/>
                </a:cxn>
                <a:cxn ang="0">
                  <a:pos x="21" y="3"/>
                </a:cxn>
                <a:cxn ang="0">
                  <a:pos x="21" y="39"/>
                </a:cxn>
                <a:cxn ang="0">
                  <a:pos x="21" y="75"/>
                </a:cxn>
                <a:cxn ang="0">
                  <a:pos x="15" y="75"/>
                </a:cxn>
                <a:cxn ang="0">
                  <a:pos x="0" y="72"/>
                </a:cxn>
                <a:cxn ang="0">
                  <a:pos x="36" y="72"/>
                </a:cxn>
                <a:cxn ang="0">
                  <a:pos x="36" y="78"/>
                </a:cxn>
                <a:cxn ang="0">
                  <a:pos x="0" y="78"/>
                </a:cxn>
                <a:cxn ang="0">
                  <a:pos x="0" y="72"/>
                </a:cxn>
                <a:cxn ang="0">
                  <a:pos x="0" y="0"/>
                </a:cxn>
                <a:cxn ang="0">
                  <a:pos x="36" y="0"/>
                </a:cxn>
                <a:cxn ang="0">
                  <a:pos x="36" y="6"/>
                </a:cxn>
                <a:cxn ang="0">
                  <a:pos x="0" y="6"/>
                </a:cxn>
                <a:cxn ang="0">
                  <a:pos x="0" y="0"/>
                </a:cxn>
              </a:cxnLst>
              <a:rect l="0" t="0" r="r" b="b"/>
              <a:pathLst>
                <a:path w="36" h="78">
                  <a:moveTo>
                    <a:pt x="15" y="75"/>
                  </a:moveTo>
                  <a:lnTo>
                    <a:pt x="15" y="39"/>
                  </a:lnTo>
                  <a:lnTo>
                    <a:pt x="15" y="3"/>
                  </a:lnTo>
                  <a:lnTo>
                    <a:pt x="21" y="3"/>
                  </a:lnTo>
                  <a:lnTo>
                    <a:pt x="21" y="39"/>
                  </a:lnTo>
                  <a:lnTo>
                    <a:pt x="21" y="75"/>
                  </a:lnTo>
                  <a:lnTo>
                    <a:pt x="15" y="75"/>
                  </a:lnTo>
                  <a:close/>
                  <a:moveTo>
                    <a:pt x="0" y="72"/>
                  </a:moveTo>
                  <a:lnTo>
                    <a:pt x="36" y="72"/>
                  </a:lnTo>
                  <a:lnTo>
                    <a:pt x="36" y="78"/>
                  </a:lnTo>
                  <a:lnTo>
                    <a:pt x="0" y="78"/>
                  </a:lnTo>
                  <a:lnTo>
                    <a:pt x="0" y="72"/>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31" name="Freeform 29"/>
            <p:cNvSpPr>
              <a:spLocks/>
            </p:cNvSpPr>
            <p:nvPr/>
          </p:nvSpPr>
          <p:spPr bwMode="auto">
            <a:xfrm>
              <a:off x="1119188" y="1366838"/>
              <a:ext cx="2667000" cy="1503363"/>
            </a:xfrm>
            <a:custGeom>
              <a:avLst/>
              <a:gdLst/>
              <a:ahLst/>
              <a:cxnLst>
                <a:cxn ang="0">
                  <a:pos x="484" y="1970"/>
                </a:cxn>
                <a:cxn ang="0">
                  <a:pos x="1215" y="1283"/>
                </a:cxn>
                <a:cxn ang="0">
                  <a:pos x="1664" y="883"/>
                </a:cxn>
                <a:cxn ang="0">
                  <a:pos x="2050" y="569"/>
                </a:cxn>
                <a:cxn ang="0">
                  <a:pos x="2461" y="232"/>
                </a:cxn>
                <a:cxn ang="0">
                  <a:pos x="2678" y="86"/>
                </a:cxn>
                <a:cxn ang="0">
                  <a:pos x="2881" y="8"/>
                </a:cxn>
                <a:cxn ang="0">
                  <a:pos x="2949" y="0"/>
                </a:cxn>
                <a:cxn ang="0">
                  <a:pos x="3075" y="20"/>
                </a:cxn>
                <a:cxn ang="0">
                  <a:pos x="3139" y="52"/>
                </a:cxn>
                <a:cxn ang="0">
                  <a:pos x="3258" y="165"/>
                </a:cxn>
                <a:cxn ang="0">
                  <a:pos x="3424" y="429"/>
                </a:cxn>
                <a:cxn ang="0">
                  <a:pos x="3621" y="861"/>
                </a:cxn>
                <a:cxn ang="0">
                  <a:pos x="3749" y="1171"/>
                </a:cxn>
                <a:cxn ang="0">
                  <a:pos x="3859" y="1402"/>
                </a:cxn>
                <a:cxn ang="0">
                  <a:pos x="3998" y="1613"/>
                </a:cxn>
                <a:cxn ang="0">
                  <a:pos x="4159" y="1860"/>
                </a:cxn>
                <a:cxn ang="0">
                  <a:pos x="4207" y="2017"/>
                </a:cxn>
                <a:cxn ang="0">
                  <a:pos x="4275" y="2360"/>
                </a:cxn>
                <a:cxn ang="0">
                  <a:pos x="4310" y="2473"/>
                </a:cxn>
                <a:cxn ang="0">
                  <a:pos x="4345" y="2507"/>
                </a:cxn>
                <a:cxn ang="0">
                  <a:pos x="4363" y="2510"/>
                </a:cxn>
                <a:cxn ang="0">
                  <a:pos x="4433" y="2503"/>
                </a:cxn>
                <a:cxn ang="0">
                  <a:pos x="4473" y="2515"/>
                </a:cxn>
                <a:cxn ang="0">
                  <a:pos x="4387" y="2526"/>
                </a:cxn>
                <a:cxn ang="0">
                  <a:pos x="4339" y="2521"/>
                </a:cxn>
                <a:cxn ang="0">
                  <a:pos x="4314" y="2505"/>
                </a:cxn>
                <a:cxn ang="0">
                  <a:pos x="4277" y="2429"/>
                </a:cxn>
                <a:cxn ang="0">
                  <a:pos x="4228" y="2199"/>
                </a:cxn>
                <a:cxn ang="0">
                  <a:pos x="4144" y="1866"/>
                </a:cxn>
                <a:cxn ang="0">
                  <a:pos x="4025" y="1676"/>
                </a:cxn>
                <a:cxn ang="0">
                  <a:pos x="3895" y="1492"/>
                </a:cxn>
                <a:cxn ang="0">
                  <a:pos x="3772" y="1267"/>
                </a:cxn>
                <a:cxn ang="0">
                  <a:pos x="3650" y="976"/>
                </a:cxn>
                <a:cxn ang="0">
                  <a:pos x="3462" y="540"/>
                </a:cxn>
                <a:cxn ang="0">
                  <a:pos x="3303" y="252"/>
                </a:cxn>
                <a:cxn ang="0">
                  <a:pos x="3189" y="113"/>
                </a:cxn>
                <a:cxn ang="0">
                  <a:pos x="3070" y="35"/>
                </a:cxn>
                <a:cxn ang="0">
                  <a:pos x="3011" y="20"/>
                </a:cxn>
                <a:cxn ang="0">
                  <a:pos x="2884" y="23"/>
                </a:cxn>
                <a:cxn ang="0">
                  <a:pos x="2755" y="66"/>
                </a:cxn>
                <a:cxn ang="0">
                  <a:pos x="2544" y="190"/>
                </a:cxn>
                <a:cxn ang="0">
                  <a:pos x="2233" y="438"/>
                </a:cxn>
                <a:cxn ang="0">
                  <a:pos x="1778" y="811"/>
                </a:cxn>
                <a:cxn ang="0">
                  <a:pos x="1457" y="1085"/>
                </a:cxn>
                <a:cxn ang="0">
                  <a:pos x="741" y="1748"/>
                </a:cxn>
                <a:cxn ang="0">
                  <a:pos x="14" y="2429"/>
                </a:cxn>
              </a:cxnLst>
              <a:rect l="0" t="0" r="r" b="b"/>
              <a:pathLst>
                <a:path w="4481" h="2526">
                  <a:moveTo>
                    <a:pt x="3" y="2418"/>
                  </a:moveTo>
                  <a:lnTo>
                    <a:pt x="240" y="2199"/>
                  </a:lnTo>
                  <a:lnTo>
                    <a:pt x="484" y="1970"/>
                  </a:lnTo>
                  <a:lnTo>
                    <a:pt x="730" y="1737"/>
                  </a:lnTo>
                  <a:lnTo>
                    <a:pt x="975" y="1506"/>
                  </a:lnTo>
                  <a:lnTo>
                    <a:pt x="1215" y="1283"/>
                  </a:lnTo>
                  <a:lnTo>
                    <a:pt x="1446" y="1074"/>
                  </a:lnTo>
                  <a:lnTo>
                    <a:pt x="1557" y="975"/>
                  </a:lnTo>
                  <a:lnTo>
                    <a:pt x="1664" y="883"/>
                  </a:lnTo>
                  <a:lnTo>
                    <a:pt x="1767" y="798"/>
                  </a:lnTo>
                  <a:lnTo>
                    <a:pt x="1865" y="719"/>
                  </a:lnTo>
                  <a:lnTo>
                    <a:pt x="2050" y="569"/>
                  </a:lnTo>
                  <a:lnTo>
                    <a:pt x="2222" y="425"/>
                  </a:lnTo>
                  <a:lnTo>
                    <a:pt x="2383" y="292"/>
                  </a:lnTo>
                  <a:lnTo>
                    <a:pt x="2461" y="232"/>
                  </a:lnTo>
                  <a:lnTo>
                    <a:pt x="2535" y="177"/>
                  </a:lnTo>
                  <a:lnTo>
                    <a:pt x="2608" y="128"/>
                  </a:lnTo>
                  <a:lnTo>
                    <a:pt x="2678" y="86"/>
                  </a:lnTo>
                  <a:lnTo>
                    <a:pt x="2748" y="51"/>
                  </a:lnTo>
                  <a:lnTo>
                    <a:pt x="2816" y="25"/>
                  </a:lnTo>
                  <a:lnTo>
                    <a:pt x="2881" y="8"/>
                  </a:lnTo>
                  <a:cubicBezTo>
                    <a:pt x="2882" y="8"/>
                    <a:pt x="2882" y="8"/>
                    <a:pt x="2883" y="8"/>
                  </a:cubicBezTo>
                  <a:lnTo>
                    <a:pt x="2948" y="1"/>
                  </a:lnTo>
                  <a:cubicBezTo>
                    <a:pt x="2948" y="0"/>
                    <a:pt x="2949" y="0"/>
                    <a:pt x="2949" y="0"/>
                  </a:cubicBezTo>
                  <a:lnTo>
                    <a:pt x="3012" y="4"/>
                  </a:lnTo>
                  <a:cubicBezTo>
                    <a:pt x="3012" y="5"/>
                    <a:pt x="3013" y="5"/>
                    <a:pt x="3013" y="5"/>
                  </a:cubicBezTo>
                  <a:lnTo>
                    <a:pt x="3075" y="20"/>
                  </a:lnTo>
                  <a:cubicBezTo>
                    <a:pt x="3076" y="20"/>
                    <a:pt x="3077" y="20"/>
                    <a:pt x="3077" y="20"/>
                  </a:cubicBezTo>
                  <a:lnTo>
                    <a:pt x="3138" y="51"/>
                  </a:lnTo>
                  <a:cubicBezTo>
                    <a:pt x="3139" y="52"/>
                    <a:pt x="3139" y="52"/>
                    <a:pt x="3139" y="52"/>
                  </a:cubicBezTo>
                  <a:lnTo>
                    <a:pt x="3199" y="100"/>
                  </a:lnTo>
                  <a:cubicBezTo>
                    <a:pt x="3200" y="100"/>
                    <a:pt x="3200" y="101"/>
                    <a:pt x="3200" y="101"/>
                  </a:cubicBezTo>
                  <a:lnTo>
                    <a:pt x="3258" y="165"/>
                  </a:lnTo>
                  <a:lnTo>
                    <a:pt x="3316" y="243"/>
                  </a:lnTo>
                  <a:lnTo>
                    <a:pt x="3371" y="331"/>
                  </a:lnTo>
                  <a:lnTo>
                    <a:pt x="3424" y="429"/>
                  </a:lnTo>
                  <a:lnTo>
                    <a:pt x="3477" y="533"/>
                  </a:lnTo>
                  <a:lnTo>
                    <a:pt x="3527" y="641"/>
                  </a:lnTo>
                  <a:lnTo>
                    <a:pt x="3621" y="861"/>
                  </a:lnTo>
                  <a:lnTo>
                    <a:pt x="3665" y="970"/>
                  </a:lnTo>
                  <a:lnTo>
                    <a:pt x="3708" y="1073"/>
                  </a:lnTo>
                  <a:lnTo>
                    <a:pt x="3749" y="1171"/>
                  </a:lnTo>
                  <a:lnTo>
                    <a:pt x="3787" y="1260"/>
                  </a:lnTo>
                  <a:lnTo>
                    <a:pt x="3824" y="1337"/>
                  </a:lnTo>
                  <a:lnTo>
                    <a:pt x="3859" y="1402"/>
                  </a:lnTo>
                  <a:lnTo>
                    <a:pt x="3908" y="1483"/>
                  </a:lnTo>
                  <a:lnTo>
                    <a:pt x="3955" y="1553"/>
                  </a:lnTo>
                  <a:lnTo>
                    <a:pt x="3998" y="1613"/>
                  </a:lnTo>
                  <a:lnTo>
                    <a:pt x="4038" y="1667"/>
                  </a:lnTo>
                  <a:lnTo>
                    <a:pt x="4106" y="1762"/>
                  </a:lnTo>
                  <a:lnTo>
                    <a:pt x="4159" y="1860"/>
                  </a:lnTo>
                  <a:cubicBezTo>
                    <a:pt x="4159" y="1860"/>
                    <a:pt x="4159" y="1860"/>
                    <a:pt x="4159" y="1861"/>
                  </a:cubicBezTo>
                  <a:lnTo>
                    <a:pt x="4185" y="1934"/>
                  </a:lnTo>
                  <a:lnTo>
                    <a:pt x="4207" y="2017"/>
                  </a:lnTo>
                  <a:lnTo>
                    <a:pt x="4243" y="2196"/>
                  </a:lnTo>
                  <a:lnTo>
                    <a:pt x="4259" y="2281"/>
                  </a:lnTo>
                  <a:lnTo>
                    <a:pt x="4275" y="2360"/>
                  </a:lnTo>
                  <a:lnTo>
                    <a:pt x="4292" y="2425"/>
                  </a:lnTo>
                  <a:lnTo>
                    <a:pt x="4311" y="2475"/>
                  </a:lnTo>
                  <a:lnTo>
                    <a:pt x="4310" y="2473"/>
                  </a:lnTo>
                  <a:lnTo>
                    <a:pt x="4327" y="2496"/>
                  </a:lnTo>
                  <a:lnTo>
                    <a:pt x="4325" y="2494"/>
                  </a:lnTo>
                  <a:lnTo>
                    <a:pt x="4345" y="2507"/>
                  </a:lnTo>
                  <a:lnTo>
                    <a:pt x="4342" y="2506"/>
                  </a:lnTo>
                  <a:lnTo>
                    <a:pt x="4365" y="2511"/>
                  </a:lnTo>
                  <a:lnTo>
                    <a:pt x="4363" y="2510"/>
                  </a:lnTo>
                  <a:lnTo>
                    <a:pt x="4387" y="2510"/>
                  </a:lnTo>
                  <a:lnTo>
                    <a:pt x="4386" y="2511"/>
                  </a:lnTo>
                  <a:lnTo>
                    <a:pt x="4433" y="2503"/>
                  </a:lnTo>
                  <a:lnTo>
                    <a:pt x="4472" y="2499"/>
                  </a:lnTo>
                  <a:cubicBezTo>
                    <a:pt x="4476" y="2499"/>
                    <a:pt x="4480" y="2502"/>
                    <a:pt x="4480" y="2507"/>
                  </a:cubicBezTo>
                  <a:cubicBezTo>
                    <a:pt x="4481" y="2511"/>
                    <a:pt x="4478" y="2515"/>
                    <a:pt x="4473" y="2515"/>
                  </a:cubicBezTo>
                  <a:lnTo>
                    <a:pt x="4436" y="2518"/>
                  </a:lnTo>
                  <a:lnTo>
                    <a:pt x="4389" y="2526"/>
                  </a:lnTo>
                  <a:cubicBezTo>
                    <a:pt x="4388" y="2526"/>
                    <a:pt x="4388" y="2526"/>
                    <a:pt x="4387" y="2526"/>
                  </a:cubicBezTo>
                  <a:lnTo>
                    <a:pt x="4363" y="2526"/>
                  </a:lnTo>
                  <a:cubicBezTo>
                    <a:pt x="4363" y="2526"/>
                    <a:pt x="4362" y="2526"/>
                    <a:pt x="4362" y="2526"/>
                  </a:cubicBezTo>
                  <a:lnTo>
                    <a:pt x="4339" y="2521"/>
                  </a:lnTo>
                  <a:cubicBezTo>
                    <a:pt x="4338" y="2521"/>
                    <a:pt x="4337" y="2521"/>
                    <a:pt x="4336" y="2520"/>
                  </a:cubicBezTo>
                  <a:lnTo>
                    <a:pt x="4316" y="2507"/>
                  </a:lnTo>
                  <a:cubicBezTo>
                    <a:pt x="4315" y="2507"/>
                    <a:pt x="4315" y="2506"/>
                    <a:pt x="4314" y="2505"/>
                  </a:cubicBezTo>
                  <a:lnTo>
                    <a:pt x="4297" y="2482"/>
                  </a:lnTo>
                  <a:cubicBezTo>
                    <a:pt x="4297" y="2482"/>
                    <a:pt x="4296" y="2481"/>
                    <a:pt x="4296" y="2480"/>
                  </a:cubicBezTo>
                  <a:lnTo>
                    <a:pt x="4277" y="2429"/>
                  </a:lnTo>
                  <a:lnTo>
                    <a:pt x="4260" y="2363"/>
                  </a:lnTo>
                  <a:lnTo>
                    <a:pt x="4244" y="2284"/>
                  </a:lnTo>
                  <a:lnTo>
                    <a:pt x="4228" y="2199"/>
                  </a:lnTo>
                  <a:lnTo>
                    <a:pt x="4192" y="2022"/>
                  </a:lnTo>
                  <a:lnTo>
                    <a:pt x="4170" y="1939"/>
                  </a:lnTo>
                  <a:lnTo>
                    <a:pt x="4144" y="1866"/>
                  </a:lnTo>
                  <a:lnTo>
                    <a:pt x="4144" y="1867"/>
                  </a:lnTo>
                  <a:lnTo>
                    <a:pt x="4093" y="1771"/>
                  </a:lnTo>
                  <a:lnTo>
                    <a:pt x="4025" y="1676"/>
                  </a:lnTo>
                  <a:lnTo>
                    <a:pt x="3985" y="1622"/>
                  </a:lnTo>
                  <a:lnTo>
                    <a:pt x="3942" y="1562"/>
                  </a:lnTo>
                  <a:lnTo>
                    <a:pt x="3895" y="1492"/>
                  </a:lnTo>
                  <a:lnTo>
                    <a:pt x="3844" y="1409"/>
                  </a:lnTo>
                  <a:lnTo>
                    <a:pt x="3809" y="1344"/>
                  </a:lnTo>
                  <a:lnTo>
                    <a:pt x="3772" y="1267"/>
                  </a:lnTo>
                  <a:lnTo>
                    <a:pt x="3734" y="1178"/>
                  </a:lnTo>
                  <a:lnTo>
                    <a:pt x="3693" y="1080"/>
                  </a:lnTo>
                  <a:lnTo>
                    <a:pt x="3650" y="976"/>
                  </a:lnTo>
                  <a:lnTo>
                    <a:pt x="3606" y="868"/>
                  </a:lnTo>
                  <a:lnTo>
                    <a:pt x="3512" y="648"/>
                  </a:lnTo>
                  <a:lnTo>
                    <a:pt x="3462" y="540"/>
                  </a:lnTo>
                  <a:lnTo>
                    <a:pt x="3410" y="436"/>
                  </a:lnTo>
                  <a:lnTo>
                    <a:pt x="3358" y="340"/>
                  </a:lnTo>
                  <a:lnTo>
                    <a:pt x="3303" y="252"/>
                  </a:lnTo>
                  <a:lnTo>
                    <a:pt x="3247" y="176"/>
                  </a:lnTo>
                  <a:lnTo>
                    <a:pt x="3189" y="112"/>
                  </a:lnTo>
                  <a:lnTo>
                    <a:pt x="3189" y="113"/>
                  </a:lnTo>
                  <a:lnTo>
                    <a:pt x="3129" y="65"/>
                  </a:lnTo>
                  <a:lnTo>
                    <a:pt x="3131" y="66"/>
                  </a:lnTo>
                  <a:lnTo>
                    <a:pt x="3070" y="35"/>
                  </a:lnTo>
                  <a:lnTo>
                    <a:pt x="3072" y="35"/>
                  </a:lnTo>
                  <a:lnTo>
                    <a:pt x="3010" y="20"/>
                  </a:lnTo>
                  <a:lnTo>
                    <a:pt x="3011" y="20"/>
                  </a:lnTo>
                  <a:lnTo>
                    <a:pt x="2948" y="16"/>
                  </a:lnTo>
                  <a:lnTo>
                    <a:pt x="2949" y="16"/>
                  </a:lnTo>
                  <a:lnTo>
                    <a:pt x="2884" y="23"/>
                  </a:lnTo>
                  <a:lnTo>
                    <a:pt x="2885" y="23"/>
                  </a:lnTo>
                  <a:lnTo>
                    <a:pt x="2821" y="40"/>
                  </a:lnTo>
                  <a:lnTo>
                    <a:pt x="2755" y="66"/>
                  </a:lnTo>
                  <a:lnTo>
                    <a:pt x="2687" y="99"/>
                  </a:lnTo>
                  <a:lnTo>
                    <a:pt x="2617" y="141"/>
                  </a:lnTo>
                  <a:lnTo>
                    <a:pt x="2544" y="190"/>
                  </a:lnTo>
                  <a:lnTo>
                    <a:pt x="2470" y="245"/>
                  </a:lnTo>
                  <a:lnTo>
                    <a:pt x="2394" y="305"/>
                  </a:lnTo>
                  <a:lnTo>
                    <a:pt x="2233" y="438"/>
                  </a:lnTo>
                  <a:lnTo>
                    <a:pt x="2061" y="582"/>
                  </a:lnTo>
                  <a:lnTo>
                    <a:pt x="1875" y="732"/>
                  </a:lnTo>
                  <a:lnTo>
                    <a:pt x="1778" y="811"/>
                  </a:lnTo>
                  <a:lnTo>
                    <a:pt x="1675" y="896"/>
                  </a:lnTo>
                  <a:lnTo>
                    <a:pt x="1568" y="987"/>
                  </a:lnTo>
                  <a:lnTo>
                    <a:pt x="1457" y="1085"/>
                  </a:lnTo>
                  <a:lnTo>
                    <a:pt x="1226" y="1294"/>
                  </a:lnTo>
                  <a:lnTo>
                    <a:pt x="986" y="1517"/>
                  </a:lnTo>
                  <a:lnTo>
                    <a:pt x="741" y="1748"/>
                  </a:lnTo>
                  <a:lnTo>
                    <a:pt x="495" y="1981"/>
                  </a:lnTo>
                  <a:lnTo>
                    <a:pt x="251" y="2210"/>
                  </a:lnTo>
                  <a:lnTo>
                    <a:pt x="14" y="2429"/>
                  </a:lnTo>
                  <a:cubicBezTo>
                    <a:pt x="11" y="2432"/>
                    <a:pt x="6" y="2432"/>
                    <a:pt x="3" y="2429"/>
                  </a:cubicBezTo>
                  <a:cubicBezTo>
                    <a:pt x="0" y="2426"/>
                    <a:pt x="0" y="2421"/>
                    <a:pt x="3" y="2418"/>
                  </a:cubicBez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32" name="Rectangle 30"/>
            <p:cNvSpPr>
              <a:spLocks noChangeArrowheads="1"/>
            </p:cNvSpPr>
            <p:nvPr/>
          </p:nvSpPr>
          <p:spPr bwMode="auto">
            <a:xfrm>
              <a:off x="1066800" y="2752725"/>
              <a:ext cx="114300" cy="114300"/>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33" name="Freeform 31"/>
            <p:cNvSpPr>
              <a:spLocks noEditPoints="1"/>
            </p:cNvSpPr>
            <p:nvPr/>
          </p:nvSpPr>
          <p:spPr bwMode="auto">
            <a:xfrm>
              <a:off x="1062038" y="2747963"/>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34" name="Rectangle 32"/>
            <p:cNvSpPr>
              <a:spLocks noChangeArrowheads="1"/>
            </p:cNvSpPr>
            <p:nvPr/>
          </p:nvSpPr>
          <p:spPr bwMode="auto">
            <a:xfrm>
              <a:off x="2181225" y="1733550"/>
              <a:ext cx="114300" cy="114300"/>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35" name="Freeform 33"/>
            <p:cNvSpPr>
              <a:spLocks noEditPoints="1"/>
            </p:cNvSpPr>
            <p:nvPr/>
          </p:nvSpPr>
          <p:spPr bwMode="auto">
            <a:xfrm>
              <a:off x="2176463" y="1728788"/>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36" name="Rectangle 34"/>
            <p:cNvSpPr>
              <a:spLocks noChangeArrowheads="1"/>
            </p:cNvSpPr>
            <p:nvPr/>
          </p:nvSpPr>
          <p:spPr bwMode="auto">
            <a:xfrm>
              <a:off x="2895600" y="1323975"/>
              <a:ext cx="114300" cy="114300"/>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37" name="Freeform 35"/>
            <p:cNvSpPr>
              <a:spLocks noEditPoints="1"/>
            </p:cNvSpPr>
            <p:nvPr/>
          </p:nvSpPr>
          <p:spPr bwMode="auto">
            <a:xfrm>
              <a:off x="2890838" y="1319213"/>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38" name="Rectangle 36"/>
            <p:cNvSpPr>
              <a:spLocks noChangeArrowheads="1"/>
            </p:cNvSpPr>
            <p:nvPr/>
          </p:nvSpPr>
          <p:spPr bwMode="auto">
            <a:xfrm>
              <a:off x="3362325" y="2143125"/>
              <a:ext cx="114300" cy="114300"/>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39" name="Freeform 37"/>
            <p:cNvSpPr>
              <a:spLocks noEditPoints="1"/>
            </p:cNvSpPr>
            <p:nvPr/>
          </p:nvSpPr>
          <p:spPr bwMode="auto">
            <a:xfrm>
              <a:off x="3357563" y="2138363"/>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40" name="Rectangle 38"/>
            <p:cNvSpPr>
              <a:spLocks noChangeArrowheads="1"/>
            </p:cNvSpPr>
            <p:nvPr/>
          </p:nvSpPr>
          <p:spPr bwMode="auto">
            <a:xfrm>
              <a:off x="3533775" y="2419350"/>
              <a:ext cx="114300" cy="114300"/>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41" name="Freeform 39"/>
            <p:cNvSpPr>
              <a:spLocks noEditPoints="1"/>
            </p:cNvSpPr>
            <p:nvPr/>
          </p:nvSpPr>
          <p:spPr bwMode="auto">
            <a:xfrm>
              <a:off x="3529013" y="2414588"/>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42" name="Rectangle 40"/>
            <p:cNvSpPr>
              <a:spLocks noChangeArrowheads="1"/>
            </p:cNvSpPr>
            <p:nvPr/>
          </p:nvSpPr>
          <p:spPr bwMode="auto">
            <a:xfrm>
              <a:off x="3629025" y="2781300"/>
              <a:ext cx="114300" cy="114300"/>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43" name="Freeform 41"/>
            <p:cNvSpPr>
              <a:spLocks noEditPoints="1"/>
            </p:cNvSpPr>
            <p:nvPr/>
          </p:nvSpPr>
          <p:spPr bwMode="auto">
            <a:xfrm>
              <a:off x="3624263" y="2776538"/>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44" name="Rectangle 42"/>
            <p:cNvSpPr>
              <a:spLocks noChangeArrowheads="1"/>
            </p:cNvSpPr>
            <p:nvPr/>
          </p:nvSpPr>
          <p:spPr bwMode="auto">
            <a:xfrm>
              <a:off x="3724275" y="2800350"/>
              <a:ext cx="114300" cy="114300"/>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45" name="Freeform 43"/>
            <p:cNvSpPr>
              <a:spLocks noEditPoints="1"/>
            </p:cNvSpPr>
            <p:nvPr/>
          </p:nvSpPr>
          <p:spPr bwMode="auto">
            <a:xfrm>
              <a:off x="3719513" y="2795588"/>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46" name="Freeform 48"/>
            <p:cNvSpPr>
              <a:spLocks noEditPoints="1"/>
            </p:cNvSpPr>
            <p:nvPr/>
          </p:nvSpPr>
          <p:spPr bwMode="auto">
            <a:xfrm>
              <a:off x="2933700" y="2733675"/>
              <a:ext cx="57150" cy="57150"/>
            </a:xfrm>
            <a:custGeom>
              <a:avLst/>
              <a:gdLst/>
              <a:ahLst/>
              <a:cxnLst>
                <a:cxn ang="0">
                  <a:pos x="18" y="36"/>
                </a:cxn>
                <a:cxn ang="0">
                  <a:pos x="18" y="18"/>
                </a:cxn>
                <a:cxn ang="0">
                  <a:pos x="18" y="0"/>
                </a:cxn>
                <a:cxn ang="0">
                  <a:pos x="18" y="36"/>
                </a:cxn>
                <a:cxn ang="0">
                  <a:pos x="0" y="36"/>
                </a:cxn>
                <a:cxn ang="0">
                  <a:pos x="36" y="36"/>
                </a:cxn>
                <a:cxn ang="0">
                  <a:pos x="0" y="36"/>
                </a:cxn>
                <a:cxn ang="0">
                  <a:pos x="0" y="0"/>
                </a:cxn>
                <a:cxn ang="0">
                  <a:pos x="36" y="0"/>
                </a:cxn>
                <a:cxn ang="0">
                  <a:pos x="0" y="0"/>
                </a:cxn>
              </a:cxnLst>
              <a:rect l="0" t="0" r="r" b="b"/>
              <a:pathLst>
                <a:path w="36" h="36">
                  <a:moveTo>
                    <a:pt x="18" y="36"/>
                  </a:moveTo>
                  <a:lnTo>
                    <a:pt x="18" y="18"/>
                  </a:lnTo>
                  <a:lnTo>
                    <a:pt x="18" y="0"/>
                  </a:lnTo>
                  <a:lnTo>
                    <a:pt x="18" y="36"/>
                  </a:lnTo>
                  <a:close/>
                  <a:moveTo>
                    <a:pt x="0" y="36"/>
                  </a:moveTo>
                  <a:lnTo>
                    <a:pt x="36" y="36"/>
                  </a:lnTo>
                  <a:lnTo>
                    <a:pt x="0" y="36"/>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47" name="Freeform 52"/>
            <p:cNvSpPr>
              <a:spLocks noEditPoints="1"/>
            </p:cNvSpPr>
            <p:nvPr/>
          </p:nvSpPr>
          <p:spPr bwMode="auto">
            <a:xfrm>
              <a:off x="3571875" y="3028950"/>
              <a:ext cx="57150" cy="66675"/>
            </a:xfrm>
            <a:custGeom>
              <a:avLst/>
              <a:gdLst/>
              <a:ahLst/>
              <a:cxnLst>
                <a:cxn ang="0">
                  <a:pos x="18" y="42"/>
                </a:cxn>
                <a:cxn ang="0">
                  <a:pos x="18" y="21"/>
                </a:cxn>
                <a:cxn ang="0">
                  <a:pos x="18" y="0"/>
                </a:cxn>
                <a:cxn ang="0">
                  <a:pos x="18" y="42"/>
                </a:cxn>
                <a:cxn ang="0">
                  <a:pos x="0" y="42"/>
                </a:cxn>
                <a:cxn ang="0">
                  <a:pos x="36" y="42"/>
                </a:cxn>
                <a:cxn ang="0">
                  <a:pos x="0" y="42"/>
                </a:cxn>
                <a:cxn ang="0">
                  <a:pos x="0" y="0"/>
                </a:cxn>
                <a:cxn ang="0">
                  <a:pos x="36" y="0"/>
                </a:cxn>
                <a:cxn ang="0">
                  <a:pos x="0" y="0"/>
                </a:cxn>
              </a:cxnLst>
              <a:rect l="0" t="0" r="r" b="b"/>
              <a:pathLst>
                <a:path w="36" h="42">
                  <a:moveTo>
                    <a:pt x="18" y="42"/>
                  </a:moveTo>
                  <a:lnTo>
                    <a:pt x="18" y="21"/>
                  </a:lnTo>
                  <a:lnTo>
                    <a:pt x="18" y="0"/>
                  </a:lnTo>
                  <a:lnTo>
                    <a:pt x="18" y="42"/>
                  </a:lnTo>
                  <a:close/>
                  <a:moveTo>
                    <a:pt x="0" y="42"/>
                  </a:moveTo>
                  <a:lnTo>
                    <a:pt x="36" y="42"/>
                  </a:lnTo>
                  <a:lnTo>
                    <a:pt x="0" y="42"/>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48" name="Freeform 56"/>
            <p:cNvSpPr>
              <a:spLocks noEditPoints="1"/>
            </p:cNvSpPr>
            <p:nvPr/>
          </p:nvSpPr>
          <p:spPr bwMode="auto">
            <a:xfrm>
              <a:off x="3762375" y="2933700"/>
              <a:ext cx="57150" cy="314325"/>
            </a:xfrm>
            <a:custGeom>
              <a:avLst/>
              <a:gdLst/>
              <a:ahLst/>
              <a:cxnLst>
                <a:cxn ang="0">
                  <a:pos x="18" y="198"/>
                </a:cxn>
                <a:cxn ang="0">
                  <a:pos x="18" y="99"/>
                </a:cxn>
                <a:cxn ang="0">
                  <a:pos x="18" y="0"/>
                </a:cxn>
                <a:cxn ang="0">
                  <a:pos x="18" y="198"/>
                </a:cxn>
                <a:cxn ang="0">
                  <a:pos x="0" y="198"/>
                </a:cxn>
                <a:cxn ang="0">
                  <a:pos x="36" y="198"/>
                </a:cxn>
                <a:cxn ang="0">
                  <a:pos x="0" y="198"/>
                </a:cxn>
                <a:cxn ang="0">
                  <a:pos x="0" y="0"/>
                </a:cxn>
                <a:cxn ang="0">
                  <a:pos x="36" y="0"/>
                </a:cxn>
                <a:cxn ang="0">
                  <a:pos x="0" y="0"/>
                </a:cxn>
              </a:cxnLst>
              <a:rect l="0" t="0" r="r" b="b"/>
              <a:pathLst>
                <a:path w="36" h="198">
                  <a:moveTo>
                    <a:pt x="18" y="198"/>
                  </a:moveTo>
                  <a:lnTo>
                    <a:pt x="18" y="99"/>
                  </a:lnTo>
                  <a:lnTo>
                    <a:pt x="18" y="0"/>
                  </a:lnTo>
                  <a:lnTo>
                    <a:pt x="18" y="198"/>
                  </a:lnTo>
                  <a:close/>
                  <a:moveTo>
                    <a:pt x="0" y="198"/>
                  </a:moveTo>
                  <a:lnTo>
                    <a:pt x="36" y="198"/>
                  </a:lnTo>
                  <a:lnTo>
                    <a:pt x="0" y="198"/>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49" name="Rectangle 83"/>
            <p:cNvSpPr>
              <a:spLocks noChangeArrowheads="1"/>
            </p:cNvSpPr>
            <p:nvPr/>
          </p:nvSpPr>
          <p:spPr bwMode="auto">
            <a:xfrm>
              <a:off x="900085" y="3343275"/>
              <a:ext cx="18097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9900"/>
                  </a:solidFill>
                  <a:effectLst/>
                  <a:latin typeface="Times New Roman" pitchFamily="18" charset="0"/>
                  <a:cs typeface="Arial" pitchFamily="34" charset="0"/>
                </a:rPr>
                <a:t>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50" name="Rectangle 84"/>
            <p:cNvSpPr>
              <a:spLocks noChangeArrowheads="1"/>
            </p:cNvSpPr>
            <p:nvPr/>
          </p:nvSpPr>
          <p:spPr bwMode="auto">
            <a:xfrm>
              <a:off x="808010" y="2916238"/>
              <a:ext cx="27622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rgbClr val="009900"/>
                  </a:solidFill>
                  <a:effectLst/>
                  <a:latin typeface="Times New Roman" pitchFamily="18" charset="0"/>
                  <a:cs typeface="Arial" pitchFamily="34" charset="0"/>
                </a:rPr>
                <a:t>50</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1" name="Rectangle 85"/>
            <p:cNvSpPr>
              <a:spLocks noChangeArrowheads="1"/>
            </p:cNvSpPr>
            <p:nvPr/>
          </p:nvSpPr>
          <p:spPr bwMode="auto">
            <a:xfrm>
              <a:off x="715935" y="2487613"/>
              <a:ext cx="37147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9900"/>
                  </a:solidFill>
                  <a:effectLst/>
                  <a:latin typeface="Times New Roman" pitchFamily="18" charset="0"/>
                  <a:cs typeface="Arial" pitchFamily="34" charset="0"/>
                </a:rPr>
                <a:t>100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52" name="Rectangle 86"/>
            <p:cNvSpPr>
              <a:spLocks noChangeArrowheads="1"/>
            </p:cNvSpPr>
            <p:nvPr/>
          </p:nvSpPr>
          <p:spPr bwMode="auto">
            <a:xfrm>
              <a:off x="715935" y="2060575"/>
              <a:ext cx="37147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9900"/>
                  </a:solidFill>
                  <a:effectLst/>
                  <a:latin typeface="Times New Roman" pitchFamily="18" charset="0"/>
                  <a:cs typeface="Arial" pitchFamily="34" charset="0"/>
                </a:rPr>
                <a:t>150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53" name="Rectangle 87"/>
            <p:cNvSpPr>
              <a:spLocks noChangeArrowheads="1"/>
            </p:cNvSpPr>
            <p:nvPr/>
          </p:nvSpPr>
          <p:spPr bwMode="auto">
            <a:xfrm>
              <a:off x="715935" y="1631950"/>
              <a:ext cx="37147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9900"/>
                  </a:solidFill>
                  <a:effectLst/>
                  <a:latin typeface="Times New Roman" pitchFamily="18" charset="0"/>
                  <a:cs typeface="Arial" pitchFamily="34" charset="0"/>
                </a:rPr>
                <a:t>200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54" name="Rectangle 88"/>
            <p:cNvSpPr>
              <a:spLocks noChangeArrowheads="1"/>
            </p:cNvSpPr>
            <p:nvPr/>
          </p:nvSpPr>
          <p:spPr bwMode="auto">
            <a:xfrm>
              <a:off x="715935" y="1204913"/>
              <a:ext cx="37147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rgbClr val="009900"/>
                  </a:solidFill>
                  <a:effectLst/>
                  <a:latin typeface="Times New Roman" pitchFamily="18" charset="0"/>
                  <a:cs typeface="Arial" pitchFamily="34" charset="0"/>
                </a:rPr>
                <a:t>250</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5" name="Rectangle 89"/>
            <p:cNvSpPr>
              <a:spLocks noChangeArrowheads="1"/>
            </p:cNvSpPr>
            <p:nvPr/>
          </p:nvSpPr>
          <p:spPr bwMode="auto">
            <a:xfrm>
              <a:off x="715935" y="776288"/>
              <a:ext cx="37147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rgbClr val="009900"/>
                  </a:solidFill>
                  <a:effectLst/>
                  <a:latin typeface="Times New Roman" pitchFamily="18" charset="0"/>
                  <a:cs typeface="Arial" pitchFamily="34" charset="0"/>
                </a:rPr>
                <a:t>300</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6" name="Rectangle 90"/>
            <p:cNvSpPr>
              <a:spLocks noChangeArrowheads="1"/>
            </p:cNvSpPr>
            <p:nvPr/>
          </p:nvSpPr>
          <p:spPr bwMode="auto">
            <a:xfrm>
              <a:off x="1087438" y="3500438"/>
              <a:ext cx="18097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57" name="Rectangle 91"/>
            <p:cNvSpPr>
              <a:spLocks noChangeArrowheads="1"/>
            </p:cNvSpPr>
            <p:nvPr/>
          </p:nvSpPr>
          <p:spPr bwMode="auto">
            <a:xfrm>
              <a:off x="1719263" y="3500438"/>
              <a:ext cx="27622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10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58" name="Rectangle 92"/>
            <p:cNvSpPr>
              <a:spLocks noChangeArrowheads="1"/>
            </p:cNvSpPr>
            <p:nvPr/>
          </p:nvSpPr>
          <p:spPr bwMode="auto">
            <a:xfrm>
              <a:off x="2400300" y="3500438"/>
              <a:ext cx="27622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20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59" name="Rectangle 93"/>
            <p:cNvSpPr>
              <a:spLocks noChangeArrowheads="1"/>
            </p:cNvSpPr>
            <p:nvPr/>
          </p:nvSpPr>
          <p:spPr bwMode="auto">
            <a:xfrm>
              <a:off x="3079750" y="3500438"/>
              <a:ext cx="27622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30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60" name="Rectangle 94"/>
            <p:cNvSpPr>
              <a:spLocks noChangeArrowheads="1"/>
            </p:cNvSpPr>
            <p:nvPr/>
          </p:nvSpPr>
          <p:spPr bwMode="auto">
            <a:xfrm>
              <a:off x="3760788" y="3500438"/>
              <a:ext cx="27622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40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61" name="Rectangle 95"/>
            <p:cNvSpPr>
              <a:spLocks noChangeArrowheads="1"/>
            </p:cNvSpPr>
            <p:nvPr/>
          </p:nvSpPr>
          <p:spPr bwMode="auto">
            <a:xfrm>
              <a:off x="4440238" y="3500438"/>
              <a:ext cx="27622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50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62" name="Rectangle 100"/>
            <p:cNvSpPr>
              <a:spLocks noChangeArrowheads="1"/>
            </p:cNvSpPr>
            <p:nvPr/>
          </p:nvSpPr>
          <p:spPr bwMode="auto">
            <a:xfrm>
              <a:off x="2005013" y="3681413"/>
              <a:ext cx="204787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Mineralized carbon (%)</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63" name="Freeform 101"/>
            <p:cNvSpPr>
              <a:spLocks/>
            </p:cNvSpPr>
            <p:nvPr/>
          </p:nvSpPr>
          <p:spPr bwMode="auto">
            <a:xfrm>
              <a:off x="1214414" y="1025508"/>
              <a:ext cx="247650" cy="9525"/>
            </a:xfrm>
            <a:custGeom>
              <a:avLst/>
              <a:gdLst/>
              <a:ahLst/>
              <a:cxnLst>
                <a:cxn ang="0">
                  <a:pos x="8" y="0"/>
                </a:cxn>
                <a:cxn ang="0">
                  <a:pos x="408" y="0"/>
                </a:cxn>
                <a:cxn ang="0">
                  <a:pos x="416" y="8"/>
                </a:cxn>
                <a:cxn ang="0">
                  <a:pos x="408" y="16"/>
                </a:cxn>
                <a:cxn ang="0">
                  <a:pos x="8" y="16"/>
                </a:cxn>
                <a:cxn ang="0">
                  <a:pos x="0" y="8"/>
                </a:cxn>
                <a:cxn ang="0">
                  <a:pos x="8" y="0"/>
                </a:cxn>
              </a:cxnLst>
              <a:rect l="0" t="0" r="r" b="b"/>
              <a:pathLst>
                <a:path w="416" h="16">
                  <a:moveTo>
                    <a:pt x="8" y="0"/>
                  </a:moveTo>
                  <a:lnTo>
                    <a:pt x="408" y="0"/>
                  </a:lnTo>
                  <a:cubicBezTo>
                    <a:pt x="413" y="0"/>
                    <a:pt x="416" y="4"/>
                    <a:pt x="416" y="8"/>
                  </a:cubicBezTo>
                  <a:cubicBezTo>
                    <a:pt x="416" y="13"/>
                    <a:pt x="413" y="16"/>
                    <a:pt x="408" y="16"/>
                  </a:cubicBezTo>
                  <a:lnTo>
                    <a:pt x="8" y="16"/>
                  </a:lnTo>
                  <a:cubicBezTo>
                    <a:pt x="4" y="16"/>
                    <a:pt x="0" y="13"/>
                    <a:pt x="0" y="8"/>
                  </a:cubicBezTo>
                  <a:cubicBezTo>
                    <a:pt x="0" y="4"/>
                    <a:pt x="4" y="0"/>
                    <a:pt x="8" y="0"/>
                  </a:cubicBez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sz="1300"/>
            </a:p>
          </p:txBody>
        </p:sp>
        <p:sp>
          <p:nvSpPr>
            <p:cNvPr id="64" name="Rectangle 102"/>
            <p:cNvSpPr>
              <a:spLocks noChangeArrowheads="1"/>
            </p:cNvSpPr>
            <p:nvPr/>
          </p:nvSpPr>
          <p:spPr bwMode="auto">
            <a:xfrm>
              <a:off x="1285851" y="973120"/>
              <a:ext cx="104775" cy="104775"/>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sz="1300"/>
            </a:p>
          </p:txBody>
        </p:sp>
        <p:sp>
          <p:nvSpPr>
            <p:cNvPr id="65" name="Freeform 103"/>
            <p:cNvSpPr>
              <a:spLocks noEditPoints="1"/>
            </p:cNvSpPr>
            <p:nvPr/>
          </p:nvSpPr>
          <p:spPr bwMode="auto">
            <a:xfrm>
              <a:off x="1281089" y="968358"/>
              <a:ext cx="114300" cy="114300"/>
            </a:xfrm>
            <a:custGeom>
              <a:avLst/>
              <a:gdLst/>
              <a:ahLst/>
              <a:cxnLst>
                <a:cxn ang="0">
                  <a:pos x="0" y="8"/>
                </a:cxn>
                <a:cxn ang="0">
                  <a:pos x="8" y="0"/>
                </a:cxn>
                <a:cxn ang="0">
                  <a:pos x="184" y="0"/>
                </a:cxn>
                <a:cxn ang="0">
                  <a:pos x="192" y="8"/>
                </a:cxn>
                <a:cxn ang="0">
                  <a:pos x="192" y="184"/>
                </a:cxn>
                <a:cxn ang="0">
                  <a:pos x="184" y="192"/>
                </a:cxn>
                <a:cxn ang="0">
                  <a:pos x="8" y="192"/>
                </a:cxn>
                <a:cxn ang="0">
                  <a:pos x="0" y="184"/>
                </a:cxn>
                <a:cxn ang="0">
                  <a:pos x="0" y="8"/>
                </a:cxn>
                <a:cxn ang="0">
                  <a:pos x="16" y="184"/>
                </a:cxn>
                <a:cxn ang="0">
                  <a:pos x="8" y="176"/>
                </a:cxn>
                <a:cxn ang="0">
                  <a:pos x="184" y="176"/>
                </a:cxn>
                <a:cxn ang="0">
                  <a:pos x="176" y="184"/>
                </a:cxn>
                <a:cxn ang="0">
                  <a:pos x="176" y="8"/>
                </a:cxn>
                <a:cxn ang="0">
                  <a:pos x="184" y="16"/>
                </a:cxn>
                <a:cxn ang="0">
                  <a:pos x="8" y="16"/>
                </a:cxn>
                <a:cxn ang="0">
                  <a:pos x="16" y="8"/>
                </a:cxn>
                <a:cxn ang="0">
                  <a:pos x="16" y="184"/>
                </a:cxn>
              </a:cxnLst>
              <a:rect l="0" t="0" r="r" b="b"/>
              <a:pathLst>
                <a:path w="192" h="192">
                  <a:moveTo>
                    <a:pt x="0" y="8"/>
                  </a:moveTo>
                  <a:cubicBezTo>
                    <a:pt x="0" y="4"/>
                    <a:pt x="4" y="0"/>
                    <a:pt x="8" y="0"/>
                  </a:cubicBezTo>
                  <a:lnTo>
                    <a:pt x="184" y="0"/>
                  </a:lnTo>
                  <a:cubicBezTo>
                    <a:pt x="189" y="0"/>
                    <a:pt x="192" y="4"/>
                    <a:pt x="192" y="8"/>
                  </a:cubicBezTo>
                  <a:lnTo>
                    <a:pt x="192" y="184"/>
                  </a:lnTo>
                  <a:cubicBezTo>
                    <a:pt x="192" y="189"/>
                    <a:pt x="189" y="192"/>
                    <a:pt x="184" y="192"/>
                  </a:cubicBezTo>
                  <a:lnTo>
                    <a:pt x="8" y="192"/>
                  </a:lnTo>
                  <a:cubicBezTo>
                    <a:pt x="4" y="192"/>
                    <a:pt x="0" y="189"/>
                    <a:pt x="0" y="184"/>
                  </a:cubicBezTo>
                  <a:lnTo>
                    <a:pt x="0" y="8"/>
                  </a:lnTo>
                  <a:close/>
                  <a:moveTo>
                    <a:pt x="16" y="184"/>
                  </a:moveTo>
                  <a:lnTo>
                    <a:pt x="8" y="176"/>
                  </a:lnTo>
                  <a:lnTo>
                    <a:pt x="184" y="176"/>
                  </a:lnTo>
                  <a:lnTo>
                    <a:pt x="176" y="184"/>
                  </a:lnTo>
                  <a:lnTo>
                    <a:pt x="176" y="8"/>
                  </a:lnTo>
                  <a:lnTo>
                    <a:pt x="184" y="16"/>
                  </a:lnTo>
                  <a:lnTo>
                    <a:pt x="8" y="16"/>
                  </a:lnTo>
                  <a:lnTo>
                    <a:pt x="16" y="8"/>
                  </a:lnTo>
                  <a:lnTo>
                    <a:pt x="16" y="184"/>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sz="1300"/>
            </a:p>
          </p:txBody>
        </p:sp>
        <p:sp>
          <p:nvSpPr>
            <p:cNvPr id="66" name="Rectangle 104"/>
            <p:cNvSpPr>
              <a:spLocks noChangeArrowheads="1"/>
            </p:cNvSpPr>
            <p:nvPr/>
          </p:nvSpPr>
          <p:spPr bwMode="auto">
            <a:xfrm>
              <a:off x="1490639" y="928670"/>
              <a:ext cx="1061188" cy="2000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300" b="1" i="0" u="none" strike="noStrike" cap="none" normalizeH="0" baseline="0" dirty="0" smtClean="0">
                  <a:ln>
                    <a:noFill/>
                  </a:ln>
                  <a:solidFill>
                    <a:srgbClr val="009900"/>
                  </a:solidFill>
                  <a:effectLst/>
                  <a:latin typeface="Times New Roman" pitchFamily="18" charset="0"/>
                  <a:cs typeface="Arial" pitchFamily="34" charset="0"/>
                </a:rPr>
                <a:t>Cellulase (</a:t>
              </a:r>
              <a:r>
                <a:rPr kumimoji="0" lang="fr-FR" sz="1300" b="1" i="0" u="none" strike="noStrike" cap="none" normalizeH="0" baseline="0" dirty="0" err="1" smtClean="0">
                  <a:ln>
                    <a:noFill/>
                  </a:ln>
                  <a:solidFill>
                    <a:srgbClr val="009900"/>
                  </a:solidFill>
                  <a:effectLst/>
                  <a:latin typeface="Times New Roman" pitchFamily="18" charset="0"/>
                  <a:cs typeface="Arial" pitchFamily="34" charset="0"/>
                </a:rPr>
                <a:t>leaf</a:t>
              </a:r>
              <a:r>
                <a:rPr kumimoji="0" lang="fr-FR" sz="1300" b="1" i="0" u="none" strike="noStrike" cap="none" normalizeH="0" baseline="0" dirty="0" smtClean="0">
                  <a:ln>
                    <a:noFill/>
                  </a:ln>
                  <a:solidFill>
                    <a:srgbClr val="009900"/>
                  </a:solidFill>
                  <a:effectLst/>
                  <a:latin typeface="Times New Roman" pitchFamily="18" charset="0"/>
                  <a:cs typeface="Arial" pitchFamily="34" charset="0"/>
                </a:rPr>
                <a:t>)</a:t>
              </a:r>
              <a:endParaRPr kumimoji="0" lang="fr-FR" sz="1300" b="0" i="0" u="none" strike="noStrike" cap="none" normalizeH="0" baseline="0" dirty="0" smtClean="0">
                <a:ln>
                  <a:noFill/>
                </a:ln>
                <a:solidFill>
                  <a:srgbClr val="009900"/>
                </a:solidFill>
                <a:effectLst/>
                <a:latin typeface="Arial" pitchFamily="34" charset="0"/>
                <a:cs typeface="Arial" pitchFamily="34" charset="0"/>
              </a:endParaRPr>
            </a:p>
          </p:txBody>
        </p:sp>
      </p:grpSp>
      <p:sp>
        <p:nvSpPr>
          <p:cNvPr id="67" name="ZoneTexte 66"/>
          <p:cNvSpPr txBox="1"/>
          <p:nvPr/>
        </p:nvSpPr>
        <p:spPr>
          <a:xfrm rot="16200000">
            <a:off x="4019116" y="1888156"/>
            <a:ext cx="1226618" cy="307777"/>
          </a:xfrm>
          <a:prstGeom prst="rect">
            <a:avLst/>
          </a:prstGeom>
          <a:noFill/>
        </p:spPr>
        <p:txBody>
          <a:bodyPr wrap="none" rtlCol="0">
            <a:spAutoFit/>
          </a:bodyPr>
          <a:lstStyle/>
          <a:p>
            <a:r>
              <a:rPr lang="fr-FR" sz="1400" b="1" dirty="0" smtClean="0">
                <a:solidFill>
                  <a:srgbClr val="663300"/>
                </a:solidFill>
                <a:latin typeface="Times New Roman" pitchFamily="18" charset="0"/>
                <a:cs typeface="Times New Roman" pitchFamily="18" charset="0"/>
              </a:rPr>
              <a:t>mg/g DM-ND</a:t>
            </a:r>
            <a:endParaRPr lang="fr-FR" sz="1400" b="1" dirty="0">
              <a:solidFill>
                <a:srgbClr val="663300"/>
              </a:solidFill>
              <a:latin typeface="Times New Roman" pitchFamily="18" charset="0"/>
              <a:cs typeface="Times New Roman" pitchFamily="18" charset="0"/>
            </a:endParaRPr>
          </a:p>
        </p:txBody>
      </p:sp>
      <p:sp>
        <p:nvSpPr>
          <p:cNvPr id="69" name="ZoneTexte 68"/>
          <p:cNvSpPr txBox="1"/>
          <p:nvPr/>
        </p:nvSpPr>
        <p:spPr>
          <a:xfrm rot="16200000">
            <a:off x="-511654" y="1797483"/>
            <a:ext cx="1188146" cy="307777"/>
          </a:xfrm>
          <a:prstGeom prst="rect">
            <a:avLst/>
          </a:prstGeom>
          <a:noFill/>
        </p:spPr>
        <p:txBody>
          <a:bodyPr wrap="none" rtlCol="0">
            <a:spAutoFit/>
          </a:bodyPr>
          <a:lstStyle/>
          <a:p>
            <a:r>
              <a:rPr lang="fr-FR" sz="1400" b="1" dirty="0" smtClean="0">
                <a:solidFill>
                  <a:srgbClr val="009900"/>
                </a:solidFill>
                <a:latin typeface="Times New Roman" pitchFamily="18" charset="0"/>
                <a:cs typeface="Times New Roman" pitchFamily="18" charset="0"/>
              </a:rPr>
              <a:t>UI/g DM-ND</a:t>
            </a:r>
            <a:endParaRPr lang="fr-FR" sz="1400" b="1" dirty="0">
              <a:solidFill>
                <a:srgbClr val="009900"/>
              </a:solidFill>
              <a:latin typeface="Times New Roman" pitchFamily="18" charset="0"/>
              <a:cs typeface="Times New Roman" pitchFamily="18" charset="0"/>
            </a:endParaRPr>
          </a:p>
        </p:txBody>
      </p:sp>
      <p:grpSp>
        <p:nvGrpSpPr>
          <p:cNvPr id="71" name="Groupe 70"/>
          <p:cNvGrpSpPr/>
          <p:nvPr/>
        </p:nvGrpSpPr>
        <p:grpSpPr>
          <a:xfrm>
            <a:off x="-12500" y="3714752"/>
            <a:ext cx="4776788" cy="3286148"/>
            <a:chOff x="-1071602" y="457202"/>
            <a:chExt cx="4776788" cy="3309915"/>
          </a:xfrm>
        </p:grpSpPr>
        <p:sp>
          <p:nvSpPr>
            <p:cNvPr id="72" name="AutoShape 4"/>
            <p:cNvSpPr>
              <a:spLocks noChangeAspect="1" noChangeArrowheads="1" noTextEdit="1"/>
            </p:cNvSpPr>
            <p:nvPr/>
          </p:nvSpPr>
          <p:spPr bwMode="auto">
            <a:xfrm>
              <a:off x="-1071602" y="500042"/>
              <a:ext cx="4714875" cy="3267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73" name="Rectangle 6"/>
            <p:cNvSpPr>
              <a:spLocks noChangeArrowheads="1"/>
            </p:cNvSpPr>
            <p:nvPr/>
          </p:nvSpPr>
          <p:spPr bwMode="auto">
            <a:xfrm>
              <a:off x="-1000164" y="457202"/>
              <a:ext cx="4705350" cy="32575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74" name="Rectangle 7"/>
            <p:cNvSpPr>
              <a:spLocks noChangeArrowheads="1"/>
            </p:cNvSpPr>
            <p:nvPr/>
          </p:nvSpPr>
          <p:spPr bwMode="auto">
            <a:xfrm>
              <a:off x="-438189" y="666730"/>
              <a:ext cx="3438525" cy="25336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75" name="Freeform 8"/>
            <p:cNvSpPr>
              <a:spLocks noEditPoints="1"/>
            </p:cNvSpPr>
            <p:nvPr/>
          </p:nvSpPr>
          <p:spPr bwMode="auto">
            <a:xfrm>
              <a:off x="-447714" y="657205"/>
              <a:ext cx="3448050" cy="2552700"/>
            </a:xfrm>
            <a:custGeom>
              <a:avLst/>
              <a:gdLst/>
              <a:ahLst/>
              <a:cxnLst>
                <a:cxn ang="0">
                  <a:pos x="0" y="8"/>
                </a:cxn>
                <a:cxn ang="0">
                  <a:pos x="8" y="0"/>
                </a:cxn>
                <a:cxn ang="0">
                  <a:pos x="5784" y="0"/>
                </a:cxn>
                <a:cxn ang="0">
                  <a:pos x="5792" y="8"/>
                </a:cxn>
                <a:cxn ang="0">
                  <a:pos x="5792" y="4280"/>
                </a:cxn>
                <a:cxn ang="0">
                  <a:pos x="5784" y="4288"/>
                </a:cxn>
                <a:cxn ang="0">
                  <a:pos x="8" y="4288"/>
                </a:cxn>
                <a:cxn ang="0">
                  <a:pos x="0" y="4280"/>
                </a:cxn>
                <a:cxn ang="0">
                  <a:pos x="0" y="8"/>
                </a:cxn>
                <a:cxn ang="0">
                  <a:pos x="16" y="4280"/>
                </a:cxn>
                <a:cxn ang="0">
                  <a:pos x="8" y="4272"/>
                </a:cxn>
                <a:cxn ang="0">
                  <a:pos x="5784" y="4272"/>
                </a:cxn>
                <a:cxn ang="0">
                  <a:pos x="5776" y="4280"/>
                </a:cxn>
                <a:cxn ang="0">
                  <a:pos x="5776" y="8"/>
                </a:cxn>
                <a:cxn ang="0">
                  <a:pos x="5784" y="16"/>
                </a:cxn>
                <a:cxn ang="0">
                  <a:pos x="8" y="16"/>
                </a:cxn>
                <a:cxn ang="0">
                  <a:pos x="16" y="8"/>
                </a:cxn>
                <a:cxn ang="0">
                  <a:pos x="16" y="4280"/>
                </a:cxn>
              </a:cxnLst>
              <a:rect l="0" t="0" r="r" b="b"/>
              <a:pathLst>
                <a:path w="5792" h="4288">
                  <a:moveTo>
                    <a:pt x="0" y="8"/>
                  </a:moveTo>
                  <a:cubicBezTo>
                    <a:pt x="0" y="4"/>
                    <a:pt x="4" y="0"/>
                    <a:pt x="8" y="0"/>
                  </a:cubicBezTo>
                  <a:lnTo>
                    <a:pt x="5784" y="0"/>
                  </a:lnTo>
                  <a:cubicBezTo>
                    <a:pt x="5789" y="0"/>
                    <a:pt x="5792" y="4"/>
                    <a:pt x="5792" y="8"/>
                  </a:cubicBezTo>
                  <a:lnTo>
                    <a:pt x="5792" y="4280"/>
                  </a:lnTo>
                  <a:cubicBezTo>
                    <a:pt x="5792" y="4285"/>
                    <a:pt x="5789" y="4288"/>
                    <a:pt x="5784" y="4288"/>
                  </a:cubicBezTo>
                  <a:lnTo>
                    <a:pt x="8" y="4288"/>
                  </a:lnTo>
                  <a:cubicBezTo>
                    <a:pt x="4" y="4288"/>
                    <a:pt x="0" y="4285"/>
                    <a:pt x="0" y="4280"/>
                  </a:cubicBezTo>
                  <a:lnTo>
                    <a:pt x="0" y="8"/>
                  </a:lnTo>
                  <a:close/>
                  <a:moveTo>
                    <a:pt x="16" y="4280"/>
                  </a:moveTo>
                  <a:lnTo>
                    <a:pt x="8" y="4272"/>
                  </a:lnTo>
                  <a:lnTo>
                    <a:pt x="5784" y="4272"/>
                  </a:lnTo>
                  <a:lnTo>
                    <a:pt x="5776" y="4280"/>
                  </a:lnTo>
                  <a:lnTo>
                    <a:pt x="5776" y="8"/>
                  </a:lnTo>
                  <a:lnTo>
                    <a:pt x="5784" y="16"/>
                  </a:lnTo>
                  <a:lnTo>
                    <a:pt x="8" y="16"/>
                  </a:lnTo>
                  <a:lnTo>
                    <a:pt x="16" y="8"/>
                  </a:lnTo>
                  <a:lnTo>
                    <a:pt x="16" y="4280"/>
                  </a:lnTo>
                  <a:close/>
                </a:path>
              </a:pathLst>
            </a:cu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76" name="Rectangle 11"/>
            <p:cNvSpPr>
              <a:spLocks noChangeArrowheads="1"/>
            </p:cNvSpPr>
            <p:nvPr/>
          </p:nvSpPr>
          <p:spPr bwMode="auto">
            <a:xfrm>
              <a:off x="-447714" y="666730"/>
              <a:ext cx="19050" cy="2533650"/>
            </a:xfrm>
            <a:prstGeom prst="rect">
              <a:avLst/>
            </a:prstGeom>
            <a:solidFill>
              <a:srgbClr val="FF0000"/>
            </a:solidFill>
            <a:ln w="0"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7" name="Freeform 12"/>
            <p:cNvSpPr>
              <a:spLocks noEditPoints="1"/>
            </p:cNvSpPr>
            <p:nvPr/>
          </p:nvSpPr>
          <p:spPr bwMode="auto">
            <a:xfrm>
              <a:off x="-495339" y="657205"/>
              <a:ext cx="57150" cy="2552700"/>
            </a:xfrm>
            <a:custGeom>
              <a:avLst/>
              <a:gdLst/>
              <a:ahLst/>
              <a:cxnLst>
                <a:cxn ang="0">
                  <a:pos x="0" y="1596"/>
                </a:cxn>
                <a:cxn ang="0">
                  <a:pos x="36" y="1596"/>
                </a:cxn>
                <a:cxn ang="0">
                  <a:pos x="36" y="1608"/>
                </a:cxn>
                <a:cxn ang="0">
                  <a:pos x="0" y="1608"/>
                </a:cxn>
                <a:cxn ang="0">
                  <a:pos x="0" y="1596"/>
                </a:cxn>
                <a:cxn ang="0">
                  <a:pos x="0" y="1274"/>
                </a:cxn>
                <a:cxn ang="0">
                  <a:pos x="36" y="1274"/>
                </a:cxn>
                <a:cxn ang="0">
                  <a:pos x="36" y="1286"/>
                </a:cxn>
                <a:cxn ang="0">
                  <a:pos x="0" y="1286"/>
                </a:cxn>
                <a:cxn ang="0">
                  <a:pos x="0" y="1274"/>
                </a:cxn>
                <a:cxn ang="0">
                  <a:pos x="0" y="957"/>
                </a:cxn>
                <a:cxn ang="0">
                  <a:pos x="36" y="957"/>
                </a:cxn>
                <a:cxn ang="0">
                  <a:pos x="36" y="969"/>
                </a:cxn>
                <a:cxn ang="0">
                  <a:pos x="0" y="969"/>
                </a:cxn>
                <a:cxn ang="0">
                  <a:pos x="0" y="957"/>
                </a:cxn>
                <a:cxn ang="0">
                  <a:pos x="0" y="634"/>
                </a:cxn>
                <a:cxn ang="0">
                  <a:pos x="36" y="634"/>
                </a:cxn>
                <a:cxn ang="0">
                  <a:pos x="36" y="646"/>
                </a:cxn>
                <a:cxn ang="0">
                  <a:pos x="0" y="646"/>
                </a:cxn>
                <a:cxn ang="0">
                  <a:pos x="0" y="634"/>
                </a:cxn>
                <a:cxn ang="0">
                  <a:pos x="0" y="317"/>
                </a:cxn>
                <a:cxn ang="0">
                  <a:pos x="36" y="317"/>
                </a:cxn>
                <a:cxn ang="0">
                  <a:pos x="36" y="329"/>
                </a:cxn>
                <a:cxn ang="0">
                  <a:pos x="0" y="329"/>
                </a:cxn>
                <a:cxn ang="0">
                  <a:pos x="0" y="317"/>
                </a:cxn>
                <a:cxn ang="0">
                  <a:pos x="0" y="0"/>
                </a:cxn>
                <a:cxn ang="0">
                  <a:pos x="36" y="0"/>
                </a:cxn>
                <a:cxn ang="0">
                  <a:pos x="36" y="12"/>
                </a:cxn>
                <a:cxn ang="0">
                  <a:pos x="0" y="12"/>
                </a:cxn>
                <a:cxn ang="0">
                  <a:pos x="0" y="0"/>
                </a:cxn>
              </a:cxnLst>
              <a:rect l="0" t="0" r="r" b="b"/>
              <a:pathLst>
                <a:path w="36" h="1608">
                  <a:moveTo>
                    <a:pt x="0" y="1596"/>
                  </a:moveTo>
                  <a:lnTo>
                    <a:pt x="36" y="1596"/>
                  </a:lnTo>
                  <a:lnTo>
                    <a:pt x="36" y="1608"/>
                  </a:lnTo>
                  <a:lnTo>
                    <a:pt x="0" y="1608"/>
                  </a:lnTo>
                  <a:lnTo>
                    <a:pt x="0" y="1596"/>
                  </a:lnTo>
                  <a:close/>
                  <a:moveTo>
                    <a:pt x="0" y="1274"/>
                  </a:moveTo>
                  <a:lnTo>
                    <a:pt x="36" y="1274"/>
                  </a:lnTo>
                  <a:lnTo>
                    <a:pt x="36" y="1286"/>
                  </a:lnTo>
                  <a:lnTo>
                    <a:pt x="0" y="1286"/>
                  </a:lnTo>
                  <a:lnTo>
                    <a:pt x="0" y="1274"/>
                  </a:lnTo>
                  <a:close/>
                  <a:moveTo>
                    <a:pt x="0" y="957"/>
                  </a:moveTo>
                  <a:lnTo>
                    <a:pt x="36" y="957"/>
                  </a:lnTo>
                  <a:lnTo>
                    <a:pt x="36" y="969"/>
                  </a:lnTo>
                  <a:lnTo>
                    <a:pt x="0" y="969"/>
                  </a:lnTo>
                  <a:lnTo>
                    <a:pt x="0" y="957"/>
                  </a:lnTo>
                  <a:close/>
                  <a:moveTo>
                    <a:pt x="0" y="634"/>
                  </a:moveTo>
                  <a:lnTo>
                    <a:pt x="36" y="634"/>
                  </a:lnTo>
                  <a:lnTo>
                    <a:pt x="36" y="646"/>
                  </a:lnTo>
                  <a:lnTo>
                    <a:pt x="0" y="646"/>
                  </a:lnTo>
                  <a:lnTo>
                    <a:pt x="0" y="634"/>
                  </a:lnTo>
                  <a:close/>
                  <a:moveTo>
                    <a:pt x="0" y="317"/>
                  </a:moveTo>
                  <a:lnTo>
                    <a:pt x="36" y="317"/>
                  </a:lnTo>
                  <a:lnTo>
                    <a:pt x="36" y="329"/>
                  </a:lnTo>
                  <a:lnTo>
                    <a:pt x="0" y="329"/>
                  </a:lnTo>
                  <a:lnTo>
                    <a:pt x="0" y="317"/>
                  </a:lnTo>
                  <a:close/>
                  <a:moveTo>
                    <a:pt x="0" y="0"/>
                  </a:moveTo>
                  <a:lnTo>
                    <a:pt x="36" y="0"/>
                  </a:lnTo>
                  <a:lnTo>
                    <a:pt x="36" y="12"/>
                  </a:lnTo>
                  <a:lnTo>
                    <a:pt x="0" y="12"/>
                  </a:lnTo>
                  <a:lnTo>
                    <a:pt x="0" y="0"/>
                  </a:lnTo>
                  <a:close/>
                </a:path>
              </a:pathLst>
            </a:custGeom>
            <a:solidFill>
              <a:srgbClr val="FF0000"/>
            </a:solidFill>
            <a:ln w="0"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8" name="Rectangle 13"/>
            <p:cNvSpPr>
              <a:spLocks noChangeArrowheads="1"/>
            </p:cNvSpPr>
            <p:nvPr/>
          </p:nvSpPr>
          <p:spPr bwMode="auto">
            <a:xfrm>
              <a:off x="-442952" y="3200380"/>
              <a:ext cx="3438525" cy="9525"/>
            </a:xfrm>
            <a:prstGeom prst="rect">
              <a:avLst/>
            </a:pr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79" name="Freeform 14"/>
            <p:cNvSpPr>
              <a:spLocks noEditPoints="1"/>
            </p:cNvSpPr>
            <p:nvPr/>
          </p:nvSpPr>
          <p:spPr bwMode="auto">
            <a:xfrm>
              <a:off x="-447714" y="3205142"/>
              <a:ext cx="3448050" cy="47625"/>
            </a:xfrm>
            <a:custGeom>
              <a:avLst/>
              <a:gdLst/>
              <a:ahLst/>
              <a:cxnLst>
                <a:cxn ang="0">
                  <a:pos x="6" y="0"/>
                </a:cxn>
                <a:cxn ang="0">
                  <a:pos x="6" y="30"/>
                </a:cxn>
                <a:cxn ang="0">
                  <a:pos x="0" y="30"/>
                </a:cxn>
                <a:cxn ang="0">
                  <a:pos x="0" y="0"/>
                </a:cxn>
                <a:cxn ang="0">
                  <a:pos x="6" y="0"/>
                </a:cxn>
                <a:cxn ang="0">
                  <a:pos x="444" y="0"/>
                </a:cxn>
                <a:cxn ang="0">
                  <a:pos x="444" y="30"/>
                </a:cxn>
                <a:cxn ang="0">
                  <a:pos x="438" y="30"/>
                </a:cxn>
                <a:cxn ang="0">
                  <a:pos x="438" y="0"/>
                </a:cxn>
                <a:cxn ang="0">
                  <a:pos x="444" y="0"/>
                </a:cxn>
                <a:cxn ang="0">
                  <a:pos x="876" y="0"/>
                </a:cxn>
                <a:cxn ang="0">
                  <a:pos x="876" y="30"/>
                </a:cxn>
                <a:cxn ang="0">
                  <a:pos x="870" y="30"/>
                </a:cxn>
                <a:cxn ang="0">
                  <a:pos x="870" y="0"/>
                </a:cxn>
                <a:cxn ang="0">
                  <a:pos x="876" y="0"/>
                </a:cxn>
                <a:cxn ang="0">
                  <a:pos x="1308" y="0"/>
                </a:cxn>
                <a:cxn ang="0">
                  <a:pos x="1308" y="30"/>
                </a:cxn>
                <a:cxn ang="0">
                  <a:pos x="1302" y="30"/>
                </a:cxn>
                <a:cxn ang="0">
                  <a:pos x="1302" y="0"/>
                </a:cxn>
                <a:cxn ang="0">
                  <a:pos x="1308" y="0"/>
                </a:cxn>
                <a:cxn ang="0">
                  <a:pos x="1740" y="0"/>
                </a:cxn>
                <a:cxn ang="0">
                  <a:pos x="1740" y="30"/>
                </a:cxn>
                <a:cxn ang="0">
                  <a:pos x="1734" y="30"/>
                </a:cxn>
                <a:cxn ang="0">
                  <a:pos x="1734" y="0"/>
                </a:cxn>
                <a:cxn ang="0">
                  <a:pos x="1740" y="0"/>
                </a:cxn>
                <a:cxn ang="0">
                  <a:pos x="2172" y="0"/>
                </a:cxn>
                <a:cxn ang="0">
                  <a:pos x="2172" y="30"/>
                </a:cxn>
                <a:cxn ang="0">
                  <a:pos x="2166" y="30"/>
                </a:cxn>
                <a:cxn ang="0">
                  <a:pos x="2166" y="0"/>
                </a:cxn>
                <a:cxn ang="0">
                  <a:pos x="2172" y="0"/>
                </a:cxn>
              </a:cxnLst>
              <a:rect l="0" t="0" r="r" b="b"/>
              <a:pathLst>
                <a:path w="2172" h="30">
                  <a:moveTo>
                    <a:pt x="6" y="0"/>
                  </a:moveTo>
                  <a:lnTo>
                    <a:pt x="6" y="30"/>
                  </a:lnTo>
                  <a:lnTo>
                    <a:pt x="0" y="30"/>
                  </a:lnTo>
                  <a:lnTo>
                    <a:pt x="0" y="0"/>
                  </a:lnTo>
                  <a:lnTo>
                    <a:pt x="6" y="0"/>
                  </a:lnTo>
                  <a:close/>
                  <a:moveTo>
                    <a:pt x="444" y="0"/>
                  </a:moveTo>
                  <a:lnTo>
                    <a:pt x="444" y="30"/>
                  </a:lnTo>
                  <a:lnTo>
                    <a:pt x="438" y="30"/>
                  </a:lnTo>
                  <a:lnTo>
                    <a:pt x="438" y="0"/>
                  </a:lnTo>
                  <a:lnTo>
                    <a:pt x="444" y="0"/>
                  </a:lnTo>
                  <a:close/>
                  <a:moveTo>
                    <a:pt x="876" y="0"/>
                  </a:moveTo>
                  <a:lnTo>
                    <a:pt x="876" y="30"/>
                  </a:lnTo>
                  <a:lnTo>
                    <a:pt x="870" y="30"/>
                  </a:lnTo>
                  <a:lnTo>
                    <a:pt x="870" y="0"/>
                  </a:lnTo>
                  <a:lnTo>
                    <a:pt x="876" y="0"/>
                  </a:lnTo>
                  <a:close/>
                  <a:moveTo>
                    <a:pt x="1308" y="0"/>
                  </a:moveTo>
                  <a:lnTo>
                    <a:pt x="1308" y="30"/>
                  </a:lnTo>
                  <a:lnTo>
                    <a:pt x="1302" y="30"/>
                  </a:lnTo>
                  <a:lnTo>
                    <a:pt x="1302" y="0"/>
                  </a:lnTo>
                  <a:lnTo>
                    <a:pt x="1308" y="0"/>
                  </a:lnTo>
                  <a:close/>
                  <a:moveTo>
                    <a:pt x="1740" y="0"/>
                  </a:moveTo>
                  <a:lnTo>
                    <a:pt x="1740" y="30"/>
                  </a:lnTo>
                  <a:lnTo>
                    <a:pt x="1734" y="30"/>
                  </a:lnTo>
                  <a:lnTo>
                    <a:pt x="1734" y="0"/>
                  </a:lnTo>
                  <a:lnTo>
                    <a:pt x="1740" y="0"/>
                  </a:lnTo>
                  <a:close/>
                  <a:moveTo>
                    <a:pt x="2172" y="0"/>
                  </a:moveTo>
                  <a:lnTo>
                    <a:pt x="2172" y="30"/>
                  </a:lnTo>
                  <a:lnTo>
                    <a:pt x="2166" y="30"/>
                  </a:lnTo>
                  <a:lnTo>
                    <a:pt x="2166" y="0"/>
                  </a:lnTo>
                  <a:lnTo>
                    <a:pt x="2172" y="0"/>
                  </a:lnTo>
                  <a:close/>
                </a:path>
              </a:pathLst>
            </a:cu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80" name="Freeform 15"/>
            <p:cNvSpPr>
              <a:spLocks noEditPoints="1"/>
            </p:cNvSpPr>
            <p:nvPr/>
          </p:nvSpPr>
          <p:spPr bwMode="auto">
            <a:xfrm>
              <a:off x="-462002" y="2595542"/>
              <a:ext cx="57150" cy="76200"/>
            </a:xfrm>
            <a:custGeom>
              <a:avLst/>
              <a:gdLst/>
              <a:ahLst/>
              <a:cxnLst>
                <a:cxn ang="0">
                  <a:pos x="18" y="48"/>
                </a:cxn>
                <a:cxn ang="0">
                  <a:pos x="18" y="24"/>
                </a:cxn>
                <a:cxn ang="0">
                  <a:pos x="18" y="0"/>
                </a:cxn>
                <a:cxn ang="0">
                  <a:pos x="18" y="48"/>
                </a:cxn>
                <a:cxn ang="0">
                  <a:pos x="0" y="48"/>
                </a:cxn>
                <a:cxn ang="0">
                  <a:pos x="36" y="48"/>
                </a:cxn>
                <a:cxn ang="0">
                  <a:pos x="0" y="48"/>
                </a:cxn>
                <a:cxn ang="0">
                  <a:pos x="0" y="0"/>
                </a:cxn>
                <a:cxn ang="0">
                  <a:pos x="36" y="0"/>
                </a:cxn>
                <a:cxn ang="0">
                  <a:pos x="0" y="0"/>
                </a:cxn>
              </a:cxnLst>
              <a:rect l="0" t="0" r="r" b="b"/>
              <a:pathLst>
                <a:path w="36" h="48">
                  <a:moveTo>
                    <a:pt x="18" y="48"/>
                  </a:moveTo>
                  <a:lnTo>
                    <a:pt x="18" y="24"/>
                  </a:lnTo>
                  <a:lnTo>
                    <a:pt x="18" y="0"/>
                  </a:lnTo>
                  <a:lnTo>
                    <a:pt x="18" y="48"/>
                  </a:lnTo>
                  <a:close/>
                  <a:moveTo>
                    <a:pt x="0" y="48"/>
                  </a:moveTo>
                  <a:lnTo>
                    <a:pt x="36" y="48"/>
                  </a:lnTo>
                  <a:lnTo>
                    <a:pt x="0" y="48"/>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81" name="Freeform 16"/>
            <p:cNvSpPr>
              <a:spLocks noEditPoints="1"/>
            </p:cNvSpPr>
            <p:nvPr/>
          </p:nvSpPr>
          <p:spPr bwMode="auto">
            <a:xfrm>
              <a:off x="-462002" y="2590780"/>
              <a:ext cx="57150" cy="85725"/>
            </a:xfrm>
            <a:custGeom>
              <a:avLst/>
              <a:gdLst/>
              <a:ahLst/>
              <a:cxnLst>
                <a:cxn ang="0">
                  <a:pos x="15" y="51"/>
                </a:cxn>
                <a:cxn ang="0">
                  <a:pos x="15" y="27"/>
                </a:cxn>
                <a:cxn ang="0">
                  <a:pos x="15" y="3"/>
                </a:cxn>
                <a:cxn ang="0">
                  <a:pos x="21" y="3"/>
                </a:cxn>
                <a:cxn ang="0">
                  <a:pos x="21" y="27"/>
                </a:cxn>
                <a:cxn ang="0">
                  <a:pos x="21" y="51"/>
                </a:cxn>
                <a:cxn ang="0">
                  <a:pos x="15" y="51"/>
                </a:cxn>
                <a:cxn ang="0">
                  <a:pos x="0" y="48"/>
                </a:cxn>
                <a:cxn ang="0">
                  <a:pos x="36" y="48"/>
                </a:cxn>
                <a:cxn ang="0">
                  <a:pos x="36" y="54"/>
                </a:cxn>
                <a:cxn ang="0">
                  <a:pos x="0" y="54"/>
                </a:cxn>
                <a:cxn ang="0">
                  <a:pos x="0" y="48"/>
                </a:cxn>
                <a:cxn ang="0">
                  <a:pos x="0" y="0"/>
                </a:cxn>
                <a:cxn ang="0">
                  <a:pos x="36" y="0"/>
                </a:cxn>
                <a:cxn ang="0">
                  <a:pos x="36" y="6"/>
                </a:cxn>
                <a:cxn ang="0">
                  <a:pos x="0" y="6"/>
                </a:cxn>
                <a:cxn ang="0">
                  <a:pos x="0" y="0"/>
                </a:cxn>
              </a:cxnLst>
              <a:rect l="0" t="0" r="r" b="b"/>
              <a:pathLst>
                <a:path w="36" h="54">
                  <a:moveTo>
                    <a:pt x="15" y="51"/>
                  </a:moveTo>
                  <a:lnTo>
                    <a:pt x="15" y="27"/>
                  </a:lnTo>
                  <a:lnTo>
                    <a:pt x="15" y="3"/>
                  </a:lnTo>
                  <a:lnTo>
                    <a:pt x="21" y="3"/>
                  </a:lnTo>
                  <a:lnTo>
                    <a:pt x="21" y="27"/>
                  </a:lnTo>
                  <a:lnTo>
                    <a:pt x="21" y="51"/>
                  </a:lnTo>
                  <a:lnTo>
                    <a:pt x="15" y="51"/>
                  </a:lnTo>
                  <a:close/>
                  <a:moveTo>
                    <a:pt x="0" y="48"/>
                  </a:moveTo>
                  <a:lnTo>
                    <a:pt x="36" y="48"/>
                  </a:lnTo>
                  <a:lnTo>
                    <a:pt x="36" y="54"/>
                  </a:lnTo>
                  <a:lnTo>
                    <a:pt x="0" y="54"/>
                  </a:lnTo>
                  <a:lnTo>
                    <a:pt x="0" y="48"/>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82" name="Freeform 17"/>
            <p:cNvSpPr>
              <a:spLocks noEditPoints="1"/>
            </p:cNvSpPr>
            <p:nvPr/>
          </p:nvSpPr>
          <p:spPr bwMode="auto">
            <a:xfrm>
              <a:off x="138073" y="1404917"/>
              <a:ext cx="57150" cy="276225"/>
            </a:xfrm>
            <a:custGeom>
              <a:avLst/>
              <a:gdLst/>
              <a:ahLst/>
              <a:cxnLst>
                <a:cxn ang="0">
                  <a:pos x="18" y="174"/>
                </a:cxn>
                <a:cxn ang="0">
                  <a:pos x="18" y="87"/>
                </a:cxn>
                <a:cxn ang="0">
                  <a:pos x="18" y="0"/>
                </a:cxn>
                <a:cxn ang="0">
                  <a:pos x="18" y="174"/>
                </a:cxn>
                <a:cxn ang="0">
                  <a:pos x="0" y="174"/>
                </a:cxn>
                <a:cxn ang="0">
                  <a:pos x="36" y="174"/>
                </a:cxn>
                <a:cxn ang="0">
                  <a:pos x="0" y="174"/>
                </a:cxn>
                <a:cxn ang="0">
                  <a:pos x="0" y="0"/>
                </a:cxn>
                <a:cxn ang="0">
                  <a:pos x="36" y="0"/>
                </a:cxn>
                <a:cxn ang="0">
                  <a:pos x="0" y="0"/>
                </a:cxn>
              </a:cxnLst>
              <a:rect l="0" t="0" r="r" b="b"/>
              <a:pathLst>
                <a:path w="36" h="174">
                  <a:moveTo>
                    <a:pt x="18" y="174"/>
                  </a:moveTo>
                  <a:lnTo>
                    <a:pt x="18" y="87"/>
                  </a:lnTo>
                  <a:lnTo>
                    <a:pt x="18" y="0"/>
                  </a:lnTo>
                  <a:lnTo>
                    <a:pt x="18" y="174"/>
                  </a:lnTo>
                  <a:close/>
                  <a:moveTo>
                    <a:pt x="0" y="174"/>
                  </a:moveTo>
                  <a:lnTo>
                    <a:pt x="36" y="174"/>
                  </a:lnTo>
                  <a:lnTo>
                    <a:pt x="0" y="174"/>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83" name="Freeform 18"/>
            <p:cNvSpPr>
              <a:spLocks noEditPoints="1"/>
            </p:cNvSpPr>
            <p:nvPr/>
          </p:nvSpPr>
          <p:spPr bwMode="auto">
            <a:xfrm>
              <a:off x="138073" y="1400155"/>
              <a:ext cx="57150" cy="285750"/>
            </a:xfrm>
            <a:custGeom>
              <a:avLst/>
              <a:gdLst/>
              <a:ahLst/>
              <a:cxnLst>
                <a:cxn ang="0">
                  <a:pos x="15" y="177"/>
                </a:cxn>
                <a:cxn ang="0">
                  <a:pos x="15" y="90"/>
                </a:cxn>
                <a:cxn ang="0">
                  <a:pos x="15" y="3"/>
                </a:cxn>
                <a:cxn ang="0">
                  <a:pos x="21" y="3"/>
                </a:cxn>
                <a:cxn ang="0">
                  <a:pos x="21" y="90"/>
                </a:cxn>
                <a:cxn ang="0">
                  <a:pos x="21" y="177"/>
                </a:cxn>
                <a:cxn ang="0">
                  <a:pos x="15" y="177"/>
                </a:cxn>
                <a:cxn ang="0">
                  <a:pos x="0" y="174"/>
                </a:cxn>
                <a:cxn ang="0">
                  <a:pos x="36" y="174"/>
                </a:cxn>
                <a:cxn ang="0">
                  <a:pos x="36" y="180"/>
                </a:cxn>
                <a:cxn ang="0">
                  <a:pos x="0" y="180"/>
                </a:cxn>
                <a:cxn ang="0">
                  <a:pos x="0" y="174"/>
                </a:cxn>
                <a:cxn ang="0">
                  <a:pos x="0" y="0"/>
                </a:cxn>
                <a:cxn ang="0">
                  <a:pos x="36" y="0"/>
                </a:cxn>
                <a:cxn ang="0">
                  <a:pos x="36" y="6"/>
                </a:cxn>
                <a:cxn ang="0">
                  <a:pos x="0" y="6"/>
                </a:cxn>
                <a:cxn ang="0">
                  <a:pos x="0" y="0"/>
                </a:cxn>
              </a:cxnLst>
              <a:rect l="0" t="0" r="r" b="b"/>
              <a:pathLst>
                <a:path w="36" h="180">
                  <a:moveTo>
                    <a:pt x="15" y="177"/>
                  </a:moveTo>
                  <a:lnTo>
                    <a:pt x="15" y="90"/>
                  </a:lnTo>
                  <a:lnTo>
                    <a:pt x="15" y="3"/>
                  </a:lnTo>
                  <a:lnTo>
                    <a:pt x="21" y="3"/>
                  </a:lnTo>
                  <a:lnTo>
                    <a:pt x="21" y="90"/>
                  </a:lnTo>
                  <a:lnTo>
                    <a:pt x="21" y="177"/>
                  </a:lnTo>
                  <a:lnTo>
                    <a:pt x="15" y="177"/>
                  </a:lnTo>
                  <a:close/>
                  <a:moveTo>
                    <a:pt x="0" y="174"/>
                  </a:moveTo>
                  <a:lnTo>
                    <a:pt x="36" y="174"/>
                  </a:lnTo>
                  <a:lnTo>
                    <a:pt x="36" y="180"/>
                  </a:lnTo>
                  <a:lnTo>
                    <a:pt x="0" y="180"/>
                  </a:lnTo>
                  <a:lnTo>
                    <a:pt x="0" y="174"/>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84" name="Freeform 19"/>
            <p:cNvSpPr>
              <a:spLocks noEditPoints="1"/>
            </p:cNvSpPr>
            <p:nvPr/>
          </p:nvSpPr>
          <p:spPr bwMode="auto">
            <a:xfrm>
              <a:off x="480973" y="1157267"/>
              <a:ext cx="57150" cy="295275"/>
            </a:xfrm>
            <a:custGeom>
              <a:avLst/>
              <a:gdLst/>
              <a:ahLst/>
              <a:cxnLst>
                <a:cxn ang="0">
                  <a:pos x="18" y="186"/>
                </a:cxn>
                <a:cxn ang="0">
                  <a:pos x="18" y="93"/>
                </a:cxn>
                <a:cxn ang="0">
                  <a:pos x="18" y="0"/>
                </a:cxn>
                <a:cxn ang="0">
                  <a:pos x="18" y="186"/>
                </a:cxn>
                <a:cxn ang="0">
                  <a:pos x="0" y="186"/>
                </a:cxn>
                <a:cxn ang="0">
                  <a:pos x="36" y="186"/>
                </a:cxn>
                <a:cxn ang="0">
                  <a:pos x="0" y="186"/>
                </a:cxn>
                <a:cxn ang="0">
                  <a:pos x="0" y="0"/>
                </a:cxn>
                <a:cxn ang="0">
                  <a:pos x="36" y="0"/>
                </a:cxn>
                <a:cxn ang="0">
                  <a:pos x="0" y="0"/>
                </a:cxn>
              </a:cxnLst>
              <a:rect l="0" t="0" r="r" b="b"/>
              <a:pathLst>
                <a:path w="36" h="186">
                  <a:moveTo>
                    <a:pt x="18" y="186"/>
                  </a:moveTo>
                  <a:lnTo>
                    <a:pt x="18" y="93"/>
                  </a:lnTo>
                  <a:lnTo>
                    <a:pt x="18" y="0"/>
                  </a:lnTo>
                  <a:lnTo>
                    <a:pt x="18" y="186"/>
                  </a:lnTo>
                  <a:close/>
                  <a:moveTo>
                    <a:pt x="0" y="186"/>
                  </a:moveTo>
                  <a:lnTo>
                    <a:pt x="36" y="186"/>
                  </a:lnTo>
                  <a:lnTo>
                    <a:pt x="0" y="186"/>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85" name="Freeform 20"/>
            <p:cNvSpPr>
              <a:spLocks noEditPoints="1"/>
            </p:cNvSpPr>
            <p:nvPr/>
          </p:nvSpPr>
          <p:spPr bwMode="auto">
            <a:xfrm>
              <a:off x="480973" y="1152505"/>
              <a:ext cx="57150" cy="304800"/>
            </a:xfrm>
            <a:custGeom>
              <a:avLst/>
              <a:gdLst/>
              <a:ahLst/>
              <a:cxnLst>
                <a:cxn ang="0">
                  <a:pos x="15" y="189"/>
                </a:cxn>
                <a:cxn ang="0">
                  <a:pos x="15" y="96"/>
                </a:cxn>
                <a:cxn ang="0">
                  <a:pos x="15" y="3"/>
                </a:cxn>
                <a:cxn ang="0">
                  <a:pos x="21" y="3"/>
                </a:cxn>
                <a:cxn ang="0">
                  <a:pos x="21" y="96"/>
                </a:cxn>
                <a:cxn ang="0">
                  <a:pos x="21" y="189"/>
                </a:cxn>
                <a:cxn ang="0">
                  <a:pos x="15" y="189"/>
                </a:cxn>
                <a:cxn ang="0">
                  <a:pos x="0" y="186"/>
                </a:cxn>
                <a:cxn ang="0">
                  <a:pos x="36" y="186"/>
                </a:cxn>
                <a:cxn ang="0">
                  <a:pos x="36" y="192"/>
                </a:cxn>
                <a:cxn ang="0">
                  <a:pos x="0" y="192"/>
                </a:cxn>
                <a:cxn ang="0">
                  <a:pos x="0" y="186"/>
                </a:cxn>
                <a:cxn ang="0">
                  <a:pos x="0" y="0"/>
                </a:cxn>
                <a:cxn ang="0">
                  <a:pos x="36" y="0"/>
                </a:cxn>
                <a:cxn ang="0">
                  <a:pos x="36" y="6"/>
                </a:cxn>
                <a:cxn ang="0">
                  <a:pos x="0" y="6"/>
                </a:cxn>
                <a:cxn ang="0">
                  <a:pos x="0" y="0"/>
                </a:cxn>
              </a:cxnLst>
              <a:rect l="0" t="0" r="r" b="b"/>
              <a:pathLst>
                <a:path w="36" h="192">
                  <a:moveTo>
                    <a:pt x="15" y="189"/>
                  </a:moveTo>
                  <a:lnTo>
                    <a:pt x="15" y="96"/>
                  </a:lnTo>
                  <a:lnTo>
                    <a:pt x="15" y="3"/>
                  </a:lnTo>
                  <a:lnTo>
                    <a:pt x="21" y="3"/>
                  </a:lnTo>
                  <a:lnTo>
                    <a:pt x="21" y="96"/>
                  </a:lnTo>
                  <a:lnTo>
                    <a:pt x="21" y="189"/>
                  </a:lnTo>
                  <a:lnTo>
                    <a:pt x="15" y="189"/>
                  </a:lnTo>
                  <a:close/>
                  <a:moveTo>
                    <a:pt x="0" y="186"/>
                  </a:moveTo>
                  <a:lnTo>
                    <a:pt x="36" y="186"/>
                  </a:lnTo>
                  <a:lnTo>
                    <a:pt x="36" y="192"/>
                  </a:lnTo>
                  <a:lnTo>
                    <a:pt x="0" y="192"/>
                  </a:lnTo>
                  <a:lnTo>
                    <a:pt x="0" y="186"/>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86" name="Freeform 21"/>
            <p:cNvSpPr>
              <a:spLocks noEditPoints="1"/>
            </p:cNvSpPr>
            <p:nvPr/>
          </p:nvSpPr>
          <p:spPr bwMode="auto">
            <a:xfrm>
              <a:off x="966748" y="1462067"/>
              <a:ext cx="57150" cy="104775"/>
            </a:xfrm>
            <a:custGeom>
              <a:avLst/>
              <a:gdLst/>
              <a:ahLst/>
              <a:cxnLst>
                <a:cxn ang="0">
                  <a:pos x="18" y="66"/>
                </a:cxn>
                <a:cxn ang="0">
                  <a:pos x="18" y="33"/>
                </a:cxn>
                <a:cxn ang="0">
                  <a:pos x="18" y="0"/>
                </a:cxn>
                <a:cxn ang="0">
                  <a:pos x="18" y="66"/>
                </a:cxn>
                <a:cxn ang="0">
                  <a:pos x="0" y="66"/>
                </a:cxn>
                <a:cxn ang="0">
                  <a:pos x="36" y="66"/>
                </a:cxn>
                <a:cxn ang="0">
                  <a:pos x="0" y="66"/>
                </a:cxn>
                <a:cxn ang="0">
                  <a:pos x="0" y="0"/>
                </a:cxn>
                <a:cxn ang="0">
                  <a:pos x="36" y="0"/>
                </a:cxn>
                <a:cxn ang="0">
                  <a:pos x="0" y="0"/>
                </a:cxn>
              </a:cxnLst>
              <a:rect l="0" t="0" r="r" b="b"/>
              <a:pathLst>
                <a:path w="36" h="66">
                  <a:moveTo>
                    <a:pt x="18" y="66"/>
                  </a:moveTo>
                  <a:lnTo>
                    <a:pt x="18" y="33"/>
                  </a:lnTo>
                  <a:lnTo>
                    <a:pt x="18" y="0"/>
                  </a:lnTo>
                  <a:lnTo>
                    <a:pt x="18" y="66"/>
                  </a:lnTo>
                  <a:close/>
                  <a:moveTo>
                    <a:pt x="0" y="66"/>
                  </a:moveTo>
                  <a:lnTo>
                    <a:pt x="36" y="66"/>
                  </a:lnTo>
                  <a:lnTo>
                    <a:pt x="0" y="66"/>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87" name="Freeform 22"/>
            <p:cNvSpPr>
              <a:spLocks noEditPoints="1"/>
            </p:cNvSpPr>
            <p:nvPr/>
          </p:nvSpPr>
          <p:spPr bwMode="auto">
            <a:xfrm>
              <a:off x="966748" y="1457305"/>
              <a:ext cx="57150" cy="114300"/>
            </a:xfrm>
            <a:custGeom>
              <a:avLst/>
              <a:gdLst/>
              <a:ahLst/>
              <a:cxnLst>
                <a:cxn ang="0">
                  <a:pos x="15" y="69"/>
                </a:cxn>
                <a:cxn ang="0">
                  <a:pos x="15" y="36"/>
                </a:cxn>
                <a:cxn ang="0">
                  <a:pos x="15" y="3"/>
                </a:cxn>
                <a:cxn ang="0">
                  <a:pos x="21" y="3"/>
                </a:cxn>
                <a:cxn ang="0">
                  <a:pos x="21" y="36"/>
                </a:cxn>
                <a:cxn ang="0">
                  <a:pos x="21" y="69"/>
                </a:cxn>
                <a:cxn ang="0">
                  <a:pos x="15" y="69"/>
                </a:cxn>
                <a:cxn ang="0">
                  <a:pos x="0" y="66"/>
                </a:cxn>
                <a:cxn ang="0">
                  <a:pos x="36" y="66"/>
                </a:cxn>
                <a:cxn ang="0">
                  <a:pos x="36" y="72"/>
                </a:cxn>
                <a:cxn ang="0">
                  <a:pos x="0" y="72"/>
                </a:cxn>
                <a:cxn ang="0">
                  <a:pos x="0" y="66"/>
                </a:cxn>
                <a:cxn ang="0">
                  <a:pos x="0" y="0"/>
                </a:cxn>
                <a:cxn ang="0">
                  <a:pos x="36" y="0"/>
                </a:cxn>
                <a:cxn ang="0">
                  <a:pos x="36" y="6"/>
                </a:cxn>
                <a:cxn ang="0">
                  <a:pos x="0" y="6"/>
                </a:cxn>
                <a:cxn ang="0">
                  <a:pos x="0" y="0"/>
                </a:cxn>
              </a:cxnLst>
              <a:rect l="0" t="0" r="r" b="b"/>
              <a:pathLst>
                <a:path w="36" h="72">
                  <a:moveTo>
                    <a:pt x="15" y="69"/>
                  </a:moveTo>
                  <a:lnTo>
                    <a:pt x="15" y="36"/>
                  </a:lnTo>
                  <a:lnTo>
                    <a:pt x="15" y="3"/>
                  </a:lnTo>
                  <a:lnTo>
                    <a:pt x="21" y="3"/>
                  </a:lnTo>
                  <a:lnTo>
                    <a:pt x="21" y="36"/>
                  </a:lnTo>
                  <a:lnTo>
                    <a:pt x="21" y="69"/>
                  </a:lnTo>
                  <a:lnTo>
                    <a:pt x="15" y="69"/>
                  </a:lnTo>
                  <a:close/>
                  <a:moveTo>
                    <a:pt x="0" y="66"/>
                  </a:moveTo>
                  <a:lnTo>
                    <a:pt x="36" y="66"/>
                  </a:lnTo>
                  <a:lnTo>
                    <a:pt x="36" y="72"/>
                  </a:lnTo>
                  <a:lnTo>
                    <a:pt x="0" y="72"/>
                  </a:lnTo>
                  <a:lnTo>
                    <a:pt x="0" y="66"/>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88" name="Freeform 23"/>
            <p:cNvSpPr>
              <a:spLocks noEditPoints="1"/>
            </p:cNvSpPr>
            <p:nvPr/>
          </p:nvSpPr>
          <p:spPr bwMode="auto">
            <a:xfrm>
              <a:off x="1300123" y="1423967"/>
              <a:ext cx="57150" cy="276225"/>
            </a:xfrm>
            <a:custGeom>
              <a:avLst/>
              <a:gdLst/>
              <a:ahLst/>
              <a:cxnLst>
                <a:cxn ang="0">
                  <a:pos x="18" y="174"/>
                </a:cxn>
                <a:cxn ang="0">
                  <a:pos x="18" y="87"/>
                </a:cxn>
                <a:cxn ang="0">
                  <a:pos x="18" y="0"/>
                </a:cxn>
                <a:cxn ang="0">
                  <a:pos x="18" y="174"/>
                </a:cxn>
                <a:cxn ang="0">
                  <a:pos x="0" y="174"/>
                </a:cxn>
                <a:cxn ang="0">
                  <a:pos x="36" y="174"/>
                </a:cxn>
                <a:cxn ang="0">
                  <a:pos x="0" y="174"/>
                </a:cxn>
                <a:cxn ang="0">
                  <a:pos x="0" y="0"/>
                </a:cxn>
                <a:cxn ang="0">
                  <a:pos x="36" y="0"/>
                </a:cxn>
                <a:cxn ang="0">
                  <a:pos x="0" y="0"/>
                </a:cxn>
              </a:cxnLst>
              <a:rect l="0" t="0" r="r" b="b"/>
              <a:pathLst>
                <a:path w="36" h="174">
                  <a:moveTo>
                    <a:pt x="18" y="174"/>
                  </a:moveTo>
                  <a:lnTo>
                    <a:pt x="18" y="87"/>
                  </a:lnTo>
                  <a:lnTo>
                    <a:pt x="18" y="0"/>
                  </a:lnTo>
                  <a:lnTo>
                    <a:pt x="18" y="174"/>
                  </a:lnTo>
                  <a:close/>
                  <a:moveTo>
                    <a:pt x="0" y="174"/>
                  </a:moveTo>
                  <a:lnTo>
                    <a:pt x="36" y="174"/>
                  </a:lnTo>
                  <a:lnTo>
                    <a:pt x="0" y="174"/>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89" name="Freeform 24"/>
            <p:cNvSpPr>
              <a:spLocks noEditPoints="1"/>
            </p:cNvSpPr>
            <p:nvPr/>
          </p:nvSpPr>
          <p:spPr bwMode="auto">
            <a:xfrm>
              <a:off x="1300123" y="1419205"/>
              <a:ext cx="57150" cy="285750"/>
            </a:xfrm>
            <a:custGeom>
              <a:avLst/>
              <a:gdLst/>
              <a:ahLst/>
              <a:cxnLst>
                <a:cxn ang="0">
                  <a:pos x="15" y="177"/>
                </a:cxn>
                <a:cxn ang="0">
                  <a:pos x="15" y="90"/>
                </a:cxn>
                <a:cxn ang="0">
                  <a:pos x="15" y="3"/>
                </a:cxn>
                <a:cxn ang="0">
                  <a:pos x="21" y="3"/>
                </a:cxn>
                <a:cxn ang="0">
                  <a:pos x="21" y="90"/>
                </a:cxn>
                <a:cxn ang="0">
                  <a:pos x="21" y="177"/>
                </a:cxn>
                <a:cxn ang="0">
                  <a:pos x="15" y="177"/>
                </a:cxn>
                <a:cxn ang="0">
                  <a:pos x="0" y="174"/>
                </a:cxn>
                <a:cxn ang="0">
                  <a:pos x="36" y="174"/>
                </a:cxn>
                <a:cxn ang="0">
                  <a:pos x="36" y="180"/>
                </a:cxn>
                <a:cxn ang="0">
                  <a:pos x="0" y="180"/>
                </a:cxn>
                <a:cxn ang="0">
                  <a:pos x="0" y="174"/>
                </a:cxn>
                <a:cxn ang="0">
                  <a:pos x="0" y="0"/>
                </a:cxn>
                <a:cxn ang="0">
                  <a:pos x="36" y="0"/>
                </a:cxn>
                <a:cxn ang="0">
                  <a:pos x="36" y="6"/>
                </a:cxn>
                <a:cxn ang="0">
                  <a:pos x="0" y="6"/>
                </a:cxn>
                <a:cxn ang="0">
                  <a:pos x="0" y="0"/>
                </a:cxn>
              </a:cxnLst>
              <a:rect l="0" t="0" r="r" b="b"/>
              <a:pathLst>
                <a:path w="36" h="180">
                  <a:moveTo>
                    <a:pt x="15" y="177"/>
                  </a:moveTo>
                  <a:lnTo>
                    <a:pt x="15" y="90"/>
                  </a:lnTo>
                  <a:lnTo>
                    <a:pt x="15" y="3"/>
                  </a:lnTo>
                  <a:lnTo>
                    <a:pt x="21" y="3"/>
                  </a:lnTo>
                  <a:lnTo>
                    <a:pt x="21" y="90"/>
                  </a:lnTo>
                  <a:lnTo>
                    <a:pt x="21" y="177"/>
                  </a:lnTo>
                  <a:lnTo>
                    <a:pt x="15" y="177"/>
                  </a:lnTo>
                  <a:close/>
                  <a:moveTo>
                    <a:pt x="0" y="174"/>
                  </a:moveTo>
                  <a:lnTo>
                    <a:pt x="36" y="174"/>
                  </a:lnTo>
                  <a:lnTo>
                    <a:pt x="36" y="180"/>
                  </a:lnTo>
                  <a:lnTo>
                    <a:pt x="0" y="180"/>
                  </a:lnTo>
                  <a:lnTo>
                    <a:pt x="0" y="174"/>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90" name="Freeform 25"/>
            <p:cNvSpPr>
              <a:spLocks noEditPoints="1"/>
            </p:cNvSpPr>
            <p:nvPr/>
          </p:nvSpPr>
          <p:spPr bwMode="auto">
            <a:xfrm>
              <a:off x="1538248" y="1614467"/>
              <a:ext cx="57150" cy="66675"/>
            </a:xfrm>
            <a:custGeom>
              <a:avLst/>
              <a:gdLst/>
              <a:ahLst/>
              <a:cxnLst>
                <a:cxn ang="0">
                  <a:pos x="18" y="42"/>
                </a:cxn>
                <a:cxn ang="0">
                  <a:pos x="18" y="21"/>
                </a:cxn>
                <a:cxn ang="0">
                  <a:pos x="18" y="0"/>
                </a:cxn>
                <a:cxn ang="0">
                  <a:pos x="18" y="42"/>
                </a:cxn>
                <a:cxn ang="0">
                  <a:pos x="0" y="42"/>
                </a:cxn>
                <a:cxn ang="0">
                  <a:pos x="36" y="42"/>
                </a:cxn>
                <a:cxn ang="0">
                  <a:pos x="0" y="42"/>
                </a:cxn>
                <a:cxn ang="0">
                  <a:pos x="0" y="0"/>
                </a:cxn>
                <a:cxn ang="0">
                  <a:pos x="36" y="0"/>
                </a:cxn>
                <a:cxn ang="0">
                  <a:pos x="0" y="0"/>
                </a:cxn>
              </a:cxnLst>
              <a:rect l="0" t="0" r="r" b="b"/>
              <a:pathLst>
                <a:path w="36" h="42">
                  <a:moveTo>
                    <a:pt x="18" y="42"/>
                  </a:moveTo>
                  <a:lnTo>
                    <a:pt x="18" y="21"/>
                  </a:lnTo>
                  <a:lnTo>
                    <a:pt x="18" y="0"/>
                  </a:lnTo>
                  <a:lnTo>
                    <a:pt x="18" y="42"/>
                  </a:lnTo>
                  <a:close/>
                  <a:moveTo>
                    <a:pt x="0" y="42"/>
                  </a:moveTo>
                  <a:lnTo>
                    <a:pt x="36" y="42"/>
                  </a:lnTo>
                  <a:lnTo>
                    <a:pt x="0" y="42"/>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91" name="Freeform 26"/>
            <p:cNvSpPr>
              <a:spLocks noEditPoints="1"/>
            </p:cNvSpPr>
            <p:nvPr/>
          </p:nvSpPr>
          <p:spPr bwMode="auto">
            <a:xfrm>
              <a:off x="1538248" y="1609705"/>
              <a:ext cx="57150" cy="76200"/>
            </a:xfrm>
            <a:custGeom>
              <a:avLst/>
              <a:gdLst/>
              <a:ahLst/>
              <a:cxnLst>
                <a:cxn ang="0">
                  <a:pos x="15" y="45"/>
                </a:cxn>
                <a:cxn ang="0">
                  <a:pos x="15" y="24"/>
                </a:cxn>
                <a:cxn ang="0">
                  <a:pos x="15" y="3"/>
                </a:cxn>
                <a:cxn ang="0">
                  <a:pos x="21" y="3"/>
                </a:cxn>
                <a:cxn ang="0">
                  <a:pos x="21" y="24"/>
                </a:cxn>
                <a:cxn ang="0">
                  <a:pos x="21" y="45"/>
                </a:cxn>
                <a:cxn ang="0">
                  <a:pos x="15" y="45"/>
                </a:cxn>
                <a:cxn ang="0">
                  <a:pos x="0" y="42"/>
                </a:cxn>
                <a:cxn ang="0">
                  <a:pos x="36" y="42"/>
                </a:cxn>
                <a:cxn ang="0">
                  <a:pos x="36" y="48"/>
                </a:cxn>
                <a:cxn ang="0">
                  <a:pos x="0" y="48"/>
                </a:cxn>
                <a:cxn ang="0">
                  <a:pos x="0" y="42"/>
                </a:cxn>
                <a:cxn ang="0">
                  <a:pos x="0" y="0"/>
                </a:cxn>
                <a:cxn ang="0">
                  <a:pos x="36" y="0"/>
                </a:cxn>
                <a:cxn ang="0">
                  <a:pos x="36" y="6"/>
                </a:cxn>
                <a:cxn ang="0">
                  <a:pos x="0" y="6"/>
                </a:cxn>
                <a:cxn ang="0">
                  <a:pos x="0" y="0"/>
                </a:cxn>
              </a:cxnLst>
              <a:rect l="0" t="0" r="r" b="b"/>
              <a:pathLst>
                <a:path w="36" h="48">
                  <a:moveTo>
                    <a:pt x="15" y="45"/>
                  </a:moveTo>
                  <a:lnTo>
                    <a:pt x="15" y="24"/>
                  </a:lnTo>
                  <a:lnTo>
                    <a:pt x="15" y="3"/>
                  </a:lnTo>
                  <a:lnTo>
                    <a:pt x="21" y="3"/>
                  </a:lnTo>
                  <a:lnTo>
                    <a:pt x="21" y="24"/>
                  </a:lnTo>
                  <a:lnTo>
                    <a:pt x="21" y="45"/>
                  </a:lnTo>
                  <a:lnTo>
                    <a:pt x="15" y="45"/>
                  </a:lnTo>
                  <a:close/>
                  <a:moveTo>
                    <a:pt x="0" y="42"/>
                  </a:moveTo>
                  <a:lnTo>
                    <a:pt x="36" y="42"/>
                  </a:lnTo>
                  <a:lnTo>
                    <a:pt x="36" y="48"/>
                  </a:lnTo>
                  <a:lnTo>
                    <a:pt x="0" y="48"/>
                  </a:lnTo>
                  <a:lnTo>
                    <a:pt x="0" y="42"/>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92" name="Freeform 27"/>
            <p:cNvSpPr>
              <a:spLocks noEditPoints="1"/>
            </p:cNvSpPr>
            <p:nvPr/>
          </p:nvSpPr>
          <p:spPr bwMode="auto">
            <a:xfrm>
              <a:off x="1738273" y="1728767"/>
              <a:ext cx="57150" cy="123825"/>
            </a:xfrm>
            <a:custGeom>
              <a:avLst/>
              <a:gdLst/>
              <a:ahLst/>
              <a:cxnLst>
                <a:cxn ang="0">
                  <a:pos x="18" y="78"/>
                </a:cxn>
                <a:cxn ang="0">
                  <a:pos x="18" y="39"/>
                </a:cxn>
                <a:cxn ang="0">
                  <a:pos x="18" y="0"/>
                </a:cxn>
                <a:cxn ang="0">
                  <a:pos x="18" y="78"/>
                </a:cxn>
                <a:cxn ang="0">
                  <a:pos x="0" y="78"/>
                </a:cxn>
                <a:cxn ang="0">
                  <a:pos x="36" y="78"/>
                </a:cxn>
                <a:cxn ang="0">
                  <a:pos x="0" y="78"/>
                </a:cxn>
                <a:cxn ang="0">
                  <a:pos x="0" y="0"/>
                </a:cxn>
                <a:cxn ang="0">
                  <a:pos x="36" y="0"/>
                </a:cxn>
                <a:cxn ang="0">
                  <a:pos x="0" y="0"/>
                </a:cxn>
              </a:cxnLst>
              <a:rect l="0" t="0" r="r" b="b"/>
              <a:pathLst>
                <a:path w="36" h="78">
                  <a:moveTo>
                    <a:pt x="18" y="78"/>
                  </a:moveTo>
                  <a:lnTo>
                    <a:pt x="18" y="39"/>
                  </a:lnTo>
                  <a:lnTo>
                    <a:pt x="18" y="0"/>
                  </a:lnTo>
                  <a:lnTo>
                    <a:pt x="18" y="78"/>
                  </a:lnTo>
                  <a:close/>
                  <a:moveTo>
                    <a:pt x="0" y="78"/>
                  </a:moveTo>
                  <a:lnTo>
                    <a:pt x="36" y="78"/>
                  </a:lnTo>
                  <a:lnTo>
                    <a:pt x="0" y="78"/>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93" name="Freeform 28"/>
            <p:cNvSpPr>
              <a:spLocks noEditPoints="1"/>
            </p:cNvSpPr>
            <p:nvPr/>
          </p:nvSpPr>
          <p:spPr bwMode="auto">
            <a:xfrm>
              <a:off x="1738273" y="1724005"/>
              <a:ext cx="57150" cy="133350"/>
            </a:xfrm>
            <a:custGeom>
              <a:avLst/>
              <a:gdLst/>
              <a:ahLst/>
              <a:cxnLst>
                <a:cxn ang="0">
                  <a:pos x="15" y="81"/>
                </a:cxn>
                <a:cxn ang="0">
                  <a:pos x="15" y="42"/>
                </a:cxn>
                <a:cxn ang="0">
                  <a:pos x="15" y="3"/>
                </a:cxn>
                <a:cxn ang="0">
                  <a:pos x="21" y="3"/>
                </a:cxn>
                <a:cxn ang="0">
                  <a:pos x="21" y="42"/>
                </a:cxn>
                <a:cxn ang="0">
                  <a:pos x="21" y="81"/>
                </a:cxn>
                <a:cxn ang="0">
                  <a:pos x="15" y="81"/>
                </a:cxn>
                <a:cxn ang="0">
                  <a:pos x="0" y="78"/>
                </a:cxn>
                <a:cxn ang="0">
                  <a:pos x="36" y="78"/>
                </a:cxn>
                <a:cxn ang="0">
                  <a:pos x="36" y="84"/>
                </a:cxn>
                <a:cxn ang="0">
                  <a:pos x="0" y="84"/>
                </a:cxn>
                <a:cxn ang="0">
                  <a:pos x="0" y="78"/>
                </a:cxn>
                <a:cxn ang="0">
                  <a:pos x="0" y="0"/>
                </a:cxn>
                <a:cxn ang="0">
                  <a:pos x="36" y="0"/>
                </a:cxn>
                <a:cxn ang="0">
                  <a:pos x="36" y="6"/>
                </a:cxn>
                <a:cxn ang="0">
                  <a:pos x="0" y="6"/>
                </a:cxn>
                <a:cxn ang="0">
                  <a:pos x="0" y="0"/>
                </a:cxn>
              </a:cxnLst>
              <a:rect l="0" t="0" r="r" b="b"/>
              <a:pathLst>
                <a:path w="36" h="84">
                  <a:moveTo>
                    <a:pt x="15" y="81"/>
                  </a:moveTo>
                  <a:lnTo>
                    <a:pt x="15" y="42"/>
                  </a:lnTo>
                  <a:lnTo>
                    <a:pt x="15" y="3"/>
                  </a:lnTo>
                  <a:lnTo>
                    <a:pt x="21" y="3"/>
                  </a:lnTo>
                  <a:lnTo>
                    <a:pt x="21" y="42"/>
                  </a:lnTo>
                  <a:lnTo>
                    <a:pt x="21" y="81"/>
                  </a:lnTo>
                  <a:lnTo>
                    <a:pt x="15" y="81"/>
                  </a:lnTo>
                  <a:close/>
                  <a:moveTo>
                    <a:pt x="0" y="78"/>
                  </a:moveTo>
                  <a:lnTo>
                    <a:pt x="36" y="78"/>
                  </a:lnTo>
                  <a:lnTo>
                    <a:pt x="36" y="84"/>
                  </a:lnTo>
                  <a:lnTo>
                    <a:pt x="0" y="84"/>
                  </a:lnTo>
                  <a:lnTo>
                    <a:pt x="0" y="78"/>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94" name="Freeform 29"/>
            <p:cNvSpPr>
              <a:spLocks/>
            </p:cNvSpPr>
            <p:nvPr/>
          </p:nvSpPr>
          <p:spPr bwMode="auto">
            <a:xfrm>
              <a:off x="-447714" y="1300142"/>
              <a:ext cx="2220913" cy="1339850"/>
            </a:xfrm>
            <a:custGeom>
              <a:avLst/>
              <a:gdLst/>
              <a:ahLst/>
              <a:cxnLst>
                <a:cxn ang="0">
                  <a:pos x="132" y="1998"/>
                </a:cxn>
                <a:cxn ang="0">
                  <a:pos x="401" y="1488"/>
                </a:cxn>
                <a:cxn ang="0">
                  <a:pos x="668" y="990"/>
                </a:cxn>
                <a:cxn ang="0">
                  <a:pos x="794" y="766"/>
                </a:cxn>
                <a:cxn ang="0">
                  <a:pos x="911" y="568"/>
                </a:cxn>
                <a:cxn ang="0">
                  <a:pos x="1017" y="408"/>
                </a:cxn>
                <a:cxn ang="0">
                  <a:pos x="1169" y="224"/>
                </a:cxn>
                <a:cxn ang="0">
                  <a:pos x="1317" y="99"/>
                </a:cxn>
                <a:cxn ang="0">
                  <a:pos x="1460" y="26"/>
                </a:cxn>
                <a:cxn ang="0">
                  <a:pos x="1530" y="8"/>
                </a:cxn>
                <a:cxn ang="0">
                  <a:pos x="1600" y="1"/>
                </a:cxn>
                <a:cxn ang="0">
                  <a:pos x="1646" y="2"/>
                </a:cxn>
                <a:cxn ang="0">
                  <a:pos x="1795" y="42"/>
                </a:cxn>
                <a:cxn ang="0">
                  <a:pos x="2011" y="148"/>
                </a:cxn>
                <a:cxn ang="0">
                  <a:pos x="2225" y="268"/>
                </a:cxn>
                <a:cxn ang="0">
                  <a:pos x="2416" y="354"/>
                </a:cxn>
                <a:cxn ang="0">
                  <a:pos x="2579" y="390"/>
                </a:cxn>
                <a:cxn ang="0">
                  <a:pos x="2862" y="409"/>
                </a:cxn>
                <a:cxn ang="0">
                  <a:pos x="2989" y="427"/>
                </a:cxn>
                <a:cxn ang="0">
                  <a:pos x="3204" y="491"/>
                </a:cxn>
                <a:cxn ang="0">
                  <a:pos x="3389" y="575"/>
                </a:cxn>
                <a:cxn ang="0">
                  <a:pos x="3562" y="690"/>
                </a:cxn>
                <a:cxn ang="0">
                  <a:pos x="3728" y="827"/>
                </a:cxn>
                <a:cxn ang="0">
                  <a:pos x="3553" y="703"/>
                </a:cxn>
                <a:cxn ang="0">
                  <a:pos x="3382" y="590"/>
                </a:cxn>
                <a:cxn ang="0">
                  <a:pos x="3199" y="506"/>
                </a:cxn>
                <a:cxn ang="0">
                  <a:pos x="2986" y="442"/>
                </a:cxn>
                <a:cxn ang="0">
                  <a:pos x="2861" y="425"/>
                </a:cxn>
                <a:cxn ang="0">
                  <a:pos x="2576" y="405"/>
                </a:cxn>
                <a:cxn ang="0">
                  <a:pos x="2411" y="369"/>
                </a:cxn>
                <a:cxn ang="0">
                  <a:pos x="2218" y="282"/>
                </a:cxn>
                <a:cxn ang="0">
                  <a:pos x="2004" y="163"/>
                </a:cxn>
                <a:cxn ang="0">
                  <a:pos x="1790" y="57"/>
                </a:cxn>
                <a:cxn ang="0">
                  <a:pos x="1645" y="18"/>
                </a:cxn>
                <a:cxn ang="0">
                  <a:pos x="1601" y="16"/>
                </a:cxn>
                <a:cxn ang="0">
                  <a:pos x="1534" y="23"/>
                </a:cxn>
                <a:cxn ang="0">
                  <a:pos x="1467" y="41"/>
                </a:cxn>
                <a:cxn ang="0">
                  <a:pos x="1326" y="112"/>
                </a:cxn>
                <a:cxn ang="0">
                  <a:pos x="1180" y="235"/>
                </a:cxn>
                <a:cxn ang="0">
                  <a:pos x="1030" y="417"/>
                </a:cxn>
                <a:cxn ang="0">
                  <a:pos x="924" y="577"/>
                </a:cxn>
                <a:cxn ang="0">
                  <a:pos x="807" y="773"/>
                </a:cxn>
                <a:cxn ang="0">
                  <a:pos x="683" y="997"/>
                </a:cxn>
                <a:cxn ang="0">
                  <a:pos x="416" y="1495"/>
                </a:cxn>
                <a:cxn ang="0">
                  <a:pos x="146" y="2005"/>
                </a:cxn>
                <a:cxn ang="0">
                  <a:pos x="6" y="2246"/>
                </a:cxn>
              </a:cxnLst>
              <a:rect l="0" t="0" r="r" b="b"/>
              <a:pathLst>
                <a:path w="3731" h="2249">
                  <a:moveTo>
                    <a:pt x="2" y="2236"/>
                  </a:moveTo>
                  <a:lnTo>
                    <a:pt x="132" y="1998"/>
                  </a:lnTo>
                  <a:lnTo>
                    <a:pt x="266" y="1746"/>
                  </a:lnTo>
                  <a:lnTo>
                    <a:pt x="401" y="1488"/>
                  </a:lnTo>
                  <a:lnTo>
                    <a:pt x="536" y="1234"/>
                  </a:lnTo>
                  <a:lnTo>
                    <a:pt x="668" y="990"/>
                  </a:lnTo>
                  <a:lnTo>
                    <a:pt x="731" y="875"/>
                  </a:lnTo>
                  <a:lnTo>
                    <a:pt x="794" y="766"/>
                  </a:lnTo>
                  <a:lnTo>
                    <a:pt x="854" y="663"/>
                  </a:lnTo>
                  <a:lnTo>
                    <a:pt x="911" y="568"/>
                  </a:lnTo>
                  <a:lnTo>
                    <a:pt x="966" y="483"/>
                  </a:lnTo>
                  <a:lnTo>
                    <a:pt x="1017" y="408"/>
                  </a:lnTo>
                  <a:lnTo>
                    <a:pt x="1093" y="308"/>
                  </a:lnTo>
                  <a:lnTo>
                    <a:pt x="1169" y="224"/>
                  </a:lnTo>
                  <a:lnTo>
                    <a:pt x="1243" y="155"/>
                  </a:lnTo>
                  <a:lnTo>
                    <a:pt x="1317" y="99"/>
                  </a:lnTo>
                  <a:lnTo>
                    <a:pt x="1389" y="57"/>
                  </a:lnTo>
                  <a:lnTo>
                    <a:pt x="1460" y="26"/>
                  </a:lnTo>
                  <a:cubicBezTo>
                    <a:pt x="1461" y="26"/>
                    <a:pt x="1461" y="26"/>
                    <a:pt x="1461" y="26"/>
                  </a:cubicBezTo>
                  <a:lnTo>
                    <a:pt x="1530" y="8"/>
                  </a:lnTo>
                  <a:cubicBezTo>
                    <a:pt x="1531" y="8"/>
                    <a:pt x="1531" y="8"/>
                    <a:pt x="1532" y="8"/>
                  </a:cubicBezTo>
                  <a:lnTo>
                    <a:pt x="1600" y="1"/>
                  </a:lnTo>
                  <a:cubicBezTo>
                    <a:pt x="1600" y="0"/>
                    <a:pt x="1600" y="0"/>
                    <a:pt x="1601" y="0"/>
                  </a:cubicBezTo>
                  <a:lnTo>
                    <a:pt x="1646" y="2"/>
                  </a:lnTo>
                  <a:lnTo>
                    <a:pt x="1694" y="11"/>
                  </a:lnTo>
                  <a:lnTo>
                    <a:pt x="1795" y="42"/>
                  </a:lnTo>
                  <a:lnTo>
                    <a:pt x="1902" y="90"/>
                  </a:lnTo>
                  <a:lnTo>
                    <a:pt x="2011" y="148"/>
                  </a:lnTo>
                  <a:lnTo>
                    <a:pt x="2119" y="210"/>
                  </a:lnTo>
                  <a:lnTo>
                    <a:pt x="2225" y="268"/>
                  </a:lnTo>
                  <a:lnTo>
                    <a:pt x="2325" y="318"/>
                  </a:lnTo>
                  <a:lnTo>
                    <a:pt x="2416" y="354"/>
                  </a:lnTo>
                  <a:lnTo>
                    <a:pt x="2499" y="376"/>
                  </a:lnTo>
                  <a:lnTo>
                    <a:pt x="2579" y="390"/>
                  </a:lnTo>
                  <a:lnTo>
                    <a:pt x="2727" y="402"/>
                  </a:lnTo>
                  <a:lnTo>
                    <a:pt x="2862" y="409"/>
                  </a:lnTo>
                  <a:lnTo>
                    <a:pt x="2926" y="416"/>
                  </a:lnTo>
                  <a:lnTo>
                    <a:pt x="2989" y="427"/>
                  </a:lnTo>
                  <a:lnTo>
                    <a:pt x="3103" y="457"/>
                  </a:lnTo>
                  <a:lnTo>
                    <a:pt x="3204" y="491"/>
                  </a:lnTo>
                  <a:lnTo>
                    <a:pt x="3298" y="530"/>
                  </a:lnTo>
                  <a:lnTo>
                    <a:pt x="3389" y="575"/>
                  </a:lnTo>
                  <a:lnTo>
                    <a:pt x="3478" y="630"/>
                  </a:lnTo>
                  <a:lnTo>
                    <a:pt x="3562" y="690"/>
                  </a:lnTo>
                  <a:lnTo>
                    <a:pt x="3726" y="816"/>
                  </a:lnTo>
                  <a:cubicBezTo>
                    <a:pt x="3730" y="819"/>
                    <a:pt x="3731" y="824"/>
                    <a:pt x="3728" y="827"/>
                  </a:cubicBezTo>
                  <a:cubicBezTo>
                    <a:pt x="3725" y="831"/>
                    <a:pt x="3720" y="832"/>
                    <a:pt x="3717" y="829"/>
                  </a:cubicBezTo>
                  <a:lnTo>
                    <a:pt x="3553" y="703"/>
                  </a:lnTo>
                  <a:lnTo>
                    <a:pt x="3469" y="643"/>
                  </a:lnTo>
                  <a:lnTo>
                    <a:pt x="3382" y="590"/>
                  </a:lnTo>
                  <a:lnTo>
                    <a:pt x="3291" y="545"/>
                  </a:lnTo>
                  <a:lnTo>
                    <a:pt x="3199" y="506"/>
                  </a:lnTo>
                  <a:lnTo>
                    <a:pt x="3098" y="472"/>
                  </a:lnTo>
                  <a:lnTo>
                    <a:pt x="2986" y="442"/>
                  </a:lnTo>
                  <a:lnTo>
                    <a:pt x="2925" y="431"/>
                  </a:lnTo>
                  <a:lnTo>
                    <a:pt x="2861" y="425"/>
                  </a:lnTo>
                  <a:lnTo>
                    <a:pt x="2726" y="418"/>
                  </a:lnTo>
                  <a:lnTo>
                    <a:pt x="2576" y="405"/>
                  </a:lnTo>
                  <a:lnTo>
                    <a:pt x="2495" y="391"/>
                  </a:lnTo>
                  <a:lnTo>
                    <a:pt x="2411" y="369"/>
                  </a:lnTo>
                  <a:lnTo>
                    <a:pt x="2318" y="333"/>
                  </a:lnTo>
                  <a:lnTo>
                    <a:pt x="2218" y="282"/>
                  </a:lnTo>
                  <a:lnTo>
                    <a:pt x="2112" y="223"/>
                  </a:lnTo>
                  <a:lnTo>
                    <a:pt x="2004" y="163"/>
                  </a:lnTo>
                  <a:lnTo>
                    <a:pt x="1895" y="105"/>
                  </a:lnTo>
                  <a:lnTo>
                    <a:pt x="1790" y="57"/>
                  </a:lnTo>
                  <a:lnTo>
                    <a:pt x="1691" y="26"/>
                  </a:lnTo>
                  <a:lnTo>
                    <a:pt x="1645" y="18"/>
                  </a:lnTo>
                  <a:lnTo>
                    <a:pt x="1600" y="16"/>
                  </a:lnTo>
                  <a:lnTo>
                    <a:pt x="1601" y="16"/>
                  </a:lnTo>
                  <a:lnTo>
                    <a:pt x="1533" y="23"/>
                  </a:lnTo>
                  <a:lnTo>
                    <a:pt x="1534" y="23"/>
                  </a:lnTo>
                  <a:lnTo>
                    <a:pt x="1465" y="41"/>
                  </a:lnTo>
                  <a:lnTo>
                    <a:pt x="1467" y="41"/>
                  </a:lnTo>
                  <a:lnTo>
                    <a:pt x="1397" y="70"/>
                  </a:lnTo>
                  <a:lnTo>
                    <a:pt x="1326" y="112"/>
                  </a:lnTo>
                  <a:lnTo>
                    <a:pt x="1254" y="166"/>
                  </a:lnTo>
                  <a:lnTo>
                    <a:pt x="1180" y="235"/>
                  </a:lnTo>
                  <a:lnTo>
                    <a:pt x="1106" y="317"/>
                  </a:lnTo>
                  <a:lnTo>
                    <a:pt x="1030" y="417"/>
                  </a:lnTo>
                  <a:lnTo>
                    <a:pt x="979" y="492"/>
                  </a:lnTo>
                  <a:lnTo>
                    <a:pt x="924" y="577"/>
                  </a:lnTo>
                  <a:lnTo>
                    <a:pt x="867" y="672"/>
                  </a:lnTo>
                  <a:lnTo>
                    <a:pt x="807" y="773"/>
                  </a:lnTo>
                  <a:lnTo>
                    <a:pt x="745" y="882"/>
                  </a:lnTo>
                  <a:lnTo>
                    <a:pt x="683" y="997"/>
                  </a:lnTo>
                  <a:lnTo>
                    <a:pt x="551" y="1241"/>
                  </a:lnTo>
                  <a:lnTo>
                    <a:pt x="416" y="1495"/>
                  </a:lnTo>
                  <a:lnTo>
                    <a:pt x="281" y="1753"/>
                  </a:lnTo>
                  <a:lnTo>
                    <a:pt x="146" y="2005"/>
                  </a:lnTo>
                  <a:lnTo>
                    <a:pt x="16" y="2243"/>
                  </a:lnTo>
                  <a:cubicBezTo>
                    <a:pt x="14" y="2247"/>
                    <a:pt x="10" y="2249"/>
                    <a:pt x="6" y="2246"/>
                  </a:cubicBezTo>
                  <a:cubicBezTo>
                    <a:pt x="2" y="2244"/>
                    <a:pt x="0" y="2240"/>
                    <a:pt x="2" y="2236"/>
                  </a:cubicBez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95" name="Oval 30"/>
            <p:cNvSpPr>
              <a:spLocks noChangeArrowheads="1"/>
            </p:cNvSpPr>
            <p:nvPr/>
          </p:nvSpPr>
          <p:spPr bwMode="auto">
            <a:xfrm>
              <a:off x="-500102" y="2576492"/>
              <a:ext cx="114300" cy="11430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96" name="Freeform 31"/>
            <p:cNvSpPr>
              <a:spLocks noEditPoints="1"/>
            </p:cNvSpPr>
            <p:nvPr/>
          </p:nvSpPr>
          <p:spPr bwMode="auto">
            <a:xfrm>
              <a:off x="-504864" y="2571730"/>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97" name="Oval 32"/>
            <p:cNvSpPr>
              <a:spLocks noChangeArrowheads="1"/>
            </p:cNvSpPr>
            <p:nvPr/>
          </p:nvSpPr>
          <p:spPr bwMode="auto">
            <a:xfrm>
              <a:off x="109498" y="1481117"/>
              <a:ext cx="114300" cy="11430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98" name="Freeform 33"/>
            <p:cNvSpPr>
              <a:spLocks noEditPoints="1"/>
            </p:cNvSpPr>
            <p:nvPr/>
          </p:nvSpPr>
          <p:spPr bwMode="auto">
            <a:xfrm>
              <a:off x="104736" y="1476355"/>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99" name="Oval 34"/>
            <p:cNvSpPr>
              <a:spLocks noChangeArrowheads="1"/>
            </p:cNvSpPr>
            <p:nvPr/>
          </p:nvSpPr>
          <p:spPr bwMode="auto">
            <a:xfrm>
              <a:off x="442873" y="1242992"/>
              <a:ext cx="114300" cy="11430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00" name="Freeform 35"/>
            <p:cNvSpPr>
              <a:spLocks noEditPoints="1"/>
            </p:cNvSpPr>
            <p:nvPr/>
          </p:nvSpPr>
          <p:spPr bwMode="auto">
            <a:xfrm>
              <a:off x="438111" y="1238230"/>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01" name="Oval 36"/>
            <p:cNvSpPr>
              <a:spLocks noChangeArrowheads="1"/>
            </p:cNvSpPr>
            <p:nvPr/>
          </p:nvSpPr>
          <p:spPr bwMode="auto">
            <a:xfrm>
              <a:off x="928648" y="1452542"/>
              <a:ext cx="114300" cy="11430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02" name="Freeform 37"/>
            <p:cNvSpPr>
              <a:spLocks noEditPoints="1"/>
            </p:cNvSpPr>
            <p:nvPr/>
          </p:nvSpPr>
          <p:spPr bwMode="auto">
            <a:xfrm>
              <a:off x="923886" y="1447780"/>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03" name="Oval 38"/>
            <p:cNvSpPr>
              <a:spLocks noChangeArrowheads="1"/>
            </p:cNvSpPr>
            <p:nvPr/>
          </p:nvSpPr>
          <p:spPr bwMode="auto">
            <a:xfrm>
              <a:off x="1271548" y="1500167"/>
              <a:ext cx="114300" cy="11430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04" name="Freeform 39"/>
            <p:cNvSpPr>
              <a:spLocks noEditPoints="1"/>
            </p:cNvSpPr>
            <p:nvPr/>
          </p:nvSpPr>
          <p:spPr bwMode="auto">
            <a:xfrm>
              <a:off x="1266786" y="1495405"/>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05" name="Oval 40"/>
            <p:cNvSpPr>
              <a:spLocks noChangeArrowheads="1"/>
            </p:cNvSpPr>
            <p:nvPr/>
          </p:nvSpPr>
          <p:spPr bwMode="auto">
            <a:xfrm>
              <a:off x="1509673" y="1585892"/>
              <a:ext cx="114300" cy="11430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06" name="Freeform 41"/>
            <p:cNvSpPr>
              <a:spLocks noEditPoints="1"/>
            </p:cNvSpPr>
            <p:nvPr/>
          </p:nvSpPr>
          <p:spPr bwMode="auto">
            <a:xfrm>
              <a:off x="1504911" y="1581130"/>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07" name="Oval 42"/>
            <p:cNvSpPr>
              <a:spLocks noChangeArrowheads="1"/>
            </p:cNvSpPr>
            <p:nvPr/>
          </p:nvSpPr>
          <p:spPr bwMode="auto">
            <a:xfrm>
              <a:off x="1709698" y="1728767"/>
              <a:ext cx="114300" cy="11430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08" name="Freeform 43"/>
            <p:cNvSpPr>
              <a:spLocks noEditPoints="1"/>
            </p:cNvSpPr>
            <p:nvPr/>
          </p:nvSpPr>
          <p:spPr bwMode="auto">
            <a:xfrm>
              <a:off x="1704936" y="1724005"/>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09" name="Freeform 47"/>
            <p:cNvSpPr>
              <a:spLocks noEditPoints="1"/>
            </p:cNvSpPr>
            <p:nvPr/>
          </p:nvSpPr>
          <p:spPr bwMode="auto">
            <a:xfrm>
              <a:off x="480973" y="1300142"/>
              <a:ext cx="57150" cy="314325"/>
            </a:xfrm>
            <a:custGeom>
              <a:avLst/>
              <a:gdLst/>
              <a:ahLst/>
              <a:cxnLst>
                <a:cxn ang="0">
                  <a:pos x="18" y="198"/>
                </a:cxn>
                <a:cxn ang="0">
                  <a:pos x="18" y="99"/>
                </a:cxn>
                <a:cxn ang="0">
                  <a:pos x="18" y="0"/>
                </a:cxn>
                <a:cxn ang="0">
                  <a:pos x="18" y="198"/>
                </a:cxn>
                <a:cxn ang="0">
                  <a:pos x="0" y="198"/>
                </a:cxn>
                <a:cxn ang="0">
                  <a:pos x="36" y="198"/>
                </a:cxn>
                <a:cxn ang="0">
                  <a:pos x="0" y="198"/>
                </a:cxn>
                <a:cxn ang="0">
                  <a:pos x="0" y="0"/>
                </a:cxn>
                <a:cxn ang="0">
                  <a:pos x="36" y="0"/>
                </a:cxn>
                <a:cxn ang="0">
                  <a:pos x="0" y="0"/>
                </a:cxn>
              </a:cxnLst>
              <a:rect l="0" t="0" r="r" b="b"/>
              <a:pathLst>
                <a:path w="36" h="198">
                  <a:moveTo>
                    <a:pt x="18" y="198"/>
                  </a:moveTo>
                  <a:lnTo>
                    <a:pt x="18" y="99"/>
                  </a:lnTo>
                  <a:lnTo>
                    <a:pt x="18" y="0"/>
                  </a:lnTo>
                  <a:lnTo>
                    <a:pt x="18" y="198"/>
                  </a:lnTo>
                  <a:close/>
                  <a:moveTo>
                    <a:pt x="0" y="198"/>
                  </a:moveTo>
                  <a:lnTo>
                    <a:pt x="36" y="198"/>
                  </a:lnTo>
                  <a:lnTo>
                    <a:pt x="0" y="198"/>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0" name="Rectangle 81"/>
            <p:cNvSpPr>
              <a:spLocks noChangeArrowheads="1"/>
            </p:cNvSpPr>
            <p:nvPr/>
          </p:nvSpPr>
          <p:spPr bwMode="auto">
            <a:xfrm>
              <a:off x="-703333" y="3100367"/>
              <a:ext cx="89768" cy="2170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FF0000"/>
                  </a:solidFill>
                  <a:effectLst/>
                  <a:latin typeface="Times New Roman" pitchFamily="18" charset="0"/>
                  <a:cs typeface="Arial" pitchFamily="34" charset="0"/>
                </a:rPr>
                <a:t>0</a:t>
              </a:r>
              <a:endParaRPr kumimoji="0" lang="fr-FR" sz="1800" b="0" i="0" u="none" strike="noStrike" cap="none" normalizeH="0" baseline="0" smtClean="0">
                <a:ln>
                  <a:noFill/>
                </a:ln>
                <a:solidFill>
                  <a:srgbClr val="FF0000"/>
                </a:solidFill>
                <a:effectLst/>
                <a:latin typeface="Arial" pitchFamily="34" charset="0"/>
                <a:cs typeface="Arial" pitchFamily="34" charset="0"/>
              </a:endParaRPr>
            </a:p>
          </p:txBody>
        </p:sp>
        <p:sp>
          <p:nvSpPr>
            <p:cNvPr id="111" name="Rectangle 82"/>
            <p:cNvSpPr>
              <a:spLocks noChangeArrowheads="1"/>
            </p:cNvSpPr>
            <p:nvPr/>
          </p:nvSpPr>
          <p:spPr bwMode="auto">
            <a:xfrm>
              <a:off x="-769977" y="2592367"/>
              <a:ext cx="179536" cy="2170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FF0000"/>
                  </a:solidFill>
                  <a:effectLst/>
                  <a:latin typeface="Times New Roman" pitchFamily="18" charset="0"/>
                  <a:cs typeface="Arial" pitchFamily="34" charset="0"/>
                </a:rPr>
                <a:t>15</a:t>
              </a:r>
              <a:endParaRPr kumimoji="0" lang="fr-FR" sz="1800" b="0" i="0" u="none" strike="noStrike" cap="none" normalizeH="0" baseline="0" smtClean="0">
                <a:ln>
                  <a:noFill/>
                </a:ln>
                <a:solidFill>
                  <a:srgbClr val="FF0000"/>
                </a:solidFill>
                <a:effectLst/>
                <a:latin typeface="Arial" pitchFamily="34" charset="0"/>
                <a:cs typeface="Arial" pitchFamily="34" charset="0"/>
              </a:endParaRPr>
            </a:p>
          </p:txBody>
        </p:sp>
        <p:sp>
          <p:nvSpPr>
            <p:cNvPr id="112" name="Rectangle 83"/>
            <p:cNvSpPr>
              <a:spLocks noChangeArrowheads="1"/>
            </p:cNvSpPr>
            <p:nvPr/>
          </p:nvSpPr>
          <p:spPr bwMode="auto">
            <a:xfrm>
              <a:off x="-795408" y="2085955"/>
              <a:ext cx="179536" cy="2170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FF0000"/>
                  </a:solidFill>
                  <a:effectLst/>
                  <a:latin typeface="Times New Roman" pitchFamily="18" charset="0"/>
                  <a:cs typeface="Arial" pitchFamily="34" charset="0"/>
                </a:rPr>
                <a:t>30</a:t>
              </a:r>
              <a:endParaRPr kumimoji="0" lang="fr-FR" sz="1800" b="0" i="0" u="none" strike="noStrike" cap="none" normalizeH="0" baseline="0" smtClean="0">
                <a:ln>
                  <a:noFill/>
                </a:ln>
                <a:solidFill>
                  <a:srgbClr val="FF0000"/>
                </a:solidFill>
                <a:effectLst/>
                <a:latin typeface="Arial" pitchFamily="34" charset="0"/>
                <a:cs typeface="Arial" pitchFamily="34" charset="0"/>
              </a:endParaRPr>
            </a:p>
          </p:txBody>
        </p:sp>
        <p:sp>
          <p:nvSpPr>
            <p:cNvPr id="113" name="Rectangle 84"/>
            <p:cNvSpPr>
              <a:spLocks noChangeArrowheads="1"/>
            </p:cNvSpPr>
            <p:nvPr/>
          </p:nvSpPr>
          <p:spPr bwMode="auto">
            <a:xfrm>
              <a:off x="-795408" y="1577955"/>
              <a:ext cx="179536" cy="2170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FF0000"/>
                  </a:solidFill>
                  <a:effectLst/>
                  <a:latin typeface="Times New Roman" pitchFamily="18" charset="0"/>
                  <a:cs typeface="Arial" pitchFamily="34" charset="0"/>
                </a:rPr>
                <a:t>45</a:t>
              </a:r>
              <a:endParaRPr kumimoji="0" lang="fr-FR" sz="1800" b="0" i="0" u="none" strike="noStrike" cap="none" normalizeH="0" baseline="0" smtClean="0">
                <a:ln>
                  <a:noFill/>
                </a:ln>
                <a:solidFill>
                  <a:srgbClr val="FF0000"/>
                </a:solidFill>
                <a:effectLst/>
                <a:latin typeface="Arial" pitchFamily="34" charset="0"/>
                <a:cs typeface="Arial" pitchFamily="34" charset="0"/>
              </a:endParaRPr>
            </a:p>
          </p:txBody>
        </p:sp>
        <p:sp>
          <p:nvSpPr>
            <p:cNvPr id="114" name="Rectangle 85"/>
            <p:cNvSpPr>
              <a:spLocks noChangeArrowheads="1"/>
            </p:cNvSpPr>
            <p:nvPr/>
          </p:nvSpPr>
          <p:spPr bwMode="auto">
            <a:xfrm>
              <a:off x="-795408" y="1071542"/>
              <a:ext cx="179536" cy="2170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FF0000"/>
                  </a:solidFill>
                  <a:effectLst/>
                  <a:latin typeface="Times New Roman" pitchFamily="18" charset="0"/>
                  <a:cs typeface="Arial" pitchFamily="34" charset="0"/>
                </a:rPr>
                <a:t>60</a:t>
              </a:r>
              <a:endParaRPr kumimoji="0" lang="fr-FR" sz="1800" b="0" i="0" u="none" strike="noStrike" cap="none" normalizeH="0" baseline="0" smtClean="0">
                <a:ln>
                  <a:noFill/>
                </a:ln>
                <a:solidFill>
                  <a:srgbClr val="FF0000"/>
                </a:solidFill>
                <a:effectLst/>
                <a:latin typeface="Arial" pitchFamily="34" charset="0"/>
                <a:cs typeface="Arial" pitchFamily="34" charset="0"/>
              </a:endParaRPr>
            </a:p>
          </p:txBody>
        </p:sp>
        <p:sp>
          <p:nvSpPr>
            <p:cNvPr id="115" name="Rectangle 86"/>
            <p:cNvSpPr>
              <a:spLocks noChangeArrowheads="1"/>
            </p:cNvSpPr>
            <p:nvPr/>
          </p:nvSpPr>
          <p:spPr bwMode="auto">
            <a:xfrm>
              <a:off x="-795408" y="563542"/>
              <a:ext cx="179536" cy="21700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rgbClr val="FF0000"/>
                  </a:solidFill>
                  <a:effectLst/>
                  <a:latin typeface="Times New Roman" pitchFamily="18" charset="0"/>
                  <a:cs typeface="Arial" pitchFamily="34" charset="0"/>
                </a:rPr>
                <a:t>75</a:t>
              </a:r>
              <a:endParaRPr kumimoji="0" lang="fr-FR" sz="1800" b="0" i="0" u="none" strike="noStrike" cap="none" normalizeH="0" baseline="0" dirty="0" smtClean="0">
                <a:ln>
                  <a:noFill/>
                </a:ln>
                <a:solidFill>
                  <a:srgbClr val="FF0000"/>
                </a:solidFill>
                <a:effectLst/>
                <a:latin typeface="Arial" pitchFamily="34" charset="0"/>
                <a:cs typeface="Arial" pitchFamily="34" charset="0"/>
              </a:endParaRPr>
            </a:p>
          </p:txBody>
        </p:sp>
        <p:sp>
          <p:nvSpPr>
            <p:cNvPr id="116" name="Rectangle 87"/>
            <p:cNvSpPr>
              <a:spLocks noChangeArrowheads="1"/>
            </p:cNvSpPr>
            <p:nvPr/>
          </p:nvSpPr>
          <p:spPr bwMode="auto">
            <a:xfrm>
              <a:off x="-481052" y="3286103"/>
              <a:ext cx="18097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17" name="Rectangle 88"/>
            <p:cNvSpPr>
              <a:spLocks noChangeArrowheads="1"/>
            </p:cNvSpPr>
            <p:nvPr/>
          </p:nvSpPr>
          <p:spPr bwMode="auto">
            <a:xfrm>
              <a:off x="157123" y="3286103"/>
              <a:ext cx="27622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10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18" name="Rectangle 89"/>
            <p:cNvSpPr>
              <a:spLocks noChangeArrowheads="1"/>
            </p:cNvSpPr>
            <p:nvPr/>
          </p:nvSpPr>
          <p:spPr bwMode="auto">
            <a:xfrm>
              <a:off x="844511" y="3286103"/>
              <a:ext cx="27622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20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19" name="Rectangle 90"/>
            <p:cNvSpPr>
              <a:spLocks noChangeArrowheads="1"/>
            </p:cNvSpPr>
            <p:nvPr/>
          </p:nvSpPr>
          <p:spPr bwMode="auto">
            <a:xfrm>
              <a:off x="1531898" y="3286103"/>
              <a:ext cx="27622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30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20" name="Rectangle 91"/>
            <p:cNvSpPr>
              <a:spLocks noChangeArrowheads="1"/>
            </p:cNvSpPr>
            <p:nvPr/>
          </p:nvSpPr>
          <p:spPr bwMode="auto">
            <a:xfrm>
              <a:off x="2219286" y="3286103"/>
              <a:ext cx="27622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40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21" name="Rectangle 92"/>
            <p:cNvSpPr>
              <a:spLocks noChangeArrowheads="1"/>
            </p:cNvSpPr>
            <p:nvPr/>
          </p:nvSpPr>
          <p:spPr bwMode="auto">
            <a:xfrm>
              <a:off x="2905086" y="3286103"/>
              <a:ext cx="27622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50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22" name="Rectangle 95"/>
            <p:cNvSpPr>
              <a:spLocks noChangeArrowheads="1"/>
            </p:cNvSpPr>
            <p:nvPr/>
          </p:nvSpPr>
          <p:spPr bwMode="auto">
            <a:xfrm>
              <a:off x="357126" y="3428978"/>
              <a:ext cx="204787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err="1" smtClean="0">
                  <a:ln>
                    <a:noFill/>
                  </a:ln>
                  <a:solidFill>
                    <a:srgbClr val="000000"/>
                  </a:solidFill>
                  <a:effectLst/>
                  <a:latin typeface="Times New Roman" pitchFamily="18" charset="0"/>
                  <a:cs typeface="Arial" pitchFamily="34" charset="0"/>
                </a:rPr>
                <a:t>Mineralized</a:t>
              </a:r>
              <a:r>
                <a:rPr kumimoji="0" lang="fr-FR" sz="1400" b="1" i="0" u="none" strike="noStrike" cap="none" normalizeH="0" baseline="0" dirty="0" smtClean="0">
                  <a:ln>
                    <a:noFill/>
                  </a:ln>
                  <a:solidFill>
                    <a:srgbClr val="000000"/>
                  </a:solidFill>
                  <a:effectLst/>
                  <a:latin typeface="Times New Roman" pitchFamily="18" charset="0"/>
                  <a:cs typeface="Arial" pitchFamily="34" charset="0"/>
                </a:rPr>
                <a:t> </a:t>
              </a:r>
              <a:r>
                <a:rPr kumimoji="0" lang="fr-FR" sz="1400" b="1" i="0" u="none" strike="noStrike" cap="none" normalizeH="0" baseline="0" dirty="0" err="1" smtClean="0">
                  <a:ln>
                    <a:noFill/>
                  </a:ln>
                  <a:solidFill>
                    <a:srgbClr val="000000"/>
                  </a:solidFill>
                  <a:effectLst/>
                  <a:latin typeface="Times New Roman" pitchFamily="18" charset="0"/>
                  <a:cs typeface="Arial" pitchFamily="34" charset="0"/>
                </a:rPr>
                <a:t>carbon</a:t>
              </a:r>
              <a:r>
                <a:rPr kumimoji="0" lang="fr-FR" sz="1400" b="1" i="0" u="none" strike="noStrike" cap="none" normalizeH="0" baseline="0" dirty="0" smtClean="0">
                  <a:ln>
                    <a:noFill/>
                  </a:ln>
                  <a:solidFill>
                    <a:srgbClr val="000000"/>
                  </a:solidFill>
                  <a:effectLst/>
                  <a:latin typeface="Times New Roman" pitchFamily="18" charset="0"/>
                  <a:cs typeface="Arial" pitchFamily="34" charset="0"/>
                </a:rPr>
                <a:t> (%)</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3" name="Freeform 96"/>
            <p:cNvSpPr>
              <a:spLocks/>
            </p:cNvSpPr>
            <p:nvPr/>
          </p:nvSpPr>
          <p:spPr bwMode="auto">
            <a:xfrm>
              <a:off x="885786" y="752455"/>
              <a:ext cx="257175" cy="9525"/>
            </a:xfrm>
            <a:custGeom>
              <a:avLst/>
              <a:gdLst/>
              <a:ahLst/>
              <a:cxnLst>
                <a:cxn ang="0">
                  <a:pos x="8" y="0"/>
                </a:cxn>
                <a:cxn ang="0">
                  <a:pos x="424" y="0"/>
                </a:cxn>
                <a:cxn ang="0">
                  <a:pos x="432" y="8"/>
                </a:cxn>
                <a:cxn ang="0">
                  <a:pos x="424" y="16"/>
                </a:cxn>
                <a:cxn ang="0">
                  <a:pos x="8" y="16"/>
                </a:cxn>
                <a:cxn ang="0">
                  <a:pos x="0" y="8"/>
                </a:cxn>
                <a:cxn ang="0">
                  <a:pos x="8" y="0"/>
                </a:cxn>
              </a:cxnLst>
              <a:rect l="0" t="0" r="r" b="b"/>
              <a:pathLst>
                <a:path w="432" h="16">
                  <a:moveTo>
                    <a:pt x="8" y="0"/>
                  </a:moveTo>
                  <a:lnTo>
                    <a:pt x="424" y="0"/>
                  </a:lnTo>
                  <a:cubicBezTo>
                    <a:pt x="429" y="0"/>
                    <a:pt x="432" y="4"/>
                    <a:pt x="432" y="8"/>
                  </a:cubicBezTo>
                  <a:cubicBezTo>
                    <a:pt x="432" y="13"/>
                    <a:pt x="429" y="16"/>
                    <a:pt x="424" y="16"/>
                  </a:cubicBezTo>
                  <a:lnTo>
                    <a:pt x="8" y="16"/>
                  </a:lnTo>
                  <a:cubicBezTo>
                    <a:pt x="4" y="16"/>
                    <a:pt x="0" y="13"/>
                    <a:pt x="0" y="8"/>
                  </a:cubicBezTo>
                  <a:cubicBezTo>
                    <a:pt x="0" y="4"/>
                    <a:pt x="4" y="0"/>
                    <a:pt x="8" y="0"/>
                  </a:cubicBez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24" name="Oval 97"/>
            <p:cNvSpPr>
              <a:spLocks noChangeArrowheads="1"/>
            </p:cNvSpPr>
            <p:nvPr/>
          </p:nvSpPr>
          <p:spPr bwMode="auto">
            <a:xfrm>
              <a:off x="966748" y="709592"/>
              <a:ext cx="95250"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25" name="Freeform 98"/>
            <p:cNvSpPr>
              <a:spLocks noEditPoints="1"/>
            </p:cNvSpPr>
            <p:nvPr/>
          </p:nvSpPr>
          <p:spPr bwMode="auto">
            <a:xfrm>
              <a:off x="961986" y="704830"/>
              <a:ext cx="104775" cy="104775"/>
            </a:xfrm>
            <a:custGeom>
              <a:avLst/>
              <a:gdLst/>
              <a:ahLst/>
              <a:cxnLst>
                <a:cxn ang="0">
                  <a:pos x="176" y="90"/>
                </a:cxn>
                <a:cxn ang="0">
                  <a:pos x="169" y="124"/>
                </a:cxn>
                <a:cxn ang="0">
                  <a:pos x="150" y="152"/>
                </a:cxn>
                <a:cxn ang="0">
                  <a:pos x="121" y="170"/>
                </a:cxn>
                <a:cxn ang="0">
                  <a:pos x="87" y="176"/>
                </a:cxn>
                <a:cxn ang="0">
                  <a:pos x="53" y="169"/>
                </a:cxn>
                <a:cxn ang="0">
                  <a:pos x="26" y="150"/>
                </a:cxn>
                <a:cxn ang="0">
                  <a:pos x="7" y="121"/>
                </a:cxn>
                <a:cxn ang="0">
                  <a:pos x="1" y="87"/>
                </a:cxn>
                <a:cxn ang="0">
                  <a:pos x="8" y="53"/>
                </a:cxn>
                <a:cxn ang="0">
                  <a:pos x="28" y="26"/>
                </a:cxn>
                <a:cxn ang="0">
                  <a:pos x="56" y="7"/>
                </a:cxn>
                <a:cxn ang="0">
                  <a:pos x="90" y="1"/>
                </a:cxn>
                <a:cxn ang="0">
                  <a:pos x="124" y="8"/>
                </a:cxn>
                <a:cxn ang="0">
                  <a:pos x="152" y="28"/>
                </a:cxn>
                <a:cxn ang="0">
                  <a:pos x="170" y="56"/>
                </a:cxn>
                <a:cxn ang="0">
                  <a:pos x="155" y="59"/>
                </a:cxn>
                <a:cxn ang="0">
                  <a:pos x="139" y="37"/>
                </a:cxn>
                <a:cxn ang="0">
                  <a:pos x="115" y="21"/>
                </a:cxn>
                <a:cxn ang="0">
                  <a:pos x="87" y="16"/>
                </a:cxn>
                <a:cxn ang="0">
                  <a:pos x="59" y="22"/>
                </a:cxn>
                <a:cxn ang="0">
                  <a:pos x="37" y="39"/>
                </a:cxn>
                <a:cxn ang="0">
                  <a:pos x="21" y="62"/>
                </a:cxn>
                <a:cxn ang="0">
                  <a:pos x="16" y="90"/>
                </a:cxn>
                <a:cxn ang="0">
                  <a:pos x="22" y="118"/>
                </a:cxn>
                <a:cxn ang="0">
                  <a:pos x="39" y="141"/>
                </a:cxn>
                <a:cxn ang="0">
                  <a:pos x="62" y="156"/>
                </a:cxn>
                <a:cxn ang="0">
                  <a:pos x="90" y="161"/>
                </a:cxn>
                <a:cxn ang="0">
                  <a:pos x="118" y="155"/>
                </a:cxn>
                <a:cxn ang="0">
                  <a:pos x="141" y="139"/>
                </a:cxn>
                <a:cxn ang="0">
                  <a:pos x="156" y="115"/>
                </a:cxn>
                <a:cxn ang="0">
                  <a:pos x="161" y="87"/>
                </a:cxn>
                <a:cxn ang="0">
                  <a:pos x="155" y="59"/>
                </a:cxn>
              </a:cxnLst>
              <a:rect l="0" t="0" r="r" b="b"/>
              <a:pathLst>
                <a:path w="177" h="177">
                  <a:moveTo>
                    <a:pt x="176" y="87"/>
                  </a:moveTo>
                  <a:cubicBezTo>
                    <a:pt x="177" y="88"/>
                    <a:pt x="177" y="89"/>
                    <a:pt x="176" y="90"/>
                  </a:cubicBezTo>
                  <a:lnTo>
                    <a:pt x="170" y="121"/>
                  </a:lnTo>
                  <a:cubicBezTo>
                    <a:pt x="170" y="122"/>
                    <a:pt x="170" y="123"/>
                    <a:pt x="169" y="124"/>
                  </a:cubicBezTo>
                  <a:lnTo>
                    <a:pt x="152" y="150"/>
                  </a:lnTo>
                  <a:cubicBezTo>
                    <a:pt x="152" y="151"/>
                    <a:pt x="151" y="152"/>
                    <a:pt x="150" y="152"/>
                  </a:cubicBezTo>
                  <a:lnTo>
                    <a:pt x="124" y="169"/>
                  </a:lnTo>
                  <a:cubicBezTo>
                    <a:pt x="123" y="170"/>
                    <a:pt x="122" y="170"/>
                    <a:pt x="121" y="170"/>
                  </a:cubicBezTo>
                  <a:lnTo>
                    <a:pt x="90" y="176"/>
                  </a:lnTo>
                  <a:cubicBezTo>
                    <a:pt x="89" y="177"/>
                    <a:pt x="88" y="177"/>
                    <a:pt x="87" y="176"/>
                  </a:cubicBezTo>
                  <a:lnTo>
                    <a:pt x="56" y="170"/>
                  </a:lnTo>
                  <a:cubicBezTo>
                    <a:pt x="55" y="170"/>
                    <a:pt x="54" y="170"/>
                    <a:pt x="53" y="169"/>
                  </a:cubicBezTo>
                  <a:lnTo>
                    <a:pt x="28" y="152"/>
                  </a:lnTo>
                  <a:cubicBezTo>
                    <a:pt x="27" y="152"/>
                    <a:pt x="26" y="151"/>
                    <a:pt x="26" y="150"/>
                  </a:cubicBezTo>
                  <a:lnTo>
                    <a:pt x="8" y="124"/>
                  </a:lnTo>
                  <a:cubicBezTo>
                    <a:pt x="7" y="123"/>
                    <a:pt x="7" y="122"/>
                    <a:pt x="7" y="121"/>
                  </a:cubicBezTo>
                  <a:lnTo>
                    <a:pt x="1" y="90"/>
                  </a:lnTo>
                  <a:cubicBezTo>
                    <a:pt x="0" y="89"/>
                    <a:pt x="0" y="88"/>
                    <a:pt x="1" y="87"/>
                  </a:cubicBezTo>
                  <a:lnTo>
                    <a:pt x="7" y="56"/>
                  </a:lnTo>
                  <a:cubicBezTo>
                    <a:pt x="7" y="55"/>
                    <a:pt x="7" y="54"/>
                    <a:pt x="8" y="53"/>
                  </a:cubicBezTo>
                  <a:lnTo>
                    <a:pt x="26" y="28"/>
                  </a:lnTo>
                  <a:cubicBezTo>
                    <a:pt x="26" y="27"/>
                    <a:pt x="27" y="26"/>
                    <a:pt x="28" y="26"/>
                  </a:cubicBezTo>
                  <a:lnTo>
                    <a:pt x="53" y="8"/>
                  </a:lnTo>
                  <a:cubicBezTo>
                    <a:pt x="54" y="7"/>
                    <a:pt x="55" y="7"/>
                    <a:pt x="56" y="7"/>
                  </a:cubicBezTo>
                  <a:lnTo>
                    <a:pt x="87" y="1"/>
                  </a:lnTo>
                  <a:cubicBezTo>
                    <a:pt x="88" y="0"/>
                    <a:pt x="89" y="0"/>
                    <a:pt x="90" y="1"/>
                  </a:cubicBezTo>
                  <a:lnTo>
                    <a:pt x="121" y="7"/>
                  </a:lnTo>
                  <a:cubicBezTo>
                    <a:pt x="122" y="7"/>
                    <a:pt x="123" y="7"/>
                    <a:pt x="124" y="8"/>
                  </a:cubicBezTo>
                  <a:lnTo>
                    <a:pt x="150" y="26"/>
                  </a:lnTo>
                  <a:cubicBezTo>
                    <a:pt x="151" y="26"/>
                    <a:pt x="152" y="27"/>
                    <a:pt x="152" y="28"/>
                  </a:cubicBezTo>
                  <a:lnTo>
                    <a:pt x="169" y="53"/>
                  </a:lnTo>
                  <a:cubicBezTo>
                    <a:pt x="170" y="54"/>
                    <a:pt x="170" y="55"/>
                    <a:pt x="170" y="56"/>
                  </a:cubicBezTo>
                  <a:lnTo>
                    <a:pt x="176" y="87"/>
                  </a:lnTo>
                  <a:close/>
                  <a:moveTo>
                    <a:pt x="155" y="59"/>
                  </a:moveTo>
                  <a:lnTo>
                    <a:pt x="156" y="62"/>
                  </a:lnTo>
                  <a:lnTo>
                    <a:pt x="139" y="37"/>
                  </a:lnTo>
                  <a:lnTo>
                    <a:pt x="141" y="39"/>
                  </a:lnTo>
                  <a:lnTo>
                    <a:pt x="115" y="21"/>
                  </a:lnTo>
                  <a:lnTo>
                    <a:pt x="118" y="22"/>
                  </a:lnTo>
                  <a:lnTo>
                    <a:pt x="87" y="16"/>
                  </a:lnTo>
                  <a:lnTo>
                    <a:pt x="90" y="16"/>
                  </a:lnTo>
                  <a:lnTo>
                    <a:pt x="59" y="22"/>
                  </a:lnTo>
                  <a:lnTo>
                    <a:pt x="62" y="21"/>
                  </a:lnTo>
                  <a:lnTo>
                    <a:pt x="37" y="39"/>
                  </a:lnTo>
                  <a:lnTo>
                    <a:pt x="39" y="37"/>
                  </a:lnTo>
                  <a:lnTo>
                    <a:pt x="21" y="62"/>
                  </a:lnTo>
                  <a:lnTo>
                    <a:pt x="22" y="59"/>
                  </a:lnTo>
                  <a:lnTo>
                    <a:pt x="16" y="90"/>
                  </a:lnTo>
                  <a:lnTo>
                    <a:pt x="16" y="87"/>
                  </a:lnTo>
                  <a:lnTo>
                    <a:pt x="22" y="118"/>
                  </a:lnTo>
                  <a:lnTo>
                    <a:pt x="21" y="115"/>
                  </a:lnTo>
                  <a:lnTo>
                    <a:pt x="39" y="141"/>
                  </a:lnTo>
                  <a:lnTo>
                    <a:pt x="37" y="139"/>
                  </a:lnTo>
                  <a:lnTo>
                    <a:pt x="62" y="156"/>
                  </a:lnTo>
                  <a:lnTo>
                    <a:pt x="59" y="155"/>
                  </a:lnTo>
                  <a:lnTo>
                    <a:pt x="90" y="161"/>
                  </a:lnTo>
                  <a:lnTo>
                    <a:pt x="87" y="161"/>
                  </a:lnTo>
                  <a:lnTo>
                    <a:pt x="118" y="155"/>
                  </a:lnTo>
                  <a:lnTo>
                    <a:pt x="115" y="156"/>
                  </a:lnTo>
                  <a:lnTo>
                    <a:pt x="141" y="139"/>
                  </a:lnTo>
                  <a:lnTo>
                    <a:pt x="139" y="141"/>
                  </a:lnTo>
                  <a:lnTo>
                    <a:pt x="156" y="115"/>
                  </a:lnTo>
                  <a:lnTo>
                    <a:pt x="155" y="118"/>
                  </a:lnTo>
                  <a:lnTo>
                    <a:pt x="161" y="87"/>
                  </a:lnTo>
                  <a:lnTo>
                    <a:pt x="161" y="90"/>
                  </a:lnTo>
                  <a:lnTo>
                    <a:pt x="155" y="59"/>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26" name="Rectangle 99"/>
            <p:cNvSpPr>
              <a:spLocks noChangeArrowheads="1"/>
            </p:cNvSpPr>
            <p:nvPr/>
          </p:nvSpPr>
          <p:spPr bwMode="auto">
            <a:xfrm>
              <a:off x="1166773" y="658792"/>
              <a:ext cx="134302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rgbClr val="000000"/>
                  </a:solidFill>
                  <a:effectLst/>
                  <a:latin typeface="Times New Roman" pitchFamily="18" charset="0"/>
                  <a:cs typeface="Arial" pitchFamily="34" charset="0"/>
                </a:rPr>
                <a:t>Cellulase (</a:t>
              </a:r>
              <a:r>
                <a:rPr kumimoji="0" lang="fr-FR" sz="1400" b="1" i="0" u="none" strike="noStrike" cap="none" normalizeH="0" baseline="0" dirty="0" err="1" smtClean="0">
                  <a:ln>
                    <a:noFill/>
                  </a:ln>
                  <a:solidFill>
                    <a:srgbClr val="000000"/>
                  </a:solidFill>
                  <a:effectLst/>
                  <a:latin typeface="Times New Roman" pitchFamily="18" charset="0"/>
                  <a:cs typeface="Arial" pitchFamily="34" charset="0"/>
                </a:rPr>
                <a:t>root</a:t>
              </a:r>
              <a:r>
                <a:rPr kumimoji="0" lang="fr-FR" sz="1400" b="1" i="0" u="none" strike="noStrike" cap="none" normalizeH="0" baseline="0" dirty="0" smtClean="0">
                  <a:ln>
                    <a:noFill/>
                  </a:ln>
                  <a:solidFill>
                    <a:srgbClr val="000000"/>
                  </a:solidFill>
                  <a:effectLst/>
                  <a:latin typeface="Times New Roman" pitchFamily="18" charset="0"/>
                  <a:cs typeface="Arial" pitchFamily="34" charset="0"/>
                </a:rPr>
                <a:t>)</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7" name="Groupe 211"/>
          <p:cNvGrpSpPr/>
          <p:nvPr/>
        </p:nvGrpSpPr>
        <p:grpSpPr>
          <a:xfrm>
            <a:off x="478008" y="3786190"/>
            <a:ext cx="4143404" cy="2855913"/>
            <a:chOff x="4995863" y="635000"/>
            <a:chExt cx="4019550" cy="2784475"/>
          </a:xfrm>
        </p:grpSpPr>
        <p:sp>
          <p:nvSpPr>
            <p:cNvPr id="213" name="Rectangle 108"/>
            <p:cNvSpPr>
              <a:spLocks noChangeArrowheads="1"/>
            </p:cNvSpPr>
            <p:nvPr/>
          </p:nvSpPr>
          <p:spPr bwMode="auto">
            <a:xfrm>
              <a:off x="5062538" y="738188"/>
              <a:ext cx="3438525" cy="25336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214" name="Freeform 109"/>
            <p:cNvSpPr>
              <a:spLocks noEditPoints="1"/>
            </p:cNvSpPr>
            <p:nvPr/>
          </p:nvSpPr>
          <p:spPr bwMode="auto">
            <a:xfrm>
              <a:off x="5053013" y="728663"/>
              <a:ext cx="3448050" cy="2552700"/>
            </a:xfrm>
            <a:custGeom>
              <a:avLst/>
              <a:gdLst/>
              <a:ahLst/>
              <a:cxnLst>
                <a:cxn ang="0">
                  <a:pos x="0" y="8"/>
                </a:cxn>
                <a:cxn ang="0">
                  <a:pos x="8" y="0"/>
                </a:cxn>
                <a:cxn ang="0">
                  <a:pos x="5784" y="0"/>
                </a:cxn>
                <a:cxn ang="0">
                  <a:pos x="5792" y="8"/>
                </a:cxn>
                <a:cxn ang="0">
                  <a:pos x="5792" y="4280"/>
                </a:cxn>
                <a:cxn ang="0">
                  <a:pos x="5784" y="4288"/>
                </a:cxn>
                <a:cxn ang="0">
                  <a:pos x="8" y="4288"/>
                </a:cxn>
                <a:cxn ang="0">
                  <a:pos x="0" y="4280"/>
                </a:cxn>
                <a:cxn ang="0">
                  <a:pos x="0" y="8"/>
                </a:cxn>
                <a:cxn ang="0">
                  <a:pos x="16" y="4280"/>
                </a:cxn>
                <a:cxn ang="0">
                  <a:pos x="8" y="4272"/>
                </a:cxn>
                <a:cxn ang="0">
                  <a:pos x="5784" y="4272"/>
                </a:cxn>
                <a:cxn ang="0">
                  <a:pos x="5776" y="4280"/>
                </a:cxn>
                <a:cxn ang="0">
                  <a:pos x="5776" y="8"/>
                </a:cxn>
                <a:cxn ang="0">
                  <a:pos x="5784" y="16"/>
                </a:cxn>
                <a:cxn ang="0">
                  <a:pos x="8" y="16"/>
                </a:cxn>
                <a:cxn ang="0">
                  <a:pos x="16" y="8"/>
                </a:cxn>
                <a:cxn ang="0">
                  <a:pos x="16" y="4280"/>
                </a:cxn>
              </a:cxnLst>
              <a:rect l="0" t="0" r="r" b="b"/>
              <a:pathLst>
                <a:path w="5792" h="4288">
                  <a:moveTo>
                    <a:pt x="0" y="8"/>
                  </a:moveTo>
                  <a:cubicBezTo>
                    <a:pt x="0" y="4"/>
                    <a:pt x="4" y="0"/>
                    <a:pt x="8" y="0"/>
                  </a:cubicBezTo>
                  <a:lnTo>
                    <a:pt x="5784" y="0"/>
                  </a:lnTo>
                  <a:cubicBezTo>
                    <a:pt x="5789" y="0"/>
                    <a:pt x="5792" y="4"/>
                    <a:pt x="5792" y="8"/>
                  </a:cubicBezTo>
                  <a:lnTo>
                    <a:pt x="5792" y="4280"/>
                  </a:lnTo>
                  <a:cubicBezTo>
                    <a:pt x="5792" y="4285"/>
                    <a:pt x="5789" y="4288"/>
                    <a:pt x="5784" y="4288"/>
                  </a:cubicBezTo>
                  <a:lnTo>
                    <a:pt x="8" y="4288"/>
                  </a:lnTo>
                  <a:cubicBezTo>
                    <a:pt x="4" y="4288"/>
                    <a:pt x="0" y="4285"/>
                    <a:pt x="0" y="4280"/>
                  </a:cubicBezTo>
                  <a:lnTo>
                    <a:pt x="0" y="8"/>
                  </a:lnTo>
                  <a:close/>
                  <a:moveTo>
                    <a:pt x="16" y="4280"/>
                  </a:moveTo>
                  <a:lnTo>
                    <a:pt x="8" y="4272"/>
                  </a:lnTo>
                  <a:lnTo>
                    <a:pt x="5784" y="4272"/>
                  </a:lnTo>
                  <a:lnTo>
                    <a:pt x="5776" y="4280"/>
                  </a:lnTo>
                  <a:lnTo>
                    <a:pt x="5776" y="8"/>
                  </a:lnTo>
                  <a:lnTo>
                    <a:pt x="5784" y="16"/>
                  </a:lnTo>
                  <a:lnTo>
                    <a:pt x="8" y="16"/>
                  </a:lnTo>
                  <a:lnTo>
                    <a:pt x="16" y="8"/>
                  </a:lnTo>
                  <a:lnTo>
                    <a:pt x="16" y="4280"/>
                  </a:lnTo>
                  <a:close/>
                </a:path>
              </a:pathLst>
            </a:cu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215" name="Rectangle 110"/>
            <p:cNvSpPr>
              <a:spLocks noChangeArrowheads="1"/>
            </p:cNvSpPr>
            <p:nvPr/>
          </p:nvSpPr>
          <p:spPr bwMode="auto">
            <a:xfrm>
              <a:off x="8491538" y="738188"/>
              <a:ext cx="19050" cy="2533650"/>
            </a:xfrm>
            <a:prstGeom prst="rect">
              <a:avLst/>
            </a:pr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216" name="Freeform 111"/>
            <p:cNvSpPr>
              <a:spLocks noEditPoints="1"/>
            </p:cNvSpPr>
            <p:nvPr/>
          </p:nvSpPr>
          <p:spPr bwMode="auto">
            <a:xfrm>
              <a:off x="8501063" y="728663"/>
              <a:ext cx="47625" cy="2552700"/>
            </a:xfrm>
            <a:custGeom>
              <a:avLst/>
              <a:gdLst/>
              <a:ahLst/>
              <a:cxnLst>
                <a:cxn ang="0">
                  <a:pos x="0" y="1596"/>
                </a:cxn>
                <a:cxn ang="0">
                  <a:pos x="30" y="1596"/>
                </a:cxn>
                <a:cxn ang="0">
                  <a:pos x="30" y="1608"/>
                </a:cxn>
                <a:cxn ang="0">
                  <a:pos x="0" y="1608"/>
                </a:cxn>
                <a:cxn ang="0">
                  <a:pos x="0" y="1596"/>
                </a:cxn>
                <a:cxn ang="0">
                  <a:pos x="0" y="1398"/>
                </a:cxn>
                <a:cxn ang="0">
                  <a:pos x="30" y="1398"/>
                </a:cxn>
                <a:cxn ang="0">
                  <a:pos x="30" y="1410"/>
                </a:cxn>
                <a:cxn ang="0">
                  <a:pos x="0" y="1410"/>
                </a:cxn>
                <a:cxn ang="0">
                  <a:pos x="0" y="1398"/>
                </a:cxn>
                <a:cxn ang="0">
                  <a:pos x="0" y="1200"/>
                </a:cxn>
                <a:cxn ang="0">
                  <a:pos x="30" y="1200"/>
                </a:cxn>
                <a:cxn ang="0">
                  <a:pos x="30" y="1212"/>
                </a:cxn>
                <a:cxn ang="0">
                  <a:pos x="0" y="1212"/>
                </a:cxn>
                <a:cxn ang="0">
                  <a:pos x="0" y="1200"/>
                </a:cxn>
                <a:cxn ang="0">
                  <a:pos x="0" y="996"/>
                </a:cxn>
                <a:cxn ang="0">
                  <a:pos x="30" y="996"/>
                </a:cxn>
                <a:cxn ang="0">
                  <a:pos x="30" y="1008"/>
                </a:cxn>
                <a:cxn ang="0">
                  <a:pos x="0" y="1008"/>
                </a:cxn>
                <a:cxn ang="0">
                  <a:pos x="0" y="996"/>
                </a:cxn>
                <a:cxn ang="0">
                  <a:pos x="0" y="798"/>
                </a:cxn>
                <a:cxn ang="0">
                  <a:pos x="30" y="798"/>
                </a:cxn>
                <a:cxn ang="0">
                  <a:pos x="30" y="810"/>
                </a:cxn>
                <a:cxn ang="0">
                  <a:pos x="0" y="810"/>
                </a:cxn>
                <a:cxn ang="0">
                  <a:pos x="0" y="798"/>
                </a:cxn>
                <a:cxn ang="0">
                  <a:pos x="0" y="600"/>
                </a:cxn>
                <a:cxn ang="0">
                  <a:pos x="30" y="600"/>
                </a:cxn>
                <a:cxn ang="0">
                  <a:pos x="30" y="612"/>
                </a:cxn>
                <a:cxn ang="0">
                  <a:pos x="0" y="612"/>
                </a:cxn>
                <a:cxn ang="0">
                  <a:pos x="0" y="600"/>
                </a:cxn>
                <a:cxn ang="0">
                  <a:pos x="0" y="396"/>
                </a:cxn>
                <a:cxn ang="0">
                  <a:pos x="30" y="396"/>
                </a:cxn>
                <a:cxn ang="0">
                  <a:pos x="30" y="408"/>
                </a:cxn>
                <a:cxn ang="0">
                  <a:pos x="0" y="408"/>
                </a:cxn>
                <a:cxn ang="0">
                  <a:pos x="0" y="396"/>
                </a:cxn>
                <a:cxn ang="0">
                  <a:pos x="0" y="198"/>
                </a:cxn>
                <a:cxn ang="0">
                  <a:pos x="30" y="198"/>
                </a:cxn>
                <a:cxn ang="0">
                  <a:pos x="30" y="210"/>
                </a:cxn>
                <a:cxn ang="0">
                  <a:pos x="0" y="210"/>
                </a:cxn>
                <a:cxn ang="0">
                  <a:pos x="0" y="198"/>
                </a:cxn>
                <a:cxn ang="0">
                  <a:pos x="0" y="0"/>
                </a:cxn>
                <a:cxn ang="0">
                  <a:pos x="30" y="0"/>
                </a:cxn>
                <a:cxn ang="0">
                  <a:pos x="30" y="12"/>
                </a:cxn>
                <a:cxn ang="0">
                  <a:pos x="0" y="12"/>
                </a:cxn>
                <a:cxn ang="0">
                  <a:pos x="0" y="0"/>
                </a:cxn>
              </a:cxnLst>
              <a:rect l="0" t="0" r="r" b="b"/>
              <a:pathLst>
                <a:path w="30" h="1608">
                  <a:moveTo>
                    <a:pt x="0" y="1596"/>
                  </a:moveTo>
                  <a:lnTo>
                    <a:pt x="30" y="1596"/>
                  </a:lnTo>
                  <a:lnTo>
                    <a:pt x="30" y="1608"/>
                  </a:lnTo>
                  <a:lnTo>
                    <a:pt x="0" y="1608"/>
                  </a:lnTo>
                  <a:lnTo>
                    <a:pt x="0" y="1596"/>
                  </a:lnTo>
                  <a:close/>
                  <a:moveTo>
                    <a:pt x="0" y="1398"/>
                  </a:moveTo>
                  <a:lnTo>
                    <a:pt x="30" y="1398"/>
                  </a:lnTo>
                  <a:lnTo>
                    <a:pt x="30" y="1410"/>
                  </a:lnTo>
                  <a:lnTo>
                    <a:pt x="0" y="1410"/>
                  </a:lnTo>
                  <a:lnTo>
                    <a:pt x="0" y="1398"/>
                  </a:lnTo>
                  <a:close/>
                  <a:moveTo>
                    <a:pt x="0" y="1200"/>
                  </a:moveTo>
                  <a:lnTo>
                    <a:pt x="30" y="1200"/>
                  </a:lnTo>
                  <a:lnTo>
                    <a:pt x="30" y="1212"/>
                  </a:lnTo>
                  <a:lnTo>
                    <a:pt x="0" y="1212"/>
                  </a:lnTo>
                  <a:lnTo>
                    <a:pt x="0" y="1200"/>
                  </a:lnTo>
                  <a:close/>
                  <a:moveTo>
                    <a:pt x="0" y="996"/>
                  </a:moveTo>
                  <a:lnTo>
                    <a:pt x="30" y="996"/>
                  </a:lnTo>
                  <a:lnTo>
                    <a:pt x="30" y="1008"/>
                  </a:lnTo>
                  <a:lnTo>
                    <a:pt x="0" y="1008"/>
                  </a:lnTo>
                  <a:lnTo>
                    <a:pt x="0" y="996"/>
                  </a:lnTo>
                  <a:close/>
                  <a:moveTo>
                    <a:pt x="0" y="798"/>
                  </a:moveTo>
                  <a:lnTo>
                    <a:pt x="30" y="798"/>
                  </a:lnTo>
                  <a:lnTo>
                    <a:pt x="30" y="810"/>
                  </a:lnTo>
                  <a:lnTo>
                    <a:pt x="0" y="810"/>
                  </a:lnTo>
                  <a:lnTo>
                    <a:pt x="0" y="798"/>
                  </a:lnTo>
                  <a:close/>
                  <a:moveTo>
                    <a:pt x="0" y="600"/>
                  </a:moveTo>
                  <a:lnTo>
                    <a:pt x="30" y="600"/>
                  </a:lnTo>
                  <a:lnTo>
                    <a:pt x="30" y="612"/>
                  </a:lnTo>
                  <a:lnTo>
                    <a:pt x="0" y="612"/>
                  </a:lnTo>
                  <a:lnTo>
                    <a:pt x="0" y="600"/>
                  </a:lnTo>
                  <a:close/>
                  <a:moveTo>
                    <a:pt x="0" y="396"/>
                  </a:moveTo>
                  <a:lnTo>
                    <a:pt x="30" y="396"/>
                  </a:lnTo>
                  <a:lnTo>
                    <a:pt x="30" y="408"/>
                  </a:lnTo>
                  <a:lnTo>
                    <a:pt x="0" y="408"/>
                  </a:lnTo>
                  <a:lnTo>
                    <a:pt x="0" y="396"/>
                  </a:lnTo>
                  <a:close/>
                  <a:moveTo>
                    <a:pt x="0" y="198"/>
                  </a:moveTo>
                  <a:lnTo>
                    <a:pt x="30" y="198"/>
                  </a:lnTo>
                  <a:lnTo>
                    <a:pt x="30" y="210"/>
                  </a:lnTo>
                  <a:lnTo>
                    <a:pt x="0" y="210"/>
                  </a:lnTo>
                  <a:lnTo>
                    <a:pt x="0" y="198"/>
                  </a:lnTo>
                  <a:close/>
                  <a:moveTo>
                    <a:pt x="0" y="0"/>
                  </a:moveTo>
                  <a:lnTo>
                    <a:pt x="30" y="0"/>
                  </a:lnTo>
                  <a:lnTo>
                    <a:pt x="30" y="12"/>
                  </a:lnTo>
                  <a:lnTo>
                    <a:pt x="0" y="12"/>
                  </a:lnTo>
                  <a:lnTo>
                    <a:pt x="0" y="0"/>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217" name="Rectangle 112"/>
            <p:cNvSpPr>
              <a:spLocks noChangeArrowheads="1"/>
            </p:cNvSpPr>
            <p:nvPr/>
          </p:nvSpPr>
          <p:spPr bwMode="auto">
            <a:xfrm>
              <a:off x="5053013" y="738188"/>
              <a:ext cx="19050" cy="2533650"/>
            </a:xfrm>
            <a:prstGeom prst="rect">
              <a:avLst/>
            </a:prstGeom>
            <a:solidFill>
              <a:srgbClr val="FF0000"/>
            </a:solidFill>
            <a:ln w="0"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18" name="Freeform 113"/>
            <p:cNvSpPr>
              <a:spLocks noEditPoints="1"/>
            </p:cNvSpPr>
            <p:nvPr/>
          </p:nvSpPr>
          <p:spPr bwMode="auto">
            <a:xfrm>
              <a:off x="5005388" y="728663"/>
              <a:ext cx="57150" cy="2552700"/>
            </a:xfrm>
            <a:custGeom>
              <a:avLst/>
              <a:gdLst/>
              <a:ahLst/>
              <a:cxnLst>
                <a:cxn ang="0">
                  <a:pos x="0" y="1596"/>
                </a:cxn>
                <a:cxn ang="0">
                  <a:pos x="36" y="1596"/>
                </a:cxn>
                <a:cxn ang="0">
                  <a:pos x="36" y="1608"/>
                </a:cxn>
                <a:cxn ang="0">
                  <a:pos x="0" y="1608"/>
                </a:cxn>
                <a:cxn ang="0">
                  <a:pos x="0" y="1596"/>
                </a:cxn>
                <a:cxn ang="0">
                  <a:pos x="0" y="1274"/>
                </a:cxn>
                <a:cxn ang="0">
                  <a:pos x="36" y="1274"/>
                </a:cxn>
                <a:cxn ang="0">
                  <a:pos x="36" y="1286"/>
                </a:cxn>
                <a:cxn ang="0">
                  <a:pos x="0" y="1286"/>
                </a:cxn>
                <a:cxn ang="0">
                  <a:pos x="0" y="1274"/>
                </a:cxn>
                <a:cxn ang="0">
                  <a:pos x="0" y="957"/>
                </a:cxn>
                <a:cxn ang="0">
                  <a:pos x="36" y="957"/>
                </a:cxn>
                <a:cxn ang="0">
                  <a:pos x="36" y="969"/>
                </a:cxn>
                <a:cxn ang="0">
                  <a:pos x="0" y="969"/>
                </a:cxn>
                <a:cxn ang="0">
                  <a:pos x="0" y="957"/>
                </a:cxn>
                <a:cxn ang="0">
                  <a:pos x="0" y="634"/>
                </a:cxn>
                <a:cxn ang="0">
                  <a:pos x="36" y="634"/>
                </a:cxn>
                <a:cxn ang="0">
                  <a:pos x="36" y="646"/>
                </a:cxn>
                <a:cxn ang="0">
                  <a:pos x="0" y="646"/>
                </a:cxn>
                <a:cxn ang="0">
                  <a:pos x="0" y="634"/>
                </a:cxn>
                <a:cxn ang="0">
                  <a:pos x="0" y="317"/>
                </a:cxn>
                <a:cxn ang="0">
                  <a:pos x="36" y="317"/>
                </a:cxn>
                <a:cxn ang="0">
                  <a:pos x="36" y="329"/>
                </a:cxn>
                <a:cxn ang="0">
                  <a:pos x="0" y="329"/>
                </a:cxn>
                <a:cxn ang="0">
                  <a:pos x="0" y="317"/>
                </a:cxn>
                <a:cxn ang="0">
                  <a:pos x="0" y="0"/>
                </a:cxn>
                <a:cxn ang="0">
                  <a:pos x="36" y="0"/>
                </a:cxn>
                <a:cxn ang="0">
                  <a:pos x="36" y="12"/>
                </a:cxn>
                <a:cxn ang="0">
                  <a:pos x="0" y="12"/>
                </a:cxn>
                <a:cxn ang="0">
                  <a:pos x="0" y="0"/>
                </a:cxn>
              </a:cxnLst>
              <a:rect l="0" t="0" r="r" b="b"/>
              <a:pathLst>
                <a:path w="36" h="1608">
                  <a:moveTo>
                    <a:pt x="0" y="1596"/>
                  </a:moveTo>
                  <a:lnTo>
                    <a:pt x="36" y="1596"/>
                  </a:lnTo>
                  <a:lnTo>
                    <a:pt x="36" y="1608"/>
                  </a:lnTo>
                  <a:lnTo>
                    <a:pt x="0" y="1608"/>
                  </a:lnTo>
                  <a:lnTo>
                    <a:pt x="0" y="1596"/>
                  </a:lnTo>
                  <a:close/>
                  <a:moveTo>
                    <a:pt x="0" y="1274"/>
                  </a:moveTo>
                  <a:lnTo>
                    <a:pt x="36" y="1274"/>
                  </a:lnTo>
                  <a:lnTo>
                    <a:pt x="36" y="1286"/>
                  </a:lnTo>
                  <a:lnTo>
                    <a:pt x="0" y="1286"/>
                  </a:lnTo>
                  <a:lnTo>
                    <a:pt x="0" y="1274"/>
                  </a:lnTo>
                  <a:close/>
                  <a:moveTo>
                    <a:pt x="0" y="957"/>
                  </a:moveTo>
                  <a:lnTo>
                    <a:pt x="36" y="957"/>
                  </a:lnTo>
                  <a:lnTo>
                    <a:pt x="36" y="969"/>
                  </a:lnTo>
                  <a:lnTo>
                    <a:pt x="0" y="969"/>
                  </a:lnTo>
                  <a:lnTo>
                    <a:pt x="0" y="957"/>
                  </a:lnTo>
                  <a:close/>
                  <a:moveTo>
                    <a:pt x="0" y="634"/>
                  </a:moveTo>
                  <a:lnTo>
                    <a:pt x="36" y="634"/>
                  </a:lnTo>
                  <a:lnTo>
                    <a:pt x="36" y="646"/>
                  </a:lnTo>
                  <a:lnTo>
                    <a:pt x="0" y="646"/>
                  </a:lnTo>
                  <a:lnTo>
                    <a:pt x="0" y="634"/>
                  </a:lnTo>
                  <a:close/>
                  <a:moveTo>
                    <a:pt x="0" y="317"/>
                  </a:moveTo>
                  <a:lnTo>
                    <a:pt x="36" y="317"/>
                  </a:lnTo>
                  <a:lnTo>
                    <a:pt x="36" y="329"/>
                  </a:lnTo>
                  <a:lnTo>
                    <a:pt x="0" y="329"/>
                  </a:lnTo>
                  <a:lnTo>
                    <a:pt x="0" y="317"/>
                  </a:lnTo>
                  <a:close/>
                  <a:moveTo>
                    <a:pt x="0" y="0"/>
                  </a:moveTo>
                  <a:lnTo>
                    <a:pt x="36" y="0"/>
                  </a:lnTo>
                  <a:lnTo>
                    <a:pt x="36" y="12"/>
                  </a:lnTo>
                  <a:lnTo>
                    <a:pt x="0" y="12"/>
                  </a:lnTo>
                  <a:lnTo>
                    <a:pt x="0" y="0"/>
                  </a:lnTo>
                  <a:close/>
                </a:path>
              </a:pathLst>
            </a:custGeom>
            <a:solidFill>
              <a:srgbClr val="FF0000"/>
            </a:solidFill>
            <a:ln w="0"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19" name="Rectangle 114"/>
            <p:cNvSpPr>
              <a:spLocks noChangeArrowheads="1"/>
            </p:cNvSpPr>
            <p:nvPr/>
          </p:nvSpPr>
          <p:spPr bwMode="auto">
            <a:xfrm>
              <a:off x="5057775" y="3271838"/>
              <a:ext cx="3438525" cy="9525"/>
            </a:xfrm>
            <a:prstGeom prst="rect">
              <a:avLst/>
            </a:pr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220" name="Freeform 115"/>
            <p:cNvSpPr>
              <a:spLocks noEditPoints="1"/>
            </p:cNvSpPr>
            <p:nvPr/>
          </p:nvSpPr>
          <p:spPr bwMode="auto">
            <a:xfrm>
              <a:off x="5053013" y="3276600"/>
              <a:ext cx="3448050" cy="47625"/>
            </a:xfrm>
            <a:custGeom>
              <a:avLst/>
              <a:gdLst/>
              <a:ahLst/>
              <a:cxnLst>
                <a:cxn ang="0">
                  <a:pos x="6" y="0"/>
                </a:cxn>
                <a:cxn ang="0">
                  <a:pos x="6" y="30"/>
                </a:cxn>
                <a:cxn ang="0">
                  <a:pos x="0" y="30"/>
                </a:cxn>
                <a:cxn ang="0">
                  <a:pos x="0" y="0"/>
                </a:cxn>
                <a:cxn ang="0">
                  <a:pos x="6" y="0"/>
                </a:cxn>
                <a:cxn ang="0">
                  <a:pos x="444" y="0"/>
                </a:cxn>
                <a:cxn ang="0">
                  <a:pos x="444" y="30"/>
                </a:cxn>
                <a:cxn ang="0">
                  <a:pos x="438" y="30"/>
                </a:cxn>
                <a:cxn ang="0">
                  <a:pos x="438" y="0"/>
                </a:cxn>
                <a:cxn ang="0">
                  <a:pos x="444" y="0"/>
                </a:cxn>
                <a:cxn ang="0">
                  <a:pos x="876" y="0"/>
                </a:cxn>
                <a:cxn ang="0">
                  <a:pos x="876" y="30"/>
                </a:cxn>
                <a:cxn ang="0">
                  <a:pos x="870" y="30"/>
                </a:cxn>
                <a:cxn ang="0">
                  <a:pos x="870" y="0"/>
                </a:cxn>
                <a:cxn ang="0">
                  <a:pos x="876" y="0"/>
                </a:cxn>
                <a:cxn ang="0">
                  <a:pos x="1308" y="0"/>
                </a:cxn>
                <a:cxn ang="0">
                  <a:pos x="1308" y="30"/>
                </a:cxn>
                <a:cxn ang="0">
                  <a:pos x="1302" y="30"/>
                </a:cxn>
                <a:cxn ang="0">
                  <a:pos x="1302" y="0"/>
                </a:cxn>
                <a:cxn ang="0">
                  <a:pos x="1308" y="0"/>
                </a:cxn>
                <a:cxn ang="0">
                  <a:pos x="1740" y="0"/>
                </a:cxn>
                <a:cxn ang="0">
                  <a:pos x="1740" y="30"/>
                </a:cxn>
                <a:cxn ang="0">
                  <a:pos x="1734" y="30"/>
                </a:cxn>
                <a:cxn ang="0">
                  <a:pos x="1734" y="0"/>
                </a:cxn>
                <a:cxn ang="0">
                  <a:pos x="1740" y="0"/>
                </a:cxn>
                <a:cxn ang="0">
                  <a:pos x="2172" y="0"/>
                </a:cxn>
                <a:cxn ang="0">
                  <a:pos x="2172" y="30"/>
                </a:cxn>
                <a:cxn ang="0">
                  <a:pos x="2166" y="30"/>
                </a:cxn>
                <a:cxn ang="0">
                  <a:pos x="2166" y="0"/>
                </a:cxn>
                <a:cxn ang="0">
                  <a:pos x="2172" y="0"/>
                </a:cxn>
              </a:cxnLst>
              <a:rect l="0" t="0" r="r" b="b"/>
              <a:pathLst>
                <a:path w="2172" h="30">
                  <a:moveTo>
                    <a:pt x="6" y="0"/>
                  </a:moveTo>
                  <a:lnTo>
                    <a:pt x="6" y="30"/>
                  </a:lnTo>
                  <a:lnTo>
                    <a:pt x="0" y="30"/>
                  </a:lnTo>
                  <a:lnTo>
                    <a:pt x="0" y="0"/>
                  </a:lnTo>
                  <a:lnTo>
                    <a:pt x="6" y="0"/>
                  </a:lnTo>
                  <a:close/>
                  <a:moveTo>
                    <a:pt x="444" y="0"/>
                  </a:moveTo>
                  <a:lnTo>
                    <a:pt x="444" y="30"/>
                  </a:lnTo>
                  <a:lnTo>
                    <a:pt x="438" y="30"/>
                  </a:lnTo>
                  <a:lnTo>
                    <a:pt x="438" y="0"/>
                  </a:lnTo>
                  <a:lnTo>
                    <a:pt x="444" y="0"/>
                  </a:lnTo>
                  <a:close/>
                  <a:moveTo>
                    <a:pt x="876" y="0"/>
                  </a:moveTo>
                  <a:lnTo>
                    <a:pt x="876" y="30"/>
                  </a:lnTo>
                  <a:lnTo>
                    <a:pt x="870" y="30"/>
                  </a:lnTo>
                  <a:lnTo>
                    <a:pt x="870" y="0"/>
                  </a:lnTo>
                  <a:lnTo>
                    <a:pt x="876" y="0"/>
                  </a:lnTo>
                  <a:close/>
                  <a:moveTo>
                    <a:pt x="1308" y="0"/>
                  </a:moveTo>
                  <a:lnTo>
                    <a:pt x="1308" y="30"/>
                  </a:lnTo>
                  <a:lnTo>
                    <a:pt x="1302" y="30"/>
                  </a:lnTo>
                  <a:lnTo>
                    <a:pt x="1302" y="0"/>
                  </a:lnTo>
                  <a:lnTo>
                    <a:pt x="1308" y="0"/>
                  </a:lnTo>
                  <a:close/>
                  <a:moveTo>
                    <a:pt x="1740" y="0"/>
                  </a:moveTo>
                  <a:lnTo>
                    <a:pt x="1740" y="30"/>
                  </a:lnTo>
                  <a:lnTo>
                    <a:pt x="1734" y="30"/>
                  </a:lnTo>
                  <a:lnTo>
                    <a:pt x="1734" y="0"/>
                  </a:lnTo>
                  <a:lnTo>
                    <a:pt x="1740" y="0"/>
                  </a:lnTo>
                  <a:close/>
                  <a:moveTo>
                    <a:pt x="2172" y="0"/>
                  </a:moveTo>
                  <a:lnTo>
                    <a:pt x="2172" y="30"/>
                  </a:lnTo>
                  <a:lnTo>
                    <a:pt x="2166" y="30"/>
                  </a:lnTo>
                  <a:lnTo>
                    <a:pt x="2166" y="0"/>
                  </a:lnTo>
                  <a:lnTo>
                    <a:pt x="2172" y="0"/>
                  </a:lnTo>
                  <a:close/>
                </a:path>
              </a:pathLst>
            </a:cu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221" name="Freeform 116"/>
            <p:cNvSpPr>
              <a:spLocks noEditPoints="1"/>
            </p:cNvSpPr>
            <p:nvPr/>
          </p:nvSpPr>
          <p:spPr bwMode="auto">
            <a:xfrm>
              <a:off x="5038725" y="2667000"/>
              <a:ext cx="57150" cy="76200"/>
            </a:xfrm>
            <a:custGeom>
              <a:avLst/>
              <a:gdLst/>
              <a:ahLst/>
              <a:cxnLst>
                <a:cxn ang="0">
                  <a:pos x="18" y="48"/>
                </a:cxn>
                <a:cxn ang="0">
                  <a:pos x="18" y="24"/>
                </a:cxn>
                <a:cxn ang="0">
                  <a:pos x="18" y="0"/>
                </a:cxn>
                <a:cxn ang="0">
                  <a:pos x="18" y="48"/>
                </a:cxn>
                <a:cxn ang="0">
                  <a:pos x="0" y="48"/>
                </a:cxn>
                <a:cxn ang="0">
                  <a:pos x="36" y="48"/>
                </a:cxn>
                <a:cxn ang="0">
                  <a:pos x="0" y="48"/>
                </a:cxn>
                <a:cxn ang="0">
                  <a:pos x="0" y="0"/>
                </a:cxn>
                <a:cxn ang="0">
                  <a:pos x="36" y="0"/>
                </a:cxn>
                <a:cxn ang="0">
                  <a:pos x="0" y="0"/>
                </a:cxn>
              </a:cxnLst>
              <a:rect l="0" t="0" r="r" b="b"/>
              <a:pathLst>
                <a:path w="36" h="48">
                  <a:moveTo>
                    <a:pt x="18" y="48"/>
                  </a:moveTo>
                  <a:lnTo>
                    <a:pt x="18" y="24"/>
                  </a:lnTo>
                  <a:lnTo>
                    <a:pt x="18" y="0"/>
                  </a:lnTo>
                  <a:lnTo>
                    <a:pt x="18" y="48"/>
                  </a:lnTo>
                  <a:close/>
                  <a:moveTo>
                    <a:pt x="0" y="48"/>
                  </a:moveTo>
                  <a:lnTo>
                    <a:pt x="36" y="48"/>
                  </a:lnTo>
                  <a:lnTo>
                    <a:pt x="0" y="48"/>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222" name="Freeform 117"/>
            <p:cNvSpPr>
              <a:spLocks noEditPoints="1"/>
            </p:cNvSpPr>
            <p:nvPr/>
          </p:nvSpPr>
          <p:spPr bwMode="auto">
            <a:xfrm>
              <a:off x="5038725" y="2662238"/>
              <a:ext cx="57150" cy="85725"/>
            </a:xfrm>
            <a:custGeom>
              <a:avLst/>
              <a:gdLst/>
              <a:ahLst/>
              <a:cxnLst>
                <a:cxn ang="0">
                  <a:pos x="15" y="51"/>
                </a:cxn>
                <a:cxn ang="0">
                  <a:pos x="15" y="27"/>
                </a:cxn>
                <a:cxn ang="0">
                  <a:pos x="15" y="3"/>
                </a:cxn>
                <a:cxn ang="0">
                  <a:pos x="21" y="3"/>
                </a:cxn>
                <a:cxn ang="0">
                  <a:pos x="21" y="27"/>
                </a:cxn>
                <a:cxn ang="0">
                  <a:pos x="21" y="51"/>
                </a:cxn>
                <a:cxn ang="0">
                  <a:pos x="15" y="51"/>
                </a:cxn>
                <a:cxn ang="0">
                  <a:pos x="0" y="48"/>
                </a:cxn>
                <a:cxn ang="0">
                  <a:pos x="36" y="48"/>
                </a:cxn>
                <a:cxn ang="0">
                  <a:pos x="36" y="54"/>
                </a:cxn>
                <a:cxn ang="0">
                  <a:pos x="0" y="54"/>
                </a:cxn>
                <a:cxn ang="0">
                  <a:pos x="0" y="48"/>
                </a:cxn>
                <a:cxn ang="0">
                  <a:pos x="0" y="0"/>
                </a:cxn>
                <a:cxn ang="0">
                  <a:pos x="36" y="0"/>
                </a:cxn>
                <a:cxn ang="0">
                  <a:pos x="36" y="6"/>
                </a:cxn>
                <a:cxn ang="0">
                  <a:pos x="0" y="6"/>
                </a:cxn>
                <a:cxn ang="0">
                  <a:pos x="0" y="0"/>
                </a:cxn>
              </a:cxnLst>
              <a:rect l="0" t="0" r="r" b="b"/>
              <a:pathLst>
                <a:path w="36" h="54">
                  <a:moveTo>
                    <a:pt x="15" y="51"/>
                  </a:moveTo>
                  <a:lnTo>
                    <a:pt x="15" y="27"/>
                  </a:lnTo>
                  <a:lnTo>
                    <a:pt x="15" y="3"/>
                  </a:lnTo>
                  <a:lnTo>
                    <a:pt x="21" y="3"/>
                  </a:lnTo>
                  <a:lnTo>
                    <a:pt x="21" y="27"/>
                  </a:lnTo>
                  <a:lnTo>
                    <a:pt x="21" y="51"/>
                  </a:lnTo>
                  <a:lnTo>
                    <a:pt x="15" y="51"/>
                  </a:lnTo>
                  <a:close/>
                  <a:moveTo>
                    <a:pt x="0" y="48"/>
                  </a:moveTo>
                  <a:lnTo>
                    <a:pt x="36" y="48"/>
                  </a:lnTo>
                  <a:lnTo>
                    <a:pt x="36" y="54"/>
                  </a:lnTo>
                  <a:lnTo>
                    <a:pt x="0" y="54"/>
                  </a:lnTo>
                  <a:lnTo>
                    <a:pt x="0" y="48"/>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23" name="Freeform 118"/>
            <p:cNvSpPr>
              <a:spLocks noEditPoints="1"/>
            </p:cNvSpPr>
            <p:nvPr/>
          </p:nvSpPr>
          <p:spPr bwMode="auto">
            <a:xfrm>
              <a:off x="5638800" y="1476375"/>
              <a:ext cx="57150" cy="276225"/>
            </a:xfrm>
            <a:custGeom>
              <a:avLst/>
              <a:gdLst/>
              <a:ahLst/>
              <a:cxnLst>
                <a:cxn ang="0">
                  <a:pos x="18" y="174"/>
                </a:cxn>
                <a:cxn ang="0">
                  <a:pos x="18" y="87"/>
                </a:cxn>
                <a:cxn ang="0">
                  <a:pos x="18" y="0"/>
                </a:cxn>
                <a:cxn ang="0">
                  <a:pos x="18" y="174"/>
                </a:cxn>
                <a:cxn ang="0">
                  <a:pos x="0" y="174"/>
                </a:cxn>
                <a:cxn ang="0">
                  <a:pos x="36" y="174"/>
                </a:cxn>
                <a:cxn ang="0">
                  <a:pos x="0" y="174"/>
                </a:cxn>
                <a:cxn ang="0">
                  <a:pos x="0" y="0"/>
                </a:cxn>
                <a:cxn ang="0">
                  <a:pos x="36" y="0"/>
                </a:cxn>
                <a:cxn ang="0">
                  <a:pos x="0" y="0"/>
                </a:cxn>
              </a:cxnLst>
              <a:rect l="0" t="0" r="r" b="b"/>
              <a:pathLst>
                <a:path w="36" h="174">
                  <a:moveTo>
                    <a:pt x="18" y="174"/>
                  </a:moveTo>
                  <a:lnTo>
                    <a:pt x="18" y="87"/>
                  </a:lnTo>
                  <a:lnTo>
                    <a:pt x="18" y="0"/>
                  </a:lnTo>
                  <a:lnTo>
                    <a:pt x="18" y="174"/>
                  </a:lnTo>
                  <a:close/>
                  <a:moveTo>
                    <a:pt x="0" y="174"/>
                  </a:moveTo>
                  <a:lnTo>
                    <a:pt x="36" y="174"/>
                  </a:lnTo>
                  <a:lnTo>
                    <a:pt x="0" y="174"/>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224" name="Freeform 119"/>
            <p:cNvSpPr>
              <a:spLocks noEditPoints="1"/>
            </p:cNvSpPr>
            <p:nvPr/>
          </p:nvSpPr>
          <p:spPr bwMode="auto">
            <a:xfrm>
              <a:off x="5638800" y="1471613"/>
              <a:ext cx="57150" cy="285750"/>
            </a:xfrm>
            <a:custGeom>
              <a:avLst/>
              <a:gdLst/>
              <a:ahLst/>
              <a:cxnLst>
                <a:cxn ang="0">
                  <a:pos x="15" y="177"/>
                </a:cxn>
                <a:cxn ang="0">
                  <a:pos x="15" y="90"/>
                </a:cxn>
                <a:cxn ang="0">
                  <a:pos x="15" y="3"/>
                </a:cxn>
                <a:cxn ang="0">
                  <a:pos x="21" y="3"/>
                </a:cxn>
                <a:cxn ang="0">
                  <a:pos x="21" y="90"/>
                </a:cxn>
                <a:cxn ang="0">
                  <a:pos x="21" y="177"/>
                </a:cxn>
                <a:cxn ang="0">
                  <a:pos x="15" y="177"/>
                </a:cxn>
                <a:cxn ang="0">
                  <a:pos x="0" y="174"/>
                </a:cxn>
                <a:cxn ang="0">
                  <a:pos x="36" y="174"/>
                </a:cxn>
                <a:cxn ang="0">
                  <a:pos x="36" y="180"/>
                </a:cxn>
                <a:cxn ang="0">
                  <a:pos x="0" y="180"/>
                </a:cxn>
                <a:cxn ang="0">
                  <a:pos x="0" y="174"/>
                </a:cxn>
                <a:cxn ang="0">
                  <a:pos x="0" y="0"/>
                </a:cxn>
                <a:cxn ang="0">
                  <a:pos x="36" y="0"/>
                </a:cxn>
                <a:cxn ang="0">
                  <a:pos x="36" y="6"/>
                </a:cxn>
                <a:cxn ang="0">
                  <a:pos x="0" y="6"/>
                </a:cxn>
                <a:cxn ang="0">
                  <a:pos x="0" y="0"/>
                </a:cxn>
              </a:cxnLst>
              <a:rect l="0" t="0" r="r" b="b"/>
              <a:pathLst>
                <a:path w="36" h="180">
                  <a:moveTo>
                    <a:pt x="15" y="177"/>
                  </a:moveTo>
                  <a:lnTo>
                    <a:pt x="15" y="90"/>
                  </a:lnTo>
                  <a:lnTo>
                    <a:pt x="15" y="3"/>
                  </a:lnTo>
                  <a:lnTo>
                    <a:pt x="21" y="3"/>
                  </a:lnTo>
                  <a:lnTo>
                    <a:pt x="21" y="90"/>
                  </a:lnTo>
                  <a:lnTo>
                    <a:pt x="21" y="177"/>
                  </a:lnTo>
                  <a:lnTo>
                    <a:pt x="15" y="177"/>
                  </a:lnTo>
                  <a:close/>
                  <a:moveTo>
                    <a:pt x="0" y="174"/>
                  </a:moveTo>
                  <a:lnTo>
                    <a:pt x="36" y="174"/>
                  </a:lnTo>
                  <a:lnTo>
                    <a:pt x="36" y="180"/>
                  </a:lnTo>
                  <a:lnTo>
                    <a:pt x="0" y="180"/>
                  </a:lnTo>
                  <a:lnTo>
                    <a:pt x="0" y="174"/>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25" name="Freeform 120"/>
            <p:cNvSpPr>
              <a:spLocks noEditPoints="1"/>
            </p:cNvSpPr>
            <p:nvPr/>
          </p:nvSpPr>
          <p:spPr bwMode="auto">
            <a:xfrm>
              <a:off x="5981700" y="1228725"/>
              <a:ext cx="57150" cy="295275"/>
            </a:xfrm>
            <a:custGeom>
              <a:avLst/>
              <a:gdLst/>
              <a:ahLst/>
              <a:cxnLst>
                <a:cxn ang="0">
                  <a:pos x="18" y="186"/>
                </a:cxn>
                <a:cxn ang="0">
                  <a:pos x="18" y="93"/>
                </a:cxn>
                <a:cxn ang="0">
                  <a:pos x="18" y="0"/>
                </a:cxn>
                <a:cxn ang="0">
                  <a:pos x="18" y="186"/>
                </a:cxn>
                <a:cxn ang="0">
                  <a:pos x="0" y="186"/>
                </a:cxn>
                <a:cxn ang="0">
                  <a:pos x="36" y="186"/>
                </a:cxn>
                <a:cxn ang="0">
                  <a:pos x="0" y="186"/>
                </a:cxn>
                <a:cxn ang="0">
                  <a:pos x="0" y="0"/>
                </a:cxn>
                <a:cxn ang="0">
                  <a:pos x="36" y="0"/>
                </a:cxn>
                <a:cxn ang="0">
                  <a:pos x="0" y="0"/>
                </a:cxn>
              </a:cxnLst>
              <a:rect l="0" t="0" r="r" b="b"/>
              <a:pathLst>
                <a:path w="36" h="186">
                  <a:moveTo>
                    <a:pt x="18" y="186"/>
                  </a:moveTo>
                  <a:lnTo>
                    <a:pt x="18" y="93"/>
                  </a:lnTo>
                  <a:lnTo>
                    <a:pt x="18" y="0"/>
                  </a:lnTo>
                  <a:lnTo>
                    <a:pt x="18" y="186"/>
                  </a:lnTo>
                  <a:close/>
                  <a:moveTo>
                    <a:pt x="0" y="186"/>
                  </a:moveTo>
                  <a:lnTo>
                    <a:pt x="36" y="186"/>
                  </a:lnTo>
                  <a:lnTo>
                    <a:pt x="0" y="186"/>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226" name="Freeform 121"/>
            <p:cNvSpPr>
              <a:spLocks noEditPoints="1"/>
            </p:cNvSpPr>
            <p:nvPr/>
          </p:nvSpPr>
          <p:spPr bwMode="auto">
            <a:xfrm>
              <a:off x="5981700" y="1223963"/>
              <a:ext cx="57150" cy="304800"/>
            </a:xfrm>
            <a:custGeom>
              <a:avLst/>
              <a:gdLst/>
              <a:ahLst/>
              <a:cxnLst>
                <a:cxn ang="0">
                  <a:pos x="15" y="189"/>
                </a:cxn>
                <a:cxn ang="0">
                  <a:pos x="15" y="96"/>
                </a:cxn>
                <a:cxn ang="0">
                  <a:pos x="15" y="3"/>
                </a:cxn>
                <a:cxn ang="0">
                  <a:pos x="21" y="3"/>
                </a:cxn>
                <a:cxn ang="0">
                  <a:pos x="21" y="96"/>
                </a:cxn>
                <a:cxn ang="0">
                  <a:pos x="21" y="189"/>
                </a:cxn>
                <a:cxn ang="0">
                  <a:pos x="15" y="189"/>
                </a:cxn>
                <a:cxn ang="0">
                  <a:pos x="0" y="186"/>
                </a:cxn>
                <a:cxn ang="0">
                  <a:pos x="36" y="186"/>
                </a:cxn>
                <a:cxn ang="0">
                  <a:pos x="36" y="192"/>
                </a:cxn>
                <a:cxn ang="0">
                  <a:pos x="0" y="192"/>
                </a:cxn>
                <a:cxn ang="0">
                  <a:pos x="0" y="186"/>
                </a:cxn>
                <a:cxn ang="0">
                  <a:pos x="0" y="0"/>
                </a:cxn>
                <a:cxn ang="0">
                  <a:pos x="36" y="0"/>
                </a:cxn>
                <a:cxn ang="0">
                  <a:pos x="36" y="6"/>
                </a:cxn>
                <a:cxn ang="0">
                  <a:pos x="0" y="6"/>
                </a:cxn>
                <a:cxn ang="0">
                  <a:pos x="0" y="0"/>
                </a:cxn>
              </a:cxnLst>
              <a:rect l="0" t="0" r="r" b="b"/>
              <a:pathLst>
                <a:path w="36" h="192">
                  <a:moveTo>
                    <a:pt x="15" y="189"/>
                  </a:moveTo>
                  <a:lnTo>
                    <a:pt x="15" y="96"/>
                  </a:lnTo>
                  <a:lnTo>
                    <a:pt x="15" y="3"/>
                  </a:lnTo>
                  <a:lnTo>
                    <a:pt x="21" y="3"/>
                  </a:lnTo>
                  <a:lnTo>
                    <a:pt x="21" y="96"/>
                  </a:lnTo>
                  <a:lnTo>
                    <a:pt x="21" y="189"/>
                  </a:lnTo>
                  <a:lnTo>
                    <a:pt x="15" y="189"/>
                  </a:lnTo>
                  <a:close/>
                  <a:moveTo>
                    <a:pt x="0" y="186"/>
                  </a:moveTo>
                  <a:lnTo>
                    <a:pt x="36" y="186"/>
                  </a:lnTo>
                  <a:lnTo>
                    <a:pt x="36" y="192"/>
                  </a:lnTo>
                  <a:lnTo>
                    <a:pt x="0" y="192"/>
                  </a:lnTo>
                  <a:lnTo>
                    <a:pt x="0" y="186"/>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27" name="Freeform 122"/>
            <p:cNvSpPr>
              <a:spLocks noEditPoints="1"/>
            </p:cNvSpPr>
            <p:nvPr/>
          </p:nvSpPr>
          <p:spPr bwMode="auto">
            <a:xfrm>
              <a:off x="6467475" y="1533525"/>
              <a:ext cx="57150" cy="104775"/>
            </a:xfrm>
            <a:custGeom>
              <a:avLst/>
              <a:gdLst/>
              <a:ahLst/>
              <a:cxnLst>
                <a:cxn ang="0">
                  <a:pos x="18" y="66"/>
                </a:cxn>
                <a:cxn ang="0">
                  <a:pos x="18" y="33"/>
                </a:cxn>
                <a:cxn ang="0">
                  <a:pos x="18" y="0"/>
                </a:cxn>
                <a:cxn ang="0">
                  <a:pos x="18" y="66"/>
                </a:cxn>
                <a:cxn ang="0">
                  <a:pos x="0" y="66"/>
                </a:cxn>
                <a:cxn ang="0">
                  <a:pos x="36" y="66"/>
                </a:cxn>
                <a:cxn ang="0">
                  <a:pos x="0" y="66"/>
                </a:cxn>
                <a:cxn ang="0">
                  <a:pos x="0" y="0"/>
                </a:cxn>
                <a:cxn ang="0">
                  <a:pos x="36" y="0"/>
                </a:cxn>
                <a:cxn ang="0">
                  <a:pos x="0" y="0"/>
                </a:cxn>
              </a:cxnLst>
              <a:rect l="0" t="0" r="r" b="b"/>
              <a:pathLst>
                <a:path w="36" h="66">
                  <a:moveTo>
                    <a:pt x="18" y="66"/>
                  </a:moveTo>
                  <a:lnTo>
                    <a:pt x="18" y="33"/>
                  </a:lnTo>
                  <a:lnTo>
                    <a:pt x="18" y="0"/>
                  </a:lnTo>
                  <a:lnTo>
                    <a:pt x="18" y="66"/>
                  </a:lnTo>
                  <a:close/>
                  <a:moveTo>
                    <a:pt x="0" y="66"/>
                  </a:moveTo>
                  <a:lnTo>
                    <a:pt x="36" y="66"/>
                  </a:lnTo>
                  <a:lnTo>
                    <a:pt x="0" y="66"/>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228" name="Freeform 123"/>
            <p:cNvSpPr>
              <a:spLocks noEditPoints="1"/>
            </p:cNvSpPr>
            <p:nvPr/>
          </p:nvSpPr>
          <p:spPr bwMode="auto">
            <a:xfrm>
              <a:off x="6467475" y="1528763"/>
              <a:ext cx="57150" cy="114300"/>
            </a:xfrm>
            <a:custGeom>
              <a:avLst/>
              <a:gdLst/>
              <a:ahLst/>
              <a:cxnLst>
                <a:cxn ang="0">
                  <a:pos x="15" y="69"/>
                </a:cxn>
                <a:cxn ang="0">
                  <a:pos x="15" y="36"/>
                </a:cxn>
                <a:cxn ang="0">
                  <a:pos x="15" y="3"/>
                </a:cxn>
                <a:cxn ang="0">
                  <a:pos x="21" y="3"/>
                </a:cxn>
                <a:cxn ang="0">
                  <a:pos x="21" y="36"/>
                </a:cxn>
                <a:cxn ang="0">
                  <a:pos x="21" y="69"/>
                </a:cxn>
                <a:cxn ang="0">
                  <a:pos x="15" y="69"/>
                </a:cxn>
                <a:cxn ang="0">
                  <a:pos x="0" y="66"/>
                </a:cxn>
                <a:cxn ang="0">
                  <a:pos x="36" y="66"/>
                </a:cxn>
                <a:cxn ang="0">
                  <a:pos x="36" y="72"/>
                </a:cxn>
                <a:cxn ang="0">
                  <a:pos x="0" y="72"/>
                </a:cxn>
                <a:cxn ang="0">
                  <a:pos x="0" y="66"/>
                </a:cxn>
                <a:cxn ang="0">
                  <a:pos x="0" y="0"/>
                </a:cxn>
                <a:cxn ang="0">
                  <a:pos x="36" y="0"/>
                </a:cxn>
                <a:cxn ang="0">
                  <a:pos x="36" y="6"/>
                </a:cxn>
                <a:cxn ang="0">
                  <a:pos x="0" y="6"/>
                </a:cxn>
                <a:cxn ang="0">
                  <a:pos x="0" y="0"/>
                </a:cxn>
              </a:cxnLst>
              <a:rect l="0" t="0" r="r" b="b"/>
              <a:pathLst>
                <a:path w="36" h="72">
                  <a:moveTo>
                    <a:pt x="15" y="69"/>
                  </a:moveTo>
                  <a:lnTo>
                    <a:pt x="15" y="36"/>
                  </a:lnTo>
                  <a:lnTo>
                    <a:pt x="15" y="3"/>
                  </a:lnTo>
                  <a:lnTo>
                    <a:pt x="21" y="3"/>
                  </a:lnTo>
                  <a:lnTo>
                    <a:pt x="21" y="36"/>
                  </a:lnTo>
                  <a:lnTo>
                    <a:pt x="21" y="69"/>
                  </a:lnTo>
                  <a:lnTo>
                    <a:pt x="15" y="69"/>
                  </a:lnTo>
                  <a:close/>
                  <a:moveTo>
                    <a:pt x="0" y="66"/>
                  </a:moveTo>
                  <a:lnTo>
                    <a:pt x="36" y="66"/>
                  </a:lnTo>
                  <a:lnTo>
                    <a:pt x="36" y="72"/>
                  </a:lnTo>
                  <a:lnTo>
                    <a:pt x="0" y="72"/>
                  </a:lnTo>
                  <a:lnTo>
                    <a:pt x="0" y="66"/>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29" name="Freeform 124"/>
            <p:cNvSpPr>
              <a:spLocks noEditPoints="1"/>
            </p:cNvSpPr>
            <p:nvPr/>
          </p:nvSpPr>
          <p:spPr bwMode="auto">
            <a:xfrm>
              <a:off x="6800850" y="1495425"/>
              <a:ext cx="57150" cy="276225"/>
            </a:xfrm>
            <a:custGeom>
              <a:avLst/>
              <a:gdLst/>
              <a:ahLst/>
              <a:cxnLst>
                <a:cxn ang="0">
                  <a:pos x="18" y="174"/>
                </a:cxn>
                <a:cxn ang="0">
                  <a:pos x="18" y="87"/>
                </a:cxn>
                <a:cxn ang="0">
                  <a:pos x="18" y="0"/>
                </a:cxn>
                <a:cxn ang="0">
                  <a:pos x="18" y="174"/>
                </a:cxn>
                <a:cxn ang="0">
                  <a:pos x="0" y="174"/>
                </a:cxn>
                <a:cxn ang="0">
                  <a:pos x="36" y="174"/>
                </a:cxn>
                <a:cxn ang="0">
                  <a:pos x="0" y="174"/>
                </a:cxn>
                <a:cxn ang="0">
                  <a:pos x="0" y="0"/>
                </a:cxn>
                <a:cxn ang="0">
                  <a:pos x="36" y="0"/>
                </a:cxn>
                <a:cxn ang="0">
                  <a:pos x="0" y="0"/>
                </a:cxn>
              </a:cxnLst>
              <a:rect l="0" t="0" r="r" b="b"/>
              <a:pathLst>
                <a:path w="36" h="174">
                  <a:moveTo>
                    <a:pt x="18" y="174"/>
                  </a:moveTo>
                  <a:lnTo>
                    <a:pt x="18" y="87"/>
                  </a:lnTo>
                  <a:lnTo>
                    <a:pt x="18" y="0"/>
                  </a:lnTo>
                  <a:lnTo>
                    <a:pt x="18" y="174"/>
                  </a:lnTo>
                  <a:close/>
                  <a:moveTo>
                    <a:pt x="0" y="174"/>
                  </a:moveTo>
                  <a:lnTo>
                    <a:pt x="36" y="174"/>
                  </a:lnTo>
                  <a:lnTo>
                    <a:pt x="0" y="174"/>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230" name="Freeform 125"/>
            <p:cNvSpPr>
              <a:spLocks noEditPoints="1"/>
            </p:cNvSpPr>
            <p:nvPr/>
          </p:nvSpPr>
          <p:spPr bwMode="auto">
            <a:xfrm>
              <a:off x="6800850" y="1490663"/>
              <a:ext cx="57150" cy="285750"/>
            </a:xfrm>
            <a:custGeom>
              <a:avLst/>
              <a:gdLst/>
              <a:ahLst/>
              <a:cxnLst>
                <a:cxn ang="0">
                  <a:pos x="15" y="177"/>
                </a:cxn>
                <a:cxn ang="0">
                  <a:pos x="15" y="90"/>
                </a:cxn>
                <a:cxn ang="0">
                  <a:pos x="15" y="3"/>
                </a:cxn>
                <a:cxn ang="0">
                  <a:pos x="21" y="3"/>
                </a:cxn>
                <a:cxn ang="0">
                  <a:pos x="21" y="90"/>
                </a:cxn>
                <a:cxn ang="0">
                  <a:pos x="21" y="177"/>
                </a:cxn>
                <a:cxn ang="0">
                  <a:pos x="15" y="177"/>
                </a:cxn>
                <a:cxn ang="0">
                  <a:pos x="0" y="174"/>
                </a:cxn>
                <a:cxn ang="0">
                  <a:pos x="36" y="174"/>
                </a:cxn>
                <a:cxn ang="0">
                  <a:pos x="36" y="180"/>
                </a:cxn>
                <a:cxn ang="0">
                  <a:pos x="0" y="180"/>
                </a:cxn>
                <a:cxn ang="0">
                  <a:pos x="0" y="174"/>
                </a:cxn>
                <a:cxn ang="0">
                  <a:pos x="0" y="0"/>
                </a:cxn>
                <a:cxn ang="0">
                  <a:pos x="36" y="0"/>
                </a:cxn>
                <a:cxn ang="0">
                  <a:pos x="36" y="6"/>
                </a:cxn>
                <a:cxn ang="0">
                  <a:pos x="0" y="6"/>
                </a:cxn>
                <a:cxn ang="0">
                  <a:pos x="0" y="0"/>
                </a:cxn>
              </a:cxnLst>
              <a:rect l="0" t="0" r="r" b="b"/>
              <a:pathLst>
                <a:path w="36" h="180">
                  <a:moveTo>
                    <a:pt x="15" y="177"/>
                  </a:moveTo>
                  <a:lnTo>
                    <a:pt x="15" y="90"/>
                  </a:lnTo>
                  <a:lnTo>
                    <a:pt x="15" y="3"/>
                  </a:lnTo>
                  <a:lnTo>
                    <a:pt x="21" y="3"/>
                  </a:lnTo>
                  <a:lnTo>
                    <a:pt x="21" y="90"/>
                  </a:lnTo>
                  <a:lnTo>
                    <a:pt x="21" y="177"/>
                  </a:lnTo>
                  <a:lnTo>
                    <a:pt x="15" y="177"/>
                  </a:lnTo>
                  <a:close/>
                  <a:moveTo>
                    <a:pt x="0" y="174"/>
                  </a:moveTo>
                  <a:lnTo>
                    <a:pt x="36" y="174"/>
                  </a:lnTo>
                  <a:lnTo>
                    <a:pt x="36" y="180"/>
                  </a:lnTo>
                  <a:lnTo>
                    <a:pt x="0" y="180"/>
                  </a:lnTo>
                  <a:lnTo>
                    <a:pt x="0" y="174"/>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31" name="Freeform 126"/>
            <p:cNvSpPr>
              <a:spLocks noEditPoints="1"/>
            </p:cNvSpPr>
            <p:nvPr/>
          </p:nvSpPr>
          <p:spPr bwMode="auto">
            <a:xfrm>
              <a:off x="7038975" y="1685925"/>
              <a:ext cx="57150" cy="66675"/>
            </a:xfrm>
            <a:custGeom>
              <a:avLst/>
              <a:gdLst/>
              <a:ahLst/>
              <a:cxnLst>
                <a:cxn ang="0">
                  <a:pos x="18" y="42"/>
                </a:cxn>
                <a:cxn ang="0">
                  <a:pos x="18" y="21"/>
                </a:cxn>
                <a:cxn ang="0">
                  <a:pos x="18" y="0"/>
                </a:cxn>
                <a:cxn ang="0">
                  <a:pos x="18" y="42"/>
                </a:cxn>
                <a:cxn ang="0">
                  <a:pos x="0" y="42"/>
                </a:cxn>
                <a:cxn ang="0">
                  <a:pos x="36" y="42"/>
                </a:cxn>
                <a:cxn ang="0">
                  <a:pos x="0" y="42"/>
                </a:cxn>
                <a:cxn ang="0">
                  <a:pos x="0" y="0"/>
                </a:cxn>
                <a:cxn ang="0">
                  <a:pos x="36" y="0"/>
                </a:cxn>
                <a:cxn ang="0">
                  <a:pos x="0" y="0"/>
                </a:cxn>
              </a:cxnLst>
              <a:rect l="0" t="0" r="r" b="b"/>
              <a:pathLst>
                <a:path w="36" h="42">
                  <a:moveTo>
                    <a:pt x="18" y="42"/>
                  </a:moveTo>
                  <a:lnTo>
                    <a:pt x="18" y="21"/>
                  </a:lnTo>
                  <a:lnTo>
                    <a:pt x="18" y="0"/>
                  </a:lnTo>
                  <a:lnTo>
                    <a:pt x="18" y="42"/>
                  </a:lnTo>
                  <a:close/>
                  <a:moveTo>
                    <a:pt x="0" y="42"/>
                  </a:moveTo>
                  <a:lnTo>
                    <a:pt x="36" y="42"/>
                  </a:lnTo>
                  <a:lnTo>
                    <a:pt x="0" y="42"/>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232" name="Freeform 127"/>
            <p:cNvSpPr>
              <a:spLocks noEditPoints="1"/>
            </p:cNvSpPr>
            <p:nvPr/>
          </p:nvSpPr>
          <p:spPr bwMode="auto">
            <a:xfrm>
              <a:off x="7038975" y="1681163"/>
              <a:ext cx="57150" cy="76200"/>
            </a:xfrm>
            <a:custGeom>
              <a:avLst/>
              <a:gdLst/>
              <a:ahLst/>
              <a:cxnLst>
                <a:cxn ang="0">
                  <a:pos x="15" y="45"/>
                </a:cxn>
                <a:cxn ang="0">
                  <a:pos x="15" y="24"/>
                </a:cxn>
                <a:cxn ang="0">
                  <a:pos x="15" y="3"/>
                </a:cxn>
                <a:cxn ang="0">
                  <a:pos x="21" y="3"/>
                </a:cxn>
                <a:cxn ang="0">
                  <a:pos x="21" y="24"/>
                </a:cxn>
                <a:cxn ang="0">
                  <a:pos x="21" y="45"/>
                </a:cxn>
                <a:cxn ang="0">
                  <a:pos x="15" y="45"/>
                </a:cxn>
                <a:cxn ang="0">
                  <a:pos x="0" y="42"/>
                </a:cxn>
                <a:cxn ang="0">
                  <a:pos x="36" y="42"/>
                </a:cxn>
                <a:cxn ang="0">
                  <a:pos x="36" y="48"/>
                </a:cxn>
                <a:cxn ang="0">
                  <a:pos x="0" y="48"/>
                </a:cxn>
                <a:cxn ang="0">
                  <a:pos x="0" y="42"/>
                </a:cxn>
                <a:cxn ang="0">
                  <a:pos x="0" y="0"/>
                </a:cxn>
                <a:cxn ang="0">
                  <a:pos x="36" y="0"/>
                </a:cxn>
                <a:cxn ang="0">
                  <a:pos x="36" y="6"/>
                </a:cxn>
                <a:cxn ang="0">
                  <a:pos x="0" y="6"/>
                </a:cxn>
                <a:cxn ang="0">
                  <a:pos x="0" y="0"/>
                </a:cxn>
              </a:cxnLst>
              <a:rect l="0" t="0" r="r" b="b"/>
              <a:pathLst>
                <a:path w="36" h="48">
                  <a:moveTo>
                    <a:pt x="15" y="45"/>
                  </a:moveTo>
                  <a:lnTo>
                    <a:pt x="15" y="24"/>
                  </a:lnTo>
                  <a:lnTo>
                    <a:pt x="15" y="3"/>
                  </a:lnTo>
                  <a:lnTo>
                    <a:pt x="21" y="3"/>
                  </a:lnTo>
                  <a:lnTo>
                    <a:pt x="21" y="24"/>
                  </a:lnTo>
                  <a:lnTo>
                    <a:pt x="21" y="45"/>
                  </a:lnTo>
                  <a:lnTo>
                    <a:pt x="15" y="45"/>
                  </a:lnTo>
                  <a:close/>
                  <a:moveTo>
                    <a:pt x="0" y="42"/>
                  </a:moveTo>
                  <a:lnTo>
                    <a:pt x="36" y="42"/>
                  </a:lnTo>
                  <a:lnTo>
                    <a:pt x="36" y="48"/>
                  </a:lnTo>
                  <a:lnTo>
                    <a:pt x="0" y="48"/>
                  </a:lnTo>
                  <a:lnTo>
                    <a:pt x="0" y="42"/>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33" name="Freeform 128"/>
            <p:cNvSpPr>
              <a:spLocks noEditPoints="1"/>
            </p:cNvSpPr>
            <p:nvPr/>
          </p:nvSpPr>
          <p:spPr bwMode="auto">
            <a:xfrm>
              <a:off x="7239000" y="1800225"/>
              <a:ext cx="57150" cy="123825"/>
            </a:xfrm>
            <a:custGeom>
              <a:avLst/>
              <a:gdLst/>
              <a:ahLst/>
              <a:cxnLst>
                <a:cxn ang="0">
                  <a:pos x="18" y="78"/>
                </a:cxn>
                <a:cxn ang="0">
                  <a:pos x="18" y="39"/>
                </a:cxn>
                <a:cxn ang="0">
                  <a:pos x="18" y="0"/>
                </a:cxn>
                <a:cxn ang="0">
                  <a:pos x="18" y="78"/>
                </a:cxn>
                <a:cxn ang="0">
                  <a:pos x="0" y="78"/>
                </a:cxn>
                <a:cxn ang="0">
                  <a:pos x="36" y="78"/>
                </a:cxn>
                <a:cxn ang="0">
                  <a:pos x="0" y="78"/>
                </a:cxn>
                <a:cxn ang="0">
                  <a:pos x="0" y="0"/>
                </a:cxn>
                <a:cxn ang="0">
                  <a:pos x="36" y="0"/>
                </a:cxn>
                <a:cxn ang="0">
                  <a:pos x="0" y="0"/>
                </a:cxn>
              </a:cxnLst>
              <a:rect l="0" t="0" r="r" b="b"/>
              <a:pathLst>
                <a:path w="36" h="78">
                  <a:moveTo>
                    <a:pt x="18" y="78"/>
                  </a:moveTo>
                  <a:lnTo>
                    <a:pt x="18" y="39"/>
                  </a:lnTo>
                  <a:lnTo>
                    <a:pt x="18" y="0"/>
                  </a:lnTo>
                  <a:lnTo>
                    <a:pt x="18" y="78"/>
                  </a:lnTo>
                  <a:close/>
                  <a:moveTo>
                    <a:pt x="0" y="78"/>
                  </a:moveTo>
                  <a:lnTo>
                    <a:pt x="36" y="78"/>
                  </a:lnTo>
                  <a:lnTo>
                    <a:pt x="0" y="78"/>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234" name="Freeform 129"/>
            <p:cNvSpPr>
              <a:spLocks noEditPoints="1"/>
            </p:cNvSpPr>
            <p:nvPr/>
          </p:nvSpPr>
          <p:spPr bwMode="auto">
            <a:xfrm>
              <a:off x="7239000" y="1795463"/>
              <a:ext cx="57150" cy="133350"/>
            </a:xfrm>
            <a:custGeom>
              <a:avLst/>
              <a:gdLst/>
              <a:ahLst/>
              <a:cxnLst>
                <a:cxn ang="0">
                  <a:pos x="15" y="81"/>
                </a:cxn>
                <a:cxn ang="0">
                  <a:pos x="15" y="42"/>
                </a:cxn>
                <a:cxn ang="0">
                  <a:pos x="15" y="3"/>
                </a:cxn>
                <a:cxn ang="0">
                  <a:pos x="21" y="3"/>
                </a:cxn>
                <a:cxn ang="0">
                  <a:pos x="21" y="42"/>
                </a:cxn>
                <a:cxn ang="0">
                  <a:pos x="21" y="81"/>
                </a:cxn>
                <a:cxn ang="0">
                  <a:pos x="15" y="81"/>
                </a:cxn>
                <a:cxn ang="0">
                  <a:pos x="0" y="78"/>
                </a:cxn>
                <a:cxn ang="0">
                  <a:pos x="36" y="78"/>
                </a:cxn>
                <a:cxn ang="0">
                  <a:pos x="36" y="84"/>
                </a:cxn>
                <a:cxn ang="0">
                  <a:pos x="0" y="84"/>
                </a:cxn>
                <a:cxn ang="0">
                  <a:pos x="0" y="78"/>
                </a:cxn>
                <a:cxn ang="0">
                  <a:pos x="0" y="0"/>
                </a:cxn>
                <a:cxn ang="0">
                  <a:pos x="36" y="0"/>
                </a:cxn>
                <a:cxn ang="0">
                  <a:pos x="36" y="6"/>
                </a:cxn>
                <a:cxn ang="0">
                  <a:pos x="0" y="6"/>
                </a:cxn>
                <a:cxn ang="0">
                  <a:pos x="0" y="0"/>
                </a:cxn>
              </a:cxnLst>
              <a:rect l="0" t="0" r="r" b="b"/>
              <a:pathLst>
                <a:path w="36" h="84">
                  <a:moveTo>
                    <a:pt x="15" y="81"/>
                  </a:moveTo>
                  <a:lnTo>
                    <a:pt x="15" y="42"/>
                  </a:lnTo>
                  <a:lnTo>
                    <a:pt x="15" y="3"/>
                  </a:lnTo>
                  <a:lnTo>
                    <a:pt x="21" y="3"/>
                  </a:lnTo>
                  <a:lnTo>
                    <a:pt x="21" y="42"/>
                  </a:lnTo>
                  <a:lnTo>
                    <a:pt x="21" y="81"/>
                  </a:lnTo>
                  <a:lnTo>
                    <a:pt x="15" y="81"/>
                  </a:lnTo>
                  <a:close/>
                  <a:moveTo>
                    <a:pt x="0" y="78"/>
                  </a:moveTo>
                  <a:lnTo>
                    <a:pt x="36" y="78"/>
                  </a:lnTo>
                  <a:lnTo>
                    <a:pt x="36" y="84"/>
                  </a:lnTo>
                  <a:lnTo>
                    <a:pt x="0" y="84"/>
                  </a:lnTo>
                  <a:lnTo>
                    <a:pt x="0" y="78"/>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35" name="Freeform 130"/>
            <p:cNvSpPr>
              <a:spLocks/>
            </p:cNvSpPr>
            <p:nvPr/>
          </p:nvSpPr>
          <p:spPr bwMode="auto">
            <a:xfrm>
              <a:off x="5053013" y="1371600"/>
              <a:ext cx="2220913" cy="1339850"/>
            </a:xfrm>
            <a:custGeom>
              <a:avLst/>
              <a:gdLst/>
              <a:ahLst/>
              <a:cxnLst>
                <a:cxn ang="0">
                  <a:pos x="132" y="1998"/>
                </a:cxn>
                <a:cxn ang="0">
                  <a:pos x="401" y="1488"/>
                </a:cxn>
                <a:cxn ang="0">
                  <a:pos x="668" y="990"/>
                </a:cxn>
                <a:cxn ang="0">
                  <a:pos x="794" y="766"/>
                </a:cxn>
                <a:cxn ang="0">
                  <a:pos x="911" y="568"/>
                </a:cxn>
                <a:cxn ang="0">
                  <a:pos x="1017" y="408"/>
                </a:cxn>
                <a:cxn ang="0">
                  <a:pos x="1169" y="224"/>
                </a:cxn>
                <a:cxn ang="0">
                  <a:pos x="1317" y="99"/>
                </a:cxn>
                <a:cxn ang="0">
                  <a:pos x="1460" y="26"/>
                </a:cxn>
                <a:cxn ang="0">
                  <a:pos x="1530" y="8"/>
                </a:cxn>
                <a:cxn ang="0">
                  <a:pos x="1600" y="1"/>
                </a:cxn>
                <a:cxn ang="0">
                  <a:pos x="1646" y="2"/>
                </a:cxn>
                <a:cxn ang="0">
                  <a:pos x="1795" y="42"/>
                </a:cxn>
                <a:cxn ang="0">
                  <a:pos x="2011" y="148"/>
                </a:cxn>
                <a:cxn ang="0">
                  <a:pos x="2225" y="268"/>
                </a:cxn>
                <a:cxn ang="0">
                  <a:pos x="2416" y="354"/>
                </a:cxn>
                <a:cxn ang="0">
                  <a:pos x="2579" y="390"/>
                </a:cxn>
                <a:cxn ang="0">
                  <a:pos x="2862" y="409"/>
                </a:cxn>
                <a:cxn ang="0">
                  <a:pos x="2989" y="427"/>
                </a:cxn>
                <a:cxn ang="0">
                  <a:pos x="3204" y="491"/>
                </a:cxn>
                <a:cxn ang="0">
                  <a:pos x="3389" y="575"/>
                </a:cxn>
                <a:cxn ang="0">
                  <a:pos x="3562" y="690"/>
                </a:cxn>
                <a:cxn ang="0">
                  <a:pos x="3728" y="827"/>
                </a:cxn>
                <a:cxn ang="0">
                  <a:pos x="3553" y="703"/>
                </a:cxn>
                <a:cxn ang="0">
                  <a:pos x="3382" y="590"/>
                </a:cxn>
                <a:cxn ang="0">
                  <a:pos x="3199" y="506"/>
                </a:cxn>
                <a:cxn ang="0">
                  <a:pos x="2986" y="442"/>
                </a:cxn>
                <a:cxn ang="0">
                  <a:pos x="2861" y="425"/>
                </a:cxn>
                <a:cxn ang="0">
                  <a:pos x="2576" y="405"/>
                </a:cxn>
                <a:cxn ang="0">
                  <a:pos x="2411" y="369"/>
                </a:cxn>
                <a:cxn ang="0">
                  <a:pos x="2218" y="282"/>
                </a:cxn>
                <a:cxn ang="0">
                  <a:pos x="2004" y="163"/>
                </a:cxn>
                <a:cxn ang="0">
                  <a:pos x="1790" y="57"/>
                </a:cxn>
                <a:cxn ang="0">
                  <a:pos x="1645" y="18"/>
                </a:cxn>
                <a:cxn ang="0">
                  <a:pos x="1601" y="16"/>
                </a:cxn>
                <a:cxn ang="0">
                  <a:pos x="1534" y="23"/>
                </a:cxn>
                <a:cxn ang="0">
                  <a:pos x="1467" y="41"/>
                </a:cxn>
                <a:cxn ang="0">
                  <a:pos x="1326" y="112"/>
                </a:cxn>
                <a:cxn ang="0">
                  <a:pos x="1180" y="235"/>
                </a:cxn>
                <a:cxn ang="0">
                  <a:pos x="1030" y="417"/>
                </a:cxn>
                <a:cxn ang="0">
                  <a:pos x="924" y="577"/>
                </a:cxn>
                <a:cxn ang="0">
                  <a:pos x="807" y="773"/>
                </a:cxn>
                <a:cxn ang="0">
                  <a:pos x="683" y="997"/>
                </a:cxn>
                <a:cxn ang="0">
                  <a:pos x="416" y="1495"/>
                </a:cxn>
                <a:cxn ang="0">
                  <a:pos x="146" y="2005"/>
                </a:cxn>
                <a:cxn ang="0">
                  <a:pos x="6" y="2246"/>
                </a:cxn>
              </a:cxnLst>
              <a:rect l="0" t="0" r="r" b="b"/>
              <a:pathLst>
                <a:path w="3731" h="2249">
                  <a:moveTo>
                    <a:pt x="2" y="2236"/>
                  </a:moveTo>
                  <a:lnTo>
                    <a:pt x="132" y="1998"/>
                  </a:lnTo>
                  <a:lnTo>
                    <a:pt x="266" y="1746"/>
                  </a:lnTo>
                  <a:lnTo>
                    <a:pt x="401" y="1488"/>
                  </a:lnTo>
                  <a:lnTo>
                    <a:pt x="536" y="1234"/>
                  </a:lnTo>
                  <a:lnTo>
                    <a:pt x="668" y="990"/>
                  </a:lnTo>
                  <a:lnTo>
                    <a:pt x="731" y="875"/>
                  </a:lnTo>
                  <a:lnTo>
                    <a:pt x="794" y="766"/>
                  </a:lnTo>
                  <a:lnTo>
                    <a:pt x="854" y="663"/>
                  </a:lnTo>
                  <a:lnTo>
                    <a:pt x="911" y="568"/>
                  </a:lnTo>
                  <a:lnTo>
                    <a:pt x="966" y="483"/>
                  </a:lnTo>
                  <a:lnTo>
                    <a:pt x="1017" y="408"/>
                  </a:lnTo>
                  <a:lnTo>
                    <a:pt x="1093" y="308"/>
                  </a:lnTo>
                  <a:lnTo>
                    <a:pt x="1169" y="224"/>
                  </a:lnTo>
                  <a:lnTo>
                    <a:pt x="1243" y="155"/>
                  </a:lnTo>
                  <a:lnTo>
                    <a:pt x="1317" y="99"/>
                  </a:lnTo>
                  <a:lnTo>
                    <a:pt x="1389" y="57"/>
                  </a:lnTo>
                  <a:lnTo>
                    <a:pt x="1460" y="26"/>
                  </a:lnTo>
                  <a:cubicBezTo>
                    <a:pt x="1461" y="26"/>
                    <a:pt x="1461" y="26"/>
                    <a:pt x="1461" y="26"/>
                  </a:cubicBezTo>
                  <a:lnTo>
                    <a:pt x="1530" y="8"/>
                  </a:lnTo>
                  <a:cubicBezTo>
                    <a:pt x="1531" y="8"/>
                    <a:pt x="1531" y="8"/>
                    <a:pt x="1532" y="8"/>
                  </a:cubicBezTo>
                  <a:lnTo>
                    <a:pt x="1600" y="1"/>
                  </a:lnTo>
                  <a:cubicBezTo>
                    <a:pt x="1600" y="0"/>
                    <a:pt x="1600" y="0"/>
                    <a:pt x="1601" y="0"/>
                  </a:cubicBezTo>
                  <a:lnTo>
                    <a:pt x="1646" y="2"/>
                  </a:lnTo>
                  <a:lnTo>
                    <a:pt x="1694" y="11"/>
                  </a:lnTo>
                  <a:lnTo>
                    <a:pt x="1795" y="42"/>
                  </a:lnTo>
                  <a:lnTo>
                    <a:pt x="1902" y="90"/>
                  </a:lnTo>
                  <a:lnTo>
                    <a:pt x="2011" y="148"/>
                  </a:lnTo>
                  <a:lnTo>
                    <a:pt x="2119" y="210"/>
                  </a:lnTo>
                  <a:lnTo>
                    <a:pt x="2225" y="268"/>
                  </a:lnTo>
                  <a:lnTo>
                    <a:pt x="2325" y="318"/>
                  </a:lnTo>
                  <a:lnTo>
                    <a:pt x="2416" y="354"/>
                  </a:lnTo>
                  <a:lnTo>
                    <a:pt x="2499" y="376"/>
                  </a:lnTo>
                  <a:lnTo>
                    <a:pt x="2579" y="390"/>
                  </a:lnTo>
                  <a:lnTo>
                    <a:pt x="2727" y="402"/>
                  </a:lnTo>
                  <a:lnTo>
                    <a:pt x="2862" y="409"/>
                  </a:lnTo>
                  <a:lnTo>
                    <a:pt x="2926" y="416"/>
                  </a:lnTo>
                  <a:lnTo>
                    <a:pt x="2989" y="427"/>
                  </a:lnTo>
                  <a:lnTo>
                    <a:pt x="3103" y="457"/>
                  </a:lnTo>
                  <a:lnTo>
                    <a:pt x="3204" y="491"/>
                  </a:lnTo>
                  <a:lnTo>
                    <a:pt x="3298" y="530"/>
                  </a:lnTo>
                  <a:lnTo>
                    <a:pt x="3389" y="575"/>
                  </a:lnTo>
                  <a:lnTo>
                    <a:pt x="3478" y="630"/>
                  </a:lnTo>
                  <a:lnTo>
                    <a:pt x="3562" y="690"/>
                  </a:lnTo>
                  <a:lnTo>
                    <a:pt x="3726" y="816"/>
                  </a:lnTo>
                  <a:cubicBezTo>
                    <a:pt x="3730" y="819"/>
                    <a:pt x="3731" y="824"/>
                    <a:pt x="3728" y="827"/>
                  </a:cubicBezTo>
                  <a:cubicBezTo>
                    <a:pt x="3725" y="831"/>
                    <a:pt x="3720" y="832"/>
                    <a:pt x="3717" y="829"/>
                  </a:cubicBezTo>
                  <a:lnTo>
                    <a:pt x="3553" y="703"/>
                  </a:lnTo>
                  <a:lnTo>
                    <a:pt x="3469" y="643"/>
                  </a:lnTo>
                  <a:lnTo>
                    <a:pt x="3382" y="590"/>
                  </a:lnTo>
                  <a:lnTo>
                    <a:pt x="3291" y="545"/>
                  </a:lnTo>
                  <a:lnTo>
                    <a:pt x="3199" y="506"/>
                  </a:lnTo>
                  <a:lnTo>
                    <a:pt x="3098" y="472"/>
                  </a:lnTo>
                  <a:lnTo>
                    <a:pt x="2986" y="442"/>
                  </a:lnTo>
                  <a:lnTo>
                    <a:pt x="2925" y="431"/>
                  </a:lnTo>
                  <a:lnTo>
                    <a:pt x="2861" y="425"/>
                  </a:lnTo>
                  <a:lnTo>
                    <a:pt x="2726" y="418"/>
                  </a:lnTo>
                  <a:lnTo>
                    <a:pt x="2576" y="405"/>
                  </a:lnTo>
                  <a:lnTo>
                    <a:pt x="2495" y="391"/>
                  </a:lnTo>
                  <a:lnTo>
                    <a:pt x="2411" y="369"/>
                  </a:lnTo>
                  <a:lnTo>
                    <a:pt x="2318" y="333"/>
                  </a:lnTo>
                  <a:lnTo>
                    <a:pt x="2218" y="282"/>
                  </a:lnTo>
                  <a:lnTo>
                    <a:pt x="2112" y="223"/>
                  </a:lnTo>
                  <a:lnTo>
                    <a:pt x="2004" y="163"/>
                  </a:lnTo>
                  <a:lnTo>
                    <a:pt x="1895" y="105"/>
                  </a:lnTo>
                  <a:lnTo>
                    <a:pt x="1790" y="57"/>
                  </a:lnTo>
                  <a:lnTo>
                    <a:pt x="1691" y="26"/>
                  </a:lnTo>
                  <a:lnTo>
                    <a:pt x="1645" y="18"/>
                  </a:lnTo>
                  <a:lnTo>
                    <a:pt x="1600" y="16"/>
                  </a:lnTo>
                  <a:lnTo>
                    <a:pt x="1601" y="16"/>
                  </a:lnTo>
                  <a:lnTo>
                    <a:pt x="1533" y="23"/>
                  </a:lnTo>
                  <a:lnTo>
                    <a:pt x="1534" y="23"/>
                  </a:lnTo>
                  <a:lnTo>
                    <a:pt x="1465" y="41"/>
                  </a:lnTo>
                  <a:lnTo>
                    <a:pt x="1467" y="41"/>
                  </a:lnTo>
                  <a:lnTo>
                    <a:pt x="1397" y="70"/>
                  </a:lnTo>
                  <a:lnTo>
                    <a:pt x="1326" y="112"/>
                  </a:lnTo>
                  <a:lnTo>
                    <a:pt x="1254" y="166"/>
                  </a:lnTo>
                  <a:lnTo>
                    <a:pt x="1180" y="235"/>
                  </a:lnTo>
                  <a:lnTo>
                    <a:pt x="1106" y="317"/>
                  </a:lnTo>
                  <a:lnTo>
                    <a:pt x="1030" y="417"/>
                  </a:lnTo>
                  <a:lnTo>
                    <a:pt x="979" y="492"/>
                  </a:lnTo>
                  <a:lnTo>
                    <a:pt x="924" y="577"/>
                  </a:lnTo>
                  <a:lnTo>
                    <a:pt x="867" y="672"/>
                  </a:lnTo>
                  <a:lnTo>
                    <a:pt x="807" y="773"/>
                  </a:lnTo>
                  <a:lnTo>
                    <a:pt x="745" y="882"/>
                  </a:lnTo>
                  <a:lnTo>
                    <a:pt x="683" y="997"/>
                  </a:lnTo>
                  <a:lnTo>
                    <a:pt x="551" y="1241"/>
                  </a:lnTo>
                  <a:lnTo>
                    <a:pt x="416" y="1495"/>
                  </a:lnTo>
                  <a:lnTo>
                    <a:pt x="281" y="1753"/>
                  </a:lnTo>
                  <a:lnTo>
                    <a:pt x="146" y="2005"/>
                  </a:lnTo>
                  <a:lnTo>
                    <a:pt x="16" y="2243"/>
                  </a:lnTo>
                  <a:cubicBezTo>
                    <a:pt x="14" y="2247"/>
                    <a:pt x="10" y="2249"/>
                    <a:pt x="6" y="2246"/>
                  </a:cubicBezTo>
                  <a:cubicBezTo>
                    <a:pt x="2" y="2244"/>
                    <a:pt x="0" y="2240"/>
                    <a:pt x="2" y="2236"/>
                  </a:cubicBez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236" name="Oval 131"/>
            <p:cNvSpPr>
              <a:spLocks noChangeArrowheads="1"/>
            </p:cNvSpPr>
            <p:nvPr/>
          </p:nvSpPr>
          <p:spPr bwMode="auto">
            <a:xfrm>
              <a:off x="5000625" y="2647950"/>
              <a:ext cx="114300" cy="11430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37" name="Freeform 132"/>
            <p:cNvSpPr>
              <a:spLocks noEditPoints="1"/>
            </p:cNvSpPr>
            <p:nvPr/>
          </p:nvSpPr>
          <p:spPr bwMode="auto">
            <a:xfrm>
              <a:off x="4995863" y="2643188"/>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238" name="Oval 133"/>
            <p:cNvSpPr>
              <a:spLocks noChangeArrowheads="1"/>
            </p:cNvSpPr>
            <p:nvPr/>
          </p:nvSpPr>
          <p:spPr bwMode="auto">
            <a:xfrm>
              <a:off x="5610225" y="1552575"/>
              <a:ext cx="114300" cy="11430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39" name="Freeform 134"/>
            <p:cNvSpPr>
              <a:spLocks noEditPoints="1"/>
            </p:cNvSpPr>
            <p:nvPr/>
          </p:nvSpPr>
          <p:spPr bwMode="auto">
            <a:xfrm>
              <a:off x="5605463" y="1547813"/>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240" name="Oval 135"/>
            <p:cNvSpPr>
              <a:spLocks noChangeArrowheads="1"/>
            </p:cNvSpPr>
            <p:nvPr/>
          </p:nvSpPr>
          <p:spPr bwMode="auto">
            <a:xfrm>
              <a:off x="5943600" y="1314450"/>
              <a:ext cx="114300" cy="11430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41" name="Freeform 136"/>
            <p:cNvSpPr>
              <a:spLocks noEditPoints="1"/>
            </p:cNvSpPr>
            <p:nvPr/>
          </p:nvSpPr>
          <p:spPr bwMode="auto">
            <a:xfrm>
              <a:off x="5938838" y="1309688"/>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242" name="Oval 137"/>
            <p:cNvSpPr>
              <a:spLocks noChangeArrowheads="1"/>
            </p:cNvSpPr>
            <p:nvPr/>
          </p:nvSpPr>
          <p:spPr bwMode="auto">
            <a:xfrm>
              <a:off x="6429375" y="1524000"/>
              <a:ext cx="114300" cy="11430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43" name="Freeform 138"/>
            <p:cNvSpPr>
              <a:spLocks noEditPoints="1"/>
            </p:cNvSpPr>
            <p:nvPr/>
          </p:nvSpPr>
          <p:spPr bwMode="auto">
            <a:xfrm>
              <a:off x="6424613" y="1519238"/>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244" name="Oval 139"/>
            <p:cNvSpPr>
              <a:spLocks noChangeArrowheads="1"/>
            </p:cNvSpPr>
            <p:nvPr/>
          </p:nvSpPr>
          <p:spPr bwMode="auto">
            <a:xfrm>
              <a:off x="6772275" y="1571625"/>
              <a:ext cx="114300" cy="11430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45" name="Freeform 140"/>
            <p:cNvSpPr>
              <a:spLocks noEditPoints="1"/>
            </p:cNvSpPr>
            <p:nvPr/>
          </p:nvSpPr>
          <p:spPr bwMode="auto">
            <a:xfrm>
              <a:off x="6767513" y="1566863"/>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246" name="Oval 141"/>
            <p:cNvSpPr>
              <a:spLocks noChangeArrowheads="1"/>
            </p:cNvSpPr>
            <p:nvPr/>
          </p:nvSpPr>
          <p:spPr bwMode="auto">
            <a:xfrm>
              <a:off x="7010400" y="1657350"/>
              <a:ext cx="114300" cy="11430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47" name="Freeform 142"/>
            <p:cNvSpPr>
              <a:spLocks noEditPoints="1"/>
            </p:cNvSpPr>
            <p:nvPr/>
          </p:nvSpPr>
          <p:spPr bwMode="auto">
            <a:xfrm>
              <a:off x="7005638" y="1652588"/>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248" name="Oval 143"/>
            <p:cNvSpPr>
              <a:spLocks noChangeArrowheads="1"/>
            </p:cNvSpPr>
            <p:nvPr/>
          </p:nvSpPr>
          <p:spPr bwMode="auto">
            <a:xfrm>
              <a:off x="7210425" y="1800225"/>
              <a:ext cx="114300" cy="11430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49" name="Freeform 144"/>
            <p:cNvSpPr>
              <a:spLocks noEditPoints="1"/>
            </p:cNvSpPr>
            <p:nvPr/>
          </p:nvSpPr>
          <p:spPr bwMode="auto">
            <a:xfrm>
              <a:off x="7205663" y="1795463"/>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250" name="Freeform 145"/>
            <p:cNvSpPr>
              <a:spLocks noEditPoints="1"/>
            </p:cNvSpPr>
            <p:nvPr/>
          </p:nvSpPr>
          <p:spPr bwMode="auto">
            <a:xfrm>
              <a:off x="5038725" y="1095375"/>
              <a:ext cx="57150" cy="1588"/>
            </a:xfrm>
            <a:custGeom>
              <a:avLst/>
              <a:gdLst/>
              <a:ahLst/>
              <a:cxnLst>
                <a:cxn ang="0">
                  <a:pos x="18" y="0"/>
                </a:cxn>
                <a:cxn ang="0">
                  <a:pos x="18" y="0"/>
                </a:cxn>
                <a:cxn ang="0">
                  <a:pos x="18" y="0"/>
                </a:cxn>
                <a:cxn ang="0">
                  <a:pos x="0" y="0"/>
                </a:cxn>
                <a:cxn ang="0">
                  <a:pos x="36" y="0"/>
                </a:cxn>
                <a:cxn ang="0">
                  <a:pos x="0" y="0"/>
                </a:cxn>
                <a:cxn ang="0">
                  <a:pos x="36" y="0"/>
                </a:cxn>
              </a:cxnLst>
              <a:rect l="0" t="0" r="r" b="b"/>
              <a:pathLst>
                <a:path w="36">
                  <a:moveTo>
                    <a:pt x="18" y="0"/>
                  </a:moveTo>
                  <a:lnTo>
                    <a:pt x="18" y="0"/>
                  </a:lnTo>
                  <a:lnTo>
                    <a:pt x="18" y="0"/>
                  </a:lnTo>
                  <a:moveTo>
                    <a:pt x="0" y="0"/>
                  </a:moveTo>
                  <a:lnTo>
                    <a:pt x="36" y="0"/>
                  </a:lnTo>
                  <a:moveTo>
                    <a:pt x="0" y="0"/>
                  </a:moveTo>
                  <a:lnTo>
                    <a:pt x="36" y="0"/>
                  </a:lnTo>
                </a:path>
              </a:pathLst>
            </a:custGeom>
            <a:noFill/>
            <a:ln w="6"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51" name="Freeform 146"/>
            <p:cNvSpPr>
              <a:spLocks noEditPoints="1"/>
            </p:cNvSpPr>
            <p:nvPr/>
          </p:nvSpPr>
          <p:spPr bwMode="auto">
            <a:xfrm>
              <a:off x="5638800" y="1419225"/>
              <a:ext cx="57150" cy="95250"/>
            </a:xfrm>
            <a:custGeom>
              <a:avLst/>
              <a:gdLst/>
              <a:ahLst/>
              <a:cxnLst>
                <a:cxn ang="0">
                  <a:pos x="18" y="60"/>
                </a:cxn>
                <a:cxn ang="0">
                  <a:pos x="18" y="30"/>
                </a:cxn>
                <a:cxn ang="0">
                  <a:pos x="18" y="0"/>
                </a:cxn>
                <a:cxn ang="0">
                  <a:pos x="18" y="60"/>
                </a:cxn>
                <a:cxn ang="0">
                  <a:pos x="0" y="60"/>
                </a:cxn>
                <a:cxn ang="0">
                  <a:pos x="36" y="60"/>
                </a:cxn>
                <a:cxn ang="0">
                  <a:pos x="0" y="60"/>
                </a:cxn>
                <a:cxn ang="0">
                  <a:pos x="0" y="0"/>
                </a:cxn>
                <a:cxn ang="0">
                  <a:pos x="36" y="0"/>
                </a:cxn>
                <a:cxn ang="0">
                  <a:pos x="0" y="0"/>
                </a:cxn>
              </a:cxnLst>
              <a:rect l="0" t="0" r="r" b="b"/>
              <a:pathLst>
                <a:path w="36" h="60">
                  <a:moveTo>
                    <a:pt x="18" y="60"/>
                  </a:moveTo>
                  <a:lnTo>
                    <a:pt x="18" y="30"/>
                  </a:lnTo>
                  <a:lnTo>
                    <a:pt x="18" y="0"/>
                  </a:lnTo>
                  <a:lnTo>
                    <a:pt x="18" y="60"/>
                  </a:lnTo>
                  <a:close/>
                  <a:moveTo>
                    <a:pt x="0" y="60"/>
                  </a:moveTo>
                  <a:lnTo>
                    <a:pt x="36" y="60"/>
                  </a:lnTo>
                  <a:lnTo>
                    <a:pt x="0" y="60"/>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252" name="Freeform 147"/>
            <p:cNvSpPr>
              <a:spLocks noEditPoints="1"/>
            </p:cNvSpPr>
            <p:nvPr/>
          </p:nvSpPr>
          <p:spPr bwMode="auto">
            <a:xfrm>
              <a:off x="5638800" y="1414463"/>
              <a:ext cx="57150" cy="104775"/>
            </a:xfrm>
            <a:custGeom>
              <a:avLst/>
              <a:gdLst/>
              <a:ahLst/>
              <a:cxnLst>
                <a:cxn ang="0">
                  <a:pos x="15" y="63"/>
                </a:cxn>
                <a:cxn ang="0">
                  <a:pos x="15" y="33"/>
                </a:cxn>
                <a:cxn ang="0">
                  <a:pos x="15" y="3"/>
                </a:cxn>
                <a:cxn ang="0">
                  <a:pos x="21" y="3"/>
                </a:cxn>
                <a:cxn ang="0">
                  <a:pos x="21" y="33"/>
                </a:cxn>
                <a:cxn ang="0">
                  <a:pos x="21" y="63"/>
                </a:cxn>
                <a:cxn ang="0">
                  <a:pos x="15" y="63"/>
                </a:cxn>
                <a:cxn ang="0">
                  <a:pos x="0" y="60"/>
                </a:cxn>
                <a:cxn ang="0">
                  <a:pos x="36" y="60"/>
                </a:cxn>
                <a:cxn ang="0">
                  <a:pos x="36" y="66"/>
                </a:cxn>
                <a:cxn ang="0">
                  <a:pos x="0" y="66"/>
                </a:cxn>
                <a:cxn ang="0">
                  <a:pos x="0" y="60"/>
                </a:cxn>
                <a:cxn ang="0">
                  <a:pos x="0" y="0"/>
                </a:cxn>
                <a:cxn ang="0">
                  <a:pos x="36" y="0"/>
                </a:cxn>
                <a:cxn ang="0">
                  <a:pos x="36" y="6"/>
                </a:cxn>
                <a:cxn ang="0">
                  <a:pos x="0" y="6"/>
                </a:cxn>
                <a:cxn ang="0">
                  <a:pos x="0" y="0"/>
                </a:cxn>
              </a:cxnLst>
              <a:rect l="0" t="0" r="r" b="b"/>
              <a:pathLst>
                <a:path w="36" h="66">
                  <a:moveTo>
                    <a:pt x="15" y="63"/>
                  </a:moveTo>
                  <a:lnTo>
                    <a:pt x="15" y="33"/>
                  </a:lnTo>
                  <a:lnTo>
                    <a:pt x="15" y="3"/>
                  </a:lnTo>
                  <a:lnTo>
                    <a:pt x="21" y="3"/>
                  </a:lnTo>
                  <a:lnTo>
                    <a:pt x="21" y="33"/>
                  </a:lnTo>
                  <a:lnTo>
                    <a:pt x="21" y="63"/>
                  </a:lnTo>
                  <a:lnTo>
                    <a:pt x="15" y="63"/>
                  </a:lnTo>
                  <a:close/>
                  <a:moveTo>
                    <a:pt x="0" y="60"/>
                  </a:moveTo>
                  <a:lnTo>
                    <a:pt x="36" y="60"/>
                  </a:lnTo>
                  <a:lnTo>
                    <a:pt x="36" y="66"/>
                  </a:lnTo>
                  <a:lnTo>
                    <a:pt x="0" y="66"/>
                  </a:lnTo>
                  <a:lnTo>
                    <a:pt x="0" y="60"/>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53" name="Freeform 148"/>
            <p:cNvSpPr>
              <a:spLocks noEditPoints="1"/>
            </p:cNvSpPr>
            <p:nvPr/>
          </p:nvSpPr>
          <p:spPr bwMode="auto">
            <a:xfrm>
              <a:off x="5981700" y="1371600"/>
              <a:ext cx="57150" cy="314325"/>
            </a:xfrm>
            <a:custGeom>
              <a:avLst/>
              <a:gdLst/>
              <a:ahLst/>
              <a:cxnLst>
                <a:cxn ang="0">
                  <a:pos x="18" y="198"/>
                </a:cxn>
                <a:cxn ang="0">
                  <a:pos x="18" y="99"/>
                </a:cxn>
                <a:cxn ang="0">
                  <a:pos x="18" y="0"/>
                </a:cxn>
                <a:cxn ang="0">
                  <a:pos x="18" y="198"/>
                </a:cxn>
                <a:cxn ang="0">
                  <a:pos x="0" y="198"/>
                </a:cxn>
                <a:cxn ang="0">
                  <a:pos x="36" y="198"/>
                </a:cxn>
                <a:cxn ang="0">
                  <a:pos x="0" y="198"/>
                </a:cxn>
                <a:cxn ang="0">
                  <a:pos x="0" y="0"/>
                </a:cxn>
                <a:cxn ang="0">
                  <a:pos x="36" y="0"/>
                </a:cxn>
                <a:cxn ang="0">
                  <a:pos x="0" y="0"/>
                </a:cxn>
              </a:cxnLst>
              <a:rect l="0" t="0" r="r" b="b"/>
              <a:pathLst>
                <a:path w="36" h="198">
                  <a:moveTo>
                    <a:pt x="18" y="198"/>
                  </a:moveTo>
                  <a:lnTo>
                    <a:pt x="18" y="99"/>
                  </a:lnTo>
                  <a:lnTo>
                    <a:pt x="18" y="0"/>
                  </a:lnTo>
                  <a:lnTo>
                    <a:pt x="18" y="198"/>
                  </a:lnTo>
                  <a:close/>
                  <a:moveTo>
                    <a:pt x="0" y="198"/>
                  </a:moveTo>
                  <a:lnTo>
                    <a:pt x="36" y="198"/>
                  </a:lnTo>
                  <a:lnTo>
                    <a:pt x="0" y="198"/>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254" name="Freeform 149"/>
            <p:cNvSpPr>
              <a:spLocks noEditPoints="1"/>
            </p:cNvSpPr>
            <p:nvPr/>
          </p:nvSpPr>
          <p:spPr bwMode="auto">
            <a:xfrm>
              <a:off x="5981700" y="1366838"/>
              <a:ext cx="57150" cy="323850"/>
            </a:xfrm>
            <a:custGeom>
              <a:avLst/>
              <a:gdLst/>
              <a:ahLst/>
              <a:cxnLst>
                <a:cxn ang="0">
                  <a:pos x="15" y="201"/>
                </a:cxn>
                <a:cxn ang="0">
                  <a:pos x="15" y="102"/>
                </a:cxn>
                <a:cxn ang="0">
                  <a:pos x="15" y="3"/>
                </a:cxn>
                <a:cxn ang="0">
                  <a:pos x="21" y="3"/>
                </a:cxn>
                <a:cxn ang="0">
                  <a:pos x="21" y="102"/>
                </a:cxn>
                <a:cxn ang="0">
                  <a:pos x="21" y="201"/>
                </a:cxn>
                <a:cxn ang="0">
                  <a:pos x="15" y="201"/>
                </a:cxn>
                <a:cxn ang="0">
                  <a:pos x="0" y="198"/>
                </a:cxn>
                <a:cxn ang="0">
                  <a:pos x="36" y="198"/>
                </a:cxn>
                <a:cxn ang="0">
                  <a:pos x="36" y="204"/>
                </a:cxn>
                <a:cxn ang="0">
                  <a:pos x="0" y="204"/>
                </a:cxn>
                <a:cxn ang="0">
                  <a:pos x="0" y="198"/>
                </a:cxn>
                <a:cxn ang="0">
                  <a:pos x="0" y="0"/>
                </a:cxn>
                <a:cxn ang="0">
                  <a:pos x="36" y="0"/>
                </a:cxn>
                <a:cxn ang="0">
                  <a:pos x="36" y="6"/>
                </a:cxn>
                <a:cxn ang="0">
                  <a:pos x="0" y="6"/>
                </a:cxn>
                <a:cxn ang="0">
                  <a:pos x="0" y="0"/>
                </a:cxn>
              </a:cxnLst>
              <a:rect l="0" t="0" r="r" b="b"/>
              <a:pathLst>
                <a:path w="36" h="204">
                  <a:moveTo>
                    <a:pt x="15" y="201"/>
                  </a:moveTo>
                  <a:lnTo>
                    <a:pt x="15" y="102"/>
                  </a:lnTo>
                  <a:lnTo>
                    <a:pt x="15" y="3"/>
                  </a:lnTo>
                  <a:lnTo>
                    <a:pt x="21" y="3"/>
                  </a:lnTo>
                  <a:lnTo>
                    <a:pt x="21" y="102"/>
                  </a:lnTo>
                  <a:lnTo>
                    <a:pt x="21" y="201"/>
                  </a:lnTo>
                  <a:lnTo>
                    <a:pt x="15" y="201"/>
                  </a:lnTo>
                  <a:close/>
                  <a:moveTo>
                    <a:pt x="0" y="198"/>
                  </a:moveTo>
                  <a:lnTo>
                    <a:pt x="36" y="198"/>
                  </a:lnTo>
                  <a:lnTo>
                    <a:pt x="36" y="204"/>
                  </a:lnTo>
                  <a:lnTo>
                    <a:pt x="0" y="204"/>
                  </a:lnTo>
                  <a:lnTo>
                    <a:pt x="0" y="198"/>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55" name="Freeform 150"/>
            <p:cNvSpPr>
              <a:spLocks noEditPoints="1"/>
            </p:cNvSpPr>
            <p:nvPr/>
          </p:nvSpPr>
          <p:spPr bwMode="auto">
            <a:xfrm>
              <a:off x="6467475" y="2000250"/>
              <a:ext cx="57150" cy="152400"/>
            </a:xfrm>
            <a:custGeom>
              <a:avLst/>
              <a:gdLst/>
              <a:ahLst/>
              <a:cxnLst>
                <a:cxn ang="0">
                  <a:pos x="18" y="96"/>
                </a:cxn>
                <a:cxn ang="0">
                  <a:pos x="18" y="48"/>
                </a:cxn>
                <a:cxn ang="0">
                  <a:pos x="18" y="0"/>
                </a:cxn>
                <a:cxn ang="0">
                  <a:pos x="18" y="96"/>
                </a:cxn>
                <a:cxn ang="0">
                  <a:pos x="0" y="96"/>
                </a:cxn>
                <a:cxn ang="0">
                  <a:pos x="36" y="96"/>
                </a:cxn>
                <a:cxn ang="0">
                  <a:pos x="0" y="96"/>
                </a:cxn>
                <a:cxn ang="0">
                  <a:pos x="0" y="0"/>
                </a:cxn>
                <a:cxn ang="0">
                  <a:pos x="36" y="0"/>
                </a:cxn>
                <a:cxn ang="0">
                  <a:pos x="0" y="0"/>
                </a:cxn>
              </a:cxnLst>
              <a:rect l="0" t="0" r="r" b="b"/>
              <a:pathLst>
                <a:path w="36" h="96">
                  <a:moveTo>
                    <a:pt x="18" y="96"/>
                  </a:moveTo>
                  <a:lnTo>
                    <a:pt x="18" y="48"/>
                  </a:lnTo>
                  <a:lnTo>
                    <a:pt x="18" y="0"/>
                  </a:lnTo>
                  <a:lnTo>
                    <a:pt x="18" y="96"/>
                  </a:lnTo>
                  <a:close/>
                  <a:moveTo>
                    <a:pt x="0" y="96"/>
                  </a:moveTo>
                  <a:lnTo>
                    <a:pt x="36" y="96"/>
                  </a:lnTo>
                  <a:lnTo>
                    <a:pt x="0" y="96"/>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256" name="Freeform 151"/>
            <p:cNvSpPr>
              <a:spLocks noEditPoints="1"/>
            </p:cNvSpPr>
            <p:nvPr/>
          </p:nvSpPr>
          <p:spPr bwMode="auto">
            <a:xfrm>
              <a:off x="6467475" y="1995488"/>
              <a:ext cx="57150" cy="161925"/>
            </a:xfrm>
            <a:custGeom>
              <a:avLst/>
              <a:gdLst/>
              <a:ahLst/>
              <a:cxnLst>
                <a:cxn ang="0">
                  <a:pos x="15" y="99"/>
                </a:cxn>
                <a:cxn ang="0">
                  <a:pos x="15" y="51"/>
                </a:cxn>
                <a:cxn ang="0">
                  <a:pos x="15" y="3"/>
                </a:cxn>
                <a:cxn ang="0">
                  <a:pos x="21" y="3"/>
                </a:cxn>
                <a:cxn ang="0">
                  <a:pos x="21" y="51"/>
                </a:cxn>
                <a:cxn ang="0">
                  <a:pos x="21" y="99"/>
                </a:cxn>
                <a:cxn ang="0">
                  <a:pos x="15" y="99"/>
                </a:cxn>
                <a:cxn ang="0">
                  <a:pos x="0" y="96"/>
                </a:cxn>
                <a:cxn ang="0">
                  <a:pos x="36" y="96"/>
                </a:cxn>
                <a:cxn ang="0">
                  <a:pos x="36" y="102"/>
                </a:cxn>
                <a:cxn ang="0">
                  <a:pos x="0" y="102"/>
                </a:cxn>
                <a:cxn ang="0">
                  <a:pos x="0" y="96"/>
                </a:cxn>
                <a:cxn ang="0">
                  <a:pos x="0" y="0"/>
                </a:cxn>
                <a:cxn ang="0">
                  <a:pos x="36" y="0"/>
                </a:cxn>
                <a:cxn ang="0">
                  <a:pos x="36" y="6"/>
                </a:cxn>
                <a:cxn ang="0">
                  <a:pos x="0" y="6"/>
                </a:cxn>
                <a:cxn ang="0">
                  <a:pos x="0" y="0"/>
                </a:cxn>
              </a:cxnLst>
              <a:rect l="0" t="0" r="r" b="b"/>
              <a:pathLst>
                <a:path w="36" h="102">
                  <a:moveTo>
                    <a:pt x="15" y="99"/>
                  </a:moveTo>
                  <a:lnTo>
                    <a:pt x="15" y="51"/>
                  </a:lnTo>
                  <a:lnTo>
                    <a:pt x="15" y="3"/>
                  </a:lnTo>
                  <a:lnTo>
                    <a:pt x="21" y="3"/>
                  </a:lnTo>
                  <a:lnTo>
                    <a:pt x="21" y="51"/>
                  </a:lnTo>
                  <a:lnTo>
                    <a:pt x="21" y="99"/>
                  </a:lnTo>
                  <a:lnTo>
                    <a:pt x="15" y="99"/>
                  </a:lnTo>
                  <a:close/>
                  <a:moveTo>
                    <a:pt x="0" y="96"/>
                  </a:moveTo>
                  <a:lnTo>
                    <a:pt x="36" y="96"/>
                  </a:lnTo>
                  <a:lnTo>
                    <a:pt x="36" y="102"/>
                  </a:lnTo>
                  <a:lnTo>
                    <a:pt x="0" y="102"/>
                  </a:lnTo>
                  <a:lnTo>
                    <a:pt x="0" y="96"/>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57" name="Freeform 152"/>
            <p:cNvSpPr>
              <a:spLocks noEditPoints="1"/>
            </p:cNvSpPr>
            <p:nvPr/>
          </p:nvSpPr>
          <p:spPr bwMode="auto">
            <a:xfrm>
              <a:off x="6800850" y="2105025"/>
              <a:ext cx="57150" cy="66675"/>
            </a:xfrm>
            <a:custGeom>
              <a:avLst/>
              <a:gdLst/>
              <a:ahLst/>
              <a:cxnLst>
                <a:cxn ang="0">
                  <a:pos x="18" y="42"/>
                </a:cxn>
                <a:cxn ang="0">
                  <a:pos x="18" y="21"/>
                </a:cxn>
                <a:cxn ang="0">
                  <a:pos x="18" y="0"/>
                </a:cxn>
                <a:cxn ang="0">
                  <a:pos x="18" y="42"/>
                </a:cxn>
                <a:cxn ang="0">
                  <a:pos x="0" y="42"/>
                </a:cxn>
                <a:cxn ang="0">
                  <a:pos x="36" y="42"/>
                </a:cxn>
                <a:cxn ang="0">
                  <a:pos x="0" y="42"/>
                </a:cxn>
                <a:cxn ang="0">
                  <a:pos x="0" y="0"/>
                </a:cxn>
                <a:cxn ang="0">
                  <a:pos x="36" y="0"/>
                </a:cxn>
                <a:cxn ang="0">
                  <a:pos x="0" y="0"/>
                </a:cxn>
              </a:cxnLst>
              <a:rect l="0" t="0" r="r" b="b"/>
              <a:pathLst>
                <a:path w="36" h="42">
                  <a:moveTo>
                    <a:pt x="18" y="42"/>
                  </a:moveTo>
                  <a:lnTo>
                    <a:pt x="18" y="21"/>
                  </a:lnTo>
                  <a:lnTo>
                    <a:pt x="18" y="0"/>
                  </a:lnTo>
                  <a:lnTo>
                    <a:pt x="18" y="42"/>
                  </a:lnTo>
                  <a:close/>
                  <a:moveTo>
                    <a:pt x="0" y="42"/>
                  </a:moveTo>
                  <a:lnTo>
                    <a:pt x="36" y="42"/>
                  </a:lnTo>
                  <a:lnTo>
                    <a:pt x="0" y="42"/>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258" name="Freeform 153"/>
            <p:cNvSpPr>
              <a:spLocks noEditPoints="1"/>
            </p:cNvSpPr>
            <p:nvPr/>
          </p:nvSpPr>
          <p:spPr bwMode="auto">
            <a:xfrm>
              <a:off x="6800850" y="2100263"/>
              <a:ext cx="57150" cy="76200"/>
            </a:xfrm>
            <a:custGeom>
              <a:avLst/>
              <a:gdLst/>
              <a:ahLst/>
              <a:cxnLst>
                <a:cxn ang="0">
                  <a:pos x="15" y="45"/>
                </a:cxn>
                <a:cxn ang="0">
                  <a:pos x="15" y="24"/>
                </a:cxn>
                <a:cxn ang="0">
                  <a:pos x="15" y="3"/>
                </a:cxn>
                <a:cxn ang="0">
                  <a:pos x="21" y="3"/>
                </a:cxn>
                <a:cxn ang="0">
                  <a:pos x="21" y="24"/>
                </a:cxn>
                <a:cxn ang="0">
                  <a:pos x="21" y="45"/>
                </a:cxn>
                <a:cxn ang="0">
                  <a:pos x="15" y="45"/>
                </a:cxn>
                <a:cxn ang="0">
                  <a:pos x="0" y="42"/>
                </a:cxn>
                <a:cxn ang="0">
                  <a:pos x="36" y="42"/>
                </a:cxn>
                <a:cxn ang="0">
                  <a:pos x="36" y="48"/>
                </a:cxn>
                <a:cxn ang="0">
                  <a:pos x="0" y="48"/>
                </a:cxn>
                <a:cxn ang="0">
                  <a:pos x="0" y="42"/>
                </a:cxn>
                <a:cxn ang="0">
                  <a:pos x="0" y="0"/>
                </a:cxn>
                <a:cxn ang="0">
                  <a:pos x="36" y="0"/>
                </a:cxn>
                <a:cxn ang="0">
                  <a:pos x="36" y="6"/>
                </a:cxn>
                <a:cxn ang="0">
                  <a:pos x="0" y="6"/>
                </a:cxn>
                <a:cxn ang="0">
                  <a:pos x="0" y="0"/>
                </a:cxn>
              </a:cxnLst>
              <a:rect l="0" t="0" r="r" b="b"/>
              <a:pathLst>
                <a:path w="36" h="48">
                  <a:moveTo>
                    <a:pt x="15" y="45"/>
                  </a:moveTo>
                  <a:lnTo>
                    <a:pt x="15" y="24"/>
                  </a:lnTo>
                  <a:lnTo>
                    <a:pt x="15" y="3"/>
                  </a:lnTo>
                  <a:lnTo>
                    <a:pt x="21" y="3"/>
                  </a:lnTo>
                  <a:lnTo>
                    <a:pt x="21" y="24"/>
                  </a:lnTo>
                  <a:lnTo>
                    <a:pt x="21" y="45"/>
                  </a:lnTo>
                  <a:lnTo>
                    <a:pt x="15" y="45"/>
                  </a:lnTo>
                  <a:close/>
                  <a:moveTo>
                    <a:pt x="0" y="42"/>
                  </a:moveTo>
                  <a:lnTo>
                    <a:pt x="36" y="42"/>
                  </a:lnTo>
                  <a:lnTo>
                    <a:pt x="36" y="48"/>
                  </a:lnTo>
                  <a:lnTo>
                    <a:pt x="0" y="48"/>
                  </a:lnTo>
                  <a:lnTo>
                    <a:pt x="0" y="42"/>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59" name="Freeform 154"/>
            <p:cNvSpPr>
              <a:spLocks noEditPoints="1"/>
            </p:cNvSpPr>
            <p:nvPr/>
          </p:nvSpPr>
          <p:spPr bwMode="auto">
            <a:xfrm>
              <a:off x="7038975" y="1962150"/>
              <a:ext cx="57150" cy="219075"/>
            </a:xfrm>
            <a:custGeom>
              <a:avLst/>
              <a:gdLst/>
              <a:ahLst/>
              <a:cxnLst>
                <a:cxn ang="0">
                  <a:pos x="18" y="138"/>
                </a:cxn>
                <a:cxn ang="0">
                  <a:pos x="18" y="69"/>
                </a:cxn>
                <a:cxn ang="0">
                  <a:pos x="18" y="0"/>
                </a:cxn>
                <a:cxn ang="0">
                  <a:pos x="18" y="138"/>
                </a:cxn>
                <a:cxn ang="0">
                  <a:pos x="0" y="138"/>
                </a:cxn>
                <a:cxn ang="0">
                  <a:pos x="36" y="138"/>
                </a:cxn>
                <a:cxn ang="0">
                  <a:pos x="0" y="138"/>
                </a:cxn>
                <a:cxn ang="0">
                  <a:pos x="0" y="0"/>
                </a:cxn>
                <a:cxn ang="0">
                  <a:pos x="36" y="0"/>
                </a:cxn>
                <a:cxn ang="0">
                  <a:pos x="0" y="0"/>
                </a:cxn>
              </a:cxnLst>
              <a:rect l="0" t="0" r="r" b="b"/>
              <a:pathLst>
                <a:path w="36" h="138">
                  <a:moveTo>
                    <a:pt x="18" y="138"/>
                  </a:moveTo>
                  <a:lnTo>
                    <a:pt x="18" y="69"/>
                  </a:lnTo>
                  <a:lnTo>
                    <a:pt x="18" y="0"/>
                  </a:lnTo>
                  <a:lnTo>
                    <a:pt x="18" y="138"/>
                  </a:lnTo>
                  <a:close/>
                  <a:moveTo>
                    <a:pt x="0" y="138"/>
                  </a:moveTo>
                  <a:lnTo>
                    <a:pt x="36" y="138"/>
                  </a:lnTo>
                  <a:lnTo>
                    <a:pt x="0" y="138"/>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260" name="Freeform 155"/>
            <p:cNvSpPr>
              <a:spLocks noEditPoints="1"/>
            </p:cNvSpPr>
            <p:nvPr/>
          </p:nvSpPr>
          <p:spPr bwMode="auto">
            <a:xfrm>
              <a:off x="7038975" y="1957388"/>
              <a:ext cx="57150" cy="228600"/>
            </a:xfrm>
            <a:custGeom>
              <a:avLst/>
              <a:gdLst/>
              <a:ahLst/>
              <a:cxnLst>
                <a:cxn ang="0">
                  <a:pos x="15" y="141"/>
                </a:cxn>
                <a:cxn ang="0">
                  <a:pos x="15" y="72"/>
                </a:cxn>
                <a:cxn ang="0">
                  <a:pos x="15" y="3"/>
                </a:cxn>
                <a:cxn ang="0">
                  <a:pos x="21" y="3"/>
                </a:cxn>
                <a:cxn ang="0">
                  <a:pos x="21" y="72"/>
                </a:cxn>
                <a:cxn ang="0">
                  <a:pos x="21" y="141"/>
                </a:cxn>
                <a:cxn ang="0">
                  <a:pos x="15" y="141"/>
                </a:cxn>
                <a:cxn ang="0">
                  <a:pos x="0" y="138"/>
                </a:cxn>
                <a:cxn ang="0">
                  <a:pos x="36" y="138"/>
                </a:cxn>
                <a:cxn ang="0">
                  <a:pos x="36" y="144"/>
                </a:cxn>
                <a:cxn ang="0">
                  <a:pos x="0" y="144"/>
                </a:cxn>
                <a:cxn ang="0">
                  <a:pos x="0" y="138"/>
                </a:cxn>
                <a:cxn ang="0">
                  <a:pos x="0" y="0"/>
                </a:cxn>
                <a:cxn ang="0">
                  <a:pos x="36" y="0"/>
                </a:cxn>
                <a:cxn ang="0">
                  <a:pos x="36" y="6"/>
                </a:cxn>
                <a:cxn ang="0">
                  <a:pos x="0" y="6"/>
                </a:cxn>
                <a:cxn ang="0">
                  <a:pos x="0" y="0"/>
                </a:cxn>
              </a:cxnLst>
              <a:rect l="0" t="0" r="r" b="b"/>
              <a:pathLst>
                <a:path w="36" h="144">
                  <a:moveTo>
                    <a:pt x="15" y="141"/>
                  </a:moveTo>
                  <a:lnTo>
                    <a:pt x="15" y="72"/>
                  </a:lnTo>
                  <a:lnTo>
                    <a:pt x="15" y="3"/>
                  </a:lnTo>
                  <a:lnTo>
                    <a:pt x="21" y="3"/>
                  </a:lnTo>
                  <a:lnTo>
                    <a:pt x="21" y="72"/>
                  </a:lnTo>
                  <a:lnTo>
                    <a:pt x="21" y="141"/>
                  </a:lnTo>
                  <a:lnTo>
                    <a:pt x="15" y="141"/>
                  </a:lnTo>
                  <a:close/>
                  <a:moveTo>
                    <a:pt x="0" y="138"/>
                  </a:moveTo>
                  <a:lnTo>
                    <a:pt x="36" y="138"/>
                  </a:lnTo>
                  <a:lnTo>
                    <a:pt x="36" y="144"/>
                  </a:lnTo>
                  <a:lnTo>
                    <a:pt x="0" y="144"/>
                  </a:lnTo>
                  <a:lnTo>
                    <a:pt x="0" y="138"/>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61" name="Freeform 156"/>
            <p:cNvSpPr>
              <a:spLocks noEditPoints="1"/>
            </p:cNvSpPr>
            <p:nvPr/>
          </p:nvSpPr>
          <p:spPr bwMode="auto">
            <a:xfrm>
              <a:off x="7239000" y="2095500"/>
              <a:ext cx="57150" cy="171450"/>
            </a:xfrm>
            <a:custGeom>
              <a:avLst/>
              <a:gdLst/>
              <a:ahLst/>
              <a:cxnLst>
                <a:cxn ang="0">
                  <a:pos x="18" y="108"/>
                </a:cxn>
                <a:cxn ang="0">
                  <a:pos x="18" y="54"/>
                </a:cxn>
                <a:cxn ang="0">
                  <a:pos x="18" y="0"/>
                </a:cxn>
                <a:cxn ang="0">
                  <a:pos x="18" y="108"/>
                </a:cxn>
                <a:cxn ang="0">
                  <a:pos x="0" y="108"/>
                </a:cxn>
                <a:cxn ang="0">
                  <a:pos x="36" y="108"/>
                </a:cxn>
                <a:cxn ang="0">
                  <a:pos x="0" y="108"/>
                </a:cxn>
                <a:cxn ang="0">
                  <a:pos x="0" y="0"/>
                </a:cxn>
                <a:cxn ang="0">
                  <a:pos x="36" y="0"/>
                </a:cxn>
                <a:cxn ang="0">
                  <a:pos x="0" y="0"/>
                </a:cxn>
              </a:cxnLst>
              <a:rect l="0" t="0" r="r" b="b"/>
              <a:pathLst>
                <a:path w="36" h="108">
                  <a:moveTo>
                    <a:pt x="18" y="108"/>
                  </a:moveTo>
                  <a:lnTo>
                    <a:pt x="18" y="54"/>
                  </a:lnTo>
                  <a:lnTo>
                    <a:pt x="18" y="0"/>
                  </a:lnTo>
                  <a:lnTo>
                    <a:pt x="18" y="108"/>
                  </a:lnTo>
                  <a:close/>
                  <a:moveTo>
                    <a:pt x="0" y="108"/>
                  </a:moveTo>
                  <a:lnTo>
                    <a:pt x="36" y="108"/>
                  </a:lnTo>
                  <a:lnTo>
                    <a:pt x="0" y="108"/>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262" name="Freeform 157"/>
            <p:cNvSpPr>
              <a:spLocks noEditPoints="1"/>
            </p:cNvSpPr>
            <p:nvPr/>
          </p:nvSpPr>
          <p:spPr bwMode="auto">
            <a:xfrm>
              <a:off x="7239000" y="2090738"/>
              <a:ext cx="57150" cy="180975"/>
            </a:xfrm>
            <a:custGeom>
              <a:avLst/>
              <a:gdLst/>
              <a:ahLst/>
              <a:cxnLst>
                <a:cxn ang="0">
                  <a:pos x="15" y="111"/>
                </a:cxn>
                <a:cxn ang="0">
                  <a:pos x="15" y="57"/>
                </a:cxn>
                <a:cxn ang="0">
                  <a:pos x="15" y="3"/>
                </a:cxn>
                <a:cxn ang="0">
                  <a:pos x="21" y="3"/>
                </a:cxn>
                <a:cxn ang="0">
                  <a:pos x="21" y="57"/>
                </a:cxn>
                <a:cxn ang="0">
                  <a:pos x="21" y="111"/>
                </a:cxn>
                <a:cxn ang="0">
                  <a:pos x="15" y="111"/>
                </a:cxn>
                <a:cxn ang="0">
                  <a:pos x="0" y="108"/>
                </a:cxn>
                <a:cxn ang="0">
                  <a:pos x="36" y="108"/>
                </a:cxn>
                <a:cxn ang="0">
                  <a:pos x="36" y="114"/>
                </a:cxn>
                <a:cxn ang="0">
                  <a:pos x="0" y="114"/>
                </a:cxn>
                <a:cxn ang="0">
                  <a:pos x="0" y="108"/>
                </a:cxn>
                <a:cxn ang="0">
                  <a:pos x="0" y="0"/>
                </a:cxn>
                <a:cxn ang="0">
                  <a:pos x="36" y="0"/>
                </a:cxn>
                <a:cxn ang="0">
                  <a:pos x="36" y="6"/>
                </a:cxn>
                <a:cxn ang="0">
                  <a:pos x="0" y="6"/>
                </a:cxn>
                <a:cxn ang="0">
                  <a:pos x="0" y="0"/>
                </a:cxn>
              </a:cxnLst>
              <a:rect l="0" t="0" r="r" b="b"/>
              <a:pathLst>
                <a:path w="36" h="114">
                  <a:moveTo>
                    <a:pt x="15" y="111"/>
                  </a:moveTo>
                  <a:lnTo>
                    <a:pt x="15" y="57"/>
                  </a:lnTo>
                  <a:lnTo>
                    <a:pt x="15" y="3"/>
                  </a:lnTo>
                  <a:lnTo>
                    <a:pt x="21" y="3"/>
                  </a:lnTo>
                  <a:lnTo>
                    <a:pt x="21" y="57"/>
                  </a:lnTo>
                  <a:lnTo>
                    <a:pt x="21" y="111"/>
                  </a:lnTo>
                  <a:lnTo>
                    <a:pt x="15" y="111"/>
                  </a:lnTo>
                  <a:close/>
                  <a:moveTo>
                    <a:pt x="0" y="108"/>
                  </a:moveTo>
                  <a:lnTo>
                    <a:pt x="36" y="108"/>
                  </a:lnTo>
                  <a:lnTo>
                    <a:pt x="36" y="114"/>
                  </a:lnTo>
                  <a:lnTo>
                    <a:pt x="0" y="114"/>
                  </a:lnTo>
                  <a:lnTo>
                    <a:pt x="0" y="108"/>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63" name="Freeform 158"/>
            <p:cNvSpPr>
              <a:spLocks/>
            </p:cNvSpPr>
            <p:nvPr/>
          </p:nvSpPr>
          <p:spPr bwMode="auto">
            <a:xfrm>
              <a:off x="5053013" y="1081088"/>
              <a:ext cx="2220913" cy="1106488"/>
            </a:xfrm>
            <a:custGeom>
              <a:avLst/>
              <a:gdLst/>
              <a:ahLst/>
              <a:cxnLst>
                <a:cxn ang="0">
                  <a:pos x="144" y="86"/>
                </a:cxn>
                <a:cxn ang="0">
                  <a:pos x="548" y="352"/>
                </a:cxn>
                <a:cxn ang="0">
                  <a:pos x="805" y="514"/>
                </a:cxn>
                <a:cxn ang="0">
                  <a:pos x="1027" y="634"/>
                </a:cxn>
                <a:cxn ang="0">
                  <a:pos x="1117" y="667"/>
                </a:cxn>
                <a:cxn ang="0">
                  <a:pos x="1194" y="678"/>
                </a:cxn>
                <a:cxn ang="0">
                  <a:pos x="1261" y="675"/>
                </a:cxn>
                <a:cxn ang="0">
                  <a:pos x="1386" y="662"/>
                </a:cxn>
                <a:cxn ang="0">
                  <a:pos x="1451" y="665"/>
                </a:cxn>
                <a:cxn ang="0">
                  <a:pos x="1487" y="675"/>
                </a:cxn>
                <a:cxn ang="0">
                  <a:pos x="1562" y="709"/>
                </a:cxn>
                <a:cxn ang="0">
                  <a:pos x="1651" y="775"/>
                </a:cxn>
                <a:cxn ang="0">
                  <a:pos x="1747" y="873"/>
                </a:cxn>
                <a:cxn ang="0">
                  <a:pos x="1905" y="1061"/>
                </a:cxn>
                <a:cxn ang="0">
                  <a:pos x="2122" y="1340"/>
                </a:cxn>
                <a:cxn ang="0">
                  <a:pos x="2278" y="1527"/>
                </a:cxn>
                <a:cxn ang="0">
                  <a:pos x="2374" y="1624"/>
                </a:cxn>
                <a:cxn ang="0">
                  <a:pos x="2502" y="1714"/>
                </a:cxn>
                <a:cxn ang="0">
                  <a:pos x="2581" y="1748"/>
                </a:cxn>
                <a:cxn ang="0">
                  <a:pos x="2655" y="1767"/>
                </a:cxn>
                <a:cxn ang="0">
                  <a:pos x="2795" y="1775"/>
                </a:cxn>
                <a:cxn ang="0">
                  <a:pos x="2925" y="1765"/>
                </a:cxn>
                <a:cxn ang="0">
                  <a:pos x="3046" y="1757"/>
                </a:cxn>
                <a:cxn ang="0">
                  <a:pos x="3099" y="1745"/>
                </a:cxn>
                <a:cxn ang="0">
                  <a:pos x="3245" y="1685"/>
                </a:cxn>
                <a:cxn ang="0">
                  <a:pos x="3338" y="1658"/>
                </a:cxn>
                <a:cxn ang="0">
                  <a:pos x="3385" y="1657"/>
                </a:cxn>
                <a:cxn ang="0">
                  <a:pos x="3432" y="1667"/>
                </a:cxn>
                <a:cxn ang="0">
                  <a:pos x="3476" y="1684"/>
                </a:cxn>
                <a:cxn ang="0">
                  <a:pos x="3561" y="1733"/>
                </a:cxn>
                <a:cxn ang="0">
                  <a:pos x="3726" y="1843"/>
                </a:cxn>
                <a:cxn ang="0">
                  <a:pos x="3717" y="1856"/>
                </a:cxn>
                <a:cxn ang="0">
                  <a:pos x="3553" y="1746"/>
                </a:cxn>
                <a:cxn ang="0">
                  <a:pos x="3471" y="1699"/>
                </a:cxn>
                <a:cxn ang="0">
                  <a:pos x="3429" y="1682"/>
                </a:cxn>
                <a:cxn ang="0">
                  <a:pos x="3385" y="1673"/>
                </a:cxn>
                <a:cxn ang="0">
                  <a:pos x="3341" y="1673"/>
                </a:cxn>
                <a:cxn ang="0">
                  <a:pos x="3252" y="1700"/>
                </a:cxn>
                <a:cxn ang="0">
                  <a:pos x="3102" y="1760"/>
                </a:cxn>
                <a:cxn ang="0">
                  <a:pos x="3047" y="1773"/>
                </a:cxn>
                <a:cxn ang="0">
                  <a:pos x="2926" y="1781"/>
                </a:cxn>
                <a:cxn ang="0">
                  <a:pos x="2795" y="1791"/>
                </a:cxn>
                <a:cxn ang="0">
                  <a:pos x="2652" y="1782"/>
                </a:cxn>
                <a:cxn ang="0">
                  <a:pos x="2574" y="1763"/>
                </a:cxn>
                <a:cxn ang="0">
                  <a:pos x="2493" y="1727"/>
                </a:cxn>
                <a:cxn ang="0">
                  <a:pos x="2363" y="1635"/>
                </a:cxn>
                <a:cxn ang="0">
                  <a:pos x="2266" y="1538"/>
                </a:cxn>
                <a:cxn ang="0">
                  <a:pos x="2109" y="1349"/>
                </a:cxn>
                <a:cxn ang="0">
                  <a:pos x="1892" y="1072"/>
                </a:cxn>
                <a:cxn ang="0">
                  <a:pos x="1736" y="884"/>
                </a:cxn>
                <a:cxn ang="0">
                  <a:pos x="1640" y="788"/>
                </a:cxn>
                <a:cxn ang="0">
                  <a:pos x="1555" y="724"/>
                </a:cxn>
                <a:cxn ang="0">
                  <a:pos x="1482" y="690"/>
                </a:cxn>
                <a:cxn ang="0">
                  <a:pos x="1450" y="681"/>
                </a:cxn>
                <a:cxn ang="0">
                  <a:pos x="1387" y="677"/>
                </a:cxn>
                <a:cxn ang="0">
                  <a:pos x="1262" y="691"/>
                </a:cxn>
                <a:cxn ang="0">
                  <a:pos x="1191" y="693"/>
                </a:cxn>
                <a:cxn ang="0">
                  <a:pos x="1112" y="682"/>
                </a:cxn>
                <a:cxn ang="0">
                  <a:pos x="1020" y="649"/>
                </a:cxn>
                <a:cxn ang="0">
                  <a:pos x="796" y="527"/>
                </a:cxn>
                <a:cxn ang="0">
                  <a:pos x="539" y="365"/>
                </a:cxn>
                <a:cxn ang="0">
                  <a:pos x="135" y="99"/>
                </a:cxn>
                <a:cxn ang="0">
                  <a:pos x="3" y="5"/>
                </a:cxn>
              </a:cxnLst>
              <a:rect l="0" t="0" r="r" b="b"/>
              <a:pathLst>
                <a:path w="3731" h="1859">
                  <a:moveTo>
                    <a:pt x="14" y="3"/>
                  </a:moveTo>
                  <a:lnTo>
                    <a:pt x="144" y="86"/>
                  </a:lnTo>
                  <a:lnTo>
                    <a:pt x="278" y="174"/>
                  </a:lnTo>
                  <a:lnTo>
                    <a:pt x="548" y="352"/>
                  </a:lnTo>
                  <a:lnTo>
                    <a:pt x="680" y="437"/>
                  </a:lnTo>
                  <a:lnTo>
                    <a:pt x="805" y="514"/>
                  </a:lnTo>
                  <a:lnTo>
                    <a:pt x="921" y="581"/>
                  </a:lnTo>
                  <a:lnTo>
                    <a:pt x="1027" y="634"/>
                  </a:lnTo>
                  <a:lnTo>
                    <a:pt x="1075" y="654"/>
                  </a:lnTo>
                  <a:lnTo>
                    <a:pt x="1117" y="667"/>
                  </a:lnTo>
                  <a:lnTo>
                    <a:pt x="1116" y="667"/>
                  </a:lnTo>
                  <a:lnTo>
                    <a:pt x="1194" y="678"/>
                  </a:lnTo>
                  <a:lnTo>
                    <a:pt x="1192" y="677"/>
                  </a:lnTo>
                  <a:lnTo>
                    <a:pt x="1261" y="675"/>
                  </a:lnTo>
                  <a:lnTo>
                    <a:pt x="1323" y="668"/>
                  </a:lnTo>
                  <a:lnTo>
                    <a:pt x="1386" y="662"/>
                  </a:lnTo>
                  <a:cubicBezTo>
                    <a:pt x="1386" y="661"/>
                    <a:pt x="1387" y="661"/>
                    <a:pt x="1387" y="661"/>
                  </a:cubicBezTo>
                  <a:lnTo>
                    <a:pt x="1451" y="665"/>
                  </a:lnTo>
                  <a:cubicBezTo>
                    <a:pt x="1451" y="666"/>
                    <a:pt x="1452" y="666"/>
                    <a:pt x="1453" y="666"/>
                  </a:cubicBezTo>
                  <a:lnTo>
                    <a:pt x="1487" y="675"/>
                  </a:lnTo>
                  <a:lnTo>
                    <a:pt x="1523" y="689"/>
                  </a:lnTo>
                  <a:lnTo>
                    <a:pt x="1562" y="709"/>
                  </a:lnTo>
                  <a:lnTo>
                    <a:pt x="1605" y="738"/>
                  </a:lnTo>
                  <a:lnTo>
                    <a:pt x="1651" y="775"/>
                  </a:lnTo>
                  <a:lnTo>
                    <a:pt x="1698" y="821"/>
                  </a:lnTo>
                  <a:lnTo>
                    <a:pt x="1747" y="873"/>
                  </a:lnTo>
                  <a:lnTo>
                    <a:pt x="1798" y="931"/>
                  </a:lnTo>
                  <a:lnTo>
                    <a:pt x="1905" y="1061"/>
                  </a:lnTo>
                  <a:lnTo>
                    <a:pt x="2014" y="1201"/>
                  </a:lnTo>
                  <a:lnTo>
                    <a:pt x="2122" y="1340"/>
                  </a:lnTo>
                  <a:lnTo>
                    <a:pt x="2228" y="1469"/>
                  </a:lnTo>
                  <a:lnTo>
                    <a:pt x="2278" y="1527"/>
                  </a:lnTo>
                  <a:lnTo>
                    <a:pt x="2327" y="1579"/>
                  </a:lnTo>
                  <a:lnTo>
                    <a:pt x="2374" y="1624"/>
                  </a:lnTo>
                  <a:lnTo>
                    <a:pt x="2419" y="1660"/>
                  </a:lnTo>
                  <a:lnTo>
                    <a:pt x="2502" y="1714"/>
                  </a:lnTo>
                  <a:lnTo>
                    <a:pt x="2501" y="1713"/>
                  </a:lnTo>
                  <a:lnTo>
                    <a:pt x="2581" y="1748"/>
                  </a:lnTo>
                  <a:lnTo>
                    <a:pt x="2579" y="1748"/>
                  </a:lnTo>
                  <a:lnTo>
                    <a:pt x="2655" y="1767"/>
                  </a:lnTo>
                  <a:lnTo>
                    <a:pt x="2727" y="1776"/>
                  </a:lnTo>
                  <a:lnTo>
                    <a:pt x="2795" y="1775"/>
                  </a:lnTo>
                  <a:lnTo>
                    <a:pt x="2861" y="1770"/>
                  </a:lnTo>
                  <a:lnTo>
                    <a:pt x="2925" y="1765"/>
                  </a:lnTo>
                  <a:lnTo>
                    <a:pt x="2987" y="1762"/>
                  </a:lnTo>
                  <a:lnTo>
                    <a:pt x="3046" y="1757"/>
                  </a:lnTo>
                  <a:lnTo>
                    <a:pt x="3045" y="1758"/>
                  </a:lnTo>
                  <a:lnTo>
                    <a:pt x="3099" y="1745"/>
                  </a:lnTo>
                  <a:lnTo>
                    <a:pt x="3199" y="1705"/>
                  </a:lnTo>
                  <a:lnTo>
                    <a:pt x="3245" y="1685"/>
                  </a:lnTo>
                  <a:lnTo>
                    <a:pt x="3292" y="1669"/>
                  </a:lnTo>
                  <a:lnTo>
                    <a:pt x="3338" y="1658"/>
                  </a:lnTo>
                  <a:cubicBezTo>
                    <a:pt x="3338" y="1658"/>
                    <a:pt x="3339" y="1657"/>
                    <a:pt x="3339" y="1657"/>
                  </a:cubicBezTo>
                  <a:lnTo>
                    <a:pt x="3385" y="1657"/>
                  </a:lnTo>
                  <a:cubicBezTo>
                    <a:pt x="3386" y="1657"/>
                    <a:pt x="3387" y="1658"/>
                    <a:pt x="3387" y="1658"/>
                  </a:cubicBezTo>
                  <a:lnTo>
                    <a:pt x="3432" y="1667"/>
                  </a:lnTo>
                  <a:cubicBezTo>
                    <a:pt x="3433" y="1667"/>
                    <a:pt x="3433" y="1667"/>
                    <a:pt x="3433" y="1667"/>
                  </a:cubicBezTo>
                  <a:lnTo>
                    <a:pt x="3476" y="1684"/>
                  </a:lnTo>
                  <a:cubicBezTo>
                    <a:pt x="3477" y="1684"/>
                    <a:pt x="3477" y="1684"/>
                    <a:pt x="3477" y="1685"/>
                  </a:cubicBezTo>
                  <a:lnTo>
                    <a:pt x="3561" y="1733"/>
                  </a:lnTo>
                  <a:lnTo>
                    <a:pt x="3643" y="1790"/>
                  </a:lnTo>
                  <a:lnTo>
                    <a:pt x="3726" y="1843"/>
                  </a:lnTo>
                  <a:cubicBezTo>
                    <a:pt x="3729" y="1845"/>
                    <a:pt x="3731" y="1850"/>
                    <a:pt x="3728" y="1854"/>
                  </a:cubicBezTo>
                  <a:cubicBezTo>
                    <a:pt x="3726" y="1857"/>
                    <a:pt x="3721" y="1859"/>
                    <a:pt x="3717" y="1856"/>
                  </a:cubicBezTo>
                  <a:lnTo>
                    <a:pt x="3634" y="1803"/>
                  </a:lnTo>
                  <a:lnTo>
                    <a:pt x="3553" y="1746"/>
                  </a:lnTo>
                  <a:lnTo>
                    <a:pt x="3469" y="1698"/>
                  </a:lnTo>
                  <a:lnTo>
                    <a:pt x="3471" y="1699"/>
                  </a:lnTo>
                  <a:lnTo>
                    <a:pt x="3428" y="1682"/>
                  </a:lnTo>
                  <a:lnTo>
                    <a:pt x="3429" y="1682"/>
                  </a:lnTo>
                  <a:lnTo>
                    <a:pt x="3384" y="1673"/>
                  </a:lnTo>
                  <a:lnTo>
                    <a:pt x="3385" y="1673"/>
                  </a:lnTo>
                  <a:lnTo>
                    <a:pt x="3339" y="1673"/>
                  </a:lnTo>
                  <a:lnTo>
                    <a:pt x="3341" y="1673"/>
                  </a:lnTo>
                  <a:lnTo>
                    <a:pt x="3297" y="1684"/>
                  </a:lnTo>
                  <a:lnTo>
                    <a:pt x="3252" y="1700"/>
                  </a:lnTo>
                  <a:lnTo>
                    <a:pt x="3204" y="1720"/>
                  </a:lnTo>
                  <a:lnTo>
                    <a:pt x="3102" y="1760"/>
                  </a:lnTo>
                  <a:lnTo>
                    <a:pt x="3048" y="1773"/>
                  </a:lnTo>
                  <a:cubicBezTo>
                    <a:pt x="3048" y="1773"/>
                    <a:pt x="3048" y="1773"/>
                    <a:pt x="3047" y="1773"/>
                  </a:cubicBezTo>
                  <a:lnTo>
                    <a:pt x="2988" y="1778"/>
                  </a:lnTo>
                  <a:lnTo>
                    <a:pt x="2926" y="1781"/>
                  </a:lnTo>
                  <a:lnTo>
                    <a:pt x="2862" y="1786"/>
                  </a:lnTo>
                  <a:lnTo>
                    <a:pt x="2795" y="1791"/>
                  </a:lnTo>
                  <a:lnTo>
                    <a:pt x="2725" y="1791"/>
                  </a:lnTo>
                  <a:lnTo>
                    <a:pt x="2652" y="1782"/>
                  </a:lnTo>
                  <a:lnTo>
                    <a:pt x="2576" y="1763"/>
                  </a:lnTo>
                  <a:cubicBezTo>
                    <a:pt x="2575" y="1763"/>
                    <a:pt x="2575" y="1763"/>
                    <a:pt x="2574" y="1763"/>
                  </a:cubicBezTo>
                  <a:lnTo>
                    <a:pt x="2494" y="1728"/>
                  </a:lnTo>
                  <a:cubicBezTo>
                    <a:pt x="2494" y="1728"/>
                    <a:pt x="2493" y="1727"/>
                    <a:pt x="2493" y="1727"/>
                  </a:cubicBezTo>
                  <a:lnTo>
                    <a:pt x="2408" y="1673"/>
                  </a:lnTo>
                  <a:lnTo>
                    <a:pt x="2363" y="1635"/>
                  </a:lnTo>
                  <a:lnTo>
                    <a:pt x="2316" y="1590"/>
                  </a:lnTo>
                  <a:lnTo>
                    <a:pt x="2266" y="1538"/>
                  </a:lnTo>
                  <a:lnTo>
                    <a:pt x="2215" y="1480"/>
                  </a:lnTo>
                  <a:lnTo>
                    <a:pt x="2109" y="1349"/>
                  </a:lnTo>
                  <a:lnTo>
                    <a:pt x="2001" y="1210"/>
                  </a:lnTo>
                  <a:lnTo>
                    <a:pt x="1892" y="1072"/>
                  </a:lnTo>
                  <a:lnTo>
                    <a:pt x="1786" y="942"/>
                  </a:lnTo>
                  <a:lnTo>
                    <a:pt x="1736" y="884"/>
                  </a:lnTo>
                  <a:lnTo>
                    <a:pt x="1687" y="832"/>
                  </a:lnTo>
                  <a:lnTo>
                    <a:pt x="1640" y="788"/>
                  </a:lnTo>
                  <a:lnTo>
                    <a:pt x="1596" y="751"/>
                  </a:lnTo>
                  <a:lnTo>
                    <a:pt x="1555" y="724"/>
                  </a:lnTo>
                  <a:lnTo>
                    <a:pt x="1518" y="704"/>
                  </a:lnTo>
                  <a:lnTo>
                    <a:pt x="1482" y="690"/>
                  </a:lnTo>
                  <a:lnTo>
                    <a:pt x="1448" y="681"/>
                  </a:lnTo>
                  <a:lnTo>
                    <a:pt x="1450" y="681"/>
                  </a:lnTo>
                  <a:lnTo>
                    <a:pt x="1386" y="677"/>
                  </a:lnTo>
                  <a:lnTo>
                    <a:pt x="1387" y="677"/>
                  </a:lnTo>
                  <a:lnTo>
                    <a:pt x="1325" y="683"/>
                  </a:lnTo>
                  <a:lnTo>
                    <a:pt x="1262" y="691"/>
                  </a:lnTo>
                  <a:lnTo>
                    <a:pt x="1193" y="693"/>
                  </a:lnTo>
                  <a:cubicBezTo>
                    <a:pt x="1192" y="693"/>
                    <a:pt x="1192" y="693"/>
                    <a:pt x="1191" y="693"/>
                  </a:cubicBezTo>
                  <a:lnTo>
                    <a:pt x="1113" y="682"/>
                  </a:lnTo>
                  <a:cubicBezTo>
                    <a:pt x="1113" y="682"/>
                    <a:pt x="1113" y="682"/>
                    <a:pt x="1112" y="682"/>
                  </a:cubicBezTo>
                  <a:lnTo>
                    <a:pt x="1068" y="669"/>
                  </a:lnTo>
                  <a:lnTo>
                    <a:pt x="1020" y="649"/>
                  </a:lnTo>
                  <a:lnTo>
                    <a:pt x="913" y="594"/>
                  </a:lnTo>
                  <a:lnTo>
                    <a:pt x="796" y="527"/>
                  </a:lnTo>
                  <a:lnTo>
                    <a:pt x="671" y="450"/>
                  </a:lnTo>
                  <a:lnTo>
                    <a:pt x="539" y="365"/>
                  </a:lnTo>
                  <a:lnTo>
                    <a:pt x="269" y="187"/>
                  </a:lnTo>
                  <a:lnTo>
                    <a:pt x="135" y="99"/>
                  </a:lnTo>
                  <a:lnTo>
                    <a:pt x="5" y="16"/>
                  </a:lnTo>
                  <a:cubicBezTo>
                    <a:pt x="1" y="14"/>
                    <a:pt x="0" y="9"/>
                    <a:pt x="3" y="5"/>
                  </a:cubicBezTo>
                  <a:cubicBezTo>
                    <a:pt x="5" y="1"/>
                    <a:pt x="10" y="0"/>
                    <a:pt x="14" y="3"/>
                  </a:cubicBez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264" name="Oval 159"/>
            <p:cNvSpPr>
              <a:spLocks noChangeArrowheads="1"/>
            </p:cNvSpPr>
            <p:nvPr/>
          </p:nvSpPr>
          <p:spPr bwMode="auto">
            <a:xfrm>
              <a:off x="5000625" y="1028700"/>
              <a:ext cx="114300" cy="114300"/>
            </a:xfrm>
            <a:prstGeom prst="ellipse">
              <a:avLst/>
            </a:prstGeom>
            <a:solidFill>
              <a:srgbClr val="6633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65" name="Freeform 160"/>
            <p:cNvSpPr>
              <a:spLocks noEditPoints="1"/>
            </p:cNvSpPr>
            <p:nvPr/>
          </p:nvSpPr>
          <p:spPr bwMode="auto">
            <a:xfrm>
              <a:off x="4995863" y="1023938"/>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266" name="Oval 161"/>
            <p:cNvSpPr>
              <a:spLocks noChangeArrowheads="1"/>
            </p:cNvSpPr>
            <p:nvPr/>
          </p:nvSpPr>
          <p:spPr bwMode="auto">
            <a:xfrm>
              <a:off x="5610225" y="1400175"/>
              <a:ext cx="114300" cy="114300"/>
            </a:xfrm>
            <a:prstGeom prst="ellipse">
              <a:avLst/>
            </a:prstGeom>
            <a:solidFill>
              <a:srgbClr val="6633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67" name="Freeform 162"/>
            <p:cNvSpPr>
              <a:spLocks noEditPoints="1"/>
            </p:cNvSpPr>
            <p:nvPr/>
          </p:nvSpPr>
          <p:spPr bwMode="auto">
            <a:xfrm>
              <a:off x="5605463" y="1395413"/>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268" name="Oval 163"/>
            <p:cNvSpPr>
              <a:spLocks noChangeArrowheads="1"/>
            </p:cNvSpPr>
            <p:nvPr/>
          </p:nvSpPr>
          <p:spPr bwMode="auto">
            <a:xfrm>
              <a:off x="5943600" y="1466850"/>
              <a:ext cx="114300" cy="114300"/>
            </a:xfrm>
            <a:prstGeom prst="ellipse">
              <a:avLst/>
            </a:prstGeom>
            <a:solidFill>
              <a:srgbClr val="6633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69" name="Freeform 164"/>
            <p:cNvSpPr>
              <a:spLocks noEditPoints="1"/>
            </p:cNvSpPr>
            <p:nvPr/>
          </p:nvSpPr>
          <p:spPr bwMode="auto">
            <a:xfrm>
              <a:off x="5938838" y="1462088"/>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270" name="Oval 165"/>
            <p:cNvSpPr>
              <a:spLocks noChangeArrowheads="1"/>
            </p:cNvSpPr>
            <p:nvPr/>
          </p:nvSpPr>
          <p:spPr bwMode="auto">
            <a:xfrm>
              <a:off x="6429375" y="2009775"/>
              <a:ext cx="114300" cy="114300"/>
            </a:xfrm>
            <a:prstGeom prst="ellipse">
              <a:avLst/>
            </a:prstGeom>
            <a:solidFill>
              <a:srgbClr val="6633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71" name="Freeform 166"/>
            <p:cNvSpPr>
              <a:spLocks noEditPoints="1"/>
            </p:cNvSpPr>
            <p:nvPr/>
          </p:nvSpPr>
          <p:spPr bwMode="auto">
            <a:xfrm>
              <a:off x="6424613" y="2005013"/>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272" name="Oval 167"/>
            <p:cNvSpPr>
              <a:spLocks noChangeArrowheads="1"/>
            </p:cNvSpPr>
            <p:nvPr/>
          </p:nvSpPr>
          <p:spPr bwMode="auto">
            <a:xfrm>
              <a:off x="6772275" y="2076450"/>
              <a:ext cx="114300" cy="114300"/>
            </a:xfrm>
            <a:prstGeom prst="ellipse">
              <a:avLst/>
            </a:prstGeom>
            <a:solidFill>
              <a:srgbClr val="6633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73" name="Freeform 168"/>
            <p:cNvSpPr>
              <a:spLocks noEditPoints="1"/>
            </p:cNvSpPr>
            <p:nvPr/>
          </p:nvSpPr>
          <p:spPr bwMode="auto">
            <a:xfrm>
              <a:off x="6767513" y="2071688"/>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274" name="Oval 169"/>
            <p:cNvSpPr>
              <a:spLocks noChangeArrowheads="1"/>
            </p:cNvSpPr>
            <p:nvPr/>
          </p:nvSpPr>
          <p:spPr bwMode="auto">
            <a:xfrm>
              <a:off x="7010400" y="2009775"/>
              <a:ext cx="114300" cy="114300"/>
            </a:xfrm>
            <a:prstGeom prst="ellipse">
              <a:avLst/>
            </a:prstGeom>
            <a:solidFill>
              <a:srgbClr val="6633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75" name="Freeform 170"/>
            <p:cNvSpPr>
              <a:spLocks noEditPoints="1"/>
            </p:cNvSpPr>
            <p:nvPr/>
          </p:nvSpPr>
          <p:spPr bwMode="auto">
            <a:xfrm>
              <a:off x="7005638" y="2005013"/>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276" name="Oval 171"/>
            <p:cNvSpPr>
              <a:spLocks noChangeArrowheads="1"/>
            </p:cNvSpPr>
            <p:nvPr/>
          </p:nvSpPr>
          <p:spPr bwMode="auto">
            <a:xfrm>
              <a:off x="7210425" y="2124075"/>
              <a:ext cx="114300" cy="114300"/>
            </a:xfrm>
            <a:prstGeom prst="ellipse">
              <a:avLst/>
            </a:prstGeom>
            <a:solidFill>
              <a:srgbClr val="6633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77" name="Freeform 172"/>
            <p:cNvSpPr>
              <a:spLocks noEditPoints="1"/>
            </p:cNvSpPr>
            <p:nvPr/>
          </p:nvSpPr>
          <p:spPr bwMode="auto">
            <a:xfrm>
              <a:off x="7205663" y="2119313"/>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278" name="Rectangle 173"/>
            <p:cNvSpPr>
              <a:spLocks noChangeArrowheads="1"/>
            </p:cNvSpPr>
            <p:nvPr/>
          </p:nvSpPr>
          <p:spPr bwMode="auto">
            <a:xfrm>
              <a:off x="8650288" y="3171825"/>
              <a:ext cx="18097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279" name="Rectangle 174"/>
            <p:cNvSpPr>
              <a:spLocks noChangeArrowheads="1"/>
            </p:cNvSpPr>
            <p:nvPr/>
          </p:nvSpPr>
          <p:spPr bwMode="auto">
            <a:xfrm>
              <a:off x="8647113" y="2854325"/>
              <a:ext cx="27622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50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280" name="Rectangle 175"/>
            <p:cNvSpPr>
              <a:spLocks noChangeArrowheads="1"/>
            </p:cNvSpPr>
            <p:nvPr/>
          </p:nvSpPr>
          <p:spPr bwMode="auto">
            <a:xfrm>
              <a:off x="8643938" y="2536825"/>
              <a:ext cx="37147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100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281" name="Rectangle 176"/>
            <p:cNvSpPr>
              <a:spLocks noChangeArrowheads="1"/>
            </p:cNvSpPr>
            <p:nvPr/>
          </p:nvSpPr>
          <p:spPr bwMode="auto">
            <a:xfrm>
              <a:off x="8643938" y="2220913"/>
              <a:ext cx="37147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150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282" name="Rectangle 177"/>
            <p:cNvSpPr>
              <a:spLocks noChangeArrowheads="1"/>
            </p:cNvSpPr>
            <p:nvPr/>
          </p:nvSpPr>
          <p:spPr bwMode="auto">
            <a:xfrm>
              <a:off x="8643938" y="1903413"/>
              <a:ext cx="37147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200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283" name="Rectangle 178"/>
            <p:cNvSpPr>
              <a:spLocks noChangeArrowheads="1"/>
            </p:cNvSpPr>
            <p:nvPr/>
          </p:nvSpPr>
          <p:spPr bwMode="auto">
            <a:xfrm>
              <a:off x="8643938" y="1585913"/>
              <a:ext cx="37147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250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284" name="Rectangle 179"/>
            <p:cNvSpPr>
              <a:spLocks noChangeArrowheads="1"/>
            </p:cNvSpPr>
            <p:nvPr/>
          </p:nvSpPr>
          <p:spPr bwMode="auto">
            <a:xfrm>
              <a:off x="8643938" y="1270000"/>
              <a:ext cx="37147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300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285" name="Rectangle 180"/>
            <p:cNvSpPr>
              <a:spLocks noChangeArrowheads="1"/>
            </p:cNvSpPr>
            <p:nvPr/>
          </p:nvSpPr>
          <p:spPr bwMode="auto">
            <a:xfrm>
              <a:off x="8643938" y="952500"/>
              <a:ext cx="37147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350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286" name="Rectangle 181"/>
            <p:cNvSpPr>
              <a:spLocks noChangeArrowheads="1"/>
            </p:cNvSpPr>
            <p:nvPr/>
          </p:nvSpPr>
          <p:spPr bwMode="auto">
            <a:xfrm>
              <a:off x="8643938" y="635000"/>
              <a:ext cx="37147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400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287" name="Freeform 197"/>
            <p:cNvSpPr>
              <a:spLocks/>
            </p:cNvSpPr>
            <p:nvPr/>
          </p:nvSpPr>
          <p:spPr bwMode="auto">
            <a:xfrm>
              <a:off x="6386513" y="823913"/>
              <a:ext cx="257175" cy="9525"/>
            </a:xfrm>
            <a:custGeom>
              <a:avLst/>
              <a:gdLst/>
              <a:ahLst/>
              <a:cxnLst>
                <a:cxn ang="0">
                  <a:pos x="8" y="0"/>
                </a:cxn>
                <a:cxn ang="0">
                  <a:pos x="424" y="0"/>
                </a:cxn>
                <a:cxn ang="0">
                  <a:pos x="432" y="8"/>
                </a:cxn>
                <a:cxn ang="0">
                  <a:pos x="424" y="16"/>
                </a:cxn>
                <a:cxn ang="0">
                  <a:pos x="8" y="16"/>
                </a:cxn>
                <a:cxn ang="0">
                  <a:pos x="0" y="8"/>
                </a:cxn>
                <a:cxn ang="0">
                  <a:pos x="8" y="0"/>
                </a:cxn>
              </a:cxnLst>
              <a:rect l="0" t="0" r="r" b="b"/>
              <a:pathLst>
                <a:path w="432" h="16">
                  <a:moveTo>
                    <a:pt x="8" y="0"/>
                  </a:moveTo>
                  <a:lnTo>
                    <a:pt x="424" y="0"/>
                  </a:lnTo>
                  <a:cubicBezTo>
                    <a:pt x="429" y="0"/>
                    <a:pt x="432" y="4"/>
                    <a:pt x="432" y="8"/>
                  </a:cubicBezTo>
                  <a:cubicBezTo>
                    <a:pt x="432" y="13"/>
                    <a:pt x="429" y="16"/>
                    <a:pt x="424" y="16"/>
                  </a:cubicBezTo>
                  <a:lnTo>
                    <a:pt x="8" y="16"/>
                  </a:lnTo>
                  <a:cubicBezTo>
                    <a:pt x="4" y="16"/>
                    <a:pt x="0" y="13"/>
                    <a:pt x="0" y="8"/>
                  </a:cubicBezTo>
                  <a:cubicBezTo>
                    <a:pt x="0" y="4"/>
                    <a:pt x="4" y="0"/>
                    <a:pt x="8" y="0"/>
                  </a:cubicBez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288" name="Oval 198"/>
            <p:cNvSpPr>
              <a:spLocks noChangeArrowheads="1"/>
            </p:cNvSpPr>
            <p:nvPr/>
          </p:nvSpPr>
          <p:spPr bwMode="auto">
            <a:xfrm>
              <a:off x="6467475" y="781050"/>
              <a:ext cx="95250" cy="9525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89" name="Freeform 199"/>
            <p:cNvSpPr>
              <a:spLocks noEditPoints="1"/>
            </p:cNvSpPr>
            <p:nvPr/>
          </p:nvSpPr>
          <p:spPr bwMode="auto">
            <a:xfrm>
              <a:off x="6462713" y="776288"/>
              <a:ext cx="104775" cy="104775"/>
            </a:xfrm>
            <a:custGeom>
              <a:avLst/>
              <a:gdLst/>
              <a:ahLst/>
              <a:cxnLst>
                <a:cxn ang="0">
                  <a:pos x="176" y="90"/>
                </a:cxn>
                <a:cxn ang="0">
                  <a:pos x="169" y="124"/>
                </a:cxn>
                <a:cxn ang="0">
                  <a:pos x="150" y="152"/>
                </a:cxn>
                <a:cxn ang="0">
                  <a:pos x="121" y="170"/>
                </a:cxn>
                <a:cxn ang="0">
                  <a:pos x="87" y="176"/>
                </a:cxn>
                <a:cxn ang="0">
                  <a:pos x="53" y="169"/>
                </a:cxn>
                <a:cxn ang="0">
                  <a:pos x="26" y="150"/>
                </a:cxn>
                <a:cxn ang="0">
                  <a:pos x="7" y="121"/>
                </a:cxn>
                <a:cxn ang="0">
                  <a:pos x="1" y="87"/>
                </a:cxn>
                <a:cxn ang="0">
                  <a:pos x="8" y="53"/>
                </a:cxn>
                <a:cxn ang="0">
                  <a:pos x="28" y="26"/>
                </a:cxn>
                <a:cxn ang="0">
                  <a:pos x="56" y="7"/>
                </a:cxn>
                <a:cxn ang="0">
                  <a:pos x="90" y="1"/>
                </a:cxn>
                <a:cxn ang="0">
                  <a:pos x="124" y="8"/>
                </a:cxn>
                <a:cxn ang="0">
                  <a:pos x="152" y="28"/>
                </a:cxn>
                <a:cxn ang="0">
                  <a:pos x="170" y="56"/>
                </a:cxn>
                <a:cxn ang="0">
                  <a:pos x="155" y="59"/>
                </a:cxn>
                <a:cxn ang="0">
                  <a:pos x="139" y="37"/>
                </a:cxn>
                <a:cxn ang="0">
                  <a:pos x="115" y="21"/>
                </a:cxn>
                <a:cxn ang="0">
                  <a:pos x="87" y="16"/>
                </a:cxn>
                <a:cxn ang="0">
                  <a:pos x="59" y="22"/>
                </a:cxn>
                <a:cxn ang="0">
                  <a:pos x="37" y="39"/>
                </a:cxn>
                <a:cxn ang="0">
                  <a:pos x="21" y="62"/>
                </a:cxn>
                <a:cxn ang="0">
                  <a:pos x="16" y="90"/>
                </a:cxn>
                <a:cxn ang="0">
                  <a:pos x="22" y="118"/>
                </a:cxn>
                <a:cxn ang="0">
                  <a:pos x="39" y="141"/>
                </a:cxn>
                <a:cxn ang="0">
                  <a:pos x="62" y="156"/>
                </a:cxn>
                <a:cxn ang="0">
                  <a:pos x="90" y="161"/>
                </a:cxn>
                <a:cxn ang="0">
                  <a:pos x="118" y="155"/>
                </a:cxn>
                <a:cxn ang="0">
                  <a:pos x="141" y="139"/>
                </a:cxn>
                <a:cxn ang="0">
                  <a:pos x="156" y="115"/>
                </a:cxn>
                <a:cxn ang="0">
                  <a:pos x="161" y="87"/>
                </a:cxn>
                <a:cxn ang="0">
                  <a:pos x="155" y="59"/>
                </a:cxn>
              </a:cxnLst>
              <a:rect l="0" t="0" r="r" b="b"/>
              <a:pathLst>
                <a:path w="177" h="177">
                  <a:moveTo>
                    <a:pt x="176" y="87"/>
                  </a:moveTo>
                  <a:cubicBezTo>
                    <a:pt x="177" y="88"/>
                    <a:pt x="177" y="89"/>
                    <a:pt x="176" y="90"/>
                  </a:cubicBezTo>
                  <a:lnTo>
                    <a:pt x="170" y="121"/>
                  </a:lnTo>
                  <a:cubicBezTo>
                    <a:pt x="170" y="122"/>
                    <a:pt x="170" y="123"/>
                    <a:pt x="169" y="124"/>
                  </a:cubicBezTo>
                  <a:lnTo>
                    <a:pt x="152" y="150"/>
                  </a:lnTo>
                  <a:cubicBezTo>
                    <a:pt x="152" y="151"/>
                    <a:pt x="151" y="152"/>
                    <a:pt x="150" y="152"/>
                  </a:cubicBezTo>
                  <a:lnTo>
                    <a:pt x="124" y="169"/>
                  </a:lnTo>
                  <a:cubicBezTo>
                    <a:pt x="123" y="170"/>
                    <a:pt x="122" y="170"/>
                    <a:pt x="121" y="170"/>
                  </a:cubicBezTo>
                  <a:lnTo>
                    <a:pt x="90" y="176"/>
                  </a:lnTo>
                  <a:cubicBezTo>
                    <a:pt x="89" y="177"/>
                    <a:pt x="88" y="177"/>
                    <a:pt x="87" y="176"/>
                  </a:cubicBezTo>
                  <a:lnTo>
                    <a:pt x="56" y="170"/>
                  </a:lnTo>
                  <a:cubicBezTo>
                    <a:pt x="55" y="170"/>
                    <a:pt x="54" y="170"/>
                    <a:pt x="53" y="169"/>
                  </a:cubicBezTo>
                  <a:lnTo>
                    <a:pt x="28" y="152"/>
                  </a:lnTo>
                  <a:cubicBezTo>
                    <a:pt x="27" y="152"/>
                    <a:pt x="26" y="151"/>
                    <a:pt x="26" y="150"/>
                  </a:cubicBezTo>
                  <a:lnTo>
                    <a:pt x="8" y="124"/>
                  </a:lnTo>
                  <a:cubicBezTo>
                    <a:pt x="7" y="123"/>
                    <a:pt x="7" y="122"/>
                    <a:pt x="7" y="121"/>
                  </a:cubicBezTo>
                  <a:lnTo>
                    <a:pt x="1" y="90"/>
                  </a:lnTo>
                  <a:cubicBezTo>
                    <a:pt x="0" y="89"/>
                    <a:pt x="0" y="88"/>
                    <a:pt x="1" y="87"/>
                  </a:cubicBezTo>
                  <a:lnTo>
                    <a:pt x="7" y="56"/>
                  </a:lnTo>
                  <a:cubicBezTo>
                    <a:pt x="7" y="55"/>
                    <a:pt x="7" y="54"/>
                    <a:pt x="8" y="53"/>
                  </a:cubicBezTo>
                  <a:lnTo>
                    <a:pt x="26" y="28"/>
                  </a:lnTo>
                  <a:cubicBezTo>
                    <a:pt x="26" y="27"/>
                    <a:pt x="27" y="26"/>
                    <a:pt x="28" y="26"/>
                  </a:cubicBezTo>
                  <a:lnTo>
                    <a:pt x="53" y="8"/>
                  </a:lnTo>
                  <a:cubicBezTo>
                    <a:pt x="54" y="7"/>
                    <a:pt x="55" y="7"/>
                    <a:pt x="56" y="7"/>
                  </a:cubicBezTo>
                  <a:lnTo>
                    <a:pt x="87" y="1"/>
                  </a:lnTo>
                  <a:cubicBezTo>
                    <a:pt x="88" y="0"/>
                    <a:pt x="89" y="0"/>
                    <a:pt x="90" y="1"/>
                  </a:cubicBezTo>
                  <a:lnTo>
                    <a:pt x="121" y="7"/>
                  </a:lnTo>
                  <a:cubicBezTo>
                    <a:pt x="122" y="7"/>
                    <a:pt x="123" y="7"/>
                    <a:pt x="124" y="8"/>
                  </a:cubicBezTo>
                  <a:lnTo>
                    <a:pt x="150" y="26"/>
                  </a:lnTo>
                  <a:cubicBezTo>
                    <a:pt x="151" y="26"/>
                    <a:pt x="152" y="27"/>
                    <a:pt x="152" y="28"/>
                  </a:cubicBezTo>
                  <a:lnTo>
                    <a:pt x="169" y="53"/>
                  </a:lnTo>
                  <a:cubicBezTo>
                    <a:pt x="170" y="54"/>
                    <a:pt x="170" y="55"/>
                    <a:pt x="170" y="56"/>
                  </a:cubicBezTo>
                  <a:lnTo>
                    <a:pt x="176" y="87"/>
                  </a:lnTo>
                  <a:close/>
                  <a:moveTo>
                    <a:pt x="155" y="59"/>
                  </a:moveTo>
                  <a:lnTo>
                    <a:pt x="156" y="62"/>
                  </a:lnTo>
                  <a:lnTo>
                    <a:pt x="139" y="37"/>
                  </a:lnTo>
                  <a:lnTo>
                    <a:pt x="141" y="39"/>
                  </a:lnTo>
                  <a:lnTo>
                    <a:pt x="115" y="21"/>
                  </a:lnTo>
                  <a:lnTo>
                    <a:pt x="118" y="22"/>
                  </a:lnTo>
                  <a:lnTo>
                    <a:pt x="87" y="16"/>
                  </a:lnTo>
                  <a:lnTo>
                    <a:pt x="90" y="16"/>
                  </a:lnTo>
                  <a:lnTo>
                    <a:pt x="59" y="22"/>
                  </a:lnTo>
                  <a:lnTo>
                    <a:pt x="62" y="21"/>
                  </a:lnTo>
                  <a:lnTo>
                    <a:pt x="37" y="39"/>
                  </a:lnTo>
                  <a:lnTo>
                    <a:pt x="39" y="37"/>
                  </a:lnTo>
                  <a:lnTo>
                    <a:pt x="21" y="62"/>
                  </a:lnTo>
                  <a:lnTo>
                    <a:pt x="22" y="59"/>
                  </a:lnTo>
                  <a:lnTo>
                    <a:pt x="16" y="90"/>
                  </a:lnTo>
                  <a:lnTo>
                    <a:pt x="16" y="87"/>
                  </a:lnTo>
                  <a:lnTo>
                    <a:pt x="22" y="118"/>
                  </a:lnTo>
                  <a:lnTo>
                    <a:pt x="21" y="115"/>
                  </a:lnTo>
                  <a:lnTo>
                    <a:pt x="39" y="141"/>
                  </a:lnTo>
                  <a:lnTo>
                    <a:pt x="37" y="139"/>
                  </a:lnTo>
                  <a:lnTo>
                    <a:pt x="62" y="156"/>
                  </a:lnTo>
                  <a:lnTo>
                    <a:pt x="59" y="155"/>
                  </a:lnTo>
                  <a:lnTo>
                    <a:pt x="90" y="161"/>
                  </a:lnTo>
                  <a:lnTo>
                    <a:pt x="87" y="161"/>
                  </a:lnTo>
                  <a:lnTo>
                    <a:pt x="118" y="155"/>
                  </a:lnTo>
                  <a:lnTo>
                    <a:pt x="115" y="156"/>
                  </a:lnTo>
                  <a:lnTo>
                    <a:pt x="141" y="139"/>
                  </a:lnTo>
                  <a:lnTo>
                    <a:pt x="139" y="141"/>
                  </a:lnTo>
                  <a:lnTo>
                    <a:pt x="156" y="115"/>
                  </a:lnTo>
                  <a:lnTo>
                    <a:pt x="155" y="118"/>
                  </a:lnTo>
                  <a:lnTo>
                    <a:pt x="161" y="87"/>
                  </a:lnTo>
                  <a:lnTo>
                    <a:pt x="161" y="90"/>
                  </a:lnTo>
                  <a:lnTo>
                    <a:pt x="155" y="59"/>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290" name="Rectangle 200"/>
            <p:cNvSpPr>
              <a:spLocks noChangeArrowheads="1"/>
            </p:cNvSpPr>
            <p:nvPr/>
          </p:nvSpPr>
          <p:spPr bwMode="auto">
            <a:xfrm>
              <a:off x="6667500" y="730250"/>
              <a:ext cx="134302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Cellulase (root)</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291" name="Freeform 201"/>
            <p:cNvSpPr>
              <a:spLocks/>
            </p:cNvSpPr>
            <p:nvPr/>
          </p:nvSpPr>
          <p:spPr bwMode="auto">
            <a:xfrm>
              <a:off x="6386513" y="1062038"/>
              <a:ext cx="257175" cy="9525"/>
            </a:xfrm>
            <a:custGeom>
              <a:avLst/>
              <a:gdLst/>
              <a:ahLst/>
              <a:cxnLst>
                <a:cxn ang="0">
                  <a:pos x="8" y="0"/>
                </a:cxn>
                <a:cxn ang="0">
                  <a:pos x="424" y="0"/>
                </a:cxn>
                <a:cxn ang="0">
                  <a:pos x="432" y="8"/>
                </a:cxn>
                <a:cxn ang="0">
                  <a:pos x="424" y="16"/>
                </a:cxn>
                <a:cxn ang="0">
                  <a:pos x="8" y="16"/>
                </a:cxn>
                <a:cxn ang="0">
                  <a:pos x="0" y="8"/>
                </a:cxn>
                <a:cxn ang="0">
                  <a:pos x="8" y="0"/>
                </a:cxn>
              </a:cxnLst>
              <a:rect l="0" t="0" r="r" b="b"/>
              <a:pathLst>
                <a:path w="432" h="16">
                  <a:moveTo>
                    <a:pt x="8" y="0"/>
                  </a:moveTo>
                  <a:lnTo>
                    <a:pt x="424" y="0"/>
                  </a:lnTo>
                  <a:cubicBezTo>
                    <a:pt x="429" y="0"/>
                    <a:pt x="432" y="4"/>
                    <a:pt x="432" y="8"/>
                  </a:cubicBezTo>
                  <a:cubicBezTo>
                    <a:pt x="432" y="13"/>
                    <a:pt x="429" y="16"/>
                    <a:pt x="424" y="16"/>
                  </a:cubicBezTo>
                  <a:lnTo>
                    <a:pt x="8" y="16"/>
                  </a:lnTo>
                  <a:cubicBezTo>
                    <a:pt x="4" y="16"/>
                    <a:pt x="0" y="13"/>
                    <a:pt x="0" y="8"/>
                  </a:cubicBezTo>
                  <a:cubicBezTo>
                    <a:pt x="0" y="4"/>
                    <a:pt x="4" y="0"/>
                    <a:pt x="8" y="0"/>
                  </a:cubicBez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292" name="Oval 202"/>
            <p:cNvSpPr>
              <a:spLocks noChangeArrowheads="1"/>
            </p:cNvSpPr>
            <p:nvPr/>
          </p:nvSpPr>
          <p:spPr bwMode="auto">
            <a:xfrm>
              <a:off x="6467475" y="1019175"/>
              <a:ext cx="95250" cy="104775"/>
            </a:xfrm>
            <a:prstGeom prst="ellipse">
              <a:avLst/>
            </a:prstGeom>
            <a:solidFill>
              <a:srgbClr val="6633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93" name="Freeform 203"/>
            <p:cNvSpPr>
              <a:spLocks noEditPoints="1"/>
            </p:cNvSpPr>
            <p:nvPr/>
          </p:nvSpPr>
          <p:spPr bwMode="auto">
            <a:xfrm>
              <a:off x="6462713" y="1014413"/>
              <a:ext cx="104775" cy="114300"/>
            </a:xfrm>
            <a:custGeom>
              <a:avLst/>
              <a:gdLst/>
              <a:ahLst/>
              <a:cxnLst>
                <a:cxn ang="0">
                  <a:pos x="176" y="98"/>
                </a:cxn>
                <a:cxn ang="0">
                  <a:pos x="169" y="135"/>
                </a:cxn>
                <a:cxn ang="0">
                  <a:pos x="150" y="165"/>
                </a:cxn>
                <a:cxn ang="0">
                  <a:pos x="121" y="185"/>
                </a:cxn>
                <a:cxn ang="0">
                  <a:pos x="87" y="192"/>
                </a:cxn>
                <a:cxn ang="0">
                  <a:pos x="53" y="184"/>
                </a:cxn>
                <a:cxn ang="0">
                  <a:pos x="26" y="163"/>
                </a:cxn>
                <a:cxn ang="0">
                  <a:pos x="7" y="132"/>
                </a:cxn>
                <a:cxn ang="0">
                  <a:pos x="1" y="95"/>
                </a:cxn>
                <a:cxn ang="0">
                  <a:pos x="8" y="58"/>
                </a:cxn>
                <a:cxn ang="0">
                  <a:pos x="28" y="28"/>
                </a:cxn>
                <a:cxn ang="0">
                  <a:pos x="56" y="8"/>
                </a:cxn>
                <a:cxn ang="0">
                  <a:pos x="90" y="1"/>
                </a:cxn>
                <a:cxn ang="0">
                  <a:pos x="124" y="9"/>
                </a:cxn>
                <a:cxn ang="0">
                  <a:pos x="152" y="30"/>
                </a:cxn>
                <a:cxn ang="0">
                  <a:pos x="170" y="61"/>
                </a:cxn>
                <a:cxn ang="0">
                  <a:pos x="155" y="64"/>
                </a:cxn>
                <a:cxn ang="0">
                  <a:pos x="139" y="39"/>
                </a:cxn>
                <a:cxn ang="0">
                  <a:pos x="115" y="22"/>
                </a:cxn>
                <a:cxn ang="0">
                  <a:pos x="87" y="16"/>
                </a:cxn>
                <a:cxn ang="0">
                  <a:pos x="59" y="23"/>
                </a:cxn>
                <a:cxn ang="0">
                  <a:pos x="37" y="41"/>
                </a:cxn>
                <a:cxn ang="0">
                  <a:pos x="21" y="67"/>
                </a:cxn>
                <a:cxn ang="0">
                  <a:pos x="16" y="98"/>
                </a:cxn>
                <a:cxn ang="0">
                  <a:pos x="22" y="129"/>
                </a:cxn>
                <a:cxn ang="0">
                  <a:pos x="39" y="154"/>
                </a:cxn>
                <a:cxn ang="0">
                  <a:pos x="62" y="171"/>
                </a:cxn>
                <a:cxn ang="0">
                  <a:pos x="90" y="177"/>
                </a:cxn>
                <a:cxn ang="0">
                  <a:pos x="118" y="170"/>
                </a:cxn>
                <a:cxn ang="0">
                  <a:pos x="141" y="152"/>
                </a:cxn>
                <a:cxn ang="0">
                  <a:pos x="156" y="126"/>
                </a:cxn>
                <a:cxn ang="0">
                  <a:pos x="161" y="95"/>
                </a:cxn>
                <a:cxn ang="0">
                  <a:pos x="155" y="64"/>
                </a:cxn>
              </a:cxnLst>
              <a:rect l="0" t="0" r="r" b="b"/>
              <a:pathLst>
                <a:path w="177" h="193">
                  <a:moveTo>
                    <a:pt x="176" y="95"/>
                  </a:moveTo>
                  <a:cubicBezTo>
                    <a:pt x="177" y="96"/>
                    <a:pt x="177" y="97"/>
                    <a:pt x="176" y="98"/>
                  </a:cubicBezTo>
                  <a:lnTo>
                    <a:pt x="170" y="132"/>
                  </a:lnTo>
                  <a:cubicBezTo>
                    <a:pt x="170" y="133"/>
                    <a:pt x="170" y="134"/>
                    <a:pt x="169" y="135"/>
                  </a:cubicBezTo>
                  <a:lnTo>
                    <a:pt x="152" y="163"/>
                  </a:lnTo>
                  <a:cubicBezTo>
                    <a:pt x="152" y="164"/>
                    <a:pt x="151" y="164"/>
                    <a:pt x="150" y="165"/>
                  </a:cubicBezTo>
                  <a:lnTo>
                    <a:pt x="124" y="184"/>
                  </a:lnTo>
                  <a:cubicBezTo>
                    <a:pt x="123" y="185"/>
                    <a:pt x="122" y="185"/>
                    <a:pt x="121" y="185"/>
                  </a:cubicBezTo>
                  <a:lnTo>
                    <a:pt x="90" y="192"/>
                  </a:lnTo>
                  <a:cubicBezTo>
                    <a:pt x="89" y="193"/>
                    <a:pt x="88" y="193"/>
                    <a:pt x="87" y="192"/>
                  </a:cubicBezTo>
                  <a:lnTo>
                    <a:pt x="56" y="185"/>
                  </a:lnTo>
                  <a:cubicBezTo>
                    <a:pt x="55" y="185"/>
                    <a:pt x="54" y="185"/>
                    <a:pt x="53" y="184"/>
                  </a:cubicBezTo>
                  <a:lnTo>
                    <a:pt x="28" y="165"/>
                  </a:lnTo>
                  <a:cubicBezTo>
                    <a:pt x="27" y="164"/>
                    <a:pt x="26" y="164"/>
                    <a:pt x="26" y="163"/>
                  </a:cubicBezTo>
                  <a:lnTo>
                    <a:pt x="8" y="135"/>
                  </a:lnTo>
                  <a:cubicBezTo>
                    <a:pt x="7" y="134"/>
                    <a:pt x="7" y="133"/>
                    <a:pt x="7" y="132"/>
                  </a:cubicBezTo>
                  <a:lnTo>
                    <a:pt x="1" y="98"/>
                  </a:lnTo>
                  <a:cubicBezTo>
                    <a:pt x="0" y="97"/>
                    <a:pt x="0" y="96"/>
                    <a:pt x="1" y="95"/>
                  </a:cubicBezTo>
                  <a:lnTo>
                    <a:pt x="7" y="61"/>
                  </a:lnTo>
                  <a:cubicBezTo>
                    <a:pt x="7" y="60"/>
                    <a:pt x="7" y="59"/>
                    <a:pt x="8" y="58"/>
                  </a:cubicBezTo>
                  <a:lnTo>
                    <a:pt x="26" y="30"/>
                  </a:lnTo>
                  <a:cubicBezTo>
                    <a:pt x="26" y="29"/>
                    <a:pt x="27" y="29"/>
                    <a:pt x="28" y="28"/>
                  </a:cubicBezTo>
                  <a:lnTo>
                    <a:pt x="53" y="9"/>
                  </a:lnTo>
                  <a:cubicBezTo>
                    <a:pt x="54" y="8"/>
                    <a:pt x="55" y="8"/>
                    <a:pt x="56" y="8"/>
                  </a:cubicBezTo>
                  <a:lnTo>
                    <a:pt x="87" y="1"/>
                  </a:lnTo>
                  <a:cubicBezTo>
                    <a:pt x="88" y="0"/>
                    <a:pt x="89" y="0"/>
                    <a:pt x="90" y="1"/>
                  </a:cubicBezTo>
                  <a:lnTo>
                    <a:pt x="121" y="8"/>
                  </a:lnTo>
                  <a:cubicBezTo>
                    <a:pt x="122" y="8"/>
                    <a:pt x="123" y="8"/>
                    <a:pt x="124" y="9"/>
                  </a:cubicBezTo>
                  <a:lnTo>
                    <a:pt x="150" y="28"/>
                  </a:lnTo>
                  <a:cubicBezTo>
                    <a:pt x="151" y="29"/>
                    <a:pt x="152" y="29"/>
                    <a:pt x="152" y="30"/>
                  </a:cubicBezTo>
                  <a:lnTo>
                    <a:pt x="169" y="58"/>
                  </a:lnTo>
                  <a:cubicBezTo>
                    <a:pt x="170" y="59"/>
                    <a:pt x="170" y="60"/>
                    <a:pt x="170" y="61"/>
                  </a:cubicBezTo>
                  <a:lnTo>
                    <a:pt x="176" y="95"/>
                  </a:lnTo>
                  <a:close/>
                  <a:moveTo>
                    <a:pt x="155" y="64"/>
                  </a:moveTo>
                  <a:lnTo>
                    <a:pt x="156" y="67"/>
                  </a:lnTo>
                  <a:lnTo>
                    <a:pt x="139" y="39"/>
                  </a:lnTo>
                  <a:lnTo>
                    <a:pt x="141" y="41"/>
                  </a:lnTo>
                  <a:lnTo>
                    <a:pt x="115" y="22"/>
                  </a:lnTo>
                  <a:lnTo>
                    <a:pt x="118" y="23"/>
                  </a:lnTo>
                  <a:lnTo>
                    <a:pt x="87" y="16"/>
                  </a:lnTo>
                  <a:lnTo>
                    <a:pt x="90" y="16"/>
                  </a:lnTo>
                  <a:lnTo>
                    <a:pt x="59" y="23"/>
                  </a:lnTo>
                  <a:lnTo>
                    <a:pt x="62" y="22"/>
                  </a:lnTo>
                  <a:lnTo>
                    <a:pt x="37" y="41"/>
                  </a:lnTo>
                  <a:lnTo>
                    <a:pt x="39" y="39"/>
                  </a:lnTo>
                  <a:lnTo>
                    <a:pt x="21" y="67"/>
                  </a:lnTo>
                  <a:lnTo>
                    <a:pt x="22" y="64"/>
                  </a:lnTo>
                  <a:lnTo>
                    <a:pt x="16" y="98"/>
                  </a:lnTo>
                  <a:lnTo>
                    <a:pt x="16" y="95"/>
                  </a:lnTo>
                  <a:lnTo>
                    <a:pt x="22" y="129"/>
                  </a:lnTo>
                  <a:lnTo>
                    <a:pt x="21" y="126"/>
                  </a:lnTo>
                  <a:lnTo>
                    <a:pt x="39" y="154"/>
                  </a:lnTo>
                  <a:lnTo>
                    <a:pt x="37" y="152"/>
                  </a:lnTo>
                  <a:lnTo>
                    <a:pt x="62" y="171"/>
                  </a:lnTo>
                  <a:lnTo>
                    <a:pt x="59" y="170"/>
                  </a:lnTo>
                  <a:lnTo>
                    <a:pt x="90" y="177"/>
                  </a:lnTo>
                  <a:lnTo>
                    <a:pt x="87" y="177"/>
                  </a:lnTo>
                  <a:lnTo>
                    <a:pt x="118" y="170"/>
                  </a:lnTo>
                  <a:lnTo>
                    <a:pt x="115" y="171"/>
                  </a:lnTo>
                  <a:lnTo>
                    <a:pt x="141" y="152"/>
                  </a:lnTo>
                  <a:lnTo>
                    <a:pt x="139" y="154"/>
                  </a:lnTo>
                  <a:lnTo>
                    <a:pt x="156" y="126"/>
                  </a:lnTo>
                  <a:lnTo>
                    <a:pt x="155" y="129"/>
                  </a:lnTo>
                  <a:lnTo>
                    <a:pt x="161" y="95"/>
                  </a:lnTo>
                  <a:lnTo>
                    <a:pt x="161" y="98"/>
                  </a:lnTo>
                  <a:lnTo>
                    <a:pt x="155" y="64"/>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294" name="Rectangle 204"/>
            <p:cNvSpPr>
              <a:spLocks noChangeArrowheads="1"/>
            </p:cNvSpPr>
            <p:nvPr/>
          </p:nvSpPr>
          <p:spPr bwMode="auto">
            <a:xfrm>
              <a:off x="6667500" y="971550"/>
              <a:ext cx="189547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Glucose content (root)</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68" name="ZoneTexte 67"/>
          <p:cNvSpPr txBox="1"/>
          <p:nvPr/>
        </p:nvSpPr>
        <p:spPr>
          <a:xfrm rot="16200000">
            <a:off x="-511654" y="5012193"/>
            <a:ext cx="1188146" cy="307777"/>
          </a:xfrm>
          <a:prstGeom prst="rect">
            <a:avLst/>
          </a:prstGeom>
          <a:noFill/>
        </p:spPr>
        <p:txBody>
          <a:bodyPr wrap="none" rtlCol="0">
            <a:spAutoFit/>
          </a:bodyPr>
          <a:lstStyle/>
          <a:p>
            <a:r>
              <a:rPr lang="fr-FR" sz="1400" b="1" dirty="0" smtClean="0">
                <a:solidFill>
                  <a:srgbClr val="FF0000"/>
                </a:solidFill>
                <a:latin typeface="Times New Roman" pitchFamily="18" charset="0"/>
                <a:cs typeface="Times New Roman" pitchFamily="18" charset="0"/>
              </a:rPr>
              <a:t>UI/g DM-ND</a:t>
            </a:r>
            <a:endParaRPr lang="fr-FR" sz="1400" b="1" dirty="0">
              <a:solidFill>
                <a:srgbClr val="FF0000"/>
              </a:solidFill>
              <a:latin typeface="Times New Roman" pitchFamily="18" charset="0"/>
              <a:cs typeface="Times New Roman" pitchFamily="18" charset="0"/>
            </a:endParaRPr>
          </a:p>
        </p:txBody>
      </p:sp>
      <p:sp>
        <p:nvSpPr>
          <p:cNvPr id="70" name="ZoneTexte 69"/>
          <p:cNvSpPr txBox="1"/>
          <p:nvPr/>
        </p:nvSpPr>
        <p:spPr>
          <a:xfrm rot="16200000">
            <a:off x="4019116" y="4888552"/>
            <a:ext cx="1226618" cy="307777"/>
          </a:xfrm>
          <a:prstGeom prst="rect">
            <a:avLst/>
          </a:prstGeom>
          <a:noFill/>
        </p:spPr>
        <p:txBody>
          <a:bodyPr wrap="none" rtlCol="0">
            <a:spAutoFit/>
          </a:bodyPr>
          <a:lstStyle/>
          <a:p>
            <a:r>
              <a:rPr lang="fr-FR" sz="1400" b="1" dirty="0" smtClean="0">
                <a:solidFill>
                  <a:srgbClr val="663300"/>
                </a:solidFill>
                <a:latin typeface="Times New Roman" pitchFamily="18" charset="0"/>
                <a:cs typeface="Times New Roman" pitchFamily="18" charset="0"/>
              </a:rPr>
              <a:t>mg/g DM-ND</a:t>
            </a:r>
            <a:endParaRPr lang="fr-FR" sz="1400" b="1" dirty="0">
              <a:solidFill>
                <a:srgbClr val="663300"/>
              </a:solidFill>
              <a:latin typeface="Times New Roman" pitchFamily="18" charset="0"/>
              <a:cs typeface="Times New Roman" pitchFamily="18" charset="0"/>
            </a:endParaRPr>
          </a:p>
        </p:txBody>
      </p:sp>
      <p:grpSp>
        <p:nvGrpSpPr>
          <p:cNvPr id="212" name="Groupe 294"/>
          <p:cNvGrpSpPr/>
          <p:nvPr/>
        </p:nvGrpSpPr>
        <p:grpSpPr>
          <a:xfrm>
            <a:off x="5143504" y="2643182"/>
            <a:ext cx="4008437" cy="3786214"/>
            <a:chOff x="4872038" y="2668588"/>
            <a:chExt cx="4008437" cy="3576638"/>
          </a:xfrm>
        </p:grpSpPr>
        <p:sp>
          <p:nvSpPr>
            <p:cNvPr id="296" name="Rectangle 9"/>
            <p:cNvSpPr>
              <a:spLocks noChangeArrowheads="1"/>
            </p:cNvSpPr>
            <p:nvPr/>
          </p:nvSpPr>
          <p:spPr bwMode="auto">
            <a:xfrm>
              <a:off x="5170488" y="2755900"/>
              <a:ext cx="3544888" cy="288925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297" name="Freeform 10"/>
            <p:cNvSpPr>
              <a:spLocks noEditPoints="1"/>
            </p:cNvSpPr>
            <p:nvPr/>
          </p:nvSpPr>
          <p:spPr bwMode="auto">
            <a:xfrm>
              <a:off x="5160963" y="2755900"/>
              <a:ext cx="3565525" cy="2889250"/>
            </a:xfrm>
            <a:custGeom>
              <a:avLst/>
              <a:gdLst/>
              <a:ahLst/>
              <a:cxnLst>
                <a:cxn ang="0">
                  <a:pos x="0" y="8"/>
                </a:cxn>
                <a:cxn ang="0">
                  <a:pos x="8" y="0"/>
                </a:cxn>
                <a:cxn ang="0">
                  <a:pos x="5368" y="0"/>
                </a:cxn>
                <a:cxn ang="0">
                  <a:pos x="5376" y="8"/>
                </a:cxn>
                <a:cxn ang="0">
                  <a:pos x="5376" y="4136"/>
                </a:cxn>
                <a:cxn ang="0">
                  <a:pos x="5368" y="4144"/>
                </a:cxn>
                <a:cxn ang="0">
                  <a:pos x="8" y="4144"/>
                </a:cxn>
                <a:cxn ang="0">
                  <a:pos x="0" y="4136"/>
                </a:cxn>
                <a:cxn ang="0">
                  <a:pos x="0" y="8"/>
                </a:cxn>
                <a:cxn ang="0">
                  <a:pos x="16" y="4136"/>
                </a:cxn>
                <a:cxn ang="0">
                  <a:pos x="8" y="4128"/>
                </a:cxn>
                <a:cxn ang="0">
                  <a:pos x="5368" y="4128"/>
                </a:cxn>
                <a:cxn ang="0">
                  <a:pos x="5360" y="4136"/>
                </a:cxn>
                <a:cxn ang="0">
                  <a:pos x="5360" y="8"/>
                </a:cxn>
                <a:cxn ang="0">
                  <a:pos x="5368" y="16"/>
                </a:cxn>
                <a:cxn ang="0">
                  <a:pos x="8" y="16"/>
                </a:cxn>
                <a:cxn ang="0">
                  <a:pos x="16" y="8"/>
                </a:cxn>
                <a:cxn ang="0">
                  <a:pos x="16" y="4136"/>
                </a:cxn>
              </a:cxnLst>
              <a:rect l="0" t="0" r="r" b="b"/>
              <a:pathLst>
                <a:path w="5376" h="4144">
                  <a:moveTo>
                    <a:pt x="0" y="8"/>
                  </a:moveTo>
                  <a:cubicBezTo>
                    <a:pt x="0" y="4"/>
                    <a:pt x="4" y="0"/>
                    <a:pt x="8" y="0"/>
                  </a:cubicBezTo>
                  <a:lnTo>
                    <a:pt x="5368" y="0"/>
                  </a:lnTo>
                  <a:cubicBezTo>
                    <a:pt x="5373" y="0"/>
                    <a:pt x="5376" y="4"/>
                    <a:pt x="5376" y="8"/>
                  </a:cubicBezTo>
                  <a:lnTo>
                    <a:pt x="5376" y="4136"/>
                  </a:lnTo>
                  <a:cubicBezTo>
                    <a:pt x="5376" y="4141"/>
                    <a:pt x="5373" y="4144"/>
                    <a:pt x="5368" y="4144"/>
                  </a:cubicBezTo>
                  <a:lnTo>
                    <a:pt x="8" y="4144"/>
                  </a:lnTo>
                  <a:cubicBezTo>
                    <a:pt x="4" y="4144"/>
                    <a:pt x="0" y="4141"/>
                    <a:pt x="0" y="4136"/>
                  </a:cubicBezTo>
                  <a:lnTo>
                    <a:pt x="0" y="8"/>
                  </a:lnTo>
                  <a:close/>
                  <a:moveTo>
                    <a:pt x="16" y="4136"/>
                  </a:moveTo>
                  <a:lnTo>
                    <a:pt x="8" y="4128"/>
                  </a:lnTo>
                  <a:lnTo>
                    <a:pt x="5368" y="4128"/>
                  </a:lnTo>
                  <a:lnTo>
                    <a:pt x="5360" y="4136"/>
                  </a:lnTo>
                  <a:lnTo>
                    <a:pt x="5360" y="8"/>
                  </a:lnTo>
                  <a:lnTo>
                    <a:pt x="5368" y="16"/>
                  </a:lnTo>
                  <a:lnTo>
                    <a:pt x="8" y="16"/>
                  </a:lnTo>
                  <a:lnTo>
                    <a:pt x="16" y="8"/>
                  </a:lnTo>
                  <a:lnTo>
                    <a:pt x="16" y="4136"/>
                  </a:lnTo>
                  <a:close/>
                </a:path>
              </a:pathLst>
            </a:custGeom>
            <a:solidFill>
              <a:srgbClr val="000000"/>
            </a:solidFill>
            <a:ln w="7"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298" name="Rectangle 11"/>
            <p:cNvSpPr>
              <a:spLocks noChangeArrowheads="1"/>
            </p:cNvSpPr>
            <p:nvPr/>
          </p:nvSpPr>
          <p:spPr bwMode="auto">
            <a:xfrm>
              <a:off x="5160963" y="2755900"/>
              <a:ext cx="20638" cy="2889250"/>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99" name="Freeform 12"/>
            <p:cNvSpPr>
              <a:spLocks noEditPoints="1"/>
            </p:cNvSpPr>
            <p:nvPr/>
          </p:nvSpPr>
          <p:spPr bwMode="auto">
            <a:xfrm>
              <a:off x="5118100" y="2744788"/>
              <a:ext cx="52388" cy="2911475"/>
            </a:xfrm>
            <a:custGeom>
              <a:avLst/>
              <a:gdLst/>
              <a:ahLst/>
              <a:cxnLst>
                <a:cxn ang="0">
                  <a:pos x="0" y="1820"/>
                </a:cxn>
                <a:cxn ang="0">
                  <a:pos x="33" y="1820"/>
                </a:cxn>
                <a:cxn ang="0">
                  <a:pos x="33" y="1834"/>
                </a:cxn>
                <a:cxn ang="0">
                  <a:pos x="0" y="1834"/>
                </a:cxn>
                <a:cxn ang="0">
                  <a:pos x="0" y="1820"/>
                </a:cxn>
                <a:cxn ang="0">
                  <a:pos x="0" y="1460"/>
                </a:cxn>
                <a:cxn ang="0">
                  <a:pos x="33" y="1460"/>
                </a:cxn>
                <a:cxn ang="0">
                  <a:pos x="33" y="1474"/>
                </a:cxn>
                <a:cxn ang="0">
                  <a:pos x="0" y="1474"/>
                </a:cxn>
                <a:cxn ang="0">
                  <a:pos x="0" y="1460"/>
                </a:cxn>
                <a:cxn ang="0">
                  <a:pos x="0" y="1094"/>
                </a:cxn>
                <a:cxn ang="0">
                  <a:pos x="33" y="1094"/>
                </a:cxn>
                <a:cxn ang="0">
                  <a:pos x="33" y="1108"/>
                </a:cxn>
                <a:cxn ang="0">
                  <a:pos x="0" y="1108"/>
                </a:cxn>
                <a:cxn ang="0">
                  <a:pos x="0" y="1094"/>
                </a:cxn>
                <a:cxn ang="0">
                  <a:pos x="0" y="727"/>
                </a:cxn>
                <a:cxn ang="0">
                  <a:pos x="33" y="727"/>
                </a:cxn>
                <a:cxn ang="0">
                  <a:pos x="33" y="741"/>
                </a:cxn>
                <a:cxn ang="0">
                  <a:pos x="0" y="741"/>
                </a:cxn>
                <a:cxn ang="0">
                  <a:pos x="0" y="727"/>
                </a:cxn>
                <a:cxn ang="0">
                  <a:pos x="0" y="367"/>
                </a:cxn>
                <a:cxn ang="0">
                  <a:pos x="33" y="367"/>
                </a:cxn>
                <a:cxn ang="0">
                  <a:pos x="33" y="381"/>
                </a:cxn>
                <a:cxn ang="0">
                  <a:pos x="0" y="381"/>
                </a:cxn>
                <a:cxn ang="0">
                  <a:pos x="0" y="367"/>
                </a:cxn>
                <a:cxn ang="0">
                  <a:pos x="0" y="0"/>
                </a:cxn>
                <a:cxn ang="0">
                  <a:pos x="33" y="0"/>
                </a:cxn>
                <a:cxn ang="0">
                  <a:pos x="33" y="14"/>
                </a:cxn>
                <a:cxn ang="0">
                  <a:pos x="0" y="14"/>
                </a:cxn>
                <a:cxn ang="0">
                  <a:pos x="0" y="0"/>
                </a:cxn>
              </a:cxnLst>
              <a:rect l="0" t="0" r="r" b="b"/>
              <a:pathLst>
                <a:path w="33" h="1834">
                  <a:moveTo>
                    <a:pt x="0" y="1820"/>
                  </a:moveTo>
                  <a:lnTo>
                    <a:pt x="33" y="1820"/>
                  </a:lnTo>
                  <a:lnTo>
                    <a:pt x="33" y="1834"/>
                  </a:lnTo>
                  <a:lnTo>
                    <a:pt x="0" y="1834"/>
                  </a:lnTo>
                  <a:lnTo>
                    <a:pt x="0" y="1820"/>
                  </a:lnTo>
                  <a:close/>
                  <a:moveTo>
                    <a:pt x="0" y="1460"/>
                  </a:moveTo>
                  <a:lnTo>
                    <a:pt x="33" y="1460"/>
                  </a:lnTo>
                  <a:lnTo>
                    <a:pt x="33" y="1474"/>
                  </a:lnTo>
                  <a:lnTo>
                    <a:pt x="0" y="1474"/>
                  </a:lnTo>
                  <a:lnTo>
                    <a:pt x="0" y="1460"/>
                  </a:lnTo>
                  <a:close/>
                  <a:moveTo>
                    <a:pt x="0" y="1094"/>
                  </a:moveTo>
                  <a:lnTo>
                    <a:pt x="33" y="1094"/>
                  </a:lnTo>
                  <a:lnTo>
                    <a:pt x="33" y="1108"/>
                  </a:lnTo>
                  <a:lnTo>
                    <a:pt x="0" y="1108"/>
                  </a:lnTo>
                  <a:lnTo>
                    <a:pt x="0" y="1094"/>
                  </a:lnTo>
                  <a:close/>
                  <a:moveTo>
                    <a:pt x="0" y="727"/>
                  </a:moveTo>
                  <a:lnTo>
                    <a:pt x="33" y="727"/>
                  </a:lnTo>
                  <a:lnTo>
                    <a:pt x="33" y="741"/>
                  </a:lnTo>
                  <a:lnTo>
                    <a:pt x="0" y="741"/>
                  </a:lnTo>
                  <a:lnTo>
                    <a:pt x="0" y="727"/>
                  </a:lnTo>
                  <a:close/>
                  <a:moveTo>
                    <a:pt x="0" y="367"/>
                  </a:moveTo>
                  <a:lnTo>
                    <a:pt x="33" y="367"/>
                  </a:lnTo>
                  <a:lnTo>
                    <a:pt x="33" y="381"/>
                  </a:lnTo>
                  <a:lnTo>
                    <a:pt x="0" y="381"/>
                  </a:lnTo>
                  <a:lnTo>
                    <a:pt x="0" y="367"/>
                  </a:lnTo>
                  <a:close/>
                  <a:moveTo>
                    <a:pt x="0" y="0"/>
                  </a:moveTo>
                  <a:lnTo>
                    <a:pt x="33" y="0"/>
                  </a:lnTo>
                  <a:lnTo>
                    <a:pt x="33" y="14"/>
                  </a:lnTo>
                  <a:lnTo>
                    <a:pt x="0" y="14"/>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300" name="Rectangle 13"/>
            <p:cNvSpPr>
              <a:spLocks noChangeArrowheads="1"/>
            </p:cNvSpPr>
            <p:nvPr/>
          </p:nvSpPr>
          <p:spPr bwMode="auto">
            <a:xfrm>
              <a:off x="5165725" y="5634038"/>
              <a:ext cx="3556000" cy="11113"/>
            </a:xfrm>
            <a:prstGeom prst="rect">
              <a:avLst/>
            </a:prstGeom>
            <a:solidFill>
              <a:srgbClr val="000000"/>
            </a:solidFill>
            <a:ln w="7"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301" name="Freeform 14"/>
            <p:cNvSpPr>
              <a:spLocks noEditPoints="1"/>
            </p:cNvSpPr>
            <p:nvPr/>
          </p:nvSpPr>
          <p:spPr bwMode="auto">
            <a:xfrm>
              <a:off x="5160963" y="5638800"/>
              <a:ext cx="3565525" cy="57150"/>
            </a:xfrm>
            <a:custGeom>
              <a:avLst/>
              <a:gdLst/>
              <a:ahLst/>
              <a:cxnLst>
                <a:cxn ang="0">
                  <a:pos x="6" y="0"/>
                </a:cxn>
                <a:cxn ang="0">
                  <a:pos x="6" y="36"/>
                </a:cxn>
                <a:cxn ang="0">
                  <a:pos x="0" y="36"/>
                </a:cxn>
                <a:cxn ang="0">
                  <a:pos x="0" y="0"/>
                </a:cxn>
                <a:cxn ang="0">
                  <a:pos x="6" y="0"/>
                </a:cxn>
                <a:cxn ang="0">
                  <a:pos x="454" y="0"/>
                </a:cxn>
                <a:cxn ang="0">
                  <a:pos x="454" y="36"/>
                </a:cxn>
                <a:cxn ang="0">
                  <a:pos x="447" y="36"/>
                </a:cxn>
                <a:cxn ang="0">
                  <a:pos x="447" y="0"/>
                </a:cxn>
                <a:cxn ang="0">
                  <a:pos x="454" y="0"/>
                </a:cxn>
                <a:cxn ang="0">
                  <a:pos x="902" y="0"/>
                </a:cxn>
                <a:cxn ang="0">
                  <a:pos x="902" y="36"/>
                </a:cxn>
                <a:cxn ang="0">
                  <a:pos x="895" y="36"/>
                </a:cxn>
                <a:cxn ang="0">
                  <a:pos x="895" y="0"/>
                </a:cxn>
                <a:cxn ang="0">
                  <a:pos x="902" y="0"/>
                </a:cxn>
                <a:cxn ang="0">
                  <a:pos x="1350" y="0"/>
                </a:cxn>
                <a:cxn ang="0">
                  <a:pos x="1350" y="36"/>
                </a:cxn>
                <a:cxn ang="0">
                  <a:pos x="1343" y="36"/>
                </a:cxn>
                <a:cxn ang="0">
                  <a:pos x="1343" y="0"/>
                </a:cxn>
                <a:cxn ang="0">
                  <a:pos x="1350" y="0"/>
                </a:cxn>
                <a:cxn ang="0">
                  <a:pos x="1798" y="0"/>
                </a:cxn>
                <a:cxn ang="0">
                  <a:pos x="1798" y="36"/>
                </a:cxn>
                <a:cxn ang="0">
                  <a:pos x="1791" y="36"/>
                </a:cxn>
                <a:cxn ang="0">
                  <a:pos x="1791" y="0"/>
                </a:cxn>
                <a:cxn ang="0">
                  <a:pos x="1798" y="0"/>
                </a:cxn>
                <a:cxn ang="0">
                  <a:pos x="2246" y="0"/>
                </a:cxn>
                <a:cxn ang="0">
                  <a:pos x="2246" y="36"/>
                </a:cxn>
                <a:cxn ang="0">
                  <a:pos x="2239" y="36"/>
                </a:cxn>
                <a:cxn ang="0">
                  <a:pos x="2239" y="0"/>
                </a:cxn>
                <a:cxn ang="0">
                  <a:pos x="2246" y="0"/>
                </a:cxn>
              </a:cxnLst>
              <a:rect l="0" t="0" r="r" b="b"/>
              <a:pathLst>
                <a:path w="2246" h="36">
                  <a:moveTo>
                    <a:pt x="6" y="0"/>
                  </a:moveTo>
                  <a:lnTo>
                    <a:pt x="6" y="36"/>
                  </a:lnTo>
                  <a:lnTo>
                    <a:pt x="0" y="36"/>
                  </a:lnTo>
                  <a:lnTo>
                    <a:pt x="0" y="0"/>
                  </a:lnTo>
                  <a:lnTo>
                    <a:pt x="6" y="0"/>
                  </a:lnTo>
                  <a:close/>
                  <a:moveTo>
                    <a:pt x="454" y="0"/>
                  </a:moveTo>
                  <a:lnTo>
                    <a:pt x="454" y="36"/>
                  </a:lnTo>
                  <a:lnTo>
                    <a:pt x="447" y="36"/>
                  </a:lnTo>
                  <a:lnTo>
                    <a:pt x="447" y="0"/>
                  </a:lnTo>
                  <a:lnTo>
                    <a:pt x="454" y="0"/>
                  </a:lnTo>
                  <a:close/>
                  <a:moveTo>
                    <a:pt x="902" y="0"/>
                  </a:moveTo>
                  <a:lnTo>
                    <a:pt x="902" y="36"/>
                  </a:lnTo>
                  <a:lnTo>
                    <a:pt x="895" y="36"/>
                  </a:lnTo>
                  <a:lnTo>
                    <a:pt x="895" y="0"/>
                  </a:lnTo>
                  <a:lnTo>
                    <a:pt x="902" y="0"/>
                  </a:lnTo>
                  <a:close/>
                  <a:moveTo>
                    <a:pt x="1350" y="0"/>
                  </a:moveTo>
                  <a:lnTo>
                    <a:pt x="1350" y="36"/>
                  </a:lnTo>
                  <a:lnTo>
                    <a:pt x="1343" y="36"/>
                  </a:lnTo>
                  <a:lnTo>
                    <a:pt x="1343" y="0"/>
                  </a:lnTo>
                  <a:lnTo>
                    <a:pt x="1350" y="0"/>
                  </a:lnTo>
                  <a:close/>
                  <a:moveTo>
                    <a:pt x="1798" y="0"/>
                  </a:moveTo>
                  <a:lnTo>
                    <a:pt x="1798" y="36"/>
                  </a:lnTo>
                  <a:lnTo>
                    <a:pt x="1791" y="36"/>
                  </a:lnTo>
                  <a:lnTo>
                    <a:pt x="1791" y="0"/>
                  </a:lnTo>
                  <a:lnTo>
                    <a:pt x="1798" y="0"/>
                  </a:lnTo>
                  <a:close/>
                  <a:moveTo>
                    <a:pt x="2246" y="0"/>
                  </a:moveTo>
                  <a:lnTo>
                    <a:pt x="2246" y="36"/>
                  </a:lnTo>
                  <a:lnTo>
                    <a:pt x="2239" y="36"/>
                  </a:lnTo>
                  <a:lnTo>
                    <a:pt x="2239" y="0"/>
                  </a:lnTo>
                  <a:lnTo>
                    <a:pt x="2246" y="0"/>
                  </a:lnTo>
                  <a:close/>
                </a:path>
              </a:pathLst>
            </a:custGeom>
            <a:solidFill>
              <a:srgbClr val="000000"/>
            </a:solidFill>
            <a:ln w="7"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302" name="Freeform 15"/>
            <p:cNvSpPr>
              <a:spLocks noEditPoints="1"/>
            </p:cNvSpPr>
            <p:nvPr/>
          </p:nvSpPr>
          <p:spPr bwMode="auto">
            <a:xfrm>
              <a:off x="5143500" y="5427663"/>
              <a:ext cx="65088" cy="144463"/>
            </a:xfrm>
            <a:custGeom>
              <a:avLst/>
              <a:gdLst/>
              <a:ahLst/>
              <a:cxnLst>
                <a:cxn ang="0">
                  <a:pos x="21" y="91"/>
                </a:cxn>
                <a:cxn ang="0">
                  <a:pos x="21" y="46"/>
                </a:cxn>
                <a:cxn ang="0">
                  <a:pos x="21" y="0"/>
                </a:cxn>
                <a:cxn ang="0">
                  <a:pos x="21" y="91"/>
                </a:cxn>
                <a:cxn ang="0">
                  <a:pos x="0" y="91"/>
                </a:cxn>
                <a:cxn ang="0">
                  <a:pos x="41" y="91"/>
                </a:cxn>
                <a:cxn ang="0">
                  <a:pos x="0" y="91"/>
                </a:cxn>
                <a:cxn ang="0">
                  <a:pos x="0" y="0"/>
                </a:cxn>
                <a:cxn ang="0">
                  <a:pos x="41" y="0"/>
                </a:cxn>
                <a:cxn ang="0">
                  <a:pos x="0" y="0"/>
                </a:cxn>
              </a:cxnLst>
              <a:rect l="0" t="0" r="r" b="b"/>
              <a:pathLst>
                <a:path w="41" h="91">
                  <a:moveTo>
                    <a:pt x="21" y="91"/>
                  </a:moveTo>
                  <a:lnTo>
                    <a:pt x="21" y="46"/>
                  </a:lnTo>
                  <a:lnTo>
                    <a:pt x="21" y="0"/>
                  </a:lnTo>
                  <a:lnTo>
                    <a:pt x="21" y="91"/>
                  </a:lnTo>
                  <a:close/>
                  <a:moveTo>
                    <a:pt x="0" y="91"/>
                  </a:moveTo>
                  <a:lnTo>
                    <a:pt x="41" y="91"/>
                  </a:lnTo>
                  <a:lnTo>
                    <a:pt x="0" y="91"/>
                  </a:lnTo>
                  <a:close/>
                  <a:moveTo>
                    <a:pt x="0" y="0"/>
                  </a:moveTo>
                  <a:lnTo>
                    <a:pt x="41"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3" name="Freeform 16"/>
            <p:cNvSpPr>
              <a:spLocks noEditPoints="1"/>
            </p:cNvSpPr>
            <p:nvPr/>
          </p:nvSpPr>
          <p:spPr bwMode="auto">
            <a:xfrm>
              <a:off x="5143500" y="5421313"/>
              <a:ext cx="65088" cy="157163"/>
            </a:xfrm>
            <a:custGeom>
              <a:avLst/>
              <a:gdLst/>
              <a:ahLst/>
              <a:cxnLst>
                <a:cxn ang="0">
                  <a:pos x="17" y="95"/>
                </a:cxn>
                <a:cxn ang="0">
                  <a:pos x="17" y="50"/>
                </a:cxn>
                <a:cxn ang="0">
                  <a:pos x="17" y="4"/>
                </a:cxn>
                <a:cxn ang="0">
                  <a:pos x="24" y="4"/>
                </a:cxn>
                <a:cxn ang="0">
                  <a:pos x="24" y="50"/>
                </a:cxn>
                <a:cxn ang="0">
                  <a:pos x="24" y="95"/>
                </a:cxn>
                <a:cxn ang="0">
                  <a:pos x="17" y="95"/>
                </a:cxn>
                <a:cxn ang="0">
                  <a:pos x="0" y="92"/>
                </a:cxn>
                <a:cxn ang="0">
                  <a:pos x="41" y="92"/>
                </a:cxn>
                <a:cxn ang="0">
                  <a:pos x="41" y="99"/>
                </a:cxn>
                <a:cxn ang="0">
                  <a:pos x="0" y="99"/>
                </a:cxn>
                <a:cxn ang="0">
                  <a:pos x="0" y="92"/>
                </a:cxn>
                <a:cxn ang="0">
                  <a:pos x="0" y="0"/>
                </a:cxn>
                <a:cxn ang="0">
                  <a:pos x="41" y="0"/>
                </a:cxn>
                <a:cxn ang="0">
                  <a:pos x="41" y="7"/>
                </a:cxn>
                <a:cxn ang="0">
                  <a:pos x="0" y="7"/>
                </a:cxn>
                <a:cxn ang="0">
                  <a:pos x="0" y="0"/>
                </a:cxn>
              </a:cxnLst>
              <a:rect l="0" t="0" r="r" b="b"/>
              <a:pathLst>
                <a:path w="41" h="99">
                  <a:moveTo>
                    <a:pt x="17" y="95"/>
                  </a:moveTo>
                  <a:lnTo>
                    <a:pt x="17" y="50"/>
                  </a:lnTo>
                  <a:lnTo>
                    <a:pt x="17" y="4"/>
                  </a:lnTo>
                  <a:lnTo>
                    <a:pt x="24" y="4"/>
                  </a:lnTo>
                  <a:lnTo>
                    <a:pt x="24" y="50"/>
                  </a:lnTo>
                  <a:lnTo>
                    <a:pt x="24" y="95"/>
                  </a:lnTo>
                  <a:lnTo>
                    <a:pt x="17" y="95"/>
                  </a:lnTo>
                  <a:close/>
                  <a:moveTo>
                    <a:pt x="0" y="92"/>
                  </a:moveTo>
                  <a:lnTo>
                    <a:pt x="41" y="92"/>
                  </a:lnTo>
                  <a:lnTo>
                    <a:pt x="41" y="99"/>
                  </a:lnTo>
                  <a:lnTo>
                    <a:pt x="0" y="99"/>
                  </a:lnTo>
                  <a:lnTo>
                    <a:pt x="0" y="92"/>
                  </a:lnTo>
                  <a:close/>
                  <a:moveTo>
                    <a:pt x="0" y="0"/>
                  </a:moveTo>
                  <a:lnTo>
                    <a:pt x="41" y="0"/>
                  </a:lnTo>
                  <a:lnTo>
                    <a:pt x="41" y="7"/>
                  </a:lnTo>
                  <a:lnTo>
                    <a:pt x="0" y="7"/>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304" name="Freeform 17"/>
            <p:cNvSpPr>
              <a:spLocks noEditPoints="1"/>
            </p:cNvSpPr>
            <p:nvPr/>
          </p:nvSpPr>
          <p:spPr bwMode="auto">
            <a:xfrm>
              <a:off x="6300788" y="5383213"/>
              <a:ext cx="63500" cy="144463"/>
            </a:xfrm>
            <a:custGeom>
              <a:avLst/>
              <a:gdLst/>
              <a:ahLst/>
              <a:cxnLst>
                <a:cxn ang="0">
                  <a:pos x="20" y="91"/>
                </a:cxn>
                <a:cxn ang="0">
                  <a:pos x="20" y="45"/>
                </a:cxn>
                <a:cxn ang="0">
                  <a:pos x="20" y="0"/>
                </a:cxn>
                <a:cxn ang="0">
                  <a:pos x="20" y="91"/>
                </a:cxn>
                <a:cxn ang="0">
                  <a:pos x="0" y="91"/>
                </a:cxn>
                <a:cxn ang="0">
                  <a:pos x="40" y="91"/>
                </a:cxn>
                <a:cxn ang="0">
                  <a:pos x="0" y="91"/>
                </a:cxn>
                <a:cxn ang="0">
                  <a:pos x="0" y="0"/>
                </a:cxn>
                <a:cxn ang="0">
                  <a:pos x="40" y="0"/>
                </a:cxn>
                <a:cxn ang="0">
                  <a:pos x="0" y="0"/>
                </a:cxn>
              </a:cxnLst>
              <a:rect l="0" t="0" r="r" b="b"/>
              <a:pathLst>
                <a:path w="40" h="91">
                  <a:moveTo>
                    <a:pt x="20" y="91"/>
                  </a:moveTo>
                  <a:lnTo>
                    <a:pt x="20" y="45"/>
                  </a:lnTo>
                  <a:lnTo>
                    <a:pt x="20" y="0"/>
                  </a:lnTo>
                  <a:lnTo>
                    <a:pt x="20" y="91"/>
                  </a:lnTo>
                  <a:close/>
                  <a:moveTo>
                    <a:pt x="0" y="91"/>
                  </a:moveTo>
                  <a:lnTo>
                    <a:pt x="40" y="91"/>
                  </a:lnTo>
                  <a:lnTo>
                    <a:pt x="0" y="91"/>
                  </a:lnTo>
                  <a:close/>
                  <a:moveTo>
                    <a:pt x="0" y="0"/>
                  </a:moveTo>
                  <a:lnTo>
                    <a:pt x="40"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5" name="Freeform 18"/>
            <p:cNvSpPr>
              <a:spLocks noEditPoints="1"/>
            </p:cNvSpPr>
            <p:nvPr/>
          </p:nvSpPr>
          <p:spPr bwMode="auto">
            <a:xfrm>
              <a:off x="6300788" y="5376863"/>
              <a:ext cx="63500" cy="157163"/>
            </a:xfrm>
            <a:custGeom>
              <a:avLst/>
              <a:gdLst/>
              <a:ahLst/>
              <a:cxnLst>
                <a:cxn ang="0">
                  <a:pos x="17" y="95"/>
                </a:cxn>
                <a:cxn ang="0">
                  <a:pos x="17" y="49"/>
                </a:cxn>
                <a:cxn ang="0">
                  <a:pos x="17" y="4"/>
                </a:cxn>
                <a:cxn ang="0">
                  <a:pos x="24" y="4"/>
                </a:cxn>
                <a:cxn ang="0">
                  <a:pos x="24" y="49"/>
                </a:cxn>
                <a:cxn ang="0">
                  <a:pos x="24" y="95"/>
                </a:cxn>
                <a:cxn ang="0">
                  <a:pos x="17" y="95"/>
                </a:cxn>
                <a:cxn ang="0">
                  <a:pos x="0" y="92"/>
                </a:cxn>
                <a:cxn ang="0">
                  <a:pos x="40" y="92"/>
                </a:cxn>
                <a:cxn ang="0">
                  <a:pos x="40" y="99"/>
                </a:cxn>
                <a:cxn ang="0">
                  <a:pos x="0" y="99"/>
                </a:cxn>
                <a:cxn ang="0">
                  <a:pos x="0" y="92"/>
                </a:cxn>
                <a:cxn ang="0">
                  <a:pos x="0" y="0"/>
                </a:cxn>
                <a:cxn ang="0">
                  <a:pos x="40" y="0"/>
                </a:cxn>
                <a:cxn ang="0">
                  <a:pos x="40" y="7"/>
                </a:cxn>
                <a:cxn ang="0">
                  <a:pos x="0" y="7"/>
                </a:cxn>
                <a:cxn ang="0">
                  <a:pos x="0" y="0"/>
                </a:cxn>
              </a:cxnLst>
              <a:rect l="0" t="0" r="r" b="b"/>
              <a:pathLst>
                <a:path w="40" h="99">
                  <a:moveTo>
                    <a:pt x="17" y="95"/>
                  </a:moveTo>
                  <a:lnTo>
                    <a:pt x="17" y="49"/>
                  </a:lnTo>
                  <a:lnTo>
                    <a:pt x="17" y="4"/>
                  </a:lnTo>
                  <a:lnTo>
                    <a:pt x="24" y="4"/>
                  </a:lnTo>
                  <a:lnTo>
                    <a:pt x="24" y="49"/>
                  </a:lnTo>
                  <a:lnTo>
                    <a:pt x="24" y="95"/>
                  </a:lnTo>
                  <a:lnTo>
                    <a:pt x="17" y="95"/>
                  </a:lnTo>
                  <a:close/>
                  <a:moveTo>
                    <a:pt x="0" y="92"/>
                  </a:moveTo>
                  <a:lnTo>
                    <a:pt x="40" y="92"/>
                  </a:lnTo>
                  <a:lnTo>
                    <a:pt x="40" y="99"/>
                  </a:lnTo>
                  <a:lnTo>
                    <a:pt x="0" y="99"/>
                  </a:lnTo>
                  <a:lnTo>
                    <a:pt x="0" y="92"/>
                  </a:lnTo>
                  <a:close/>
                  <a:moveTo>
                    <a:pt x="0" y="0"/>
                  </a:moveTo>
                  <a:lnTo>
                    <a:pt x="40" y="0"/>
                  </a:lnTo>
                  <a:lnTo>
                    <a:pt x="40" y="7"/>
                  </a:lnTo>
                  <a:lnTo>
                    <a:pt x="0" y="7"/>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306" name="Freeform 19"/>
            <p:cNvSpPr>
              <a:spLocks noEditPoints="1"/>
            </p:cNvSpPr>
            <p:nvPr/>
          </p:nvSpPr>
          <p:spPr bwMode="auto">
            <a:xfrm>
              <a:off x="7043738" y="5372100"/>
              <a:ext cx="63500" cy="222250"/>
            </a:xfrm>
            <a:custGeom>
              <a:avLst/>
              <a:gdLst/>
              <a:ahLst/>
              <a:cxnLst>
                <a:cxn ang="0">
                  <a:pos x="20" y="140"/>
                </a:cxn>
                <a:cxn ang="0">
                  <a:pos x="20" y="70"/>
                </a:cxn>
                <a:cxn ang="0">
                  <a:pos x="20" y="0"/>
                </a:cxn>
                <a:cxn ang="0">
                  <a:pos x="20" y="140"/>
                </a:cxn>
                <a:cxn ang="0">
                  <a:pos x="0" y="140"/>
                </a:cxn>
                <a:cxn ang="0">
                  <a:pos x="40" y="140"/>
                </a:cxn>
                <a:cxn ang="0">
                  <a:pos x="0" y="140"/>
                </a:cxn>
                <a:cxn ang="0">
                  <a:pos x="0" y="0"/>
                </a:cxn>
                <a:cxn ang="0">
                  <a:pos x="40" y="0"/>
                </a:cxn>
                <a:cxn ang="0">
                  <a:pos x="0" y="0"/>
                </a:cxn>
              </a:cxnLst>
              <a:rect l="0" t="0" r="r" b="b"/>
              <a:pathLst>
                <a:path w="40" h="140">
                  <a:moveTo>
                    <a:pt x="20" y="140"/>
                  </a:moveTo>
                  <a:lnTo>
                    <a:pt x="20" y="70"/>
                  </a:lnTo>
                  <a:lnTo>
                    <a:pt x="20" y="0"/>
                  </a:lnTo>
                  <a:lnTo>
                    <a:pt x="20" y="140"/>
                  </a:lnTo>
                  <a:close/>
                  <a:moveTo>
                    <a:pt x="0" y="140"/>
                  </a:moveTo>
                  <a:lnTo>
                    <a:pt x="40" y="140"/>
                  </a:lnTo>
                  <a:lnTo>
                    <a:pt x="0" y="140"/>
                  </a:lnTo>
                  <a:close/>
                  <a:moveTo>
                    <a:pt x="0" y="0"/>
                  </a:moveTo>
                  <a:lnTo>
                    <a:pt x="40"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7" name="Freeform 20"/>
            <p:cNvSpPr>
              <a:spLocks noEditPoints="1"/>
            </p:cNvSpPr>
            <p:nvPr/>
          </p:nvSpPr>
          <p:spPr bwMode="auto">
            <a:xfrm>
              <a:off x="7043738" y="5365750"/>
              <a:ext cx="63500" cy="234950"/>
            </a:xfrm>
            <a:custGeom>
              <a:avLst/>
              <a:gdLst/>
              <a:ahLst/>
              <a:cxnLst>
                <a:cxn ang="0">
                  <a:pos x="17" y="144"/>
                </a:cxn>
                <a:cxn ang="0">
                  <a:pos x="17" y="74"/>
                </a:cxn>
                <a:cxn ang="0">
                  <a:pos x="17" y="4"/>
                </a:cxn>
                <a:cxn ang="0">
                  <a:pos x="24" y="4"/>
                </a:cxn>
                <a:cxn ang="0">
                  <a:pos x="24" y="74"/>
                </a:cxn>
                <a:cxn ang="0">
                  <a:pos x="24" y="144"/>
                </a:cxn>
                <a:cxn ang="0">
                  <a:pos x="17" y="144"/>
                </a:cxn>
                <a:cxn ang="0">
                  <a:pos x="0" y="141"/>
                </a:cxn>
                <a:cxn ang="0">
                  <a:pos x="40" y="141"/>
                </a:cxn>
                <a:cxn ang="0">
                  <a:pos x="40" y="148"/>
                </a:cxn>
                <a:cxn ang="0">
                  <a:pos x="0" y="148"/>
                </a:cxn>
                <a:cxn ang="0">
                  <a:pos x="0" y="141"/>
                </a:cxn>
                <a:cxn ang="0">
                  <a:pos x="0" y="0"/>
                </a:cxn>
                <a:cxn ang="0">
                  <a:pos x="40" y="0"/>
                </a:cxn>
                <a:cxn ang="0">
                  <a:pos x="40" y="7"/>
                </a:cxn>
                <a:cxn ang="0">
                  <a:pos x="0" y="7"/>
                </a:cxn>
                <a:cxn ang="0">
                  <a:pos x="0" y="0"/>
                </a:cxn>
              </a:cxnLst>
              <a:rect l="0" t="0" r="r" b="b"/>
              <a:pathLst>
                <a:path w="40" h="148">
                  <a:moveTo>
                    <a:pt x="17" y="144"/>
                  </a:moveTo>
                  <a:lnTo>
                    <a:pt x="17" y="74"/>
                  </a:lnTo>
                  <a:lnTo>
                    <a:pt x="17" y="4"/>
                  </a:lnTo>
                  <a:lnTo>
                    <a:pt x="24" y="4"/>
                  </a:lnTo>
                  <a:lnTo>
                    <a:pt x="24" y="74"/>
                  </a:lnTo>
                  <a:lnTo>
                    <a:pt x="24" y="144"/>
                  </a:lnTo>
                  <a:lnTo>
                    <a:pt x="17" y="144"/>
                  </a:lnTo>
                  <a:close/>
                  <a:moveTo>
                    <a:pt x="0" y="141"/>
                  </a:moveTo>
                  <a:lnTo>
                    <a:pt x="40" y="141"/>
                  </a:lnTo>
                  <a:lnTo>
                    <a:pt x="40" y="148"/>
                  </a:lnTo>
                  <a:lnTo>
                    <a:pt x="0" y="148"/>
                  </a:lnTo>
                  <a:lnTo>
                    <a:pt x="0" y="141"/>
                  </a:lnTo>
                  <a:close/>
                  <a:moveTo>
                    <a:pt x="0" y="0"/>
                  </a:moveTo>
                  <a:lnTo>
                    <a:pt x="40" y="0"/>
                  </a:lnTo>
                  <a:lnTo>
                    <a:pt x="40" y="7"/>
                  </a:lnTo>
                  <a:lnTo>
                    <a:pt x="0" y="7"/>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308" name="Freeform 21"/>
            <p:cNvSpPr>
              <a:spLocks noEditPoints="1"/>
            </p:cNvSpPr>
            <p:nvPr/>
          </p:nvSpPr>
          <p:spPr bwMode="auto">
            <a:xfrm>
              <a:off x="7532688" y="5349875"/>
              <a:ext cx="63500" cy="188913"/>
            </a:xfrm>
            <a:custGeom>
              <a:avLst/>
              <a:gdLst/>
              <a:ahLst/>
              <a:cxnLst>
                <a:cxn ang="0">
                  <a:pos x="20" y="119"/>
                </a:cxn>
                <a:cxn ang="0">
                  <a:pos x="20" y="59"/>
                </a:cxn>
                <a:cxn ang="0">
                  <a:pos x="20" y="0"/>
                </a:cxn>
                <a:cxn ang="0">
                  <a:pos x="20" y="119"/>
                </a:cxn>
                <a:cxn ang="0">
                  <a:pos x="0" y="119"/>
                </a:cxn>
                <a:cxn ang="0">
                  <a:pos x="40" y="119"/>
                </a:cxn>
                <a:cxn ang="0">
                  <a:pos x="0" y="119"/>
                </a:cxn>
                <a:cxn ang="0">
                  <a:pos x="0" y="0"/>
                </a:cxn>
                <a:cxn ang="0">
                  <a:pos x="40" y="0"/>
                </a:cxn>
                <a:cxn ang="0">
                  <a:pos x="0" y="0"/>
                </a:cxn>
              </a:cxnLst>
              <a:rect l="0" t="0" r="r" b="b"/>
              <a:pathLst>
                <a:path w="40" h="119">
                  <a:moveTo>
                    <a:pt x="20" y="119"/>
                  </a:moveTo>
                  <a:lnTo>
                    <a:pt x="20" y="59"/>
                  </a:lnTo>
                  <a:lnTo>
                    <a:pt x="20" y="0"/>
                  </a:lnTo>
                  <a:lnTo>
                    <a:pt x="20" y="119"/>
                  </a:lnTo>
                  <a:close/>
                  <a:moveTo>
                    <a:pt x="0" y="119"/>
                  </a:moveTo>
                  <a:lnTo>
                    <a:pt x="40" y="119"/>
                  </a:lnTo>
                  <a:lnTo>
                    <a:pt x="0" y="119"/>
                  </a:lnTo>
                  <a:close/>
                  <a:moveTo>
                    <a:pt x="0" y="0"/>
                  </a:moveTo>
                  <a:lnTo>
                    <a:pt x="40"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09" name="Freeform 22"/>
            <p:cNvSpPr>
              <a:spLocks noEditPoints="1"/>
            </p:cNvSpPr>
            <p:nvPr/>
          </p:nvSpPr>
          <p:spPr bwMode="auto">
            <a:xfrm>
              <a:off x="7532688" y="5343525"/>
              <a:ext cx="63500" cy="201613"/>
            </a:xfrm>
            <a:custGeom>
              <a:avLst/>
              <a:gdLst/>
              <a:ahLst/>
              <a:cxnLst>
                <a:cxn ang="0">
                  <a:pos x="17" y="123"/>
                </a:cxn>
                <a:cxn ang="0">
                  <a:pos x="17" y="63"/>
                </a:cxn>
                <a:cxn ang="0">
                  <a:pos x="17" y="4"/>
                </a:cxn>
                <a:cxn ang="0">
                  <a:pos x="23" y="4"/>
                </a:cxn>
                <a:cxn ang="0">
                  <a:pos x="23" y="63"/>
                </a:cxn>
                <a:cxn ang="0">
                  <a:pos x="23" y="123"/>
                </a:cxn>
                <a:cxn ang="0">
                  <a:pos x="17" y="123"/>
                </a:cxn>
                <a:cxn ang="0">
                  <a:pos x="0" y="120"/>
                </a:cxn>
                <a:cxn ang="0">
                  <a:pos x="40" y="120"/>
                </a:cxn>
                <a:cxn ang="0">
                  <a:pos x="40" y="127"/>
                </a:cxn>
                <a:cxn ang="0">
                  <a:pos x="0" y="127"/>
                </a:cxn>
                <a:cxn ang="0">
                  <a:pos x="0" y="120"/>
                </a:cxn>
                <a:cxn ang="0">
                  <a:pos x="0" y="0"/>
                </a:cxn>
                <a:cxn ang="0">
                  <a:pos x="40" y="0"/>
                </a:cxn>
                <a:cxn ang="0">
                  <a:pos x="40" y="7"/>
                </a:cxn>
                <a:cxn ang="0">
                  <a:pos x="0" y="7"/>
                </a:cxn>
                <a:cxn ang="0">
                  <a:pos x="0" y="0"/>
                </a:cxn>
              </a:cxnLst>
              <a:rect l="0" t="0" r="r" b="b"/>
              <a:pathLst>
                <a:path w="40" h="127">
                  <a:moveTo>
                    <a:pt x="17" y="123"/>
                  </a:moveTo>
                  <a:lnTo>
                    <a:pt x="17" y="63"/>
                  </a:lnTo>
                  <a:lnTo>
                    <a:pt x="17" y="4"/>
                  </a:lnTo>
                  <a:lnTo>
                    <a:pt x="23" y="4"/>
                  </a:lnTo>
                  <a:lnTo>
                    <a:pt x="23" y="63"/>
                  </a:lnTo>
                  <a:lnTo>
                    <a:pt x="23" y="123"/>
                  </a:lnTo>
                  <a:lnTo>
                    <a:pt x="17" y="123"/>
                  </a:lnTo>
                  <a:close/>
                  <a:moveTo>
                    <a:pt x="0" y="120"/>
                  </a:moveTo>
                  <a:lnTo>
                    <a:pt x="40" y="120"/>
                  </a:lnTo>
                  <a:lnTo>
                    <a:pt x="40" y="127"/>
                  </a:lnTo>
                  <a:lnTo>
                    <a:pt x="0" y="127"/>
                  </a:lnTo>
                  <a:lnTo>
                    <a:pt x="0" y="120"/>
                  </a:lnTo>
                  <a:close/>
                  <a:moveTo>
                    <a:pt x="0" y="0"/>
                  </a:moveTo>
                  <a:lnTo>
                    <a:pt x="40" y="0"/>
                  </a:lnTo>
                  <a:lnTo>
                    <a:pt x="40" y="7"/>
                  </a:lnTo>
                  <a:lnTo>
                    <a:pt x="0" y="7"/>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310" name="Freeform 23"/>
            <p:cNvSpPr>
              <a:spLocks noEditPoints="1"/>
            </p:cNvSpPr>
            <p:nvPr/>
          </p:nvSpPr>
          <p:spPr bwMode="auto">
            <a:xfrm>
              <a:off x="7713663" y="5394325"/>
              <a:ext cx="63500" cy="166688"/>
            </a:xfrm>
            <a:custGeom>
              <a:avLst/>
              <a:gdLst/>
              <a:ahLst/>
              <a:cxnLst>
                <a:cxn ang="0">
                  <a:pos x="20" y="105"/>
                </a:cxn>
                <a:cxn ang="0">
                  <a:pos x="20" y="53"/>
                </a:cxn>
                <a:cxn ang="0">
                  <a:pos x="20" y="0"/>
                </a:cxn>
                <a:cxn ang="0">
                  <a:pos x="20" y="105"/>
                </a:cxn>
                <a:cxn ang="0">
                  <a:pos x="0" y="105"/>
                </a:cxn>
                <a:cxn ang="0">
                  <a:pos x="40" y="105"/>
                </a:cxn>
                <a:cxn ang="0">
                  <a:pos x="0" y="105"/>
                </a:cxn>
                <a:cxn ang="0">
                  <a:pos x="0" y="0"/>
                </a:cxn>
                <a:cxn ang="0">
                  <a:pos x="40" y="0"/>
                </a:cxn>
                <a:cxn ang="0">
                  <a:pos x="0" y="0"/>
                </a:cxn>
              </a:cxnLst>
              <a:rect l="0" t="0" r="r" b="b"/>
              <a:pathLst>
                <a:path w="40" h="105">
                  <a:moveTo>
                    <a:pt x="20" y="105"/>
                  </a:moveTo>
                  <a:lnTo>
                    <a:pt x="20" y="53"/>
                  </a:lnTo>
                  <a:lnTo>
                    <a:pt x="20" y="0"/>
                  </a:lnTo>
                  <a:lnTo>
                    <a:pt x="20" y="105"/>
                  </a:lnTo>
                  <a:close/>
                  <a:moveTo>
                    <a:pt x="0" y="105"/>
                  </a:moveTo>
                  <a:lnTo>
                    <a:pt x="40" y="105"/>
                  </a:lnTo>
                  <a:lnTo>
                    <a:pt x="0" y="105"/>
                  </a:lnTo>
                  <a:close/>
                  <a:moveTo>
                    <a:pt x="0" y="0"/>
                  </a:moveTo>
                  <a:lnTo>
                    <a:pt x="40"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11" name="Freeform 24"/>
            <p:cNvSpPr>
              <a:spLocks noEditPoints="1"/>
            </p:cNvSpPr>
            <p:nvPr/>
          </p:nvSpPr>
          <p:spPr bwMode="auto">
            <a:xfrm>
              <a:off x="7713663" y="5387975"/>
              <a:ext cx="63500" cy="179388"/>
            </a:xfrm>
            <a:custGeom>
              <a:avLst/>
              <a:gdLst/>
              <a:ahLst/>
              <a:cxnLst>
                <a:cxn ang="0">
                  <a:pos x="16" y="109"/>
                </a:cxn>
                <a:cxn ang="0">
                  <a:pos x="16" y="57"/>
                </a:cxn>
                <a:cxn ang="0">
                  <a:pos x="16" y="4"/>
                </a:cxn>
                <a:cxn ang="0">
                  <a:pos x="23" y="4"/>
                </a:cxn>
                <a:cxn ang="0">
                  <a:pos x="23" y="57"/>
                </a:cxn>
                <a:cxn ang="0">
                  <a:pos x="23" y="109"/>
                </a:cxn>
                <a:cxn ang="0">
                  <a:pos x="16" y="109"/>
                </a:cxn>
                <a:cxn ang="0">
                  <a:pos x="0" y="106"/>
                </a:cxn>
                <a:cxn ang="0">
                  <a:pos x="40" y="106"/>
                </a:cxn>
                <a:cxn ang="0">
                  <a:pos x="40" y="113"/>
                </a:cxn>
                <a:cxn ang="0">
                  <a:pos x="0" y="113"/>
                </a:cxn>
                <a:cxn ang="0">
                  <a:pos x="0" y="106"/>
                </a:cxn>
                <a:cxn ang="0">
                  <a:pos x="0" y="0"/>
                </a:cxn>
                <a:cxn ang="0">
                  <a:pos x="40" y="0"/>
                </a:cxn>
                <a:cxn ang="0">
                  <a:pos x="40" y="7"/>
                </a:cxn>
                <a:cxn ang="0">
                  <a:pos x="0" y="7"/>
                </a:cxn>
                <a:cxn ang="0">
                  <a:pos x="0" y="0"/>
                </a:cxn>
              </a:cxnLst>
              <a:rect l="0" t="0" r="r" b="b"/>
              <a:pathLst>
                <a:path w="40" h="113">
                  <a:moveTo>
                    <a:pt x="16" y="109"/>
                  </a:moveTo>
                  <a:lnTo>
                    <a:pt x="16" y="57"/>
                  </a:lnTo>
                  <a:lnTo>
                    <a:pt x="16" y="4"/>
                  </a:lnTo>
                  <a:lnTo>
                    <a:pt x="23" y="4"/>
                  </a:lnTo>
                  <a:lnTo>
                    <a:pt x="23" y="57"/>
                  </a:lnTo>
                  <a:lnTo>
                    <a:pt x="23" y="109"/>
                  </a:lnTo>
                  <a:lnTo>
                    <a:pt x="16" y="109"/>
                  </a:lnTo>
                  <a:close/>
                  <a:moveTo>
                    <a:pt x="0" y="106"/>
                  </a:moveTo>
                  <a:lnTo>
                    <a:pt x="40" y="106"/>
                  </a:lnTo>
                  <a:lnTo>
                    <a:pt x="40" y="113"/>
                  </a:lnTo>
                  <a:lnTo>
                    <a:pt x="0" y="113"/>
                  </a:lnTo>
                  <a:lnTo>
                    <a:pt x="0" y="106"/>
                  </a:lnTo>
                  <a:close/>
                  <a:moveTo>
                    <a:pt x="0" y="0"/>
                  </a:moveTo>
                  <a:lnTo>
                    <a:pt x="40" y="0"/>
                  </a:lnTo>
                  <a:lnTo>
                    <a:pt x="40" y="7"/>
                  </a:lnTo>
                  <a:lnTo>
                    <a:pt x="0" y="7"/>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312" name="Freeform 25"/>
            <p:cNvSpPr>
              <a:spLocks noEditPoints="1"/>
            </p:cNvSpPr>
            <p:nvPr/>
          </p:nvSpPr>
          <p:spPr bwMode="auto">
            <a:xfrm>
              <a:off x="7808913" y="5383213"/>
              <a:ext cx="63500" cy="66675"/>
            </a:xfrm>
            <a:custGeom>
              <a:avLst/>
              <a:gdLst/>
              <a:ahLst/>
              <a:cxnLst>
                <a:cxn ang="0">
                  <a:pos x="20" y="42"/>
                </a:cxn>
                <a:cxn ang="0">
                  <a:pos x="20" y="21"/>
                </a:cxn>
                <a:cxn ang="0">
                  <a:pos x="20" y="0"/>
                </a:cxn>
                <a:cxn ang="0">
                  <a:pos x="20" y="42"/>
                </a:cxn>
                <a:cxn ang="0">
                  <a:pos x="0" y="42"/>
                </a:cxn>
                <a:cxn ang="0">
                  <a:pos x="40" y="42"/>
                </a:cxn>
                <a:cxn ang="0">
                  <a:pos x="0" y="42"/>
                </a:cxn>
                <a:cxn ang="0">
                  <a:pos x="0" y="0"/>
                </a:cxn>
                <a:cxn ang="0">
                  <a:pos x="40" y="0"/>
                </a:cxn>
                <a:cxn ang="0">
                  <a:pos x="0" y="0"/>
                </a:cxn>
              </a:cxnLst>
              <a:rect l="0" t="0" r="r" b="b"/>
              <a:pathLst>
                <a:path w="40" h="42">
                  <a:moveTo>
                    <a:pt x="20" y="42"/>
                  </a:moveTo>
                  <a:lnTo>
                    <a:pt x="20" y="21"/>
                  </a:lnTo>
                  <a:lnTo>
                    <a:pt x="20" y="0"/>
                  </a:lnTo>
                  <a:lnTo>
                    <a:pt x="20" y="42"/>
                  </a:lnTo>
                  <a:close/>
                  <a:moveTo>
                    <a:pt x="0" y="42"/>
                  </a:moveTo>
                  <a:lnTo>
                    <a:pt x="40" y="42"/>
                  </a:lnTo>
                  <a:lnTo>
                    <a:pt x="0" y="42"/>
                  </a:lnTo>
                  <a:close/>
                  <a:moveTo>
                    <a:pt x="0" y="0"/>
                  </a:moveTo>
                  <a:lnTo>
                    <a:pt x="40"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13" name="Freeform 26"/>
            <p:cNvSpPr>
              <a:spLocks noEditPoints="1"/>
            </p:cNvSpPr>
            <p:nvPr/>
          </p:nvSpPr>
          <p:spPr bwMode="auto">
            <a:xfrm>
              <a:off x="7808913" y="5376863"/>
              <a:ext cx="63500" cy="77788"/>
            </a:xfrm>
            <a:custGeom>
              <a:avLst/>
              <a:gdLst/>
              <a:ahLst/>
              <a:cxnLst>
                <a:cxn ang="0">
                  <a:pos x="16" y="46"/>
                </a:cxn>
                <a:cxn ang="0">
                  <a:pos x="16" y="25"/>
                </a:cxn>
                <a:cxn ang="0">
                  <a:pos x="16" y="4"/>
                </a:cxn>
                <a:cxn ang="0">
                  <a:pos x="23" y="4"/>
                </a:cxn>
                <a:cxn ang="0">
                  <a:pos x="23" y="25"/>
                </a:cxn>
                <a:cxn ang="0">
                  <a:pos x="23" y="46"/>
                </a:cxn>
                <a:cxn ang="0">
                  <a:pos x="16" y="46"/>
                </a:cxn>
                <a:cxn ang="0">
                  <a:pos x="0" y="42"/>
                </a:cxn>
                <a:cxn ang="0">
                  <a:pos x="40" y="42"/>
                </a:cxn>
                <a:cxn ang="0">
                  <a:pos x="40" y="49"/>
                </a:cxn>
                <a:cxn ang="0">
                  <a:pos x="0" y="49"/>
                </a:cxn>
                <a:cxn ang="0">
                  <a:pos x="0" y="42"/>
                </a:cxn>
                <a:cxn ang="0">
                  <a:pos x="0" y="0"/>
                </a:cxn>
                <a:cxn ang="0">
                  <a:pos x="40" y="0"/>
                </a:cxn>
                <a:cxn ang="0">
                  <a:pos x="40" y="7"/>
                </a:cxn>
                <a:cxn ang="0">
                  <a:pos x="0" y="7"/>
                </a:cxn>
                <a:cxn ang="0">
                  <a:pos x="0" y="0"/>
                </a:cxn>
              </a:cxnLst>
              <a:rect l="0" t="0" r="r" b="b"/>
              <a:pathLst>
                <a:path w="40" h="49">
                  <a:moveTo>
                    <a:pt x="16" y="46"/>
                  </a:moveTo>
                  <a:lnTo>
                    <a:pt x="16" y="25"/>
                  </a:lnTo>
                  <a:lnTo>
                    <a:pt x="16" y="4"/>
                  </a:lnTo>
                  <a:lnTo>
                    <a:pt x="23" y="4"/>
                  </a:lnTo>
                  <a:lnTo>
                    <a:pt x="23" y="25"/>
                  </a:lnTo>
                  <a:lnTo>
                    <a:pt x="23" y="46"/>
                  </a:lnTo>
                  <a:lnTo>
                    <a:pt x="16" y="46"/>
                  </a:lnTo>
                  <a:close/>
                  <a:moveTo>
                    <a:pt x="0" y="42"/>
                  </a:moveTo>
                  <a:lnTo>
                    <a:pt x="40" y="42"/>
                  </a:lnTo>
                  <a:lnTo>
                    <a:pt x="40" y="49"/>
                  </a:lnTo>
                  <a:lnTo>
                    <a:pt x="0" y="49"/>
                  </a:lnTo>
                  <a:lnTo>
                    <a:pt x="0" y="42"/>
                  </a:lnTo>
                  <a:close/>
                  <a:moveTo>
                    <a:pt x="0" y="0"/>
                  </a:moveTo>
                  <a:lnTo>
                    <a:pt x="40" y="0"/>
                  </a:lnTo>
                  <a:lnTo>
                    <a:pt x="40" y="7"/>
                  </a:lnTo>
                  <a:lnTo>
                    <a:pt x="0" y="7"/>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314" name="Freeform 27"/>
            <p:cNvSpPr>
              <a:spLocks noEditPoints="1"/>
            </p:cNvSpPr>
            <p:nvPr/>
          </p:nvSpPr>
          <p:spPr bwMode="auto">
            <a:xfrm>
              <a:off x="7915275" y="5360988"/>
              <a:ext cx="63500" cy="122238"/>
            </a:xfrm>
            <a:custGeom>
              <a:avLst/>
              <a:gdLst/>
              <a:ahLst/>
              <a:cxnLst>
                <a:cxn ang="0">
                  <a:pos x="20" y="77"/>
                </a:cxn>
                <a:cxn ang="0">
                  <a:pos x="20" y="38"/>
                </a:cxn>
                <a:cxn ang="0">
                  <a:pos x="20" y="0"/>
                </a:cxn>
                <a:cxn ang="0">
                  <a:pos x="20" y="77"/>
                </a:cxn>
                <a:cxn ang="0">
                  <a:pos x="0" y="77"/>
                </a:cxn>
                <a:cxn ang="0">
                  <a:pos x="40" y="77"/>
                </a:cxn>
                <a:cxn ang="0">
                  <a:pos x="0" y="77"/>
                </a:cxn>
                <a:cxn ang="0">
                  <a:pos x="0" y="0"/>
                </a:cxn>
                <a:cxn ang="0">
                  <a:pos x="40" y="0"/>
                </a:cxn>
                <a:cxn ang="0">
                  <a:pos x="0" y="0"/>
                </a:cxn>
              </a:cxnLst>
              <a:rect l="0" t="0" r="r" b="b"/>
              <a:pathLst>
                <a:path w="40" h="77">
                  <a:moveTo>
                    <a:pt x="20" y="77"/>
                  </a:moveTo>
                  <a:lnTo>
                    <a:pt x="20" y="38"/>
                  </a:lnTo>
                  <a:lnTo>
                    <a:pt x="20" y="0"/>
                  </a:lnTo>
                  <a:lnTo>
                    <a:pt x="20" y="77"/>
                  </a:lnTo>
                  <a:close/>
                  <a:moveTo>
                    <a:pt x="0" y="77"/>
                  </a:moveTo>
                  <a:lnTo>
                    <a:pt x="40" y="77"/>
                  </a:lnTo>
                  <a:lnTo>
                    <a:pt x="0" y="77"/>
                  </a:lnTo>
                  <a:close/>
                  <a:moveTo>
                    <a:pt x="0" y="0"/>
                  </a:moveTo>
                  <a:lnTo>
                    <a:pt x="40"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15" name="Freeform 28"/>
            <p:cNvSpPr>
              <a:spLocks noEditPoints="1"/>
            </p:cNvSpPr>
            <p:nvPr/>
          </p:nvSpPr>
          <p:spPr bwMode="auto">
            <a:xfrm>
              <a:off x="7915275" y="5354638"/>
              <a:ext cx="63500" cy="134938"/>
            </a:xfrm>
            <a:custGeom>
              <a:avLst/>
              <a:gdLst/>
              <a:ahLst/>
              <a:cxnLst>
                <a:cxn ang="0">
                  <a:pos x="16" y="81"/>
                </a:cxn>
                <a:cxn ang="0">
                  <a:pos x="16" y="42"/>
                </a:cxn>
                <a:cxn ang="0">
                  <a:pos x="16" y="4"/>
                </a:cxn>
                <a:cxn ang="0">
                  <a:pos x="23" y="4"/>
                </a:cxn>
                <a:cxn ang="0">
                  <a:pos x="23" y="42"/>
                </a:cxn>
                <a:cxn ang="0">
                  <a:pos x="23" y="81"/>
                </a:cxn>
                <a:cxn ang="0">
                  <a:pos x="16" y="81"/>
                </a:cxn>
                <a:cxn ang="0">
                  <a:pos x="0" y="78"/>
                </a:cxn>
                <a:cxn ang="0">
                  <a:pos x="40" y="78"/>
                </a:cxn>
                <a:cxn ang="0">
                  <a:pos x="40" y="85"/>
                </a:cxn>
                <a:cxn ang="0">
                  <a:pos x="0" y="85"/>
                </a:cxn>
                <a:cxn ang="0">
                  <a:pos x="0" y="78"/>
                </a:cxn>
                <a:cxn ang="0">
                  <a:pos x="0" y="0"/>
                </a:cxn>
                <a:cxn ang="0">
                  <a:pos x="40" y="0"/>
                </a:cxn>
                <a:cxn ang="0">
                  <a:pos x="40" y="7"/>
                </a:cxn>
                <a:cxn ang="0">
                  <a:pos x="0" y="7"/>
                </a:cxn>
                <a:cxn ang="0">
                  <a:pos x="0" y="0"/>
                </a:cxn>
              </a:cxnLst>
              <a:rect l="0" t="0" r="r" b="b"/>
              <a:pathLst>
                <a:path w="40" h="85">
                  <a:moveTo>
                    <a:pt x="16" y="81"/>
                  </a:moveTo>
                  <a:lnTo>
                    <a:pt x="16" y="42"/>
                  </a:lnTo>
                  <a:lnTo>
                    <a:pt x="16" y="4"/>
                  </a:lnTo>
                  <a:lnTo>
                    <a:pt x="23" y="4"/>
                  </a:lnTo>
                  <a:lnTo>
                    <a:pt x="23" y="42"/>
                  </a:lnTo>
                  <a:lnTo>
                    <a:pt x="23" y="81"/>
                  </a:lnTo>
                  <a:lnTo>
                    <a:pt x="16" y="81"/>
                  </a:lnTo>
                  <a:close/>
                  <a:moveTo>
                    <a:pt x="0" y="78"/>
                  </a:moveTo>
                  <a:lnTo>
                    <a:pt x="40" y="78"/>
                  </a:lnTo>
                  <a:lnTo>
                    <a:pt x="40" y="85"/>
                  </a:lnTo>
                  <a:lnTo>
                    <a:pt x="0" y="85"/>
                  </a:lnTo>
                  <a:lnTo>
                    <a:pt x="0" y="78"/>
                  </a:lnTo>
                  <a:close/>
                  <a:moveTo>
                    <a:pt x="0" y="0"/>
                  </a:moveTo>
                  <a:lnTo>
                    <a:pt x="40" y="0"/>
                  </a:lnTo>
                  <a:lnTo>
                    <a:pt x="40" y="7"/>
                  </a:lnTo>
                  <a:lnTo>
                    <a:pt x="0" y="7"/>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316" name="Freeform 29"/>
            <p:cNvSpPr>
              <a:spLocks/>
            </p:cNvSpPr>
            <p:nvPr/>
          </p:nvSpPr>
          <p:spPr bwMode="auto">
            <a:xfrm>
              <a:off x="5160963" y="5395913"/>
              <a:ext cx="2790825" cy="104775"/>
            </a:xfrm>
            <a:custGeom>
              <a:avLst/>
              <a:gdLst/>
              <a:ahLst/>
              <a:cxnLst>
                <a:cxn ang="0">
                  <a:pos x="231" y="124"/>
                </a:cxn>
                <a:cxn ang="0">
                  <a:pos x="921" y="91"/>
                </a:cxn>
                <a:cxn ang="0">
                  <a:pos x="1363" y="72"/>
                </a:cxn>
                <a:cxn ang="0">
                  <a:pos x="1757" y="62"/>
                </a:cxn>
                <a:cxn ang="0">
                  <a:pos x="2093" y="68"/>
                </a:cxn>
                <a:cxn ang="0">
                  <a:pos x="2386" y="85"/>
                </a:cxn>
                <a:cxn ang="0">
                  <a:pos x="2648" y="103"/>
                </a:cxn>
                <a:cxn ang="0">
                  <a:pos x="3000" y="107"/>
                </a:cxn>
                <a:cxn ang="0">
                  <a:pos x="3210" y="92"/>
                </a:cxn>
                <a:cxn ang="0">
                  <a:pos x="3393" y="72"/>
                </a:cxn>
                <a:cxn ang="0">
                  <a:pos x="3549" y="55"/>
                </a:cxn>
                <a:cxn ang="0">
                  <a:pos x="3668" y="55"/>
                </a:cxn>
                <a:cxn ang="0">
                  <a:pos x="3791" y="82"/>
                </a:cxn>
                <a:cxn ang="0">
                  <a:pos x="3877" y="106"/>
                </a:cxn>
                <a:cxn ang="0">
                  <a:pos x="3900" y="106"/>
                </a:cxn>
                <a:cxn ang="0">
                  <a:pos x="3922" y="101"/>
                </a:cxn>
                <a:cxn ang="0">
                  <a:pos x="3940" y="90"/>
                </a:cxn>
                <a:cxn ang="0">
                  <a:pos x="3973" y="60"/>
                </a:cxn>
                <a:cxn ang="0">
                  <a:pos x="4018" y="14"/>
                </a:cxn>
                <a:cxn ang="0">
                  <a:pos x="4038" y="5"/>
                </a:cxn>
                <a:cxn ang="0">
                  <a:pos x="4080" y="1"/>
                </a:cxn>
                <a:cxn ang="0">
                  <a:pos x="4122" y="7"/>
                </a:cxn>
                <a:cxn ang="0">
                  <a:pos x="4202" y="24"/>
                </a:cxn>
                <a:cxn ang="0">
                  <a:pos x="4199" y="39"/>
                </a:cxn>
                <a:cxn ang="0">
                  <a:pos x="4119" y="22"/>
                </a:cxn>
                <a:cxn ang="0">
                  <a:pos x="4081" y="16"/>
                </a:cxn>
                <a:cxn ang="0">
                  <a:pos x="4045" y="20"/>
                </a:cxn>
                <a:cxn ang="0">
                  <a:pos x="4029" y="27"/>
                </a:cxn>
                <a:cxn ang="0">
                  <a:pos x="3984" y="71"/>
                </a:cxn>
                <a:cxn ang="0">
                  <a:pos x="3948" y="103"/>
                </a:cxn>
                <a:cxn ang="0">
                  <a:pos x="3925" y="116"/>
                </a:cxn>
                <a:cxn ang="0">
                  <a:pos x="3899" y="122"/>
                </a:cxn>
                <a:cxn ang="0">
                  <a:pos x="3874" y="121"/>
                </a:cxn>
                <a:cxn ang="0">
                  <a:pos x="3787" y="97"/>
                </a:cxn>
                <a:cxn ang="0">
                  <a:pos x="3667" y="71"/>
                </a:cxn>
                <a:cxn ang="0">
                  <a:pos x="3550" y="71"/>
                </a:cxn>
                <a:cxn ang="0">
                  <a:pos x="3394" y="87"/>
                </a:cxn>
                <a:cxn ang="0">
                  <a:pos x="3211" y="107"/>
                </a:cxn>
                <a:cxn ang="0">
                  <a:pos x="3001" y="123"/>
                </a:cxn>
                <a:cxn ang="0">
                  <a:pos x="2647" y="119"/>
                </a:cxn>
                <a:cxn ang="0">
                  <a:pos x="2385" y="101"/>
                </a:cxn>
                <a:cxn ang="0">
                  <a:pos x="2092" y="84"/>
                </a:cxn>
                <a:cxn ang="0">
                  <a:pos x="1758" y="78"/>
                </a:cxn>
                <a:cxn ang="0">
                  <a:pos x="1364" y="88"/>
                </a:cxn>
                <a:cxn ang="0">
                  <a:pos x="922" y="107"/>
                </a:cxn>
                <a:cxn ang="0">
                  <a:pos x="232" y="140"/>
                </a:cxn>
                <a:cxn ang="0">
                  <a:pos x="0" y="143"/>
                </a:cxn>
              </a:cxnLst>
              <a:rect l="0" t="0" r="r" b="b"/>
              <a:pathLst>
                <a:path w="4209" h="151">
                  <a:moveTo>
                    <a:pt x="8" y="134"/>
                  </a:moveTo>
                  <a:lnTo>
                    <a:pt x="231" y="124"/>
                  </a:lnTo>
                  <a:lnTo>
                    <a:pt x="460" y="113"/>
                  </a:lnTo>
                  <a:lnTo>
                    <a:pt x="921" y="91"/>
                  </a:lnTo>
                  <a:lnTo>
                    <a:pt x="1146" y="80"/>
                  </a:lnTo>
                  <a:lnTo>
                    <a:pt x="1363" y="72"/>
                  </a:lnTo>
                  <a:lnTo>
                    <a:pt x="1568" y="65"/>
                  </a:lnTo>
                  <a:lnTo>
                    <a:pt x="1757" y="62"/>
                  </a:lnTo>
                  <a:lnTo>
                    <a:pt x="1931" y="63"/>
                  </a:lnTo>
                  <a:lnTo>
                    <a:pt x="2093" y="68"/>
                  </a:lnTo>
                  <a:lnTo>
                    <a:pt x="2244" y="76"/>
                  </a:lnTo>
                  <a:lnTo>
                    <a:pt x="2386" y="85"/>
                  </a:lnTo>
                  <a:lnTo>
                    <a:pt x="2521" y="95"/>
                  </a:lnTo>
                  <a:lnTo>
                    <a:pt x="2648" y="103"/>
                  </a:lnTo>
                  <a:lnTo>
                    <a:pt x="2888" y="110"/>
                  </a:lnTo>
                  <a:lnTo>
                    <a:pt x="3000" y="107"/>
                  </a:lnTo>
                  <a:lnTo>
                    <a:pt x="3108" y="101"/>
                  </a:lnTo>
                  <a:lnTo>
                    <a:pt x="3210" y="92"/>
                  </a:lnTo>
                  <a:lnTo>
                    <a:pt x="3305" y="82"/>
                  </a:lnTo>
                  <a:lnTo>
                    <a:pt x="3393" y="72"/>
                  </a:lnTo>
                  <a:lnTo>
                    <a:pt x="3475" y="62"/>
                  </a:lnTo>
                  <a:lnTo>
                    <a:pt x="3549" y="55"/>
                  </a:lnTo>
                  <a:lnTo>
                    <a:pt x="3616" y="52"/>
                  </a:lnTo>
                  <a:lnTo>
                    <a:pt x="3668" y="55"/>
                  </a:lnTo>
                  <a:lnTo>
                    <a:pt x="3714" y="62"/>
                  </a:lnTo>
                  <a:lnTo>
                    <a:pt x="3791" y="82"/>
                  </a:lnTo>
                  <a:lnTo>
                    <a:pt x="3852" y="101"/>
                  </a:lnTo>
                  <a:lnTo>
                    <a:pt x="3877" y="106"/>
                  </a:lnTo>
                  <a:lnTo>
                    <a:pt x="3876" y="105"/>
                  </a:lnTo>
                  <a:lnTo>
                    <a:pt x="3900" y="106"/>
                  </a:lnTo>
                  <a:lnTo>
                    <a:pt x="3898" y="107"/>
                  </a:lnTo>
                  <a:lnTo>
                    <a:pt x="3922" y="101"/>
                  </a:lnTo>
                  <a:lnTo>
                    <a:pt x="3919" y="102"/>
                  </a:lnTo>
                  <a:lnTo>
                    <a:pt x="3940" y="90"/>
                  </a:lnTo>
                  <a:lnTo>
                    <a:pt x="3939" y="91"/>
                  </a:lnTo>
                  <a:lnTo>
                    <a:pt x="3973" y="60"/>
                  </a:lnTo>
                  <a:lnTo>
                    <a:pt x="4003" y="28"/>
                  </a:lnTo>
                  <a:lnTo>
                    <a:pt x="4018" y="14"/>
                  </a:lnTo>
                  <a:cubicBezTo>
                    <a:pt x="4019" y="14"/>
                    <a:pt x="4019" y="13"/>
                    <a:pt x="4020" y="13"/>
                  </a:cubicBezTo>
                  <a:lnTo>
                    <a:pt x="4038" y="5"/>
                  </a:lnTo>
                  <a:cubicBezTo>
                    <a:pt x="4039" y="5"/>
                    <a:pt x="4040" y="5"/>
                    <a:pt x="4041" y="5"/>
                  </a:cubicBezTo>
                  <a:lnTo>
                    <a:pt x="4080" y="1"/>
                  </a:lnTo>
                  <a:cubicBezTo>
                    <a:pt x="4080" y="0"/>
                    <a:pt x="4081" y="0"/>
                    <a:pt x="4082" y="1"/>
                  </a:cubicBezTo>
                  <a:lnTo>
                    <a:pt x="4122" y="7"/>
                  </a:lnTo>
                  <a:lnTo>
                    <a:pt x="4162" y="17"/>
                  </a:lnTo>
                  <a:lnTo>
                    <a:pt x="4202" y="24"/>
                  </a:lnTo>
                  <a:cubicBezTo>
                    <a:pt x="4206" y="24"/>
                    <a:pt x="4209" y="28"/>
                    <a:pt x="4208" y="33"/>
                  </a:cubicBezTo>
                  <a:cubicBezTo>
                    <a:pt x="4208" y="37"/>
                    <a:pt x="4203" y="40"/>
                    <a:pt x="4199" y="39"/>
                  </a:cubicBezTo>
                  <a:lnTo>
                    <a:pt x="4159" y="32"/>
                  </a:lnTo>
                  <a:lnTo>
                    <a:pt x="4119" y="22"/>
                  </a:lnTo>
                  <a:lnTo>
                    <a:pt x="4079" y="16"/>
                  </a:lnTo>
                  <a:lnTo>
                    <a:pt x="4081" y="16"/>
                  </a:lnTo>
                  <a:lnTo>
                    <a:pt x="4042" y="20"/>
                  </a:lnTo>
                  <a:lnTo>
                    <a:pt x="4045" y="20"/>
                  </a:lnTo>
                  <a:lnTo>
                    <a:pt x="4027" y="28"/>
                  </a:lnTo>
                  <a:lnTo>
                    <a:pt x="4029" y="27"/>
                  </a:lnTo>
                  <a:lnTo>
                    <a:pt x="4014" y="39"/>
                  </a:lnTo>
                  <a:lnTo>
                    <a:pt x="3984" y="71"/>
                  </a:lnTo>
                  <a:lnTo>
                    <a:pt x="3950" y="102"/>
                  </a:lnTo>
                  <a:cubicBezTo>
                    <a:pt x="3949" y="103"/>
                    <a:pt x="3949" y="103"/>
                    <a:pt x="3948" y="103"/>
                  </a:cubicBezTo>
                  <a:lnTo>
                    <a:pt x="3927" y="115"/>
                  </a:lnTo>
                  <a:cubicBezTo>
                    <a:pt x="3927" y="116"/>
                    <a:pt x="3926" y="116"/>
                    <a:pt x="3925" y="116"/>
                  </a:cubicBezTo>
                  <a:lnTo>
                    <a:pt x="3901" y="122"/>
                  </a:lnTo>
                  <a:cubicBezTo>
                    <a:pt x="3901" y="122"/>
                    <a:pt x="3900" y="122"/>
                    <a:pt x="3899" y="122"/>
                  </a:cubicBezTo>
                  <a:lnTo>
                    <a:pt x="3875" y="121"/>
                  </a:lnTo>
                  <a:cubicBezTo>
                    <a:pt x="3875" y="121"/>
                    <a:pt x="3874" y="121"/>
                    <a:pt x="3874" y="121"/>
                  </a:cubicBezTo>
                  <a:lnTo>
                    <a:pt x="3847" y="116"/>
                  </a:lnTo>
                  <a:lnTo>
                    <a:pt x="3787" y="97"/>
                  </a:lnTo>
                  <a:lnTo>
                    <a:pt x="3711" y="77"/>
                  </a:lnTo>
                  <a:lnTo>
                    <a:pt x="3667" y="71"/>
                  </a:lnTo>
                  <a:lnTo>
                    <a:pt x="3617" y="68"/>
                  </a:lnTo>
                  <a:lnTo>
                    <a:pt x="3550" y="71"/>
                  </a:lnTo>
                  <a:lnTo>
                    <a:pt x="3476" y="77"/>
                  </a:lnTo>
                  <a:lnTo>
                    <a:pt x="3394" y="87"/>
                  </a:lnTo>
                  <a:lnTo>
                    <a:pt x="3306" y="97"/>
                  </a:lnTo>
                  <a:lnTo>
                    <a:pt x="3211" y="107"/>
                  </a:lnTo>
                  <a:lnTo>
                    <a:pt x="3109" y="117"/>
                  </a:lnTo>
                  <a:lnTo>
                    <a:pt x="3001" y="123"/>
                  </a:lnTo>
                  <a:lnTo>
                    <a:pt x="2887" y="126"/>
                  </a:lnTo>
                  <a:lnTo>
                    <a:pt x="2647" y="119"/>
                  </a:lnTo>
                  <a:lnTo>
                    <a:pt x="2520" y="111"/>
                  </a:lnTo>
                  <a:lnTo>
                    <a:pt x="2385" y="101"/>
                  </a:lnTo>
                  <a:lnTo>
                    <a:pt x="2243" y="92"/>
                  </a:lnTo>
                  <a:lnTo>
                    <a:pt x="2092" y="84"/>
                  </a:lnTo>
                  <a:lnTo>
                    <a:pt x="1930" y="79"/>
                  </a:lnTo>
                  <a:lnTo>
                    <a:pt x="1758" y="78"/>
                  </a:lnTo>
                  <a:lnTo>
                    <a:pt x="1569" y="81"/>
                  </a:lnTo>
                  <a:lnTo>
                    <a:pt x="1364" y="88"/>
                  </a:lnTo>
                  <a:lnTo>
                    <a:pt x="1147" y="96"/>
                  </a:lnTo>
                  <a:lnTo>
                    <a:pt x="922" y="107"/>
                  </a:lnTo>
                  <a:lnTo>
                    <a:pt x="461" y="129"/>
                  </a:lnTo>
                  <a:lnTo>
                    <a:pt x="232" y="140"/>
                  </a:lnTo>
                  <a:lnTo>
                    <a:pt x="9" y="150"/>
                  </a:lnTo>
                  <a:cubicBezTo>
                    <a:pt x="4" y="151"/>
                    <a:pt x="1" y="147"/>
                    <a:pt x="0" y="143"/>
                  </a:cubicBezTo>
                  <a:cubicBezTo>
                    <a:pt x="0" y="138"/>
                    <a:pt x="4" y="135"/>
                    <a:pt x="8" y="134"/>
                  </a:cubicBezTo>
                  <a:close/>
                </a:path>
              </a:pathLst>
            </a:custGeom>
            <a:solidFill>
              <a:srgbClr val="000000"/>
            </a:solidFill>
            <a:ln w="7"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317" name="Freeform 30"/>
            <p:cNvSpPr>
              <a:spLocks noEditPoints="1"/>
            </p:cNvSpPr>
            <p:nvPr/>
          </p:nvSpPr>
          <p:spPr bwMode="auto">
            <a:xfrm>
              <a:off x="5099050" y="5335588"/>
              <a:ext cx="2914650" cy="230188"/>
            </a:xfrm>
            <a:custGeom>
              <a:avLst/>
              <a:gdLst/>
              <a:ahLst/>
              <a:cxnLst>
                <a:cxn ang="0">
                  <a:pos x="0" y="61"/>
                </a:cxn>
                <a:cxn ang="0">
                  <a:pos x="84" y="140"/>
                </a:cxn>
                <a:cxn ang="0">
                  <a:pos x="45" y="58"/>
                </a:cxn>
                <a:cxn ang="0">
                  <a:pos x="39" y="142"/>
                </a:cxn>
                <a:cxn ang="0">
                  <a:pos x="45" y="58"/>
                </a:cxn>
                <a:cxn ang="0">
                  <a:pos x="80" y="56"/>
                </a:cxn>
                <a:cxn ang="0">
                  <a:pos x="4" y="145"/>
                </a:cxn>
                <a:cxn ang="0">
                  <a:pos x="809" y="117"/>
                </a:cxn>
                <a:cxn ang="0">
                  <a:pos x="733" y="28"/>
                </a:cxn>
                <a:cxn ang="0">
                  <a:pos x="809" y="117"/>
                </a:cxn>
                <a:cxn ang="0">
                  <a:pos x="774" y="114"/>
                </a:cxn>
                <a:cxn ang="0">
                  <a:pos x="767" y="30"/>
                </a:cxn>
                <a:cxn ang="0">
                  <a:pos x="728" y="112"/>
                </a:cxn>
                <a:cxn ang="0">
                  <a:pos x="813" y="32"/>
                </a:cxn>
                <a:cxn ang="0">
                  <a:pos x="728" y="112"/>
                </a:cxn>
                <a:cxn ang="0">
                  <a:pos x="1203" y="47"/>
                </a:cxn>
                <a:cxn ang="0">
                  <a:pos x="1288" y="126"/>
                </a:cxn>
                <a:cxn ang="0">
                  <a:pos x="1249" y="44"/>
                </a:cxn>
                <a:cxn ang="0">
                  <a:pos x="1242" y="128"/>
                </a:cxn>
                <a:cxn ang="0">
                  <a:pos x="1249" y="44"/>
                </a:cxn>
                <a:cxn ang="0">
                  <a:pos x="1283" y="42"/>
                </a:cxn>
                <a:cxn ang="0">
                  <a:pos x="1208" y="131"/>
                </a:cxn>
                <a:cxn ang="0">
                  <a:pos x="1584" y="110"/>
                </a:cxn>
                <a:cxn ang="0">
                  <a:pos x="1509" y="21"/>
                </a:cxn>
                <a:cxn ang="0">
                  <a:pos x="1584" y="110"/>
                </a:cxn>
                <a:cxn ang="0">
                  <a:pos x="1550" y="107"/>
                </a:cxn>
                <a:cxn ang="0">
                  <a:pos x="1543" y="23"/>
                </a:cxn>
                <a:cxn ang="0">
                  <a:pos x="1504" y="105"/>
                </a:cxn>
                <a:cxn ang="0">
                  <a:pos x="1589" y="25"/>
                </a:cxn>
                <a:cxn ang="0">
                  <a:pos x="1504" y="105"/>
                </a:cxn>
                <a:cxn ang="0">
                  <a:pos x="1624" y="47"/>
                </a:cxn>
                <a:cxn ang="0">
                  <a:pos x="1709" y="126"/>
                </a:cxn>
                <a:cxn ang="0">
                  <a:pos x="1670" y="44"/>
                </a:cxn>
                <a:cxn ang="0">
                  <a:pos x="1663" y="128"/>
                </a:cxn>
                <a:cxn ang="0">
                  <a:pos x="1670" y="44"/>
                </a:cxn>
                <a:cxn ang="0">
                  <a:pos x="1705" y="42"/>
                </a:cxn>
                <a:cxn ang="0">
                  <a:pos x="1629" y="131"/>
                </a:cxn>
                <a:cxn ang="0">
                  <a:pos x="1765" y="89"/>
                </a:cxn>
                <a:cxn ang="0">
                  <a:pos x="1689" y="0"/>
                </a:cxn>
                <a:cxn ang="0">
                  <a:pos x="1765" y="89"/>
                </a:cxn>
                <a:cxn ang="0">
                  <a:pos x="1730" y="86"/>
                </a:cxn>
                <a:cxn ang="0">
                  <a:pos x="1723" y="2"/>
                </a:cxn>
                <a:cxn ang="0">
                  <a:pos x="1685" y="84"/>
                </a:cxn>
                <a:cxn ang="0">
                  <a:pos x="1769" y="4"/>
                </a:cxn>
                <a:cxn ang="0">
                  <a:pos x="1685" y="84"/>
                </a:cxn>
                <a:cxn ang="0">
                  <a:pos x="1751" y="11"/>
                </a:cxn>
                <a:cxn ang="0">
                  <a:pos x="1836" y="91"/>
                </a:cxn>
                <a:cxn ang="0">
                  <a:pos x="1797" y="9"/>
                </a:cxn>
                <a:cxn ang="0">
                  <a:pos x="1790" y="93"/>
                </a:cxn>
                <a:cxn ang="0">
                  <a:pos x="1797" y="9"/>
                </a:cxn>
                <a:cxn ang="0">
                  <a:pos x="1832" y="7"/>
                </a:cxn>
                <a:cxn ang="0">
                  <a:pos x="1756" y="96"/>
                </a:cxn>
              </a:cxnLst>
              <a:rect l="0" t="0" r="r" b="b"/>
              <a:pathLst>
                <a:path w="1836" h="145">
                  <a:moveTo>
                    <a:pt x="80" y="145"/>
                  </a:moveTo>
                  <a:lnTo>
                    <a:pt x="0" y="61"/>
                  </a:lnTo>
                  <a:lnTo>
                    <a:pt x="4" y="56"/>
                  </a:lnTo>
                  <a:lnTo>
                    <a:pt x="84" y="140"/>
                  </a:lnTo>
                  <a:lnTo>
                    <a:pt x="80" y="145"/>
                  </a:lnTo>
                  <a:close/>
                  <a:moveTo>
                    <a:pt x="45" y="58"/>
                  </a:moveTo>
                  <a:lnTo>
                    <a:pt x="45" y="142"/>
                  </a:lnTo>
                  <a:lnTo>
                    <a:pt x="39" y="142"/>
                  </a:lnTo>
                  <a:lnTo>
                    <a:pt x="39" y="58"/>
                  </a:lnTo>
                  <a:lnTo>
                    <a:pt x="45" y="58"/>
                  </a:lnTo>
                  <a:close/>
                  <a:moveTo>
                    <a:pt x="0" y="140"/>
                  </a:moveTo>
                  <a:lnTo>
                    <a:pt x="80" y="56"/>
                  </a:lnTo>
                  <a:lnTo>
                    <a:pt x="84" y="61"/>
                  </a:lnTo>
                  <a:lnTo>
                    <a:pt x="4" y="145"/>
                  </a:lnTo>
                  <a:lnTo>
                    <a:pt x="0" y="140"/>
                  </a:lnTo>
                  <a:close/>
                  <a:moveTo>
                    <a:pt x="809" y="117"/>
                  </a:moveTo>
                  <a:lnTo>
                    <a:pt x="728" y="32"/>
                  </a:lnTo>
                  <a:lnTo>
                    <a:pt x="733" y="28"/>
                  </a:lnTo>
                  <a:lnTo>
                    <a:pt x="813" y="112"/>
                  </a:lnTo>
                  <a:lnTo>
                    <a:pt x="809" y="117"/>
                  </a:lnTo>
                  <a:close/>
                  <a:moveTo>
                    <a:pt x="774" y="30"/>
                  </a:moveTo>
                  <a:lnTo>
                    <a:pt x="774" y="114"/>
                  </a:lnTo>
                  <a:lnTo>
                    <a:pt x="767" y="114"/>
                  </a:lnTo>
                  <a:lnTo>
                    <a:pt x="767" y="30"/>
                  </a:lnTo>
                  <a:lnTo>
                    <a:pt x="774" y="30"/>
                  </a:lnTo>
                  <a:close/>
                  <a:moveTo>
                    <a:pt x="728" y="112"/>
                  </a:moveTo>
                  <a:lnTo>
                    <a:pt x="809" y="28"/>
                  </a:lnTo>
                  <a:lnTo>
                    <a:pt x="813" y="32"/>
                  </a:lnTo>
                  <a:lnTo>
                    <a:pt x="733" y="117"/>
                  </a:lnTo>
                  <a:lnTo>
                    <a:pt x="728" y="112"/>
                  </a:lnTo>
                  <a:close/>
                  <a:moveTo>
                    <a:pt x="1283" y="131"/>
                  </a:moveTo>
                  <a:lnTo>
                    <a:pt x="1203" y="47"/>
                  </a:lnTo>
                  <a:lnTo>
                    <a:pt x="1208" y="42"/>
                  </a:lnTo>
                  <a:lnTo>
                    <a:pt x="1288" y="126"/>
                  </a:lnTo>
                  <a:lnTo>
                    <a:pt x="1283" y="131"/>
                  </a:lnTo>
                  <a:close/>
                  <a:moveTo>
                    <a:pt x="1249" y="44"/>
                  </a:moveTo>
                  <a:lnTo>
                    <a:pt x="1249" y="128"/>
                  </a:lnTo>
                  <a:lnTo>
                    <a:pt x="1242" y="128"/>
                  </a:lnTo>
                  <a:lnTo>
                    <a:pt x="1242" y="44"/>
                  </a:lnTo>
                  <a:lnTo>
                    <a:pt x="1249" y="44"/>
                  </a:lnTo>
                  <a:close/>
                  <a:moveTo>
                    <a:pt x="1203" y="126"/>
                  </a:moveTo>
                  <a:lnTo>
                    <a:pt x="1283" y="42"/>
                  </a:lnTo>
                  <a:lnTo>
                    <a:pt x="1288" y="47"/>
                  </a:lnTo>
                  <a:lnTo>
                    <a:pt x="1208" y="131"/>
                  </a:lnTo>
                  <a:lnTo>
                    <a:pt x="1203" y="126"/>
                  </a:lnTo>
                  <a:close/>
                  <a:moveTo>
                    <a:pt x="1584" y="110"/>
                  </a:moveTo>
                  <a:lnTo>
                    <a:pt x="1504" y="25"/>
                  </a:lnTo>
                  <a:lnTo>
                    <a:pt x="1509" y="21"/>
                  </a:lnTo>
                  <a:lnTo>
                    <a:pt x="1589" y="105"/>
                  </a:lnTo>
                  <a:lnTo>
                    <a:pt x="1584" y="110"/>
                  </a:lnTo>
                  <a:close/>
                  <a:moveTo>
                    <a:pt x="1550" y="23"/>
                  </a:moveTo>
                  <a:lnTo>
                    <a:pt x="1550" y="107"/>
                  </a:lnTo>
                  <a:lnTo>
                    <a:pt x="1543" y="107"/>
                  </a:lnTo>
                  <a:lnTo>
                    <a:pt x="1543" y="23"/>
                  </a:lnTo>
                  <a:lnTo>
                    <a:pt x="1550" y="23"/>
                  </a:lnTo>
                  <a:close/>
                  <a:moveTo>
                    <a:pt x="1504" y="105"/>
                  </a:moveTo>
                  <a:lnTo>
                    <a:pt x="1584" y="21"/>
                  </a:lnTo>
                  <a:lnTo>
                    <a:pt x="1589" y="25"/>
                  </a:lnTo>
                  <a:lnTo>
                    <a:pt x="1509" y="110"/>
                  </a:lnTo>
                  <a:lnTo>
                    <a:pt x="1504" y="105"/>
                  </a:lnTo>
                  <a:close/>
                  <a:moveTo>
                    <a:pt x="1705" y="131"/>
                  </a:moveTo>
                  <a:lnTo>
                    <a:pt x="1624" y="47"/>
                  </a:lnTo>
                  <a:lnTo>
                    <a:pt x="1629" y="42"/>
                  </a:lnTo>
                  <a:lnTo>
                    <a:pt x="1709" y="126"/>
                  </a:lnTo>
                  <a:lnTo>
                    <a:pt x="1705" y="131"/>
                  </a:lnTo>
                  <a:close/>
                  <a:moveTo>
                    <a:pt x="1670" y="44"/>
                  </a:moveTo>
                  <a:lnTo>
                    <a:pt x="1670" y="128"/>
                  </a:lnTo>
                  <a:lnTo>
                    <a:pt x="1663" y="128"/>
                  </a:lnTo>
                  <a:lnTo>
                    <a:pt x="1663" y="44"/>
                  </a:lnTo>
                  <a:lnTo>
                    <a:pt x="1670" y="44"/>
                  </a:lnTo>
                  <a:close/>
                  <a:moveTo>
                    <a:pt x="1624" y="126"/>
                  </a:moveTo>
                  <a:lnTo>
                    <a:pt x="1705" y="42"/>
                  </a:lnTo>
                  <a:lnTo>
                    <a:pt x="1709" y="47"/>
                  </a:lnTo>
                  <a:lnTo>
                    <a:pt x="1629" y="131"/>
                  </a:lnTo>
                  <a:lnTo>
                    <a:pt x="1624" y="126"/>
                  </a:lnTo>
                  <a:close/>
                  <a:moveTo>
                    <a:pt x="1765" y="89"/>
                  </a:moveTo>
                  <a:lnTo>
                    <a:pt x="1685" y="4"/>
                  </a:lnTo>
                  <a:lnTo>
                    <a:pt x="1689" y="0"/>
                  </a:lnTo>
                  <a:lnTo>
                    <a:pt x="1769" y="84"/>
                  </a:lnTo>
                  <a:lnTo>
                    <a:pt x="1765" y="89"/>
                  </a:lnTo>
                  <a:close/>
                  <a:moveTo>
                    <a:pt x="1730" y="2"/>
                  </a:moveTo>
                  <a:lnTo>
                    <a:pt x="1730" y="86"/>
                  </a:lnTo>
                  <a:lnTo>
                    <a:pt x="1723" y="86"/>
                  </a:lnTo>
                  <a:lnTo>
                    <a:pt x="1723" y="2"/>
                  </a:lnTo>
                  <a:lnTo>
                    <a:pt x="1730" y="2"/>
                  </a:lnTo>
                  <a:close/>
                  <a:moveTo>
                    <a:pt x="1685" y="84"/>
                  </a:moveTo>
                  <a:lnTo>
                    <a:pt x="1765" y="0"/>
                  </a:lnTo>
                  <a:lnTo>
                    <a:pt x="1769" y="4"/>
                  </a:lnTo>
                  <a:lnTo>
                    <a:pt x="1689" y="89"/>
                  </a:lnTo>
                  <a:lnTo>
                    <a:pt x="1685" y="84"/>
                  </a:lnTo>
                  <a:close/>
                  <a:moveTo>
                    <a:pt x="1832" y="96"/>
                  </a:moveTo>
                  <a:lnTo>
                    <a:pt x="1751" y="11"/>
                  </a:lnTo>
                  <a:lnTo>
                    <a:pt x="1756" y="7"/>
                  </a:lnTo>
                  <a:lnTo>
                    <a:pt x="1836" y="91"/>
                  </a:lnTo>
                  <a:lnTo>
                    <a:pt x="1832" y="96"/>
                  </a:lnTo>
                  <a:close/>
                  <a:moveTo>
                    <a:pt x="1797" y="9"/>
                  </a:moveTo>
                  <a:lnTo>
                    <a:pt x="1797" y="93"/>
                  </a:lnTo>
                  <a:lnTo>
                    <a:pt x="1790" y="93"/>
                  </a:lnTo>
                  <a:lnTo>
                    <a:pt x="1790" y="9"/>
                  </a:lnTo>
                  <a:lnTo>
                    <a:pt x="1797" y="9"/>
                  </a:lnTo>
                  <a:close/>
                  <a:moveTo>
                    <a:pt x="1751" y="91"/>
                  </a:moveTo>
                  <a:lnTo>
                    <a:pt x="1832" y="7"/>
                  </a:lnTo>
                  <a:lnTo>
                    <a:pt x="1836" y="11"/>
                  </a:lnTo>
                  <a:lnTo>
                    <a:pt x="1756" y="96"/>
                  </a:lnTo>
                  <a:lnTo>
                    <a:pt x="1751" y="91"/>
                  </a:lnTo>
                  <a:close/>
                </a:path>
              </a:pathLst>
            </a:custGeom>
            <a:solidFill>
              <a:srgbClr val="000000"/>
            </a:solidFill>
            <a:ln w="7"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318" name="Freeform 31"/>
            <p:cNvSpPr>
              <a:spLocks noEditPoints="1"/>
            </p:cNvSpPr>
            <p:nvPr/>
          </p:nvSpPr>
          <p:spPr bwMode="auto">
            <a:xfrm>
              <a:off x="5143500" y="4579938"/>
              <a:ext cx="65088" cy="379413"/>
            </a:xfrm>
            <a:custGeom>
              <a:avLst/>
              <a:gdLst/>
              <a:ahLst/>
              <a:cxnLst>
                <a:cxn ang="0">
                  <a:pos x="21" y="239"/>
                </a:cxn>
                <a:cxn ang="0">
                  <a:pos x="21" y="119"/>
                </a:cxn>
                <a:cxn ang="0">
                  <a:pos x="21" y="0"/>
                </a:cxn>
                <a:cxn ang="0">
                  <a:pos x="21" y="239"/>
                </a:cxn>
                <a:cxn ang="0">
                  <a:pos x="0" y="239"/>
                </a:cxn>
                <a:cxn ang="0">
                  <a:pos x="41" y="239"/>
                </a:cxn>
                <a:cxn ang="0">
                  <a:pos x="0" y="239"/>
                </a:cxn>
                <a:cxn ang="0">
                  <a:pos x="0" y="0"/>
                </a:cxn>
                <a:cxn ang="0">
                  <a:pos x="41" y="0"/>
                </a:cxn>
                <a:cxn ang="0">
                  <a:pos x="0" y="0"/>
                </a:cxn>
              </a:cxnLst>
              <a:rect l="0" t="0" r="r" b="b"/>
              <a:pathLst>
                <a:path w="41" h="239">
                  <a:moveTo>
                    <a:pt x="21" y="239"/>
                  </a:moveTo>
                  <a:lnTo>
                    <a:pt x="21" y="119"/>
                  </a:lnTo>
                  <a:lnTo>
                    <a:pt x="21" y="0"/>
                  </a:lnTo>
                  <a:lnTo>
                    <a:pt x="21" y="239"/>
                  </a:lnTo>
                  <a:close/>
                  <a:moveTo>
                    <a:pt x="0" y="239"/>
                  </a:moveTo>
                  <a:lnTo>
                    <a:pt x="41" y="239"/>
                  </a:lnTo>
                  <a:lnTo>
                    <a:pt x="0" y="239"/>
                  </a:lnTo>
                  <a:close/>
                  <a:moveTo>
                    <a:pt x="0" y="0"/>
                  </a:moveTo>
                  <a:lnTo>
                    <a:pt x="41"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19" name="Freeform 32"/>
            <p:cNvSpPr>
              <a:spLocks noEditPoints="1"/>
            </p:cNvSpPr>
            <p:nvPr/>
          </p:nvSpPr>
          <p:spPr bwMode="auto">
            <a:xfrm>
              <a:off x="5143500" y="4573588"/>
              <a:ext cx="65088" cy="390525"/>
            </a:xfrm>
            <a:custGeom>
              <a:avLst/>
              <a:gdLst/>
              <a:ahLst/>
              <a:cxnLst>
                <a:cxn ang="0">
                  <a:pos x="17" y="243"/>
                </a:cxn>
                <a:cxn ang="0">
                  <a:pos x="17" y="123"/>
                </a:cxn>
                <a:cxn ang="0">
                  <a:pos x="17" y="4"/>
                </a:cxn>
                <a:cxn ang="0">
                  <a:pos x="24" y="4"/>
                </a:cxn>
                <a:cxn ang="0">
                  <a:pos x="24" y="123"/>
                </a:cxn>
                <a:cxn ang="0">
                  <a:pos x="24" y="243"/>
                </a:cxn>
                <a:cxn ang="0">
                  <a:pos x="17" y="243"/>
                </a:cxn>
                <a:cxn ang="0">
                  <a:pos x="0" y="239"/>
                </a:cxn>
                <a:cxn ang="0">
                  <a:pos x="41" y="239"/>
                </a:cxn>
                <a:cxn ang="0">
                  <a:pos x="41" y="246"/>
                </a:cxn>
                <a:cxn ang="0">
                  <a:pos x="0" y="246"/>
                </a:cxn>
                <a:cxn ang="0">
                  <a:pos x="0" y="239"/>
                </a:cxn>
                <a:cxn ang="0">
                  <a:pos x="0" y="0"/>
                </a:cxn>
                <a:cxn ang="0">
                  <a:pos x="41" y="0"/>
                </a:cxn>
                <a:cxn ang="0">
                  <a:pos x="41" y="7"/>
                </a:cxn>
                <a:cxn ang="0">
                  <a:pos x="0" y="7"/>
                </a:cxn>
                <a:cxn ang="0">
                  <a:pos x="0" y="0"/>
                </a:cxn>
              </a:cxnLst>
              <a:rect l="0" t="0" r="r" b="b"/>
              <a:pathLst>
                <a:path w="41" h="246">
                  <a:moveTo>
                    <a:pt x="17" y="243"/>
                  </a:moveTo>
                  <a:lnTo>
                    <a:pt x="17" y="123"/>
                  </a:lnTo>
                  <a:lnTo>
                    <a:pt x="17" y="4"/>
                  </a:lnTo>
                  <a:lnTo>
                    <a:pt x="24" y="4"/>
                  </a:lnTo>
                  <a:lnTo>
                    <a:pt x="24" y="123"/>
                  </a:lnTo>
                  <a:lnTo>
                    <a:pt x="24" y="243"/>
                  </a:lnTo>
                  <a:lnTo>
                    <a:pt x="17" y="243"/>
                  </a:lnTo>
                  <a:close/>
                  <a:moveTo>
                    <a:pt x="0" y="239"/>
                  </a:moveTo>
                  <a:lnTo>
                    <a:pt x="41" y="239"/>
                  </a:lnTo>
                  <a:lnTo>
                    <a:pt x="41" y="246"/>
                  </a:lnTo>
                  <a:lnTo>
                    <a:pt x="0" y="246"/>
                  </a:lnTo>
                  <a:lnTo>
                    <a:pt x="0" y="239"/>
                  </a:lnTo>
                  <a:close/>
                  <a:moveTo>
                    <a:pt x="0" y="0"/>
                  </a:moveTo>
                  <a:lnTo>
                    <a:pt x="41" y="0"/>
                  </a:lnTo>
                  <a:lnTo>
                    <a:pt x="41" y="7"/>
                  </a:lnTo>
                  <a:lnTo>
                    <a:pt x="0" y="7"/>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320" name="Freeform 33"/>
            <p:cNvSpPr>
              <a:spLocks noEditPoints="1"/>
            </p:cNvSpPr>
            <p:nvPr/>
          </p:nvSpPr>
          <p:spPr bwMode="auto">
            <a:xfrm>
              <a:off x="6300788" y="4089400"/>
              <a:ext cx="63500" cy="434975"/>
            </a:xfrm>
            <a:custGeom>
              <a:avLst/>
              <a:gdLst/>
              <a:ahLst/>
              <a:cxnLst>
                <a:cxn ang="0">
                  <a:pos x="20" y="274"/>
                </a:cxn>
                <a:cxn ang="0">
                  <a:pos x="20" y="137"/>
                </a:cxn>
                <a:cxn ang="0">
                  <a:pos x="20" y="0"/>
                </a:cxn>
                <a:cxn ang="0">
                  <a:pos x="20" y="274"/>
                </a:cxn>
                <a:cxn ang="0">
                  <a:pos x="0" y="274"/>
                </a:cxn>
                <a:cxn ang="0">
                  <a:pos x="40" y="274"/>
                </a:cxn>
                <a:cxn ang="0">
                  <a:pos x="0" y="274"/>
                </a:cxn>
                <a:cxn ang="0">
                  <a:pos x="0" y="0"/>
                </a:cxn>
                <a:cxn ang="0">
                  <a:pos x="40" y="0"/>
                </a:cxn>
                <a:cxn ang="0">
                  <a:pos x="0" y="0"/>
                </a:cxn>
              </a:cxnLst>
              <a:rect l="0" t="0" r="r" b="b"/>
              <a:pathLst>
                <a:path w="40" h="274">
                  <a:moveTo>
                    <a:pt x="20" y="274"/>
                  </a:moveTo>
                  <a:lnTo>
                    <a:pt x="20" y="137"/>
                  </a:lnTo>
                  <a:lnTo>
                    <a:pt x="20" y="0"/>
                  </a:lnTo>
                  <a:lnTo>
                    <a:pt x="20" y="274"/>
                  </a:lnTo>
                  <a:close/>
                  <a:moveTo>
                    <a:pt x="0" y="274"/>
                  </a:moveTo>
                  <a:lnTo>
                    <a:pt x="40" y="274"/>
                  </a:lnTo>
                  <a:lnTo>
                    <a:pt x="0" y="274"/>
                  </a:lnTo>
                  <a:close/>
                  <a:moveTo>
                    <a:pt x="0" y="0"/>
                  </a:moveTo>
                  <a:lnTo>
                    <a:pt x="40"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21" name="Freeform 34"/>
            <p:cNvSpPr>
              <a:spLocks noEditPoints="1"/>
            </p:cNvSpPr>
            <p:nvPr/>
          </p:nvSpPr>
          <p:spPr bwMode="auto">
            <a:xfrm>
              <a:off x="6300788" y="4083050"/>
              <a:ext cx="63500" cy="446088"/>
            </a:xfrm>
            <a:custGeom>
              <a:avLst/>
              <a:gdLst/>
              <a:ahLst/>
              <a:cxnLst>
                <a:cxn ang="0">
                  <a:pos x="17" y="278"/>
                </a:cxn>
                <a:cxn ang="0">
                  <a:pos x="17" y="141"/>
                </a:cxn>
                <a:cxn ang="0">
                  <a:pos x="17" y="4"/>
                </a:cxn>
                <a:cxn ang="0">
                  <a:pos x="24" y="4"/>
                </a:cxn>
                <a:cxn ang="0">
                  <a:pos x="24" y="141"/>
                </a:cxn>
                <a:cxn ang="0">
                  <a:pos x="24" y="278"/>
                </a:cxn>
                <a:cxn ang="0">
                  <a:pos x="17" y="278"/>
                </a:cxn>
                <a:cxn ang="0">
                  <a:pos x="0" y="274"/>
                </a:cxn>
                <a:cxn ang="0">
                  <a:pos x="40" y="274"/>
                </a:cxn>
                <a:cxn ang="0">
                  <a:pos x="40" y="281"/>
                </a:cxn>
                <a:cxn ang="0">
                  <a:pos x="0" y="281"/>
                </a:cxn>
                <a:cxn ang="0">
                  <a:pos x="0" y="274"/>
                </a:cxn>
                <a:cxn ang="0">
                  <a:pos x="0" y="0"/>
                </a:cxn>
                <a:cxn ang="0">
                  <a:pos x="40" y="0"/>
                </a:cxn>
                <a:cxn ang="0">
                  <a:pos x="40" y="7"/>
                </a:cxn>
                <a:cxn ang="0">
                  <a:pos x="0" y="7"/>
                </a:cxn>
                <a:cxn ang="0">
                  <a:pos x="0" y="0"/>
                </a:cxn>
              </a:cxnLst>
              <a:rect l="0" t="0" r="r" b="b"/>
              <a:pathLst>
                <a:path w="40" h="281">
                  <a:moveTo>
                    <a:pt x="17" y="278"/>
                  </a:moveTo>
                  <a:lnTo>
                    <a:pt x="17" y="141"/>
                  </a:lnTo>
                  <a:lnTo>
                    <a:pt x="17" y="4"/>
                  </a:lnTo>
                  <a:lnTo>
                    <a:pt x="24" y="4"/>
                  </a:lnTo>
                  <a:lnTo>
                    <a:pt x="24" y="141"/>
                  </a:lnTo>
                  <a:lnTo>
                    <a:pt x="24" y="278"/>
                  </a:lnTo>
                  <a:lnTo>
                    <a:pt x="17" y="278"/>
                  </a:lnTo>
                  <a:close/>
                  <a:moveTo>
                    <a:pt x="0" y="274"/>
                  </a:moveTo>
                  <a:lnTo>
                    <a:pt x="40" y="274"/>
                  </a:lnTo>
                  <a:lnTo>
                    <a:pt x="40" y="281"/>
                  </a:lnTo>
                  <a:lnTo>
                    <a:pt x="0" y="281"/>
                  </a:lnTo>
                  <a:lnTo>
                    <a:pt x="0" y="274"/>
                  </a:lnTo>
                  <a:close/>
                  <a:moveTo>
                    <a:pt x="0" y="0"/>
                  </a:moveTo>
                  <a:lnTo>
                    <a:pt x="40" y="0"/>
                  </a:lnTo>
                  <a:lnTo>
                    <a:pt x="40" y="7"/>
                  </a:lnTo>
                  <a:lnTo>
                    <a:pt x="0" y="7"/>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322" name="Freeform 35"/>
            <p:cNvSpPr>
              <a:spLocks noEditPoints="1"/>
            </p:cNvSpPr>
            <p:nvPr/>
          </p:nvSpPr>
          <p:spPr bwMode="auto">
            <a:xfrm>
              <a:off x="7043738" y="3040063"/>
              <a:ext cx="63500" cy="77788"/>
            </a:xfrm>
            <a:custGeom>
              <a:avLst/>
              <a:gdLst/>
              <a:ahLst/>
              <a:cxnLst>
                <a:cxn ang="0">
                  <a:pos x="20" y="49"/>
                </a:cxn>
                <a:cxn ang="0">
                  <a:pos x="20" y="25"/>
                </a:cxn>
                <a:cxn ang="0">
                  <a:pos x="20" y="0"/>
                </a:cxn>
                <a:cxn ang="0">
                  <a:pos x="20" y="49"/>
                </a:cxn>
                <a:cxn ang="0">
                  <a:pos x="0" y="49"/>
                </a:cxn>
                <a:cxn ang="0">
                  <a:pos x="40" y="49"/>
                </a:cxn>
                <a:cxn ang="0">
                  <a:pos x="0" y="49"/>
                </a:cxn>
                <a:cxn ang="0">
                  <a:pos x="0" y="0"/>
                </a:cxn>
                <a:cxn ang="0">
                  <a:pos x="40" y="0"/>
                </a:cxn>
                <a:cxn ang="0">
                  <a:pos x="0" y="0"/>
                </a:cxn>
              </a:cxnLst>
              <a:rect l="0" t="0" r="r" b="b"/>
              <a:pathLst>
                <a:path w="40" h="49">
                  <a:moveTo>
                    <a:pt x="20" y="49"/>
                  </a:moveTo>
                  <a:lnTo>
                    <a:pt x="20" y="25"/>
                  </a:lnTo>
                  <a:lnTo>
                    <a:pt x="20" y="0"/>
                  </a:lnTo>
                  <a:lnTo>
                    <a:pt x="20" y="49"/>
                  </a:lnTo>
                  <a:close/>
                  <a:moveTo>
                    <a:pt x="0" y="49"/>
                  </a:moveTo>
                  <a:lnTo>
                    <a:pt x="40" y="49"/>
                  </a:lnTo>
                  <a:lnTo>
                    <a:pt x="0" y="49"/>
                  </a:lnTo>
                  <a:close/>
                  <a:moveTo>
                    <a:pt x="0" y="0"/>
                  </a:moveTo>
                  <a:lnTo>
                    <a:pt x="40"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23" name="Freeform 36"/>
            <p:cNvSpPr>
              <a:spLocks noEditPoints="1"/>
            </p:cNvSpPr>
            <p:nvPr/>
          </p:nvSpPr>
          <p:spPr bwMode="auto">
            <a:xfrm>
              <a:off x="7043738" y="3035300"/>
              <a:ext cx="63500" cy="88900"/>
            </a:xfrm>
            <a:custGeom>
              <a:avLst/>
              <a:gdLst/>
              <a:ahLst/>
              <a:cxnLst>
                <a:cxn ang="0">
                  <a:pos x="17" y="52"/>
                </a:cxn>
                <a:cxn ang="0">
                  <a:pos x="17" y="28"/>
                </a:cxn>
                <a:cxn ang="0">
                  <a:pos x="17" y="3"/>
                </a:cxn>
                <a:cxn ang="0">
                  <a:pos x="24" y="3"/>
                </a:cxn>
                <a:cxn ang="0">
                  <a:pos x="24" y="28"/>
                </a:cxn>
                <a:cxn ang="0">
                  <a:pos x="24" y="52"/>
                </a:cxn>
                <a:cxn ang="0">
                  <a:pos x="17" y="52"/>
                </a:cxn>
                <a:cxn ang="0">
                  <a:pos x="0" y="49"/>
                </a:cxn>
                <a:cxn ang="0">
                  <a:pos x="40" y="49"/>
                </a:cxn>
                <a:cxn ang="0">
                  <a:pos x="40" y="56"/>
                </a:cxn>
                <a:cxn ang="0">
                  <a:pos x="0" y="56"/>
                </a:cxn>
                <a:cxn ang="0">
                  <a:pos x="0" y="49"/>
                </a:cxn>
                <a:cxn ang="0">
                  <a:pos x="0" y="0"/>
                </a:cxn>
                <a:cxn ang="0">
                  <a:pos x="40" y="0"/>
                </a:cxn>
                <a:cxn ang="0">
                  <a:pos x="40" y="7"/>
                </a:cxn>
                <a:cxn ang="0">
                  <a:pos x="0" y="7"/>
                </a:cxn>
                <a:cxn ang="0">
                  <a:pos x="0" y="0"/>
                </a:cxn>
              </a:cxnLst>
              <a:rect l="0" t="0" r="r" b="b"/>
              <a:pathLst>
                <a:path w="40" h="56">
                  <a:moveTo>
                    <a:pt x="17" y="52"/>
                  </a:moveTo>
                  <a:lnTo>
                    <a:pt x="17" y="28"/>
                  </a:lnTo>
                  <a:lnTo>
                    <a:pt x="17" y="3"/>
                  </a:lnTo>
                  <a:lnTo>
                    <a:pt x="24" y="3"/>
                  </a:lnTo>
                  <a:lnTo>
                    <a:pt x="24" y="28"/>
                  </a:lnTo>
                  <a:lnTo>
                    <a:pt x="24" y="52"/>
                  </a:lnTo>
                  <a:lnTo>
                    <a:pt x="17" y="52"/>
                  </a:lnTo>
                  <a:close/>
                  <a:moveTo>
                    <a:pt x="0" y="49"/>
                  </a:moveTo>
                  <a:lnTo>
                    <a:pt x="40" y="49"/>
                  </a:lnTo>
                  <a:lnTo>
                    <a:pt x="40" y="56"/>
                  </a:lnTo>
                  <a:lnTo>
                    <a:pt x="0" y="56"/>
                  </a:lnTo>
                  <a:lnTo>
                    <a:pt x="0" y="49"/>
                  </a:lnTo>
                  <a:close/>
                  <a:moveTo>
                    <a:pt x="0" y="0"/>
                  </a:moveTo>
                  <a:lnTo>
                    <a:pt x="40" y="0"/>
                  </a:lnTo>
                  <a:lnTo>
                    <a:pt x="40" y="7"/>
                  </a:lnTo>
                  <a:lnTo>
                    <a:pt x="0" y="7"/>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324" name="Freeform 37"/>
            <p:cNvSpPr>
              <a:spLocks noEditPoints="1"/>
            </p:cNvSpPr>
            <p:nvPr/>
          </p:nvSpPr>
          <p:spPr bwMode="auto">
            <a:xfrm>
              <a:off x="7532688" y="4200525"/>
              <a:ext cx="63500" cy="211138"/>
            </a:xfrm>
            <a:custGeom>
              <a:avLst/>
              <a:gdLst/>
              <a:ahLst/>
              <a:cxnLst>
                <a:cxn ang="0">
                  <a:pos x="20" y="133"/>
                </a:cxn>
                <a:cxn ang="0">
                  <a:pos x="20" y="67"/>
                </a:cxn>
                <a:cxn ang="0">
                  <a:pos x="20" y="0"/>
                </a:cxn>
                <a:cxn ang="0">
                  <a:pos x="20" y="133"/>
                </a:cxn>
                <a:cxn ang="0">
                  <a:pos x="0" y="133"/>
                </a:cxn>
                <a:cxn ang="0">
                  <a:pos x="40" y="133"/>
                </a:cxn>
                <a:cxn ang="0">
                  <a:pos x="0" y="133"/>
                </a:cxn>
                <a:cxn ang="0">
                  <a:pos x="0" y="0"/>
                </a:cxn>
                <a:cxn ang="0">
                  <a:pos x="40" y="0"/>
                </a:cxn>
                <a:cxn ang="0">
                  <a:pos x="0" y="0"/>
                </a:cxn>
              </a:cxnLst>
              <a:rect l="0" t="0" r="r" b="b"/>
              <a:pathLst>
                <a:path w="40" h="133">
                  <a:moveTo>
                    <a:pt x="20" y="133"/>
                  </a:moveTo>
                  <a:lnTo>
                    <a:pt x="20" y="67"/>
                  </a:lnTo>
                  <a:lnTo>
                    <a:pt x="20" y="0"/>
                  </a:lnTo>
                  <a:lnTo>
                    <a:pt x="20" y="133"/>
                  </a:lnTo>
                  <a:close/>
                  <a:moveTo>
                    <a:pt x="0" y="133"/>
                  </a:moveTo>
                  <a:lnTo>
                    <a:pt x="40" y="133"/>
                  </a:lnTo>
                  <a:lnTo>
                    <a:pt x="0" y="133"/>
                  </a:lnTo>
                  <a:close/>
                  <a:moveTo>
                    <a:pt x="0" y="0"/>
                  </a:moveTo>
                  <a:lnTo>
                    <a:pt x="40"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25" name="Freeform 38"/>
            <p:cNvSpPr>
              <a:spLocks noEditPoints="1"/>
            </p:cNvSpPr>
            <p:nvPr/>
          </p:nvSpPr>
          <p:spPr bwMode="auto">
            <a:xfrm>
              <a:off x="7532688" y="4194175"/>
              <a:ext cx="63500" cy="223838"/>
            </a:xfrm>
            <a:custGeom>
              <a:avLst/>
              <a:gdLst/>
              <a:ahLst/>
              <a:cxnLst>
                <a:cxn ang="0">
                  <a:pos x="17" y="137"/>
                </a:cxn>
                <a:cxn ang="0">
                  <a:pos x="17" y="71"/>
                </a:cxn>
                <a:cxn ang="0">
                  <a:pos x="17" y="4"/>
                </a:cxn>
                <a:cxn ang="0">
                  <a:pos x="23" y="4"/>
                </a:cxn>
                <a:cxn ang="0">
                  <a:pos x="23" y="71"/>
                </a:cxn>
                <a:cxn ang="0">
                  <a:pos x="23" y="137"/>
                </a:cxn>
                <a:cxn ang="0">
                  <a:pos x="17" y="137"/>
                </a:cxn>
                <a:cxn ang="0">
                  <a:pos x="0" y="134"/>
                </a:cxn>
                <a:cxn ang="0">
                  <a:pos x="40" y="134"/>
                </a:cxn>
                <a:cxn ang="0">
                  <a:pos x="40" y="141"/>
                </a:cxn>
                <a:cxn ang="0">
                  <a:pos x="0" y="141"/>
                </a:cxn>
                <a:cxn ang="0">
                  <a:pos x="0" y="134"/>
                </a:cxn>
                <a:cxn ang="0">
                  <a:pos x="0" y="0"/>
                </a:cxn>
                <a:cxn ang="0">
                  <a:pos x="40" y="0"/>
                </a:cxn>
                <a:cxn ang="0">
                  <a:pos x="40" y="7"/>
                </a:cxn>
                <a:cxn ang="0">
                  <a:pos x="0" y="7"/>
                </a:cxn>
                <a:cxn ang="0">
                  <a:pos x="0" y="0"/>
                </a:cxn>
              </a:cxnLst>
              <a:rect l="0" t="0" r="r" b="b"/>
              <a:pathLst>
                <a:path w="40" h="141">
                  <a:moveTo>
                    <a:pt x="17" y="137"/>
                  </a:moveTo>
                  <a:lnTo>
                    <a:pt x="17" y="71"/>
                  </a:lnTo>
                  <a:lnTo>
                    <a:pt x="17" y="4"/>
                  </a:lnTo>
                  <a:lnTo>
                    <a:pt x="23" y="4"/>
                  </a:lnTo>
                  <a:lnTo>
                    <a:pt x="23" y="71"/>
                  </a:lnTo>
                  <a:lnTo>
                    <a:pt x="23" y="137"/>
                  </a:lnTo>
                  <a:lnTo>
                    <a:pt x="17" y="137"/>
                  </a:lnTo>
                  <a:close/>
                  <a:moveTo>
                    <a:pt x="0" y="134"/>
                  </a:moveTo>
                  <a:lnTo>
                    <a:pt x="40" y="134"/>
                  </a:lnTo>
                  <a:lnTo>
                    <a:pt x="40" y="141"/>
                  </a:lnTo>
                  <a:lnTo>
                    <a:pt x="0" y="141"/>
                  </a:lnTo>
                  <a:lnTo>
                    <a:pt x="0" y="134"/>
                  </a:lnTo>
                  <a:close/>
                  <a:moveTo>
                    <a:pt x="0" y="0"/>
                  </a:moveTo>
                  <a:lnTo>
                    <a:pt x="40" y="0"/>
                  </a:lnTo>
                  <a:lnTo>
                    <a:pt x="40" y="7"/>
                  </a:lnTo>
                  <a:lnTo>
                    <a:pt x="0" y="7"/>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326" name="Freeform 39"/>
            <p:cNvSpPr>
              <a:spLocks noEditPoints="1"/>
            </p:cNvSpPr>
            <p:nvPr/>
          </p:nvSpPr>
          <p:spPr bwMode="auto">
            <a:xfrm>
              <a:off x="7713663" y="4400550"/>
              <a:ext cx="63500" cy="79375"/>
            </a:xfrm>
            <a:custGeom>
              <a:avLst/>
              <a:gdLst/>
              <a:ahLst/>
              <a:cxnLst>
                <a:cxn ang="0">
                  <a:pos x="20" y="50"/>
                </a:cxn>
                <a:cxn ang="0">
                  <a:pos x="20" y="25"/>
                </a:cxn>
                <a:cxn ang="0">
                  <a:pos x="20" y="0"/>
                </a:cxn>
                <a:cxn ang="0">
                  <a:pos x="20" y="50"/>
                </a:cxn>
                <a:cxn ang="0">
                  <a:pos x="0" y="50"/>
                </a:cxn>
                <a:cxn ang="0">
                  <a:pos x="40" y="50"/>
                </a:cxn>
                <a:cxn ang="0">
                  <a:pos x="0" y="50"/>
                </a:cxn>
                <a:cxn ang="0">
                  <a:pos x="0" y="0"/>
                </a:cxn>
                <a:cxn ang="0">
                  <a:pos x="40" y="0"/>
                </a:cxn>
                <a:cxn ang="0">
                  <a:pos x="0" y="0"/>
                </a:cxn>
              </a:cxnLst>
              <a:rect l="0" t="0" r="r" b="b"/>
              <a:pathLst>
                <a:path w="40" h="50">
                  <a:moveTo>
                    <a:pt x="20" y="50"/>
                  </a:moveTo>
                  <a:lnTo>
                    <a:pt x="20" y="25"/>
                  </a:lnTo>
                  <a:lnTo>
                    <a:pt x="20" y="0"/>
                  </a:lnTo>
                  <a:lnTo>
                    <a:pt x="20" y="50"/>
                  </a:lnTo>
                  <a:close/>
                  <a:moveTo>
                    <a:pt x="0" y="50"/>
                  </a:moveTo>
                  <a:lnTo>
                    <a:pt x="40" y="50"/>
                  </a:lnTo>
                  <a:lnTo>
                    <a:pt x="0" y="50"/>
                  </a:lnTo>
                  <a:close/>
                  <a:moveTo>
                    <a:pt x="0" y="0"/>
                  </a:moveTo>
                  <a:lnTo>
                    <a:pt x="40"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27" name="Freeform 40"/>
            <p:cNvSpPr>
              <a:spLocks noEditPoints="1"/>
            </p:cNvSpPr>
            <p:nvPr/>
          </p:nvSpPr>
          <p:spPr bwMode="auto">
            <a:xfrm>
              <a:off x="7713663" y="4395788"/>
              <a:ext cx="63500" cy="88900"/>
            </a:xfrm>
            <a:custGeom>
              <a:avLst/>
              <a:gdLst/>
              <a:ahLst/>
              <a:cxnLst>
                <a:cxn ang="0">
                  <a:pos x="16" y="53"/>
                </a:cxn>
                <a:cxn ang="0">
                  <a:pos x="16" y="28"/>
                </a:cxn>
                <a:cxn ang="0">
                  <a:pos x="16" y="3"/>
                </a:cxn>
                <a:cxn ang="0">
                  <a:pos x="23" y="3"/>
                </a:cxn>
                <a:cxn ang="0">
                  <a:pos x="23" y="28"/>
                </a:cxn>
                <a:cxn ang="0">
                  <a:pos x="23" y="53"/>
                </a:cxn>
                <a:cxn ang="0">
                  <a:pos x="16" y="53"/>
                </a:cxn>
                <a:cxn ang="0">
                  <a:pos x="0" y="49"/>
                </a:cxn>
                <a:cxn ang="0">
                  <a:pos x="40" y="49"/>
                </a:cxn>
                <a:cxn ang="0">
                  <a:pos x="40" y="56"/>
                </a:cxn>
                <a:cxn ang="0">
                  <a:pos x="0" y="56"/>
                </a:cxn>
                <a:cxn ang="0">
                  <a:pos x="0" y="49"/>
                </a:cxn>
                <a:cxn ang="0">
                  <a:pos x="0" y="0"/>
                </a:cxn>
                <a:cxn ang="0">
                  <a:pos x="40" y="0"/>
                </a:cxn>
                <a:cxn ang="0">
                  <a:pos x="40" y="7"/>
                </a:cxn>
                <a:cxn ang="0">
                  <a:pos x="0" y="7"/>
                </a:cxn>
                <a:cxn ang="0">
                  <a:pos x="0" y="0"/>
                </a:cxn>
              </a:cxnLst>
              <a:rect l="0" t="0" r="r" b="b"/>
              <a:pathLst>
                <a:path w="40" h="56">
                  <a:moveTo>
                    <a:pt x="16" y="53"/>
                  </a:moveTo>
                  <a:lnTo>
                    <a:pt x="16" y="28"/>
                  </a:lnTo>
                  <a:lnTo>
                    <a:pt x="16" y="3"/>
                  </a:lnTo>
                  <a:lnTo>
                    <a:pt x="23" y="3"/>
                  </a:lnTo>
                  <a:lnTo>
                    <a:pt x="23" y="28"/>
                  </a:lnTo>
                  <a:lnTo>
                    <a:pt x="23" y="53"/>
                  </a:lnTo>
                  <a:lnTo>
                    <a:pt x="16" y="53"/>
                  </a:lnTo>
                  <a:close/>
                  <a:moveTo>
                    <a:pt x="0" y="49"/>
                  </a:moveTo>
                  <a:lnTo>
                    <a:pt x="40" y="49"/>
                  </a:lnTo>
                  <a:lnTo>
                    <a:pt x="40" y="56"/>
                  </a:lnTo>
                  <a:lnTo>
                    <a:pt x="0" y="56"/>
                  </a:lnTo>
                  <a:lnTo>
                    <a:pt x="0" y="49"/>
                  </a:lnTo>
                  <a:close/>
                  <a:moveTo>
                    <a:pt x="0" y="0"/>
                  </a:moveTo>
                  <a:lnTo>
                    <a:pt x="40" y="0"/>
                  </a:lnTo>
                  <a:lnTo>
                    <a:pt x="40" y="7"/>
                  </a:lnTo>
                  <a:lnTo>
                    <a:pt x="0" y="7"/>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328" name="Freeform 41"/>
            <p:cNvSpPr>
              <a:spLocks noEditPoints="1"/>
            </p:cNvSpPr>
            <p:nvPr/>
          </p:nvSpPr>
          <p:spPr bwMode="auto">
            <a:xfrm>
              <a:off x="7808913" y="4624388"/>
              <a:ext cx="63500" cy="66675"/>
            </a:xfrm>
            <a:custGeom>
              <a:avLst/>
              <a:gdLst/>
              <a:ahLst/>
              <a:cxnLst>
                <a:cxn ang="0">
                  <a:pos x="20" y="42"/>
                </a:cxn>
                <a:cxn ang="0">
                  <a:pos x="20" y="21"/>
                </a:cxn>
                <a:cxn ang="0">
                  <a:pos x="20" y="0"/>
                </a:cxn>
                <a:cxn ang="0">
                  <a:pos x="20" y="42"/>
                </a:cxn>
                <a:cxn ang="0">
                  <a:pos x="0" y="42"/>
                </a:cxn>
                <a:cxn ang="0">
                  <a:pos x="40" y="42"/>
                </a:cxn>
                <a:cxn ang="0">
                  <a:pos x="0" y="42"/>
                </a:cxn>
                <a:cxn ang="0">
                  <a:pos x="0" y="0"/>
                </a:cxn>
                <a:cxn ang="0">
                  <a:pos x="40" y="0"/>
                </a:cxn>
                <a:cxn ang="0">
                  <a:pos x="0" y="0"/>
                </a:cxn>
              </a:cxnLst>
              <a:rect l="0" t="0" r="r" b="b"/>
              <a:pathLst>
                <a:path w="40" h="42">
                  <a:moveTo>
                    <a:pt x="20" y="42"/>
                  </a:moveTo>
                  <a:lnTo>
                    <a:pt x="20" y="21"/>
                  </a:lnTo>
                  <a:lnTo>
                    <a:pt x="20" y="0"/>
                  </a:lnTo>
                  <a:lnTo>
                    <a:pt x="20" y="42"/>
                  </a:lnTo>
                  <a:close/>
                  <a:moveTo>
                    <a:pt x="0" y="42"/>
                  </a:moveTo>
                  <a:lnTo>
                    <a:pt x="40" y="42"/>
                  </a:lnTo>
                  <a:lnTo>
                    <a:pt x="0" y="42"/>
                  </a:lnTo>
                  <a:close/>
                  <a:moveTo>
                    <a:pt x="0" y="0"/>
                  </a:moveTo>
                  <a:lnTo>
                    <a:pt x="40"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29" name="Freeform 42"/>
            <p:cNvSpPr>
              <a:spLocks noEditPoints="1"/>
            </p:cNvSpPr>
            <p:nvPr/>
          </p:nvSpPr>
          <p:spPr bwMode="auto">
            <a:xfrm>
              <a:off x="7808913" y="4618038"/>
              <a:ext cx="63500" cy="79375"/>
            </a:xfrm>
            <a:custGeom>
              <a:avLst/>
              <a:gdLst/>
              <a:ahLst/>
              <a:cxnLst>
                <a:cxn ang="0">
                  <a:pos x="16" y="46"/>
                </a:cxn>
                <a:cxn ang="0">
                  <a:pos x="16" y="25"/>
                </a:cxn>
                <a:cxn ang="0">
                  <a:pos x="16" y="4"/>
                </a:cxn>
                <a:cxn ang="0">
                  <a:pos x="23" y="4"/>
                </a:cxn>
                <a:cxn ang="0">
                  <a:pos x="23" y="25"/>
                </a:cxn>
                <a:cxn ang="0">
                  <a:pos x="23" y="46"/>
                </a:cxn>
                <a:cxn ang="0">
                  <a:pos x="16" y="46"/>
                </a:cxn>
                <a:cxn ang="0">
                  <a:pos x="0" y="43"/>
                </a:cxn>
                <a:cxn ang="0">
                  <a:pos x="40" y="43"/>
                </a:cxn>
                <a:cxn ang="0">
                  <a:pos x="40" y="50"/>
                </a:cxn>
                <a:cxn ang="0">
                  <a:pos x="0" y="50"/>
                </a:cxn>
                <a:cxn ang="0">
                  <a:pos x="0" y="43"/>
                </a:cxn>
                <a:cxn ang="0">
                  <a:pos x="0" y="0"/>
                </a:cxn>
                <a:cxn ang="0">
                  <a:pos x="40" y="0"/>
                </a:cxn>
                <a:cxn ang="0">
                  <a:pos x="40" y="7"/>
                </a:cxn>
                <a:cxn ang="0">
                  <a:pos x="0" y="7"/>
                </a:cxn>
                <a:cxn ang="0">
                  <a:pos x="0" y="0"/>
                </a:cxn>
              </a:cxnLst>
              <a:rect l="0" t="0" r="r" b="b"/>
              <a:pathLst>
                <a:path w="40" h="50">
                  <a:moveTo>
                    <a:pt x="16" y="46"/>
                  </a:moveTo>
                  <a:lnTo>
                    <a:pt x="16" y="25"/>
                  </a:lnTo>
                  <a:lnTo>
                    <a:pt x="16" y="4"/>
                  </a:lnTo>
                  <a:lnTo>
                    <a:pt x="23" y="4"/>
                  </a:lnTo>
                  <a:lnTo>
                    <a:pt x="23" y="25"/>
                  </a:lnTo>
                  <a:lnTo>
                    <a:pt x="23" y="46"/>
                  </a:lnTo>
                  <a:lnTo>
                    <a:pt x="16" y="46"/>
                  </a:lnTo>
                  <a:close/>
                  <a:moveTo>
                    <a:pt x="0" y="43"/>
                  </a:moveTo>
                  <a:lnTo>
                    <a:pt x="40" y="43"/>
                  </a:lnTo>
                  <a:lnTo>
                    <a:pt x="40" y="50"/>
                  </a:lnTo>
                  <a:lnTo>
                    <a:pt x="0" y="50"/>
                  </a:lnTo>
                  <a:lnTo>
                    <a:pt x="0" y="43"/>
                  </a:lnTo>
                  <a:close/>
                  <a:moveTo>
                    <a:pt x="0" y="0"/>
                  </a:moveTo>
                  <a:lnTo>
                    <a:pt x="40" y="0"/>
                  </a:lnTo>
                  <a:lnTo>
                    <a:pt x="40" y="7"/>
                  </a:lnTo>
                  <a:lnTo>
                    <a:pt x="0" y="7"/>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330" name="Freeform 43"/>
            <p:cNvSpPr>
              <a:spLocks noEditPoints="1"/>
            </p:cNvSpPr>
            <p:nvPr/>
          </p:nvSpPr>
          <p:spPr bwMode="auto">
            <a:xfrm>
              <a:off x="7915275" y="4757738"/>
              <a:ext cx="63500" cy="157163"/>
            </a:xfrm>
            <a:custGeom>
              <a:avLst/>
              <a:gdLst/>
              <a:ahLst/>
              <a:cxnLst>
                <a:cxn ang="0">
                  <a:pos x="20" y="99"/>
                </a:cxn>
                <a:cxn ang="0">
                  <a:pos x="20" y="49"/>
                </a:cxn>
                <a:cxn ang="0">
                  <a:pos x="20" y="0"/>
                </a:cxn>
                <a:cxn ang="0">
                  <a:pos x="20" y="99"/>
                </a:cxn>
                <a:cxn ang="0">
                  <a:pos x="0" y="99"/>
                </a:cxn>
                <a:cxn ang="0">
                  <a:pos x="40" y="99"/>
                </a:cxn>
                <a:cxn ang="0">
                  <a:pos x="0" y="99"/>
                </a:cxn>
                <a:cxn ang="0">
                  <a:pos x="0" y="0"/>
                </a:cxn>
                <a:cxn ang="0">
                  <a:pos x="40" y="0"/>
                </a:cxn>
                <a:cxn ang="0">
                  <a:pos x="0" y="0"/>
                </a:cxn>
              </a:cxnLst>
              <a:rect l="0" t="0" r="r" b="b"/>
              <a:pathLst>
                <a:path w="40" h="99">
                  <a:moveTo>
                    <a:pt x="20" y="99"/>
                  </a:moveTo>
                  <a:lnTo>
                    <a:pt x="20" y="49"/>
                  </a:lnTo>
                  <a:lnTo>
                    <a:pt x="20" y="0"/>
                  </a:lnTo>
                  <a:lnTo>
                    <a:pt x="20" y="99"/>
                  </a:lnTo>
                  <a:close/>
                  <a:moveTo>
                    <a:pt x="0" y="99"/>
                  </a:moveTo>
                  <a:lnTo>
                    <a:pt x="40" y="99"/>
                  </a:lnTo>
                  <a:lnTo>
                    <a:pt x="0" y="99"/>
                  </a:lnTo>
                  <a:close/>
                  <a:moveTo>
                    <a:pt x="0" y="0"/>
                  </a:moveTo>
                  <a:lnTo>
                    <a:pt x="40"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31" name="Freeform 44"/>
            <p:cNvSpPr>
              <a:spLocks noEditPoints="1"/>
            </p:cNvSpPr>
            <p:nvPr/>
          </p:nvSpPr>
          <p:spPr bwMode="auto">
            <a:xfrm>
              <a:off x="7915275" y="4752975"/>
              <a:ext cx="63500" cy="166688"/>
            </a:xfrm>
            <a:custGeom>
              <a:avLst/>
              <a:gdLst/>
              <a:ahLst/>
              <a:cxnLst>
                <a:cxn ang="0">
                  <a:pos x="16" y="102"/>
                </a:cxn>
                <a:cxn ang="0">
                  <a:pos x="16" y="52"/>
                </a:cxn>
                <a:cxn ang="0">
                  <a:pos x="16" y="3"/>
                </a:cxn>
                <a:cxn ang="0">
                  <a:pos x="23" y="3"/>
                </a:cxn>
                <a:cxn ang="0">
                  <a:pos x="23" y="52"/>
                </a:cxn>
                <a:cxn ang="0">
                  <a:pos x="23" y="102"/>
                </a:cxn>
                <a:cxn ang="0">
                  <a:pos x="16" y="102"/>
                </a:cxn>
                <a:cxn ang="0">
                  <a:pos x="0" y="98"/>
                </a:cxn>
                <a:cxn ang="0">
                  <a:pos x="40" y="98"/>
                </a:cxn>
                <a:cxn ang="0">
                  <a:pos x="40" y="105"/>
                </a:cxn>
                <a:cxn ang="0">
                  <a:pos x="0" y="105"/>
                </a:cxn>
                <a:cxn ang="0">
                  <a:pos x="0" y="98"/>
                </a:cxn>
                <a:cxn ang="0">
                  <a:pos x="0" y="0"/>
                </a:cxn>
                <a:cxn ang="0">
                  <a:pos x="40" y="0"/>
                </a:cxn>
                <a:cxn ang="0">
                  <a:pos x="40" y="7"/>
                </a:cxn>
                <a:cxn ang="0">
                  <a:pos x="0" y="7"/>
                </a:cxn>
                <a:cxn ang="0">
                  <a:pos x="0" y="0"/>
                </a:cxn>
              </a:cxnLst>
              <a:rect l="0" t="0" r="r" b="b"/>
              <a:pathLst>
                <a:path w="40" h="105">
                  <a:moveTo>
                    <a:pt x="16" y="102"/>
                  </a:moveTo>
                  <a:lnTo>
                    <a:pt x="16" y="52"/>
                  </a:lnTo>
                  <a:lnTo>
                    <a:pt x="16" y="3"/>
                  </a:lnTo>
                  <a:lnTo>
                    <a:pt x="23" y="3"/>
                  </a:lnTo>
                  <a:lnTo>
                    <a:pt x="23" y="52"/>
                  </a:lnTo>
                  <a:lnTo>
                    <a:pt x="23" y="102"/>
                  </a:lnTo>
                  <a:lnTo>
                    <a:pt x="16" y="102"/>
                  </a:lnTo>
                  <a:close/>
                  <a:moveTo>
                    <a:pt x="0" y="98"/>
                  </a:moveTo>
                  <a:lnTo>
                    <a:pt x="40" y="98"/>
                  </a:lnTo>
                  <a:lnTo>
                    <a:pt x="40" y="105"/>
                  </a:lnTo>
                  <a:lnTo>
                    <a:pt x="0" y="105"/>
                  </a:lnTo>
                  <a:lnTo>
                    <a:pt x="0" y="98"/>
                  </a:lnTo>
                  <a:close/>
                  <a:moveTo>
                    <a:pt x="0" y="0"/>
                  </a:moveTo>
                  <a:lnTo>
                    <a:pt x="40" y="0"/>
                  </a:lnTo>
                  <a:lnTo>
                    <a:pt x="40" y="7"/>
                  </a:lnTo>
                  <a:lnTo>
                    <a:pt x="0" y="7"/>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332" name="Freeform 45"/>
            <p:cNvSpPr>
              <a:spLocks noEditPoints="1"/>
            </p:cNvSpPr>
            <p:nvPr/>
          </p:nvSpPr>
          <p:spPr bwMode="auto">
            <a:xfrm>
              <a:off x="5143500" y="5226050"/>
              <a:ext cx="65088" cy="123825"/>
            </a:xfrm>
            <a:custGeom>
              <a:avLst/>
              <a:gdLst/>
              <a:ahLst/>
              <a:cxnLst>
                <a:cxn ang="0">
                  <a:pos x="21" y="78"/>
                </a:cxn>
                <a:cxn ang="0">
                  <a:pos x="21" y="39"/>
                </a:cxn>
                <a:cxn ang="0">
                  <a:pos x="21" y="0"/>
                </a:cxn>
                <a:cxn ang="0">
                  <a:pos x="21" y="78"/>
                </a:cxn>
                <a:cxn ang="0">
                  <a:pos x="0" y="78"/>
                </a:cxn>
                <a:cxn ang="0">
                  <a:pos x="41" y="78"/>
                </a:cxn>
                <a:cxn ang="0">
                  <a:pos x="0" y="78"/>
                </a:cxn>
                <a:cxn ang="0">
                  <a:pos x="0" y="0"/>
                </a:cxn>
                <a:cxn ang="0">
                  <a:pos x="41" y="0"/>
                </a:cxn>
                <a:cxn ang="0">
                  <a:pos x="0" y="0"/>
                </a:cxn>
              </a:cxnLst>
              <a:rect l="0" t="0" r="r" b="b"/>
              <a:pathLst>
                <a:path w="41" h="78">
                  <a:moveTo>
                    <a:pt x="21" y="78"/>
                  </a:moveTo>
                  <a:lnTo>
                    <a:pt x="21" y="39"/>
                  </a:lnTo>
                  <a:lnTo>
                    <a:pt x="21" y="0"/>
                  </a:lnTo>
                  <a:lnTo>
                    <a:pt x="21" y="78"/>
                  </a:lnTo>
                  <a:close/>
                  <a:moveTo>
                    <a:pt x="0" y="78"/>
                  </a:moveTo>
                  <a:lnTo>
                    <a:pt x="41" y="78"/>
                  </a:lnTo>
                  <a:lnTo>
                    <a:pt x="0" y="78"/>
                  </a:lnTo>
                  <a:close/>
                  <a:moveTo>
                    <a:pt x="0" y="0"/>
                  </a:moveTo>
                  <a:lnTo>
                    <a:pt x="41"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33" name="Freeform 46"/>
            <p:cNvSpPr>
              <a:spLocks noEditPoints="1"/>
            </p:cNvSpPr>
            <p:nvPr/>
          </p:nvSpPr>
          <p:spPr bwMode="auto">
            <a:xfrm>
              <a:off x="5143500" y="5221288"/>
              <a:ext cx="65088" cy="133350"/>
            </a:xfrm>
            <a:custGeom>
              <a:avLst/>
              <a:gdLst/>
              <a:ahLst/>
              <a:cxnLst>
                <a:cxn ang="0">
                  <a:pos x="17" y="81"/>
                </a:cxn>
                <a:cxn ang="0">
                  <a:pos x="17" y="42"/>
                </a:cxn>
                <a:cxn ang="0">
                  <a:pos x="17" y="3"/>
                </a:cxn>
                <a:cxn ang="0">
                  <a:pos x="24" y="3"/>
                </a:cxn>
                <a:cxn ang="0">
                  <a:pos x="24" y="42"/>
                </a:cxn>
                <a:cxn ang="0">
                  <a:pos x="24" y="81"/>
                </a:cxn>
                <a:cxn ang="0">
                  <a:pos x="17" y="81"/>
                </a:cxn>
                <a:cxn ang="0">
                  <a:pos x="0" y="77"/>
                </a:cxn>
                <a:cxn ang="0">
                  <a:pos x="41" y="77"/>
                </a:cxn>
                <a:cxn ang="0">
                  <a:pos x="41" y="84"/>
                </a:cxn>
                <a:cxn ang="0">
                  <a:pos x="0" y="84"/>
                </a:cxn>
                <a:cxn ang="0">
                  <a:pos x="0" y="77"/>
                </a:cxn>
                <a:cxn ang="0">
                  <a:pos x="0" y="0"/>
                </a:cxn>
                <a:cxn ang="0">
                  <a:pos x="41" y="0"/>
                </a:cxn>
                <a:cxn ang="0">
                  <a:pos x="41" y="7"/>
                </a:cxn>
                <a:cxn ang="0">
                  <a:pos x="0" y="7"/>
                </a:cxn>
                <a:cxn ang="0">
                  <a:pos x="0" y="0"/>
                </a:cxn>
              </a:cxnLst>
              <a:rect l="0" t="0" r="r" b="b"/>
              <a:pathLst>
                <a:path w="41" h="84">
                  <a:moveTo>
                    <a:pt x="17" y="81"/>
                  </a:moveTo>
                  <a:lnTo>
                    <a:pt x="17" y="42"/>
                  </a:lnTo>
                  <a:lnTo>
                    <a:pt x="17" y="3"/>
                  </a:lnTo>
                  <a:lnTo>
                    <a:pt x="24" y="3"/>
                  </a:lnTo>
                  <a:lnTo>
                    <a:pt x="24" y="42"/>
                  </a:lnTo>
                  <a:lnTo>
                    <a:pt x="24" y="81"/>
                  </a:lnTo>
                  <a:lnTo>
                    <a:pt x="17" y="81"/>
                  </a:lnTo>
                  <a:close/>
                  <a:moveTo>
                    <a:pt x="0" y="77"/>
                  </a:moveTo>
                  <a:lnTo>
                    <a:pt x="41" y="77"/>
                  </a:lnTo>
                  <a:lnTo>
                    <a:pt x="41" y="84"/>
                  </a:lnTo>
                  <a:lnTo>
                    <a:pt x="0" y="84"/>
                  </a:lnTo>
                  <a:lnTo>
                    <a:pt x="0" y="77"/>
                  </a:lnTo>
                  <a:close/>
                  <a:moveTo>
                    <a:pt x="0" y="0"/>
                  </a:moveTo>
                  <a:lnTo>
                    <a:pt x="41" y="0"/>
                  </a:lnTo>
                  <a:lnTo>
                    <a:pt x="41" y="7"/>
                  </a:lnTo>
                  <a:lnTo>
                    <a:pt x="0" y="7"/>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334" name="Freeform 47"/>
            <p:cNvSpPr>
              <a:spLocks noEditPoints="1"/>
            </p:cNvSpPr>
            <p:nvPr/>
          </p:nvSpPr>
          <p:spPr bwMode="auto">
            <a:xfrm>
              <a:off x="5759450" y="5114925"/>
              <a:ext cx="63500" cy="157163"/>
            </a:xfrm>
            <a:custGeom>
              <a:avLst/>
              <a:gdLst/>
              <a:ahLst/>
              <a:cxnLst>
                <a:cxn ang="0">
                  <a:pos x="20" y="99"/>
                </a:cxn>
                <a:cxn ang="0">
                  <a:pos x="20" y="49"/>
                </a:cxn>
                <a:cxn ang="0">
                  <a:pos x="20" y="0"/>
                </a:cxn>
                <a:cxn ang="0">
                  <a:pos x="20" y="99"/>
                </a:cxn>
                <a:cxn ang="0">
                  <a:pos x="0" y="99"/>
                </a:cxn>
                <a:cxn ang="0">
                  <a:pos x="40" y="99"/>
                </a:cxn>
                <a:cxn ang="0">
                  <a:pos x="0" y="99"/>
                </a:cxn>
                <a:cxn ang="0">
                  <a:pos x="0" y="0"/>
                </a:cxn>
                <a:cxn ang="0">
                  <a:pos x="40" y="0"/>
                </a:cxn>
                <a:cxn ang="0">
                  <a:pos x="0" y="0"/>
                </a:cxn>
              </a:cxnLst>
              <a:rect l="0" t="0" r="r" b="b"/>
              <a:pathLst>
                <a:path w="40" h="99">
                  <a:moveTo>
                    <a:pt x="20" y="99"/>
                  </a:moveTo>
                  <a:lnTo>
                    <a:pt x="20" y="49"/>
                  </a:lnTo>
                  <a:lnTo>
                    <a:pt x="20" y="0"/>
                  </a:lnTo>
                  <a:lnTo>
                    <a:pt x="20" y="99"/>
                  </a:lnTo>
                  <a:close/>
                  <a:moveTo>
                    <a:pt x="0" y="99"/>
                  </a:moveTo>
                  <a:lnTo>
                    <a:pt x="40" y="99"/>
                  </a:lnTo>
                  <a:lnTo>
                    <a:pt x="0" y="99"/>
                  </a:lnTo>
                  <a:close/>
                  <a:moveTo>
                    <a:pt x="0" y="0"/>
                  </a:moveTo>
                  <a:lnTo>
                    <a:pt x="40"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35" name="Freeform 48"/>
            <p:cNvSpPr>
              <a:spLocks noEditPoints="1"/>
            </p:cNvSpPr>
            <p:nvPr/>
          </p:nvSpPr>
          <p:spPr bwMode="auto">
            <a:xfrm>
              <a:off x="5759450" y="5110163"/>
              <a:ext cx="63500" cy="166688"/>
            </a:xfrm>
            <a:custGeom>
              <a:avLst/>
              <a:gdLst/>
              <a:ahLst/>
              <a:cxnLst>
                <a:cxn ang="0">
                  <a:pos x="17" y="102"/>
                </a:cxn>
                <a:cxn ang="0">
                  <a:pos x="17" y="52"/>
                </a:cxn>
                <a:cxn ang="0">
                  <a:pos x="17" y="3"/>
                </a:cxn>
                <a:cxn ang="0">
                  <a:pos x="24" y="3"/>
                </a:cxn>
                <a:cxn ang="0">
                  <a:pos x="24" y="52"/>
                </a:cxn>
                <a:cxn ang="0">
                  <a:pos x="24" y="102"/>
                </a:cxn>
                <a:cxn ang="0">
                  <a:pos x="17" y="102"/>
                </a:cxn>
                <a:cxn ang="0">
                  <a:pos x="0" y="98"/>
                </a:cxn>
                <a:cxn ang="0">
                  <a:pos x="40" y="98"/>
                </a:cxn>
                <a:cxn ang="0">
                  <a:pos x="40" y="105"/>
                </a:cxn>
                <a:cxn ang="0">
                  <a:pos x="0" y="105"/>
                </a:cxn>
                <a:cxn ang="0">
                  <a:pos x="0" y="98"/>
                </a:cxn>
                <a:cxn ang="0">
                  <a:pos x="0" y="0"/>
                </a:cxn>
                <a:cxn ang="0">
                  <a:pos x="40" y="0"/>
                </a:cxn>
                <a:cxn ang="0">
                  <a:pos x="40" y="7"/>
                </a:cxn>
                <a:cxn ang="0">
                  <a:pos x="0" y="7"/>
                </a:cxn>
                <a:cxn ang="0">
                  <a:pos x="0" y="0"/>
                </a:cxn>
              </a:cxnLst>
              <a:rect l="0" t="0" r="r" b="b"/>
              <a:pathLst>
                <a:path w="40" h="105">
                  <a:moveTo>
                    <a:pt x="17" y="102"/>
                  </a:moveTo>
                  <a:lnTo>
                    <a:pt x="17" y="52"/>
                  </a:lnTo>
                  <a:lnTo>
                    <a:pt x="17" y="3"/>
                  </a:lnTo>
                  <a:lnTo>
                    <a:pt x="24" y="3"/>
                  </a:lnTo>
                  <a:lnTo>
                    <a:pt x="24" y="52"/>
                  </a:lnTo>
                  <a:lnTo>
                    <a:pt x="24" y="102"/>
                  </a:lnTo>
                  <a:lnTo>
                    <a:pt x="17" y="102"/>
                  </a:lnTo>
                  <a:close/>
                  <a:moveTo>
                    <a:pt x="0" y="98"/>
                  </a:moveTo>
                  <a:lnTo>
                    <a:pt x="40" y="98"/>
                  </a:lnTo>
                  <a:lnTo>
                    <a:pt x="40" y="105"/>
                  </a:lnTo>
                  <a:lnTo>
                    <a:pt x="0" y="105"/>
                  </a:lnTo>
                  <a:lnTo>
                    <a:pt x="0" y="98"/>
                  </a:lnTo>
                  <a:close/>
                  <a:moveTo>
                    <a:pt x="0" y="0"/>
                  </a:moveTo>
                  <a:lnTo>
                    <a:pt x="40" y="0"/>
                  </a:lnTo>
                  <a:lnTo>
                    <a:pt x="40" y="7"/>
                  </a:lnTo>
                  <a:lnTo>
                    <a:pt x="0" y="7"/>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336" name="Freeform 49"/>
            <p:cNvSpPr>
              <a:spLocks noEditPoints="1"/>
            </p:cNvSpPr>
            <p:nvPr/>
          </p:nvSpPr>
          <p:spPr bwMode="auto">
            <a:xfrm>
              <a:off x="6121400" y="4824413"/>
              <a:ext cx="63500" cy="412750"/>
            </a:xfrm>
            <a:custGeom>
              <a:avLst/>
              <a:gdLst/>
              <a:ahLst/>
              <a:cxnLst>
                <a:cxn ang="0">
                  <a:pos x="20" y="260"/>
                </a:cxn>
                <a:cxn ang="0">
                  <a:pos x="20" y="130"/>
                </a:cxn>
                <a:cxn ang="0">
                  <a:pos x="20" y="0"/>
                </a:cxn>
                <a:cxn ang="0">
                  <a:pos x="20" y="260"/>
                </a:cxn>
                <a:cxn ang="0">
                  <a:pos x="0" y="260"/>
                </a:cxn>
                <a:cxn ang="0">
                  <a:pos x="40" y="260"/>
                </a:cxn>
                <a:cxn ang="0">
                  <a:pos x="0" y="260"/>
                </a:cxn>
                <a:cxn ang="0">
                  <a:pos x="0" y="0"/>
                </a:cxn>
                <a:cxn ang="0">
                  <a:pos x="40" y="0"/>
                </a:cxn>
                <a:cxn ang="0">
                  <a:pos x="0" y="0"/>
                </a:cxn>
              </a:cxnLst>
              <a:rect l="0" t="0" r="r" b="b"/>
              <a:pathLst>
                <a:path w="40" h="260">
                  <a:moveTo>
                    <a:pt x="20" y="260"/>
                  </a:moveTo>
                  <a:lnTo>
                    <a:pt x="20" y="130"/>
                  </a:lnTo>
                  <a:lnTo>
                    <a:pt x="20" y="0"/>
                  </a:lnTo>
                  <a:lnTo>
                    <a:pt x="20" y="260"/>
                  </a:lnTo>
                  <a:close/>
                  <a:moveTo>
                    <a:pt x="0" y="260"/>
                  </a:moveTo>
                  <a:lnTo>
                    <a:pt x="40" y="260"/>
                  </a:lnTo>
                  <a:lnTo>
                    <a:pt x="0" y="260"/>
                  </a:lnTo>
                  <a:close/>
                  <a:moveTo>
                    <a:pt x="0" y="0"/>
                  </a:moveTo>
                  <a:lnTo>
                    <a:pt x="40"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37" name="Freeform 50"/>
            <p:cNvSpPr>
              <a:spLocks noEditPoints="1"/>
            </p:cNvSpPr>
            <p:nvPr/>
          </p:nvSpPr>
          <p:spPr bwMode="auto">
            <a:xfrm>
              <a:off x="6121400" y="4819650"/>
              <a:ext cx="63500" cy="423863"/>
            </a:xfrm>
            <a:custGeom>
              <a:avLst/>
              <a:gdLst/>
              <a:ahLst/>
              <a:cxnLst>
                <a:cxn ang="0">
                  <a:pos x="16" y="263"/>
                </a:cxn>
                <a:cxn ang="0">
                  <a:pos x="16" y="133"/>
                </a:cxn>
                <a:cxn ang="0">
                  <a:pos x="16" y="3"/>
                </a:cxn>
                <a:cxn ang="0">
                  <a:pos x="23" y="3"/>
                </a:cxn>
                <a:cxn ang="0">
                  <a:pos x="23" y="133"/>
                </a:cxn>
                <a:cxn ang="0">
                  <a:pos x="23" y="263"/>
                </a:cxn>
                <a:cxn ang="0">
                  <a:pos x="16" y="263"/>
                </a:cxn>
                <a:cxn ang="0">
                  <a:pos x="0" y="260"/>
                </a:cxn>
                <a:cxn ang="0">
                  <a:pos x="40" y="260"/>
                </a:cxn>
                <a:cxn ang="0">
                  <a:pos x="40" y="267"/>
                </a:cxn>
                <a:cxn ang="0">
                  <a:pos x="0" y="267"/>
                </a:cxn>
                <a:cxn ang="0">
                  <a:pos x="0" y="260"/>
                </a:cxn>
                <a:cxn ang="0">
                  <a:pos x="0" y="0"/>
                </a:cxn>
                <a:cxn ang="0">
                  <a:pos x="40" y="0"/>
                </a:cxn>
                <a:cxn ang="0">
                  <a:pos x="40" y="7"/>
                </a:cxn>
                <a:cxn ang="0">
                  <a:pos x="0" y="7"/>
                </a:cxn>
                <a:cxn ang="0">
                  <a:pos x="0" y="0"/>
                </a:cxn>
              </a:cxnLst>
              <a:rect l="0" t="0" r="r" b="b"/>
              <a:pathLst>
                <a:path w="40" h="267">
                  <a:moveTo>
                    <a:pt x="16" y="263"/>
                  </a:moveTo>
                  <a:lnTo>
                    <a:pt x="16" y="133"/>
                  </a:lnTo>
                  <a:lnTo>
                    <a:pt x="16" y="3"/>
                  </a:lnTo>
                  <a:lnTo>
                    <a:pt x="23" y="3"/>
                  </a:lnTo>
                  <a:lnTo>
                    <a:pt x="23" y="133"/>
                  </a:lnTo>
                  <a:lnTo>
                    <a:pt x="23" y="263"/>
                  </a:lnTo>
                  <a:lnTo>
                    <a:pt x="16" y="263"/>
                  </a:lnTo>
                  <a:close/>
                  <a:moveTo>
                    <a:pt x="0" y="260"/>
                  </a:moveTo>
                  <a:lnTo>
                    <a:pt x="40" y="260"/>
                  </a:lnTo>
                  <a:lnTo>
                    <a:pt x="40" y="267"/>
                  </a:lnTo>
                  <a:lnTo>
                    <a:pt x="0" y="267"/>
                  </a:lnTo>
                  <a:lnTo>
                    <a:pt x="0" y="260"/>
                  </a:lnTo>
                  <a:close/>
                  <a:moveTo>
                    <a:pt x="0" y="0"/>
                  </a:moveTo>
                  <a:lnTo>
                    <a:pt x="40" y="0"/>
                  </a:lnTo>
                  <a:lnTo>
                    <a:pt x="40" y="7"/>
                  </a:lnTo>
                  <a:lnTo>
                    <a:pt x="0" y="7"/>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338" name="Freeform 51"/>
            <p:cNvSpPr>
              <a:spLocks noEditPoints="1"/>
            </p:cNvSpPr>
            <p:nvPr/>
          </p:nvSpPr>
          <p:spPr bwMode="auto">
            <a:xfrm>
              <a:off x="6619875" y="4937125"/>
              <a:ext cx="63500" cy="88900"/>
            </a:xfrm>
            <a:custGeom>
              <a:avLst/>
              <a:gdLst/>
              <a:ahLst/>
              <a:cxnLst>
                <a:cxn ang="0">
                  <a:pos x="20" y="56"/>
                </a:cxn>
                <a:cxn ang="0">
                  <a:pos x="20" y="28"/>
                </a:cxn>
                <a:cxn ang="0">
                  <a:pos x="20" y="0"/>
                </a:cxn>
                <a:cxn ang="0">
                  <a:pos x="20" y="56"/>
                </a:cxn>
                <a:cxn ang="0">
                  <a:pos x="0" y="56"/>
                </a:cxn>
                <a:cxn ang="0">
                  <a:pos x="40" y="56"/>
                </a:cxn>
                <a:cxn ang="0">
                  <a:pos x="0" y="56"/>
                </a:cxn>
                <a:cxn ang="0">
                  <a:pos x="0" y="0"/>
                </a:cxn>
                <a:cxn ang="0">
                  <a:pos x="40" y="0"/>
                </a:cxn>
                <a:cxn ang="0">
                  <a:pos x="0" y="0"/>
                </a:cxn>
              </a:cxnLst>
              <a:rect l="0" t="0" r="r" b="b"/>
              <a:pathLst>
                <a:path w="40" h="56">
                  <a:moveTo>
                    <a:pt x="20" y="56"/>
                  </a:moveTo>
                  <a:lnTo>
                    <a:pt x="20" y="28"/>
                  </a:lnTo>
                  <a:lnTo>
                    <a:pt x="20" y="0"/>
                  </a:lnTo>
                  <a:lnTo>
                    <a:pt x="20" y="56"/>
                  </a:lnTo>
                  <a:close/>
                  <a:moveTo>
                    <a:pt x="0" y="56"/>
                  </a:moveTo>
                  <a:lnTo>
                    <a:pt x="40" y="56"/>
                  </a:lnTo>
                  <a:lnTo>
                    <a:pt x="0" y="56"/>
                  </a:lnTo>
                  <a:close/>
                  <a:moveTo>
                    <a:pt x="0" y="0"/>
                  </a:moveTo>
                  <a:lnTo>
                    <a:pt x="40"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39" name="Freeform 52"/>
            <p:cNvSpPr>
              <a:spLocks noEditPoints="1"/>
            </p:cNvSpPr>
            <p:nvPr/>
          </p:nvSpPr>
          <p:spPr bwMode="auto">
            <a:xfrm>
              <a:off x="6619875" y="4930775"/>
              <a:ext cx="63500" cy="100013"/>
            </a:xfrm>
            <a:custGeom>
              <a:avLst/>
              <a:gdLst/>
              <a:ahLst/>
              <a:cxnLst>
                <a:cxn ang="0">
                  <a:pos x="17" y="60"/>
                </a:cxn>
                <a:cxn ang="0">
                  <a:pos x="17" y="32"/>
                </a:cxn>
                <a:cxn ang="0">
                  <a:pos x="17" y="4"/>
                </a:cxn>
                <a:cxn ang="0">
                  <a:pos x="23" y="4"/>
                </a:cxn>
                <a:cxn ang="0">
                  <a:pos x="23" y="32"/>
                </a:cxn>
                <a:cxn ang="0">
                  <a:pos x="23" y="60"/>
                </a:cxn>
                <a:cxn ang="0">
                  <a:pos x="17" y="60"/>
                </a:cxn>
                <a:cxn ang="0">
                  <a:pos x="0" y="56"/>
                </a:cxn>
                <a:cxn ang="0">
                  <a:pos x="40" y="56"/>
                </a:cxn>
                <a:cxn ang="0">
                  <a:pos x="40" y="63"/>
                </a:cxn>
                <a:cxn ang="0">
                  <a:pos x="0" y="63"/>
                </a:cxn>
                <a:cxn ang="0">
                  <a:pos x="0" y="56"/>
                </a:cxn>
                <a:cxn ang="0">
                  <a:pos x="0" y="0"/>
                </a:cxn>
                <a:cxn ang="0">
                  <a:pos x="40" y="0"/>
                </a:cxn>
                <a:cxn ang="0">
                  <a:pos x="40" y="7"/>
                </a:cxn>
                <a:cxn ang="0">
                  <a:pos x="0" y="7"/>
                </a:cxn>
                <a:cxn ang="0">
                  <a:pos x="0" y="0"/>
                </a:cxn>
              </a:cxnLst>
              <a:rect l="0" t="0" r="r" b="b"/>
              <a:pathLst>
                <a:path w="40" h="63">
                  <a:moveTo>
                    <a:pt x="17" y="60"/>
                  </a:moveTo>
                  <a:lnTo>
                    <a:pt x="17" y="32"/>
                  </a:lnTo>
                  <a:lnTo>
                    <a:pt x="17" y="4"/>
                  </a:lnTo>
                  <a:lnTo>
                    <a:pt x="23" y="4"/>
                  </a:lnTo>
                  <a:lnTo>
                    <a:pt x="23" y="32"/>
                  </a:lnTo>
                  <a:lnTo>
                    <a:pt x="23" y="60"/>
                  </a:lnTo>
                  <a:lnTo>
                    <a:pt x="17" y="60"/>
                  </a:lnTo>
                  <a:close/>
                  <a:moveTo>
                    <a:pt x="0" y="56"/>
                  </a:moveTo>
                  <a:lnTo>
                    <a:pt x="40" y="56"/>
                  </a:lnTo>
                  <a:lnTo>
                    <a:pt x="40" y="63"/>
                  </a:lnTo>
                  <a:lnTo>
                    <a:pt x="0" y="63"/>
                  </a:lnTo>
                  <a:lnTo>
                    <a:pt x="0" y="56"/>
                  </a:lnTo>
                  <a:close/>
                  <a:moveTo>
                    <a:pt x="0" y="0"/>
                  </a:moveTo>
                  <a:lnTo>
                    <a:pt x="40" y="0"/>
                  </a:lnTo>
                  <a:lnTo>
                    <a:pt x="40" y="7"/>
                  </a:lnTo>
                  <a:lnTo>
                    <a:pt x="0" y="7"/>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340" name="Freeform 53"/>
            <p:cNvSpPr>
              <a:spLocks noEditPoints="1"/>
            </p:cNvSpPr>
            <p:nvPr/>
          </p:nvSpPr>
          <p:spPr bwMode="auto">
            <a:xfrm>
              <a:off x="6970713" y="4992688"/>
              <a:ext cx="63500" cy="244475"/>
            </a:xfrm>
            <a:custGeom>
              <a:avLst/>
              <a:gdLst/>
              <a:ahLst/>
              <a:cxnLst>
                <a:cxn ang="0">
                  <a:pos x="20" y="154"/>
                </a:cxn>
                <a:cxn ang="0">
                  <a:pos x="20" y="77"/>
                </a:cxn>
                <a:cxn ang="0">
                  <a:pos x="20" y="0"/>
                </a:cxn>
                <a:cxn ang="0">
                  <a:pos x="20" y="154"/>
                </a:cxn>
                <a:cxn ang="0">
                  <a:pos x="0" y="154"/>
                </a:cxn>
                <a:cxn ang="0">
                  <a:pos x="40" y="154"/>
                </a:cxn>
                <a:cxn ang="0">
                  <a:pos x="0" y="154"/>
                </a:cxn>
                <a:cxn ang="0">
                  <a:pos x="0" y="0"/>
                </a:cxn>
                <a:cxn ang="0">
                  <a:pos x="40" y="0"/>
                </a:cxn>
                <a:cxn ang="0">
                  <a:pos x="0" y="0"/>
                </a:cxn>
              </a:cxnLst>
              <a:rect l="0" t="0" r="r" b="b"/>
              <a:pathLst>
                <a:path w="40" h="154">
                  <a:moveTo>
                    <a:pt x="20" y="154"/>
                  </a:moveTo>
                  <a:lnTo>
                    <a:pt x="20" y="77"/>
                  </a:lnTo>
                  <a:lnTo>
                    <a:pt x="20" y="0"/>
                  </a:lnTo>
                  <a:lnTo>
                    <a:pt x="20" y="154"/>
                  </a:lnTo>
                  <a:close/>
                  <a:moveTo>
                    <a:pt x="0" y="154"/>
                  </a:moveTo>
                  <a:lnTo>
                    <a:pt x="40" y="154"/>
                  </a:lnTo>
                  <a:lnTo>
                    <a:pt x="0" y="154"/>
                  </a:lnTo>
                  <a:close/>
                  <a:moveTo>
                    <a:pt x="0" y="0"/>
                  </a:moveTo>
                  <a:lnTo>
                    <a:pt x="40"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41" name="Freeform 54"/>
            <p:cNvSpPr>
              <a:spLocks noEditPoints="1"/>
            </p:cNvSpPr>
            <p:nvPr/>
          </p:nvSpPr>
          <p:spPr bwMode="auto">
            <a:xfrm>
              <a:off x="6970713" y="4986338"/>
              <a:ext cx="63500" cy="257175"/>
            </a:xfrm>
            <a:custGeom>
              <a:avLst/>
              <a:gdLst/>
              <a:ahLst/>
              <a:cxnLst>
                <a:cxn ang="0">
                  <a:pos x="16" y="158"/>
                </a:cxn>
                <a:cxn ang="0">
                  <a:pos x="16" y="81"/>
                </a:cxn>
                <a:cxn ang="0">
                  <a:pos x="16" y="4"/>
                </a:cxn>
                <a:cxn ang="0">
                  <a:pos x="23" y="4"/>
                </a:cxn>
                <a:cxn ang="0">
                  <a:pos x="23" y="81"/>
                </a:cxn>
                <a:cxn ang="0">
                  <a:pos x="23" y="158"/>
                </a:cxn>
                <a:cxn ang="0">
                  <a:pos x="16" y="158"/>
                </a:cxn>
                <a:cxn ang="0">
                  <a:pos x="0" y="155"/>
                </a:cxn>
                <a:cxn ang="0">
                  <a:pos x="40" y="155"/>
                </a:cxn>
                <a:cxn ang="0">
                  <a:pos x="40" y="162"/>
                </a:cxn>
                <a:cxn ang="0">
                  <a:pos x="0" y="162"/>
                </a:cxn>
                <a:cxn ang="0">
                  <a:pos x="0" y="155"/>
                </a:cxn>
                <a:cxn ang="0">
                  <a:pos x="0" y="0"/>
                </a:cxn>
                <a:cxn ang="0">
                  <a:pos x="40" y="0"/>
                </a:cxn>
                <a:cxn ang="0">
                  <a:pos x="40" y="7"/>
                </a:cxn>
                <a:cxn ang="0">
                  <a:pos x="0" y="7"/>
                </a:cxn>
                <a:cxn ang="0">
                  <a:pos x="0" y="0"/>
                </a:cxn>
              </a:cxnLst>
              <a:rect l="0" t="0" r="r" b="b"/>
              <a:pathLst>
                <a:path w="40" h="162">
                  <a:moveTo>
                    <a:pt x="16" y="158"/>
                  </a:moveTo>
                  <a:lnTo>
                    <a:pt x="16" y="81"/>
                  </a:lnTo>
                  <a:lnTo>
                    <a:pt x="16" y="4"/>
                  </a:lnTo>
                  <a:lnTo>
                    <a:pt x="23" y="4"/>
                  </a:lnTo>
                  <a:lnTo>
                    <a:pt x="23" y="81"/>
                  </a:lnTo>
                  <a:lnTo>
                    <a:pt x="23" y="158"/>
                  </a:lnTo>
                  <a:lnTo>
                    <a:pt x="16" y="158"/>
                  </a:lnTo>
                  <a:close/>
                  <a:moveTo>
                    <a:pt x="0" y="155"/>
                  </a:moveTo>
                  <a:lnTo>
                    <a:pt x="40" y="155"/>
                  </a:lnTo>
                  <a:lnTo>
                    <a:pt x="40" y="162"/>
                  </a:lnTo>
                  <a:lnTo>
                    <a:pt x="0" y="162"/>
                  </a:lnTo>
                  <a:lnTo>
                    <a:pt x="0" y="155"/>
                  </a:lnTo>
                  <a:close/>
                  <a:moveTo>
                    <a:pt x="0" y="0"/>
                  </a:moveTo>
                  <a:lnTo>
                    <a:pt x="40" y="0"/>
                  </a:lnTo>
                  <a:lnTo>
                    <a:pt x="40" y="7"/>
                  </a:lnTo>
                  <a:lnTo>
                    <a:pt x="0" y="7"/>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342" name="Freeform 55"/>
            <p:cNvSpPr>
              <a:spLocks noEditPoints="1"/>
            </p:cNvSpPr>
            <p:nvPr/>
          </p:nvSpPr>
          <p:spPr bwMode="auto">
            <a:xfrm>
              <a:off x="7213600" y="4813300"/>
              <a:ext cx="63500" cy="423863"/>
            </a:xfrm>
            <a:custGeom>
              <a:avLst/>
              <a:gdLst/>
              <a:ahLst/>
              <a:cxnLst>
                <a:cxn ang="0">
                  <a:pos x="20" y="267"/>
                </a:cxn>
                <a:cxn ang="0">
                  <a:pos x="20" y="134"/>
                </a:cxn>
                <a:cxn ang="0">
                  <a:pos x="20" y="0"/>
                </a:cxn>
                <a:cxn ang="0">
                  <a:pos x="20" y="267"/>
                </a:cxn>
                <a:cxn ang="0">
                  <a:pos x="0" y="267"/>
                </a:cxn>
                <a:cxn ang="0">
                  <a:pos x="40" y="267"/>
                </a:cxn>
                <a:cxn ang="0">
                  <a:pos x="0" y="267"/>
                </a:cxn>
                <a:cxn ang="0">
                  <a:pos x="0" y="0"/>
                </a:cxn>
                <a:cxn ang="0">
                  <a:pos x="40" y="0"/>
                </a:cxn>
                <a:cxn ang="0">
                  <a:pos x="0" y="0"/>
                </a:cxn>
              </a:cxnLst>
              <a:rect l="0" t="0" r="r" b="b"/>
              <a:pathLst>
                <a:path w="40" h="267">
                  <a:moveTo>
                    <a:pt x="20" y="267"/>
                  </a:moveTo>
                  <a:lnTo>
                    <a:pt x="20" y="134"/>
                  </a:lnTo>
                  <a:lnTo>
                    <a:pt x="20" y="0"/>
                  </a:lnTo>
                  <a:lnTo>
                    <a:pt x="20" y="267"/>
                  </a:lnTo>
                  <a:close/>
                  <a:moveTo>
                    <a:pt x="0" y="267"/>
                  </a:moveTo>
                  <a:lnTo>
                    <a:pt x="40" y="267"/>
                  </a:lnTo>
                  <a:lnTo>
                    <a:pt x="0" y="267"/>
                  </a:lnTo>
                  <a:close/>
                  <a:moveTo>
                    <a:pt x="0" y="0"/>
                  </a:moveTo>
                  <a:lnTo>
                    <a:pt x="40"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43" name="Freeform 56"/>
            <p:cNvSpPr>
              <a:spLocks noEditPoints="1"/>
            </p:cNvSpPr>
            <p:nvPr/>
          </p:nvSpPr>
          <p:spPr bwMode="auto">
            <a:xfrm>
              <a:off x="7213600" y="4808538"/>
              <a:ext cx="63500" cy="434975"/>
            </a:xfrm>
            <a:custGeom>
              <a:avLst/>
              <a:gdLst/>
              <a:ahLst/>
              <a:cxnLst>
                <a:cxn ang="0">
                  <a:pos x="17" y="270"/>
                </a:cxn>
                <a:cxn ang="0">
                  <a:pos x="17" y="137"/>
                </a:cxn>
                <a:cxn ang="0">
                  <a:pos x="17" y="3"/>
                </a:cxn>
                <a:cxn ang="0">
                  <a:pos x="24" y="3"/>
                </a:cxn>
                <a:cxn ang="0">
                  <a:pos x="24" y="137"/>
                </a:cxn>
                <a:cxn ang="0">
                  <a:pos x="24" y="270"/>
                </a:cxn>
                <a:cxn ang="0">
                  <a:pos x="17" y="270"/>
                </a:cxn>
                <a:cxn ang="0">
                  <a:pos x="0" y="267"/>
                </a:cxn>
                <a:cxn ang="0">
                  <a:pos x="40" y="267"/>
                </a:cxn>
                <a:cxn ang="0">
                  <a:pos x="40" y="274"/>
                </a:cxn>
                <a:cxn ang="0">
                  <a:pos x="0" y="274"/>
                </a:cxn>
                <a:cxn ang="0">
                  <a:pos x="0" y="267"/>
                </a:cxn>
                <a:cxn ang="0">
                  <a:pos x="0" y="0"/>
                </a:cxn>
                <a:cxn ang="0">
                  <a:pos x="40" y="0"/>
                </a:cxn>
                <a:cxn ang="0">
                  <a:pos x="40" y="7"/>
                </a:cxn>
                <a:cxn ang="0">
                  <a:pos x="0" y="7"/>
                </a:cxn>
                <a:cxn ang="0">
                  <a:pos x="0" y="0"/>
                </a:cxn>
              </a:cxnLst>
              <a:rect l="0" t="0" r="r" b="b"/>
              <a:pathLst>
                <a:path w="40" h="274">
                  <a:moveTo>
                    <a:pt x="17" y="270"/>
                  </a:moveTo>
                  <a:lnTo>
                    <a:pt x="17" y="137"/>
                  </a:lnTo>
                  <a:lnTo>
                    <a:pt x="17" y="3"/>
                  </a:lnTo>
                  <a:lnTo>
                    <a:pt x="24" y="3"/>
                  </a:lnTo>
                  <a:lnTo>
                    <a:pt x="24" y="137"/>
                  </a:lnTo>
                  <a:lnTo>
                    <a:pt x="24" y="270"/>
                  </a:lnTo>
                  <a:lnTo>
                    <a:pt x="17" y="270"/>
                  </a:lnTo>
                  <a:close/>
                  <a:moveTo>
                    <a:pt x="0" y="267"/>
                  </a:moveTo>
                  <a:lnTo>
                    <a:pt x="40" y="267"/>
                  </a:lnTo>
                  <a:lnTo>
                    <a:pt x="40" y="274"/>
                  </a:lnTo>
                  <a:lnTo>
                    <a:pt x="0" y="274"/>
                  </a:lnTo>
                  <a:lnTo>
                    <a:pt x="0" y="267"/>
                  </a:lnTo>
                  <a:close/>
                  <a:moveTo>
                    <a:pt x="0" y="0"/>
                  </a:moveTo>
                  <a:lnTo>
                    <a:pt x="40" y="0"/>
                  </a:lnTo>
                  <a:lnTo>
                    <a:pt x="40" y="7"/>
                  </a:lnTo>
                  <a:lnTo>
                    <a:pt x="0" y="7"/>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344" name="Freeform 57"/>
            <p:cNvSpPr>
              <a:spLocks noEditPoints="1"/>
            </p:cNvSpPr>
            <p:nvPr/>
          </p:nvSpPr>
          <p:spPr bwMode="auto">
            <a:xfrm>
              <a:off x="7415213" y="5092700"/>
              <a:ext cx="63500" cy="66675"/>
            </a:xfrm>
            <a:custGeom>
              <a:avLst/>
              <a:gdLst/>
              <a:ahLst/>
              <a:cxnLst>
                <a:cxn ang="0">
                  <a:pos x="20" y="42"/>
                </a:cxn>
                <a:cxn ang="0">
                  <a:pos x="20" y="21"/>
                </a:cxn>
                <a:cxn ang="0">
                  <a:pos x="20" y="0"/>
                </a:cxn>
                <a:cxn ang="0">
                  <a:pos x="20" y="42"/>
                </a:cxn>
                <a:cxn ang="0">
                  <a:pos x="0" y="42"/>
                </a:cxn>
                <a:cxn ang="0">
                  <a:pos x="40" y="42"/>
                </a:cxn>
                <a:cxn ang="0">
                  <a:pos x="0" y="42"/>
                </a:cxn>
                <a:cxn ang="0">
                  <a:pos x="0" y="0"/>
                </a:cxn>
                <a:cxn ang="0">
                  <a:pos x="40" y="0"/>
                </a:cxn>
                <a:cxn ang="0">
                  <a:pos x="0" y="0"/>
                </a:cxn>
              </a:cxnLst>
              <a:rect l="0" t="0" r="r" b="b"/>
              <a:pathLst>
                <a:path w="40" h="42">
                  <a:moveTo>
                    <a:pt x="20" y="42"/>
                  </a:moveTo>
                  <a:lnTo>
                    <a:pt x="20" y="21"/>
                  </a:lnTo>
                  <a:lnTo>
                    <a:pt x="20" y="0"/>
                  </a:lnTo>
                  <a:lnTo>
                    <a:pt x="20" y="42"/>
                  </a:lnTo>
                  <a:close/>
                  <a:moveTo>
                    <a:pt x="0" y="42"/>
                  </a:moveTo>
                  <a:lnTo>
                    <a:pt x="40" y="42"/>
                  </a:lnTo>
                  <a:lnTo>
                    <a:pt x="0" y="42"/>
                  </a:lnTo>
                  <a:close/>
                  <a:moveTo>
                    <a:pt x="0" y="0"/>
                  </a:moveTo>
                  <a:lnTo>
                    <a:pt x="40"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45" name="Freeform 58"/>
            <p:cNvSpPr>
              <a:spLocks noEditPoints="1"/>
            </p:cNvSpPr>
            <p:nvPr/>
          </p:nvSpPr>
          <p:spPr bwMode="auto">
            <a:xfrm>
              <a:off x="7415213" y="5087938"/>
              <a:ext cx="63500" cy="77788"/>
            </a:xfrm>
            <a:custGeom>
              <a:avLst/>
              <a:gdLst/>
              <a:ahLst/>
              <a:cxnLst>
                <a:cxn ang="0">
                  <a:pos x="17" y="45"/>
                </a:cxn>
                <a:cxn ang="0">
                  <a:pos x="17" y="24"/>
                </a:cxn>
                <a:cxn ang="0">
                  <a:pos x="17" y="3"/>
                </a:cxn>
                <a:cxn ang="0">
                  <a:pos x="24" y="3"/>
                </a:cxn>
                <a:cxn ang="0">
                  <a:pos x="24" y="24"/>
                </a:cxn>
                <a:cxn ang="0">
                  <a:pos x="24" y="45"/>
                </a:cxn>
                <a:cxn ang="0">
                  <a:pos x="17" y="45"/>
                </a:cxn>
                <a:cxn ang="0">
                  <a:pos x="0" y="42"/>
                </a:cxn>
                <a:cxn ang="0">
                  <a:pos x="40" y="42"/>
                </a:cxn>
                <a:cxn ang="0">
                  <a:pos x="40" y="49"/>
                </a:cxn>
                <a:cxn ang="0">
                  <a:pos x="0" y="49"/>
                </a:cxn>
                <a:cxn ang="0">
                  <a:pos x="0" y="42"/>
                </a:cxn>
                <a:cxn ang="0">
                  <a:pos x="0" y="0"/>
                </a:cxn>
                <a:cxn ang="0">
                  <a:pos x="40" y="0"/>
                </a:cxn>
                <a:cxn ang="0">
                  <a:pos x="40" y="7"/>
                </a:cxn>
                <a:cxn ang="0">
                  <a:pos x="0" y="7"/>
                </a:cxn>
                <a:cxn ang="0">
                  <a:pos x="0" y="0"/>
                </a:cxn>
              </a:cxnLst>
              <a:rect l="0" t="0" r="r" b="b"/>
              <a:pathLst>
                <a:path w="40" h="49">
                  <a:moveTo>
                    <a:pt x="17" y="45"/>
                  </a:moveTo>
                  <a:lnTo>
                    <a:pt x="17" y="24"/>
                  </a:lnTo>
                  <a:lnTo>
                    <a:pt x="17" y="3"/>
                  </a:lnTo>
                  <a:lnTo>
                    <a:pt x="24" y="3"/>
                  </a:lnTo>
                  <a:lnTo>
                    <a:pt x="24" y="24"/>
                  </a:lnTo>
                  <a:lnTo>
                    <a:pt x="24" y="45"/>
                  </a:lnTo>
                  <a:lnTo>
                    <a:pt x="17" y="45"/>
                  </a:lnTo>
                  <a:close/>
                  <a:moveTo>
                    <a:pt x="0" y="42"/>
                  </a:moveTo>
                  <a:lnTo>
                    <a:pt x="40" y="42"/>
                  </a:lnTo>
                  <a:lnTo>
                    <a:pt x="40" y="49"/>
                  </a:lnTo>
                  <a:lnTo>
                    <a:pt x="0" y="49"/>
                  </a:lnTo>
                  <a:lnTo>
                    <a:pt x="0" y="42"/>
                  </a:lnTo>
                  <a:close/>
                  <a:moveTo>
                    <a:pt x="0" y="0"/>
                  </a:moveTo>
                  <a:lnTo>
                    <a:pt x="40" y="0"/>
                  </a:lnTo>
                  <a:lnTo>
                    <a:pt x="40" y="7"/>
                  </a:lnTo>
                  <a:lnTo>
                    <a:pt x="0" y="7"/>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346" name="Freeform 59"/>
            <p:cNvSpPr>
              <a:spLocks/>
            </p:cNvSpPr>
            <p:nvPr/>
          </p:nvSpPr>
          <p:spPr bwMode="auto">
            <a:xfrm>
              <a:off x="5159375" y="3068638"/>
              <a:ext cx="2794000" cy="1763713"/>
            </a:xfrm>
            <a:custGeom>
              <a:avLst/>
              <a:gdLst/>
              <a:ahLst/>
              <a:cxnLst>
                <a:cxn ang="0">
                  <a:pos x="459" y="2283"/>
                </a:cxn>
                <a:cxn ang="0">
                  <a:pos x="1145" y="2090"/>
                </a:cxn>
                <a:cxn ang="0">
                  <a:pos x="1566" y="1898"/>
                </a:cxn>
                <a:cxn ang="0">
                  <a:pos x="1841" y="1678"/>
                </a:cxn>
                <a:cxn ang="0">
                  <a:pos x="2087" y="1319"/>
                </a:cxn>
                <a:cxn ang="0">
                  <a:pos x="2379" y="734"/>
                </a:cxn>
                <a:cxn ang="0">
                  <a:pos x="2578" y="332"/>
                </a:cxn>
                <a:cxn ang="0">
                  <a:pos x="2734" y="94"/>
                </a:cxn>
                <a:cxn ang="0">
                  <a:pos x="2825" y="17"/>
                </a:cxn>
                <a:cxn ang="0">
                  <a:pos x="2858" y="5"/>
                </a:cxn>
                <a:cxn ang="0">
                  <a:pos x="2919" y="5"/>
                </a:cxn>
                <a:cxn ang="0">
                  <a:pos x="2950" y="18"/>
                </a:cxn>
                <a:cxn ang="0">
                  <a:pos x="3007" y="65"/>
                </a:cxn>
                <a:cxn ang="0">
                  <a:pos x="3116" y="234"/>
                </a:cxn>
                <a:cxn ang="0">
                  <a:pos x="3267" y="617"/>
                </a:cxn>
                <a:cxn ang="0">
                  <a:pos x="3444" y="1214"/>
                </a:cxn>
                <a:cxn ang="0">
                  <a:pos x="3558" y="1598"/>
                </a:cxn>
                <a:cxn ang="0">
                  <a:pos x="3625" y="1766"/>
                </a:cxn>
                <a:cxn ang="0">
                  <a:pos x="3656" y="1814"/>
                </a:cxn>
                <a:cxn ang="0">
                  <a:pos x="3738" y="1880"/>
                </a:cxn>
                <a:cxn ang="0">
                  <a:pos x="3856" y="1929"/>
                </a:cxn>
                <a:cxn ang="0">
                  <a:pos x="3905" y="1955"/>
                </a:cxn>
                <a:cxn ang="0">
                  <a:pos x="3953" y="2028"/>
                </a:cxn>
                <a:cxn ang="0">
                  <a:pos x="4050" y="2265"/>
                </a:cxn>
                <a:cxn ang="0">
                  <a:pos x="4208" y="2516"/>
                </a:cxn>
                <a:cxn ang="0">
                  <a:pos x="4115" y="2403"/>
                </a:cxn>
                <a:cxn ang="0">
                  <a:pos x="4002" y="2196"/>
                </a:cxn>
                <a:cxn ang="0">
                  <a:pos x="3939" y="2036"/>
                </a:cxn>
                <a:cxn ang="0">
                  <a:pos x="3878" y="1955"/>
                </a:cxn>
                <a:cxn ang="0">
                  <a:pos x="3815" y="1931"/>
                </a:cxn>
                <a:cxn ang="0">
                  <a:pos x="3686" y="1864"/>
                </a:cxn>
                <a:cxn ang="0">
                  <a:pos x="3644" y="1824"/>
                </a:cxn>
                <a:cxn ang="0">
                  <a:pos x="3594" y="1738"/>
                </a:cxn>
                <a:cxn ang="0">
                  <a:pos x="3507" y="1488"/>
                </a:cxn>
                <a:cxn ang="0">
                  <a:pos x="3387" y="1072"/>
                </a:cxn>
                <a:cxn ang="0">
                  <a:pos x="3204" y="482"/>
                </a:cxn>
                <a:cxn ang="0">
                  <a:pos x="3050" y="148"/>
                </a:cxn>
                <a:cxn ang="0">
                  <a:pos x="2969" y="50"/>
                </a:cxn>
                <a:cxn ang="0">
                  <a:pos x="2942" y="32"/>
                </a:cxn>
                <a:cxn ang="0">
                  <a:pos x="2887" y="16"/>
                </a:cxn>
                <a:cxn ang="0">
                  <a:pos x="2862" y="20"/>
                </a:cxn>
                <a:cxn ang="0">
                  <a:pos x="2806" y="49"/>
                </a:cxn>
                <a:cxn ang="0">
                  <a:pos x="2717" y="141"/>
                </a:cxn>
                <a:cxn ang="0">
                  <a:pos x="2529" y="463"/>
                </a:cxn>
                <a:cxn ang="0">
                  <a:pos x="2252" y="1038"/>
                </a:cxn>
                <a:cxn ang="0">
                  <a:pos x="2021" y="1461"/>
                </a:cxn>
                <a:cxn ang="0">
                  <a:pos x="1763" y="1776"/>
                </a:cxn>
                <a:cxn ang="0">
                  <a:pos x="1472" y="1969"/>
                </a:cxn>
                <a:cxn ang="0">
                  <a:pos x="925" y="2176"/>
                </a:cxn>
                <a:cxn ang="0">
                  <a:pos x="235" y="2362"/>
                </a:cxn>
                <a:cxn ang="0">
                  <a:pos x="7" y="2422"/>
                </a:cxn>
              </a:cxnLst>
              <a:rect l="0" t="0" r="r" b="b"/>
              <a:pathLst>
                <a:path w="4211" h="2530">
                  <a:moveTo>
                    <a:pt x="7" y="2422"/>
                  </a:moveTo>
                  <a:lnTo>
                    <a:pt x="230" y="2347"/>
                  </a:lnTo>
                  <a:lnTo>
                    <a:pt x="459" y="2283"/>
                  </a:lnTo>
                  <a:lnTo>
                    <a:pt x="690" y="2223"/>
                  </a:lnTo>
                  <a:lnTo>
                    <a:pt x="920" y="2161"/>
                  </a:lnTo>
                  <a:lnTo>
                    <a:pt x="1145" y="2090"/>
                  </a:lnTo>
                  <a:lnTo>
                    <a:pt x="1362" y="2004"/>
                  </a:lnTo>
                  <a:lnTo>
                    <a:pt x="1465" y="1954"/>
                  </a:lnTo>
                  <a:lnTo>
                    <a:pt x="1566" y="1898"/>
                  </a:lnTo>
                  <a:lnTo>
                    <a:pt x="1662" y="1834"/>
                  </a:lnTo>
                  <a:lnTo>
                    <a:pt x="1754" y="1763"/>
                  </a:lnTo>
                  <a:lnTo>
                    <a:pt x="1841" y="1678"/>
                  </a:lnTo>
                  <a:lnTo>
                    <a:pt x="1925" y="1572"/>
                  </a:lnTo>
                  <a:lnTo>
                    <a:pt x="2008" y="1452"/>
                  </a:lnTo>
                  <a:lnTo>
                    <a:pt x="2087" y="1319"/>
                  </a:lnTo>
                  <a:lnTo>
                    <a:pt x="2163" y="1179"/>
                  </a:lnTo>
                  <a:lnTo>
                    <a:pt x="2237" y="1031"/>
                  </a:lnTo>
                  <a:lnTo>
                    <a:pt x="2379" y="734"/>
                  </a:lnTo>
                  <a:lnTo>
                    <a:pt x="2447" y="591"/>
                  </a:lnTo>
                  <a:lnTo>
                    <a:pt x="2514" y="456"/>
                  </a:lnTo>
                  <a:lnTo>
                    <a:pt x="2578" y="332"/>
                  </a:lnTo>
                  <a:lnTo>
                    <a:pt x="2642" y="222"/>
                  </a:lnTo>
                  <a:lnTo>
                    <a:pt x="2704" y="132"/>
                  </a:lnTo>
                  <a:lnTo>
                    <a:pt x="2734" y="94"/>
                  </a:lnTo>
                  <a:lnTo>
                    <a:pt x="2765" y="62"/>
                  </a:lnTo>
                  <a:lnTo>
                    <a:pt x="2795" y="36"/>
                  </a:lnTo>
                  <a:lnTo>
                    <a:pt x="2825" y="17"/>
                  </a:lnTo>
                  <a:cubicBezTo>
                    <a:pt x="2826" y="16"/>
                    <a:pt x="2826" y="16"/>
                    <a:pt x="2827" y="16"/>
                  </a:cubicBezTo>
                  <a:lnTo>
                    <a:pt x="2857" y="5"/>
                  </a:lnTo>
                  <a:cubicBezTo>
                    <a:pt x="2857" y="5"/>
                    <a:pt x="2858" y="5"/>
                    <a:pt x="2858" y="5"/>
                  </a:cubicBezTo>
                  <a:lnTo>
                    <a:pt x="2887" y="1"/>
                  </a:lnTo>
                  <a:cubicBezTo>
                    <a:pt x="2888" y="0"/>
                    <a:pt x="2889" y="0"/>
                    <a:pt x="2890" y="1"/>
                  </a:cubicBezTo>
                  <a:lnTo>
                    <a:pt x="2919" y="5"/>
                  </a:lnTo>
                  <a:cubicBezTo>
                    <a:pt x="2919" y="5"/>
                    <a:pt x="2920" y="5"/>
                    <a:pt x="2921" y="5"/>
                  </a:cubicBezTo>
                  <a:lnTo>
                    <a:pt x="2949" y="17"/>
                  </a:lnTo>
                  <a:cubicBezTo>
                    <a:pt x="2949" y="17"/>
                    <a:pt x="2950" y="18"/>
                    <a:pt x="2950" y="18"/>
                  </a:cubicBezTo>
                  <a:lnTo>
                    <a:pt x="2979" y="38"/>
                  </a:lnTo>
                  <a:cubicBezTo>
                    <a:pt x="2979" y="38"/>
                    <a:pt x="2980" y="38"/>
                    <a:pt x="2980" y="39"/>
                  </a:cubicBezTo>
                  <a:lnTo>
                    <a:pt x="3007" y="65"/>
                  </a:lnTo>
                  <a:lnTo>
                    <a:pt x="3036" y="98"/>
                  </a:lnTo>
                  <a:lnTo>
                    <a:pt x="3063" y="139"/>
                  </a:lnTo>
                  <a:lnTo>
                    <a:pt x="3116" y="234"/>
                  </a:lnTo>
                  <a:lnTo>
                    <a:pt x="3169" y="348"/>
                  </a:lnTo>
                  <a:lnTo>
                    <a:pt x="3219" y="477"/>
                  </a:lnTo>
                  <a:lnTo>
                    <a:pt x="3267" y="617"/>
                  </a:lnTo>
                  <a:lnTo>
                    <a:pt x="3314" y="764"/>
                  </a:lnTo>
                  <a:lnTo>
                    <a:pt x="3402" y="1067"/>
                  </a:lnTo>
                  <a:lnTo>
                    <a:pt x="3444" y="1214"/>
                  </a:lnTo>
                  <a:lnTo>
                    <a:pt x="3484" y="1354"/>
                  </a:lnTo>
                  <a:lnTo>
                    <a:pt x="3522" y="1483"/>
                  </a:lnTo>
                  <a:lnTo>
                    <a:pt x="3558" y="1598"/>
                  </a:lnTo>
                  <a:lnTo>
                    <a:pt x="3593" y="1693"/>
                  </a:lnTo>
                  <a:lnTo>
                    <a:pt x="3609" y="1732"/>
                  </a:lnTo>
                  <a:lnTo>
                    <a:pt x="3625" y="1766"/>
                  </a:lnTo>
                  <a:lnTo>
                    <a:pt x="3624" y="1765"/>
                  </a:lnTo>
                  <a:lnTo>
                    <a:pt x="3657" y="1815"/>
                  </a:lnTo>
                  <a:lnTo>
                    <a:pt x="3656" y="1814"/>
                  </a:lnTo>
                  <a:lnTo>
                    <a:pt x="3696" y="1852"/>
                  </a:lnTo>
                  <a:lnTo>
                    <a:pt x="3695" y="1851"/>
                  </a:lnTo>
                  <a:lnTo>
                    <a:pt x="3738" y="1880"/>
                  </a:lnTo>
                  <a:lnTo>
                    <a:pt x="3780" y="1900"/>
                  </a:lnTo>
                  <a:lnTo>
                    <a:pt x="3820" y="1916"/>
                  </a:lnTo>
                  <a:lnTo>
                    <a:pt x="3856" y="1929"/>
                  </a:lnTo>
                  <a:lnTo>
                    <a:pt x="3886" y="1941"/>
                  </a:lnTo>
                  <a:cubicBezTo>
                    <a:pt x="3886" y="1941"/>
                    <a:pt x="3887" y="1942"/>
                    <a:pt x="3887" y="1942"/>
                  </a:cubicBezTo>
                  <a:lnTo>
                    <a:pt x="3905" y="1955"/>
                  </a:lnTo>
                  <a:cubicBezTo>
                    <a:pt x="3906" y="1956"/>
                    <a:pt x="3907" y="1956"/>
                    <a:pt x="3907" y="1957"/>
                  </a:cubicBezTo>
                  <a:lnTo>
                    <a:pt x="3952" y="2027"/>
                  </a:lnTo>
                  <a:cubicBezTo>
                    <a:pt x="3952" y="2028"/>
                    <a:pt x="3953" y="2028"/>
                    <a:pt x="3953" y="2028"/>
                  </a:cubicBezTo>
                  <a:lnTo>
                    <a:pt x="3987" y="2108"/>
                  </a:lnTo>
                  <a:lnTo>
                    <a:pt x="4017" y="2191"/>
                  </a:lnTo>
                  <a:lnTo>
                    <a:pt x="4050" y="2265"/>
                  </a:lnTo>
                  <a:lnTo>
                    <a:pt x="4088" y="2331"/>
                  </a:lnTo>
                  <a:lnTo>
                    <a:pt x="4128" y="2394"/>
                  </a:lnTo>
                  <a:lnTo>
                    <a:pt x="4208" y="2516"/>
                  </a:lnTo>
                  <a:cubicBezTo>
                    <a:pt x="4211" y="2520"/>
                    <a:pt x="4210" y="2525"/>
                    <a:pt x="4206" y="2527"/>
                  </a:cubicBezTo>
                  <a:cubicBezTo>
                    <a:pt x="4202" y="2530"/>
                    <a:pt x="4197" y="2529"/>
                    <a:pt x="4195" y="2525"/>
                  </a:cubicBezTo>
                  <a:lnTo>
                    <a:pt x="4115" y="2403"/>
                  </a:lnTo>
                  <a:lnTo>
                    <a:pt x="4075" y="2339"/>
                  </a:lnTo>
                  <a:lnTo>
                    <a:pt x="4035" y="2272"/>
                  </a:lnTo>
                  <a:lnTo>
                    <a:pt x="4002" y="2196"/>
                  </a:lnTo>
                  <a:lnTo>
                    <a:pt x="3972" y="2115"/>
                  </a:lnTo>
                  <a:lnTo>
                    <a:pt x="3938" y="2035"/>
                  </a:lnTo>
                  <a:lnTo>
                    <a:pt x="3939" y="2036"/>
                  </a:lnTo>
                  <a:lnTo>
                    <a:pt x="3894" y="1966"/>
                  </a:lnTo>
                  <a:lnTo>
                    <a:pt x="3896" y="1968"/>
                  </a:lnTo>
                  <a:lnTo>
                    <a:pt x="3878" y="1955"/>
                  </a:lnTo>
                  <a:lnTo>
                    <a:pt x="3879" y="1956"/>
                  </a:lnTo>
                  <a:lnTo>
                    <a:pt x="3851" y="1944"/>
                  </a:lnTo>
                  <a:lnTo>
                    <a:pt x="3815" y="1931"/>
                  </a:lnTo>
                  <a:lnTo>
                    <a:pt x="3773" y="1915"/>
                  </a:lnTo>
                  <a:lnTo>
                    <a:pt x="3729" y="1893"/>
                  </a:lnTo>
                  <a:lnTo>
                    <a:pt x="3686" y="1864"/>
                  </a:lnTo>
                  <a:cubicBezTo>
                    <a:pt x="3686" y="1864"/>
                    <a:pt x="3685" y="1864"/>
                    <a:pt x="3685" y="1863"/>
                  </a:cubicBezTo>
                  <a:lnTo>
                    <a:pt x="3645" y="1825"/>
                  </a:lnTo>
                  <a:cubicBezTo>
                    <a:pt x="3645" y="1825"/>
                    <a:pt x="3644" y="1824"/>
                    <a:pt x="3644" y="1824"/>
                  </a:cubicBezTo>
                  <a:lnTo>
                    <a:pt x="3611" y="1774"/>
                  </a:lnTo>
                  <a:cubicBezTo>
                    <a:pt x="3611" y="1774"/>
                    <a:pt x="3610" y="1773"/>
                    <a:pt x="3610" y="1773"/>
                  </a:cubicBezTo>
                  <a:lnTo>
                    <a:pt x="3594" y="1738"/>
                  </a:lnTo>
                  <a:lnTo>
                    <a:pt x="3578" y="1698"/>
                  </a:lnTo>
                  <a:lnTo>
                    <a:pt x="3543" y="1603"/>
                  </a:lnTo>
                  <a:lnTo>
                    <a:pt x="3507" y="1488"/>
                  </a:lnTo>
                  <a:lnTo>
                    <a:pt x="3469" y="1359"/>
                  </a:lnTo>
                  <a:lnTo>
                    <a:pt x="3429" y="1219"/>
                  </a:lnTo>
                  <a:lnTo>
                    <a:pt x="3387" y="1072"/>
                  </a:lnTo>
                  <a:lnTo>
                    <a:pt x="3299" y="769"/>
                  </a:lnTo>
                  <a:lnTo>
                    <a:pt x="3252" y="622"/>
                  </a:lnTo>
                  <a:lnTo>
                    <a:pt x="3204" y="482"/>
                  </a:lnTo>
                  <a:lnTo>
                    <a:pt x="3154" y="355"/>
                  </a:lnTo>
                  <a:lnTo>
                    <a:pt x="3103" y="241"/>
                  </a:lnTo>
                  <a:lnTo>
                    <a:pt x="3050" y="148"/>
                  </a:lnTo>
                  <a:lnTo>
                    <a:pt x="3023" y="109"/>
                  </a:lnTo>
                  <a:lnTo>
                    <a:pt x="2996" y="76"/>
                  </a:lnTo>
                  <a:lnTo>
                    <a:pt x="2969" y="50"/>
                  </a:lnTo>
                  <a:lnTo>
                    <a:pt x="2970" y="51"/>
                  </a:lnTo>
                  <a:lnTo>
                    <a:pt x="2941" y="31"/>
                  </a:lnTo>
                  <a:lnTo>
                    <a:pt x="2942" y="32"/>
                  </a:lnTo>
                  <a:lnTo>
                    <a:pt x="2914" y="20"/>
                  </a:lnTo>
                  <a:lnTo>
                    <a:pt x="2916" y="20"/>
                  </a:lnTo>
                  <a:lnTo>
                    <a:pt x="2887" y="16"/>
                  </a:lnTo>
                  <a:lnTo>
                    <a:pt x="2890" y="16"/>
                  </a:lnTo>
                  <a:lnTo>
                    <a:pt x="2861" y="20"/>
                  </a:lnTo>
                  <a:lnTo>
                    <a:pt x="2862" y="20"/>
                  </a:lnTo>
                  <a:lnTo>
                    <a:pt x="2832" y="31"/>
                  </a:lnTo>
                  <a:lnTo>
                    <a:pt x="2834" y="30"/>
                  </a:lnTo>
                  <a:lnTo>
                    <a:pt x="2806" y="49"/>
                  </a:lnTo>
                  <a:lnTo>
                    <a:pt x="2776" y="73"/>
                  </a:lnTo>
                  <a:lnTo>
                    <a:pt x="2747" y="105"/>
                  </a:lnTo>
                  <a:lnTo>
                    <a:pt x="2717" y="141"/>
                  </a:lnTo>
                  <a:lnTo>
                    <a:pt x="2655" y="230"/>
                  </a:lnTo>
                  <a:lnTo>
                    <a:pt x="2593" y="339"/>
                  </a:lnTo>
                  <a:lnTo>
                    <a:pt x="2529" y="463"/>
                  </a:lnTo>
                  <a:lnTo>
                    <a:pt x="2462" y="598"/>
                  </a:lnTo>
                  <a:lnTo>
                    <a:pt x="2394" y="741"/>
                  </a:lnTo>
                  <a:lnTo>
                    <a:pt x="2252" y="1038"/>
                  </a:lnTo>
                  <a:lnTo>
                    <a:pt x="2177" y="1186"/>
                  </a:lnTo>
                  <a:lnTo>
                    <a:pt x="2100" y="1328"/>
                  </a:lnTo>
                  <a:lnTo>
                    <a:pt x="2021" y="1461"/>
                  </a:lnTo>
                  <a:lnTo>
                    <a:pt x="1938" y="1582"/>
                  </a:lnTo>
                  <a:lnTo>
                    <a:pt x="1852" y="1689"/>
                  </a:lnTo>
                  <a:lnTo>
                    <a:pt x="1763" y="1776"/>
                  </a:lnTo>
                  <a:lnTo>
                    <a:pt x="1671" y="1847"/>
                  </a:lnTo>
                  <a:lnTo>
                    <a:pt x="1573" y="1911"/>
                  </a:lnTo>
                  <a:lnTo>
                    <a:pt x="1472" y="1969"/>
                  </a:lnTo>
                  <a:lnTo>
                    <a:pt x="1367" y="2019"/>
                  </a:lnTo>
                  <a:lnTo>
                    <a:pt x="1150" y="2105"/>
                  </a:lnTo>
                  <a:lnTo>
                    <a:pt x="925" y="2176"/>
                  </a:lnTo>
                  <a:lnTo>
                    <a:pt x="694" y="2238"/>
                  </a:lnTo>
                  <a:lnTo>
                    <a:pt x="464" y="2298"/>
                  </a:lnTo>
                  <a:lnTo>
                    <a:pt x="235" y="2362"/>
                  </a:lnTo>
                  <a:lnTo>
                    <a:pt x="12" y="2437"/>
                  </a:lnTo>
                  <a:cubicBezTo>
                    <a:pt x="8" y="2438"/>
                    <a:pt x="3" y="2436"/>
                    <a:pt x="2" y="2432"/>
                  </a:cubicBezTo>
                  <a:cubicBezTo>
                    <a:pt x="0" y="2428"/>
                    <a:pt x="3" y="2423"/>
                    <a:pt x="7" y="2422"/>
                  </a:cubicBezTo>
                  <a:close/>
                </a:path>
              </a:pathLst>
            </a:custGeom>
            <a:solidFill>
              <a:srgbClr val="7030A0"/>
            </a:solidFill>
            <a:ln w="7" cap="flat">
              <a:solidFill>
                <a:srgbClr val="7030A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347" name="Freeform 60"/>
            <p:cNvSpPr>
              <a:spLocks/>
            </p:cNvSpPr>
            <p:nvPr/>
          </p:nvSpPr>
          <p:spPr bwMode="auto">
            <a:xfrm>
              <a:off x="5102225" y="4694238"/>
              <a:ext cx="127000" cy="134938"/>
            </a:xfrm>
            <a:custGeom>
              <a:avLst/>
              <a:gdLst/>
              <a:ahLst/>
              <a:cxnLst>
                <a:cxn ang="0">
                  <a:pos x="40" y="0"/>
                </a:cxn>
                <a:cxn ang="0">
                  <a:pos x="80" y="85"/>
                </a:cxn>
                <a:cxn ang="0">
                  <a:pos x="0" y="85"/>
                </a:cxn>
                <a:cxn ang="0">
                  <a:pos x="40" y="0"/>
                </a:cxn>
              </a:cxnLst>
              <a:rect l="0" t="0" r="r" b="b"/>
              <a:pathLst>
                <a:path w="80" h="85">
                  <a:moveTo>
                    <a:pt x="40" y="0"/>
                  </a:moveTo>
                  <a:lnTo>
                    <a:pt x="80" y="85"/>
                  </a:lnTo>
                  <a:lnTo>
                    <a:pt x="0" y="85"/>
                  </a:lnTo>
                  <a:lnTo>
                    <a:pt x="40" y="0"/>
                  </a:lnTo>
                  <a:close/>
                </a:path>
              </a:pathLst>
            </a:custGeom>
            <a:solidFill>
              <a:srgbClr val="7030A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48" name="Freeform 61"/>
            <p:cNvSpPr>
              <a:spLocks noEditPoints="1"/>
            </p:cNvSpPr>
            <p:nvPr/>
          </p:nvSpPr>
          <p:spPr bwMode="auto">
            <a:xfrm>
              <a:off x="5095875" y="4689475"/>
              <a:ext cx="139700" cy="144463"/>
            </a:xfrm>
            <a:custGeom>
              <a:avLst/>
              <a:gdLst/>
              <a:ahLst/>
              <a:cxnLst>
                <a:cxn ang="0">
                  <a:pos x="97" y="5"/>
                </a:cxn>
                <a:cxn ang="0">
                  <a:pos x="105" y="0"/>
                </a:cxn>
                <a:cxn ang="0">
                  <a:pos x="112" y="5"/>
                </a:cxn>
                <a:cxn ang="0">
                  <a:pos x="208" y="196"/>
                </a:cxn>
                <a:cxn ang="0">
                  <a:pos x="208" y="204"/>
                </a:cxn>
                <a:cxn ang="0">
                  <a:pos x="201" y="208"/>
                </a:cxn>
                <a:cxn ang="0">
                  <a:pos x="8" y="208"/>
                </a:cxn>
                <a:cxn ang="0">
                  <a:pos x="2" y="204"/>
                </a:cxn>
                <a:cxn ang="0">
                  <a:pos x="1" y="196"/>
                </a:cxn>
                <a:cxn ang="0">
                  <a:pos x="97" y="5"/>
                </a:cxn>
                <a:cxn ang="0">
                  <a:pos x="16" y="203"/>
                </a:cxn>
                <a:cxn ang="0">
                  <a:pos x="8" y="192"/>
                </a:cxn>
                <a:cxn ang="0">
                  <a:pos x="201" y="192"/>
                </a:cxn>
                <a:cxn ang="0">
                  <a:pos x="194" y="203"/>
                </a:cxn>
                <a:cxn ang="0">
                  <a:pos x="97" y="12"/>
                </a:cxn>
                <a:cxn ang="0">
                  <a:pos x="112" y="12"/>
                </a:cxn>
                <a:cxn ang="0">
                  <a:pos x="16" y="203"/>
                </a:cxn>
              </a:cxnLst>
              <a:rect l="0" t="0" r="r" b="b"/>
              <a:pathLst>
                <a:path w="209" h="208">
                  <a:moveTo>
                    <a:pt x="97" y="5"/>
                  </a:moveTo>
                  <a:cubicBezTo>
                    <a:pt x="99" y="2"/>
                    <a:pt x="102" y="0"/>
                    <a:pt x="105" y="0"/>
                  </a:cubicBezTo>
                  <a:cubicBezTo>
                    <a:pt x="108" y="0"/>
                    <a:pt x="110" y="2"/>
                    <a:pt x="112" y="5"/>
                  </a:cubicBezTo>
                  <a:lnTo>
                    <a:pt x="208" y="196"/>
                  </a:lnTo>
                  <a:cubicBezTo>
                    <a:pt x="209" y="199"/>
                    <a:pt x="209" y="202"/>
                    <a:pt x="208" y="204"/>
                  </a:cubicBezTo>
                  <a:cubicBezTo>
                    <a:pt x="206" y="206"/>
                    <a:pt x="204" y="208"/>
                    <a:pt x="201" y="208"/>
                  </a:cubicBezTo>
                  <a:lnTo>
                    <a:pt x="8" y="208"/>
                  </a:lnTo>
                  <a:cubicBezTo>
                    <a:pt x="6" y="208"/>
                    <a:pt x="3" y="206"/>
                    <a:pt x="2" y="204"/>
                  </a:cubicBezTo>
                  <a:cubicBezTo>
                    <a:pt x="0" y="202"/>
                    <a:pt x="0" y="199"/>
                    <a:pt x="1" y="196"/>
                  </a:cubicBezTo>
                  <a:lnTo>
                    <a:pt x="97" y="5"/>
                  </a:lnTo>
                  <a:close/>
                  <a:moveTo>
                    <a:pt x="16" y="203"/>
                  </a:moveTo>
                  <a:lnTo>
                    <a:pt x="8" y="192"/>
                  </a:lnTo>
                  <a:lnTo>
                    <a:pt x="201" y="192"/>
                  </a:lnTo>
                  <a:lnTo>
                    <a:pt x="194" y="203"/>
                  </a:lnTo>
                  <a:lnTo>
                    <a:pt x="97" y="12"/>
                  </a:lnTo>
                  <a:lnTo>
                    <a:pt x="112" y="12"/>
                  </a:lnTo>
                  <a:lnTo>
                    <a:pt x="16" y="203"/>
                  </a:lnTo>
                  <a:close/>
                </a:path>
              </a:pathLst>
            </a:custGeom>
            <a:solidFill>
              <a:srgbClr val="7030A0"/>
            </a:solidFill>
            <a:ln w="7" cap="flat">
              <a:solidFill>
                <a:srgbClr val="7030A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349" name="Freeform 62"/>
            <p:cNvSpPr>
              <a:spLocks/>
            </p:cNvSpPr>
            <p:nvPr/>
          </p:nvSpPr>
          <p:spPr bwMode="auto">
            <a:xfrm>
              <a:off x="6262688" y="4233863"/>
              <a:ext cx="127000" cy="134938"/>
            </a:xfrm>
            <a:custGeom>
              <a:avLst/>
              <a:gdLst/>
              <a:ahLst/>
              <a:cxnLst>
                <a:cxn ang="0">
                  <a:pos x="40" y="0"/>
                </a:cxn>
                <a:cxn ang="0">
                  <a:pos x="80" y="85"/>
                </a:cxn>
                <a:cxn ang="0">
                  <a:pos x="0" y="85"/>
                </a:cxn>
                <a:cxn ang="0">
                  <a:pos x="40" y="0"/>
                </a:cxn>
              </a:cxnLst>
              <a:rect l="0" t="0" r="r" b="b"/>
              <a:pathLst>
                <a:path w="80" h="85">
                  <a:moveTo>
                    <a:pt x="40" y="0"/>
                  </a:moveTo>
                  <a:lnTo>
                    <a:pt x="80" y="85"/>
                  </a:lnTo>
                  <a:lnTo>
                    <a:pt x="0" y="85"/>
                  </a:lnTo>
                  <a:lnTo>
                    <a:pt x="40" y="0"/>
                  </a:lnTo>
                  <a:close/>
                </a:path>
              </a:pathLst>
            </a:custGeom>
            <a:solidFill>
              <a:srgbClr val="7030A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50" name="Freeform 63"/>
            <p:cNvSpPr>
              <a:spLocks noEditPoints="1"/>
            </p:cNvSpPr>
            <p:nvPr/>
          </p:nvSpPr>
          <p:spPr bwMode="auto">
            <a:xfrm>
              <a:off x="6256338" y="4229100"/>
              <a:ext cx="138113" cy="144463"/>
            </a:xfrm>
            <a:custGeom>
              <a:avLst/>
              <a:gdLst/>
              <a:ahLst/>
              <a:cxnLst>
                <a:cxn ang="0">
                  <a:pos x="98" y="4"/>
                </a:cxn>
                <a:cxn ang="0">
                  <a:pos x="105" y="0"/>
                </a:cxn>
                <a:cxn ang="0">
                  <a:pos x="112" y="4"/>
                </a:cxn>
                <a:cxn ang="0">
                  <a:pos x="208" y="196"/>
                </a:cxn>
                <a:cxn ang="0">
                  <a:pos x="208" y="204"/>
                </a:cxn>
                <a:cxn ang="0">
                  <a:pos x="201" y="208"/>
                </a:cxn>
                <a:cxn ang="0">
                  <a:pos x="9" y="208"/>
                </a:cxn>
                <a:cxn ang="0">
                  <a:pos x="2" y="204"/>
                </a:cxn>
                <a:cxn ang="0">
                  <a:pos x="1" y="196"/>
                </a:cxn>
                <a:cxn ang="0">
                  <a:pos x="98" y="4"/>
                </a:cxn>
                <a:cxn ang="0">
                  <a:pos x="16" y="203"/>
                </a:cxn>
                <a:cxn ang="0">
                  <a:pos x="9" y="192"/>
                </a:cxn>
                <a:cxn ang="0">
                  <a:pos x="201" y="192"/>
                </a:cxn>
                <a:cxn ang="0">
                  <a:pos x="194" y="203"/>
                </a:cxn>
                <a:cxn ang="0">
                  <a:pos x="98" y="12"/>
                </a:cxn>
                <a:cxn ang="0">
                  <a:pos x="112" y="12"/>
                </a:cxn>
                <a:cxn ang="0">
                  <a:pos x="16" y="203"/>
                </a:cxn>
              </a:cxnLst>
              <a:rect l="0" t="0" r="r" b="b"/>
              <a:pathLst>
                <a:path w="209" h="208">
                  <a:moveTo>
                    <a:pt x="98" y="4"/>
                  </a:moveTo>
                  <a:cubicBezTo>
                    <a:pt x="99" y="2"/>
                    <a:pt x="102" y="0"/>
                    <a:pt x="105" y="0"/>
                  </a:cubicBezTo>
                  <a:cubicBezTo>
                    <a:pt x="108" y="0"/>
                    <a:pt x="110" y="2"/>
                    <a:pt x="112" y="4"/>
                  </a:cubicBezTo>
                  <a:lnTo>
                    <a:pt x="208" y="196"/>
                  </a:lnTo>
                  <a:cubicBezTo>
                    <a:pt x="209" y="198"/>
                    <a:pt x="209" y="201"/>
                    <a:pt x="208" y="204"/>
                  </a:cubicBezTo>
                  <a:cubicBezTo>
                    <a:pt x="206" y="206"/>
                    <a:pt x="204" y="208"/>
                    <a:pt x="201" y="208"/>
                  </a:cubicBezTo>
                  <a:lnTo>
                    <a:pt x="9" y="208"/>
                  </a:lnTo>
                  <a:cubicBezTo>
                    <a:pt x="6" y="208"/>
                    <a:pt x="3" y="206"/>
                    <a:pt x="2" y="204"/>
                  </a:cubicBezTo>
                  <a:cubicBezTo>
                    <a:pt x="0" y="201"/>
                    <a:pt x="0" y="198"/>
                    <a:pt x="1" y="196"/>
                  </a:cubicBezTo>
                  <a:lnTo>
                    <a:pt x="98" y="4"/>
                  </a:lnTo>
                  <a:close/>
                  <a:moveTo>
                    <a:pt x="16" y="203"/>
                  </a:moveTo>
                  <a:lnTo>
                    <a:pt x="9" y="192"/>
                  </a:lnTo>
                  <a:lnTo>
                    <a:pt x="201" y="192"/>
                  </a:lnTo>
                  <a:lnTo>
                    <a:pt x="194" y="203"/>
                  </a:lnTo>
                  <a:lnTo>
                    <a:pt x="98" y="12"/>
                  </a:lnTo>
                  <a:lnTo>
                    <a:pt x="112" y="12"/>
                  </a:lnTo>
                  <a:lnTo>
                    <a:pt x="16" y="203"/>
                  </a:lnTo>
                  <a:close/>
                </a:path>
              </a:pathLst>
            </a:custGeom>
            <a:solidFill>
              <a:srgbClr val="7030A0"/>
            </a:solidFill>
            <a:ln w="7" cap="flat">
              <a:solidFill>
                <a:srgbClr val="7030A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351" name="Freeform 64"/>
            <p:cNvSpPr>
              <a:spLocks/>
            </p:cNvSpPr>
            <p:nvPr/>
          </p:nvSpPr>
          <p:spPr bwMode="auto">
            <a:xfrm>
              <a:off x="7011988" y="3006725"/>
              <a:ext cx="127000" cy="133350"/>
            </a:xfrm>
            <a:custGeom>
              <a:avLst/>
              <a:gdLst/>
              <a:ahLst/>
              <a:cxnLst>
                <a:cxn ang="0">
                  <a:pos x="40" y="0"/>
                </a:cxn>
                <a:cxn ang="0">
                  <a:pos x="80" y="84"/>
                </a:cxn>
                <a:cxn ang="0">
                  <a:pos x="0" y="84"/>
                </a:cxn>
                <a:cxn ang="0">
                  <a:pos x="40" y="0"/>
                </a:cxn>
              </a:cxnLst>
              <a:rect l="0" t="0" r="r" b="b"/>
              <a:pathLst>
                <a:path w="80" h="84">
                  <a:moveTo>
                    <a:pt x="40" y="0"/>
                  </a:moveTo>
                  <a:lnTo>
                    <a:pt x="80" y="84"/>
                  </a:lnTo>
                  <a:lnTo>
                    <a:pt x="0" y="84"/>
                  </a:lnTo>
                  <a:lnTo>
                    <a:pt x="40" y="0"/>
                  </a:lnTo>
                  <a:close/>
                </a:path>
              </a:pathLst>
            </a:custGeom>
            <a:solidFill>
              <a:srgbClr val="7030A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52" name="Freeform 65"/>
            <p:cNvSpPr>
              <a:spLocks noEditPoints="1"/>
            </p:cNvSpPr>
            <p:nvPr/>
          </p:nvSpPr>
          <p:spPr bwMode="auto">
            <a:xfrm>
              <a:off x="7005638" y="3001963"/>
              <a:ext cx="138113" cy="144463"/>
            </a:xfrm>
            <a:custGeom>
              <a:avLst/>
              <a:gdLst/>
              <a:ahLst/>
              <a:cxnLst>
                <a:cxn ang="0">
                  <a:pos x="98" y="5"/>
                </a:cxn>
                <a:cxn ang="0">
                  <a:pos x="105" y="0"/>
                </a:cxn>
                <a:cxn ang="0">
                  <a:pos x="112" y="5"/>
                </a:cxn>
                <a:cxn ang="0">
                  <a:pos x="208" y="196"/>
                </a:cxn>
                <a:cxn ang="0">
                  <a:pos x="208" y="204"/>
                </a:cxn>
                <a:cxn ang="0">
                  <a:pos x="201" y="208"/>
                </a:cxn>
                <a:cxn ang="0">
                  <a:pos x="9" y="208"/>
                </a:cxn>
                <a:cxn ang="0">
                  <a:pos x="2" y="204"/>
                </a:cxn>
                <a:cxn ang="0">
                  <a:pos x="1" y="196"/>
                </a:cxn>
                <a:cxn ang="0">
                  <a:pos x="98" y="5"/>
                </a:cxn>
                <a:cxn ang="0">
                  <a:pos x="16" y="204"/>
                </a:cxn>
                <a:cxn ang="0">
                  <a:pos x="9" y="192"/>
                </a:cxn>
                <a:cxn ang="0">
                  <a:pos x="201" y="192"/>
                </a:cxn>
                <a:cxn ang="0">
                  <a:pos x="194" y="204"/>
                </a:cxn>
                <a:cxn ang="0">
                  <a:pos x="98" y="12"/>
                </a:cxn>
                <a:cxn ang="0">
                  <a:pos x="112" y="12"/>
                </a:cxn>
                <a:cxn ang="0">
                  <a:pos x="16" y="204"/>
                </a:cxn>
              </a:cxnLst>
              <a:rect l="0" t="0" r="r" b="b"/>
              <a:pathLst>
                <a:path w="209" h="208">
                  <a:moveTo>
                    <a:pt x="98" y="5"/>
                  </a:moveTo>
                  <a:cubicBezTo>
                    <a:pt x="99" y="2"/>
                    <a:pt x="102" y="0"/>
                    <a:pt x="105" y="0"/>
                  </a:cubicBezTo>
                  <a:cubicBezTo>
                    <a:pt x="108" y="0"/>
                    <a:pt x="110" y="2"/>
                    <a:pt x="112" y="5"/>
                  </a:cubicBezTo>
                  <a:lnTo>
                    <a:pt x="208" y="196"/>
                  </a:lnTo>
                  <a:cubicBezTo>
                    <a:pt x="209" y="199"/>
                    <a:pt x="209" y="202"/>
                    <a:pt x="208" y="204"/>
                  </a:cubicBezTo>
                  <a:cubicBezTo>
                    <a:pt x="206" y="207"/>
                    <a:pt x="204" y="208"/>
                    <a:pt x="201" y="208"/>
                  </a:cubicBezTo>
                  <a:lnTo>
                    <a:pt x="9" y="208"/>
                  </a:lnTo>
                  <a:cubicBezTo>
                    <a:pt x="6" y="208"/>
                    <a:pt x="3" y="207"/>
                    <a:pt x="2" y="204"/>
                  </a:cubicBezTo>
                  <a:cubicBezTo>
                    <a:pt x="0" y="202"/>
                    <a:pt x="0" y="199"/>
                    <a:pt x="1" y="196"/>
                  </a:cubicBezTo>
                  <a:lnTo>
                    <a:pt x="98" y="5"/>
                  </a:lnTo>
                  <a:close/>
                  <a:moveTo>
                    <a:pt x="16" y="204"/>
                  </a:moveTo>
                  <a:lnTo>
                    <a:pt x="9" y="192"/>
                  </a:lnTo>
                  <a:lnTo>
                    <a:pt x="201" y="192"/>
                  </a:lnTo>
                  <a:lnTo>
                    <a:pt x="194" y="204"/>
                  </a:lnTo>
                  <a:lnTo>
                    <a:pt x="98" y="12"/>
                  </a:lnTo>
                  <a:lnTo>
                    <a:pt x="112" y="12"/>
                  </a:lnTo>
                  <a:lnTo>
                    <a:pt x="16" y="204"/>
                  </a:lnTo>
                  <a:close/>
                </a:path>
              </a:pathLst>
            </a:custGeom>
            <a:solidFill>
              <a:srgbClr val="7030A0"/>
            </a:solidFill>
            <a:ln w="7" cap="flat">
              <a:solidFill>
                <a:srgbClr val="7030A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353" name="Freeform 66"/>
            <p:cNvSpPr>
              <a:spLocks/>
            </p:cNvSpPr>
            <p:nvPr/>
          </p:nvSpPr>
          <p:spPr bwMode="auto">
            <a:xfrm>
              <a:off x="7494588" y="4233863"/>
              <a:ext cx="128588" cy="134938"/>
            </a:xfrm>
            <a:custGeom>
              <a:avLst/>
              <a:gdLst/>
              <a:ahLst/>
              <a:cxnLst>
                <a:cxn ang="0">
                  <a:pos x="41" y="0"/>
                </a:cxn>
                <a:cxn ang="0">
                  <a:pos x="81" y="85"/>
                </a:cxn>
                <a:cxn ang="0">
                  <a:pos x="0" y="85"/>
                </a:cxn>
                <a:cxn ang="0">
                  <a:pos x="41" y="0"/>
                </a:cxn>
              </a:cxnLst>
              <a:rect l="0" t="0" r="r" b="b"/>
              <a:pathLst>
                <a:path w="81" h="85">
                  <a:moveTo>
                    <a:pt x="41" y="0"/>
                  </a:moveTo>
                  <a:lnTo>
                    <a:pt x="81" y="85"/>
                  </a:lnTo>
                  <a:lnTo>
                    <a:pt x="0" y="85"/>
                  </a:lnTo>
                  <a:lnTo>
                    <a:pt x="41" y="0"/>
                  </a:lnTo>
                  <a:close/>
                </a:path>
              </a:pathLst>
            </a:custGeom>
            <a:solidFill>
              <a:srgbClr val="7030A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54" name="Freeform 67"/>
            <p:cNvSpPr>
              <a:spLocks noEditPoints="1"/>
            </p:cNvSpPr>
            <p:nvPr/>
          </p:nvSpPr>
          <p:spPr bwMode="auto">
            <a:xfrm>
              <a:off x="7489825" y="4229100"/>
              <a:ext cx="138113" cy="144463"/>
            </a:xfrm>
            <a:custGeom>
              <a:avLst/>
              <a:gdLst/>
              <a:ahLst/>
              <a:cxnLst>
                <a:cxn ang="0">
                  <a:pos x="97" y="4"/>
                </a:cxn>
                <a:cxn ang="0">
                  <a:pos x="104" y="0"/>
                </a:cxn>
                <a:cxn ang="0">
                  <a:pos x="111" y="4"/>
                </a:cxn>
                <a:cxn ang="0">
                  <a:pos x="208" y="196"/>
                </a:cxn>
                <a:cxn ang="0">
                  <a:pos x="207" y="204"/>
                </a:cxn>
                <a:cxn ang="0">
                  <a:pos x="200" y="208"/>
                </a:cxn>
                <a:cxn ang="0">
                  <a:pos x="8" y="208"/>
                </a:cxn>
                <a:cxn ang="0">
                  <a:pos x="1" y="204"/>
                </a:cxn>
                <a:cxn ang="0">
                  <a:pos x="1" y="196"/>
                </a:cxn>
                <a:cxn ang="0">
                  <a:pos x="97" y="4"/>
                </a:cxn>
                <a:cxn ang="0">
                  <a:pos x="15" y="203"/>
                </a:cxn>
                <a:cxn ang="0">
                  <a:pos x="8" y="192"/>
                </a:cxn>
                <a:cxn ang="0">
                  <a:pos x="200" y="192"/>
                </a:cxn>
                <a:cxn ang="0">
                  <a:pos x="193" y="203"/>
                </a:cxn>
                <a:cxn ang="0">
                  <a:pos x="97" y="12"/>
                </a:cxn>
                <a:cxn ang="0">
                  <a:pos x="111" y="12"/>
                </a:cxn>
                <a:cxn ang="0">
                  <a:pos x="15" y="203"/>
                </a:cxn>
              </a:cxnLst>
              <a:rect l="0" t="0" r="r" b="b"/>
              <a:pathLst>
                <a:path w="209" h="208">
                  <a:moveTo>
                    <a:pt x="97" y="4"/>
                  </a:moveTo>
                  <a:cubicBezTo>
                    <a:pt x="99" y="2"/>
                    <a:pt x="101" y="0"/>
                    <a:pt x="104" y="0"/>
                  </a:cubicBezTo>
                  <a:cubicBezTo>
                    <a:pt x="107" y="0"/>
                    <a:pt x="110" y="2"/>
                    <a:pt x="111" y="4"/>
                  </a:cubicBezTo>
                  <a:lnTo>
                    <a:pt x="208" y="196"/>
                  </a:lnTo>
                  <a:cubicBezTo>
                    <a:pt x="209" y="198"/>
                    <a:pt x="209" y="201"/>
                    <a:pt x="207" y="204"/>
                  </a:cubicBezTo>
                  <a:cubicBezTo>
                    <a:pt x="206" y="206"/>
                    <a:pt x="203" y="208"/>
                    <a:pt x="200" y="208"/>
                  </a:cubicBezTo>
                  <a:lnTo>
                    <a:pt x="8" y="208"/>
                  </a:lnTo>
                  <a:cubicBezTo>
                    <a:pt x="5" y="208"/>
                    <a:pt x="3" y="206"/>
                    <a:pt x="1" y="204"/>
                  </a:cubicBezTo>
                  <a:cubicBezTo>
                    <a:pt x="0" y="201"/>
                    <a:pt x="0" y="198"/>
                    <a:pt x="1" y="196"/>
                  </a:cubicBezTo>
                  <a:lnTo>
                    <a:pt x="97" y="4"/>
                  </a:lnTo>
                  <a:close/>
                  <a:moveTo>
                    <a:pt x="15" y="203"/>
                  </a:moveTo>
                  <a:lnTo>
                    <a:pt x="8" y="192"/>
                  </a:lnTo>
                  <a:lnTo>
                    <a:pt x="200" y="192"/>
                  </a:lnTo>
                  <a:lnTo>
                    <a:pt x="193" y="203"/>
                  </a:lnTo>
                  <a:lnTo>
                    <a:pt x="97" y="12"/>
                  </a:lnTo>
                  <a:lnTo>
                    <a:pt x="111" y="12"/>
                  </a:lnTo>
                  <a:lnTo>
                    <a:pt x="15" y="203"/>
                  </a:lnTo>
                  <a:close/>
                </a:path>
              </a:pathLst>
            </a:custGeom>
            <a:solidFill>
              <a:srgbClr val="7030A0"/>
            </a:solidFill>
            <a:ln w="7" cap="flat">
              <a:solidFill>
                <a:srgbClr val="7030A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355" name="Freeform 68"/>
            <p:cNvSpPr>
              <a:spLocks/>
            </p:cNvSpPr>
            <p:nvPr/>
          </p:nvSpPr>
          <p:spPr bwMode="auto">
            <a:xfrm>
              <a:off x="7681913" y="4368800"/>
              <a:ext cx="128588" cy="133350"/>
            </a:xfrm>
            <a:custGeom>
              <a:avLst/>
              <a:gdLst/>
              <a:ahLst/>
              <a:cxnLst>
                <a:cxn ang="0">
                  <a:pos x="40" y="0"/>
                </a:cxn>
                <a:cxn ang="0">
                  <a:pos x="81" y="84"/>
                </a:cxn>
                <a:cxn ang="0">
                  <a:pos x="0" y="84"/>
                </a:cxn>
                <a:cxn ang="0">
                  <a:pos x="40" y="0"/>
                </a:cxn>
              </a:cxnLst>
              <a:rect l="0" t="0" r="r" b="b"/>
              <a:pathLst>
                <a:path w="81" h="84">
                  <a:moveTo>
                    <a:pt x="40" y="0"/>
                  </a:moveTo>
                  <a:lnTo>
                    <a:pt x="81" y="84"/>
                  </a:lnTo>
                  <a:lnTo>
                    <a:pt x="0" y="84"/>
                  </a:lnTo>
                  <a:lnTo>
                    <a:pt x="40" y="0"/>
                  </a:lnTo>
                  <a:close/>
                </a:path>
              </a:pathLst>
            </a:custGeom>
            <a:solidFill>
              <a:srgbClr val="7030A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56" name="Freeform 69"/>
            <p:cNvSpPr>
              <a:spLocks noEditPoints="1"/>
            </p:cNvSpPr>
            <p:nvPr/>
          </p:nvSpPr>
          <p:spPr bwMode="auto">
            <a:xfrm>
              <a:off x="7677150" y="4364038"/>
              <a:ext cx="138113" cy="144463"/>
            </a:xfrm>
            <a:custGeom>
              <a:avLst/>
              <a:gdLst/>
              <a:ahLst/>
              <a:cxnLst>
                <a:cxn ang="0">
                  <a:pos x="97" y="4"/>
                </a:cxn>
                <a:cxn ang="0">
                  <a:pos x="104" y="0"/>
                </a:cxn>
                <a:cxn ang="0">
                  <a:pos x="112" y="4"/>
                </a:cxn>
                <a:cxn ang="0">
                  <a:pos x="208" y="196"/>
                </a:cxn>
                <a:cxn ang="0">
                  <a:pos x="207" y="203"/>
                </a:cxn>
                <a:cxn ang="0">
                  <a:pos x="201" y="207"/>
                </a:cxn>
                <a:cxn ang="0">
                  <a:pos x="8" y="207"/>
                </a:cxn>
                <a:cxn ang="0">
                  <a:pos x="1" y="203"/>
                </a:cxn>
                <a:cxn ang="0">
                  <a:pos x="1" y="196"/>
                </a:cxn>
                <a:cxn ang="0">
                  <a:pos x="97" y="4"/>
                </a:cxn>
                <a:cxn ang="0">
                  <a:pos x="15" y="203"/>
                </a:cxn>
                <a:cxn ang="0">
                  <a:pos x="8" y="191"/>
                </a:cxn>
                <a:cxn ang="0">
                  <a:pos x="201" y="191"/>
                </a:cxn>
                <a:cxn ang="0">
                  <a:pos x="193" y="203"/>
                </a:cxn>
                <a:cxn ang="0">
                  <a:pos x="97" y="11"/>
                </a:cxn>
                <a:cxn ang="0">
                  <a:pos x="112" y="11"/>
                </a:cxn>
                <a:cxn ang="0">
                  <a:pos x="15" y="203"/>
                </a:cxn>
              </a:cxnLst>
              <a:rect l="0" t="0" r="r" b="b"/>
              <a:pathLst>
                <a:path w="209" h="207">
                  <a:moveTo>
                    <a:pt x="97" y="4"/>
                  </a:moveTo>
                  <a:cubicBezTo>
                    <a:pt x="99" y="1"/>
                    <a:pt x="101" y="0"/>
                    <a:pt x="104" y="0"/>
                  </a:cubicBezTo>
                  <a:cubicBezTo>
                    <a:pt x="107" y="0"/>
                    <a:pt x="110" y="1"/>
                    <a:pt x="112" y="4"/>
                  </a:cubicBezTo>
                  <a:lnTo>
                    <a:pt x="208" y="196"/>
                  </a:lnTo>
                  <a:cubicBezTo>
                    <a:pt x="209" y="198"/>
                    <a:pt x="209" y="201"/>
                    <a:pt x="207" y="203"/>
                  </a:cubicBezTo>
                  <a:cubicBezTo>
                    <a:pt x="206" y="206"/>
                    <a:pt x="203" y="207"/>
                    <a:pt x="201" y="207"/>
                  </a:cubicBezTo>
                  <a:lnTo>
                    <a:pt x="8" y="207"/>
                  </a:lnTo>
                  <a:cubicBezTo>
                    <a:pt x="5" y="207"/>
                    <a:pt x="3" y="206"/>
                    <a:pt x="1" y="203"/>
                  </a:cubicBezTo>
                  <a:cubicBezTo>
                    <a:pt x="0" y="201"/>
                    <a:pt x="0" y="198"/>
                    <a:pt x="1" y="196"/>
                  </a:cubicBezTo>
                  <a:lnTo>
                    <a:pt x="97" y="4"/>
                  </a:lnTo>
                  <a:close/>
                  <a:moveTo>
                    <a:pt x="15" y="203"/>
                  </a:moveTo>
                  <a:lnTo>
                    <a:pt x="8" y="191"/>
                  </a:lnTo>
                  <a:lnTo>
                    <a:pt x="201" y="191"/>
                  </a:lnTo>
                  <a:lnTo>
                    <a:pt x="193" y="203"/>
                  </a:lnTo>
                  <a:lnTo>
                    <a:pt x="97" y="11"/>
                  </a:lnTo>
                  <a:lnTo>
                    <a:pt x="112" y="11"/>
                  </a:lnTo>
                  <a:lnTo>
                    <a:pt x="15" y="203"/>
                  </a:lnTo>
                  <a:close/>
                </a:path>
              </a:pathLst>
            </a:custGeom>
            <a:solidFill>
              <a:srgbClr val="7030A0"/>
            </a:solidFill>
            <a:ln w="7" cap="flat">
              <a:solidFill>
                <a:srgbClr val="7030A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357" name="Freeform 70"/>
            <p:cNvSpPr>
              <a:spLocks/>
            </p:cNvSpPr>
            <p:nvPr/>
          </p:nvSpPr>
          <p:spPr bwMode="auto">
            <a:xfrm>
              <a:off x="7777163" y="4583113"/>
              <a:ext cx="127000" cy="133350"/>
            </a:xfrm>
            <a:custGeom>
              <a:avLst/>
              <a:gdLst/>
              <a:ahLst/>
              <a:cxnLst>
                <a:cxn ang="0">
                  <a:pos x="40" y="0"/>
                </a:cxn>
                <a:cxn ang="0">
                  <a:pos x="80" y="84"/>
                </a:cxn>
                <a:cxn ang="0">
                  <a:pos x="0" y="84"/>
                </a:cxn>
                <a:cxn ang="0">
                  <a:pos x="40" y="0"/>
                </a:cxn>
              </a:cxnLst>
              <a:rect l="0" t="0" r="r" b="b"/>
              <a:pathLst>
                <a:path w="80" h="84">
                  <a:moveTo>
                    <a:pt x="40" y="0"/>
                  </a:moveTo>
                  <a:lnTo>
                    <a:pt x="80" y="84"/>
                  </a:lnTo>
                  <a:lnTo>
                    <a:pt x="0" y="84"/>
                  </a:lnTo>
                  <a:lnTo>
                    <a:pt x="40" y="0"/>
                  </a:lnTo>
                  <a:close/>
                </a:path>
              </a:pathLst>
            </a:custGeom>
            <a:solidFill>
              <a:srgbClr val="7030A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58" name="Freeform 71"/>
            <p:cNvSpPr>
              <a:spLocks noEditPoints="1"/>
            </p:cNvSpPr>
            <p:nvPr/>
          </p:nvSpPr>
          <p:spPr bwMode="auto">
            <a:xfrm>
              <a:off x="7772400" y="4578350"/>
              <a:ext cx="138113" cy="142875"/>
            </a:xfrm>
            <a:custGeom>
              <a:avLst/>
              <a:gdLst/>
              <a:ahLst/>
              <a:cxnLst>
                <a:cxn ang="0">
                  <a:pos x="97" y="4"/>
                </a:cxn>
                <a:cxn ang="0">
                  <a:pos x="104" y="0"/>
                </a:cxn>
                <a:cxn ang="0">
                  <a:pos x="111" y="4"/>
                </a:cxn>
                <a:cxn ang="0">
                  <a:pos x="207" y="196"/>
                </a:cxn>
                <a:cxn ang="0">
                  <a:pos x="207" y="204"/>
                </a:cxn>
                <a:cxn ang="0">
                  <a:pos x="200" y="207"/>
                </a:cxn>
                <a:cxn ang="0">
                  <a:pos x="8" y="207"/>
                </a:cxn>
                <a:cxn ang="0">
                  <a:pos x="1" y="204"/>
                </a:cxn>
                <a:cxn ang="0">
                  <a:pos x="1" y="196"/>
                </a:cxn>
                <a:cxn ang="0">
                  <a:pos x="97" y="4"/>
                </a:cxn>
                <a:cxn ang="0">
                  <a:pos x="15" y="203"/>
                </a:cxn>
                <a:cxn ang="0">
                  <a:pos x="8" y="191"/>
                </a:cxn>
                <a:cxn ang="0">
                  <a:pos x="200" y="191"/>
                </a:cxn>
                <a:cxn ang="0">
                  <a:pos x="193" y="203"/>
                </a:cxn>
                <a:cxn ang="0">
                  <a:pos x="97" y="11"/>
                </a:cxn>
                <a:cxn ang="0">
                  <a:pos x="111" y="11"/>
                </a:cxn>
                <a:cxn ang="0">
                  <a:pos x="15" y="203"/>
                </a:cxn>
              </a:cxnLst>
              <a:rect l="0" t="0" r="r" b="b"/>
              <a:pathLst>
                <a:path w="209" h="207">
                  <a:moveTo>
                    <a:pt x="97" y="4"/>
                  </a:moveTo>
                  <a:cubicBezTo>
                    <a:pt x="98" y="1"/>
                    <a:pt x="101" y="0"/>
                    <a:pt x="104" y="0"/>
                  </a:cubicBezTo>
                  <a:cubicBezTo>
                    <a:pt x="107" y="0"/>
                    <a:pt x="110" y="1"/>
                    <a:pt x="111" y="4"/>
                  </a:cubicBezTo>
                  <a:lnTo>
                    <a:pt x="207" y="196"/>
                  </a:lnTo>
                  <a:cubicBezTo>
                    <a:pt x="209" y="198"/>
                    <a:pt x="208" y="201"/>
                    <a:pt x="207" y="204"/>
                  </a:cubicBezTo>
                  <a:cubicBezTo>
                    <a:pt x="206" y="206"/>
                    <a:pt x="203" y="207"/>
                    <a:pt x="200" y="207"/>
                  </a:cubicBezTo>
                  <a:lnTo>
                    <a:pt x="8" y="207"/>
                  </a:lnTo>
                  <a:cubicBezTo>
                    <a:pt x="5" y="207"/>
                    <a:pt x="3" y="206"/>
                    <a:pt x="1" y="204"/>
                  </a:cubicBezTo>
                  <a:cubicBezTo>
                    <a:pt x="0" y="201"/>
                    <a:pt x="0" y="198"/>
                    <a:pt x="1" y="196"/>
                  </a:cubicBezTo>
                  <a:lnTo>
                    <a:pt x="97" y="4"/>
                  </a:lnTo>
                  <a:close/>
                  <a:moveTo>
                    <a:pt x="15" y="203"/>
                  </a:moveTo>
                  <a:lnTo>
                    <a:pt x="8" y="191"/>
                  </a:lnTo>
                  <a:lnTo>
                    <a:pt x="200" y="191"/>
                  </a:lnTo>
                  <a:lnTo>
                    <a:pt x="193" y="203"/>
                  </a:lnTo>
                  <a:lnTo>
                    <a:pt x="97" y="11"/>
                  </a:lnTo>
                  <a:lnTo>
                    <a:pt x="111" y="11"/>
                  </a:lnTo>
                  <a:lnTo>
                    <a:pt x="15" y="203"/>
                  </a:lnTo>
                  <a:close/>
                </a:path>
              </a:pathLst>
            </a:custGeom>
            <a:solidFill>
              <a:srgbClr val="7030A0"/>
            </a:solidFill>
            <a:ln w="7" cap="flat">
              <a:solidFill>
                <a:srgbClr val="7030A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359" name="Freeform 72"/>
            <p:cNvSpPr>
              <a:spLocks/>
            </p:cNvSpPr>
            <p:nvPr/>
          </p:nvSpPr>
          <p:spPr bwMode="auto">
            <a:xfrm>
              <a:off x="7883525" y="4759325"/>
              <a:ext cx="127000" cy="133350"/>
            </a:xfrm>
            <a:custGeom>
              <a:avLst/>
              <a:gdLst/>
              <a:ahLst/>
              <a:cxnLst>
                <a:cxn ang="0">
                  <a:pos x="40" y="0"/>
                </a:cxn>
                <a:cxn ang="0">
                  <a:pos x="80" y="84"/>
                </a:cxn>
                <a:cxn ang="0">
                  <a:pos x="0" y="84"/>
                </a:cxn>
                <a:cxn ang="0">
                  <a:pos x="40" y="0"/>
                </a:cxn>
              </a:cxnLst>
              <a:rect l="0" t="0" r="r" b="b"/>
              <a:pathLst>
                <a:path w="80" h="84">
                  <a:moveTo>
                    <a:pt x="40" y="0"/>
                  </a:moveTo>
                  <a:lnTo>
                    <a:pt x="80" y="84"/>
                  </a:lnTo>
                  <a:lnTo>
                    <a:pt x="0" y="84"/>
                  </a:lnTo>
                  <a:lnTo>
                    <a:pt x="40" y="0"/>
                  </a:lnTo>
                  <a:close/>
                </a:path>
              </a:pathLst>
            </a:custGeom>
            <a:solidFill>
              <a:srgbClr val="7030A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60" name="Freeform 73"/>
            <p:cNvSpPr>
              <a:spLocks noEditPoints="1"/>
            </p:cNvSpPr>
            <p:nvPr/>
          </p:nvSpPr>
          <p:spPr bwMode="auto">
            <a:xfrm>
              <a:off x="7877175" y="4752975"/>
              <a:ext cx="139700" cy="144463"/>
            </a:xfrm>
            <a:custGeom>
              <a:avLst/>
              <a:gdLst/>
              <a:ahLst/>
              <a:cxnLst>
                <a:cxn ang="0">
                  <a:pos x="97" y="4"/>
                </a:cxn>
                <a:cxn ang="0">
                  <a:pos x="104" y="0"/>
                </a:cxn>
                <a:cxn ang="0">
                  <a:pos x="111" y="4"/>
                </a:cxn>
                <a:cxn ang="0">
                  <a:pos x="208" y="196"/>
                </a:cxn>
                <a:cxn ang="0">
                  <a:pos x="207" y="204"/>
                </a:cxn>
                <a:cxn ang="0">
                  <a:pos x="200" y="207"/>
                </a:cxn>
                <a:cxn ang="0">
                  <a:pos x="8" y="207"/>
                </a:cxn>
                <a:cxn ang="0">
                  <a:pos x="1" y="204"/>
                </a:cxn>
                <a:cxn ang="0">
                  <a:pos x="1" y="196"/>
                </a:cxn>
                <a:cxn ang="0">
                  <a:pos x="97" y="4"/>
                </a:cxn>
                <a:cxn ang="0">
                  <a:pos x="15" y="203"/>
                </a:cxn>
                <a:cxn ang="0">
                  <a:pos x="8" y="191"/>
                </a:cxn>
                <a:cxn ang="0">
                  <a:pos x="200" y="191"/>
                </a:cxn>
                <a:cxn ang="0">
                  <a:pos x="193" y="203"/>
                </a:cxn>
                <a:cxn ang="0">
                  <a:pos x="97" y="11"/>
                </a:cxn>
                <a:cxn ang="0">
                  <a:pos x="111" y="11"/>
                </a:cxn>
                <a:cxn ang="0">
                  <a:pos x="15" y="203"/>
                </a:cxn>
              </a:cxnLst>
              <a:rect l="0" t="0" r="r" b="b"/>
              <a:pathLst>
                <a:path w="209" h="207">
                  <a:moveTo>
                    <a:pt x="97" y="4"/>
                  </a:moveTo>
                  <a:cubicBezTo>
                    <a:pt x="99" y="2"/>
                    <a:pt x="101" y="0"/>
                    <a:pt x="104" y="0"/>
                  </a:cubicBezTo>
                  <a:cubicBezTo>
                    <a:pt x="107" y="0"/>
                    <a:pt x="110" y="2"/>
                    <a:pt x="111" y="4"/>
                  </a:cubicBezTo>
                  <a:lnTo>
                    <a:pt x="208" y="196"/>
                  </a:lnTo>
                  <a:cubicBezTo>
                    <a:pt x="209" y="198"/>
                    <a:pt x="209" y="201"/>
                    <a:pt x="207" y="204"/>
                  </a:cubicBezTo>
                  <a:cubicBezTo>
                    <a:pt x="206" y="206"/>
                    <a:pt x="203" y="207"/>
                    <a:pt x="200" y="207"/>
                  </a:cubicBezTo>
                  <a:lnTo>
                    <a:pt x="8" y="207"/>
                  </a:lnTo>
                  <a:cubicBezTo>
                    <a:pt x="5" y="207"/>
                    <a:pt x="3" y="206"/>
                    <a:pt x="1" y="204"/>
                  </a:cubicBezTo>
                  <a:cubicBezTo>
                    <a:pt x="0" y="201"/>
                    <a:pt x="0" y="198"/>
                    <a:pt x="1" y="196"/>
                  </a:cubicBezTo>
                  <a:lnTo>
                    <a:pt x="97" y="4"/>
                  </a:lnTo>
                  <a:close/>
                  <a:moveTo>
                    <a:pt x="15" y="203"/>
                  </a:moveTo>
                  <a:lnTo>
                    <a:pt x="8" y="191"/>
                  </a:lnTo>
                  <a:lnTo>
                    <a:pt x="200" y="191"/>
                  </a:lnTo>
                  <a:lnTo>
                    <a:pt x="193" y="203"/>
                  </a:lnTo>
                  <a:lnTo>
                    <a:pt x="97" y="11"/>
                  </a:lnTo>
                  <a:lnTo>
                    <a:pt x="111" y="11"/>
                  </a:lnTo>
                  <a:lnTo>
                    <a:pt x="15" y="203"/>
                  </a:lnTo>
                  <a:close/>
                </a:path>
              </a:pathLst>
            </a:custGeom>
            <a:solidFill>
              <a:srgbClr val="7030A0"/>
            </a:solidFill>
            <a:ln w="7" cap="flat">
              <a:solidFill>
                <a:srgbClr val="7030A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361" name="Freeform 74"/>
            <p:cNvSpPr>
              <a:spLocks/>
            </p:cNvSpPr>
            <p:nvPr/>
          </p:nvSpPr>
          <p:spPr bwMode="auto">
            <a:xfrm>
              <a:off x="5160963" y="4964113"/>
              <a:ext cx="2293938" cy="325438"/>
            </a:xfrm>
            <a:custGeom>
              <a:avLst/>
              <a:gdLst/>
              <a:ahLst/>
              <a:cxnLst>
                <a:cxn ang="0">
                  <a:pos x="127" y="433"/>
                </a:cxn>
                <a:cxn ang="0">
                  <a:pos x="503" y="389"/>
                </a:cxn>
                <a:cxn ang="0">
                  <a:pos x="740" y="356"/>
                </a:cxn>
                <a:cxn ang="0">
                  <a:pos x="947" y="316"/>
                </a:cxn>
                <a:cxn ang="0">
                  <a:pos x="1102" y="260"/>
                </a:cxn>
                <a:cxn ang="0">
                  <a:pos x="1223" y="195"/>
                </a:cxn>
                <a:cxn ang="0">
                  <a:pos x="1405" y="103"/>
                </a:cxn>
                <a:cxn ang="0">
                  <a:pos x="1567" y="61"/>
                </a:cxn>
                <a:cxn ang="0">
                  <a:pos x="1859" y="16"/>
                </a:cxn>
                <a:cxn ang="0">
                  <a:pos x="2151" y="0"/>
                </a:cxn>
                <a:cxn ang="0">
                  <a:pos x="2316" y="20"/>
                </a:cxn>
                <a:cxn ang="0">
                  <a:pos x="2463" y="75"/>
                </a:cxn>
                <a:cxn ang="0">
                  <a:pos x="2594" y="142"/>
                </a:cxn>
                <a:cxn ang="0">
                  <a:pos x="2714" y="194"/>
                </a:cxn>
                <a:cxn ang="0">
                  <a:pos x="2770" y="205"/>
                </a:cxn>
                <a:cxn ang="0">
                  <a:pos x="2822" y="202"/>
                </a:cxn>
                <a:cxn ang="0">
                  <a:pos x="2871" y="190"/>
                </a:cxn>
                <a:cxn ang="0">
                  <a:pos x="2918" y="170"/>
                </a:cxn>
                <a:cxn ang="0">
                  <a:pos x="3006" y="122"/>
                </a:cxn>
                <a:cxn ang="0">
                  <a:pos x="3092" y="85"/>
                </a:cxn>
                <a:cxn ang="0">
                  <a:pos x="3136" y="80"/>
                </a:cxn>
                <a:cxn ang="0">
                  <a:pos x="3179" y="85"/>
                </a:cxn>
                <a:cxn ang="0">
                  <a:pos x="3221" y="96"/>
                </a:cxn>
                <a:cxn ang="0">
                  <a:pos x="3300" y="133"/>
                </a:cxn>
                <a:cxn ang="0">
                  <a:pos x="3452" y="219"/>
                </a:cxn>
                <a:cxn ang="0">
                  <a:pos x="3445" y="234"/>
                </a:cxn>
                <a:cxn ang="0">
                  <a:pos x="3293" y="148"/>
                </a:cxn>
                <a:cxn ang="0">
                  <a:pos x="3216" y="111"/>
                </a:cxn>
                <a:cxn ang="0">
                  <a:pos x="3178" y="100"/>
                </a:cxn>
                <a:cxn ang="0">
                  <a:pos x="3137" y="95"/>
                </a:cxn>
                <a:cxn ang="0">
                  <a:pos x="3097" y="100"/>
                </a:cxn>
                <a:cxn ang="0">
                  <a:pos x="3013" y="136"/>
                </a:cxn>
                <a:cxn ang="0">
                  <a:pos x="2925" y="185"/>
                </a:cxn>
                <a:cxn ang="0">
                  <a:pos x="2875" y="205"/>
                </a:cxn>
                <a:cxn ang="0">
                  <a:pos x="2823" y="218"/>
                </a:cxn>
                <a:cxn ang="0">
                  <a:pos x="2767" y="220"/>
                </a:cxn>
                <a:cxn ang="0">
                  <a:pos x="2709" y="209"/>
                </a:cxn>
                <a:cxn ang="0">
                  <a:pos x="2587" y="157"/>
                </a:cxn>
                <a:cxn ang="0">
                  <a:pos x="2456" y="90"/>
                </a:cxn>
                <a:cxn ang="0">
                  <a:pos x="2313" y="35"/>
                </a:cxn>
                <a:cxn ang="0">
                  <a:pos x="2152" y="16"/>
                </a:cxn>
                <a:cxn ang="0">
                  <a:pos x="1862" y="31"/>
                </a:cxn>
                <a:cxn ang="0">
                  <a:pos x="1570" y="76"/>
                </a:cxn>
                <a:cxn ang="0">
                  <a:pos x="1412" y="118"/>
                </a:cxn>
                <a:cxn ang="0">
                  <a:pos x="1231" y="208"/>
                </a:cxn>
                <a:cxn ang="0">
                  <a:pos x="1109" y="275"/>
                </a:cxn>
                <a:cxn ang="0">
                  <a:pos x="950" y="331"/>
                </a:cxn>
                <a:cxn ang="0">
                  <a:pos x="743" y="371"/>
                </a:cxn>
                <a:cxn ang="0">
                  <a:pos x="504" y="404"/>
                </a:cxn>
                <a:cxn ang="0">
                  <a:pos x="130" y="448"/>
                </a:cxn>
                <a:cxn ang="0">
                  <a:pos x="1" y="458"/>
                </a:cxn>
              </a:cxnLst>
              <a:rect l="0" t="0" r="r" b="b"/>
              <a:pathLst>
                <a:path w="3458" h="465">
                  <a:moveTo>
                    <a:pt x="7" y="449"/>
                  </a:moveTo>
                  <a:lnTo>
                    <a:pt x="127" y="433"/>
                  </a:lnTo>
                  <a:lnTo>
                    <a:pt x="252" y="418"/>
                  </a:lnTo>
                  <a:lnTo>
                    <a:pt x="503" y="389"/>
                  </a:lnTo>
                  <a:lnTo>
                    <a:pt x="624" y="373"/>
                  </a:lnTo>
                  <a:lnTo>
                    <a:pt x="740" y="356"/>
                  </a:lnTo>
                  <a:lnTo>
                    <a:pt x="849" y="337"/>
                  </a:lnTo>
                  <a:lnTo>
                    <a:pt x="947" y="316"/>
                  </a:lnTo>
                  <a:lnTo>
                    <a:pt x="1031" y="290"/>
                  </a:lnTo>
                  <a:lnTo>
                    <a:pt x="1102" y="260"/>
                  </a:lnTo>
                  <a:lnTo>
                    <a:pt x="1165" y="228"/>
                  </a:lnTo>
                  <a:lnTo>
                    <a:pt x="1223" y="195"/>
                  </a:lnTo>
                  <a:lnTo>
                    <a:pt x="1340" y="130"/>
                  </a:lnTo>
                  <a:lnTo>
                    <a:pt x="1405" y="103"/>
                  </a:lnTo>
                  <a:lnTo>
                    <a:pt x="1481" y="80"/>
                  </a:lnTo>
                  <a:lnTo>
                    <a:pt x="1567" y="61"/>
                  </a:lnTo>
                  <a:lnTo>
                    <a:pt x="1660" y="44"/>
                  </a:lnTo>
                  <a:lnTo>
                    <a:pt x="1859" y="16"/>
                  </a:lnTo>
                  <a:lnTo>
                    <a:pt x="2058" y="1"/>
                  </a:lnTo>
                  <a:lnTo>
                    <a:pt x="2151" y="0"/>
                  </a:lnTo>
                  <a:lnTo>
                    <a:pt x="2237" y="5"/>
                  </a:lnTo>
                  <a:lnTo>
                    <a:pt x="2316" y="20"/>
                  </a:lnTo>
                  <a:lnTo>
                    <a:pt x="2391" y="44"/>
                  </a:lnTo>
                  <a:lnTo>
                    <a:pt x="2463" y="75"/>
                  </a:lnTo>
                  <a:lnTo>
                    <a:pt x="2530" y="109"/>
                  </a:lnTo>
                  <a:lnTo>
                    <a:pt x="2594" y="142"/>
                  </a:lnTo>
                  <a:lnTo>
                    <a:pt x="2655" y="171"/>
                  </a:lnTo>
                  <a:lnTo>
                    <a:pt x="2714" y="194"/>
                  </a:lnTo>
                  <a:lnTo>
                    <a:pt x="2713" y="194"/>
                  </a:lnTo>
                  <a:lnTo>
                    <a:pt x="2770" y="205"/>
                  </a:lnTo>
                  <a:lnTo>
                    <a:pt x="2768" y="204"/>
                  </a:lnTo>
                  <a:lnTo>
                    <a:pt x="2822" y="202"/>
                  </a:lnTo>
                  <a:lnTo>
                    <a:pt x="2820" y="203"/>
                  </a:lnTo>
                  <a:lnTo>
                    <a:pt x="2871" y="190"/>
                  </a:lnTo>
                  <a:lnTo>
                    <a:pt x="2870" y="190"/>
                  </a:lnTo>
                  <a:lnTo>
                    <a:pt x="2918" y="170"/>
                  </a:lnTo>
                  <a:lnTo>
                    <a:pt x="2963" y="146"/>
                  </a:lnTo>
                  <a:lnTo>
                    <a:pt x="3006" y="122"/>
                  </a:lnTo>
                  <a:lnTo>
                    <a:pt x="3049" y="100"/>
                  </a:lnTo>
                  <a:lnTo>
                    <a:pt x="3092" y="85"/>
                  </a:lnTo>
                  <a:cubicBezTo>
                    <a:pt x="3092" y="85"/>
                    <a:pt x="3093" y="85"/>
                    <a:pt x="3094" y="85"/>
                  </a:cubicBezTo>
                  <a:lnTo>
                    <a:pt x="3136" y="80"/>
                  </a:lnTo>
                  <a:cubicBezTo>
                    <a:pt x="3136" y="79"/>
                    <a:pt x="3137" y="79"/>
                    <a:pt x="3137" y="80"/>
                  </a:cubicBezTo>
                  <a:lnTo>
                    <a:pt x="3179" y="85"/>
                  </a:lnTo>
                  <a:cubicBezTo>
                    <a:pt x="3180" y="85"/>
                    <a:pt x="3180" y="85"/>
                    <a:pt x="3181" y="85"/>
                  </a:cubicBezTo>
                  <a:lnTo>
                    <a:pt x="3221" y="96"/>
                  </a:lnTo>
                  <a:cubicBezTo>
                    <a:pt x="3221" y="96"/>
                    <a:pt x="3221" y="96"/>
                    <a:pt x="3222" y="96"/>
                  </a:cubicBezTo>
                  <a:lnTo>
                    <a:pt x="3300" y="133"/>
                  </a:lnTo>
                  <a:lnTo>
                    <a:pt x="3376" y="179"/>
                  </a:lnTo>
                  <a:lnTo>
                    <a:pt x="3452" y="219"/>
                  </a:lnTo>
                  <a:cubicBezTo>
                    <a:pt x="3456" y="221"/>
                    <a:pt x="3458" y="226"/>
                    <a:pt x="3456" y="230"/>
                  </a:cubicBezTo>
                  <a:cubicBezTo>
                    <a:pt x="3453" y="234"/>
                    <a:pt x="3449" y="236"/>
                    <a:pt x="3445" y="234"/>
                  </a:cubicBezTo>
                  <a:lnTo>
                    <a:pt x="3367" y="192"/>
                  </a:lnTo>
                  <a:lnTo>
                    <a:pt x="3293" y="148"/>
                  </a:lnTo>
                  <a:lnTo>
                    <a:pt x="3215" y="111"/>
                  </a:lnTo>
                  <a:lnTo>
                    <a:pt x="3216" y="111"/>
                  </a:lnTo>
                  <a:lnTo>
                    <a:pt x="3176" y="100"/>
                  </a:lnTo>
                  <a:lnTo>
                    <a:pt x="3178" y="100"/>
                  </a:lnTo>
                  <a:lnTo>
                    <a:pt x="3136" y="95"/>
                  </a:lnTo>
                  <a:lnTo>
                    <a:pt x="3137" y="95"/>
                  </a:lnTo>
                  <a:lnTo>
                    <a:pt x="3095" y="100"/>
                  </a:lnTo>
                  <a:lnTo>
                    <a:pt x="3097" y="100"/>
                  </a:lnTo>
                  <a:lnTo>
                    <a:pt x="3056" y="115"/>
                  </a:lnTo>
                  <a:lnTo>
                    <a:pt x="3013" y="136"/>
                  </a:lnTo>
                  <a:lnTo>
                    <a:pt x="2970" y="161"/>
                  </a:lnTo>
                  <a:lnTo>
                    <a:pt x="2925" y="185"/>
                  </a:lnTo>
                  <a:lnTo>
                    <a:pt x="2877" y="205"/>
                  </a:lnTo>
                  <a:cubicBezTo>
                    <a:pt x="2876" y="205"/>
                    <a:pt x="2876" y="205"/>
                    <a:pt x="2875" y="205"/>
                  </a:cubicBezTo>
                  <a:lnTo>
                    <a:pt x="2824" y="218"/>
                  </a:lnTo>
                  <a:cubicBezTo>
                    <a:pt x="2824" y="218"/>
                    <a:pt x="2823" y="218"/>
                    <a:pt x="2823" y="218"/>
                  </a:cubicBezTo>
                  <a:lnTo>
                    <a:pt x="2769" y="220"/>
                  </a:lnTo>
                  <a:cubicBezTo>
                    <a:pt x="2768" y="220"/>
                    <a:pt x="2768" y="220"/>
                    <a:pt x="2767" y="220"/>
                  </a:cubicBezTo>
                  <a:lnTo>
                    <a:pt x="2710" y="209"/>
                  </a:lnTo>
                  <a:cubicBezTo>
                    <a:pt x="2709" y="209"/>
                    <a:pt x="2709" y="209"/>
                    <a:pt x="2709" y="209"/>
                  </a:cubicBezTo>
                  <a:lnTo>
                    <a:pt x="2648" y="186"/>
                  </a:lnTo>
                  <a:lnTo>
                    <a:pt x="2587" y="157"/>
                  </a:lnTo>
                  <a:lnTo>
                    <a:pt x="2523" y="124"/>
                  </a:lnTo>
                  <a:lnTo>
                    <a:pt x="2456" y="90"/>
                  </a:lnTo>
                  <a:lnTo>
                    <a:pt x="2386" y="59"/>
                  </a:lnTo>
                  <a:lnTo>
                    <a:pt x="2313" y="35"/>
                  </a:lnTo>
                  <a:lnTo>
                    <a:pt x="2236" y="21"/>
                  </a:lnTo>
                  <a:lnTo>
                    <a:pt x="2152" y="16"/>
                  </a:lnTo>
                  <a:lnTo>
                    <a:pt x="2059" y="17"/>
                  </a:lnTo>
                  <a:lnTo>
                    <a:pt x="1862" y="31"/>
                  </a:lnTo>
                  <a:lnTo>
                    <a:pt x="1663" y="59"/>
                  </a:lnTo>
                  <a:lnTo>
                    <a:pt x="1570" y="76"/>
                  </a:lnTo>
                  <a:lnTo>
                    <a:pt x="1486" y="95"/>
                  </a:lnTo>
                  <a:lnTo>
                    <a:pt x="1412" y="118"/>
                  </a:lnTo>
                  <a:lnTo>
                    <a:pt x="1347" y="144"/>
                  </a:lnTo>
                  <a:lnTo>
                    <a:pt x="1231" y="208"/>
                  </a:lnTo>
                  <a:lnTo>
                    <a:pt x="1172" y="243"/>
                  </a:lnTo>
                  <a:lnTo>
                    <a:pt x="1109" y="275"/>
                  </a:lnTo>
                  <a:lnTo>
                    <a:pt x="1036" y="305"/>
                  </a:lnTo>
                  <a:lnTo>
                    <a:pt x="950" y="331"/>
                  </a:lnTo>
                  <a:lnTo>
                    <a:pt x="852" y="352"/>
                  </a:lnTo>
                  <a:lnTo>
                    <a:pt x="743" y="371"/>
                  </a:lnTo>
                  <a:lnTo>
                    <a:pt x="627" y="388"/>
                  </a:lnTo>
                  <a:lnTo>
                    <a:pt x="504" y="404"/>
                  </a:lnTo>
                  <a:lnTo>
                    <a:pt x="253" y="433"/>
                  </a:lnTo>
                  <a:lnTo>
                    <a:pt x="130" y="448"/>
                  </a:lnTo>
                  <a:lnTo>
                    <a:pt x="10" y="464"/>
                  </a:lnTo>
                  <a:cubicBezTo>
                    <a:pt x="5" y="465"/>
                    <a:pt x="1" y="462"/>
                    <a:pt x="1" y="458"/>
                  </a:cubicBezTo>
                  <a:cubicBezTo>
                    <a:pt x="0" y="453"/>
                    <a:pt x="3" y="449"/>
                    <a:pt x="7" y="449"/>
                  </a:cubicBezTo>
                  <a:close/>
                </a:path>
              </a:pathLst>
            </a:custGeom>
            <a:solidFill>
              <a:srgbClr val="F79646"/>
            </a:solidFill>
            <a:ln w="7" cap="flat">
              <a:solidFill>
                <a:srgbClr val="F79646"/>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362" name="Freeform 75"/>
            <p:cNvSpPr>
              <a:spLocks/>
            </p:cNvSpPr>
            <p:nvPr/>
          </p:nvSpPr>
          <p:spPr bwMode="auto">
            <a:xfrm>
              <a:off x="5102225" y="5214938"/>
              <a:ext cx="127000" cy="134938"/>
            </a:xfrm>
            <a:custGeom>
              <a:avLst/>
              <a:gdLst/>
              <a:ahLst/>
              <a:cxnLst>
                <a:cxn ang="0">
                  <a:pos x="40" y="85"/>
                </a:cxn>
                <a:cxn ang="0">
                  <a:pos x="0" y="42"/>
                </a:cxn>
                <a:cxn ang="0">
                  <a:pos x="40" y="0"/>
                </a:cxn>
                <a:cxn ang="0">
                  <a:pos x="80" y="42"/>
                </a:cxn>
                <a:cxn ang="0">
                  <a:pos x="40" y="85"/>
                </a:cxn>
              </a:cxnLst>
              <a:rect l="0" t="0" r="r" b="b"/>
              <a:pathLst>
                <a:path w="80" h="85">
                  <a:moveTo>
                    <a:pt x="40" y="85"/>
                  </a:moveTo>
                  <a:lnTo>
                    <a:pt x="0" y="42"/>
                  </a:lnTo>
                  <a:lnTo>
                    <a:pt x="40" y="0"/>
                  </a:lnTo>
                  <a:lnTo>
                    <a:pt x="80" y="42"/>
                  </a:lnTo>
                  <a:lnTo>
                    <a:pt x="40" y="85"/>
                  </a:lnTo>
                  <a:close/>
                </a:path>
              </a:pathLst>
            </a:custGeom>
            <a:solidFill>
              <a:srgbClr val="F79646"/>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63" name="Freeform 76"/>
            <p:cNvSpPr>
              <a:spLocks noEditPoints="1"/>
            </p:cNvSpPr>
            <p:nvPr/>
          </p:nvSpPr>
          <p:spPr bwMode="auto">
            <a:xfrm>
              <a:off x="5095875" y="5208588"/>
              <a:ext cx="139700" cy="146050"/>
            </a:xfrm>
            <a:custGeom>
              <a:avLst/>
              <a:gdLst/>
              <a:ahLst/>
              <a:cxnLst>
                <a:cxn ang="0">
                  <a:pos x="110" y="208"/>
                </a:cxn>
                <a:cxn ang="0">
                  <a:pos x="105" y="210"/>
                </a:cxn>
                <a:cxn ang="0">
                  <a:pos x="99" y="208"/>
                </a:cxn>
                <a:cxn ang="0">
                  <a:pos x="3" y="111"/>
                </a:cxn>
                <a:cxn ang="0">
                  <a:pos x="3" y="100"/>
                </a:cxn>
                <a:cxn ang="0">
                  <a:pos x="99" y="3"/>
                </a:cxn>
                <a:cxn ang="0">
                  <a:pos x="105" y="0"/>
                </a:cxn>
                <a:cxn ang="0">
                  <a:pos x="110" y="3"/>
                </a:cxn>
                <a:cxn ang="0">
                  <a:pos x="207" y="100"/>
                </a:cxn>
                <a:cxn ang="0">
                  <a:pos x="207" y="111"/>
                </a:cxn>
                <a:cxn ang="0">
                  <a:pos x="110" y="208"/>
                </a:cxn>
                <a:cxn ang="0">
                  <a:pos x="195" y="100"/>
                </a:cxn>
                <a:cxn ang="0">
                  <a:pos x="195" y="111"/>
                </a:cxn>
                <a:cxn ang="0">
                  <a:pos x="99" y="14"/>
                </a:cxn>
                <a:cxn ang="0">
                  <a:pos x="110" y="14"/>
                </a:cxn>
                <a:cxn ang="0">
                  <a:pos x="14" y="111"/>
                </a:cxn>
                <a:cxn ang="0">
                  <a:pos x="14" y="100"/>
                </a:cxn>
                <a:cxn ang="0">
                  <a:pos x="110" y="197"/>
                </a:cxn>
                <a:cxn ang="0">
                  <a:pos x="99" y="197"/>
                </a:cxn>
                <a:cxn ang="0">
                  <a:pos x="195" y="100"/>
                </a:cxn>
              </a:cxnLst>
              <a:rect l="0" t="0" r="r" b="b"/>
              <a:pathLst>
                <a:path w="210" h="210">
                  <a:moveTo>
                    <a:pt x="110" y="208"/>
                  </a:moveTo>
                  <a:cubicBezTo>
                    <a:pt x="109" y="210"/>
                    <a:pt x="107" y="210"/>
                    <a:pt x="105" y="210"/>
                  </a:cubicBezTo>
                  <a:cubicBezTo>
                    <a:pt x="103" y="210"/>
                    <a:pt x="101" y="210"/>
                    <a:pt x="99" y="208"/>
                  </a:cubicBezTo>
                  <a:lnTo>
                    <a:pt x="3" y="111"/>
                  </a:lnTo>
                  <a:cubicBezTo>
                    <a:pt x="0" y="108"/>
                    <a:pt x="0" y="103"/>
                    <a:pt x="3" y="100"/>
                  </a:cubicBezTo>
                  <a:lnTo>
                    <a:pt x="99" y="3"/>
                  </a:lnTo>
                  <a:cubicBezTo>
                    <a:pt x="101" y="1"/>
                    <a:pt x="103" y="0"/>
                    <a:pt x="105" y="0"/>
                  </a:cubicBezTo>
                  <a:cubicBezTo>
                    <a:pt x="107" y="0"/>
                    <a:pt x="109" y="1"/>
                    <a:pt x="110" y="3"/>
                  </a:cubicBezTo>
                  <a:lnTo>
                    <a:pt x="207" y="100"/>
                  </a:lnTo>
                  <a:cubicBezTo>
                    <a:pt x="210" y="103"/>
                    <a:pt x="210" y="108"/>
                    <a:pt x="207" y="111"/>
                  </a:cubicBezTo>
                  <a:lnTo>
                    <a:pt x="110" y="208"/>
                  </a:lnTo>
                  <a:close/>
                  <a:moveTo>
                    <a:pt x="195" y="100"/>
                  </a:moveTo>
                  <a:lnTo>
                    <a:pt x="195" y="111"/>
                  </a:lnTo>
                  <a:lnTo>
                    <a:pt x="99" y="14"/>
                  </a:lnTo>
                  <a:lnTo>
                    <a:pt x="110" y="14"/>
                  </a:lnTo>
                  <a:lnTo>
                    <a:pt x="14" y="111"/>
                  </a:lnTo>
                  <a:lnTo>
                    <a:pt x="14" y="100"/>
                  </a:lnTo>
                  <a:lnTo>
                    <a:pt x="110" y="197"/>
                  </a:lnTo>
                  <a:lnTo>
                    <a:pt x="99" y="197"/>
                  </a:lnTo>
                  <a:lnTo>
                    <a:pt x="195" y="100"/>
                  </a:lnTo>
                  <a:close/>
                </a:path>
              </a:pathLst>
            </a:custGeom>
            <a:solidFill>
              <a:srgbClr val="F79646"/>
            </a:solidFill>
            <a:ln w="7" cap="flat">
              <a:solidFill>
                <a:srgbClr val="F79646"/>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364" name="Freeform 77"/>
            <p:cNvSpPr>
              <a:spLocks/>
            </p:cNvSpPr>
            <p:nvPr/>
          </p:nvSpPr>
          <p:spPr bwMode="auto">
            <a:xfrm>
              <a:off x="5724525" y="5121275"/>
              <a:ext cx="128588" cy="134938"/>
            </a:xfrm>
            <a:custGeom>
              <a:avLst/>
              <a:gdLst/>
              <a:ahLst/>
              <a:cxnLst>
                <a:cxn ang="0">
                  <a:pos x="41" y="85"/>
                </a:cxn>
                <a:cxn ang="0">
                  <a:pos x="0" y="42"/>
                </a:cxn>
                <a:cxn ang="0">
                  <a:pos x="41" y="0"/>
                </a:cxn>
                <a:cxn ang="0">
                  <a:pos x="81" y="42"/>
                </a:cxn>
                <a:cxn ang="0">
                  <a:pos x="41" y="85"/>
                </a:cxn>
              </a:cxnLst>
              <a:rect l="0" t="0" r="r" b="b"/>
              <a:pathLst>
                <a:path w="81" h="85">
                  <a:moveTo>
                    <a:pt x="41" y="85"/>
                  </a:moveTo>
                  <a:lnTo>
                    <a:pt x="0" y="42"/>
                  </a:lnTo>
                  <a:lnTo>
                    <a:pt x="41" y="0"/>
                  </a:lnTo>
                  <a:lnTo>
                    <a:pt x="81" y="42"/>
                  </a:lnTo>
                  <a:lnTo>
                    <a:pt x="41" y="85"/>
                  </a:lnTo>
                  <a:close/>
                </a:path>
              </a:pathLst>
            </a:custGeom>
            <a:solidFill>
              <a:srgbClr val="F79646"/>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65" name="Freeform 78"/>
            <p:cNvSpPr>
              <a:spLocks noEditPoints="1"/>
            </p:cNvSpPr>
            <p:nvPr/>
          </p:nvSpPr>
          <p:spPr bwMode="auto">
            <a:xfrm>
              <a:off x="5719763" y="5114925"/>
              <a:ext cx="139700" cy="146050"/>
            </a:xfrm>
            <a:custGeom>
              <a:avLst/>
              <a:gdLst/>
              <a:ahLst/>
              <a:cxnLst>
                <a:cxn ang="0">
                  <a:pos x="110" y="207"/>
                </a:cxn>
                <a:cxn ang="0">
                  <a:pos x="105" y="210"/>
                </a:cxn>
                <a:cxn ang="0">
                  <a:pos x="99" y="207"/>
                </a:cxn>
                <a:cxn ang="0">
                  <a:pos x="3" y="110"/>
                </a:cxn>
                <a:cxn ang="0">
                  <a:pos x="3" y="99"/>
                </a:cxn>
                <a:cxn ang="0">
                  <a:pos x="99" y="2"/>
                </a:cxn>
                <a:cxn ang="0">
                  <a:pos x="105" y="0"/>
                </a:cxn>
                <a:cxn ang="0">
                  <a:pos x="110" y="2"/>
                </a:cxn>
                <a:cxn ang="0">
                  <a:pos x="206" y="99"/>
                </a:cxn>
                <a:cxn ang="0">
                  <a:pos x="206" y="110"/>
                </a:cxn>
                <a:cxn ang="0">
                  <a:pos x="110" y="207"/>
                </a:cxn>
                <a:cxn ang="0">
                  <a:pos x="195" y="99"/>
                </a:cxn>
                <a:cxn ang="0">
                  <a:pos x="195" y="110"/>
                </a:cxn>
                <a:cxn ang="0">
                  <a:pos x="99" y="13"/>
                </a:cxn>
                <a:cxn ang="0">
                  <a:pos x="110" y="13"/>
                </a:cxn>
                <a:cxn ang="0">
                  <a:pos x="14" y="110"/>
                </a:cxn>
                <a:cxn ang="0">
                  <a:pos x="14" y="99"/>
                </a:cxn>
                <a:cxn ang="0">
                  <a:pos x="110" y="196"/>
                </a:cxn>
                <a:cxn ang="0">
                  <a:pos x="99" y="196"/>
                </a:cxn>
                <a:cxn ang="0">
                  <a:pos x="195" y="99"/>
                </a:cxn>
              </a:cxnLst>
              <a:rect l="0" t="0" r="r" b="b"/>
              <a:pathLst>
                <a:path w="210" h="210">
                  <a:moveTo>
                    <a:pt x="110" y="207"/>
                  </a:moveTo>
                  <a:cubicBezTo>
                    <a:pt x="109" y="209"/>
                    <a:pt x="107" y="210"/>
                    <a:pt x="105" y="210"/>
                  </a:cubicBezTo>
                  <a:cubicBezTo>
                    <a:pt x="102" y="210"/>
                    <a:pt x="100" y="209"/>
                    <a:pt x="99" y="207"/>
                  </a:cubicBezTo>
                  <a:lnTo>
                    <a:pt x="3" y="110"/>
                  </a:lnTo>
                  <a:cubicBezTo>
                    <a:pt x="0" y="107"/>
                    <a:pt x="0" y="102"/>
                    <a:pt x="3" y="99"/>
                  </a:cubicBezTo>
                  <a:lnTo>
                    <a:pt x="99" y="2"/>
                  </a:lnTo>
                  <a:cubicBezTo>
                    <a:pt x="100" y="1"/>
                    <a:pt x="102" y="0"/>
                    <a:pt x="105" y="0"/>
                  </a:cubicBezTo>
                  <a:cubicBezTo>
                    <a:pt x="107" y="0"/>
                    <a:pt x="109" y="1"/>
                    <a:pt x="110" y="2"/>
                  </a:cubicBezTo>
                  <a:lnTo>
                    <a:pt x="206" y="99"/>
                  </a:lnTo>
                  <a:cubicBezTo>
                    <a:pt x="210" y="102"/>
                    <a:pt x="210" y="107"/>
                    <a:pt x="206" y="110"/>
                  </a:cubicBezTo>
                  <a:lnTo>
                    <a:pt x="110" y="207"/>
                  </a:lnTo>
                  <a:close/>
                  <a:moveTo>
                    <a:pt x="195" y="99"/>
                  </a:moveTo>
                  <a:lnTo>
                    <a:pt x="195" y="110"/>
                  </a:lnTo>
                  <a:lnTo>
                    <a:pt x="99" y="13"/>
                  </a:lnTo>
                  <a:lnTo>
                    <a:pt x="110" y="13"/>
                  </a:lnTo>
                  <a:lnTo>
                    <a:pt x="14" y="110"/>
                  </a:lnTo>
                  <a:lnTo>
                    <a:pt x="14" y="99"/>
                  </a:lnTo>
                  <a:lnTo>
                    <a:pt x="110" y="196"/>
                  </a:lnTo>
                  <a:lnTo>
                    <a:pt x="99" y="196"/>
                  </a:lnTo>
                  <a:lnTo>
                    <a:pt x="195" y="99"/>
                  </a:lnTo>
                  <a:close/>
                </a:path>
              </a:pathLst>
            </a:custGeom>
            <a:solidFill>
              <a:srgbClr val="F79646"/>
            </a:solidFill>
            <a:ln w="7" cap="flat">
              <a:solidFill>
                <a:srgbClr val="F79646"/>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366" name="Freeform 79"/>
            <p:cNvSpPr>
              <a:spLocks/>
            </p:cNvSpPr>
            <p:nvPr/>
          </p:nvSpPr>
          <p:spPr bwMode="auto">
            <a:xfrm>
              <a:off x="6080125" y="4956175"/>
              <a:ext cx="127000" cy="134938"/>
            </a:xfrm>
            <a:custGeom>
              <a:avLst/>
              <a:gdLst/>
              <a:ahLst/>
              <a:cxnLst>
                <a:cxn ang="0">
                  <a:pos x="40" y="85"/>
                </a:cxn>
                <a:cxn ang="0">
                  <a:pos x="0" y="42"/>
                </a:cxn>
                <a:cxn ang="0">
                  <a:pos x="40" y="0"/>
                </a:cxn>
                <a:cxn ang="0">
                  <a:pos x="80" y="42"/>
                </a:cxn>
                <a:cxn ang="0">
                  <a:pos x="40" y="85"/>
                </a:cxn>
              </a:cxnLst>
              <a:rect l="0" t="0" r="r" b="b"/>
              <a:pathLst>
                <a:path w="80" h="85">
                  <a:moveTo>
                    <a:pt x="40" y="85"/>
                  </a:moveTo>
                  <a:lnTo>
                    <a:pt x="0" y="42"/>
                  </a:lnTo>
                  <a:lnTo>
                    <a:pt x="40" y="0"/>
                  </a:lnTo>
                  <a:lnTo>
                    <a:pt x="80" y="42"/>
                  </a:lnTo>
                  <a:lnTo>
                    <a:pt x="40" y="85"/>
                  </a:lnTo>
                  <a:close/>
                </a:path>
              </a:pathLst>
            </a:custGeom>
            <a:solidFill>
              <a:srgbClr val="F79646"/>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67" name="Freeform 80"/>
            <p:cNvSpPr>
              <a:spLocks noEditPoints="1"/>
            </p:cNvSpPr>
            <p:nvPr/>
          </p:nvSpPr>
          <p:spPr bwMode="auto">
            <a:xfrm>
              <a:off x="6073775" y="4949825"/>
              <a:ext cx="139700" cy="146050"/>
            </a:xfrm>
            <a:custGeom>
              <a:avLst/>
              <a:gdLst/>
              <a:ahLst/>
              <a:cxnLst>
                <a:cxn ang="0">
                  <a:pos x="111" y="208"/>
                </a:cxn>
                <a:cxn ang="0">
                  <a:pos x="105" y="210"/>
                </a:cxn>
                <a:cxn ang="0">
                  <a:pos x="99" y="208"/>
                </a:cxn>
                <a:cxn ang="0">
                  <a:pos x="3" y="110"/>
                </a:cxn>
                <a:cxn ang="0">
                  <a:pos x="3" y="99"/>
                </a:cxn>
                <a:cxn ang="0">
                  <a:pos x="99" y="2"/>
                </a:cxn>
                <a:cxn ang="0">
                  <a:pos x="105" y="0"/>
                </a:cxn>
                <a:cxn ang="0">
                  <a:pos x="111" y="2"/>
                </a:cxn>
                <a:cxn ang="0">
                  <a:pos x="207" y="99"/>
                </a:cxn>
                <a:cxn ang="0">
                  <a:pos x="207" y="110"/>
                </a:cxn>
                <a:cxn ang="0">
                  <a:pos x="111" y="208"/>
                </a:cxn>
                <a:cxn ang="0">
                  <a:pos x="195" y="99"/>
                </a:cxn>
                <a:cxn ang="0">
                  <a:pos x="195" y="110"/>
                </a:cxn>
                <a:cxn ang="0">
                  <a:pos x="99" y="13"/>
                </a:cxn>
                <a:cxn ang="0">
                  <a:pos x="111" y="13"/>
                </a:cxn>
                <a:cxn ang="0">
                  <a:pos x="14" y="110"/>
                </a:cxn>
                <a:cxn ang="0">
                  <a:pos x="14" y="99"/>
                </a:cxn>
                <a:cxn ang="0">
                  <a:pos x="111" y="196"/>
                </a:cxn>
                <a:cxn ang="0">
                  <a:pos x="99" y="196"/>
                </a:cxn>
                <a:cxn ang="0">
                  <a:pos x="195" y="99"/>
                </a:cxn>
              </a:cxnLst>
              <a:rect l="0" t="0" r="r" b="b"/>
              <a:pathLst>
                <a:path w="210" h="210">
                  <a:moveTo>
                    <a:pt x="111" y="208"/>
                  </a:moveTo>
                  <a:cubicBezTo>
                    <a:pt x="109" y="209"/>
                    <a:pt x="107" y="210"/>
                    <a:pt x="105" y="210"/>
                  </a:cubicBezTo>
                  <a:cubicBezTo>
                    <a:pt x="103" y="210"/>
                    <a:pt x="101" y="209"/>
                    <a:pt x="99" y="208"/>
                  </a:cubicBezTo>
                  <a:lnTo>
                    <a:pt x="3" y="110"/>
                  </a:lnTo>
                  <a:cubicBezTo>
                    <a:pt x="0" y="107"/>
                    <a:pt x="0" y="102"/>
                    <a:pt x="3" y="99"/>
                  </a:cubicBezTo>
                  <a:lnTo>
                    <a:pt x="99" y="2"/>
                  </a:lnTo>
                  <a:cubicBezTo>
                    <a:pt x="101" y="1"/>
                    <a:pt x="103" y="0"/>
                    <a:pt x="105" y="0"/>
                  </a:cubicBezTo>
                  <a:cubicBezTo>
                    <a:pt x="107" y="0"/>
                    <a:pt x="109" y="1"/>
                    <a:pt x="111" y="2"/>
                  </a:cubicBezTo>
                  <a:lnTo>
                    <a:pt x="207" y="99"/>
                  </a:lnTo>
                  <a:cubicBezTo>
                    <a:pt x="210" y="102"/>
                    <a:pt x="210" y="107"/>
                    <a:pt x="207" y="110"/>
                  </a:cubicBezTo>
                  <a:lnTo>
                    <a:pt x="111" y="208"/>
                  </a:lnTo>
                  <a:close/>
                  <a:moveTo>
                    <a:pt x="195" y="99"/>
                  </a:moveTo>
                  <a:lnTo>
                    <a:pt x="195" y="110"/>
                  </a:lnTo>
                  <a:lnTo>
                    <a:pt x="99" y="13"/>
                  </a:lnTo>
                  <a:lnTo>
                    <a:pt x="111" y="13"/>
                  </a:lnTo>
                  <a:lnTo>
                    <a:pt x="14" y="110"/>
                  </a:lnTo>
                  <a:lnTo>
                    <a:pt x="14" y="99"/>
                  </a:lnTo>
                  <a:lnTo>
                    <a:pt x="111" y="196"/>
                  </a:lnTo>
                  <a:lnTo>
                    <a:pt x="99" y="196"/>
                  </a:lnTo>
                  <a:lnTo>
                    <a:pt x="195" y="99"/>
                  </a:lnTo>
                  <a:close/>
                </a:path>
              </a:pathLst>
            </a:custGeom>
            <a:solidFill>
              <a:srgbClr val="F79646"/>
            </a:solidFill>
            <a:ln w="7" cap="flat">
              <a:solidFill>
                <a:srgbClr val="F79646"/>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368" name="Freeform 81"/>
            <p:cNvSpPr>
              <a:spLocks/>
            </p:cNvSpPr>
            <p:nvPr/>
          </p:nvSpPr>
          <p:spPr bwMode="auto">
            <a:xfrm>
              <a:off x="6578600" y="4903788"/>
              <a:ext cx="128588" cy="134938"/>
            </a:xfrm>
            <a:custGeom>
              <a:avLst/>
              <a:gdLst/>
              <a:ahLst/>
              <a:cxnLst>
                <a:cxn ang="0">
                  <a:pos x="41" y="85"/>
                </a:cxn>
                <a:cxn ang="0">
                  <a:pos x="0" y="43"/>
                </a:cxn>
                <a:cxn ang="0">
                  <a:pos x="41" y="0"/>
                </a:cxn>
                <a:cxn ang="0">
                  <a:pos x="81" y="43"/>
                </a:cxn>
                <a:cxn ang="0">
                  <a:pos x="41" y="85"/>
                </a:cxn>
              </a:cxnLst>
              <a:rect l="0" t="0" r="r" b="b"/>
              <a:pathLst>
                <a:path w="81" h="85">
                  <a:moveTo>
                    <a:pt x="41" y="85"/>
                  </a:moveTo>
                  <a:lnTo>
                    <a:pt x="0" y="43"/>
                  </a:lnTo>
                  <a:lnTo>
                    <a:pt x="41" y="0"/>
                  </a:lnTo>
                  <a:lnTo>
                    <a:pt x="81" y="43"/>
                  </a:lnTo>
                  <a:lnTo>
                    <a:pt x="41" y="85"/>
                  </a:lnTo>
                  <a:close/>
                </a:path>
              </a:pathLst>
            </a:custGeom>
            <a:solidFill>
              <a:srgbClr val="F79646"/>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69" name="Freeform 82"/>
            <p:cNvSpPr>
              <a:spLocks noEditPoints="1"/>
            </p:cNvSpPr>
            <p:nvPr/>
          </p:nvSpPr>
          <p:spPr bwMode="auto">
            <a:xfrm>
              <a:off x="6573838" y="4897438"/>
              <a:ext cx="139700" cy="147638"/>
            </a:xfrm>
            <a:custGeom>
              <a:avLst/>
              <a:gdLst/>
              <a:ahLst/>
              <a:cxnLst>
                <a:cxn ang="0">
                  <a:pos x="110" y="208"/>
                </a:cxn>
                <a:cxn ang="0">
                  <a:pos x="105" y="211"/>
                </a:cxn>
                <a:cxn ang="0">
                  <a:pos x="99" y="208"/>
                </a:cxn>
                <a:cxn ang="0">
                  <a:pos x="3" y="111"/>
                </a:cxn>
                <a:cxn ang="0">
                  <a:pos x="3" y="100"/>
                </a:cxn>
                <a:cxn ang="0">
                  <a:pos x="99" y="3"/>
                </a:cxn>
                <a:cxn ang="0">
                  <a:pos x="105" y="0"/>
                </a:cxn>
                <a:cxn ang="0">
                  <a:pos x="110" y="3"/>
                </a:cxn>
                <a:cxn ang="0">
                  <a:pos x="207" y="100"/>
                </a:cxn>
                <a:cxn ang="0">
                  <a:pos x="207" y="111"/>
                </a:cxn>
                <a:cxn ang="0">
                  <a:pos x="110" y="208"/>
                </a:cxn>
                <a:cxn ang="0">
                  <a:pos x="195" y="100"/>
                </a:cxn>
                <a:cxn ang="0">
                  <a:pos x="195" y="111"/>
                </a:cxn>
                <a:cxn ang="0">
                  <a:pos x="99" y="14"/>
                </a:cxn>
                <a:cxn ang="0">
                  <a:pos x="110" y="14"/>
                </a:cxn>
                <a:cxn ang="0">
                  <a:pos x="14" y="111"/>
                </a:cxn>
                <a:cxn ang="0">
                  <a:pos x="14" y="100"/>
                </a:cxn>
                <a:cxn ang="0">
                  <a:pos x="110" y="197"/>
                </a:cxn>
                <a:cxn ang="0">
                  <a:pos x="99" y="197"/>
                </a:cxn>
                <a:cxn ang="0">
                  <a:pos x="195" y="100"/>
                </a:cxn>
              </a:cxnLst>
              <a:rect l="0" t="0" r="r" b="b"/>
              <a:pathLst>
                <a:path w="210" h="211">
                  <a:moveTo>
                    <a:pt x="110" y="208"/>
                  </a:moveTo>
                  <a:cubicBezTo>
                    <a:pt x="109" y="210"/>
                    <a:pt x="107" y="211"/>
                    <a:pt x="105" y="211"/>
                  </a:cubicBezTo>
                  <a:cubicBezTo>
                    <a:pt x="102" y="211"/>
                    <a:pt x="100" y="210"/>
                    <a:pt x="99" y="208"/>
                  </a:cubicBezTo>
                  <a:lnTo>
                    <a:pt x="3" y="111"/>
                  </a:lnTo>
                  <a:cubicBezTo>
                    <a:pt x="0" y="108"/>
                    <a:pt x="0" y="103"/>
                    <a:pt x="3" y="100"/>
                  </a:cubicBezTo>
                  <a:lnTo>
                    <a:pt x="99" y="3"/>
                  </a:lnTo>
                  <a:cubicBezTo>
                    <a:pt x="100" y="1"/>
                    <a:pt x="102" y="0"/>
                    <a:pt x="105" y="0"/>
                  </a:cubicBezTo>
                  <a:cubicBezTo>
                    <a:pt x="107" y="0"/>
                    <a:pt x="109" y="1"/>
                    <a:pt x="110" y="3"/>
                  </a:cubicBezTo>
                  <a:lnTo>
                    <a:pt x="207" y="100"/>
                  </a:lnTo>
                  <a:cubicBezTo>
                    <a:pt x="210" y="103"/>
                    <a:pt x="210" y="108"/>
                    <a:pt x="207" y="111"/>
                  </a:cubicBezTo>
                  <a:lnTo>
                    <a:pt x="110" y="208"/>
                  </a:lnTo>
                  <a:close/>
                  <a:moveTo>
                    <a:pt x="195" y="100"/>
                  </a:moveTo>
                  <a:lnTo>
                    <a:pt x="195" y="111"/>
                  </a:lnTo>
                  <a:lnTo>
                    <a:pt x="99" y="14"/>
                  </a:lnTo>
                  <a:lnTo>
                    <a:pt x="110" y="14"/>
                  </a:lnTo>
                  <a:lnTo>
                    <a:pt x="14" y="111"/>
                  </a:lnTo>
                  <a:lnTo>
                    <a:pt x="14" y="100"/>
                  </a:lnTo>
                  <a:lnTo>
                    <a:pt x="110" y="197"/>
                  </a:lnTo>
                  <a:lnTo>
                    <a:pt x="99" y="197"/>
                  </a:lnTo>
                  <a:lnTo>
                    <a:pt x="195" y="100"/>
                  </a:lnTo>
                  <a:close/>
                </a:path>
              </a:pathLst>
            </a:custGeom>
            <a:solidFill>
              <a:srgbClr val="F79646"/>
            </a:solidFill>
            <a:ln w="7" cap="flat">
              <a:solidFill>
                <a:srgbClr val="F79646"/>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370" name="Freeform 83"/>
            <p:cNvSpPr>
              <a:spLocks/>
            </p:cNvSpPr>
            <p:nvPr/>
          </p:nvSpPr>
          <p:spPr bwMode="auto">
            <a:xfrm>
              <a:off x="6932613" y="5041900"/>
              <a:ext cx="127000" cy="136525"/>
            </a:xfrm>
            <a:custGeom>
              <a:avLst/>
              <a:gdLst/>
              <a:ahLst/>
              <a:cxnLst>
                <a:cxn ang="0">
                  <a:pos x="40" y="86"/>
                </a:cxn>
                <a:cxn ang="0">
                  <a:pos x="0" y="43"/>
                </a:cxn>
                <a:cxn ang="0">
                  <a:pos x="40" y="0"/>
                </a:cxn>
                <a:cxn ang="0">
                  <a:pos x="80" y="43"/>
                </a:cxn>
                <a:cxn ang="0">
                  <a:pos x="40" y="86"/>
                </a:cxn>
              </a:cxnLst>
              <a:rect l="0" t="0" r="r" b="b"/>
              <a:pathLst>
                <a:path w="80" h="86">
                  <a:moveTo>
                    <a:pt x="40" y="86"/>
                  </a:moveTo>
                  <a:lnTo>
                    <a:pt x="0" y="43"/>
                  </a:lnTo>
                  <a:lnTo>
                    <a:pt x="40" y="0"/>
                  </a:lnTo>
                  <a:lnTo>
                    <a:pt x="80" y="43"/>
                  </a:lnTo>
                  <a:lnTo>
                    <a:pt x="40" y="86"/>
                  </a:lnTo>
                  <a:close/>
                </a:path>
              </a:pathLst>
            </a:custGeom>
            <a:solidFill>
              <a:srgbClr val="F79646"/>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71" name="Freeform 84"/>
            <p:cNvSpPr>
              <a:spLocks noEditPoints="1"/>
            </p:cNvSpPr>
            <p:nvPr/>
          </p:nvSpPr>
          <p:spPr bwMode="auto">
            <a:xfrm>
              <a:off x="6926263" y="5037138"/>
              <a:ext cx="139700" cy="146050"/>
            </a:xfrm>
            <a:custGeom>
              <a:avLst/>
              <a:gdLst/>
              <a:ahLst/>
              <a:cxnLst>
                <a:cxn ang="0">
                  <a:pos x="111" y="208"/>
                </a:cxn>
                <a:cxn ang="0">
                  <a:pos x="105" y="210"/>
                </a:cxn>
                <a:cxn ang="0">
                  <a:pos x="100" y="208"/>
                </a:cxn>
                <a:cxn ang="0">
                  <a:pos x="4" y="111"/>
                </a:cxn>
                <a:cxn ang="0">
                  <a:pos x="4" y="100"/>
                </a:cxn>
                <a:cxn ang="0">
                  <a:pos x="100" y="3"/>
                </a:cxn>
                <a:cxn ang="0">
                  <a:pos x="105" y="0"/>
                </a:cxn>
                <a:cxn ang="0">
                  <a:pos x="111" y="3"/>
                </a:cxn>
                <a:cxn ang="0">
                  <a:pos x="207" y="100"/>
                </a:cxn>
                <a:cxn ang="0">
                  <a:pos x="207" y="111"/>
                </a:cxn>
                <a:cxn ang="0">
                  <a:pos x="111" y="208"/>
                </a:cxn>
                <a:cxn ang="0">
                  <a:pos x="196" y="100"/>
                </a:cxn>
                <a:cxn ang="0">
                  <a:pos x="196" y="111"/>
                </a:cxn>
                <a:cxn ang="0">
                  <a:pos x="100" y="14"/>
                </a:cxn>
                <a:cxn ang="0">
                  <a:pos x="111" y="14"/>
                </a:cxn>
                <a:cxn ang="0">
                  <a:pos x="15" y="111"/>
                </a:cxn>
                <a:cxn ang="0">
                  <a:pos x="15" y="100"/>
                </a:cxn>
                <a:cxn ang="0">
                  <a:pos x="111" y="197"/>
                </a:cxn>
                <a:cxn ang="0">
                  <a:pos x="100" y="197"/>
                </a:cxn>
                <a:cxn ang="0">
                  <a:pos x="196" y="100"/>
                </a:cxn>
              </a:cxnLst>
              <a:rect l="0" t="0" r="r" b="b"/>
              <a:pathLst>
                <a:path w="210" h="210">
                  <a:moveTo>
                    <a:pt x="111" y="208"/>
                  </a:moveTo>
                  <a:cubicBezTo>
                    <a:pt x="110" y="209"/>
                    <a:pt x="108" y="210"/>
                    <a:pt x="105" y="210"/>
                  </a:cubicBezTo>
                  <a:cubicBezTo>
                    <a:pt x="103" y="210"/>
                    <a:pt x="101" y="209"/>
                    <a:pt x="100" y="208"/>
                  </a:cubicBezTo>
                  <a:lnTo>
                    <a:pt x="4" y="111"/>
                  </a:lnTo>
                  <a:cubicBezTo>
                    <a:pt x="0" y="108"/>
                    <a:pt x="0" y="103"/>
                    <a:pt x="4" y="100"/>
                  </a:cubicBezTo>
                  <a:lnTo>
                    <a:pt x="100" y="3"/>
                  </a:lnTo>
                  <a:cubicBezTo>
                    <a:pt x="101" y="1"/>
                    <a:pt x="103" y="0"/>
                    <a:pt x="105" y="0"/>
                  </a:cubicBezTo>
                  <a:cubicBezTo>
                    <a:pt x="108" y="0"/>
                    <a:pt x="110" y="1"/>
                    <a:pt x="111" y="3"/>
                  </a:cubicBezTo>
                  <a:lnTo>
                    <a:pt x="207" y="100"/>
                  </a:lnTo>
                  <a:cubicBezTo>
                    <a:pt x="210" y="103"/>
                    <a:pt x="210" y="108"/>
                    <a:pt x="207" y="111"/>
                  </a:cubicBezTo>
                  <a:lnTo>
                    <a:pt x="111" y="208"/>
                  </a:lnTo>
                  <a:close/>
                  <a:moveTo>
                    <a:pt x="196" y="100"/>
                  </a:moveTo>
                  <a:lnTo>
                    <a:pt x="196" y="111"/>
                  </a:lnTo>
                  <a:lnTo>
                    <a:pt x="100" y="14"/>
                  </a:lnTo>
                  <a:lnTo>
                    <a:pt x="111" y="14"/>
                  </a:lnTo>
                  <a:lnTo>
                    <a:pt x="15" y="111"/>
                  </a:lnTo>
                  <a:lnTo>
                    <a:pt x="15" y="100"/>
                  </a:lnTo>
                  <a:lnTo>
                    <a:pt x="111" y="197"/>
                  </a:lnTo>
                  <a:lnTo>
                    <a:pt x="100" y="197"/>
                  </a:lnTo>
                  <a:lnTo>
                    <a:pt x="196" y="100"/>
                  </a:lnTo>
                  <a:close/>
                </a:path>
              </a:pathLst>
            </a:custGeom>
            <a:solidFill>
              <a:srgbClr val="F79646"/>
            </a:solidFill>
            <a:ln w="7" cap="flat">
              <a:solidFill>
                <a:srgbClr val="F79646"/>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372" name="Freeform 85"/>
            <p:cNvSpPr>
              <a:spLocks/>
            </p:cNvSpPr>
            <p:nvPr/>
          </p:nvSpPr>
          <p:spPr bwMode="auto">
            <a:xfrm>
              <a:off x="7177088" y="4956175"/>
              <a:ext cx="127000" cy="134938"/>
            </a:xfrm>
            <a:custGeom>
              <a:avLst/>
              <a:gdLst/>
              <a:ahLst/>
              <a:cxnLst>
                <a:cxn ang="0">
                  <a:pos x="40" y="85"/>
                </a:cxn>
                <a:cxn ang="0">
                  <a:pos x="0" y="42"/>
                </a:cxn>
                <a:cxn ang="0">
                  <a:pos x="40" y="0"/>
                </a:cxn>
                <a:cxn ang="0">
                  <a:pos x="80" y="42"/>
                </a:cxn>
                <a:cxn ang="0">
                  <a:pos x="40" y="85"/>
                </a:cxn>
              </a:cxnLst>
              <a:rect l="0" t="0" r="r" b="b"/>
              <a:pathLst>
                <a:path w="80" h="85">
                  <a:moveTo>
                    <a:pt x="40" y="85"/>
                  </a:moveTo>
                  <a:lnTo>
                    <a:pt x="0" y="42"/>
                  </a:lnTo>
                  <a:lnTo>
                    <a:pt x="40" y="0"/>
                  </a:lnTo>
                  <a:lnTo>
                    <a:pt x="80" y="42"/>
                  </a:lnTo>
                  <a:lnTo>
                    <a:pt x="40" y="85"/>
                  </a:lnTo>
                  <a:close/>
                </a:path>
              </a:pathLst>
            </a:custGeom>
            <a:solidFill>
              <a:srgbClr val="F79646"/>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73" name="Freeform 86"/>
            <p:cNvSpPr>
              <a:spLocks noEditPoints="1"/>
            </p:cNvSpPr>
            <p:nvPr/>
          </p:nvSpPr>
          <p:spPr bwMode="auto">
            <a:xfrm>
              <a:off x="7170738" y="4949825"/>
              <a:ext cx="139700" cy="146050"/>
            </a:xfrm>
            <a:custGeom>
              <a:avLst/>
              <a:gdLst/>
              <a:ahLst/>
              <a:cxnLst>
                <a:cxn ang="0">
                  <a:pos x="111" y="208"/>
                </a:cxn>
                <a:cxn ang="0">
                  <a:pos x="105" y="210"/>
                </a:cxn>
                <a:cxn ang="0">
                  <a:pos x="99" y="208"/>
                </a:cxn>
                <a:cxn ang="0">
                  <a:pos x="3" y="110"/>
                </a:cxn>
                <a:cxn ang="0">
                  <a:pos x="3" y="99"/>
                </a:cxn>
                <a:cxn ang="0">
                  <a:pos x="99" y="2"/>
                </a:cxn>
                <a:cxn ang="0">
                  <a:pos x="105" y="0"/>
                </a:cxn>
                <a:cxn ang="0">
                  <a:pos x="111" y="2"/>
                </a:cxn>
                <a:cxn ang="0">
                  <a:pos x="207" y="99"/>
                </a:cxn>
                <a:cxn ang="0">
                  <a:pos x="207" y="110"/>
                </a:cxn>
                <a:cxn ang="0">
                  <a:pos x="111" y="208"/>
                </a:cxn>
                <a:cxn ang="0">
                  <a:pos x="196" y="99"/>
                </a:cxn>
                <a:cxn ang="0">
                  <a:pos x="196" y="110"/>
                </a:cxn>
                <a:cxn ang="0">
                  <a:pos x="99" y="13"/>
                </a:cxn>
                <a:cxn ang="0">
                  <a:pos x="111" y="13"/>
                </a:cxn>
                <a:cxn ang="0">
                  <a:pos x="15" y="110"/>
                </a:cxn>
                <a:cxn ang="0">
                  <a:pos x="15" y="99"/>
                </a:cxn>
                <a:cxn ang="0">
                  <a:pos x="111" y="196"/>
                </a:cxn>
                <a:cxn ang="0">
                  <a:pos x="99" y="196"/>
                </a:cxn>
                <a:cxn ang="0">
                  <a:pos x="196" y="99"/>
                </a:cxn>
              </a:cxnLst>
              <a:rect l="0" t="0" r="r" b="b"/>
              <a:pathLst>
                <a:path w="210" h="210">
                  <a:moveTo>
                    <a:pt x="111" y="208"/>
                  </a:moveTo>
                  <a:cubicBezTo>
                    <a:pt x="109" y="209"/>
                    <a:pt x="107" y="210"/>
                    <a:pt x="105" y="210"/>
                  </a:cubicBezTo>
                  <a:cubicBezTo>
                    <a:pt x="103" y="210"/>
                    <a:pt x="101" y="209"/>
                    <a:pt x="99" y="208"/>
                  </a:cubicBezTo>
                  <a:lnTo>
                    <a:pt x="3" y="110"/>
                  </a:lnTo>
                  <a:cubicBezTo>
                    <a:pt x="0" y="107"/>
                    <a:pt x="0" y="102"/>
                    <a:pt x="3" y="99"/>
                  </a:cubicBezTo>
                  <a:lnTo>
                    <a:pt x="99" y="2"/>
                  </a:lnTo>
                  <a:cubicBezTo>
                    <a:pt x="101" y="1"/>
                    <a:pt x="103" y="0"/>
                    <a:pt x="105" y="0"/>
                  </a:cubicBezTo>
                  <a:cubicBezTo>
                    <a:pt x="107" y="0"/>
                    <a:pt x="109" y="1"/>
                    <a:pt x="111" y="2"/>
                  </a:cubicBezTo>
                  <a:lnTo>
                    <a:pt x="207" y="99"/>
                  </a:lnTo>
                  <a:cubicBezTo>
                    <a:pt x="210" y="102"/>
                    <a:pt x="210" y="107"/>
                    <a:pt x="207" y="110"/>
                  </a:cubicBezTo>
                  <a:lnTo>
                    <a:pt x="111" y="208"/>
                  </a:lnTo>
                  <a:close/>
                  <a:moveTo>
                    <a:pt x="196" y="99"/>
                  </a:moveTo>
                  <a:lnTo>
                    <a:pt x="196" y="110"/>
                  </a:lnTo>
                  <a:lnTo>
                    <a:pt x="99" y="13"/>
                  </a:lnTo>
                  <a:lnTo>
                    <a:pt x="111" y="13"/>
                  </a:lnTo>
                  <a:lnTo>
                    <a:pt x="15" y="110"/>
                  </a:lnTo>
                  <a:lnTo>
                    <a:pt x="15" y="99"/>
                  </a:lnTo>
                  <a:lnTo>
                    <a:pt x="111" y="196"/>
                  </a:lnTo>
                  <a:lnTo>
                    <a:pt x="99" y="196"/>
                  </a:lnTo>
                  <a:lnTo>
                    <a:pt x="196" y="99"/>
                  </a:lnTo>
                  <a:close/>
                </a:path>
              </a:pathLst>
            </a:custGeom>
            <a:solidFill>
              <a:srgbClr val="F79646"/>
            </a:solidFill>
            <a:ln w="7" cap="flat">
              <a:solidFill>
                <a:srgbClr val="F79646"/>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374" name="Freeform 87"/>
            <p:cNvSpPr>
              <a:spLocks/>
            </p:cNvSpPr>
            <p:nvPr/>
          </p:nvSpPr>
          <p:spPr bwMode="auto">
            <a:xfrm>
              <a:off x="7383463" y="5053013"/>
              <a:ext cx="128588" cy="134938"/>
            </a:xfrm>
            <a:custGeom>
              <a:avLst/>
              <a:gdLst/>
              <a:ahLst/>
              <a:cxnLst>
                <a:cxn ang="0">
                  <a:pos x="40" y="85"/>
                </a:cxn>
                <a:cxn ang="0">
                  <a:pos x="0" y="42"/>
                </a:cxn>
                <a:cxn ang="0">
                  <a:pos x="40" y="0"/>
                </a:cxn>
                <a:cxn ang="0">
                  <a:pos x="81" y="42"/>
                </a:cxn>
                <a:cxn ang="0">
                  <a:pos x="40" y="85"/>
                </a:cxn>
              </a:cxnLst>
              <a:rect l="0" t="0" r="r" b="b"/>
              <a:pathLst>
                <a:path w="81" h="85">
                  <a:moveTo>
                    <a:pt x="40" y="85"/>
                  </a:moveTo>
                  <a:lnTo>
                    <a:pt x="0" y="42"/>
                  </a:lnTo>
                  <a:lnTo>
                    <a:pt x="40" y="0"/>
                  </a:lnTo>
                  <a:lnTo>
                    <a:pt x="81" y="42"/>
                  </a:lnTo>
                  <a:lnTo>
                    <a:pt x="40" y="85"/>
                  </a:lnTo>
                  <a:close/>
                </a:path>
              </a:pathLst>
            </a:custGeom>
            <a:solidFill>
              <a:srgbClr val="F79646"/>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75" name="Freeform 88"/>
            <p:cNvSpPr>
              <a:spLocks noEditPoints="1"/>
            </p:cNvSpPr>
            <p:nvPr/>
          </p:nvSpPr>
          <p:spPr bwMode="auto">
            <a:xfrm>
              <a:off x="7378700" y="5046663"/>
              <a:ext cx="138113" cy="146050"/>
            </a:xfrm>
            <a:custGeom>
              <a:avLst/>
              <a:gdLst/>
              <a:ahLst/>
              <a:cxnLst>
                <a:cxn ang="0">
                  <a:pos x="111" y="208"/>
                </a:cxn>
                <a:cxn ang="0">
                  <a:pos x="105" y="210"/>
                </a:cxn>
                <a:cxn ang="0">
                  <a:pos x="100" y="208"/>
                </a:cxn>
                <a:cxn ang="0">
                  <a:pos x="3" y="111"/>
                </a:cxn>
                <a:cxn ang="0">
                  <a:pos x="3" y="100"/>
                </a:cxn>
                <a:cxn ang="0">
                  <a:pos x="100" y="2"/>
                </a:cxn>
                <a:cxn ang="0">
                  <a:pos x="105" y="0"/>
                </a:cxn>
                <a:cxn ang="0">
                  <a:pos x="111" y="2"/>
                </a:cxn>
                <a:cxn ang="0">
                  <a:pos x="207" y="100"/>
                </a:cxn>
                <a:cxn ang="0">
                  <a:pos x="207" y="111"/>
                </a:cxn>
                <a:cxn ang="0">
                  <a:pos x="111" y="208"/>
                </a:cxn>
                <a:cxn ang="0">
                  <a:pos x="196" y="100"/>
                </a:cxn>
                <a:cxn ang="0">
                  <a:pos x="196" y="111"/>
                </a:cxn>
                <a:cxn ang="0">
                  <a:pos x="100" y="14"/>
                </a:cxn>
                <a:cxn ang="0">
                  <a:pos x="111" y="14"/>
                </a:cxn>
                <a:cxn ang="0">
                  <a:pos x="15" y="111"/>
                </a:cxn>
                <a:cxn ang="0">
                  <a:pos x="15" y="100"/>
                </a:cxn>
                <a:cxn ang="0">
                  <a:pos x="111" y="197"/>
                </a:cxn>
                <a:cxn ang="0">
                  <a:pos x="100" y="197"/>
                </a:cxn>
                <a:cxn ang="0">
                  <a:pos x="196" y="100"/>
                </a:cxn>
              </a:cxnLst>
              <a:rect l="0" t="0" r="r" b="b"/>
              <a:pathLst>
                <a:path w="210" h="210">
                  <a:moveTo>
                    <a:pt x="111" y="208"/>
                  </a:moveTo>
                  <a:cubicBezTo>
                    <a:pt x="109" y="209"/>
                    <a:pt x="107" y="210"/>
                    <a:pt x="105" y="210"/>
                  </a:cubicBezTo>
                  <a:cubicBezTo>
                    <a:pt x="103" y="210"/>
                    <a:pt x="101" y="209"/>
                    <a:pt x="100" y="208"/>
                  </a:cubicBezTo>
                  <a:lnTo>
                    <a:pt x="3" y="111"/>
                  </a:lnTo>
                  <a:cubicBezTo>
                    <a:pt x="0" y="108"/>
                    <a:pt x="0" y="103"/>
                    <a:pt x="3" y="100"/>
                  </a:cubicBezTo>
                  <a:lnTo>
                    <a:pt x="100" y="2"/>
                  </a:lnTo>
                  <a:cubicBezTo>
                    <a:pt x="101" y="1"/>
                    <a:pt x="103" y="0"/>
                    <a:pt x="105" y="0"/>
                  </a:cubicBezTo>
                  <a:cubicBezTo>
                    <a:pt x="107" y="0"/>
                    <a:pt x="109" y="1"/>
                    <a:pt x="111" y="2"/>
                  </a:cubicBezTo>
                  <a:lnTo>
                    <a:pt x="207" y="100"/>
                  </a:lnTo>
                  <a:cubicBezTo>
                    <a:pt x="210" y="103"/>
                    <a:pt x="210" y="108"/>
                    <a:pt x="207" y="111"/>
                  </a:cubicBezTo>
                  <a:lnTo>
                    <a:pt x="111" y="208"/>
                  </a:lnTo>
                  <a:close/>
                  <a:moveTo>
                    <a:pt x="196" y="100"/>
                  </a:moveTo>
                  <a:lnTo>
                    <a:pt x="196" y="111"/>
                  </a:lnTo>
                  <a:lnTo>
                    <a:pt x="100" y="14"/>
                  </a:lnTo>
                  <a:lnTo>
                    <a:pt x="111" y="14"/>
                  </a:lnTo>
                  <a:lnTo>
                    <a:pt x="15" y="111"/>
                  </a:lnTo>
                  <a:lnTo>
                    <a:pt x="15" y="100"/>
                  </a:lnTo>
                  <a:lnTo>
                    <a:pt x="111" y="197"/>
                  </a:lnTo>
                  <a:lnTo>
                    <a:pt x="100" y="197"/>
                  </a:lnTo>
                  <a:lnTo>
                    <a:pt x="196" y="100"/>
                  </a:lnTo>
                  <a:close/>
                </a:path>
              </a:pathLst>
            </a:custGeom>
            <a:solidFill>
              <a:srgbClr val="F79646"/>
            </a:solidFill>
            <a:ln w="7" cap="flat">
              <a:solidFill>
                <a:srgbClr val="F79646"/>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376" name="Rectangle 89"/>
            <p:cNvSpPr>
              <a:spLocks noChangeArrowheads="1"/>
            </p:cNvSpPr>
            <p:nvPr/>
          </p:nvSpPr>
          <p:spPr bwMode="auto">
            <a:xfrm>
              <a:off x="4954588" y="5551488"/>
              <a:ext cx="158750" cy="2333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300" b="1" i="0" u="none" strike="noStrike" cap="none" normalizeH="0" baseline="0" dirty="0" smtClean="0">
                  <a:ln>
                    <a:noFill/>
                  </a:ln>
                  <a:solidFill>
                    <a:srgbClr val="000000"/>
                  </a:solidFill>
                  <a:effectLst/>
                  <a:latin typeface="Times New Roman" pitchFamily="18" charset="0"/>
                  <a:cs typeface="Arial" pitchFamily="34" charset="0"/>
                </a:rPr>
                <a:t>0</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77" name="Rectangle 90"/>
            <p:cNvSpPr>
              <a:spLocks noChangeArrowheads="1"/>
            </p:cNvSpPr>
            <p:nvPr/>
          </p:nvSpPr>
          <p:spPr bwMode="auto">
            <a:xfrm>
              <a:off x="4872038" y="4973638"/>
              <a:ext cx="244475" cy="2349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300" b="1" i="0" u="none" strike="noStrike" cap="none" normalizeH="0" baseline="0" smtClean="0">
                  <a:ln>
                    <a:noFill/>
                  </a:ln>
                  <a:solidFill>
                    <a:srgbClr val="000000"/>
                  </a:solidFill>
                  <a:effectLst/>
                  <a:latin typeface="Times New Roman" pitchFamily="18" charset="0"/>
                  <a:cs typeface="Arial" pitchFamily="34" charset="0"/>
                </a:rPr>
                <a:t>10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378" name="Rectangle 91"/>
            <p:cNvSpPr>
              <a:spLocks noChangeArrowheads="1"/>
            </p:cNvSpPr>
            <p:nvPr/>
          </p:nvSpPr>
          <p:spPr bwMode="auto">
            <a:xfrm>
              <a:off x="4872038" y="4397375"/>
              <a:ext cx="244475" cy="2349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300" b="1" i="0" u="none" strike="noStrike" cap="none" normalizeH="0" baseline="0" smtClean="0">
                  <a:ln>
                    <a:noFill/>
                  </a:ln>
                  <a:solidFill>
                    <a:srgbClr val="000000"/>
                  </a:solidFill>
                  <a:effectLst/>
                  <a:latin typeface="Times New Roman" pitchFamily="18" charset="0"/>
                  <a:cs typeface="Arial" pitchFamily="34" charset="0"/>
                </a:rPr>
                <a:t>20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379" name="Rectangle 92"/>
            <p:cNvSpPr>
              <a:spLocks noChangeArrowheads="1"/>
            </p:cNvSpPr>
            <p:nvPr/>
          </p:nvSpPr>
          <p:spPr bwMode="auto">
            <a:xfrm>
              <a:off x="4872038" y="3821113"/>
              <a:ext cx="244475" cy="2349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300" b="1" i="0" u="none" strike="noStrike" cap="none" normalizeH="0" baseline="0" dirty="0" smtClean="0">
                  <a:ln>
                    <a:noFill/>
                  </a:ln>
                  <a:solidFill>
                    <a:srgbClr val="000000"/>
                  </a:solidFill>
                  <a:effectLst/>
                  <a:latin typeface="Times New Roman" pitchFamily="18" charset="0"/>
                  <a:cs typeface="Arial" pitchFamily="34" charset="0"/>
                </a:rPr>
                <a:t>30</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80" name="Rectangle 93"/>
            <p:cNvSpPr>
              <a:spLocks noChangeArrowheads="1"/>
            </p:cNvSpPr>
            <p:nvPr/>
          </p:nvSpPr>
          <p:spPr bwMode="auto">
            <a:xfrm>
              <a:off x="4872038" y="3244850"/>
              <a:ext cx="244475" cy="2333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300" b="1" i="0" u="none" strike="noStrike" cap="none" normalizeH="0" baseline="0" smtClean="0">
                  <a:ln>
                    <a:noFill/>
                  </a:ln>
                  <a:solidFill>
                    <a:srgbClr val="000000"/>
                  </a:solidFill>
                  <a:effectLst/>
                  <a:latin typeface="Times New Roman" pitchFamily="18" charset="0"/>
                  <a:cs typeface="Arial" pitchFamily="34" charset="0"/>
                </a:rPr>
                <a:t>40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381" name="Rectangle 94"/>
            <p:cNvSpPr>
              <a:spLocks noChangeArrowheads="1"/>
            </p:cNvSpPr>
            <p:nvPr/>
          </p:nvSpPr>
          <p:spPr bwMode="auto">
            <a:xfrm>
              <a:off x="4872038" y="2668588"/>
              <a:ext cx="244475" cy="2333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300" b="1" i="0" u="none" strike="noStrike" cap="none" normalizeH="0" baseline="0" smtClean="0">
                  <a:ln>
                    <a:noFill/>
                  </a:ln>
                  <a:solidFill>
                    <a:srgbClr val="000000"/>
                  </a:solidFill>
                  <a:effectLst/>
                  <a:latin typeface="Times New Roman" pitchFamily="18" charset="0"/>
                  <a:cs typeface="Arial" pitchFamily="34" charset="0"/>
                </a:rPr>
                <a:t>50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382" name="Rectangle 95"/>
            <p:cNvSpPr>
              <a:spLocks noChangeArrowheads="1"/>
            </p:cNvSpPr>
            <p:nvPr/>
          </p:nvSpPr>
          <p:spPr bwMode="auto">
            <a:xfrm>
              <a:off x="5126038" y="5788025"/>
              <a:ext cx="158750" cy="2349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300" b="1" i="0" u="none" strike="noStrike" cap="none" normalizeH="0" baseline="0" smtClean="0">
                  <a:ln>
                    <a:noFill/>
                  </a:ln>
                  <a:solidFill>
                    <a:srgbClr val="000000"/>
                  </a:solidFill>
                  <a:effectLst/>
                  <a:latin typeface="Times New Roman" pitchFamily="18" charset="0"/>
                  <a:cs typeface="Arial" pitchFamily="34" charset="0"/>
                </a:rPr>
                <a:t>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383" name="Rectangle 96"/>
            <p:cNvSpPr>
              <a:spLocks noChangeArrowheads="1"/>
            </p:cNvSpPr>
            <p:nvPr/>
          </p:nvSpPr>
          <p:spPr bwMode="auto">
            <a:xfrm>
              <a:off x="5792788" y="5788025"/>
              <a:ext cx="244475" cy="2349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300" b="1" i="0" u="none" strike="noStrike" cap="none" normalizeH="0" baseline="0" smtClean="0">
                  <a:ln>
                    <a:noFill/>
                  </a:ln>
                  <a:solidFill>
                    <a:srgbClr val="000000"/>
                  </a:solidFill>
                  <a:effectLst/>
                  <a:latin typeface="Times New Roman" pitchFamily="18" charset="0"/>
                  <a:cs typeface="Arial" pitchFamily="34" charset="0"/>
                </a:rPr>
                <a:t>10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384" name="Rectangle 97"/>
            <p:cNvSpPr>
              <a:spLocks noChangeArrowheads="1"/>
            </p:cNvSpPr>
            <p:nvPr/>
          </p:nvSpPr>
          <p:spPr bwMode="auto">
            <a:xfrm>
              <a:off x="6503988" y="5788025"/>
              <a:ext cx="242888" cy="2349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300" b="1" i="0" u="none" strike="noStrike" cap="none" normalizeH="0" baseline="0" smtClean="0">
                  <a:ln>
                    <a:noFill/>
                  </a:ln>
                  <a:solidFill>
                    <a:srgbClr val="000000"/>
                  </a:solidFill>
                  <a:effectLst/>
                  <a:latin typeface="Times New Roman" pitchFamily="18" charset="0"/>
                  <a:cs typeface="Arial" pitchFamily="34" charset="0"/>
                </a:rPr>
                <a:t>20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385" name="Rectangle 98"/>
            <p:cNvSpPr>
              <a:spLocks noChangeArrowheads="1"/>
            </p:cNvSpPr>
            <p:nvPr/>
          </p:nvSpPr>
          <p:spPr bwMode="auto">
            <a:xfrm>
              <a:off x="7215188" y="5788025"/>
              <a:ext cx="244475" cy="2349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300" b="1" i="0" u="none" strike="noStrike" cap="none" normalizeH="0" baseline="0" smtClean="0">
                  <a:ln>
                    <a:noFill/>
                  </a:ln>
                  <a:solidFill>
                    <a:srgbClr val="000000"/>
                  </a:solidFill>
                  <a:effectLst/>
                  <a:latin typeface="Times New Roman" pitchFamily="18" charset="0"/>
                  <a:cs typeface="Arial" pitchFamily="34" charset="0"/>
                </a:rPr>
                <a:t>30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386" name="Rectangle 99"/>
            <p:cNvSpPr>
              <a:spLocks noChangeArrowheads="1"/>
            </p:cNvSpPr>
            <p:nvPr/>
          </p:nvSpPr>
          <p:spPr bwMode="auto">
            <a:xfrm>
              <a:off x="7924800" y="5788025"/>
              <a:ext cx="244475" cy="2349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300" b="1" i="0" u="none" strike="noStrike" cap="none" normalizeH="0" baseline="0" smtClean="0">
                  <a:ln>
                    <a:noFill/>
                  </a:ln>
                  <a:solidFill>
                    <a:srgbClr val="000000"/>
                  </a:solidFill>
                  <a:effectLst/>
                  <a:latin typeface="Times New Roman" pitchFamily="18" charset="0"/>
                  <a:cs typeface="Arial" pitchFamily="34" charset="0"/>
                </a:rPr>
                <a:t>40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387" name="Rectangle 100"/>
            <p:cNvSpPr>
              <a:spLocks noChangeArrowheads="1"/>
            </p:cNvSpPr>
            <p:nvPr/>
          </p:nvSpPr>
          <p:spPr bwMode="auto">
            <a:xfrm>
              <a:off x="8636000" y="5788025"/>
              <a:ext cx="244475" cy="2349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300" b="1" i="0" u="none" strike="noStrike" cap="none" normalizeH="0" baseline="0" smtClean="0">
                  <a:ln>
                    <a:noFill/>
                  </a:ln>
                  <a:solidFill>
                    <a:srgbClr val="000000"/>
                  </a:solidFill>
                  <a:effectLst/>
                  <a:latin typeface="Times New Roman" pitchFamily="18" charset="0"/>
                  <a:cs typeface="Arial" pitchFamily="34" charset="0"/>
                </a:rPr>
                <a:t>50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388" name="Rectangle 104"/>
            <p:cNvSpPr>
              <a:spLocks noChangeArrowheads="1"/>
            </p:cNvSpPr>
            <p:nvPr/>
          </p:nvSpPr>
          <p:spPr bwMode="auto">
            <a:xfrm>
              <a:off x="6392863" y="6011863"/>
              <a:ext cx="1814513" cy="2333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Mineralized carbon (%)</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389" name="Freeform 105"/>
            <p:cNvSpPr>
              <a:spLocks/>
            </p:cNvSpPr>
            <p:nvPr/>
          </p:nvSpPr>
          <p:spPr bwMode="auto">
            <a:xfrm>
              <a:off x="5286380" y="3414713"/>
              <a:ext cx="276225" cy="11113"/>
            </a:xfrm>
            <a:custGeom>
              <a:avLst/>
              <a:gdLst/>
              <a:ahLst/>
              <a:cxnLst>
                <a:cxn ang="0">
                  <a:pos x="8" y="0"/>
                </a:cxn>
                <a:cxn ang="0">
                  <a:pos x="408" y="0"/>
                </a:cxn>
                <a:cxn ang="0">
                  <a:pos x="416" y="8"/>
                </a:cxn>
                <a:cxn ang="0">
                  <a:pos x="408" y="16"/>
                </a:cxn>
                <a:cxn ang="0">
                  <a:pos x="8" y="16"/>
                </a:cxn>
                <a:cxn ang="0">
                  <a:pos x="0" y="8"/>
                </a:cxn>
                <a:cxn ang="0">
                  <a:pos x="8" y="0"/>
                </a:cxn>
              </a:cxnLst>
              <a:rect l="0" t="0" r="r" b="b"/>
              <a:pathLst>
                <a:path w="416" h="16">
                  <a:moveTo>
                    <a:pt x="8" y="0"/>
                  </a:moveTo>
                  <a:lnTo>
                    <a:pt x="408" y="0"/>
                  </a:lnTo>
                  <a:cubicBezTo>
                    <a:pt x="413" y="0"/>
                    <a:pt x="416" y="4"/>
                    <a:pt x="416" y="8"/>
                  </a:cubicBezTo>
                  <a:cubicBezTo>
                    <a:pt x="416" y="13"/>
                    <a:pt x="413" y="16"/>
                    <a:pt x="408" y="16"/>
                  </a:cubicBezTo>
                  <a:lnTo>
                    <a:pt x="8" y="16"/>
                  </a:lnTo>
                  <a:cubicBezTo>
                    <a:pt x="4" y="16"/>
                    <a:pt x="0" y="13"/>
                    <a:pt x="0" y="8"/>
                  </a:cubicBezTo>
                  <a:cubicBezTo>
                    <a:pt x="0" y="4"/>
                    <a:pt x="4" y="0"/>
                    <a:pt x="8" y="0"/>
                  </a:cubicBezTo>
                  <a:close/>
                </a:path>
              </a:pathLst>
            </a:custGeom>
            <a:solidFill>
              <a:srgbClr val="000000"/>
            </a:solidFill>
            <a:ln w="7"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390" name="Freeform 106"/>
            <p:cNvSpPr>
              <a:spLocks noEditPoints="1"/>
            </p:cNvSpPr>
            <p:nvPr/>
          </p:nvSpPr>
          <p:spPr bwMode="auto">
            <a:xfrm>
              <a:off x="5373692" y="3373438"/>
              <a:ext cx="101600" cy="107950"/>
            </a:xfrm>
            <a:custGeom>
              <a:avLst/>
              <a:gdLst/>
              <a:ahLst/>
              <a:cxnLst>
                <a:cxn ang="0">
                  <a:pos x="60" y="68"/>
                </a:cxn>
                <a:cxn ang="0">
                  <a:pos x="0" y="4"/>
                </a:cxn>
                <a:cxn ang="0">
                  <a:pos x="4" y="0"/>
                </a:cxn>
                <a:cxn ang="0">
                  <a:pos x="64" y="63"/>
                </a:cxn>
                <a:cxn ang="0">
                  <a:pos x="60" y="68"/>
                </a:cxn>
                <a:cxn ang="0">
                  <a:pos x="38" y="2"/>
                </a:cxn>
                <a:cxn ang="0">
                  <a:pos x="38" y="65"/>
                </a:cxn>
                <a:cxn ang="0">
                  <a:pos x="32" y="65"/>
                </a:cxn>
                <a:cxn ang="0">
                  <a:pos x="32" y="2"/>
                </a:cxn>
                <a:cxn ang="0">
                  <a:pos x="38" y="2"/>
                </a:cxn>
                <a:cxn ang="0">
                  <a:pos x="0" y="63"/>
                </a:cxn>
                <a:cxn ang="0">
                  <a:pos x="60" y="0"/>
                </a:cxn>
                <a:cxn ang="0">
                  <a:pos x="64" y="4"/>
                </a:cxn>
                <a:cxn ang="0">
                  <a:pos x="4" y="68"/>
                </a:cxn>
                <a:cxn ang="0">
                  <a:pos x="0" y="63"/>
                </a:cxn>
              </a:cxnLst>
              <a:rect l="0" t="0" r="r" b="b"/>
              <a:pathLst>
                <a:path w="64" h="68">
                  <a:moveTo>
                    <a:pt x="60" y="68"/>
                  </a:moveTo>
                  <a:lnTo>
                    <a:pt x="0" y="4"/>
                  </a:lnTo>
                  <a:lnTo>
                    <a:pt x="4" y="0"/>
                  </a:lnTo>
                  <a:lnTo>
                    <a:pt x="64" y="63"/>
                  </a:lnTo>
                  <a:lnTo>
                    <a:pt x="60" y="68"/>
                  </a:lnTo>
                  <a:close/>
                  <a:moveTo>
                    <a:pt x="38" y="2"/>
                  </a:moveTo>
                  <a:lnTo>
                    <a:pt x="38" y="65"/>
                  </a:lnTo>
                  <a:lnTo>
                    <a:pt x="32" y="65"/>
                  </a:lnTo>
                  <a:lnTo>
                    <a:pt x="32" y="2"/>
                  </a:lnTo>
                  <a:lnTo>
                    <a:pt x="38" y="2"/>
                  </a:lnTo>
                  <a:close/>
                  <a:moveTo>
                    <a:pt x="0" y="63"/>
                  </a:moveTo>
                  <a:lnTo>
                    <a:pt x="60" y="0"/>
                  </a:lnTo>
                  <a:lnTo>
                    <a:pt x="64" y="4"/>
                  </a:lnTo>
                  <a:lnTo>
                    <a:pt x="4" y="68"/>
                  </a:lnTo>
                  <a:lnTo>
                    <a:pt x="0" y="63"/>
                  </a:lnTo>
                  <a:close/>
                </a:path>
              </a:pathLst>
            </a:custGeom>
            <a:solidFill>
              <a:srgbClr val="000000"/>
            </a:solidFill>
            <a:ln w="7"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391" name="Rectangle 107"/>
            <p:cNvSpPr>
              <a:spLocks noChangeArrowheads="1"/>
            </p:cNvSpPr>
            <p:nvPr/>
          </p:nvSpPr>
          <p:spPr bwMode="auto">
            <a:xfrm>
              <a:off x="5595942" y="3325813"/>
              <a:ext cx="1082675" cy="2460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err="1" smtClean="0">
                  <a:ln>
                    <a:noFill/>
                  </a:ln>
                  <a:solidFill>
                    <a:srgbClr val="000000"/>
                  </a:solidFill>
                  <a:effectLst/>
                  <a:latin typeface="Times New Roman" pitchFamily="18" charset="0"/>
                  <a:cs typeface="Arial" pitchFamily="34" charset="0"/>
                </a:rPr>
                <a:t>Soil</a:t>
              </a:r>
              <a:r>
                <a:rPr kumimoji="0" lang="fr-FR" sz="1400" b="1" i="0" u="none" strike="noStrike" cap="none" normalizeH="0" baseline="0" dirty="0" smtClean="0">
                  <a:ln>
                    <a:noFill/>
                  </a:ln>
                  <a:solidFill>
                    <a:srgbClr val="000000"/>
                  </a:solidFill>
                  <a:effectLst/>
                  <a:latin typeface="Times New Roman" pitchFamily="18" charset="0"/>
                  <a:cs typeface="Arial" pitchFamily="34" charset="0"/>
                </a:rPr>
                <a:t> (control)</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92" name="Freeform 108"/>
            <p:cNvSpPr>
              <a:spLocks/>
            </p:cNvSpPr>
            <p:nvPr/>
          </p:nvSpPr>
          <p:spPr bwMode="auto">
            <a:xfrm>
              <a:off x="5286380" y="2916236"/>
              <a:ext cx="276225" cy="11113"/>
            </a:xfrm>
            <a:custGeom>
              <a:avLst/>
              <a:gdLst/>
              <a:ahLst/>
              <a:cxnLst>
                <a:cxn ang="0">
                  <a:pos x="8" y="0"/>
                </a:cxn>
                <a:cxn ang="0">
                  <a:pos x="408" y="0"/>
                </a:cxn>
                <a:cxn ang="0">
                  <a:pos x="416" y="8"/>
                </a:cxn>
                <a:cxn ang="0">
                  <a:pos x="408" y="16"/>
                </a:cxn>
                <a:cxn ang="0">
                  <a:pos x="8" y="16"/>
                </a:cxn>
                <a:cxn ang="0">
                  <a:pos x="0" y="8"/>
                </a:cxn>
                <a:cxn ang="0">
                  <a:pos x="8" y="0"/>
                </a:cxn>
              </a:cxnLst>
              <a:rect l="0" t="0" r="r" b="b"/>
              <a:pathLst>
                <a:path w="416" h="16">
                  <a:moveTo>
                    <a:pt x="8" y="0"/>
                  </a:moveTo>
                  <a:lnTo>
                    <a:pt x="408" y="0"/>
                  </a:lnTo>
                  <a:cubicBezTo>
                    <a:pt x="413" y="0"/>
                    <a:pt x="416" y="4"/>
                    <a:pt x="416" y="8"/>
                  </a:cubicBezTo>
                  <a:cubicBezTo>
                    <a:pt x="416" y="13"/>
                    <a:pt x="413" y="16"/>
                    <a:pt x="408" y="16"/>
                  </a:cubicBezTo>
                  <a:lnTo>
                    <a:pt x="8" y="16"/>
                  </a:lnTo>
                  <a:cubicBezTo>
                    <a:pt x="4" y="16"/>
                    <a:pt x="0" y="13"/>
                    <a:pt x="0" y="8"/>
                  </a:cubicBezTo>
                  <a:cubicBezTo>
                    <a:pt x="0" y="4"/>
                    <a:pt x="4" y="0"/>
                    <a:pt x="8" y="0"/>
                  </a:cubicBezTo>
                  <a:close/>
                </a:path>
              </a:pathLst>
            </a:custGeom>
            <a:solidFill>
              <a:srgbClr val="7030A0"/>
            </a:solidFill>
            <a:ln w="7" cap="flat">
              <a:solidFill>
                <a:srgbClr val="7030A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393" name="Freeform 109"/>
            <p:cNvSpPr>
              <a:spLocks/>
            </p:cNvSpPr>
            <p:nvPr/>
          </p:nvSpPr>
          <p:spPr bwMode="auto">
            <a:xfrm>
              <a:off x="5376867" y="2865436"/>
              <a:ext cx="95250" cy="112713"/>
            </a:xfrm>
            <a:custGeom>
              <a:avLst/>
              <a:gdLst/>
              <a:ahLst/>
              <a:cxnLst>
                <a:cxn ang="0">
                  <a:pos x="30" y="0"/>
                </a:cxn>
                <a:cxn ang="0">
                  <a:pos x="60" y="71"/>
                </a:cxn>
                <a:cxn ang="0">
                  <a:pos x="0" y="71"/>
                </a:cxn>
                <a:cxn ang="0">
                  <a:pos x="30" y="0"/>
                </a:cxn>
              </a:cxnLst>
              <a:rect l="0" t="0" r="r" b="b"/>
              <a:pathLst>
                <a:path w="60" h="71">
                  <a:moveTo>
                    <a:pt x="30" y="0"/>
                  </a:moveTo>
                  <a:lnTo>
                    <a:pt x="60" y="71"/>
                  </a:lnTo>
                  <a:lnTo>
                    <a:pt x="0" y="71"/>
                  </a:lnTo>
                  <a:lnTo>
                    <a:pt x="30" y="0"/>
                  </a:lnTo>
                  <a:close/>
                </a:path>
              </a:pathLst>
            </a:custGeom>
            <a:solidFill>
              <a:srgbClr val="7030A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94" name="Freeform 110"/>
            <p:cNvSpPr>
              <a:spLocks noEditPoints="1"/>
            </p:cNvSpPr>
            <p:nvPr/>
          </p:nvSpPr>
          <p:spPr bwMode="auto">
            <a:xfrm>
              <a:off x="5370517" y="2860673"/>
              <a:ext cx="107950" cy="122238"/>
            </a:xfrm>
            <a:custGeom>
              <a:avLst/>
              <a:gdLst/>
              <a:ahLst/>
              <a:cxnLst>
                <a:cxn ang="0">
                  <a:pos x="73" y="5"/>
                </a:cxn>
                <a:cxn ang="0">
                  <a:pos x="80" y="0"/>
                </a:cxn>
                <a:cxn ang="0">
                  <a:pos x="88" y="5"/>
                </a:cxn>
                <a:cxn ang="0">
                  <a:pos x="160" y="165"/>
                </a:cxn>
                <a:cxn ang="0">
                  <a:pos x="159" y="173"/>
                </a:cxn>
                <a:cxn ang="0">
                  <a:pos x="152" y="176"/>
                </a:cxn>
                <a:cxn ang="0">
                  <a:pos x="8" y="176"/>
                </a:cxn>
                <a:cxn ang="0">
                  <a:pos x="2" y="173"/>
                </a:cxn>
                <a:cxn ang="0">
                  <a:pos x="1" y="165"/>
                </a:cxn>
                <a:cxn ang="0">
                  <a:pos x="73" y="5"/>
                </a:cxn>
                <a:cxn ang="0">
                  <a:pos x="16" y="172"/>
                </a:cxn>
                <a:cxn ang="0">
                  <a:pos x="8" y="160"/>
                </a:cxn>
                <a:cxn ang="0">
                  <a:pos x="152" y="160"/>
                </a:cxn>
                <a:cxn ang="0">
                  <a:pos x="145" y="172"/>
                </a:cxn>
                <a:cxn ang="0">
                  <a:pos x="73" y="12"/>
                </a:cxn>
                <a:cxn ang="0">
                  <a:pos x="88" y="12"/>
                </a:cxn>
                <a:cxn ang="0">
                  <a:pos x="16" y="172"/>
                </a:cxn>
              </a:cxnLst>
              <a:rect l="0" t="0" r="r" b="b"/>
              <a:pathLst>
                <a:path w="161" h="176">
                  <a:moveTo>
                    <a:pt x="73" y="5"/>
                  </a:moveTo>
                  <a:cubicBezTo>
                    <a:pt x="74" y="2"/>
                    <a:pt x="77" y="0"/>
                    <a:pt x="80" y="0"/>
                  </a:cubicBezTo>
                  <a:cubicBezTo>
                    <a:pt x="84" y="0"/>
                    <a:pt x="86" y="2"/>
                    <a:pt x="88" y="5"/>
                  </a:cubicBezTo>
                  <a:lnTo>
                    <a:pt x="160" y="165"/>
                  </a:lnTo>
                  <a:cubicBezTo>
                    <a:pt x="161" y="168"/>
                    <a:pt x="161" y="171"/>
                    <a:pt x="159" y="173"/>
                  </a:cubicBezTo>
                  <a:cubicBezTo>
                    <a:pt x="158" y="175"/>
                    <a:pt x="155" y="176"/>
                    <a:pt x="152" y="176"/>
                  </a:cubicBezTo>
                  <a:lnTo>
                    <a:pt x="8" y="176"/>
                  </a:lnTo>
                  <a:cubicBezTo>
                    <a:pt x="6" y="176"/>
                    <a:pt x="3" y="175"/>
                    <a:pt x="2" y="173"/>
                  </a:cubicBezTo>
                  <a:cubicBezTo>
                    <a:pt x="0" y="171"/>
                    <a:pt x="0" y="168"/>
                    <a:pt x="1" y="165"/>
                  </a:cubicBezTo>
                  <a:lnTo>
                    <a:pt x="73" y="5"/>
                  </a:lnTo>
                  <a:close/>
                  <a:moveTo>
                    <a:pt x="16" y="172"/>
                  </a:moveTo>
                  <a:lnTo>
                    <a:pt x="8" y="160"/>
                  </a:lnTo>
                  <a:lnTo>
                    <a:pt x="152" y="160"/>
                  </a:lnTo>
                  <a:lnTo>
                    <a:pt x="145" y="172"/>
                  </a:lnTo>
                  <a:lnTo>
                    <a:pt x="73" y="12"/>
                  </a:lnTo>
                  <a:lnTo>
                    <a:pt x="88" y="12"/>
                  </a:lnTo>
                  <a:lnTo>
                    <a:pt x="16" y="172"/>
                  </a:lnTo>
                  <a:close/>
                </a:path>
              </a:pathLst>
            </a:custGeom>
            <a:solidFill>
              <a:srgbClr val="7030A0"/>
            </a:solidFill>
            <a:ln w="7" cap="flat">
              <a:solidFill>
                <a:srgbClr val="7030A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395" name="Rectangle 111"/>
            <p:cNvSpPr>
              <a:spLocks noChangeArrowheads="1"/>
            </p:cNvSpPr>
            <p:nvPr/>
          </p:nvSpPr>
          <p:spPr bwMode="auto">
            <a:xfrm>
              <a:off x="5595942" y="2824161"/>
              <a:ext cx="763588" cy="2333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err="1" smtClean="0">
                  <a:ln>
                    <a:noFill/>
                  </a:ln>
                  <a:solidFill>
                    <a:srgbClr val="7030A0"/>
                  </a:solidFill>
                  <a:effectLst/>
                  <a:latin typeface="Times New Roman" pitchFamily="18" charset="0"/>
                  <a:cs typeface="Arial" pitchFamily="34" charset="0"/>
                </a:rPr>
                <a:t>Soil</a:t>
              </a:r>
              <a:r>
                <a:rPr kumimoji="0" lang="fr-FR" sz="1400" b="1" i="0" u="none" strike="noStrike" cap="none" normalizeH="0" baseline="0" dirty="0" smtClean="0">
                  <a:ln>
                    <a:noFill/>
                  </a:ln>
                  <a:solidFill>
                    <a:srgbClr val="7030A0"/>
                  </a:solidFill>
                  <a:effectLst/>
                  <a:latin typeface="Times New Roman" pitchFamily="18" charset="0"/>
                  <a:cs typeface="Arial" pitchFamily="34" charset="0"/>
                </a:rPr>
                <a:t> (</a:t>
              </a:r>
              <a:r>
                <a:rPr kumimoji="0" lang="fr-FR" sz="1400" b="1" i="0" u="none" strike="noStrike" cap="none" normalizeH="0" baseline="0" dirty="0" err="1" smtClean="0">
                  <a:ln>
                    <a:noFill/>
                  </a:ln>
                  <a:solidFill>
                    <a:srgbClr val="7030A0"/>
                  </a:solidFill>
                  <a:effectLst/>
                  <a:latin typeface="Times New Roman" pitchFamily="18" charset="0"/>
                  <a:cs typeface="Arial" pitchFamily="34" charset="0"/>
                </a:rPr>
                <a:t>leaf</a:t>
              </a:r>
              <a:r>
                <a:rPr kumimoji="0" lang="fr-FR" sz="1400" b="1" i="0" u="none" strike="noStrike" cap="none" normalizeH="0" baseline="0" dirty="0" smtClean="0">
                  <a:ln>
                    <a:noFill/>
                  </a:ln>
                  <a:solidFill>
                    <a:srgbClr val="7030A0"/>
                  </a:solidFill>
                  <a:effectLst/>
                  <a:latin typeface="Times New Roman" pitchFamily="18" charset="0"/>
                  <a:cs typeface="Arial" pitchFamily="34" charset="0"/>
                </a:rPr>
                <a:t>)</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96" name="Freeform 112"/>
            <p:cNvSpPr>
              <a:spLocks/>
            </p:cNvSpPr>
            <p:nvPr/>
          </p:nvSpPr>
          <p:spPr bwMode="auto">
            <a:xfrm>
              <a:off x="5286380" y="3173411"/>
              <a:ext cx="276225" cy="11113"/>
            </a:xfrm>
            <a:custGeom>
              <a:avLst/>
              <a:gdLst/>
              <a:ahLst/>
              <a:cxnLst>
                <a:cxn ang="0">
                  <a:pos x="8" y="0"/>
                </a:cxn>
                <a:cxn ang="0">
                  <a:pos x="408" y="0"/>
                </a:cxn>
                <a:cxn ang="0">
                  <a:pos x="416" y="8"/>
                </a:cxn>
                <a:cxn ang="0">
                  <a:pos x="408" y="16"/>
                </a:cxn>
                <a:cxn ang="0">
                  <a:pos x="8" y="16"/>
                </a:cxn>
                <a:cxn ang="0">
                  <a:pos x="0" y="8"/>
                </a:cxn>
                <a:cxn ang="0">
                  <a:pos x="8" y="0"/>
                </a:cxn>
              </a:cxnLst>
              <a:rect l="0" t="0" r="r" b="b"/>
              <a:pathLst>
                <a:path w="416" h="16">
                  <a:moveTo>
                    <a:pt x="8" y="0"/>
                  </a:moveTo>
                  <a:lnTo>
                    <a:pt x="408" y="0"/>
                  </a:lnTo>
                  <a:cubicBezTo>
                    <a:pt x="413" y="0"/>
                    <a:pt x="416" y="4"/>
                    <a:pt x="416" y="8"/>
                  </a:cubicBezTo>
                  <a:cubicBezTo>
                    <a:pt x="416" y="13"/>
                    <a:pt x="413" y="16"/>
                    <a:pt x="408" y="16"/>
                  </a:cubicBezTo>
                  <a:lnTo>
                    <a:pt x="8" y="16"/>
                  </a:lnTo>
                  <a:cubicBezTo>
                    <a:pt x="4" y="16"/>
                    <a:pt x="0" y="13"/>
                    <a:pt x="0" y="8"/>
                  </a:cubicBezTo>
                  <a:cubicBezTo>
                    <a:pt x="0" y="4"/>
                    <a:pt x="4" y="0"/>
                    <a:pt x="8" y="0"/>
                  </a:cubicBezTo>
                  <a:close/>
                </a:path>
              </a:pathLst>
            </a:custGeom>
            <a:solidFill>
              <a:srgbClr val="F79646"/>
            </a:solidFill>
            <a:ln w="7" cap="flat">
              <a:solidFill>
                <a:srgbClr val="F79646"/>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397" name="Freeform 113"/>
            <p:cNvSpPr>
              <a:spLocks/>
            </p:cNvSpPr>
            <p:nvPr/>
          </p:nvSpPr>
          <p:spPr bwMode="auto">
            <a:xfrm>
              <a:off x="5376867" y="3122611"/>
              <a:ext cx="95250" cy="100013"/>
            </a:xfrm>
            <a:custGeom>
              <a:avLst/>
              <a:gdLst/>
              <a:ahLst/>
              <a:cxnLst>
                <a:cxn ang="0">
                  <a:pos x="30" y="63"/>
                </a:cxn>
                <a:cxn ang="0">
                  <a:pos x="0" y="32"/>
                </a:cxn>
                <a:cxn ang="0">
                  <a:pos x="30" y="0"/>
                </a:cxn>
                <a:cxn ang="0">
                  <a:pos x="60" y="32"/>
                </a:cxn>
                <a:cxn ang="0">
                  <a:pos x="30" y="63"/>
                </a:cxn>
              </a:cxnLst>
              <a:rect l="0" t="0" r="r" b="b"/>
              <a:pathLst>
                <a:path w="60" h="63">
                  <a:moveTo>
                    <a:pt x="30" y="63"/>
                  </a:moveTo>
                  <a:lnTo>
                    <a:pt x="0" y="32"/>
                  </a:lnTo>
                  <a:lnTo>
                    <a:pt x="30" y="0"/>
                  </a:lnTo>
                  <a:lnTo>
                    <a:pt x="60" y="32"/>
                  </a:lnTo>
                  <a:lnTo>
                    <a:pt x="30" y="63"/>
                  </a:lnTo>
                  <a:close/>
                </a:path>
              </a:pathLst>
            </a:custGeom>
            <a:solidFill>
              <a:srgbClr val="F79646"/>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398" name="Freeform 114"/>
            <p:cNvSpPr>
              <a:spLocks noEditPoints="1"/>
            </p:cNvSpPr>
            <p:nvPr/>
          </p:nvSpPr>
          <p:spPr bwMode="auto">
            <a:xfrm>
              <a:off x="5370517" y="3117848"/>
              <a:ext cx="107950" cy="111125"/>
            </a:xfrm>
            <a:custGeom>
              <a:avLst/>
              <a:gdLst/>
              <a:ahLst/>
              <a:cxnLst>
                <a:cxn ang="0">
                  <a:pos x="86" y="158"/>
                </a:cxn>
                <a:cxn ang="0">
                  <a:pos x="75" y="158"/>
                </a:cxn>
                <a:cxn ang="0">
                  <a:pos x="3" y="86"/>
                </a:cxn>
                <a:cxn ang="0">
                  <a:pos x="3" y="75"/>
                </a:cxn>
                <a:cxn ang="0">
                  <a:pos x="75" y="3"/>
                </a:cxn>
                <a:cxn ang="0">
                  <a:pos x="86" y="3"/>
                </a:cxn>
                <a:cxn ang="0">
                  <a:pos x="158" y="75"/>
                </a:cxn>
                <a:cxn ang="0">
                  <a:pos x="158" y="86"/>
                </a:cxn>
                <a:cxn ang="0">
                  <a:pos x="86" y="158"/>
                </a:cxn>
                <a:cxn ang="0">
                  <a:pos x="147" y="75"/>
                </a:cxn>
                <a:cxn ang="0">
                  <a:pos x="147" y="86"/>
                </a:cxn>
                <a:cxn ang="0">
                  <a:pos x="75" y="14"/>
                </a:cxn>
                <a:cxn ang="0">
                  <a:pos x="86" y="14"/>
                </a:cxn>
                <a:cxn ang="0">
                  <a:pos x="14" y="86"/>
                </a:cxn>
                <a:cxn ang="0">
                  <a:pos x="14" y="75"/>
                </a:cxn>
                <a:cxn ang="0">
                  <a:pos x="86" y="147"/>
                </a:cxn>
                <a:cxn ang="0">
                  <a:pos x="75" y="147"/>
                </a:cxn>
                <a:cxn ang="0">
                  <a:pos x="147" y="75"/>
                </a:cxn>
              </a:cxnLst>
              <a:rect l="0" t="0" r="r" b="b"/>
              <a:pathLst>
                <a:path w="161" h="161">
                  <a:moveTo>
                    <a:pt x="86" y="158"/>
                  </a:moveTo>
                  <a:cubicBezTo>
                    <a:pt x="83" y="161"/>
                    <a:pt x="78" y="161"/>
                    <a:pt x="75" y="158"/>
                  </a:cubicBezTo>
                  <a:lnTo>
                    <a:pt x="3" y="86"/>
                  </a:lnTo>
                  <a:cubicBezTo>
                    <a:pt x="0" y="83"/>
                    <a:pt x="0" y="78"/>
                    <a:pt x="3" y="75"/>
                  </a:cubicBezTo>
                  <a:lnTo>
                    <a:pt x="75" y="3"/>
                  </a:lnTo>
                  <a:cubicBezTo>
                    <a:pt x="78" y="0"/>
                    <a:pt x="83" y="0"/>
                    <a:pt x="86" y="3"/>
                  </a:cubicBezTo>
                  <a:lnTo>
                    <a:pt x="158" y="75"/>
                  </a:lnTo>
                  <a:cubicBezTo>
                    <a:pt x="161" y="78"/>
                    <a:pt x="161" y="83"/>
                    <a:pt x="158" y="86"/>
                  </a:cubicBezTo>
                  <a:lnTo>
                    <a:pt x="86" y="158"/>
                  </a:lnTo>
                  <a:close/>
                  <a:moveTo>
                    <a:pt x="147" y="75"/>
                  </a:moveTo>
                  <a:lnTo>
                    <a:pt x="147" y="86"/>
                  </a:lnTo>
                  <a:lnTo>
                    <a:pt x="75" y="14"/>
                  </a:lnTo>
                  <a:lnTo>
                    <a:pt x="86" y="14"/>
                  </a:lnTo>
                  <a:lnTo>
                    <a:pt x="14" y="86"/>
                  </a:lnTo>
                  <a:lnTo>
                    <a:pt x="14" y="75"/>
                  </a:lnTo>
                  <a:lnTo>
                    <a:pt x="86" y="147"/>
                  </a:lnTo>
                  <a:lnTo>
                    <a:pt x="75" y="147"/>
                  </a:lnTo>
                  <a:lnTo>
                    <a:pt x="147" y="75"/>
                  </a:lnTo>
                  <a:close/>
                </a:path>
              </a:pathLst>
            </a:custGeom>
            <a:solidFill>
              <a:srgbClr val="F79646"/>
            </a:solidFill>
            <a:ln w="7" cap="flat">
              <a:solidFill>
                <a:srgbClr val="F79646"/>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399" name="Rectangle 115"/>
            <p:cNvSpPr>
              <a:spLocks noChangeArrowheads="1"/>
            </p:cNvSpPr>
            <p:nvPr/>
          </p:nvSpPr>
          <p:spPr bwMode="auto">
            <a:xfrm>
              <a:off x="5595942" y="3076573"/>
              <a:ext cx="795338" cy="2333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F79646"/>
                  </a:solidFill>
                  <a:effectLst/>
                  <a:latin typeface="Times New Roman" pitchFamily="18" charset="0"/>
                  <a:cs typeface="Arial" pitchFamily="34" charset="0"/>
                </a:rPr>
                <a:t>Soil (root)</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400" name="ZoneTexte 399"/>
          <p:cNvSpPr txBox="1"/>
          <p:nvPr/>
        </p:nvSpPr>
        <p:spPr>
          <a:xfrm rot="16200000">
            <a:off x="4440010" y="4060802"/>
            <a:ext cx="1143262" cy="307777"/>
          </a:xfrm>
          <a:prstGeom prst="rect">
            <a:avLst/>
          </a:prstGeom>
          <a:noFill/>
        </p:spPr>
        <p:txBody>
          <a:bodyPr wrap="none" rtlCol="0">
            <a:spAutoFit/>
          </a:bodyPr>
          <a:lstStyle/>
          <a:p>
            <a:r>
              <a:rPr lang="fr-FR" sz="1400" b="1" dirty="0" smtClean="0">
                <a:latin typeface="Times New Roman" pitchFamily="18" charset="0"/>
                <a:cs typeface="Times New Roman" pitchFamily="18" charset="0"/>
              </a:rPr>
              <a:t>UI/g dry </a:t>
            </a:r>
            <a:r>
              <a:rPr lang="fr-FR" sz="1400" b="1" dirty="0" err="1" smtClean="0">
                <a:latin typeface="Times New Roman" pitchFamily="18" charset="0"/>
                <a:cs typeface="Times New Roman" pitchFamily="18" charset="0"/>
              </a:rPr>
              <a:t>soil</a:t>
            </a:r>
            <a:endParaRPr lang="fr-FR" sz="1400" b="1" dirty="0">
              <a:latin typeface="Times New Roman" pitchFamily="18" charset="0"/>
              <a:cs typeface="Times New Roman" pitchFamily="18" charset="0"/>
            </a:endParaRPr>
          </a:p>
        </p:txBody>
      </p:sp>
      <p:grpSp>
        <p:nvGrpSpPr>
          <p:cNvPr id="295" name="Groupe 126"/>
          <p:cNvGrpSpPr/>
          <p:nvPr/>
        </p:nvGrpSpPr>
        <p:grpSpPr>
          <a:xfrm>
            <a:off x="549478" y="785794"/>
            <a:ext cx="4000495" cy="2814637"/>
            <a:chOff x="3925881" y="4043363"/>
            <a:chExt cx="3986212" cy="2814637"/>
          </a:xfrm>
        </p:grpSpPr>
        <p:sp>
          <p:nvSpPr>
            <p:cNvPr id="128" name="Rectangle 7"/>
            <p:cNvSpPr>
              <a:spLocks noChangeArrowheads="1"/>
            </p:cNvSpPr>
            <p:nvPr/>
          </p:nvSpPr>
          <p:spPr bwMode="auto">
            <a:xfrm>
              <a:off x="3992556" y="4148138"/>
              <a:ext cx="3400425" cy="256222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29" name="Freeform 8"/>
            <p:cNvSpPr>
              <a:spLocks noEditPoints="1"/>
            </p:cNvSpPr>
            <p:nvPr/>
          </p:nvSpPr>
          <p:spPr bwMode="auto">
            <a:xfrm>
              <a:off x="3983031" y="4138613"/>
              <a:ext cx="3409950" cy="2581275"/>
            </a:xfrm>
            <a:custGeom>
              <a:avLst/>
              <a:gdLst/>
              <a:ahLst/>
              <a:cxnLst>
                <a:cxn ang="0">
                  <a:pos x="0" y="8"/>
                </a:cxn>
                <a:cxn ang="0">
                  <a:pos x="8" y="0"/>
                </a:cxn>
                <a:cxn ang="0">
                  <a:pos x="5720" y="0"/>
                </a:cxn>
                <a:cxn ang="0">
                  <a:pos x="5728" y="8"/>
                </a:cxn>
                <a:cxn ang="0">
                  <a:pos x="5728" y="4328"/>
                </a:cxn>
                <a:cxn ang="0">
                  <a:pos x="5720" y="4336"/>
                </a:cxn>
                <a:cxn ang="0">
                  <a:pos x="8" y="4336"/>
                </a:cxn>
                <a:cxn ang="0">
                  <a:pos x="0" y="4328"/>
                </a:cxn>
                <a:cxn ang="0">
                  <a:pos x="0" y="8"/>
                </a:cxn>
                <a:cxn ang="0">
                  <a:pos x="16" y="4328"/>
                </a:cxn>
                <a:cxn ang="0">
                  <a:pos x="8" y="4320"/>
                </a:cxn>
                <a:cxn ang="0">
                  <a:pos x="5720" y="4320"/>
                </a:cxn>
                <a:cxn ang="0">
                  <a:pos x="5712" y="4328"/>
                </a:cxn>
                <a:cxn ang="0">
                  <a:pos x="5712" y="8"/>
                </a:cxn>
                <a:cxn ang="0">
                  <a:pos x="5720" y="16"/>
                </a:cxn>
                <a:cxn ang="0">
                  <a:pos x="8" y="16"/>
                </a:cxn>
                <a:cxn ang="0">
                  <a:pos x="16" y="8"/>
                </a:cxn>
                <a:cxn ang="0">
                  <a:pos x="16" y="4328"/>
                </a:cxn>
              </a:cxnLst>
              <a:rect l="0" t="0" r="r" b="b"/>
              <a:pathLst>
                <a:path w="5728" h="4336">
                  <a:moveTo>
                    <a:pt x="0" y="8"/>
                  </a:moveTo>
                  <a:cubicBezTo>
                    <a:pt x="0" y="4"/>
                    <a:pt x="4" y="0"/>
                    <a:pt x="8" y="0"/>
                  </a:cubicBezTo>
                  <a:lnTo>
                    <a:pt x="5720" y="0"/>
                  </a:lnTo>
                  <a:cubicBezTo>
                    <a:pt x="5725" y="0"/>
                    <a:pt x="5728" y="4"/>
                    <a:pt x="5728" y="8"/>
                  </a:cubicBezTo>
                  <a:lnTo>
                    <a:pt x="5728" y="4328"/>
                  </a:lnTo>
                  <a:cubicBezTo>
                    <a:pt x="5728" y="4333"/>
                    <a:pt x="5725" y="4336"/>
                    <a:pt x="5720" y="4336"/>
                  </a:cubicBezTo>
                  <a:lnTo>
                    <a:pt x="8" y="4336"/>
                  </a:lnTo>
                  <a:cubicBezTo>
                    <a:pt x="4" y="4336"/>
                    <a:pt x="0" y="4333"/>
                    <a:pt x="0" y="4328"/>
                  </a:cubicBezTo>
                  <a:lnTo>
                    <a:pt x="0" y="8"/>
                  </a:lnTo>
                  <a:close/>
                  <a:moveTo>
                    <a:pt x="16" y="4328"/>
                  </a:moveTo>
                  <a:lnTo>
                    <a:pt x="8" y="4320"/>
                  </a:lnTo>
                  <a:lnTo>
                    <a:pt x="5720" y="4320"/>
                  </a:lnTo>
                  <a:lnTo>
                    <a:pt x="5712" y="4328"/>
                  </a:lnTo>
                  <a:lnTo>
                    <a:pt x="5712" y="8"/>
                  </a:lnTo>
                  <a:lnTo>
                    <a:pt x="5720" y="16"/>
                  </a:lnTo>
                  <a:lnTo>
                    <a:pt x="8" y="16"/>
                  </a:lnTo>
                  <a:lnTo>
                    <a:pt x="16" y="8"/>
                  </a:lnTo>
                  <a:lnTo>
                    <a:pt x="16" y="4328"/>
                  </a:lnTo>
                  <a:close/>
                </a:path>
              </a:pathLst>
            </a:cu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30" name="Rectangle 9"/>
            <p:cNvSpPr>
              <a:spLocks noChangeArrowheads="1"/>
            </p:cNvSpPr>
            <p:nvPr/>
          </p:nvSpPr>
          <p:spPr bwMode="auto">
            <a:xfrm>
              <a:off x="7383456" y="4148138"/>
              <a:ext cx="19050" cy="2562225"/>
            </a:xfrm>
            <a:prstGeom prst="rect">
              <a:avLst/>
            </a:pr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31" name="Freeform 10"/>
            <p:cNvSpPr>
              <a:spLocks noEditPoints="1"/>
            </p:cNvSpPr>
            <p:nvPr/>
          </p:nvSpPr>
          <p:spPr bwMode="auto">
            <a:xfrm>
              <a:off x="7392981" y="4138613"/>
              <a:ext cx="47625" cy="2581275"/>
            </a:xfrm>
            <a:custGeom>
              <a:avLst/>
              <a:gdLst/>
              <a:ahLst/>
              <a:cxnLst>
                <a:cxn ang="0">
                  <a:pos x="0" y="1614"/>
                </a:cxn>
                <a:cxn ang="0">
                  <a:pos x="30" y="1614"/>
                </a:cxn>
                <a:cxn ang="0">
                  <a:pos x="30" y="1626"/>
                </a:cxn>
                <a:cxn ang="0">
                  <a:pos x="0" y="1626"/>
                </a:cxn>
                <a:cxn ang="0">
                  <a:pos x="0" y="1614"/>
                </a:cxn>
                <a:cxn ang="0">
                  <a:pos x="0" y="1434"/>
                </a:cxn>
                <a:cxn ang="0">
                  <a:pos x="30" y="1434"/>
                </a:cxn>
                <a:cxn ang="0">
                  <a:pos x="30" y="1446"/>
                </a:cxn>
                <a:cxn ang="0">
                  <a:pos x="0" y="1446"/>
                </a:cxn>
                <a:cxn ang="0">
                  <a:pos x="0" y="1434"/>
                </a:cxn>
                <a:cxn ang="0">
                  <a:pos x="0" y="1254"/>
                </a:cxn>
                <a:cxn ang="0">
                  <a:pos x="30" y="1254"/>
                </a:cxn>
                <a:cxn ang="0">
                  <a:pos x="30" y="1266"/>
                </a:cxn>
                <a:cxn ang="0">
                  <a:pos x="0" y="1266"/>
                </a:cxn>
                <a:cxn ang="0">
                  <a:pos x="0" y="1254"/>
                </a:cxn>
                <a:cxn ang="0">
                  <a:pos x="0" y="1074"/>
                </a:cxn>
                <a:cxn ang="0">
                  <a:pos x="30" y="1074"/>
                </a:cxn>
                <a:cxn ang="0">
                  <a:pos x="30" y="1086"/>
                </a:cxn>
                <a:cxn ang="0">
                  <a:pos x="0" y="1086"/>
                </a:cxn>
                <a:cxn ang="0">
                  <a:pos x="0" y="1074"/>
                </a:cxn>
                <a:cxn ang="0">
                  <a:pos x="0" y="894"/>
                </a:cxn>
                <a:cxn ang="0">
                  <a:pos x="30" y="894"/>
                </a:cxn>
                <a:cxn ang="0">
                  <a:pos x="30" y="906"/>
                </a:cxn>
                <a:cxn ang="0">
                  <a:pos x="0" y="906"/>
                </a:cxn>
                <a:cxn ang="0">
                  <a:pos x="0" y="894"/>
                </a:cxn>
                <a:cxn ang="0">
                  <a:pos x="0" y="720"/>
                </a:cxn>
                <a:cxn ang="0">
                  <a:pos x="30" y="720"/>
                </a:cxn>
                <a:cxn ang="0">
                  <a:pos x="30" y="732"/>
                </a:cxn>
                <a:cxn ang="0">
                  <a:pos x="0" y="732"/>
                </a:cxn>
                <a:cxn ang="0">
                  <a:pos x="0" y="720"/>
                </a:cxn>
                <a:cxn ang="0">
                  <a:pos x="0" y="540"/>
                </a:cxn>
                <a:cxn ang="0">
                  <a:pos x="30" y="540"/>
                </a:cxn>
                <a:cxn ang="0">
                  <a:pos x="30" y="552"/>
                </a:cxn>
                <a:cxn ang="0">
                  <a:pos x="0" y="552"/>
                </a:cxn>
                <a:cxn ang="0">
                  <a:pos x="0" y="540"/>
                </a:cxn>
                <a:cxn ang="0">
                  <a:pos x="0" y="360"/>
                </a:cxn>
                <a:cxn ang="0">
                  <a:pos x="30" y="360"/>
                </a:cxn>
                <a:cxn ang="0">
                  <a:pos x="30" y="372"/>
                </a:cxn>
                <a:cxn ang="0">
                  <a:pos x="0" y="372"/>
                </a:cxn>
                <a:cxn ang="0">
                  <a:pos x="0" y="360"/>
                </a:cxn>
                <a:cxn ang="0">
                  <a:pos x="0" y="180"/>
                </a:cxn>
                <a:cxn ang="0">
                  <a:pos x="30" y="180"/>
                </a:cxn>
                <a:cxn ang="0">
                  <a:pos x="30" y="192"/>
                </a:cxn>
                <a:cxn ang="0">
                  <a:pos x="0" y="192"/>
                </a:cxn>
                <a:cxn ang="0">
                  <a:pos x="0" y="180"/>
                </a:cxn>
                <a:cxn ang="0">
                  <a:pos x="0" y="0"/>
                </a:cxn>
                <a:cxn ang="0">
                  <a:pos x="30" y="0"/>
                </a:cxn>
                <a:cxn ang="0">
                  <a:pos x="30" y="12"/>
                </a:cxn>
                <a:cxn ang="0">
                  <a:pos x="0" y="12"/>
                </a:cxn>
                <a:cxn ang="0">
                  <a:pos x="0" y="0"/>
                </a:cxn>
              </a:cxnLst>
              <a:rect l="0" t="0" r="r" b="b"/>
              <a:pathLst>
                <a:path w="30" h="1626">
                  <a:moveTo>
                    <a:pt x="0" y="1614"/>
                  </a:moveTo>
                  <a:lnTo>
                    <a:pt x="30" y="1614"/>
                  </a:lnTo>
                  <a:lnTo>
                    <a:pt x="30" y="1626"/>
                  </a:lnTo>
                  <a:lnTo>
                    <a:pt x="0" y="1626"/>
                  </a:lnTo>
                  <a:lnTo>
                    <a:pt x="0" y="1614"/>
                  </a:lnTo>
                  <a:close/>
                  <a:moveTo>
                    <a:pt x="0" y="1434"/>
                  </a:moveTo>
                  <a:lnTo>
                    <a:pt x="30" y="1434"/>
                  </a:lnTo>
                  <a:lnTo>
                    <a:pt x="30" y="1446"/>
                  </a:lnTo>
                  <a:lnTo>
                    <a:pt x="0" y="1446"/>
                  </a:lnTo>
                  <a:lnTo>
                    <a:pt x="0" y="1434"/>
                  </a:lnTo>
                  <a:close/>
                  <a:moveTo>
                    <a:pt x="0" y="1254"/>
                  </a:moveTo>
                  <a:lnTo>
                    <a:pt x="30" y="1254"/>
                  </a:lnTo>
                  <a:lnTo>
                    <a:pt x="30" y="1266"/>
                  </a:lnTo>
                  <a:lnTo>
                    <a:pt x="0" y="1266"/>
                  </a:lnTo>
                  <a:lnTo>
                    <a:pt x="0" y="1254"/>
                  </a:lnTo>
                  <a:close/>
                  <a:moveTo>
                    <a:pt x="0" y="1074"/>
                  </a:moveTo>
                  <a:lnTo>
                    <a:pt x="30" y="1074"/>
                  </a:lnTo>
                  <a:lnTo>
                    <a:pt x="30" y="1086"/>
                  </a:lnTo>
                  <a:lnTo>
                    <a:pt x="0" y="1086"/>
                  </a:lnTo>
                  <a:lnTo>
                    <a:pt x="0" y="1074"/>
                  </a:lnTo>
                  <a:close/>
                  <a:moveTo>
                    <a:pt x="0" y="894"/>
                  </a:moveTo>
                  <a:lnTo>
                    <a:pt x="30" y="894"/>
                  </a:lnTo>
                  <a:lnTo>
                    <a:pt x="30" y="906"/>
                  </a:lnTo>
                  <a:lnTo>
                    <a:pt x="0" y="906"/>
                  </a:lnTo>
                  <a:lnTo>
                    <a:pt x="0" y="894"/>
                  </a:lnTo>
                  <a:close/>
                  <a:moveTo>
                    <a:pt x="0" y="720"/>
                  </a:moveTo>
                  <a:lnTo>
                    <a:pt x="30" y="720"/>
                  </a:lnTo>
                  <a:lnTo>
                    <a:pt x="30" y="732"/>
                  </a:lnTo>
                  <a:lnTo>
                    <a:pt x="0" y="732"/>
                  </a:lnTo>
                  <a:lnTo>
                    <a:pt x="0" y="720"/>
                  </a:lnTo>
                  <a:close/>
                  <a:moveTo>
                    <a:pt x="0" y="540"/>
                  </a:moveTo>
                  <a:lnTo>
                    <a:pt x="30" y="540"/>
                  </a:lnTo>
                  <a:lnTo>
                    <a:pt x="30" y="552"/>
                  </a:lnTo>
                  <a:lnTo>
                    <a:pt x="0" y="552"/>
                  </a:lnTo>
                  <a:lnTo>
                    <a:pt x="0" y="540"/>
                  </a:lnTo>
                  <a:close/>
                  <a:moveTo>
                    <a:pt x="0" y="360"/>
                  </a:moveTo>
                  <a:lnTo>
                    <a:pt x="30" y="360"/>
                  </a:lnTo>
                  <a:lnTo>
                    <a:pt x="30" y="372"/>
                  </a:lnTo>
                  <a:lnTo>
                    <a:pt x="0" y="372"/>
                  </a:lnTo>
                  <a:lnTo>
                    <a:pt x="0" y="360"/>
                  </a:lnTo>
                  <a:close/>
                  <a:moveTo>
                    <a:pt x="0" y="180"/>
                  </a:moveTo>
                  <a:lnTo>
                    <a:pt x="30" y="180"/>
                  </a:lnTo>
                  <a:lnTo>
                    <a:pt x="30" y="192"/>
                  </a:lnTo>
                  <a:lnTo>
                    <a:pt x="0" y="192"/>
                  </a:lnTo>
                  <a:lnTo>
                    <a:pt x="0" y="180"/>
                  </a:lnTo>
                  <a:close/>
                  <a:moveTo>
                    <a:pt x="0" y="0"/>
                  </a:moveTo>
                  <a:lnTo>
                    <a:pt x="30" y="0"/>
                  </a:lnTo>
                  <a:lnTo>
                    <a:pt x="30" y="12"/>
                  </a:lnTo>
                  <a:lnTo>
                    <a:pt x="0" y="12"/>
                  </a:lnTo>
                  <a:lnTo>
                    <a:pt x="0" y="0"/>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33" name="Freeform 12"/>
            <p:cNvSpPr>
              <a:spLocks noEditPoints="1"/>
            </p:cNvSpPr>
            <p:nvPr/>
          </p:nvSpPr>
          <p:spPr bwMode="auto">
            <a:xfrm>
              <a:off x="3935406" y="4138613"/>
              <a:ext cx="57150" cy="2581275"/>
            </a:xfrm>
            <a:custGeom>
              <a:avLst/>
              <a:gdLst/>
              <a:ahLst/>
              <a:cxnLst>
                <a:cxn ang="0">
                  <a:pos x="0" y="1614"/>
                </a:cxn>
                <a:cxn ang="0">
                  <a:pos x="36" y="1614"/>
                </a:cxn>
                <a:cxn ang="0">
                  <a:pos x="36" y="1626"/>
                </a:cxn>
                <a:cxn ang="0">
                  <a:pos x="0" y="1626"/>
                </a:cxn>
                <a:cxn ang="0">
                  <a:pos x="0" y="1614"/>
                </a:cxn>
                <a:cxn ang="0">
                  <a:pos x="0" y="1345"/>
                </a:cxn>
                <a:cxn ang="0">
                  <a:pos x="36" y="1345"/>
                </a:cxn>
                <a:cxn ang="0">
                  <a:pos x="36" y="1357"/>
                </a:cxn>
                <a:cxn ang="0">
                  <a:pos x="0" y="1357"/>
                </a:cxn>
                <a:cxn ang="0">
                  <a:pos x="0" y="1345"/>
                </a:cxn>
                <a:cxn ang="0">
                  <a:pos x="0" y="1076"/>
                </a:cxn>
                <a:cxn ang="0">
                  <a:pos x="36" y="1076"/>
                </a:cxn>
                <a:cxn ang="0">
                  <a:pos x="36" y="1088"/>
                </a:cxn>
                <a:cxn ang="0">
                  <a:pos x="0" y="1088"/>
                </a:cxn>
                <a:cxn ang="0">
                  <a:pos x="0" y="1076"/>
                </a:cxn>
                <a:cxn ang="0">
                  <a:pos x="0" y="807"/>
                </a:cxn>
                <a:cxn ang="0">
                  <a:pos x="36" y="807"/>
                </a:cxn>
                <a:cxn ang="0">
                  <a:pos x="36" y="819"/>
                </a:cxn>
                <a:cxn ang="0">
                  <a:pos x="0" y="819"/>
                </a:cxn>
                <a:cxn ang="0">
                  <a:pos x="0" y="807"/>
                </a:cxn>
                <a:cxn ang="0">
                  <a:pos x="0" y="538"/>
                </a:cxn>
                <a:cxn ang="0">
                  <a:pos x="36" y="538"/>
                </a:cxn>
                <a:cxn ang="0">
                  <a:pos x="36" y="550"/>
                </a:cxn>
                <a:cxn ang="0">
                  <a:pos x="0" y="550"/>
                </a:cxn>
                <a:cxn ang="0">
                  <a:pos x="0" y="538"/>
                </a:cxn>
                <a:cxn ang="0">
                  <a:pos x="0" y="269"/>
                </a:cxn>
                <a:cxn ang="0">
                  <a:pos x="36" y="269"/>
                </a:cxn>
                <a:cxn ang="0">
                  <a:pos x="36" y="281"/>
                </a:cxn>
                <a:cxn ang="0">
                  <a:pos x="0" y="281"/>
                </a:cxn>
                <a:cxn ang="0">
                  <a:pos x="0" y="269"/>
                </a:cxn>
                <a:cxn ang="0">
                  <a:pos x="0" y="0"/>
                </a:cxn>
                <a:cxn ang="0">
                  <a:pos x="36" y="0"/>
                </a:cxn>
                <a:cxn ang="0">
                  <a:pos x="36" y="12"/>
                </a:cxn>
                <a:cxn ang="0">
                  <a:pos x="0" y="12"/>
                </a:cxn>
                <a:cxn ang="0">
                  <a:pos x="0" y="0"/>
                </a:cxn>
              </a:cxnLst>
              <a:rect l="0" t="0" r="r" b="b"/>
              <a:pathLst>
                <a:path w="36" h="1626">
                  <a:moveTo>
                    <a:pt x="0" y="1614"/>
                  </a:moveTo>
                  <a:lnTo>
                    <a:pt x="36" y="1614"/>
                  </a:lnTo>
                  <a:lnTo>
                    <a:pt x="36" y="1626"/>
                  </a:lnTo>
                  <a:lnTo>
                    <a:pt x="0" y="1626"/>
                  </a:lnTo>
                  <a:lnTo>
                    <a:pt x="0" y="1614"/>
                  </a:lnTo>
                  <a:close/>
                  <a:moveTo>
                    <a:pt x="0" y="1345"/>
                  </a:moveTo>
                  <a:lnTo>
                    <a:pt x="36" y="1345"/>
                  </a:lnTo>
                  <a:lnTo>
                    <a:pt x="36" y="1357"/>
                  </a:lnTo>
                  <a:lnTo>
                    <a:pt x="0" y="1357"/>
                  </a:lnTo>
                  <a:lnTo>
                    <a:pt x="0" y="1345"/>
                  </a:lnTo>
                  <a:close/>
                  <a:moveTo>
                    <a:pt x="0" y="1076"/>
                  </a:moveTo>
                  <a:lnTo>
                    <a:pt x="36" y="1076"/>
                  </a:lnTo>
                  <a:lnTo>
                    <a:pt x="36" y="1088"/>
                  </a:lnTo>
                  <a:lnTo>
                    <a:pt x="0" y="1088"/>
                  </a:lnTo>
                  <a:lnTo>
                    <a:pt x="0" y="1076"/>
                  </a:lnTo>
                  <a:close/>
                  <a:moveTo>
                    <a:pt x="0" y="807"/>
                  </a:moveTo>
                  <a:lnTo>
                    <a:pt x="36" y="807"/>
                  </a:lnTo>
                  <a:lnTo>
                    <a:pt x="36" y="819"/>
                  </a:lnTo>
                  <a:lnTo>
                    <a:pt x="0" y="819"/>
                  </a:lnTo>
                  <a:lnTo>
                    <a:pt x="0" y="807"/>
                  </a:lnTo>
                  <a:close/>
                  <a:moveTo>
                    <a:pt x="0" y="538"/>
                  </a:moveTo>
                  <a:lnTo>
                    <a:pt x="36" y="538"/>
                  </a:lnTo>
                  <a:lnTo>
                    <a:pt x="36" y="550"/>
                  </a:lnTo>
                  <a:lnTo>
                    <a:pt x="0" y="550"/>
                  </a:lnTo>
                  <a:lnTo>
                    <a:pt x="0" y="538"/>
                  </a:lnTo>
                  <a:close/>
                  <a:moveTo>
                    <a:pt x="0" y="269"/>
                  </a:moveTo>
                  <a:lnTo>
                    <a:pt x="36" y="269"/>
                  </a:lnTo>
                  <a:lnTo>
                    <a:pt x="36" y="281"/>
                  </a:lnTo>
                  <a:lnTo>
                    <a:pt x="0" y="281"/>
                  </a:lnTo>
                  <a:lnTo>
                    <a:pt x="0" y="269"/>
                  </a:lnTo>
                  <a:close/>
                  <a:moveTo>
                    <a:pt x="0" y="0"/>
                  </a:moveTo>
                  <a:lnTo>
                    <a:pt x="36" y="0"/>
                  </a:lnTo>
                  <a:lnTo>
                    <a:pt x="36" y="12"/>
                  </a:lnTo>
                  <a:lnTo>
                    <a:pt x="0" y="12"/>
                  </a:lnTo>
                  <a:lnTo>
                    <a:pt x="0" y="0"/>
                  </a:lnTo>
                  <a:close/>
                </a:path>
              </a:pathLst>
            </a:custGeom>
            <a:solidFill>
              <a:srgbClr val="009900"/>
            </a:solidFill>
            <a:ln w="0" cap="flat">
              <a:solidFill>
                <a:srgbClr val="0099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34" name="Rectangle 13"/>
            <p:cNvSpPr>
              <a:spLocks noChangeArrowheads="1"/>
            </p:cNvSpPr>
            <p:nvPr/>
          </p:nvSpPr>
          <p:spPr bwMode="auto">
            <a:xfrm>
              <a:off x="3987793" y="6710363"/>
              <a:ext cx="3400425" cy="9525"/>
            </a:xfrm>
            <a:prstGeom prst="rect">
              <a:avLst/>
            </a:pr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35" name="Freeform 14"/>
            <p:cNvSpPr>
              <a:spLocks noEditPoints="1"/>
            </p:cNvSpPr>
            <p:nvPr/>
          </p:nvSpPr>
          <p:spPr bwMode="auto">
            <a:xfrm>
              <a:off x="3983031" y="6715125"/>
              <a:ext cx="3409950" cy="47625"/>
            </a:xfrm>
            <a:custGeom>
              <a:avLst/>
              <a:gdLst/>
              <a:ahLst/>
              <a:cxnLst>
                <a:cxn ang="0">
                  <a:pos x="6" y="0"/>
                </a:cxn>
                <a:cxn ang="0">
                  <a:pos x="6" y="30"/>
                </a:cxn>
                <a:cxn ang="0">
                  <a:pos x="0" y="30"/>
                </a:cxn>
                <a:cxn ang="0">
                  <a:pos x="0" y="0"/>
                </a:cxn>
                <a:cxn ang="0">
                  <a:pos x="6" y="0"/>
                </a:cxn>
                <a:cxn ang="0">
                  <a:pos x="438" y="0"/>
                </a:cxn>
                <a:cxn ang="0">
                  <a:pos x="438" y="30"/>
                </a:cxn>
                <a:cxn ang="0">
                  <a:pos x="432" y="30"/>
                </a:cxn>
                <a:cxn ang="0">
                  <a:pos x="432" y="0"/>
                </a:cxn>
                <a:cxn ang="0">
                  <a:pos x="438" y="0"/>
                </a:cxn>
                <a:cxn ang="0">
                  <a:pos x="864" y="0"/>
                </a:cxn>
                <a:cxn ang="0">
                  <a:pos x="864" y="30"/>
                </a:cxn>
                <a:cxn ang="0">
                  <a:pos x="858" y="30"/>
                </a:cxn>
                <a:cxn ang="0">
                  <a:pos x="858" y="0"/>
                </a:cxn>
                <a:cxn ang="0">
                  <a:pos x="864" y="0"/>
                </a:cxn>
                <a:cxn ang="0">
                  <a:pos x="1296" y="0"/>
                </a:cxn>
                <a:cxn ang="0">
                  <a:pos x="1296" y="30"/>
                </a:cxn>
                <a:cxn ang="0">
                  <a:pos x="1290" y="30"/>
                </a:cxn>
                <a:cxn ang="0">
                  <a:pos x="1290" y="0"/>
                </a:cxn>
                <a:cxn ang="0">
                  <a:pos x="1296" y="0"/>
                </a:cxn>
                <a:cxn ang="0">
                  <a:pos x="1722" y="0"/>
                </a:cxn>
                <a:cxn ang="0">
                  <a:pos x="1722" y="30"/>
                </a:cxn>
                <a:cxn ang="0">
                  <a:pos x="1716" y="30"/>
                </a:cxn>
                <a:cxn ang="0">
                  <a:pos x="1716" y="0"/>
                </a:cxn>
                <a:cxn ang="0">
                  <a:pos x="1722" y="0"/>
                </a:cxn>
                <a:cxn ang="0">
                  <a:pos x="2148" y="0"/>
                </a:cxn>
                <a:cxn ang="0">
                  <a:pos x="2148" y="30"/>
                </a:cxn>
                <a:cxn ang="0">
                  <a:pos x="2142" y="30"/>
                </a:cxn>
                <a:cxn ang="0">
                  <a:pos x="2142" y="0"/>
                </a:cxn>
                <a:cxn ang="0">
                  <a:pos x="2148" y="0"/>
                </a:cxn>
              </a:cxnLst>
              <a:rect l="0" t="0" r="r" b="b"/>
              <a:pathLst>
                <a:path w="2148" h="30">
                  <a:moveTo>
                    <a:pt x="6" y="0"/>
                  </a:moveTo>
                  <a:lnTo>
                    <a:pt x="6" y="30"/>
                  </a:lnTo>
                  <a:lnTo>
                    <a:pt x="0" y="30"/>
                  </a:lnTo>
                  <a:lnTo>
                    <a:pt x="0" y="0"/>
                  </a:lnTo>
                  <a:lnTo>
                    <a:pt x="6" y="0"/>
                  </a:lnTo>
                  <a:close/>
                  <a:moveTo>
                    <a:pt x="438" y="0"/>
                  </a:moveTo>
                  <a:lnTo>
                    <a:pt x="438" y="30"/>
                  </a:lnTo>
                  <a:lnTo>
                    <a:pt x="432" y="30"/>
                  </a:lnTo>
                  <a:lnTo>
                    <a:pt x="432" y="0"/>
                  </a:lnTo>
                  <a:lnTo>
                    <a:pt x="438" y="0"/>
                  </a:lnTo>
                  <a:close/>
                  <a:moveTo>
                    <a:pt x="864" y="0"/>
                  </a:moveTo>
                  <a:lnTo>
                    <a:pt x="864" y="30"/>
                  </a:lnTo>
                  <a:lnTo>
                    <a:pt x="858" y="30"/>
                  </a:lnTo>
                  <a:lnTo>
                    <a:pt x="858" y="0"/>
                  </a:lnTo>
                  <a:lnTo>
                    <a:pt x="864" y="0"/>
                  </a:lnTo>
                  <a:close/>
                  <a:moveTo>
                    <a:pt x="1296" y="0"/>
                  </a:moveTo>
                  <a:lnTo>
                    <a:pt x="1296" y="30"/>
                  </a:lnTo>
                  <a:lnTo>
                    <a:pt x="1290" y="30"/>
                  </a:lnTo>
                  <a:lnTo>
                    <a:pt x="1290" y="0"/>
                  </a:lnTo>
                  <a:lnTo>
                    <a:pt x="1296" y="0"/>
                  </a:lnTo>
                  <a:close/>
                  <a:moveTo>
                    <a:pt x="1722" y="0"/>
                  </a:moveTo>
                  <a:lnTo>
                    <a:pt x="1722" y="30"/>
                  </a:lnTo>
                  <a:lnTo>
                    <a:pt x="1716" y="30"/>
                  </a:lnTo>
                  <a:lnTo>
                    <a:pt x="1716" y="0"/>
                  </a:lnTo>
                  <a:lnTo>
                    <a:pt x="1722" y="0"/>
                  </a:lnTo>
                  <a:close/>
                  <a:moveTo>
                    <a:pt x="2148" y="0"/>
                  </a:moveTo>
                  <a:lnTo>
                    <a:pt x="2148" y="30"/>
                  </a:lnTo>
                  <a:lnTo>
                    <a:pt x="2142" y="30"/>
                  </a:lnTo>
                  <a:lnTo>
                    <a:pt x="2142" y="0"/>
                  </a:lnTo>
                  <a:lnTo>
                    <a:pt x="2148" y="0"/>
                  </a:lnTo>
                  <a:close/>
                </a:path>
              </a:pathLst>
            </a:cu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36" name="Freeform 15"/>
            <p:cNvSpPr>
              <a:spLocks noEditPoints="1"/>
            </p:cNvSpPr>
            <p:nvPr/>
          </p:nvSpPr>
          <p:spPr bwMode="auto">
            <a:xfrm>
              <a:off x="3968743" y="6029325"/>
              <a:ext cx="57150" cy="104775"/>
            </a:xfrm>
            <a:custGeom>
              <a:avLst/>
              <a:gdLst/>
              <a:ahLst/>
              <a:cxnLst>
                <a:cxn ang="0">
                  <a:pos x="18" y="66"/>
                </a:cxn>
                <a:cxn ang="0">
                  <a:pos x="18" y="33"/>
                </a:cxn>
                <a:cxn ang="0">
                  <a:pos x="18" y="0"/>
                </a:cxn>
                <a:cxn ang="0">
                  <a:pos x="18" y="66"/>
                </a:cxn>
                <a:cxn ang="0">
                  <a:pos x="0" y="66"/>
                </a:cxn>
                <a:cxn ang="0">
                  <a:pos x="36" y="66"/>
                </a:cxn>
                <a:cxn ang="0">
                  <a:pos x="0" y="66"/>
                </a:cxn>
                <a:cxn ang="0">
                  <a:pos x="0" y="0"/>
                </a:cxn>
                <a:cxn ang="0">
                  <a:pos x="36" y="0"/>
                </a:cxn>
                <a:cxn ang="0">
                  <a:pos x="0" y="0"/>
                </a:cxn>
              </a:cxnLst>
              <a:rect l="0" t="0" r="r" b="b"/>
              <a:pathLst>
                <a:path w="36" h="66">
                  <a:moveTo>
                    <a:pt x="18" y="66"/>
                  </a:moveTo>
                  <a:lnTo>
                    <a:pt x="18" y="33"/>
                  </a:lnTo>
                  <a:lnTo>
                    <a:pt x="18" y="0"/>
                  </a:lnTo>
                  <a:lnTo>
                    <a:pt x="18" y="66"/>
                  </a:lnTo>
                  <a:close/>
                  <a:moveTo>
                    <a:pt x="0" y="66"/>
                  </a:moveTo>
                  <a:lnTo>
                    <a:pt x="36" y="66"/>
                  </a:lnTo>
                  <a:lnTo>
                    <a:pt x="0" y="66"/>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37" name="Freeform 16"/>
            <p:cNvSpPr>
              <a:spLocks noEditPoints="1"/>
            </p:cNvSpPr>
            <p:nvPr/>
          </p:nvSpPr>
          <p:spPr bwMode="auto">
            <a:xfrm>
              <a:off x="3968743" y="6024563"/>
              <a:ext cx="57150" cy="114300"/>
            </a:xfrm>
            <a:custGeom>
              <a:avLst/>
              <a:gdLst/>
              <a:ahLst/>
              <a:cxnLst>
                <a:cxn ang="0">
                  <a:pos x="15" y="69"/>
                </a:cxn>
                <a:cxn ang="0">
                  <a:pos x="15" y="36"/>
                </a:cxn>
                <a:cxn ang="0">
                  <a:pos x="15" y="3"/>
                </a:cxn>
                <a:cxn ang="0">
                  <a:pos x="21" y="3"/>
                </a:cxn>
                <a:cxn ang="0">
                  <a:pos x="21" y="36"/>
                </a:cxn>
                <a:cxn ang="0">
                  <a:pos x="21" y="69"/>
                </a:cxn>
                <a:cxn ang="0">
                  <a:pos x="15" y="69"/>
                </a:cxn>
                <a:cxn ang="0">
                  <a:pos x="0" y="66"/>
                </a:cxn>
                <a:cxn ang="0">
                  <a:pos x="36" y="66"/>
                </a:cxn>
                <a:cxn ang="0">
                  <a:pos x="36" y="72"/>
                </a:cxn>
                <a:cxn ang="0">
                  <a:pos x="0" y="72"/>
                </a:cxn>
                <a:cxn ang="0">
                  <a:pos x="0" y="66"/>
                </a:cxn>
                <a:cxn ang="0">
                  <a:pos x="0" y="0"/>
                </a:cxn>
                <a:cxn ang="0">
                  <a:pos x="36" y="0"/>
                </a:cxn>
                <a:cxn ang="0">
                  <a:pos x="36" y="6"/>
                </a:cxn>
                <a:cxn ang="0">
                  <a:pos x="0" y="6"/>
                </a:cxn>
                <a:cxn ang="0">
                  <a:pos x="0" y="0"/>
                </a:cxn>
              </a:cxnLst>
              <a:rect l="0" t="0" r="r" b="b"/>
              <a:pathLst>
                <a:path w="36" h="72">
                  <a:moveTo>
                    <a:pt x="15" y="69"/>
                  </a:moveTo>
                  <a:lnTo>
                    <a:pt x="15" y="36"/>
                  </a:lnTo>
                  <a:lnTo>
                    <a:pt x="15" y="3"/>
                  </a:lnTo>
                  <a:lnTo>
                    <a:pt x="21" y="3"/>
                  </a:lnTo>
                  <a:lnTo>
                    <a:pt x="21" y="36"/>
                  </a:lnTo>
                  <a:lnTo>
                    <a:pt x="21" y="69"/>
                  </a:lnTo>
                  <a:lnTo>
                    <a:pt x="15" y="69"/>
                  </a:lnTo>
                  <a:close/>
                  <a:moveTo>
                    <a:pt x="0" y="66"/>
                  </a:moveTo>
                  <a:lnTo>
                    <a:pt x="36" y="66"/>
                  </a:lnTo>
                  <a:lnTo>
                    <a:pt x="36" y="72"/>
                  </a:lnTo>
                  <a:lnTo>
                    <a:pt x="0" y="72"/>
                  </a:lnTo>
                  <a:lnTo>
                    <a:pt x="0" y="66"/>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38" name="Freeform 17"/>
            <p:cNvSpPr>
              <a:spLocks noEditPoints="1"/>
            </p:cNvSpPr>
            <p:nvPr/>
          </p:nvSpPr>
          <p:spPr bwMode="auto">
            <a:xfrm>
              <a:off x="5073643" y="4838700"/>
              <a:ext cx="57150" cy="457200"/>
            </a:xfrm>
            <a:custGeom>
              <a:avLst/>
              <a:gdLst/>
              <a:ahLst/>
              <a:cxnLst>
                <a:cxn ang="0">
                  <a:pos x="18" y="288"/>
                </a:cxn>
                <a:cxn ang="0">
                  <a:pos x="18" y="144"/>
                </a:cxn>
                <a:cxn ang="0">
                  <a:pos x="18" y="0"/>
                </a:cxn>
                <a:cxn ang="0">
                  <a:pos x="18" y="288"/>
                </a:cxn>
                <a:cxn ang="0">
                  <a:pos x="0" y="288"/>
                </a:cxn>
                <a:cxn ang="0">
                  <a:pos x="36" y="288"/>
                </a:cxn>
                <a:cxn ang="0">
                  <a:pos x="0" y="288"/>
                </a:cxn>
                <a:cxn ang="0">
                  <a:pos x="0" y="0"/>
                </a:cxn>
                <a:cxn ang="0">
                  <a:pos x="36" y="0"/>
                </a:cxn>
                <a:cxn ang="0">
                  <a:pos x="0" y="0"/>
                </a:cxn>
              </a:cxnLst>
              <a:rect l="0" t="0" r="r" b="b"/>
              <a:pathLst>
                <a:path w="36" h="288">
                  <a:moveTo>
                    <a:pt x="18" y="288"/>
                  </a:moveTo>
                  <a:lnTo>
                    <a:pt x="18" y="144"/>
                  </a:lnTo>
                  <a:lnTo>
                    <a:pt x="18" y="0"/>
                  </a:lnTo>
                  <a:lnTo>
                    <a:pt x="18" y="288"/>
                  </a:lnTo>
                  <a:close/>
                  <a:moveTo>
                    <a:pt x="0" y="288"/>
                  </a:moveTo>
                  <a:lnTo>
                    <a:pt x="36" y="288"/>
                  </a:lnTo>
                  <a:lnTo>
                    <a:pt x="0" y="288"/>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39" name="Freeform 18"/>
            <p:cNvSpPr>
              <a:spLocks noEditPoints="1"/>
            </p:cNvSpPr>
            <p:nvPr/>
          </p:nvSpPr>
          <p:spPr bwMode="auto">
            <a:xfrm>
              <a:off x="5073643" y="4833938"/>
              <a:ext cx="57150" cy="466725"/>
            </a:xfrm>
            <a:custGeom>
              <a:avLst/>
              <a:gdLst/>
              <a:ahLst/>
              <a:cxnLst>
                <a:cxn ang="0">
                  <a:pos x="15" y="291"/>
                </a:cxn>
                <a:cxn ang="0">
                  <a:pos x="15" y="147"/>
                </a:cxn>
                <a:cxn ang="0">
                  <a:pos x="15" y="3"/>
                </a:cxn>
                <a:cxn ang="0">
                  <a:pos x="21" y="3"/>
                </a:cxn>
                <a:cxn ang="0">
                  <a:pos x="21" y="147"/>
                </a:cxn>
                <a:cxn ang="0">
                  <a:pos x="21" y="291"/>
                </a:cxn>
                <a:cxn ang="0">
                  <a:pos x="15" y="291"/>
                </a:cxn>
                <a:cxn ang="0">
                  <a:pos x="0" y="288"/>
                </a:cxn>
                <a:cxn ang="0">
                  <a:pos x="36" y="288"/>
                </a:cxn>
                <a:cxn ang="0">
                  <a:pos x="36" y="294"/>
                </a:cxn>
                <a:cxn ang="0">
                  <a:pos x="0" y="294"/>
                </a:cxn>
                <a:cxn ang="0">
                  <a:pos x="0" y="288"/>
                </a:cxn>
                <a:cxn ang="0">
                  <a:pos x="0" y="0"/>
                </a:cxn>
                <a:cxn ang="0">
                  <a:pos x="36" y="0"/>
                </a:cxn>
                <a:cxn ang="0">
                  <a:pos x="36" y="6"/>
                </a:cxn>
                <a:cxn ang="0">
                  <a:pos x="0" y="6"/>
                </a:cxn>
                <a:cxn ang="0">
                  <a:pos x="0" y="0"/>
                </a:cxn>
              </a:cxnLst>
              <a:rect l="0" t="0" r="r" b="b"/>
              <a:pathLst>
                <a:path w="36" h="294">
                  <a:moveTo>
                    <a:pt x="15" y="291"/>
                  </a:moveTo>
                  <a:lnTo>
                    <a:pt x="15" y="147"/>
                  </a:lnTo>
                  <a:lnTo>
                    <a:pt x="15" y="3"/>
                  </a:lnTo>
                  <a:lnTo>
                    <a:pt x="21" y="3"/>
                  </a:lnTo>
                  <a:lnTo>
                    <a:pt x="21" y="147"/>
                  </a:lnTo>
                  <a:lnTo>
                    <a:pt x="21" y="291"/>
                  </a:lnTo>
                  <a:lnTo>
                    <a:pt x="15" y="291"/>
                  </a:lnTo>
                  <a:close/>
                  <a:moveTo>
                    <a:pt x="0" y="288"/>
                  </a:moveTo>
                  <a:lnTo>
                    <a:pt x="36" y="288"/>
                  </a:lnTo>
                  <a:lnTo>
                    <a:pt x="36" y="294"/>
                  </a:lnTo>
                  <a:lnTo>
                    <a:pt x="0" y="294"/>
                  </a:lnTo>
                  <a:lnTo>
                    <a:pt x="0" y="288"/>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40" name="Freeform 19"/>
            <p:cNvSpPr>
              <a:spLocks noEditPoints="1"/>
            </p:cNvSpPr>
            <p:nvPr/>
          </p:nvSpPr>
          <p:spPr bwMode="auto">
            <a:xfrm>
              <a:off x="5797543" y="4457700"/>
              <a:ext cx="57150" cy="390525"/>
            </a:xfrm>
            <a:custGeom>
              <a:avLst/>
              <a:gdLst/>
              <a:ahLst/>
              <a:cxnLst>
                <a:cxn ang="0">
                  <a:pos x="18" y="246"/>
                </a:cxn>
                <a:cxn ang="0">
                  <a:pos x="18" y="123"/>
                </a:cxn>
                <a:cxn ang="0">
                  <a:pos x="18" y="0"/>
                </a:cxn>
                <a:cxn ang="0">
                  <a:pos x="18" y="246"/>
                </a:cxn>
                <a:cxn ang="0">
                  <a:pos x="0" y="246"/>
                </a:cxn>
                <a:cxn ang="0">
                  <a:pos x="36" y="246"/>
                </a:cxn>
                <a:cxn ang="0">
                  <a:pos x="0" y="246"/>
                </a:cxn>
                <a:cxn ang="0">
                  <a:pos x="0" y="0"/>
                </a:cxn>
                <a:cxn ang="0">
                  <a:pos x="36" y="0"/>
                </a:cxn>
                <a:cxn ang="0">
                  <a:pos x="0" y="0"/>
                </a:cxn>
              </a:cxnLst>
              <a:rect l="0" t="0" r="r" b="b"/>
              <a:pathLst>
                <a:path w="36" h="246">
                  <a:moveTo>
                    <a:pt x="18" y="246"/>
                  </a:moveTo>
                  <a:lnTo>
                    <a:pt x="18" y="123"/>
                  </a:lnTo>
                  <a:lnTo>
                    <a:pt x="18" y="0"/>
                  </a:lnTo>
                  <a:lnTo>
                    <a:pt x="18" y="246"/>
                  </a:lnTo>
                  <a:close/>
                  <a:moveTo>
                    <a:pt x="0" y="246"/>
                  </a:moveTo>
                  <a:lnTo>
                    <a:pt x="36" y="246"/>
                  </a:lnTo>
                  <a:lnTo>
                    <a:pt x="0" y="246"/>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41" name="Freeform 20"/>
            <p:cNvSpPr>
              <a:spLocks noEditPoints="1"/>
            </p:cNvSpPr>
            <p:nvPr/>
          </p:nvSpPr>
          <p:spPr bwMode="auto">
            <a:xfrm>
              <a:off x="5797543" y="4452938"/>
              <a:ext cx="57150" cy="400050"/>
            </a:xfrm>
            <a:custGeom>
              <a:avLst/>
              <a:gdLst/>
              <a:ahLst/>
              <a:cxnLst>
                <a:cxn ang="0">
                  <a:pos x="15" y="249"/>
                </a:cxn>
                <a:cxn ang="0">
                  <a:pos x="15" y="126"/>
                </a:cxn>
                <a:cxn ang="0">
                  <a:pos x="15" y="3"/>
                </a:cxn>
                <a:cxn ang="0">
                  <a:pos x="21" y="3"/>
                </a:cxn>
                <a:cxn ang="0">
                  <a:pos x="21" y="126"/>
                </a:cxn>
                <a:cxn ang="0">
                  <a:pos x="21" y="249"/>
                </a:cxn>
                <a:cxn ang="0">
                  <a:pos x="15" y="249"/>
                </a:cxn>
                <a:cxn ang="0">
                  <a:pos x="0" y="246"/>
                </a:cxn>
                <a:cxn ang="0">
                  <a:pos x="36" y="246"/>
                </a:cxn>
                <a:cxn ang="0">
                  <a:pos x="36" y="252"/>
                </a:cxn>
                <a:cxn ang="0">
                  <a:pos x="0" y="252"/>
                </a:cxn>
                <a:cxn ang="0">
                  <a:pos x="0" y="246"/>
                </a:cxn>
                <a:cxn ang="0">
                  <a:pos x="0" y="0"/>
                </a:cxn>
                <a:cxn ang="0">
                  <a:pos x="36" y="0"/>
                </a:cxn>
                <a:cxn ang="0">
                  <a:pos x="36" y="6"/>
                </a:cxn>
                <a:cxn ang="0">
                  <a:pos x="0" y="6"/>
                </a:cxn>
                <a:cxn ang="0">
                  <a:pos x="0" y="0"/>
                </a:cxn>
              </a:cxnLst>
              <a:rect l="0" t="0" r="r" b="b"/>
              <a:pathLst>
                <a:path w="36" h="252">
                  <a:moveTo>
                    <a:pt x="15" y="249"/>
                  </a:moveTo>
                  <a:lnTo>
                    <a:pt x="15" y="126"/>
                  </a:lnTo>
                  <a:lnTo>
                    <a:pt x="15" y="3"/>
                  </a:lnTo>
                  <a:lnTo>
                    <a:pt x="21" y="3"/>
                  </a:lnTo>
                  <a:lnTo>
                    <a:pt x="21" y="126"/>
                  </a:lnTo>
                  <a:lnTo>
                    <a:pt x="21" y="249"/>
                  </a:lnTo>
                  <a:lnTo>
                    <a:pt x="15" y="249"/>
                  </a:lnTo>
                  <a:close/>
                  <a:moveTo>
                    <a:pt x="0" y="246"/>
                  </a:moveTo>
                  <a:lnTo>
                    <a:pt x="36" y="246"/>
                  </a:lnTo>
                  <a:lnTo>
                    <a:pt x="36" y="252"/>
                  </a:lnTo>
                  <a:lnTo>
                    <a:pt x="0" y="252"/>
                  </a:lnTo>
                  <a:lnTo>
                    <a:pt x="0" y="246"/>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42" name="Freeform 21"/>
            <p:cNvSpPr>
              <a:spLocks noEditPoints="1"/>
            </p:cNvSpPr>
            <p:nvPr/>
          </p:nvSpPr>
          <p:spPr bwMode="auto">
            <a:xfrm>
              <a:off x="6254743" y="5448300"/>
              <a:ext cx="57150" cy="57150"/>
            </a:xfrm>
            <a:custGeom>
              <a:avLst/>
              <a:gdLst/>
              <a:ahLst/>
              <a:cxnLst>
                <a:cxn ang="0">
                  <a:pos x="18" y="36"/>
                </a:cxn>
                <a:cxn ang="0">
                  <a:pos x="18" y="18"/>
                </a:cxn>
                <a:cxn ang="0">
                  <a:pos x="18" y="0"/>
                </a:cxn>
                <a:cxn ang="0">
                  <a:pos x="18" y="36"/>
                </a:cxn>
                <a:cxn ang="0">
                  <a:pos x="0" y="36"/>
                </a:cxn>
                <a:cxn ang="0">
                  <a:pos x="36" y="36"/>
                </a:cxn>
                <a:cxn ang="0">
                  <a:pos x="0" y="36"/>
                </a:cxn>
                <a:cxn ang="0">
                  <a:pos x="0" y="0"/>
                </a:cxn>
                <a:cxn ang="0">
                  <a:pos x="36" y="0"/>
                </a:cxn>
                <a:cxn ang="0">
                  <a:pos x="0" y="0"/>
                </a:cxn>
              </a:cxnLst>
              <a:rect l="0" t="0" r="r" b="b"/>
              <a:pathLst>
                <a:path w="36" h="36">
                  <a:moveTo>
                    <a:pt x="18" y="36"/>
                  </a:moveTo>
                  <a:lnTo>
                    <a:pt x="18" y="18"/>
                  </a:lnTo>
                  <a:lnTo>
                    <a:pt x="18" y="0"/>
                  </a:lnTo>
                  <a:lnTo>
                    <a:pt x="18" y="36"/>
                  </a:lnTo>
                  <a:close/>
                  <a:moveTo>
                    <a:pt x="0" y="36"/>
                  </a:moveTo>
                  <a:lnTo>
                    <a:pt x="36" y="36"/>
                  </a:lnTo>
                  <a:lnTo>
                    <a:pt x="0" y="36"/>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43" name="Freeform 22"/>
            <p:cNvSpPr>
              <a:spLocks noEditPoints="1"/>
            </p:cNvSpPr>
            <p:nvPr/>
          </p:nvSpPr>
          <p:spPr bwMode="auto">
            <a:xfrm>
              <a:off x="6254743" y="5443538"/>
              <a:ext cx="57150" cy="66675"/>
            </a:xfrm>
            <a:custGeom>
              <a:avLst/>
              <a:gdLst/>
              <a:ahLst/>
              <a:cxnLst>
                <a:cxn ang="0">
                  <a:pos x="15" y="39"/>
                </a:cxn>
                <a:cxn ang="0">
                  <a:pos x="15" y="21"/>
                </a:cxn>
                <a:cxn ang="0">
                  <a:pos x="15" y="3"/>
                </a:cxn>
                <a:cxn ang="0">
                  <a:pos x="21" y="3"/>
                </a:cxn>
                <a:cxn ang="0">
                  <a:pos x="21" y="21"/>
                </a:cxn>
                <a:cxn ang="0">
                  <a:pos x="21" y="39"/>
                </a:cxn>
                <a:cxn ang="0">
                  <a:pos x="15" y="39"/>
                </a:cxn>
                <a:cxn ang="0">
                  <a:pos x="0" y="36"/>
                </a:cxn>
                <a:cxn ang="0">
                  <a:pos x="36" y="36"/>
                </a:cxn>
                <a:cxn ang="0">
                  <a:pos x="36" y="42"/>
                </a:cxn>
                <a:cxn ang="0">
                  <a:pos x="0" y="42"/>
                </a:cxn>
                <a:cxn ang="0">
                  <a:pos x="0" y="36"/>
                </a:cxn>
                <a:cxn ang="0">
                  <a:pos x="0" y="0"/>
                </a:cxn>
                <a:cxn ang="0">
                  <a:pos x="36" y="0"/>
                </a:cxn>
                <a:cxn ang="0">
                  <a:pos x="36" y="6"/>
                </a:cxn>
                <a:cxn ang="0">
                  <a:pos x="0" y="6"/>
                </a:cxn>
                <a:cxn ang="0">
                  <a:pos x="0" y="0"/>
                </a:cxn>
              </a:cxnLst>
              <a:rect l="0" t="0" r="r" b="b"/>
              <a:pathLst>
                <a:path w="36" h="42">
                  <a:moveTo>
                    <a:pt x="15" y="39"/>
                  </a:moveTo>
                  <a:lnTo>
                    <a:pt x="15" y="21"/>
                  </a:lnTo>
                  <a:lnTo>
                    <a:pt x="15" y="3"/>
                  </a:lnTo>
                  <a:lnTo>
                    <a:pt x="21" y="3"/>
                  </a:lnTo>
                  <a:lnTo>
                    <a:pt x="21" y="21"/>
                  </a:lnTo>
                  <a:lnTo>
                    <a:pt x="21" y="39"/>
                  </a:lnTo>
                  <a:lnTo>
                    <a:pt x="15" y="39"/>
                  </a:lnTo>
                  <a:close/>
                  <a:moveTo>
                    <a:pt x="0" y="36"/>
                  </a:moveTo>
                  <a:lnTo>
                    <a:pt x="36" y="36"/>
                  </a:lnTo>
                  <a:lnTo>
                    <a:pt x="36" y="42"/>
                  </a:lnTo>
                  <a:lnTo>
                    <a:pt x="0" y="42"/>
                  </a:lnTo>
                  <a:lnTo>
                    <a:pt x="0" y="36"/>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44" name="Freeform 23"/>
            <p:cNvSpPr>
              <a:spLocks noEditPoints="1"/>
            </p:cNvSpPr>
            <p:nvPr/>
          </p:nvSpPr>
          <p:spPr bwMode="auto">
            <a:xfrm>
              <a:off x="6435718" y="5629275"/>
              <a:ext cx="57150" cy="238125"/>
            </a:xfrm>
            <a:custGeom>
              <a:avLst/>
              <a:gdLst/>
              <a:ahLst/>
              <a:cxnLst>
                <a:cxn ang="0">
                  <a:pos x="18" y="150"/>
                </a:cxn>
                <a:cxn ang="0">
                  <a:pos x="18" y="75"/>
                </a:cxn>
                <a:cxn ang="0">
                  <a:pos x="18" y="0"/>
                </a:cxn>
                <a:cxn ang="0">
                  <a:pos x="18" y="150"/>
                </a:cxn>
                <a:cxn ang="0">
                  <a:pos x="0" y="150"/>
                </a:cxn>
                <a:cxn ang="0">
                  <a:pos x="36" y="150"/>
                </a:cxn>
                <a:cxn ang="0">
                  <a:pos x="0" y="150"/>
                </a:cxn>
                <a:cxn ang="0">
                  <a:pos x="0" y="0"/>
                </a:cxn>
                <a:cxn ang="0">
                  <a:pos x="36" y="0"/>
                </a:cxn>
                <a:cxn ang="0">
                  <a:pos x="0" y="0"/>
                </a:cxn>
              </a:cxnLst>
              <a:rect l="0" t="0" r="r" b="b"/>
              <a:pathLst>
                <a:path w="36" h="150">
                  <a:moveTo>
                    <a:pt x="18" y="150"/>
                  </a:moveTo>
                  <a:lnTo>
                    <a:pt x="18" y="75"/>
                  </a:lnTo>
                  <a:lnTo>
                    <a:pt x="18" y="0"/>
                  </a:lnTo>
                  <a:lnTo>
                    <a:pt x="18" y="150"/>
                  </a:lnTo>
                  <a:close/>
                  <a:moveTo>
                    <a:pt x="0" y="150"/>
                  </a:moveTo>
                  <a:lnTo>
                    <a:pt x="36" y="150"/>
                  </a:lnTo>
                  <a:lnTo>
                    <a:pt x="0" y="150"/>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45" name="Freeform 24"/>
            <p:cNvSpPr>
              <a:spLocks noEditPoints="1"/>
            </p:cNvSpPr>
            <p:nvPr/>
          </p:nvSpPr>
          <p:spPr bwMode="auto">
            <a:xfrm>
              <a:off x="6435718" y="5624513"/>
              <a:ext cx="57150" cy="247650"/>
            </a:xfrm>
            <a:custGeom>
              <a:avLst/>
              <a:gdLst/>
              <a:ahLst/>
              <a:cxnLst>
                <a:cxn ang="0">
                  <a:pos x="15" y="153"/>
                </a:cxn>
                <a:cxn ang="0">
                  <a:pos x="15" y="78"/>
                </a:cxn>
                <a:cxn ang="0">
                  <a:pos x="15" y="3"/>
                </a:cxn>
                <a:cxn ang="0">
                  <a:pos x="21" y="3"/>
                </a:cxn>
                <a:cxn ang="0">
                  <a:pos x="21" y="78"/>
                </a:cxn>
                <a:cxn ang="0">
                  <a:pos x="21" y="153"/>
                </a:cxn>
                <a:cxn ang="0">
                  <a:pos x="15" y="153"/>
                </a:cxn>
                <a:cxn ang="0">
                  <a:pos x="0" y="150"/>
                </a:cxn>
                <a:cxn ang="0">
                  <a:pos x="36" y="150"/>
                </a:cxn>
                <a:cxn ang="0">
                  <a:pos x="36" y="156"/>
                </a:cxn>
                <a:cxn ang="0">
                  <a:pos x="0" y="156"/>
                </a:cxn>
                <a:cxn ang="0">
                  <a:pos x="0" y="150"/>
                </a:cxn>
                <a:cxn ang="0">
                  <a:pos x="0" y="0"/>
                </a:cxn>
                <a:cxn ang="0">
                  <a:pos x="36" y="0"/>
                </a:cxn>
                <a:cxn ang="0">
                  <a:pos x="36" y="6"/>
                </a:cxn>
                <a:cxn ang="0">
                  <a:pos x="0" y="6"/>
                </a:cxn>
                <a:cxn ang="0">
                  <a:pos x="0" y="0"/>
                </a:cxn>
              </a:cxnLst>
              <a:rect l="0" t="0" r="r" b="b"/>
              <a:pathLst>
                <a:path w="36" h="156">
                  <a:moveTo>
                    <a:pt x="15" y="153"/>
                  </a:moveTo>
                  <a:lnTo>
                    <a:pt x="15" y="78"/>
                  </a:lnTo>
                  <a:lnTo>
                    <a:pt x="15" y="3"/>
                  </a:lnTo>
                  <a:lnTo>
                    <a:pt x="21" y="3"/>
                  </a:lnTo>
                  <a:lnTo>
                    <a:pt x="21" y="78"/>
                  </a:lnTo>
                  <a:lnTo>
                    <a:pt x="21" y="153"/>
                  </a:lnTo>
                  <a:lnTo>
                    <a:pt x="15" y="153"/>
                  </a:lnTo>
                  <a:close/>
                  <a:moveTo>
                    <a:pt x="0" y="150"/>
                  </a:moveTo>
                  <a:lnTo>
                    <a:pt x="36" y="150"/>
                  </a:lnTo>
                  <a:lnTo>
                    <a:pt x="36" y="156"/>
                  </a:lnTo>
                  <a:lnTo>
                    <a:pt x="0" y="156"/>
                  </a:lnTo>
                  <a:lnTo>
                    <a:pt x="0" y="150"/>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46" name="Freeform 25"/>
            <p:cNvSpPr>
              <a:spLocks noEditPoints="1"/>
            </p:cNvSpPr>
            <p:nvPr/>
          </p:nvSpPr>
          <p:spPr bwMode="auto">
            <a:xfrm>
              <a:off x="6521443" y="6067425"/>
              <a:ext cx="57150" cy="95250"/>
            </a:xfrm>
            <a:custGeom>
              <a:avLst/>
              <a:gdLst/>
              <a:ahLst/>
              <a:cxnLst>
                <a:cxn ang="0">
                  <a:pos x="18" y="60"/>
                </a:cxn>
                <a:cxn ang="0">
                  <a:pos x="18" y="30"/>
                </a:cxn>
                <a:cxn ang="0">
                  <a:pos x="18" y="0"/>
                </a:cxn>
                <a:cxn ang="0">
                  <a:pos x="18" y="60"/>
                </a:cxn>
                <a:cxn ang="0">
                  <a:pos x="0" y="60"/>
                </a:cxn>
                <a:cxn ang="0">
                  <a:pos x="36" y="60"/>
                </a:cxn>
                <a:cxn ang="0">
                  <a:pos x="0" y="60"/>
                </a:cxn>
                <a:cxn ang="0">
                  <a:pos x="0" y="0"/>
                </a:cxn>
                <a:cxn ang="0">
                  <a:pos x="36" y="0"/>
                </a:cxn>
                <a:cxn ang="0">
                  <a:pos x="0" y="0"/>
                </a:cxn>
              </a:cxnLst>
              <a:rect l="0" t="0" r="r" b="b"/>
              <a:pathLst>
                <a:path w="36" h="60">
                  <a:moveTo>
                    <a:pt x="18" y="60"/>
                  </a:moveTo>
                  <a:lnTo>
                    <a:pt x="18" y="30"/>
                  </a:lnTo>
                  <a:lnTo>
                    <a:pt x="18" y="0"/>
                  </a:lnTo>
                  <a:lnTo>
                    <a:pt x="18" y="60"/>
                  </a:lnTo>
                  <a:close/>
                  <a:moveTo>
                    <a:pt x="0" y="60"/>
                  </a:moveTo>
                  <a:lnTo>
                    <a:pt x="36" y="60"/>
                  </a:lnTo>
                  <a:lnTo>
                    <a:pt x="0" y="60"/>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47" name="Freeform 26"/>
            <p:cNvSpPr>
              <a:spLocks noEditPoints="1"/>
            </p:cNvSpPr>
            <p:nvPr/>
          </p:nvSpPr>
          <p:spPr bwMode="auto">
            <a:xfrm>
              <a:off x="6521443" y="6062663"/>
              <a:ext cx="57150" cy="104775"/>
            </a:xfrm>
            <a:custGeom>
              <a:avLst/>
              <a:gdLst/>
              <a:ahLst/>
              <a:cxnLst>
                <a:cxn ang="0">
                  <a:pos x="15" y="63"/>
                </a:cxn>
                <a:cxn ang="0">
                  <a:pos x="15" y="33"/>
                </a:cxn>
                <a:cxn ang="0">
                  <a:pos x="15" y="3"/>
                </a:cxn>
                <a:cxn ang="0">
                  <a:pos x="21" y="3"/>
                </a:cxn>
                <a:cxn ang="0">
                  <a:pos x="21" y="33"/>
                </a:cxn>
                <a:cxn ang="0">
                  <a:pos x="21" y="63"/>
                </a:cxn>
                <a:cxn ang="0">
                  <a:pos x="15" y="63"/>
                </a:cxn>
                <a:cxn ang="0">
                  <a:pos x="0" y="60"/>
                </a:cxn>
                <a:cxn ang="0">
                  <a:pos x="36" y="60"/>
                </a:cxn>
                <a:cxn ang="0">
                  <a:pos x="36" y="66"/>
                </a:cxn>
                <a:cxn ang="0">
                  <a:pos x="0" y="66"/>
                </a:cxn>
                <a:cxn ang="0">
                  <a:pos x="0" y="60"/>
                </a:cxn>
                <a:cxn ang="0">
                  <a:pos x="0" y="0"/>
                </a:cxn>
                <a:cxn ang="0">
                  <a:pos x="36" y="0"/>
                </a:cxn>
                <a:cxn ang="0">
                  <a:pos x="36" y="6"/>
                </a:cxn>
                <a:cxn ang="0">
                  <a:pos x="0" y="6"/>
                </a:cxn>
                <a:cxn ang="0">
                  <a:pos x="0" y="0"/>
                </a:cxn>
              </a:cxnLst>
              <a:rect l="0" t="0" r="r" b="b"/>
              <a:pathLst>
                <a:path w="36" h="66">
                  <a:moveTo>
                    <a:pt x="15" y="63"/>
                  </a:moveTo>
                  <a:lnTo>
                    <a:pt x="15" y="33"/>
                  </a:lnTo>
                  <a:lnTo>
                    <a:pt x="15" y="3"/>
                  </a:lnTo>
                  <a:lnTo>
                    <a:pt x="21" y="3"/>
                  </a:lnTo>
                  <a:lnTo>
                    <a:pt x="21" y="33"/>
                  </a:lnTo>
                  <a:lnTo>
                    <a:pt x="21" y="63"/>
                  </a:lnTo>
                  <a:lnTo>
                    <a:pt x="15" y="63"/>
                  </a:lnTo>
                  <a:close/>
                  <a:moveTo>
                    <a:pt x="0" y="60"/>
                  </a:moveTo>
                  <a:lnTo>
                    <a:pt x="36" y="60"/>
                  </a:lnTo>
                  <a:lnTo>
                    <a:pt x="36" y="66"/>
                  </a:lnTo>
                  <a:lnTo>
                    <a:pt x="0" y="66"/>
                  </a:lnTo>
                  <a:lnTo>
                    <a:pt x="0" y="60"/>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48" name="Freeform 27"/>
            <p:cNvSpPr>
              <a:spLocks noEditPoints="1"/>
            </p:cNvSpPr>
            <p:nvPr/>
          </p:nvSpPr>
          <p:spPr bwMode="auto">
            <a:xfrm>
              <a:off x="6626218" y="6076950"/>
              <a:ext cx="57150" cy="114300"/>
            </a:xfrm>
            <a:custGeom>
              <a:avLst/>
              <a:gdLst/>
              <a:ahLst/>
              <a:cxnLst>
                <a:cxn ang="0">
                  <a:pos x="18" y="72"/>
                </a:cxn>
                <a:cxn ang="0">
                  <a:pos x="18" y="36"/>
                </a:cxn>
                <a:cxn ang="0">
                  <a:pos x="18" y="0"/>
                </a:cxn>
                <a:cxn ang="0">
                  <a:pos x="18" y="72"/>
                </a:cxn>
                <a:cxn ang="0">
                  <a:pos x="0" y="72"/>
                </a:cxn>
                <a:cxn ang="0">
                  <a:pos x="36" y="72"/>
                </a:cxn>
                <a:cxn ang="0">
                  <a:pos x="0" y="72"/>
                </a:cxn>
                <a:cxn ang="0">
                  <a:pos x="0" y="0"/>
                </a:cxn>
                <a:cxn ang="0">
                  <a:pos x="36" y="0"/>
                </a:cxn>
                <a:cxn ang="0">
                  <a:pos x="0" y="0"/>
                </a:cxn>
              </a:cxnLst>
              <a:rect l="0" t="0" r="r" b="b"/>
              <a:pathLst>
                <a:path w="36" h="72">
                  <a:moveTo>
                    <a:pt x="18" y="72"/>
                  </a:moveTo>
                  <a:lnTo>
                    <a:pt x="18" y="36"/>
                  </a:lnTo>
                  <a:lnTo>
                    <a:pt x="18" y="0"/>
                  </a:lnTo>
                  <a:lnTo>
                    <a:pt x="18" y="72"/>
                  </a:lnTo>
                  <a:close/>
                  <a:moveTo>
                    <a:pt x="0" y="72"/>
                  </a:moveTo>
                  <a:lnTo>
                    <a:pt x="36" y="72"/>
                  </a:lnTo>
                  <a:lnTo>
                    <a:pt x="0" y="72"/>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49" name="Freeform 28"/>
            <p:cNvSpPr>
              <a:spLocks noEditPoints="1"/>
            </p:cNvSpPr>
            <p:nvPr/>
          </p:nvSpPr>
          <p:spPr bwMode="auto">
            <a:xfrm>
              <a:off x="6626218" y="6072188"/>
              <a:ext cx="57150" cy="123825"/>
            </a:xfrm>
            <a:custGeom>
              <a:avLst/>
              <a:gdLst/>
              <a:ahLst/>
              <a:cxnLst>
                <a:cxn ang="0">
                  <a:pos x="15" y="75"/>
                </a:cxn>
                <a:cxn ang="0">
                  <a:pos x="15" y="39"/>
                </a:cxn>
                <a:cxn ang="0">
                  <a:pos x="15" y="3"/>
                </a:cxn>
                <a:cxn ang="0">
                  <a:pos x="21" y="3"/>
                </a:cxn>
                <a:cxn ang="0">
                  <a:pos x="21" y="39"/>
                </a:cxn>
                <a:cxn ang="0">
                  <a:pos x="21" y="75"/>
                </a:cxn>
                <a:cxn ang="0">
                  <a:pos x="15" y="75"/>
                </a:cxn>
                <a:cxn ang="0">
                  <a:pos x="0" y="72"/>
                </a:cxn>
                <a:cxn ang="0">
                  <a:pos x="36" y="72"/>
                </a:cxn>
                <a:cxn ang="0">
                  <a:pos x="36" y="78"/>
                </a:cxn>
                <a:cxn ang="0">
                  <a:pos x="0" y="78"/>
                </a:cxn>
                <a:cxn ang="0">
                  <a:pos x="0" y="72"/>
                </a:cxn>
                <a:cxn ang="0">
                  <a:pos x="0" y="0"/>
                </a:cxn>
                <a:cxn ang="0">
                  <a:pos x="36" y="0"/>
                </a:cxn>
                <a:cxn ang="0">
                  <a:pos x="36" y="6"/>
                </a:cxn>
                <a:cxn ang="0">
                  <a:pos x="0" y="6"/>
                </a:cxn>
                <a:cxn ang="0">
                  <a:pos x="0" y="0"/>
                </a:cxn>
              </a:cxnLst>
              <a:rect l="0" t="0" r="r" b="b"/>
              <a:pathLst>
                <a:path w="36" h="78">
                  <a:moveTo>
                    <a:pt x="15" y="75"/>
                  </a:moveTo>
                  <a:lnTo>
                    <a:pt x="15" y="39"/>
                  </a:lnTo>
                  <a:lnTo>
                    <a:pt x="15" y="3"/>
                  </a:lnTo>
                  <a:lnTo>
                    <a:pt x="21" y="3"/>
                  </a:lnTo>
                  <a:lnTo>
                    <a:pt x="21" y="39"/>
                  </a:lnTo>
                  <a:lnTo>
                    <a:pt x="21" y="75"/>
                  </a:lnTo>
                  <a:lnTo>
                    <a:pt x="15" y="75"/>
                  </a:lnTo>
                  <a:close/>
                  <a:moveTo>
                    <a:pt x="0" y="72"/>
                  </a:moveTo>
                  <a:lnTo>
                    <a:pt x="36" y="72"/>
                  </a:lnTo>
                  <a:lnTo>
                    <a:pt x="36" y="78"/>
                  </a:lnTo>
                  <a:lnTo>
                    <a:pt x="0" y="78"/>
                  </a:lnTo>
                  <a:lnTo>
                    <a:pt x="0" y="72"/>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50" name="Freeform 29"/>
            <p:cNvSpPr>
              <a:spLocks/>
            </p:cNvSpPr>
            <p:nvPr/>
          </p:nvSpPr>
          <p:spPr bwMode="auto">
            <a:xfrm>
              <a:off x="3983031" y="4633913"/>
              <a:ext cx="2667000" cy="1503363"/>
            </a:xfrm>
            <a:custGeom>
              <a:avLst/>
              <a:gdLst/>
              <a:ahLst/>
              <a:cxnLst>
                <a:cxn ang="0">
                  <a:pos x="484" y="1970"/>
                </a:cxn>
                <a:cxn ang="0">
                  <a:pos x="1215" y="1283"/>
                </a:cxn>
                <a:cxn ang="0">
                  <a:pos x="1664" y="883"/>
                </a:cxn>
                <a:cxn ang="0">
                  <a:pos x="2050" y="569"/>
                </a:cxn>
                <a:cxn ang="0">
                  <a:pos x="2461" y="232"/>
                </a:cxn>
                <a:cxn ang="0">
                  <a:pos x="2678" y="86"/>
                </a:cxn>
                <a:cxn ang="0">
                  <a:pos x="2881" y="8"/>
                </a:cxn>
                <a:cxn ang="0">
                  <a:pos x="2949" y="0"/>
                </a:cxn>
                <a:cxn ang="0">
                  <a:pos x="3075" y="20"/>
                </a:cxn>
                <a:cxn ang="0">
                  <a:pos x="3139" y="52"/>
                </a:cxn>
                <a:cxn ang="0">
                  <a:pos x="3258" y="165"/>
                </a:cxn>
                <a:cxn ang="0">
                  <a:pos x="3424" y="429"/>
                </a:cxn>
                <a:cxn ang="0">
                  <a:pos x="3621" y="861"/>
                </a:cxn>
                <a:cxn ang="0">
                  <a:pos x="3749" y="1171"/>
                </a:cxn>
                <a:cxn ang="0">
                  <a:pos x="3859" y="1402"/>
                </a:cxn>
                <a:cxn ang="0">
                  <a:pos x="3998" y="1613"/>
                </a:cxn>
                <a:cxn ang="0">
                  <a:pos x="4159" y="1860"/>
                </a:cxn>
                <a:cxn ang="0">
                  <a:pos x="4207" y="2017"/>
                </a:cxn>
                <a:cxn ang="0">
                  <a:pos x="4275" y="2360"/>
                </a:cxn>
                <a:cxn ang="0">
                  <a:pos x="4310" y="2473"/>
                </a:cxn>
                <a:cxn ang="0">
                  <a:pos x="4345" y="2507"/>
                </a:cxn>
                <a:cxn ang="0">
                  <a:pos x="4363" y="2510"/>
                </a:cxn>
                <a:cxn ang="0">
                  <a:pos x="4433" y="2503"/>
                </a:cxn>
                <a:cxn ang="0">
                  <a:pos x="4473" y="2515"/>
                </a:cxn>
                <a:cxn ang="0">
                  <a:pos x="4387" y="2526"/>
                </a:cxn>
                <a:cxn ang="0">
                  <a:pos x="4339" y="2521"/>
                </a:cxn>
                <a:cxn ang="0">
                  <a:pos x="4314" y="2505"/>
                </a:cxn>
                <a:cxn ang="0">
                  <a:pos x="4277" y="2429"/>
                </a:cxn>
                <a:cxn ang="0">
                  <a:pos x="4228" y="2199"/>
                </a:cxn>
                <a:cxn ang="0">
                  <a:pos x="4144" y="1866"/>
                </a:cxn>
                <a:cxn ang="0">
                  <a:pos x="4025" y="1676"/>
                </a:cxn>
                <a:cxn ang="0">
                  <a:pos x="3895" y="1492"/>
                </a:cxn>
                <a:cxn ang="0">
                  <a:pos x="3772" y="1267"/>
                </a:cxn>
                <a:cxn ang="0">
                  <a:pos x="3650" y="976"/>
                </a:cxn>
                <a:cxn ang="0">
                  <a:pos x="3462" y="540"/>
                </a:cxn>
                <a:cxn ang="0">
                  <a:pos x="3303" y="252"/>
                </a:cxn>
                <a:cxn ang="0">
                  <a:pos x="3189" y="113"/>
                </a:cxn>
                <a:cxn ang="0">
                  <a:pos x="3070" y="35"/>
                </a:cxn>
                <a:cxn ang="0">
                  <a:pos x="3011" y="20"/>
                </a:cxn>
                <a:cxn ang="0">
                  <a:pos x="2884" y="23"/>
                </a:cxn>
                <a:cxn ang="0">
                  <a:pos x="2755" y="66"/>
                </a:cxn>
                <a:cxn ang="0">
                  <a:pos x="2544" y="190"/>
                </a:cxn>
                <a:cxn ang="0">
                  <a:pos x="2233" y="438"/>
                </a:cxn>
                <a:cxn ang="0">
                  <a:pos x="1778" y="811"/>
                </a:cxn>
                <a:cxn ang="0">
                  <a:pos x="1457" y="1085"/>
                </a:cxn>
                <a:cxn ang="0">
                  <a:pos x="741" y="1748"/>
                </a:cxn>
                <a:cxn ang="0">
                  <a:pos x="14" y="2429"/>
                </a:cxn>
              </a:cxnLst>
              <a:rect l="0" t="0" r="r" b="b"/>
              <a:pathLst>
                <a:path w="4481" h="2526">
                  <a:moveTo>
                    <a:pt x="3" y="2418"/>
                  </a:moveTo>
                  <a:lnTo>
                    <a:pt x="240" y="2199"/>
                  </a:lnTo>
                  <a:lnTo>
                    <a:pt x="484" y="1970"/>
                  </a:lnTo>
                  <a:lnTo>
                    <a:pt x="730" y="1737"/>
                  </a:lnTo>
                  <a:lnTo>
                    <a:pt x="975" y="1506"/>
                  </a:lnTo>
                  <a:lnTo>
                    <a:pt x="1215" y="1283"/>
                  </a:lnTo>
                  <a:lnTo>
                    <a:pt x="1446" y="1074"/>
                  </a:lnTo>
                  <a:lnTo>
                    <a:pt x="1557" y="975"/>
                  </a:lnTo>
                  <a:lnTo>
                    <a:pt x="1664" y="883"/>
                  </a:lnTo>
                  <a:lnTo>
                    <a:pt x="1767" y="798"/>
                  </a:lnTo>
                  <a:lnTo>
                    <a:pt x="1865" y="719"/>
                  </a:lnTo>
                  <a:lnTo>
                    <a:pt x="2050" y="569"/>
                  </a:lnTo>
                  <a:lnTo>
                    <a:pt x="2222" y="425"/>
                  </a:lnTo>
                  <a:lnTo>
                    <a:pt x="2383" y="292"/>
                  </a:lnTo>
                  <a:lnTo>
                    <a:pt x="2461" y="232"/>
                  </a:lnTo>
                  <a:lnTo>
                    <a:pt x="2535" y="177"/>
                  </a:lnTo>
                  <a:lnTo>
                    <a:pt x="2608" y="128"/>
                  </a:lnTo>
                  <a:lnTo>
                    <a:pt x="2678" y="86"/>
                  </a:lnTo>
                  <a:lnTo>
                    <a:pt x="2748" y="51"/>
                  </a:lnTo>
                  <a:lnTo>
                    <a:pt x="2816" y="25"/>
                  </a:lnTo>
                  <a:lnTo>
                    <a:pt x="2881" y="8"/>
                  </a:lnTo>
                  <a:cubicBezTo>
                    <a:pt x="2882" y="8"/>
                    <a:pt x="2882" y="8"/>
                    <a:pt x="2883" y="8"/>
                  </a:cubicBezTo>
                  <a:lnTo>
                    <a:pt x="2948" y="1"/>
                  </a:lnTo>
                  <a:cubicBezTo>
                    <a:pt x="2948" y="0"/>
                    <a:pt x="2949" y="0"/>
                    <a:pt x="2949" y="0"/>
                  </a:cubicBezTo>
                  <a:lnTo>
                    <a:pt x="3012" y="4"/>
                  </a:lnTo>
                  <a:cubicBezTo>
                    <a:pt x="3012" y="5"/>
                    <a:pt x="3013" y="5"/>
                    <a:pt x="3013" y="5"/>
                  </a:cubicBezTo>
                  <a:lnTo>
                    <a:pt x="3075" y="20"/>
                  </a:lnTo>
                  <a:cubicBezTo>
                    <a:pt x="3076" y="20"/>
                    <a:pt x="3077" y="20"/>
                    <a:pt x="3077" y="20"/>
                  </a:cubicBezTo>
                  <a:lnTo>
                    <a:pt x="3138" y="51"/>
                  </a:lnTo>
                  <a:cubicBezTo>
                    <a:pt x="3139" y="52"/>
                    <a:pt x="3139" y="52"/>
                    <a:pt x="3139" y="52"/>
                  </a:cubicBezTo>
                  <a:lnTo>
                    <a:pt x="3199" y="100"/>
                  </a:lnTo>
                  <a:cubicBezTo>
                    <a:pt x="3200" y="100"/>
                    <a:pt x="3200" y="101"/>
                    <a:pt x="3200" y="101"/>
                  </a:cubicBezTo>
                  <a:lnTo>
                    <a:pt x="3258" y="165"/>
                  </a:lnTo>
                  <a:lnTo>
                    <a:pt x="3316" y="243"/>
                  </a:lnTo>
                  <a:lnTo>
                    <a:pt x="3371" y="331"/>
                  </a:lnTo>
                  <a:lnTo>
                    <a:pt x="3424" y="429"/>
                  </a:lnTo>
                  <a:lnTo>
                    <a:pt x="3477" y="533"/>
                  </a:lnTo>
                  <a:lnTo>
                    <a:pt x="3527" y="641"/>
                  </a:lnTo>
                  <a:lnTo>
                    <a:pt x="3621" y="861"/>
                  </a:lnTo>
                  <a:lnTo>
                    <a:pt x="3665" y="970"/>
                  </a:lnTo>
                  <a:lnTo>
                    <a:pt x="3708" y="1073"/>
                  </a:lnTo>
                  <a:lnTo>
                    <a:pt x="3749" y="1171"/>
                  </a:lnTo>
                  <a:lnTo>
                    <a:pt x="3787" y="1260"/>
                  </a:lnTo>
                  <a:lnTo>
                    <a:pt x="3824" y="1337"/>
                  </a:lnTo>
                  <a:lnTo>
                    <a:pt x="3859" y="1402"/>
                  </a:lnTo>
                  <a:lnTo>
                    <a:pt x="3908" y="1483"/>
                  </a:lnTo>
                  <a:lnTo>
                    <a:pt x="3955" y="1553"/>
                  </a:lnTo>
                  <a:lnTo>
                    <a:pt x="3998" y="1613"/>
                  </a:lnTo>
                  <a:lnTo>
                    <a:pt x="4038" y="1667"/>
                  </a:lnTo>
                  <a:lnTo>
                    <a:pt x="4106" y="1762"/>
                  </a:lnTo>
                  <a:lnTo>
                    <a:pt x="4159" y="1860"/>
                  </a:lnTo>
                  <a:cubicBezTo>
                    <a:pt x="4159" y="1860"/>
                    <a:pt x="4159" y="1860"/>
                    <a:pt x="4159" y="1861"/>
                  </a:cubicBezTo>
                  <a:lnTo>
                    <a:pt x="4185" y="1934"/>
                  </a:lnTo>
                  <a:lnTo>
                    <a:pt x="4207" y="2017"/>
                  </a:lnTo>
                  <a:lnTo>
                    <a:pt x="4243" y="2196"/>
                  </a:lnTo>
                  <a:lnTo>
                    <a:pt x="4259" y="2281"/>
                  </a:lnTo>
                  <a:lnTo>
                    <a:pt x="4275" y="2360"/>
                  </a:lnTo>
                  <a:lnTo>
                    <a:pt x="4292" y="2425"/>
                  </a:lnTo>
                  <a:lnTo>
                    <a:pt x="4311" y="2475"/>
                  </a:lnTo>
                  <a:lnTo>
                    <a:pt x="4310" y="2473"/>
                  </a:lnTo>
                  <a:lnTo>
                    <a:pt x="4327" y="2496"/>
                  </a:lnTo>
                  <a:lnTo>
                    <a:pt x="4325" y="2494"/>
                  </a:lnTo>
                  <a:lnTo>
                    <a:pt x="4345" y="2507"/>
                  </a:lnTo>
                  <a:lnTo>
                    <a:pt x="4342" y="2506"/>
                  </a:lnTo>
                  <a:lnTo>
                    <a:pt x="4365" y="2511"/>
                  </a:lnTo>
                  <a:lnTo>
                    <a:pt x="4363" y="2510"/>
                  </a:lnTo>
                  <a:lnTo>
                    <a:pt x="4387" y="2510"/>
                  </a:lnTo>
                  <a:lnTo>
                    <a:pt x="4386" y="2511"/>
                  </a:lnTo>
                  <a:lnTo>
                    <a:pt x="4433" y="2503"/>
                  </a:lnTo>
                  <a:lnTo>
                    <a:pt x="4472" y="2499"/>
                  </a:lnTo>
                  <a:cubicBezTo>
                    <a:pt x="4476" y="2499"/>
                    <a:pt x="4480" y="2502"/>
                    <a:pt x="4480" y="2507"/>
                  </a:cubicBezTo>
                  <a:cubicBezTo>
                    <a:pt x="4481" y="2511"/>
                    <a:pt x="4478" y="2515"/>
                    <a:pt x="4473" y="2515"/>
                  </a:cubicBezTo>
                  <a:lnTo>
                    <a:pt x="4436" y="2518"/>
                  </a:lnTo>
                  <a:lnTo>
                    <a:pt x="4389" y="2526"/>
                  </a:lnTo>
                  <a:cubicBezTo>
                    <a:pt x="4388" y="2526"/>
                    <a:pt x="4388" y="2526"/>
                    <a:pt x="4387" y="2526"/>
                  </a:cubicBezTo>
                  <a:lnTo>
                    <a:pt x="4363" y="2526"/>
                  </a:lnTo>
                  <a:cubicBezTo>
                    <a:pt x="4363" y="2526"/>
                    <a:pt x="4362" y="2526"/>
                    <a:pt x="4362" y="2526"/>
                  </a:cubicBezTo>
                  <a:lnTo>
                    <a:pt x="4339" y="2521"/>
                  </a:lnTo>
                  <a:cubicBezTo>
                    <a:pt x="4338" y="2521"/>
                    <a:pt x="4337" y="2521"/>
                    <a:pt x="4336" y="2520"/>
                  </a:cubicBezTo>
                  <a:lnTo>
                    <a:pt x="4316" y="2507"/>
                  </a:lnTo>
                  <a:cubicBezTo>
                    <a:pt x="4315" y="2507"/>
                    <a:pt x="4315" y="2506"/>
                    <a:pt x="4314" y="2505"/>
                  </a:cubicBezTo>
                  <a:lnTo>
                    <a:pt x="4297" y="2482"/>
                  </a:lnTo>
                  <a:cubicBezTo>
                    <a:pt x="4297" y="2482"/>
                    <a:pt x="4296" y="2481"/>
                    <a:pt x="4296" y="2480"/>
                  </a:cubicBezTo>
                  <a:lnTo>
                    <a:pt x="4277" y="2429"/>
                  </a:lnTo>
                  <a:lnTo>
                    <a:pt x="4260" y="2363"/>
                  </a:lnTo>
                  <a:lnTo>
                    <a:pt x="4244" y="2284"/>
                  </a:lnTo>
                  <a:lnTo>
                    <a:pt x="4228" y="2199"/>
                  </a:lnTo>
                  <a:lnTo>
                    <a:pt x="4192" y="2022"/>
                  </a:lnTo>
                  <a:lnTo>
                    <a:pt x="4170" y="1939"/>
                  </a:lnTo>
                  <a:lnTo>
                    <a:pt x="4144" y="1866"/>
                  </a:lnTo>
                  <a:lnTo>
                    <a:pt x="4144" y="1867"/>
                  </a:lnTo>
                  <a:lnTo>
                    <a:pt x="4093" y="1771"/>
                  </a:lnTo>
                  <a:lnTo>
                    <a:pt x="4025" y="1676"/>
                  </a:lnTo>
                  <a:lnTo>
                    <a:pt x="3985" y="1622"/>
                  </a:lnTo>
                  <a:lnTo>
                    <a:pt x="3942" y="1562"/>
                  </a:lnTo>
                  <a:lnTo>
                    <a:pt x="3895" y="1492"/>
                  </a:lnTo>
                  <a:lnTo>
                    <a:pt x="3844" y="1409"/>
                  </a:lnTo>
                  <a:lnTo>
                    <a:pt x="3809" y="1344"/>
                  </a:lnTo>
                  <a:lnTo>
                    <a:pt x="3772" y="1267"/>
                  </a:lnTo>
                  <a:lnTo>
                    <a:pt x="3734" y="1178"/>
                  </a:lnTo>
                  <a:lnTo>
                    <a:pt x="3693" y="1080"/>
                  </a:lnTo>
                  <a:lnTo>
                    <a:pt x="3650" y="976"/>
                  </a:lnTo>
                  <a:lnTo>
                    <a:pt x="3606" y="868"/>
                  </a:lnTo>
                  <a:lnTo>
                    <a:pt x="3512" y="648"/>
                  </a:lnTo>
                  <a:lnTo>
                    <a:pt x="3462" y="540"/>
                  </a:lnTo>
                  <a:lnTo>
                    <a:pt x="3410" y="436"/>
                  </a:lnTo>
                  <a:lnTo>
                    <a:pt x="3358" y="340"/>
                  </a:lnTo>
                  <a:lnTo>
                    <a:pt x="3303" y="252"/>
                  </a:lnTo>
                  <a:lnTo>
                    <a:pt x="3247" y="176"/>
                  </a:lnTo>
                  <a:lnTo>
                    <a:pt x="3189" y="112"/>
                  </a:lnTo>
                  <a:lnTo>
                    <a:pt x="3189" y="113"/>
                  </a:lnTo>
                  <a:lnTo>
                    <a:pt x="3129" y="65"/>
                  </a:lnTo>
                  <a:lnTo>
                    <a:pt x="3131" y="66"/>
                  </a:lnTo>
                  <a:lnTo>
                    <a:pt x="3070" y="35"/>
                  </a:lnTo>
                  <a:lnTo>
                    <a:pt x="3072" y="35"/>
                  </a:lnTo>
                  <a:lnTo>
                    <a:pt x="3010" y="20"/>
                  </a:lnTo>
                  <a:lnTo>
                    <a:pt x="3011" y="20"/>
                  </a:lnTo>
                  <a:lnTo>
                    <a:pt x="2948" y="16"/>
                  </a:lnTo>
                  <a:lnTo>
                    <a:pt x="2949" y="16"/>
                  </a:lnTo>
                  <a:lnTo>
                    <a:pt x="2884" y="23"/>
                  </a:lnTo>
                  <a:lnTo>
                    <a:pt x="2885" y="23"/>
                  </a:lnTo>
                  <a:lnTo>
                    <a:pt x="2821" y="40"/>
                  </a:lnTo>
                  <a:lnTo>
                    <a:pt x="2755" y="66"/>
                  </a:lnTo>
                  <a:lnTo>
                    <a:pt x="2687" y="99"/>
                  </a:lnTo>
                  <a:lnTo>
                    <a:pt x="2617" y="141"/>
                  </a:lnTo>
                  <a:lnTo>
                    <a:pt x="2544" y="190"/>
                  </a:lnTo>
                  <a:lnTo>
                    <a:pt x="2470" y="245"/>
                  </a:lnTo>
                  <a:lnTo>
                    <a:pt x="2394" y="305"/>
                  </a:lnTo>
                  <a:lnTo>
                    <a:pt x="2233" y="438"/>
                  </a:lnTo>
                  <a:lnTo>
                    <a:pt x="2061" y="582"/>
                  </a:lnTo>
                  <a:lnTo>
                    <a:pt x="1875" y="732"/>
                  </a:lnTo>
                  <a:lnTo>
                    <a:pt x="1778" y="811"/>
                  </a:lnTo>
                  <a:lnTo>
                    <a:pt x="1675" y="896"/>
                  </a:lnTo>
                  <a:lnTo>
                    <a:pt x="1568" y="987"/>
                  </a:lnTo>
                  <a:lnTo>
                    <a:pt x="1457" y="1085"/>
                  </a:lnTo>
                  <a:lnTo>
                    <a:pt x="1226" y="1294"/>
                  </a:lnTo>
                  <a:lnTo>
                    <a:pt x="986" y="1517"/>
                  </a:lnTo>
                  <a:lnTo>
                    <a:pt x="741" y="1748"/>
                  </a:lnTo>
                  <a:lnTo>
                    <a:pt x="495" y="1981"/>
                  </a:lnTo>
                  <a:lnTo>
                    <a:pt x="251" y="2210"/>
                  </a:lnTo>
                  <a:lnTo>
                    <a:pt x="14" y="2429"/>
                  </a:lnTo>
                  <a:cubicBezTo>
                    <a:pt x="11" y="2432"/>
                    <a:pt x="6" y="2432"/>
                    <a:pt x="3" y="2429"/>
                  </a:cubicBezTo>
                  <a:cubicBezTo>
                    <a:pt x="0" y="2426"/>
                    <a:pt x="0" y="2421"/>
                    <a:pt x="3" y="2418"/>
                  </a:cubicBez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51" name="Rectangle 30"/>
            <p:cNvSpPr>
              <a:spLocks noChangeArrowheads="1"/>
            </p:cNvSpPr>
            <p:nvPr/>
          </p:nvSpPr>
          <p:spPr bwMode="auto">
            <a:xfrm>
              <a:off x="3930643" y="6019800"/>
              <a:ext cx="114300" cy="114300"/>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52" name="Freeform 31"/>
            <p:cNvSpPr>
              <a:spLocks noEditPoints="1"/>
            </p:cNvSpPr>
            <p:nvPr/>
          </p:nvSpPr>
          <p:spPr bwMode="auto">
            <a:xfrm>
              <a:off x="3925881" y="6015038"/>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53" name="Rectangle 32"/>
            <p:cNvSpPr>
              <a:spLocks noChangeArrowheads="1"/>
            </p:cNvSpPr>
            <p:nvPr/>
          </p:nvSpPr>
          <p:spPr bwMode="auto">
            <a:xfrm>
              <a:off x="5045068" y="5000625"/>
              <a:ext cx="114300" cy="114300"/>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54" name="Freeform 33"/>
            <p:cNvSpPr>
              <a:spLocks noEditPoints="1"/>
            </p:cNvSpPr>
            <p:nvPr/>
          </p:nvSpPr>
          <p:spPr bwMode="auto">
            <a:xfrm>
              <a:off x="5040306" y="4995863"/>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55" name="Rectangle 34"/>
            <p:cNvSpPr>
              <a:spLocks noChangeArrowheads="1"/>
            </p:cNvSpPr>
            <p:nvPr/>
          </p:nvSpPr>
          <p:spPr bwMode="auto">
            <a:xfrm>
              <a:off x="5759443" y="4591050"/>
              <a:ext cx="114300" cy="114300"/>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56" name="Freeform 35"/>
            <p:cNvSpPr>
              <a:spLocks noEditPoints="1"/>
            </p:cNvSpPr>
            <p:nvPr/>
          </p:nvSpPr>
          <p:spPr bwMode="auto">
            <a:xfrm>
              <a:off x="5754681" y="4586288"/>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57" name="Rectangle 36"/>
            <p:cNvSpPr>
              <a:spLocks noChangeArrowheads="1"/>
            </p:cNvSpPr>
            <p:nvPr/>
          </p:nvSpPr>
          <p:spPr bwMode="auto">
            <a:xfrm>
              <a:off x="6226168" y="5410200"/>
              <a:ext cx="114300" cy="114300"/>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58" name="Freeform 37"/>
            <p:cNvSpPr>
              <a:spLocks noEditPoints="1"/>
            </p:cNvSpPr>
            <p:nvPr/>
          </p:nvSpPr>
          <p:spPr bwMode="auto">
            <a:xfrm>
              <a:off x="6221406" y="5405438"/>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59" name="Rectangle 38"/>
            <p:cNvSpPr>
              <a:spLocks noChangeArrowheads="1"/>
            </p:cNvSpPr>
            <p:nvPr/>
          </p:nvSpPr>
          <p:spPr bwMode="auto">
            <a:xfrm>
              <a:off x="6397618" y="5686425"/>
              <a:ext cx="114300" cy="114300"/>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60" name="Freeform 39"/>
            <p:cNvSpPr>
              <a:spLocks noEditPoints="1"/>
            </p:cNvSpPr>
            <p:nvPr/>
          </p:nvSpPr>
          <p:spPr bwMode="auto">
            <a:xfrm>
              <a:off x="6392856" y="5681663"/>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61" name="Rectangle 40"/>
            <p:cNvSpPr>
              <a:spLocks noChangeArrowheads="1"/>
            </p:cNvSpPr>
            <p:nvPr/>
          </p:nvSpPr>
          <p:spPr bwMode="auto">
            <a:xfrm>
              <a:off x="6492868" y="6048375"/>
              <a:ext cx="114300" cy="114300"/>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62" name="Freeform 41"/>
            <p:cNvSpPr>
              <a:spLocks noEditPoints="1"/>
            </p:cNvSpPr>
            <p:nvPr/>
          </p:nvSpPr>
          <p:spPr bwMode="auto">
            <a:xfrm>
              <a:off x="6488106" y="6043613"/>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63" name="Rectangle 42"/>
            <p:cNvSpPr>
              <a:spLocks noChangeArrowheads="1"/>
            </p:cNvSpPr>
            <p:nvPr/>
          </p:nvSpPr>
          <p:spPr bwMode="auto">
            <a:xfrm>
              <a:off x="6588118" y="6067425"/>
              <a:ext cx="114300" cy="114300"/>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64" name="Freeform 43"/>
            <p:cNvSpPr>
              <a:spLocks noEditPoints="1"/>
            </p:cNvSpPr>
            <p:nvPr/>
          </p:nvSpPr>
          <p:spPr bwMode="auto">
            <a:xfrm>
              <a:off x="6583356" y="6062663"/>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65" name="Freeform 44"/>
            <p:cNvSpPr>
              <a:spLocks noEditPoints="1"/>
            </p:cNvSpPr>
            <p:nvPr/>
          </p:nvSpPr>
          <p:spPr bwMode="auto">
            <a:xfrm>
              <a:off x="3968743" y="4505325"/>
              <a:ext cx="57150" cy="238125"/>
            </a:xfrm>
            <a:custGeom>
              <a:avLst/>
              <a:gdLst/>
              <a:ahLst/>
              <a:cxnLst>
                <a:cxn ang="0">
                  <a:pos x="18" y="150"/>
                </a:cxn>
                <a:cxn ang="0">
                  <a:pos x="18" y="75"/>
                </a:cxn>
                <a:cxn ang="0">
                  <a:pos x="18" y="0"/>
                </a:cxn>
                <a:cxn ang="0">
                  <a:pos x="18" y="150"/>
                </a:cxn>
                <a:cxn ang="0">
                  <a:pos x="0" y="150"/>
                </a:cxn>
                <a:cxn ang="0">
                  <a:pos x="36" y="150"/>
                </a:cxn>
                <a:cxn ang="0">
                  <a:pos x="0" y="150"/>
                </a:cxn>
                <a:cxn ang="0">
                  <a:pos x="0" y="0"/>
                </a:cxn>
                <a:cxn ang="0">
                  <a:pos x="36" y="0"/>
                </a:cxn>
                <a:cxn ang="0">
                  <a:pos x="0" y="0"/>
                </a:cxn>
              </a:cxnLst>
              <a:rect l="0" t="0" r="r" b="b"/>
              <a:pathLst>
                <a:path w="36" h="150">
                  <a:moveTo>
                    <a:pt x="18" y="150"/>
                  </a:moveTo>
                  <a:lnTo>
                    <a:pt x="18" y="75"/>
                  </a:lnTo>
                  <a:lnTo>
                    <a:pt x="18" y="0"/>
                  </a:lnTo>
                  <a:lnTo>
                    <a:pt x="18" y="150"/>
                  </a:lnTo>
                  <a:close/>
                  <a:moveTo>
                    <a:pt x="0" y="150"/>
                  </a:moveTo>
                  <a:lnTo>
                    <a:pt x="36" y="150"/>
                  </a:lnTo>
                  <a:lnTo>
                    <a:pt x="0" y="150"/>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66" name="Freeform 45"/>
            <p:cNvSpPr>
              <a:spLocks noEditPoints="1"/>
            </p:cNvSpPr>
            <p:nvPr/>
          </p:nvSpPr>
          <p:spPr bwMode="auto">
            <a:xfrm>
              <a:off x="3968743" y="4500563"/>
              <a:ext cx="57150" cy="247650"/>
            </a:xfrm>
            <a:custGeom>
              <a:avLst/>
              <a:gdLst/>
              <a:ahLst/>
              <a:cxnLst>
                <a:cxn ang="0">
                  <a:pos x="15" y="153"/>
                </a:cxn>
                <a:cxn ang="0">
                  <a:pos x="15" y="78"/>
                </a:cxn>
                <a:cxn ang="0">
                  <a:pos x="15" y="3"/>
                </a:cxn>
                <a:cxn ang="0">
                  <a:pos x="21" y="3"/>
                </a:cxn>
                <a:cxn ang="0">
                  <a:pos x="21" y="78"/>
                </a:cxn>
                <a:cxn ang="0">
                  <a:pos x="21" y="153"/>
                </a:cxn>
                <a:cxn ang="0">
                  <a:pos x="15" y="153"/>
                </a:cxn>
                <a:cxn ang="0">
                  <a:pos x="0" y="150"/>
                </a:cxn>
                <a:cxn ang="0">
                  <a:pos x="36" y="150"/>
                </a:cxn>
                <a:cxn ang="0">
                  <a:pos x="36" y="156"/>
                </a:cxn>
                <a:cxn ang="0">
                  <a:pos x="0" y="156"/>
                </a:cxn>
                <a:cxn ang="0">
                  <a:pos x="0" y="150"/>
                </a:cxn>
                <a:cxn ang="0">
                  <a:pos x="0" y="0"/>
                </a:cxn>
                <a:cxn ang="0">
                  <a:pos x="36" y="0"/>
                </a:cxn>
                <a:cxn ang="0">
                  <a:pos x="36" y="6"/>
                </a:cxn>
                <a:cxn ang="0">
                  <a:pos x="0" y="6"/>
                </a:cxn>
                <a:cxn ang="0">
                  <a:pos x="0" y="0"/>
                </a:cxn>
              </a:cxnLst>
              <a:rect l="0" t="0" r="r" b="b"/>
              <a:pathLst>
                <a:path w="36" h="156">
                  <a:moveTo>
                    <a:pt x="15" y="153"/>
                  </a:moveTo>
                  <a:lnTo>
                    <a:pt x="15" y="78"/>
                  </a:lnTo>
                  <a:lnTo>
                    <a:pt x="15" y="3"/>
                  </a:lnTo>
                  <a:lnTo>
                    <a:pt x="21" y="3"/>
                  </a:lnTo>
                  <a:lnTo>
                    <a:pt x="21" y="78"/>
                  </a:lnTo>
                  <a:lnTo>
                    <a:pt x="21" y="153"/>
                  </a:lnTo>
                  <a:lnTo>
                    <a:pt x="15" y="153"/>
                  </a:lnTo>
                  <a:close/>
                  <a:moveTo>
                    <a:pt x="0" y="150"/>
                  </a:moveTo>
                  <a:lnTo>
                    <a:pt x="36" y="150"/>
                  </a:lnTo>
                  <a:lnTo>
                    <a:pt x="36" y="156"/>
                  </a:lnTo>
                  <a:lnTo>
                    <a:pt x="0" y="156"/>
                  </a:lnTo>
                  <a:lnTo>
                    <a:pt x="0" y="150"/>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67" name="Freeform 46"/>
            <p:cNvSpPr>
              <a:spLocks noEditPoints="1"/>
            </p:cNvSpPr>
            <p:nvPr/>
          </p:nvSpPr>
          <p:spPr bwMode="auto">
            <a:xfrm>
              <a:off x="5073643" y="5324475"/>
              <a:ext cx="57150" cy="66675"/>
            </a:xfrm>
            <a:custGeom>
              <a:avLst/>
              <a:gdLst/>
              <a:ahLst/>
              <a:cxnLst>
                <a:cxn ang="0">
                  <a:pos x="18" y="42"/>
                </a:cxn>
                <a:cxn ang="0">
                  <a:pos x="18" y="21"/>
                </a:cxn>
                <a:cxn ang="0">
                  <a:pos x="18" y="0"/>
                </a:cxn>
                <a:cxn ang="0">
                  <a:pos x="18" y="42"/>
                </a:cxn>
                <a:cxn ang="0">
                  <a:pos x="0" y="42"/>
                </a:cxn>
                <a:cxn ang="0">
                  <a:pos x="36" y="42"/>
                </a:cxn>
                <a:cxn ang="0">
                  <a:pos x="0" y="42"/>
                </a:cxn>
                <a:cxn ang="0">
                  <a:pos x="0" y="0"/>
                </a:cxn>
                <a:cxn ang="0">
                  <a:pos x="36" y="0"/>
                </a:cxn>
                <a:cxn ang="0">
                  <a:pos x="0" y="0"/>
                </a:cxn>
              </a:cxnLst>
              <a:rect l="0" t="0" r="r" b="b"/>
              <a:pathLst>
                <a:path w="36" h="42">
                  <a:moveTo>
                    <a:pt x="18" y="42"/>
                  </a:moveTo>
                  <a:lnTo>
                    <a:pt x="18" y="21"/>
                  </a:lnTo>
                  <a:lnTo>
                    <a:pt x="18" y="0"/>
                  </a:lnTo>
                  <a:lnTo>
                    <a:pt x="18" y="42"/>
                  </a:lnTo>
                  <a:close/>
                  <a:moveTo>
                    <a:pt x="0" y="42"/>
                  </a:moveTo>
                  <a:lnTo>
                    <a:pt x="36" y="42"/>
                  </a:lnTo>
                  <a:lnTo>
                    <a:pt x="0" y="42"/>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68" name="Freeform 47"/>
            <p:cNvSpPr>
              <a:spLocks noEditPoints="1"/>
            </p:cNvSpPr>
            <p:nvPr/>
          </p:nvSpPr>
          <p:spPr bwMode="auto">
            <a:xfrm>
              <a:off x="5073643" y="5319713"/>
              <a:ext cx="57150" cy="76200"/>
            </a:xfrm>
            <a:custGeom>
              <a:avLst/>
              <a:gdLst/>
              <a:ahLst/>
              <a:cxnLst>
                <a:cxn ang="0">
                  <a:pos x="15" y="45"/>
                </a:cxn>
                <a:cxn ang="0">
                  <a:pos x="15" y="24"/>
                </a:cxn>
                <a:cxn ang="0">
                  <a:pos x="15" y="3"/>
                </a:cxn>
                <a:cxn ang="0">
                  <a:pos x="21" y="3"/>
                </a:cxn>
                <a:cxn ang="0">
                  <a:pos x="21" y="24"/>
                </a:cxn>
                <a:cxn ang="0">
                  <a:pos x="21" y="45"/>
                </a:cxn>
                <a:cxn ang="0">
                  <a:pos x="15" y="45"/>
                </a:cxn>
                <a:cxn ang="0">
                  <a:pos x="0" y="42"/>
                </a:cxn>
                <a:cxn ang="0">
                  <a:pos x="36" y="42"/>
                </a:cxn>
                <a:cxn ang="0">
                  <a:pos x="36" y="48"/>
                </a:cxn>
                <a:cxn ang="0">
                  <a:pos x="0" y="48"/>
                </a:cxn>
                <a:cxn ang="0">
                  <a:pos x="0" y="42"/>
                </a:cxn>
                <a:cxn ang="0">
                  <a:pos x="0" y="0"/>
                </a:cxn>
                <a:cxn ang="0">
                  <a:pos x="36" y="0"/>
                </a:cxn>
                <a:cxn ang="0">
                  <a:pos x="36" y="6"/>
                </a:cxn>
                <a:cxn ang="0">
                  <a:pos x="0" y="6"/>
                </a:cxn>
                <a:cxn ang="0">
                  <a:pos x="0" y="0"/>
                </a:cxn>
              </a:cxnLst>
              <a:rect l="0" t="0" r="r" b="b"/>
              <a:pathLst>
                <a:path w="36" h="48">
                  <a:moveTo>
                    <a:pt x="15" y="45"/>
                  </a:moveTo>
                  <a:lnTo>
                    <a:pt x="15" y="24"/>
                  </a:lnTo>
                  <a:lnTo>
                    <a:pt x="15" y="3"/>
                  </a:lnTo>
                  <a:lnTo>
                    <a:pt x="21" y="3"/>
                  </a:lnTo>
                  <a:lnTo>
                    <a:pt x="21" y="24"/>
                  </a:lnTo>
                  <a:lnTo>
                    <a:pt x="21" y="45"/>
                  </a:lnTo>
                  <a:lnTo>
                    <a:pt x="15" y="45"/>
                  </a:lnTo>
                  <a:close/>
                  <a:moveTo>
                    <a:pt x="0" y="42"/>
                  </a:moveTo>
                  <a:lnTo>
                    <a:pt x="36" y="42"/>
                  </a:lnTo>
                  <a:lnTo>
                    <a:pt x="36" y="48"/>
                  </a:lnTo>
                  <a:lnTo>
                    <a:pt x="0" y="48"/>
                  </a:lnTo>
                  <a:lnTo>
                    <a:pt x="0" y="42"/>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69" name="Freeform 48"/>
            <p:cNvSpPr>
              <a:spLocks noEditPoints="1"/>
            </p:cNvSpPr>
            <p:nvPr/>
          </p:nvSpPr>
          <p:spPr bwMode="auto">
            <a:xfrm>
              <a:off x="5797543" y="6000750"/>
              <a:ext cx="57150" cy="57150"/>
            </a:xfrm>
            <a:custGeom>
              <a:avLst/>
              <a:gdLst/>
              <a:ahLst/>
              <a:cxnLst>
                <a:cxn ang="0">
                  <a:pos x="18" y="36"/>
                </a:cxn>
                <a:cxn ang="0">
                  <a:pos x="18" y="18"/>
                </a:cxn>
                <a:cxn ang="0">
                  <a:pos x="18" y="0"/>
                </a:cxn>
                <a:cxn ang="0">
                  <a:pos x="18" y="36"/>
                </a:cxn>
                <a:cxn ang="0">
                  <a:pos x="0" y="36"/>
                </a:cxn>
                <a:cxn ang="0">
                  <a:pos x="36" y="36"/>
                </a:cxn>
                <a:cxn ang="0">
                  <a:pos x="0" y="36"/>
                </a:cxn>
                <a:cxn ang="0">
                  <a:pos x="0" y="0"/>
                </a:cxn>
                <a:cxn ang="0">
                  <a:pos x="36" y="0"/>
                </a:cxn>
                <a:cxn ang="0">
                  <a:pos x="0" y="0"/>
                </a:cxn>
              </a:cxnLst>
              <a:rect l="0" t="0" r="r" b="b"/>
              <a:pathLst>
                <a:path w="36" h="36">
                  <a:moveTo>
                    <a:pt x="18" y="36"/>
                  </a:moveTo>
                  <a:lnTo>
                    <a:pt x="18" y="18"/>
                  </a:lnTo>
                  <a:lnTo>
                    <a:pt x="18" y="0"/>
                  </a:lnTo>
                  <a:lnTo>
                    <a:pt x="18" y="36"/>
                  </a:lnTo>
                  <a:close/>
                  <a:moveTo>
                    <a:pt x="0" y="36"/>
                  </a:moveTo>
                  <a:lnTo>
                    <a:pt x="36" y="36"/>
                  </a:lnTo>
                  <a:lnTo>
                    <a:pt x="0" y="36"/>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70" name="Freeform 49"/>
            <p:cNvSpPr>
              <a:spLocks noEditPoints="1"/>
            </p:cNvSpPr>
            <p:nvPr/>
          </p:nvSpPr>
          <p:spPr bwMode="auto">
            <a:xfrm>
              <a:off x="5797543" y="5995988"/>
              <a:ext cx="57150" cy="66675"/>
            </a:xfrm>
            <a:custGeom>
              <a:avLst/>
              <a:gdLst/>
              <a:ahLst/>
              <a:cxnLst>
                <a:cxn ang="0">
                  <a:pos x="15" y="39"/>
                </a:cxn>
                <a:cxn ang="0">
                  <a:pos x="15" y="21"/>
                </a:cxn>
                <a:cxn ang="0">
                  <a:pos x="15" y="3"/>
                </a:cxn>
                <a:cxn ang="0">
                  <a:pos x="21" y="3"/>
                </a:cxn>
                <a:cxn ang="0">
                  <a:pos x="21" y="21"/>
                </a:cxn>
                <a:cxn ang="0">
                  <a:pos x="21" y="39"/>
                </a:cxn>
                <a:cxn ang="0">
                  <a:pos x="15" y="39"/>
                </a:cxn>
                <a:cxn ang="0">
                  <a:pos x="0" y="36"/>
                </a:cxn>
                <a:cxn ang="0">
                  <a:pos x="36" y="36"/>
                </a:cxn>
                <a:cxn ang="0">
                  <a:pos x="36" y="42"/>
                </a:cxn>
                <a:cxn ang="0">
                  <a:pos x="0" y="42"/>
                </a:cxn>
                <a:cxn ang="0">
                  <a:pos x="0" y="36"/>
                </a:cxn>
                <a:cxn ang="0">
                  <a:pos x="0" y="0"/>
                </a:cxn>
                <a:cxn ang="0">
                  <a:pos x="36" y="0"/>
                </a:cxn>
                <a:cxn ang="0">
                  <a:pos x="36" y="6"/>
                </a:cxn>
                <a:cxn ang="0">
                  <a:pos x="0" y="6"/>
                </a:cxn>
                <a:cxn ang="0">
                  <a:pos x="0" y="0"/>
                </a:cxn>
              </a:cxnLst>
              <a:rect l="0" t="0" r="r" b="b"/>
              <a:pathLst>
                <a:path w="36" h="42">
                  <a:moveTo>
                    <a:pt x="15" y="39"/>
                  </a:moveTo>
                  <a:lnTo>
                    <a:pt x="15" y="21"/>
                  </a:lnTo>
                  <a:lnTo>
                    <a:pt x="15" y="3"/>
                  </a:lnTo>
                  <a:lnTo>
                    <a:pt x="21" y="3"/>
                  </a:lnTo>
                  <a:lnTo>
                    <a:pt x="21" y="21"/>
                  </a:lnTo>
                  <a:lnTo>
                    <a:pt x="21" y="39"/>
                  </a:lnTo>
                  <a:lnTo>
                    <a:pt x="15" y="39"/>
                  </a:lnTo>
                  <a:close/>
                  <a:moveTo>
                    <a:pt x="0" y="36"/>
                  </a:moveTo>
                  <a:lnTo>
                    <a:pt x="36" y="36"/>
                  </a:lnTo>
                  <a:lnTo>
                    <a:pt x="36" y="42"/>
                  </a:lnTo>
                  <a:lnTo>
                    <a:pt x="0" y="42"/>
                  </a:lnTo>
                  <a:lnTo>
                    <a:pt x="0" y="36"/>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71" name="Freeform 50"/>
            <p:cNvSpPr>
              <a:spLocks noEditPoints="1"/>
            </p:cNvSpPr>
            <p:nvPr/>
          </p:nvSpPr>
          <p:spPr bwMode="auto">
            <a:xfrm>
              <a:off x="6254743" y="6572250"/>
              <a:ext cx="57150" cy="9525"/>
            </a:xfrm>
            <a:custGeom>
              <a:avLst/>
              <a:gdLst/>
              <a:ahLst/>
              <a:cxnLst>
                <a:cxn ang="0">
                  <a:pos x="18" y="6"/>
                </a:cxn>
                <a:cxn ang="0">
                  <a:pos x="18" y="3"/>
                </a:cxn>
                <a:cxn ang="0">
                  <a:pos x="18" y="0"/>
                </a:cxn>
                <a:cxn ang="0">
                  <a:pos x="18" y="6"/>
                </a:cxn>
                <a:cxn ang="0">
                  <a:pos x="0" y="6"/>
                </a:cxn>
                <a:cxn ang="0">
                  <a:pos x="36" y="6"/>
                </a:cxn>
                <a:cxn ang="0">
                  <a:pos x="0" y="6"/>
                </a:cxn>
                <a:cxn ang="0">
                  <a:pos x="0" y="0"/>
                </a:cxn>
                <a:cxn ang="0">
                  <a:pos x="36" y="0"/>
                </a:cxn>
                <a:cxn ang="0">
                  <a:pos x="0" y="0"/>
                </a:cxn>
              </a:cxnLst>
              <a:rect l="0" t="0" r="r" b="b"/>
              <a:pathLst>
                <a:path w="36" h="6">
                  <a:moveTo>
                    <a:pt x="18" y="6"/>
                  </a:moveTo>
                  <a:lnTo>
                    <a:pt x="18" y="3"/>
                  </a:lnTo>
                  <a:lnTo>
                    <a:pt x="18" y="0"/>
                  </a:lnTo>
                  <a:lnTo>
                    <a:pt x="18" y="6"/>
                  </a:lnTo>
                  <a:close/>
                  <a:moveTo>
                    <a:pt x="0" y="6"/>
                  </a:moveTo>
                  <a:lnTo>
                    <a:pt x="36" y="6"/>
                  </a:lnTo>
                  <a:lnTo>
                    <a:pt x="0" y="6"/>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72" name="Freeform 51"/>
            <p:cNvSpPr>
              <a:spLocks noEditPoints="1"/>
            </p:cNvSpPr>
            <p:nvPr/>
          </p:nvSpPr>
          <p:spPr bwMode="auto">
            <a:xfrm>
              <a:off x="6254743" y="6567488"/>
              <a:ext cx="57150" cy="19050"/>
            </a:xfrm>
            <a:custGeom>
              <a:avLst/>
              <a:gdLst/>
              <a:ahLst/>
              <a:cxnLst>
                <a:cxn ang="0">
                  <a:pos x="15" y="9"/>
                </a:cxn>
                <a:cxn ang="0">
                  <a:pos x="15" y="6"/>
                </a:cxn>
                <a:cxn ang="0">
                  <a:pos x="15" y="3"/>
                </a:cxn>
                <a:cxn ang="0">
                  <a:pos x="21" y="3"/>
                </a:cxn>
                <a:cxn ang="0">
                  <a:pos x="21" y="6"/>
                </a:cxn>
                <a:cxn ang="0">
                  <a:pos x="21" y="9"/>
                </a:cxn>
                <a:cxn ang="0">
                  <a:pos x="15" y="9"/>
                </a:cxn>
                <a:cxn ang="0">
                  <a:pos x="0" y="6"/>
                </a:cxn>
                <a:cxn ang="0">
                  <a:pos x="36" y="6"/>
                </a:cxn>
                <a:cxn ang="0">
                  <a:pos x="36" y="12"/>
                </a:cxn>
                <a:cxn ang="0">
                  <a:pos x="0" y="12"/>
                </a:cxn>
                <a:cxn ang="0">
                  <a:pos x="0" y="6"/>
                </a:cxn>
                <a:cxn ang="0">
                  <a:pos x="0" y="0"/>
                </a:cxn>
                <a:cxn ang="0">
                  <a:pos x="36" y="0"/>
                </a:cxn>
                <a:cxn ang="0">
                  <a:pos x="36" y="6"/>
                </a:cxn>
                <a:cxn ang="0">
                  <a:pos x="0" y="6"/>
                </a:cxn>
                <a:cxn ang="0">
                  <a:pos x="0" y="0"/>
                </a:cxn>
              </a:cxnLst>
              <a:rect l="0" t="0" r="r" b="b"/>
              <a:pathLst>
                <a:path w="36" h="12">
                  <a:moveTo>
                    <a:pt x="15" y="9"/>
                  </a:moveTo>
                  <a:lnTo>
                    <a:pt x="15" y="6"/>
                  </a:lnTo>
                  <a:lnTo>
                    <a:pt x="15" y="3"/>
                  </a:lnTo>
                  <a:lnTo>
                    <a:pt x="21" y="3"/>
                  </a:lnTo>
                  <a:lnTo>
                    <a:pt x="21" y="6"/>
                  </a:lnTo>
                  <a:lnTo>
                    <a:pt x="21" y="9"/>
                  </a:lnTo>
                  <a:lnTo>
                    <a:pt x="15" y="9"/>
                  </a:lnTo>
                  <a:close/>
                  <a:moveTo>
                    <a:pt x="0" y="6"/>
                  </a:moveTo>
                  <a:lnTo>
                    <a:pt x="36" y="6"/>
                  </a:lnTo>
                  <a:lnTo>
                    <a:pt x="36" y="12"/>
                  </a:lnTo>
                  <a:lnTo>
                    <a:pt x="0" y="12"/>
                  </a:lnTo>
                  <a:lnTo>
                    <a:pt x="0" y="6"/>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73" name="Freeform 52"/>
            <p:cNvSpPr>
              <a:spLocks noEditPoints="1"/>
            </p:cNvSpPr>
            <p:nvPr/>
          </p:nvSpPr>
          <p:spPr bwMode="auto">
            <a:xfrm>
              <a:off x="6435718" y="6296025"/>
              <a:ext cx="57150" cy="66675"/>
            </a:xfrm>
            <a:custGeom>
              <a:avLst/>
              <a:gdLst/>
              <a:ahLst/>
              <a:cxnLst>
                <a:cxn ang="0">
                  <a:pos x="18" y="42"/>
                </a:cxn>
                <a:cxn ang="0">
                  <a:pos x="18" y="21"/>
                </a:cxn>
                <a:cxn ang="0">
                  <a:pos x="18" y="0"/>
                </a:cxn>
                <a:cxn ang="0">
                  <a:pos x="18" y="42"/>
                </a:cxn>
                <a:cxn ang="0">
                  <a:pos x="0" y="42"/>
                </a:cxn>
                <a:cxn ang="0">
                  <a:pos x="36" y="42"/>
                </a:cxn>
                <a:cxn ang="0">
                  <a:pos x="0" y="42"/>
                </a:cxn>
                <a:cxn ang="0">
                  <a:pos x="0" y="0"/>
                </a:cxn>
                <a:cxn ang="0">
                  <a:pos x="36" y="0"/>
                </a:cxn>
                <a:cxn ang="0">
                  <a:pos x="0" y="0"/>
                </a:cxn>
              </a:cxnLst>
              <a:rect l="0" t="0" r="r" b="b"/>
              <a:pathLst>
                <a:path w="36" h="42">
                  <a:moveTo>
                    <a:pt x="18" y="42"/>
                  </a:moveTo>
                  <a:lnTo>
                    <a:pt x="18" y="21"/>
                  </a:lnTo>
                  <a:lnTo>
                    <a:pt x="18" y="0"/>
                  </a:lnTo>
                  <a:lnTo>
                    <a:pt x="18" y="42"/>
                  </a:lnTo>
                  <a:close/>
                  <a:moveTo>
                    <a:pt x="0" y="42"/>
                  </a:moveTo>
                  <a:lnTo>
                    <a:pt x="36" y="42"/>
                  </a:lnTo>
                  <a:lnTo>
                    <a:pt x="0" y="42"/>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74" name="Freeform 53"/>
            <p:cNvSpPr>
              <a:spLocks noEditPoints="1"/>
            </p:cNvSpPr>
            <p:nvPr/>
          </p:nvSpPr>
          <p:spPr bwMode="auto">
            <a:xfrm>
              <a:off x="6435718" y="6291263"/>
              <a:ext cx="57150" cy="76200"/>
            </a:xfrm>
            <a:custGeom>
              <a:avLst/>
              <a:gdLst/>
              <a:ahLst/>
              <a:cxnLst>
                <a:cxn ang="0">
                  <a:pos x="15" y="45"/>
                </a:cxn>
                <a:cxn ang="0">
                  <a:pos x="15" y="24"/>
                </a:cxn>
                <a:cxn ang="0">
                  <a:pos x="15" y="3"/>
                </a:cxn>
                <a:cxn ang="0">
                  <a:pos x="21" y="3"/>
                </a:cxn>
                <a:cxn ang="0">
                  <a:pos x="21" y="24"/>
                </a:cxn>
                <a:cxn ang="0">
                  <a:pos x="21" y="45"/>
                </a:cxn>
                <a:cxn ang="0">
                  <a:pos x="15" y="45"/>
                </a:cxn>
                <a:cxn ang="0">
                  <a:pos x="0" y="42"/>
                </a:cxn>
                <a:cxn ang="0">
                  <a:pos x="36" y="42"/>
                </a:cxn>
                <a:cxn ang="0">
                  <a:pos x="36" y="48"/>
                </a:cxn>
                <a:cxn ang="0">
                  <a:pos x="0" y="48"/>
                </a:cxn>
                <a:cxn ang="0">
                  <a:pos x="0" y="42"/>
                </a:cxn>
                <a:cxn ang="0">
                  <a:pos x="0" y="0"/>
                </a:cxn>
                <a:cxn ang="0">
                  <a:pos x="36" y="0"/>
                </a:cxn>
                <a:cxn ang="0">
                  <a:pos x="36" y="6"/>
                </a:cxn>
                <a:cxn ang="0">
                  <a:pos x="0" y="6"/>
                </a:cxn>
                <a:cxn ang="0">
                  <a:pos x="0" y="0"/>
                </a:cxn>
              </a:cxnLst>
              <a:rect l="0" t="0" r="r" b="b"/>
              <a:pathLst>
                <a:path w="36" h="48">
                  <a:moveTo>
                    <a:pt x="15" y="45"/>
                  </a:moveTo>
                  <a:lnTo>
                    <a:pt x="15" y="24"/>
                  </a:lnTo>
                  <a:lnTo>
                    <a:pt x="15" y="3"/>
                  </a:lnTo>
                  <a:lnTo>
                    <a:pt x="21" y="3"/>
                  </a:lnTo>
                  <a:lnTo>
                    <a:pt x="21" y="24"/>
                  </a:lnTo>
                  <a:lnTo>
                    <a:pt x="21" y="45"/>
                  </a:lnTo>
                  <a:lnTo>
                    <a:pt x="15" y="45"/>
                  </a:lnTo>
                  <a:close/>
                  <a:moveTo>
                    <a:pt x="0" y="42"/>
                  </a:moveTo>
                  <a:lnTo>
                    <a:pt x="36" y="42"/>
                  </a:lnTo>
                  <a:lnTo>
                    <a:pt x="36" y="48"/>
                  </a:lnTo>
                  <a:lnTo>
                    <a:pt x="0" y="48"/>
                  </a:lnTo>
                  <a:lnTo>
                    <a:pt x="0" y="42"/>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75" name="Freeform 54"/>
            <p:cNvSpPr>
              <a:spLocks noEditPoints="1"/>
            </p:cNvSpPr>
            <p:nvPr/>
          </p:nvSpPr>
          <p:spPr bwMode="auto">
            <a:xfrm>
              <a:off x="6521443" y="6534150"/>
              <a:ext cx="57150" cy="19050"/>
            </a:xfrm>
            <a:custGeom>
              <a:avLst/>
              <a:gdLst/>
              <a:ahLst/>
              <a:cxnLst>
                <a:cxn ang="0">
                  <a:pos x="18" y="12"/>
                </a:cxn>
                <a:cxn ang="0">
                  <a:pos x="18" y="6"/>
                </a:cxn>
                <a:cxn ang="0">
                  <a:pos x="18" y="0"/>
                </a:cxn>
                <a:cxn ang="0">
                  <a:pos x="18" y="12"/>
                </a:cxn>
                <a:cxn ang="0">
                  <a:pos x="0" y="12"/>
                </a:cxn>
                <a:cxn ang="0">
                  <a:pos x="36" y="12"/>
                </a:cxn>
                <a:cxn ang="0">
                  <a:pos x="0" y="12"/>
                </a:cxn>
                <a:cxn ang="0">
                  <a:pos x="0" y="0"/>
                </a:cxn>
                <a:cxn ang="0">
                  <a:pos x="36" y="0"/>
                </a:cxn>
                <a:cxn ang="0">
                  <a:pos x="0" y="0"/>
                </a:cxn>
              </a:cxnLst>
              <a:rect l="0" t="0" r="r" b="b"/>
              <a:pathLst>
                <a:path w="36" h="12">
                  <a:moveTo>
                    <a:pt x="18" y="12"/>
                  </a:moveTo>
                  <a:lnTo>
                    <a:pt x="18" y="6"/>
                  </a:lnTo>
                  <a:lnTo>
                    <a:pt x="18" y="0"/>
                  </a:lnTo>
                  <a:lnTo>
                    <a:pt x="18" y="12"/>
                  </a:lnTo>
                  <a:close/>
                  <a:moveTo>
                    <a:pt x="0" y="12"/>
                  </a:moveTo>
                  <a:lnTo>
                    <a:pt x="36" y="12"/>
                  </a:lnTo>
                  <a:lnTo>
                    <a:pt x="0" y="12"/>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76" name="Freeform 55"/>
            <p:cNvSpPr>
              <a:spLocks noEditPoints="1"/>
            </p:cNvSpPr>
            <p:nvPr/>
          </p:nvSpPr>
          <p:spPr bwMode="auto">
            <a:xfrm>
              <a:off x="6521443" y="6529388"/>
              <a:ext cx="57150" cy="28575"/>
            </a:xfrm>
            <a:custGeom>
              <a:avLst/>
              <a:gdLst/>
              <a:ahLst/>
              <a:cxnLst>
                <a:cxn ang="0">
                  <a:pos x="15" y="15"/>
                </a:cxn>
                <a:cxn ang="0">
                  <a:pos x="15" y="9"/>
                </a:cxn>
                <a:cxn ang="0">
                  <a:pos x="15" y="3"/>
                </a:cxn>
                <a:cxn ang="0">
                  <a:pos x="21" y="3"/>
                </a:cxn>
                <a:cxn ang="0">
                  <a:pos x="21" y="9"/>
                </a:cxn>
                <a:cxn ang="0">
                  <a:pos x="21" y="15"/>
                </a:cxn>
                <a:cxn ang="0">
                  <a:pos x="15" y="15"/>
                </a:cxn>
                <a:cxn ang="0">
                  <a:pos x="0" y="12"/>
                </a:cxn>
                <a:cxn ang="0">
                  <a:pos x="36" y="12"/>
                </a:cxn>
                <a:cxn ang="0">
                  <a:pos x="36" y="18"/>
                </a:cxn>
                <a:cxn ang="0">
                  <a:pos x="0" y="18"/>
                </a:cxn>
                <a:cxn ang="0">
                  <a:pos x="0" y="12"/>
                </a:cxn>
                <a:cxn ang="0">
                  <a:pos x="0" y="0"/>
                </a:cxn>
                <a:cxn ang="0">
                  <a:pos x="36" y="0"/>
                </a:cxn>
                <a:cxn ang="0">
                  <a:pos x="36" y="6"/>
                </a:cxn>
                <a:cxn ang="0">
                  <a:pos x="0" y="6"/>
                </a:cxn>
                <a:cxn ang="0">
                  <a:pos x="0" y="0"/>
                </a:cxn>
              </a:cxnLst>
              <a:rect l="0" t="0" r="r" b="b"/>
              <a:pathLst>
                <a:path w="36" h="18">
                  <a:moveTo>
                    <a:pt x="15" y="15"/>
                  </a:moveTo>
                  <a:lnTo>
                    <a:pt x="15" y="9"/>
                  </a:lnTo>
                  <a:lnTo>
                    <a:pt x="15" y="3"/>
                  </a:lnTo>
                  <a:lnTo>
                    <a:pt x="21" y="3"/>
                  </a:lnTo>
                  <a:lnTo>
                    <a:pt x="21" y="9"/>
                  </a:lnTo>
                  <a:lnTo>
                    <a:pt x="21" y="15"/>
                  </a:lnTo>
                  <a:lnTo>
                    <a:pt x="15" y="15"/>
                  </a:lnTo>
                  <a:close/>
                  <a:moveTo>
                    <a:pt x="0" y="12"/>
                  </a:moveTo>
                  <a:lnTo>
                    <a:pt x="36" y="12"/>
                  </a:lnTo>
                  <a:lnTo>
                    <a:pt x="36" y="18"/>
                  </a:lnTo>
                  <a:lnTo>
                    <a:pt x="0" y="18"/>
                  </a:lnTo>
                  <a:lnTo>
                    <a:pt x="0" y="12"/>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77" name="Freeform 56"/>
            <p:cNvSpPr>
              <a:spLocks noEditPoints="1"/>
            </p:cNvSpPr>
            <p:nvPr/>
          </p:nvSpPr>
          <p:spPr bwMode="auto">
            <a:xfrm>
              <a:off x="6626218" y="6200775"/>
              <a:ext cx="57150" cy="314325"/>
            </a:xfrm>
            <a:custGeom>
              <a:avLst/>
              <a:gdLst/>
              <a:ahLst/>
              <a:cxnLst>
                <a:cxn ang="0">
                  <a:pos x="18" y="198"/>
                </a:cxn>
                <a:cxn ang="0">
                  <a:pos x="18" y="99"/>
                </a:cxn>
                <a:cxn ang="0">
                  <a:pos x="18" y="0"/>
                </a:cxn>
                <a:cxn ang="0">
                  <a:pos x="18" y="198"/>
                </a:cxn>
                <a:cxn ang="0">
                  <a:pos x="0" y="198"/>
                </a:cxn>
                <a:cxn ang="0">
                  <a:pos x="36" y="198"/>
                </a:cxn>
                <a:cxn ang="0">
                  <a:pos x="0" y="198"/>
                </a:cxn>
                <a:cxn ang="0">
                  <a:pos x="0" y="0"/>
                </a:cxn>
                <a:cxn ang="0">
                  <a:pos x="36" y="0"/>
                </a:cxn>
                <a:cxn ang="0">
                  <a:pos x="0" y="0"/>
                </a:cxn>
              </a:cxnLst>
              <a:rect l="0" t="0" r="r" b="b"/>
              <a:pathLst>
                <a:path w="36" h="198">
                  <a:moveTo>
                    <a:pt x="18" y="198"/>
                  </a:moveTo>
                  <a:lnTo>
                    <a:pt x="18" y="99"/>
                  </a:lnTo>
                  <a:lnTo>
                    <a:pt x="18" y="0"/>
                  </a:lnTo>
                  <a:lnTo>
                    <a:pt x="18" y="198"/>
                  </a:lnTo>
                  <a:close/>
                  <a:moveTo>
                    <a:pt x="0" y="198"/>
                  </a:moveTo>
                  <a:lnTo>
                    <a:pt x="36" y="198"/>
                  </a:lnTo>
                  <a:lnTo>
                    <a:pt x="0" y="198"/>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78" name="Freeform 57"/>
            <p:cNvSpPr>
              <a:spLocks noEditPoints="1"/>
            </p:cNvSpPr>
            <p:nvPr/>
          </p:nvSpPr>
          <p:spPr bwMode="auto">
            <a:xfrm>
              <a:off x="6626218" y="6196013"/>
              <a:ext cx="57150" cy="323850"/>
            </a:xfrm>
            <a:custGeom>
              <a:avLst/>
              <a:gdLst/>
              <a:ahLst/>
              <a:cxnLst>
                <a:cxn ang="0">
                  <a:pos x="15" y="201"/>
                </a:cxn>
                <a:cxn ang="0">
                  <a:pos x="15" y="102"/>
                </a:cxn>
                <a:cxn ang="0">
                  <a:pos x="15" y="3"/>
                </a:cxn>
                <a:cxn ang="0">
                  <a:pos x="21" y="3"/>
                </a:cxn>
                <a:cxn ang="0">
                  <a:pos x="21" y="102"/>
                </a:cxn>
                <a:cxn ang="0">
                  <a:pos x="21" y="201"/>
                </a:cxn>
                <a:cxn ang="0">
                  <a:pos x="15" y="201"/>
                </a:cxn>
                <a:cxn ang="0">
                  <a:pos x="0" y="198"/>
                </a:cxn>
                <a:cxn ang="0">
                  <a:pos x="36" y="198"/>
                </a:cxn>
                <a:cxn ang="0">
                  <a:pos x="36" y="204"/>
                </a:cxn>
                <a:cxn ang="0">
                  <a:pos x="0" y="204"/>
                </a:cxn>
                <a:cxn ang="0">
                  <a:pos x="0" y="198"/>
                </a:cxn>
                <a:cxn ang="0">
                  <a:pos x="0" y="0"/>
                </a:cxn>
                <a:cxn ang="0">
                  <a:pos x="36" y="0"/>
                </a:cxn>
                <a:cxn ang="0">
                  <a:pos x="36" y="6"/>
                </a:cxn>
                <a:cxn ang="0">
                  <a:pos x="0" y="6"/>
                </a:cxn>
                <a:cxn ang="0">
                  <a:pos x="0" y="0"/>
                </a:cxn>
              </a:cxnLst>
              <a:rect l="0" t="0" r="r" b="b"/>
              <a:pathLst>
                <a:path w="36" h="204">
                  <a:moveTo>
                    <a:pt x="15" y="201"/>
                  </a:moveTo>
                  <a:lnTo>
                    <a:pt x="15" y="102"/>
                  </a:lnTo>
                  <a:lnTo>
                    <a:pt x="15" y="3"/>
                  </a:lnTo>
                  <a:lnTo>
                    <a:pt x="21" y="3"/>
                  </a:lnTo>
                  <a:lnTo>
                    <a:pt x="21" y="102"/>
                  </a:lnTo>
                  <a:lnTo>
                    <a:pt x="21" y="201"/>
                  </a:lnTo>
                  <a:lnTo>
                    <a:pt x="15" y="201"/>
                  </a:lnTo>
                  <a:close/>
                  <a:moveTo>
                    <a:pt x="0" y="198"/>
                  </a:moveTo>
                  <a:lnTo>
                    <a:pt x="36" y="198"/>
                  </a:lnTo>
                  <a:lnTo>
                    <a:pt x="36" y="204"/>
                  </a:lnTo>
                  <a:lnTo>
                    <a:pt x="0" y="204"/>
                  </a:lnTo>
                  <a:lnTo>
                    <a:pt x="0" y="198"/>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79" name="Freeform 58"/>
            <p:cNvSpPr>
              <a:spLocks/>
            </p:cNvSpPr>
            <p:nvPr/>
          </p:nvSpPr>
          <p:spPr bwMode="auto">
            <a:xfrm>
              <a:off x="3983031" y="4614863"/>
              <a:ext cx="2668588" cy="1966913"/>
            </a:xfrm>
            <a:custGeom>
              <a:avLst/>
              <a:gdLst/>
              <a:ahLst/>
              <a:cxnLst>
                <a:cxn ang="0">
                  <a:pos x="495" y="312"/>
                </a:cxn>
                <a:cxn ang="0">
                  <a:pos x="1457" y="928"/>
                </a:cxn>
                <a:cxn ang="0">
                  <a:pos x="2061" y="1376"/>
                </a:cxn>
                <a:cxn ang="0">
                  <a:pos x="2546" y="1815"/>
                </a:cxn>
                <a:cxn ang="0">
                  <a:pos x="3080" y="2363"/>
                </a:cxn>
                <a:cxn ang="0">
                  <a:pos x="3425" y="2783"/>
                </a:cxn>
                <a:cxn ang="0">
                  <a:pos x="3665" y="3101"/>
                </a:cxn>
                <a:cxn ang="0">
                  <a:pos x="3786" y="3232"/>
                </a:cxn>
                <a:cxn ang="0">
                  <a:pos x="3856" y="3280"/>
                </a:cxn>
                <a:cxn ang="0">
                  <a:pos x="3884" y="3288"/>
                </a:cxn>
                <a:cxn ang="0">
                  <a:pos x="3937" y="3272"/>
                </a:cxn>
                <a:cxn ang="0">
                  <a:pos x="3958" y="3253"/>
                </a:cxn>
                <a:cxn ang="0">
                  <a:pos x="4034" y="3108"/>
                </a:cxn>
                <a:cxn ang="0">
                  <a:pos x="4105" y="2913"/>
                </a:cxn>
                <a:cxn ang="0">
                  <a:pos x="4132" y="2870"/>
                </a:cxn>
                <a:cxn ang="0">
                  <a:pos x="4154" y="2860"/>
                </a:cxn>
                <a:cxn ang="0">
                  <a:pos x="4183" y="2873"/>
                </a:cxn>
                <a:cxn ang="0">
                  <a:pos x="4208" y="2914"/>
                </a:cxn>
                <a:cxn ang="0">
                  <a:pos x="4260" y="3104"/>
                </a:cxn>
                <a:cxn ang="0">
                  <a:pos x="4284" y="3185"/>
                </a:cxn>
                <a:cxn ang="0">
                  <a:pos x="4301" y="3215"/>
                </a:cxn>
                <a:cxn ang="0">
                  <a:pos x="4302" y="3217"/>
                </a:cxn>
                <a:cxn ang="0">
                  <a:pos x="4339" y="3188"/>
                </a:cxn>
                <a:cxn ang="0">
                  <a:pos x="4380" y="3106"/>
                </a:cxn>
                <a:cxn ang="0">
                  <a:pos x="4466" y="2906"/>
                </a:cxn>
                <a:cxn ang="0">
                  <a:pos x="4460" y="2957"/>
                </a:cxn>
                <a:cxn ang="0">
                  <a:pos x="4373" y="3159"/>
                </a:cxn>
                <a:cxn ang="0">
                  <a:pos x="4330" y="3223"/>
                </a:cxn>
                <a:cxn ang="0">
                  <a:pos x="4301" y="3232"/>
                </a:cxn>
                <a:cxn ang="0">
                  <a:pos x="4279" y="3211"/>
                </a:cxn>
                <a:cxn ang="0">
                  <a:pos x="4269" y="3191"/>
                </a:cxn>
                <a:cxn ang="0">
                  <a:pos x="4229" y="3041"/>
                </a:cxn>
                <a:cxn ang="0">
                  <a:pos x="4183" y="2900"/>
                </a:cxn>
                <a:cxn ang="0">
                  <a:pos x="4161" y="2876"/>
                </a:cxn>
                <a:cxn ang="0">
                  <a:pos x="4156" y="2875"/>
                </a:cxn>
                <a:cxn ang="0">
                  <a:pos x="4132" y="2896"/>
                </a:cxn>
                <a:cxn ang="0">
                  <a:pos x="4107" y="2951"/>
                </a:cxn>
                <a:cxn ang="0">
                  <a:pos x="4013" y="3197"/>
                </a:cxn>
                <a:cxn ang="0">
                  <a:pos x="3970" y="3263"/>
                </a:cxn>
                <a:cxn ang="0">
                  <a:pos x="3917" y="3300"/>
                </a:cxn>
                <a:cxn ang="0">
                  <a:pos x="3882" y="3303"/>
                </a:cxn>
                <a:cxn ang="0">
                  <a:pos x="3813" y="3273"/>
                </a:cxn>
                <a:cxn ang="0">
                  <a:pos x="3737" y="3206"/>
                </a:cxn>
                <a:cxn ang="0">
                  <a:pos x="3608" y="3054"/>
                </a:cxn>
                <a:cxn ang="0">
                  <a:pos x="3304" y="2650"/>
                </a:cxn>
                <a:cxn ang="0">
                  <a:pos x="2814" y="2108"/>
                </a:cxn>
                <a:cxn ang="0">
                  <a:pos x="2384" y="1681"/>
                </a:cxn>
                <a:cxn ang="0">
                  <a:pos x="1867" y="1241"/>
                </a:cxn>
                <a:cxn ang="0">
                  <a:pos x="1217" y="789"/>
                </a:cxn>
                <a:cxn ang="0">
                  <a:pos x="242" y="170"/>
                </a:cxn>
                <a:cxn ang="0">
                  <a:pos x="14" y="3"/>
                </a:cxn>
              </a:cxnLst>
              <a:rect l="0" t="0" r="r" b="b"/>
              <a:pathLst>
                <a:path w="4483" h="3304">
                  <a:moveTo>
                    <a:pt x="14" y="3"/>
                  </a:moveTo>
                  <a:lnTo>
                    <a:pt x="251" y="157"/>
                  </a:lnTo>
                  <a:lnTo>
                    <a:pt x="495" y="312"/>
                  </a:lnTo>
                  <a:lnTo>
                    <a:pt x="986" y="622"/>
                  </a:lnTo>
                  <a:lnTo>
                    <a:pt x="1226" y="776"/>
                  </a:lnTo>
                  <a:lnTo>
                    <a:pt x="1457" y="928"/>
                  </a:lnTo>
                  <a:lnTo>
                    <a:pt x="1675" y="1079"/>
                  </a:lnTo>
                  <a:lnTo>
                    <a:pt x="1876" y="1228"/>
                  </a:lnTo>
                  <a:lnTo>
                    <a:pt x="2061" y="1376"/>
                  </a:lnTo>
                  <a:lnTo>
                    <a:pt x="2234" y="1523"/>
                  </a:lnTo>
                  <a:lnTo>
                    <a:pt x="2395" y="1670"/>
                  </a:lnTo>
                  <a:lnTo>
                    <a:pt x="2546" y="1815"/>
                  </a:lnTo>
                  <a:lnTo>
                    <a:pt x="2689" y="1958"/>
                  </a:lnTo>
                  <a:lnTo>
                    <a:pt x="2825" y="2097"/>
                  </a:lnTo>
                  <a:lnTo>
                    <a:pt x="3080" y="2363"/>
                  </a:lnTo>
                  <a:lnTo>
                    <a:pt x="3201" y="2497"/>
                  </a:lnTo>
                  <a:lnTo>
                    <a:pt x="3317" y="2639"/>
                  </a:lnTo>
                  <a:lnTo>
                    <a:pt x="3425" y="2783"/>
                  </a:lnTo>
                  <a:lnTo>
                    <a:pt x="3527" y="2920"/>
                  </a:lnTo>
                  <a:lnTo>
                    <a:pt x="3621" y="3045"/>
                  </a:lnTo>
                  <a:lnTo>
                    <a:pt x="3665" y="3101"/>
                  </a:lnTo>
                  <a:lnTo>
                    <a:pt x="3708" y="3151"/>
                  </a:lnTo>
                  <a:lnTo>
                    <a:pt x="3748" y="3195"/>
                  </a:lnTo>
                  <a:lnTo>
                    <a:pt x="3786" y="3232"/>
                  </a:lnTo>
                  <a:lnTo>
                    <a:pt x="3822" y="3260"/>
                  </a:lnTo>
                  <a:lnTo>
                    <a:pt x="3821" y="3260"/>
                  </a:lnTo>
                  <a:lnTo>
                    <a:pt x="3856" y="3280"/>
                  </a:lnTo>
                  <a:lnTo>
                    <a:pt x="3855" y="3279"/>
                  </a:lnTo>
                  <a:lnTo>
                    <a:pt x="3887" y="3288"/>
                  </a:lnTo>
                  <a:lnTo>
                    <a:pt x="3884" y="3288"/>
                  </a:lnTo>
                  <a:lnTo>
                    <a:pt x="3913" y="3285"/>
                  </a:lnTo>
                  <a:lnTo>
                    <a:pt x="3910" y="3285"/>
                  </a:lnTo>
                  <a:lnTo>
                    <a:pt x="3937" y="3272"/>
                  </a:lnTo>
                  <a:lnTo>
                    <a:pt x="3935" y="3274"/>
                  </a:lnTo>
                  <a:lnTo>
                    <a:pt x="3959" y="3252"/>
                  </a:lnTo>
                  <a:lnTo>
                    <a:pt x="3958" y="3253"/>
                  </a:lnTo>
                  <a:lnTo>
                    <a:pt x="3980" y="3224"/>
                  </a:lnTo>
                  <a:lnTo>
                    <a:pt x="4000" y="3189"/>
                  </a:lnTo>
                  <a:lnTo>
                    <a:pt x="4034" y="3108"/>
                  </a:lnTo>
                  <a:lnTo>
                    <a:pt x="4064" y="3024"/>
                  </a:lnTo>
                  <a:lnTo>
                    <a:pt x="4092" y="2946"/>
                  </a:lnTo>
                  <a:lnTo>
                    <a:pt x="4105" y="2913"/>
                  </a:lnTo>
                  <a:lnTo>
                    <a:pt x="4118" y="2888"/>
                  </a:lnTo>
                  <a:cubicBezTo>
                    <a:pt x="4119" y="2887"/>
                    <a:pt x="4119" y="2887"/>
                    <a:pt x="4119" y="2887"/>
                  </a:cubicBezTo>
                  <a:lnTo>
                    <a:pt x="4132" y="2870"/>
                  </a:lnTo>
                  <a:cubicBezTo>
                    <a:pt x="4133" y="2869"/>
                    <a:pt x="4134" y="2868"/>
                    <a:pt x="4135" y="2867"/>
                  </a:cubicBezTo>
                  <a:lnTo>
                    <a:pt x="4149" y="2860"/>
                  </a:lnTo>
                  <a:cubicBezTo>
                    <a:pt x="4150" y="2860"/>
                    <a:pt x="4152" y="2859"/>
                    <a:pt x="4154" y="2860"/>
                  </a:cubicBezTo>
                  <a:lnTo>
                    <a:pt x="4167" y="2862"/>
                  </a:lnTo>
                  <a:cubicBezTo>
                    <a:pt x="4168" y="2862"/>
                    <a:pt x="4169" y="2862"/>
                    <a:pt x="4170" y="2863"/>
                  </a:cubicBezTo>
                  <a:lnTo>
                    <a:pt x="4183" y="2873"/>
                  </a:lnTo>
                  <a:cubicBezTo>
                    <a:pt x="4184" y="2874"/>
                    <a:pt x="4185" y="2874"/>
                    <a:pt x="4185" y="2875"/>
                  </a:cubicBezTo>
                  <a:lnTo>
                    <a:pt x="4196" y="2891"/>
                  </a:lnTo>
                  <a:lnTo>
                    <a:pt x="4208" y="2914"/>
                  </a:lnTo>
                  <a:lnTo>
                    <a:pt x="4227" y="2971"/>
                  </a:lnTo>
                  <a:lnTo>
                    <a:pt x="4244" y="3037"/>
                  </a:lnTo>
                  <a:lnTo>
                    <a:pt x="4260" y="3104"/>
                  </a:lnTo>
                  <a:lnTo>
                    <a:pt x="4276" y="3162"/>
                  </a:lnTo>
                  <a:lnTo>
                    <a:pt x="4284" y="3186"/>
                  </a:lnTo>
                  <a:lnTo>
                    <a:pt x="4284" y="3185"/>
                  </a:lnTo>
                  <a:lnTo>
                    <a:pt x="4293" y="3203"/>
                  </a:lnTo>
                  <a:lnTo>
                    <a:pt x="4292" y="3202"/>
                  </a:lnTo>
                  <a:lnTo>
                    <a:pt x="4301" y="3215"/>
                  </a:lnTo>
                  <a:lnTo>
                    <a:pt x="4298" y="3212"/>
                  </a:lnTo>
                  <a:lnTo>
                    <a:pt x="4308" y="3217"/>
                  </a:lnTo>
                  <a:lnTo>
                    <a:pt x="4302" y="3217"/>
                  </a:lnTo>
                  <a:lnTo>
                    <a:pt x="4322" y="3210"/>
                  </a:lnTo>
                  <a:lnTo>
                    <a:pt x="4318" y="3212"/>
                  </a:lnTo>
                  <a:lnTo>
                    <a:pt x="4339" y="3188"/>
                  </a:lnTo>
                  <a:lnTo>
                    <a:pt x="4338" y="3190"/>
                  </a:lnTo>
                  <a:lnTo>
                    <a:pt x="4359" y="3152"/>
                  </a:lnTo>
                  <a:lnTo>
                    <a:pt x="4380" y="3106"/>
                  </a:lnTo>
                  <a:lnTo>
                    <a:pt x="4423" y="3001"/>
                  </a:lnTo>
                  <a:lnTo>
                    <a:pt x="4445" y="2950"/>
                  </a:lnTo>
                  <a:lnTo>
                    <a:pt x="4466" y="2906"/>
                  </a:lnTo>
                  <a:cubicBezTo>
                    <a:pt x="4468" y="2902"/>
                    <a:pt x="4473" y="2900"/>
                    <a:pt x="4477" y="2902"/>
                  </a:cubicBezTo>
                  <a:cubicBezTo>
                    <a:pt x="4481" y="2904"/>
                    <a:pt x="4483" y="2909"/>
                    <a:pt x="4481" y="2913"/>
                  </a:cubicBezTo>
                  <a:lnTo>
                    <a:pt x="4460" y="2957"/>
                  </a:lnTo>
                  <a:lnTo>
                    <a:pt x="4438" y="3008"/>
                  </a:lnTo>
                  <a:lnTo>
                    <a:pt x="4395" y="3113"/>
                  </a:lnTo>
                  <a:lnTo>
                    <a:pt x="4373" y="3159"/>
                  </a:lnTo>
                  <a:lnTo>
                    <a:pt x="4352" y="3197"/>
                  </a:lnTo>
                  <a:cubicBezTo>
                    <a:pt x="4352" y="3198"/>
                    <a:pt x="4352" y="3198"/>
                    <a:pt x="4351" y="3199"/>
                  </a:cubicBezTo>
                  <a:lnTo>
                    <a:pt x="4330" y="3223"/>
                  </a:lnTo>
                  <a:cubicBezTo>
                    <a:pt x="4330" y="3224"/>
                    <a:pt x="4328" y="3225"/>
                    <a:pt x="4327" y="3225"/>
                  </a:cubicBezTo>
                  <a:lnTo>
                    <a:pt x="4307" y="3232"/>
                  </a:lnTo>
                  <a:cubicBezTo>
                    <a:pt x="4305" y="3233"/>
                    <a:pt x="4303" y="3233"/>
                    <a:pt x="4301" y="3232"/>
                  </a:cubicBezTo>
                  <a:lnTo>
                    <a:pt x="4291" y="3227"/>
                  </a:lnTo>
                  <a:cubicBezTo>
                    <a:pt x="4290" y="3226"/>
                    <a:pt x="4289" y="3225"/>
                    <a:pt x="4288" y="3224"/>
                  </a:cubicBezTo>
                  <a:lnTo>
                    <a:pt x="4279" y="3211"/>
                  </a:lnTo>
                  <a:cubicBezTo>
                    <a:pt x="4279" y="3211"/>
                    <a:pt x="4278" y="3210"/>
                    <a:pt x="4278" y="3210"/>
                  </a:cubicBezTo>
                  <a:lnTo>
                    <a:pt x="4269" y="3192"/>
                  </a:lnTo>
                  <a:cubicBezTo>
                    <a:pt x="4269" y="3192"/>
                    <a:pt x="4269" y="3191"/>
                    <a:pt x="4269" y="3191"/>
                  </a:cubicBezTo>
                  <a:lnTo>
                    <a:pt x="4261" y="3167"/>
                  </a:lnTo>
                  <a:lnTo>
                    <a:pt x="4245" y="3107"/>
                  </a:lnTo>
                  <a:lnTo>
                    <a:pt x="4229" y="3041"/>
                  </a:lnTo>
                  <a:lnTo>
                    <a:pt x="4212" y="2976"/>
                  </a:lnTo>
                  <a:lnTo>
                    <a:pt x="4193" y="2921"/>
                  </a:lnTo>
                  <a:lnTo>
                    <a:pt x="4183" y="2900"/>
                  </a:lnTo>
                  <a:lnTo>
                    <a:pt x="4172" y="2884"/>
                  </a:lnTo>
                  <a:lnTo>
                    <a:pt x="4174" y="2886"/>
                  </a:lnTo>
                  <a:lnTo>
                    <a:pt x="4161" y="2876"/>
                  </a:lnTo>
                  <a:lnTo>
                    <a:pt x="4164" y="2877"/>
                  </a:lnTo>
                  <a:lnTo>
                    <a:pt x="4151" y="2875"/>
                  </a:lnTo>
                  <a:lnTo>
                    <a:pt x="4156" y="2875"/>
                  </a:lnTo>
                  <a:lnTo>
                    <a:pt x="4142" y="2882"/>
                  </a:lnTo>
                  <a:lnTo>
                    <a:pt x="4145" y="2879"/>
                  </a:lnTo>
                  <a:lnTo>
                    <a:pt x="4132" y="2896"/>
                  </a:lnTo>
                  <a:lnTo>
                    <a:pt x="4133" y="2895"/>
                  </a:lnTo>
                  <a:lnTo>
                    <a:pt x="4120" y="2919"/>
                  </a:lnTo>
                  <a:lnTo>
                    <a:pt x="4107" y="2951"/>
                  </a:lnTo>
                  <a:lnTo>
                    <a:pt x="4079" y="3029"/>
                  </a:lnTo>
                  <a:lnTo>
                    <a:pt x="4049" y="3115"/>
                  </a:lnTo>
                  <a:lnTo>
                    <a:pt x="4013" y="3197"/>
                  </a:lnTo>
                  <a:lnTo>
                    <a:pt x="3993" y="3233"/>
                  </a:lnTo>
                  <a:lnTo>
                    <a:pt x="3971" y="3262"/>
                  </a:lnTo>
                  <a:cubicBezTo>
                    <a:pt x="3971" y="3263"/>
                    <a:pt x="3970" y="3263"/>
                    <a:pt x="3970" y="3263"/>
                  </a:cubicBezTo>
                  <a:lnTo>
                    <a:pt x="3946" y="3285"/>
                  </a:lnTo>
                  <a:cubicBezTo>
                    <a:pt x="3945" y="3286"/>
                    <a:pt x="3945" y="3286"/>
                    <a:pt x="3944" y="3287"/>
                  </a:cubicBezTo>
                  <a:lnTo>
                    <a:pt x="3917" y="3300"/>
                  </a:lnTo>
                  <a:cubicBezTo>
                    <a:pt x="3916" y="3300"/>
                    <a:pt x="3915" y="3300"/>
                    <a:pt x="3914" y="3300"/>
                  </a:cubicBezTo>
                  <a:lnTo>
                    <a:pt x="3885" y="3303"/>
                  </a:lnTo>
                  <a:cubicBezTo>
                    <a:pt x="3884" y="3304"/>
                    <a:pt x="3883" y="3303"/>
                    <a:pt x="3882" y="3303"/>
                  </a:cubicBezTo>
                  <a:lnTo>
                    <a:pt x="3850" y="3294"/>
                  </a:lnTo>
                  <a:cubicBezTo>
                    <a:pt x="3850" y="3294"/>
                    <a:pt x="3849" y="3294"/>
                    <a:pt x="3848" y="3293"/>
                  </a:cubicBezTo>
                  <a:lnTo>
                    <a:pt x="3813" y="3273"/>
                  </a:lnTo>
                  <a:cubicBezTo>
                    <a:pt x="3813" y="3273"/>
                    <a:pt x="3813" y="3273"/>
                    <a:pt x="3813" y="3273"/>
                  </a:cubicBezTo>
                  <a:lnTo>
                    <a:pt x="3775" y="3243"/>
                  </a:lnTo>
                  <a:lnTo>
                    <a:pt x="3737" y="3206"/>
                  </a:lnTo>
                  <a:lnTo>
                    <a:pt x="3695" y="3162"/>
                  </a:lnTo>
                  <a:lnTo>
                    <a:pt x="3652" y="3110"/>
                  </a:lnTo>
                  <a:lnTo>
                    <a:pt x="3608" y="3054"/>
                  </a:lnTo>
                  <a:lnTo>
                    <a:pt x="3514" y="2929"/>
                  </a:lnTo>
                  <a:lnTo>
                    <a:pt x="3412" y="2792"/>
                  </a:lnTo>
                  <a:lnTo>
                    <a:pt x="3304" y="2650"/>
                  </a:lnTo>
                  <a:lnTo>
                    <a:pt x="3190" y="2508"/>
                  </a:lnTo>
                  <a:lnTo>
                    <a:pt x="3069" y="2374"/>
                  </a:lnTo>
                  <a:lnTo>
                    <a:pt x="2814" y="2108"/>
                  </a:lnTo>
                  <a:lnTo>
                    <a:pt x="2678" y="1969"/>
                  </a:lnTo>
                  <a:lnTo>
                    <a:pt x="2535" y="1826"/>
                  </a:lnTo>
                  <a:lnTo>
                    <a:pt x="2384" y="1681"/>
                  </a:lnTo>
                  <a:lnTo>
                    <a:pt x="2223" y="1536"/>
                  </a:lnTo>
                  <a:lnTo>
                    <a:pt x="2051" y="1389"/>
                  </a:lnTo>
                  <a:lnTo>
                    <a:pt x="1867" y="1241"/>
                  </a:lnTo>
                  <a:lnTo>
                    <a:pt x="1666" y="1092"/>
                  </a:lnTo>
                  <a:lnTo>
                    <a:pt x="1448" y="941"/>
                  </a:lnTo>
                  <a:lnTo>
                    <a:pt x="1217" y="789"/>
                  </a:lnTo>
                  <a:lnTo>
                    <a:pt x="977" y="635"/>
                  </a:lnTo>
                  <a:lnTo>
                    <a:pt x="486" y="325"/>
                  </a:lnTo>
                  <a:lnTo>
                    <a:pt x="242" y="170"/>
                  </a:lnTo>
                  <a:lnTo>
                    <a:pt x="5" y="16"/>
                  </a:lnTo>
                  <a:cubicBezTo>
                    <a:pt x="1" y="14"/>
                    <a:pt x="0" y="9"/>
                    <a:pt x="3" y="5"/>
                  </a:cubicBezTo>
                  <a:cubicBezTo>
                    <a:pt x="5" y="1"/>
                    <a:pt x="10" y="0"/>
                    <a:pt x="14" y="3"/>
                  </a:cubicBez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80" name="Rectangle 59"/>
            <p:cNvSpPr>
              <a:spLocks noChangeArrowheads="1"/>
            </p:cNvSpPr>
            <p:nvPr/>
          </p:nvSpPr>
          <p:spPr bwMode="auto">
            <a:xfrm>
              <a:off x="3930643" y="4562475"/>
              <a:ext cx="114300" cy="114300"/>
            </a:xfrm>
            <a:prstGeom prst="rect">
              <a:avLst/>
            </a:prstGeom>
            <a:solidFill>
              <a:srgbClr val="6633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81" name="Freeform 60"/>
            <p:cNvSpPr>
              <a:spLocks noEditPoints="1"/>
            </p:cNvSpPr>
            <p:nvPr/>
          </p:nvSpPr>
          <p:spPr bwMode="auto">
            <a:xfrm>
              <a:off x="3925881" y="4557713"/>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82" name="Rectangle 61"/>
            <p:cNvSpPr>
              <a:spLocks noChangeArrowheads="1"/>
            </p:cNvSpPr>
            <p:nvPr/>
          </p:nvSpPr>
          <p:spPr bwMode="auto">
            <a:xfrm>
              <a:off x="5045068" y="5295900"/>
              <a:ext cx="114300" cy="114300"/>
            </a:xfrm>
            <a:prstGeom prst="rect">
              <a:avLst/>
            </a:prstGeom>
            <a:solidFill>
              <a:srgbClr val="6633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83" name="Freeform 62"/>
            <p:cNvSpPr>
              <a:spLocks noEditPoints="1"/>
            </p:cNvSpPr>
            <p:nvPr/>
          </p:nvSpPr>
          <p:spPr bwMode="auto">
            <a:xfrm>
              <a:off x="5040306" y="5291138"/>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84" name="Rectangle 63"/>
            <p:cNvSpPr>
              <a:spLocks noChangeArrowheads="1"/>
            </p:cNvSpPr>
            <p:nvPr/>
          </p:nvSpPr>
          <p:spPr bwMode="auto">
            <a:xfrm>
              <a:off x="5759443" y="5972175"/>
              <a:ext cx="114300" cy="114300"/>
            </a:xfrm>
            <a:prstGeom prst="rect">
              <a:avLst/>
            </a:prstGeom>
            <a:solidFill>
              <a:srgbClr val="6633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85" name="Freeform 64"/>
            <p:cNvSpPr>
              <a:spLocks noEditPoints="1"/>
            </p:cNvSpPr>
            <p:nvPr/>
          </p:nvSpPr>
          <p:spPr bwMode="auto">
            <a:xfrm>
              <a:off x="5754681" y="5967413"/>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86" name="Rectangle 65"/>
            <p:cNvSpPr>
              <a:spLocks noChangeArrowheads="1"/>
            </p:cNvSpPr>
            <p:nvPr/>
          </p:nvSpPr>
          <p:spPr bwMode="auto">
            <a:xfrm>
              <a:off x="6226168" y="6515100"/>
              <a:ext cx="114300" cy="114300"/>
            </a:xfrm>
            <a:prstGeom prst="rect">
              <a:avLst/>
            </a:prstGeom>
            <a:solidFill>
              <a:srgbClr val="6633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87" name="Freeform 66"/>
            <p:cNvSpPr>
              <a:spLocks noEditPoints="1"/>
            </p:cNvSpPr>
            <p:nvPr/>
          </p:nvSpPr>
          <p:spPr bwMode="auto">
            <a:xfrm>
              <a:off x="6221406" y="6510338"/>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88" name="Rectangle 67"/>
            <p:cNvSpPr>
              <a:spLocks noChangeArrowheads="1"/>
            </p:cNvSpPr>
            <p:nvPr/>
          </p:nvSpPr>
          <p:spPr bwMode="auto">
            <a:xfrm>
              <a:off x="6397618" y="6267450"/>
              <a:ext cx="114300" cy="114300"/>
            </a:xfrm>
            <a:prstGeom prst="rect">
              <a:avLst/>
            </a:prstGeom>
            <a:solidFill>
              <a:srgbClr val="6633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89" name="Freeform 68"/>
            <p:cNvSpPr>
              <a:spLocks noEditPoints="1"/>
            </p:cNvSpPr>
            <p:nvPr/>
          </p:nvSpPr>
          <p:spPr bwMode="auto">
            <a:xfrm>
              <a:off x="6392856" y="6262688"/>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90" name="Rectangle 69"/>
            <p:cNvSpPr>
              <a:spLocks noChangeArrowheads="1"/>
            </p:cNvSpPr>
            <p:nvPr/>
          </p:nvSpPr>
          <p:spPr bwMode="auto">
            <a:xfrm>
              <a:off x="6492868" y="6477000"/>
              <a:ext cx="114300" cy="114300"/>
            </a:xfrm>
            <a:prstGeom prst="rect">
              <a:avLst/>
            </a:prstGeom>
            <a:solidFill>
              <a:srgbClr val="6633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91" name="Freeform 70"/>
            <p:cNvSpPr>
              <a:spLocks noEditPoints="1"/>
            </p:cNvSpPr>
            <p:nvPr/>
          </p:nvSpPr>
          <p:spPr bwMode="auto">
            <a:xfrm>
              <a:off x="6488106" y="6472238"/>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92" name="Rectangle 71"/>
            <p:cNvSpPr>
              <a:spLocks noChangeArrowheads="1"/>
            </p:cNvSpPr>
            <p:nvPr/>
          </p:nvSpPr>
          <p:spPr bwMode="auto">
            <a:xfrm>
              <a:off x="6588118" y="6296025"/>
              <a:ext cx="114300" cy="114300"/>
            </a:xfrm>
            <a:prstGeom prst="rect">
              <a:avLst/>
            </a:prstGeom>
            <a:solidFill>
              <a:srgbClr val="6633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93" name="Freeform 72"/>
            <p:cNvSpPr>
              <a:spLocks noEditPoints="1"/>
            </p:cNvSpPr>
            <p:nvPr/>
          </p:nvSpPr>
          <p:spPr bwMode="auto">
            <a:xfrm>
              <a:off x="6583356" y="6291263"/>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94" name="Rectangle 73"/>
            <p:cNvSpPr>
              <a:spLocks noChangeArrowheads="1"/>
            </p:cNvSpPr>
            <p:nvPr/>
          </p:nvSpPr>
          <p:spPr bwMode="auto">
            <a:xfrm>
              <a:off x="7546968" y="6610350"/>
              <a:ext cx="18097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663300"/>
                  </a:solidFill>
                  <a:effectLst/>
                  <a:latin typeface="Times New Roman" pitchFamily="18" charset="0"/>
                  <a:cs typeface="Arial" pitchFamily="34" charset="0"/>
                </a:rPr>
                <a:t>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95" name="Rectangle 74"/>
            <p:cNvSpPr>
              <a:spLocks noChangeArrowheads="1"/>
            </p:cNvSpPr>
            <p:nvPr/>
          </p:nvSpPr>
          <p:spPr bwMode="auto">
            <a:xfrm>
              <a:off x="7543793" y="6324600"/>
              <a:ext cx="27622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663300"/>
                  </a:solidFill>
                  <a:effectLst/>
                  <a:latin typeface="Times New Roman" pitchFamily="18" charset="0"/>
                  <a:cs typeface="Arial" pitchFamily="34" charset="0"/>
                </a:rPr>
                <a:t>50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96" name="Rectangle 75"/>
            <p:cNvSpPr>
              <a:spLocks noChangeArrowheads="1"/>
            </p:cNvSpPr>
            <p:nvPr/>
          </p:nvSpPr>
          <p:spPr bwMode="auto">
            <a:xfrm>
              <a:off x="7540618" y="6040438"/>
              <a:ext cx="37147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663300"/>
                  </a:solidFill>
                  <a:effectLst/>
                  <a:latin typeface="Times New Roman" pitchFamily="18" charset="0"/>
                  <a:cs typeface="Arial" pitchFamily="34" charset="0"/>
                </a:rPr>
                <a:t>100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97" name="Rectangle 76"/>
            <p:cNvSpPr>
              <a:spLocks noChangeArrowheads="1"/>
            </p:cNvSpPr>
            <p:nvPr/>
          </p:nvSpPr>
          <p:spPr bwMode="auto">
            <a:xfrm>
              <a:off x="7540618" y="5754688"/>
              <a:ext cx="37147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663300"/>
                  </a:solidFill>
                  <a:effectLst/>
                  <a:latin typeface="Times New Roman" pitchFamily="18" charset="0"/>
                  <a:cs typeface="Arial" pitchFamily="34" charset="0"/>
                </a:rPr>
                <a:t>150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98" name="Rectangle 77"/>
            <p:cNvSpPr>
              <a:spLocks noChangeArrowheads="1"/>
            </p:cNvSpPr>
            <p:nvPr/>
          </p:nvSpPr>
          <p:spPr bwMode="auto">
            <a:xfrm>
              <a:off x="7540618" y="5468938"/>
              <a:ext cx="37147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663300"/>
                  </a:solidFill>
                  <a:effectLst/>
                  <a:latin typeface="Times New Roman" pitchFamily="18" charset="0"/>
                  <a:cs typeface="Arial" pitchFamily="34" charset="0"/>
                </a:rPr>
                <a:t>200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99" name="Rectangle 78"/>
            <p:cNvSpPr>
              <a:spLocks noChangeArrowheads="1"/>
            </p:cNvSpPr>
            <p:nvPr/>
          </p:nvSpPr>
          <p:spPr bwMode="auto">
            <a:xfrm>
              <a:off x="7540618" y="5184775"/>
              <a:ext cx="37147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rgbClr val="663300"/>
                  </a:solidFill>
                  <a:effectLst/>
                  <a:latin typeface="Times New Roman" pitchFamily="18" charset="0"/>
                  <a:cs typeface="Arial" pitchFamily="34" charset="0"/>
                </a:rPr>
                <a:t>250</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0" name="Rectangle 79"/>
            <p:cNvSpPr>
              <a:spLocks noChangeArrowheads="1"/>
            </p:cNvSpPr>
            <p:nvPr/>
          </p:nvSpPr>
          <p:spPr bwMode="auto">
            <a:xfrm>
              <a:off x="7540618" y="4899025"/>
              <a:ext cx="37147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663300"/>
                  </a:solidFill>
                  <a:effectLst/>
                  <a:latin typeface="Times New Roman" pitchFamily="18" charset="0"/>
                  <a:cs typeface="Arial" pitchFamily="34" charset="0"/>
                </a:rPr>
                <a:t>300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201" name="Rectangle 80"/>
            <p:cNvSpPr>
              <a:spLocks noChangeArrowheads="1"/>
            </p:cNvSpPr>
            <p:nvPr/>
          </p:nvSpPr>
          <p:spPr bwMode="auto">
            <a:xfrm>
              <a:off x="7540618" y="4613275"/>
              <a:ext cx="37147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rgbClr val="663300"/>
                  </a:solidFill>
                  <a:effectLst/>
                  <a:latin typeface="Times New Roman" pitchFamily="18" charset="0"/>
                  <a:cs typeface="Arial" pitchFamily="34" charset="0"/>
                </a:rPr>
                <a:t>350</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2" name="Rectangle 81"/>
            <p:cNvSpPr>
              <a:spLocks noChangeArrowheads="1"/>
            </p:cNvSpPr>
            <p:nvPr/>
          </p:nvSpPr>
          <p:spPr bwMode="auto">
            <a:xfrm>
              <a:off x="7540618" y="4329113"/>
              <a:ext cx="37147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663300"/>
                  </a:solidFill>
                  <a:effectLst/>
                  <a:latin typeface="Times New Roman" pitchFamily="18" charset="0"/>
                  <a:cs typeface="Arial" pitchFamily="34" charset="0"/>
                </a:rPr>
                <a:t>400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203" name="Rectangle 82"/>
            <p:cNvSpPr>
              <a:spLocks noChangeArrowheads="1"/>
            </p:cNvSpPr>
            <p:nvPr/>
          </p:nvSpPr>
          <p:spPr bwMode="auto">
            <a:xfrm>
              <a:off x="7540618" y="4043363"/>
              <a:ext cx="37147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rgbClr val="663300"/>
                  </a:solidFill>
                  <a:effectLst/>
                  <a:latin typeface="Times New Roman" pitchFamily="18" charset="0"/>
                  <a:cs typeface="Arial" pitchFamily="34" charset="0"/>
                </a:rPr>
                <a:t>450</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4" name="Freeform 101"/>
            <p:cNvSpPr>
              <a:spLocks/>
            </p:cNvSpPr>
            <p:nvPr/>
          </p:nvSpPr>
          <p:spPr bwMode="auto">
            <a:xfrm>
              <a:off x="4078257" y="4292583"/>
              <a:ext cx="247650" cy="9525"/>
            </a:xfrm>
            <a:custGeom>
              <a:avLst/>
              <a:gdLst/>
              <a:ahLst/>
              <a:cxnLst>
                <a:cxn ang="0">
                  <a:pos x="8" y="0"/>
                </a:cxn>
                <a:cxn ang="0">
                  <a:pos x="408" y="0"/>
                </a:cxn>
                <a:cxn ang="0">
                  <a:pos x="416" y="8"/>
                </a:cxn>
                <a:cxn ang="0">
                  <a:pos x="408" y="16"/>
                </a:cxn>
                <a:cxn ang="0">
                  <a:pos x="8" y="16"/>
                </a:cxn>
                <a:cxn ang="0">
                  <a:pos x="0" y="8"/>
                </a:cxn>
                <a:cxn ang="0">
                  <a:pos x="8" y="0"/>
                </a:cxn>
              </a:cxnLst>
              <a:rect l="0" t="0" r="r" b="b"/>
              <a:pathLst>
                <a:path w="416" h="16">
                  <a:moveTo>
                    <a:pt x="8" y="0"/>
                  </a:moveTo>
                  <a:lnTo>
                    <a:pt x="408" y="0"/>
                  </a:lnTo>
                  <a:cubicBezTo>
                    <a:pt x="413" y="0"/>
                    <a:pt x="416" y="4"/>
                    <a:pt x="416" y="8"/>
                  </a:cubicBezTo>
                  <a:cubicBezTo>
                    <a:pt x="416" y="13"/>
                    <a:pt x="413" y="16"/>
                    <a:pt x="408" y="16"/>
                  </a:cubicBezTo>
                  <a:lnTo>
                    <a:pt x="8" y="16"/>
                  </a:lnTo>
                  <a:cubicBezTo>
                    <a:pt x="4" y="16"/>
                    <a:pt x="0" y="13"/>
                    <a:pt x="0" y="8"/>
                  </a:cubicBezTo>
                  <a:cubicBezTo>
                    <a:pt x="0" y="4"/>
                    <a:pt x="4" y="0"/>
                    <a:pt x="8" y="0"/>
                  </a:cubicBez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sz="1300"/>
            </a:p>
          </p:txBody>
        </p:sp>
        <p:sp>
          <p:nvSpPr>
            <p:cNvPr id="205" name="Rectangle 102"/>
            <p:cNvSpPr>
              <a:spLocks noChangeArrowheads="1"/>
            </p:cNvSpPr>
            <p:nvPr/>
          </p:nvSpPr>
          <p:spPr bwMode="auto">
            <a:xfrm>
              <a:off x="4149694" y="4240195"/>
              <a:ext cx="104775" cy="104775"/>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sz="1300"/>
            </a:p>
          </p:txBody>
        </p:sp>
        <p:sp>
          <p:nvSpPr>
            <p:cNvPr id="206" name="Freeform 103"/>
            <p:cNvSpPr>
              <a:spLocks noEditPoints="1"/>
            </p:cNvSpPr>
            <p:nvPr/>
          </p:nvSpPr>
          <p:spPr bwMode="auto">
            <a:xfrm>
              <a:off x="4144932" y="4235433"/>
              <a:ext cx="114300" cy="114300"/>
            </a:xfrm>
            <a:custGeom>
              <a:avLst/>
              <a:gdLst/>
              <a:ahLst/>
              <a:cxnLst>
                <a:cxn ang="0">
                  <a:pos x="0" y="8"/>
                </a:cxn>
                <a:cxn ang="0">
                  <a:pos x="8" y="0"/>
                </a:cxn>
                <a:cxn ang="0">
                  <a:pos x="184" y="0"/>
                </a:cxn>
                <a:cxn ang="0">
                  <a:pos x="192" y="8"/>
                </a:cxn>
                <a:cxn ang="0">
                  <a:pos x="192" y="184"/>
                </a:cxn>
                <a:cxn ang="0">
                  <a:pos x="184" y="192"/>
                </a:cxn>
                <a:cxn ang="0">
                  <a:pos x="8" y="192"/>
                </a:cxn>
                <a:cxn ang="0">
                  <a:pos x="0" y="184"/>
                </a:cxn>
                <a:cxn ang="0">
                  <a:pos x="0" y="8"/>
                </a:cxn>
                <a:cxn ang="0">
                  <a:pos x="16" y="184"/>
                </a:cxn>
                <a:cxn ang="0">
                  <a:pos x="8" y="176"/>
                </a:cxn>
                <a:cxn ang="0">
                  <a:pos x="184" y="176"/>
                </a:cxn>
                <a:cxn ang="0">
                  <a:pos x="176" y="184"/>
                </a:cxn>
                <a:cxn ang="0">
                  <a:pos x="176" y="8"/>
                </a:cxn>
                <a:cxn ang="0">
                  <a:pos x="184" y="16"/>
                </a:cxn>
                <a:cxn ang="0">
                  <a:pos x="8" y="16"/>
                </a:cxn>
                <a:cxn ang="0">
                  <a:pos x="16" y="8"/>
                </a:cxn>
                <a:cxn ang="0">
                  <a:pos x="16" y="184"/>
                </a:cxn>
              </a:cxnLst>
              <a:rect l="0" t="0" r="r" b="b"/>
              <a:pathLst>
                <a:path w="192" h="192">
                  <a:moveTo>
                    <a:pt x="0" y="8"/>
                  </a:moveTo>
                  <a:cubicBezTo>
                    <a:pt x="0" y="4"/>
                    <a:pt x="4" y="0"/>
                    <a:pt x="8" y="0"/>
                  </a:cubicBezTo>
                  <a:lnTo>
                    <a:pt x="184" y="0"/>
                  </a:lnTo>
                  <a:cubicBezTo>
                    <a:pt x="189" y="0"/>
                    <a:pt x="192" y="4"/>
                    <a:pt x="192" y="8"/>
                  </a:cubicBezTo>
                  <a:lnTo>
                    <a:pt x="192" y="184"/>
                  </a:lnTo>
                  <a:cubicBezTo>
                    <a:pt x="192" y="189"/>
                    <a:pt x="189" y="192"/>
                    <a:pt x="184" y="192"/>
                  </a:cubicBezTo>
                  <a:lnTo>
                    <a:pt x="8" y="192"/>
                  </a:lnTo>
                  <a:cubicBezTo>
                    <a:pt x="4" y="192"/>
                    <a:pt x="0" y="189"/>
                    <a:pt x="0" y="184"/>
                  </a:cubicBezTo>
                  <a:lnTo>
                    <a:pt x="0" y="8"/>
                  </a:lnTo>
                  <a:close/>
                  <a:moveTo>
                    <a:pt x="16" y="184"/>
                  </a:moveTo>
                  <a:lnTo>
                    <a:pt x="8" y="176"/>
                  </a:lnTo>
                  <a:lnTo>
                    <a:pt x="184" y="176"/>
                  </a:lnTo>
                  <a:lnTo>
                    <a:pt x="176" y="184"/>
                  </a:lnTo>
                  <a:lnTo>
                    <a:pt x="176" y="8"/>
                  </a:lnTo>
                  <a:lnTo>
                    <a:pt x="184" y="16"/>
                  </a:lnTo>
                  <a:lnTo>
                    <a:pt x="8" y="16"/>
                  </a:lnTo>
                  <a:lnTo>
                    <a:pt x="16" y="8"/>
                  </a:lnTo>
                  <a:lnTo>
                    <a:pt x="16" y="184"/>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sz="1300"/>
            </a:p>
          </p:txBody>
        </p:sp>
        <p:sp>
          <p:nvSpPr>
            <p:cNvPr id="207" name="Rectangle 104"/>
            <p:cNvSpPr>
              <a:spLocks noChangeArrowheads="1"/>
            </p:cNvSpPr>
            <p:nvPr/>
          </p:nvSpPr>
          <p:spPr bwMode="auto">
            <a:xfrm>
              <a:off x="4354482" y="4195745"/>
              <a:ext cx="1061188" cy="2000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300" b="1" i="0" u="none" strike="noStrike" cap="none" normalizeH="0" baseline="0" dirty="0" smtClean="0">
                  <a:ln>
                    <a:noFill/>
                  </a:ln>
                  <a:solidFill>
                    <a:srgbClr val="009900"/>
                  </a:solidFill>
                  <a:effectLst/>
                  <a:latin typeface="Times New Roman" pitchFamily="18" charset="0"/>
                  <a:cs typeface="Arial" pitchFamily="34" charset="0"/>
                </a:rPr>
                <a:t>Cellulase (</a:t>
              </a:r>
              <a:r>
                <a:rPr kumimoji="0" lang="fr-FR" sz="1300" b="1" i="0" u="none" strike="noStrike" cap="none" normalizeH="0" baseline="0" dirty="0" err="1" smtClean="0">
                  <a:ln>
                    <a:noFill/>
                  </a:ln>
                  <a:solidFill>
                    <a:srgbClr val="009900"/>
                  </a:solidFill>
                  <a:effectLst/>
                  <a:latin typeface="Times New Roman" pitchFamily="18" charset="0"/>
                  <a:cs typeface="Arial" pitchFamily="34" charset="0"/>
                </a:rPr>
                <a:t>leaf</a:t>
              </a:r>
              <a:r>
                <a:rPr kumimoji="0" lang="fr-FR" sz="1300" b="1" i="0" u="none" strike="noStrike" cap="none" normalizeH="0" baseline="0" dirty="0" smtClean="0">
                  <a:ln>
                    <a:noFill/>
                  </a:ln>
                  <a:solidFill>
                    <a:srgbClr val="009900"/>
                  </a:solidFill>
                  <a:effectLst/>
                  <a:latin typeface="Times New Roman" pitchFamily="18" charset="0"/>
                  <a:cs typeface="Arial" pitchFamily="34" charset="0"/>
                </a:rPr>
                <a:t>)</a:t>
              </a:r>
              <a:endParaRPr kumimoji="0" lang="fr-FR" sz="1300" b="0" i="0" u="none" strike="noStrike" cap="none" normalizeH="0" baseline="0" dirty="0" smtClean="0">
                <a:ln>
                  <a:noFill/>
                </a:ln>
                <a:solidFill>
                  <a:srgbClr val="009900"/>
                </a:solidFill>
                <a:effectLst/>
                <a:latin typeface="Arial" pitchFamily="34" charset="0"/>
                <a:cs typeface="Arial" pitchFamily="34" charset="0"/>
              </a:endParaRPr>
            </a:p>
          </p:txBody>
        </p:sp>
        <p:sp>
          <p:nvSpPr>
            <p:cNvPr id="208" name="Freeform 105"/>
            <p:cNvSpPr>
              <a:spLocks/>
            </p:cNvSpPr>
            <p:nvPr/>
          </p:nvSpPr>
          <p:spPr bwMode="auto">
            <a:xfrm>
              <a:off x="5507017" y="4292583"/>
              <a:ext cx="247650" cy="9525"/>
            </a:xfrm>
            <a:custGeom>
              <a:avLst/>
              <a:gdLst/>
              <a:ahLst/>
              <a:cxnLst>
                <a:cxn ang="0">
                  <a:pos x="8" y="0"/>
                </a:cxn>
                <a:cxn ang="0">
                  <a:pos x="408" y="0"/>
                </a:cxn>
                <a:cxn ang="0">
                  <a:pos x="416" y="8"/>
                </a:cxn>
                <a:cxn ang="0">
                  <a:pos x="408" y="16"/>
                </a:cxn>
                <a:cxn ang="0">
                  <a:pos x="8" y="16"/>
                </a:cxn>
                <a:cxn ang="0">
                  <a:pos x="0" y="8"/>
                </a:cxn>
                <a:cxn ang="0">
                  <a:pos x="8" y="0"/>
                </a:cxn>
              </a:cxnLst>
              <a:rect l="0" t="0" r="r" b="b"/>
              <a:pathLst>
                <a:path w="416" h="16">
                  <a:moveTo>
                    <a:pt x="8" y="0"/>
                  </a:moveTo>
                  <a:lnTo>
                    <a:pt x="408" y="0"/>
                  </a:lnTo>
                  <a:cubicBezTo>
                    <a:pt x="413" y="0"/>
                    <a:pt x="416" y="4"/>
                    <a:pt x="416" y="8"/>
                  </a:cubicBezTo>
                  <a:cubicBezTo>
                    <a:pt x="416" y="13"/>
                    <a:pt x="413" y="16"/>
                    <a:pt x="408" y="16"/>
                  </a:cubicBezTo>
                  <a:lnTo>
                    <a:pt x="8" y="16"/>
                  </a:lnTo>
                  <a:cubicBezTo>
                    <a:pt x="4" y="16"/>
                    <a:pt x="0" y="13"/>
                    <a:pt x="0" y="8"/>
                  </a:cubicBezTo>
                  <a:cubicBezTo>
                    <a:pt x="0" y="4"/>
                    <a:pt x="4" y="0"/>
                    <a:pt x="8" y="0"/>
                  </a:cubicBez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sz="1300"/>
            </a:p>
          </p:txBody>
        </p:sp>
        <p:sp>
          <p:nvSpPr>
            <p:cNvPr id="209" name="Rectangle 106"/>
            <p:cNvSpPr>
              <a:spLocks noChangeArrowheads="1"/>
            </p:cNvSpPr>
            <p:nvPr/>
          </p:nvSpPr>
          <p:spPr bwMode="auto">
            <a:xfrm>
              <a:off x="5578454" y="4240195"/>
              <a:ext cx="104775" cy="104775"/>
            </a:xfrm>
            <a:prstGeom prst="rect">
              <a:avLst/>
            </a:prstGeom>
            <a:solidFill>
              <a:srgbClr val="6633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sz="1300"/>
            </a:p>
          </p:txBody>
        </p:sp>
        <p:sp>
          <p:nvSpPr>
            <p:cNvPr id="210" name="Freeform 107"/>
            <p:cNvSpPr>
              <a:spLocks noEditPoints="1"/>
            </p:cNvSpPr>
            <p:nvPr/>
          </p:nvSpPr>
          <p:spPr bwMode="auto">
            <a:xfrm>
              <a:off x="5573692" y="4235433"/>
              <a:ext cx="114300" cy="114300"/>
            </a:xfrm>
            <a:custGeom>
              <a:avLst/>
              <a:gdLst/>
              <a:ahLst/>
              <a:cxnLst>
                <a:cxn ang="0">
                  <a:pos x="0" y="8"/>
                </a:cxn>
                <a:cxn ang="0">
                  <a:pos x="8" y="0"/>
                </a:cxn>
                <a:cxn ang="0">
                  <a:pos x="184" y="0"/>
                </a:cxn>
                <a:cxn ang="0">
                  <a:pos x="192" y="8"/>
                </a:cxn>
                <a:cxn ang="0">
                  <a:pos x="192" y="184"/>
                </a:cxn>
                <a:cxn ang="0">
                  <a:pos x="184" y="192"/>
                </a:cxn>
                <a:cxn ang="0">
                  <a:pos x="8" y="192"/>
                </a:cxn>
                <a:cxn ang="0">
                  <a:pos x="0" y="184"/>
                </a:cxn>
                <a:cxn ang="0">
                  <a:pos x="0" y="8"/>
                </a:cxn>
                <a:cxn ang="0">
                  <a:pos x="16" y="184"/>
                </a:cxn>
                <a:cxn ang="0">
                  <a:pos x="8" y="176"/>
                </a:cxn>
                <a:cxn ang="0">
                  <a:pos x="184" y="176"/>
                </a:cxn>
                <a:cxn ang="0">
                  <a:pos x="176" y="184"/>
                </a:cxn>
                <a:cxn ang="0">
                  <a:pos x="176" y="8"/>
                </a:cxn>
                <a:cxn ang="0">
                  <a:pos x="184" y="16"/>
                </a:cxn>
                <a:cxn ang="0">
                  <a:pos x="8" y="16"/>
                </a:cxn>
                <a:cxn ang="0">
                  <a:pos x="16" y="8"/>
                </a:cxn>
                <a:cxn ang="0">
                  <a:pos x="16" y="184"/>
                </a:cxn>
              </a:cxnLst>
              <a:rect l="0" t="0" r="r" b="b"/>
              <a:pathLst>
                <a:path w="192" h="192">
                  <a:moveTo>
                    <a:pt x="0" y="8"/>
                  </a:moveTo>
                  <a:cubicBezTo>
                    <a:pt x="0" y="4"/>
                    <a:pt x="4" y="0"/>
                    <a:pt x="8" y="0"/>
                  </a:cubicBezTo>
                  <a:lnTo>
                    <a:pt x="184" y="0"/>
                  </a:lnTo>
                  <a:cubicBezTo>
                    <a:pt x="189" y="0"/>
                    <a:pt x="192" y="4"/>
                    <a:pt x="192" y="8"/>
                  </a:cubicBezTo>
                  <a:lnTo>
                    <a:pt x="192" y="184"/>
                  </a:lnTo>
                  <a:cubicBezTo>
                    <a:pt x="192" y="189"/>
                    <a:pt x="189" y="192"/>
                    <a:pt x="184" y="192"/>
                  </a:cubicBezTo>
                  <a:lnTo>
                    <a:pt x="8" y="192"/>
                  </a:lnTo>
                  <a:cubicBezTo>
                    <a:pt x="4" y="192"/>
                    <a:pt x="0" y="189"/>
                    <a:pt x="0" y="184"/>
                  </a:cubicBezTo>
                  <a:lnTo>
                    <a:pt x="0" y="8"/>
                  </a:lnTo>
                  <a:close/>
                  <a:moveTo>
                    <a:pt x="16" y="184"/>
                  </a:moveTo>
                  <a:lnTo>
                    <a:pt x="8" y="176"/>
                  </a:lnTo>
                  <a:lnTo>
                    <a:pt x="184" y="176"/>
                  </a:lnTo>
                  <a:lnTo>
                    <a:pt x="176" y="184"/>
                  </a:lnTo>
                  <a:lnTo>
                    <a:pt x="176" y="8"/>
                  </a:lnTo>
                  <a:lnTo>
                    <a:pt x="184" y="16"/>
                  </a:lnTo>
                  <a:lnTo>
                    <a:pt x="8" y="16"/>
                  </a:lnTo>
                  <a:lnTo>
                    <a:pt x="16" y="8"/>
                  </a:lnTo>
                  <a:lnTo>
                    <a:pt x="16" y="184"/>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sz="1300"/>
            </a:p>
          </p:txBody>
        </p:sp>
        <p:sp>
          <p:nvSpPr>
            <p:cNvPr id="211" name="Rectangle 108"/>
            <p:cNvSpPr>
              <a:spLocks noChangeArrowheads="1"/>
            </p:cNvSpPr>
            <p:nvPr/>
          </p:nvSpPr>
          <p:spPr bwMode="auto">
            <a:xfrm>
              <a:off x="5783242" y="4195745"/>
              <a:ext cx="1548501" cy="20005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300" b="1" i="0" u="none" strike="noStrike" cap="none" normalizeH="0" baseline="0" dirty="0" smtClean="0">
                  <a:ln>
                    <a:noFill/>
                  </a:ln>
                  <a:solidFill>
                    <a:srgbClr val="663300"/>
                  </a:solidFill>
                  <a:effectLst/>
                  <a:latin typeface="Times New Roman" pitchFamily="18" charset="0"/>
                  <a:cs typeface="Arial" pitchFamily="34" charset="0"/>
                </a:rPr>
                <a:t>Glucose content (</a:t>
              </a:r>
              <a:r>
                <a:rPr kumimoji="0" lang="fr-FR" sz="1300" b="1" i="0" u="none" strike="noStrike" cap="none" normalizeH="0" baseline="0" dirty="0" err="1" smtClean="0">
                  <a:ln>
                    <a:noFill/>
                  </a:ln>
                  <a:solidFill>
                    <a:srgbClr val="663300"/>
                  </a:solidFill>
                  <a:effectLst/>
                  <a:latin typeface="Times New Roman" pitchFamily="18" charset="0"/>
                  <a:cs typeface="Arial" pitchFamily="34" charset="0"/>
                </a:rPr>
                <a:t>leaf</a:t>
              </a:r>
              <a:r>
                <a:rPr kumimoji="0" lang="fr-FR" sz="1300" b="1" i="0" u="none" strike="noStrike" cap="none" normalizeH="0" baseline="0" dirty="0" smtClean="0">
                  <a:ln>
                    <a:noFill/>
                  </a:ln>
                  <a:solidFill>
                    <a:srgbClr val="663300"/>
                  </a:solidFill>
                  <a:effectLst/>
                  <a:latin typeface="Times New Roman" pitchFamily="18" charset="0"/>
                  <a:cs typeface="Arial" pitchFamily="34" charset="0"/>
                </a:rPr>
                <a:t>)</a:t>
              </a:r>
              <a:endParaRPr kumimoji="0" lang="fr-FR" sz="1300" b="0" i="0" u="none" strike="noStrike" cap="none" normalizeH="0" baseline="0" dirty="0" smtClean="0">
                <a:ln>
                  <a:noFill/>
                </a:ln>
                <a:solidFill>
                  <a:schemeClr val="tx1"/>
                </a:solidFill>
                <a:effectLst/>
                <a:latin typeface="Arial" pitchFamily="34" charset="0"/>
                <a:cs typeface="Arial" pitchFamily="34" charset="0"/>
              </a:endParaRPr>
            </a:p>
          </p:txBody>
        </p:sp>
        <p:sp>
          <p:nvSpPr>
            <p:cNvPr id="132" name="Rectangle 11"/>
            <p:cNvSpPr>
              <a:spLocks noChangeArrowheads="1"/>
            </p:cNvSpPr>
            <p:nvPr/>
          </p:nvSpPr>
          <p:spPr bwMode="auto">
            <a:xfrm>
              <a:off x="3983031" y="4148138"/>
              <a:ext cx="19050" cy="2562225"/>
            </a:xfrm>
            <a:prstGeom prst="rect">
              <a:avLst/>
            </a:prstGeom>
            <a:solidFill>
              <a:srgbClr val="009900"/>
            </a:solidFill>
            <a:ln w="0" cap="flat">
              <a:solidFill>
                <a:srgbClr val="0099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grpSp>
      <p:sp>
        <p:nvSpPr>
          <p:cNvPr id="401" name="Text Box 10"/>
          <p:cNvSpPr txBox="1">
            <a:spLocks noChangeArrowheads="1"/>
          </p:cNvSpPr>
          <p:nvPr/>
        </p:nvSpPr>
        <p:spPr bwMode="auto">
          <a:xfrm>
            <a:off x="0" y="0"/>
            <a:ext cx="9144000" cy="304800"/>
          </a:xfrm>
          <a:prstGeom prst="rect">
            <a:avLst/>
          </a:prstGeom>
          <a:solidFill>
            <a:schemeClr val="accent6">
              <a:lumMod val="75000"/>
              <a:alpha val="50000"/>
            </a:schemeClr>
          </a:solidFill>
          <a:ln w="9525">
            <a:noFill/>
            <a:miter lim="800000"/>
            <a:headEnd/>
            <a:tailEnd/>
          </a:ln>
        </p:spPr>
        <p:txBody>
          <a:bodyPr>
            <a:spAutoFit/>
          </a:bodyPr>
          <a:lstStyle/>
          <a:p>
            <a:pPr algn="r"/>
            <a:r>
              <a:rPr lang="fr-FR" sz="1400" i="1" dirty="0" err="1" smtClean="0">
                <a:latin typeface="Times New Roman" pitchFamily="18" charset="0"/>
                <a:cs typeface="Times New Roman" pitchFamily="18" charset="0"/>
              </a:rPr>
              <a:t>Results</a:t>
            </a:r>
            <a:endParaRPr lang="fr-FR" sz="1400" i="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8"/>
                                        </p:tgtEl>
                                        <p:attrNameLst>
                                          <p:attrName>style.visibility</p:attrName>
                                        </p:attrNameLst>
                                      </p:cBhvr>
                                      <p:to>
                                        <p:strVal val="visible"/>
                                      </p:to>
                                    </p:set>
                                    <p:anim calcmode="lin" valueType="num">
                                      <p:cBhvr additive="base">
                                        <p:cTn id="18" dur="500" fill="hold"/>
                                        <p:tgtEl>
                                          <p:spTgt spid="68"/>
                                        </p:tgtEl>
                                        <p:attrNameLst>
                                          <p:attrName>ppt_x</p:attrName>
                                        </p:attrNameLst>
                                      </p:cBhvr>
                                      <p:tavLst>
                                        <p:tav tm="0">
                                          <p:val>
                                            <p:strVal val="#ppt_x"/>
                                          </p:val>
                                        </p:tav>
                                        <p:tav tm="100000">
                                          <p:val>
                                            <p:strVal val="#ppt_x"/>
                                          </p:val>
                                        </p:tav>
                                      </p:tavLst>
                                    </p:anim>
                                    <p:anim calcmode="lin" valueType="num">
                                      <p:cBhvr additive="base">
                                        <p:cTn id="19" dur="500" fill="hold"/>
                                        <p:tgtEl>
                                          <p:spTgt spid="68"/>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71"/>
                                        </p:tgtEl>
                                        <p:attrNameLst>
                                          <p:attrName>style.visibility</p:attrName>
                                        </p:attrNameLst>
                                      </p:cBhvr>
                                      <p:to>
                                        <p:strVal val="visible"/>
                                      </p:to>
                                    </p:set>
                                    <p:anim calcmode="lin" valueType="num">
                                      <p:cBhvr additive="base">
                                        <p:cTn id="22" dur="500" fill="hold"/>
                                        <p:tgtEl>
                                          <p:spTgt spid="71"/>
                                        </p:tgtEl>
                                        <p:attrNameLst>
                                          <p:attrName>ppt_x</p:attrName>
                                        </p:attrNameLst>
                                      </p:cBhvr>
                                      <p:tavLst>
                                        <p:tav tm="0">
                                          <p:val>
                                            <p:strVal val="#ppt_x"/>
                                          </p:val>
                                        </p:tav>
                                        <p:tav tm="100000">
                                          <p:val>
                                            <p:strVal val="#ppt_x"/>
                                          </p:val>
                                        </p:tav>
                                      </p:tavLst>
                                    </p:anim>
                                    <p:anim calcmode="lin" valueType="num">
                                      <p:cBhvr additive="base">
                                        <p:cTn id="23"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95"/>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27"/>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7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212"/>
                                        </p:tgtEl>
                                        <p:attrNameLst>
                                          <p:attrName>style.visibility</p:attrName>
                                        </p:attrNameLst>
                                      </p:cBhvr>
                                      <p:to>
                                        <p:strVal val="visible"/>
                                      </p:to>
                                    </p:set>
                                    <p:animEffect transition="in" filter="checkerboard(across)">
                                      <p:cBhvr>
                                        <p:cTn id="40" dur="500"/>
                                        <p:tgtEl>
                                          <p:spTgt spid="212"/>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400"/>
                                        </p:tgtEl>
                                        <p:attrNameLst>
                                          <p:attrName>style.visibility</p:attrName>
                                        </p:attrNameLst>
                                      </p:cBhvr>
                                      <p:to>
                                        <p:strVal val="visible"/>
                                      </p:to>
                                    </p:set>
                                    <p:animEffect transition="in" filter="checkerboard(across)">
                                      <p:cBhvr>
                                        <p:cTn id="43" dur="500"/>
                                        <p:tgtEl>
                                          <p:spTgt spid="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9" grpId="0"/>
      <p:bldP spid="68" grpId="0"/>
      <p:bldP spid="70" grpId="0"/>
      <p:bldP spid="40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422"/>
          <p:cNvGrpSpPr/>
          <p:nvPr/>
        </p:nvGrpSpPr>
        <p:grpSpPr>
          <a:xfrm>
            <a:off x="4786314" y="504691"/>
            <a:ext cx="3714776" cy="2138491"/>
            <a:chOff x="4786314" y="500042"/>
            <a:chExt cx="3714776" cy="2138491"/>
          </a:xfrm>
        </p:grpSpPr>
        <p:pic>
          <p:nvPicPr>
            <p:cNvPr id="11" name="Picture 2" descr="http://www.sigmaaldrich.com/etc/medialib/life-science/biochemicals/migrationbiochemicals1/Plant_Lysozyme_Structur.Par.0001.Image.531.gif"/>
            <p:cNvPicPr>
              <a:picLocks noChangeAspect="1" noChangeArrowheads="1"/>
            </p:cNvPicPr>
            <p:nvPr/>
          </p:nvPicPr>
          <p:blipFill>
            <a:blip r:embed="rId3" cstate="print"/>
            <a:srcRect l="47368" b="44762"/>
            <a:stretch>
              <a:fillRect/>
            </a:stretch>
          </p:blipFill>
          <p:spPr bwMode="auto">
            <a:xfrm>
              <a:off x="4786314" y="500042"/>
              <a:ext cx="3714776" cy="2138491"/>
            </a:xfrm>
            <a:prstGeom prst="rect">
              <a:avLst/>
            </a:prstGeom>
            <a:ln>
              <a:noFill/>
            </a:ln>
            <a:effectLst>
              <a:outerShdw blurRad="292100" dist="139700" dir="2700000" algn="tl" rotWithShape="0">
                <a:srgbClr val="333333">
                  <a:alpha val="65000"/>
                </a:srgbClr>
              </a:outerShdw>
            </a:effectLst>
          </p:spPr>
        </p:pic>
        <p:sp>
          <p:nvSpPr>
            <p:cNvPr id="13" name="Rectangle 12"/>
            <p:cNvSpPr/>
            <p:nvPr/>
          </p:nvSpPr>
          <p:spPr>
            <a:xfrm>
              <a:off x="5357818" y="781926"/>
              <a:ext cx="1500198" cy="429487"/>
            </a:xfrm>
            <a:prstGeom prst="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b="1" dirty="0" smtClean="0">
                  <a:solidFill>
                    <a:schemeClr val="tx1"/>
                  </a:solidFill>
                  <a:latin typeface="Times New Roman" pitchFamily="18" charset="0"/>
                  <a:cs typeface="Times New Roman" pitchFamily="18" charset="0"/>
                </a:rPr>
                <a:t> (</a:t>
              </a:r>
              <a:r>
                <a:rPr lang="fr-FR" sz="1100" b="1" dirty="0" err="1" smtClean="0">
                  <a:solidFill>
                    <a:schemeClr val="tx1"/>
                  </a:solidFill>
                  <a:latin typeface="Times New Roman" pitchFamily="18" charset="0"/>
                  <a:cs typeface="Times New Roman" pitchFamily="18" charset="0"/>
                </a:rPr>
                <a:t>Xylanase</a:t>
              </a:r>
              <a:r>
                <a:rPr lang="fr-FR" sz="1100" b="1" dirty="0" smtClean="0">
                  <a:solidFill>
                    <a:schemeClr val="tx1"/>
                  </a:solidFill>
                  <a:latin typeface="Times New Roman" pitchFamily="18" charset="0"/>
                  <a:cs typeface="Times New Roman" pitchFamily="18" charset="0"/>
                </a:rPr>
                <a:t>)</a:t>
              </a:r>
              <a:endParaRPr lang="fr-FR" sz="1100" b="1" dirty="0">
                <a:solidFill>
                  <a:schemeClr val="tx1"/>
                </a:solidFill>
                <a:latin typeface="Times New Roman" pitchFamily="18" charset="0"/>
                <a:cs typeface="Times New Roman" pitchFamily="18" charset="0"/>
              </a:endParaRPr>
            </a:p>
          </p:txBody>
        </p:sp>
      </p:grpSp>
      <p:grpSp>
        <p:nvGrpSpPr>
          <p:cNvPr id="3" name="Groupe 2053"/>
          <p:cNvGrpSpPr/>
          <p:nvPr/>
        </p:nvGrpSpPr>
        <p:grpSpPr>
          <a:xfrm>
            <a:off x="4699487" y="2928934"/>
            <a:ext cx="4406561" cy="3430132"/>
            <a:chOff x="4699487" y="3071810"/>
            <a:chExt cx="4406561" cy="3430132"/>
          </a:xfrm>
        </p:grpSpPr>
        <p:sp>
          <p:nvSpPr>
            <p:cNvPr id="831" name="Rectangle 91"/>
            <p:cNvSpPr>
              <a:spLocks noChangeArrowheads="1"/>
            </p:cNvSpPr>
            <p:nvPr/>
          </p:nvSpPr>
          <p:spPr bwMode="auto">
            <a:xfrm>
              <a:off x="5072066" y="4014793"/>
              <a:ext cx="224420"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rgbClr val="000000"/>
                  </a:solidFill>
                  <a:effectLst/>
                  <a:latin typeface="Times New Roman" pitchFamily="18" charset="0"/>
                  <a:cs typeface="Arial" pitchFamily="34" charset="0"/>
                </a:rPr>
                <a:t>2,0</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734" name="Rectangle 7"/>
            <p:cNvSpPr>
              <a:spLocks noChangeArrowheads="1"/>
            </p:cNvSpPr>
            <p:nvPr/>
          </p:nvSpPr>
          <p:spPr bwMode="auto">
            <a:xfrm>
              <a:off x="5386387" y="3162298"/>
              <a:ext cx="3619500" cy="27717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735" name="Freeform 8"/>
            <p:cNvSpPr>
              <a:spLocks noEditPoints="1"/>
            </p:cNvSpPr>
            <p:nvPr/>
          </p:nvSpPr>
          <p:spPr bwMode="auto">
            <a:xfrm>
              <a:off x="5386387" y="3152773"/>
              <a:ext cx="3619500" cy="2790825"/>
            </a:xfrm>
            <a:custGeom>
              <a:avLst/>
              <a:gdLst/>
              <a:ahLst/>
              <a:cxnLst>
                <a:cxn ang="0">
                  <a:pos x="0" y="8"/>
                </a:cxn>
                <a:cxn ang="0">
                  <a:pos x="8" y="0"/>
                </a:cxn>
                <a:cxn ang="0">
                  <a:pos x="6072" y="0"/>
                </a:cxn>
                <a:cxn ang="0">
                  <a:pos x="6080" y="8"/>
                </a:cxn>
                <a:cxn ang="0">
                  <a:pos x="6080" y="4680"/>
                </a:cxn>
                <a:cxn ang="0">
                  <a:pos x="6072" y="4688"/>
                </a:cxn>
                <a:cxn ang="0">
                  <a:pos x="8" y="4688"/>
                </a:cxn>
                <a:cxn ang="0">
                  <a:pos x="0" y="4680"/>
                </a:cxn>
                <a:cxn ang="0">
                  <a:pos x="0" y="8"/>
                </a:cxn>
                <a:cxn ang="0">
                  <a:pos x="16" y="4680"/>
                </a:cxn>
                <a:cxn ang="0">
                  <a:pos x="8" y="4672"/>
                </a:cxn>
                <a:cxn ang="0">
                  <a:pos x="6072" y="4672"/>
                </a:cxn>
                <a:cxn ang="0">
                  <a:pos x="6064" y="4680"/>
                </a:cxn>
                <a:cxn ang="0">
                  <a:pos x="6064" y="8"/>
                </a:cxn>
                <a:cxn ang="0">
                  <a:pos x="6072" y="16"/>
                </a:cxn>
                <a:cxn ang="0">
                  <a:pos x="8" y="16"/>
                </a:cxn>
                <a:cxn ang="0">
                  <a:pos x="16" y="8"/>
                </a:cxn>
                <a:cxn ang="0">
                  <a:pos x="16" y="4680"/>
                </a:cxn>
              </a:cxnLst>
              <a:rect l="0" t="0" r="r" b="b"/>
              <a:pathLst>
                <a:path w="6080" h="4688">
                  <a:moveTo>
                    <a:pt x="0" y="8"/>
                  </a:moveTo>
                  <a:cubicBezTo>
                    <a:pt x="0" y="4"/>
                    <a:pt x="4" y="0"/>
                    <a:pt x="8" y="0"/>
                  </a:cubicBezTo>
                  <a:lnTo>
                    <a:pt x="6072" y="0"/>
                  </a:lnTo>
                  <a:cubicBezTo>
                    <a:pt x="6077" y="0"/>
                    <a:pt x="6080" y="4"/>
                    <a:pt x="6080" y="8"/>
                  </a:cubicBezTo>
                  <a:lnTo>
                    <a:pt x="6080" y="4680"/>
                  </a:lnTo>
                  <a:cubicBezTo>
                    <a:pt x="6080" y="4685"/>
                    <a:pt x="6077" y="4688"/>
                    <a:pt x="6072" y="4688"/>
                  </a:cubicBezTo>
                  <a:lnTo>
                    <a:pt x="8" y="4688"/>
                  </a:lnTo>
                  <a:cubicBezTo>
                    <a:pt x="4" y="4688"/>
                    <a:pt x="0" y="4685"/>
                    <a:pt x="0" y="4680"/>
                  </a:cubicBezTo>
                  <a:lnTo>
                    <a:pt x="0" y="8"/>
                  </a:lnTo>
                  <a:close/>
                  <a:moveTo>
                    <a:pt x="16" y="4680"/>
                  </a:moveTo>
                  <a:lnTo>
                    <a:pt x="8" y="4672"/>
                  </a:lnTo>
                  <a:lnTo>
                    <a:pt x="6072" y="4672"/>
                  </a:lnTo>
                  <a:lnTo>
                    <a:pt x="6064" y="4680"/>
                  </a:lnTo>
                  <a:lnTo>
                    <a:pt x="6064" y="8"/>
                  </a:lnTo>
                  <a:lnTo>
                    <a:pt x="6072" y="16"/>
                  </a:lnTo>
                  <a:lnTo>
                    <a:pt x="8" y="16"/>
                  </a:lnTo>
                  <a:lnTo>
                    <a:pt x="16" y="8"/>
                  </a:lnTo>
                  <a:lnTo>
                    <a:pt x="16" y="4680"/>
                  </a:lnTo>
                  <a:close/>
                </a:path>
              </a:pathLst>
            </a:cu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736" name="Rectangle 9"/>
            <p:cNvSpPr>
              <a:spLocks noChangeArrowheads="1"/>
            </p:cNvSpPr>
            <p:nvPr/>
          </p:nvSpPr>
          <p:spPr bwMode="auto">
            <a:xfrm>
              <a:off x="5376862" y="3162298"/>
              <a:ext cx="19050" cy="2771775"/>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37" name="Freeform 10"/>
            <p:cNvSpPr>
              <a:spLocks noEditPoints="1"/>
            </p:cNvSpPr>
            <p:nvPr/>
          </p:nvSpPr>
          <p:spPr bwMode="auto">
            <a:xfrm>
              <a:off x="5338762" y="3152773"/>
              <a:ext cx="47625" cy="2790825"/>
            </a:xfrm>
            <a:custGeom>
              <a:avLst/>
              <a:gdLst/>
              <a:ahLst/>
              <a:cxnLst>
                <a:cxn ang="0">
                  <a:pos x="0" y="1746"/>
                </a:cxn>
                <a:cxn ang="0">
                  <a:pos x="30" y="1746"/>
                </a:cxn>
                <a:cxn ang="0">
                  <a:pos x="30" y="1758"/>
                </a:cxn>
                <a:cxn ang="0">
                  <a:pos x="0" y="1758"/>
                </a:cxn>
                <a:cxn ang="0">
                  <a:pos x="0" y="1746"/>
                </a:cxn>
                <a:cxn ang="0">
                  <a:pos x="0" y="1453"/>
                </a:cxn>
                <a:cxn ang="0">
                  <a:pos x="30" y="1453"/>
                </a:cxn>
                <a:cxn ang="0">
                  <a:pos x="30" y="1465"/>
                </a:cxn>
                <a:cxn ang="0">
                  <a:pos x="0" y="1465"/>
                </a:cxn>
                <a:cxn ang="0">
                  <a:pos x="0" y="1453"/>
                </a:cxn>
                <a:cxn ang="0">
                  <a:pos x="0" y="1160"/>
                </a:cxn>
                <a:cxn ang="0">
                  <a:pos x="30" y="1160"/>
                </a:cxn>
                <a:cxn ang="0">
                  <a:pos x="30" y="1172"/>
                </a:cxn>
                <a:cxn ang="0">
                  <a:pos x="0" y="1172"/>
                </a:cxn>
                <a:cxn ang="0">
                  <a:pos x="0" y="1160"/>
                </a:cxn>
                <a:cxn ang="0">
                  <a:pos x="0" y="873"/>
                </a:cxn>
                <a:cxn ang="0">
                  <a:pos x="30" y="873"/>
                </a:cxn>
                <a:cxn ang="0">
                  <a:pos x="30" y="885"/>
                </a:cxn>
                <a:cxn ang="0">
                  <a:pos x="0" y="885"/>
                </a:cxn>
                <a:cxn ang="0">
                  <a:pos x="0" y="873"/>
                </a:cxn>
                <a:cxn ang="0">
                  <a:pos x="0" y="580"/>
                </a:cxn>
                <a:cxn ang="0">
                  <a:pos x="30" y="580"/>
                </a:cxn>
                <a:cxn ang="0">
                  <a:pos x="30" y="592"/>
                </a:cxn>
                <a:cxn ang="0">
                  <a:pos x="0" y="592"/>
                </a:cxn>
                <a:cxn ang="0">
                  <a:pos x="0" y="580"/>
                </a:cxn>
                <a:cxn ang="0">
                  <a:pos x="0" y="293"/>
                </a:cxn>
                <a:cxn ang="0">
                  <a:pos x="30" y="293"/>
                </a:cxn>
                <a:cxn ang="0">
                  <a:pos x="30" y="305"/>
                </a:cxn>
                <a:cxn ang="0">
                  <a:pos x="0" y="305"/>
                </a:cxn>
                <a:cxn ang="0">
                  <a:pos x="0" y="293"/>
                </a:cxn>
                <a:cxn ang="0">
                  <a:pos x="0" y="0"/>
                </a:cxn>
                <a:cxn ang="0">
                  <a:pos x="30" y="0"/>
                </a:cxn>
                <a:cxn ang="0">
                  <a:pos x="30" y="12"/>
                </a:cxn>
                <a:cxn ang="0">
                  <a:pos x="0" y="12"/>
                </a:cxn>
                <a:cxn ang="0">
                  <a:pos x="0" y="0"/>
                </a:cxn>
              </a:cxnLst>
              <a:rect l="0" t="0" r="r" b="b"/>
              <a:pathLst>
                <a:path w="30" h="1758">
                  <a:moveTo>
                    <a:pt x="0" y="1746"/>
                  </a:moveTo>
                  <a:lnTo>
                    <a:pt x="30" y="1746"/>
                  </a:lnTo>
                  <a:lnTo>
                    <a:pt x="30" y="1758"/>
                  </a:lnTo>
                  <a:lnTo>
                    <a:pt x="0" y="1758"/>
                  </a:lnTo>
                  <a:lnTo>
                    <a:pt x="0" y="1746"/>
                  </a:lnTo>
                  <a:close/>
                  <a:moveTo>
                    <a:pt x="0" y="1453"/>
                  </a:moveTo>
                  <a:lnTo>
                    <a:pt x="30" y="1453"/>
                  </a:lnTo>
                  <a:lnTo>
                    <a:pt x="30" y="1465"/>
                  </a:lnTo>
                  <a:lnTo>
                    <a:pt x="0" y="1465"/>
                  </a:lnTo>
                  <a:lnTo>
                    <a:pt x="0" y="1453"/>
                  </a:lnTo>
                  <a:close/>
                  <a:moveTo>
                    <a:pt x="0" y="1160"/>
                  </a:moveTo>
                  <a:lnTo>
                    <a:pt x="30" y="1160"/>
                  </a:lnTo>
                  <a:lnTo>
                    <a:pt x="30" y="1172"/>
                  </a:lnTo>
                  <a:lnTo>
                    <a:pt x="0" y="1172"/>
                  </a:lnTo>
                  <a:lnTo>
                    <a:pt x="0" y="1160"/>
                  </a:lnTo>
                  <a:close/>
                  <a:moveTo>
                    <a:pt x="0" y="873"/>
                  </a:moveTo>
                  <a:lnTo>
                    <a:pt x="30" y="873"/>
                  </a:lnTo>
                  <a:lnTo>
                    <a:pt x="30" y="885"/>
                  </a:lnTo>
                  <a:lnTo>
                    <a:pt x="0" y="885"/>
                  </a:lnTo>
                  <a:lnTo>
                    <a:pt x="0" y="873"/>
                  </a:lnTo>
                  <a:close/>
                  <a:moveTo>
                    <a:pt x="0" y="580"/>
                  </a:moveTo>
                  <a:lnTo>
                    <a:pt x="30" y="580"/>
                  </a:lnTo>
                  <a:lnTo>
                    <a:pt x="30" y="592"/>
                  </a:lnTo>
                  <a:lnTo>
                    <a:pt x="0" y="592"/>
                  </a:lnTo>
                  <a:lnTo>
                    <a:pt x="0" y="580"/>
                  </a:lnTo>
                  <a:close/>
                  <a:moveTo>
                    <a:pt x="0" y="293"/>
                  </a:moveTo>
                  <a:lnTo>
                    <a:pt x="30" y="293"/>
                  </a:lnTo>
                  <a:lnTo>
                    <a:pt x="30" y="305"/>
                  </a:lnTo>
                  <a:lnTo>
                    <a:pt x="0" y="305"/>
                  </a:lnTo>
                  <a:lnTo>
                    <a:pt x="0" y="293"/>
                  </a:lnTo>
                  <a:close/>
                  <a:moveTo>
                    <a:pt x="0" y="0"/>
                  </a:moveTo>
                  <a:lnTo>
                    <a:pt x="30" y="0"/>
                  </a:lnTo>
                  <a:lnTo>
                    <a:pt x="30" y="12"/>
                  </a:lnTo>
                  <a:lnTo>
                    <a:pt x="0" y="12"/>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38" name="Rectangle 11"/>
            <p:cNvSpPr>
              <a:spLocks noChangeArrowheads="1"/>
            </p:cNvSpPr>
            <p:nvPr/>
          </p:nvSpPr>
          <p:spPr bwMode="auto">
            <a:xfrm>
              <a:off x="5391149" y="5934073"/>
              <a:ext cx="3609975" cy="9525"/>
            </a:xfrm>
            <a:prstGeom prst="rect">
              <a:avLst/>
            </a:pr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739" name="Freeform 12"/>
            <p:cNvSpPr>
              <a:spLocks noEditPoints="1"/>
            </p:cNvSpPr>
            <p:nvPr/>
          </p:nvSpPr>
          <p:spPr bwMode="auto">
            <a:xfrm>
              <a:off x="5386387" y="5938835"/>
              <a:ext cx="3619500" cy="38100"/>
            </a:xfrm>
            <a:custGeom>
              <a:avLst/>
              <a:gdLst/>
              <a:ahLst/>
              <a:cxnLst>
                <a:cxn ang="0">
                  <a:pos x="6" y="0"/>
                </a:cxn>
                <a:cxn ang="0">
                  <a:pos x="6" y="24"/>
                </a:cxn>
                <a:cxn ang="0">
                  <a:pos x="0" y="24"/>
                </a:cxn>
                <a:cxn ang="0">
                  <a:pos x="0" y="0"/>
                </a:cxn>
                <a:cxn ang="0">
                  <a:pos x="6" y="0"/>
                </a:cxn>
                <a:cxn ang="0">
                  <a:pos x="462" y="0"/>
                </a:cxn>
                <a:cxn ang="0">
                  <a:pos x="462" y="24"/>
                </a:cxn>
                <a:cxn ang="0">
                  <a:pos x="456" y="24"/>
                </a:cxn>
                <a:cxn ang="0">
                  <a:pos x="456" y="0"/>
                </a:cxn>
                <a:cxn ang="0">
                  <a:pos x="462" y="0"/>
                </a:cxn>
                <a:cxn ang="0">
                  <a:pos x="912" y="0"/>
                </a:cxn>
                <a:cxn ang="0">
                  <a:pos x="912" y="24"/>
                </a:cxn>
                <a:cxn ang="0">
                  <a:pos x="906" y="24"/>
                </a:cxn>
                <a:cxn ang="0">
                  <a:pos x="906" y="0"/>
                </a:cxn>
                <a:cxn ang="0">
                  <a:pos x="912" y="0"/>
                </a:cxn>
                <a:cxn ang="0">
                  <a:pos x="1368" y="0"/>
                </a:cxn>
                <a:cxn ang="0">
                  <a:pos x="1368" y="24"/>
                </a:cxn>
                <a:cxn ang="0">
                  <a:pos x="1362" y="24"/>
                </a:cxn>
                <a:cxn ang="0">
                  <a:pos x="1362" y="0"/>
                </a:cxn>
                <a:cxn ang="0">
                  <a:pos x="1368" y="0"/>
                </a:cxn>
                <a:cxn ang="0">
                  <a:pos x="1824" y="0"/>
                </a:cxn>
                <a:cxn ang="0">
                  <a:pos x="1824" y="24"/>
                </a:cxn>
                <a:cxn ang="0">
                  <a:pos x="1818" y="24"/>
                </a:cxn>
                <a:cxn ang="0">
                  <a:pos x="1818" y="0"/>
                </a:cxn>
                <a:cxn ang="0">
                  <a:pos x="1824" y="0"/>
                </a:cxn>
                <a:cxn ang="0">
                  <a:pos x="2280" y="0"/>
                </a:cxn>
                <a:cxn ang="0">
                  <a:pos x="2280" y="24"/>
                </a:cxn>
                <a:cxn ang="0">
                  <a:pos x="2274" y="24"/>
                </a:cxn>
                <a:cxn ang="0">
                  <a:pos x="2274" y="0"/>
                </a:cxn>
                <a:cxn ang="0">
                  <a:pos x="2280" y="0"/>
                </a:cxn>
              </a:cxnLst>
              <a:rect l="0" t="0" r="r" b="b"/>
              <a:pathLst>
                <a:path w="2280" h="24">
                  <a:moveTo>
                    <a:pt x="6" y="0"/>
                  </a:moveTo>
                  <a:lnTo>
                    <a:pt x="6" y="24"/>
                  </a:lnTo>
                  <a:lnTo>
                    <a:pt x="0" y="24"/>
                  </a:lnTo>
                  <a:lnTo>
                    <a:pt x="0" y="0"/>
                  </a:lnTo>
                  <a:lnTo>
                    <a:pt x="6" y="0"/>
                  </a:lnTo>
                  <a:close/>
                  <a:moveTo>
                    <a:pt x="462" y="0"/>
                  </a:moveTo>
                  <a:lnTo>
                    <a:pt x="462" y="24"/>
                  </a:lnTo>
                  <a:lnTo>
                    <a:pt x="456" y="24"/>
                  </a:lnTo>
                  <a:lnTo>
                    <a:pt x="456" y="0"/>
                  </a:lnTo>
                  <a:lnTo>
                    <a:pt x="462" y="0"/>
                  </a:lnTo>
                  <a:close/>
                  <a:moveTo>
                    <a:pt x="912" y="0"/>
                  </a:moveTo>
                  <a:lnTo>
                    <a:pt x="912" y="24"/>
                  </a:lnTo>
                  <a:lnTo>
                    <a:pt x="906" y="24"/>
                  </a:lnTo>
                  <a:lnTo>
                    <a:pt x="906" y="0"/>
                  </a:lnTo>
                  <a:lnTo>
                    <a:pt x="912" y="0"/>
                  </a:lnTo>
                  <a:close/>
                  <a:moveTo>
                    <a:pt x="1368" y="0"/>
                  </a:moveTo>
                  <a:lnTo>
                    <a:pt x="1368" y="24"/>
                  </a:lnTo>
                  <a:lnTo>
                    <a:pt x="1362" y="24"/>
                  </a:lnTo>
                  <a:lnTo>
                    <a:pt x="1362" y="0"/>
                  </a:lnTo>
                  <a:lnTo>
                    <a:pt x="1368" y="0"/>
                  </a:lnTo>
                  <a:close/>
                  <a:moveTo>
                    <a:pt x="1824" y="0"/>
                  </a:moveTo>
                  <a:lnTo>
                    <a:pt x="1824" y="24"/>
                  </a:lnTo>
                  <a:lnTo>
                    <a:pt x="1818" y="24"/>
                  </a:lnTo>
                  <a:lnTo>
                    <a:pt x="1818" y="0"/>
                  </a:lnTo>
                  <a:lnTo>
                    <a:pt x="1824" y="0"/>
                  </a:lnTo>
                  <a:close/>
                  <a:moveTo>
                    <a:pt x="2280" y="0"/>
                  </a:moveTo>
                  <a:lnTo>
                    <a:pt x="2280" y="24"/>
                  </a:lnTo>
                  <a:lnTo>
                    <a:pt x="2274" y="24"/>
                  </a:lnTo>
                  <a:lnTo>
                    <a:pt x="2274" y="0"/>
                  </a:lnTo>
                  <a:lnTo>
                    <a:pt x="2280" y="0"/>
                  </a:lnTo>
                  <a:close/>
                </a:path>
              </a:pathLst>
            </a:cu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740" name="Freeform 13"/>
            <p:cNvSpPr>
              <a:spLocks noEditPoints="1"/>
            </p:cNvSpPr>
            <p:nvPr/>
          </p:nvSpPr>
          <p:spPr bwMode="auto">
            <a:xfrm>
              <a:off x="5362574" y="5662610"/>
              <a:ext cx="57150" cy="161925"/>
            </a:xfrm>
            <a:custGeom>
              <a:avLst/>
              <a:gdLst/>
              <a:ahLst/>
              <a:cxnLst>
                <a:cxn ang="0">
                  <a:pos x="18" y="102"/>
                </a:cxn>
                <a:cxn ang="0">
                  <a:pos x="18" y="51"/>
                </a:cxn>
                <a:cxn ang="0">
                  <a:pos x="18" y="0"/>
                </a:cxn>
                <a:cxn ang="0">
                  <a:pos x="18" y="102"/>
                </a:cxn>
                <a:cxn ang="0">
                  <a:pos x="0" y="102"/>
                </a:cxn>
                <a:cxn ang="0">
                  <a:pos x="36" y="102"/>
                </a:cxn>
                <a:cxn ang="0">
                  <a:pos x="0" y="102"/>
                </a:cxn>
                <a:cxn ang="0">
                  <a:pos x="0" y="0"/>
                </a:cxn>
                <a:cxn ang="0">
                  <a:pos x="36" y="0"/>
                </a:cxn>
                <a:cxn ang="0">
                  <a:pos x="0" y="0"/>
                </a:cxn>
              </a:cxnLst>
              <a:rect l="0" t="0" r="r" b="b"/>
              <a:pathLst>
                <a:path w="36" h="102">
                  <a:moveTo>
                    <a:pt x="18" y="102"/>
                  </a:moveTo>
                  <a:lnTo>
                    <a:pt x="18" y="51"/>
                  </a:lnTo>
                  <a:lnTo>
                    <a:pt x="18" y="0"/>
                  </a:lnTo>
                  <a:lnTo>
                    <a:pt x="18" y="102"/>
                  </a:lnTo>
                  <a:close/>
                  <a:moveTo>
                    <a:pt x="0" y="102"/>
                  </a:moveTo>
                  <a:lnTo>
                    <a:pt x="36" y="102"/>
                  </a:lnTo>
                  <a:lnTo>
                    <a:pt x="0" y="102"/>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41" name="Freeform 14"/>
            <p:cNvSpPr>
              <a:spLocks noEditPoints="1"/>
            </p:cNvSpPr>
            <p:nvPr/>
          </p:nvSpPr>
          <p:spPr bwMode="auto">
            <a:xfrm>
              <a:off x="5362574" y="5657848"/>
              <a:ext cx="57150" cy="171450"/>
            </a:xfrm>
            <a:custGeom>
              <a:avLst/>
              <a:gdLst/>
              <a:ahLst/>
              <a:cxnLst>
                <a:cxn ang="0">
                  <a:pos x="15" y="105"/>
                </a:cxn>
                <a:cxn ang="0">
                  <a:pos x="15" y="54"/>
                </a:cxn>
                <a:cxn ang="0">
                  <a:pos x="15" y="3"/>
                </a:cxn>
                <a:cxn ang="0">
                  <a:pos x="21" y="3"/>
                </a:cxn>
                <a:cxn ang="0">
                  <a:pos x="21" y="54"/>
                </a:cxn>
                <a:cxn ang="0">
                  <a:pos x="21" y="105"/>
                </a:cxn>
                <a:cxn ang="0">
                  <a:pos x="15" y="105"/>
                </a:cxn>
                <a:cxn ang="0">
                  <a:pos x="0" y="102"/>
                </a:cxn>
                <a:cxn ang="0">
                  <a:pos x="36" y="102"/>
                </a:cxn>
                <a:cxn ang="0">
                  <a:pos x="36" y="108"/>
                </a:cxn>
                <a:cxn ang="0">
                  <a:pos x="0" y="108"/>
                </a:cxn>
                <a:cxn ang="0">
                  <a:pos x="0" y="102"/>
                </a:cxn>
                <a:cxn ang="0">
                  <a:pos x="0" y="0"/>
                </a:cxn>
                <a:cxn ang="0">
                  <a:pos x="36" y="0"/>
                </a:cxn>
                <a:cxn ang="0">
                  <a:pos x="36" y="6"/>
                </a:cxn>
                <a:cxn ang="0">
                  <a:pos x="0" y="6"/>
                </a:cxn>
                <a:cxn ang="0">
                  <a:pos x="0" y="0"/>
                </a:cxn>
              </a:cxnLst>
              <a:rect l="0" t="0" r="r" b="b"/>
              <a:pathLst>
                <a:path w="36" h="108">
                  <a:moveTo>
                    <a:pt x="15" y="105"/>
                  </a:moveTo>
                  <a:lnTo>
                    <a:pt x="15" y="54"/>
                  </a:lnTo>
                  <a:lnTo>
                    <a:pt x="15" y="3"/>
                  </a:lnTo>
                  <a:lnTo>
                    <a:pt x="21" y="3"/>
                  </a:lnTo>
                  <a:lnTo>
                    <a:pt x="21" y="54"/>
                  </a:lnTo>
                  <a:lnTo>
                    <a:pt x="21" y="105"/>
                  </a:lnTo>
                  <a:lnTo>
                    <a:pt x="15" y="105"/>
                  </a:lnTo>
                  <a:close/>
                  <a:moveTo>
                    <a:pt x="0" y="102"/>
                  </a:moveTo>
                  <a:lnTo>
                    <a:pt x="36" y="102"/>
                  </a:lnTo>
                  <a:lnTo>
                    <a:pt x="36" y="108"/>
                  </a:lnTo>
                  <a:lnTo>
                    <a:pt x="0" y="108"/>
                  </a:lnTo>
                  <a:lnTo>
                    <a:pt x="0" y="102"/>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42" name="Freeform 15"/>
            <p:cNvSpPr>
              <a:spLocks noEditPoints="1"/>
            </p:cNvSpPr>
            <p:nvPr/>
          </p:nvSpPr>
          <p:spPr bwMode="auto">
            <a:xfrm>
              <a:off x="6543674" y="5567360"/>
              <a:ext cx="57150" cy="152400"/>
            </a:xfrm>
            <a:custGeom>
              <a:avLst/>
              <a:gdLst/>
              <a:ahLst/>
              <a:cxnLst>
                <a:cxn ang="0">
                  <a:pos x="18" y="96"/>
                </a:cxn>
                <a:cxn ang="0">
                  <a:pos x="18" y="48"/>
                </a:cxn>
                <a:cxn ang="0">
                  <a:pos x="18" y="0"/>
                </a:cxn>
                <a:cxn ang="0">
                  <a:pos x="18" y="96"/>
                </a:cxn>
                <a:cxn ang="0">
                  <a:pos x="0" y="96"/>
                </a:cxn>
                <a:cxn ang="0">
                  <a:pos x="36" y="96"/>
                </a:cxn>
                <a:cxn ang="0">
                  <a:pos x="0" y="96"/>
                </a:cxn>
                <a:cxn ang="0">
                  <a:pos x="0" y="0"/>
                </a:cxn>
                <a:cxn ang="0">
                  <a:pos x="36" y="0"/>
                </a:cxn>
                <a:cxn ang="0">
                  <a:pos x="0" y="0"/>
                </a:cxn>
              </a:cxnLst>
              <a:rect l="0" t="0" r="r" b="b"/>
              <a:pathLst>
                <a:path w="36" h="96">
                  <a:moveTo>
                    <a:pt x="18" y="96"/>
                  </a:moveTo>
                  <a:lnTo>
                    <a:pt x="18" y="48"/>
                  </a:lnTo>
                  <a:lnTo>
                    <a:pt x="18" y="0"/>
                  </a:lnTo>
                  <a:lnTo>
                    <a:pt x="18" y="96"/>
                  </a:lnTo>
                  <a:close/>
                  <a:moveTo>
                    <a:pt x="0" y="96"/>
                  </a:moveTo>
                  <a:lnTo>
                    <a:pt x="36" y="96"/>
                  </a:lnTo>
                  <a:lnTo>
                    <a:pt x="0" y="96"/>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43" name="Freeform 16"/>
            <p:cNvSpPr>
              <a:spLocks noEditPoints="1"/>
            </p:cNvSpPr>
            <p:nvPr/>
          </p:nvSpPr>
          <p:spPr bwMode="auto">
            <a:xfrm>
              <a:off x="6543674" y="5562598"/>
              <a:ext cx="57150" cy="161925"/>
            </a:xfrm>
            <a:custGeom>
              <a:avLst/>
              <a:gdLst/>
              <a:ahLst/>
              <a:cxnLst>
                <a:cxn ang="0">
                  <a:pos x="15" y="99"/>
                </a:cxn>
                <a:cxn ang="0">
                  <a:pos x="15" y="51"/>
                </a:cxn>
                <a:cxn ang="0">
                  <a:pos x="15" y="3"/>
                </a:cxn>
                <a:cxn ang="0">
                  <a:pos x="21" y="3"/>
                </a:cxn>
                <a:cxn ang="0">
                  <a:pos x="21" y="51"/>
                </a:cxn>
                <a:cxn ang="0">
                  <a:pos x="21" y="99"/>
                </a:cxn>
                <a:cxn ang="0">
                  <a:pos x="15" y="99"/>
                </a:cxn>
                <a:cxn ang="0">
                  <a:pos x="0" y="96"/>
                </a:cxn>
                <a:cxn ang="0">
                  <a:pos x="36" y="96"/>
                </a:cxn>
                <a:cxn ang="0">
                  <a:pos x="36" y="102"/>
                </a:cxn>
                <a:cxn ang="0">
                  <a:pos x="0" y="102"/>
                </a:cxn>
                <a:cxn ang="0">
                  <a:pos x="0" y="96"/>
                </a:cxn>
                <a:cxn ang="0">
                  <a:pos x="0" y="0"/>
                </a:cxn>
                <a:cxn ang="0">
                  <a:pos x="36" y="0"/>
                </a:cxn>
                <a:cxn ang="0">
                  <a:pos x="36" y="6"/>
                </a:cxn>
                <a:cxn ang="0">
                  <a:pos x="0" y="6"/>
                </a:cxn>
                <a:cxn ang="0">
                  <a:pos x="0" y="0"/>
                </a:cxn>
              </a:cxnLst>
              <a:rect l="0" t="0" r="r" b="b"/>
              <a:pathLst>
                <a:path w="36" h="102">
                  <a:moveTo>
                    <a:pt x="15" y="99"/>
                  </a:moveTo>
                  <a:lnTo>
                    <a:pt x="15" y="51"/>
                  </a:lnTo>
                  <a:lnTo>
                    <a:pt x="15" y="3"/>
                  </a:lnTo>
                  <a:lnTo>
                    <a:pt x="21" y="3"/>
                  </a:lnTo>
                  <a:lnTo>
                    <a:pt x="21" y="51"/>
                  </a:lnTo>
                  <a:lnTo>
                    <a:pt x="21" y="99"/>
                  </a:lnTo>
                  <a:lnTo>
                    <a:pt x="15" y="99"/>
                  </a:lnTo>
                  <a:close/>
                  <a:moveTo>
                    <a:pt x="0" y="96"/>
                  </a:moveTo>
                  <a:lnTo>
                    <a:pt x="36" y="96"/>
                  </a:lnTo>
                  <a:lnTo>
                    <a:pt x="36" y="102"/>
                  </a:lnTo>
                  <a:lnTo>
                    <a:pt x="0" y="102"/>
                  </a:lnTo>
                  <a:lnTo>
                    <a:pt x="0" y="96"/>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44" name="Freeform 17"/>
            <p:cNvSpPr>
              <a:spLocks noEditPoints="1"/>
            </p:cNvSpPr>
            <p:nvPr/>
          </p:nvSpPr>
          <p:spPr bwMode="auto">
            <a:xfrm>
              <a:off x="7305674" y="5481635"/>
              <a:ext cx="57150" cy="114300"/>
            </a:xfrm>
            <a:custGeom>
              <a:avLst/>
              <a:gdLst/>
              <a:ahLst/>
              <a:cxnLst>
                <a:cxn ang="0">
                  <a:pos x="18" y="72"/>
                </a:cxn>
                <a:cxn ang="0">
                  <a:pos x="18" y="36"/>
                </a:cxn>
                <a:cxn ang="0">
                  <a:pos x="18" y="0"/>
                </a:cxn>
                <a:cxn ang="0">
                  <a:pos x="18" y="72"/>
                </a:cxn>
                <a:cxn ang="0">
                  <a:pos x="0" y="72"/>
                </a:cxn>
                <a:cxn ang="0">
                  <a:pos x="36" y="72"/>
                </a:cxn>
                <a:cxn ang="0">
                  <a:pos x="0" y="72"/>
                </a:cxn>
                <a:cxn ang="0">
                  <a:pos x="0" y="0"/>
                </a:cxn>
                <a:cxn ang="0">
                  <a:pos x="36" y="0"/>
                </a:cxn>
                <a:cxn ang="0">
                  <a:pos x="0" y="0"/>
                </a:cxn>
              </a:cxnLst>
              <a:rect l="0" t="0" r="r" b="b"/>
              <a:pathLst>
                <a:path w="36" h="72">
                  <a:moveTo>
                    <a:pt x="18" y="72"/>
                  </a:moveTo>
                  <a:lnTo>
                    <a:pt x="18" y="36"/>
                  </a:lnTo>
                  <a:lnTo>
                    <a:pt x="18" y="0"/>
                  </a:lnTo>
                  <a:lnTo>
                    <a:pt x="18" y="72"/>
                  </a:lnTo>
                  <a:close/>
                  <a:moveTo>
                    <a:pt x="0" y="72"/>
                  </a:moveTo>
                  <a:lnTo>
                    <a:pt x="36" y="72"/>
                  </a:lnTo>
                  <a:lnTo>
                    <a:pt x="0" y="72"/>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45" name="Freeform 18"/>
            <p:cNvSpPr>
              <a:spLocks noEditPoints="1"/>
            </p:cNvSpPr>
            <p:nvPr/>
          </p:nvSpPr>
          <p:spPr bwMode="auto">
            <a:xfrm>
              <a:off x="7305674" y="5476873"/>
              <a:ext cx="57150" cy="123825"/>
            </a:xfrm>
            <a:custGeom>
              <a:avLst/>
              <a:gdLst/>
              <a:ahLst/>
              <a:cxnLst>
                <a:cxn ang="0">
                  <a:pos x="15" y="75"/>
                </a:cxn>
                <a:cxn ang="0">
                  <a:pos x="15" y="39"/>
                </a:cxn>
                <a:cxn ang="0">
                  <a:pos x="15" y="3"/>
                </a:cxn>
                <a:cxn ang="0">
                  <a:pos x="21" y="3"/>
                </a:cxn>
                <a:cxn ang="0">
                  <a:pos x="21" y="39"/>
                </a:cxn>
                <a:cxn ang="0">
                  <a:pos x="21" y="75"/>
                </a:cxn>
                <a:cxn ang="0">
                  <a:pos x="15" y="75"/>
                </a:cxn>
                <a:cxn ang="0">
                  <a:pos x="0" y="72"/>
                </a:cxn>
                <a:cxn ang="0">
                  <a:pos x="36" y="72"/>
                </a:cxn>
                <a:cxn ang="0">
                  <a:pos x="36" y="78"/>
                </a:cxn>
                <a:cxn ang="0">
                  <a:pos x="0" y="78"/>
                </a:cxn>
                <a:cxn ang="0">
                  <a:pos x="0" y="72"/>
                </a:cxn>
                <a:cxn ang="0">
                  <a:pos x="0" y="0"/>
                </a:cxn>
                <a:cxn ang="0">
                  <a:pos x="36" y="0"/>
                </a:cxn>
                <a:cxn ang="0">
                  <a:pos x="36" y="6"/>
                </a:cxn>
                <a:cxn ang="0">
                  <a:pos x="0" y="6"/>
                </a:cxn>
                <a:cxn ang="0">
                  <a:pos x="0" y="0"/>
                </a:cxn>
              </a:cxnLst>
              <a:rect l="0" t="0" r="r" b="b"/>
              <a:pathLst>
                <a:path w="36" h="78">
                  <a:moveTo>
                    <a:pt x="15" y="75"/>
                  </a:moveTo>
                  <a:lnTo>
                    <a:pt x="15" y="39"/>
                  </a:lnTo>
                  <a:lnTo>
                    <a:pt x="15" y="3"/>
                  </a:lnTo>
                  <a:lnTo>
                    <a:pt x="21" y="3"/>
                  </a:lnTo>
                  <a:lnTo>
                    <a:pt x="21" y="39"/>
                  </a:lnTo>
                  <a:lnTo>
                    <a:pt x="21" y="75"/>
                  </a:lnTo>
                  <a:lnTo>
                    <a:pt x="15" y="75"/>
                  </a:lnTo>
                  <a:close/>
                  <a:moveTo>
                    <a:pt x="0" y="72"/>
                  </a:moveTo>
                  <a:lnTo>
                    <a:pt x="36" y="72"/>
                  </a:lnTo>
                  <a:lnTo>
                    <a:pt x="36" y="78"/>
                  </a:lnTo>
                  <a:lnTo>
                    <a:pt x="0" y="78"/>
                  </a:lnTo>
                  <a:lnTo>
                    <a:pt x="0" y="72"/>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46" name="Freeform 19"/>
            <p:cNvSpPr>
              <a:spLocks noEditPoints="1"/>
            </p:cNvSpPr>
            <p:nvPr/>
          </p:nvSpPr>
          <p:spPr bwMode="auto">
            <a:xfrm>
              <a:off x="7791449" y="5538785"/>
              <a:ext cx="57150" cy="57150"/>
            </a:xfrm>
            <a:custGeom>
              <a:avLst/>
              <a:gdLst/>
              <a:ahLst/>
              <a:cxnLst>
                <a:cxn ang="0">
                  <a:pos x="18" y="36"/>
                </a:cxn>
                <a:cxn ang="0">
                  <a:pos x="18" y="18"/>
                </a:cxn>
                <a:cxn ang="0">
                  <a:pos x="18" y="0"/>
                </a:cxn>
                <a:cxn ang="0">
                  <a:pos x="18" y="36"/>
                </a:cxn>
                <a:cxn ang="0">
                  <a:pos x="0" y="36"/>
                </a:cxn>
                <a:cxn ang="0">
                  <a:pos x="36" y="36"/>
                </a:cxn>
                <a:cxn ang="0">
                  <a:pos x="0" y="36"/>
                </a:cxn>
                <a:cxn ang="0">
                  <a:pos x="0" y="0"/>
                </a:cxn>
                <a:cxn ang="0">
                  <a:pos x="36" y="0"/>
                </a:cxn>
                <a:cxn ang="0">
                  <a:pos x="0" y="0"/>
                </a:cxn>
              </a:cxnLst>
              <a:rect l="0" t="0" r="r" b="b"/>
              <a:pathLst>
                <a:path w="36" h="36">
                  <a:moveTo>
                    <a:pt x="18" y="36"/>
                  </a:moveTo>
                  <a:lnTo>
                    <a:pt x="18" y="18"/>
                  </a:lnTo>
                  <a:lnTo>
                    <a:pt x="18" y="0"/>
                  </a:lnTo>
                  <a:lnTo>
                    <a:pt x="18" y="36"/>
                  </a:lnTo>
                  <a:close/>
                  <a:moveTo>
                    <a:pt x="0" y="36"/>
                  </a:moveTo>
                  <a:lnTo>
                    <a:pt x="36" y="36"/>
                  </a:lnTo>
                  <a:lnTo>
                    <a:pt x="0" y="36"/>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47" name="Freeform 20"/>
            <p:cNvSpPr>
              <a:spLocks noEditPoints="1"/>
            </p:cNvSpPr>
            <p:nvPr/>
          </p:nvSpPr>
          <p:spPr bwMode="auto">
            <a:xfrm>
              <a:off x="7791449" y="5534023"/>
              <a:ext cx="57150" cy="66675"/>
            </a:xfrm>
            <a:custGeom>
              <a:avLst/>
              <a:gdLst/>
              <a:ahLst/>
              <a:cxnLst>
                <a:cxn ang="0">
                  <a:pos x="15" y="39"/>
                </a:cxn>
                <a:cxn ang="0">
                  <a:pos x="15" y="21"/>
                </a:cxn>
                <a:cxn ang="0">
                  <a:pos x="15" y="3"/>
                </a:cxn>
                <a:cxn ang="0">
                  <a:pos x="21" y="3"/>
                </a:cxn>
                <a:cxn ang="0">
                  <a:pos x="21" y="21"/>
                </a:cxn>
                <a:cxn ang="0">
                  <a:pos x="21" y="39"/>
                </a:cxn>
                <a:cxn ang="0">
                  <a:pos x="15" y="39"/>
                </a:cxn>
                <a:cxn ang="0">
                  <a:pos x="0" y="36"/>
                </a:cxn>
                <a:cxn ang="0">
                  <a:pos x="36" y="36"/>
                </a:cxn>
                <a:cxn ang="0">
                  <a:pos x="36" y="42"/>
                </a:cxn>
                <a:cxn ang="0">
                  <a:pos x="0" y="42"/>
                </a:cxn>
                <a:cxn ang="0">
                  <a:pos x="0" y="36"/>
                </a:cxn>
                <a:cxn ang="0">
                  <a:pos x="0" y="0"/>
                </a:cxn>
                <a:cxn ang="0">
                  <a:pos x="36" y="0"/>
                </a:cxn>
                <a:cxn ang="0">
                  <a:pos x="36" y="6"/>
                </a:cxn>
                <a:cxn ang="0">
                  <a:pos x="0" y="6"/>
                </a:cxn>
                <a:cxn ang="0">
                  <a:pos x="0" y="0"/>
                </a:cxn>
              </a:cxnLst>
              <a:rect l="0" t="0" r="r" b="b"/>
              <a:pathLst>
                <a:path w="36" h="42">
                  <a:moveTo>
                    <a:pt x="15" y="39"/>
                  </a:moveTo>
                  <a:lnTo>
                    <a:pt x="15" y="21"/>
                  </a:lnTo>
                  <a:lnTo>
                    <a:pt x="15" y="3"/>
                  </a:lnTo>
                  <a:lnTo>
                    <a:pt x="21" y="3"/>
                  </a:lnTo>
                  <a:lnTo>
                    <a:pt x="21" y="21"/>
                  </a:lnTo>
                  <a:lnTo>
                    <a:pt x="21" y="39"/>
                  </a:lnTo>
                  <a:lnTo>
                    <a:pt x="15" y="39"/>
                  </a:lnTo>
                  <a:close/>
                  <a:moveTo>
                    <a:pt x="0" y="36"/>
                  </a:moveTo>
                  <a:lnTo>
                    <a:pt x="36" y="36"/>
                  </a:lnTo>
                  <a:lnTo>
                    <a:pt x="36" y="42"/>
                  </a:lnTo>
                  <a:lnTo>
                    <a:pt x="0" y="42"/>
                  </a:lnTo>
                  <a:lnTo>
                    <a:pt x="0" y="36"/>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48" name="Freeform 21"/>
            <p:cNvSpPr>
              <a:spLocks noEditPoints="1"/>
            </p:cNvSpPr>
            <p:nvPr/>
          </p:nvSpPr>
          <p:spPr bwMode="auto">
            <a:xfrm>
              <a:off x="7981949" y="5338760"/>
              <a:ext cx="57150" cy="285750"/>
            </a:xfrm>
            <a:custGeom>
              <a:avLst/>
              <a:gdLst/>
              <a:ahLst/>
              <a:cxnLst>
                <a:cxn ang="0">
                  <a:pos x="18" y="180"/>
                </a:cxn>
                <a:cxn ang="0">
                  <a:pos x="18" y="90"/>
                </a:cxn>
                <a:cxn ang="0">
                  <a:pos x="18" y="0"/>
                </a:cxn>
                <a:cxn ang="0">
                  <a:pos x="18" y="180"/>
                </a:cxn>
                <a:cxn ang="0">
                  <a:pos x="0" y="180"/>
                </a:cxn>
                <a:cxn ang="0">
                  <a:pos x="36" y="180"/>
                </a:cxn>
                <a:cxn ang="0">
                  <a:pos x="0" y="180"/>
                </a:cxn>
                <a:cxn ang="0">
                  <a:pos x="0" y="0"/>
                </a:cxn>
                <a:cxn ang="0">
                  <a:pos x="36" y="0"/>
                </a:cxn>
                <a:cxn ang="0">
                  <a:pos x="0" y="0"/>
                </a:cxn>
              </a:cxnLst>
              <a:rect l="0" t="0" r="r" b="b"/>
              <a:pathLst>
                <a:path w="36" h="180">
                  <a:moveTo>
                    <a:pt x="18" y="180"/>
                  </a:moveTo>
                  <a:lnTo>
                    <a:pt x="18" y="90"/>
                  </a:lnTo>
                  <a:lnTo>
                    <a:pt x="18" y="0"/>
                  </a:lnTo>
                  <a:lnTo>
                    <a:pt x="18" y="180"/>
                  </a:lnTo>
                  <a:close/>
                  <a:moveTo>
                    <a:pt x="0" y="180"/>
                  </a:moveTo>
                  <a:lnTo>
                    <a:pt x="36" y="180"/>
                  </a:lnTo>
                  <a:lnTo>
                    <a:pt x="0" y="180"/>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49" name="Freeform 22"/>
            <p:cNvSpPr>
              <a:spLocks noEditPoints="1"/>
            </p:cNvSpPr>
            <p:nvPr/>
          </p:nvSpPr>
          <p:spPr bwMode="auto">
            <a:xfrm>
              <a:off x="7981949" y="5333998"/>
              <a:ext cx="57150" cy="295275"/>
            </a:xfrm>
            <a:custGeom>
              <a:avLst/>
              <a:gdLst/>
              <a:ahLst/>
              <a:cxnLst>
                <a:cxn ang="0">
                  <a:pos x="15" y="183"/>
                </a:cxn>
                <a:cxn ang="0">
                  <a:pos x="15" y="93"/>
                </a:cxn>
                <a:cxn ang="0">
                  <a:pos x="15" y="3"/>
                </a:cxn>
                <a:cxn ang="0">
                  <a:pos x="21" y="3"/>
                </a:cxn>
                <a:cxn ang="0">
                  <a:pos x="21" y="93"/>
                </a:cxn>
                <a:cxn ang="0">
                  <a:pos x="21" y="183"/>
                </a:cxn>
                <a:cxn ang="0">
                  <a:pos x="15" y="183"/>
                </a:cxn>
                <a:cxn ang="0">
                  <a:pos x="0" y="180"/>
                </a:cxn>
                <a:cxn ang="0">
                  <a:pos x="36" y="180"/>
                </a:cxn>
                <a:cxn ang="0">
                  <a:pos x="36" y="186"/>
                </a:cxn>
                <a:cxn ang="0">
                  <a:pos x="0" y="186"/>
                </a:cxn>
                <a:cxn ang="0">
                  <a:pos x="0" y="180"/>
                </a:cxn>
                <a:cxn ang="0">
                  <a:pos x="0" y="0"/>
                </a:cxn>
                <a:cxn ang="0">
                  <a:pos x="36" y="0"/>
                </a:cxn>
                <a:cxn ang="0">
                  <a:pos x="36" y="6"/>
                </a:cxn>
                <a:cxn ang="0">
                  <a:pos x="0" y="6"/>
                </a:cxn>
                <a:cxn ang="0">
                  <a:pos x="0" y="0"/>
                </a:cxn>
              </a:cxnLst>
              <a:rect l="0" t="0" r="r" b="b"/>
              <a:pathLst>
                <a:path w="36" h="186">
                  <a:moveTo>
                    <a:pt x="15" y="183"/>
                  </a:moveTo>
                  <a:lnTo>
                    <a:pt x="15" y="93"/>
                  </a:lnTo>
                  <a:lnTo>
                    <a:pt x="15" y="3"/>
                  </a:lnTo>
                  <a:lnTo>
                    <a:pt x="21" y="3"/>
                  </a:lnTo>
                  <a:lnTo>
                    <a:pt x="21" y="93"/>
                  </a:lnTo>
                  <a:lnTo>
                    <a:pt x="21" y="183"/>
                  </a:lnTo>
                  <a:lnTo>
                    <a:pt x="15" y="183"/>
                  </a:lnTo>
                  <a:close/>
                  <a:moveTo>
                    <a:pt x="0" y="180"/>
                  </a:moveTo>
                  <a:lnTo>
                    <a:pt x="36" y="180"/>
                  </a:lnTo>
                  <a:lnTo>
                    <a:pt x="36" y="186"/>
                  </a:lnTo>
                  <a:lnTo>
                    <a:pt x="0" y="186"/>
                  </a:lnTo>
                  <a:lnTo>
                    <a:pt x="0" y="180"/>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50" name="Freeform 23"/>
            <p:cNvSpPr>
              <a:spLocks noEditPoints="1"/>
            </p:cNvSpPr>
            <p:nvPr/>
          </p:nvSpPr>
          <p:spPr bwMode="auto">
            <a:xfrm>
              <a:off x="8086724" y="5519735"/>
              <a:ext cx="57150" cy="152400"/>
            </a:xfrm>
            <a:custGeom>
              <a:avLst/>
              <a:gdLst/>
              <a:ahLst/>
              <a:cxnLst>
                <a:cxn ang="0">
                  <a:pos x="18" y="96"/>
                </a:cxn>
                <a:cxn ang="0">
                  <a:pos x="18" y="48"/>
                </a:cxn>
                <a:cxn ang="0">
                  <a:pos x="18" y="0"/>
                </a:cxn>
                <a:cxn ang="0">
                  <a:pos x="18" y="96"/>
                </a:cxn>
                <a:cxn ang="0">
                  <a:pos x="0" y="96"/>
                </a:cxn>
                <a:cxn ang="0">
                  <a:pos x="36" y="96"/>
                </a:cxn>
                <a:cxn ang="0">
                  <a:pos x="0" y="96"/>
                </a:cxn>
                <a:cxn ang="0">
                  <a:pos x="0" y="0"/>
                </a:cxn>
                <a:cxn ang="0">
                  <a:pos x="36" y="0"/>
                </a:cxn>
                <a:cxn ang="0">
                  <a:pos x="0" y="0"/>
                </a:cxn>
              </a:cxnLst>
              <a:rect l="0" t="0" r="r" b="b"/>
              <a:pathLst>
                <a:path w="36" h="96">
                  <a:moveTo>
                    <a:pt x="18" y="96"/>
                  </a:moveTo>
                  <a:lnTo>
                    <a:pt x="18" y="48"/>
                  </a:lnTo>
                  <a:lnTo>
                    <a:pt x="18" y="0"/>
                  </a:lnTo>
                  <a:lnTo>
                    <a:pt x="18" y="96"/>
                  </a:lnTo>
                  <a:close/>
                  <a:moveTo>
                    <a:pt x="0" y="96"/>
                  </a:moveTo>
                  <a:lnTo>
                    <a:pt x="36" y="96"/>
                  </a:lnTo>
                  <a:lnTo>
                    <a:pt x="0" y="96"/>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51" name="Freeform 24"/>
            <p:cNvSpPr>
              <a:spLocks noEditPoints="1"/>
            </p:cNvSpPr>
            <p:nvPr/>
          </p:nvSpPr>
          <p:spPr bwMode="auto">
            <a:xfrm>
              <a:off x="8086724" y="5514973"/>
              <a:ext cx="57150" cy="161925"/>
            </a:xfrm>
            <a:custGeom>
              <a:avLst/>
              <a:gdLst/>
              <a:ahLst/>
              <a:cxnLst>
                <a:cxn ang="0">
                  <a:pos x="15" y="99"/>
                </a:cxn>
                <a:cxn ang="0">
                  <a:pos x="15" y="51"/>
                </a:cxn>
                <a:cxn ang="0">
                  <a:pos x="15" y="3"/>
                </a:cxn>
                <a:cxn ang="0">
                  <a:pos x="21" y="3"/>
                </a:cxn>
                <a:cxn ang="0">
                  <a:pos x="21" y="51"/>
                </a:cxn>
                <a:cxn ang="0">
                  <a:pos x="21" y="99"/>
                </a:cxn>
                <a:cxn ang="0">
                  <a:pos x="15" y="99"/>
                </a:cxn>
                <a:cxn ang="0">
                  <a:pos x="0" y="96"/>
                </a:cxn>
                <a:cxn ang="0">
                  <a:pos x="36" y="96"/>
                </a:cxn>
                <a:cxn ang="0">
                  <a:pos x="36" y="102"/>
                </a:cxn>
                <a:cxn ang="0">
                  <a:pos x="0" y="102"/>
                </a:cxn>
                <a:cxn ang="0">
                  <a:pos x="0" y="96"/>
                </a:cxn>
                <a:cxn ang="0">
                  <a:pos x="0" y="0"/>
                </a:cxn>
                <a:cxn ang="0">
                  <a:pos x="36" y="0"/>
                </a:cxn>
                <a:cxn ang="0">
                  <a:pos x="36" y="6"/>
                </a:cxn>
                <a:cxn ang="0">
                  <a:pos x="0" y="6"/>
                </a:cxn>
                <a:cxn ang="0">
                  <a:pos x="0" y="0"/>
                </a:cxn>
              </a:cxnLst>
              <a:rect l="0" t="0" r="r" b="b"/>
              <a:pathLst>
                <a:path w="36" h="102">
                  <a:moveTo>
                    <a:pt x="15" y="99"/>
                  </a:moveTo>
                  <a:lnTo>
                    <a:pt x="15" y="51"/>
                  </a:lnTo>
                  <a:lnTo>
                    <a:pt x="15" y="3"/>
                  </a:lnTo>
                  <a:lnTo>
                    <a:pt x="21" y="3"/>
                  </a:lnTo>
                  <a:lnTo>
                    <a:pt x="21" y="51"/>
                  </a:lnTo>
                  <a:lnTo>
                    <a:pt x="21" y="99"/>
                  </a:lnTo>
                  <a:lnTo>
                    <a:pt x="15" y="99"/>
                  </a:lnTo>
                  <a:close/>
                  <a:moveTo>
                    <a:pt x="0" y="96"/>
                  </a:moveTo>
                  <a:lnTo>
                    <a:pt x="36" y="96"/>
                  </a:lnTo>
                  <a:lnTo>
                    <a:pt x="36" y="102"/>
                  </a:lnTo>
                  <a:lnTo>
                    <a:pt x="0" y="102"/>
                  </a:lnTo>
                  <a:lnTo>
                    <a:pt x="0" y="96"/>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52" name="Freeform 25"/>
            <p:cNvSpPr>
              <a:spLocks noEditPoints="1"/>
            </p:cNvSpPr>
            <p:nvPr/>
          </p:nvSpPr>
          <p:spPr bwMode="auto">
            <a:xfrm>
              <a:off x="8191499" y="5605460"/>
              <a:ext cx="57150" cy="38100"/>
            </a:xfrm>
            <a:custGeom>
              <a:avLst/>
              <a:gdLst/>
              <a:ahLst/>
              <a:cxnLst>
                <a:cxn ang="0">
                  <a:pos x="18" y="24"/>
                </a:cxn>
                <a:cxn ang="0">
                  <a:pos x="18" y="12"/>
                </a:cxn>
                <a:cxn ang="0">
                  <a:pos x="18" y="0"/>
                </a:cxn>
                <a:cxn ang="0">
                  <a:pos x="18" y="24"/>
                </a:cxn>
                <a:cxn ang="0">
                  <a:pos x="0" y="24"/>
                </a:cxn>
                <a:cxn ang="0">
                  <a:pos x="36" y="24"/>
                </a:cxn>
                <a:cxn ang="0">
                  <a:pos x="0" y="24"/>
                </a:cxn>
                <a:cxn ang="0">
                  <a:pos x="0" y="0"/>
                </a:cxn>
                <a:cxn ang="0">
                  <a:pos x="36" y="0"/>
                </a:cxn>
                <a:cxn ang="0">
                  <a:pos x="0" y="0"/>
                </a:cxn>
              </a:cxnLst>
              <a:rect l="0" t="0" r="r" b="b"/>
              <a:pathLst>
                <a:path w="36" h="24">
                  <a:moveTo>
                    <a:pt x="18" y="24"/>
                  </a:moveTo>
                  <a:lnTo>
                    <a:pt x="18" y="12"/>
                  </a:lnTo>
                  <a:lnTo>
                    <a:pt x="18" y="0"/>
                  </a:lnTo>
                  <a:lnTo>
                    <a:pt x="18" y="24"/>
                  </a:lnTo>
                  <a:close/>
                  <a:moveTo>
                    <a:pt x="0" y="24"/>
                  </a:moveTo>
                  <a:lnTo>
                    <a:pt x="36" y="24"/>
                  </a:lnTo>
                  <a:lnTo>
                    <a:pt x="0" y="24"/>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53" name="Freeform 26"/>
            <p:cNvSpPr>
              <a:spLocks noEditPoints="1"/>
            </p:cNvSpPr>
            <p:nvPr/>
          </p:nvSpPr>
          <p:spPr bwMode="auto">
            <a:xfrm>
              <a:off x="8191499" y="5600698"/>
              <a:ext cx="57150" cy="47625"/>
            </a:xfrm>
            <a:custGeom>
              <a:avLst/>
              <a:gdLst/>
              <a:ahLst/>
              <a:cxnLst>
                <a:cxn ang="0">
                  <a:pos x="15" y="27"/>
                </a:cxn>
                <a:cxn ang="0">
                  <a:pos x="15" y="15"/>
                </a:cxn>
                <a:cxn ang="0">
                  <a:pos x="15" y="3"/>
                </a:cxn>
                <a:cxn ang="0">
                  <a:pos x="21" y="3"/>
                </a:cxn>
                <a:cxn ang="0">
                  <a:pos x="21" y="15"/>
                </a:cxn>
                <a:cxn ang="0">
                  <a:pos x="21" y="27"/>
                </a:cxn>
                <a:cxn ang="0">
                  <a:pos x="15" y="27"/>
                </a:cxn>
                <a:cxn ang="0">
                  <a:pos x="0" y="24"/>
                </a:cxn>
                <a:cxn ang="0">
                  <a:pos x="36" y="24"/>
                </a:cxn>
                <a:cxn ang="0">
                  <a:pos x="36" y="30"/>
                </a:cxn>
                <a:cxn ang="0">
                  <a:pos x="0" y="30"/>
                </a:cxn>
                <a:cxn ang="0">
                  <a:pos x="0" y="24"/>
                </a:cxn>
                <a:cxn ang="0">
                  <a:pos x="0" y="0"/>
                </a:cxn>
                <a:cxn ang="0">
                  <a:pos x="36" y="0"/>
                </a:cxn>
                <a:cxn ang="0">
                  <a:pos x="36" y="6"/>
                </a:cxn>
                <a:cxn ang="0">
                  <a:pos x="0" y="6"/>
                </a:cxn>
                <a:cxn ang="0">
                  <a:pos x="0" y="0"/>
                </a:cxn>
              </a:cxnLst>
              <a:rect l="0" t="0" r="r" b="b"/>
              <a:pathLst>
                <a:path w="36" h="30">
                  <a:moveTo>
                    <a:pt x="15" y="27"/>
                  </a:moveTo>
                  <a:lnTo>
                    <a:pt x="15" y="15"/>
                  </a:lnTo>
                  <a:lnTo>
                    <a:pt x="15" y="3"/>
                  </a:lnTo>
                  <a:lnTo>
                    <a:pt x="21" y="3"/>
                  </a:lnTo>
                  <a:lnTo>
                    <a:pt x="21" y="15"/>
                  </a:lnTo>
                  <a:lnTo>
                    <a:pt x="21" y="27"/>
                  </a:lnTo>
                  <a:lnTo>
                    <a:pt x="15" y="27"/>
                  </a:lnTo>
                  <a:close/>
                  <a:moveTo>
                    <a:pt x="0" y="24"/>
                  </a:moveTo>
                  <a:lnTo>
                    <a:pt x="36" y="24"/>
                  </a:lnTo>
                  <a:lnTo>
                    <a:pt x="36" y="30"/>
                  </a:lnTo>
                  <a:lnTo>
                    <a:pt x="0" y="30"/>
                  </a:lnTo>
                  <a:lnTo>
                    <a:pt x="0" y="24"/>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54" name="Freeform 27"/>
            <p:cNvSpPr>
              <a:spLocks/>
            </p:cNvSpPr>
            <p:nvPr/>
          </p:nvSpPr>
          <p:spPr bwMode="auto">
            <a:xfrm>
              <a:off x="5386387" y="5472110"/>
              <a:ext cx="2828925" cy="271463"/>
            </a:xfrm>
            <a:custGeom>
              <a:avLst/>
              <a:gdLst/>
              <a:ahLst/>
              <a:cxnLst>
                <a:cxn ang="0">
                  <a:pos x="260" y="419"/>
                </a:cxn>
                <a:cxn ang="0">
                  <a:pos x="1040" y="356"/>
                </a:cxn>
                <a:cxn ang="0">
                  <a:pos x="1539" y="314"/>
                </a:cxn>
                <a:cxn ang="0">
                  <a:pos x="1984" y="272"/>
                </a:cxn>
                <a:cxn ang="0">
                  <a:pos x="2361" y="223"/>
                </a:cxn>
                <a:cxn ang="0">
                  <a:pos x="2693" y="170"/>
                </a:cxn>
                <a:cxn ang="0">
                  <a:pos x="2988" y="123"/>
                </a:cxn>
                <a:cxn ang="0">
                  <a:pos x="3260" y="94"/>
                </a:cxn>
                <a:cxn ang="0">
                  <a:pos x="3511" y="93"/>
                </a:cxn>
                <a:cxn ang="0">
                  <a:pos x="3733" y="116"/>
                </a:cxn>
                <a:cxn ang="0">
                  <a:pos x="3926" y="138"/>
                </a:cxn>
                <a:cxn ang="0">
                  <a:pos x="4085" y="141"/>
                </a:cxn>
                <a:cxn ang="0">
                  <a:pos x="4143" y="132"/>
                </a:cxn>
                <a:cxn ang="0">
                  <a:pos x="4239" y="89"/>
                </a:cxn>
                <a:cxn ang="0">
                  <a:pos x="4312" y="39"/>
                </a:cxn>
                <a:cxn ang="0">
                  <a:pos x="4372" y="4"/>
                </a:cxn>
                <a:cxn ang="0">
                  <a:pos x="4403" y="1"/>
                </a:cxn>
                <a:cxn ang="0">
                  <a:pos x="4434" y="10"/>
                </a:cxn>
                <a:cxn ang="0">
                  <a:pos x="4459" y="29"/>
                </a:cxn>
                <a:cxn ang="0">
                  <a:pos x="4481" y="57"/>
                </a:cxn>
                <a:cxn ang="0">
                  <a:pos x="4534" y="149"/>
                </a:cxn>
                <a:cxn ang="0">
                  <a:pos x="4551" y="173"/>
                </a:cxn>
                <a:cxn ang="0">
                  <a:pos x="4569" y="190"/>
                </a:cxn>
                <a:cxn ang="0">
                  <a:pos x="4611" y="212"/>
                </a:cxn>
                <a:cxn ang="0">
                  <a:pos x="4701" y="231"/>
                </a:cxn>
                <a:cxn ang="0">
                  <a:pos x="4752" y="250"/>
                </a:cxn>
                <a:cxn ang="0">
                  <a:pos x="4698" y="246"/>
                </a:cxn>
                <a:cxn ang="0">
                  <a:pos x="4606" y="227"/>
                </a:cxn>
                <a:cxn ang="0">
                  <a:pos x="4562" y="205"/>
                </a:cxn>
                <a:cxn ang="0">
                  <a:pos x="4540" y="184"/>
                </a:cxn>
                <a:cxn ang="0">
                  <a:pos x="4520" y="156"/>
                </a:cxn>
                <a:cxn ang="0">
                  <a:pos x="4468" y="66"/>
                </a:cxn>
                <a:cxn ang="0">
                  <a:pos x="4450" y="42"/>
                </a:cxn>
                <a:cxn ang="0">
                  <a:pos x="4429" y="25"/>
                </a:cxn>
                <a:cxn ang="0">
                  <a:pos x="4404" y="16"/>
                </a:cxn>
                <a:cxn ang="0">
                  <a:pos x="4379" y="19"/>
                </a:cxn>
                <a:cxn ang="0">
                  <a:pos x="4321" y="52"/>
                </a:cxn>
                <a:cxn ang="0">
                  <a:pos x="4246" y="104"/>
                </a:cxn>
                <a:cxn ang="0">
                  <a:pos x="4148" y="147"/>
                </a:cxn>
                <a:cxn ang="0">
                  <a:pos x="4086" y="157"/>
                </a:cxn>
                <a:cxn ang="0">
                  <a:pos x="3925" y="153"/>
                </a:cxn>
                <a:cxn ang="0">
                  <a:pos x="3732" y="131"/>
                </a:cxn>
                <a:cxn ang="0">
                  <a:pos x="3510" y="109"/>
                </a:cxn>
                <a:cxn ang="0">
                  <a:pos x="3261" y="109"/>
                </a:cxn>
                <a:cxn ang="0">
                  <a:pos x="2991" y="138"/>
                </a:cxn>
                <a:cxn ang="0">
                  <a:pos x="2696" y="185"/>
                </a:cxn>
                <a:cxn ang="0">
                  <a:pos x="2364" y="238"/>
                </a:cxn>
                <a:cxn ang="0">
                  <a:pos x="1985" y="287"/>
                </a:cxn>
                <a:cxn ang="0">
                  <a:pos x="1540" y="330"/>
                </a:cxn>
                <a:cxn ang="0">
                  <a:pos x="1041" y="372"/>
                </a:cxn>
                <a:cxn ang="0">
                  <a:pos x="261" y="435"/>
                </a:cxn>
                <a:cxn ang="0">
                  <a:pos x="0" y="449"/>
                </a:cxn>
              </a:cxnLst>
              <a:rect l="0" t="0" r="r" b="b"/>
              <a:pathLst>
                <a:path w="4753" h="457">
                  <a:moveTo>
                    <a:pt x="8" y="440"/>
                  </a:moveTo>
                  <a:lnTo>
                    <a:pt x="260" y="419"/>
                  </a:lnTo>
                  <a:lnTo>
                    <a:pt x="519" y="398"/>
                  </a:lnTo>
                  <a:lnTo>
                    <a:pt x="1040" y="356"/>
                  </a:lnTo>
                  <a:lnTo>
                    <a:pt x="1294" y="335"/>
                  </a:lnTo>
                  <a:lnTo>
                    <a:pt x="1539" y="314"/>
                  </a:lnTo>
                  <a:lnTo>
                    <a:pt x="1771" y="293"/>
                  </a:lnTo>
                  <a:lnTo>
                    <a:pt x="1984" y="272"/>
                  </a:lnTo>
                  <a:lnTo>
                    <a:pt x="2180" y="249"/>
                  </a:lnTo>
                  <a:lnTo>
                    <a:pt x="2361" y="223"/>
                  </a:lnTo>
                  <a:lnTo>
                    <a:pt x="2532" y="196"/>
                  </a:lnTo>
                  <a:lnTo>
                    <a:pt x="2693" y="170"/>
                  </a:lnTo>
                  <a:lnTo>
                    <a:pt x="2844" y="145"/>
                  </a:lnTo>
                  <a:lnTo>
                    <a:pt x="2988" y="123"/>
                  </a:lnTo>
                  <a:lnTo>
                    <a:pt x="3126" y="106"/>
                  </a:lnTo>
                  <a:lnTo>
                    <a:pt x="3260" y="94"/>
                  </a:lnTo>
                  <a:lnTo>
                    <a:pt x="3388" y="89"/>
                  </a:lnTo>
                  <a:lnTo>
                    <a:pt x="3511" y="93"/>
                  </a:lnTo>
                  <a:lnTo>
                    <a:pt x="3625" y="103"/>
                  </a:lnTo>
                  <a:lnTo>
                    <a:pt x="3733" y="116"/>
                  </a:lnTo>
                  <a:lnTo>
                    <a:pt x="3833" y="128"/>
                  </a:lnTo>
                  <a:lnTo>
                    <a:pt x="3926" y="138"/>
                  </a:lnTo>
                  <a:lnTo>
                    <a:pt x="4010" y="143"/>
                  </a:lnTo>
                  <a:lnTo>
                    <a:pt x="4085" y="141"/>
                  </a:lnTo>
                  <a:lnTo>
                    <a:pt x="4144" y="132"/>
                  </a:lnTo>
                  <a:lnTo>
                    <a:pt x="4143" y="132"/>
                  </a:lnTo>
                  <a:lnTo>
                    <a:pt x="4195" y="113"/>
                  </a:lnTo>
                  <a:lnTo>
                    <a:pt x="4239" y="89"/>
                  </a:lnTo>
                  <a:lnTo>
                    <a:pt x="4278" y="64"/>
                  </a:lnTo>
                  <a:lnTo>
                    <a:pt x="4312" y="39"/>
                  </a:lnTo>
                  <a:lnTo>
                    <a:pt x="4343" y="19"/>
                  </a:lnTo>
                  <a:lnTo>
                    <a:pt x="4372" y="4"/>
                  </a:lnTo>
                  <a:cubicBezTo>
                    <a:pt x="4373" y="4"/>
                    <a:pt x="4374" y="4"/>
                    <a:pt x="4375" y="4"/>
                  </a:cubicBezTo>
                  <a:lnTo>
                    <a:pt x="4403" y="1"/>
                  </a:lnTo>
                  <a:cubicBezTo>
                    <a:pt x="4404" y="0"/>
                    <a:pt x="4405" y="1"/>
                    <a:pt x="4406" y="1"/>
                  </a:cubicBezTo>
                  <a:lnTo>
                    <a:pt x="4434" y="10"/>
                  </a:lnTo>
                  <a:cubicBezTo>
                    <a:pt x="4435" y="10"/>
                    <a:pt x="4436" y="11"/>
                    <a:pt x="4436" y="11"/>
                  </a:cubicBezTo>
                  <a:lnTo>
                    <a:pt x="4459" y="29"/>
                  </a:lnTo>
                  <a:cubicBezTo>
                    <a:pt x="4460" y="30"/>
                    <a:pt x="4460" y="30"/>
                    <a:pt x="4461" y="31"/>
                  </a:cubicBezTo>
                  <a:lnTo>
                    <a:pt x="4481" y="57"/>
                  </a:lnTo>
                  <a:lnTo>
                    <a:pt x="4500" y="87"/>
                  </a:lnTo>
                  <a:lnTo>
                    <a:pt x="4534" y="149"/>
                  </a:lnTo>
                  <a:lnTo>
                    <a:pt x="4552" y="174"/>
                  </a:lnTo>
                  <a:lnTo>
                    <a:pt x="4551" y="173"/>
                  </a:lnTo>
                  <a:lnTo>
                    <a:pt x="4571" y="192"/>
                  </a:lnTo>
                  <a:lnTo>
                    <a:pt x="4569" y="190"/>
                  </a:lnTo>
                  <a:lnTo>
                    <a:pt x="4612" y="212"/>
                  </a:lnTo>
                  <a:lnTo>
                    <a:pt x="4611" y="212"/>
                  </a:lnTo>
                  <a:lnTo>
                    <a:pt x="4656" y="224"/>
                  </a:lnTo>
                  <a:lnTo>
                    <a:pt x="4701" y="231"/>
                  </a:lnTo>
                  <a:lnTo>
                    <a:pt x="4746" y="241"/>
                  </a:lnTo>
                  <a:cubicBezTo>
                    <a:pt x="4751" y="242"/>
                    <a:pt x="4753" y="246"/>
                    <a:pt x="4752" y="250"/>
                  </a:cubicBezTo>
                  <a:cubicBezTo>
                    <a:pt x="4751" y="255"/>
                    <a:pt x="4747" y="257"/>
                    <a:pt x="4743" y="256"/>
                  </a:cubicBezTo>
                  <a:lnTo>
                    <a:pt x="4698" y="246"/>
                  </a:lnTo>
                  <a:lnTo>
                    <a:pt x="4651" y="239"/>
                  </a:lnTo>
                  <a:lnTo>
                    <a:pt x="4606" y="227"/>
                  </a:lnTo>
                  <a:cubicBezTo>
                    <a:pt x="4606" y="227"/>
                    <a:pt x="4605" y="227"/>
                    <a:pt x="4605" y="227"/>
                  </a:cubicBezTo>
                  <a:lnTo>
                    <a:pt x="4562" y="205"/>
                  </a:lnTo>
                  <a:cubicBezTo>
                    <a:pt x="4561" y="204"/>
                    <a:pt x="4561" y="204"/>
                    <a:pt x="4560" y="203"/>
                  </a:cubicBezTo>
                  <a:lnTo>
                    <a:pt x="4540" y="184"/>
                  </a:lnTo>
                  <a:cubicBezTo>
                    <a:pt x="4540" y="184"/>
                    <a:pt x="4539" y="183"/>
                    <a:pt x="4539" y="183"/>
                  </a:cubicBezTo>
                  <a:lnTo>
                    <a:pt x="4520" y="156"/>
                  </a:lnTo>
                  <a:lnTo>
                    <a:pt x="4487" y="96"/>
                  </a:lnTo>
                  <a:lnTo>
                    <a:pt x="4468" y="66"/>
                  </a:lnTo>
                  <a:lnTo>
                    <a:pt x="4448" y="40"/>
                  </a:lnTo>
                  <a:lnTo>
                    <a:pt x="4450" y="42"/>
                  </a:lnTo>
                  <a:lnTo>
                    <a:pt x="4427" y="24"/>
                  </a:lnTo>
                  <a:lnTo>
                    <a:pt x="4429" y="25"/>
                  </a:lnTo>
                  <a:lnTo>
                    <a:pt x="4401" y="16"/>
                  </a:lnTo>
                  <a:lnTo>
                    <a:pt x="4404" y="16"/>
                  </a:lnTo>
                  <a:lnTo>
                    <a:pt x="4376" y="19"/>
                  </a:lnTo>
                  <a:lnTo>
                    <a:pt x="4379" y="19"/>
                  </a:lnTo>
                  <a:lnTo>
                    <a:pt x="4352" y="32"/>
                  </a:lnTo>
                  <a:lnTo>
                    <a:pt x="4321" y="52"/>
                  </a:lnTo>
                  <a:lnTo>
                    <a:pt x="4287" y="77"/>
                  </a:lnTo>
                  <a:lnTo>
                    <a:pt x="4246" y="104"/>
                  </a:lnTo>
                  <a:lnTo>
                    <a:pt x="4200" y="128"/>
                  </a:lnTo>
                  <a:lnTo>
                    <a:pt x="4148" y="147"/>
                  </a:lnTo>
                  <a:cubicBezTo>
                    <a:pt x="4148" y="147"/>
                    <a:pt x="4147" y="147"/>
                    <a:pt x="4147" y="147"/>
                  </a:cubicBezTo>
                  <a:lnTo>
                    <a:pt x="4086" y="157"/>
                  </a:lnTo>
                  <a:lnTo>
                    <a:pt x="4009" y="159"/>
                  </a:lnTo>
                  <a:lnTo>
                    <a:pt x="3925" y="153"/>
                  </a:lnTo>
                  <a:lnTo>
                    <a:pt x="3832" y="143"/>
                  </a:lnTo>
                  <a:lnTo>
                    <a:pt x="3732" y="131"/>
                  </a:lnTo>
                  <a:lnTo>
                    <a:pt x="3624" y="119"/>
                  </a:lnTo>
                  <a:lnTo>
                    <a:pt x="3510" y="109"/>
                  </a:lnTo>
                  <a:lnTo>
                    <a:pt x="3389" y="105"/>
                  </a:lnTo>
                  <a:lnTo>
                    <a:pt x="3261" y="109"/>
                  </a:lnTo>
                  <a:lnTo>
                    <a:pt x="3128" y="121"/>
                  </a:lnTo>
                  <a:lnTo>
                    <a:pt x="2991" y="138"/>
                  </a:lnTo>
                  <a:lnTo>
                    <a:pt x="2847" y="160"/>
                  </a:lnTo>
                  <a:lnTo>
                    <a:pt x="2696" y="185"/>
                  </a:lnTo>
                  <a:lnTo>
                    <a:pt x="2535" y="211"/>
                  </a:lnTo>
                  <a:lnTo>
                    <a:pt x="2364" y="238"/>
                  </a:lnTo>
                  <a:lnTo>
                    <a:pt x="2181" y="264"/>
                  </a:lnTo>
                  <a:lnTo>
                    <a:pt x="1985" y="287"/>
                  </a:lnTo>
                  <a:lnTo>
                    <a:pt x="1772" y="308"/>
                  </a:lnTo>
                  <a:lnTo>
                    <a:pt x="1540" y="330"/>
                  </a:lnTo>
                  <a:lnTo>
                    <a:pt x="1295" y="351"/>
                  </a:lnTo>
                  <a:lnTo>
                    <a:pt x="1041" y="372"/>
                  </a:lnTo>
                  <a:lnTo>
                    <a:pt x="520" y="414"/>
                  </a:lnTo>
                  <a:lnTo>
                    <a:pt x="261" y="435"/>
                  </a:lnTo>
                  <a:lnTo>
                    <a:pt x="9" y="456"/>
                  </a:lnTo>
                  <a:cubicBezTo>
                    <a:pt x="5" y="457"/>
                    <a:pt x="1" y="454"/>
                    <a:pt x="0" y="449"/>
                  </a:cubicBezTo>
                  <a:cubicBezTo>
                    <a:pt x="0" y="445"/>
                    <a:pt x="3" y="441"/>
                    <a:pt x="8" y="440"/>
                  </a:cubicBezTo>
                  <a:close/>
                </a:path>
              </a:pathLst>
            </a:cu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755" name="Freeform 28"/>
            <p:cNvSpPr>
              <a:spLocks noEditPoints="1"/>
            </p:cNvSpPr>
            <p:nvPr/>
          </p:nvSpPr>
          <p:spPr bwMode="auto">
            <a:xfrm>
              <a:off x="5330824" y="5421310"/>
              <a:ext cx="2940050" cy="377825"/>
            </a:xfrm>
            <a:custGeom>
              <a:avLst/>
              <a:gdLst/>
              <a:ahLst/>
              <a:cxnLst>
                <a:cxn ang="0">
                  <a:pos x="0" y="166"/>
                </a:cxn>
                <a:cxn ang="0">
                  <a:pos x="76" y="234"/>
                </a:cxn>
                <a:cxn ang="0">
                  <a:pos x="41" y="164"/>
                </a:cxn>
                <a:cxn ang="0">
                  <a:pos x="35" y="236"/>
                </a:cxn>
                <a:cxn ang="0">
                  <a:pos x="41" y="164"/>
                </a:cxn>
                <a:cxn ang="0">
                  <a:pos x="72" y="162"/>
                </a:cxn>
                <a:cxn ang="0">
                  <a:pos x="4" y="238"/>
                </a:cxn>
                <a:cxn ang="0">
                  <a:pos x="810" y="178"/>
                </a:cxn>
                <a:cxn ang="0">
                  <a:pos x="742" y="102"/>
                </a:cxn>
                <a:cxn ang="0">
                  <a:pos x="810" y="178"/>
                </a:cxn>
                <a:cxn ang="0">
                  <a:pos x="779" y="176"/>
                </a:cxn>
                <a:cxn ang="0">
                  <a:pos x="773" y="104"/>
                </a:cxn>
                <a:cxn ang="0">
                  <a:pos x="738" y="174"/>
                </a:cxn>
                <a:cxn ang="0">
                  <a:pos x="814" y="106"/>
                </a:cxn>
                <a:cxn ang="0">
                  <a:pos x="738" y="174"/>
                </a:cxn>
                <a:cxn ang="0">
                  <a:pos x="1218" y="40"/>
                </a:cxn>
                <a:cxn ang="0">
                  <a:pos x="1294" y="108"/>
                </a:cxn>
                <a:cxn ang="0">
                  <a:pos x="1259" y="38"/>
                </a:cxn>
                <a:cxn ang="0">
                  <a:pos x="1253" y="110"/>
                </a:cxn>
                <a:cxn ang="0">
                  <a:pos x="1259" y="38"/>
                </a:cxn>
                <a:cxn ang="0">
                  <a:pos x="1290" y="36"/>
                </a:cxn>
                <a:cxn ang="0">
                  <a:pos x="1222" y="112"/>
                </a:cxn>
                <a:cxn ang="0">
                  <a:pos x="1602" y="130"/>
                </a:cxn>
                <a:cxn ang="0">
                  <a:pos x="1534" y="54"/>
                </a:cxn>
                <a:cxn ang="0">
                  <a:pos x="1602" y="130"/>
                </a:cxn>
                <a:cxn ang="0">
                  <a:pos x="1571" y="128"/>
                </a:cxn>
                <a:cxn ang="0">
                  <a:pos x="1565" y="56"/>
                </a:cxn>
                <a:cxn ang="0">
                  <a:pos x="1530" y="126"/>
                </a:cxn>
                <a:cxn ang="0">
                  <a:pos x="1606" y="58"/>
                </a:cxn>
                <a:cxn ang="0">
                  <a:pos x="1530" y="126"/>
                </a:cxn>
                <a:cxn ang="0">
                  <a:pos x="1650" y="4"/>
                </a:cxn>
                <a:cxn ang="0">
                  <a:pos x="1726" y="72"/>
                </a:cxn>
                <a:cxn ang="0">
                  <a:pos x="1691" y="2"/>
                </a:cxn>
                <a:cxn ang="0">
                  <a:pos x="1685" y="74"/>
                </a:cxn>
                <a:cxn ang="0">
                  <a:pos x="1691" y="2"/>
                </a:cxn>
                <a:cxn ang="0">
                  <a:pos x="1722" y="0"/>
                </a:cxn>
                <a:cxn ang="0">
                  <a:pos x="1654" y="76"/>
                </a:cxn>
                <a:cxn ang="0">
                  <a:pos x="1782" y="148"/>
                </a:cxn>
                <a:cxn ang="0">
                  <a:pos x="1714" y="72"/>
                </a:cxn>
                <a:cxn ang="0">
                  <a:pos x="1782" y="148"/>
                </a:cxn>
                <a:cxn ang="0">
                  <a:pos x="1751" y="146"/>
                </a:cxn>
                <a:cxn ang="0">
                  <a:pos x="1745" y="74"/>
                </a:cxn>
                <a:cxn ang="0">
                  <a:pos x="1710" y="144"/>
                </a:cxn>
                <a:cxn ang="0">
                  <a:pos x="1786" y="76"/>
                </a:cxn>
                <a:cxn ang="0">
                  <a:pos x="1710" y="144"/>
                </a:cxn>
                <a:cxn ang="0">
                  <a:pos x="1776" y="94"/>
                </a:cxn>
                <a:cxn ang="0">
                  <a:pos x="1852" y="162"/>
                </a:cxn>
                <a:cxn ang="0">
                  <a:pos x="1817" y="92"/>
                </a:cxn>
                <a:cxn ang="0">
                  <a:pos x="1811" y="164"/>
                </a:cxn>
                <a:cxn ang="0">
                  <a:pos x="1817" y="92"/>
                </a:cxn>
                <a:cxn ang="0">
                  <a:pos x="1848" y="90"/>
                </a:cxn>
                <a:cxn ang="0">
                  <a:pos x="1780" y="166"/>
                </a:cxn>
              </a:cxnLst>
              <a:rect l="0" t="0" r="r" b="b"/>
              <a:pathLst>
                <a:path w="1852" h="238">
                  <a:moveTo>
                    <a:pt x="72" y="238"/>
                  </a:moveTo>
                  <a:lnTo>
                    <a:pt x="0" y="166"/>
                  </a:lnTo>
                  <a:lnTo>
                    <a:pt x="4" y="162"/>
                  </a:lnTo>
                  <a:lnTo>
                    <a:pt x="76" y="234"/>
                  </a:lnTo>
                  <a:lnTo>
                    <a:pt x="72" y="238"/>
                  </a:lnTo>
                  <a:close/>
                  <a:moveTo>
                    <a:pt x="41" y="164"/>
                  </a:moveTo>
                  <a:lnTo>
                    <a:pt x="41" y="236"/>
                  </a:lnTo>
                  <a:lnTo>
                    <a:pt x="35" y="236"/>
                  </a:lnTo>
                  <a:lnTo>
                    <a:pt x="35" y="164"/>
                  </a:lnTo>
                  <a:lnTo>
                    <a:pt x="41" y="164"/>
                  </a:lnTo>
                  <a:close/>
                  <a:moveTo>
                    <a:pt x="0" y="234"/>
                  </a:moveTo>
                  <a:lnTo>
                    <a:pt x="72" y="162"/>
                  </a:lnTo>
                  <a:lnTo>
                    <a:pt x="76" y="166"/>
                  </a:lnTo>
                  <a:lnTo>
                    <a:pt x="4" y="238"/>
                  </a:lnTo>
                  <a:lnTo>
                    <a:pt x="0" y="234"/>
                  </a:lnTo>
                  <a:close/>
                  <a:moveTo>
                    <a:pt x="810" y="178"/>
                  </a:moveTo>
                  <a:lnTo>
                    <a:pt x="738" y="106"/>
                  </a:lnTo>
                  <a:lnTo>
                    <a:pt x="742" y="102"/>
                  </a:lnTo>
                  <a:lnTo>
                    <a:pt x="814" y="174"/>
                  </a:lnTo>
                  <a:lnTo>
                    <a:pt x="810" y="178"/>
                  </a:lnTo>
                  <a:close/>
                  <a:moveTo>
                    <a:pt x="779" y="104"/>
                  </a:moveTo>
                  <a:lnTo>
                    <a:pt x="779" y="176"/>
                  </a:lnTo>
                  <a:lnTo>
                    <a:pt x="773" y="176"/>
                  </a:lnTo>
                  <a:lnTo>
                    <a:pt x="773" y="104"/>
                  </a:lnTo>
                  <a:lnTo>
                    <a:pt x="779" y="104"/>
                  </a:lnTo>
                  <a:close/>
                  <a:moveTo>
                    <a:pt x="738" y="174"/>
                  </a:moveTo>
                  <a:lnTo>
                    <a:pt x="810" y="102"/>
                  </a:lnTo>
                  <a:lnTo>
                    <a:pt x="814" y="106"/>
                  </a:lnTo>
                  <a:lnTo>
                    <a:pt x="742" y="178"/>
                  </a:lnTo>
                  <a:lnTo>
                    <a:pt x="738" y="174"/>
                  </a:lnTo>
                  <a:close/>
                  <a:moveTo>
                    <a:pt x="1290" y="112"/>
                  </a:moveTo>
                  <a:lnTo>
                    <a:pt x="1218" y="40"/>
                  </a:lnTo>
                  <a:lnTo>
                    <a:pt x="1222" y="36"/>
                  </a:lnTo>
                  <a:lnTo>
                    <a:pt x="1294" y="108"/>
                  </a:lnTo>
                  <a:lnTo>
                    <a:pt x="1290" y="112"/>
                  </a:lnTo>
                  <a:close/>
                  <a:moveTo>
                    <a:pt x="1259" y="38"/>
                  </a:moveTo>
                  <a:lnTo>
                    <a:pt x="1259" y="110"/>
                  </a:lnTo>
                  <a:lnTo>
                    <a:pt x="1253" y="110"/>
                  </a:lnTo>
                  <a:lnTo>
                    <a:pt x="1253" y="38"/>
                  </a:lnTo>
                  <a:lnTo>
                    <a:pt x="1259" y="38"/>
                  </a:lnTo>
                  <a:close/>
                  <a:moveTo>
                    <a:pt x="1218" y="108"/>
                  </a:moveTo>
                  <a:lnTo>
                    <a:pt x="1290" y="36"/>
                  </a:lnTo>
                  <a:lnTo>
                    <a:pt x="1294" y="40"/>
                  </a:lnTo>
                  <a:lnTo>
                    <a:pt x="1222" y="112"/>
                  </a:lnTo>
                  <a:lnTo>
                    <a:pt x="1218" y="108"/>
                  </a:lnTo>
                  <a:close/>
                  <a:moveTo>
                    <a:pt x="1602" y="130"/>
                  </a:moveTo>
                  <a:lnTo>
                    <a:pt x="1530" y="58"/>
                  </a:lnTo>
                  <a:lnTo>
                    <a:pt x="1534" y="54"/>
                  </a:lnTo>
                  <a:lnTo>
                    <a:pt x="1606" y="126"/>
                  </a:lnTo>
                  <a:lnTo>
                    <a:pt x="1602" y="130"/>
                  </a:lnTo>
                  <a:close/>
                  <a:moveTo>
                    <a:pt x="1571" y="56"/>
                  </a:moveTo>
                  <a:lnTo>
                    <a:pt x="1571" y="128"/>
                  </a:lnTo>
                  <a:lnTo>
                    <a:pt x="1565" y="128"/>
                  </a:lnTo>
                  <a:lnTo>
                    <a:pt x="1565" y="56"/>
                  </a:lnTo>
                  <a:lnTo>
                    <a:pt x="1571" y="56"/>
                  </a:lnTo>
                  <a:close/>
                  <a:moveTo>
                    <a:pt x="1530" y="126"/>
                  </a:moveTo>
                  <a:lnTo>
                    <a:pt x="1602" y="54"/>
                  </a:lnTo>
                  <a:lnTo>
                    <a:pt x="1606" y="58"/>
                  </a:lnTo>
                  <a:lnTo>
                    <a:pt x="1534" y="130"/>
                  </a:lnTo>
                  <a:lnTo>
                    <a:pt x="1530" y="126"/>
                  </a:lnTo>
                  <a:close/>
                  <a:moveTo>
                    <a:pt x="1722" y="76"/>
                  </a:moveTo>
                  <a:lnTo>
                    <a:pt x="1650" y="4"/>
                  </a:lnTo>
                  <a:lnTo>
                    <a:pt x="1654" y="0"/>
                  </a:lnTo>
                  <a:lnTo>
                    <a:pt x="1726" y="72"/>
                  </a:lnTo>
                  <a:lnTo>
                    <a:pt x="1722" y="76"/>
                  </a:lnTo>
                  <a:close/>
                  <a:moveTo>
                    <a:pt x="1691" y="2"/>
                  </a:moveTo>
                  <a:lnTo>
                    <a:pt x="1691" y="74"/>
                  </a:lnTo>
                  <a:lnTo>
                    <a:pt x="1685" y="74"/>
                  </a:lnTo>
                  <a:lnTo>
                    <a:pt x="1685" y="2"/>
                  </a:lnTo>
                  <a:lnTo>
                    <a:pt x="1691" y="2"/>
                  </a:lnTo>
                  <a:close/>
                  <a:moveTo>
                    <a:pt x="1650" y="72"/>
                  </a:moveTo>
                  <a:lnTo>
                    <a:pt x="1722" y="0"/>
                  </a:lnTo>
                  <a:lnTo>
                    <a:pt x="1726" y="4"/>
                  </a:lnTo>
                  <a:lnTo>
                    <a:pt x="1654" y="76"/>
                  </a:lnTo>
                  <a:lnTo>
                    <a:pt x="1650" y="72"/>
                  </a:lnTo>
                  <a:close/>
                  <a:moveTo>
                    <a:pt x="1782" y="148"/>
                  </a:moveTo>
                  <a:lnTo>
                    <a:pt x="1710" y="76"/>
                  </a:lnTo>
                  <a:lnTo>
                    <a:pt x="1714" y="72"/>
                  </a:lnTo>
                  <a:lnTo>
                    <a:pt x="1786" y="144"/>
                  </a:lnTo>
                  <a:lnTo>
                    <a:pt x="1782" y="148"/>
                  </a:lnTo>
                  <a:close/>
                  <a:moveTo>
                    <a:pt x="1751" y="74"/>
                  </a:moveTo>
                  <a:lnTo>
                    <a:pt x="1751" y="146"/>
                  </a:lnTo>
                  <a:lnTo>
                    <a:pt x="1745" y="146"/>
                  </a:lnTo>
                  <a:lnTo>
                    <a:pt x="1745" y="74"/>
                  </a:lnTo>
                  <a:lnTo>
                    <a:pt x="1751" y="74"/>
                  </a:lnTo>
                  <a:close/>
                  <a:moveTo>
                    <a:pt x="1710" y="144"/>
                  </a:moveTo>
                  <a:lnTo>
                    <a:pt x="1782" y="72"/>
                  </a:lnTo>
                  <a:lnTo>
                    <a:pt x="1786" y="76"/>
                  </a:lnTo>
                  <a:lnTo>
                    <a:pt x="1714" y="148"/>
                  </a:lnTo>
                  <a:lnTo>
                    <a:pt x="1710" y="144"/>
                  </a:lnTo>
                  <a:close/>
                  <a:moveTo>
                    <a:pt x="1848" y="166"/>
                  </a:moveTo>
                  <a:lnTo>
                    <a:pt x="1776" y="94"/>
                  </a:lnTo>
                  <a:lnTo>
                    <a:pt x="1780" y="90"/>
                  </a:lnTo>
                  <a:lnTo>
                    <a:pt x="1852" y="162"/>
                  </a:lnTo>
                  <a:lnTo>
                    <a:pt x="1848" y="166"/>
                  </a:lnTo>
                  <a:close/>
                  <a:moveTo>
                    <a:pt x="1817" y="92"/>
                  </a:moveTo>
                  <a:lnTo>
                    <a:pt x="1817" y="164"/>
                  </a:lnTo>
                  <a:lnTo>
                    <a:pt x="1811" y="164"/>
                  </a:lnTo>
                  <a:lnTo>
                    <a:pt x="1811" y="92"/>
                  </a:lnTo>
                  <a:lnTo>
                    <a:pt x="1817" y="92"/>
                  </a:lnTo>
                  <a:close/>
                  <a:moveTo>
                    <a:pt x="1776" y="162"/>
                  </a:moveTo>
                  <a:lnTo>
                    <a:pt x="1848" y="90"/>
                  </a:lnTo>
                  <a:lnTo>
                    <a:pt x="1852" y="94"/>
                  </a:lnTo>
                  <a:lnTo>
                    <a:pt x="1780" y="166"/>
                  </a:lnTo>
                  <a:lnTo>
                    <a:pt x="1776" y="162"/>
                  </a:lnTo>
                  <a:close/>
                </a:path>
              </a:pathLst>
            </a:cu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756" name="Freeform 29"/>
            <p:cNvSpPr>
              <a:spLocks noEditPoints="1"/>
            </p:cNvSpPr>
            <p:nvPr/>
          </p:nvSpPr>
          <p:spPr bwMode="auto">
            <a:xfrm>
              <a:off x="5362574" y="4900610"/>
              <a:ext cx="57150" cy="114300"/>
            </a:xfrm>
            <a:custGeom>
              <a:avLst/>
              <a:gdLst/>
              <a:ahLst/>
              <a:cxnLst>
                <a:cxn ang="0">
                  <a:pos x="18" y="72"/>
                </a:cxn>
                <a:cxn ang="0">
                  <a:pos x="18" y="36"/>
                </a:cxn>
                <a:cxn ang="0">
                  <a:pos x="18" y="0"/>
                </a:cxn>
                <a:cxn ang="0">
                  <a:pos x="18" y="72"/>
                </a:cxn>
                <a:cxn ang="0">
                  <a:pos x="0" y="72"/>
                </a:cxn>
                <a:cxn ang="0">
                  <a:pos x="36" y="72"/>
                </a:cxn>
                <a:cxn ang="0">
                  <a:pos x="0" y="72"/>
                </a:cxn>
                <a:cxn ang="0">
                  <a:pos x="0" y="0"/>
                </a:cxn>
                <a:cxn ang="0">
                  <a:pos x="36" y="0"/>
                </a:cxn>
                <a:cxn ang="0">
                  <a:pos x="0" y="0"/>
                </a:cxn>
              </a:cxnLst>
              <a:rect l="0" t="0" r="r" b="b"/>
              <a:pathLst>
                <a:path w="36" h="72">
                  <a:moveTo>
                    <a:pt x="18" y="72"/>
                  </a:moveTo>
                  <a:lnTo>
                    <a:pt x="18" y="36"/>
                  </a:lnTo>
                  <a:lnTo>
                    <a:pt x="18" y="0"/>
                  </a:lnTo>
                  <a:lnTo>
                    <a:pt x="18" y="72"/>
                  </a:lnTo>
                  <a:close/>
                  <a:moveTo>
                    <a:pt x="0" y="72"/>
                  </a:moveTo>
                  <a:lnTo>
                    <a:pt x="36" y="72"/>
                  </a:lnTo>
                  <a:lnTo>
                    <a:pt x="0" y="72"/>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57" name="Freeform 30"/>
            <p:cNvSpPr>
              <a:spLocks noEditPoints="1"/>
            </p:cNvSpPr>
            <p:nvPr/>
          </p:nvSpPr>
          <p:spPr bwMode="auto">
            <a:xfrm>
              <a:off x="5362574" y="4895848"/>
              <a:ext cx="57150" cy="123825"/>
            </a:xfrm>
            <a:custGeom>
              <a:avLst/>
              <a:gdLst/>
              <a:ahLst/>
              <a:cxnLst>
                <a:cxn ang="0">
                  <a:pos x="15" y="75"/>
                </a:cxn>
                <a:cxn ang="0">
                  <a:pos x="15" y="39"/>
                </a:cxn>
                <a:cxn ang="0">
                  <a:pos x="15" y="3"/>
                </a:cxn>
                <a:cxn ang="0">
                  <a:pos x="21" y="3"/>
                </a:cxn>
                <a:cxn ang="0">
                  <a:pos x="21" y="39"/>
                </a:cxn>
                <a:cxn ang="0">
                  <a:pos x="21" y="75"/>
                </a:cxn>
                <a:cxn ang="0">
                  <a:pos x="15" y="75"/>
                </a:cxn>
                <a:cxn ang="0">
                  <a:pos x="0" y="72"/>
                </a:cxn>
                <a:cxn ang="0">
                  <a:pos x="36" y="72"/>
                </a:cxn>
                <a:cxn ang="0">
                  <a:pos x="36" y="78"/>
                </a:cxn>
                <a:cxn ang="0">
                  <a:pos x="0" y="78"/>
                </a:cxn>
                <a:cxn ang="0">
                  <a:pos x="0" y="72"/>
                </a:cxn>
                <a:cxn ang="0">
                  <a:pos x="0" y="0"/>
                </a:cxn>
                <a:cxn ang="0">
                  <a:pos x="36" y="0"/>
                </a:cxn>
                <a:cxn ang="0">
                  <a:pos x="36" y="6"/>
                </a:cxn>
                <a:cxn ang="0">
                  <a:pos x="0" y="6"/>
                </a:cxn>
                <a:cxn ang="0">
                  <a:pos x="0" y="0"/>
                </a:cxn>
              </a:cxnLst>
              <a:rect l="0" t="0" r="r" b="b"/>
              <a:pathLst>
                <a:path w="36" h="78">
                  <a:moveTo>
                    <a:pt x="15" y="75"/>
                  </a:moveTo>
                  <a:lnTo>
                    <a:pt x="15" y="39"/>
                  </a:lnTo>
                  <a:lnTo>
                    <a:pt x="15" y="3"/>
                  </a:lnTo>
                  <a:lnTo>
                    <a:pt x="21" y="3"/>
                  </a:lnTo>
                  <a:lnTo>
                    <a:pt x="21" y="39"/>
                  </a:lnTo>
                  <a:lnTo>
                    <a:pt x="21" y="75"/>
                  </a:lnTo>
                  <a:lnTo>
                    <a:pt x="15" y="75"/>
                  </a:lnTo>
                  <a:close/>
                  <a:moveTo>
                    <a:pt x="0" y="72"/>
                  </a:moveTo>
                  <a:lnTo>
                    <a:pt x="36" y="72"/>
                  </a:lnTo>
                  <a:lnTo>
                    <a:pt x="36" y="78"/>
                  </a:lnTo>
                  <a:lnTo>
                    <a:pt x="0" y="78"/>
                  </a:lnTo>
                  <a:lnTo>
                    <a:pt x="0" y="72"/>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58" name="Freeform 31"/>
            <p:cNvSpPr>
              <a:spLocks noEditPoints="1"/>
            </p:cNvSpPr>
            <p:nvPr/>
          </p:nvSpPr>
          <p:spPr bwMode="auto">
            <a:xfrm>
              <a:off x="6543674" y="4548185"/>
              <a:ext cx="57150" cy="209550"/>
            </a:xfrm>
            <a:custGeom>
              <a:avLst/>
              <a:gdLst/>
              <a:ahLst/>
              <a:cxnLst>
                <a:cxn ang="0">
                  <a:pos x="18" y="132"/>
                </a:cxn>
                <a:cxn ang="0">
                  <a:pos x="18" y="66"/>
                </a:cxn>
                <a:cxn ang="0">
                  <a:pos x="18" y="0"/>
                </a:cxn>
                <a:cxn ang="0">
                  <a:pos x="18" y="132"/>
                </a:cxn>
                <a:cxn ang="0">
                  <a:pos x="0" y="132"/>
                </a:cxn>
                <a:cxn ang="0">
                  <a:pos x="36" y="132"/>
                </a:cxn>
                <a:cxn ang="0">
                  <a:pos x="0" y="132"/>
                </a:cxn>
                <a:cxn ang="0">
                  <a:pos x="0" y="0"/>
                </a:cxn>
                <a:cxn ang="0">
                  <a:pos x="36" y="0"/>
                </a:cxn>
                <a:cxn ang="0">
                  <a:pos x="0" y="0"/>
                </a:cxn>
              </a:cxnLst>
              <a:rect l="0" t="0" r="r" b="b"/>
              <a:pathLst>
                <a:path w="36" h="132">
                  <a:moveTo>
                    <a:pt x="18" y="132"/>
                  </a:moveTo>
                  <a:lnTo>
                    <a:pt x="18" y="66"/>
                  </a:lnTo>
                  <a:lnTo>
                    <a:pt x="18" y="0"/>
                  </a:lnTo>
                  <a:lnTo>
                    <a:pt x="18" y="132"/>
                  </a:lnTo>
                  <a:close/>
                  <a:moveTo>
                    <a:pt x="0" y="132"/>
                  </a:moveTo>
                  <a:lnTo>
                    <a:pt x="36" y="132"/>
                  </a:lnTo>
                  <a:lnTo>
                    <a:pt x="0" y="132"/>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59" name="Freeform 32"/>
            <p:cNvSpPr>
              <a:spLocks noEditPoints="1"/>
            </p:cNvSpPr>
            <p:nvPr/>
          </p:nvSpPr>
          <p:spPr bwMode="auto">
            <a:xfrm>
              <a:off x="6543674" y="4543423"/>
              <a:ext cx="57150" cy="219075"/>
            </a:xfrm>
            <a:custGeom>
              <a:avLst/>
              <a:gdLst/>
              <a:ahLst/>
              <a:cxnLst>
                <a:cxn ang="0">
                  <a:pos x="15" y="135"/>
                </a:cxn>
                <a:cxn ang="0">
                  <a:pos x="15" y="69"/>
                </a:cxn>
                <a:cxn ang="0">
                  <a:pos x="15" y="3"/>
                </a:cxn>
                <a:cxn ang="0">
                  <a:pos x="21" y="3"/>
                </a:cxn>
                <a:cxn ang="0">
                  <a:pos x="21" y="69"/>
                </a:cxn>
                <a:cxn ang="0">
                  <a:pos x="21" y="135"/>
                </a:cxn>
                <a:cxn ang="0">
                  <a:pos x="15" y="135"/>
                </a:cxn>
                <a:cxn ang="0">
                  <a:pos x="0" y="132"/>
                </a:cxn>
                <a:cxn ang="0">
                  <a:pos x="36" y="132"/>
                </a:cxn>
                <a:cxn ang="0">
                  <a:pos x="36" y="138"/>
                </a:cxn>
                <a:cxn ang="0">
                  <a:pos x="0" y="138"/>
                </a:cxn>
                <a:cxn ang="0">
                  <a:pos x="0" y="132"/>
                </a:cxn>
                <a:cxn ang="0">
                  <a:pos x="0" y="0"/>
                </a:cxn>
                <a:cxn ang="0">
                  <a:pos x="36" y="0"/>
                </a:cxn>
                <a:cxn ang="0">
                  <a:pos x="36" y="6"/>
                </a:cxn>
                <a:cxn ang="0">
                  <a:pos x="0" y="6"/>
                </a:cxn>
                <a:cxn ang="0">
                  <a:pos x="0" y="0"/>
                </a:cxn>
              </a:cxnLst>
              <a:rect l="0" t="0" r="r" b="b"/>
              <a:pathLst>
                <a:path w="36" h="138">
                  <a:moveTo>
                    <a:pt x="15" y="135"/>
                  </a:moveTo>
                  <a:lnTo>
                    <a:pt x="15" y="69"/>
                  </a:lnTo>
                  <a:lnTo>
                    <a:pt x="15" y="3"/>
                  </a:lnTo>
                  <a:lnTo>
                    <a:pt x="21" y="3"/>
                  </a:lnTo>
                  <a:lnTo>
                    <a:pt x="21" y="69"/>
                  </a:lnTo>
                  <a:lnTo>
                    <a:pt x="21" y="135"/>
                  </a:lnTo>
                  <a:lnTo>
                    <a:pt x="15" y="135"/>
                  </a:lnTo>
                  <a:close/>
                  <a:moveTo>
                    <a:pt x="0" y="132"/>
                  </a:moveTo>
                  <a:lnTo>
                    <a:pt x="36" y="132"/>
                  </a:lnTo>
                  <a:lnTo>
                    <a:pt x="36" y="138"/>
                  </a:lnTo>
                  <a:lnTo>
                    <a:pt x="0" y="138"/>
                  </a:lnTo>
                  <a:lnTo>
                    <a:pt x="0" y="132"/>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60" name="Freeform 33"/>
            <p:cNvSpPr>
              <a:spLocks noEditPoints="1"/>
            </p:cNvSpPr>
            <p:nvPr/>
          </p:nvSpPr>
          <p:spPr bwMode="auto">
            <a:xfrm>
              <a:off x="7305674" y="3757610"/>
              <a:ext cx="57150" cy="123825"/>
            </a:xfrm>
            <a:custGeom>
              <a:avLst/>
              <a:gdLst/>
              <a:ahLst/>
              <a:cxnLst>
                <a:cxn ang="0">
                  <a:pos x="18" y="78"/>
                </a:cxn>
                <a:cxn ang="0">
                  <a:pos x="18" y="39"/>
                </a:cxn>
                <a:cxn ang="0">
                  <a:pos x="18" y="0"/>
                </a:cxn>
                <a:cxn ang="0">
                  <a:pos x="18" y="78"/>
                </a:cxn>
                <a:cxn ang="0">
                  <a:pos x="0" y="78"/>
                </a:cxn>
                <a:cxn ang="0">
                  <a:pos x="36" y="78"/>
                </a:cxn>
                <a:cxn ang="0">
                  <a:pos x="0" y="78"/>
                </a:cxn>
                <a:cxn ang="0">
                  <a:pos x="0" y="0"/>
                </a:cxn>
                <a:cxn ang="0">
                  <a:pos x="36" y="0"/>
                </a:cxn>
                <a:cxn ang="0">
                  <a:pos x="0" y="0"/>
                </a:cxn>
              </a:cxnLst>
              <a:rect l="0" t="0" r="r" b="b"/>
              <a:pathLst>
                <a:path w="36" h="78">
                  <a:moveTo>
                    <a:pt x="18" y="78"/>
                  </a:moveTo>
                  <a:lnTo>
                    <a:pt x="18" y="39"/>
                  </a:lnTo>
                  <a:lnTo>
                    <a:pt x="18" y="0"/>
                  </a:lnTo>
                  <a:lnTo>
                    <a:pt x="18" y="78"/>
                  </a:lnTo>
                  <a:close/>
                  <a:moveTo>
                    <a:pt x="0" y="78"/>
                  </a:moveTo>
                  <a:lnTo>
                    <a:pt x="36" y="78"/>
                  </a:lnTo>
                  <a:lnTo>
                    <a:pt x="0" y="78"/>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61" name="Freeform 34"/>
            <p:cNvSpPr>
              <a:spLocks noEditPoints="1"/>
            </p:cNvSpPr>
            <p:nvPr/>
          </p:nvSpPr>
          <p:spPr bwMode="auto">
            <a:xfrm>
              <a:off x="7305674" y="3752848"/>
              <a:ext cx="57150" cy="133350"/>
            </a:xfrm>
            <a:custGeom>
              <a:avLst/>
              <a:gdLst/>
              <a:ahLst/>
              <a:cxnLst>
                <a:cxn ang="0">
                  <a:pos x="15" y="81"/>
                </a:cxn>
                <a:cxn ang="0">
                  <a:pos x="15" y="42"/>
                </a:cxn>
                <a:cxn ang="0">
                  <a:pos x="15" y="3"/>
                </a:cxn>
                <a:cxn ang="0">
                  <a:pos x="21" y="3"/>
                </a:cxn>
                <a:cxn ang="0">
                  <a:pos x="21" y="42"/>
                </a:cxn>
                <a:cxn ang="0">
                  <a:pos x="21" y="81"/>
                </a:cxn>
                <a:cxn ang="0">
                  <a:pos x="15" y="81"/>
                </a:cxn>
                <a:cxn ang="0">
                  <a:pos x="0" y="78"/>
                </a:cxn>
                <a:cxn ang="0">
                  <a:pos x="36" y="78"/>
                </a:cxn>
                <a:cxn ang="0">
                  <a:pos x="36" y="84"/>
                </a:cxn>
                <a:cxn ang="0">
                  <a:pos x="0" y="84"/>
                </a:cxn>
                <a:cxn ang="0">
                  <a:pos x="0" y="78"/>
                </a:cxn>
                <a:cxn ang="0">
                  <a:pos x="0" y="0"/>
                </a:cxn>
                <a:cxn ang="0">
                  <a:pos x="36" y="0"/>
                </a:cxn>
                <a:cxn ang="0">
                  <a:pos x="36" y="6"/>
                </a:cxn>
                <a:cxn ang="0">
                  <a:pos x="0" y="6"/>
                </a:cxn>
                <a:cxn ang="0">
                  <a:pos x="0" y="0"/>
                </a:cxn>
              </a:cxnLst>
              <a:rect l="0" t="0" r="r" b="b"/>
              <a:pathLst>
                <a:path w="36" h="84">
                  <a:moveTo>
                    <a:pt x="15" y="81"/>
                  </a:moveTo>
                  <a:lnTo>
                    <a:pt x="15" y="42"/>
                  </a:lnTo>
                  <a:lnTo>
                    <a:pt x="15" y="3"/>
                  </a:lnTo>
                  <a:lnTo>
                    <a:pt x="21" y="3"/>
                  </a:lnTo>
                  <a:lnTo>
                    <a:pt x="21" y="42"/>
                  </a:lnTo>
                  <a:lnTo>
                    <a:pt x="21" y="81"/>
                  </a:lnTo>
                  <a:lnTo>
                    <a:pt x="15" y="81"/>
                  </a:lnTo>
                  <a:close/>
                  <a:moveTo>
                    <a:pt x="0" y="78"/>
                  </a:moveTo>
                  <a:lnTo>
                    <a:pt x="36" y="78"/>
                  </a:lnTo>
                  <a:lnTo>
                    <a:pt x="36" y="84"/>
                  </a:lnTo>
                  <a:lnTo>
                    <a:pt x="0" y="84"/>
                  </a:lnTo>
                  <a:lnTo>
                    <a:pt x="0" y="78"/>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62" name="Freeform 35"/>
            <p:cNvSpPr>
              <a:spLocks noEditPoints="1"/>
            </p:cNvSpPr>
            <p:nvPr/>
          </p:nvSpPr>
          <p:spPr bwMode="auto">
            <a:xfrm>
              <a:off x="7791449" y="3471860"/>
              <a:ext cx="57150" cy="57150"/>
            </a:xfrm>
            <a:custGeom>
              <a:avLst/>
              <a:gdLst/>
              <a:ahLst/>
              <a:cxnLst>
                <a:cxn ang="0">
                  <a:pos x="18" y="36"/>
                </a:cxn>
                <a:cxn ang="0">
                  <a:pos x="18" y="18"/>
                </a:cxn>
                <a:cxn ang="0">
                  <a:pos x="18" y="0"/>
                </a:cxn>
                <a:cxn ang="0">
                  <a:pos x="18" y="36"/>
                </a:cxn>
                <a:cxn ang="0">
                  <a:pos x="0" y="36"/>
                </a:cxn>
                <a:cxn ang="0">
                  <a:pos x="36" y="36"/>
                </a:cxn>
                <a:cxn ang="0">
                  <a:pos x="0" y="36"/>
                </a:cxn>
                <a:cxn ang="0">
                  <a:pos x="0" y="0"/>
                </a:cxn>
                <a:cxn ang="0">
                  <a:pos x="36" y="0"/>
                </a:cxn>
                <a:cxn ang="0">
                  <a:pos x="0" y="0"/>
                </a:cxn>
              </a:cxnLst>
              <a:rect l="0" t="0" r="r" b="b"/>
              <a:pathLst>
                <a:path w="36" h="36">
                  <a:moveTo>
                    <a:pt x="18" y="36"/>
                  </a:moveTo>
                  <a:lnTo>
                    <a:pt x="18" y="18"/>
                  </a:lnTo>
                  <a:lnTo>
                    <a:pt x="18" y="0"/>
                  </a:lnTo>
                  <a:lnTo>
                    <a:pt x="18" y="36"/>
                  </a:lnTo>
                  <a:close/>
                  <a:moveTo>
                    <a:pt x="0" y="36"/>
                  </a:moveTo>
                  <a:lnTo>
                    <a:pt x="36" y="36"/>
                  </a:lnTo>
                  <a:lnTo>
                    <a:pt x="0" y="36"/>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63" name="Freeform 36"/>
            <p:cNvSpPr>
              <a:spLocks noEditPoints="1"/>
            </p:cNvSpPr>
            <p:nvPr/>
          </p:nvSpPr>
          <p:spPr bwMode="auto">
            <a:xfrm>
              <a:off x="7791449" y="3467098"/>
              <a:ext cx="57150" cy="66675"/>
            </a:xfrm>
            <a:custGeom>
              <a:avLst/>
              <a:gdLst/>
              <a:ahLst/>
              <a:cxnLst>
                <a:cxn ang="0">
                  <a:pos x="15" y="39"/>
                </a:cxn>
                <a:cxn ang="0">
                  <a:pos x="15" y="21"/>
                </a:cxn>
                <a:cxn ang="0">
                  <a:pos x="15" y="3"/>
                </a:cxn>
                <a:cxn ang="0">
                  <a:pos x="21" y="3"/>
                </a:cxn>
                <a:cxn ang="0">
                  <a:pos x="21" y="21"/>
                </a:cxn>
                <a:cxn ang="0">
                  <a:pos x="21" y="39"/>
                </a:cxn>
                <a:cxn ang="0">
                  <a:pos x="15" y="39"/>
                </a:cxn>
                <a:cxn ang="0">
                  <a:pos x="0" y="36"/>
                </a:cxn>
                <a:cxn ang="0">
                  <a:pos x="36" y="36"/>
                </a:cxn>
                <a:cxn ang="0">
                  <a:pos x="36" y="42"/>
                </a:cxn>
                <a:cxn ang="0">
                  <a:pos x="0" y="42"/>
                </a:cxn>
                <a:cxn ang="0">
                  <a:pos x="0" y="36"/>
                </a:cxn>
                <a:cxn ang="0">
                  <a:pos x="0" y="0"/>
                </a:cxn>
                <a:cxn ang="0">
                  <a:pos x="36" y="0"/>
                </a:cxn>
                <a:cxn ang="0">
                  <a:pos x="36" y="6"/>
                </a:cxn>
                <a:cxn ang="0">
                  <a:pos x="0" y="6"/>
                </a:cxn>
                <a:cxn ang="0">
                  <a:pos x="0" y="0"/>
                </a:cxn>
              </a:cxnLst>
              <a:rect l="0" t="0" r="r" b="b"/>
              <a:pathLst>
                <a:path w="36" h="42">
                  <a:moveTo>
                    <a:pt x="15" y="39"/>
                  </a:moveTo>
                  <a:lnTo>
                    <a:pt x="15" y="21"/>
                  </a:lnTo>
                  <a:lnTo>
                    <a:pt x="15" y="3"/>
                  </a:lnTo>
                  <a:lnTo>
                    <a:pt x="21" y="3"/>
                  </a:lnTo>
                  <a:lnTo>
                    <a:pt x="21" y="21"/>
                  </a:lnTo>
                  <a:lnTo>
                    <a:pt x="21" y="39"/>
                  </a:lnTo>
                  <a:lnTo>
                    <a:pt x="15" y="39"/>
                  </a:lnTo>
                  <a:close/>
                  <a:moveTo>
                    <a:pt x="0" y="36"/>
                  </a:moveTo>
                  <a:lnTo>
                    <a:pt x="36" y="36"/>
                  </a:lnTo>
                  <a:lnTo>
                    <a:pt x="36" y="42"/>
                  </a:lnTo>
                  <a:lnTo>
                    <a:pt x="0" y="42"/>
                  </a:lnTo>
                  <a:lnTo>
                    <a:pt x="0" y="36"/>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64" name="Freeform 37"/>
            <p:cNvSpPr>
              <a:spLocks noEditPoints="1"/>
            </p:cNvSpPr>
            <p:nvPr/>
          </p:nvSpPr>
          <p:spPr bwMode="auto">
            <a:xfrm>
              <a:off x="7981949" y="4186235"/>
              <a:ext cx="57150" cy="47625"/>
            </a:xfrm>
            <a:custGeom>
              <a:avLst/>
              <a:gdLst/>
              <a:ahLst/>
              <a:cxnLst>
                <a:cxn ang="0">
                  <a:pos x="18" y="30"/>
                </a:cxn>
                <a:cxn ang="0">
                  <a:pos x="18" y="15"/>
                </a:cxn>
                <a:cxn ang="0">
                  <a:pos x="18" y="0"/>
                </a:cxn>
                <a:cxn ang="0">
                  <a:pos x="18" y="30"/>
                </a:cxn>
                <a:cxn ang="0">
                  <a:pos x="0" y="30"/>
                </a:cxn>
                <a:cxn ang="0">
                  <a:pos x="36" y="30"/>
                </a:cxn>
                <a:cxn ang="0">
                  <a:pos x="0" y="30"/>
                </a:cxn>
                <a:cxn ang="0">
                  <a:pos x="0" y="0"/>
                </a:cxn>
                <a:cxn ang="0">
                  <a:pos x="36" y="0"/>
                </a:cxn>
                <a:cxn ang="0">
                  <a:pos x="0" y="0"/>
                </a:cxn>
              </a:cxnLst>
              <a:rect l="0" t="0" r="r" b="b"/>
              <a:pathLst>
                <a:path w="36" h="30">
                  <a:moveTo>
                    <a:pt x="18" y="30"/>
                  </a:moveTo>
                  <a:lnTo>
                    <a:pt x="18" y="15"/>
                  </a:lnTo>
                  <a:lnTo>
                    <a:pt x="18" y="0"/>
                  </a:lnTo>
                  <a:lnTo>
                    <a:pt x="18" y="30"/>
                  </a:lnTo>
                  <a:close/>
                  <a:moveTo>
                    <a:pt x="0" y="30"/>
                  </a:moveTo>
                  <a:lnTo>
                    <a:pt x="36" y="30"/>
                  </a:lnTo>
                  <a:lnTo>
                    <a:pt x="0" y="30"/>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65" name="Freeform 38"/>
            <p:cNvSpPr>
              <a:spLocks noEditPoints="1"/>
            </p:cNvSpPr>
            <p:nvPr/>
          </p:nvSpPr>
          <p:spPr bwMode="auto">
            <a:xfrm>
              <a:off x="7981949" y="4181473"/>
              <a:ext cx="57150" cy="57150"/>
            </a:xfrm>
            <a:custGeom>
              <a:avLst/>
              <a:gdLst/>
              <a:ahLst/>
              <a:cxnLst>
                <a:cxn ang="0">
                  <a:pos x="15" y="33"/>
                </a:cxn>
                <a:cxn ang="0">
                  <a:pos x="15" y="18"/>
                </a:cxn>
                <a:cxn ang="0">
                  <a:pos x="15" y="3"/>
                </a:cxn>
                <a:cxn ang="0">
                  <a:pos x="21" y="3"/>
                </a:cxn>
                <a:cxn ang="0">
                  <a:pos x="21" y="18"/>
                </a:cxn>
                <a:cxn ang="0">
                  <a:pos x="21" y="33"/>
                </a:cxn>
                <a:cxn ang="0">
                  <a:pos x="15" y="33"/>
                </a:cxn>
                <a:cxn ang="0">
                  <a:pos x="0" y="30"/>
                </a:cxn>
                <a:cxn ang="0">
                  <a:pos x="36" y="30"/>
                </a:cxn>
                <a:cxn ang="0">
                  <a:pos x="36" y="36"/>
                </a:cxn>
                <a:cxn ang="0">
                  <a:pos x="0" y="36"/>
                </a:cxn>
                <a:cxn ang="0">
                  <a:pos x="0" y="30"/>
                </a:cxn>
                <a:cxn ang="0">
                  <a:pos x="0" y="0"/>
                </a:cxn>
                <a:cxn ang="0">
                  <a:pos x="36" y="0"/>
                </a:cxn>
                <a:cxn ang="0">
                  <a:pos x="36" y="6"/>
                </a:cxn>
                <a:cxn ang="0">
                  <a:pos x="0" y="6"/>
                </a:cxn>
                <a:cxn ang="0">
                  <a:pos x="0" y="0"/>
                </a:cxn>
              </a:cxnLst>
              <a:rect l="0" t="0" r="r" b="b"/>
              <a:pathLst>
                <a:path w="36" h="36">
                  <a:moveTo>
                    <a:pt x="15" y="33"/>
                  </a:moveTo>
                  <a:lnTo>
                    <a:pt x="15" y="18"/>
                  </a:lnTo>
                  <a:lnTo>
                    <a:pt x="15" y="3"/>
                  </a:lnTo>
                  <a:lnTo>
                    <a:pt x="21" y="3"/>
                  </a:lnTo>
                  <a:lnTo>
                    <a:pt x="21" y="18"/>
                  </a:lnTo>
                  <a:lnTo>
                    <a:pt x="21" y="33"/>
                  </a:lnTo>
                  <a:lnTo>
                    <a:pt x="15" y="33"/>
                  </a:lnTo>
                  <a:close/>
                  <a:moveTo>
                    <a:pt x="0" y="30"/>
                  </a:moveTo>
                  <a:lnTo>
                    <a:pt x="36" y="30"/>
                  </a:lnTo>
                  <a:lnTo>
                    <a:pt x="36" y="36"/>
                  </a:lnTo>
                  <a:lnTo>
                    <a:pt x="0" y="36"/>
                  </a:lnTo>
                  <a:lnTo>
                    <a:pt x="0" y="30"/>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66" name="Freeform 39"/>
            <p:cNvSpPr>
              <a:spLocks noEditPoints="1"/>
            </p:cNvSpPr>
            <p:nvPr/>
          </p:nvSpPr>
          <p:spPr bwMode="auto">
            <a:xfrm>
              <a:off x="8086724" y="4910135"/>
              <a:ext cx="57150" cy="142875"/>
            </a:xfrm>
            <a:custGeom>
              <a:avLst/>
              <a:gdLst/>
              <a:ahLst/>
              <a:cxnLst>
                <a:cxn ang="0">
                  <a:pos x="18" y="90"/>
                </a:cxn>
                <a:cxn ang="0">
                  <a:pos x="18" y="45"/>
                </a:cxn>
                <a:cxn ang="0">
                  <a:pos x="18" y="0"/>
                </a:cxn>
                <a:cxn ang="0">
                  <a:pos x="18" y="90"/>
                </a:cxn>
                <a:cxn ang="0">
                  <a:pos x="0" y="90"/>
                </a:cxn>
                <a:cxn ang="0">
                  <a:pos x="36" y="90"/>
                </a:cxn>
                <a:cxn ang="0">
                  <a:pos x="0" y="90"/>
                </a:cxn>
                <a:cxn ang="0">
                  <a:pos x="0" y="0"/>
                </a:cxn>
                <a:cxn ang="0">
                  <a:pos x="36" y="0"/>
                </a:cxn>
                <a:cxn ang="0">
                  <a:pos x="0" y="0"/>
                </a:cxn>
              </a:cxnLst>
              <a:rect l="0" t="0" r="r" b="b"/>
              <a:pathLst>
                <a:path w="36" h="90">
                  <a:moveTo>
                    <a:pt x="18" y="90"/>
                  </a:moveTo>
                  <a:lnTo>
                    <a:pt x="18" y="45"/>
                  </a:lnTo>
                  <a:lnTo>
                    <a:pt x="18" y="0"/>
                  </a:lnTo>
                  <a:lnTo>
                    <a:pt x="18" y="90"/>
                  </a:lnTo>
                  <a:close/>
                  <a:moveTo>
                    <a:pt x="0" y="90"/>
                  </a:moveTo>
                  <a:lnTo>
                    <a:pt x="36" y="90"/>
                  </a:lnTo>
                  <a:lnTo>
                    <a:pt x="0" y="90"/>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67" name="Freeform 40"/>
            <p:cNvSpPr>
              <a:spLocks noEditPoints="1"/>
            </p:cNvSpPr>
            <p:nvPr/>
          </p:nvSpPr>
          <p:spPr bwMode="auto">
            <a:xfrm>
              <a:off x="8086724" y="4905373"/>
              <a:ext cx="57150" cy="152400"/>
            </a:xfrm>
            <a:custGeom>
              <a:avLst/>
              <a:gdLst/>
              <a:ahLst/>
              <a:cxnLst>
                <a:cxn ang="0">
                  <a:pos x="15" y="93"/>
                </a:cxn>
                <a:cxn ang="0">
                  <a:pos x="15" y="48"/>
                </a:cxn>
                <a:cxn ang="0">
                  <a:pos x="15" y="3"/>
                </a:cxn>
                <a:cxn ang="0">
                  <a:pos x="21" y="3"/>
                </a:cxn>
                <a:cxn ang="0">
                  <a:pos x="21" y="48"/>
                </a:cxn>
                <a:cxn ang="0">
                  <a:pos x="21" y="93"/>
                </a:cxn>
                <a:cxn ang="0">
                  <a:pos x="15" y="93"/>
                </a:cxn>
                <a:cxn ang="0">
                  <a:pos x="0" y="90"/>
                </a:cxn>
                <a:cxn ang="0">
                  <a:pos x="36" y="90"/>
                </a:cxn>
                <a:cxn ang="0">
                  <a:pos x="36" y="96"/>
                </a:cxn>
                <a:cxn ang="0">
                  <a:pos x="0" y="96"/>
                </a:cxn>
                <a:cxn ang="0">
                  <a:pos x="0" y="90"/>
                </a:cxn>
                <a:cxn ang="0">
                  <a:pos x="0" y="0"/>
                </a:cxn>
                <a:cxn ang="0">
                  <a:pos x="36" y="0"/>
                </a:cxn>
                <a:cxn ang="0">
                  <a:pos x="36" y="6"/>
                </a:cxn>
                <a:cxn ang="0">
                  <a:pos x="0" y="6"/>
                </a:cxn>
                <a:cxn ang="0">
                  <a:pos x="0" y="0"/>
                </a:cxn>
              </a:cxnLst>
              <a:rect l="0" t="0" r="r" b="b"/>
              <a:pathLst>
                <a:path w="36" h="96">
                  <a:moveTo>
                    <a:pt x="15" y="93"/>
                  </a:moveTo>
                  <a:lnTo>
                    <a:pt x="15" y="48"/>
                  </a:lnTo>
                  <a:lnTo>
                    <a:pt x="15" y="3"/>
                  </a:lnTo>
                  <a:lnTo>
                    <a:pt x="21" y="3"/>
                  </a:lnTo>
                  <a:lnTo>
                    <a:pt x="21" y="48"/>
                  </a:lnTo>
                  <a:lnTo>
                    <a:pt x="21" y="93"/>
                  </a:lnTo>
                  <a:lnTo>
                    <a:pt x="15" y="93"/>
                  </a:lnTo>
                  <a:close/>
                  <a:moveTo>
                    <a:pt x="0" y="90"/>
                  </a:moveTo>
                  <a:lnTo>
                    <a:pt x="36" y="90"/>
                  </a:lnTo>
                  <a:lnTo>
                    <a:pt x="36" y="96"/>
                  </a:lnTo>
                  <a:lnTo>
                    <a:pt x="0" y="96"/>
                  </a:lnTo>
                  <a:lnTo>
                    <a:pt x="0" y="90"/>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68" name="Freeform 41"/>
            <p:cNvSpPr>
              <a:spLocks noEditPoints="1"/>
            </p:cNvSpPr>
            <p:nvPr/>
          </p:nvSpPr>
          <p:spPr bwMode="auto">
            <a:xfrm>
              <a:off x="8191499" y="5157785"/>
              <a:ext cx="57150" cy="76200"/>
            </a:xfrm>
            <a:custGeom>
              <a:avLst/>
              <a:gdLst/>
              <a:ahLst/>
              <a:cxnLst>
                <a:cxn ang="0">
                  <a:pos x="18" y="48"/>
                </a:cxn>
                <a:cxn ang="0">
                  <a:pos x="18" y="24"/>
                </a:cxn>
                <a:cxn ang="0">
                  <a:pos x="18" y="0"/>
                </a:cxn>
                <a:cxn ang="0">
                  <a:pos x="18" y="48"/>
                </a:cxn>
                <a:cxn ang="0">
                  <a:pos x="0" y="48"/>
                </a:cxn>
                <a:cxn ang="0">
                  <a:pos x="36" y="48"/>
                </a:cxn>
                <a:cxn ang="0">
                  <a:pos x="0" y="48"/>
                </a:cxn>
                <a:cxn ang="0">
                  <a:pos x="0" y="0"/>
                </a:cxn>
                <a:cxn ang="0">
                  <a:pos x="36" y="0"/>
                </a:cxn>
                <a:cxn ang="0">
                  <a:pos x="0" y="0"/>
                </a:cxn>
              </a:cxnLst>
              <a:rect l="0" t="0" r="r" b="b"/>
              <a:pathLst>
                <a:path w="36" h="48">
                  <a:moveTo>
                    <a:pt x="18" y="48"/>
                  </a:moveTo>
                  <a:lnTo>
                    <a:pt x="18" y="24"/>
                  </a:lnTo>
                  <a:lnTo>
                    <a:pt x="18" y="0"/>
                  </a:lnTo>
                  <a:lnTo>
                    <a:pt x="18" y="48"/>
                  </a:lnTo>
                  <a:close/>
                  <a:moveTo>
                    <a:pt x="0" y="48"/>
                  </a:moveTo>
                  <a:lnTo>
                    <a:pt x="36" y="48"/>
                  </a:lnTo>
                  <a:lnTo>
                    <a:pt x="0" y="48"/>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69" name="Freeform 42"/>
            <p:cNvSpPr>
              <a:spLocks noEditPoints="1"/>
            </p:cNvSpPr>
            <p:nvPr/>
          </p:nvSpPr>
          <p:spPr bwMode="auto">
            <a:xfrm>
              <a:off x="8191499" y="5153023"/>
              <a:ext cx="57150" cy="85725"/>
            </a:xfrm>
            <a:custGeom>
              <a:avLst/>
              <a:gdLst/>
              <a:ahLst/>
              <a:cxnLst>
                <a:cxn ang="0">
                  <a:pos x="15" y="51"/>
                </a:cxn>
                <a:cxn ang="0">
                  <a:pos x="15" y="27"/>
                </a:cxn>
                <a:cxn ang="0">
                  <a:pos x="15" y="3"/>
                </a:cxn>
                <a:cxn ang="0">
                  <a:pos x="21" y="3"/>
                </a:cxn>
                <a:cxn ang="0">
                  <a:pos x="21" y="27"/>
                </a:cxn>
                <a:cxn ang="0">
                  <a:pos x="21" y="51"/>
                </a:cxn>
                <a:cxn ang="0">
                  <a:pos x="15" y="51"/>
                </a:cxn>
                <a:cxn ang="0">
                  <a:pos x="0" y="48"/>
                </a:cxn>
                <a:cxn ang="0">
                  <a:pos x="36" y="48"/>
                </a:cxn>
                <a:cxn ang="0">
                  <a:pos x="36" y="54"/>
                </a:cxn>
                <a:cxn ang="0">
                  <a:pos x="0" y="54"/>
                </a:cxn>
                <a:cxn ang="0">
                  <a:pos x="0" y="48"/>
                </a:cxn>
                <a:cxn ang="0">
                  <a:pos x="0" y="0"/>
                </a:cxn>
                <a:cxn ang="0">
                  <a:pos x="36" y="0"/>
                </a:cxn>
                <a:cxn ang="0">
                  <a:pos x="36" y="6"/>
                </a:cxn>
                <a:cxn ang="0">
                  <a:pos x="0" y="6"/>
                </a:cxn>
                <a:cxn ang="0">
                  <a:pos x="0" y="0"/>
                </a:cxn>
              </a:cxnLst>
              <a:rect l="0" t="0" r="r" b="b"/>
              <a:pathLst>
                <a:path w="36" h="54">
                  <a:moveTo>
                    <a:pt x="15" y="51"/>
                  </a:moveTo>
                  <a:lnTo>
                    <a:pt x="15" y="27"/>
                  </a:lnTo>
                  <a:lnTo>
                    <a:pt x="15" y="3"/>
                  </a:lnTo>
                  <a:lnTo>
                    <a:pt x="21" y="3"/>
                  </a:lnTo>
                  <a:lnTo>
                    <a:pt x="21" y="27"/>
                  </a:lnTo>
                  <a:lnTo>
                    <a:pt x="21" y="51"/>
                  </a:lnTo>
                  <a:lnTo>
                    <a:pt x="15" y="51"/>
                  </a:lnTo>
                  <a:close/>
                  <a:moveTo>
                    <a:pt x="0" y="48"/>
                  </a:moveTo>
                  <a:lnTo>
                    <a:pt x="36" y="48"/>
                  </a:lnTo>
                  <a:lnTo>
                    <a:pt x="36" y="54"/>
                  </a:lnTo>
                  <a:lnTo>
                    <a:pt x="0" y="54"/>
                  </a:lnTo>
                  <a:lnTo>
                    <a:pt x="0" y="48"/>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70" name="Freeform 43"/>
            <p:cNvSpPr>
              <a:spLocks noEditPoints="1"/>
            </p:cNvSpPr>
            <p:nvPr/>
          </p:nvSpPr>
          <p:spPr bwMode="auto">
            <a:xfrm>
              <a:off x="5362574" y="5595935"/>
              <a:ext cx="57150" cy="85725"/>
            </a:xfrm>
            <a:custGeom>
              <a:avLst/>
              <a:gdLst/>
              <a:ahLst/>
              <a:cxnLst>
                <a:cxn ang="0">
                  <a:pos x="18" y="54"/>
                </a:cxn>
                <a:cxn ang="0">
                  <a:pos x="18" y="27"/>
                </a:cxn>
                <a:cxn ang="0">
                  <a:pos x="18" y="0"/>
                </a:cxn>
                <a:cxn ang="0">
                  <a:pos x="18" y="54"/>
                </a:cxn>
                <a:cxn ang="0">
                  <a:pos x="0" y="54"/>
                </a:cxn>
                <a:cxn ang="0">
                  <a:pos x="36" y="54"/>
                </a:cxn>
                <a:cxn ang="0">
                  <a:pos x="0" y="54"/>
                </a:cxn>
                <a:cxn ang="0">
                  <a:pos x="0" y="0"/>
                </a:cxn>
                <a:cxn ang="0">
                  <a:pos x="36" y="0"/>
                </a:cxn>
                <a:cxn ang="0">
                  <a:pos x="0" y="0"/>
                </a:cxn>
              </a:cxnLst>
              <a:rect l="0" t="0" r="r" b="b"/>
              <a:pathLst>
                <a:path w="36" h="54">
                  <a:moveTo>
                    <a:pt x="18" y="54"/>
                  </a:moveTo>
                  <a:lnTo>
                    <a:pt x="18" y="27"/>
                  </a:lnTo>
                  <a:lnTo>
                    <a:pt x="18" y="0"/>
                  </a:lnTo>
                  <a:lnTo>
                    <a:pt x="18" y="54"/>
                  </a:lnTo>
                  <a:close/>
                  <a:moveTo>
                    <a:pt x="0" y="54"/>
                  </a:moveTo>
                  <a:lnTo>
                    <a:pt x="36" y="54"/>
                  </a:lnTo>
                  <a:lnTo>
                    <a:pt x="0" y="54"/>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71" name="Freeform 44"/>
            <p:cNvSpPr>
              <a:spLocks noEditPoints="1"/>
            </p:cNvSpPr>
            <p:nvPr/>
          </p:nvSpPr>
          <p:spPr bwMode="auto">
            <a:xfrm>
              <a:off x="5362574" y="5591173"/>
              <a:ext cx="57150" cy="95250"/>
            </a:xfrm>
            <a:custGeom>
              <a:avLst/>
              <a:gdLst/>
              <a:ahLst/>
              <a:cxnLst>
                <a:cxn ang="0">
                  <a:pos x="15" y="57"/>
                </a:cxn>
                <a:cxn ang="0">
                  <a:pos x="15" y="30"/>
                </a:cxn>
                <a:cxn ang="0">
                  <a:pos x="15" y="3"/>
                </a:cxn>
                <a:cxn ang="0">
                  <a:pos x="21" y="3"/>
                </a:cxn>
                <a:cxn ang="0">
                  <a:pos x="21" y="30"/>
                </a:cxn>
                <a:cxn ang="0">
                  <a:pos x="21" y="57"/>
                </a:cxn>
                <a:cxn ang="0">
                  <a:pos x="15" y="57"/>
                </a:cxn>
                <a:cxn ang="0">
                  <a:pos x="0" y="54"/>
                </a:cxn>
                <a:cxn ang="0">
                  <a:pos x="36" y="54"/>
                </a:cxn>
                <a:cxn ang="0">
                  <a:pos x="36" y="60"/>
                </a:cxn>
                <a:cxn ang="0">
                  <a:pos x="0" y="60"/>
                </a:cxn>
                <a:cxn ang="0">
                  <a:pos x="0" y="54"/>
                </a:cxn>
                <a:cxn ang="0">
                  <a:pos x="0" y="0"/>
                </a:cxn>
                <a:cxn ang="0">
                  <a:pos x="36" y="0"/>
                </a:cxn>
                <a:cxn ang="0">
                  <a:pos x="36" y="6"/>
                </a:cxn>
                <a:cxn ang="0">
                  <a:pos x="0" y="6"/>
                </a:cxn>
                <a:cxn ang="0">
                  <a:pos x="0" y="0"/>
                </a:cxn>
              </a:cxnLst>
              <a:rect l="0" t="0" r="r" b="b"/>
              <a:pathLst>
                <a:path w="36" h="60">
                  <a:moveTo>
                    <a:pt x="15" y="57"/>
                  </a:moveTo>
                  <a:lnTo>
                    <a:pt x="15" y="30"/>
                  </a:lnTo>
                  <a:lnTo>
                    <a:pt x="15" y="3"/>
                  </a:lnTo>
                  <a:lnTo>
                    <a:pt x="21" y="3"/>
                  </a:lnTo>
                  <a:lnTo>
                    <a:pt x="21" y="30"/>
                  </a:lnTo>
                  <a:lnTo>
                    <a:pt x="21" y="57"/>
                  </a:lnTo>
                  <a:lnTo>
                    <a:pt x="15" y="57"/>
                  </a:lnTo>
                  <a:close/>
                  <a:moveTo>
                    <a:pt x="0" y="54"/>
                  </a:moveTo>
                  <a:lnTo>
                    <a:pt x="36" y="54"/>
                  </a:lnTo>
                  <a:lnTo>
                    <a:pt x="36" y="60"/>
                  </a:lnTo>
                  <a:lnTo>
                    <a:pt x="0" y="60"/>
                  </a:lnTo>
                  <a:lnTo>
                    <a:pt x="0" y="54"/>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72" name="Freeform 45"/>
            <p:cNvSpPr>
              <a:spLocks noEditPoints="1"/>
            </p:cNvSpPr>
            <p:nvPr/>
          </p:nvSpPr>
          <p:spPr bwMode="auto">
            <a:xfrm>
              <a:off x="6000749" y="5281610"/>
              <a:ext cx="57150" cy="152400"/>
            </a:xfrm>
            <a:custGeom>
              <a:avLst/>
              <a:gdLst/>
              <a:ahLst/>
              <a:cxnLst>
                <a:cxn ang="0">
                  <a:pos x="18" y="96"/>
                </a:cxn>
                <a:cxn ang="0">
                  <a:pos x="18" y="48"/>
                </a:cxn>
                <a:cxn ang="0">
                  <a:pos x="18" y="0"/>
                </a:cxn>
                <a:cxn ang="0">
                  <a:pos x="18" y="96"/>
                </a:cxn>
                <a:cxn ang="0">
                  <a:pos x="0" y="96"/>
                </a:cxn>
                <a:cxn ang="0">
                  <a:pos x="36" y="96"/>
                </a:cxn>
                <a:cxn ang="0">
                  <a:pos x="0" y="96"/>
                </a:cxn>
                <a:cxn ang="0">
                  <a:pos x="0" y="0"/>
                </a:cxn>
                <a:cxn ang="0">
                  <a:pos x="36" y="0"/>
                </a:cxn>
                <a:cxn ang="0">
                  <a:pos x="0" y="0"/>
                </a:cxn>
              </a:cxnLst>
              <a:rect l="0" t="0" r="r" b="b"/>
              <a:pathLst>
                <a:path w="36" h="96">
                  <a:moveTo>
                    <a:pt x="18" y="96"/>
                  </a:moveTo>
                  <a:lnTo>
                    <a:pt x="18" y="48"/>
                  </a:lnTo>
                  <a:lnTo>
                    <a:pt x="18" y="0"/>
                  </a:lnTo>
                  <a:lnTo>
                    <a:pt x="18" y="96"/>
                  </a:lnTo>
                  <a:close/>
                  <a:moveTo>
                    <a:pt x="0" y="96"/>
                  </a:moveTo>
                  <a:lnTo>
                    <a:pt x="36" y="96"/>
                  </a:lnTo>
                  <a:lnTo>
                    <a:pt x="0" y="96"/>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73" name="Freeform 46"/>
            <p:cNvSpPr>
              <a:spLocks noEditPoints="1"/>
            </p:cNvSpPr>
            <p:nvPr/>
          </p:nvSpPr>
          <p:spPr bwMode="auto">
            <a:xfrm>
              <a:off x="6000749" y="5276848"/>
              <a:ext cx="57150" cy="161925"/>
            </a:xfrm>
            <a:custGeom>
              <a:avLst/>
              <a:gdLst/>
              <a:ahLst/>
              <a:cxnLst>
                <a:cxn ang="0">
                  <a:pos x="15" y="99"/>
                </a:cxn>
                <a:cxn ang="0">
                  <a:pos x="15" y="51"/>
                </a:cxn>
                <a:cxn ang="0">
                  <a:pos x="15" y="3"/>
                </a:cxn>
                <a:cxn ang="0">
                  <a:pos x="21" y="3"/>
                </a:cxn>
                <a:cxn ang="0">
                  <a:pos x="21" y="51"/>
                </a:cxn>
                <a:cxn ang="0">
                  <a:pos x="21" y="99"/>
                </a:cxn>
                <a:cxn ang="0">
                  <a:pos x="15" y="99"/>
                </a:cxn>
                <a:cxn ang="0">
                  <a:pos x="0" y="96"/>
                </a:cxn>
                <a:cxn ang="0">
                  <a:pos x="36" y="96"/>
                </a:cxn>
                <a:cxn ang="0">
                  <a:pos x="36" y="102"/>
                </a:cxn>
                <a:cxn ang="0">
                  <a:pos x="0" y="102"/>
                </a:cxn>
                <a:cxn ang="0">
                  <a:pos x="0" y="96"/>
                </a:cxn>
                <a:cxn ang="0">
                  <a:pos x="0" y="0"/>
                </a:cxn>
                <a:cxn ang="0">
                  <a:pos x="36" y="0"/>
                </a:cxn>
                <a:cxn ang="0">
                  <a:pos x="36" y="6"/>
                </a:cxn>
                <a:cxn ang="0">
                  <a:pos x="0" y="6"/>
                </a:cxn>
                <a:cxn ang="0">
                  <a:pos x="0" y="0"/>
                </a:cxn>
              </a:cxnLst>
              <a:rect l="0" t="0" r="r" b="b"/>
              <a:pathLst>
                <a:path w="36" h="102">
                  <a:moveTo>
                    <a:pt x="15" y="99"/>
                  </a:moveTo>
                  <a:lnTo>
                    <a:pt x="15" y="51"/>
                  </a:lnTo>
                  <a:lnTo>
                    <a:pt x="15" y="3"/>
                  </a:lnTo>
                  <a:lnTo>
                    <a:pt x="21" y="3"/>
                  </a:lnTo>
                  <a:lnTo>
                    <a:pt x="21" y="51"/>
                  </a:lnTo>
                  <a:lnTo>
                    <a:pt x="21" y="99"/>
                  </a:lnTo>
                  <a:lnTo>
                    <a:pt x="15" y="99"/>
                  </a:lnTo>
                  <a:close/>
                  <a:moveTo>
                    <a:pt x="0" y="96"/>
                  </a:moveTo>
                  <a:lnTo>
                    <a:pt x="36" y="96"/>
                  </a:lnTo>
                  <a:lnTo>
                    <a:pt x="36" y="102"/>
                  </a:lnTo>
                  <a:lnTo>
                    <a:pt x="0" y="102"/>
                  </a:lnTo>
                  <a:lnTo>
                    <a:pt x="0" y="96"/>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74" name="Freeform 47"/>
            <p:cNvSpPr>
              <a:spLocks noEditPoints="1"/>
            </p:cNvSpPr>
            <p:nvPr/>
          </p:nvSpPr>
          <p:spPr bwMode="auto">
            <a:xfrm>
              <a:off x="6353174" y="4672010"/>
              <a:ext cx="57150" cy="76200"/>
            </a:xfrm>
            <a:custGeom>
              <a:avLst/>
              <a:gdLst/>
              <a:ahLst/>
              <a:cxnLst>
                <a:cxn ang="0">
                  <a:pos x="18" y="48"/>
                </a:cxn>
                <a:cxn ang="0">
                  <a:pos x="18" y="24"/>
                </a:cxn>
                <a:cxn ang="0">
                  <a:pos x="18" y="0"/>
                </a:cxn>
                <a:cxn ang="0">
                  <a:pos x="18" y="48"/>
                </a:cxn>
                <a:cxn ang="0">
                  <a:pos x="0" y="48"/>
                </a:cxn>
                <a:cxn ang="0">
                  <a:pos x="36" y="48"/>
                </a:cxn>
                <a:cxn ang="0">
                  <a:pos x="0" y="48"/>
                </a:cxn>
                <a:cxn ang="0">
                  <a:pos x="0" y="0"/>
                </a:cxn>
                <a:cxn ang="0">
                  <a:pos x="36" y="0"/>
                </a:cxn>
                <a:cxn ang="0">
                  <a:pos x="0" y="0"/>
                </a:cxn>
              </a:cxnLst>
              <a:rect l="0" t="0" r="r" b="b"/>
              <a:pathLst>
                <a:path w="36" h="48">
                  <a:moveTo>
                    <a:pt x="18" y="48"/>
                  </a:moveTo>
                  <a:lnTo>
                    <a:pt x="18" y="24"/>
                  </a:lnTo>
                  <a:lnTo>
                    <a:pt x="18" y="0"/>
                  </a:lnTo>
                  <a:lnTo>
                    <a:pt x="18" y="48"/>
                  </a:lnTo>
                  <a:close/>
                  <a:moveTo>
                    <a:pt x="0" y="48"/>
                  </a:moveTo>
                  <a:lnTo>
                    <a:pt x="36" y="48"/>
                  </a:lnTo>
                  <a:lnTo>
                    <a:pt x="0" y="48"/>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75" name="Freeform 48"/>
            <p:cNvSpPr>
              <a:spLocks noEditPoints="1"/>
            </p:cNvSpPr>
            <p:nvPr/>
          </p:nvSpPr>
          <p:spPr bwMode="auto">
            <a:xfrm>
              <a:off x="6353174" y="4667248"/>
              <a:ext cx="57150" cy="85725"/>
            </a:xfrm>
            <a:custGeom>
              <a:avLst/>
              <a:gdLst/>
              <a:ahLst/>
              <a:cxnLst>
                <a:cxn ang="0">
                  <a:pos x="15" y="51"/>
                </a:cxn>
                <a:cxn ang="0">
                  <a:pos x="15" y="27"/>
                </a:cxn>
                <a:cxn ang="0">
                  <a:pos x="15" y="3"/>
                </a:cxn>
                <a:cxn ang="0">
                  <a:pos x="21" y="3"/>
                </a:cxn>
                <a:cxn ang="0">
                  <a:pos x="21" y="27"/>
                </a:cxn>
                <a:cxn ang="0">
                  <a:pos x="21" y="51"/>
                </a:cxn>
                <a:cxn ang="0">
                  <a:pos x="15" y="51"/>
                </a:cxn>
                <a:cxn ang="0">
                  <a:pos x="0" y="48"/>
                </a:cxn>
                <a:cxn ang="0">
                  <a:pos x="36" y="48"/>
                </a:cxn>
                <a:cxn ang="0">
                  <a:pos x="36" y="54"/>
                </a:cxn>
                <a:cxn ang="0">
                  <a:pos x="0" y="54"/>
                </a:cxn>
                <a:cxn ang="0">
                  <a:pos x="0" y="48"/>
                </a:cxn>
                <a:cxn ang="0">
                  <a:pos x="0" y="0"/>
                </a:cxn>
                <a:cxn ang="0">
                  <a:pos x="36" y="0"/>
                </a:cxn>
                <a:cxn ang="0">
                  <a:pos x="36" y="6"/>
                </a:cxn>
                <a:cxn ang="0">
                  <a:pos x="0" y="6"/>
                </a:cxn>
                <a:cxn ang="0">
                  <a:pos x="0" y="0"/>
                </a:cxn>
              </a:cxnLst>
              <a:rect l="0" t="0" r="r" b="b"/>
              <a:pathLst>
                <a:path w="36" h="54">
                  <a:moveTo>
                    <a:pt x="15" y="51"/>
                  </a:moveTo>
                  <a:lnTo>
                    <a:pt x="15" y="27"/>
                  </a:lnTo>
                  <a:lnTo>
                    <a:pt x="15" y="3"/>
                  </a:lnTo>
                  <a:lnTo>
                    <a:pt x="21" y="3"/>
                  </a:lnTo>
                  <a:lnTo>
                    <a:pt x="21" y="27"/>
                  </a:lnTo>
                  <a:lnTo>
                    <a:pt x="21" y="51"/>
                  </a:lnTo>
                  <a:lnTo>
                    <a:pt x="15" y="51"/>
                  </a:lnTo>
                  <a:close/>
                  <a:moveTo>
                    <a:pt x="0" y="48"/>
                  </a:moveTo>
                  <a:lnTo>
                    <a:pt x="36" y="48"/>
                  </a:lnTo>
                  <a:lnTo>
                    <a:pt x="36" y="54"/>
                  </a:lnTo>
                  <a:lnTo>
                    <a:pt x="0" y="54"/>
                  </a:lnTo>
                  <a:lnTo>
                    <a:pt x="0" y="48"/>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76" name="Freeform 49"/>
            <p:cNvSpPr>
              <a:spLocks noEditPoints="1"/>
            </p:cNvSpPr>
            <p:nvPr/>
          </p:nvSpPr>
          <p:spPr bwMode="auto">
            <a:xfrm>
              <a:off x="6867524" y="4291010"/>
              <a:ext cx="57150" cy="38100"/>
            </a:xfrm>
            <a:custGeom>
              <a:avLst/>
              <a:gdLst/>
              <a:ahLst/>
              <a:cxnLst>
                <a:cxn ang="0">
                  <a:pos x="18" y="24"/>
                </a:cxn>
                <a:cxn ang="0">
                  <a:pos x="18" y="12"/>
                </a:cxn>
                <a:cxn ang="0">
                  <a:pos x="18" y="0"/>
                </a:cxn>
                <a:cxn ang="0">
                  <a:pos x="18" y="24"/>
                </a:cxn>
                <a:cxn ang="0">
                  <a:pos x="0" y="24"/>
                </a:cxn>
                <a:cxn ang="0">
                  <a:pos x="36" y="24"/>
                </a:cxn>
                <a:cxn ang="0">
                  <a:pos x="0" y="24"/>
                </a:cxn>
                <a:cxn ang="0">
                  <a:pos x="0" y="0"/>
                </a:cxn>
                <a:cxn ang="0">
                  <a:pos x="36" y="0"/>
                </a:cxn>
                <a:cxn ang="0">
                  <a:pos x="0" y="0"/>
                </a:cxn>
              </a:cxnLst>
              <a:rect l="0" t="0" r="r" b="b"/>
              <a:pathLst>
                <a:path w="36" h="24">
                  <a:moveTo>
                    <a:pt x="18" y="24"/>
                  </a:moveTo>
                  <a:lnTo>
                    <a:pt x="18" y="12"/>
                  </a:lnTo>
                  <a:lnTo>
                    <a:pt x="18" y="0"/>
                  </a:lnTo>
                  <a:lnTo>
                    <a:pt x="18" y="24"/>
                  </a:lnTo>
                  <a:close/>
                  <a:moveTo>
                    <a:pt x="0" y="24"/>
                  </a:moveTo>
                  <a:lnTo>
                    <a:pt x="36" y="24"/>
                  </a:lnTo>
                  <a:lnTo>
                    <a:pt x="0" y="24"/>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77" name="Freeform 50"/>
            <p:cNvSpPr>
              <a:spLocks noEditPoints="1"/>
            </p:cNvSpPr>
            <p:nvPr/>
          </p:nvSpPr>
          <p:spPr bwMode="auto">
            <a:xfrm>
              <a:off x="6867524" y="4286248"/>
              <a:ext cx="57150" cy="47625"/>
            </a:xfrm>
            <a:custGeom>
              <a:avLst/>
              <a:gdLst/>
              <a:ahLst/>
              <a:cxnLst>
                <a:cxn ang="0">
                  <a:pos x="15" y="27"/>
                </a:cxn>
                <a:cxn ang="0">
                  <a:pos x="15" y="15"/>
                </a:cxn>
                <a:cxn ang="0">
                  <a:pos x="15" y="3"/>
                </a:cxn>
                <a:cxn ang="0">
                  <a:pos x="21" y="3"/>
                </a:cxn>
                <a:cxn ang="0">
                  <a:pos x="21" y="15"/>
                </a:cxn>
                <a:cxn ang="0">
                  <a:pos x="21" y="27"/>
                </a:cxn>
                <a:cxn ang="0">
                  <a:pos x="15" y="27"/>
                </a:cxn>
                <a:cxn ang="0">
                  <a:pos x="0" y="24"/>
                </a:cxn>
                <a:cxn ang="0">
                  <a:pos x="36" y="24"/>
                </a:cxn>
                <a:cxn ang="0">
                  <a:pos x="36" y="30"/>
                </a:cxn>
                <a:cxn ang="0">
                  <a:pos x="0" y="30"/>
                </a:cxn>
                <a:cxn ang="0">
                  <a:pos x="0" y="24"/>
                </a:cxn>
                <a:cxn ang="0">
                  <a:pos x="0" y="0"/>
                </a:cxn>
                <a:cxn ang="0">
                  <a:pos x="36" y="0"/>
                </a:cxn>
                <a:cxn ang="0">
                  <a:pos x="36" y="6"/>
                </a:cxn>
                <a:cxn ang="0">
                  <a:pos x="0" y="6"/>
                </a:cxn>
                <a:cxn ang="0">
                  <a:pos x="0" y="0"/>
                </a:cxn>
              </a:cxnLst>
              <a:rect l="0" t="0" r="r" b="b"/>
              <a:pathLst>
                <a:path w="36" h="30">
                  <a:moveTo>
                    <a:pt x="15" y="27"/>
                  </a:moveTo>
                  <a:lnTo>
                    <a:pt x="15" y="15"/>
                  </a:lnTo>
                  <a:lnTo>
                    <a:pt x="15" y="3"/>
                  </a:lnTo>
                  <a:lnTo>
                    <a:pt x="21" y="3"/>
                  </a:lnTo>
                  <a:lnTo>
                    <a:pt x="21" y="15"/>
                  </a:lnTo>
                  <a:lnTo>
                    <a:pt x="21" y="27"/>
                  </a:lnTo>
                  <a:lnTo>
                    <a:pt x="15" y="27"/>
                  </a:lnTo>
                  <a:close/>
                  <a:moveTo>
                    <a:pt x="0" y="24"/>
                  </a:moveTo>
                  <a:lnTo>
                    <a:pt x="36" y="24"/>
                  </a:lnTo>
                  <a:lnTo>
                    <a:pt x="36" y="30"/>
                  </a:lnTo>
                  <a:lnTo>
                    <a:pt x="0" y="30"/>
                  </a:lnTo>
                  <a:lnTo>
                    <a:pt x="0" y="24"/>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78" name="Freeform 51"/>
            <p:cNvSpPr>
              <a:spLocks noEditPoints="1"/>
            </p:cNvSpPr>
            <p:nvPr/>
          </p:nvSpPr>
          <p:spPr bwMode="auto">
            <a:xfrm>
              <a:off x="7219949" y="4452935"/>
              <a:ext cx="57150" cy="257175"/>
            </a:xfrm>
            <a:custGeom>
              <a:avLst/>
              <a:gdLst/>
              <a:ahLst/>
              <a:cxnLst>
                <a:cxn ang="0">
                  <a:pos x="18" y="162"/>
                </a:cxn>
                <a:cxn ang="0">
                  <a:pos x="18" y="81"/>
                </a:cxn>
                <a:cxn ang="0">
                  <a:pos x="18" y="0"/>
                </a:cxn>
                <a:cxn ang="0">
                  <a:pos x="18" y="162"/>
                </a:cxn>
                <a:cxn ang="0">
                  <a:pos x="0" y="162"/>
                </a:cxn>
                <a:cxn ang="0">
                  <a:pos x="36" y="162"/>
                </a:cxn>
                <a:cxn ang="0">
                  <a:pos x="0" y="162"/>
                </a:cxn>
                <a:cxn ang="0">
                  <a:pos x="0" y="0"/>
                </a:cxn>
                <a:cxn ang="0">
                  <a:pos x="36" y="0"/>
                </a:cxn>
                <a:cxn ang="0">
                  <a:pos x="0" y="0"/>
                </a:cxn>
              </a:cxnLst>
              <a:rect l="0" t="0" r="r" b="b"/>
              <a:pathLst>
                <a:path w="36" h="162">
                  <a:moveTo>
                    <a:pt x="18" y="162"/>
                  </a:moveTo>
                  <a:lnTo>
                    <a:pt x="18" y="81"/>
                  </a:lnTo>
                  <a:lnTo>
                    <a:pt x="18" y="0"/>
                  </a:lnTo>
                  <a:lnTo>
                    <a:pt x="18" y="162"/>
                  </a:lnTo>
                  <a:close/>
                  <a:moveTo>
                    <a:pt x="0" y="162"/>
                  </a:moveTo>
                  <a:lnTo>
                    <a:pt x="36" y="162"/>
                  </a:lnTo>
                  <a:lnTo>
                    <a:pt x="0" y="162"/>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79" name="Freeform 52"/>
            <p:cNvSpPr>
              <a:spLocks noEditPoints="1"/>
            </p:cNvSpPr>
            <p:nvPr/>
          </p:nvSpPr>
          <p:spPr bwMode="auto">
            <a:xfrm>
              <a:off x="7219949" y="4448173"/>
              <a:ext cx="57150" cy="266700"/>
            </a:xfrm>
            <a:custGeom>
              <a:avLst/>
              <a:gdLst/>
              <a:ahLst/>
              <a:cxnLst>
                <a:cxn ang="0">
                  <a:pos x="15" y="165"/>
                </a:cxn>
                <a:cxn ang="0">
                  <a:pos x="15" y="84"/>
                </a:cxn>
                <a:cxn ang="0">
                  <a:pos x="15" y="3"/>
                </a:cxn>
                <a:cxn ang="0">
                  <a:pos x="21" y="3"/>
                </a:cxn>
                <a:cxn ang="0">
                  <a:pos x="21" y="84"/>
                </a:cxn>
                <a:cxn ang="0">
                  <a:pos x="21" y="165"/>
                </a:cxn>
                <a:cxn ang="0">
                  <a:pos x="15" y="165"/>
                </a:cxn>
                <a:cxn ang="0">
                  <a:pos x="0" y="162"/>
                </a:cxn>
                <a:cxn ang="0">
                  <a:pos x="36" y="162"/>
                </a:cxn>
                <a:cxn ang="0">
                  <a:pos x="36" y="168"/>
                </a:cxn>
                <a:cxn ang="0">
                  <a:pos x="0" y="168"/>
                </a:cxn>
                <a:cxn ang="0">
                  <a:pos x="0" y="162"/>
                </a:cxn>
                <a:cxn ang="0">
                  <a:pos x="0" y="0"/>
                </a:cxn>
                <a:cxn ang="0">
                  <a:pos x="36" y="0"/>
                </a:cxn>
                <a:cxn ang="0">
                  <a:pos x="36" y="6"/>
                </a:cxn>
                <a:cxn ang="0">
                  <a:pos x="0" y="6"/>
                </a:cxn>
                <a:cxn ang="0">
                  <a:pos x="0" y="0"/>
                </a:cxn>
              </a:cxnLst>
              <a:rect l="0" t="0" r="r" b="b"/>
              <a:pathLst>
                <a:path w="36" h="168">
                  <a:moveTo>
                    <a:pt x="15" y="165"/>
                  </a:moveTo>
                  <a:lnTo>
                    <a:pt x="15" y="84"/>
                  </a:lnTo>
                  <a:lnTo>
                    <a:pt x="15" y="3"/>
                  </a:lnTo>
                  <a:lnTo>
                    <a:pt x="21" y="3"/>
                  </a:lnTo>
                  <a:lnTo>
                    <a:pt x="21" y="84"/>
                  </a:lnTo>
                  <a:lnTo>
                    <a:pt x="21" y="165"/>
                  </a:lnTo>
                  <a:lnTo>
                    <a:pt x="15" y="165"/>
                  </a:lnTo>
                  <a:close/>
                  <a:moveTo>
                    <a:pt x="0" y="162"/>
                  </a:moveTo>
                  <a:lnTo>
                    <a:pt x="36" y="162"/>
                  </a:lnTo>
                  <a:lnTo>
                    <a:pt x="36" y="168"/>
                  </a:lnTo>
                  <a:lnTo>
                    <a:pt x="0" y="168"/>
                  </a:lnTo>
                  <a:lnTo>
                    <a:pt x="0" y="162"/>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80" name="Freeform 53"/>
            <p:cNvSpPr>
              <a:spLocks noEditPoints="1"/>
            </p:cNvSpPr>
            <p:nvPr/>
          </p:nvSpPr>
          <p:spPr bwMode="auto">
            <a:xfrm>
              <a:off x="7467599" y="5081585"/>
              <a:ext cx="57150" cy="190500"/>
            </a:xfrm>
            <a:custGeom>
              <a:avLst/>
              <a:gdLst/>
              <a:ahLst/>
              <a:cxnLst>
                <a:cxn ang="0">
                  <a:pos x="18" y="120"/>
                </a:cxn>
                <a:cxn ang="0">
                  <a:pos x="18" y="60"/>
                </a:cxn>
                <a:cxn ang="0">
                  <a:pos x="18" y="0"/>
                </a:cxn>
                <a:cxn ang="0">
                  <a:pos x="18" y="120"/>
                </a:cxn>
                <a:cxn ang="0">
                  <a:pos x="0" y="120"/>
                </a:cxn>
                <a:cxn ang="0">
                  <a:pos x="36" y="120"/>
                </a:cxn>
                <a:cxn ang="0">
                  <a:pos x="0" y="120"/>
                </a:cxn>
                <a:cxn ang="0">
                  <a:pos x="0" y="0"/>
                </a:cxn>
                <a:cxn ang="0">
                  <a:pos x="36" y="0"/>
                </a:cxn>
                <a:cxn ang="0">
                  <a:pos x="0" y="0"/>
                </a:cxn>
              </a:cxnLst>
              <a:rect l="0" t="0" r="r" b="b"/>
              <a:pathLst>
                <a:path w="36" h="120">
                  <a:moveTo>
                    <a:pt x="18" y="120"/>
                  </a:moveTo>
                  <a:lnTo>
                    <a:pt x="18" y="60"/>
                  </a:lnTo>
                  <a:lnTo>
                    <a:pt x="18" y="0"/>
                  </a:lnTo>
                  <a:lnTo>
                    <a:pt x="18" y="120"/>
                  </a:lnTo>
                  <a:close/>
                  <a:moveTo>
                    <a:pt x="0" y="120"/>
                  </a:moveTo>
                  <a:lnTo>
                    <a:pt x="36" y="120"/>
                  </a:lnTo>
                  <a:lnTo>
                    <a:pt x="0" y="120"/>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81" name="Freeform 54"/>
            <p:cNvSpPr>
              <a:spLocks noEditPoints="1"/>
            </p:cNvSpPr>
            <p:nvPr/>
          </p:nvSpPr>
          <p:spPr bwMode="auto">
            <a:xfrm>
              <a:off x="7467599" y="5076823"/>
              <a:ext cx="57150" cy="200025"/>
            </a:xfrm>
            <a:custGeom>
              <a:avLst/>
              <a:gdLst/>
              <a:ahLst/>
              <a:cxnLst>
                <a:cxn ang="0">
                  <a:pos x="15" y="123"/>
                </a:cxn>
                <a:cxn ang="0">
                  <a:pos x="15" y="63"/>
                </a:cxn>
                <a:cxn ang="0">
                  <a:pos x="15" y="3"/>
                </a:cxn>
                <a:cxn ang="0">
                  <a:pos x="21" y="3"/>
                </a:cxn>
                <a:cxn ang="0">
                  <a:pos x="21" y="63"/>
                </a:cxn>
                <a:cxn ang="0">
                  <a:pos x="21" y="123"/>
                </a:cxn>
                <a:cxn ang="0">
                  <a:pos x="15" y="123"/>
                </a:cxn>
                <a:cxn ang="0">
                  <a:pos x="0" y="120"/>
                </a:cxn>
                <a:cxn ang="0">
                  <a:pos x="36" y="120"/>
                </a:cxn>
                <a:cxn ang="0">
                  <a:pos x="36" y="126"/>
                </a:cxn>
                <a:cxn ang="0">
                  <a:pos x="0" y="126"/>
                </a:cxn>
                <a:cxn ang="0">
                  <a:pos x="0" y="120"/>
                </a:cxn>
                <a:cxn ang="0">
                  <a:pos x="0" y="0"/>
                </a:cxn>
                <a:cxn ang="0">
                  <a:pos x="36" y="0"/>
                </a:cxn>
                <a:cxn ang="0">
                  <a:pos x="36" y="6"/>
                </a:cxn>
                <a:cxn ang="0">
                  <a:pos x="0" y="6"/>
                </a:cxn>
                <a:cxn ang="0">
                  <a:pos x="0" y="0"/>
                </a:cxn>
              </a:cxnLst>
              <a:rect l="0" t="0" r="r" b="b"/>
              <a:pathLst>
                <a:path w="36" h="126">
                  <a:moveTo>
                    <a:pt x="15" y="123"/>
                  </a:moveTo>
                  <a:lnTo>
                    <a:pt x="15" y="63"/>
                  </a:lnTo>
                  <a:lnTo>
                    <a:pt x="15" y="3"/>
                  </a:lnTo>
                  <a:lnTo>
                    <a:pt x="21" y="3"/>
                  </a:lnTo>
                  <a:lnTo>
                    <a:pt x="21" y="63"/>
                  </a:lnTo>
                  <a:lnTo>
                    <a:pt x="21" y="123"/>
                  </a:lnTo>
                  <a:lnTo>
                    <a:pt x="15" y="123"/>
                  </a:lnTo>
                  <a:close/>
                  <a:moveTo>
                    <a:pt x="0" y="120"/>
                  </a:moveTo>
                  <a:lnTo>
                    <a:pt x="36" y="120"/>
                  </a:lnTo>
                  <a:lnTo>
                    <a:pt x="36" y="126"/>
                  </a:lnTo>
                  <a:lnTo>
                    <a:pt x="0" y="126"/>
                  </a:lnTo>
                  <a:lnTo>
                    <a:pt x="0" y="120"/>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82" name="Freeform 55"/>
            <p:cNvSpPr>
              <a:spLocks noEditPoints="1"/>
            </p:cNvSpPr>
            <p:nvPr/>
          </p:nvSpPr>
          <p:spPr bwMode="auto">
            <a:xfrm>
              <a:off x="7677149" y="5233985"/>
              <a:ext cx="57150" cy="19050"/>
            </a:xfrm>
            <a:custGeom>
              <a:avLst/>
              <a:gdLst/>
              <a:ahLst/>
              <a:cxnLst>
                <a:cxn ang="0">
                  <a:pos x="18" y="12"/>
                </a:cxn>
                <a:cxn ang="0">
                  <a:pos x="18" y="6"/>
                </a:cxn>
                <a:cxn ang="0">
                  <a:pos x="18" y="0"/>
                </a:cxn>
                <a:cxn ang="0">
                  <a:pos x="18" y="12"/>
                </a:cxn>
                <a:cxn ang="0">
                  <a:pos x="0" y="12"/>
                </a:cxn>
                <a:cxn ang="0">
                  <a:pos x="36" y="12"/>
                </a:cxn>
                <a:cxn ang="0">
                  <a:pos x="0" y="12"/>
                </a:cxn>
                <a:cxn ang="0">
                  <a:pos x="0" y="0"/>
                </a:cxn>
                <a:cxn ang="0">
                  <a:pos x="36" y="0"/>
                </a:cxn>
                <a:cxn ang="0">
                  <a:pos x="0" y="0"/>
                </a:cxn>
              </a:cxnLst>
              <a:rect l="0" t="0" r="r" b="b"/>
              <a:pathLst>
                <a:path w="36" h="12">
                  <a:moveTo>
                    <a:pt x="18" y="12"/>
                  </a:moveTo>
                  <a:lnTo>
                    <a:pt x="18" y="6"/>
                  </a:lnTo>
                  <a:lnTo>
                    <a:pt x="18" y="0"/>
                  </a:lnTo>
                  <a:lnTo>
                    <a:pt x="18" y="12"/>
                  </a:lnTo>
                  <a:close/>
                  <a:moveTo>
                    <a:pt x="0" y="12"/>
                  </a:moveTo>
                  <a:lnTo>
                    <a:pt x="36" y="12"/>
                  </a:lnTo>
                  <a:lnTo>
                    <a:pt x="0" y="12"/>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83" name="Freeform 56"/>
            <p:cNvSpPr>
              <a:spLocks noEditPoints="1"/>
            </p:cNvSpPr>
            <p:nvPr/>
          </p:nvSpPr>
          <p:spPr bwMode="auto">
            <a:xfrm>
              <a:off x="7677149" y="5229223"/>
              <a:ext cx="57150" cy="28575"/>
            </a:xfrm>
            <a:custGeom>
              <a:avLst/>
              <a:gdLst/>
              <a:ahLst/>
              <a:cxnLst>
                <a:cxn ang="0">
                  <a:pos x="15" y="15"/>
                </a:cxn>
                <a:cxn ang="0">
                  <a:pos x="15" y="9"/>
                </a:cxn>
                <a:cxn ang="0">
                  <a:pos x="15" y="3"/>
                </a:cxn>
                <a:cxn ang="0">
                  <a:pos x="21" y="3"/>
                </a:cxn>
                <a:cxn ang="0">
                  <a:pos x="21" y="9"/>
                </a:cxn>
                <a:cxn ang="0">
                  <a:pos x="21" y="15"/>
                </a:cxn>
                <a:cxn ang="0">
                  <a:pos x="15" y="15"/>
                </a:cxn>
                <a:cxn ang="0">
                  <a:pos x="0" y="12"/>
                </a:cxn>
                <a:cxn ang="0">
                  <a:pos x="36" y="12"/>
                </a:cxn>
                <a:cxn ang="0">
                  <a:pos x="36" y="18"/>
                </a:cxn>
                <a:cxn ang="0">
                  <a:pos x="0" y="18"/>
                </a:cxn>
                <a:cxn ang="0">
                  <a:pos x="0" y="12"/>
                </a:cxn>
                <a:cxn ang="0">
                  <a:pos x="0" y="0"/>
                </a:cxn>
                <a:cxn ang="0">
                  <a:pos x="36" y="0"/>
                </a:cxn>
                <a:cxn ang="0">
                  <a:pos x="36" y="6"/>
                </a:cxn>
                <a:cxn ang="0">
                  <a:pos x="0" y="6"/>
                </a:cxn>
                <a:cxn ang="0">
                  <a:pos x="0" y="0"/>
                </a:cxn>
              </a:cxnLst>
              <a:rect l="0" t="0" r="r" b="b"/>
              <a:pathLst>
                <a:path w="36" h="18">
                  <a:moveTo>
                    <a:pt x="15" y="15"/>
                  </a:moveTo>
                  <a:lnTo>
                    <a:pt x="15" y="9"/>
                  </a:lnTo>
                  <a:lnTo>
                    <a:pt x="15" y="3"/>
                  </a:lnTo>
                  <a:lnTo>
                    <a:pt x="21" y="3"/>
                  </a:lnTo>
                  <a:lnTo>
                    <a:pt x="21" y="9"/>
                  </a:lnTo>
                  <a:lnTo>
                    <a:pt x="21" y="15"/>
                  </a:lnTo>
                  <a:lnTo>
                    <a:pt x="15" y="15"/>
                  </a:lnTo>
                  <a:close/>
                  <a:moveTo>
                    <a:pt x="0" y="12"/>
                  </a:moveTo>
                  <a:lnTo>
                    <a:pt x="36" y="12"/>
                  </a:lnTo>
                  <a:lnTo>
                    <a:pt x="36" y="18"/>
                  </a:lnTo>
                  <a:lnTo>
                    <a:pt x="0" y="18"/>
                  </a:lnTo>
                  <a:lnTo>
                    <a:pt x="0" y="12"/>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84" name="Freeform 57"/>
            <p:cNvSpPr>
              <a:spLocks/>
            </p:cNvSpPr>
            <p:nvPr/>
          </p:nvSpPr>
          <p:spPr bwMode="auto">
            <a:xfrm>
              <a:off x="5386387" y="3481385"/>
              <a:ext cx="2830513" cy="1711325"/>
            </a:xfrm>
            <a:custGeom>
              <a:avLst/>
              <a:gdLst/>
              <a:ahLst/>
              <a:cxnLst>
                <a:cxn ang="0">
                  <a:pos x="518" y="2350"/>
                </a:cxn>
                <a:cxn ang="0">
                  <a:pos x="1293" y="2204"/>
                </a:cxn>
                <a:cxn ang="0">
                  <a:pos x="1877" y="2005"/>
                </a:cxn>
                <a:cxn ang="0">
                  <a:pos x="2176" y="1813"/>
                </a:cxn>
                <a:cxn ang="0">
                  <a:pos x="2528" y="1457"/>
                </a:cxn>
                <a:cxn ang="0">
                  <a:pos x="2983" y="869"/>
                </a:cxn>
                <a:cxn ang="0">
                  <a:pos x="3189" y="625"/>
                </a:cxn>
                <a:cxn ang="0">
                  <a:pos x="3505" y="325"/>
                </a:cxn>
                <a:cxn ang="0">
                  <a:pos x="3779" y="92"/>
                </a:cxn>
                <a:cxn ang="0">
                  <a:pos x="3922" y="14"/>
                </a:cxn>
                <a:cxn ang="0">
                  <a:pos x="3968" y="2"/>
                </a:cxn>
                <a:cxn ang="0">
                  <a:pos x="4050" y="7"/>
                </a:cxn>
                <a:cxn ang="0">
                  <a:pos x="4090" y="23"/>
                </a:cxn>
                <a:cxn ang="0">
                  <a:pos x="4157" y="89"/>
                </a:cxn>
                <a:cxn ang="0">
                  <a:pos x="4212" y="199"/>
                </a:cxn>
                <a:cxn ang="0">
                  <a:pos x="4293" y="507"/>
                </a:cxn>
                <a:cxn ang="0">
                  <a:pos x="4382" y="1049"/>
                </a:cxn>
                <a:cxn ang="0">
                  <a:pos x="4462" y="1551"/>
                </a:cxn>
                <a:cxn ang="0">
                  <a:pos x="4518" y="2086"/>
                </a:cxn>
                <a:cxn ang="0">
                  <a:pos x="4553" y="2388"/>
                </a:cxn>
                <a:cxn ang="0">
                  <a:pos x="4590" y="2574"/>
                </a:cxn>
                <a:cxn ang="0">
                  <a:pos x="4661" y="2723"/>
                </a:cxn>
                <a:cxn ang="0">
                  <a:pos x="4749" y="2871"/>
                </a:cxn>
                <a:cxn ang="0">
                  <a:pos x="4648" y="2732"/>
                </a:cxn>
                <a:cxn ang="0">
                  <a:pos x="4575" y="2577"/>
                </a:cxn>
                <a:cxn ang="0">
                  <a:pos x="4538" y="2391"/>
                </a:cxn>
                <a:cxn ang="0">
                  <a:pos x="4503" y="2087"/>
                </a:cxn>
                <a:cxn ang="0">
                  <a:pos x="4447" y="1554"/>
                </a:cxn>
                <a:cxn ang="0">
                  <a:pos x="4367" y="1052"/>
                </a:cxn>
                <a:cxn ang="0">
                  <a:pos x="4278" y="510"/>
                </a:cxn>
                <a:cxn ang="0">
                  <a:pos x="4197" y="206"/>
                </a:cxn>
                <a:cxn ang="0">
                  <a:pos x="4144" y="100"/>
                </a:cxn>
                <a:cxn ang="0">
                  <a:pos x="4080" y="36"/>
                </a:cxn>
                <a:cxn ang="0">
                  <a:pos x="4047" y="22"/>
                </a:cxn>
                <a:cxn ang="0">
                  <a:pos x="3969" y="18"/>
                </a:cxn>
                <a:cxn ang="0">
                  <a:pos x="3929" y="29"/>
                </a:cxn>
                <a:cxn ang="0">
                  <a:pos x="3788" y="105"/>
                </a:cxn>
                <a:cxn ang="0">
                  <a:pos x="3516" y="336"/>
                </a:cxn>
                <a:cxn ang="0">
                  <a:pos x="3200" y="636"/>
                </a:cxn>
                <a:cxn ang="0">
                  <a:pos x="2996" y="878"/>
                </a:cxn>
                <a:cxn ang="0">
                  <a:pos x="2539" y="1468"/>
                </a:cxn>
                <a:cxn ang="0">
                  <a:pos x="2185" y="1826"/>
                </a:cxn>
                <a:cxn ang="0">
                  <a:pos x="1884" y="2020"/>
                </a:cxn>
                <a:cxn ang="0">
                  <a:pos x="1296" y="2219"/>
                </a:cxn>
                <a:cxn ang="0">
                  <a:pos x="521" y="2365"/>
                </a:cxn>
                <a:cxn ang="0">
                  <a:pos x="1" y="2465"/>
                </a:cxn>
              </a:cxnLst>
              <a:rect l="0" t="0" r="r" b="b"/>
              <a:pathLst>
                <a:path w="4754" h="2874">
                  <a:moveTo>
                    <a:pt x="7" y="2456"/>
                  </a:moveTo>
                  <a:lnTo>
                    <a:pt x="259" y="2399"/>
                  </a:lnTo>
                  <a:lnTo>
                    <a:pt x="518" y="2350"/>
                  </a:lnTo>
                  <a:lnTo>
                    <a:pt x="779" y="2305"/>
                  </a:lnTo>
                  <a:lnTo>
                    <a:pt x="1039" y="2258"/>
                  </a:lnTo>
                  <a:lnTo>
                    <a:pt x="1293" y="2204"/>
                  </a:lnTo>
                  <a:lnTo>
                    <a:pt x="1537" y="2138"/>
                  </a:lnTo>
                  <a:lnTo>
                    <a:pt x="1769" y="2055"/>
                  </a:lnTo>
                  <a:lnTo>
                    <a:pt x="1877" y="2005"/>
                  </a:lnTo>
                  <a:lnTo>
                    <a:pt x="1981" y="1949"/>
                  </a:lnTo>
                  <a:lnTo>
                    <a:pt x="2080" y="1886"/>
                  </a:lnTo>
                  <a:lnTo>
                    <a:pt x="2176" y="1813"/>
                  </a:lnTo>
                  <a:lnTo>
                    <a:pt x="2268" y="1732"/>
                  </a:lnTo>
                  <a:lnTo>
                    <a:pt x="2357" y="1645"/>
                  </a:lnTo>
                  <a:lnTo>
                    <a:pt x="2528" y="1457"/>
                  </a:lnTo>
                  <a:lnTo>
                    <a:pt x="2688" y="1257"/>
                  </a:lnTo>
                  <a:lnTo>
                    <a:pt x="2839" y="1059"/>
                  </a:lnTo>
                  <a:lnTo>
                    <a:pt x="2983" y="869"/>
                  </a:lnTo>
                  <a:lnTo>
                    <a:pt x="3053" y="780"/>
                  </a:lnTo>
                  <a:lnTo>
                    <a:pt x="3121" y="699"/>
                  </a:lnTo>
                  <a:lnTo>
                    <a:pt x="3189" y="625"/>
                  </a:lnTo>
                  <a:lnTo>
                    <a:pt x="3255" y="560"/>
                  </a:lnTo>
                  <a:lnTo>
                    <a:pt x="3383" y="440"/>
                  </a:lnTo>
                  <a:lnTo>
                    <a:pt x="3505" y="325"/>
                  </a:lnTo>
                  <a:lnTo>
                    <a:pt x="3619" y="220"/>
                  </a:lnTo>
                  <a:lnTo>
                    <a:pt x="3727" y="129"/>
                  </a:lnTo>
                  <a:lnTo>
                    <a:pt x="3779" y="92"/>
                  </a:lnTo>
                  <a:lnTo>
                    <a:pt x="3828" y="60"/>
                  </a:lnTo>
                  <a:lnTo>
                    <a:pt x="3877" y="33"/>
                  </a:lnTo>
                  <a:lnTo>
                    <a:pt x="3922" y="14"/>
                  </a:lnTo>
                  <a:cubicBezTo>
                    <a:pt x="3923" y="14"/>
                    <a:pt x="3923" y="14"/>
                    <a:pt x="3923" y="14"/>
                  </a:cubicBezTo>
                  <a:lnTo>
                    <a:pt x="3966" y="3"/>
                  </a:lnTo>
                  <a:cubicBezTo>
                    <a:pt x="3967" y="3"/>
                    <a:pt x="3968" y="3"/>
                    <a:pt x="3968" y="2"/>
                  </a:cubicBezTo>
                  <a:lnTo>
                    <a:pt x="4009" y="0"/>
                  </a:lnTo>
                  <a:cubicBezTo>
                    <a:pt x="4010" y="0"/>
                    <a:pt x="4010" y="0"/>
                    <a:pt x="4011" y="1"/>
                  </a:cubicBezTo>
                  <a:lnTo>
                    <a:pt x="4050" y="7"/>
                  </a:lnTo>
                  <a:cubicBezTo>
                    <a:pt x="4050" y="7"/>
                    <a:pt x="4051" y="7"/>
                    <a:pt x="4051" y="7"/>
                  </a:cubicBezTo>
                  <a:lnTo>
                    <a:pt x="4088" y="22"/>
                  </a:lnTo>
                  <a:cubicBezTo>
                    <a:pt x="4089" y="22"/>
                    <a:pt x="4090" y="23"/>
                    <a:pt x="4090" y="23"/>
                  </a:cubicBezTo>
                  <a:lnTo>
                    <a:pt x="4124" y="50"/>
                  </a:lnTo>
                  <a:cubicBezTo>
                    <a:pt x="4125" y="51"/>
                    <a:pt x="4125" y="51"/>
                    <a:pt x="4126" y="51"/>
                  </a:cubicBezTo>
                  <a:lnTo>
                    <a:pt x="4157" y="89"/>
                  </a:lnTo>
                  <a:cubicBezTo>
                    <a:pt x="4157" y="90"/>
                    <a:pt x="4157" y="90"/>
                    <a:pt x="4157" y="90"/>
                  </a:cubicBezTo>
                  <a:lnTo>
                    <a:pt x="4185" y="139"/>
                  </a:lnTo>
                  <a:lnTo>
                    <a:pt x="4212" y="199"/>
                  </a:lnTo>
                  <a:lnTo>
                    <a:pt x="4235" y="267"/>
                  </a:lnTo>
                  <a:lnTo>
                    <a:pt x="4256" y="341"/>
                  </a:lnTo>
                  <a:lnTo>
                    <a:pt x="4293" y="507"/>
                  </a:lnTo>
                  <a:lnTo>
                    <a:pt x="4325" y="686"/>
                  </a:lnTo>
                  <a:lnTo>
                    <a:pt x="4354" y="870"/>
                  </a:lnTo>
                  <a:lnTo>
                    <a:pt x="4382" y="1049"/>
                  </a:lnTo>
                  <a:lnTo>
                    <a:pt x="4411" y="1214"/>
                  </a:lnTo>
                  <a:lnTo>
                    <a:pt x="4439" y="1377"/>
                  </a:lnTo>
                  <a:lnTo>
                    <a:pt x="4462" y="1551"/>
                  </a:lnTo>
                  <a:lnTo>
                    <a:pt x="4482" y="1733"/>
                  </a:lnTo>
                  <a:lnTo>
                    <a:pt x="4501" y="1913"/>
                  </a:lnTo>
                  <a:lnTo>
                    <a:pt x="4518" y="2086"/>
                  </a:lnTo>
                  <a:lnTo>
                    <a:pt x="4535" y="2247"/>
                  </a:lnTo>
                  <a:lnTo>
                    <a:pt x="4544" y="2321"/>
                  </a:lnTo>
                  <a:lnTo>
                    <a:pt x="4553" y="2388"/>
                  </a:lnTo>
                  <a:lnTo>
                    <a:pt x="4563" y="2451"/>
                  </a:lnTo>
                  <a:lnTo>
                    <a:pt x="4573" y="2506"/>
                  </a:lnTo>
                  <a:lnTo>
                    <a:pt x="4590" y="2574"/>
                  </a:lnTo>
                  <a:lnTo>
                    <a:pt x="4612" y="2632"/>
                  </a:lnTo>
                  <a:lnTo>
                    <a:pt x="4636" y="2681"/>
                  </a:lnTo>
                  <a:lnTo>
                    <a:pt x="4661" y="2723"/>
                  </a:lnTo>
                  <a:lnTo>
                    <a:pt x="4711" y="2796"/>
                  </a:lnTo>
                  <a:lnTo>
                    <a:pt x="4751" y="2860"/>
                  </a:lnTo>
                  <a:cubicBezTo>
                    <a:pt x="4754" y="2864"/>
                    <a:pt x="4752" y="2869"/>
                    <a:pt x="4749" y="2871"/>
                  </a:cubicBezTo>
                  <a:cubicBezTo>
                    <a:pt x="4745" y="2874"/>
                    <a:pt x="4740" y="2872"/>
                    <a:pt x="4738" y="2869"/>
                  </a:cubicBezTo>
                  <a:lnTo>
                    <a:pt x="4698" y="2805"/>
                  </a:lnTo>
                  <a:lnTo>
                    <a:pt x="4648" y="2732"/>
                  </a:lnTo>
                  <a:lnTo>
                    <a:pt x="4621" y="2688"/>
                  </a:lnTo>
                  <a:lnTo>
                    <a:pt x="4597" y="2637"/>
                  </a:lnTo>
                  <a:lnTo>
                    <a:pt x="4575" y="2577"/>
                  </a:lnTo>
                  <a:lnTo>
                    <a:pt x="4558" y="2509"/>
                  </a:lnTo>
                  <a:lnTo>
                    <a:pt x="4548" y="2454"/>
                  </a:lnTo>
                  <a:lnTo>
                    <a:pt x="4538" y="2391"/>
                  </a:lnTo>
                  <a:lnTo>
                    <a:pt x="4529" y="2322"/>
                  </a:lnTo>
                  <a:lnTo>
                    <a:pt x="4520" y="2248"/>
                  </a:lnTo>
                  <a:lnTo>
                    <a:pt x="4503" y="2087"/>
                  </a:lnTo>
                  <a:lnTo>
                    <a:pt x="4486" y="1914"/>
                  </a:lnTo>
                  <a:lnTo>
                    <a:pt x="4467" y="1734"/>
                  </a:lnTo>
                  <a:lnTo>
                    <a:pt x="4447" y="1554"/>
                  </a:lnTo>
                  <a:lnTo>
                    <a:pt x="4424" y="1380"/>
                  </a:lnTo>
                  <a:lnTo>
                    <a:pt x="4396" y="1217"/>
                  </a:lnTo>
                  <a:lnTo>
                    <a:pt x="4367" y="1052"/>
                  </a:lnTo>
                  <a:lnTo>
                    <a:pt x="4339" y="873"/>
                  </a:lnTo>
                  <a:lnTo>
                    <a:pt x="4310" y="689"/>
                  </a:lnTo>
                  <a:lnTo>
                    <a:pt x="4278" y="510"/>
                  </a:lnTo>
                  <a:lnTo>
                    <a:pt x="4241" y="346"/>
                  </a:lnTo>
                  <a:lnTo>
                    <a:pt x="4220" y="272"/>
                  </a:lnTo>
                  <a:lnTo>
                    <a:pt x="4197" y="206"/>
                  </a:lnTo>
                  <a:lnTo>
                    <a:pt x="4172" y="147"/>
                  </a:lnTo>
                  <a:lnTo>
                    <a:pt x="4144" y="98"/>
                  </a:lnTo>
                  <a:lnTo>
                    <a:pt x="4144" y="100"/>
                  </a:lnTo>
                  <a:lnTo>
                    <a:pt x="4113" y="62"/>
                  </a:lnTo>
                  <a:lnTo>
                    <a:pt x="4114" y="63"/>
                  </a:lnTo>
                  <a:lnTo>
                    <a:pt x="4080" y="36"/>
                  </a:lnTo>
                  <a:lnTo>
                    <a:pt x="4082" y="37"/>
                  </a:lnTo>
                  <a:lnTo>
                    <a:pt x="4045" y="22"/>
                  </a:lnTo>
                  <a:lnTo>
                    <a:pt x="4047" y="22"/>
                  </a:lnTo>
                  <a:lnTo>
                    <a:pt x="4008" y="16"/>
                  </a:lnTo>
                  <a:lnTo>
                    <a:pt x="4010" y="16"/>
                  </a:lnTo>
                  <a:lnTo>
                    <a:pt x="3969" y="18"/>
                  </a:lnTo>
                  <a:lnTo>
                    <a:pt x="3970" y="18"/>
                  </a:lnTo>
                  <a:lnTo>
                    <a:pt x="3927" y="29"/>
                  </a:lnTo>
                  <a:lnTo>
                    <a:pt x="3929" y="29"/>
                  </a:lnTo>
                  <a:lnTo>
                    <a:pt x="3884" y="48"/>
                  </a:lnTo>
                  <a:lnTo>
                    <a:pt x="3837" y="73"/>
                  </a:lnTo>
                  <a:lnTo>
                    <a:pt x="3788" y="105"/>
                  </a:lnTo>
                  <a:lnTo>
                    <a:pt x="3738" y="142"/>
                  </a:lnTo>
                  <a:lnTo>
                    <a:pt x="3630" y="231"/>
                  </a:lnTo>
                  <a:lnTo>
                    <a:pt x="3516" y="336"/>
                  </a:lnTo>
                  <a:lnTo>
                    <a:pt x="3394" y="451"/>
                  </a:lnTo>
                  <a:lnTo>
                    <a:pt x="3266" y="571"/>
                  </a:lnTo>
                  <a:lnTo>
                    <a:pt x="3200" y="636"/>
                  </a:lnTo>
                  <a:lnTo>
                    <a:pt x="3134" y="710"/>
                  </a:lnTo>
                  <a:lnTo>
                    <a:pt x="3066" y="790"/>
                  </a:lnTo>
                  <a:lnTo>
                    <a:pt x="2996" y="878"/>
                  </a:lnTo>
                  <a:lnTo>
                    <a:pt x="2852" y="1068"/>
                  </a:lnTo>
                  <a:lnTo>
                    <a:pt x="2701" y="1267"/>
                  </a:lnTo>
                  <a:lnTo>
                    <a:pt x="2539" y="1468"/>
                  </a:lnTo>
                  <a:lnTo>
                    <a:pt x="2368" y="1656"/>
                  </a:lnTo>
                  <a:lnTo>
                    <a:pt x="2279" y="1745"/>
                  </a:lnTo>
                  <a:lnTo>
                    <a:pt x="2185" y="1826"/>
                  </a:lnTo>
                  <a:lnTo>
                    <a:pt x="2089" y="1899"/>
                  </a:lnTo>
                  <a:lnTo>
                    <a:pt x="1988" y="1964"/>
                  </a:lnTo>
                  <a:lnTo>
                    <a:pt x="1884" y="2020"/>
                  </a:lnTo>
                  <a:lnTo>
                    <a:pt x="1774" y="2070"/>
                  </a:lnTo>
                  <a:lnTo>
                    <a:pt x="1542" y="2153"/>
                  </a:lnTo>
                  <a:lnTo>
                    <a:pt x="1296" y="2219"/>
                  </a:lnTo>
                  <a:lnTo>
                    <a:pt x="1042" y="2273"/>
                  </a:lnTo>
                  <a:lnTo>
                    <a:pt x="782" y="2320"/>
                  </a:lnTo>
                  <a:lnTo>
                    <a:pt x="521" y="2365"/>
                  </a:lnTo>
                  <a:lnTo>
                    <a:pt x="262" y="2414"/>
                  </a:lnTo>
                  <a:lnTo>
                    <a:pt x="10" y="2471"/>
                  </a:lnTo>
                  <a:cubicBezTo>
                    <a:pt x="6" y="2472"/>
                    <a:pt x="2" y="2470"/>
                    <a:pt x="1" y="2465"/>
                  </a:cubicBezTo>
                  <a:cubicBezTo>
                    <a:pt x="0" y="2461"/>
                    <a:pt x="2" y="2457"/>
                    <a:pt x="7" y="2456"/>
                  </a:cubicBezTo>
                  <a:close/>
                </a:path>
              </a:pathLst>
            </a:custGeom>
            <a:solidFill>
              <a:srgbClr val="7030A0"/>
            </a:solidFill>
            <a:ln w="6" cap="flat">
              <a:solidFill>
                <a:srgbClr val="7030A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785" name="Freeform 58"/>
            <p:cNvSpPr>
              <a:spLocks/>
            </p:cNvSpPr>
            <p:nvPr/>
          </p:nvSpPr>
          <p:spPr bwMode="auto">
            <a:xfrm>
              <a:off x="5333999" y="4891085"/>
              <a:ext cx="114300" cy="114300"/>
            </a:xfrm>
            <a:custGeom>
              <a:avLst/>
              <a:gdLst/>
              <a:ahLst/>
              <a:cxnLst>
                <a:cxn ang="0">
                  <a:pos x="36" y="0"/>
                </a:cxn>
                <a:cxn ang="0">
                  <a:pos x="72" y="72"/>
                </a:cxn>
                <a:cxn ang="0">
                  <a:pos x="0" y="72"/>
                </a:cxn>
                <a:cxn ang="0">
                  <a:pos x="36" y="0"/>
                </a:cxn>
              </a:cxnLst>
              <a:rect l="0" t="0" r="r" b="b"/>
              <a:pathLst>
                <a:path w="72" h="72">
                  <a:moveTo>
                    <a:pt x="36" y="0"/>
                  </a:moveTo>
                  <a:lnTo>
                    <a:pt x="72" y="72"/>
                  </a:lnTo>
                  <a:lnTo>
                    <a:pt x="0" y="72"/>
                  </a:lnTo>
                  <a:lnTo>
                    <a:pt x="36" y="0"/>
                  </a:lnTo>
                  <a:close/>
                </a:path>
              </a:pathLst>
            </a:custGeom>
            <a:solidFill>
              <a:srgbClr val="7030A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86" name="Freeform 59"/>
            <p:cNvSpPr>
              <a:spLocks noEditPoints="1"/>
            </p:cNvSpPr>
            <p:nvPr/>
          </p:nvSpPr>
          <p:spPr bwMode="auto">
            <a:xfrm>
              <a:off x="5329237" y="4886323"/>
              <a:ext cx="123825" cy="123825"/>
            </a:xfrm>
            <a:custGeom>
              <a:avLst/>
              <a:gdLst/>
              <a:ahLst/>
              <a:cxnLst>
                <a:cxn ang="0">
                  <a:pos x="97" y="5"/>
                </a:cxn>
                <a:cxn ang="0">
                  <a:pos x="104" y="0"/>
                </a:cxn>
                <a:cxn ang="0">
                  <a:pos x="111" y="5"/>
                </a:cxn>
                <a:cxn ang="0">
                  <a:pos x="207" y="196"/>
                </a:cxn>
                <a:cxn ang="0">
                  <a:pos x="207" y="204"/>
                </a:cxn>
                <a:cxn ang="0">
                  <a:pos x="200" y="207"/>
                </a:cxn>
                <a:cxn ang="0">
                  <a:pos x="8" y="207"/>
                </a:cxn>
                <a:cxn ang="0">
                  <a:pos x="2" y="204"/>
                </a:cxn>
                <a:cxn ang="0">
                  <a:pos x="1" y="196"/>
                </a:cxn>
                <a:cxn ang="0">
                  <a:pos x="97" y="5"/>
                </a:cxn>
                <a:cxn ang="0">
                  <a:pos x="16" y="203"/>
                </a:cxn>
                <a:cxn ang="0">
                  <a:pos x="8" y="191"/>
                </a:cxn>
                <a:cxn ang="0">
                  <a:pos x="200" y="191"/>
                </a:cxn>
                <a:cxn ang="0">
                  <a:pos x="193" y="203"/>
                </a:cxn>
                <a:cxn ang="0">
                  <a:pos x="97" y="12"/>
                </a:cxn>
                <a:cxn ang="0">
                  <a:pos x="111" y="12"/>
                </a:cxn>
                <a:cxn ang="0">
                  <a:pos x="16" y="203"/>
                </a:cxn>
              </a:cxnLst>
              <a:rect l="0" t="0" r="r" b="b"/>
              <a:pathLst>
                <a:path w="208" h="207">
                  <a:moveTo>
                    <a:pt x="97" y="5"/>
                  </a:moveTo>
                  <a:cubicBezTo>
                    <a:pt x="98" y="2"/>
                    <a:pt x="101" y="0"/>
                    <a:pt x="104" y="0"/>
                  </a:cubicBezTo>
                  <a:cubicBezTo>
                    <a:pt x="107" y="0"/>
                    <a:pt x="110" y="2"/>
                    <a:pt x="111" y="5"/>
                  </a:cubicBezTo>
                  <a:lnTo>
                    <a:pt x="207" y="196"/>
                  </a:lnTo>
                  <a:cubicBezTo>
                    <a:pt x="208" y="198"/>
                    <a:pt x="208" y="201"/>
                    <a:pt x="207" y="204"/>
                  </a:cubicBezTo>
                  <a:cubicBezTo>
                    <a:pt x="205" y="206"/>
                    <a:pt x="203" y="207"/>
                    <a:pt x="200" y="207"/>
                  </a:cubicBezTo>
                  <a:lnTo>
                    <a:pt x="8" y="207"/>
                  </a:lnTo>
                  <a:cubicBezTo>
                    <a:pt x="6" y="207"/>
                    <a:pt x="3" y="206"/>
                    <a:pt x="2" y="204"/>
                  </a:cubicBezTo>
                  <a:cubicBezTo>
                    <a:pt x="0" y="201"/>
                    <a:pt x="0" y="198"/>
                    <a:pt x="1" y="196"/>
                  </a:cubicBezTo>
                  <a:lnTo>
                    <a:pt x="97" y="5"/>
                  </a:lnTo>
                  <a:close/>
                  <a:moveTo>
                    <a:pt x="16" y="203"/>
                  </a:moveTo>
                  <a:lnTo>
                    <a:pt x="8" y="191"/>
                  </a:lnTo>
                  <a:lnTo>
                    <a:pt x="200" y="191"/>
                  </a:lnTo>
                  <a:lnTo>
                    <a:pt x="193" y="203"/>
                  </a:lnTo>
                  <a:lnTo>
                    <a:pt x="97" y="12"/>
                  </a:lnTo>
                  <a:lnTo>
                    <a:pt x="111" y="12"/>
                  </a:lnTo>
                  <a:lnTo>
                    <a:pt x="16" y="203"/>
                  </a:lnTo>
                  <a:close/>
                </a:path>
              </a:pathLst>
            </a:custGeom>
            <a:solidFill>
              <a:srgbClr val="7030A0"/>
            </a:solidFill>
            <a:ln w="6" cap="flat">
              <a:solidFill>
                <a:srgbClr val="7030A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787" name="Freeform 60"/>
            <p:cNvSpPr>
              <a:spLocks/>
            </p:cNvSpPr>
            <p:nvPr/>
          </p:nvSpPr>
          <p:spPr bwMode="auto">
            <a:xfrm>
              <a:off x="6510337" y="4589460"/>
              <a:ext cx="114300" cy="114300"/>
            </a:xfrm>
            <a:custGeom>
              <a:avLst/>
              <a:gdLst/>
              <a:ahLst/>
              <a:cxnLst>
                <a:cxn ang="0">
                  <a:pos x="36" y="0"/>
                </a:cxn>
                <a:cxn ang="0">
                  <a:pos x="72" y="72"/>
                </a:cxn>
                <a:cxn ang="0">
                  <a:pos x="0" y="72"/>
                </a:cxn>
                <a:cxn ang="0">
                  <a:pos x="36" y="0"/>
                </a:cxn>
              </a:cxnLst>
              <a:rect l="0" t="0" r="r" b="b"/>
              <a:pathLst>
                <a:path w="72" h="72">
                  <a:moveTo>
                    <a:pt x="36" y="0"/>
                  </a:moveTo>
                  <a:lnTo>
                    <a:pt x="72" y="72"/>
                  </a:lnTo>
                  <a:lnTo>
                    <a:pt x="0" y="72"/>
                  </a:lnTo>
                  <a:lnTo>
                    <a:pt x="36" y="0"/>
                  </a:lnTo>
                  <a:close/>
                </a:path>
              </a:pathLst>
            </a:custGeom>
            <a:solidFill>
              <a:srgbClr val="7030A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88" name="Freeform 61"/>
            <p:cNvSpPr>
              <a:spLocks noEditPoints="1"/>
            </p:cNvSpPr>
            <p:nvPr/>
          </p:nvSpPr>
          <p:spPr bwMode="auto">
            <a:xfrm>
              <a:off x="6505574" y="4584698"/>
              <a:ext cx="123825" cy="123825"/>
            </a:xfrm>
            <a:custGeom>
              <a:avLst/>
              <a:gdLst/>
              <a:ahLst/>
              <a:cxnLst>
                <a:cxn ang="0">
                  <a:pos x="97" y="4"/>
                </a:cxn>
                <a:cxn ang="0">
                  <a:pos x="104" y="0"/>
                </a:cxn>
                <a:cxn ang="0">
                  <a:pos x="112" y="4"/>
                </a:cxn>
                <a:cxn ang="0">
                  <a:pos x="207" y="195"/>
                </a:cxn>
                <a:cxn ang="0">
                  <a:pos x="207" y="203"/>
                </a:cxn>
                <a:cxn ang="0">
                  <a:pos x="200" y="207"/>
                </a:cxn>
                <a:cxn ang="0">
                  <a:pos x="9" y="207"/>
                </a:cxn>
                <a:cxn ang="0">
                  <a:pos x="2" y="203"/>
                </a:cxn>
                <a:cxn ang="0">
                  <a:pos x="2" y="195"/>
                </a:cxn>
                <a:cxn ang="0">
                  <a:pos x="97" y="4"/>
                </a:cxn>
                <a:cxn ang="0">
                  <a:pos x="16" y="202"/>
                </a:cxn>
                <a:cxn ang="0">
                  <a:pos x="9" y="191"/>
                </a:cxn>
                <a:cxn ang="0">
                  <a:pos x="200" y="191"/>
                </a:cxn>
                <a:cxn ang="0">
                  <a:pos x="193" y="202"/>
                </a:cxn>
                <a:cxn ang="0">
                  <a:pos x="97" y="11"/>
                </a:cxn>
                <a:cxn ang="0">
                  <a:pos x="112" y="11"/>
                </a:cxn>
                <a:cxn ang="0">
                  <a:pos x="16" y="202"/>
                </a:cxn>
              </a:cxnLst>
              <a:rect l="0" t="0" r="r" b="b"/>
              <a:pathLst>
                <a:path w="209" h="207">
                  <a:moveTo>
                    <a:pt x="97" y="4"/>
                  </a:moveTo>
                  <a:cubicBezTo>
                    <a:pt x="99" y="1"/>
                    <a:pt x="101" y="0"/>
                    <a:pt x="104" y="0"/>
                  </a:cubicBezTo>
                  <a:cubicBezTo>
                    <a:pt x="108" y="0"/>
                    <a:pt x="110" y="1"/>
                    <a:pt x="112" y="4"/>
                  </a:cubicBezTo>
                  <a:lnTo>
                    <a:pt x="207" y="195"/>
                  </a:lnTo>
                  <a:cubicBezTo>
                    <a:pt x="209" y="198"/>
                    <a:pt x="209" y="201"/>
                    <a:pt x="207" y="203"/>
                  </a:cubicBezTo>
                  <a:cubicBezTo>
                    <a:pt x="206" y="205"/>
                    <a:pt x="203" y="207"/>
                    <a:pt x="200" y="207"/>
                  </a:cubicBezTo>
                  <a:lnTo>
                    <a:pt x="9" y="207"/>
                  </a:lnTo>
                  <a:cubicBezTo>
                    <a:pt x="6" y="207"/>
                    <a:pt x="3" y="205"/>
                    <a:pt x="2" y="203"/>
                  </a:cubicBezTo>
                  <a:cubicBezTo>
                    <a:pt x="0" y="201"/>
                    <a:pt x="0" y="198"/>
                    <a:pt x="2" y="195"/>
                  </a:cubicBezTo>
                  <a:lnTo>
                    <a:pt x="97" y="4"/>
                  </a:lnTo>
                  <a:close/>
                  <a:moveTo>
                    <a:pt x="16" y="202"/>
                  </a:moveTo>
                  <a:lnTo>
                    <a:pt x="9" y="191"/>
                  </a:lnTo>
                  <a:lnTo>
                    <a:pt x="200" y="191"/>
                  </a:lnTo>
                  <a:lnTo>
                    <a:pt x="193" y="202"/>
                  </a:lnTo>
                  <a:lnTo>
                    <a:pt x="97" y="11"/>
                  </a:lnTo>
                  <a:lnTo>
                    <a:pt x="112" y="11"/>
                  </a:lnTo>
                  <a:lnTo>
                    <a:pt x="16" y="202"/>
                  </a:lnTo>
                  <a:close/>
                </a:path>
              </a:pathLst>
            </a:custGeom>
            <a:solidFill>
              <a:srgbClr val="7030A0"/>
            </a:solidFill>
            <a:ln w="6" cap="flat">
              <a:solidFill>
                <a:srgbClr val="7030A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789" name="Freeform 62"/>
            <p:cNvSpPr>
              <a:spLocks/>
            </p:cNvSpPr>
            <p:nvPr/>
          </p:nvSpPr>
          <p:spPr bwMode="auto">
            <a:xfrm>
              <a:off x="7270749" y="3762373"/>
              <a:ext cx="112713" cy="114300"/>
            </a:xfrm>
            <a:custGeom>
              <a:avLst/>
              <a:gdLst/>
              <a:ahLst/>
              <a:cxnLst>
                <a:cxn ang="0">
                  <a:pos x="35" y="0"/>
                </a:cxn>
                <a:cxn ang="0">
                  <a:pos x="71" y="72"/>
                </a:cxn>
                <a:cxn ang="0">
                  <a:pos x="0" y="72"/>
                </a:cxn>
                <a:cxn ang="0">
                  <a:pos x="35" y="0"/>
                </a:cxn>
              </a:cxnLst>
              <a:rect l="0" t="0" r="r" b="b"/>
              <a:pathLst>
                <a:path w="71" h="72">
                  <a:moveTo>
                    <a:pt x="35" y="0"/>
                  </a:moveTo>
                  <a:lnTo>
                    <a:pt x="71" y="72"/>
                  </a:lnTo>
                  <a:lnTo>
                    <a:pt x="0" y="72"/>
                  </a:lnTo>
                  <a:lnTo>
                    <a:pt x="35" y="0"/>
                  </a:lnTo>
                  <a:close/>
                </a:path>
              </a:pathLst>
            </a:custGeom>
            <a:solidFill>
              <a:srgbClr val="7030A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90" name="Freeform 63"/>
            <p:cNvSpPr>
              <a:spLocks noEditPoints="1"/>
            </p:cNvSpPr>
            <p:nvPr/>
          </p:nvSpPr>
          <p:spPr bwMode="auto">
            <a:xfrm>
              <a:off x="7264399" y="3757610"/>
              <a:ext cx="123825" cy="123825"/>
            </a:xfrm>
            <a:custGeom>
              <a:avLst/>
              <a:gdLst/>
              <a:ahLst/>
              <a:cxnLst>
                <a:cxn ang="0">
                  <a:pos x="97" y="4"/>
                </a:cxn>
                <a:cxn ang="0">
                  <a:pos x="104" y="0"/>
                </a:cxn>
                <a:cxn ang="0">
                  <a:pos x="111" y="4"/>
                </a:cxn>
                <a:cxn ang="0">
                  <a:pos x="207" y="195"/>
                </a:cxn>
                <a:cxn ang="0">
                  <a:pos x="207" y="203"/>
                </a:cxn>
                <a:cxn ang="0">
                  <a:pos x="200" y="207"/>
                </a:cxn>
                <a:cxn ang="0">
                  <a:pos x="9" y="207"/>
                </a:cxn>
                <a:cxn ang="0">
                  <a:pos x="2" y="203"/>
                </a:cxn>
                <a:cxn ang="0">
                  <a:pos x="1" y="195"/>
                </a:cxn>
                <a:cxn ang="0">
                  <a:pos x="97" y="4"/>
                </a:cxn>
                <a:cxn ang="0">
                  <a:pos x="16" y="202"/>
                </a:cxn>
                <a:cxn ang="0">
                  <a:pos x="9" y="191"/>
                </a:cxn>
                <a:cxn ang="0">
                  <a:pos x="200" y="191"/>
                </a:cxn>
                <a:cxn ang="0">
                  <a:pos x="193" y="202"/>
                </a:cxn>
                <a:cxn ang="0">
                  <a:pos x="97" y="11"/>
                </a:cxn>
                <a:cxn ang="0">
                  <a:pos x="111" y="11"/>
                </a:cxn>
                <a:cxn ang="0">
                  <a:pos x="16" y="202"/>
                </a:cxn>
              </a:cxnLst>
              <a:rect l="0" t="0" r="r" b="b"/>
              <a:pathLst>
                <a:path w="208" h="207">
                  <a:moveTo>
                    <a:pt x="97" y="4"/>
                  </a:moveTo>
                  <a:cubicBezTo>
                    <a:pt x="99" y="1"/>
                    <a:pt x="101" y="0"/>
                    <a:pt x="104" y="0"/>
                  </a:cubicBezTo>
                  <a:cubicBezTo>
                    <a:pt x="107" y="0"/>
                    <a:pt x="110" y="1"/>
                    <a:pt x="111" y="4"/>
                  </a:cubicBezTo>
                  <a:lnTo>
                    <a:pt x="207" y="195"/>
                  </a:lnTo>
                  <a:cubicBezTo>
                    <a:pt x="208" y="198"/>
                    <a:pt x="208" y="201"/>
                    <a:pt x="207" y="203"/>
                  </a:cubicBezTo>
                  <a:cubicBezTo>
                    <a:pt x="205" y="205"/>
                    <a:pt x="203" y="207"/>
                    <a:pt x="200" y="207"/>
                  </a:cubicBezTo>
                  <a:lnTo>
                    <a:pt x="9" y="207"/>
                  </a:lnTo>
                  <a:cubicBezTo>
                    <a:pt x="6" y="207"/>
                    <a:pt x="3" y="205"/>
                    <a:pt x="2" y="203"/>
                  </a:cubicBezTo>
                  <a:cubicBezTo>
                    <a:pt x="0" y="201"/>
                    <a:pt x="0" y="198"/>
                    <a:pt x="1" y="195"/>
                  </a:cubicBezTo>
                  <a:lnTo>
                    <a:pt x="97" y="4"/>
                  </a:lnTo>
                  <a:close/>
                  <a:moveTo>
                    <a:pt x="16" y="202"/>
                  </a:moveTo>
                  <a:lnTo>
                    <a:pt x="9" y="191"/>
                  </a:lnTo>
                  <a:lnTo>
                    <a:pt x="200" y="191"/>
                  </a:lnTo>
                  <a:lnTo>
                    <a:pt x="193" y="202"/>
                  </a:lnTo>
                  <a:lnTo>
                    <a:pt x="97" y="11"/>
                  </a:lnTo>
                  <a:lnTo>
                    <a:pt x="111" y="11"/>
                  </a:lnTo>
                  <a:lnTo>
                    <a:pt x="16" y="202"/>
                  </a:lnTo>
                  <a:close/>
                </a:path>
              </a:pathLst>
            </a:custGeom>
            <a:solidFill>
              <a:srgbClr val="7030A0"/>
            </a:solidFill>
            <a:ln w="6" cap="flat">
              <a:solidFill>
                <a:srgbClr val="7030A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791" name="Freeform 64"/>
            <p:cNvSpPr>
              <a:spLocks/>
            </p:cNvSpPr>
            <p:nvPr/>
          </p:nvSpPr>
          <p:spPr bwMode="auto">
            <a:xfrm>
              <a:off x="7761287" y="3443285"/>
              <a:ext cx="114300" cy="114300"/>
            </a:xfrm>
            <a:custGeom>
              <a:avLst/>
              <a:gdLst/>
              <a:ahLst/>
              <a:cxnLst>
                <a:cxn ang="0">
                  <a:pos x="36" y="0"/>
                </a:cxn>
                <a:cxn ang="0">
                  <a:pos x="72" y="72"/>
                </a:cxn>
                <a:cxn ang="0">
                  <a:pos x="0" y="72"/>
                </a:cxn>
                <a:cxn ang="0">
                  <a:pos x="36" y="0"/>
                </a:cxn>
              </a:cxnLst>
              <a:rect l="0" t="0" r="r" b="b"/>
              <a:pathLst>
                <a:path w="72" h="72">
                  <a:moveTo>
                    <a:pt x="36" y="0"/>
                  </a:moveTo>
                  <a:lnTo>
                    <a:pt x="72" y="72"/>
                  </a:lnTo>
                  <a:lnTo>
                    <a:pt x="0" y="72"/>
                  </a:lnTo>
                  <a:lnTo>
                    <a:pt x="36" y="0"/>
                  </a:lnTo>
                  <a:close/>
                </a:path>
              </a:pathLst>
            </a:custGeom>
            <a:solidFill>
              <a:srgbClr val="7030A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92" name="Freeform 65"/>
            <p:cNvSpPr>
              <a:spLocks noEditPoints="1"/>
            </p:cNvSpPr>
            <p:nvPr/>
          </p:nvSpPr>
          <p:spPr bwMode="auto">
            <a:xfrm>
              <a:off x="7756524" y="3438523"/>
              <a:ext cx="123825" cy="123825"/>
            </a:xfrm>
            <a:custGeom>
              <a:avLst/>
              <a:gdLst/>
              <a:ahLst/>
              <a:cxnLst>
                <a:cxn ang="0">
                  <a:pos x="97" y="5"/>
                </a:cxn>
                <a:cxn ang="0">
                  <a:pos x="104" y="0"/>
                </a:cxn>
                <a:cxn ang="0">
                  <a:pos x="111" y="5"/>
                </a:cxn>
                <a:cxn ang="0">
                  <a:pos x="207" y="196"/>
                </a:cxn>
                <a:cxn ang="0">
                  <a:pos x="206" y="204"/>
                </a:cxn>
                <a:cxn ang="0">
                  <a:pos x="200" y="208"/>
                </a:cxn>
                <a:cxn ang="0">
                  <a:pos x="8" y="208"/>
                </a:cxn>
                <a:cxn ang="0">
                  <a:pos x="1" y="204"/>
                </a:cxn>
                <a:cxn ang="0">
                  <a:pos x="1" y="196"/>
                </a:cxn>
                <a:cxn ang="0">
                  <a:pos x="97" y="5"/>
                </a:cxn>
                <a:cxn ang="0">
                  <a:pos x="15" y="203"/>
                </a:cxn>
                <a:cxn ang="0">
                  <a:pos x="8" y="192"/>
                </a:cxn>
                <a:cxn ang="0">
                  <a:pos x="200" y="192"/>
                </a:cxn>
                <a:cxn ang="0">
                  <a:pos x="192" y="203"/>
                </a:cxn>
                <a:cxn ang="0">
                  <a:pos x="97" y="12"/>
                </a:cxn>
                <a:cxn ang="0">
                  <a:pos x="111" y="12"/>
                </a:cxn>
                <a:cxn ang="0">
                  <a:pos x="15" y="203"/>
                </a:cxn>
              </a:cxnLst>
              <a:rect l="0" t="0" r="r" b="b"/>
              <a:pathLst>
                <a:path w="208" h="208">
                  <a:moveTo>
                    <a:pt x="97" y="5"/>
                  </a:moveTo>
                  <a:cubicBezTo>
                    <a:pt x="98" y="2"/>
                    <a:pt x="101" y="0"/>
                    <a:pt x="104" y="0"/>
                  </a:cubicBezTo>
                  <a:cubicBezTo>
                    <a:pt x="107" y="0"/>
                    <a:pt x="110" y="2"/>
                    <a:pt x="111" y="5"/>
                  </a:cubicBezTo>
                  <a:lnTo>
                    <a:pt x="207" y="196"/>
                  </a:lnTo>
                  <a:cubicBezTo>
                    <a:pt x="208" y="199"/>
                    <a:pt x="208" y="201"/>
                    <a:pt x="206" y="204"/>
                  </a:cubicBezTo>
                  <a:cubicBezTo>
                    <a:pt x="205" y="206"/>
                    <a:pt x="202" y="208"/>
                    <a:pt x="200" y="208"/>
                  </a:cubicBezTo>
                  <a:lnTo>
                    <a:pt x="8" y="208"/>
                  </a:lnTo>
                  <a:cubicBezTo>
                    <a:pt x="5" y="208"/>
                    <a:pt x="3" y="206"/>
                    <a:pt x="1" y="204"/>
                  </a:cubicBezTo>
                  <a:cubicBezTo>
                    <a:pt x="0" y="201"/>
                    <a:pt x="0" y="199"/>
                    <a:pt x="1" y="196"/>
                  </a:cubicBezTo>
                  <a:lnTo>
                    <a:pt x="97" y="5"/>
                  </a:lnTo>
                  <a:close/>
                  <a:moveTo>
                    <a:pt x="15" y="203"/>
                  </a:moveTo>
                  <a:lnTo>
                    <a:pt x="8" y="192"/>
                  </a:lnTo>
                  <a:lnTo>
                    <a:pt x="200" y="192"/>
                  </a:lnTo>
                  <a:lnTo>
                    <a:pt x="192" y="203"/>
                  </a:lnTo>
                  <a:lnTo>
                    <a:pt x="97" y="12"/>
                  </a:lnTo>
                  <a:lnTo>
                    <a:pt x="111" y="12"/>
                  </a:lnTo>
                  <a:lnTo>
                    <a:pt x="15" y="203"/>
                  </a:lnTo>
                  <a:close/>
                </a:path>
              </a:pathLst>
            </a:custGeom>
            <a:solidFill>
              <a:srgbClr val="7030A0"/>
            </a:solidFill>
            <a:ln w="6" cap="flat">
              <a:solidFill>
                <a:srgbClr val="7030A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793" name="Freeform 66"/>
            <p:cNvSpPr>
              <a:spLocks/>
            </p:cNvSpPr>
            <p:nvPr/>
          </p:nvSpPr>
          <p:spPr bwMode="auto">
            <a:xfrm>
              <a:off x="7950199" y="4148135"/>
              <a:ext cx="114300" cy="114300"/>
            </a:xfrm>
            <a:custGeom>
              <a:avLst/>
              <a:gdLst/>
              <a:ahLst/>
              <a:cxnLst>
                <a:cxn ang="0">
                  <a:pos x="36" y="0"/>
                </a:cxn>
                <a:cxn ang="0">
                  <a:pos x="72" y="72"/>
                </a:cxn>
                <a:cxn ang="0">
                  <a:pos x="0" y="72"/>
                </a:cxn>
                <a:cxn ang="0">
                  <a:pos x="36" y="0"/>
                </a:cxn>
              </a:cxnLst>
              <a:rect l="0" t="0" r="r" b="b"/>
              <a:pathLst>
                <a:path w="72" h="72">
                  <a:moveTo>
                    <a:pt x="36" y="0"/>
                  </a:moveTo>
                  <a:lnTo>
                    <a:pt x="72" y="72"/>
                  </a:lnTo>
                  <a:lnTo>
                    <a:pt x="0" y="72"/>
                  </a:lnTo>
                  <a:lnTo>
                    <a:pt x="36" y="0"/>
                  </a:lnTo>
                  <a:close/>
                </a:path>
              </a:pathLst>
            </a:custGeom>
            <a:solidFill>
              <a:srgbClr val="7030A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94" name="Freeform 67"/>
            <p:cNvSpPr>
              <a:spLocks noEditPoints="1"/>
            </p:cNvSpPr>
            <p:nvPr/>
          </p:nvSpPr>
          <p:spPr bwMode="auto">
            <a:xfrm>
              <a:off x="7945437" y="4143373"/>
              <a:ext cx="123825" cy="123825"/>
            </a:xfrm>
            <a:custGeom>
              <a:avLst/>
              <a:gdLst/>
              <a:ahLst/>
              <a:cxnLst>
                <a:cxn ang="0">
                  <a:pos x="97" y="5"/>
                </a:cxn>
                <a:cxn ang="0">
                  <a:pos x="105" y="0"/>
                </a:cxn>
                <a:cxn ang="0">
                  <a:pos x="112" y="5"/>
                </a:cxn>
                <a:cxn ang="0">
                  <a:pos x="207" y="196"/>
                </a:cxn>
                <a:cxn ang="0">
                  <a:pos x="207" y="204"/>
                </a:cxn>
                <a:cxn ang="0">
                  <a:pos x="200" y="208"/>
                </a:cxn>
                <a:cxn ang="0">
                  <a:pos x="9" y="208"/>
                </a:cxn>
                <a:cxn ang="0">
                  <a:pos x="2" y="204"/>
                </a:cxn>
                <a:cxn ang="0">
                  <a:pos x="2" y="196"/>
                </a:cxn>
                <a:cxn ang="0">
                  <a:pos x="97" y="5"/>
                </a:cxn>
                <a:cxn ang="0">
                  <a:pos x="16" y="203"/>
                </a:cxn>
                <a:cxn ang="0">
                  <a:pos x="9" y="192"/>
                </a:cxn>
                <a:cxn ang="0">
                  <a:pos x="200" y="192"/>
                </a:cxn>
                <a:cxn ang="0">
                  <a:pos x="193" y="203"/>
                </a:cxn>
                <a:cxn ang="0">
                  <a:pos x="97" y="12"/>
                </a:cxn>
                <a:cxn ang="0">
                  <a:pos x="112" y="12"/>
                </a:cxn>
                <a:cxn ang="0">
                  <a:pos x="16" y="203"/>
                </a:cxn>
              </a:cxnLst>
              <a:rect l="0" t="0" r="r" b="b"/>
              <a:pathLst>
                <a:path w="209" h="208">
                  <a:moveTo>
                    <a:pt x="97" y="5"/>
                  </a:moveTo>
                  <a:cubicBezTo>
                    <a:pt x="99" y="2"/>
                    <a:pt x="101" y="0"/>
                    <a:pt x="105" y="0"/>
                  </a:cubicBezTo>
                  <a:cubicBezTo>
                    <a:pt x="108" y="0"/>
                    <a:pt x="110" y="2"/>
                    <a:pt x="112" y="5"/>
                  </a:cubicBezTo>
                  <a:lnTo>
                    <a:pt x="207" y="196"/>
                  </a:lnTo>
                  <a:cubicBezTo>
                    <a:pt x="209" y="199"/>
                    <a:pt x="209" y="201"/>
                    <a:pt x="207" y="204"/>
                  </a:cubicBezTo>
                  <a:cubicBezTo>
                    <a:pt x="206" y="206"/>
                    <a:pt x="203" y="208"/>
                    <a:pt x="200" y="208"/>
                  </a:cubicBezTo>
                  <a:lnTo>
                    <a:pt x="9" y="208"/>
                  </a:lnTo>
                  <a:cubicBezTo>
                    <a:pt x="6" y="208"/>
                    <a:pt x="3" y="206"/>
                    <a:pt x="2" y="204"/>
                  </a:cubicBezTo>
                  <a:cubicBezTo>
                    <a:pt x="0" y="201"/>
                    <a:pt x="0" y="199"/>
                    <a:pt x="2" y="196"/>
                  </a:cubicBezTo>
                  <a:lnTo>
                    <a:pt x="97" y="5"/>
                  </a:lnTo>
                  <a:close/>
                  <a:moveTo>
                    <a:pt x="16" y="203"/>
                  </a:moveTo>
                  <a:lnTo>
                    <a:pt x="9" y="192"/>
                  </a:lnTo>
                  <a:lnTo>
                    <a:pt x="200" y="192"/>
                  </a:lnTo>
                  <a:lnTo>
                    <a:pt x="193" y="203"/>
                  </a:lnTo>
                  <a:lnTo>
                    <a:pt x="97" y="12"/>
                  </a:lnTo>
                  <a:lnTo>
                    <a:pt x="112" y="12"/>
                  </a:lnTo>
                  <a:lnTo>
                    <a:pt x="16" y="203"/>
                  </a:lnTo>
                  <a:close/>
                </a:path>
              </a:pathLst>
            </a:custGeom>
            <a:solidFill>
              <a:srgbClr val="7030A0"/>
            </a:solidFill>
            <a:ln w="6" cap="flat">
              <a:solidFill>
                <a:srgbClr val="7030A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795" name="Freeform 68"/>
            <p:cNvSpPr>
              <a:spLocks/>
            </p:cNvSpPr>
            <p:nvPr/>
          </p:nvSpPr>
          <p:spPr bwMode="auto">
            <a:xfrm>
              <a:off x="8047037" y="4918073"/>
              <a:ext cx="112713" cy="112713"/>
            </a:xfrm>
            <a:custGeom>
              <a:avLst/>
              <a:gdLst/>
              <a:ahLst/>
              <a:cxnLst>
                <a:cxn ang="0">
                  <a:pos x="36" y="0"/>
                </a:cxn>
                <a:cxn ang="0">
                  <a:pos x="71" y="71"/>
                </a:cxn>
                <a:cxn ang="0">
                  <a:pos x="0" y="71"/>
                </a:cxn>
                <a:cxn ang="0">
                  <a:pos x="36" y="0"/>
                </a:cxn>
              </a:cxnLst>
              <a:rect l="0" t="0" r="r" b="b"/>
              <a:pathLst>
                <a:path w="71" h="71">
                  <a:moveTo>
                    <a:pt x="36" y="0"/>
                  </a:moveTo>
                  <a:lnTo>
                    <a:pt x="71" y="71"/>
                  </a:lnTo>
                  <a:lnTo>
                    <a:pt x="0" y="71"/>
                  </a:lnTo>
                  <a:lnTo>
                    <a:pt x="36" y="0"/>
                  </a:lnTo>
                  <a:close/>
                </a:path>
              </a:pathLst>
            </a:custGeom>
            <a:solidFill>
              <a:srgbClr val="7030A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96" name="Freeform 69"/>
            <p:cNvSpPr>
              <a:spLocks noEditPoints="1"/>
            </p:cNvSpPr>
            <p:nvPr/>
          </p:nvSpPr>
          <p:spPr bwMode="auto">
            <a:xfrm>
              <a:off x="8042274" y="4913310"/>
              <a:ext cx="123825" cy="122238"/>
            </a:xfrm>
            <a:custGeom>
              <a:avLst/>
              <a:gdLst/>
              <a:ahLst/>
              <a:cxnLst>
                <a:cxn ang="0">
                  <a:pos x="97" y="4"/>
                </a:cxn>
                <a:cxn ang="0">
                  <a:pos x="104" y="0"/>
                </a:cxn>
                <a:cxn ang="0">
                  <a:pos x="111" y="4"/>
                </a:cxn>
                <a:cxn ang="0">
                  <a:pos x="207" y="196"/>
                </a:cxn>
                <a:cxn ang="0">
                  <a:pos x="206" y="203"/>
                </a:cxn>
                <a:cxn ang="0">
                  <a:pos x="199" y="207"/>
                </a:cxn>
                <a:cxn ang="0">
                  <a:pos x="8" y="207"/>
                </a:cxn>
                <a:cxn ang="0">
                  <a:pos x="1" y="203"/>
                </a:cxn>
                <a:cxn ang="0">
                  <a:pos x="1" y="196"/>
                </a:cxn>
                <a:cxn ang="0">
                  <a:pos x="97" y="4"/>
                </a:cxn>
                <a:cxn ang="0">
                  <a:pos x="15" y="203"/>
                </a:cxn>
                <a:cxn ang="0">
                  <a:pos x="8" y="191"/>
                </a:cxn>
                <a:cxn ang="0">
                  <a:pos x="199" y="191"/>
                </a:cxn>
                <a:cxn ang="0">
                  <a:pos x="192" y="203"/>
                </a:cxn>
                <a:cxn ang="0">
                  <a:pos x="97" y="12"/>
                </a:cxn>
                <a:cxn ang="0">
                  <a:pos x="111" y="12"/>
                </a:cxn>
                <a:cxn ang="0">
                  <a:pos x="15" y="203"/>
                </a:cxn>
              </a:cxnLst>
              <a:rect l="0" t="0" r="r" b="b"/>
              <a:pathLst>
                <a:path w="208" h="207">
                  <a:moveTo>
                    <a:pt x="97" y="4"/>
                  </a:moveTo>
                  <a:cubicBezTo>
                    <a:pt x="98" y="2"/>
                    <a:pt x="101" y="0"/>
                    <a:pt x="104" y="0"/>
                  </a:cubicBezTo>
                  <a:cubicBezTo>
                    <a:pt x="107" y="0"/>
                    <a:pt x="110" y="2"/>
                    <a:pt x="111" y="4"/>
                  </a:cubicBezTo>
                  <a:lnTo>
                    <a:pt x="207" y="196"/>
                  </a:lnTo>
                  <a:cubicBezTo>
                    <a:pt x="208" y="198"/>
                    <a:pt x="208" y="201"/>
                    <a:pt x="206" y="203"/>
                  </a:cubicBezTo>
                  <a:cubicBezTo>
                    <a:pt x="205" y="206"/>
                    <a:pt x="202" y="207"/>
                    <a:pt x="199" y="207"/>
                  </a:cubicBezTo>
                  <a:lnTo>
                    <a:pt x="8" y="207"/>
                  </a:lnTo>
                  <a:cubicBezTo>
                    <a:pt x="5" y="207"/>
                    <a:pt x="3" y="206"/>
                    <a:pt x="1" y="203"/>
                  </a:cubicBezTo>
                  <a:cubicBezTo>
                    <a:pt x="0" y="201"/>
                    <a:pt x="0" y="198"/>
                    <a:pt x="1" y="196"/>
                  </a:cubicBezTo>
                  <a:lnTo>
                    <a:pt x="97" y="4"/>
                  </a:lnTo>
                  <a:close/>
                  <a:moveTo>
                    <a:pt x="15" y="203"/>
                  </a:moveTo>
                  <a:lnTo>
                    <a:pt x="8" y="191"/>
                  </a:lnTo>
                  <a:lnTo>
                    <a:pt x="199" y="191"/>
                  </a:lnTo>
                  <a:lnTo>
                    <a:pt x="192" y="203"/>
                  </a:lnTo>
                  <a:lnTo>
                    <a:pt x="97" y="12"/>
                  </a:lnTo>
                  <a:lnTo>
                    <a:pt x="111" y="12"/>
                  </a:lnTo>
                  <a:lnTo>
                    <a:pt x="15" y="203"/>
                  </a:lnTo>
                  <a:close/>
                </a:path>
              </a:pathLst>
            </a:custGeom>
            <a:solidFill>
              <a:srgbClr val="7030A0"/>
            </a:solidFill>
            <a:ln w="6" cap="flat">
              <a:solidFill>
                <a:srgbClr val="7030A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797" name="Freeform 70"/>
            <p:cNvSpPr>
              <a:spLocks/>
            </p:cNvSpPr>
            <p:nvPr/>
          </p:nvSpPr>
          <p:spPr bwMode="auto">
            <a:xfrm>
              <a:off x="8153399" y="5129210"/>
              <a:ext cx="114300" cy="114300"/>
            </a:xfrm>
            <a:custGeom>
              <a:avLst/>
              <a:gdLst/>
              <a:ahLst/>
              <a:cxnLst>
                <a:cxn ang="0">
                  <a:pos x="36" y="0"/>
                </a:cxn>
                <a:cxn ang="0">
                  <a:pos x="72" y="72"/>
                </a:cxn>
                <a:cxn ang="0">
                  <a:pos x="0" y="72"/>
                </a:cxn>
                <a:cxn ang="0">
                  <a:pos x="36" y="0"/>
                </a:cxn>
              </a:cxnLst>
              <a:rect l="0" t="0" r="r" b="b"/>
              <a:pathLst>
                <a:path w="72" h="72">
                  <a:moveTo>
                    <a:pt x="36" y="0"/>
                  </a:moveTo>
                  <a:lnTo>
                    <a:pt x="72" y="72"/>
                  </a:lnTo>
                  <a:lnTo>
                    <a:pt x="0" y="72"/>
                  </a:lnTo>
                  <a:lnTo>
                    <a:pt x="36" y="0"/>
                  </a:lnTo>
                  <a:close/>
                </a:path>
              </a:pathLst>
            </a:custGeom>
            <a:solidFill>
              <a:srgbClr val="7030A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98" name="Freeform 71"/>
            <p:cNvSpPr>
              <a:spLocks noEditPoints="1"/>
            </p:cNvSpPr>
            <p:nvPr/>
          </p:nvSpPr>
          <p:spPr bwMode="auto">
            <a:xfrm>
              <a:off x="8148637" y="5124448"/>
              <a:ext cx="123825" cy="123825"/>
            </a:xfrm>
            <a:custGeom>
              <a:avLst/>
              <a:gdLst/>
              <a:ahLst/>
              <a:cxnLst>
                <a:cxn ang="0">
                  <a:pos x="97" y="5"/>
                </a:cxn>
                <a:cxn ang="0">
                  <a:pos x="104" y="0"/>
                </a:cxn>
                <a:cxn ang="0">
                  <a:pos x="111" y="5"/>
                </a:cxn>
                <a:cxn ang="0">
                  <a:pos x="207" y="196"/>
                </a:cxn>
                <a:cxn ang="0">
                  <a:pos x="206" y="204"/>
                </a:cxn>
                <a:cxn ang="0">
                  <a:pos x="199" y="207"/>
                </a:cxn>
                <a:cxn ang="0">
                  <a:pos x="8" y="207"/>
                </a:cxn>
                <a:cxn ang="0">
                  <a:pos x="1" y="204"/>
                </a:cxn>
                <a:cxn ang="0">
                  <a:pos x="1" y="196"/>
                </a:cxn>
                <a:cxn ang="0">
                  <a:pos x="97" y="5"/>
                </a:cxn>
                <a:cxn ang="0">
                  <a:pos x="15" y="203"/>
                </a:cxn>
                <a:cxn ang="0">
                  <a:pos x="8" y="191"/>
                </a:cxn>
                <a:cxn ang="0">
                  <a:pos x="199" y="191"/>
                </a:cxn>
                <a:cxn ang="0">
                  <a:pos x="192" y="203"/>
                </a:cxn>
                <a:cxn ang="0">
                  <a:pos x="97" y="12"/>
                </a:cxn>
                <a:cxn ang="0">
                  <a:pos x="111" y="12"/>
                </a:cxn>
                <a:cxn ang="0">
                  <a:pos x="15" y="203"/>
                </a:cxn>
              </a:cxnLst>
              <a:rect l="0" t="0" r="r" b="b"/>
              <a:pathLst>
                <a:path w="208" h="207">
                  <a:moveTo>
                    <a:pt x="97" y="5"/>
                  </a:moveTo>
                  <a:cubicBezTo>
                    <a:pt x="98" y="2"/>
                    <a:pt x="101" y="0"/>
                    <a:pt x="104" y="0"/>
                  </a:cubicBezTo>
                  <a:cubicBezTo>
                    <a:pt x="107" y="0"/>
                    <a:pt x="109" y="2"/>
                    <a:pt x="111" y="5"/>
                  </a:cubicBezTo>
                  <a:lnTo>
                    <a:pt x="207" y="196"/>
                  </a:lnTo>
                  <a:cubicBezTo>
                    <a:pt x="208" y="198"/>
                    <a:pt x="208" y="201"/>
                    <a:pt x="206" y="204"/>
                  </a:cubicBezTo>
                  <a:cubicBezTo>
                    <a:pt x="205" y="206"/>
                    <a:pt x="202" y="207"/>
                    <a:pt x="199" y="207"/>
                  </a:cubicBezTo>
                  <a:lnTo>
                    <a:pt x="8" y="207"/>
                  </a:lnTo>
                  <a:cubicBezTo>
                    <a:pt x="5" y="207"/>
                    <a:pt x="3" y="206"/>
                    <a:pt x="1" y="204"/>
                  </a:cubicBezTo>
                  <a:cubicBezTo>
                    <a:pt x="0" y="201"/>
                    <a:pt x="0" y="198"/>
                    <a:pt x="1" y="196"/>
                  </a:cubicBezTo>
                  <a:lnTo>
                    <a:pt x="97" y="5"/>
                  </a:lnTo>
                  <a:close/>
                  <a:moveTo>
                    <a:pt x="15" y="203"/>
                  </a:moveTo>
                  <a:lnTo>
                    <a:pt x="8" y="191"/>
                  </a:lnTo>
                  <a:lnTo>
                    <a:pt x="199" y="191"/>
                  </a:lnTo>
                  <a:lnTo>
                    <a:pt x="192" y="203"/>
                  </a:lnTo>
                  <a:lnTo>
                    <a:pt x="97" y="12"/>
                  </a:lnTo>
                  <a:lnTo>
                    <a:pt x="111" y="12"/>
                  </a:lnTo>
                  <a:lnTo>
                    <a:pt x="15" y="203"/>
                  </a:lnTo>
                  <a:close/>
                </a:path>
              </a:pathLst>
            </a:custGeom>
            <a:solidFill>
              <a:srgbClr val="7030A0"/>
            </a:solidFill>
            <a:ln w="6" cap="flat">
              <a:solidFill>
                <a:srgbClr val="7030A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799" name="Freeform 72"/>
            <p:cNvSpPr>
              <a:spLocks/>
            </p:cNvSpPr>
            <p:nvPr/>
          </p:nvSpPr>
          <p:spPr bwMode="auto">
            <a:xfrm>
              <a:off x="5386387" y="4297360"/>
              <a:ext cx="2324100" cy="1343025"/>
            </a:xfrm>
            <a:custGeom>
              <a:avLst/>
              <a:gdLst/>
              <a:ahLst/>
              <a:cxnLst>
                <a:cxn ang="0">
                  <a:pos x="283" y="2138"/>
                </a:cxn>
                <a:cxn ang="0">
                  <a:pos x="835" y="1935"/>
                </a:cxn>
                <a:cxn ang="0">
                  <a:pos x="1116" y="1724"/>
                </a:cxn>
                <a:cxn ang="0">
                  <a:pos x="1314" y="1397"/>
                </a:cxn>
                <a:cxn ang="0">
                  <a:pos x="1511" y="946"/>
                </a:cxn>
                <a:cxn ang="0">
                  <a:pos x="1766" y="573"/>
                </a:cxn>
                <a:cxn ang="0">
                  <a:pos x="2097" y="249"/>
                </a:cxn>
                <a:cxn ang="0">
                  <a:pos x="2376" y="56"/>
                </a:cxn>
                <a:cxn ang="0">
                  <a:pos x="2479" y="15"/>
                </a:cxn>
                <a:cxn ang="0">
                  <a:pos x="2573" y="0"/>
                </a:cxn>
                <a:cxn ang="0">
                  <a:pos x="2701" y="25"/>
                </a:cxn>
                <a:cxn ang="0">
                  <a:pos x="2784" y="68"/>
                </a:cxn>
                <a:cxn ang="0">
                  <a:pos x="3003" y="281"/>
                </a:cxn>
                <a:cxn ang="0">
                  <a:pos x="3166" y="511"/>
                </a:cxn>
                <a:cxn ang="0">
                  <a:pos x="3309" y="842"/>
                </a:cxn>
                <a:cxn ang="0">
                  <a:pos x="3457" y="1274"/>
                </a:cxn>
                <a:cxn ang="0">
                  <a:pos x="3529" y="1436"/>
                </a:cxn>
                <a:cxn ang="0">
                  <a:pos x="3592" y="1521"/>
                </a:cxn>
                <a:cxn ang="0">
                  <a:pos x="3634" y="1549"/>
                </a:cxn>
                <a:cxn ang="0">
                  <a:pos x="3726" y="1572"/>
                </a:cxn>
                <a:cxn ang="0">
                  <a:pos x="3860" y="1572"/>
                </a:cxn>
                <a:cxn ang="0">
                  <a:pos x="3905" y="1589"/>
                </a:cxn>
                <a:cxn ang="0">
                  <a:pos x="3859" y="1588"/>
                </a:cxn>
                <a:cxn ang="0">
                  <a:pos x="3723" y="1587"/>
                </a:cxn>
                <a:cxn ang="0">
                  <a:pos x="3629" y="1564"/>
                </a:cxn>
                <a:cxn ang="0">
                  <a:pos x="3580" y="1532"/>
                </a:cxn>
                <a:cxn ang="0">
                  <a:pos x="3514" y="1443"/>
                </a:cxn>
                <a:cxn ang="0">
                  <a:pos x="3442" y="1279"/>
                </a:cxn>
                <a:cxn ang="0">
                  <a:pos x="3294" y="847"/>
                </a:cxn>
                <a:cxn ang="0">
                  <a:pos x="3153" y="520"/>
                </a:cxn>
                <a:cxn ang="0">
                  <a:pos x="2990" y="292"/>
                </a:cxn>
                <a:cxn ang="0">
                  <a:pos x="2775" y="81"/>
                </a:cxn>
                <a:cxn ang="0">
                  <a:pos x="2698" y="40"/>
                </a:cxn>
                <a:cxn ang="0">
                  <a:pos x="2572" y="16"/>
                </a:cxn>
                <a:cxn ang="0">
                  <a:pos x="2482" y="30"/>
                </a:cxn>
                <a:cxn ang="0">
                  <a:pos x="2383" y="70"/>
                </a:cxn>
                <a:cxn ang="0">
                  <a:pos x="2108" y="260"/>
                </a:cxn>
                <a:cxn ang="0">
                  <a:pos x="1779" y="584"/>
                </a:cxn>
                <a:cxn ang="0">
                  <a:pos x="1526" y="953"/>
                </a:cxn>
                <a:cxn ang="0">
                  <a:pos x="1329" y="1404"/>
                </a:cxn>
                <a:cxn ang="0">
                  <a:pos x="1127" y="1735"/>
                </a:cxn>
                <a:cxn ang="0">
                  <a:pos x="842" y="1950"/>
                </a:cxn>
                <a:cxn ang="0">
                  <a:pos x="288" y="2153"/>
                </a:cxn>
                <a:cxn ang="0">
                  <a:pos x="2" y="2249"/>
                </a:cxn>
              </a:cxnLst>
              <a:rect l="0" t="0" r="r" b="b"/>
              <a:pathLst>
                <a:path w="3906" h="2256">
                  <a:moveTo>
                    <a:pt x="7" y="2239"/>
                  </a:moveTo>
                  <a:lnTo>
                    <a:pt x="143" y="2185"/>
                  </a:lnTo>
                  <a:lnTo>
                    <a:pt x="283" y="2138"/>
                  </a:lnTo>
                  <a:lnTo>
                    <a:pt x="567" y="2046"/>
                  </a:lnTo>
                  <a:lnTo>
                    <a:pt x="704" y="1995"/>
                  </a:lnTo>
                  <a:lnTo>
                    <a:pt x="835" y="1935"/>
                  </a:lnTo>
                  <a:lnTo>
                    <a:pt x="956" y="1863"/>
                  </a:lnTo>
                  <a:lnTo>
                    <a:pt x="1066" y="1775"/>
                  </a:lnTo>
                  <a:lnTo>
                    <a:pt x="1116" y="1724"/>
                  </a:lnTo>
                  <a:lnTo>
                    <a:pt x="1161" y="1667"/>
                  </a:lnTo>
                  <a:lnTo>
                    <a:pt x="1243" y="1539"/>
                  </a:lnTo>
                  <a:lnTo>
                    <a:pt x="1314" y="1397"/>
                  </a:lnTo>
                  <a:lnTo>
                    <a:pt x="1380" y="1246"/>
                  </a:lnTo>
                  <a:lnTo>
                    <a:pt x="1444" y="1094"/>
                  </a:lnTo>
                  <a:lnTo>
                    <a:pt x="1511" y="946"/>
                  </a:lnTo>
                  <a:lnTo>
                    <a:pt x="1585" y="808"/>
                  </a:lnTo>
                  <a:lnTo>
                    <a:pt x="1670" y="686"/>
                  </a:lnTo>
                  <a:lnTo>
                    <a:pt x="1766" y="573"/>
                  </a:lnTo>
                  <a:lnTo>
                    <a:pt x="1872" y="460"/>
                  </a:lnTo>
                  <a:lnTo>
                    <a:pt x="1983" y="351"/>
                  </a:lnTo>
                  <a:lnTo>
                    <a:pt x="2097" y="249"/>
                  </a:lnTo>
                  <a:lnTo>
                    <a:pt x="2211" y="159"/>
                  </a:lnTo>
                  <a:lnTo>
                    <a:pt x="2322" y="86"/>
                  </a:lnTo>
                  <a:lnTo>
                    <a:pt x="2376" y="56"/>
                  </a:lnTo>
                  <a:lnTo>
                    <a:pt x="2428" y="33"/>
                  </a:lnTo>
                  <a:lnTo>
                    <a:pt x="2478" y="15"/>
                  </a:lnTo>
                  <a:cubicBezTo>
                    <a:pt x="2478" y="15"/>
                    <a:pt x="2478" y="15"/>
                    <a:pt x="2479" y="15"/>
                  </a:cubicBezTo>
                  <a:lnTo>
                    <a:pt x="2526" y="5"/>
                  </a:lnTo>
                  <a:lnTo>
                    <a:pt x="2572" y="1"/>
                  </a:lnTo>
                  <a:cubicBezTo>
                    <a:pt x="2572" y="0"/>
                    <a:pt x="2573" y="0"/>
                    <a:pt x="2573" y="0"/>
                  </a:cubicBezTo>
                  <a:lnTo>
                    <a:pt x="2616" y="3"/>
                  </a:lnTo>
                  <a:cubicBezTo>
                    <a:pt x="2616" y="4"/>
                    <a:pt x="2617" y="4"/>
                    <a:pt x="2617" y="4"/>
                  </a:cubicBezTo>
                  <a:lnTo>
                    <a:pt x="2701" y="25"/>
                  </a:lnTo>
                  <a:cubicBezTo>
                    <a:pt x="2702" y="25"/>
                    <a:pt x="2703" y="25"/>
                    <a:pt x="2703" y="25"/>
                  </a:cubicBezTo>
                  <a:lnTo>
                    <a:pt x="2783" y="67"/>
                  </a:lnTo>
                  <a:cubicBezTo>
                    <a:pt x="2784" y="68"/>
                    <a:pt x="2784" y="68"/>
                    <a:pt x="2784" y="68"/>
                  </a:cubicBezTo>
                  <a:lnTo>
                    <a:pt x="2859" y="126"/>
                  </a:lnTo>
                  <a:lnTo>
                    <a:pt x="2933" y="199"/>
                  </a:lnTo>
                  <a:lnTo>
                    <a:pt x="3003" y="281"/>
                  </a:lnTo>
                  <a:lnTo>
                    <a:pt x="3070" y="370"/>
                  </a:lnTo>
                  <a:lnTo>
                    <a:pt x="3135" y="461"/>
                  </a:lnTo>
                  <a:lnTo>
                    <a:pt x="3166" y="511"/>
                  </a:lnTo>
                  <a:lnTo>
                    <a:pt x="3197" y="568"/>
                  </a:lnTo>
                  <a:lnTo>
                    <a:pt x="3255" y="697"/>
                  </a:lnTo>
                  <a:lnTo>
                    <a:pt x="3309" y="842"/>
                  </a:lnTo>
                  <a:lnTo>
                    <a:pt x="3360" y="991"/>
                  </a:lnTo>
                  <a:lnTo>
                    <a:pt x="3409" y="1138"/>
                  </a:lnTo>
                  <a:lnTo>
                    <a:pt x="3457" y="1274"/>
                  </a:lnTo>
                  <a:lnTo>
                    <a:pt x="3481" y="1335"/>
                  </a:lnTo>
                  <a:lnTo>
                    <a:pt x="3505" y="1389"/>
                  </a:lnTo>
                  <a:lnTo>
                    <a:pt x="3529" y="1436"/>
                  </a:lnTo>
                  <a:lnTo>
                    <a:pt x="3552" y="1475"/>
                  </a:lnTo>
                  <a:lnTo>
                    <a:pt x="3551" y="1474"/>
                  </a:lnTo>
                  <a:lnTo>
                    <a:pt x="3592" y="1521"/>
                  </a:lnTo>
                  <a:lnTo>
                    <a:pt x="3591" y="1520"/>
                  </a:lnTo>
                  <a:lnTo>
                    <a:pt x="3636" y="1550"/>
                  </a:lnTo>
                  <a:lnTo>
                    <a:pt x="3634" y="1549"/>
                  </a:lnTo>
                  <a:lnTo>
                    <a:pt x="3680" y="1565"/>
                  </a:lnTo>
                  <a:lnTo>
                    <a:pt x="3679" y="1565"/>
                  </a:lnTo>
                  <a:lnTo>
                    <a:pt x="3726" y="1572"/>
                  </a:lnTo>
                  <a:lnTo>
                    <a:pt x="3724" y="1571"/>
                  </a:lnTo>
                  <a:lnTo>
                    <a:pt x="3817" y="1571"/>
                  </a:lnTo>
                  <a:lnTo>
                    <a:pt x="3860" y="1572"/>
                  </a:lnTo>
                  <a:cubicBezTo>
                    <a:pt x="3860" y="1572"/>
                    <a:pt x="3861" y="1573"/>
                    <a:pt x="3861" y="1573"/>
                  </a:cubicBezTo>
                  <a:lnTo>
                    <a:pt x="3899" y="1580"/>
                  </a:lnTo>
                  <a:cubicBezTo>
                    <a:pt x="3903" y="1580"/>
                    <a:pt x="3906" y="1585"/>
                    <a:pt x="3905" y="1589"/>
                  </a:cubicBezTo>
                  <a:cubicBezTo>
                    <a:pt x="3905" y="1593"/>
                    <a:pt x="3900" y="1596"/>
                    <a:pt x="3896" y="1595"/>
                  </a:cubicBezTo>
                  <a:lnTo>
                    <a:pt x="3858" y="1588"/>
                  </a:lnTo>
                  <a:lnTo>
                    <a:pt x="3859" y="1588"/>
                  </a:lnTo>
                  <a:lnTo>
                    <a:pt x="3817" y="1587"/>
                  </a:lnTo>
                  <a:lnTo>
                    <a:pt x="3724" y="1587"/>
                  </a:lnTo>
                  <a:cubicBezTo>
                    <a:pt x="3724" y="1587"/>
                    <a:pt x="3724" y="1587"/>
                    <a:pt x="3723" y="1587"/>
                  </a:cubicBezTo>
                  <a:lnTo>
                    <a:pt x="3676" y="1580"/>
                  </a:lnTo>
                  <a:cubicBezTo>
                    <a:pt x="3676" y="1580"/>
                    <a:pt x="3675" y="1580"/>
                    <a:pt x="3675" y="1580"/>
                  </a:cubicBezTo>
                  <a:lnTo>
                    <a:pt x="3629" y="1564"/>
                  </a:lnTo>
                  <a:cubicBezTo>
                    <a:pt x="3628" y="1564"/>
                    <a:pt x="3628" y="1564"/>
                    <a:pt x="3627" y="1563"/>
                  </a:cubicBezTo>
                  <a:lnTo>
                    <a:pt x="3582" y="1533"/>
                  </a:lnTo>
                  <a:cubicBezTo>
                    <a:pt x="3581" y="1533"/>
                    <a:pt x="3581" y="1532"/>
                    <a:pt x="3580" y="1532"/>
                  </a:cubicBezTo>
                  <a:lnTo>
                    <a:pt x="3539" y="1485"/>
                  </a:lnTo>
                  <a:cubicBezTo>
                    <a:pt x="3539" y="1484"/>
                    <a:pt x="3539" y="1484"/>
                    <a:pt x="3539" y="1484"/>
                  </a:cubicBezTo>
                  <a:lnTo>
                    <a:pt x="3514" y="1443"/>
                  </a:lnTo>
                  <a:lnTo>
                    <a:pt x="3490" y="1396"/>
                  </a:lnTo>
                  <a:lnTo>
                    <a:pt x="3466" y="1340"/>
                  </a:lnTo>
                  <a:lnTo>
                    <a:pt x="3442" y="1279"/>
                  </a:lnTo>
                  <a:lnTo>
                    <a:pt x="3394" y="1143"/>
                  </a:lnTo>
                  <a:lnTo>
                    <a:pt x="3345" y="996"/>
                  </a:lnTo>
                  <a:lnTo>
                    <a:pt x="3294" y="847"/>
                  </a:lnTo>
                  <a:lnTo>
                    <a:pt x="3240" y="704"/>
                  </a:lnTo>
                  <a:lnTo>
                    <a:pt x="3182" y="575"/>
                  </a:lnTo>
                  <a:lnTo>
                    <a:pt x="3153" y="520"/>
                  </a:lnTo>
                  <a:lnTo>
                    <a:pt x="3122" y="470"/>
                  </a:lnTo>
                  <a:lnTo>
                    <a:pt x="3057" y="379"/>
                  </a:lnTo>
                  <a:lnTo>
                    <a:pt x="2990" y="292"/>
                  </a:lnTo>
                  <a:lnTo>
                    <a:pt x="2922" y="210"/>
                  </a:lnTo>
                  <a:lnTo>
                    <a:pt x="2850" y="139"/>
                  </a:lnTo>
                  <a:lnTo>
                    <a:pt x="2775" y="81"/>
                  </a:lnTo>
                  <a:lnTo>
                    <a:pt x="2776" y="82"/>
                  </a:lnTo>
                  <a:lnTo>
                    <a:pt x="2696" y="40"/>
                  </a:lnTo>
                  <a:lnTo>
                    <a:pt x="2698" y="40"/>
                  </a:lnTo>
                  <a:lnTo>
                    <a:pt x="2614" y="19"/>
                  </a:lnTo>
                  <a:lnTo>
                    <a:pt x="2615" y="19"/>
                  </a:lnTo>
                  <a:lnTo>
                    <a:pt x="2572" y="16"/>
                  </a:lnTo>
                  <a:lnTo>
                    <a:pt x="2573" y="16"/>
                  </a:lnTo>
                  <a:lnTo>
                    <a:pt x="2529" y="20"/>
                  </a:lnTo>
                  <a:lnTo>
                    <a:pt x="2482" y="30"/>
                  </a:lnTo>
                  <a:lnTo>
                    <a:pt x="2483" y="30"/>
                  </a:lnTo>
                  <a:lnTo>
                    <a:pt x="2435" y="48"/>
                  </a:lnTo>
                  <a:lnTo>
                    <a:pt x="2383" y="70"/>
                  </a:lnTo>
                  <a:lnTo>
                    <a:pt x="2331" y="99"/>
                  </a:lnTo>
                  <a:lnTo>
                    <a:pt x="2220" y="172"/>
                  </a:lnTo>
                  <a:lnTo>
                    <a:pt x="2108" y="260"/>
                  </a:lnTo>
                  <a:lnTo>
                    <a:pt x="1994" y="362"/>
                  </a:lnTo>
                  <a:lnTo>
                    <a:pt x="1883" y="471"/>
                  </a:lnTo>
                  <a:lnTo>
                    <a:pt x="1779" y="584"/>
                  </a:lnTo>
                  <a:lnTo>
                    <a:pt x="1683" y="695"/>
                  </a:lnTo>
                  <a:lnTo>
                    <a:pt x="1600" y="815"/>
                  </a:lnTo>
                  <a:lnTo>
                    <a:pt x="1526" y="953"/>
                  </a:lnTo>
                  <a:lnTo>
                    <a:pt x="1459" y="1101"/>
                  </a:lnTo>
                  <a:lnTo>
                    <a:pt x="1395" y="1253"/>
                  </a:lnTo>
                  <a:lnTo>
                    <a:pt x="1329" y="1404"/>
                  </a:lnTo>
                  <a:lnTo>
                    <a:pt x="1256" y="1548"/>
                  </a:lnTo>
                  <a:lnTo>
                    <a:pt x="1174" y="1677"/>
                  </a:lnTo>
                  <a:lnTo>
                    <a:pt x="1127" y="1735"/>
                  </a:lnTo>
                  <a:lnTo>
                    <a:pt x="1076" y="1788"/>
                  </a:lnTo>
                  <a:lnTo>
                    <a:pt x="965" y="1876"/>
                  </a:lnTo>
                  <a:lnTo>
                    <a:pt x="842" y="1950"/>
                  </a:lnTo>
                  <a:lnTo>
                    <a:pt x="709" y="2010"/>
                  </a:lnTo>
                  <a:lnTo>
                    <a:pt x="572" y="2061"/>
                  </a:lnTo>
                  <a:lnTo>
                    <a:pt x="288" y="2153"/>
                  </a:lnTo>
                  <a:lnTo>
                    <a:pt x="148" y="2200"/>
                  </a:lnTo>
                  <a:lnTo>
                    <a:pt x="12" y="2254"/>
                  </a:lnTo>
                  <a:cubicBezTo>
                    <a:pt x="8" y="2256"/>
                    <a:pt x="4" y="2254"/>
                    <a:pt x="2" y="2249"/>
                  </a:cubicBezTo>
                  <a:cubicBezTo>
                    <a:pt x="0" y="2245"/>
                    <a:pt x="2" y="2241"/>
                    <a:pt x="7" y="2239"/>
                  </a:cubicBezTo>
                  <a:close/>
                </a:path>
              </a:pathLst>
            </a:custGeom>
            <a:solidFill>
              <a:srgbClr val="F79646"/>
            </a:solidFill>
            <a:ln w="6" cap="flat">
              <a:solidFill>
                <a:srgbClr val="F79646"/>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800" name="Freeform 73"/>
            <p:cNvSpPr>
              <a:spLocks/>
            </p:cNvSpPr>
            <p:nvPr/>
          </p:nvSpPr>
          <p:spPr bwMode="auto">
            <a:xfrm>
              <a:off x="5333999" y="5576885"/>
              <a:ext cx="114300" cy="114300"/>
            </a:xfrm>
            <a:custGeom>
              <a:avLst/>
              <a:gdLst/>
              <a:ahLst/>
              <a:cxnLst>
                <a:cxn ang="0">
                  <a:pos x="36" y="72"/>
                </a:cxn>
                <a:cxn ang="0">
                  <a:pos x="0" y="36"/>
                </a:cxn>
                <a:cxn ang="0">
                  <a:pos x="36" y="0"/>
                </a:cxn>
                <a:cxn ang="0">
                  <a:pos x="72" y="36"/>
                </a:cxn>
                <a:cxn ang="0">
                  <a:pos x="36" y="72"/>
                </a:cxn>
              </a:cxnLst>
              <a:rect l="0" t="0" r="r" b="b"/>
              <a:pathLst>
                <a:path w="72" h="72">
                  <a:moveTo>
                    <a:pt x="36" y="72"/>
                  </a:moveTo>
                  <a:lnTo>
                    <a:pt x="0" y="36"/>
                  </a:lnTo>
                  <a:lnTo>
                    <a:pt x="36" y="0"/>
                  </a:lnTo>
                  <a:lnTo>
                    <a:pt x="72" y="36"/>
                  </a:lnTo>
                  <a:lnTo>
                    <a:pt x="36" y="72"/>
                  </a:lnTo>
                  <a:close/>
                </a:path>
              </a:pathLst>
            </a:custGeom>
            <a:solidFill>
              <a:srgbClr val="F79646"/>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801" name="Freeform 74"/>
            <p:cNvSpPr>
              <a:spLocks noEditPoints="1"/>
            </p:cNvSpPr>
            <p:nvPr/>
          </p:nvSpPr>
          <p:spPr bwMode="auto">
            <a:xfrm>
              <a:off x="5329237" y="5572123"/>
              <a:ext cx="123825" cy="123825"/>
            </a:xfrm>
            <a:custGeom>
              <a:avLst/>
              <a:gdLst/>
              <a:ahLst/>
              <a:cxnLst>
                <a:cxn ang="0">
                  <a:pos x="110" y="206"/>
                </a:cxn>
                <a:cxn ang="0">
                  <a:pos x="99" y="206"/>
                </a:cxn>
                <a:cxn ang="0">
                  <a:pos x="3" y="110"/>
                </a:cxn>
                <a:cxn ang="0">
                  <a:pos x="3" y="99"/>
                </a:cxn>
                <a:cxn ang="0">
                  <a:pos x="99" y="3"/>
                </a:cxn>
                <a:cxn ang="0">
                  <a:pos x="110" y="3"/>
                </a:cxn>
                <a:cxn ang="0">
                  <a:pos x="206" y="99"/>
                </a:cxn>
                <a:cxn ang="0">
                  <a:pos x="206" y="110"/>
                </a:cxn>
                <a:cxn ang="0">
                  <a:pos x="110" y="206"/>
                </a:cxn>
                <a:cxn ang="0">
                  <a:pos x="195" y="99"/>
                </a:cxn>
                <a:cxn ang="0">
                  <a:pos x="195" y="110"/>
                </a:cxn>
                <a:cxn ang="0">
                  <a:pos x="99" y="14"/>
                </a:cxn>
                <a:cxn ang="0">
                  <a:pos x="110" y="14"/>
                </a:cxn>
                <a:cxn ang="0">
                  <a:pos x="14" y="110"/>
                </a:cxn>
                <a:cxn ang="0">
                  <a:pos x="14" y="99"/>
                </a:cxn>
                <a:cxn ang="0">
                  <a:pos x="110" y="195"/>
                </a:cxn>
                <a:cxn ang="0">
                  <a:pos x="99" y="195"/>
                </a:cxn>
                <a:cxn ang="0">
                  <a:pos x="195" y="99"/>
                </a:cxn>
              </a:cxnLst>
              <a:rect l="0" t="0" r="r" b="b"/>
              <a:pathLst>
                <a:path w="209" h="209">
                  <a:moveTo>
                    <a:pt x="110" y="206"/>
                  </a:moveTo>
                  <a:cubicBezTo>
                    <a:pt x="107" y="209"/>
                    <a:pt x="102" y="209"/>
                    <a:pt x="99" y="206"/>
                  </a:cubicBezTo>
                  <a:lnTo>
                    <a:pt x="3" y="110"/>
                  </a:lnTo>
                  <a:cubicBezTo>
                    <a:pt x="0" y="107"/>
                    <a:pt x="0" y="102"/>
                    <a:pt x="3" y="99"/>
                  </a:cubicBezTo>
                  <a:lnTo>
                    <a:pt x="99" y="3"/>
                  </a:lnTo>
                  <a:cubicBezTo>
                    <a:pt x="102" y="0"/>
                    <a:pt x="107" y="0"/>
                    <a:pt x="110" y="3"/>
                  </a:cubicBezTo>
                  <a:lnTo>
                    <a:pt x="206" y="99"/>
                  </a:lnTo>
                  <a:cubicBezTo>
                    <a:pt x="209" y="102"/>
                    <a:pt x="209" y="107"/>
                    <a:pt x="206" y="110"/>
                  </a:cubicBezTo>
                  <a:lnTo>
                    <a:pt x="110" y="206"/>
                  </a:lnTo>
                  <a:close/>
                  <a:moveTo>
                    <a:pt x="195" y="99"/>
                  </a:moveTo>
                  <a:lnTo>
                    <a:pt x="195" y="110"/>
                  </a:lnTo>
                  <a:lnTo>
                    <a:pt x="99" y="14"/>
                  </a:lnTo>
                  <a:lnTo>
                    <a:pt x="110" y="14"/>
                  </a:lnTo>
                  <a:lnTo>
                    <a:pt x="14" y="110"/>
                  </a:lnTo>
                  <a:lnTo>
                    <a:pt x="14" y="99"/>
                  </a:lnTo>
                  <a:lnTo>
                    <a:pt x="110" y="195"/>
                  </a:lnTo>
                  <a:lnTo>
                    <a:pt x="99" y="195"/>
                  </a:lnTo>
                  <a:lnTo>
                    <a:pt x="195" y="99"/>
                  </a:lnTo>
                  <a:close/>
                </a:path>
              </a:pathLst>
            </a:custGeom>
            <a:solidFill>
              <a:srgbClr val="F79646"/>
            </a:solidFill>
            <a:ln w="6" cap="flat">
              <a:solidFill>
                <a:srgbClr val="F79646"/>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815" name="Freeform 75"/>
            <p:cNvSpPr>
              <a:spLocks/>
            </p:cNvSpPr>
            <p:nvPr/>
          </p:nvSpPr>
          <p:spPr bwMode="auto">
            <a:xfrm>
              <a:off x="5965824" y="5302248"/>
              <a:ext cx="114300" cy="112713"/>
            </a:xfrm>
            <a:custGeom>
              <a:avLst/>
              <a:gdLst/>
              <a:ahLst/>
              <a:cxnLst>
                <a:cxn ang="0">
                  <a:pos x="36" y="71"/>
                </a:cxn>
                <a:cxn ang="0">
                  <a:pos x="0" y="36"/>
                </a:cxn>
                <a:cxn ang="0">
                  <a:pos x="36" y="0"/>
                </a:cxn>
                <a:cxn ang="0">
                  <a:pos x="72" y="36"/>
                </a:cxn>
                <a:cxn ang="0">
                  <a:pos x="36" y="71"/>
                </a:cxn>
              </a:cxnLst>
              <a:rect l="0" t="0" r="r" b="b"/>
              <a:pathLst>
                <a:path w="72" h="71">
                  <a:moveTo>
                    <a:pt x="36" y="71"/>
                  </a:moveTo>
                  <a:lnTo>
                    <a:pt x="0" y="36"/>
                  </a:lnTo>
                  <a:lnTo>
                    <a:pt x="36" y="0"/>
                  </a:lnTo>
                  <a:lnTo>
                    <a:pt x="72" y="36"/>
                  </a:lnTo>
                  <a:lnTo>
                    <a:pt x="36" y="71"/>
                  </a:lnTo>
                  <a:close/>
                </a:path>
              </a:pathLst>
            </a:custGeom>
            <a:solidFill>
              <a:srgbClr val="F79646"/>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816" name="Freeform 76"/>
            <p:cNvSpPr>
              <a:spLocks noEditPoints="1"/>
            </p:cNvSpPr>
            <p:nvPr/>
          </p:nvSpPr>
          <p:spPr bwMode="auto">
            <a:xfrm>
              <a:off x="5961062" y="5295898"/>
              <a:ext cx="123825" cy="125413"/>
            </a:xfrm>
            <a:custGeom>
              <a:avLst/>
              <a:gdLst/>
              <a:ahLst/>
              <a:cxnLst>
                <a:cxn ang="0">
                  <a:pos x="110" y="206"/>
                </a:cxn>
                <a:cxn ang="0">
                  <a:pos x="99" y="206"/>
                </a:cxn>
                <a:cxn ang="0">
                  <a:pos x="3" y="110"/>
                </a:cxn>
                <a:cxn ang="0">
                  <a:pos x="3" y="99"/>
                </a:cxn>
                <a:cxn ang="0">
                  <a:pos x="99" y="3"/>
                </a:cxn>
                <a:cxn ang="0">
                  <a:pos x="110" y="3"/>
                </a:cxn>
                <a:cxn ang="0">
                  <a:pos x="206" y="99"/>
                </a:cxn>
                <a:cxn ang="0">
                  <a:pos x="206" y="110"/>
                </a:cxn>
                <a:cxn ang="0">
                  <a:pos x="110" y="206"/>
                </a:cxn>
                <a:cxn ang="0">
                  <a:pos x="195" y="99"/>
                </a:cxn>
                <a:cxn ang="0">
                  <a:pos x="195" y="110"/>
                </a:cxn>
                <a:cxn ang="0">
                  <a:pos x="99" y="14"/>
                </a:cxn>
                <a:cxn ang="0">
                  <a:pos x="110" y="14"/>
                </a:cxn>
                <a:cxn ang="0">
                  <a:pos x="15" y="110"/>
                </a:cxn>
                <a:cxn ang="0">
                  <a:pos x="15" y="99"/>
                </a:cxn>
                <a:cxn ang="0">
                  <a:pos x="110" y="195"/>
                </a:cxn>
                <a:cxn ang="0">
                  <a:pos x="99" y="195"/>
                </a:cxn>
                <a:cxn ang="0">
                  <a:pos x="195" y="99"/>
                </a:cxn>
              </a:cxnLst>
              <a:rect l="0" t="0" r="r" b="b"/>
              <a:pathLst>
                <a:path w="209" h="209">
                  <a:moveTo>
                    <a:pt x="110" y="206"/>
                  </a:moveTo>
                  <a:cubicBezTo>
                    <a:pt x="107" y="209"/>
                    <a:pt x="102" y="209"/>
                    <a:pt x="99" y="206"/>
                  </a:cubicBezTo>
                  <a:lnTo>
                    <a:pt x="3" y="110"/>
                  </a:lnTo>
                  <a:cubicBezTo>
                    <a:pt x="0" y="107"/>
                    <a:pt x="0" y="102"/>
                    <a:pt x="3" y="99"/>
                  </a:cubicBezTo>
                  <a:lnTo>
                    <a:pt x="99" y="3"/>
                  </a:lnTo>
                  <a:cubicBezTo>
                    <a:pt x="102" y="0"/>
                    <a:pt x="107" y="0"/>
                    <a:pt x="110" y="3"/>
                  </a:cubicBezTo>
                  <a:lnTo>
                    <a:pt x="206" y="99"/>
                  </a:lnTo>
                  <a:cubicBezTo>
                    <a:pt x="209" y="102"/>
                    <a:pt x="209" y="107"/>
                    <a:pt x="206" y="110"/>
                  </a:cubicBezTo>
                  <a:lnTo>
                    <a:pt x="110" y="206"/>
                  </a:lnTo>
                  <a:close/>
                  <a:moveTo>
                    <a:pt x="195" y="99"/>
                  </a:moveTo>
                  <a:lnTo>
                    <a:pt x="195" y="110"/>
                  </a:lnTo>
                  <a:lnTo>
                    <a:pt x="99" y="14"/>
                  </a:lnTo>
                  <a:lnTo>
                    <a:pt x="110" y="14"/>
                  </a:lnTo>
                  <a:lnTo>
                    <a:pt x="15" y="110"/>
                  </a:lnTo>
                  <a:lnTo>
                    <a:pt x="15" y="99"/>
                  </a:lnTo>
                  <a:lnTo>
                    <a:pt x="110" y="195"/>
                  </a:lnTo>
                  <a:lnTo>
                    <a:pt x="99" y="195"/>
                  </a:lnTo>
                  <a:lnTo>
                    <a:pt x="195" y="99"/>
                  </a:lnTo>
                  <a:close/>
                </a:path>
              </a:pathLst>
            </a:custGeom>
            <a:solidFill>
              <a:srgbClr val="F79646"/>
            </a:solidFill>
            <a:ln w="6" cap="flat">
              <a:solidFill>
                <a:srgbClr val="F79646"/>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817" name="Freeform 77"/>
            <p:cNvSpPr>
              <a:spLocks/>
            </p:cNvSpPr>
            <p:nvPr/>
          </p:nvSpPr>
          <p:spPr bwMode="auto">
            <a:xfrm>
              <a:off x="6326187" y="4654548"/>
              <a:ext cx="114300" cy="114300"/>
            </a:xfrm>
            <a:custGeom>
              <a:avLst/>
              <a:gdLst/>
              <a:ahLst/>
              <a:cxnLst>
                <a:cxn ang="0">
                  <a:pos x="36" y="72"/>
                </a:cxn>
                <a:cxn ang="0">
                  <a:pos x="0" y="36"/>
                </a:cxn>
                <a:cxn ang="0">
                  <a:pos x="36" y="0"/>
                </a:cxn>
                <a:cxn ang="0">
                  <a:pos x="72" y="36"/>
                </a:cxn>
                <a:cxn ang="0">
                  <a:pos x="36" y="72"/>
                </a:cxn>
              </a:cxnLst>
              <a:rect l="0" t="0" r="r" b="b"/>
              <a:pathLst>
                <a:path w="72" h="72">
                  <a:moveTo>
                    <a:pt x="36" y="72"/>
                  </a:moveTo>
                  <a:lnTo>
                    <a:pt x="0" y="36"/>
                  </a:lnTo>
                  <a:lnTo>
                    <a:pt x="36" y="0"/>
                  </a:lnTo>
                  <a:lnTo>
                    <a:pt x="72" y="36"/>
                  </a:lnTo>
                  <a:lnTo>
                    <a:pt x="36" y="72"/>
                  </a:lnTo>
                  <a:close/>
                </a:path>
              </a:pathLst>
            </a:custGeom>
            <a:solidFill>
              <a:srgbClr val="F79646"/>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818" name="Freeform 78"/>
            <p:cNvSpPr>
              <a:spLocks noEditPoints="1"/>
            </p:cNvSpPr>
            <p:nvPr/>
          </p:nvSpPr>
          <p:spPr bwMode="auto">
            <a:xfrm>
              <a:off x="6321424" y="4649785"/>
              <a:ext cx="123825" cy="125413"/>
            </a:xfrm>
            <a:custGeom>
              <a:avLst/>
              <a:gdLst/>
              <a:ahLst/>
              <a:cxnLst>
                <a:cxn ang="0">
                  <a:pos x="111" y="207"/>
                </a:cxn>
                <a:cxn ang="0">
                  <a:pos x="99" y="207"/>
                </a:cxn>
                <a:cxn ang="0">
                  <a:pos x="3" y="111"/>
                </a:cxn>
                <a:cxn ang="0">
                  <a:pos x="3" y="100"/>
                </a:cxn>
                <a:cxn ang="0">
                  <a:pos x="99" y="4"/>
                </a:cxn>
                <a:cxn ang="0">
                  <a:pos x="111" y="4"/>
                </a:cxn>
                <a:cxn ang="0">
                  <a:pos x="206" y="100"/>
                </a:cxn>
                <a:cxn ang="0">
                  <a:pos x="206" y="111"/>
                </a:cxn>
                <a:cxn ang="0">
                  <a:pos x="111" y="207"/>
                </a:cxn>
                <a:cxn ang="0">
                  <a:pos x="195" y="100"/>
                </a:cxn>
                <a:cxn ang="0">
                  <a:pos x="195" y="111"/>
                </a:cxn>
                <a:cxn ang="0">
                  <a:pos x="99" y="15"/>
                </a:cxn>
                <a:cxn ang="0">
                  <a:pos x="111" y="15"/>
                </a:cxn>
                <a:cxn ang="0">
                  <a:pos x="15" y="111"/>
                </a:cxn>
                <a:cxn ang="0">
                  <a:pos x="15" y="100"/>
                </a:cxn>
                <a:cxn ang="0">
                  <a:pos x="111" y="195"/>
                </a:cxn>
                <a:cxn ang="0">
                  <a:pos x="99" y="195"/>
                </a:cxn>
                <a:cxn ang="0">
                  <a:pos x="195" y="100"/>
                </a:cxn>
              </a:cxnLst>
              <a:rect l="0" t="0" r="r" b="b"/>
              <a:pathLst>
                <a:path w="210" h="210">
                  <a:moveTo>
                    <a:pt x="111" y="207"/>
                  </a:moveTo>
                  <a:cubicBezTo>
                    <a:pt x="107" y="210"/>
                    <a:pt x="102" y="210"/>
                    <a:pt x="99" y="207"/>
                  </a:cubicBezTo>
                  <a:lnTo>
                    <a:pt x="3" y="111"/>
                  </a:lnTo>
                  <a:cubicBezTo>
                    <a:pt x="0" y="108"/>
                    <a:pt x="0" y="103"/>
                    <a:pt x="3" y="100"/>
                  </a:cubicBezTo>
                  <a:lnTo>
                    <a:pt x="99" y="4"/>
                  </a:lnTo>
                  <a:cubicBezTo>
                    <a:pt x="102" y="0"/>
                    <a:pt x="107" y="0"/>
                    <a:pt x="111" y="4"/>
                  </a:cubicBezTo>
                  <a:lnTo>
                    <a:pt x="206" y="100"/>
                  </a:lnTo>
                  <a:cubicBezTo>
                    <a:pt x="210" y="103"/>
                    <a:pt x="210" y="108"/>
                    <a:pt x="206" y="111"/>
                  </a:cubicBezTo>
                  <a:lnTo>
                    <a:pt x="111" y="207"/>
                  </a:lnTo>
                  <a:close/>
                  <a:moveTo>
                    <a:pt x="195" y="100"/>
                  </a:moveTo>
                  <a:lnTo>
                    <a:pt x="195" y="111"/>
                  </a:lnTo>
                  <a:lnTo>
                    <a:pt x="99" y="15"/>
                  </a:lnTo>
                  <a:lnTo>
                    <a:pt x="111" y="15"/>
                  </a:lnTo>
                  <a:lnTo>
                    <a:pt x="15" y="111"/>
                  </a:lnTo>
                  <a:lnTo>
                    <a:pt x="15" y="100"/>
                  </a:lnTo>
                  <a:lnTo>
                    <a:pt x="111" y="195"/>
                  </a:lnTo>
                  <a:lnTo>
                    <a:pt x="99" y="195"/>
                  </a:lnTo>
                  <a:lnTo>
                    <a:pt x="195" y="100"/>
                  </a:lnTo>
                  <a:close/>
                </a:path>
              </a:pathLst>
            </a:custGeom>
            <a:solidFill>
              <a:srgbClr val="F79646"/>
            </a:solidFill>
            <a:ln w="6" cap="flat">
              <a:solidFill>
                <a:srgbClr val="F79646"/>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819" name="Freeform 79"/>
            <p:cNvSpPr>
              <a:spLocks/>
            </p:cNvSpPr>
            <p:nvPr/>
          </p:nvSpPr>
          <p:spPr bwMode="auto">
            <a:xfrm>
              <a:off x="6832599" y="4252910"/>
              <a:ext cx="114300" cy="114300"/>
            </a:xfrm>
            <a:custGeom>
              <a:avLst/>
              <a:gdLst/>
              <a:ahLst/>
              <a:cxnLst>
                <a:cxn ang="0">
                  <a:pos x="36" y="72"/>
                </a:cxn>
                <a:cxn ang="0">
                  <a:pos x="0" y="36"/>
                </a:cxn>
                <a:cxn ang="0">
                  <a:pos x="36" y="0"/>
                </a:cxn>
                <a:cxn ang="0">
                  <a:pos x="72" y="36"/>
                </a:cxn>
                <a:cxn ang="0">
                  <a:pos x="36" y="72"/>
                </a:cxn>
              </a:cxnLst>
              <a:rect l="0" t="0" r="r" b="b"/>
              <a:pathLst>
                <a:path w="72" h="72">
                  <a:moveTo>
                    <a:pt x="36" y="72"/>
                  </a:moveTo>
                  <a:lnTo>
                    <a:pt x="0" y="36"/>
                  </a:lnTo>
                  <a:lnTo>
                    <a:pt x="36" y="0"/>
                  </a:lnTo>
                  <a:lnTo>
                    <a:pt x="72" y="36"/>
                  </a:lnTo>
                  <a:lnTo>
                    <a:pt x="36" y="72"/>
                  </a:lnTo>
                  <a:close/>
                </a:path>
              </a:pathLst>
            </a:custGeom>
            <a:solidFill>
              <a:srgbClr val="F79646"/>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820" name="Freeform 80"/>
            <p:cNvSpPr>
              <a:spLocks noEditPoints="1"/>
            </p:cNvSpPr>
            <p:nvPr/>
          </p:nvSpPr>
          <p:spPr bwMode="auto">
            <a:xfrm>
              <a:off x="6827837" y="4248148"/>
              <a:ext cx="123825" cy="123825"/>
            </a:xfrm>
            <a:custGeom>
              <a:avLst/>
              <a:gdLst/>
              <a:ahLst/>
              <a:cxnLst>
                <a:cxn ang="0">
                  <a:pos x="110" y="206"/>
                </a:cxn>
                <a:cxn ang="0">
                  <a:pos x="99" y="206"/>
                </a:cxn>
                <a:cxn ang="0">
                  <a:pos x="3" y="110"/>
                </a:cxn>
                <a:cxn ang="0">
                  <a:pos x="3" y="99"/>
                </a:cxn>
                <a:cxn ang="0">
                  <a:pos x="99" y="3"/>
                </a:cxn>
                <a:cxn ang="0">
                  <a:pos x="110" y="3"/>
                </a:cxn>
                <a:cxn ang="0">
                  <a:pos x="206" y="99"/>
                </a:cxn>
                <a:cxn ang="0">
                  <a:pos x="206" y="110"/>
                </a:cxn>
                <a:cxn ang="0">
                  <a:pos x="110" y="206"/>
                </a:cxn>
                <a:cxn ang="0">
                  <a:pos x="195" y="99"/>
                </a:cxn>
                <a:cxn ang="0">
                  <a:pos x="195" y="110"/>
                </a:cxn>
                <a:cxn ang="0">
                  <a:pos x="99" y="14"/>
                </a:cxn>
                <a:cxn ang="0">
                  <a:pos x="110" y="14"/>
                </a:cxn>
                <a:cxn ang="0">
                  <a:pos x="15" y="110"/>
                </a:cxn>
                <a:cxn ang="0">
                  <a:pos x="15" y="99"/>
                </a:cxn>
                <a:cxn ang="0">
                  <a:pos x="110" y="195"/>
                </a:cxn>
                <a:cxn ang="0">
                  <a:pos x="99" y="195"/>
                </a:cxn>
                <a:cxn ang="0">
                  <a:pos x="195" y="99"/>
                </a:cxn>
              </a:cxnLst>
              <a:rect l="0" t="0" r="r" b="b"/>
              <a:pathLst>
                <a:path w="209" h="209">
                  <a:moveTo>
                    <a:pt x="110" y="206"/>
                  </a:moveTo>
                  <a:cubicBezTo>
                    <a:pt x="107" y="209"/>
                    <a:pt x="102" y="209"/>
                    <a:pt x="99" y="206"/>
                  </a:cubicBezTo>
                  <a:lnTo>
                    <a:pt x="3" y="110"/>
                  </a:lnTo>
                  <a:cubicBezTo>
                    <a:pt x="0" y="107"/>
                    <a:pt x="0" y="102"/>
                    <a:pt x="3" y="99"/>
                  </a:cubicBezTo>
                  <a:lnTo>
                    <a:pt x="99" y="3"/>
                  </a:lnTo>
                  <a:cubicBezTo>
                    <a:pt x="102" y="0"/>
                    <a:pt x="107" y="0"/>
                    <a:pt x="110" y="3"/>
                  </a:cubicBezTo>
                  <a:lnTo>
                    <a:pt x="206" y="99"/>
                  </a:lnTo>
                  <a:cubicBezTo>
                    <a:pt x="209" y="102"/>
                    <a:pt x="209" y="107"/>
                    <a:pt x="206" y="110"/>
                  </a:cubicBezTo>
                  <a:lnTo>
                    <a:pt x="110" y="206"/>
                  </a:lnTo>
                  <a:close/>
                  <a:moveTo>
                    <a:pt x="195" y="99"/>
                  </a:moveTo>
                  <a:lnTo>
                    <a:pt x="195" y="110"/>
                  </a:lnTo>
                  <a:lnTo>
                    <a:pt x="99" y="14"/>
                  </a:lnTo>
                  <a:lnTo>
                    <a:pt x="110" y="14"/>
                  </a:lnTo>
                  <a:lnTo>
                    <a:pt x="15" y="110"/>
                  </a:lnTo>
                  <a:lnTo>
                    <a:pt x="15" y="99"/>
                  </a:lnTo>
                  <a:lnTo>
                    <a:pt x="110" y="195"/>
                  </a:lnTo>
                  <a:lnTo>
                    <a:pt x="99" y="195"/>
                  </a:lnTo>
                  <a:lnTo>
                    <a:pt x="195" y="99"/>
                  </a:lnTo>
                  <a:close/>
                </a:path>
              </a:pathLst>
            </a:custGeom>
            <a:solidFill>
              <a:srgbClr val="F79646"/>
            </a:solidFill>
            <a:ln w="6" cap="flat">
              <a:solidFill>
                <a:srgbClr val="F79646"/>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821" name="Freeform 81"/>
            <p:cNvSpPr>
              <a:spLocks/>
            </p:cNvSpPr>
            <p:nvPr/>
          </p:nvSpPr>
          <p:spPr bwMode="auto">
            <a:xfrm>
              <a:off x="7191374" y="4521198"/>
              <a:ext cx="114300" cy="114300"/>
            </a:xfrm>
            <a:custGeom>
              <a:avLst/>
              <a:gdLst/>
              <a:ahLst/>
              <a:cxnLst>
                <a:cxn ang="0">
                  <a:pos x="36" y="72"/>
                </a:cxn>
                <a:cxn ang="0">
                  <a:pos x="0" y="36"/>
                </a:cxn>
                <a:cxn ang="0">
                  <a:pos x="36" y="0"/>
                </a:cxn>
                <a:cxn ang="0">
                  <a:pos x="72" y="36"/>
                </a:cxn>
                <a:cxn ang="0">
                  <a:pos x="36" y="72"/>
                </a:cxn>
              </a:cxnLst>
              <a:rect l="0" t="0" r="r" b="b"/>
              <a:pathLst>
                <a:path w="72" h="72">
                  <a:moveTo>
                    <a:pt x="36" y="72"/>
                  </a:moveTo>
                  <a:lnTo>
                    <a:pt x="0" y="36"/>
                  </a:lnTo>
                  <a:lnTo>
                    <a:pt x="36" y="0"/>
                  </a:lnTo>
                  <a:lnTo>
                    <a:pt x="72" y="36"/>
                  </a:lnTo>
                  <a:lnTo>
                    <a:pt x="36" y="72"/>
                  </a:lnTo>
                  <a:close/>
                </a:path>
              </a:pathLst>
            </a:custGeom>
            <a:solidFill>
              <a:srgbClr val="F79646"/>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822" name="Freeform 82"/>
            <p:cNvSpPr>
              <a:spLocks noEditPoints="1"/>
            </p:cNvSpPr>
            <p:nvPr/>
          </p:nvSpPr>
          <p:spPr bwMode="auto">
            <a:xfrm>
              <a:off x="7185024" y="4516435"/>
              <a:ext cx="125413" cy="125413"/>
            </a:xfrm>
            <a:custGeom>
              <a:avLst/>
              <a:gdLst/>
              <a:ahLst/>
              <a:cxnLst>
                <a:cxn ang="0">
                  <a:pos x="111" y="206"/>
                </a:cxn>
                <a:cxn ang="0">
                  <a:pos x="99" y="206"/>
                </a:cxn>
                <a:cxn ang="0">
                  <a:pos x="3" y="110"/>
                </a:cxn>
                <a:cxn ang="0">
                  <a:pos x="3" y="99"/>
                </a:cxn>
                <a:cxn ang="0">
                  <a:pos x="99" y="3"/>
                </a:cxn>
                <a:cxn ang="0">
                  <a:pos x="111" y="3"/>
                </a:cxn>
                <a:cxn ang="0">
                  <a:pos x="207" y="99"/>
                </a:cxn>
                <a:cxn ang="0">
                  <a:pos x="207" y="110"/>
                </a:cxn>
                <a:cxn ang="0">
                  <a:pos x="111" y="206"/>
                </a:cxn>
                <a:cxn ang="0">
                  <a:pos x="195" y="99"/>
                </a:cxn>
                <a:cxn ang="0">
                  <a:pos x="195" y="110"/>
                </a:cxn>
                <a:cxn ang="0">
                  <a:pos x="99" y="14"/>
                </a:cxn>
                <a:cxn ang="0">
                  <a:pos x="111" y="14"/>
                </a:cxn>
                <a:cxn ang="0">
                  <a:pos x="15" y="110"/>
                </a:cxn>
                <a:cxn ang="0">
                  <a:pos x="15" y="99"/>
                </a:cxn>
                <a:cxn ang="0">
                  <a:pos x="111" y="195"/>
                </a:cxn>
                <a:cxn ang="0">
                  <a:pos x="99" y="195"/>
                </a:cxn>
                <a:cxn ang="0">
                  <a:pos x="195" y="99"/>
                </a:cxn>
              </a:cxnLst>
              <a:rect l="0" t="0" r="r" b="b"/>
              <a:pathLst>
                <a:path w="210" h="209">
                  <a:moveTo>
                    <a:pt x="111" y="206"/>
                  </a:moveTo>
                  <a:cubicBezTo>
                    <a:pt x="108" y="209"/>
                    <a:pt x="102" y="209"/>
                    <a:pt x="99" y="206"/>
                  </a:cubicBezTo>
                  <a:lnTo>
                    <a:pt x="3" y="110"/>
                  </a:lnTo>
                  <a:cubicBezTo>
                    <a:pt x="0" y="107"/>
                    <a:pt x="0" y="102"/>
                    <a:pt x="3" y="99"/>
                  </a:cubicBezTo>
                  <a:lnTo>
                    <a:pt x="99" y="3"/>
                  </a:lnTo>
                  <a:cubicBezTo>
                    <a:pt x="102" y="0"/>
                    <a:pt x="108" y="0"/>
                    <a:pt x="111" y="3"/>
                  </a:cubicBezTo>
                  <a:lnTo>
                    <a:pt x="207" y="99"/>
                  </a:lnTo>
                  <a:cubicBezTo>
                    <a:pt x="210" y="102"/>
                    <a:pt x="210" y="107"/>
                    <a:pt x="207" y="110"/>
                  </a:cubicBezTo>
                  <a:lnTo>
                    <a:pt x="111" y="206"/>
                  </a:lnTo>
                  <a:close/>
                  <a:moveTo>
                    <a:pt x="195" y="99"/>
                  </a:moveTo>
                  <a:lnTo>
                    <a:pt x="195" y="110"/>
                  </a:lnTo>
                  <a:lnTo>
                    <a:pt x="99" y="14"/>
                  </a:lnTo>
                  <a:lnTo>
                    <a:pt x="111" y="14"/>
                  </a:lnTo>
                  <a:lnTo>
                    <a:pt x="15" y="110"/>
                  </a:lnTo>
                  <a:lnTo>
                    <a:pt x="15" y="99"/>
                  </a:lnTo>
                  <a:lnTo>
                    <a:pt x="111" y="195"/>
                  </a:lnTo>
                  <a:lnTo>
                    <a:pt x="99" y="195"/>
                  </a:lnTo>
                  <a:lnTo>
                    <a:pt x="195" y="99"/>
                  </a:lnTo>
                  <a:close/>
                </a:path>
              </a:pathLst>
            </a:custGeom>
            <a:solidFill>
              <a:srgbClr val="F79646"/>
            </a:solidFill>
            <a:ln w="6" cap="flat">
              <a:solidFill>
                <a:srgbClr val="F79646"/>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823" name="Freeform 83"/>
            <p:cNvSpPr>
              <a:spLocks/>
            </p:cNvSpPr>
            <p:nvPr/>
          </p:nvSpPr>
          <p:spPr bwMode="auto">
            <a:xfrm>
              <a:off x="7439024" y="5122860"/>
              <a:ext cx="114300" cy="114300"/>
            </a:xfrm>
            <a:custGeom>
              <a:avLst/>
              <a:gdLst/>
              <a:ahLst/>
              <a:cxnLst>
                <a:cxn ang="0">
                  <a:pos x="36" y="72"/>
                </a:cxn>
                <a:cxn ang="0">
                  <a:pos x="0" y="36"/>
                </a:cxn>
                <a:cxn ang="0">
                  <a:pos x="36" y="0"/>
                </a:cxn>
                <a:cxn ang="0">
                  <a:pos x="72" y="36"/>
                </a:cxn>
                <a:cxn ang="0">
                  <a:pos x="36" y="72"/>
                </a:cxn>
              </a:cxnLst>
              <a:rect l="0" t="0" r="r" b="b"/>
              <a:pathLst>
                <a:path w="72" h="72">
                  <a:moveTo>
                    <a:pt x="36" y="72"/>
                  </a:moveTo>
                  <a:lnTo>
                    <a:pt x="0" y="36"/>
                  </a:lnTo>
                  <a:lnTo>
                    <a:pt x="36" y="0"/>
                  </a:lnTo>
                  <a:lnTo>
                    <a:pt x="72" y="36"/>
                  </a:lnTo>
                  <a:lnTo>
                    <a:pt x="36" y="72"/>
                  </a:lnTo>
                  <a:close/>
                </a:path>
              </a:pathLst>
            </a:custGeom>
            <a:solidFill>
              <a:srgbClr val="F79646"/>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824" name="Freeform 84"/>
            <p:cNvSpPr>
              <a:spLocks noEditPoints="1"/>
            </p:cNvSpPr>
            <p:nvPr/>
          </p:nvSpPr>
          <p:spPr bwMode="auto">
            <a:xfrm>
              <a:off x="7434262" y="5118098"/>
              <a:ext cx="123825" cy="123825"/>
            </a:xfrm>
            <a:custGeom>
              <a:avLst/>
              <a:gdLst/>
              <a:ahLst/>
              <a:cxnLst>
                <a:cxn ang="0">
                  <a:pos x="110" y="206"/>
                </a:cxn>
                <a:cxn ang="0">
                  <a:pos x="99" y="206"/>
                </a:cxn>
                <a:cxn ang="0">
                  <a:pos x="3" y="110"/>
                </a:cxn>
                <a:cxn ang="0">
                  <a:pos x="3" y="99"/>
                </a:cxn>
                <a:cxn ang="0">
                  <a:pos x="99" y="3"/>
                </a:cxn>
                <a:cxn ang="0">
                  <a:pos x="110" y="3"/>
                </a:cxn>
                <a:cxn ang="0">
                  <a:pos x="206" y="99"/>
                </a:cxn>
                <a:cxn ang="0">
                  <a:pos x="206" y="110"/>
                </a:cxn>
                <a:cxn ang="0">
                  <a:pos x="110" y="206"/>
                </a:cxn>
                <a:cxn ang="0">
                  <a:pos x="195" y="99"/>
                </a:cxn>
                <a:cxn ang="0">
                  <a:pos x="195" y="110"/>
                </a:cxn>
                <a:cxn ang="0">
                  <a:pos x="99" y="14"/>
                </a:cxn>
                <a:cxn ang="0">
                  <a:pos x="110" y="14"/>
                </a:cxn>
                <a:cxn ang="0">
                  <a:pos x="15" y="110"/>
                </a:cxn>
                <a:cxn ang="0">
                  <a:pos x="15" y="99"/>
                </a:cxn>
                <a:cxn ang="0">
                  <a:pos x="110" y="195"/>
                </a:cxn>
                <a:cxn ang="0">
                  <a:pos x="99" y="195"/>
                </a:cxn>
                <a:cxn ang="0">
                  <a:pos x="195" y="99"/>
                </a:cxn>
              </a:cxnLst>
              <a:rect l="0" t="0" r="r" b="b"/>
              <a:pathLst>
                <a:path w="209" h="209">
                  <a:moveTo>
                    <a:pt x="110" y="206"/>
                  </a:moveTo>
                  <a:cubicBezTo>
                    <a:pt x="107" y="209"/>
                    <a:pt x="102" y="209"/>
                    <a:pt x="99" y="206"/>
                  </a:cubicBezTo>
                  <a:lnTo>
                    <a:pt x="3" y="110"/>
                  </a:lnTo>
                  <a:cubicBezTo>
                    <a:pt x="0" y="107"/>
                    <a:pt x="0" y="102"/>
                    <a:pt x="3" y="99"/>
                  </a:cubicBezTo>
                  <a:lnTo>
                    <a:pt x="99" y="3"/>
                  </a:lnTo>
                  <a:cubicBezTo>
                    <a:pt x="102" y="0"/>
                    <a:pt x="107" y="0"/>
                    <a:pt x="110" y="3"/>
                  </a:cubicBezTo>
                  <a:lnTo>
                    <a:pt x="206" y="99"/>
                  </a:lnTo>
                  <a:cubicBezTo>
                    <a:pt x="209" y="102"/>
                    <a:pt x="209" y="107"/>
                    <a:pt x="206" y="110"/>
                  </a:cubicBezTo>
                  <a:lnTo>
                    <a:pt x="110" y="206"/>
                  </a:lnTo>
                  <a:close/>
                  <a:moveTo>
                    <a:pt x="195" y="99"/>
                  </a:moveTo>
                  <a:lnTo>
                    <a:pt x="195" y="110"/>
                  </a:lnTo>
                  <a:lnTo>
                    <a:pt x="99" y="14"/>
                  </a:lnTo>
                  <a:lnTo>
                    <a:pt x="110" y="14"/>
                  </a:lnTo>
                  <a:lnTo>
                    <a:pt x="15" y="110"/>
                  </a:lnTo>
                  <a:lnTo>
                    <a:pt x="15" y="99"/>
                  </a:lnTo>
                  <a:lnTo>
                    <a:pt x="110" y="195"/>
                  </a:lnTo>
                  <a:lnTo>
                    <a:pt x="99" y="195"/>
                  </a:lnTo>
                  <a:lnTo>
                    <a:pt x="195" y="99"/>
                  </a:lnTo>
                  <a:close/>
                </a:path>
              </a:pathLst>
            </a:custGeom>
            <a:solidFill>
              <a:srgbClr val="F79646"/>
            </a:solidFill>
            <a:ln w="6" cap="flat">
              <a:solidFill>
                <a:srgbClr val="F79646"/>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825" name="Freeform 85"/>
            <p:cNvSpPr>
              <a:spLocks/>
            </p:cNvSpPr>
            <p:nvPr/>
          </p:nvSpPr>
          <p:spPr bwMode="auto">
            <a:xfrm>
              <a:off x="7648574" y="5186360"/>
              <a:ext cx="114300" cy="114300"/>
            </a:xfrm>
            <a:custGeom>
              <a:avLst/>
              <a:gdLst/>
              <a:ahLst/>
              <a:cxnLst>
                <a:cxn ang="0">
                  <a:pos x="36" y="72"/>
                </a:cxn>
                <a:cxn ang="0">
                  <a:pos x="0" y="36"/>
                </a:cxn>
                <a:cxn ang="0">
                  <a:pos x="36" y="0"/>
                </a:cxn>
                <a:cxn ang="0">
                  <a:pos x="72" y="36"/>
                </a:cxn>
                <a:cxn ang="0">
                  <a:pos x="36" y="72"/>
                </a:cxn>
              </a:cxnLst>
              <a:rect l="0" t="0" r="r" b="b"/>
              <a:pathLst>
                <a:path w="72" h="72">
                  <a:moveTo>
                    <a:pt x="36" y="72"/>
                  </a:moveTo>
                  <a:lnTo>
                    <a:pt x="0" y="36"/>
                  </a:lnTo>
                  <a:lnTo>
                    <a:pt x="36" y="0"/>
                  </a:lnTo>
                  <a:lnTo>
                    <a:pt x="72" y="36"/>
                  </a:lnTo>
                  <a:lnTo>
                    <a:pt x="36" y="72"/>
                  </a:lnTo>
                  <a:close/>
                </a:path>
              </a:pathLst>
            </a:custGeom>
            <a:solidFill>
              <a:srgbClr val="F79646"/>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826" name="Freeform 86"/>
            <p:cNvSpPr>
              <a:spLocks noEditPoints="1"/>
            </p:cNvSpPr>
            <p:nvPr/>
          </p:nvSpPr>
          <p:spPr bwMode="auto">
            <a:xfrm>
              <a:off x="7643812" y="5181598"/>
              <a:ext cx="123825" cy="123825"/>
            </a:xfrm>
            <a:custGeom>
              <a:avLst/>
              <a:gdLst/>
              <a:ahLst/>
              <a:cxnLst>
                <a:cxn ang="0">
                  <a:pos x="110" y="206"/>
                </a:cxn>
                <a:cxn ang="0">
                  <a:pos x="99" y="206"/>
                </a:cxn>
                <a:cxn ang="0">
                  <a:pos x="3" y="111"/>
                </a:cxn>
                <a:cxn ang="0">
                  <a:pos x="3" y="99"/>
                </a:cxn>
                <a:cxn ang="0">
                  <a:pos x="99" y="3"/>
                </a:cxn>
                <a:cxn ang="0">
                  <a:pos x="110" y="3"/>
                </a:cxn>
                <a:cxn ang="0">
                  <a:pos x="206" y="99"/>
                </a:cxn>
                <a:cxn ang="0">
                  <a:pos x="206" y="111"/>
                </a:cxn>
                <a:cxn ang="0">
                  <a:pos x="110" y="206"/>
                </a:cxn>
                <a:cxn ang="0">
                  <a:pos x="195" y="99"/>
                </a:cxn>
                <a:cxn ang="0">
                  <a:pos x="195" y="111"/>
                </a:cxn>
                <a:cxn ang="0">
                  <a:pos x="99" y="15"/>
                </a:cxn>
                <a:cxn ang="0">
                  <a:pos x="110" y="15"/>
                </a:cxn>
                <a:cxn ang="0">
                  <a:pos x="14" y="111"/>
                </a:cxn>
                <a:cxn ang="0">
                  <a:pos x="14" y="99"/>
                </a:cxn>
                <a:cxn ang="0">
                  <a:pos x="110" y="195"/>
                </a:cxn>
                <a:cxn ang="0">
                  <a:pos x="99" y="195"/>
                </a:cxn>
                <a:cxn ang="0">
                  <a:pos x="195" y="99"/>
                </a:cxn>
              </a:cxnLst>
              <a:rect l="0" t="0" r="r" b="b"/>
              <a:pathLst>
                <a:path w="209" h="210">
                  <a:moveTo>
                    <a:pt x="110" y="206"/>
                  </a:moveTo>
                  <a:cubicBezTo>
                    <a:pt x="107" y="210"/>
                    <a:pt x="102" y="210"/>
                    <a:pt x="99" y="206"/>
                  </a:cubicBezTo>
                  <a:lnTo>
                    <a:pt x="3" y="111"/>
                  </a:lnTo>
                  <a:cubicBezTo>
                    <a:pt x="0" y="107"/>
                    <a:pt x="0" y="102"/>
                    <a:pt x="3" y="99"/>
                  </a:cubicBezTo>
                  <a:lnTo>
                    <a:pt x="99" y="3"/>
                  </a:lnTo>
                  <a:cubicBezTo>
                    <a:pt x="102" y="0"/>
                    <a:pt x="107" y="0"/>
                    <a:pt x="110" y="3"/>
                  </a:cubicBezTo>
                  <a:lnTo>
                    <a:pt x="206" y="99"/>
                  </a:lnTo>
                  <a:cubicBezTo>
                    <a:pt x="209" y="102"/>
                    <a:pt x="209" y="107"/>
                    <a:pt x="206" y="111"/>
                  </a:cubicBezTo>
                  <a:lnTo>
                    <a:pt x="110" y="206"/>
                  </a:lnTo>
                  <a:close/>
                  <a:moveTo>
                    <a:pt x="195" y="99"/>
                  </a:moveTo>
                  <a:lnTo>
                    <a:pt x="195" y="111"/>
                  </a:lnTo>
                  <a:lnTo>
                    <a:pt x="99" y="15"/>
                  </a:lnTo>
                  <a:lnTo>
                    <a:pt x="110" y="15"/>
                  </a:lnTo>
                  <a:lnTo>
                    <a:pt x="14" y="111"/>
                  </a:lnTo>
                  <a:lnTo>
                    <a:pt x="14" y="99"/>
                  </a:lnTo>
                  <a:lnTo>
                    <a:pt x="110" y="195"/>
                  </a:lnTo>
                  <a:lnTo>
                    <a:pt x="99" y="195"/>
                  </a:lnTo>
                  <a:lnTo>
                    <a:pt x="195" y="99"/>
                  </a:lnTo>
                  <a:close/>
                </a:path>
              </a:pathLst>
            </a:custGeom>
            <a:solidFill>
              <a:srgbClr val="F79646"/>
            </a:solidFill>
            <a:ln w="6" cap="flat">
              <a:solidFill>
                <a:srgbClr val="F79646"/>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827" name="Rectangle 87"/>
            <p:cNvSpPr>
              <a:spLocks noChangeArrowheads="1"/>
            </p:cNvSpPr>
            <p:nvPr/>
          </p:nvSpPr>
          <p:spPr bwMode="auto">
            <a:xfrm>
              <a:off x="5067299" y="5848348"/>
              <a:ext cx="224420"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0,0</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828" name="Rectangle 88"/>
            <p:cNvSpPr>
              <a:spLocks noChangeArrowheads="1"/>
            </p:cNvSpPr>
            <p:nvPr/>
          </p:nvSpPr>
          <p:spPr bwMode="auto">
            <a:xfrm>
              <a:off x="5067299" y="5384798"/>
              <a:ext cx="224420"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0,5</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829" name="Rectangle 89"/>
            <p:cNvSpPr>
              <a:spLocks noChangeArrowheads="1"/>
            </p:cNvSpPr>
            <p:nvPr/>
          </p:nvSpPr>
          <p:spPr bwMode="auto">
            <a:xfrm>
              <a:off x="5067299" y="4922835"/>
              <a:ext cx="224420"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1,0</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830" name="Rectangle 90"/>
            <p:cNvSpPr>
              <a:spLocks noChangeArrowheads="1"/>
            </p:cNvSpPr>
            <p:nvPr/>
          </p:nvSpPr>
          <p:spPr bwMode="auto">
            <a:xfrm>
              <a:off x="5067299" y="4459285"/>
              <a:ext cx="224420"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rgbClr val="000000"/>
                  </a:solidFill>
                  <a:effectLst/>
                  <a:latin typeface="Times New Roman" pitchFamily="18" charset="0"/>
                  <a:cs typeface="Arial" pitchFamily="34" charset="0"/>
                </a:rPr>
                <a:t>1,5</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832" name="Rectangle 92"/>
            <p:cNvSpPr>
              <a:spLocks noChangeArrowheads="1"/>
            </p:cNvSpPr>
            <p:nvPr/>
          </p:nvSpPr>
          <p:spPr bwMode="auto">
            <a:xfrm>
              <a:off x="5067299" y="3533773"/>
              <a:ext cx="224420"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rgbClr val="000000"/>
                  </a:solidFill>
                  <a:effectLst/>
                  <a:latin typeface="Times New Roman" pitchFamily="18" charset="0"/>
                  <a:cs typeface="Arial" pitchFamily="34" charset="0"/>
                </a:rPr>
                <a:t>2,5</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833" name="Rectangle 93"/>
            <p:cNvSpPr>
              <a:spLocks noChangeArrowheads="1"/>
            </p:cNvSpPr>
            <p:nvPr/>
          </p:nvSpPr>
          <p:spPr bwMode="auto">
            <a:xfrm>
              <a:off x="5067299" y="3071810"/>
              <a:ext cx="224420"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rgbClr val="000000"/>
                  </a:solidFill>
                  <a:effectLst/>
                  <a:latin typeface="Times New Roman" pitchFamily="18" charset="0"/>
                  <a:cs typeface="Arial" pitchFamily="34" charset="0"/>
                </a:rPr>
                <a:t>3,0</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834" name="Rectangle 94"/>
            <p:cNvSpPr>
              <a:spLocks noChangeArrowheads="1"/>
            </p:cNvSpPr>
            <p:nvPr/>
          </p:nvSpPr>
          <p:spPr bwMode="auto">
            <a:xfrm>
              <a:off x="5349874" y="6069010"/>
              <a:ext cx="89768"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rgbClr val="000000"/>
                  </a:solidFill>
                  <a:effectLst/>
                  <a:latin typeface="Times New Roman" pitchFamily="18" charset="0"/>
                  <a:cs typeface="Arial" pitchFamily="34" charset="0"/>
                </a:rPr>
                <a:t>0</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835" name="Rectangle 95"/>
            <p:cNvSpPr>
              <a:spLocks noChangeArrowheads="1"/>
            </p:cNvSpPr>
            <p:nvPr/>
          </p:nvSpPr>
          <p:spPr bwMode="auto">
            <a:xfrm>
              <a:off x="6034087" y="6069010"/>
              <a:ext cx="179536"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10</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836" name="Rectangle 96"/>
            <p:cNvSpPr>
              <a:spLocks noChangeArrowheads="1"/>
            </p:cNvSpPr>
            <p:nvPr/>
          </p:nvSpPr>
          <p:spPr bwMode="auto">
            <a:xfrm>
              <a:off x="6757987" y="6069010"/>
              <a:ext cx="179536"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20</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837" name="Rectangle 97"/>
            <p:cNvSpPr>
              <a:spLocks noChangeArrowheads="1"/>
            </p:cNvSpPr>
            <p:nvPr/>
          </p:nvSpPr>
          <p:spPr bwMode="auto">
            <a:xfrm>
              <a:off x="7480299" y="6069010"/>
              <a:ext cx="179536"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30</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838" name="Rectangle 98"/>
            <p:cNvSpPr>
              <a:spLocks noChangeArrowheads="1"/>
            </p:cNvSpPr>
            <p:nvPr/>
          </p:nvSpPr>
          <p:spPr bwMode="auto">
            <a:xfrm>
              <a:off x="8204199" y="6069010"/>
              <a:ext cx="179536"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40</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839" name="Rectangle 99"/>
            <p:cNvSpPr>
              <a:spLocks noChangeArrowheads="1"/>
            </p:cNvSpPr>
            <p:nvPr/>
          </p:nvSpPr>
          <p:spPr bwMode="auto">
            <a:xfrm>
              <a:off x="8926512" y="6069010"/>
              <a:ext cx="179536"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50</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840" name="Rectangle 101"/>
            <p:cNvSpPr>
              <a:spLocks noChangeArrowheads="1"/>
            </p:cNvSpPr>
            <p:nvPr/>
          </p:nvSpPr>
          <p:spPr bwMode="auto">
            <a:xfrm>
              <a:off x="6499224" y="6286498"/>
              <a:ext cx="1854675"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Mineralized carbon (%)</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841" name="Freeform 102"/>
            <p:cNvSpPr>
              <a:spLocks/>
            </p:cNvSpPr>
            <p:nvPr/>
          </p:nvSpPr>
          <p:spPr bwMode="auto">
            <a:xfrm>
              <a:off x="5491151" y="3727432"/>
              <a:ext cx="257175" cy="9525"/>
            </a:xfrm>
            <a:custGeom>
              <a:avLst/>
              <a:gdLst/>
              <a:ahLst/>
              <a:cxnLst>
                <a:cxn ang="0">
                  <a:pos x="8" y="0"/>
                </a:cxn>
                <a:cxn ang="0">
                  <a:pos x="424" y="0"/>
                </a:cxn>
                <a:cxn ang="0">
                  <a:pos x="432" y="8"/>
                </a:cxn>
                <a:cxn ang="0">
                  <a:pos x="424" y="16"/>
                </a:cxn>
                <a:cxn ang="0">
                  <a:pos x="8" y="16"/>
                </a:cxn>
                <a:cxn ang="0">
                  <a:pos x="0" y="8"/>
                </a:cxn>
                <a:cxn ang="0">
                  <a:pos x="8" y="0"/>
                </a:cxn>
              </a:cxnLst>
              <a:rect l="0" t="0" r="r" b="b"/>
              <a:pathLst>
                <a:path w="432" h="16">
                  <a:moveTo>
                    <a:pt x="8" y="0"/>
                  </a:moveTo>
                  <a:lnTo>
                    <a:pt x="424" y="0"/>
                  </a:lnTo>
                  <a:cubicBezTo>
                    <a:pt x="429" y="0"/>
                    <a:pt x="432" y="4"/>
                    <a:pt x="432" y="8"/>
                  </a:cubicBezTo>
                  <a:cubicBezTo>
                    <a:pt x="432" y="13"/>
                    <a:pt x="429" y="16"/>
                    <a:pt x="424" y="16"/>
                  </a:cubicBezTo>
                  <a:lnTo>
                    <a:pt x="8" y="16"/>
                  </a:lnTo>
                  <a:cubicBezTo>
                    <a:pt x="4" y="16"/>
                    <a:pt x="0" y="13"/>
                    <a:pt x="0" y="8"/>
                  </a:cubicBezTo>
                  <a:cubicBezTo>
                    <a:pt x="0" y="4"/>
                    <a:pt x="4" y="0"/>
                    <a:pt x="8" y="0"/>
                  </a:cubicBezTo>
                  <a:close/>
                </a:path>
              </a:pathLst>
            </a:cu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sz="1400"/>
            </a:p>
          </p:txBody>
        </p:sp>
        <p:sp>
          <p:nvSpPr>
            <p:cNvPr id="842" name="Freeform 103"/>
            <p:cNvSpPr>
              <a:spLocks noEditPoints="1"/>
            </p:cNvSpPr>
            <p:nvPr/>
          </p:nvSpPr>
          <p:spPr bwMode="auto">
            <a:xfrm>
              <a:off x="5578463" y="3690919"/>
              <a:ext cx="82550" cy="82550"/>
            </a:xfrm>
            <a:custGeom>
              <a:avLst/>
              <a:gdLst/>
              <a:ahLst/>
              <a:cxnLst>
                <a:cxn ang="0">
                  <a:pos x="48" y="52"/>
                </a:cxn>
                <a:cxn ang="0">
                  <a:pos x="0" y="4"/>
                </a:cxn>
                <a:cxn ang="0">
                  <a:pos x="4" y="0"/>
                </a:cxn>
                <a:cxn ang="0">
                  <a:pos x="52" y="48"/>
                </a:cxn>
                <a:cxn ang="0">
                  <a:pos x="48" y="52"/>
                </a:cxn>
                <a:cxn ang="0">
                  <a:pos x="29" y="2"/>
                </a:cxn>
                <a:cxn ang="0">
                  <a:pos x="29" y="50"/>
                </a:cxn>
                <a:cxn ang="0">
                  <a:pos x="23" y="50"/>
                </a:cxn>
                <a:cxn ang="0">
                  <a:pos x="23" y="2"/>
                </a:cxn>
                <a:cxn ang="0">
                  <a:pos x="29" y="2"/>
                </a:cxn>
                <a:cxn ang="0">
                  <a:pos x="0" y="48"/>
                </a:cxn>
                <a:cxn ang="0">
                  <a:pos x="48" y="0"/>
                </a:cxn>
                <a:cxn ang="0">
                  <a:pos x="52" y="4"/>
                </a:cxn>
                <a:cxn ang="0">
                  <a:pos x="4" y="52"/>
                </a:cxn>
                <a:cxn ang="0">
                  <a:pos x="0" y="48"/>
                </a:cxn>
              </a:cxnLst>
              <a:rect l="0" t="0" r="r" b="b"/>
              <a:pathLst>
                <a:path w="52" h="52">
                  <a:moveTo>
                    <a:pt x="48" y="52"/>
                  </a:moveTo>
                  <a:lnTo>
                    <a:pt x="0" y="4"/>
                  </a:lnTo>
                  <a:lnTo>
                    <a:pt x="4" y="0"/>
                  </a:lnTo>
                  <a:lnTo>
                    <a:pt x="52" y="48"/>
                  </a:lnTo>
                  <a:lnTo>
                    <a:pt x="48" y="52"/>
                  </a:lnTo>
                  <a:close/>
                  <a:moveTo>
                    <a:pt x="29" y="2"/>
                  </a:moveTo>
                  <a:lnTo>
                    <a:pt x="29" y="50"/>
                  </a:lnTo>
                  <a:lnTo>
                    <a:pt x="23" y="50"/>
                  </a:lnTo>
                  <a:lnTo>
                    <a:pt x="23" y="2"/>
                  </a:lnTo>
                  <a:lnTo>
                    <a:pt x="29" y="2"/>
                  </a:lnTo>
                  <a:close/>
                  <a:moveTo>
                    <a:pt x="0" y="48"/>
                  </a:moveTo>
                  <a:lnTo>
                    <a:pt x="48" y="0"/>
                  </a:lnTo>
                  <a:lnTo>
                    <a:pt x="52" y="4"/>
                  </a:lnTo>
                  <a:lnTo>
                    <a:pt x="4" y="52"/>
                  </a:lnTo>
                  <a:lnTo>
                    <a:pt x="0" y="48"/>
                  </a:lnTo>
                  <a:close/>
                </a:path>
              </a:pathLst>
            </a:cu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sz="1400"/>
            </a:p>
          </p:txBody>
        </p:sp>
        <p:sp>
          <p:nvSpPr>
            <p:cNvPr id="843" name="Rectangle 104"/>
            <p:cNvSpPr>
              <a:spLocks noChangeArrowheads="1"/>
            </p:cNvSpPr>
            <p:nvPr/>
          </p:nvSpPr>
          <p:spPr bwMode="auto">
            <a:xfrm>
              <a:off x="5773726" y="3651232"/>
              <a:ext cx="997004"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err="1" smtClean="0">
                  <a:ln>
                    <a:noFill/>
                  </a:ln>
                  <a:solidFill>
                    <a:srgbClr val="000000"/>
                  </a:solidFill>
                  <a:effectLst/>
                  <a:latin typeface="Times New Roman" pitchFamily="18" charset="0"/>
                  <a:cs typeface="Arial" pitchFamily="34" charset="0"/>
                </a:rPr>
                <a:t>Soil</a:t>
              </a:r>
              <a:r>
                <a:rPr kumimoji="0" lang="fr-FR" sz="1400" b="1" i="0" u="none" strike="noStrike" cap="none" normalizeH="0" baseline="0" dirty="0" smtClean="0">
                  <a:ln>
                    <a:noFill/>
                  </a:ln>
                  <a:solidFill>
                    <a:srgbClr val="000000"/>
                  </a:solidFill>
                  <a:effectLst/>
                  <a:latin typeface="Times New Roman" pitchFamily="18" charset="0"/>
                  <a:cs typeface="Arial" pitchFamily="34" charset="0"/>
                </a:rPr>
                <a:t> (control)</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844" name="Freeform 105"/>
            <p:cNvSpPr>
              <a:spLocks/>
            </p:cNvSpPr>
            <p:nvPr/>
          </p:nvSpPr>
          <p:spPr bwMode="auto">
            <a:xfrm>
              <a:off x="5491151" y="3308337"/>
              <a:ext cx="257175" cy="9525"/>
            </a:xfrm>
            <a:custGeom>
              <a:avLst/>
              <a:gdLst/>
              <a:ahLst/>
              <a:cxnLst>
                <a:cxn ang="0">
                  <a:pos x="8" y="0"/>
                </a:cxn>
                <a:cxn ang="0">
                  <a:pos x="424" y="0"/>
                </a:cxn>
                <a:cxn ang="0">
                  <a:pos x="432" y="8"/>
                </a:cxn>
                <a:cxn ang="0">
                  <a:pos x="424" y="16"/>
                </a:cxn>
                <a:cxn ang="0">
                  <a:pos x="8" y="16"/>
                </a:cxn>
                <a:cxn ang="0">
                  <a:pos x="0" y="8"/>
                </a:cxn>
                <a:cxn ang="0">
                  <a:pos x="8" y="0"/>
                </a:cxn>
              </a:cxnLst>
              <a:rect l="0" t="0" r="r" b="b"/>
              <a:pathLst>
                <a:path w="432" h="16">
                  <a:moveTo>
                    <a:pt x="8" y="0"/>
                  </a:moveTo>
                  <a:lnTo>
                    <a:pt x="424" y="0"/>
                  </a:lnTo>
                  <a:cubicBezTo>
                    <a:pt x="429" y="0"/>
                    <a:pt x="432" y="4"/>
                    <a:pt x="432" y="8"/>
                  </a:cubicBezTo>
                  <a:cubicBezTo>
                    <a:pt x="432" y="13"/>
                    <a:pt x="429" y="16"/>
                    <a:pt x="424" y="16"/>
                  </a:cubicBezTo>
                  <a:lnTo>
                    <a:pt x="8" y="16"/>
                  </a:lnTo>
                  <a:cubicBezTo>
                    <a:pt x="4" y="16"/>
                    <a:pt x="0" y="13"/>
                    <a:pt x="0" y="8"/>
                  </a:cubicBezTo>
                  <a:cubicBezTo>
                    <a:pt x="0" y="4"/>
                    <a:pt x="4" y="0"/>
                    <a:pt x="8" y="0"/>
                  </a:cubicBezTo>
                  <a:close/>
                </a:path>
              </a:pathLst>
            </a:custGeom>
            <a:solidFill>
              <a:srgbClr val="7030A0"/>
            </a:solidFill>
            <a:ln w="6" cap="flat">
              <a:solidFill>
                <a:srgbClr val="7030A0"/>
              </a:solidFill>
              <a:prstDash val="solid"/>
              <a:bevel/>
              <a:headEnd/>
              <a:tailEnd/>
            </a:ln>
          </p:spPr>
          <p:txBody>
            <a:bodyPr vert="horz" wrap="square" lIns="91440" tIns="45720" rIns="91440" bIns="45720" numCol="1" anchor="t" anchorCtr="0" compatLnSpc="1">
              <a:prstTxWarp prst="textNoShape">
                <a:avLst/>
              </a:prstTxWarp>
            </a:bodyPr>
            <a:lstStyle/>
            <a:p>
              <a:endParaRPr lang="fr-FR" sz="1400"/>
            </a:p>
          </p:txBody>
        </p:sp>
        <p:sp>
          <p:nvSpPr>
            <p:cNvPr id="845" name="Freeform 106"/>
            <p:cNvSpPr>
              <a:spLocks/>
            </p:cNvSpPr>
            <p:nvPr/>
          </p:nvSpPr>
          <p:spPr bwMode="auto">
            <a:xfrm>
              <a:off x="5581638" y="3274999"/>
              <a:ext cx="76200" cy="76200"/>
            </a:xfrm>
            <a:custGeom>
              <a:avLst/>
              <a:gdLst/>
              <a:ahLst/>
              <a:cxnLst>
                <a:cxn ang="0">
                  <a:pos x="24" y="0"/>
                </a:cxn>
                <a:cxn ang="0">
                  <a:pos x="48" y="48"/>
                </a:cxn>
                <a:cxn ang="0">
                  <a:pos x="0" y="48"/>
                </a:cxn>
                <a:cxn ang="0">
                  <a:pos x="24" y="0"/>
                </a:cxn>
              </a:cxnLst>
              <a:rect l="0" t="0" r="r" b="b"/>
              <a:pathLst>
                <a:path w="48" h="48">
                  <a:moveTo>
                    <a:pt x="24" y="0"/>
                  </a:moveTo>
                  <a:lnTo>
                    <a:pt x="48" y="48"/>
                  </a:lnTo>
                  <a:lnTo>
                    <a:pt x="0" y="48"/>
                  </a:lnTo>
                  <a:lnTo>
                    <a:pt x="24" y="0"/>
                  </a:lnTo>
                  <a:close/>
                </a:path>
              </a:pathLst>
            </a:custGeom>
            <a:solidFill>
              <a:srgbClr val="7030A0"/>
            </a:solidFill>
            <a:ln w="9525">
              <a:noFill/>
              <a:round/>
              <a:headEnd/>
              <a:tailEnd/>
            </a:ln>
          </p:spPr>
          <p:txBody>
            <a:bodyPr vert="horz" wrap="square" lIns="91440" tIns="45720" rIns="91440" bIns="45720" numCol="1" anchor="t" anchorCtr="0" compatLnSpc="1">
              <a:prstTxWarp prst="textNoShape">
                <a:avLst/>
              </a:prstTxWarp>
            </a:bodyPr>
            <a:lstStyle/>
            <a:p>
              <a:endParaRPr lang="fr-FR" sz="1400"/>
            </a:p>
          </p:txBody>
        </p:sp>
        <p:sp>
          <p:nvSpPr>
            <p:cNvPr id="846" name="Freeform 107"/>
            <p:cNvSpPr>
              <a:spLocks noEditPoints="1"/>
            </p:cNvSpPr>
            <p:nvPr/>
          </p:nvSpPr>
          <p:spPr bwMode="auto">
            <a:xfrm>
              <a:off x="5576876" y="3270237"/>
              <a:ext cx="85725" cy="85725"/>
            </a:xfrm>
            <a:custGeom>
              <a:avLst/>
              <a:gdLst/>
              <a:ahLst/>
              <a:cxnLst>
                <a:cxn ang="0">
                  <a:pos x="65" y="5"/>
                </a:cxn>
                <a:cxn ang="0">
                  <a:pos x="72" y="0"/>
                </a:cxn>
                <a:cxn ang="0">
                  <a:pos x="80" y="5"/>
                </a:cxn>
                <a:cxn ang="0">
                  <a:pos x="144" y="133"/>
                </a:cxn>
                <a:cxn ang="0">
                  <a:pos x="143" y="141"/>
                </a:cxn>
                <a:cxn ang="0">
                  <a:pos x="136" y="144"/>
                </a:cxn>
                <a:cxn ang="0">
                  <a:pos x="8" y="144"/>
                </a:cxn>
                <a:cxn ang="0">
                  <a:pos x="2" y="141"/>
                </a:cxn>
                <a:cxn ang="0">
                  <a:pos x="1" y="133"/>
                </a:cxn>
                <a:cxn ang="0">
                  <a:pos x="65" y="5"/>
                </a:cxn>
                <a:cxn ang="0">
                  <a:pos x="16" y="140"/>
                </a:cxn>
                <a:cxn ang="0">
                  <a:pos x="8" y="128"/>
                </a:cxn>
                <a:cxn ang="0">
                  <a:pos x="136" y="128"/>
                </a:cxn>
                <a:cxn ang="0">
                  <a:pos x="129" y="140"/>
                </a:cxn>
                <a:cxn ang="0">
                  <a:pos x="65" y="12"/>
                </a:cxn>
                <a:cxn ang="0">
                  <a:pos x="80" y="12"/>
                </a:cxn>
                <a:cxn ang="0">
                  <a:pos x="16" y="140"/>
                </a:cxn>
              </a:cxnLst>
              <a:rect l="0" t="0" r="r" b="b"/>
              <a:pathLst>
                <a:path w="145" h="144">
                  <a:moveTo>
                    <a:pt x="65" y="5"/>
                  </a:moveTo>
                  <a:cubicBezTo>
                    <a:pt x="67" y="2"/>
                    <a:pt x="69" y="0"/>
                    <a:pt x="72" y="0"/>
                  </a:cubicBezTo>
                  <a:cubicBezTo>
                    <a:pt x="75" y="0"/>
                    <a:pt x="78" y="2"/>
                    <a:pt x="80" y="5"/>
                  </a:cubicBezTo>
                  <a:lnTo>
                    <a:pt x="144" y="133"/>
                  </a:lnTo>
                  <a:cubicBezTo>
                    <a:pt x="145" y="135"/>
                    <a:pt x="145" y="138"/>
                    <a:pt x="143" y="141"/>
                  </a:cubicBezTo>
                  <a:cubicBezTo>
                    <a:pt x="142" y="143"/>
                    <a:pt x="139" y="144"/>
                    <a:pt x="136" y="144"/>
                  </a:cubicBezTo>
                  <a:lnTo>
                    <a:pt x="8" y="144"/>
                  </a:lnTo>
                  <a:cubicBezTo>
                    <a:pt x="6" y="144"/>
                    <a:pt x="3" y="143"/>
                    <a:pt x="2" y="141"/>
                  </a:cubicBezTo>
                  <a:cubicBezTo>
                    <a:pt x="0" y="138"/>
                    <a:pt x="0" y="135"/>
                    <a:pt x="1" y="133"/>
                  </a:cubicBezTo>
                  <a:lnTo>
                    <a:pt x="65" y="5"/>
                  </a:lnTo>
                  <a:close/>
                  <a:moveTo>
                    <a:pt x="16" y="140"/>
                  </a:moveTo>
                  <a:lnTo>
                    <a:pt x="8" y="128"/>
                  </a:lnTo>
                  <a:lnTo>
                    <a:pt x="136" y="128"/>
                  </a:lnTo>
                  <a:lnTo>
                    <a:pt x="129" y="140"/>
                  </a:lnTo>
                  <a:lnTo>
                    <a:pt x="65" y="12"/>
                  </a:lnTo>
                  <a:lnTo>
                    <a:pt x="80" y="12"/>
                  </a:lnTo>
                  <a:lnTo>
                    <a:pt x="16" y="140"/>
                  </a:lnTo>
                  <a:close/>
                </a:path>
              </a:pathLst>
            </a:custGeom>
            <a:solidFill>
              <a:srgbClr val="7030A0"/>
            </a:solidFill>
            <a:ln w="6" cap="flat">
              <a:solidFill>
                <a:srgbClr val="7030A0"/>
              </a:solidFill>
              <a:prstDash val="solid"/>
              <a:bevel/>
              <a:headEnd/>
              <a:tailEnd/>
            </a:ln>
          </p:spPr>
          <p:txBody>
            <a:bodyPr vert="horz" wrap="square" lIns="91440" tIns="45720" rIns="91440" bIns="45720" numCol="1" anchor="t" anchorCtr="0" compatLnSpc="1">
              <a:prstTxWarp prst="textNoShape">
                <a:avLst/>
              </a:prstTxWarp>
            </a:bodyPr>
            <a:lstStyle/>
            <a:p>
              <a:endParaRPr lang="fr-FR" sz="1400"/>
            </a:p>
          </p:txBody>
        </p:sp>
        <p:sp>
          <p:nvSpPr>
            <p:cNvPr id="847" name="Rectangle 108"/>
            <p:cNvSpPr>
              <a:spLocks noChangeArrowheads="1"/>
            </p:cNvSpPr>
            <p:nvPr/>
          </p:nvSpPr>
          <p:spPr bwMode="auto">
            <a:xfrm>
              <a:off x="5773726" y="3238487"/>
              <a:ext cx="730969"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err="1" smtClean="0">
                  <a:ln>
                    <a:noFill/>
                  </a:ln>
                  <a:solidFill>
                    <a:srgbClr val="7030A0"/>
                  </a:solidFill>
                  <a:effectLst/>
                  <a:latin typeface="Times New Roman" pitchFamily="18" charset="0"/>
                  <a:cs typeface="Arial" pitchFamily="34" charset="0"/>
                </a:rPr>
                <a:t>Soil</a:t>
              </a:r>
              <a:r>
                <a:rPr kumimoji="0" lang="fr-FR" sz="1400" b="1" i="0" u="none" strike="noStrike" cap="none" normalizeH="0" baseline="0" dirty="0" smtClean="0">
                  <a:ln>
                    <a:noFill/>
                  </a:ln>
                  <a:solidFill>
                    <a:srgbClr val="7030A0"/>
                  </a:solidFill>
                  <a:effectLst/>
                  <a:latin typeface="Times New Roman" pitchFamily="18" charset="0"/>
                  <a:cs typeface="Arial" pitchFamily="34" charset="0"/>
                </a:rPr>
                <a:t> (</a:t>
              </a:r>
              <a:r>
                <a:rPr kumimoji="0" lang="fr-FR" sz="1400" b="1" i="0" u="none" strike="noStrike" cap="none" normalizeH="0" baseline="0" dirty="0" err="1" smtClean="0">
                  <a:ln>
                    <a:noFill/>
                  </a:ln>
                  <a:solidFill>
                    <a:srgbClr val="7030A0"/>
                  </a:solidFill>
                  <a:effectLst/>
                  <a:latin typeface="Times New Roman" pitchFamily="18" charset="0"/>
                  <a:cs typeface="Arial" pitchFamily="34" charset="0"/>
                </a:rPr>
                <a:t>leaf</a:t>
              </a:r>
              <a:r>
                <a:rPr kumimoji="0" lang="fr-FR" sz="1400" b="1" i="0" u="none" strike="noStrike" cap="none" normalizeH="0" baseline="0" dirty="0" smtClean="0">
                  <a:ln>
                    <a:noFill/>
                  </a:ln>
                  <a:solidFill>
                    <a:srgbClr val="7030A0"/>
                  </a:solidFill>
                  <a:effectLst/>
                  <a:latin typeface="Times New Roman" pitchFamily="18" charset="0"/>
                  <a:cs typeface="Arial" pitchFamily="34" charset="0"/>
                </a:rPr>
                <a:t>)</a:t>
              </a:r>
              <a:endParaRPr kumimoji="0" lang="fr-FR" sz="1400" b="0" i="0" u="none" strike="noStrike" cap="none" normalizeH="0" baseline="0" dirty="0" smtClean="0">
                <a:ln>
                  <a:noFill/>
                </a:ln>
                <a:solidFill>
                  <a:srgbClr val="7030A0"/>
                </a:solidFill>
                <a:effectLst/>
                <a:latin typeface="Arial" pitchFamily="34" charset="0"/>
                <a:cs typeface="Arial" pitchFamily="34" charset="0"/>
              </a:endParaRPr>
            </a:p>
          </p:txBody>
        </p:sp>
        <p:sp>
          <p:nvSpPr>
            <p:cNvPr id="848" name="Freeform 109"/>
            <p:cNvSpPr>
              <a:spLocks/>
            </p:cNvSpPr>
            <p:nvPr/>
          </p:nvSpPr>
          <p:spPr bwMode="auto">
            <a:xfrm>
              <a:off x="5491151" y="3536937"/>
              <a:ext cx="257175" cy="9525"/>
            </a:xfrm>
            <a:custGeom>
              <a:avLst/>
              <a:gdLst/>
              <a:ahLst/>
              <a:cxnLst>
                <a:cxn ang="0">
                  <a:pos x="8" y="0"/>
                </a:cxn>
                <a:cxn ang="0">
                  <a:pos x="424" y="0"/>
                </a:cxn>
                <a:cxn ang="0">
                  <a:pos x="432" y="8"/>
                </a:cxn>
                <a:cxn ang="0">
                  <a:pos x="424" y="16"/>
                </a:cxn>
                <a:cxn ang="0">
                  <a:pos x="8" y="16"/>
                </a:cxn>
                <a:cxn ang="0">
                  <a:pos x="0" y="8"/>
                </a:cxn>
                <a:cxn ang="0">
                  <a:pos x="8" y="0"/>
                </a:cxn>
              </a:cxnLst>
              <a:rect l="0" t="0" r="r" b="b"/>
              <a:pathLst>
                <a:path w="432" h="16">
                  <a:moveTo>
                    <a:pt x="8" y="0"/>
                  </a:moveTo>
                  <a:lnTo>
                    <a:pt x="424" y="0"/>
                  </a:lnTo>
                  <a:cubicBezTo>
                    <a:pt x="429" y="0"/>
                    <a:pt x="432" y="4"/>
                    <a:pt x="432" y="8"/>
                  </a:cubicBezTo>
                  <a:cubicBezTo>
                    <a:pt x="432" y="13"/>
                    <a:pt x="429" y="16"/>
                    <a:pt x="424" y="16"/>
                  </a:cubicBezTo>
                  <a:lnTo>
                    <a:pt x="8" y="16"/>
                  </a:lnTo>
                  <a:cubicBezTo>
                    <a:pt x="4" y="16"/>
                    <a:pt x="0" y="13"/>
                    <a:pt x="0" y="8"/>
                  </a:cubicBezTo>
                  <a:cubicBezTo>
                    <a:pt x="0" y="4"/>
                    <a:pt x="4" y="0"/>
                    <a:pt x="8" y="0"/>
                  </a:cubicBezTo>
                  <a:close/>
                </a:path>
              </a:pathLst>
            </a:custGeom>
            <a:solidFill>
              <a:srgbClr val="F79646"/>
            </a:solidFill>
            <a:ln w="6" cap="flat">
              <a:solidFill>
                <a:srgbClr val="F79646"/>
              </a:solidFill>
              <a:prstDash val="solid"/>
              <a:bevel/>
              <a:headEnd/>
              <a:tailEnd/>
            </a:ln>
          </p:spPr>
          <p:txBody>
            <a:bodyPr vert="horz" wrap="square" lIns="91440" tIns="45720" rIns="91440" bIns="45720" numCol="1" anchor="t" anchorCtr="0" compatLnSpc="1">
              <a:prstTxWarp prst="textNoShape">
                <a:avLst/>
              </a:prstTxWarp>
            </a:bodyPr>
            <a:lstStyle/>
            <a:p>
              <a:endParaRPr lang="fr-FR" sz="1400"/>
            </a:p>
          </p:txBody>
        </p:sp>
        <p:sp>
          <p:nvSpPr>
            <p:cNvPr id="849" name="Freeform 110"/>
            <p:cNvSpPr>
              <a:spLocks/>
            </p:cNvSpPr>
            <p:nvPr/>
          </p:nvSpPr>
          <p:spPr bwMode="auto">
            <a:xfrm>
              <a:off x="5581638" y="3503599"/>
              <a:ext cx="76200" cy="76200"/>
            </a:xfrm>
            <a:custGeom>
              <a:avLst/>
              <a:gdLst/>
              <a:ahLst/>
              <a:cxnLst>
                <a:cxn ang="0">
                  <a:pos x="24" y="48"/>
                </a:cxn>
                <a:cxn ang="0">
                  <a:pos x="0" y="24"/>
                </a:cxn>
                <a:cxn ang="0">
                  <a:pos x="24" y="0"/>
                </a:cxn>
                <a:cxn ang="0">
                  <a:pos x="48" y="24"/>
                </a:cxn>
                <a:cxn ang="0">
                  <a:pos x="24" y="48"/>
                </a:cxn>
              </a:cxnLst>
              <a:rect l="0" t="0" r="r" b="b"/>
              <a:pathLst>
                <a:path w="48" h="48">
                  <a:moveTo>
                    <a:pt x="24" y="48"/>
                  </a:moveTo>
                  <a:lnTo>
                    <a:pt x="0" y="24"/>
                  </a:lnTo>
                  <a:lnTo>
                    <a:pt x="24" y="0"/>
                  </a:lnTo>
                  <a:lnTo>
                    <a:pt x="48" y="24"/>
                  </a:lnTo>
                  <a:lnTo>
                    <a:pt x="24" y="48"/>
                  </a:lnTo>
                  <a:close/>
                </a:path>
              </a:pathLst>
            </a:custGeom>
            <a:solidFill>
              <a:srgbClr val="F79646"/>
            </a:solidFill>
            <a:ln w="9525">
              <a:noFill/>
              <a:round/>
              <a:headEnd/>
              <a:tailEnd/>
            </a:ln>
          </p:spPr>
          <p:txBody>
            <a:bodyPr vert="horz" wrap="square" lIns="91440" tIns="45720" rIns="91440" bIns="45720" numCol="1" anchor="t" anchorCtr="0" compatLnSpc="1">
              <a:prstTxWarp prst="textNoShape">
                <a:avLst/>
              </a:prstTxWarp>
            </a:bodyPr>
            <a:lstStyle/>
            <a:p>
              <a:endParaRPr lang="fr-FR" sz="1400"/>
            </a:p>
          </p:txBody>
        </p:sp>
        <p:sp>
          <p:nvSpPr>
            <p:cNvPr id="850" name="Freeform 111"/>
            <p:cNvSpPr>
              <a:spLocks noEditPoints="1"/>
            </p:cNvSpPr>
            <p:nvPr/>
          </p:nvSpPr>
          <p:spPr bwMode="auto">
            <a:xfrm>
              <a:off x="5576876" y="3498837"/>
              <a:ext cx="85725" cy="85725"/>
            </a:xfrm>
            <a:custGeom>
              <a:avLst/>
              <a:gdLst/>
              <a:ahLst/>
              <a:cxnLst>
                <a:cxn ang="0">
                  <a:pos x="78" y="142"/>
                </a:cxn>
                <a:cxn ang="0">
                  <a:pos x="67" y="142"/>
                </a:cxn>
                <a:cxn ang="0">
                  <a:pos x="3" y="78"/>
                </a:cxn>
                <a:cxn ang="0">
                  <a:pos x="3" y="67"/>
                </a:cxn>
                <a:cxn ang="0">
                  <a:pos x="67" y="3"/>
                </a:cxn>
                <a:cxn ang="0">
                  <a:pos x="78" y="3"/>
                </a:cxn>
                <a:cxn ang="0">
                  <a:pos x="142" y="67"/>
                </a:cxn>
                <a:cxn ang="0">
                  <a:pos x="142" y="78"/>
                </a:cxn>
                <a:cxn ang="0">
                  <a:pos x="78" y="142"/>
                </a:cxn>
                <a:cxn ang="0">
                  <a:pos x="131" y="67"/>
                </a:cxn>
                <a:cxn ang="0">
                  <a:pos x="131" y="78"/>
                </a:cxn>
                <a:cxn ang="0">
                  <a:pos x="67" y="14"/>
                </a:cxn>
                <a:cxn ang="0">
                  <a:pos x="78" y="14"/>
                </a:cxn>
                <a:cxn ang="0">
                  <a:pos x="14" y="78"/>
                </a:cxn>
                <a:cxn ang="0">
                  <a:pos x="14" y="67"/>
                </a:cxn>
                <a:cxn ang="0">
                  <a:pos x="78" y="131"/>
                </a:cxn>
                <a:cxn ang="0">
                  <a:pos x="67" y="131"/>
                </a:cxn>
                <a:cxn ang="0">
                  <a:pos x="131" y="67"/>
                </a:cxn>
              </a:cxnLst>
              <a:rect l="0" t="0" r="r" b="b"/>
              <a:pathLst>
                <a:path w="145" h="145">
                  <a:moveTo>
                    <a:pt x="78" y="142"/>
                  </a:moveTo>
                  <a:cubicBezTo>
                    <a:pt x="75" y="145"/>
                    <a:pt x="70" y="145"/>
                    <a:pt x="67" y="142"/>
                  </a:cubicBezTo>
                  <a:lnTo>
                    <a:pt x="3" y="78"/>
                  </a:lnTo>
                  <a:cubicBezTo>
                    <a:pt x="0" y="75"/>
                    <a:pt x="0" y="70"/>
                    <a:pt x="3" y="67"/>
                  </a:cubicBezTo>
                  <a:lnTo>
                    <a:pt x="67" y="3"/>
                  </a:lnTo>
                  <a:cubicBezTo>
                    <a:pt x="70" y="0"/>
                    <a:pt x="75" y="0"/>
                    <a:pt x="78" y="3"/>
                  </a:cubicBezTo>
                  <a:lnTo>
                    <a:pt x="142" y="67"/>
                  </a:lnTo>
                  <a:cubicBezTo>
                    <a:pt x="145" y="70"/>
                    <a:pt x="145" y="75"/>
                    <a:pt x="142" y="78"/>
                  </a:cubicBezTo>
                  <a:lnTo>
                    <a:pt x="78" y="142"/>
                  </a:lnTo>
                  <a:close/>
                  <a:moveTo>
                    <a:pt x="131" y="67"/>
                  </a:moveTo>
                  <a:lnTo>
                    <a:pt x="131" y="78"/>
                  </a:lnTo>
                  <a:lnTo>
                    <a:pt x="67" y="14"/>
                  </a:lnTo>
                  <a:lnTo>
                    <a:pt x="78" y="14"/>
                  </a:lnTo>
                  <a:lnTo>
                    <a:pt x="14" y="78"/>
                  </a:lnTo>
                  <a:lnTo>
                    <a:pt x="14" y="67"/>
                  </a:lnTo>
                  <a:lnTo>
                    <a:pt x="78" y="131"/>
                  </a:lnTo>
                  <a:lnTo>
                    <a:pt x="67" y="131"/>
                  </a:lnTo>
                  <a:lnTo>
                    <a:pt x="131" y="67"/>
                  </a:lnTo>
                  <a:close/>
                </a:path>
              </a:pathLst>
            </a:custGeom>
            <a:solidFill>
              <a:srgbClr val="F79646"/>
            </a:solidFill>
            <a:ln w="6" cap="flat">
              <a:solidFill>
                <a:srgbClr val="F79646"/>
              </a:solidFill>
              <a:prstDash val="solid"/>
              <a:bevel/>
              <a:headEnd/>
              <a:tailEnd/>
            </a:ln>
          </p:spPr>
          <p:txBody>
            <a:bodyPr vert="horz" wrap="square" lIns="91440" tIns="45720" rIns="91440" bIns="45720" numCol="1" anchor="t" anchorCtr="0" compatLnSpc="1">
              <a:prstTxWarp prst="textNoShape">
                <a:avLst/>
              </a:prstTxWarp>
            </a:bodyPr>
            <a:lstStyle/>
            <a:p>
              <a:endParaRPr lang="fr-FR" sz="1400"/>
            </a:p>
          </p:txBody>
        </p:sp>
        <p:sp>
          <p:nvSpPr>
            <p:cNvPr id="851" name="Rectangle 112"/>
            <p:cNvSpPr>
              <a:spLocks noChangeArrowheads="1"/>
            </p:cNvSpPr>
            <p:nvPr/>
          </p:nvSpPr>
          <p:spPr bwMode="auto">
            <a:xfrm>
              <a:off x="5773726" y="3462324"/>
              <a:ext cx="767774"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err="1" smtClean="0">
                  <a:ln>
                    <a:noFill/>
                  </a:ln>
                  <a:solidFill>
                    <a:schemeClr val="accent6"/>
                  </a:solidFill>
                  <a:effectLst/>
                  <a:latin typeface="Times New Roman" pitchFamily="18" charset="0"/>
                  <a:cs typeface="Arial" pitchFamily="34" charset="0"/>
                </a:rPr>
                <a:t>Soil</a:t>
              </a:r>
              <a:r>
                <a:rPr kumimoji="0" lang="fr-FR" sz="1400" b="1" i="0" u="none" strike="noStrike" cap="none" normalizeH="0" baseline="0" dirty="0" smtClean="0">
                  <a:ln>
                    <a:noFill/>
                  </a:ln>
                  <a:solidFill>
                    <a:schemeClr val="accent6"/>
                  </a:solidFill>
                  <a:effectLst/>
                  <a:latin typeface="Times New Roman" pitchFamily="18" charset="0"/>
                  <a:cs typeface="Arial" pitchFamily="34" charset="0"/>
                </a:rPr>
                <a:t> (</a:t>
              </a:r>
              <a:r>
                <a:rPr kumimoji="0" lang="fr-FR" sz="1400" b="1" i="0" u="none" strike="noStrike" cap="none" normalizeH="0" baseline="0" dirty="0" err="1" smtClean="0">
                  <a:ln>
                    <a:noFill/>
                  </a:ln>
                  <a:solidFill>
                    <a:schemeClr val="accent6"/>
                  </a:solidFill>
                  <a:effectLst/>
                  <a:latin typeface="Times New Roman" pitchFamily="18" charset="0"/>
                  <a:cs typeface="Arial" pitchFamily="34" charset="0"/>
                </a:rPr>
                <a:t>root</a:t>
              </a:r>
              <a:r>
                <a:rPr kumimoji="0" lang="fr-FR" sz="1400" b="1" i="0" u="none" strike="noStrike" cap="none" normalizeH="0" baseline="0" dirty="0" smtClean="0">
                  <a:ln>
                    <a:noFill/>
                  </a:ln>
                  <a:solidFill>
                    <a:schemeClr val="accent6"/>
                  </a:solidFill>
                  <a:effectLst/>
                  <a:latin typeface="Times New Roman" pitchFamily="18" charset="0"/>
                  <a:cs typeface="Arial" pitchFamily="34" charset="0"/>
                </a:rPr>
                <a:t>)</a:t>
              </a:r>
              <a:endParaRPr kumimoji="0" lang="fr-FR" sz="1400" b="0" i="0" u="none" strike="noStrike" cap="none" normalizeH="0" baseline="0" dirty="0" smtClean="0">
                <a:ln>
                  <a:noFill/>
                </a:ln>
                <a:solidFill>
                  <a:schemeClr val="accent6"/>
                </a:solidFill>
                <a:effectLst/>
                <a:latin typeface="Arial" pitchFamily="34" charset="0"/>
                <a:cs typeface="Arial" pitchFamily="34" charset="0"/>
              </a:endParaRPr>
            </a:p>
          </p:txBody>
        </p:sp>
        <p:sp>
          <p:nvSpPr>
            <p:cNvPr id="852" name="ZoneTexte 851"/>
            <p:cNvSpPr txBox="1"/>
            <p:nvPr/>
          </p:nvSpPr>
          <p:spPr>
            <a:xfrm rot="16200000">
              <a:off x="4281745" y="4563631"/>
              <a:ext cx="1143262" cy="307777"/>
            </a:xfrm>
            <a:prstGeom prst="rect">
              <a:avLst/>
            </a:prstGeom>
            <a:noFill/>
          </p:spPr>
          <p:txBody>
            <a:bodyPr wrap="none" rtlCol="0">
              <a:spAutoFit/>
            </a:bodyPr>
            <a:lstStyle/>
            <a:p>
              <a:r>
                <a:rPr lang="fr-FR" sz="1400" b="1" dirty="0" smtClean="0">
                  <a:latin typeface="Times New Roman" pitchFamily="18" charset="0"/>
                  <a:cs typeface="Times New Roman" pitchFamily="18" charset="0"/>
                </a:rPr>
                <a:t>UI/g dry </a:t>
              </a:r>
              <a:r>
                <a:rPr lang="fr-FR" sz="1400" b="1" dirty="0" err="1" smtClean="0">
                  <a:latin typeface="Times New Roman" pitchFamily="18" charset="0"/>
                  <a:cs typeface="Times New Roman" pitchFamily="18" charset="0"/>
                </a:rPr>
                <a:t>soil</a:t>
              </a:r>
              <a:endParaRPr lang="fr-FR" sz="1400" b="1" dirty="0">
                <a:latin typeface="Times New Roman" pitchFamily="18" charset="0"/>
                <a:cs typeface="Times New Roman" pitchFamily="18" charset="0"/>
              </a:endParaRPr>
            </a:p>
          </p:txBody>
        </p:sp>
      </p:grpSp>
      <p:sp>
        <p:nvSpPr>
          <p:cNvPr id="448" name="Rectangle à coins arrondis 447"/>
          <p:cNvSpPr/>
          <p:nvPr/>
        </p:nvSpPr>
        <p:spPr bwMode="auto">
          <a:xfrm>
            <a:off x="142844" y="357166"/>
            <a:ext cx="3929090" cy="428628"/>
          </a:xfrm>
          <a:prstGeom prst="round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2700000" scaled="1"/>
            <a:tileRect/>
          </a:gradFill>
          <a:ln w="50800">
            <a:solidFill>
              <a:schemeClr val="accent2">
                <a:lumMod val="60000"/>
                <a:lumOff val="40000"/>
              </a:schemeClr>
            </a:solidFill>
            <a:round/>
            <a:headEnd/>
            <a:tailEnd/>
          </a:ln>
          <a:effectLst>
            <a:glow rad="228600">
              <a:schemeClr val="accent2">
                <a:satMod val="175000"/>
                <a:alpha val="40000"/>
              </a:schemeClr>
            </a:glow>
          </a:effectLst>
          <a:scene3d>
            <a:camera prst="orthographicFront"/>
            <a:lightRig rig="threePt" dir="t"/>
          </a:scene3d>
          <a:sp3d>
            <a:bevelT w="114300" prst="artDeco"/>
          </a:sp3d>
        </p:spPr>
        <p:txBody>
          <a:bodyPr rtlCol="0" anchor="ctr"/>
          <a:lstStyle/>
          <a:p>
            <a:r>
              <a:rPr lang="fr-FR" b="1" dirty="0" err="1" smtClean="0">
                <a:latin typeface="Times New Roman" pitchFamily="18" charset="0"/>
                <a:cs typeface="Times New Roman" pitchFamily="18" charset="0"/>
              </a:rPr>
              <a:t>Xylanase</a:t>
            </a:r>
            <a:r>
              <a:rPr lang="fr-FR" b="1" dirty="0" smtClean="0">
                <a:latin typeface="Times New Roman" pitchFamily="18" charset="0"/>
                <a:cs typeface="Times New Roman" pitchFamily="18" charset="0"/>
              </a:rPr>
              <a:t> </a:t>
            </a:r>
            <a:r>
              <a:rPr lang="fr-FR" b="1" dirty="0" err="1" smtClean="0">
                <a:latin typeface="Times New Roman" pitchFamily="18" charset="0"/>
                <a:cs typeface="Times New Roman" pitchFamily="18" charset="0"/>
              </a:rPr>
              <a:t>activity</a:t>
            </a:r>
            <a:r>
              <a:rPr lang="fr-FR" b="1" dirty="0" smtClean="0">
                <a:latin typeface="Times New Roman" pitchFamily="18" charset="0"/>
                <a:cs typeface="Times New Roman" pitchFamily="18" charset="0"/>
              </a:rPr>
              <a:t>-Xylose </a:t>
            </a:r>
            <a:r>
              <a:rPr lang="fr-FR" b="1" dirty="0" err="1" smtClean="0">
                <a:latin typeface="Times New Roman" pitchFamily="18" charset="0"/>
                <a:cs typeface="Times New Roman" pitchFamily="18" charset="0"/>
              </a:rPr>
              <a:t>degradation</a:t>
            </a:r>
            <a:endParaRPr lang="fr-FR" b="1" dirty="0" smtClean="0">
              <a:latin typeface="Times New Roman" pitchFamily="18" charset="0"/>
              <a:cs typeface="Times New Roman" pitchFamily="18" charset="0"/>
            </a:endParaRPr>
          </a:p>
        </p:txBody>
      </p:sp>
      <p:grpSp>
        <p:nvGrpSpPr>
          <p:cNvPr id="4" name="Groupe 1408"/>
          <p:cNvGrpSpPr/>
          <p:nvPr/>
        </p:nvGrpSpPr>
        <p:grpSpPr>
          <a:xfrm>
            <a:off x="9525" y="785794"/>
            <a:ext cx="4562475" cy="3286125"/>
            <a:chOff x="5429256" y="1142984"/>
            <a:chExt cx="4562475" cy="3286125"/>
          </a:xfrm>
        </p:grpSpPr>
        <p:sp>
          <p:nvSpPr>
            <p:cNvPr id="1411" name="Freeform 208"/>
            <p:cNvSpPr>
              <a:spLocks noEditPoints="1"/>
            </p:cNvSpPr>
            <p:nvPr/>
          </p:nvSpPr>
          <p:spPr bwMode="auto">
            <a:xfrm>
              <a:off x="6043619" y="1309672"/>
              <a:ext cx="3352800" cy="2562225"/>
            </a:xfrm>
            <a:custGeom>
              <a:avLst/>
              <a:gdLst/>
              <a:ahLst/>
              <a:cxnLst>
                <a:cxn ang="0">
                  <a:pos x="0" y="8"/>
                </a:cxn>
                <a:cxn ang="0">
                  <a:pos x="8" y="0"/>
                </a:cxn>
                <a:cxn ang="0">
                  <a:pos x="5624" y="0"/>
                </a:cxn>
                <a:cxn ang="0">
                  <a:pos x="5632" y="8"/>
                </a:cxn>
                <a:cxn ang="0">
                  <a:pos x="5632" y="4296"/>
                </a:cxn>
                <a:cxn ang="0">
                  <a:pos x="5624" y="4304"/>
                </a:cxn>
                <a:cxn ang="0">
                  <a:pos x="8" y="4304"/>
                </a:cxn>
                <a:cxn ang="0">
                  <a:pos x="0" y="4296"/>
                </a:cxn>
                <a:cxn ang="0">
                  <a:pos x="0" y="8"/>
                </a:cxn>
                <a:cxn ang="0">
                  <a:pos x="16" y="4296"/>
                </a:cxn>
                <a:cxn ang="0">
                  <a:pos x="8" y="4288"/>
                </a:cxn>
                <a:cxn ang="0">
                  <a:pos x="5624" y="4288"/>
                </a:cxn>
                <a:cxn ang="0">
                  <a:pos x="5616" y="4296"/>
                </a:cxn>
                <a:cxn ang="0">
                  <a:pos x="5616" y="8"/>
                </a:cxn>
                <a:cxn ang="0">
                  <a:pos x="5624" y="16"/>
                </a:cxn>
                <a:cxn ang="0">
                  <a:pos x="8" y="16"/>
                </a:cxn>
                <a:cxn ang="0">
                  <a:pos x="16" y="8"/>
                </a:cxn>
                <a:cxn ang="0">
                  <a:pos x="16" y="4296"/>
                </a:cxn>
              </a:cxnLst>
              <a:rect l="0" t="0" r="r" b="b"/>
              <a:pathLst>
                <a:path w="5632" h="4304">
                  <a:moveTo>
                    <a:pt x="0" y="8"/>
                  </a:moveTo>
                  <a:cubicBezTo>
                    <a:pt x="0" y="4"/>
                    <a:pt x="4" y="0"/>
                    <a:pt x="8" y="0"/>
                  </a:cubicBezTo>
                  <a:lnTo>
                    <a:pt x="5624" y="0"/>
                  </a:lnTo>
                  <a:cubicBezTo>
                    <a:pt x="5629" y="0"/>
                    <a:pt x="5632" y="4"/>
                    <a:pt x="5632" y="8"/>
                  </a:cubicBezTo>
                  <a:lnTo>
                    <a:pt x="5632" y="4296"/>
                  </a:lnTo>
                  <a:cubicBezTo>
                    <a:pt x="5632" y="4301"/>
                    <a:pt x="5629" y="4304"/>
                    <a:pt x="5624" y="4304"/>
                  </a:cubicBezTo>
                  <a:lnTo>
                    <a:pt x="8" y="4304"/>
                  </a:lnTo>
                  <a:cubicBezTo>
                    <a:pt x="4" y="4304"/>
                    <a:pt x="0" y="4301"/>
                    <a:pt x="0" y="4296"/>
                  </a:cubicBezTo>
                  <a:lnTo>
                    <a:pt x="0" y="8"/>
                  </a:lnTo>
                  <a:close/>
                  <a:moveTo>
                    <a:pt x="16" y="4296"/>
                  </a:moveTo>
                  <a:lnTo>
                    <a:pt x="8" y="4288"/>
                  </a:lnTo>
                  <a:lnTo>
                    <a:pt x="5624" y="4288"/>
                  </a:lnTo>
                  <a:lnTo>
                    <a:pt x="5616" y="4296"/>
                  </a:lnTo>
                  <a:lnTo>
                    <a:pt x="5616" y="8"/>
                  </a:lnTo>
                  <a:lnTo>
                    <a:pt x="5624" y="16"/>
                  </a:lnTo>
                  <a:lnTo>
                    <a:pt x="8" y="16"/>
                  </a:lnTo>
                  <a:lnTo>
                    <a:pt x="16" y="8"/>
                  </a:lnTo>
                  <a:lnTo>
                    <a:pt x="16" y="4296"/>
                  </a:lnTo>
                  <a:close/>
                </a:path>
              </a:pathLst>
            </a:cu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412" name="Rectangle 211"/>
            <p:cNvSpPr>
              <a:spLocks noChangeArrowheads="1"/>
            </p:cNvSpPr>
            <p:nvPr/>
          </p:nvSpPr>
          <p:spPr bwMode="auto">
            <a:xfrm>
              <a:off x="6034094" y="1309672"/>
              <a:ext cx="19050" cy="2552700"/>
            </a:xfrm>
            <a:prstGeom prst="rect">
              <a:avLst/>
            </a:prstGeom>
            <a:solidFill>
              <a:srgbClr val="009900"/>
            </a:solidFill>
            <a:ln w="0" cap="flat">
              <a:solidFill>
                <a:srgbClr val="0099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413" name="Freeform 212"/>
            <p:cNvSpPr>
              <a:spLocks noEditPoints="1"/>
            </p:cNvSpPr>
            <p:nvPr/>
          </p:nvSpPr>
          <p:spPr bwMode="auto">
            <a:xfrm>
              <a:off x="6005519" y="1300147"/>
              <a:ext cx="38100" cy="2571750"/>
            </a:xfrm>
            <a:custGeom>
              <a:avLst/>
              <a:gdLst/>
              <a:ahLst/>
              <a:cxnLst>
                <a:cxn ang="0">
                  <a:pos x="0" y="1608"/>
                </a:cxn>
                <a:cxn ang="0">
                  <a:pos x="24" y="1608"/>
                </a:cxn>
                <a:cxn ang="0">
                  <a:pos x="24" y="1620"/>
                </a:cxn>
                <a:cxn ang="0">
                  <a:pos x="0" y="1620"/>
                </a:cxn>
                <a:cxn ang="0">
                  <a:pos x="0" y="1608"/>
                </a:cxn>
                <a:cxn ang="0">
                  <a:pos x="0" y="1338"/>
                </a:cxn>
                <a:cxn ang="0">
                  <a:pos x="24" y="1338"/>
                </a:cxn>
                <a:cxn ang="0">
                  <a:pos x="24" y="1350"/>
                </a:cxn>
                <a:cxn ang="0">
                  <a:pos x="0" y="1350"/>
                </a:cxn>
                <a:cxn ang="0">
                  <a:pos x="0" y="1338"/>
                </a:cxn>
                <a:cxn ang="0">
                  <a:pos x="0" y="1074"/>
                </a:cxn>
                <a:cxn ang="0">
                  <a:pos x="24" y="1074"/>
                </a:cxn>
                <a:cxn ang="0">
                  <a:pos x="24" y="1086"/>
                </a:cxn>
                <a:cxn ang="0">
                  <a:pos x="0" y="1086"/>
                </a:cxn>
                <a:cxn ang="0">
                  <a:pos x="0" y="1074"/>
                </a:cxn>
                <a:cxn ang="0">
                  <a:pos x="0" y="804"/>
                </a:cxn>
                <a:cxn ang="0">
                  <a:pos x="24" y="804"/>
                </a:cxn>
                <a:cxn ang="0">
                  <a:pos x="24" y="816"/>
                </a:cxn>
                <a:cxn ang="0">
                  <a:pos x="0" y="816"/>
                </a:cxn>
                <a:cxn ang="0">
                  <a:pos x="0" y="804"/>
                </a:cxn>
                <a:cxn ang="0">
                  <a:pos x="0" y="534"/>
                </a:cxn>
                <a:cxn ang="0">
                  <a:pos x="24" y="534"/>
                </a:cxn>
                <a:cxn ang="0">
                  <a:pos x="24" y="546"/>
                </a:cxn>
                <a:cxn ang="0">
                  <a:pos x="0" y="546"/>
                </a:cxn>
                <a:cxn ang="0">
                  <a:pos x="0" y="534"/>
                </a:cxn>
                <a:cxn ang="0">
                  <a:pos x="0" y="270"/>
                </a:cxn>
                <a:cxn ang="0">
                  <a:pos x="24" y="270"/>
                </a:cxn>
                <a:cxn ang="0">
                  <a:pos x="24" y="282"/>
                </a:cxn>
                <a:cxn ang="0">
                  <a:pos x="0" y="282"/>
                </a:cxn>
                <a:cxn ang="0">
                  <a:pos x="0" y="270"/>
                </a:cxn>
                <a:cxn ang="0">
                  <a:pos x="0" y="0"/>
                </a:cxn>
                <a:cxn ang="0">
                  <a:pos x="24" y="0"/>
                </a:cxn>
                <a:cxn ang="0">
                  <a:pos x="24" y="12"/>
                </a:cxn>
                <a:cxn ang="0">
                  <a:pos x="0" y="12"/>
                </a:cxn>
                <a:cxn ang="0">
                  <a:pos x="0" y="0"/>
                </a:cxn>
              </a:cxnLst>
              <a:rect l="0" t="0" r="r" b="b"/>
              <a:pathLst>
                <a:path w="24" h="1620">
                  <a:moveTo>
                    <a:pt x="0" y="1608"/>
                  </a:moveTo>
                  <a:lnTo>
                    <a:pt x="24" y="1608"/>
                  </a:lnTo>
                  <a:lnTo>
                    <a:pt x="24" y="1620"/>
                  </a:lnTo>
                  <a:lnTo>
                    <a:pt x="0" y="1620"/>
                  </a:lnTo>
                  <a:lnTo>
                    <a:pt x="0" y="1608"/>
                  </a:lnTo>
                  <a:close/>
                  <a:moveTo>
                    <a:pt x="0" y="1338"/>
                  </a:moveTo>
                  <a:lnTo>
                    <a:pt x="24" y="1338"/>
                  </a:lnTo>
                  <a:lnTo>
                    <a:pt x="24" y="1350"/>
                  </a:lnTo>
                  <a:lnTo>
                    <a:pt x="0" y="1350"/>
                  </a:lnTo>
                  <a:lnTo>
                    <a:pt x="0" y="1338"/>
                  </a:lnTo>
                  <a:close/>
                  <a:moveTo>
                    <a:pt x="0" y="1074"/>
                  </a:moveTo>
                  <a:lnTo>
                    <a:pt x="24" y="1074"/>
                  </a:lnTo>
                  <a:lnTo>
                    <a:pt x="24" y="1086"/>
                  </a:lnTo>
                  <a:lnTo>
                    <a:pt x="0" y="1086"/>
                  </a:lnTo>
                  <a:lnTo>
                    <a:pt x="0" y="1074"/>
                  </a:lnTo>
                  <a:close/>
                  <a:moveTo>
                    <a:pt x="0" y="804"/>
                  </a:moveTo>
                  <a:lnTo>
                    <a:pt x="24" y="804"/>
                  </a:lnTo>
                  <a:lnTo>
                    <a:pt x="24" y="816"/>
                  </a:lnTo>
                  <a:lnTo>
                    <a:pt x="0" y="816"/>
                  </a:lnTo>
                  <a:lnTo>
                    <a:pt x="0" y="804"/>
                  </a:lnTo>
                  <a:close/>
                  <a:moveTo>
                    <a:pt x="0" y="534"/>
                  </a:moveTo>
                  <a:lnTo>
                    <a:pt x="24" y="534"/>
                  </a:lnTo>
                  <a:lnTo>
                    <a:pt x="24" y="546"/>
                  </a:lnTo>
                  <a:lnTo>
                    <a:pt x="0" y="546"/>
                  </a:lnTo>
                  <a:lnTo>
                    <a:pt x="0" y="534"/>
                  </a:lnTo>
                  <a:close/>
                  <a:moveTo>
                    <a:pt x="0" y="270"/>
                  </a:moveTo>
                  <a:lnTo>
                    <a:pt x="24" y="270"/>
                  </a:lnTo>
                  <a:lnTo>
                    <a:pt x="24" y="282"/>
                  </a:lnTo>
                  <a:lnTo>
                    <a:pt x="0" y="282"/>
                  </a:lnTo>
                  <a:lnTo>
                    <a:pt x="0" y="270"/>
                  </a:lnTo>
                  <a:close/>
                  <a:moveTo>
                    <a:pt x="0" y="0"/>
                  </a:moveTo>
                  <a:lnTo>
                    <a:pt x="24" y="0"/>
                  </a:lnTo>
                  <a:lnTo>
                    <a:pt x="24" y="12"/>
                  </a:lnTo>
                  <a:lnTo>
                    <a:pt x="0" y="12"/>
                  </a:lnTo>
                  <a:lnTo>
                    <a:pt x="0" y="0"/>
                  </a:lnTo>
                  <a:close/>
                </a:path>
              </a:pathLst>
            </a:custGeom>
            <a:solidFill>
              <a:srgbClr val="009900"/>
            </a:solidFill>
            <a:ln w="0" cap="flat">
              <a:solidFill>
                <a:srgbClr val="0099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414" name="Rectangle 213"/>
            <p:cNvSpPr>
              <a:spLocks noChangeArrowheads="1"/>
            </p:cNvSpPr>
            <p:nvPr/>
          </p:nvSpPr>
          <p:spPr bwMode="auto">
            <a:xfrm>
              <a:off x="6048381" y="3862372"/>
              <a:ext cx="3343275" cy="9525"/>
            </a:xfrm>
            <a:prstGeom prst="rect">
              <a:avLst/>
            </a:pr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415" name="Freeform 214"/>
            <p:cNvSpPr>
              <a:spLocks noEditPoints="1"/>
            </p:cNvSpPr>
            <p:nvPr/>
          </p:nvSpPr>
          <p:spPr bwMode="auto">
            <a:xfrm>
              <a:off x="6043619" y="3867134"/>
              <a:ext cx="3352800" cy="47625"/>
            </a:xfrm>
            <a:custGeom>
              <a:avLst/>
              <a:gdLst/>
              <a:ahLst/>
              <a:cxnLst>
                <a:cxn ang="0">
                  <a:pos x="6" y="0"/>
                </a:cxn>
                <a:cxn ang="0">
                  <a:pos x="6" y="30"/>
                </a:cxn>
                <a:cxn ang="0">
                  <a:pos x="0" y="30"/>
                </a:cxn>
                <a:cxn ang="0">
                  <a:pos x="0" y="0"/>
                </a:cxn>
                <a:cxn ang="0">
                  <a:pos x="6" y="0"/>
                </a:cxn>
                <a:cxn ang="0">
                  <a:pos x="426" y="0"/>
                </a:cxn>
                <a:cxn ang="0">
                  <a:pos x="426" y="30"/>
                </a:cxn>
                <a:cxn ang="0">
                  <a:pos x="420" y="30"/>
                </a:cxn>
                <a:cxn ang="0">
                  <a:pos x="420" y="0"/>
                </a:cxn>
                <a:cxn ang="0">
                  <a:pos x="426" y="0"/>
                </a:cxn>
                <a:cxn ang="0">
                  <a:pos x="846" y="0"/>
                </a:cxn>
                <a:cxn ang="0">
                  <a:pos x="846" y="30"/>
                </a:cxn>
                <a:cxn ang="0">
                  <a:pos x="840" y="30"/>
                </a:cxn>
                <a:cxn ang="0">
                  <a:pos x="840" y="0"/>
                </a:cxn>
                <a:cxn ang="0">
                  <a:pos x="846" y="0"/>
                </a:cxn>
                <a:cxn ang="0">
                  <a:pos x="1272" y="0"/>
                </a:cxn>
                <a:cxn ang="0">
                  <a:pos x="1272" y="30"/>
                </a:cxn>
                <a:cxn ang="0">
                  <a:pos x="1266" y="30"/>
                </a:cxn>
                <a:cxn ang="0">
                  <a:pos x="1266" y="0"/>
                </a:cxn>
                <a:cxn ang="0">
                  <a:pos x="1272" y="0"/>
                </a:cxn>
                <a:cxn ang="0">
                  <a:pos x="1692" y="0"/>
                </a:cxn>
                <a:cxn ang="0">
                  <a:pos x="1692" y="30"/>
                </a:cxn>
                <a:cxn ang="0">
                  <a:pos x="1686" y="30"/>
                </a:cxn>
                <a:cxn ang="0">
                  <a:pos x="1686" y="0"/>
                </a:cxn>
                <a:cxn ang="0">
                  <a:pos x="1692" y="0"/>
                </a:cxn>
                <a:cxn ang="0">
                  <a:pos x="2112" y="0"/>
                </a:cxn>
                <a:cxn ang="0">
                  <a:pos x="2112" y="30"/>
                </a:cxn>
                <a:cxn ang="0">
                  <a:pos x="2106" y="30"/>
                </a:cxn>
                <a:cxn ang="0">
                  <a:pos x="2106" y="0"/>
                </a:cxn>
                <a:cxn ang="0">
                  <a:pos x="2112" y="0"/>
                </a:cxn>
              </a:cxnLst>
              <a:rect l="0" t="0" r="r" b="b"/>
              <a:pathLst>
                <a:path w="2112" h="30">
                  <a:moveTo>
                    <a:pt x="6" y="0"/>
                  </a:moveTo>
                  <a:lnTo>
                    <a:pt x="6" y="30"/>
                  </a:lnTo>
                  <a:lnTo>
                    <a:pt x="0" y="30"/>
                  </a:lnTo>
                  <a:lnTo>
                    <a:pt x="0" y="0"/>
                  </a:lnTo>
                  <a:lnTo>
                    <a:pt x="6" y="0"/>
                  </a:lnTo>
                  <a:close/>
                  <a:moveTo>
                    <a:pt x="426" y="0"/>
                  </a:moveTo>
                  <a:lnTo>
                    <a:pt x="426" y="30"/>
                  </a:lnTo>
                  <a:lnTo>
                    <a:pt x="420" y="30"/>
                  </a:lnTo>
                  <a:lnTo>
                    <a:pt x="420" y="0"/>
                  </a:lnTo>
                  <a:lnTo>
                    <a:pt x="426" y="0"/>
                  </a:lnTo>
                  <a:close/>
                  <a:moveTo>
                    <a:pt x="846" y="0"/>
                  </a:moveTo>
                  <a:lnTo>
                    <a:pt x="846" y="30"/>
                  </a:lnTo>
                  <a:lnTo>
                    <a:pt x="840" y="30"/>
                  </a:lnTo>
                  <a:lnTo>
                    <a:pt x="840" y="0"/>
                  </a:lnTo>
                  <a:lnTo>
                    <a:pt x="846" y="0"/>
                  </a:lnTo>
                  <a:close/>
                  <a:moveTo>
                    <a:pt x="1272" y="0"/>
                  </a:moveTo>
                  <a:lnTo>
                    <a:pt x="1272" y="30"/>
                  </a:lnTo>
                  <a:lnTo>
                    <a:pt x="1266" y="30"/>
                  </a:lnTo>
                  <a:lnTo>
                    <a:pt x="1266" y="0"/>
                  </a:lnTo>
                  <a:lnTo>
                    <a:pt x="1272" y="0"/>
                  </a:lnTo>
                  <a:close/>
                  <a:moveTo>
                    <a:pt x="1692" y="0"/>
                  </a:moveTo>
                  <a:lnTo>
                    <a:pt x="1692" y="30"/>
                  </a:lnTo>
                  <a:lnTo>
                    <a:pt x="1686" y="30"/>
                  </a:lnTo>
                  <a:lnTo>
                    <a:pt x="1686" y="0"/>
                  </a:lnTo>
                  <a:lnTo>
                    <a:pt x="1692" y="0"/>
                  </a:lnTo>
                  <a:close/>
                  <a:moveTo>
                    <a:pt x="2112" y="0"/>
                  </a:moveTo>
                  <a:lnTo>
                    <a:pt x="2112" y="30"/>
                  </a:lnTo>
                  <a:lnTo>
                    <a:pt x="2106" y="30"/>
                  </a:lnTo>
                  <a:lnTo>
                    <a:pt x="2106" y="0"/>
                  </a:lnTo>
                  <a:lnTo>
                    <a:pt x="2112" y="0"/>
                  </a:lnTo>
                  <a:close/>
                </a:path>
              </a:pathLst>
            </a:cu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416" name="Freeform 215"/>
            <p:cNvSpPr>
              <a:spLocks noEditPoints="1"/>
            </p:cNvSpPr>
            <p:nvPr/>
          </p:nvSpPr>
          <p:spPr bwMode="auto">
            <a:xfrm>
              <a:off x="6019806" y="2695559"/>
              <a:ext cx="57150" cy="57150"/>
            </a:xfrm>
            <a:custGeom>
              <a:avLst/>
              <a:gdLst/>
              <a:ahLst/>
              <a:cxnLst>
                <a:cxn ang="0">
                  <a:pos x="18" y="36"/>
                </a:cxn>
                <a:cxn ang="0">
                  <a:pos x="18" y="18"/>
                </a:cxn>
                <a:cxn ang="0">
                  <a:pos x="18" y="0"/>
                </a:cxn>
                <a:cxn ang="0">
                  <a:pos x="18" y="36"/>
                </a:cxn>
                <a:cxn ang="0">
                  <a:pos x="0" y="36"/>
                </a:cxn>
                <a:cxn ang="0">
                  <a:pos x="36" y="36"/>
                </a:cxn>
                <a:cxn ang="0">
                  <a:pos x="0" y="36"/>
                </a:cxn>
                <a:cxn ang="0">
                  <a:pos x="0" y="0"/>
                </a:cxn>
                <a:cxn ang="0">
                  <a:pos x="36" y="0"/>
                </a:cxn>
                <a:cxn ang="0">
                  <a:pos x="0" y="0"/>
                </a:cxn>
              </a:cxnLst>
              <a:rect l="0" t="0" r="r" b="b"/>
              <a:pathLst>
                <a:path w="36" h="36">
                  <a:moveTo>
                    <a:pt x="18" y="36"/>
                  </a:moveTo>
                  <a:lnTo>
                    <a:pt x="18" y="18"/>
                  </a:lnTo>
                  <a:lnTo>
                    <a:pt x="18" y="0"/>
                  </a:lnTo>
                  <a:lnTo>
                    <a:pt x="18" y="36"/>
                  </a:lnTo>
                  <a:close/>
                  <a:moveTo>
                    <a:pt x="0" y="36"/>
                  </a:moveTo>
                  <a:lnTo>
                    <a:pt x="36" y="36"/>
                  </a:lnTo>
                  <a:lnTo>
                    <a:pt x="0" y="36"/>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417" name="Freeform 216"/>
            <p:cNvSpPr>
              <a:spLocks noEditPoints="1"/>
            </p:cNvSpPr>
            <p:nvPr/>
          </p:nvSpPr>
          <p:spPr bwMode="auto">
            <a:xfrm>
              <a:off x="6019806" y="2690797"/>
              <a:ext cx="57150" cy="66675"/>
            </a:xfrm>
            <a:custGeom>
              <a:avLst/>
              <a:gdLst/>
              <a:ahLst/>
              <a:cxnLst>
                <a:cxn ang="0">
                  <a:pos x="15" y="39"/>
                </a:cxn>
                <a:cxn ang="0">
                  <a:pos x="15" y="21"/>
                </a:cxn>
                <a:cxn ang="0">
                  <a:pos x="15" y="3"/>
                </a:cxn>
                <a:cxn ang="0">
                  <a:pos x="21" y="3"/>
                </a:cxn>
                <a:cxn ang="0">
                  <a:pos x="21" y="21"/>
                </a:cxn>
                <a:cxn ang="0">
                  <a:pos x="21" y="39"/>
                </a:cxn>
                <a:cxn ang="0">
                  <a:pos x="15" y="39"/>
                </a:cxn>
                <a:cxn ang="0">
                  <a:pos x="0" y="36"/>
                </a:cxn>
                <a:cxn ang="0">
                  <a:pos x="36" y="36"/>
                </a:cxn>
                <a:cxn ang="0">
                  <a:pos x="36" y="42"/>
                </a:cxn>
                <a:cxn ang="0">
                  <a:pos x="0" y="42"/>
                </a:cxn>
                <a:cxn ang="0">
                  <a:pos x="0" y="36"/>
                </a:cxn>
                <a:cxn ang="0">
                  <a:pos x="0" y="0"/>
                </a:cxn>
                <a:cxn ang="0">
                  <a:pos x="36" y="0"/>
                </a:cxn>
                <a:cxn ang="0">
                  <a:pos x="36" y="6"/>
                </a:cxn>
                <a:cxn ang="0">
                  <a:pos x="0" y="6"/>
                </a:cxn>
                <a:cxn ang="0">
                  <a:pos x="0" y="0"/>
                </a:cxn>
              </a:cxnLst>
              <a:rect l="0" t="0" r="r" b="b"/>
              <a:pathLst>
                <a:path w="36" h="42">
                  <a:moveTo>
                    <a:pt x="15" y="39"/>
                  </a:moveTo>
                  <a:lnTo>
                    <a:pt x="15" y="21"/>
                  </a:lnTo>
                  <a:lnTo>
                    <a:pt x="15" y="3"/>
                  </a:lnTo>
                  <a:lnTo>
                    <a:pt x="21" y="3"/>
                  </a:lnTo>
                  <a:lnTo>
                    <a:pt x="21" y="21"/>
                  </a:lnTo>
                  <a:lnTo>
                    <a:pt x="21" y="39"/>
                  </a:lnTo>
                  <a:lnTo>
                    <a:pt x="15" y="39"/>
                  </a:lnTo>
                  <a:close/>
                  <a:moveTo>
                    <a:pt x="0" y="36"/>
                  </a:moveTo>
                  <a:lnTo>
                    <a:pt x="36" y="36"/>
                  </a:lnTo>
                  <a:lnTo>
                    <a:pt x="36" y="42"/>
                  </a:lnTo>
                  <a:lnTo>
                    <a:pt x="0" y="42"/>
                  </a:lnTo>
                  <a:lnTo>
                    <a:pt x="0" y="36"/>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418" name="Freeform 217"/>
            <p:cNvSpPr>
              <a:spLocks noEditPoints="1"/>
            </p:cNvSpPr>
            <p:nvPr/>
          </p:nvSpPr>
          <p:spPr bwMode="auto">
            <a:xfrm>
              <a:off x="7115181" y="2152634"/>
              <a:ext cx="57150" cy="76200"/>
            </a:xfrm>
            <a:custGeom>
              <a:avLst/>
              <a:gdLst/>
              <a:ahLst/>
              <a:cxnLst>
                <a:cxn ang="0">
                  <a:pos x="18" y="48"/>
                </a:cxn>
                <a:cxn ang="0">
                  <a:pos x="18" y="24"/>
                </a:cxn>
                <a:cxn ang="0">
                  <a:pos x="18" y="0"/>
                </a:cxn>
                <a:cxn ang="0">
                  <a:pos x="18" y="48"/>
                </a:cxn>
                <a:cxn ang="0">
                  <a:pos x="0" y="48"/>
                </a:cxn>
                <a:cxn ang="0">
                  <a:pos x="36" y="48"/>
                </a:cxn>
                <a:cxn ang="0">
                  <a:pos x="0" y="48"/>
                </a:cxn>
                <a:cxn ang="0">
                  <a:pos x="0" y="0"/>
                </a:cxn>
                <a:cxn ang="0">
                  <a:pos x="36" y="0"/>
                </a:cxn>
                <a:cxn ang="0">
                  <a:pos x="0" y="0"/>
                </a:cxn>
              </a:cxnLst>
              <a:rect l="0" t="0" r="r" b="b"/>
              <a:pathLst>
                <a:path w="36" h="48">
                  <a:moveTo>
                    <a:pt x="18" y="48"/>
                  </a:moveTo>
                  <a:lnTo>
                    <a:pt x="18" y="24"/>
                  </a:lnTo>
                  <a:lnTo>
                    <a:pt x="18" y="0"/>
                  </a:lnTo>
                  <a:lnTo>
                    <a:pt x="18" y="48"/>
                  </a:lnTo>
                  <a:close/>
                  <a:moveTo>
                    <a:pt x="0" y="48"/>
                  </a:moveTo>
                  <a:lnTo>
                    <a:pt x="36" y="48"/>
                  </a:lnTo>
                  <a:lnTo>
                    <a:pt x="0" y="48"/>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419" name="Freeform 218"/>
            <p:cNvSpPr>
              <a:spLocks noEditPoints="1"/>
            </p:cNvSpPr>
            <p:nvPr/>
          </p:nvSpPr>
          <p:spPr bwMode="auto">
            <a:xfrm>
              <a:off x="7115181" y="2147872"/>
              <a:ext cx="57150" cy="85725"/>
            </a:xfrm>
            <a:custGeom>
              <a:avLst/>
              <a:gdLst/>
              <a:ahLst/>
              <a:cxnLst>
                <a:cxn ang="0">
                  <a:pos x="15" y="51"/>
                </a:cxn>
                <a:cxn ang="0">
                  <a:pos x="15" y="27"/>
                </a:cxn>
                <a:cxn ang="0">
                  <a:pos x="15" y="3"/>
                </a:cxn>
                <a:cxn ang="0">
                  <a:pos x="21" y="3"/>
                </a:cxn>
                <a:cxn ang="0">
                  <a:pos x="21" y="27"/>
                </a:cxn>
                <a:cxn ang="0">
                  <a:pos x="21" y="51"/>
                </a:cxn>
                <a:cxn ang="0">
                  <a:pos x="15" y="51"/>
                </a:cxn>
                <a:cxn ang="0">
                  <a:pos x="0" y="48"/>
                </a:cxn>
                <a:cxn ang="0">
                  <a:pos x="36" y="48"/>
                </a:cxn>
                <a:cxn ang="0">
                  <a:pos x="36" y="54"/>
                </a:cxn>
                <a:cxn ang="0">
                  <a:pos x="0" y="54"/>
                </a:cxn>
                <a:cxn ang="0">
                  <a:pos x="0" y="48"/>
                </a:cxn>
                <a:cxn ang="0">
                  <a:pos x="0" y="0"/>
                </a:cxn>
                <a:cxn ang="0">
                  <a:pos x="36" y="0"/>
                </a:cxn>
                <a:cxn ang="0">
                  <a:pos x="36" y="6"/>
                </a:cxn>
                <a:cxn ang="0">
                  <a:pos x="0" y="6"/>
                </a:cxn>
                <a:cxn ang="0">
                  <a:pos x="0" y="0"/>
                </a:cxn>
              </a:cxnLst>
              <a:rect l="0" t="0" r="r" b="b"/>
              <a:pathLst>
                <a:path w="36" h="54">
                  <a:moveTo>
                    <a:pt x="15" y="51"/>
                  </a:moveTo>
                  <a:lnTo>
                    <a:pt x="15" y="27"/>
                  </a:lnTo>
                  <a:lnTo>
                    <a:pt x="15" y="3"/>
                  </a:lnTo>
                  <a:lnTo>
                    <a:pt x="21" y="3"/>
                  </a:lnTo>
                  <a:lnTo>
                    <a:pt x="21" y="27"/>
                  </a:lnTo>
                  <a:lnTo>
                    <a:pt x="21" y="51"/>
                  </a:lnTo>
                  <a:lnTo>
                    <a:pt x="15" y="51"/>
                  </a:lnTo>
                  <a:close/>
                  <a:moveTo>
                    <a:pt x="0" y="48"/>
                  </a:moveTo>
                  <a:lnTo>
                    <a:pt x="36" y="48"/>
                  </a:lnTo>
                  <a:lnTo>
                    <a:pt x="36" y="54"/>
                  </a:lnTo>
                  <a:lnTo>
                    <a:pt x="0" y="54"/>
                  </a:lnTo>
                  <a:lnTo>
                    <a:pt x="0" y="48"/>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420" name="Freeform 219"/>
            <p:cNvSpPr>
              <a:spLocks noEditPoints="1"/>
            </p:cNvSpPr>
            <p:nvPr/>
          </p:nvSpPr>
          <p:spPr bwMode="auto">
            <a:xfrm>
              <a:off x="7820031" y="2162159"/>
              <a:ext cx="57150" cy="66675"/>
            </a:xfrm>
            <a:custGeom>
              <a:avLst/>
              <a:gdLst/>
              <a:ahLst/>
              <a:cxnLst>
                <a:cxn ang="0">
                  <a:pos x="18" y="42"/>
                </a:cxn>
                <a:cxn ang="0">
                  <a:pos x="18" y="21"/>
                </a:cxn>
                <a:cxn ang="0">
                  <a:pos x="18" y="0"/>
                </a:cxn>
                <a:cxn ang="0">
                  <a:pos x="18" y="42"/>
                </a:cxn>
                <a:cxn ang="0">
                  <a:pos x="0" y="42"/>
                </a:cxn>
                <a:cxn ang="0">
                  <a:pos x="36" y="42"/>
                </a:cxn>
                <a:cxn ang="0">
                  <a:pos x="0" y="42"/>
                </a:cxn>
                <a:cxn ang="0">
                  <a:pos x="0" y="0"/>
                </a:cxn>
                <a:cxn ang="0">
                  <a:pos x="36" y="0"/>
                </a:cxn>
                <a:cxn ang="0">
                  <a:pos x="0" y="0"/>
                </a:cxn>
              </a:cxnLst>
              <a:rect l="0" t="0" r="r" b="b"/>
              <a:pathLst>
                <a:path w="36" h="42">
                  <a:moveTo>
                    <a:pt x="18" y="42"/>
                  </a:moveTo>
                  <a:lnTo>
                    <a:pt x="18" y="21"/>
                  </a:lnTo>
                  <a:lnTo>
                    <a:pt x="18" y="0"/>
                  </a:lnTo>
                  <a:lnTo>
                    <a:pt x="18" y="42"/>
                  </a:lnTo>
                  <a:close/>
                  <a:moveTo>
                    <a:pt x="0" y="42"/>
                  </a:moveTo>
                  <a:lnTo>
                    <a:pt x="36" y="42"/>
                  </a:lnTo>
                  <a:lnTo>
                    <a:pt x="0" y="42"/>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421" name="Freeform 220"/>
            <p:cNvSpPr>
              <a:spLocks noEditPoints="1"/>
            </p:cNvSpPr>
            <p:nvPr/>
          </p:nvSpPr>
          <p:spPr bwMode="auto">
            <a:xfrm>
              <a:off x="7820031" y="2157397"/>
              <a:ext cx="57150" cy="76200"/>
            </a:xfrm>
            <a:custGeom>
              <a:avLst/>
              <a:gdLst/>
              <a:ahLst/>
              <a:cxnLst>
                <a:cxn ang="0">
                  <a:pos x="15" y="45"/>
                </a:cxn>
                <a:cxn ang="0">
                  <a:pos x="15" y="24"/>
                </a:cxn>
                <a:cxn ang="0">
                  <a:pos x="15" y="3"/>
                </a:cxn>
                <a:cxn ang="0">
                  <a:pos x="21" y="3"/>
                </a:cxn>
                <a:cxn ang="0">
                  <a:pos x="21" y="24"/>
                </a:cxn>
                <a:cxn ang="0">
                  <a:pos x="21" y="45"/>
                </a:cxn>
                <a:cxn ang="0">
                  <a:pos x="15" y="45"/>
                </a:cxn>
                <a:cxn ang="0">
                  <a:pos x="0" y="42"/>
                </a:cxn>
                <a:cxn ang="0">
                  <a:pos x="36" y="42"/>
                </a:cxn>
                <a:cxn ang="0">
                  <a:pos x="36" y="48"/>
                </a:cxn>
                <a:cxn ang="0">
                  <a:pos x="0" y="48"/>
                </a:cxn>
                <a:cxn ang="0">
                  <a:pos x="0" y="42"/>
                </a:cxn>
                <a:cxn ang="0">
                  <a:pos x="0" y="0"/>
                </a:cxn>
                <a:cxn ang="0">
                  <a:pos x="36" y="0"/>
                </a:cxn>
                <a:cxn ang="0">
                  <a:pos x="36" y="6"/>
                </a:cxn>
                <a:cxn ang="0">
                  <a:pos x="0" y="6"/>
                </a:cxn>
                <a:cxn ang="0">
                  <a:pos x="0" y="0"/>
                </a:cxn>
              </a:cxnLst>
              <a:rect l="0" t="0" r="r" b="b"/>
              <a:pathLst>
                <a:path w="36" h="48">
                  <a:moveTo>
                    <a:pt x="15" y="45"/>
                  </a:moveTo>
                  <a:lnTo>
                    <a:pt x="15" y="24"/>
                  </a:lnTo>
                  <a:lnTo>
                    <a:pt x="15" y="3"/>
                  </a:lnTo>
                  <a:lnTo>
                    <a:pt x="21" y="3"/>
                  </a:lnTo>
                  <a:lnTo>
                    <a:pt x="21" y="24"/>
                  </a:lnTo>
                  <a:lnTo>
                    <a:pt x="21" y="45"/>
                  </a:lnTo>
                  <a:lnTo>
                    <a:pt x="15" y="45"/>
                  </a:lnTo>
                  <a:close/>
                  <a:moveTo>
                    <a:pt x="0" y="42"/>
                  </a:moveTo>
                  <a:lnTo>
                    <a:pt x="36" y="42"/>
                  </a:lnTo>
                  <a:lnTo>
                    <a:pt x="36" y="48"/>
                  </a:lnTo>
                  <a:lnTo>
                    <a:pt x="0" y="48"/>
                  </a:lnTo>
                  <a:lnTo>
                    <a:pt x="0" y="42"/>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422" name="Freeform 221"/>
            <p:cNvSpPr>
              <a:spLocks noEditPoints="1"/>
            </p:cNvSpPr>
            <p:nvPr/>
          </p:nvSpPr>
          <p:spPr bwMode="auto">
            <a:xfrm>
              <a:off x="8277231" y="2324084"/>
              <a:ext cx="57150" cy="95250"/>
            </a:xfrm>
            <a:custGeom>
              <a:avLst/>
              <a:gdLst/>
              <a:ahLst/>
              <a:cxnLst>
                <a:cxn ang="0">
                  <a:pos x="18" y="60"/>
                </a:cxn>
                <a:cxn ang="0">
                  <a:pos x="18" y="30"/>
                </a:cxn>
                <a:cxn ang="0">
                  <a:pos x="18" y="0"/>
                </a:cxn>
                <a:cxn ang="0">
                  <a:pos x="18" y="60"/>
                </a:cxn>
                <a:cxn ang="0">
                  <a:pos x="0" y="60"/>
                </a:cxn>
                <a:cxn ang="0">
                  <a:pos x="36" y="60"/>
                </a:cxn>
                <a:cxn ang="0">
                  <a:pos x="0" y="60"/>
                </a:cxn>
                <a:cxn ang="0">
                  <a:pos x="0" y="0"/>
                </a:cxn>
                <a:cxn ang="0">
                  <a:pos x="36" y="0"/>
                </a:cxn>
                <a:cxn ang="0">
                  <a:pos x="0" y="0"/>
                </a:cxn>
              </a:cxnLst>
              <a:rect l="0" t="0" r="r" b="b"/>
              <a:pathLst>
                <a:path w="36" h="60">
                  <a:moveTo>
                    <a:pt x="18" y="60"/>
                  </a:moveTo>
                  <a:lnTo>
                    <a:pt x="18" y="30"/>
                  </a:lnTo>
                  <a:lnTo>
                    <a:pt x="18" y="0"/>
                  </a:lnTo>
                  <a:lnTo>
                    <a:pt x="18" y="60"/>
                  </a:lnTo>
                  <a:close/>
                  <a:moveTo>
                    <a:pt x="0" y="60"/>
                  </a:moveTo>
                  <a:lnTo>
                    <a:pt x="36" y="60"/>
                  </a:lnTo>
                  <a:lnTo>
                    <a:pt x="0" y="60"/>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423" name="Freeform 222"/>
            <p:cNvSpPr>
              <a:spLocks noEditPoints="1"/>
            </p:cNvSpPr>
            <p:nvPr/>
          </p:nvSpPr>
          <p:spPr bwMode="auto">
            <a:xfrm>
              <a:off x="8277231" y="2319322"/>
              <a:ext cx="57150" cy="104775"/>
            </a:xfrm>
            <a:custGeom>
              <a:avLst/>
              <a:gdLst/>
              <a:ahLst/>
              <a:cxnLst>
                <a:cxn ang="0">
                  <a:pos x="15" y="63"/>
                </a:cxn>
                <a:cxn ang="0">
                  <a:pos x="15" y="33"/>
                </a:cxn>
                <a:cxn ang="0">
                  <a:pos x="15" y="3"/>
                </a:cxn>
                <a:cxn ang="0">
                  <a:pos x="21" y="3"/>
                </a:cxn>
                <a:cxn ang="0">
                  <a:pos x="21" y="33"/>
                </a:cxn>
                <a:cxn ang="0">
                  <a:pos x="21" y="63"/>
                </a:cxn>
                <a:cxn ang="0">
                  <a:pos x="15" y="63"/>
                </a:cxn>
                <a:cxn ang="0">
                  <a:pos x="0" y="60"/>
                </a:cxn>
                <a:cxn ang="0">
                  <a:pos x="36" y="60"/>
                </a:cxn>
                <a:cxn ang="0">
                  <a:pos x="36" y="66"/>
                </a:cxn>
                <a:cxn ang="0">
                  <a:pos x="0" y="66"/>
                </a:cxn>
                <a:cxn ang="0">
                  <a:pos x="0" y="60"/>
                </a:cxn>
                <a:cxn ang="0">
                  <a:pos x="0" y="0"/>
                </a:cxn>
                <a:cxn ang="0">
                  <a:pos x="36" y="0"/>
                </a:cxn>
                <a:cxn ang="0">
                  <a:pos x="36" y="6"/>
                </a:cxn>
                <a:cxn ang="0">
                  <a:pos x="0" y="6"/>
                </a:cxn>
                <a:cxn ang="0">
                  <a:pos x="0" y="0"/>
                </a:cxn>
              </a:cxnLst>
              <a:rect l="0" t="0" r="r" b="b"/>
              <a:pathLst>
                <a:path w="36" h="66">
                  <a:moveTo>
                    <a:pt x="15" y="63"/>
                  </a:moveTo>
                  <a:lnTo>
                    <a:pt x="15" y="33"/>
                  </a:lnTo>
                  <a:lnTo>
                    <a:pt x="15" y="3"/>
                  </a:lnTo>
                  <a:lnTo>
                    <a:pt x="21" y="3"/>
                  </a:lnTo>
                  <a:lnTo>
                    <a:pt x="21" y="33"/>
                  </a:lnTo>
                  <a:lnTo>
                    <a:pt x="21" y="63"/>
                  </a:lnTo>
                  <a:lnTo>
                    <a:pt x="15" y="63"/>
                  </a:lnTo>
                  <a:close/>
                  <a:moveTo>
                    <a:pt x="0" y="60"/>
                  </a:moveTo>
                  <a:lnTo>
                    <a:pt x="36" y="60"/>
                  </a:lnTo>
                  <a:lnTo>
                    <a:pt x="36" y="66"/>
                  </a:lnTo>
                  <a:lnTo>
                    <a:pt x="0" y="66"/>
                  </a:lnTo>
                  <a:lnTo>
                    <a:pt x="0" y="60"/>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424" name="Freeform 223"/>
            <p:cNvSpPr>
              <a:spLocks noEditPoints="1"/>
            </p:cNvSpPr>
            <p:nvPr/>
          </p:nvSpPr>
          <p:spPr bwMode="auto">
            <a:xfrm>
              <a:off x="8448681" y="2847959"/>
              <a:ext cx="57150" cy="114300"/>
            </a:xfrm>
            <a:custGeom>
              <a:avLst/>
              <a:gdLst/>
              <a:ahLst/>
              <a:cxnLst>
                <a:cxn ang="0">
                  <a:pos x="18" y="72"/>
                </a:cxn>
                <a:cxn ang="0">
                  <a:pos x="18" y="36"/>
                </a:cxn>
                <a:cxn ang="0">
                  <a:pos x="18" y="0"/>
                </a:cxn>
                <a:cxn ang="0">
                  <a:pos x="18" y="72"/>
                </a:cxn>
                <a:cxn ang="0">
                  <a:pos x="0" y="72"/>
                </a:cxn>
                <a:cxn ang="0">
                  <a:pos x="36" y="72"/>
                </a:cxn>
                <a:cxn ang="0">
                  <a:pos x="0" y="72"/>
                </a:cxn>
                <a:cxn ang="0">
                  <a:pos x="0" y="0"/>
                </a:cxn>
                <a:cxn ang="0">
                  <a:pos x="36" y="0"/>
                </a:cxn>
                <a:cxn ang="0">
                  <a:pos x="0" y="0"/>
                </a:cxn>
              </a:cxnLst>
              <a:rect l="0" t="0" r="r" b="b"/>
              <a:pathLst>
                <a:path w="36" h="72">
                  <a:moveTo>
                    <a:pt x="18" y="72"/>
                  </a:moveTo>
                  <a:lnTo>
                    <a:pt x="18" y="36"/>
                  </a:lnTo>
                  <a:lnTo>
                    <a:pt x="18" y="0"/>
                  </a:lnTo>
                  <a:lnTo>
                    <a:pt x="18" y="72"/>
                  </a:lnTo>
                  <a:close/>
                  <a:moveTo>
                    <a:pt x="0" y="72"/>
                  </a:moveTo>
                  <a:lnTo>
                    <a:pt x="36" y="72"/>
                  </a:lnTo>
                  <a:lnTo>
                    <a:pt x="0" y="72"/>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425" name="Freeform 224"/>
            <p:cNvSpPr>
              <a:spLocks noEditPoints="1"/>
            </p:cNvSpPr>
            <p:nvPr/>
          </p:nvSpPr>
          <p:spPr bwMode="auto">
            <a:xfrm>
              <a:off x="8448681" y="2843197"/>
              <a:ext cx="57150" cy="123825"/>
            </a:xfrm>
            <a:custGeom>
              <a:avLst/>
              <a:gdLst/>
              <a:ahLst/>
              <a:cxnLst>
                <a:cxn ang="0">
                  <a:pos x="15" y="75"/>
                </a:cxn>
                <a:cxn ang="0">
                  <a:pos x="15" y="39"/>
                </a:cxn>
                <a:cxn ang="0">
                  <a:pos x="15" y="3"/>
                </a:cxn>
                <a:cxn ang="0">
                  <a:pos x="21" y="3"/>
                </a:cxn>
                <a:cxn ang="0">
                  <a:pos x="21" y="39"/>
                </a:cxn>
                <a:cxn ang="0">
                  <a:pos x="21" y="75"/>
                </a:cxn>
                <a:cxn ang="0">
                  <a:pos x="15" y="75"/>
                </a:cxn>
                <a:cxn ang="0">
                  <a:pos x="0" y="72"/>
                </a:cxn>
                <a:cxn ang="0">
                  <a:pos x="36" y="72"/>
                </a:cxn>
                <a:cxn ang="0">
                  <a:pos x="36" y="78"/>
                </a:cxn>
                <a:cxn ang="0">
                  <a:pos x="0" y="78"/>
                </a:cxn>
                <a:cxn ang="0">
                  <a:pos x="0" y="72"/>
                </a:cxn>
                <a:cxn ang="0">
                  <a:pos x="0" y="0"/>
                </a:cxn>
                <a:cxn ang="0">
                  <a:pos x="36" y="0"/>
                </a:cxn>
                <a:cxn ang="0">
                  <a:pos x="36" y="6"/>
                </a:cxn>
                <a:cxn ang="0">
                  <a:pos x="0" y="6"/>
                </a:cxn>
                <a:cxn ang="0">
                  <a:pos x="0" y="0"/>
                </a:cxn>
              </a:cxnLst>
              <a:rect l="0" t="0" r="r" b="b"/>
              <a:pathLst>
                <a:path w="36" h="78">
                  <a:moveTo>
                    <a:pt x="15" y="75"/>
                  </a:moveTo>
                  <a:lnTo>
                    <a:pt x="15" y="39"/>
                  </a:lnTo>
                  <a:lnTo>
                    <a:pt x="15" y="3"/>
                  </a:lnTo>
                  <a:lnTo>
                    <a:pt x="21" y="3"/>
                  </a:lnTo>
                  <a:lnTo>
                    <a:pt x="21" y="39"/>
                  </a:lnTo>
                  <a:lnTo>
                    <a:pt x="21" y="75"/>
                  </a:lnTo>
                  <a:lnTo>
                    <a:pt x="15" y="75"/>
                  </a:lnTo>
                  <a:close/>
                  <a:moveTo>
                    <a:pt x="0" y="72"/>
                  </a:moveTo>
                  <a:lnTo>
                    <a:pt x="36" y="72"/>
                  </a:lnTo>
                  <a:lnTo>
                    <a:pt x="36" y="78"/>
                  </a:lnTo>
                  <a:lnTo>
                    <a:pt x="0" y="78"/>
                  </a:lnTo>
                  <a:lnTo>
                    <a:pt x="0" y="72"/>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426" name="Freeform 227"/>
            <p:cNvSpPr>
              <a:spLocks noEditPoints="1"/>
            </p:cNvSpPr>
            <p:nvPr/>
          </p:nvSpPr>
          <p:spPr bwMode="auto">
            <a:xfrm>
              <a:off x="8639181" y="3609959"/>
              <a:ext cx="57150" cy="57150"/>
            </a:xfrm>
            <a:custGeom>
              <a:avLst/>
              <a:gdLst/>
              <a:ahLst/>
              <a:cxnLst>
                <a:cxn ang="0">
                  <a:pos x="18" y="36"/>
                </a:cxn>
                <a:cxn ang="0">
                  <a:pos x="18" y="18"/>
                </a:cxn>
                <a:cxn ang="0">
                  <a:pos x="18" y="0"/>
                </a:cxn>
                <a:cxn ang="0">
                  <a:pos x="18" y="36"/>
                </a:cxn>
                <a:cxn ang="0">
                  <a:pos x="0" y="36"/>
                </a:cxn>
                <a:cxn ang="0">
                  <a:pos x="36" y="36"/>
                </a:cxn>
                <a:cxn ang="0">
                  <a:pos x="0" y="36"/>
                </a:cxn>
                <a:cxn ang="0">
                  <a:pos x="0" y="0"/>
                </a:cxn>
                <a:cxn ang="0">
                  <a:pos x="36" y="0"/>
                </a:cxn>
                <a:cxn ang="0">
                  <a:pos x="0" y="0"/>
                </a:cxn>
              </a:cxnLst>
              <a:rect l="0" t="0" r="r" b="b"/>
              <a:pathLst>
                <a:path w="36" h="36">
                  <a:moveTo>
                    <a:pt x="18" y="36"/>
                  </a:moveTo>
                  <a:lnTo>
                    <a:pt x="18" y="18"/>
                  </a:lnTo>
                  <a:lnTo>
                    <a:pt x="18" y="0"/>
                  </a:lnTo>
                  <a:lnTo>
                    <a:pt x="18" y="36"/>
                  </a:lnTo>
                  <a:close/>
                  <a:moveTo>
                    <a:pt x="0" y="36"/>
                  </a:moveTo>
                  <a:lnTo>
                    <a:pt x="36" y="36"/>
                  </a:lnTo>
                  <a:lnTo>
                    <a:pt x="0" y="36"/>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427" name="Freeform 228"/>
            <p:cNvSpPr>
              <a:spLocks noEditPoints="1"/>
            </p:cNvSpPr>
            <p:nvPr/>
          </p:nvSpPr>
          <p:spPr bwMode="auto">
            <a:xfrm>
              <a:off x="8639181" y="3605197"/>
              <a:ext cx="57150" cy="66675"/>
            </a:xfrm>
            <a:custGeom>
              <a:avLst/>
              <a:gdLst/>
              <a:ahLst/>
              <a:cxnLst>
                <a:cxn ang="0">
                  <a:pos x="15" y="39"/>
                </a:cxn>
                <a:cxn ang="0">
                  <a:pos x="15" y="21"/>
                </a:cxn>
                <a:cxn ang="0">
                  <a:pos x="15" y="3"/>
                </a:cxn>
                <a:cxn ang="0">
                  <a:pos x="21" y="3"/>
                </a:cxn>
                <a:cxn ang="0">
                  <a:pos x="21" y="21"/>
                </a:cxn>
                <a:cxn ang="0">
                  <a:pos x="21" y="39"/>
                </a:cxn>
                <a:cxn ang="0">
                  <a:pos x="15" y="39"/>
                </a:cxn>
                <a:cxn ang="0">
                  <a:pos x="0" y="36"/>
                </a:cxn>
                <a:cxn ang="0">
                  <a:pos x="36" y="36"/>
                </a:cxn>
                <a:cxn ang="0">
                  <a:pos x="36" y="42"/>
                </a:cxn>
                <a:cxn ang="0">
                  <a:pos x="0" y="42"/>
                </a:cxn>
                <a:cxn ang="0">
                  <a:pos x="0" y="36"/>
                </a:cxn>
                <a:cxn ang="0">
                  <a:pos x="0" y="0"/>
                </a:cxn>
                <a:cxn ang="0">
                  <a:pos x="36" y="0"/>
                </a:cxn>
                <a:cxn ang="0">
                  <a:pos x="36" y="6"/>
                </a:cxn>
                <a:cxn ang="0">
                  <a:pos x="0" y="6"/>
                </a:cxn>
                <a:cxn ang="0">
                  <a:pos x="0" y="0"/>
                </a:cxn>
              </a:cxnLst>
              <a:rect l="0" t="0" r="r" b="b"/>
              <a:pathLst>
                <a:path w="36" h="42">
                  <a:moveTo>
                    <a:pt x="15" y="39"/>
                  </a:moveTo>
                  <a:lnTo>
                    <a:pt x="15" y="21"/>
                  </a:lnTo>
                  <a:lnTo>
                    <a:pt x="15" y="3"/>
                  </a:lnTo>
                  <a:lnTo>
                    <a:pt x="21" y="3"/>
                  </a:lnTo>
                  <a:lnTo>
                    <a:pt x="21" y="21"/>
                  </a:lnTo>
                  <a:lnTo>
                    <a:pt x="21" y="39"/>
                  </a:lnTo>
                  <a:lnTo>
                    <a:pt x="15" y="39"/>
                  </a:lnTo>
                  <a:close/>
                  <a:moveTo>
                    <a:pt x="0" y="36"/>
                  </a:moveTo>
                  <a:lnTo>
                    <a:pt x="36" y="36"/>
                  </a:lnTo>
                  <a:lnTo>
                    <a:pt x="36" y="42"/>
                  </a:lnTo>
                  <a:lnTo>
                    <a:pt x="0" y="42"/>
                  </a:lnTo>
                  <a:lnTo>
                    <a:pt x="0" y="36"/>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428" name="Freeform 229"/>
            <p:cNvSpPr>
              <a:spLocks/>
            </p:cNvSpPr>
            <p:nvPr/>
          </p:nvSpPr>
          <p:spPr bwMode="auto">
            <a:xfrm>
              <a:off x="6043619" y="2133584"/>
              <a:ext cx="2619375" cy="1509713"/>
            </a:xfrm>
            <a:custGeom>
              <a:avLst/>
              <a:gdLst/>
              <a:ahLst/>
              <a:cxnLst>
                <a:cxn ang="0">
                  <a:pos x="239" y="858"/>
                </a:cxn>
                <a:cxn ang="0">
                  <a:pos x="720" y="600"/>
                </a:cxn>
                <a:cxn ang="0">
                  <a:pos x="1197" y="349"/>
                </a:cxn>
                <a:cxn ang="0">
                  <a:pos x="1637" y="147"/>
                </a:cxn>
                <a:cxn ang="0">
                  <a:pos x="1836" y="78"/>
                </a:cxn>
                <a:cxn ang="0">
                  <a:pos x="2187" y="9"/>
                </a:cxn>
                <a:cxn ang="0">
                  <a:pos x="2496" y="6"/>
                </a:cxn>
                <a:cxn ang="0">
                  <a:pos x="2771" y="41"/>
                </a:cxn>
                <a:cxn ang="0">
                  <a:pos x="3141" y="104"/>
                </a:cxn>
                <a:cxn ang="0">
                  <a:pos x="3359" y="149"/>
                </a:cxn>
                <a:cxn ang="0">
                  <a:pos x="3552" y="214"/>
                </a:cxn>
                <a:cxn ang="0">
                  <a:pos x="3718" y="316"/>
                </a:cxn>
                <a:cxn ang="0">
                  <a:pos x="3789" y="385"/>
                </a:cxn>
                <a:cxn ang="0">
                  <a:pos x="3850" y="472"/>
                </a:cxn>
                <a:cxn ang="0">
                  <a:pos x="3901" y="576"/>
                </a:cxn>
                <a:cxn ang="0">
                  <a:pos x="3977" y="817"/>
                </a:cxn>
                <a:cxn ang="0">
                  <a:pos x="4033" y="1069"/>
                </a:cxn>
                <a:cxn ang="0">
                  <a:pos x="4086" y="1290"/>
                </a:cxn>
                <a:cxn ang="0">
                  <a:pos x="4133" y="1473"/>
                </a:cxn>
                <a:cxn ang="0">
                  <a:pos x="4200" y="1791"/>
                </a:cxn>
                <a:cxn ang="0">
                  <a:pos x="4276" y="2093"/>
                </a:cxn>
                <a:cxn ang="0">
                  <a:pos x="4401" y="2526"/>
                </a:cxn>
                <a:cxn ang="0">
                  <a:pos x="4386" y="2531"/>
                </a:cxn>
                <a:cxn ang="0">
                  <a:pos x="4261" y="2098"/>
                </a:cxn>
                <a:cxn ang="0">
                  <a:pos x="4185" y="1794"/>
                </a:cxn>
                <a:cxn ang="0">
                  <a:pos x="4118" y="1476"/>
                </a:cxn>
                <a:cxn ang="0">
                  <a:pos x="4071" y="1294"/>
                </a:cxn>
                <a:cxn ang="0">
                  <a:pos x="4018" y="1072"/>
                </a:cxn>
                <a:cxn ang="0">
                  <a:pos x="3962" y="822"/>
                </a:cxn>
                <a:cxn ang="0">
                  <a:pos x="3886" y="583"/>
                </a:cxn>
                <a:cxn ang="0">
                  <a:pos x="3837" y="481"/>
                </a:cxn>
                <a:cxn ang="0">
                  <a:pos x="3778" y="396"/>
                </a:cxn>
                <a:cxn ang="0">
                  <a:pos x="3709" y="329"/>
                </a:cxn>
                <a:cxn ang="0">
                  <a:pos x="3547" y="229"/>
                </a:cxn>
                <a:cxn ang="0">
                  <a:pos x="3356" y="164"/>
                </a:cxn>
                <a:cxn ang="0">
                  <a:pos x="3138" y="119"/>
                </a:cxn>
                <a:cxn ang="0">
                  <a:pos x="2768" y="56"/>
                </a:cxn>
                <a:cxn ang="0">
                  <a:pos x="2495" y="22"/>
                </a:cxn>
                <a:cxn ang="0">
                  <a:pos x="2190" y="24"/>
                </a:cxn>
                <a:cxn ang="0">
                  <a:pos x="1841" y="93"/>
                </a:cxn>
                <a:cxn ang="0">
                  <a:pos x="1644" y="162"/>
                </a:cxn>
                <a:cxn ang="0">
                  <a:pos x="1204" y="364"/>
                </a:cxn>
                <a:cxn ang="0">
                  <a:pos x="727" y="614"/>
                </a:cxn>
                <a:cxn ang="0">
                  <a:pos x="246" y="873"/>
                </a:cxn>
                <a:cxn ang="0">
                  <a:pos x="2" y="987"/>
                </a:cxn>
              </a:cxnLst>
              <a:rect l="0" t="0" r="r" b="b"/>
              <a:pathLst>
                <a:path w="4402" h="2537">
                  <a:moveTo>
                    <a:pt x="6" y="976"/>
                  </a:moveTo>
                  <a:lnTo>
                    <a:pt x="239" y="858"/>
                  </a:lnTo>
                  <a:lnTo>
                    <a:pt x="479" y="731"/>
                  </a:lnTo>
                  <a:lnTo>
                    <a:pt x="720" y="600"/>
                  </a:lnTo>
                  <a:lnTo>
                    <a:pt x="961" y="471"/>
                  </a:lnTo>
                  <a:lnTo>
                    <a:pt x="1197" y="349"/>
                  </a:lnTo>
                  <a:lnTo>
                    <a:pt x="1423" y="239"/>
                  </a:lnTo>
                  <a:lnTo>
                    <a:pt x="1637" y="147"/>
                  </a:lnTo>
                  <a:lnTo>
                    <a:pt x="1739" y="109"/>
                  </a:lnTo>
                  <a:lnTo>
                    <a:pt x="1836" y="78"/>
                  </a:lnTo>
                  <a:lnTo>
                    <a:pt x="2018" y="33"/>
                  </a:lnTo>
                  <a:lnTo>
                    <a:pt x="2187" y="9"/>
                  </a:lnTo>
                  <a:lnTo>
                    <a:pt x="2346" y="0"/>
                  </a:lnTo>
                  <a:lnTo>
                    <a:pt x="2496" y="6"/>
                  </a:lnTo>
                  <a:lnTo>
                    <a:pt x="2636" y="21"/>
                  </a:lnTo>
                  <a:lnTo>
                    <a:pt x="2771" y="41"/>
                  </a:lnTo>
                  <a:lnTo>
                    <a:pt x="3022" y="85"/>
                  </a:lnTo>
                  <a:lnTo>
                    <a:pt x="3141" y="104"/>
                  </a:lnTo>
                  <a:lnTo>
                    <a:pt x="3253" y="125"/>
                  </a:lnTo>
                  <a:lnTo>
                    <a:pt x="3359" y="149"/>
                  </a:lnTo>
                  <a:lnTo>
                    <a:pt x="3460" y="178"/>
                  </a:lnTo>
                  <a:lnTo>
                    <a:pt x="3552" y="214"/>
                  </a:lnTo>
                  <a:lnTo>
                    <a:pt x="3639" y="259"/>
                  </a:lnTo>
                  <a:lnTo>
                    <a:pt x="3718" y="316"/>
                  </a:lnTo>
                  <a:cubicBezTo>
                    <a:pt x="3718" y="316"/>
                    <a:pt x="3719" y="316"/>
                    <a:pt x="3719" y="317"/>
                  </a:cubicBezTo>
                  <a:lnTo>
                    <a:pt x="3789" y="385"/>
                  </a:lnTo>
                  <a:cubicBezTo>
                    <a:pt x="3789" y="385"/>
                    <a:pt x="3790" y="385"/>
                    <a:pt x="3790" y="386"/>
                  </a:cubicBezTo>
                  <a:lnTo>
                    <a:pt x="3850" y="472"/>
                  </a:lnTo>
                  <a:cubicBezTo>
                    <a:pt x="3850" y="472"/>
                    <a:pt x="3850" y="473"/>
                    <a:pt x="3851" y="473"/>
                  </a:cubicBezTo>
                  <a:lnTo>
                    <a:pt x="3901" y="576"/>
                  </a:lnTo>
                  <a:lnTo>
                    <a:pt x="3942" y="693"/>
                  </a:lnTo>
                  <a:lnTo>
                    <a:pt x="3977" y="817"/>
                  </a:lnTo>
                  <a:lnTo>
                    <a:pt x="4007" y="945"/>
                  </a:lnTo>
                  <a:lnTo>
                    <a:pt x="4033" y="1069"/>
                  </a:lnTo>
                  <a:lnTo>
                    <a:pt x="4059" y="1186"/>
                  </a:lnTo>
                  <a:lnTo>
                    <a:pt x="4086" y="1290"/>
                  </a:lnTo>
                  <a:lnTo>
                    <a:pt x="4111" y="1384"/>
                  </a:lnTo>
                  <a:lnTo>
                    <a:pt x="4133" y="1473"/>
                  </a:lnTo>
                  <a:lnTo>
                    <a:pt x="4168" y="1637"/>
                  </a:lnTo>
                  <a:lnTo>
                    <a:pt x="4200" y="1791"/>
                  </a:lnTo>
                  <a:lnTo>
                    <a:pt x="4235" y="1943"/>
                  </a:lnTo>
                  <a:lnTo>
                    <a:pt x="4276" y="2093"/>
                  </a:lnTo>
                  <a:lnTo>
                    <a:pt x="4317" y="2239"/>
                  </a:lnTo>
                  <a:lnTo>
                    <a:pt x="4401" y="2526"/>
                  </a:lnTo>
                  <a:cubicBezTo>
                    <a:pt x="4402" y="2530"/>
                    <a:pt x="4400" y="2535"/>
                    <a:pt x="4396" y="2536"/>
                  </a:cubicBezTo>
                  <a:cubicBezTo>
                    <a:pt x="4391" y="2537"/>
                    <a:pt x="4387" y="2535"/>
                    <a:pt x="4386" y="2531"/>
                  </a:cubicBezTo>
                  <a:lnTo>
                    <a:pt x="4302" y="2244"/>
                  </a:lnTo>
                  <a:lnTo>
                    <a:pt x="4261" y="2098"/>
                  </a:lnTo>
                  <a:lnTo>
                    <a:pt x="4220" y="1946"/>
                  </a:lnTo>
                  <a:lnTo>
                    <a:pt x="4185" y="1794"/>
                  </a:lnTo>
                  <a:lnTo>
                    <a:pt x="4153" y="1640"/>
                  </a:lnTo>
                  <a:lnTo>
                    <a:pt x="4118" y="1476"/>
                  </a:lnTo>
                  <a:lnTo>
                    <a:pt x="4096" y="1389"/>
                  </a:lnTo>
                  <a:lnTo>
                    <a:pt x="4071" y="1294"/>
                  </a:lnTo>
                  <a:lnTo>
                    <a:pt x="4044" y="1189"/>
                  </a:lnTo>
                  <a:lnTo>
                    <a:pt x="4018" y="1072"/>
                  </a:lnTo>
                  <a:lnTo>
                    <a:pt x="3992" y="948"/>
                  </a:lnTo>
                  <a:lnTo>
                    <a:pt x="3962" y="822"/>
                  </a:lnTo>
                  <a:lnTo>
                    <a:pt x="3927" y="698"/>
                  </a:lnTo>
                  <a:lnTo>
                    <a:pt x="3886" y="583"/>
                  </a:lnTo>
                  <a:lnTo>
                    <a:pt x="3836" y="480"/>
                  </a:lnTo>
                  <a:lnTo>
                    <a:pt x="3837" y="481"/>
                  </a:lnTo>
                  <a:lnTo>
                    <a:pt x="3777" y="395"/>
                  </a:lnTo>
                  <a:lnTo>
                    <a:pt x="3778" y="396"/>
                  </a:lnTo>
                  <a:lnTo>
                    <a:pt x="3708" y="328"/>
                  </a:lnTo>
                  <a:lnTo>
                    <a:pt x="3709" y="329"/>
                  </a:lnTo>
                  <a:lnTo>
                    <a:pt x="3632" y="274"/>
                  </a:lnTo>
                  <a:lnTo>
                    <a:pt x="3547" y="229"/>
                  </a:lnTo>
                  <a:lnTo>
                    <a:pt x="3455" y="193"/>
                  </a:lnTo>
                  <a:lnTo>
                    <a:pt x="3356" y="164"/>
                  </a:lnTo>
                  <a:lnTo>
                    <a:pt x="3250" y="140"/>
                  </a:lnTo>
                  <a:lnTo>
                    <a:pt x="3138" y="119"/>
                  </a:lnTo>
                  <a:lnTo>
                    <a:pt x="3019" y="100"/>
                  </a:lnTo>
                  <a:lnTo>
                    <a:pt x="2768" y="56"/>
                  </a:lnTo>
                  <a:lnTo>
                    <a:pt x="2635" y="36"/>
                  </a:lnTo>
                  <a:lnTo>
                    <a:pt x="2495" y="22"/>
                  </a:lnTo>
                  <a:lnTo>
                    <a:pt x="2347" y="16"/>
                  </a:lnTo>
                  <a:lnTo>
                    <a:pt x="2190" y="24"/>
                  </a:lnTo>
                  <a:lnTo>
                    <a:pt x="2021" y="48"/>
                  </a:lnTo>
                  <a:lnTo>
                    <a:pt x="1841" y="93"/>
                  </a:lnTo>
                  <a:lnTo>
                    <a:pt x="1744" y="124"/>
                  </a:lnTo>
                  <a:lnTo>
                    <a:pt x="1644" y="162"/>
                  </a:lnTo>
                  <a:lnTo>
                    <a:pt x="1430" y="254"/>
                  </a:lnTo>
                  <a:lnTo>
                    <a:pt x="1204" y="364"/>
                  </a:lnTo>
                  <a:lnTo>
                    <a:pt x="968" y="486"/>
                  </a:lnTo>
                  <a:lnTo>
                    <a:pt x="727" y="614"/>
                  </a:lnTo>
                  <a:lnTo>
                    <a:pt x="486" y="746"/>
                  </a:lnTo>
                  <a:lnTo>
                    <a:pt x="246" y="873"/>
                  </a:lnTo>
                  <a:lnTo>
                    <a:pt x="13" y="991"/>
                  </a:lnTo>
                  <a:cubicBezTo>
                    <a:pt x="9" y="993"/>
                    <a:pt x="4" y="991"/>
                    <a:pt x="2" y="987"/>
                  </a:cubicBezTo>
                  <a:cubicBezTo>
                    <a:pt x="0" y="983"/>
                    <a:pt x="2" y="978"/>
                    <a:pt x="6" y="976"/>
                  </a:cubicBez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429" name="Rectangle 230"/>
            <p:cNvSpPr>
              <a:spLocks noChangeArrowheads="1"/>
            </p:cNvSpPr>
            <p:nvPr/>
          </p:nvSpPr>
          <p:spPr bwMode="auto">
            <a:xfrm>
              <a:off x="5991231" y="2657459"/>
              <a:ext cx="114300" cy="114300"/>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430" name="Freeform 231"/>
            <p:cNvSpPr>
              <a:spLocks noEditPoints="1"/>
            </p:cNvSpPr>
            <p:nvPr/>
          </p:nvSpPr>
          <p:spPr bwMode="auto">
            <a:xfrm>
              <a:off x="5986469" y="2652697"/>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431" name="Rectangle 232"/>
            <p:cNvSpPr>
              <a:spLocks noChangeArrowheads="1"/>
            </p:cNvSpPr>
            <p:nvPr/>
          </p:nvSpPr>
          <p:spPr bwMode="auto">
            <a:xfrm>
              <a:off x="7077081" y="2124059"/>
              <a:ext cx="114300" cy="114300"/>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432" name="Freeform 233"/>
            <p:cNvSpPr>
              <a:spLocks noEditPoints="1"/>
            </p:cNvSpPr>
            <p:nvPr/>
          </p:nvSpPr>
          <p:spPr bwMode="auto">
            <a:xfrm>
              <a:off x="7072319" y="2119297"/>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433" name="Rectangle 234"/>
            <p:cNvSpPr>
              <a:spLocks noChangeArrowheads="1"/>
            </p:cNvSpPr>
            <p:nvPr/>
          </p:nvSpPr>
          <p:spPr bwMode="auto">
            <a:xfrm>
              <a:off x="7781931" y="2133584"/>
              <a:ext cx="114300" cy="114300"/>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434" name="Freeform 235"/>
            <p:cNvSpPr>
              <a:spLocks noEditPoints="1"/>
            </p:cNvSpPr>
            <p:nvPr/>
          </p:nvSpPr>
          <p:spPr bwMode="auto">
            <a:xfrm>
              <a:off x="7777169" y="2128822"/>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435" name="Rectangle 236"/>
            <p:cNvSpPr>
              <a:spLocks noChangeArrowheads="1"/>
            </p:cNvSpPr>
            <p:nvPr/>
          </p:nvSpPr>
          <p:spPr bwMode="auto">
            <a:xfrm>
              <a:off x="8239131" y="2305034"/>
              <a:ext cx="114300" cy="114300"/>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436" name="Freeform 237"/>
            <p:cNvSpPr>
              <a:spLocks noEditPoints="1"/>
            </p:cNvSpPr>
            <p:nvPr/>
          </p:nvSpPr>
          <p:spPr bwMode="auto">
            <a:xfrm>
              <a:off x="8234369" y="2300272"/>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437" name="Rectangle 238"/>
            <p:cNvSpPr>
              <a:spLocks noChangeArrowheads="1"/>
            </p:cNvSpPr>
            <p:nvPr/>
          </p:nvSpPr>
          <p:spPr bwMode="auto">
            <a:xfrm>
              <a:off x="8420106" y="2838434"/>
              <a:ext cx="114300" cy="114300"/>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438" name="Freeform 239"/>
            <p:cNvSpPr>
              <a:spLocks noEditPoints="1"/>
            </p:cNvSpPr>
            <p:nvPr/>
          </p:nvSpPr>
          <p:spPr bwMode="auto">
            <a:xfrm>
              <a:off x="8415344" y="2833672"/>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439" name="Rectangle 242"/>
            <p:cNvSpPr>
              <a:spLocks noChangeArrowheads="1"/>
            </p:cNvSpPr>
            <p:nvPr/>
          </p:nvSpPr>
          <p:spPr bwMode="auto">
            <a:xfrm>
              <a:off x="8601081" y="3581384"/>
              <a:ext cx="114300" cy="114300"/>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440" name="Freeform 243"/>
            <p:cNvSpPr>
              <a:spLocks noEditPoints="1"/>
            </p:cNvSpPr>
            <p:nvPr/>
          </p:nvSpPr>
          <p:spPr bwMode="auto">
            <a:xfrm>
              <a:off x="8596319" y="3576622"/>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441" name="Freeform 246"/>
            <p:cNvSpPr>
              <a:spLocks noEditPoints="1"/>
            </p:cNvSpPr>
            <p:nvPr/>
          </p:nvSpPr>
          <p:spPr bwMode="auto">
            <a:xfrm>
              <a:off x="7115181" y="2076434"/>
              <a:ext cx="57150" cy="9525"/>
            </a:xfrm>
            <a:custGeom>
              <a:avLst/>
              <a:gdLst/>
              <a:ahLst/>
              <a:cxnLst>
                <a:cxn ang="0">
                  <a:pos x="18" y="6"/>
                </a:cxn>
                <a:cxn ang="0">
                  <a:pos x="18" y="3"/>
                </a:cxn>
                <a:cxn ang="0">
                  <a:pos x="18" y="0"/>
                </a:cxn>
                <a:cxn ang="0">
                  <a:pos x="18" y="6"/>
                </a:cxn>
                <a:cxn ang="0">
                  <a:pos x="0" y="6"/>
                </a:cxn>
                <a:cxn ang="0">
                  <a:pos x="36" y="6"/>
                </a:cxn>
                <a:cxn ang="0">
                  <a:pos x="0" y="6"/>
                </a:cxn>
                <a:cxn ang="0">
                  <a:pos x="0" y="0"/>
                </a:cxn>
                <a:cxn ang="0">
                  <a:pos x="36" y="0"/>
                </a:cxn>
                <a:cxn ang="0">
                  <a:pos x="0" y="0"/>
                </a:cxn>
              </a:cxnLst>
              <a:rect l="0" t="0" r="r" b="b"/>
              <a:pathLst>
                <a:path w="36" h="6">
                  <a:moveTo>
                    <a:pt x="18" y="6"/>
                  </a:moveTo>
                  <a:lnTo>
                    <a:pt x="18" y="3"/>
                  </a:lnTo>
                  <a:lnTo>
                    <a:pt x="18" y="0"/>
                  </a:lnTo>
                  <a:lnTo>
                    <a:pt x="18" y="6"/>
                  </a:lnTo>
                  <a:close/>
                  <a:moveTo>
                    <a:pt x="0" y="6"/>
                  </a:moveTo>
                  <a:lnTo>
                    <a:pt x="36" y="6"/>
                  </a:lnTo>
                  <a:lnTo>
                    <a:pt x="0" y="6"/>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442" name="Freeform 255"/>
            <p:cNvSpPr>
              <a:spLocks noEditPoints="1"/>
            </p:cNvSpPr>
            <p:nvPr/>
          </p:nvSpPr>
          <p:spPr bwMode="auto">
            <a:xfrm>
              <a:off x="8639181" y="3076559"/>
              <a:ext cx="57150" cy="504825"/>
            </a:xfrm>
            <a:custGeom>
              <a:avLst/>
              <a:gdLst/>
              <a:ahLst/>
              <a:cxnLst>
                <a:cxn ang="0">
                  <a:pos x="18" y="318"/>
                </a:cxn>
                <a:cxn ang="0">
                  <a:pos x="18" y="159"/>
                </a:cxn>
                <a:cxn ang="0">
                  <a:pos x="18" y="0"/>
                </a:cxn>
                <a:cxn ang="0">
                  <a:pos x="18" y="318"/>
                </a:cxn>
                <a:cxn ang="0">
                  <a:pos x="0" y="318"/>
                </a:cxn>
                <a:cxn ang="0">
                  <a:pos x="36" y="318"/>
                </a:cxn>
                <a:cxn ang="0">
                  <a:pos x="0" y="318"/>
                </a:cxn>
                <a:cxn ang="0">
                  <a:pos x="0" y="0"/>
                </a:cxn>
                <a:cxn ang="0">
                  <a:pos x="36" y="0"/>
                </a:cxn>
                <a:cxn ang="0">
                  <a:pos x="0" y="0"/>
                </a:cxn>
              </a:cxnLst>
              <a:rect l="0" t="0" r="r" b="b"/>
              <a:pathLst>
                <a:path w="36" h="318">
                  <a:moveTo>
                    <a:pt x="18" y="318"/>
                  </a:moveTo>
                  <a:lnTo>
                    <a:pt x="18" y="159"/>
                  </a:lnTo>
                  <a:lnTo>
                    <a:pt x="18" y="0"/>
                  </a:lnTo>
                  <a:lnTo>
                    <a:pt x="18" y="318"/>
                  </a:lnTo>
                  <a:close/>
                  <a:moveTo>
                    <a:pt x="0" y="318"/>
                  </a:moveTo>
                  <a:lnTo>
                    <a:pt x="36" y="318"/>
                  </a:lnTo>
                  <a:lnTo>
                    <a:pt x="0" y="318"/>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443" name="Freeform 294"/>
            <p:cNvSpPr>
              <a:spLocks/>
            </p:cNvSpPr>
            <p:nvPr/>
          </p:nvSpPr>
          <p:spPr bwMode="auto">
            <a:xfrm>
              <a:off x="7500944" y="1471597"/>
              <a:ext cx="257175" cy="9525"/>
            </a:xfrm>
            <a:custGeom>
              <a:avLst/>
              <a:gdLst/>
              <a:ahLst/>
              <a:cxnLst>
                <a:cxn ang="0">
                  <a:pos x="8" y="0"/>
                </a:cxn>
                <a:cxn ang="0">
                  <a:pos x="424" y="0"/>
                </a:cxn>
                <a:cxn ang="0">
                  <a:pos x="432" y="8"/>
                </a:cxn>
                <a:cxn ang="0">
                  <a:pos x="424" y="16"/>
                </a:cxn>
                <a:cxn ang="0">
                  <a:pos x="8" y="16"/>
                </a:cxn>
                <a:cxn ang="0">
                  <a:pos x="0" y="8"/>
                </a:cxn>
                <a:cxn ang="0">
                  <a:pos x="8" y="0"/>
                </a:cxn>
              </a:cxnLst>
              <a:rect l="0" t="0" r="r" b="b"/>
              <a:pathLst>
                <a:path w="432" h="16">
                  <a:moveTo>
                    <a:pt x="8" y="0"/>
                  </a:moveTo>
                  <a:lnTo>
                    <a:pt x="424" y="0"/>
                  </a:lnTo>
                  <a:cubicBezTo>
                    <a:pt x="429" y="0"/>
                    <a:pt x="432" y="4"/>
                    <a:pt x="432" y="8"/>
                  </a:cubicBezTo>
                  <a:cubicBezTo>
                    <a:pt x="432" y="13"/>
                    <a:pt x="429" y="16"/>
                    <a:pt x="424" y="16"/>
                  </a:cubicBezTo>
                  <a:lnTo>
                    <a:pt x="8" y="16"/>
                  </a:lnTo>
                  <a:cubicBezTo>
                    <a:pt x="4" y="16"/>
                    <a:pt x="0" y="13"/>
                    <a:pt x="0" y="8"/>
                  </a:cubicBezTo>
                  <a:cubicBezTo>
                    <a:pt x="0" y="4"/>
                    <a:pt x="4" y="0"/>
                    <a:pt x="8" y="0"/>
                  </a:cubicBez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444" name="Rectangle 295"/>
            <p:cNvSpPr>
              <a:spLocks noChangeArrowheads="1"/>
            </p:cNvSpPr>
            <p:nvPr/>
          </p:nvSpPr>
          <p:spPr bwMode="auto">
            <a:xfrm>
              <a:off x="7581906" y="1428734"/>
              <a:ext cx="104775" cy="95250"/>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445" name="Freeform 296"/>
            <p:cNvSpPr>
              <a:spLocks noEditPoints="1"/>
            </p:cNvSpPr>
            <p:nvPr/>
          </p:nvSpPr>
          <p:spPr bwMode="auto">
            <a:xfrm>
              <a:off x="7577144" y="1423972"/>
              <a:ext cx="114300" cy="104775"/>
            </a:xfrm>
            <a:custGeom>
              <a:avLst/>
              <a:gdLst/>
              <a:ahLst/>
              <a:cxnLst>
                <a:cxn ang="0">
                  <a:pos x="0" y="8"/>
                </a:cxn>
                <a:cxn ang="0">
                  <a:pos x="8" y="0"/>
                </a:cxn>
                <a:cxn ang="0">
                  <a:pos x="184" y="0"/>
                </a:cxn>
                <a:cxn ang="0">
                  <a:pos x="192" y="8"/>
                </a:cxn>
                <a:cxn ang="0">
                  <a:pos x="192" y="168"/>
                </a:cxn>
                <a:cxn ang="0">
                  <a:pos x="184" y="176"/>
                </a:cxn>
                <a:cxn ang="0">
                  <a:pos x="8" y="176"/>
                </a:cxn>
                <a:cxn ang="0">
                  <a:pos x="0" y="168"/>
                </a:cxn>
                <a:cxn ang="0">
                  <a:pos x="0" y="8"/>
                </a:cxn>
                <a:cxn ang="0">
                  <a:pos x="16" y="168"/>
                </a:cxn>
                <a:cxn ang="0">
                  <a:pos x="8" y="160"/>
                </a:cxn>
                <a:cxn ang="0">
                  <a:pos x="184" y="160"/>
                </a:cxn>
                <a:cxn ang="0">
                  <a:pos x="176" y="168"/>
                </a:cxn>
                <a:cxn ang="0">
                  <a:pos x="176" y="8"/>
                </a:cxn>
                <a:cxn ang="0">
                  <a:pos x="184" y="16"/>
                </a:cxn>
                <a:cxn ang="0">
                  <a:pos x="8" y="16"/>
                </a:cxn>
                <a:cxn ang="0">
                  <a:pos x="16" y="8"/>
                </a:cxn>
                <a:cxn ang="0">
                  <a:pos x="16" y="168"/>
                </a:cxn>
              </a:cxnLst>
              <a:rect l="0" t="0" r="r" b="b"/>
              <a:pathLst>
                <a:path w="192" h="176">
                  <a:moveTo>
                    <a:pt x="0" y="8"/>
                  </a:moveTo>
                  <a:cubicBezTo>
                    <a:pt x="0" y="4"/>
                    <a:pt x="4" y="0"/>
                    <a:pt x="8" y="0"/>
                  </a:cubicBezTo>
                  <a:lnTo>
                    <a:pt x="184" y="0"/>
                  </a:lnTo>
                  <a:cubicBezTo>
                    <a:pt x="189" y="0"/>
                    <a:pt x="192" y="4"/>
                    <a:pt x="192" y="8"/>
                  </a:cubicBezTo>
                  <a:lnTo>
                    <a:pt x="192" y="168"/>
                  </a:lnTo>
                  <a:cubicBezTo>
                    <a:pt x="192" y="173"/>
                    <a:pt x="189" y="176"/>
                    <a:pt x="184" y="176"/>
                  </a:cubicBezTo>
                  <a:lnTo>
                    <a:pt x="8" y="176"/>
                  </a:lnTo>
                  <a:cubicBezTo>
                    <a:pt x="4" y="176"/>
                    <a:pt x="0" y="173"/>
                    <a:pt x="0" y="168"/>
                  </a:cubicBezTo>
                  <a:lnTo>
                    <a:pt x="0" y="8"/>
                  </a:lnTo>
                  <a:close/>
                  <a:moveTo>
                    <a:pt x="16" y="168"/>
                  </a:moveTo>
                  <a:lnTo>
                    <a:pt x="8" y="160"/>
                  </a:lnTo>
                  <a:lnTo>
                    <a:pt x="184" y="160"/>
                  </a:lnTo>
                  <a:lnTo>
                    <a:pt x="176" y="168"/>
                  </a:lnTo>
                  <a:lnTo>
                    <a:pt x="176" y="8"/>
                  </a:lnTo>
                  <a:lnTo>
                    <a:pt x="184" y="16"/>
                  </a:lnTo>
                  <a:lnTo>
                    <a:pt x="8" y="16"/>
                  </a:lnTo>
                  <a:lnTo>
                    <a:pt x="16" y="8"/>
                  </a:lnTo>
                  <a:lnTo>
                    <a:pt x="16" y="168"/>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446" name="Rectangle 297"/>
            <p:cNvSpPr>
              <a:spLocks noChangeArrowheads="1"/>
            </p:cNvSpPr>
            <p:nvPr/>
          </p:nvSpPr>
          <p:spPr bwMode="auto">
            <a:xfrm>
              <a:off x="7785106" y="1379522"/>
              <a:ext cx="1295400"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err="1" smtClean="0">
                  <a:ln>
                    <a:noFill/>
                  </a:ln>
                  <a:solidFill>
                    <a:srgbClr val="009900"/>
                  </a:solidFill>
                  <a:effectLst/>
                  <a:latin typeface="Times New Roman" pitchFamily="18" charset="0"/>
                  <a:cs typeface="Arial" pitchFamily="34" charset="0"/>
                </a:rPr>
                <a:t>Xylanase</a:t>
              </a:r>
              <a:r>
                <a:rPr kumimoji="0" lang="fr-FR" sz="1400" b="1" i="0" u="none" strike="noStrike" cap="none" normalizeH="0" baseline="0" dirty="0" smtClean="0">
                  <a:ln>
                    <a:noFill/>
                  </a:ln>
                  <a:solidFill>
                    <a:srgbClr val="009900"/>
                  </a:solidFill>
                  <a:effectLst/>
                  <a:latin typeface="Times New Roman" pitchFamily="18" charset="0"/>
                  <a:cs typeface="Arial" pitchFamily="34" charset="0"/>
                </a:rPr>
                <a:t> (</a:t>
              </a:r>
              <a:r>
                <a:rPr kumimoji="0" lang="fr-FR" sz="1400" b="1" i="0" u="none" strike="noStrike" cap="none" normalizeH="0" baseline="0" dirty="0" err="1" smtClean="0">
                  <a:ln>
                    <a:noFill/>
                  </a:ln>
                  <a:solidFill>
                    <a:srgbClr val="009900"/>
                  </a:solidFill>
                  <a:effectLst/>
                  <a:latin typeface="Times New Roman" pitchFamily="18" charset="0"/>
                  <a:cs typeface="Arial" pitchFamily="34" charset="0"/>
                </a:rPr>
                <a:t>leaf</a:t>
              </a:r>
              <a:r>
                <a:rPr kumimoji="0" lang="fr-FR" sz="1400" b="1" i="0" u="none" strike="noStrike" cap="none" normalizeH="0" baseline="0" dirty="0" smtClean="0">
                  <a:ln>
                    <a:noFill/>
                  </a:ln>
                  <a:solidFill>
                    <a:srgbClr val="009900"/>
                  </a:solidFill>
                  <a:effectLst/>
                  <a:latin typeface="Times New Roman" pitchFamily="18" charset="0"/>
                  <a:cs typeface="Arial" pitchFamily="34" charset="0"/>
                </a:rPr>
                <a:t>)</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47" name="Rectangle 179"/>
            <p:cNvSpPr>
              <a:spLocks noChangeArrowheads="1"/>
            </p:cNvSpPr>
            <p:nvPr/>
          </p:nvSpPr>
          <p:spPr bwMode="auto">
            <a:xfrm>
              <a:off x="5812418" y="3768709"/>
              <a:ext cx="89768"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9900"/>
                  </a:solidFill>
                  <a:effectLst/>
                  <a:latin typeface="Times New Roman" pitchFamily="18" charset="0"/>
                  <a:cs typeface="Arial" pitchFamily="34" charset="0"/>
                </a:rPr>
                <a:t>0</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1448" name="Rectangle 181"/>
            <p:cNvSpPr>
              <a:spLocks noChangeArrowheads="1"/>
            </p:cNvSpPr>
            <p:nvPr/>
          </p:nvSpPr>
          <p:spPr bwMode="auto">
            <a:xfrm>
              <a:off x="5736218" y="2916222"/>
              <a:ext cx="179536"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rgbClr val="009900"/>
                  </a:solidFill>
                  <a:effectLst/>
                  <a:latin typeface="Times New Roman" pitchFamily="18" charset="0"/>
                  <a:cs typeface="Arial" pitchFamily="34" charset="0"/>
                </a:rPr>
                <a:t>50</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449" name="Rectangle 182"/>
            <p:cNvSpPr>
              <a:spLocks noChangeArrowheads="1"/>
            </p:cNvSpPr>
            <p:nvPr/>
          </p:nvSpPr>
          <p:spPr bwMode="auto">
            <a:xfrm>
              <a:off x="5736218" y="2490772"/>
              <a:ext cx="179536"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9900"/>
                  </a:solidFill>
                  <a:effectLst/>
                  <a:latin typeface="Times New Roman" pitchFamily="18" charset="0"/>
                  <a:cs typeface="Arial" pitchFamily="34" charset="0"/>
                </a:rPr>
                <a:t>75</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1450" name="Rectangle 183"/>
            <p:cNvSpPr>
              <a:spLocks noChangeArrowheads="1"/>
            </p:cNvSpPr>
            <p:nvPr/>
          </p:nvSpPr>
          <p:spPr bwMode="auto">
            <a:xfrm>
              <a:off x="5660018" y="2065322"/>
              <a:ext cx="269304"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9900"/>
                  </a:solidFill>
                  <a:effectLst/>
                  <a:latin typeface="Times New Roman" pitchFamily="18" charset="0"/>
                  <a:cs typeface="Arial" pitchFamily="34" charset="0"/>
                </a:rPr>
                <a:t>100</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1451" name="Rectangle 184"/>
            <p:cNvSpPr>
              <a:spLocks noChangeArrowheads="1"/>
            </p:cNvSpPr>
            <p:nvPr/>
          </p:nvSpPr>
          <p:spPr bwMode="auto">
            <a:xfrm>
              <a:off x="5660018" y="1639872"/>
              <a:ext cx="269304"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rgbClr val="009900"/>
                  </a:solidFill>
                  <a:effectLst/>
                  <a:latin typeface="Times New Roman" pitchFamily="18" charset="0"/>
                  <a:cs typeface="Arial" pitchFamily="34" charset="0"/>
                </a:rPr>
                <a:t>125</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452" name="Rectangle 185"/>
            <p:cNvSpPr>
              <a:spLocks noChangeArrowheads="1"/>
            </p:cNvSpPr>
            <p:nvPr/>
          </p:nvSpPr>
          <p:spPr bwMode="auto">
            <a:xfrm>
              <a:off x="5660018" y="1214422"/>
              <a:ext cx="269304"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rgbClr val="009900"/>
                  </a:solidFill>
                  <a:effectLst/>
                  <a:latin typeface="Times New Roman" pitchFamily="18" charset="0"/>
                  <a:cs typeface="Arial" pitchFamily="34" charset="0"/>
                </a:rPr>
                <a:t>150</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453" name="Rectangle 180"/>
            <p:cNvSpPr>
              <a:spLocks noChangeArrowheads="1"/>
            </p:cNvSpPr>
            <p:nvPr/>
          </p:nvSpPr>
          <p:spPr bwMode="auto">
            <a:xfrm>
              <a:off x="5749786" y="3356432"/>
              <a:ext cx="179536"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rgbClr val="009900"/>
                  </a:solidFill>
                  <a:effectLst/>
                  <a:latin typeface="Times New Roman" pitchFamily="18" charset="0"/>
                  <a:cs typeface="Arial" pitchFamily="34" charset="0"/>
                </a:rPr>
                <a:t>25</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454" name="Rectangle 186"/>
            <p:cNvSpPr>
              <a:spLocks noChangeArrowheads="1"/>
            </p:cNvSpPr>
            <p:nvPr/>
          </p:nvSpPr>
          <p:spPr bwMode="auto">
            <a:xfrm>
              <a:off x="5996022" y="3941769"/>
              <a:ext cx="18097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455" name="Rectangle 187"/>
            <p:cNvSpPr>
              <a:spLocks noChangeArrowheads="1"/>
            </p:cNvSpPr>
            <p:nvPr/>
          </p:nvSpPr>
          <p:spPr bwMode="auto">
            <a:xfrm>
              <a:off x="6618322" y="3941769"/>
              <a:ext cx="27622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10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456" name="Rectangle 188"/>
            <p:cNvSpPr>
              <a:spLocks noChangeArrowheads="1"/>
            </p:cNvSpPr>
            <p:nvPr/>
          </p:nvSpPr>
          <p:spPr bwMode="auto">
            <a:xfrm>
              <a:off x="7288247" y="3941769"/>
              <a:ext cx="27622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20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457" name="Rectangle 189"/>
            <p:cNvSpPr>
              <a:spLocks noChangeArrowheads="1"/>
            </p:cNvSpPr>
            <p:nvPr/>
          </p:nvSpPr>
          <p:spPr bwMode="auto">
            <a:xfrm>
              <a:off x="7956585" y="3941769"/>
              <a:ext cx="27622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30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458" name="Rectangle 190"/>
            <p:cNvSpPr>
              <a:spLocks noChangeArrowheads="1"/>
            </p:cNvSpPr>
            <p:nvPr/>
          </p:nvSpPr>
          <p:spPr bwMode="auto">
            <a:xfrm>
              <a:off x="8626510" y="3941769"/>
              <a:ext cx="27622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40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459" name="Rectangle 191"/>
            <p:cNvSpPr>
              <a:spLocks noChangeArrowheads="1"/>
            </p:cNvSpPr>
            <p:nvPr/>
          </p:nvSpPr>
          <p:spPr bwMode="auto">
            <a:xfrm>
              <a:off x="9296435" y="3941769"/>
              <a:ext cx="27622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50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460" name="Rectangle 194"/>
            <p:cNvSpPr>
              <a:spLocks noChangeArrowheads="1"/>
            </p:cNvSpPr>
            <p:nvPr/>
          </p:nvSpPr>
          <p:spPr bwMode="auto">
            <a:xfrm>
              <a:off x="6921514" y="4110044"/>
              <a:ext cx="204787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err="1" smtClean="0">
                  <a:ln>
                    <a:noFill/>
                  </a:ln>
                  <a:solidFill>
                    <a:srgbClr val="000000"/>
                  </a:solidFill>
                  <a:effectLst/>
                  <a:latin typeface="Times New Roman" pitchFamily="18" charset="0"/>
                  <a:cs typeface="Arial" pitchFamily="34" charset="0"/>
                </a:rPr>
                <a:t>Mineralized</a:t>
              </a:r>
              <a:r>
                <a:rPr kumimoji="0" lang="fr-FR" sz="1400" b="1" i="0" u="none" strike="noStrike" cap="none" normalizeH="0" baseline="0" dirty="0" smtClean="0">
                  <a:ln>
                    <a:noFill/>
                  </a:ln>
                  <a:solidFill>
                    <a:srgbClr val="000000"/>
                  </a:solidFill>
                  <a:effectLst/>
                  <a:latin typeface="Times New Roman" pitchFamily="18" charset="0"/>
                  <a:cs typeface="Arial" pitchFamily="34" charset="0"/>
                </a:rPr>
                <a:t> </a:t>
              </a:r>
              <a:r>
                <a:rPr kumimoji="0" lang="fr-FR" sz="1400" b="1" i="0" u="none" strike="noStrike" cap="none" normalizeH="0" baseline="0" dirty="0" err="1" smtClean="0">
                  <a:ln>
                    <a:noFill/>
                  </a:ln>
                  <a:solidFill>
                    <a:srgbClr val="000000"/>
                  </a:solidFill>
                  <a:effectLst/>
                  <a:latin typeface="Times New Roman" pitchFamily="18" charset="0"/>
                  <a:cs typeface="Arial" pitchFamily="34" charset="0"/>
                </a:rPr>
                <a:t>carbon</a:t>
              </a:r>
              <a:r>
                <a:rPr kumimoji="0" lang="fr-FR" sz="1400" b="1" i="0" u="none" strike="noStrike" cap="none" normalizeH="0" baseline="0" dirty="0" smtClean="0">
                  <a:ln>
                    <a:noFill/>
                  </a:ln>
                  <a:solidFill>
                    <a:srgbClr val="000000"/>
                  </a:solidFill>
                  <a:effectLst/>
                  <a:latin typeface="Times New Roman" pitchFamily="18" charset="0"/>
                  <a:cs typeface="Arial" pitchFamily="34" charset="0"/>
                </a:rPr>
                <a:t> (%)</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10" name="AutoShape 204"/>
            <p:cNvSpPr>
              <a:spLocks noChangeAspect="1" noChangeArrowheads="1" noTextEdit="1"/>
            </p:cNvSpPr>
            <p:nvPr/>
          </p:nvSpPr>
          <p:spPr bwMode="auto">
            <a:xfrm>
              <a:off x="5429256" y="1142984"/>
              <a:ext cx="4562475" cy="3286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grpSp>
      <p:grpSp>
        <p:nvGrpSpPr>
          <p:cNvPr id="5" name="Groupe 1460"/>
          <p:cNvGrpSpPr/>
          <p:nvPr/>
        </p:nvGrpSpPr>
        <p:grpSpPr>
          <a:xfrm>
            <a:off x="285720" y="3695724"/>
            <a:ext cx="3854450" cy="3233738"/>
            <a:chOff x="277813" y="352425"/>
            <a:chExt cx="3854450" cy="3233738"/>
          </a:xfrm>
        </p:grpSpPr>
        <p:sp>
          <p:nvSpPr>
            <p:cNvPr id="1462" name="Rectangle 6"/>
            <p:cNvSpPr>
              <a:spLocks noChangeArrowheads="1"/>
            </p:cNvSpPr>
            <p:nvPr/>
          </p:nvSpPr>
          <p:spPr bwMode="auto">
            <a:xfrm>
              <a:off x="614363" y="452438"/>
              <a:ext cx="3333750" cy="25431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463" name="Freeform 7"/>
            <p:cNvSpPr>
              <a:spLocks noEditPoints="1"/>
            </p:cNvSpPr>
            <p:nvPr/>
          </p:nvSpPr>
          <p:spPr bwMode="auto">
            <a:xfrm>
              <a:off x="604838" y="452438"/>
              <a:ext cx="3352800" cy="2552700"/>
            </a:xfrm>
            <a:custGeom>
              <a:avLst/>
              <a:gdLst/>
              <a:ahLst/>
              <a:cxnLst>
                <a:cxn ang="0">
                  <a:pos x="0" y="8"/>
                </a:cxn>
                <a:cxn ang="0">
                  <a:pos x="8" y="0"/>
                </a:cxn>
                <a:cxn ang="0">
                  <a:pos x="5624" y="0"/>
                </a:cxn>
                <a:cxn ang="0">
                  <a:pos x="5632" y="8"/>
                </a:cxn>
                <a:cxn ang="0">
                  <a:pos x="5632" y="4280"/>
                </a:cxn>
                <a:cxn ang="0">
                  <a:pos x="5624" y="4288"/>
                </a:cxn>
                <a:cxn ang="0">
                  <a:pos x="8" y="4288"/>
                </a:cxn>
                <a:cxn ang="0">
                  <a:pos x="0" y="4280"/>
                </a:cxn>
                <a:cxn ang="0">
                  <a:pos x="0" y="8"/>
                </a:cxn>
                <a:cxn ang="0">
                  <a:pos x="16" y="4280"/>
                </a:cxn>
                <a:cxn ang="0">
                  <a:pos x="8" y="4272"/>
                </a:cxn>
                <a:cxn ang="0">
                  <a:pos x="5624" y="4272"/>
                </a:cxn>
                <a:cxn ang="0">
                  <a:pos x="5616" y="4280"/>
                </a:cxn>
                <a:cxn ang="0">
                  <a:pos x="5616" y="8"/>
                </a:cxn>
                <a:cxn ang="0">
                  <a:pos x="5624" y="16"/>
                </a:cxn>
                <a:cxn ang="0">
                  <a:pos x="8" y="16"/>
                </a:cxn>
                <a:cxn ang="0">
                  <a:pos x="16" y="8"/>
                </a:cxn>
                <a:cxn ang="0">
                  <a:pos x="16" y="4280"/>
                </a:cxn>
              </a:cxnLst>
              <a:rect l="0" t="0" r="r" b="b"/>
              <a:pathLst>
                <a:path w="5632" h="4288">
                  <a:moveTo>
                    <a:pt x="0" y="8"/>
                  </a:moveTo>
                  <a:cubicBezTo>
                    <a:pt x="0" y="4"/>
                    <a:pt x="4" y="0"/>
                    <a:pt x="8" y="0"/>
                  </a:cubicBezTo>
                  <a:lnTo>
                    <a:pt x="5624" y="0"/>
                  </a:lnTo>
                  <a:cubicBezTo>
                    <a:pt x="5629" y="0"/>
                    <a:pt x="5632" y="4"/>
                    <a:pt x="5632" y="8"/>
                  </a:cubicBezTo>
                  <a:lnTo>
                    <a:pt x="5632" y="4280"/>
                  </a:lnTo>
                  <a:cubicBezTo>
                    <a:pt x="5632" y="4285"/>
                    <a:pt x="5629" y="4288"/>
                    <a:pt x="5624" y="4288"/>
                  </a:cubicBezTo>
                  <a:lnTo>
                    <a:pt x="8" y="4288"/>
                  </a:lnTo>
                  <a:cubicBezTo>
                    <a:pt x="4" y="4288"/>
                    <a:pt x="0" y="4285"/>
                    <a:pt x="0" y="4280"/>
                  </a:cubicBezTo>
                  <a:lnTo>
                    <a:pt x="0" y="8"/>
                  </a:lnTo>
                  <a:close/>
                  <a:moveTo>
                    <a:pt x="16" y="4280"/>
                  </a:moveTo>
                  <a:lnTo>
                    <a:pt x="8" y="4272"/>
                  </a:lnTo>
                  <a:lnTo>
                    <a:pt x="5624" y="4272"/>
                  </a:lnTo>
                  <a:lnTo>
                    <a:pt x="5616" y="4280"/>
                  </a:lnTo>
                  <a:lnTo>
                    <a:pt x="5616" y="8"/>
                  </a:lnTo>
                  <a:lnTo>
                    <a:pt x="5624" y="16"/>
                  </a:lnTo>
                  <a:lnTo>
                    <a:pt x="8" y="16"/>
                  </a:lnTo>
                  <a:lnTo>
                    <a:pt x="16" y="8"/>
                  </a:lnTo>
                  <a:lnTo>
                    <a:pt x="16" y="4280"/>
                  </a:lnTo>
                  <a:close/>
                </a:path>
              </a:pathLst>
            </a:cu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464" name="Rectangle 10"/>
            <p:cNvSpPr>
              <a:spLocks noChangeArrowheads="1"/>
            </p:cNvSpPr>
            <p:nvPr/>
          </p:nvSpPr>
          <p:spPr bwMode="auto">
            <a:xfrm>
              <a:off x="604838" y="452438"/>
              <a:ext cx="19050" cy="2543175"/>
            </a:xfrm>
            <a:prstGeom prst="rect">
              <a:avLst/>
            </a:prstGeom>
            <a:solidFill>
              <a:srgbClr val="FF0000"/>
            </a:solidFill>
            <a:ln w="0"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465" name="Freeform 11"/>
            <p:cNvSpPr>
              <a:spLocks noEditPoints="1"/>
            </p:cNvSpPr>
            <p:nvPr/>
          </p:nvSpPr>
          <p:spPr bwMode="auto">
            <a:xfrm>
              <a:off x="557213" y="442913"/>
              <a:ext cx="57150" cy="2562225"/>
            </a:xfrm>
            <a:custGeom>
              <a:avLst/>
              <a:gdLst/>
              <a:ahLst/>
              <a:cxnLst>
                <a:cxn ang="0">
                  <a:pos x="0" y="1602"/>
                </a:cxn>
                <a:cxn ang="0">
                  <a:pos x="36" y="1602"/>
                </a:cxn>
                <a:cxn ang="0">
                  <a:pos x="36" y="1614"/>
                </a:cxn>
                <a:cxn ang="0">
                  <a:pos x="0" y="1614"/>
                </a:cxn>
                <a:cxn ang="0">
                  <a:pos x="0" y="1602"/>
                </a:cxn>
                <a:cxn ang="0">
                  <a:pos x="0" y="1200"/>
                </a:cxn>
                <a:cxn ang="0">
                  <a:pos x="36" y="1200"/>
                </a:cxn>
                <a:cxn ang="0">
                  <a:pos x="36" y="1212"/>
                </a:cxn>
                <a:cxn ang="0">
                  <a:pos x="0" y="1212"/>
                </a:cxn>
                <a:cxn ang="0">
                  <a:pos x="0" y="1200"/>
                </a:cxn>
                <a:cxn ang="0">
                  <a:pos x="0" y="798"/>
                </a:cxn>
                <a:cxn ang="0">
                  <a:pos x="36" y="798"/>
                </a:cxn>
                <a:cxn ang="0">
                  <a:pos x="36" y="810"/>
                </a:cxn>
                <a:cxn ang="0">
                  <a:pos x="0" y="810"/>
                </a:cxn>
                <a:cxn ang="0">
                  <a:pos x="0" y="798"/>
                </a:cxn>
                <a:cxn ang="0">
                  <a:pos x="0" y="402"/>
                </a:cxn>
                <a:cxn ang="0">
                  <a:pos x="36" y="402"/>
                </a:cxn>
                <a:cxn ang="0">
                  <a:pos x="36" y="414"/>
                </a:cxn>
                <a:cxn ang="0">
                  <a:pos x="0" y="414"/>
                </a:cxn>
                <a:cxn ang="0">
                  <a:pos x="0" y="402"/>
                </a:cxn>
                <a:cxn ang="0">
                  <a:pos x="0" y="0"/>
                </a:cxn>
                <a:cxn ang="0">
                  <a:pos x="36" y="0"/>
                </a:cxn>
                <a:cxn ang="0">
                  <a:pos x="36" y="12"/>
                </a:cxn>
                <a:cxn ang="0">
                  <a:pos x="0" y="12"/>
                </a:cxn>
                <a:cxn ang="0">
                  <a:pos x="0" y="0"/>
                </a:cxn>
              </a:cxnLst>
              <a:rect l="0" t="0" r="r" b="b"/>
              <a:pathLst>
                <a:path w="36" h="1614">
                  <a:moveTo>
                    <a:pt x="0" y="1602"/>
                  </a:moveTo>
                  <a:lnTo>
                    <a:pt x="36" y="1602"/>
                  </a:lnTo>
                  <a:lnTo>
                    <a:pt x="36" y="1614"/>
                  </a:lnTo>
                  <a:lnTo>
                    <a:pt x="0" y="1614"/>
                  </a:lnTo>
                  <a:lnTo>
                    <a:pt x="0" y="1602"/>
                  </a:lnTo>
                  <a:close/>
                  <a:moveTo>
                    <a:pt x="0" y="1200"/>
                  </a:moveTo>
                  <a:lnTo>
                    <a:pt x="36" y="1200"/>
                  </a:lnTo>
                  <a:lnTo>
                    <a:pt x="36" y="1212"/>
                  </a:lnTo>
                  <a:lnTo>
                    <a:pt x="0" y="1212"/>
                  </a:lnTo>
                  <a:lnTo>
                    <a:pt x="0" y="1200"/>
                  </a:lnTo>
                  <a:close/>
                  <a:moveTo>
                    <a:pt x="0" y="798"/>
                  </a:moveTo>
                  <a:lnTo>
                    <a:pt x="36" y="798"/>
                  </a:lnTo>
                  <a:lnTo>
                    <a:pt x="36" y="810"/>
                  </a:lnTo>
                  <a:lnTo>
                    <a:pt x="0" y="810"/>
                  </a:lnTo>
                  <a:lnTo>
                    <a:pt x="0" y="798"/>
                  </a:lnTo>
                  <a:close/>
                  <a:moveTo>
                    <a:pt x="0" y="402"/>
                  </a:moveTo>
                  <a:lnTo>
                    <a:pt x="36" y="402"/>
                  </a:lnTo>
                  <a:lnTo>
                    <a:pt x="36" y="414"/>
                  </a:lnTo>
                  <a:lnTo>
                    <a:pt x="0" y="414"/>
                  </a:lnTo>
                  <a:lnTo>
                    <a:pt x="0" y="402"/>
                  </a:lnTo>
                  <a:close/>
                  <a:moveTo>
                    <a:pt x="0" y="0"/>
                  </a:moveTo>
                  <a:lnTo>
                    <a:pt x="36" y="0"/>
                  </a:lnTo>
                  <a:lnTo>
                    <a:pt x="36" y="12"/>
                  </a:lnTo>
                  <a:lnTo>
                    <a:pt x="0" y="12"/>
                  </a:lnTo>
                  <a:lnTo>
                    <a:pt x="0" y="0"/>
                  </a:lnTo>
                  <a:close/>
                </a:path>
              </a:pathLst>
            </a:custGeom>
            <a:solidFill>
              <a:srgbClr val="FF0000"/>
            </a:solidFill>
            <a:ln w="0"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466" name="Rectangle 12"/>
            <p:cNvSpPr>
              <a:spLocks noChangeArrowheads="1"/>
            </p:cNvSpPr>
            <p:nvPr/>
          </p:nvSpPr>
          <p:spPr bwMode="auto">
            <a:xfrm>
              <a:off x="609600" y="2995613"/>
              <a:ext cx="3343275" cy="9525"/>
            </a:xfrm>
            <a:prstGeom prst="rect">
              <a:avLst/>
            </a:pr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467" name="Freeform 13"/>
            <p:cNvSpPr>
              <a:spLocks noEditPoints="1"/>
            </p:cNvSpPr>
            <p:nvPr/>
          </p:nvSpPr>
          <p:spPr bwMode="auto">
            <a:xfrm>
              <a:off x="604838" y="3000375"/>
              <a:ext cx="3352800" cy="47625"/>
            </a:xfrm>
            <a:custGeom>
              <a:avLst/>
              <a:gdLst/>
              <a:ahLst/>
              <a:cxnLst>
                <a:cxn ang="0">
                  <a:pos x="6" y="0"/>
                </a:cxn>
                <a:cxn ang="0">
                  <a:pos x="6" y="30"/>
                </a:cxn>
                <a:cxn ang="0">
                  <a:pos x="0" y="30"/>
                </a:cxn>
                <a:cxn ang="0">
                  <a:pos x="0" y="0"/>
                </a:cxn>
                <a:cxn ang="0">
                  <a:pos x="6" y="0"/>
                </a:cxn>
                <a:cxn ang="0">
                  <a:pos x="426" y="0"/>
                </a:cxn>
                <a:cxn ang="0">
                  <a:pos x="426" y="30"/>
                </a:cxn>
                <a:cxn ang="0">
                  <a:pos x="420" y="30"/>
                </a:cxn>
                <a:cxn ang="0">
                  <a:pos x="420" y="0"/>
                </a:cxn>
                <a:cxn ang="0">
                  <a:pos x="426" y="0"/>
                </a:cxn>
                <a:cxn ang="0">
                  <a:pos x="846" y="0"/>
                </a:cxn>
                <a:cxn ang="0">
                  <a:pos x="846" y="30"/>
                </a:cxn>
                <a:cxn ang="0">
                  <a:pos x="840" y="30"/>
                </a:cxn>
                <a:cxn ang="0">
                  <a:pos x="840" y="0"/>
                </a:cxn>
                <a:cxn ang="0">
                  <a:pos x="846" y="0"/>
                </a:cxn>
                <a:cxn ang="0">
                  <a:pos x="1266" y="0"/>
                </a:cxn>
                <a:cxn ang="0">
                  <a:pos x="1266" y="30"/>
                </a:cxn>
                <a:cxn ang="0">
                  <a:pos x="1260" y="30"/>
                </a:cxn>
                <a:cxn ang="0">
                  <a:pos x="1260" y="0"/>
                </a:cxn>
                <a:cxn ang="0">
                  <a:pos x="1266" y="0"/>
                </a:cxn>
                <a:cxn ang="0">
                  <a:pos x="1686" y="0"/>
                </a:cxn>
                <a:cxn ang="0">
                  <a:pos x="1686" y="30"/>
                </a:cxn>
                <a:cxn ang="0">
                  <a:pos x="1680" y="30"/>
                </a:cxn>
                <a:cxn ang="0">
                  <a:pos x="1680" y="0"/>
                </a:cxn>
                <a:cxn ang="0">
                  <a:pos x="1686" y="0"/>
                </a:cxn>
                <a:cxn ang="0">
                  <a:pos x="2112" y="0"/>
                </a:cxn>
                <a:cxn ang="0">
                  <a:pos x="2112" y="30"/>
                </a:cxn>
                <a:cxn ang="0">
                  <a:pos x="2106" y="30"/>
                </a:cxn>
                <a:cxn ang="0">
                  <a:pos x="2106" y="0"/>
                </a:cxn>
                <a:cxn ang="0">
                  <a:pos x="2112" y="0"/>
                </a:cxn>
              </a:cxnLst>
              <a:rect l="0" t="0" r="r" b="b"/>
              <a:pathLst>
                <a:path w="2112" h="30">
                  <a:moveTo>
                    <a:pt x="6" y="0"/>
                  </a:moveTo>
                  <a:lnTo>
                    <a:pt x="6" y="30"/>
                  </a:lnTo>
                  <a:lnTo>
                    <a:pt x="0" y="30"/>
                  </a:lnTo>
                  <a:lnTo>
                    <a:pt x="0" y="0"/>
                  </a:lnTo>
                  <a:lnTo>
                    <a:pt x="6" y="0"/>
                  </a:lnTo>
                  <a:close/>
                  <a:moveTo>
                    <a:pt x="426" y="0"/>
                  </a:moveTo>
                  <a:lnTo>
                    <a:pt x="426" y="30"/>
                  </a:lnTo>
                  <a:lnTo>
                    <a:pt x="420" y="30"/>
                  </a:lnTo>
                  <a:lnTo>
                    <a:pt x="420" y="0"/>
                  </a:lnTo>
                  <a:lnTo>
                    <a:pt x="426" y="0"/>
                  </a:lnTo>
                  <a:close/>
                  <a:moveTo>
                    <a:pt x="846" y="0"/>
                  </a:moveTo>
                  <a:lnTo>
                    <a:pt x="846" y="30"/>
                  </a:lnTo>
                  <a:lnTo>
                    <a:pt x="840" y="30"/>
                  </a:lnTo>
                  <a:lnTo>
                    <a:pt x="840" y="0"/>
                  </a:lnTo>
                  <a:lnTo>
                    <a:pt x="846" y="0"/>
                  </a:lnTo>
                  <a:close/>
                  <a:moveTo>
                    <a:pt x="1266" y="0"/>
                  </a:moveTo>
                  <a:lnTo>
                    <a:pt x="1266" y="30"/>
                  </a:lnTo>
                  <a:lnTo>
                    <a:pt x="1260" y="30"/>
                  </a:lnTo>
                  <a:lnTo>
                    <a:pt x="1260" y="0"/>
                  </a:lnTo>
                  <a:lnTo>
                    <a:pt x="1266" y="0"/>
                  </a:lnTo>
                  <a:close/>
                  <a:moveTo>
                    <a:pt x="1686" y="0"/>
                  </a:moveTo>
                  <a:lnTo>
                    <a:pt x="1686" y="30"/>
                  </a:lnTo>
                  <a:lnTo>
                    <a:pt x="1680" y="30"/>
                  </a:lnTo>
                  <a:lnTo>
                    <a:pt x="1680" y="0"/>
                  </a:lnTo>
                  <a:lnTo>
                    <a:pt x="1686" y="0"/>
                  </a:lnTo>
                  <a:close/>
                  <a:moveTo>
                    <a:pt x="2112" y="0"/>
                  </a:moveTo>
                  <a:lnTo>
                    <a:pt x="2112" y="30"/>
                  </a:lnTo>
                  <a:lnTo>
                    <a:pt x="2106" y="30"/>
                  </a:lnTo>
                  <a:lnTo>
                    <a:pt x="2106" y="0"/>
                  </a:lnTo>
                  <a:lnTo>
                    <a:pt x="2112" y="0"/>
                  </a:lnTo>
                  <a:close/>
                </a:path>
              </a:pathLst>
            </a:cu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468" name="Freeform 14"/>
            <p:cNvSpPr>
              <a:spLocks noEditPoints="1"/>
            </p:cNvSpPr>
            <p:nvPr/>
          </p:nvSpPr>
          <p:spPr bwMode="auto">
            <a:xfrm>
              <a:off x="590550" y="2581275"/>
              <a:ext cx="57150" cy="142875"/>
            </a:xfrm>
            <a:custGeom>
              <a:avLst/>
              <a:gdLst/>
              <a:ahLst/>
              <a:cxnLst>
                <a:cxn ang="0">
                  <a:pos x="18" y="90"/>
                </a:cxn>
                <a:cxn ang="0">
                  <a:pos x="18" y="45"/>
                </a:cxn>
                <a:cxn ang="0">
                  <a:pos x="18" y="0"/>
                </a:cxn>
                <a:cxn ang="0">
                  <a:pos x="18" y="90"/>
                </a:cxn>
                <a:cxn ang="0">
                  <a:pos x="0" y="90"/>
                </a:cxn>
                <a:cxn ang="0">
                  <a:pos x="36" y="90"/>
                </a:cxn>
                <a:cxn ang="0">
                  <a:pos x="0" y="90"/>
                </a:cxn>
                <a:cxn ang="0">
                  <a:pos x="0" y="0"/>
                </a:cxn>
                <a:cxn ang="0">
                  <a:pos x="36" y="0"/>
                </a:cxn>
                <a:cxn ang="0">
                  <a:pos x="0" y="0"/>
                </a:cxn>
              </a:cxnLst>
              <a:rect l="0" t="0" r="r" b="b"/>
              <a:pathLst>
                <a:path w="36" h="90">
                  <a:moveTo>
                    <a:pt x="18" y="90"/>
                  </a:moveTo>
                  <a:lnTo>
                    <a:pt x="18" y="45"/>
                  </a:lnTo>
                  <a:lnTo>
                    <a:pt x="18" y="0"/>
                  </a:lnTo>
                  <a:lnTo>
                    <a:pt x="18" y="90"/>
                  </a:lnTo>
                  <a:close/>
                  <a:moveTo>
                    <a:pt x="0" y="90"/>
                  </a:moveTo>
                  <a:lnTo>
                    <a:pt x="36" y="90"/>
                  </a:lnTo>
                  <a:lnTo>
                    <a:pt x="0" y="90"/>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469" name="Freeform 15"/>
            <p:cNvSpPr>
              <a:spLocks noEditPoints="1"/>
            </p:cNvSpPr>
            <p:nvPr/>
          </p:nvSpPr>
          <p:spPr bwMode="auto">
            <a:xfrm>
              <a:off x="590550" y="2576513"/>
              <a:ext cx="57150" cy="152400"/>
            </a:xfrm>
            <a:custGeom>
              <a:avLst/>
              <a:gdLst/>
              <a:ahLst/>
              <a:cxnLst>
                <a:cxn ang="0">
                  <a:pos x="15" y="93"/>
                </a:cxn>
                <a:cxn ang="0">
                  <a:pos x="15" y="48"/>
                </a:cxn>
                <a:cxn ang="0">
                  <a:pos x="15" y="3"/>
                </a:cxn>
                <a:cxn ang="0">
                  <a:pos x="21" y="3"/>
                </a:cxn>
                <a:cxn ang="0">
                  <a:pos x="21" y="48"/>
                </a:cxn>
                <a:cxn ang="0">
                  <a:pos x="21" y="93"/>
                </a:cxn>
                <a:cxn ang="0">
                  <a:pos x="15" y="93"/>
                </a:cxn>
                <a:cxn ang="0">
                  <a:pos x="0" y="90"/>
                </a:cxn>
                <a:cxn ang="0">
                  <a:pos x="36" y="90"/>
                </a:cxn>
                <a:cxn ang="0">
                  <a:pos x="36" y="96"/>
                </a:cxn>
                <a:cxn ang="0">
                  <a:pos x="0" y="96"/>
                </a:cxn>
                <a:cxn ang="0">
                  <a:pos x="0" y="90"/>
                </a:cxn>
                <a:cxn ang="0">
                  <a:pos x="0" y="0"/>
                </a:cxn>
                <a:cxn ang="0">
                  <a:pos x="36" y="0"/>
                </a:cxn>
                <a:cxn ang="0">
                  <a:pos x="36" y="6"/>
                </a:cxn>
                <a:cxn ang="0">
                  <a:pos x="0" y="6"/>
                </a:cxn>
                <a:cxn ang="0">
                  <a:pos x="0" y="0"/>
                </a:cxn>
              </a:cxnLst>
              <a:rect l="0" t="0" r="r" b="b"/>
              <a:pathLst>
                <a:path w="36" h="96">
                  <a:moveTo>
                    <a:pt x="15" y="93"/>
                  </a:moveTo>
                  <a:lnTo>
                    <a:pt x="15" y="48"/>
                  </a:lnTo>
                  <a:lnTo>
                    <a:pt x="15" y="3"/>
                  </a:lnTo>
                  <a:lnTo>
                    <a:pt x="21" y="3"/>
                  </a:lnTo>
                  <a:lnTo>
                    <a:pt x="21" y="48"/>
                  </a:lnTo>
                  <a:lnTo>
                    <a:pt x="21" y="93"/>
                  </a:lnTo>
                  <a:lnTo>
                    <a:pt x="15" y="93"/>
                  </a:lnTo>
                  <a:close/>
                  <a:moveTo>
                    <a:pt x="0" y="90"/>
                  </a:moveTo>
                  <a:lnTo>
                    <a:pt x="36" y="90"/>
                  </a:lnTo>
                  <a:lnTo>
                    <a:pt x="36" y="96"/>
                  </a:lnTo>
                  <a:lnTo>
                    <a:pt x="0" y="96"/>
                  </a:lnTo>
                  <a:lnTo>
                    <a:pt x="0" y="90"/>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470" name="Freeform 16"/>
            <p:cNvSpPr>
              <a:spLocks noEditPoints="1"/>
            </p:cNvSpPr>
            <p:nvPr/>
          </p:nvSpPr>
          <p:spPr bwMode="auto">
            <a:xfrm>
              <a:off x="1171575" y="1857375"/>
              <a:ext cx="57150" cy="133350"/>
            </a:xfrm>
            <a:custGeom>
              <a:avLst/>
              <a:gdLst/>
              <a:ahLst/>
              <a:cxnLst>
                <a:cxn ang="0">
                  <a:pos x="18" y="84"/>
                </a:cxn>
                <a:cxn ang="0">
                  <a:pos x="18" y="42"/>
                </a:cxn>
                <a:cxn ang="0">
                  <a:pos x="18" y="0"/>
                </a:cxn>
                <a:cxn ang="0">
                  <a:pos x="18" y="84"/>
                </a:cxn>
                <a:cxn ang="0">
                  <a:pos x="0" y="84"/>
                </a:cxn>
                <a:cxn ang="0">
                  <a:pos x="36" y="84"/>
                </a:cxn>
                <a:cxn ang="0">
                  <a:pos x="0" y="84"/>
                </a:cxn>
                <a:cxn ang="0">
                  <a:pos x="0" y="0"/>
                </a:cxn>
                <a:cxn ang="0">
                  <a:pos x="36" y="0"/>
                </a:cxn>
                <a:cxn ang="0">
                  <a:pos x="0" y="0"/>
                </a:cxn>
              </a:cxnLst>
              <a:rect l="0" t="0" r="r" b="b"/>
              <a:pathLst>
                <a:path w="36" h="84">
                  <a:moveTo>
                    <a:pt x="18" y="84"/>
                  </a:moveTo>
                  <a:lnTo>
                    <a:pt x="18" y="42"/>
                  </a:lnTo>
                  <a:lnTo>
                    <a:pt x="18" y="0"/>
                  </a:lnTo>
                  <a:lnTo>
                    <a:pt x="18" y="84"/>
                  </a:lnTo>
                  <a:close/>
                  <a:moveTo>
                    <a:pt x="0" y="84"/>
                  </a:moveTo>
                  <a:lnTo>
                    <a:pt x="36" y="84"/>
                  </a:lnTo>
                  <a:lnTo>
                    <a:pt x="0" y="84"/>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471" name="Freeform 17"/>
            <p:cNvSpPr>
              <a:spLocks noEditPoints="1"/>
            </p:cNvSpPr>
            <p:nvPr/>
          </p:nvSpPr>
          <p:spPr bwMode="auto">
            <a:xfrm>
              <a:off x="1171575" y="1852613"/>
              <a:ext cx="57150" cy="142875"/>
            </a:xfrm>
            <a:custGeom>
              <a:avLst/>
              <a:gdLst/>
              <a:ahLst/>
              <a:cxnLst>
                <a:cxn ang="0">
                  <a:pos x="15" y="87"/>
                </a:cxn>
                <a:cxn ang="0">
                  <a:pos x="15" y="45"/>
                </a:cxn>
                <a:cxn ang="0">
                  <a:pos x="15" y="3"/>
                </a:cxn>
                <a:cxn ang="0">
                  <a:pos x="21" y="3"/>
                </a:cxn>
                <a:cxn ang="0">
                  <a:pos x="21" y="45"/>
                </a:cxn>
                <a:cxn ang="0">
                  <a:pos x="21" y="87"/>
                </a:cxn>
                <a:cxn ang="0">
                  <a:pos x="15" y="87"/>
                </a:cxn>
                <a:cxn ang="0">
                  <a:pos x="0" y="84"/>
                </a:cxn>
                <a:cxn ang="0">
                  <a:pos x="36" y="84"/>
                </a:cxn>
                <a:cxn ang="0">
                  <a:pos x="36" y="90"/>
                </a:cxn>
                <a:cxn ang="0">
                  <a:pos x="0" y="90"/>
                </a:cxn>
                <a:cxn ang="0">
                  <a:pos x="0" y="84"/>
                </a:cxn>
                <a:cxn ang="0">
                  <a:pos x="0" y="0"/>
                </a:cxn>
                <a:cxn ang="0">
                  <a:pos x="36" y="0"/>
                </a:cxn>
                <a:cxn ang="0">
                  <a:pos x="36" y="6"/>
                </a:cxn>
                <a:cxn ang="0">
                  <a:pos x="0" y="6"/>
                </a:cxn>
                <a:cxn ang="0">
                  <a:pos x="0" y="0"/>
                </a:cxn>
              </a:cxnLst>
              <a:rect l="0" t="0" r="r" b="b"/>
              <a:pathLst>
                <a:path w="36" h="90">
                  <a:moveTo>
                    <a:pt x="15" y="87"/>
                  </a:moveTo>
                  <a:lnTo>
                    <a:pt x="15" y="45"/>
                  </a:lnTo>
                  <a:lnTo>
                    <a:pt x="15" y="3"/>
                  </a:lnTo>
                  <a:lnTo>
                    <a:pt x="21" y="3"/>
                  </a:lnTo>
                  <a:lnTo>
                    <a:pt x="21" y="45"/>
                  </a:lnTo>
                  <a:lnTo>
                    <a:pt x="21" y="87"/>
                  </a:lnTo>
                  <a:lnTo>
                    <a:pt x="15" y="87"/>
                  </a:lnTo>
                  <a:close/>
                  <a:moveTo>
                    <a:pt x="0" y="84"/>
                  </a:moveTo>
                  <a:lnTo>
                    <a:pt x="36" y="84"/>
                  </a:lnTo>
                  <a:lnTo>
                    <a:pt x="36" y="90"/>
                  </a:lnTo>
                  <a:lnTo>
                    <a:pt x="0" y="90"/>
                  </a:lnTo>
                  <a:lnTo>
                    <a:pt x="0" y="84"/>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472" name="Freeform 18"/>
            <p:cNvSpPr>
              <a:spLocks noEditPoints="1"/>
            </p:cNvSpPr>
            <p:nvPr/>
          </p:nvSpPr>
          <p:spPr bwMode="auto">
            <a:xfrm>
              <a:off x="1504950" y="1457325"/>
              <a:ext cx="57150" cy="19050"/>
            </a:xfrm>
            <a:custGeom>
              <a:avLst/>
              <a:gdLst/>
              <a:ahLst/>
              <a:cxnLst>
                <a:cxn ang="0">
                  <a:pos x="18" y="12"/>
                </a:cxn>
                <a:cxn ang="0">
                  <a:pos x="18" y="6"/>
                </a:cxn>
                <a:cxn ang="0">
                  <a:pos x="18" y="0"/>
                </a:cxn>
                <a:cxn ang="0">
                  <a:pos x="18" y="12"/>
                </a:cxn>
                <a:cxn ang="0">
                  <a:pos x="0" y="12"/>
                </a:cxn>
                <a:cxn ang="0">
                  <a:pos x="36" y="12"/>
                </a:cxn>
                <a:cxn ang="0">
                  <a:pos x="0" y="12"/>
                </a:cxn>
                <a:cxn ang="0">
                  <a:pos x="0" y="0"/>
                </a:cxn>
                <a:cxn ang="0">
                  <a:pos x="36" y="0"/>
                </a:cxn>
                <a:cxn ang="0">
                  <a:pos x="0" y="0"/>
                </a:cxn>
              </a:cxnLst>
              <a:rect l="0" t="0" r="r" b="b"/>
              <a:pathLst>
                <a:path w="36" h="12">
                  <a:moveTo>
                    <a:pt x="18" y="12"/>
                  </a:moveTo>
                  <a:lnTo>
                    <a:pt x="18" y="6"/>
                  </a:lnTo>
                  <a:lnTo>
                    <a:pt x="18" y="0"/>
                  </a:lnTo>
                  <a:lnTo>
                    <a:pt x="18" y="12"/>
                  </a:lnTo>
                  <a:close/>
                  <a:moveTo>
                    <a:pt x="0" y="12"/>
                  </a:moveTo>
                  <a:lnTo>
                    <a:pt x="36" y="12"/>
                  </a:lnTo>
                  <a:lnTo>
                    <a:pt x="0" y="12"/>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473" name="Freeform 19"/>
            <p:cNvSpPr>
              <a:spLocks noEditPoints="1"/>
            </p:cNvSpPr>
            <p:nvPr/>
          </p:nvSpPr>
          <p:spPr bwMode="auto">
            <a:xfrm>
              <a:off x="1504950" y="1452563"/>
              <a:ext cx="57150" cy="28575"/>
            </a:xfrm>
            <a:custGeom>
              <a:avLst/>
              <a:gdLst/>
              <a:ahLst/>
              <a:cxnLst>
                <a:cxn ang="0">
                  <a:pos x="15" y="15"/>
                </a:cxn>
                <a:cxn ang="0">
                  <a:pos x="15" y="9"/>
                </a:cxn>
                <a:cxn ang="0">
                  <a:pos x="15" y="3"/>
                </a:cxn>
                <a:cxn ang="0">
                  <a:pos x="21" y="3"/>
                </a:cxn>
                <a:cxn ang="0">
                  <a:pos x="21" y="9"/>
                </a:cxn>
                <a:cxn ang="0">
                  <a:pos x="21" y="15"/>
                </a:cxn>
                <a:cxn ang="0">
                  <a:pos x="15" y="15"/>
                </a:cxn>
                <a:cxn ang="0">
                  <a:pos x="0" y="12"/>
                </a:cxn>
                <a:cxn ang="0">
                  <a:pos x="36" y="12"/>
                </a:cxn>
                <a:cxn ang="0">
                  <a:pos x="36" y="18"/>
                </a:cxn>
                <a:cxn ang="0">
                  <a:pos x="0" y="18"/>
                </a:cxn>
                <a:cxn ang="0">
                  <a:pos x="0" y="12"/>
                </a:cxn>
                <a:cxn ang="0">
                  <a:pos x="0" y="0"/>
                </a:cxn>
                <a:cxn ang="0">
                  <a:pos x="36" y="0"/>
                </a:cxn>
                <a:cxn ang="0">
                  <a:pos x="36" y="6"/>
                </a:cxn>
                <a:cxn ang="0">
                  <a:pos x="0" y="6"/>
                </a:cxn>
                <a:cxn ang="0">
                  <a:pos x="0" y="0"/>
                </a:cxn>
              </a:cxnLst>
              <a:rect l="0" t="0" r="r" b="b"/>
              <a:pathLst>
                <a:path w="36" h="18">
                  <a:moveTo>
                    <a:pt x="15" y="15"/>
                  </a:moveTo>
                  <a:lnTo>
                    <a:pt x="15" y="9"/>
                  </a:lnTo>
                  <a:lnTo>
                    <a:pt x="15" y="3"/>
                  </a:lnTo>
                  <a:lnTo>
                    <a:pt x="21" y="3"/>
                  </a:lnTo>
                  <a:lnTo>
                    <a:pt x="21" y="9"/>
                  </a:lnTo>
                  <a:lnTo>
                    <a:pt x="21" y="15"/>
                  </a:lnTo>
                  <a:lnTo>
                    <a:pt x="15" y="15"/>
                  </a:lnTo>
                  <a:close/>
                  <a:moveTo>
                    <a:pt x="0" y="12"/>
                  </a:moveTo>
                  <a:lnTo>
                    <a:pt x="36" y="12"/>
                  </a:lnTo>
                  <a:lnTo>
                    <a:pt x="36" y="18"/>
                  </a:lnTo>
                  <a:lnTo>
                    <a:pt x="0" y="18"/>
                  </a:lnTo>
                  <a:lnTo>
                    <a:pt x="0" y="12"/>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474" name="Freeform 20"/>
            <p:cNvSpPr>
              <a:spLocks noEditPoints="1"/>
            </p:cNvSpPr>
            <p:nvPr/>
          </p:nvSpPr>
          <p:spPr bwMode="auto">
            <a:xfrm>
              <a:off x="1971675" y="1447800"/>
              <a:ext cx="57150" cy="142875"/>
            </a:xfrm>
            <a:custGeom>
              <a:avLst/>
              <a:gdLst/>
              <a:ahLst/>
              <a:cxnLst>
                <a:cxn ang="0">
                  <a:pos x="18" y="90"/>
                </a:cxn>
                <a:cxn ang="0">
                  <a:pos x="18" y="45"/>
                </a:cxn>
                <a:cxn ang="0">
                  <a:pos x="18" y="0"/>
                </a:cxn>
                <a:cxn ang="0">
                  <a:pos x="18" y="90"/>
                </a:cxn>
                <a:cxn ang="0">
                  <a:pos x="0" y="90"/>
                </a:cxn>
                <a:cxn ang="0">
                  <a:pos x="36" y="90"/>
                </a:cxn>
                <a:cxn ang="0">
                  <a:pos x="0" y="90"/>
                </a:cxn>
                <a:cxn ang="0">
                  <a:pos x="0" y="0"/>
                </a:cxn>
                <a:cxn ang="0">
                  <a:pos x="36" y="0"/>
                </a:cxn>
                <a:cxn ang="0">
                  <a:pos x="0" y="0"/>
                </a:cxn>
              </a:cxnLst>
              <a:rect l="0" t="0" r="r" b="b"/>
              <a:pathLst>
                <a:path w="36" h="90">
                  <a:moveTo>
                    <a:pt x="18" y="90"/>
                  </a:moveTo>
                  <a:lnTo>
                    <a:pt x="18" y="45"/>
                  </a:lnTo>
                  <a:lnTo>
                    <a:pt x="18" y="0"/>
                  </a:lnTo>
                  <a:lnTo>
                    <a:pt x="18" y="90"/>
                  </a:lnTo>
                  <a:close/>
                  <a:moveTo>
                    <a:pt x="0" y="90"/>
                  </a:moveTo>
                  <a:lnTo>
                    <a:pt x="36" y="90"/>
                  </a:lnTo>
                  <a:lnTo>
                    <a:pt x="0" y="90"/>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475" name="Freeform 21"/>
            <p:cNvSpPr>
              <a:spLocks noEditPoints="1"/>
            </p:cNvSpPr>
            <p:nvPr/>
          </p:nvSpPr>
          <p:spPr bwMode="auto">
            <a:xfrm>
              <a:off x="1971675" y="1443038"/>
              <a:ext cx="57150" cy="152400"/>
            </a:xfrm>
            <a:custGeom>
              <a:avLst/>
              <a:gdLst/>
              <a:ahLst/>
              <a:cxnLst>
                <a:cxn ang="0">
                  <a:pos x="15" y="93"/>
                </a:cxn>
                <a:cxn ang="0">
                  <a:pos x="15" y="48"/>
                </a:cxn>
                <a:cxn ang="0">
                  <a:pos x="15" y="3"/>
                </a:cxn>
                <a:cxn ang="0">
                  <a:pos x="21" y="3"/>
                </a:cxn>
                <a:cxn ang="0">
                  <a:pos x="21" y="48"/>
                </a:cxn>
                <a:cxn ang="0">
                  <a:pos x="21" y="93"/>
                </a:cxn>
                <a:cxn ang="0">
                  <a:pos x="15" y="93"/>
                </a:cxn>
                <a:cxn ang="0">
                  <a:pos x="0" y="90"/>
                </a:cxn>
                <a:cxn ang="0">
                  <a:pos x="36" y="90"/>
                </a:cxn>
                <a:cxn ang="0">
                  <a:pos x="36" y="96"/>
                </a:cxn>
                <a:cxn ang="0">
                  <a:pos x="0" y="96"/>
                </a:cxn>
                <a:cxn ang="0">
                  <a:pos x="0" y="90"/>
                </a:cxn>
                <a:cxn ang="0">
                  <a:pos x="0" y="0"/>
                </a:cxn>
                <a:cxn ang="0">
                  <a:pos x="36" y="0"/>
                </a:cxn>
                <a:cxn ang="0">
                  <a:pos x="36" y="6"/>
                </a:cxn>
                <a:cxn ang="0">
                  <a:pos x="0" y="6"/>
                </a:cxn>
                <a:cxn ang="0">
                  <a:pos x="0" y="0"/>
                </a:cxn>
              </a:cxnLst>
              <a:rect l="0" t="0" r="r" b="b"/>
              <a:pathLst>
                <a:path w="36" h="96">
                  <a:moveTo>
                    <a:pt x="15" y="93"/>
                  </a:moveTo>
                  <a:lnTo>
                    <a:pt x="15" y="48"/>
                  </a:lnTo>
                  <a:lnTo>
                    <a:pt x="15" y="3"/>
                  </a:lnTo>
                  <a:lnTo>
                    <a:pt x="21" y="3"/>
                  </a:lnTo>
                  <a:lnTo>
                    <a:pt x="21" y="48"/>
                  </a:lnTo>
                  <a:lnTo>
                    <a:pt x="21" y="93"/>
                  </a:lnTo>
                  <a:lnTo>
                    <a:pt x="15" y="93"/>
                  </a:lnTo>
                  <a:close/>
                  <a:moveTo>
                    <a:pt x="0" y="90"/>
                  </a:moveTo>
                  <a:lnTo>
                    <a:pt x="36" y="90"/>
                  </a:lnTo>
                  <a:lnTo>
                    <a:pt x="36" y="96"/>
                  </a:lnTo>
                  <a:lnTo>
                    <a:pt x="0" y="96"/>
                  </a:lnTo>
                  <a:lnTo>
                    <a:pt x="0" y="90"/>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476" name="Freeform 22"/>
            <p:cNvSpPr>
              <a:spLocks noEditPoints="1"/>
            </p:cNvSpPr>
            <p:nvPr/>
          </p:nvSpPr>
          <p:spPr bwMode="auto">
            <a:xfrm>
              <a:off x="2305050" y="1857375"/>
              <a:ext cx="57150" cy="133350"/>
            </a:xfrm>
            <a:custGeom>
              <a:avLst/>
              <a:gdLst/>
              <a:ahLst/>
              <a:cxnLst>
                <a:cxn ang="0">
                  <a:pos x="18" y="84"/>
                </a:cxn>
                <a:cxn ang="0">
                  <a:pos x="18" y="42"/>
                </a:cxn>
                <a:cxn ang="0">
                  <a:pos x="18" y="0"/>
                </a:cxn>
                <a:cxn ang="0">
                  <a:pos x="18" y="84"/>
                </a:cxn>
                <a:cxn ang="0">
                  <a:pos x="0" y="84"/>
                </a:cxn>
                <a:cxn ang="0">
                  <a:pos x="36" y="84"/>
                </a:cxn>
                <a:cxn ang="0">
                  <a:pos x="0" y="84"/>
                </a:cxn>
                <a:cxn ang="0">
                  <a:pos x="0" y="0"/>
                </a:cxn>
                <a:cxn ang="0">
                  <a:pos x="36" y="0"/>
                </a:cxn>
                <a:cxn ang="0">
                  <a:pos x="0" y="0"/>
                </a:cxn>
              </a:cxnLst>
              <a:rect l="0" t="0" r="r" b="b"/>
              <a:pathLst>
                <a:path w="36" h="84">
                  <a:moveTo>
                    <a:pt x="18" y="84"/>
                  </a:moveTo>
                  <a:lnTo>
                    <a:pt x="18" y="42"/>
                  </a:lnTo>
                  <a:lnTo>
                    <a:pt x="18" y="0"/>
                  </a:lnTo>
                  <a:lnTo>
                    <a:pt x="18" y="84"/>
                  </a:lnTo>
                  <a:close/>
                  <a:moveTo>
                    <a:pt x="0" y="84"/>
                  </a:moveTo>
                  <a:lnTo>
                    <a:pt x="36" y="84"/>
                  </a:lnTo>
                  <a:lnTo>
                    <a:pt x="0" y="84"/>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477" name="Freeform 23"/>
            <p:cNvSpPr>
              <a:spLocks noEditPoints="1"/>
            </p:cNvSpPr>
            <p:nvPr/>
          </p:nvSpPr>
          <p:spPr bwMode="auto">
            <a:xfrm>
              <a:off x="2305050" y="1852613"/>
              <a:ext cx="57150" cy="142875"/>
            </a:xfrm>
            <a:custGeom>
              <a:avLst/>
              <a:gdLst/>
              <a:ahLst/>
              <a:cxnLst>
                <a:cxn ang="0">
                  <a:pos x="15" y="87"/>
                </a:cxn>
                <a:cxn ang="0">
                  <a:pos x="15" y="45"/>
                </a:cxn>
                <a:cxn ang="0">
                  <a:pos x="15" y="3"/>
                </a:cxn>
                <a:cxn ang="0">
                  <a:pos x="21" y="3"/>
                </a:cxn>
                <a:cxn ang="0">
                  <a:pos x="21" y="45"/>
                </a:cxn>
                <a:cxn ang="0">
                  <a:pos x="21" y="87"/>
                </a:cxn>
                <a:cxn ang="0">
                  <a:pos x="15" y="87"/>
                </a:cxn>
                <a:cxn ang="0">
                  <a:pos x="0" y="84"/>
                </a:cxn>
                <a:cxn ang="0">
                  <a:pos x="36" y="84"/>
                </a:cxn>
                <a:cxn ang="0">
                  <a:pos x="36" y="90"/>
                </a:cxn>
                <a:cxn ang="0">
                  <a:pos x="0" y="90"/>
                </a:cxn>
                <a:cxn ang="0">
                  <a:pos x="0" y="84"/>
                </a:cxn>
                <a:cxn ang="0">
                  <a:pos x="0" y="0"/>
                </a:cxn>
                <a:cxn ang="0">
                  <a:pos x="36" y="0"/>
                </a:cxn>
                <a:cxn ang="0">
                  <a:pos x="36" y="6"/>
                </a:cxn>
                <a:cxn ang="0">
                  <a:pos x="0" y="6"/>
                </a:cxn>
                <a:cxn ang="0">
                  <a:pos x="0" y="0"/>
                </a:cxn>
              </a:cxnLst>
              <a:rect l="0" t="0" r="r" b="b"/>
              <a:pathLst>
                <a:path w="36" h="90">
                  <a:moveTo>
                    <a:pt x="15" y="87"/>
                  </a:moveTo>
                  <a:lnTo>
                    <a:pt x="15" y="45"/>
                  </a:lnTo>
                  <a:lnTo>
                    <a:pt x="15" y="3"/>
                  </a:lnTo>
                  <a:lnTo>
                    <a:pt x="21" y="3"/>
                  </a:lnTo>
                  <a:lnTo>
                    <a:pt x="21" y="45"/>
                  </a:lnTo>
                  <a:lnTo>
                    <a:pt x="21" y="87"/>
                  </a:lnTo>
                  <a:lnTo>
                    <a:pt x="15" y="87"/>
                  </a:lnTo>
                  <a:close/>
                  <a:moveTo>
                    <a:pt x="0" y="84"/>
                  </a:moveTo>
                  <a:lnTo>
                    <a:pt x="36" y="84"/>
                  </a:lnTo>
                  <a:lnTo>
                    <a:pt x="36" y="90"/>
                  </a:lnTo>
                  <a:lnTo>
                    <a:pt x="0" y="90"/>
                  </a:lnTo>
                  <a:lnTo>
                    <a:pt x="0" y="84"/>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478" name="Freeform 24"/>
            <p:cNvSpPr>
              <a:spLocks noEditPoints="1"/>
            </p:cNvSpPr>
            <p:nvPr/>
          </p:nvSpPr>
          <p:spPr bwMode="auto">
            <a:xfrm>
              <a:off x="2533650" y="2257425"/>
              <a:ext cx="57150" cy="85725"/>
            </a:xfrm>
            <a:custGeom>
              <a:avLst/>
              <a:gdLst/>
              <a:ahLst/>
              <a:cxnLst>
                <a:cxn ang="0">
                  <a:pos x="18" y="54"/>
                </a:cxn>
                <a:cxn ang="0">
                  <a:pos x="18" y="27"/>
                </a:cxn>
                <a:cxn ang="0">
                  <a:pos x="18" y="0"/>
                </a:cxn>
                <a:cxn ang="0">
                  <a:pos x="18" y="54"/>
                </a:cxn>
                <a:cxn ang="0">
                  <a:pos x="0" y="54"/>
                </a:cxn>
                <a:cxn ang="0">
                  <a:pos x="36" y="54"/>
                </a:cxn>
                <a:cxn ang="0">
                  <a:pos x="0" y="54"/>
                </a:cxn>
                <a:cxn ang="0">
                  <a:pos x="0" y="0"/>
                </a:cxn>
                <a:cxn ang="0">
                  <a:pos x="36" y="0"/>
                </a:cxn>
                <a:cxn ang="0">
                  <a:pos x="0" y="0"/>
                </a:cxn>
              </a:cxnLst>
              <a:rect l="0" t="0" r="r" b="b"/>
              <a:pathLst>
                <a:path w="36" h="54">
                  <a:moveTo>
                    <a:pt x="18" y="54"/>
                  </a:moveTo>
                  <a:lnTo>
                    <a:pt x="18" y="27"/>
                  </a:lnTo>
                  <a:lnTo>
                    <a:pt x="18" y="0"/>
                  </a:lnTo>
                  <a:lnTo>
                    <a:pt x="18" y="54"/>
                  </a:lnTo>
                  <a:close/>
                  <a:moveTo>
                    <a:pt x="0" y="54"/>
                  </a:moveTo>
                  <a:lnTo>
                    <a:pt x="36" y="54"/>
                  </a:lnTo>
                  <a:lnTo>
                    <a:pt x="0" y="54"/>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479" name="Freeform 25"/>
            <p:cNvSpPr>
              <a:spLocks noEditPoints="1"/>
            </p:cNvSpPr>
            <p:nvPr/>
          </p:nvSpPr>
          <p:spPr bwMode="auto">
            <a:xfrm>
              <a:off x="2533650" y="2252663"/>
              <a:ext cx="57150" cy="95250"/>
            </a:xfrm>
            <a:custGeom>
              <a:avLst/>
              <a:gdLst/>
              <a:ahLst/>
              <a:cxnLst>
                <a:cxn ang="0">
                  <a:pos x="15" y="57"/>
                </a:cxn>
                <a:cxn ang="0">
                  <a:pos x="15" y="30"/>
                </a:cxn>
                <a:cxn ang="0">
                  <a:pos x="15" y="3"/>
                </a:cxn>
                <a:cxn ang="0">
                  <a:pos x="21" y="3"/>
                </a:cxn>
                <a:cxn ang="0">
                  <a:pos x="21" y="30"/>
                </a:cxn>
                <a:cxn ang="0">
                  <a:pos x="21" y="57"/>
                </a:cxn>
                <a:cxn ang="0">
                  <a:pos x="15" y="57"/>
                </a:cxn>
                <a:cxn ang="0">
                  <a:pos x="0" y="54"/>
                </a:cxn>
                <a:cxn ang="0">
                  <a:pos x="36" y="54"/>
                </a:cxn>
                <a:cxn ang="0">
                  <a:pos x="36" y="60"/>
                </a:cxn>
                <a:cxn ang="0">
                  <a:pos x="0" y="60"/>
                </a:cxn>
                <a:cxn ang="0">
                  <a:pos x="0" y="54"/>
                </a:cxn>
                <a:cxn ang="0">
                  <a:pos x="0" y="0"/>
                </a:cxn>
                <a:cxn ang="0">
                  <a:pos x="36" y="0"/>
                </a:cxn>
                <a:cxn ang="0">
                  <a:pos x="36" y="6"/>
                </a:cxn>
                <a:cxn ang="0">
                  <a:pos x="0" y="6"/>
                </a:cxn>
                <a:cxn ang="0">
                  <a:pos x="0" y="0"/>
                </a:cxn>
              </a:cxnLst>
              <a:rect l="0" t="0" r="r" b="b"/>
              <a:pathLst>
                <a:path w="36" h="60">
                  <a:moveTo>
                    <a:pt x="15" y="57"/>
                  </a:moveTo>
                  <a:lnTo>
                    <a:pt x="15" y="30"/>
                  </a:lnTo>
                  <a:lnTo>
                    <a:pt x="15" y="3"/>
                  </a:lnTo>
                  <a:lnTo>
                    <a:pt x="21" y="3"/>
                  </a:lnTo>
                  <a:lnTo>
                    <a:pt x="21" y="30"/>
                  </a:lnTo>
                  <a:lnTo>
                    <a:pt x="21" y="57"/>
                  </a:lnTo>
                  <a:lnTo>
                    <a:pt x="15" y="57"/>
                  </a:lnTo>
                  <a:close/>
                  <a:moveTo>
                    <a:pt x="0" y="54"/>
                  </a:moveTo>
                  <a:lnTo>
                    <a:pt x="36" y="54"/>
                  </a:lnTo>
                  <a:lnTo>
                    <a:pt x="36" y="60"/>
                  </a:lnTo>
                  <a:lnTo>
                    <a:pt x="0" y="60"/>
                  </a:lnTo>
                  <a:lnTo>
                    <a:pt x="0" y="54"/>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480" name="Freeform 26"/>
            <p:cNvSpPr>
              <a:spLocks noEditPoints="1"/>
            </p:cNvSpPr>
            <p:nvPr/>
          </p:nvSpPr>
          <p:spPr bwMode="auto">
            <a:xfrm>
              <a:off x="2724150" y="2505075"/>
              <a:ext cx="57150" cy="66675"/>
            </a:xfrm>
            <a:custGeom>
              <a:avLst/>
              <a:gdLst/>
              <a:ahLst/>
              <a:cxnLst>
                <a:cxn ang="0">
                  <a:pos x="18" y="42"/>
                </a:cxn>
                <a:cxn ang="0">
                  <a:pos x="18" y="21"/>
                </a:cxn>
                <a:cxn ang="0">
                  <a:pos x="18" y="0"/>
                </a:cxn>
                <a:cxn ang="0">
                  <a:pos x="18" y="42"/>
                </a:cxn>
                <a:cxn ang="0">
                  <a:pos x="0" y="42"/>
                </a:cxn>
                <a:cxn ang="0">
                  <a:pos x="36" y="42"/>
                </a:cxn>
                <a:cxn ang="0">
                  <a:pos x="0" y="42"/>
                </a:cxn>
                <a:cxn ang="0">
                  <a:pos x="0" y="0"/>
                </a:cxn>
                <a:cxn ang="0">
                  <a:pos x="36" y="0"/>
                </a:cxn>
                <a:cxn ang="0">
                  <a:pos x="0" y="0"/>
                </a:cxn>
              </a:cxnLst>
              <a:rect l="0" t="0" r="r" b="b"/>
              <a:pathLst>
                <a:path w="36" h="42">
                  <a:moveTo>
                    <a:pt x="18" y="42"/>
                  </a:moveTo>
                  <a:lnTo>
                    <a:pt x="18" y="21"/>
                  </a:lnTo>
                  <a:lnTo>
                    <a:pt x="18" y="0"/>
                  </a:lnTo>
                  <a:lnTo>
                    <a:pt x="18" y="42"/>
                  </a:lnTo>
                  <a:close/>
                  <a:moveTo>
                    <a:pt x="0" y="42"/>
                  </a:moveTo>
                  <a:lnTo>
                    <a:pt x="36" y="42"/>
                  </a:lnTo>
                  <a:lnTo>
                    <a:pt x="0" y="42"/>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481" name="Freeform 27"/>
            <p:cNvSpPr>
              <a:spLocks noEditPoints="1"/>
            </p:cNvSpPr>
            <p:nvPr/>
          </p:nvSpPr>
          <p:spPr bwMode="auto">
            <a:xfrm>
              <a:off x="2724150" y="2500313"/>
              <a:ext cx="57150" cy="76200"/>
            </a:xfrm>
            <a:custGeom>
              <a:avLst/>
              <a:gdLst/>
              <a:ahLst/>
              <a:cxnLst>
                <a:cxn ang="0">
                  <a:pos x="15" y="45"/>
                </a:cxn>
                <a:cxn ang="0">
                  <a:pos x="15" y="24"/>
                </a:cxn>
                <a:cxn ang="0">
                  <a:pos x="15" y="3"/>
                </a:cxn>
                <a:cxn ang="0">
                  <a:pos x="21" y="3"/>
                </a:cxn>
                <a:cxn ang="0">
                  <a:pos x="21" y="24"/>
                </a:cxn>
                <a:cxn ang="0">
                  <a:pos x="21" y="45"/>
                </a:cxn>
                <a:cxn ang="0">
                  <a:pos x="15" y="45"/>
                </a:cxn>
                <a:cxn ang="0">
                  <a:pos x="0" y="42"/>
                </a:cxn>
                <a:cxn ang="0">
                  <a:pos x="36" y="42"/>
                </a:cxn>
                <a:cxn ang="0">
                  <a:pos x="36" y="48"/>
                </a:cxn>
                <a:cxn ang="0">
                  <a:pos x="0" y="48"/>
                </a:cxn>
                <a:cxn ang="0">
                  <a:pos x="0" y="42"/>
                </a:cxn>
                <a:cxn ang="0">
                  <a:pos x="0" y="0"/>
                </a:cxn>
                <a:cxn ang="0">
                  <a:pos x="36" y="0"/>
                </a:cxn>
                <a:cxn ang="0">
                  <a:pos x="36" y="6"/>
                </a:cxn>
                <a:cxn ang="0">
                  <a:pos x="0" y="6"/>
                </a:cxn>
                <a:cxn ang="0">
                  <a:pos x="0" y="0"/>
                </a:cxn>
              </a:cxnLst>
              <a:rect l="0" t="0" r="r" b="b"/>
              <a:pathLst>
                <a:path w="36" h="48">
                  <a:moveTo>
                    <a:pt x="15" y="45"/>
                  </a:moveTo>
                  <a:lnTo>
                    <a:pt x="15" y="24"/>
                  </a:lnTo>
                  <a:lnTo>
                    <a:pt x="15" y="3"/>
                  </a:lnTo>
                  <a:lnTo>
                    <a:pt x="21" y="3"/>
                  </a:lnTo>
                  <a:lnTo>
                    <a:pt x="21" y="24"/>
                  </a:lnTo>
                  <a:lnTo>
                    <a:pt x="21" y="45"/>
                  </a:lnTo>
                  <a:lnTo>
                    <a:pt x="15" y="45"/>
                  </a:lnTo>
                  <a:close/>
                  <a:moveTo>
                    <a:pt x="0" y="42"/>
                  </a:moveTo>
                  <a:lnTo>
                    <a:pt x="36" y="42"/>
                  </a:lnTo>
                  <a:lnTo>
                    <a:pt x="36" y="48"/>
                  </a:lnTo>
                  <a:lnTo>
                    <a:pt x="0" y="48"/>
                  </a:lnTo>
                  <a:lnTo>
                    <a:pt x="0" y="42"/>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482" name="Freeform 28"/>
            <p:cNvSpPr>
              <a:spLocks/>
            </p:cNvSpPr>
            <p:nvPr/>
          </p:nvSpPr>
          <p:spPr bwMode="auto">
            <a:xfrm>
              <a:off x="604838" y="1420813"/>
              <a:ext cx="2152650" cy="1231900"/>
            </a:xfrm>
            <a:custGeom>
              <a:avLst/>
              <a:gdLst/>
              <a:ahLst/>
              <a:cxnLst>
                <a:cxn ang="0">
                  <a:pos x="129" y="1900"/>
                </a:cxn>
                <a:cxn ang="0">
                  <a:pos x="521" y="1413"/>
                </a:cxn>
                <a:cxn ang="0">
                  <a:pos x="770" y="1102"/>
                </a:cxn>
                <a:cxn ang="0">
                  <a:pos x="986" y="828"/>
                </a:cxn>
                <a:cxn ang="0">
                  <a:pos x="1150" y="583"/>
                </a:cxn>
                <a:cxn ang="0">
                  <a:pos x="1278" y="362"/>
                </a:cxn>
                <a:cxn ang="0">
                  <a:pos x="1400" y="180"/>
                </a:cxn>
                <a:cxn ang="0">
                  <a:pos x="1469" y="110"/>
                </a:cxn>
                <a:cxn ang="0">
                  <a:pos x="1548" y="57"/>
                </a:cxn>
                <a:cxn ang="0">
                  <a:pos x="1639" y="22"/>
                </a:cxn>
                <a:cxn ang="0">
                  <a:pos x="1738" y="5"/>
                </a:cxn>
                <a:cxn ang="0">
                  <a:pos x="1947" y="11"/>
                </a:cxn>
                <a:cxn ang="0">
                  <a:pos x="2157" y="63"/>
                </a:cxn>
                <a:cxn ang="0">
                  <a:pos x="2344" y="147"/>
                </a:cxn>
                <a:cxn ang="0">
                  <a:pos x="2428" y="206"/>
                </a:cxn>
                <a:cxn ang="0">
                  <a:pos x="2579" y="361"/>
                </a:cxn>
                <a:cxn ang="0">
                  <a:pos x="2782" y="646"/>
                </a:cxn>
                <a:cxn ang="0">
                  <a:pos x="2904" y="826"/>
                </a:cxn>
                <a:cxn ang="0">
                  <a:pos x="3111" y="1163"/>
                </a:cxn>
                <a:cxn ang="0">
                  <a:pos x="3246" y="1396"/>
                </a:cxn>
                <a:cxn ang="0">
                  <a:pos x="3334" y="1525"/>
                </a:cxn>
                <a:cxn ang="0">
                  <a:pos x="3457" y="1676"/>
                </a:cxn>
                <a:cxn ang="0">
                  <a:pos x="3616" y="1858"/>
                </a:cxn>
                <a:cxn ang="0">
                  <a:pos x="3603" y="1869"/>
                </a:cxn>
                <a:cxn ang="0">
                  <a:pos x="3444" y="1687"/>
                </a:cxn>
                <a:cxn ang="0">
                  <a:pos x="3321" y="1534"/>
                </a:cxn>
                <a:cxn ang="0">
                  <a:pos x="3233" y="1405"/>
                </a:cxn>
                <a:cxn ang="0">
                  <a:pos x="3098" y="1171"/>
                </a:cxn>
                <a:cxn ang="0">
                  <a:pos x="2891" y="835"/>
                </a:cxn>
                <a:cxn ang="0">
                  <a:pos x="2769" y="655"/>
                </a:cxn>
                <a:cxn ang="0">
                  <a:pos x="2567" y="372"/>
                </a:cxn>
                <a:cxn ang="0">
                  <a:pos x="2417" y="217"/>
                </a:cxn>
                <a:cxn ang="0">
                  <a:pos x="2337" y="162"/>
                </a:cxn>
                <a:cxn ang="0">
                  <a:pos x="2152" y="78"/>
                </a:cxn>
                <a:cxn ang="0">
                  <a:pos x="1946" y="26"/>
                </a:cxn>
                <a:cxn ang="0">
                  <a:pos x="1741" y="20"/>
                </a:cxn>
                <a:cxn ang="0">
                  <a:pos x="1644" y="37"/>
                </a:cxn>
                <a:cxn ang="0">
                  <a:pos x="1557" y="70"/>
                </a:cxn>
                <a:cxn ang="0">
                  <a:pos x="1480" y="121"/>
                </a:cxn>
                <a:cxn ang="0">
                  <a:pos x="1413" y="189"/>
                </a:cxn>
                <a:cxn ang="0">
                  <a:pos x="1291" y="369"/>
                </a:cxn>
                <a:cxn ang="0">
                  <a:pos x="1163" y="592"/>
                </a:cxn>
                <a:cxn ang="0">
                  <a:pos x="999" y="837"/>
                </a:cxn>
                <a:cxn ang="0">
                  <a:pos x="783" y="1112"/>
                </a:cxn>
                <a:cxn ang="0">
                  <a:pos x="534" y="1423"/>
                </a:cxn>
                <a:cxn ang="0">
                  <a:pos x="142" y="1910"/>
                </a:cxn>
                <a:cxn ang="0">
                  <a:pos x="4" y="2069"/>
                </a:cxn>
              </a:cxnLst>
              <a:rect l="0" t="0" r="r" b="b"/>
              <a:pathLst>
                <a:path w="3618" h="2071">
                  <a:moveTo>
                    <a:pt x="3" y="2057"/>
                  </a:moveTo>
                  <a:lnTo>
                    <a:pt x="129" y="1900"/>
                  </a:lnTo>
                  <a:lnTo>
                    <a:pt x="259" y="1739"/>
                  </a:lnTo>
                  <a:lnTo>
                    <a:pt x="521" y="1413"/>
                  </a:lnTo>
                  <a:lnTo>
                    <a:pt x="649" y="1254"/>
                  </a:lnTo>
                  <a:lnTo>
                    <a:pt x="770" y="1102"/>
                  </a:lnTo>
                  <a:lnTo>
                    <a:pt x="883" y="960"/>
                  </a:lnTo>
                  <a:lnTo>
                    <a:pt x="986" y="828"/>
                  </a:lnTo>
                  <a:lnTo>
                    <a:pt x="1075" y="704"/>
                  </a:lnTo>
                  <a:lnTo>
                    <a:pt x="1150" y="583"/>
                  </a:lnTo>
                  <a:lnTo>
                    <a:pt x="1217" y="468"/>
                  </a:lnTo>
                  <a:lnTo>
                    <a:pt x="1278" y="362"/>
                  </a:lnTo>
                  <a:lnTo>
                    <a:pt x="1338" y="264"/>
                  </a:lnTo>
                  <a:lnTo>
                    <a:pt x="1400" y="180"/>
                  </a:lnTo>
                  <a:cubicBezTo>
                    <a:pt x="1400" y="179"/>
                    <a:pt x="1401" y="179"/>
                    <a:pt x="1401" y="179"/>
                  </a:cubicBezTo>
                  <a:lnTo>
                    <a:pt x="1469" y="110"/>
                  </a:lnTo>
                  <a:cubicBezTo>
                    <a:pt x="1469" y="109"/>
                    <a:pt x="1470" y="109"/>
                    <a:pt x="1470" y="109"/>
                  </a:cubicBezTo>
                  <a:lnTo>
                    <a:pt x="1548" y="57"/>
                  </a:lnTo>
                  <a:cubicBezTo>
                    <a:pt x="1549" y="56"/>
                    <a:pt x="1549" y="56"/>
                    <a:pt x="1550" y="56"/>
                  </a:cubicBezTo>
                  <a:lnTo>
                    <a:pt x="1639" y="22"/>
                  </a:lnTo>
                  <a:cubicBezTo>
                    <a:pt x="1639" y="22"/>
                    <a:pt x="1640" y="22"/>
                    <a:pt x="1640" y="22"/>
                  </a:cubicBezTo>
                  <a:lnTo>
                    <a:pt x="1738" y="5"/>
                  </a:lnTo>
                  <a:lnTo>
                    <a:pt x="1841" y="0"/>
                  </a:lnTo>
                  <a:lnTo>
                    <a:pt x="1947" y="11"/>
                  </a:lnTo>
                  <a:lnTo>
                    <a:pt x="2054" y="32"/>
                  </a:lnTo>
                  <a:lnTo>
                    <a:pt x="2157" y="63"/>
                  </a:lnTo>
                  <a:lnTo>
                    <a:pt x="2254" y="102"/>
                  </a:lnTo>
                  <a:lnTo>
                    <a:pt x="2344" y="147"/>
                  </a:lnTo>
                  <a:lnTo>
                    <a:pt x="2427" y="205"/>
                  </a:lnTo>
                  <a:cubicBezTo>
                    <a:pt x="2427" y="205"/>
                    <a:pt x="2428" y="205"/>
                    <a:pt x="2428" y="206"/>
                  </a:cubicBezTo>
                  <a:lnTo>
                    <a:pt x="2505" y="278"/>
                  </a:lnTo>
                  <a:lnTo>
                    <a:pt x="2579" y="361"/>
                  </a:lnTo>
                  <a:lnTo>
                    <a:pt x="2651" y="454"/>
                  </a:lnTo>
                  <a:lnTo>
                    <a:pt x="2782" y="646"/>
                  </a:lnTo>
                  <a:lnTo>
                    <a:pt x="2844" y="739"/>
                  </a:lnTo>
                  <a:lnTo>
                    <a:pt x="2904" y="826"/>
                  </a:lnTo>
                  <a:lnTo>
                    <a:pt x="3014" y="994"/>
                  </a:lnTo>
                  <a:lnTo>
                    <a:pt x="3111" y="1163"/>
                  </a:lnTo>
                  <a:lnTo>
                    <a:pt x="3202" y="1324"/>
                  </a:lnTo>
                  <a:lnTo>
                    <a:pt x="3246" y="1396"/>
                  </a:lnTo>
                  <a:lnTo>
                    <a:pt x="3290" y="1464"/>
                  </a:lnTo>
                  <a:lnTo>
                    <a:pt x="3334" y="1525"/>
                  </a:lnTo>
                  <a:lnTo>
                    <a:pt x="3376" y="1580"/>
                  </a:lnTo>
                  <a:lnTo>
                    <a:pt x="3457" y="1676"/>
                  </a:lnTo>
                  <a:lnTo>
                    <a:pt x="3535" y="1765"/>
                  </a:lnTo>
                  <a:lnTo>
                    <a:pt x="3616" y="1858"/>
                  </a:lnTo>
                  <a:cubicBezTo>
                    <a:pt x="3618" y="1862"/>
                    <a:pt x="3618" y="1867"/>
                    <a:pt x="3615" y="1870"/>
                  </a:cubicBezTo>
                  <a:cubicBezTo>
                    <a:pt x="3611" y="1872"/>
                    <a:pt x="3606" y="1872"/>
                    <a:pt x="3603" y="1869"/>
                  </a:cubicBezTo>
                  <a:lnTo>
                    <a:pt x="3523" y="1776"/>
                  </a:lnTo>
                  <a:lnTo>
                    <a:pt x="3444" y="1687"/>
                  </a:lnTo>
                  <a:lnTo>
                    <a:pt x="3363" y="1589"/>
                  </a:lnTo>
                  <a:lnTo>
                    <a:pt x="3321" y="1534"/>
                  </a:lnTo>
                  <a:lnTo>
                    <a:pt x="3277" y="1473"/>
                  </a:lnTo>
                  <a:lnTo>
                    <a:pt x="3233" y="1405"/>
                  </a:lnTo>
                  <a:lnTo>
                    <a:pt x="3189" y="1331"/>
                  </a:lnTo>
                  <a:lnTo>
                    <a:pt x="3098" y="1171"/>
                  </a:lnTo>
                  <a:lnTo>
                    <a:pt x="3001" y="1003"/>
                  </a:lnTo>
                  <a:lnTo>
                    <a:pt x="2891" y="835"/>
                  </a:lnTo>
                  <a:lnTo>
                    <a:pt x="2831" y="748"/>
                  </a:lnTo>
                  <a:lnTo>
                    <a:pt x="2769" y="655"/>
                  </a:lnTo>
                  <a:lnTo>
                    <a:pt x="2638" y="463"/>
                  </a:lnTo>
                  <a:lnTo>
                    <a:pt x="2567" y="372"/>
                  </a:lnTo>
                  <a:lnTo>
                    <a:pt x="2494" y="289"/>
                  </a:lnTo>
                  <a:lnTo>
                    <a:pt x="2417" y="217"/>
                  </a:lnTo>
                  <a:lnTo>
                    <a:pt x="2418" y="218"/>
                  </a:lnTo>
                  <a:lnTo>
                    <a:pt x="2337" y="162"/>
                  </a:lnTo>
                  <a:lnTo>
                    <a:pt x="2248" y="117"/>
                  </a:lnTo>
                  <a:lnTo>
                    <a:pt x="2152" y="78"/>
                  </a:lnTo>
                  <a:lnTo>
                    <a:pt x="2051" y="47"/>
                  </a:lnTo>
                  <a:lnTo>
                    <a:pt x="1946" y="26"/>
                  </a:lnTo>
                  <a:lnTo>
                    <a:pt x="1842" y="16"/>
                  </a:lnTo>
                  <a:lnTo>
                    <a:pt x="1741" y="20"/>
                  </a:lnTo>
                  <a:lnTo>
                    <a:pt x="1643" y="37"/>
                  </a:lnTo>
                  <a:lnTo>
                    <a:pt x="1644" y="37"/>
                  </a:lnTo>
                  <a:lnTo>
                    <a:pt x="1555" y="71"/>
                  </a:lnTo>
                  <a:lnTo>
                    <a:pt x="1557" y="70"/>
                  </a:lnTo>
                  <a:lnTo>
                    <a:pt x="1479" y="122"/>
                  </a:lnTo>
                  <a:lnTo>
                    <a:pt x="1480" y="121"/>
                  </a:lnTo>
                  <a:lnTo>
                    <a:pt x="1412" y="190"/>
                  </a:lnTo>
                  <a:lnTo>
                    <a:pt x="1413" y="189"/>
                  </a:lnTo>
                  <a:lnTo>
                    <a:pt x="1351" y="273"/>
                  </a:lnTo>
                  <a:lnTo>
                    <a:pt x="1291" y="369"/>
                  </a:lnTo>
                  <a:lnTo>
                    <a:pt x="1230" y="476"/>
                  </a:lnTo>
                  <a:lnTo>
                    <a:pt x="1163" y="592"/>
                  </a:lnTo>
                  <a:lnTo>
                    <a:pt x="1088" y="713"/>
                  </a:lnTo>
                  <a:lnTo>
                    <a:pt x="999" y="837"/>
                  </a:lnTo>
                  <a:lnTo>
                    <a:pt x="896" y="969"/>
                  </a:lnTo>
                  <a:lnTo>
                    <a:pt x="783" y="1112"/>
                  </a:lnTo>
                  <a:lnTo>
                    <a:pt x="662" y="1264"/>
                  </a:lnTo>
                  <a:lnTo>
                    <a:pt x="534" y="1423"/>
                  </a:lnTo>
                  <a:lnTo>
                    <a:pt x="272" y="1749"/>
                  </a:lnTo>
                  <a:lnTo>
                    <a:pt x="142" y="1910"/>
                  </a:lnTo>
                  <a:lnTo>
                    <a:pt x="16" y="2067"/>
                  </a:lnTo>
                  <a:cubicBezTo>
                    <a:pt x="13" y="2071"/>
                    <a:pt x="8" y="2071"/>
                    <a:pt x="4" y="2069"/>
                  </a:cubicBezTo>
                  <a:cubicBezTo>
                    <a:pt x="1" y="2066"/>
                    <a:pt x="0" y="2061"/>
                    <a:pt x="3" y="2057"/>
                  </a:cubicBez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483" name="Oval 29"/>
            <p:cNvSpPr>
              <a:spLocks noChangeArrowheads="1"/>
            </p:cNvSpPr>
            <p:nvPr/>
          </p:nvSpPr>
          <p:spPr bwMode="auto">
            <a:xfrm>
              <a:off x="552450" y="2590800"/>
              <a:ext cx="114300" cy="11430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484" name="Freeform 30"/>
            <p:cNvSpPr>
              <a:spLocks noEditPoints="1"/>
            </p:cNvSpPr>
            <p:nvPr/>
          </p:nvSpPr>
          <p:spPr bwMode="auto">
            <a:xfrm>
              <a:off x="547688" y="2586038"/>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485" name="Oval 31"/>
            <p:cNvSpPr>
              <a:spLocks noChangeArrowheads="1"/>
            </p:cNvSpPr>
            <p:nvPr/>
          </p:nvSpPr>
          <p:spPr bwMode="auto">
            <a:xfrm>
              <a:off x="1133475" y="1857375"/>
              <a:ext cx="114300" cy="11430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486" name="Freeform 32"/>
            <p:cNvSpPr>
              <a:spLocks noEditPoints="1"/>
            </p:cNvSpPr>
            <p:nvPr/>
          </p:nvSpPr>
          <p:spPr bwMode="auto">
            <a:xfrm>
              <a:off x="1128713" y="1852613"/>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487" name="Oval 33"/>
            <p:cNvSpPr>
              <a:spLocks noChangeArrowheads="1"/>
            </p:cNvSpPr>
            <p:nvPr/>
          </p:nvSpPr>
          <p:spPr bwMode="auto">
            <a:xfrm>
              <a:off x="1466850" y="1409700"/>
              <a:ext cx="114300" cy="11430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488" name="Freeform 34"/>
            <p:cNvSpPr>
              <a:spLocks noEditPoints="1"/>
            </p:cNvSpPr>
            <p:nvPr/>
          </p:nvSpPr>
          <p:spPr bwMode="auto">
            <a:xfrm>
              <a:off x="1462088" y="1404938"/>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489" name="Oval 35"/>
            <p:cNvSpPr>
              <a:spLocks noChangeArrowheads="1"/>
            </p:cNvSpPr>
            <p:nvPr/>
          </p:nvSpPr>
          <p:spPr bwMode="auto">
            <a:xfrm>
              <a:off x="1943100" y="1457325"/>
              <a:ext cx="114300" cy="11430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490" name="Freeform 36"/>
            <p:cNvSpPr>
              <a:spLocks noEditPoints="1"/>
            </p:cNvSpPr>
            <p:nvPr/>
          </p:nvSpPr>
          <p:spPr bwMode="auto">
            <a:xfrm>
              <a:off x="1938338" y="1452563"/>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491" name="Oval 37"/>
            <p:cNvSpPr>
              <a:spLocks noChangeArrowheads="1"/>
            </p:cNvSpPr>
            <p:nvPr/>
          </p:nvSpPr>
          <p:spPr bwMode="auto">
            <a:xfrm>
              <a:off x="2266950" y="1857375"/>
              <a:ext cx="114300" cy="11430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492" name="Freeform 38"/>
            <p:cNvSpPr>
              <a:spLocks noEditPoints="1"/>
            </p:cNvSpPr>
            <p:nvPr/>
          </p:nvSpPr>
          <p:spPr bwMode="auto">
            <a:xfrm>
              <a:off x="2262188" y="1852613"/>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493" name="Oval 39"/>
            <p:cNvSpPr>
              <a:spLocks noChangeArrowheads="1"/>
            </p:cNvSpPr>
            <p:nvPr/>
          </p:nvSpPr>
          <p:spPr bwMode="auto">
            <a:xfrm>
              <a:off x="2495550" y="2238375"/>
              <a:ext cx="114300" cy="11430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494" name="Freeform 40"/>
            <p:cNvSpPr>
              <a:spLocks noEditPoints="1"/>
            </p:cNvSpPr>
            <p:nvPr/>
          </p:nvSpPr>
          <p:spPr bwMode="auto">
            <a:xfrm>
              <a:off x="2490788" y="2233613"/>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495" name="Oval 41"/>
            <p:cNvSpPr>
              <a:spLocks noChangeArrowheads="1"/>
            </p:cNvSpPr>
            <p:nvPr/>
          </p:nvSpPr>
          <p:spPr bwMode="auto">
            <a:xfrm>
              <a:off x="2695575" y="2476500"/>
              <a:ext cx="114300" cy="11430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496" name="Freeform 42"/>
            <p:cNvSpPr>
              <a:spLocks noEditPoints="1"/>
            </p:cNvSpPr>
            <p:nvPr/>
          </p:nvSpPr>
          <p:spPr bwMode="auto">
            <a:xfrm>
              <a:off x="2690813" y="2471738"/>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497" name="Freeform 43"/>
            <p:cNvSpPr>
              <a:spLocks noEditPoints="1"/>
            </p:cNvSpPr>
            <p:nvPr/>
          </p:nvSpPr>
          <p:spPr bwMode="auto">
            <a:xfrm>
              <a:off x="590550" y="1066800"/>
              <a:ext cx="57150" cy="457200"/>
            </a:xfrm>
            <a:custGeom>
              <a:avLst/>
              <a:gdLst/>
              <a:ahLst/>
              <a:cxnLst>
                <a:cxn ang="0">
                  <a:pos x="18" y="288"/>
                </a:cxn>
                <a:cxn ang="0">
                  <a:pos x="18" y="144"/>
                </a:cxn>
                <a:cxn ang="0">
                  <a:pos x="18" y="0"/>
                </a:cxn>
                <a:cxn ang="0">
                  <a:pos x="18" y="288"/>
                </a:cxn>
                <a:cxn ang="0">
                  <a:pos x="0" y="288"/>
                </a:cxn>
                <a:cxn ang="0">
                  <a:pos x="36" y="288"/>
                </a:cxn>
                <a:cxn ang="0">
                  <a:pos x="0" y="288"/>
                </a:cxn>
                <a:cxn ang="0">
                  <a:pos x="0" y="0"/>
                </a:cxn>
                <a:cxn ang="0">
                  <a:pos x="36" y="0"/>
                </a:cxn>
                <a:cxn ang="0">
                  <a:pos x="0" y="0"/>
                </a:cxn>
              </a:cxnLst>
              <a:rect l="0" t="0" r="r" b="b"/>
              <a:pathLst>
                <a:path w="36" h="288">
                  <a:moveTo>
                    <a:pt x="18" y="288"/>
                  </a:moveTo>
                  <a:lnTo>
                    <a:pt x="18" y="144"/>
                  </a:lnTo>
                  <a:lnTo>
                    <a:pt x="18" y="0"/>
                  </a:lnTo>
                  <a:lnTo>
                    <a:pt x="18" y="288"/>
                  </a:lnTo>
                  <a:close/>
                  <a:moveTo>
                    <a:pt x="0" y="288"/>
                  </a:moveTo>
                  <a:lnTo>
                    <a:pt x="36" y="288"/>
                  </a:lnTo>
                  <a:lnTo>
                    <a:pt x="0" y="288"/>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498" name="Rectangle 78"/>
            <p:cNvSpPr>
              <a:spLocks noChangeArrowheads="1"/>
            </p:cNvSpPr>
            <p:nvPr/>
          </p:nvSpPr>
          <p:spPr bwMode="auto">
            <a:xfrm>
              <a:off x="369888" y="2894013"/>
              <a:ext cx="180975"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FF0000"/>
                  </a:solidFill>
                  <a:effectLst/>
                  <a:latin typeface="Times New Roman" pitchFamily="18" charset="0"/>
                  <a:cs typeface="Arial" pitchFamily="34" charset="0"/>
                </a:rPr>
                <a:t>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499" name="Rectangle 79"/>
            <p:cNvSpPr>
              <a:spLocks noChangeArrowheads="1"/>
            </p:cNvSpPr>
            <p:nvPr/>
          </p:nvSpPr>
          <p:spPr bwMode="auto">
            <a:xfrm>
              <a:off x="369888" y="2259013"/>
              <a:ext cx="180975"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FF0000"/>
                  </a:solidFill>
                  <a:effectLst/>
                  <a:latin typeface="Times New Roman" pitchFamily="18" charset="0"/>
                  <a:cs typeface="Arial" pitchFamily="34" charset="0"/>
                </a:rPr>
                <a:t>5</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500" name="Rectangle 80"/>
            <p:cNvSpPr>
              <a:spLocks noChangeArrowheads="1"/>
            </p:cNvSpPr>
            <p:nvPr/>
          </p:nvSpPr>
          <p:spPr bwMode="auto">
            <a:xfrm>
              <a:off x="277813" y="1622425"/>
              <a:ext cx="276225"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FF0000"/>
                  </a:solidFill>
                  <a:effectLst/>
                  <a:latin typeface="Times New Roman" pitchFamily="18" charset="0"/>
                  <a:cs typeface="Arial" pitchFamily="34" charset="0"/>
                </a:rPr>
                <a:t>10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501" name="Rectangle 81"/>
            <p:cNvSpPr>
              <a:spLocks noChangeArrowheads="1"/>
            </p:cNvSpPr>
            <p:nvPr/>
          </p:nvSpPr>
          <p:spPr bwMode="auto">
            <a:xfrm>
              <a:off x="277813" y="987425"/>
              <a:ext cx="276225"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FF0000"/>
                  </a:solidFill>
                  <a:effectLst/>
                  <a:latin typeface="Times New Roman" pitchFamily="18" charset="0"/>
                  <a:cs typeface="Arial" pitchFamily="34" charset="0"/>
                </a:rPr>
                <a:t>15</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502" name="Rectangle 82"/>
            <p:cNvSpPr>
              <a:spLocks noChangeArrowheads="1"/>
            </p:cNvSpPr>
            <p:nvPr/>
          </p:nvSpPr>
          <p:spPr bwMode="auto">
            <a:xfrm>
              <a:off x="277813" y="352425"/>
              <a:ext cx="276225"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FF0000"/>
                  </a:solidFill>
                  <a:effectLst/>
                  <a:latin typeface="Times New Roman" pitchFamily="18" charset="0"/>
                  <a:cs typeface="Arial" pitchFamily="34" charset="0"/>
                </a:rPr>
                <a:t>20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503" name="Rectangle 83"/>
            <p:cNvSpPr>
              <a:spLocks noChangeArrowheads="1"/>
            </p:cNvSpPr>
            <p:nvPr/>
          </p:nvSpPr>
          <p:spPr bwMode="auto">
            <a:xfrm>
              <a:off x="565150" y="3151188"/>
              <a:ext cx="180975"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504" name="Rectangle 84"/>
            <p:cNvSpPr>
              <a:spLocks noChangeArrowheads="1"/>
            </p:cNvSpPr>
            <p:nvPr/>
          </p:nvSpPr>
          <p:spPr bwMode="auto">
            <a:xfrm>
              <a:off x="1185863" y="3151188"/>
              <a:ext cx="276225"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10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505" name="Rectangle 85"/>
            <p:cNvSpPr>
              <a:spLocks noChangeArrowheads="1"/>
            </p:cNvSpPr>
            <p:nvPr/>
          </p:nvSpPr>
          <p:spPr bwMode="auto">
            <a:xfrm>
              <a:off x="1852613" y="3151188"/>
              <a:ext cx="276225"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20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506" name="Rectangle 86"/>
            <p:cNvSpPr>
              <a:spLocks noChangeArrowheads="1"/>
            </p:cNvSpPr>
            <p:nvPr/>
          </p:nvSpPr>
          <p:spPr bwMode="auto">
            <a:xfrm>
              <a:off x="2520950" y="3151188"/>
              <a:ext cx="276225"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30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507" name="Rectangle 87"/>
            <p:cNvSpPr>
              <a:spLocks noChangeArrowheads="1"/>
            </p:cNvSpPr>
            <p:nvPr/>
          </p:nvSpPr>
          <p:spPr bwMode="auto">
            <a:xfrm>
              <a:off x="3187700" y="3151188"/>
              <a:ext cx="276225"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40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508" name="Rectangle 88"/>
            <p:cNvSpPr>
              <a:spLocks noChangeArrowheads="1"/>
            </p:cNvSpPr>
            <p:nvPr/>
          </p:nvSpPr>
          <p:spPr bwMode="auto">
            <a:xfrm>
              <a:off x="3856038" y="3151188"/>
              <a:ext cx="276225"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50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509" name="Rectangle 91"/>
            <p:cNvSpPr>
              <a:spLocks noChangeArrowheads="1"/>
            </p:cNvSpPr>
            <p:nvPr/>
          </p:nvSpPr>
          <p:spPr bwMode="auto">
            <a:xfrm>
              <a:off x="1428728" y="3319463"/>
              <a:ext cx="2047875"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err="1" smtClean="0">
                  <a:ln>
                    <a:noFill/>
                  </a:ln>
                  <a:solidFill>
                    <a:srgbClr val="000000"/>
                  </a:solidFill>
                  <a:effectLst/>
                  <a:latin typeface="Times New Roman" pitchFamily="18" charset="0"/>
                  <a:cs typeface="Arial" pitchFamily="34" charset="0"/>
                </a:rPr>
                <a:t>Mineralized</a:t>
              </a:r>
              <a:r>
                <a:rPr kumimoji="0" lang="fr-FR" sz="1400" b="1" i="0" u="none" strike="noStrike" cap="none" normalizeH="0" baseline="0" dirty="0" smtClean="0">
                  <a:ln>
                    <a:noFill/>
                  </a:ln>
                  <a:solidFill>
                    <a:srgbClr val="000000"/>
                  </a:solidFill>
                  <a:effectLst/>
                  <a:latin typeface="Times New Roman" pitchFamily="18" charset="0"/>
                  <a:cs typeface="Arial" pitchFamily="34" charset="0"/>
                </a:rPr>
                <a:t> </a:t>
              </a:r>
              <a:r>
                <a:rPr kumimoji="0" lang="fr-FR" sz="1400" b="1" i="0" u="none" strike="noStrike" cap="none" normalizeH="0" baseline="0" dirty="0" err="1" smtClean="0">
                  <a:ln>
                    <a:noFill/>
                  </a:ln>
                  <a:solidFill>
                    <a:srgbClr val="000000"/>
                  </a:solidFill>
                  <a:effectLst/>
                  <a:latin typeface="Times New Roman" pitchFamily="18" charset="0"/>
                  <a:cs typeface="Arial" pitchFamily="34" charset="0"/>
                </a:rPr>
                <a:t>carbon</a:t>
              </a:r>
              <a:r>
                <a:rPr kumimoji="0" lang="fr-FR" sz="1400" b="1" i="0" u="none" strike="noStrike" cap="none" normalizeH="0" baseline="0" dirty="0" smtClean="0">
                  <a:ln>
                    <a:noFill/>
                  </a:ln>
                  <a:solidFill>
                    <a:srgbClr val="000000"/>
                  </a:solidFill>
                  <a:effectLst/>
                  <a:latin typeface="Times New Roman" pitchFamily="18" charset="0"/>
                  <a:cs typeface="Arial" pitchFamily="34" charset="0"/>
                </a:rPr>
                <a:t> (%)</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510" name="Freeform 92"/>
            <p:cNvSpPr>
              <a:spLocks/>
            </p:cNvSpPr>
            <p:nvPr/>
          </p:nvSpPr>
          <p:spPr bwMode="auto">
            <a:xfrm>
              <a:off x="2014538" y="585788"/>
              <a:ext cx="257175" cy="9525"/>
            </a:xfrm>
            <a:custGeom>
              <a:avLst/>
              <a:gdLst/>
              <a:ahLst/>
              <a:cxnLst>
                <a:cxn ang="0">
                  <a:pos x="8" y="0"/>
                </a:cxn>
                <a:cxn ang="0">
                  <a:pos x="424" y="0"/>
                </a:cxn>
                <a:cxn ang="0">
                  <a:pos x="432" y="8"/>
                </a:cxn>
                <a:cxn ang="0">
                  <a:pos x="424" y="16"/>
                </a:cxn>
                <a:cxn ang="0">
                  <a:pos x="8" y="16"/>
                </a:cxn>
                <a:cxn ang="0">
                  <a:pos x="0" y="8"/>
                </a:cxn>
                <a:cxn ang="0">
                  <a:pos x="8" y="0"/>
                </a:cxn>
              </a:cxnLst>
              <a:rect l="0" t="0" r="r" b="b"/>
              <a:pathLst>
                <a:path w="432" h="16">
                  <a:moveTo>
                    <a:pt x="8" y="0"/>
                  </a:moveTo>
                  <a:lnTo>
                    <a:pt x="424" y="0"/>
                  </a:lnTo>
                  <a:cubicBezTo>
                    <a:pt x="429" y="0"/>
                    <a:pt x="432" y="4"/>
                    <a:pt x="432" y="8"/>
                  </a:cubicBezTo>
                  <a:cubicBezTo>
                    <a:pt x="432" y="13"/>
                    <a:pt x="429" y="16"/>
                    <a:pt x="424" y="16"/>
                  </a:cubicBezTo>
                  <a:lnTo>
                    <a:pt x="8" y="16"/>
                  </a:lnTo>
                  <a:cubicBezTo>
                    <a:pt x="4" y="16"/>
                    <a:pt x="0" y="13"/>
                    <a:pt x="0" y="8"/>
                  </a:cubicBezTo>
                  <a:cubicBezTo>
                    <a:pt x="0" y="4"/>
                    <a:pt x="4" y="0"/>
                    <a:pt x="8" y="0"/>
                  </a:cubicBez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511" name="Oval 93"/>
            <p:cNvSpPr>
              <a:spLocks noChangeArrowheads="1"/>
            </p:cNvSpPr>
            <p:nvPr/>
          </p:nvSpPr>
          <p:spPr bwMode="auto">
            <a:xfrm>
              <a:off x="2095500" y="533400"/>
              <a:ext cx="95250" cy="104775"/>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512" name="Freeform 94"/>
            <p:cNvSpPr>
              <a:spLocks noEditPoints="1"/>
            </p:cNvSpPr>
            <p:nvPr/>
          </p:nvSpPr>
          <p:spPr bwMode="auto">
            <a:xfrm>
              <a:off x="2090738" y="528638"/>
              <a:ext cx="104775" cy="114300"/>
            </a:xfrm>
            <a:custGeom>
              <a:avLst/>
              <a:gdLst/>
              <a:ahLst/>
              <a:cxnLst>
                <a:cxn ang="0">
                  <a:pos x="176" y="98"/>
                </a:cxn>
                <a:cxn ang="0">
                  <a:pos x="169" y="135"/>
                </a:cxn>
                <a:cxn ang="0">
                  <a:pos x="150" y="165"/>
                </a:cxn>
                <a:cxn ang="0">
                  <a:pos x="121" y="185"/>
                </a:cxn>
                <a:cxn ang="0">
                  <a:pos x="87" y="192"/>
                </a:cxn>
                <a:cxn ang="0">
                  <a:pos x="53" y="184"/>
                </a:cxn>
                <a:cxn ang="0">
                  <a:pos x="26" y="163"/>
                </a:cxn>
                <a:cxn ang="0">
                  <a:pos x="7" y="132"/>
                </a:cxn>
                <a:cxn ang="0">
                  <a:pos x="1" y="95"/>
                </a:cxn>
                <a:cxn ang="0">
                  <a:pos x="8" y="58"/>
                </a:cxn>
                <a:cxn ang="0">
                  <a:pos x="28" y="28"/>
                </a:cxn>
                <a:cxn ang="0">
                  <a:pos x="56" y="8"/>
                </a:cxn>
                <a:cxn ang="0">
                  <a:pos x="90" y="1"/>
                </a:cxn>
                <a:cxn ang="0">
                  <a:pos x="124" y="9"/>
                </a:cxn>
                <a:cxn ang="0">
                  <a:pos x="152" y="30"/>
                </a:cxn>
                <a:cxn ang="0">
                  <a:pos x="170" y="61"/>
                </a:cxn>
                <a:cxn ang="0">
                  <a:pos x="155" y="64"/>
                </a:cxn>
                <a:cxn ang="0">
                  <a:pos x="139" y="39"/>
                </a:cxn>
                <a:cxn ang="0">
                  <a:pos x="115" y="22"/>
                </a:cxn>
                <a:cxn ang="0">
                  <a:pos x="87" y="16"/>
                </a:cxn>
                <a:cxn ang="0">
                  <a:pos x="59" y="23"/>
                </a:cxn>
                <a:cxn ang="0">
                  <a:pos x="37" y="41"/>
                </a:cxn>
                <a:cxn ang="0">
                  <a:pos x="21" y="67"/>
                </a:cxn>
                <a:cxn ang="0">
                  <a:pos x="16" y="98"/>
                </a:cxn>
                <a:cxn ang="0">
                  <a:pos x="22" y="129"/>
                </a:cxn>
                <a:cxn ang="0">
                  <a:pos x="39" y="154"/>
                </a:cxn>
                <a:cxn ang="0">
                  <a:pos x="62" y="171"/>
                </a:cxn>
                <a:cxn ang="0">
                  <a:pos x="90" y="177"/>
                </a:cxn>
                <a:cxn ang="0">
                  <a:pos x="118" y="170"/>
                </a:cxn>
                <a:cxn ang="0">
                  <a:pos x="141" y="152"/>
                </a:cxn>
                <a:cxn ang="0">
                  <a:pos x="156" y="126"/>
                </a:cxn>
                <a:cxn ang="0">
                  <a:pos x="161" y="95"/>
                </a:cxn>
                <a:cxn ang="0">
                  <a:pos x="155" y="64"/>
                </a:cxn>
              </a:cxnLst>
              <a:rect l="0" t="0" r="r" b="b"/>
              <a:pathLst>
                <a:path w="177" h="193">
                  <a:moveTo>
                    <a:pt x="176" y="95"/>
                  </a:moveTo>
                  <a:cubicBezTo>
                    <a:pt x="177" y="96"/>
                    <a:pt x="177" y="97"/>
                    <a:pt x="176" y="98"/>
                  </a:cubicBezTo>
                  <a:lnTo>
                    <a:pt x="170" y="132"/>
                  </a:lnTo>
                  <a:cubicBezTo>
                    <a:pt x="170" y="133"/>
                    <a:pt x="170" y="134"/>
                    <a:pt x="169" y="135"/>
                  </a:cubicBezTo>
                  <a:lnTo>
                    <a:pt x="152" y="163"/>
                  </a:lnTo>
                  <a:cubicBezTo>
                    <a:pt x="152" y="164"/>
                    <a:pt x="151" y="164"/>
                    <a:pt x="150" y="165"/>
                  </a:cubicBezTo>
                  <a:lnTo>
                    <a:pt x="124" y="184"/>
                  </a:lnTo>
                  <a:cubicBezTo>
                    <a:pt x="123" y="185"/>
                    <a:pt x="122" y="185"/>
                    <a:pt x="121" y="185"/>
                  </a:cubicBezTo>
                  <a:lnTo>
                    <a:pt x="90" y="192"/>
                  </a:lnTo>
                  <a:cubicBezTo>
                    <a:pt x="89" y="193"/>
                    <a:pt x="88" y="193"/>
                    <a:pt x="87" y="192"/>
                  </a:cubicBezTo>
                  <a:lnTo>
                    <a:pt x="56" y="185"/>
                  </a:lnTo>
                  <a:cubicBezTo>
                    <a:pt x="55" y="185"/>
                    <a:pt x="54" y="185"/>
                    <a:pt x="53" y="184"/>
                  </a:cubicBezTo>
                  <a:lnTo>
                    <a:pt x="28" y="165"/>
                  </a:lnTo>
                  <a:cubicBezTo>
                    <a:pt x="27" y="164"/>
                    <a:pt x="26" y="164"/>
                    <a:pt x="26" y="163"/>
                  </a:cubicBezTo>
                  <a:lnTo>
                    <a:pt x="8" y="135"/>
                  </a:lnTo>
                  <a:cubicBezTo>
                    <a:pt x="7" y="134"/>
                    <a:pt x="7" y="133"/>
                    <a:pt x="7" y="132"/>
                  </a:cubicBezTo>
                  <a:lnTo>
                    <a:pt x="1" y="98"/>
                  </a:lnTo>
                  <a:cubicBezTo>
                    <a:pt x="0" y="97"/>
                    <a:pt x="0" y="96"/>
                    <a:pt x="1" y="95"/>
                  </a:cubicBezTo>
                  <a:lnTo>
                    <a:pt x="7" y="61"/>
                  </a:lnTo>
                  <a:cubicBezTo>
                    <a:pt x="7" y="60"/>
                    <a:pt x="7" y="59"/>
                    <a:pt x="8" y="58"/>
                  </a:cubicBezTo>
                  <a:lnTo>
                    <a:pt x="26" y="30"/>
                  </a:lnTo>
                  <a:cubicBezTo>
                    <a:pt x="26" y="29"/>
                    <a:pt x="27" y="29"/>
                    <a:pt x="28" y="28"/>
                  </a:cubicBezTo>
                  <a:lnTo>
                    <a:pt x="53" y="9"/>
                  </a:lnTo>
                  <a:cubicBezTo>
                    <a:pt x="54" y="8"/>
                    <a:pt x="55" y="8"/>
                    <a:pt x="56" y="8"/>
                  </a:cubicBezTo>
                  <a:lnTo>
                    <a:pt x="87" y="1"/>
                  </a:lnTo>
                  <a:cubicBezTo>
                    <a:pt x="88" y="0"/>
                    <a:pt x="89" y="0"/>
                    <a:pt x="90" y="1"/>
                  </a:cubicBezTo>
                  <a:lnTo>
                    <a:pt x="121" y="8"/>
                  </a:lnTo>
                  <a:cubicBezTo>
                    <a:pt x="122" y="8"/>
                    <a:pt x="123" y="8"/>
                    <a:pt x="124" y="9"/>
                  </a:cubicBezTo>
                  <a:lnTo>
                    <a:pt x="150" y="28"/>
                  </a:lnTo>
                  <a:cubicBezTo>
                    <a:pt x="151" y="29"/>
                    <a:pt x="152" y="29"/>
                    <a:pt x="152" y="30"/>
                  </a:cubicBezTo>
                  <a:lnTo>
                    <a:pt x="169" y="58"/>
                  </a:lnTo>
                  <a:cubicBezTo>
                    <a:pt x="170" y="59"/>
                    <a:pt x="170" y="60"/>
                    <a:pt x="170" y="61"/>
                  </a:cubicBezTo>
                  <a:lnTo>
                    <a:pt x="176" y="95"/>
                  </a:lnTo>
                  <a:close/>
                  <a:moveTo>
                    <a:pt x="155" y="64"/>
                  </a:moveTo>
                  <a:lnTo>
                    <a:pt x="156" y="67"/>
                  </a:lnTo>
                  <a:lnTo>
                    <a:pt x="139" y="39"/>
                  </a:lnTo>
                  <a:lnTo>
                    <a:pt x="141" y="41"/>
                  </a:lnTo>
                  <a:lnTo>
                    <a:pt x="115" y="22"/>
                  </a:lnTo>
                  <a:lnTo>
                    <a:pt x="118" y="23"/>
                  </a:lnTo>
                  <a:lnTo>
                    <a:pt x="87" y="16"/>
                  </a:lnTo>
                  <a:lnTo>
                    <a:pt x="90" y="16"/>
                  </a:lnTo>
                  <a:lnTo>
                    <a:pt x="59" y="23"/>
                  </a:lnTo>
                  <a:lnTo>
                    <a:pt x="62" y="22"/>
                  </a:lnTo>
                  <a:lnTo>
                    <a:pt x="37" y="41"/>
                  </a:lnTo>
                  <a:lnTo>
                    <a:pt x="39" y="39"/>
                  </a:lnTo>
                  <a:lnTo>
                    <a:pt x="21" y="67"/>
                  </a:lnTo>
                  <a:lnTo>
                    <a:pt x="22" y="64"/>
                  </a:lnTo>
                  <a:lnTo>
                    <a:pt x="16" y="98"/>
                  </a:lnTo>
                  <a:lnTo>
                    <a:pt x="16" y="95"/>
                  </a:lnTo>
                  <a:lnTo>
                    <a:pt x="22" y="129"/>
                  </a:lnTo>
                  <a:lnTo>
                    <a:pt x="21" y="126"/>
                  </a:lnTo>
                  <a:lnTo>
                    <a:pt x="39" y="154"/>
                  </a:lnTo>
                  <a:lnTo>
                    <a:pt x="37" y="152"/>
                  </a:lnTo>
                  <a:lnTo>
                    <a:pt x="62" y="171"/>
                  </a:lnTo>
                  <a:lnTo>
                    <a:pt x="59" y="170"/>
                  </a:lnTo>
                  <a:lnTo>
                    <a:pt x="90" y="177"/>
                  </a:lnTo>
                  <a:lnTo>
                    <a:pt x="87" y="177"/>
                  </a:lnTo>
                  <a:lnTo>
                    <a:pt x="118" y="170"/>
                  </a:lnTo>
                  <a:lnTo>
                    <a:pt x="115" y="171"/>
                  </a:lnTo>
                  <a:lnTo>
                    <a:pt x="141" y="152"/>
                  </a:lnTo>
                  <a:lnTo>
                    <a:pt x="139" y="154"/>
                  </a:lnTo>
                  <a:lnTo>
                    <a:pt x="156" y="126"/>
                  </a:lnTo>
                  <a:lnTo>
                    <a:pt x="155" y="129"/>
                  </a:lnTo>
                  <a:lnTo>
                    <a:pt x="161" y="95"/>
                  </a:lnTo>
                  <a:lnTo>
                    <a:pt x="161" y="98"/>
                  </a:lnTo>
                  <a:lnTo>
                    <a:pt x="155" y="64"/>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513" name="Rectangle 95"/>
            <p:cNvSpPr>
              <a:spLocks noChangeArrowheads="1"/>
            </p:cNvSpPr>
            <p:nvPr/>
          </p:nvSpPr>
          <p:spPr bwMode="auto">
            <a:xfrm>
              <a:off x="2295525" y="490538"/>
              <a:ext cx="1343025" cy="26511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FF0000"/>
                  </a:solidFill>
                  <a:effectLst/>
                  <a:latin typeface="Times New Roman" pitchFamily="18" charset="0"/>
                  <a:cs typeface="Arial" pitchFamily="34" charset="0"/>
                </a:rPr>
                <a:t>Xylanase (root)</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728" name="ZoneTexte 727"/>
          <p:cNvSpPr txBox="1"/>
          <p:nvPr/>
        </p:nvSpPr>
        <p:spPr>
          <a:xfrm rot="16200000">
            <a:off x="-511654" y="1854744"/>
            <a:ext cx="1188146" cy="307777"/>
          </a:xfrm>
          <a:prstGeom prst="rect">
            <a:avLst/>
          </a:prstGeom>
          <a:noFill/>
        </p:spPr>
        <p:txBody>
          <a:bodyPr wrap="none" rtlCol="0">
            <a:spAutoFit/>
          </a:bodyPr>
          <a:lstStyle/>
          <a:p>
            <a:r>
              <a:rPr lang="fr-FR" sz="1400" b="1" dirty="0" smtClean="0">
                <a:solidFill>
                  <a:srgbClr val="339933"/>
                </a:solidFill>
                <a:latin typeface="Times New Roman" pitchFamily="18" charset="0"/>
                <a:cs typeface="Times New Roman" pitchFamily="18" charset="0"/>
              </a:rPr>
              <a:t>UI/g DM-ND</a:t>
            </a:r>
            <a:endParaRPr lang="fr-FR" sz="1400" b="1" dirty="0">
              <a:solidFill>
                <a:srgbClr val="339933"/>
              </a:solidFill>
              <a:latin typeface="Times New Roman" pitchFamily="18" charset="0"/>
              <a:cs typeface="Times New Roman" pitchFamily="18" charset="0"/>
            </a:endParaRPr>
          </a:p>
        </p:txBody>
      </p:sp>
      <p:grpSp>
        <p:nvGrpSpPr>
          <p:cNvPr id="6" name="Groupe 1594"/>
          <p:cNvGrpSpPr/>
          <p:nvPr/>
        </p:nvGrpSpPr>
        <p:grpSpPr>
          <a:xfrm>
            <a:off x="574675" y="857232"/>
            <a:ext cx="3925887" cy="2801937"/>
            <a:chOff x="842933" y="708006"/>
            <a:chExt cx="3925887" cy="2801937"/>
          </a:xfrm>
        </p:grpSpPr>
        <p:sp>
          <p:nvSpPr>
            <p:cNvPr id="1596" name="Rectangle 207"/>
            <p:cNvSpPr>
              <a:spLocks noChangeArrowheads="1"/>
            </p:cNvSpPr>
            <p:nvPr/>
          </p:nvSpPr>
          <p:spPr bwMode="auto">
            <a:xfrm>
              <a:off x="900083" y="809606"/>
              <a:ext cx="3352800" cy="25527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597" name="Freeform 208"/>
            <p:cNvSpPr>
              <a:spLocks noEditPoints="1"/>
            </p:cNvSpPr>
            <p:nvPr/>
          </p:nvSpPr>
          <p:spPr bwMode="auto">
            <a:xfrm>
              <a:off x="900083" y="809606"/>
              <a:ext cx="3352800" cy="2562225"/>
            </a:xfrm>
            <a:custGeom>
              <a:avLst/>
              <a:gdLst/>
              <a:ahLst/>
              <a:cxnLst>
                <a:cxn ang="0">
                  <a:pos x="0" y="8"/>
                </a:cxn>
                <a:cxn ang="0">
                  <a:pos x="8" y="0"/>
                </a:cxn>
                <a:cxn ang="0">
                  <a:pos x="5624" y="0"/>
                </a:cxn>
                <a:cxn ang="0">
                  <a:pos x="5632" y="8"/>
                </a:cxn>
                <a:cxn ang="0">
                  <a:pos x="5632" y="4296"/>
                </a:cxn>
                <a:cxn ang="0">
                  <a:pos x="5624" y="4304"/>
                </a:cxn>
                <a:cxn ang="0">
                  <a:pos x="8" y="4304"/>
                </a:cxn>
                <a:cxn ang="0">
                  <a:pos x="0" y="4296"/>
                </a:cxn>
                <a:cxn ang="0">
                  <a:pos x="0" y="8"/>
                </a:cxn>
                <a:cxn ang="0">
                  <a:pos x="16" y="4296"/>
                </a:cxn>
                <a:cxn ang="0">
                  <a:pos x="8" y="4288"/>
                </a:cxn>
                <a:cxn ang="0">
                  <a:pos x="5624" y="4288"/>
                </a:cxn>
                <a:cxn ang="0">
                  <a:pos x="5616" y="4296"/>
                </a:cxn>
                <a:cxn ang="0">
                  <a:pos x="5616" y="8"/>
                </a:cxn>
                <a:cxn ang="0">
                  <a:pos x="5624" y="16"/>
                </a:cxn>
                <a:cxn ang="0">
                  <a:pos x="8" y="16"/>
                </a:cxn>
                <a:cxn ang="0">
                  <a:pos x="16" y="8"/>
                </a:cxn>
                <a:cxn ang="0">
                  <a:pos x="16" y="4296"/>
                </a:cxn>
              </a:cxnLst>
              <a:rect l="0" t="0" r="r" b="b"/>
              <a:pathLst>
                <a:path w="5632" h="4304">
                  <a:moveTo>
                    <a:pt x="0" y="8"/>
                  </a:moveTo>
                  <a:cubicBezTo>
                    <a:pt x="0" y="4"/>
                    <a:pt x="4" y="0"/>
                    <a:pt x="8" y="0"/>
                  </a:cubicBezTo>
                  <a:lnTo>
                    <a:pt x="5624" y="0"/>
                  </a:lnTo>
                  <a:cubicBezTo>
                    <a:pt x="5629" y="0"/>
                    <a:pt x="5632" y="4"/>
                    <a:pt x="5632" y="8"/>
                  </a:cubicBezTo>
                  <a:lnTo>
                    <a:pt x="5632" y="4296"/>
                  </a:lnTo>
                  <a:cubicBezTo>
                    <a:pt x="5632" y="4301"/>
                    <a:pt x="5629" y="4304"/>
                    <a:pt x="5624" y="4304"/>
                  </a:cubicBezTo>
                  <a:lnTo>
                    <a:pt x="8" y="4304"/>
                  </a:lnTo>
                  <a:cubicBezTo>
                    <a:pt x="4" y="4304"/>
                    <a:pt x="0" y="4301"/>
                    <a:pt x="0" y="4296"/>
                  </a:cubicBezTo>
                  <a:lnTo>
                    <a:pt x="0" y="8"/>
                  </a:lnTo>
                  <a:close/>
                  <a:moveTo>
                    <a:pt x="16" y="4296"/>
                  </a:moveTo>
                  <a:lnTo>
                    <a:pt x="8" y="4288"/>
                  </a:lnTo>
                  <a:lnTo>
                    <a:pt x="5624" y="4288"/>
                  </a:lnTo>
                  <a:lnTo>
                    <a:pt x="5616" y="4296"/>
                  </a:lnTo>
                  <a:lnTo>
                    <a:pt x="5616" y="8"/>
                  </a:lnTo>
                  <a:lnTo>
                    <a:pt x="5624" y="16"/>
                  </a:lnTo>
                  <a:lnTo>
                    <a:pt x="8" y="16"/>
                  </a:lnTo>
                  <a:lnTo>
                    <a:pt x="16" y="8"/>
                  </a:lnTo>
                  <a:lnTo>
                    <a:pt x="16" y="4296"/>
                  </a:lnTo>
                  <a:close/>
                </a:path>
              </a:pathLst>
            </a:cu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598" name="Rectangle 209"/>
            <p:cNvSpPr>
              <a:spLocks noChangeArrowheads="1"/>
            </p:cNvSpPr>
            <p:nvPr/>
          </p:nvSpPr>
          <p:spPr bwMode="auto">
            <a:xfrm>
              <a:off x="4243358" y="809606"/>
              <a:ext cx="19050" cy="2552700"/>
            </a:xfrm>
            <a:prstGeom prst="rect">
              <a:avLst/>
            </a:pr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599" name="Freeform 210"/>
            <p:cNvSpPr>
              <a:spLocks noEditPoints="1"/>
            </p:cNvSpPr>
            <p:nvPr/>
          </p:nvSpPr>
          <p:spPr bwMode="auto">
            <a:xfrm>
              <a:off x="4252883" y="800081"/>
              <a:ext cx="47625" cy="2571750"/>
            </a:xfrm>
            <a:custGeom>
              <a:avLst/>
              <a:gdLst/>
              <a:ahLst/>
              <a:cxnLst>
                <a:cxn ang="0">
                  <a:pos x="0" y="1608"/>
                </a:cxn>
                <a:cxn ang="0">
                  <a:pos x="30" y="1608"/>
                </a:cxn>
                <a:cxn ang="0">
                  <a:pos x="30" y="1620"/>
                </a:cxn>
                <a:cxn ang="0">
                  <a:pos x="0" y="1620"/>
                </a:cxn>
                <a:cxn ang="0">
                  <a:pos x="0" y="1608"/>
                </a:cxn>
                <a:cxn ang="0">
                  <a:pos x="0" y="1290"/>
                </a:cxn>
                <a:cxn ang="0">
                  <a:pos x="30" y="1290"/>
                </a:cxn>
                <a:cxn ang="0">
                  <a:pos x="30" y="1302"/>
                </a:cxn>
                <a:cxn ang="0">
                  <a:pos x="0" y="1302"/>
                </a:cxn>
                <a:cxn ang="0">
                  <a:pos x="0" y="1290"/>
                </a:cxn>
                <a:cxn ang="0">
                  <a:pos x="0" y="966"/>
                </a:cxn>
                <a:cxn ang="0">
                  <a:pos x="30" y="966"/>
                </a:cxn>
                <a:cxn ang="0">
                  <a:pos x="30" y="978"/>
                </a:cxn>
                <a:cxn ang="0">
                  <a:pos x="0" y="978"/>
                </a:cxn>
                <a:cxn ang="0">
                  <a:pos x="0" y="966"/>
                </a:cxn>
                <a:cxn ang="0">
                  <a:pos x="0" y="642"/>
                </a:cxn>
                <a:cxn ang="0">
                  <a:pos x="30" y="642"/>
                </a:cxn>
                <a:cxn ang="0">
                  <a:pos x="30" y="654"/>
                </a:cxn>
                <a:cxn ang="0">
                  <a:pos x="0" y="654"/>
                </a:cxn>
                <a:cxn ang="0">
                  <a:pos x="0" y="642"/>
                </a:cxn>
                <a:cxn ang="0">
                  <a:pos x="0" y="324"/>
                </a:cxn>
                <a:cxn ang="0">
                  <a:pos x="30" y="324"/>
                </a:cxn>
                <a:cxn ang="0">
                  <a:pos x="30" y="336"/>
                </a:cxn>
                <a:cxn ang="0">
                  <a:pos x="0" y="336"/>
                </a:cxn>
                <a:cxn ang="0">
                  <a:pos x="0" y="324"/>
                </a:cxn>
                <a:cxn ang="0">
                  <a:pos x="0" y="0"/>
                </a:cxn>
                <a:cxn ang="0">
                  <a:pos x="30" y="0"/>
                </a:cxn>
                <a:cxn ang="0">
                  <a:pos x="30" y="12"/>
                </a:cxn>
                <a:cxn ang="0">
                  <a:pos x="0" y="12"/>
                </a:cxn>
                <a:cxn ang="0">
                  <a:pos x="0" y="0"/>
                </a:cxn>
              </a:cxnLst>
              <a:rect l="0" t="0" r="r" b="b"/>
              <a:pathLst>
                <a:path w="30" h="1620">
                  <a:moveTo>
                    <a:pt x="0" y="1608"/>
                  </a:moveTo>
                  <a:lnTo>
                    <a:pt x="30" y="1608"/>
                  </a:lnTo>
                  <a:lnTo>
                    <a:pt x="30" y="1620"/>
                  </a:lnTo>
                  <a:lnTo>
                    <a:pt x="0" y="1620"/>
                  </a:lnTo>
                  <a:lnTo>
                    <a:pt x="0" y="1608"/>
                  </a:lnTo>
                  <a:close/>
                  <a:moveTo>
                    <a:pt x="0" y="1290"/>
                  </a:moveTo>
                  <a:lnTo>
                    <a:pt x="30" y="1290"/>
                  </a:lnTo>
                  <a:lnTo>
                    <a:pt x="30" y="1302"/>
                  </a:lnTo>
                  <a:lnTo>
                    <a:pt x="0" y="1302"/>
                  </a:lnTo>
                  <a:lnTo>
                    <a:pt x="0" y="1290"/>
                  </a:lnTo>
                  <a:close/>
                  <a:moveTo>
                    <a:pt x="0" y="966"/>
                  </a:moveTo>
                  <a:lnTo>
                    <a:pt x="30" y="966"/>
                  </a:lnTo>
                  <a:lnTo>
                    <a:pt x="30" y="978"/>
                  </a:lnTo>
                  <a:lnTo>
                    <a:pt x="0" y="978"/>
                  </a:lnTo>
                  <a:lnTo>
                    <a:pt x="0" y="966"/>
                  </a:lnTo>
                  <a:close/>
                  <a:moveTo>
                    <a:pt x="0" y="642"/>
                  </a:moveTo>
                  <a:lnTo>
                    <a:pt x="30" y="642"/>
                  </a:lnTo>
                  <a:lnTo>
                    <a:pt x="30" y="654"/>
                  </a:lnTo>
                  <a:lnTo>
                    <a:pt x="0" y="654"/>
                  </a:lnTo>
                  <a:lnTo>
                    <a:pt x="0" y="642"/>
                  </a:lnTo>
                  <a:close/>
                  <a:moveTo>
                    <a:pt x="0" y="324"/>
                  </a:moveTo>
                  <a:lnTo>
                    <a:pt x="30" y="324"/>
                  </a:lnTo>
                  <a:lnTo>
                    <a:pt x="30" y="336"/>
                  </a:lnTo>
                  <a:lnTo>
                    <a:pt x="0" y="336"/>
                  </a:lnTo>
                  <a:lnTo>
                    <a:pt x="0" y="324"/>
                  </a:lnTo>
                  <a:close/>
                  <a:moveTo>
                    <a:pt x="0" y="0"/>
                  </a:moveTo>
                  <a:lnTo>
                    <a:pt x="30" y="0"/>
                  </a:lnTo>
                  <a:lnTo>
                    <a:pt x="30" y="12"/>
                  </a:lnTo>
                  <a:lnTo>
                    <a:pt x="0" y="12"/>
                  </a:lnTo>
                  <a:lnTo>
                    <a:pt x="0" y="0"/>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600" name="Rectangle 211"/>
            <p:cNvSpPr>
              <a:spLocks noChangeArrowheads="1"/>
            </p:cNvSpPr>
            <p:nvPr/>
          </p:nvSpPr>
          <p:spPr bwMode="auto">
            <a:xfrm>
              <a:off x="890558" y="809606"/>
              <a:ext cx="19050" cy="2552700"/>
            </a:xfrm>
            <a:prstGeom prst="rect">
              <a:avLst/>
            </a:prstGeom>
            <a:solidFill>
              <a:srgbClr val="009900"/>
            </a:solidFill>
            <a:ln w="0" cap="flat">
              <a:solidFill>
                <a:srgbClr val="0099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601" name="Freeform 212"/>
            <p:cNvSpPr>
              <a:spLocks noEditPoints="1"/>
            </p:cNvSpPr>
            <p:nvPr/>
          </p:nvSpPr>
          <p:spPr bwMode="auto">
            <a:xfrm>
              <a:off x="861983" y="800081"/>
              <a:ext cx="38100" cy="2571750"/>
            </a:xfrm>
            <a:custGeom>
              <a:avLst/>
              <a:gdLst/>
              <a:ahLst/>
              <a:cxnLst>
                <a:cxn ang="0">
                  <a:pos x="0" y="1608"/>
                </a:cxn>
                <a:cxn ang="0">
                  <a:pos x="24" y="1608"/>
                </a:cxn>
                <a:cxn ang="0">
                  <a:pos x="24" y="1620"/>
                </a:cxn>
                <a:cxn ang="0">
                  <a:pos x="0" y="1620"/>
                </a:cxn>
                <a:cxn ang="0">
                  <a:pos x="0" y="1608"/>
                </a:cxn>
                <a:cxn ang="0">
                  <a:pos x="0" y="1338"/>
                </a:cxn>
                <a:cxn ang="0">
                  <a:pos x="24" y="1338"/>
                </a:cxn>
                <a:cxn ang="0">
                  <a:pos x="24" y="1350"/>
                </a:cxn>
                <a:cxn ang="0">
                  <a:pos x="0" y="1350"/>
                </a:cxn>
                <a:cxn ang="0">
                  <a:pos x="0" y="1338"/>
                </a:cxn>
                <a:cxn ang="0">
                  <a:pos x="0" y="1074"/>
                </a:cxn>
                <a:cxn ang="0">
                  <a:pos x="24" y="1074"/>
                </a:cxn>
                <a:cxn ang="0">
                  <a:pos x="24" y="1086"/>
                </a:cxn>
                <a:cxn ang="0">
                  <a:pos x="0" y="1086"/>
                </a:cxn>
                <a:cxn ang="0">
                  <a:pos x="0" y="1074"/>
                </a:cxn>
                <a:cxn ang="0">
                  <a:pos x="0" y="804"/>
                </a:cxn>
                <a:cxn ang="0">
                  <a:pos x="24" y="804"/>
                </a:cxn>
                <a:cxn ang="0">
                  <a:pos x="24" y="816"/>
                </a:cxn>
                <a:cxn ang="0">
                  <a:pos x="0" y="816"/>
                </a:cxn>
                <a:cxn ang="0">
                  <a:pos x="0" y="804"/>
                </a:cxn>
                <a:cxn ang="0">
                  <a:pos x="0" y="534"/>
                </a:cxn>
                <a:cxn ang="0">
                  <a:pos x="24" y="534"/>
                </a:cxn>
                <a:cxn ang="0">
                  <a:pos x="24" y="546"/>
                </a:cxn>
                <a:cxn ang="0">
                  <a:pos x="0" y="546"/>
                </a:cxn>
                <a:cxn ang="0">
                  <a:pos x="0" y="534"/>
                </a:cxn>
                <a:cxn ang="0">
                  <a:pos x="0" y="270"/>
                </a:cxn>
                <a:cxn ang="0">
                  <a:pos x="24" y="270"/>
                </a:cxn>
                <a:cxn ang="0">
                  <a:pos x="24" y="282"/>
                </a:cxn>
                <a:cxn ang="0">
                  <a:pos x="0" y="282"/>
                </a:cxn>
                <a:cxn ang="0">
                  <a:pos x="0" y="270"/>
                </a:cxn>
                <a:cxn ang="0">
                  <a:pos x="0" y="0"/>
                </a:cxn>
                <a:cxn ang="0">
                  <a:pos x="24" y="0"/>
                </a:cxn>
                <a:cxn ang="0">
                  <a:pos x="24" y="12"/>
                </a:cxn>
                <a:cxn ang="0">
                  <a:pos x="0" y="12"/>
                </a:cxn>
                <a:cxn ang="0">
                  <a:pos x="0" y="0"/>
                </a:cxn>
              </a:cxnLst>
              <a:rect l="0" t="0" r="r" b="b"/>
              <a:pathLst>
                <a:path w="24" h="1620">
                  <a:moveTo>
                    <a:pt x="0" y="1608"/>
                  </a:moveTo>
                  <a:lnTo>
                    <a:pt x="24" y="1608"/>
                  </a:lnTo>
                  <a:lnTo>
                    <a:pt x="24" y="1620"/>
                  </a:lnTo>
                  <a:lnTo>
                    <a:pt x="0" y="1620"/>
                  </a:lnTo>
                  <a:lnTo>
                    <a:pt x="0" y="1608"/>
                  </a:lnTo>
                  <a:close/>
                  <a:moveTo>
                    <a:pt x="0" y="1338"/>
                  </a:moveTo>
                  <a:lnTo>
                    <a:pt x="24" y="1338"/>
                  </a:lnTo>
                  <a:lnTo>
                    <a:pt x="24" y="1350"/>
                  </a:lnTo>
                  <a:lnTo>
                    <a:pt x="0" y="1350"/>
                  </a:lnTo>
                  <a:lnTo>
                    <a:pt x="0" y="1338"/>
                  </a:lnTo>
                  <a:close/>
                  <a:moveTo>
                    <a:pt x="0" y="1074"/>
                  </a:moveTo>
                  <a:lnTo>
                    <a:pt x="24" y="1074"/>
                  </a:lnTo>
                  <a:lnTo>
                    <a:pt x="24" y="1086"/>
                  </a:lnTo>
                  <a:lnTo>
                    <a:pt x="0" y="1086"/>
                  </a:lnTo>
                  <a:lnTo>
                    <a:pt x="0" y="1074"/>
                  </a:lnTo>
                  <a:close/>
                  <a:moveTo>
                    <a:pt x="0" y="804"/>
                  </a:moveTo>
                  <a:lnTo>
                    <a:pt x="24" y="804"/>
                  </a:lnTo>
                  <a:lnTo>
                    <a:pt x="24" y="816"/>
                  </a:lnTo>
                  <a:lnTo>
                    <a:pt x="0" y="816"/>
                  </a:lnTo>
                  <a:lnTo>
                    <a:pt x="0" y="804"/>
                  </a:lnTo>
                  <a:close/>
                  <a:moveTo>
                    <a:pt x="0" y="534"/>
                  </a:moveTo>
                  <a:lnTo>
                    <a:pt x="24" y="534"/>
                  </a:lnTo>
                  <a:lnTo>
                    <a:pt x="24" y="546"/>
                  </a:lnTo>
                  <a:lnTo>
                    <a:pt x="0" y="546"/>
                  </a:lnTo>
                  <a:lnTo>
                    <a:pt x="0" y="534"/>
                  </a:lnTo>
                  <a:close/>
                  <a:moveTo>
                    <a:pt x="0" y="270"/>
                  </a:moveTo>
                  <a:lnTo>
                    <a:pt x="24" y="270"/>
                  </a:lnTo>
                  <a:lnTo>
                    <a:pt x="24" y="282"/>
                  </a:lnTo>
                  <a:lnTo>
                    <a:pt x="0" y="282"/>
                  </a:lnTo>
                  <a:lnTo>
                    <a:pt x="0" y="270"/>
                  </a:lnTo>
                  <a:close/>
                  <a:moveTo>
                    <a:pt x="0" y="0"/>
                  </a:moveTo>
                  <a:lnTo>
                    <a:pt x="24" y="0"/>
                  </a:lnTo>
                  <a:lnTo>
                    <a:pt x="24" y="12"/>
                  </a:lnTo>
                  <a:lnTo>
                    <a:pt x="0" y="12"/>
                  </a:lnTo>
                  <a:lnTo>
                    <a:pt x="0" y="0"/>
                  </a:lnTo>
                  <a:close/>
                </a:path>
              </a:pathLst>
            </a:custGeom>
            <a:solidFill>
              <a:srgbClr val="009900"/>
            </a:solidFill>
            <a:ln w="0" cap="flat">
              <a:solidFill>
                <a:srgbClr val="0099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602" name="Rectangle 213"/>
            <p:cNvSpPr>
              <a:spLocks noChangeArrowheads="1"/>
            </p:cNvSpPr>
            <p:nvPr/>
          </p:nvSpPr>
          <p:spPr bwMode="auto">
            <a:xfrm>
              <a:off x="904845" y="3362306"/>
              <a:ext cx="3343275" cy="9525"/>
            </a:xfrm>
            <a:prstGeom prst="rect">
              <a:avLst/>
            </a:pr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603" name="Freeform 214"/>
            <p:cNvSpPr>
              <a:spLocks noEditPoints="1"/>
            </p:cNvSpPr>
            <p:nvPr/>
          </p:nvSpPr>
          <p:spPr bwMode="auto">
            <a:xfrm>
              <a:off x="900083" y="3367068"/>
              <a:ext cx="3352800" cy="47625"/>
            </a:xfrm>
            <a:custGeom>
              <a:avLst/>
              <a:gdLst/>
              <a:ahLst/>
              <a:cxnLst>
                <a:cxn ang="0">
                  <a:pos x="6" y="0"/>
                </a:cxn>
                <a:cxn ang="0">
                  <a:pos x="6" y="30"/>
                </a:cxn>
                <a:cxn ang="0">
                  <a:pos x="0" y="30"/>
                </a:cxn>
                <a:cxn ang="0">
                  <a:pos x="0" y="0"/>
                </a:cxn>
                <a:cxn ang="0">
                  <a:pos x="6" y="0"/>
                </a:cxn>
                <a:cxn ang="0">
                  <a:pos x="426" y="0"/>
                </a:cxn>
                <a:cxn ang="0">
                  <a:pos x="426" y="30"/>
                </a:cxn>
                <a:cxn ang="0">
                  <a:pos x="420" y="30"/>
                </a:cxn>
                <a:cxn ang="0">
                  <a:pos x="420" y="0"/>
                </a:cxn>
                <a:cxn ang="0">
                  <a:pos x="426" y="0"/>
                </a:cxn>
                <a:cxn ang="0">
                  <a:pos x="846" y="0"/>
                </a:cxn>
                <a:cxn ang="0">
                  <a:pos x="846" y="30"/>
                </a:cxn>
                <a:cxn ang="0">
                  <a:pos x="840" y="30"/>
                </a:cxn>
                <a:cxn ang="0">
                  <a:pos x="840" y="0"/>
                </a:cxn>
                <a:cxn ang="0">
                  <a:pos x="846" y="0"/>
                </a:cxn>
                <a:cxn ang="0">
                  <a:pos x="1272" y="0"/>
                </a:cxn>
                <a:cxn ang="0">
                  <a:pos x="1272" y="30"/>
                </a:cxn>
                <a:cxn ang="0">
                  <a:pos x="1266" y="30"/>
                </a:cxn>
                <a:cxn ang="0">
                  <a:pos x="1266" y="0"/>
                </a:cxn>
                <a:cxn ang="0">
                  <a:pos x="1272" y="0"/>
                </a:cxn>
                <a:cxn ang="0">
                  <a:pos x="1692" y="0"/>
                </a:cxn>
                <a:cxn ang="0">
                  <a:pos x="1692" y="30"/>
                </a:cxn>
                <a:cxn ang="0">
                  <a:pos x="1686" y="30"/>
                </a:cxn>
                <a:cxn ang="0">
                  <a:pos x="1686" y="0"/>
                </a:cxn>
                <a:cxn ang="0">
                  <a:pos x="1692" y="0"/>
                </a:cxn>
                <a:cxn ang="0">
                  <a:pos x="2112" y="0"/>
                </a:cxn>
                <a:cxn ang="0">
                  <a:pos x="2112" y="30"/>
                </a:cxn>
                <a:cxn ang="0">
                  <a:pos x="2106" y="30"/>
                </a:cxn>
                <a:cxn ang="0">
                  <a:pos x="2106" y="0"/>
                </a:cxn>
                <a:cxn ang="0">
                  <a:pos x="2112" y="0"/>
                </a:cxn>
              </a:cxnLst>
              <a:rect l="0" t="0" r="r" b="b"/>
              <a:pathLst>
                <a:path w="2112" h="30">
                  <a:moveTo>
                    <a:pt x="6" y="0"/>
                  </a:moveTo>
                  <a:lnTo>
                    <a:pt x="6" y="30"/>
                  </a:lnTo>
                  <a:lnTo>
                    <a:pt x="0" y="30"/>
                  </a:lnTo>
                  <a:lnTo>
                    <a:pt x="0" y="0"/>
                  </a:lnTo>
                  <a:lnTo>
                    <a:pt x="6" y="0"/>
                  </a:lnTo>
                  <a:close/>
                  <a:moveTo>
                    <a:pt x="426" y="0"/>
                  </a:moveTo>
                  <a:lnTo>
                    <a:pt x="426" y="30"/>
                  </a:lnTo>
                  <a:lnTo>
                    <a:pt x="420" y="30"/>
                  </a:lnTo>
                  <a:lnTo>
                    <a:pt x="420" y="0"/>
                  </a:lnTo>
                  <a:lnTo>
                    <a:pt x="426" y="0"/>
                  </a:lnTo>
                  <a:close/>
                  <a:moveTo>
                    <a:pt x="846" y="0"/>
                  </a:moveTo>
                  <a:lnTo>
                    <a:pt x="846" y="30"/>
                  </a:lnTo>
                  <a:lnTo>
                    <a:pt x="840" y="30"/>
                  </a:lnTo>
                  <a:lnTo>
                    <a:pt x="840" y="0"/>
                  </a:lnTo>
                  <a:lnTo>
                    <a:pt x="846" y="0"/>
                  </a:lnTo>
                  <a:close/>
                  <a:moveTo>
                    <a:pt x="1272" y="0"/>
                  </a:moveTo>
                  <a:lnTo>
                    <a:pt x="1272" y="30"/>
                  </a:lnTo>
                  <a:lnTo>
                    <a:pt x="1266" y="30"/>
                  </a:lnTo>
                  <a:lnTo>
                    <a:pt x="1266" y="0"/>
                  </a:lnTo>
                  <a:lnTo>
                    <a:pt x="1272" y="0"/>
                  </a:lnTo>
                  <a:close/>
                  <a:moveTo>
                    <a:pt x="1692" y="0"/>
                  </a:moveTo>
                  <a:lnTo>
                    <a:pt x="1692" y="30"/>
                  </a:lnTo>
                  <a:lnTo>
                    <a:pt x="1686" y="30"/>
                  </a:lnTo>
                  <a:lnTo>
                    <a:pt x="1686" y="0"/>
                  </a:lnTo>
                  <a:lnTo>
                    <a:pt x="1692" y="0"/>
                  </a:lnTo>
                  <a:close/>
                  <a:moveTo>
                    <a:pt x="2112" y="0"/>
                  </a:moveTo>
                  <a:lnTo>
                    <a:pt x="2112" y="30"/>
                  </a:lnTo>
                  <a:lnTo>
                    <a:pt x="2106" y="30"/>
                  </a:lnTo>
                  <a:lnTo>
                    <a:pt x="2106" y="0"/>
                  </a:lnTo>
                  <a:lnTo>
                    <a:pt x="2112" y="0"/>
                  </a:lnTo>
                  <a:close/>
                </a:path>
              </a:pathLst>
            </a:cu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604" name="Freeform 215"/>
            <p:cNvSpPr>
              <a:spLocks noEditPoints="1"/>
            </p:cNvSpPr>
            <p:nvPr/>
          </p:nvSpPr>
          <p:spPr bwMode="auto">
            <a:xfrm>
              <a:off x="876270" y="2195493"/>
              <a:ext cx="57150" cy="57150"/>
            </a:xfrm>
            <a:custGeom>
              <a:avLst/>
              <a:gdLst/>
              <a:ahLst/>
              <a:cxnLst>
                <a:cxn ang="0">
                  <a:pos x="18" y="36"/>
                </a:cxn>
                <a:cxn ang="0">
                  <a:pos x="18" y="18"/>
                </a:cxn>
                <a:cxn ang="0">
                  <a:pos x="18" y="0"/>
                </a:cxn>
                <a:cxn ang="0">
                  <a:pos x="18" y="36"/>
                </a:cxn>
                <a:cxn ang="0">
                  <a:pos x="0" y="36"/>
                </a:cxn>
                <a:cxn ang="0">
                  <a:pos x="36" y="36"/>
                </a:cxn>
                <a:cxn ang="0">
                  <a:pos x="0" y="36"/>
                </a:cxn>
                <a:cxn ang="0">
                  <a:pos x="0" y="0"/>
                </a:cxn>
                <a:cxn ang="0">
                  <a:pos x="36" y="0"/>
                </a:cxn>
                <a:cxn ang="0">
                  <a:pos x="0" y="0"/>
                </a:cxn>
              </a:cxnLst>
              <a:rect l="0" t="0" r="r" b="b"/>
              <a:pathLst>
                <a:path w="36" h="36">
                  <a:moveTo>
                    <a:pt x="18" y="36"/>
                  </a:moveTo>
                  <a:lnTo>
                    <a:pt x="18" y="18"/>
                  </a:lnTo>
                  <a:lnTo>
                    <a:pt x="18" y="0"/>
                  </a:lnTo>
                  <a:lnTo>
                    <a:pt x="18" y="36"/>
                  </a:lnTo>
                  <a:close/>
                  <a:moveTo>
                    <a:pt x="0" y="36"/>
                  </a:moveTo>
                  <a:lnTo>
                    <a:pt x="36" y="36"/>
                  </a:lnTo>
                  <a:lnTo>
                    <a:pt x="0" y="36"/>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605" name="Freeform 216"/>
            <p:cNvSpPr>
              <a:spLocks noEditPoints="1"/>
            </p:cNvSpPr>
            <p:nvPr/>
          </p:nvSpPr>
          <p:spPr bwMode="auto">
            <a:xfrm>
              <a:off x="876270" y="2190731"/>
              <a:ext cx="57150" cy="66675"/>
            </a:xfrm>
            <a:custGeom>
              <a:avLst/>
              <a:gdLst/>
              <a:ahLst/>
              <a:cxnLst>
                <a:cxn ang="0">
                  <a:pos x="15" y="39"/>
                </a:cxn>
                <a:cxn ang="0">
                  <a:pos x="15" y="21"/>
                </a:cxn>
                <a:cxn ang="0">
                  <a:pos x="15" y="3"/>
                </a:cxn>
                <a:cxn ang="0">
                  <a:pos x="21" y="3"/>
                </a:cxn>
                <a:cxn ang="0">
                  <a:pos x="21" y="21"/>
                </a:cxn>
                <a:cxn ang="0">
                  <a:pos x="21" y="39"/>
                </a:cxn>
                <a:cxn ang="0">
                  <a:pos x="15" y="39"/>
                </a:cxn>
                <a:cxn ang="0">
                  <a:pos x="0" y="36"/>
                </a:cxn>
                <a:cxn ang="0">
                  <a:pos x="36" y="36"/>
                </a:cxn>
                <a:cxn ang="0">
                  <a:pos x="36" y="42"/>
                </a:cxn>
                <a:cxn ang="0">
                  <a:pos x="0" y="42"/>
                </a:cxn>
                <a:cxn ang="0">
                  <a:pos x="0" y="36"/>
                </a:cxn>
                <a:cxn ang="0">
                  <a:pos x="0" y="0"/>
                </a:cxn>
                <a:cxn ang="0">
                  <a:pos x="36" y="0"/>
                </a:cxn>
                <a:cxn ang="0">
                  <a:pos x="36" y="6"/>
                </a:cxn>
                <a:cxn ang="0">
                  <a:pos x="0" y="6"/>
                </a:cxn>
                <a:cxn ang="0">
                  <a:pos x="0" y="0"/>
                </a:cxn>
              </a:cxnLst>
              <a:rect l="0" t="0" r="r" b="b"/>
              <a:pathLst>
                <a:path w="36" h="42">
                  <a:moveTo>
                    <a:pt x="15" y="39"/>
                  </a:moveTo>
                  <a:lnTo>
                    <a:pt x="15" y="21"/>
                  </a:lnTo>
                  <a:lnTo>
                    <a:pt x="15" y="3"/>
                  </a:lnTo>
                  <a:lnTo>
                    <a:pt x="21" y="3"/>
                  </a:lnTo>
                  <a:lnTo>
                    <a:pt x="21" y="21"/>
                  </a:lnTo>
                  <a:lnTo>
                    <a:pt x="21" y="39"/>
                  </a:lnTo>
                  <a:lnTo>
                    <a:pt x="15" y="39"/>
                  </a:lnTo>
                  <a:close/>
                  <a:moveTo>
                    <a:pt x="0" y="36"/>
                  </a:moveTo>
                  <a:lnTo>
                    <a:pt x="36" y="36"/>
                  </a:lnTo>
                  <a:lnTo>
                    <a:pt x="36" y="42"/>
                  </a:lnTo>
                  <a:lnTo>
                    <a:pt x="0" y="42"/>
                  </a:lnTo>
                  <a:lnTo>
                    <a:pt x="0" y="36"/>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606" name="Freeform 217"/>
            <p:cNvSpPr>
              <a:spLocks noEditPoints="1"/>
            </p:cNvSpPr>
            <p:nvPr/>
          </p:nvSpPr>
          <p:spPr bwMode="auto">
            <a:xfrm>
              <a:off x="1971645" y="1652568"/>
              <a:ext cx="57150" cy="76200"/>
            </a:xfrm>
            <a:custGeom>
              <a:avLst/>
              <a:gdLst/>
              <a:ahLst/>
              <a:cxnLst>
                <a:cxn ang="0">
                  <a:pos x="18" y="48"/>
                </a:cxn>
                <a:cxn ang="0">
                  <a:pos x="18" y="24"/>
                </a:cxn>
                <a:cxn ang="0">
                  <a:pos x="18" y="0"/>
                </a:cxn>
                <a:cxn ang="0">
                  <a:pos x="18" y="48"/>
                </a:cxn>
                <a:cxn ang="0">
                  <a:pos x="0" y="48"/>
                </a:cxn>
                <a:cxn ang="0">
                  <a:pos x="36" y="48"/>
                </a:cxn>
                <a:cxn ang="0">
                  <a:pos x="0" y="48"/>
                </a:cxn>
                <a:cxn ang="0">
                  <a:pos x="0" y="0"/>
                </a:cxn>
                <a:cxn ang="0">
                  <a:pos x="36" y="0"/>
                </a:cxn>
                <a:cxn ang="0">
                  <a:pos x="0" y="0"/>
                </a:cxn>
              </a:cxnLst>
              <a:rect l="0" t="0" r="r" b="b"/>
              <a:pathLst>
                <a:path w="36" h="48">
                  <a:moveTo>
                    <a:pt x="18" y="48"/>
                  </a:moveTo>
                  <a:lnTo>
                    <a:pt x="18" y="24"/>
                  </a:lnTo>
                  <a:lnTo>
                    <a:pt x="18" y="0"/>
                  </a:lnTo>
                  <a:lnTo>
                    <a:pt x="18" y="48"/>
                  </a:lnTo>
                  <a:close/>
                  <a:moveTo>
                    <a:pt x="0" y="48"/>
                  </a:moveTo>
                  <a:lnTo>
                    <a:pt x="36" y="48"/>
                  </a:lnTo>
                  <a:lnTo>
                    <a:pt x="0" y="48"/>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607" name="Freeform 218"/>
            <p:cNvSpPr>
              <a:spLocks noEditPoints="1"/>
            </p:cNvSpPr>
            <p:nvPr/>
          </p:nvSpPr>
          <p:spPr bwMode="auto">
            <a:xfrm>
              <a:off x="1971645" y="1647806"/>
              <a:ext cx="57150" cy="85725"/>
            </a:xfrm>
            <a:custGeom>
              <a:avLst/>
              <a:gdLst/>
              <a:ahLst/>
              <a:cxnLst>
                <a:cxn ang="0">
                  <a:pos x="15" y="51"/>
                </a:cxn>
                <a:cxn ang="0">
                  <a:pos x="15" y="27"/>
                </a:cxn>
                <a:cxn ang="0">
                  <a:pos x="15" y="3"/>
                </a:cxn>
                <a:cxn ang="0">
                  <a:pos x="21" y="3"/>
                </a:cxn>
                <a:cxn ang="0">
                  <a:pos x="21" y="27"/>
                </a:cxn>
                <a:cxn ang="0">
                  <a:pos x="21" y="51"/>
                </a:cxn>
                <a:cxn ang="0">
                  <a:pos x="15" y="51"/>
                </a:cxn>
                <a:cxn ang="0">
                  <a:pos x="0" y="48"/>
                </a:cxn>
                <a:cxn ang="0">
                  <a:pos x="36" y="48"/>
                </a:cxn>
                <a:cxn ang="0">
                  <a:pos x="36" y="54"/>
                </a:cxn>
                <a:cxn ang="0">
                  <a:pos x="0" y="54"/>
                </a:cxn>
                <a:cxn ang="0">
                  <a:pos x="0" y="48"/>
                </a:cxn>
                <a:cxn ang="0">
                  <a:pos x="0" y="0"/>
                </a:cxn>
                <a:cxn ang="0">
                  <a:pos x="36" y="0"/>
                </a:cxn>
                <a:cxn ang="0">
                  <a:pos x="36" y="6"/>
                </a:cxn>
                <a:cxn ang="0">
                  <a:pos x="0" y="6"/>
                </a:cxn>
                <a:cxn ang="0">
                  <a:pos x="0" y="0"/>
                </a:cxn>
              </a:cxnLst>
              <a:rect l="0" t="0" r="r" b="b"/>
              <a:pathLst>
                <a:path w="36" h="54">
                  <a:moveTo>
                    <a:pt x="15" y="51"/>
                  </a:moveTo>
                  <a:lnTo>
                    <a:pt x="15" y="27"/>
                  </a:lnTo>
                  <a:lnTo>
                    <a:pt x="15" y="3"/>
                  </a:lnTo>
                  <a:lnTo>
                    <a:pt x="21" y="3"/>
                  </a:lnTo>
                  <a:lnTo>
                    <a:pt x="21" y="27"/>
                  </a:lnTo>
                  <a:lnTo>
                    <a:pt x="21" y="51"/>
                  </a:lnTo>
                  <a:lnTo>
                    <a:pt x="15" y="51"/>
                  </a:lnTo>
                  <a:close/>
                  <a:moveTo>
                    <a:pt x="0" y="48"/>
                  </a:moveTo>
                  <a:lnTo>
                    <a:pt x="36" y="48"/>
                  </a:lnTo>
                  <a:lnTo>
                    <a:pt x="36" y="54"/>
                  </a:lnTo>
                  <a:lnTo>
                    <a:pt x="0" y="54"/>
                  </a:lnTo>
                  <a:lnTo>
                    <a:pt x="0" y="48"/>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608" name="Freeform 219"/>
            <p:cNvSpPr>
              <a:spLocks noEditPoints="1"/>
            </p:cNvSpPr>
            <p:nvPr/>
          </p:nvSpPr>
          <p:spPr bwMode="auto">
            <a:xfrm>
              <a:off x="2676495" y="1662093"/>
              <a:ext cx="57150" cy="66675"/>
            </a:xfrm>
            <a:custGeom>
              <a:avLst/>
              <a:gdLst/>
              <a:ahLst/>
              <a:cxnLst>
                <a:cxn ang="0">
                  <a:pos x="18" y="42"/>
                </a:cxn>
                <a:cxn ang="0">
                  <a:pos x="18" y="21"/>
                </a:cxn>
                <a:cxn ang="0">
                  <a:pos x="18" y="0"/>
                </a:cxn>
                <a:cxn ang="0">
                  <a:pos x="18" y="42"/>
                </a:cxn>
                <a:cxn ang="0">
                  <a:pos x="0" y="42"/>
                </a:cxn>
                <a:cxn ang="0">
                  <a:pos x="36" y="42"/>
                </a:cxn>
                <a:cxn ang="0">
                  <a:pos x="0" y="42"/>
                </a:cxn>
                <a:cxn ang="0">
                  <a:pos x="0" y="0"/>
                </a:cxn>
                <a:cxn ang="0">
                  <a:pos x="36" y="0"/>
                </a:cxn>
                <a:cxn ang="0">
                  <a:pos x="0" y="0"/>
                </a:cxn>
              </a:cxnLst>
              <a:rect l="0" t="0" r="r" b="b"/>
              <a:pathLst>
                <a:path w="36" h="42">
                  <a:moveTo>
                    <a:pt x="18" y="42"/>
                  </a:moveTo>
                  <a:lnTo>
                    <a:pt x="18" y="21"/>
                  </a:lnTo>
                  <a:lnTo>
                    <a:pt x="18" y="0"/>
                  </a:lnTo>
                  <a:lnTo>
                    <a:pt x="18" y="42"/>
                  </a:lnTo>
                  <a:close/>
                  <a:moveTo>
                    <a:pt x="0" y="42"/>
                  </a:moveTo>
                  <a:lnTo>
                    <a:pt x="36" y="42"/>
                  </a:lnTo>
                  <a:lnTo>
                    <a:pt x="0" y="42"/>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609" name="Freeform 220"/>
            <p:cNvSpPr>
              <a:spLocks noEditPoints="1"/>
            </p:cNvSpPr>
            <p:nvPr/>
          </p:nvSpPr>
          <p:spPr bwMode="auto">
            <a:xfrm>
              <a:off x="2676495" y="1657331"/>
              <a:ext cx="57150" cy="76200"/>
            </a:xfrm>
            <a:custGeom>
              <a:avLst/>
              <a:gdLst/>
              <a:ahLst/>
              <a:cxnLst>
                <a:cxn ang="0">
                  <a:pos x="15" y="45"/>
                </a:cxn>
                <a:cxn ang="0">
                  <a:pos x="15" y="24"/>
                </a:cxn>
                <a:cxn ang="0">
                  <a:pos x="15" y="3"/>
                </a:cxn>
                <a:cxn ang="0">
                  <a:pos x="21" y="3"/>
                </a:cxn>
                <a:cxn ang="0">
                  <a:pos x="21" y="24"/>
                </a:cxn>
                <a:cxn ang="0">
                  <a:pos x="21" y="45"/>
                </a:cxn>
                <a:cxn ang="0">
                  <a:pos x="15" y="45"/>
                </a:cxn>
                <a:cxn ang="0">
                  <a:pos x="0" y="42"/>
                </a:cxn>
                <a:cxn ang="0">
                  <a:pos x="36" y="42"/>
                </a:cxn>
                <a:cxn ang="0">
                  <a:pos x="36" y="48"/>
                </a:cxn>
                <a:cxn ang="0">
                  <a:pos x="0" y="48"/>
                </a:cxn>
                <a:cxn ang="0">
                  <a:pos x="0" y="42"/>
                </a:cxn>
                <a:cxn ang="0">
                  <a:pos x="0" y="0"/>
                </a:cxn>
                <a:cxn ang="0">
                  <a:pos x="36" y="0"/>
                </a:cxn>
                <a:cxn ang="0">
                  <a:pos x="36" y="6"/>
                </a:cxn>
                <a:cxn ang="0">
                  <a:pos x="0" y="6"/>
                </a:cxn>
                <a:cxn ang="0">
                  <a:pos x="0" y="0"/>
                </a:cxn>
              </a:cxnLst>
              <a:rect l="0" t="0" r="r" b="b"/>
              <a:pathLst>
                <a:path w="36" h="48">
                  <a:moveTo>
                    <a:pt x="15" y="45"/>
                  </a:moveTo>
                  <a:lnTo>
                    <a:pt x="15" y="24"/>
                  </a:lnTo>
                  <a:lnTo>
                    <a:pt x="15" y="3"/>
                  </a:lnTo>
                  <a:lnTo>
                    <a:pt x="21" y="3"/>
                  </a:lnTo>
                  <a:lnTo>
                    <a:pt x="21" y="24"/>
                  </a:lnTo>
                  <a:lnTo>
                    <a:pt x="21" y="45"/>
                  </a:lnTo>
                  <a:lnTo>
                    <a:pt x="15" y="45"/>
                  </a:lnTo>
                  <a:close/>
                  <a:moveTo>
                    <a:pt x="0" y="42"/>
                  </a:moveTo>
                  <a:lnTo>
                    <a:pt x="36" y="42"/>
                  </a:lnTo>
                  <a:lnTo>
                    <a:pt x="36" y="48"/>
                  </a:lnTo>
                  <a:lnTo>
                    <a:pt x="0" y="48"/>
                  </a:lnTo>
                  <a:lnTo>
                    <a:pt x="0" y="42"/>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610" name="Freeform 221"/>
            <p:cNvSpPr>
              <a:spLocks noEditPoints="1"/>
            </p:cNvSpPr>
            <p:nvPr/>
          </p:nvSpPr>
          <p:spPr bwMode="auto">
            <a:xfrm>
              <a:off x="3133695" y="1824018"/>
              <a:ext cx="57150" cy="95250"/>
            </a:xfrm>
            <a:custGeom>
              <a:avLst/>
              <a:gdLst/>
              <a:ahLst/>
              <a:cxnLst>
                <a:cxn ang="0">
                  <a:pos x="18" y="60"/>
                </a:cxn>
                <a:cxn ang="0">
                  <a:pos x="18" y="30"/>
                </a:cxn>
                <a:cxn ang="0">
                  <a:pos x="18" y="0"/>
                </a:cxn>
                <a:cxn ang="0">
                  <a:pos x="18" y="60"/>
                </a:cxn>
                <a:cxn ang="0">
                  <a:pos x="0" y="60"/>
                </a:cxn>
                <a:cxn ang="0">
                  <a:pos x="36" y="60"/>
                </a:cxn>
                <a:cxn ang="0">
                  <a:pos x="0" y="60"/>
                </a:cxn>
                <a:cxn ang="0">
                  <a:pos x="0" y="0"/>
                </a:cxn>
                <a:cxn ang="0">
                  <a:pos x="36" y="0"/>
                </a:cxn>
                <a:cxn ang="0">
                  <a:pos x="0" y="0"/>
                </a:cxn>
              </a:cxnLst>
              <a:rect l="0" t="0" r="r" b="b"/>
              <a:pathLst>
                <a:path w="36" h="60">
                  <a:moveTo>
                    <a:pt x="18" y="60"/>
                  </a:moveTo>
                  <a:lnTo>
                    <a:pt x="18" y="30"/>
                  </a:lnTo>
                  <a:lnTo>
                    <a:pt x="18" y="0"/>
                  </a:lnTo>
                  <a:lnTo>
                    <a:pt x="18" y="60"/>
                  </a:lnTo>
                  <a:close/>
                  <a:moveTo>
                    <a:pt x="0" y="60"/>
                  </a:moveTo>
                  <a:lnTo>
                    <a:pt x="36" y="60"/>
                  </a:lnTo>
                  <a:lnTo>
                    <a:pt x="0" y="60"/>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611" name="Freeform 222"/>
            <p:cNvSpPr>
              <a:spLocks noEditPoints="1"/>
            </p:cNvSpPr>
            <p:nvPr/>
          </p:nvSpPr>
          <p:spPr bwMode="auto">
            <a:xfrm>
              <a:off x="3133695" y="1819256"/>
              <a:ext cx="57150" cy="104775"/>
            </a:xfrm>
            <a:custGeom>
              <a:avLst/>
              <a:gdLst/>
              <a:ahLst/>
              <a:cxnLst>
                <a:cxn ang="0">
                  <a:pos x="15" y="63"/>
                </a:cxn>
                <a:cxn ang="0">
                  <a:pos x="15" y="33"/>
                </a:cxn>
                <a:cxn ang="0">
                  <a:pos x="15" y="3"/>
                </a:cxn>
                <a:cxn ang="0">
                  <a:pos x="21" y="3"/>
                </a:cxn>
                <a:cxn ang="0">
                  <a:pos x="21" y="33"/>
                </a:cxn>
                <a:cxn ang="0">
                  <a:pos x="21" y="63"/>
                </a:cxn>
                <a:cxn ang="0">
                  <a:pos x="15" y="63"/>
                </a:cxn>
                <a:cxn ang="0">
                  <a:pos x="0" y="60"/>
                </a:cxn>
                <a:cxn ang="0">
                  <a:pos x="36" y="60"/>
                </a:cxn>
                <a:cxn ang="0">
                  <a:pos x="36" y="66"/>
                </a:cxn>
                <a:cxn ang="0">
                  <a:pos x="0" y="66"/>
                </a:cxn>
                <a:cxn ang="0">
                  <a:pos x="0" y="60"/>
                </a:cxn>
                <a:cxn ang="0">
                  <a:pos x="0" y="0"/>
                </a:cxn>
                <a:cxn ang="0">
                  <a:pos x="36" y="0"/>
                </a:cxn>
                <a:cxn ang="0">
                  <a:pos x="36" y="6"/>
                </a:cxn>
                <a:cxn ang="0">
                  <a:pos x="0" y="6"/>
                </a:cxn>
                <a:cxn ang="0">
                  <a:pos x="0" y="0"/>
                </a:cxn>
              </a:cxnLst>
              <a:rect l="0" t="0" r="r" b="b"/>
              <a:pathLst>
                <a:path w="36" h="66">
                  <a:moveTo>
                    <a:pt x="15" y="63"/>
                  </a:moveTo>
                  <a:lnTo>
                    <a:pt x="15" y="33"/>
                  </a:lnTo>
                  <a:lnTo>
                    <a:pt x="15" y="3"/>
                  </a:lnTo>
                  <a:lnTo>
                    <a:pt x="21" y="3"/>
                  </a:lnTo>
                  <a:lnTo>
                    <a:pt x="21" y="33"/>
                  </a:lnTo>
                  <a:lnTo>
                    <a:pt x="21" y="63"/>
                  </a:lnTo>
                  <a:lnTo>
                    <a:pt x="15" y="63"/>
                  </a:lnTo>
                  <a:close/>
                  <a:moveTo>
                    <a:pt x="0" y="60"/>
                  </a:moveTo>
                  <a:lnTo>
                    <a:pt x="36" y="60"/>
                  </a:lnTo>
                  <a:lnTo>
                    <a:pt x="36" y="66"/>
                  </a:lnTo>
                  <a:lnTo>
                    <a:pt x="0" y="66"/>
                  </a:lnTo>
                  <a:lnTo>
                    <a:pt x="0" y="60"/>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612" name="Freeform 223"/>
            <p:cNvSpPr>
              <a:spLocks noEditPoints="1"/>
            </p:cNvSpPr>
            <p:nvPr/>
          </p:nvSpPr>
          <p:spPr bwMode="auto">
            <a:xfrm>
              <a:off x="3305145" y="2347893"/>
              <a:ext cx="57150" cy="114300"/>
            </a:xfrm>
            <a:custGeom>
              <a:avLst/>
              <a:gdLst/>
              <a:ahLst/>
              <a:cxnLst>
                <a:cxn ang="0">
                  <a:pos x="18" y="72"/>
                </a:cxn>
                <a:cxn ang="0">
                  <a:pos x="18" y="36"/>
                </a:cxn>
                <a:cxn ang="0">
                  <a:pos x="18" y="0"/>
                </a:cxn>
                <a:cxn ang="0">
                  <a:pos x="18" y="72"/>
                </a:cxn>
                <a:cxn ang="0">
                  <a:pos x="0" y="72"/>
                </a:cxn>
                <a:cxn ang="0">
                  <a:pos x="36" y="72"/>
                </a:cxn>
                <a:cxn ang="0">
                  <a:pos x="0" y="72"/>
                </a:cxn>
                <a:cxn ang="0">
                  <a:pos x="0" y="0"/>
                </a:cxn>
                <a:cxn ang="0">
                  <a:pos x="36" y="0"/>
                </a:cxn>
                <a:cxn ang="0">
                  <a:pos x="0" y="0"/>
                </a:cxn>
              </a:cxnLst>
              <a:rect l="0" t="0" r="r" b="b"/>
              <a:pathLst>
                <a:path w="36" h="72">
                  <a:moveTo>
                    <a:pt x="18" y="72"/>
                  </a:moveTo>
                  <a:lnTo>
                    <a:pt x="18" y="36"/>
                  </a:lnTo>
                  <a:lnTo>
                    <a:pt x="18" y="0"/>
                  </a:lnTo>
                  <a:lnTo>
                    <a:pt x="18" y="72"/>
                  </a:lnTo>
                  <a:close/>
                  <a:moveTo>
                    <a:pt x="0" y="72"/>
                  </a:moveTo>
                  <a:lnTo>
                    <a:pt x="36" y="72"/>
                  </a:lnTo>
                  <a:lnTo>
                    <a:pt x="0" y="72"/>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613" name="Freeform 224"/>
            <p:cNvSpPr>
              <a:spLocks noEditPoints="1"/>
            </p:cNvSpPr>
            <p:nvPr/>
          </p:nvSpPr>
          <p:spPr bwMode="auto">
            <a:xfrm>
              <a:off x="3305145" y="2343131"/>
              <a:ext cx="57150" cy="123825"/>
            </a:xfrm>
            <a:custGeom>
              <a:avLst/>
              <a:gdLst/>
              <a:ahLst/>
              <a:cxnLst>
                <a:cxn ang="0">
                  <a:pos x="15" y="75"/>
                </a:cxn>
                <a:cxn ang="0">
                  <a:pos x="15" y="39"/>
                </a:cxn>
                <a:cxn ang="0">
                  <a:pos x="15" y="3"/>
                </a:cxn>
                <a:cxn ang="0">
                  <a:pos x="21" y="3"/>
                </a:cxn>
                <a:cxn ang="0">
                  <a:pos x="21" y="39"/>
                </a:cxn>
                <a:cxn ang="0">
                  <a:pos x="21" y="75"/>
                </a:cxn>
                <a:cxn ang="0">
                  <a:pos x="15" y="75"/>
                </a:cxn>
                <a:cxn ang="0">
                  <a:pos x="0" y="72"/>
                </a:cxn>
                <a:cxn ang="0">
                  <a:pos x="36" y="72"/>
                </a:cxn>
                <a:cxn ang="0">
                  <a:pos x="36" y="78"/>
                </a:cxn>
                <a:cxn ang="0">
                  <a:pos x="0" y="78"/>
                </a:cxn>
                <a:cxn ang="0">
                  <a:pos x="0" y="72"/>
                </a:cxn>
                <a:cxn ang="0">
                  <a:pos x="0" y="0"/>
                </a:cxn>
                <a:cxn ang="0">
                  <a:pos x="36" y="0"/>
                </a:cxn>
                <a:cxn ang="0">
                  <a:pos x="36" y="6"/>
                </a:cxn>
                <a:cxn ang="0">
                  <a:pos x="0" y="6"/>
                </a:cxn>
                <a:cxn ang="0">
                  <a:pos x="0" y="0"/>
                </a:cxn>
              </a:cxnLst>
              <a:rect l="0" t="0" r="r" b="b"/>
              <a:pathLst>
                <a:path w="36" h="78">
                  <a:moveTo>
                    <a:pt x="15" y="75"/>
                  </a:moveTo>
                  <a:lnTo>
                    <a:pt x="15" y="39"/>
                  </a:lnTo>
                  <a:lnTo>
                    <a:pt x="15" y="3"/>
                  </a:lnTo>
                  <a:lnTo>
                    <a:pt x="21" y="3"/>
                  </a:lnTo>
                  <a:lnTo>
                    <a:pt x="21" y="39"/>
                  </a:lnTo>
                  <a:lnTo>
                    <a:pt x="21" y="75"/>
                  </a:lnTo>
                  <a:lnTo>
                    <a:pt x="15" y="75"/>
                  </a:lnTo>
                  <a:close/>
                  <a:moveTo>
                    <a:pt x="0" y="72"/>
                  </a:moveTo>
                  <a:lnTo>
                    <a:pt x="36" y="72"/>
                  </a:lnTo>
                  <a:lnTo>
                    <a:pt x="36" y="78"/>
                  </a:lnTo>
                  <a:lnTo>
                    <a:pt x="0" y="78"/>
                  </a:lnTo>
                  <a:lnTo>
                    <a:pt x="0" y="72"/>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614" name="Freeform 225"/>
            <p:cNvSpPr>
              <a:spLocks noEditPoints="1"/>
            </p:cNvSpPr>
            <p:nvPr/>
          </p:nvSpPr>
          <p:spPr bwMode="auto">
            <a:xfrm>
              <a:off x="3390870" y="2776518"/>
              <a:ext cx="57150" cy="38100"/>
            </a:xfrm>
            <a:custGeom>
              <a:avLst/>
              <a:gdLst/>
              <a:ahLst/>
              <a:cxnLst>
                <a:cxn ang="0">
                  <a:pos x="18" y="24"/>
                </a:cxn>
                <a:cxn ang="0">
                  <a:pos x="18" y="12"/>
                </a:cxn>
                <a:cxn ang="0">
                  <a:pos x="18" y="0"/>
                </a:cxn>
                <a:cxn ang="0">
                  <a:pos x="18" y="24"/>
                </a:cxn>
                <a:cxn ang="0">
                  <a:pos x="0" y="24"/>
                </a:cxn>
                <a:cxn ang="0">
                  <a:pos x="36" y="24"/>
                </a:cxn>
                <a:cxn ang="0">
                  <a:pos x="0" y="24"/>
                </a:cxn>
                <a:cxn ang="0">
                  <a:pos x="0" y="0"/>
                </a:cxn>
                <a:cxn ang="0">
                  <a:pos x="36" y="0"/>
                </a:cxn>
                <a:cxn ang="0">
                  <a:pos x="0" y="0"/>
                </a:cxn>
              </a:cxnLst>
              <a:rect l="0" t="0" r="r" b="b"/>
              <a:pathLst>
                <a:path w="36" h="24">
                  <a:moveTo>
                    <a:pt x="18" y="24"/>
                  </a:moveTo>
                  <a:lnTo>
                    <a:pt x="18" y="12"/>
                  </a:lnTo>
                  <a:lnTo>
                    <a:pt x="18" y="0"/>
                  </a:lnTo>
                  <a:lnTo>
                    <a:pt x="18" y="24"/>
                  </a:lnTo>
                  <a:close/>
                  <a:moveTo>
                    <a:pt x="0" y="24"/>
                  </a:moveTo>
                  <a:lnTo>
                    <a:pt x="36" y="24"/>
                  </a:lnTo>
                  <a:lnTo>
                    <a:pt x="0" y="24"/>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615" name="Freeform 226"/>
            <p:cNvSpPr>
              <a:spLocks noEditPoints="1"/>
            </p:cNvSpPr>
            <p:nvPr/>
          </p:nvSpPr>
          <p:spPr bwMode="auto">
            <a:xfrm>
              <a:off x="3390870" y="2771756"/>
              <a:ext cx="57150" cy="47625"/>
            </a:xfrm>
            <a:custGeom>
              <a:avLst/>
              <a:gdLst/>
              <a:ahLst/>
              <a:cxnLst>
                <a:cxn ang="0">
                  <a:pos x="15" y="27"/>
                </a:cxn>
                <a:cxn ang="0">
                  <a:pos x="15" y="15"/>
                </a:cxn>
                <a:cxn ang="0">
                  <a:pos x="15" y="3"/>
                </a:cxn>
                <a:cxn ang="0">
                  <a:pos x="21" y="3"/>
                </a:cxn>
                <a:cxn ang="0">
                  <a:pos x="21" y="15"/>
                </a:cxn>
                <a:cxn ang="0">
                  <a:pos x="21" y="27"/>
                </a:cxn>
                <a:cxn ang="0">
                  <a:pos x="15" y="27"/>
                </a:cxn>
                <a:cxn ang="0">
                  <a:pos x="0" y="24"/>
                </a:cxn>
                <a:cxn ang="0">
                  <a:pos x="36" y="24"/>
                </a:cxn>
                <a:cxn ang="0">
                  <a:pos x="36" y="30"/>
                </a:cxn>
                <a:cxn ang="0">
                  <a:pos x="0" y="30"/>
                </a:cxn>
                <a:cxn ang="0">
                  <a:pos x="0" y="24"/>
                </a:cxn>
                <a:cxn ang="0">
                  <a:pos x="0" y="0"/>
                </a:cxn>
                <a:cxn ang="0">
                  <a:pos x="36" y="0"/>
                </a:cxn>
                <a:cxn ang="0">
                  <a:pos x="36" y="6"/>
                </a:cxn>
                <a:cxn ang="0">
                  <a:pos x="0" y="6"/>
                </a:cxn>
                <a:cxn ang="0">
                  <a:pos x="0" y="0"/>
                </a:cxn>
              </a:cxnLst>
              <a:rect l="0" t="0" r="r" b="b"/>
              <a:pathLst>
                <a:path w="36" h="30">
                  <a:moveTo>
                    <a:pt x="15" y="27"/>
                  </a:moveTo>
                  <a:lnTo>
                    <a:pt x="15" y="15"/>
                  </a:lnTo>
                  <a:lnTo>
                    <a:pt x="15" y="3"/>
                  </a:lnTo>
                  <a:lnTo>
                    <a:pt x="21" y="3"/>
                  </a:lnTo>
                  <a:lnTo>
                    <a:pt x="21" y="15"/>
                  </a:lnTo>
                  <a:lnTo>
                    <a:pt x="21" y="27"/>
                  </a:lnTo>
                  <a:lnTo>
                    <a:pt x="15" y="27"/>
                  </a:lnTo>
                  <a:close/>
                  <a:moveTo>
                    <a:pt x="0" y="24"/>
                  </a:moveTo>
                  <a:lnTo>
                    <a:pt x="36" y="24"/>
                  </a:lnTo>
                  <a:lnTo>
                    <a:pt x="36" y="30"/>
                  </a:lnTo>
                  <a:lnTo>
                    <a:pt x="0" y="30"/>
                  </a:lnTo>
                  <a:lnTo>
                    <a:pt x="0" y="24"/>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616" name="Freeform 227"/>
            <p:cNvSpPr>
              <a:spLocks noEditPoints="1"/>
            </p:cNvSpPr>
            <p:nvPr/>
          </p:nvSpPr>
          <p:spPr bwMode="auto">
            <a:xfrm>
              <a:off x="3495645" y="3109893"/>
              <a:ext cx="57150" cy="57150"/>
            </a:xfrm>
            <a:custGeom>
              <a:avLst/>
              <a:gdLst/>
              <a:ahLst/>
              <a:cxnLst>
                <a:cxn ang="0">
                  <a:pos x="18" y="36"/>
                </a:cxn>
                <a:cxn ang="0">
                  <a:pos x="18" y="18"/>
                </a:cxn>
                <a:cxn ang="0">
                  <a:pos x="18" y="0"/>
                </a:cxn>
                <a:cxn ang="0">
                  <a:pos x="18" y="36"/>
                </a:cxn>
                <a:cxn ang="0">
                  <a:pos x="0" y="36"/>
                </a:cxn>
                <a:cxn ang="0">
                  <a:pos x="36" y="36"/>
                </a:cxn>
                <a:cxn ang="0">
                  <a:pos x="0" y="36"/>
                </a:cxn>
                <a:cxn ang="0">
                  <a:pos x="0" y="0"/>
                </a:cxn>
                <a:cxn ang="0">
                  <a:pos x="36" y="0"/>
                </a:cxn>
                <a:cxn ang="0">
                  <a:pos x="0" y="0"/>
                </a:cxn>
              </a:cxnLst>
              <a:rect l="0" t="0" r="r" b="b"/>
              <a:pathLst>
                <a:path w="36" h="36">
                  <a:moveTo>
                    <a:pt x="18" y="36"/>
                  </a:moveTo>
                  <a:lnTo>
                    <a:pt x="18" y="18"/>
                  </a:lnTo>
                  <a:lnTo>
                    <a:pt x="18" y="0"/>
                  </a:lnTo>
                  <a:lnTo>
                    <a:pt x="18" y="36"/>
                  </a:lnTo>
                  <a:close/>
                  <a:moveTo>
                    <a:pt x="0" y="36"/>
                  </a:moveTo>
                  <a:lnTo>
                    <a:pt x="36" y="36"/>
                  </a:lnTo>
                  <a:lnTo>
                    <a:pt x="0" y="36"/>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617" name="Freeform 228"/>
            <p:cNvSpPr>
              <a:spLocks noEditPoints="1"/>
            </p:cNvSpPr>
            <p:nvPr/>
          </p:nvSpPr>
          <p:spPr bwMode="auto">
            <a:xfrm>
              <a:off x="3495645" y="3105131"/>
              <a:ext cx="57150" cy="66675"/>
            </a:xfrm>
            <a:custGeom>
              <a:avLst/>
              <a:gdLst/>
              <a:ahLst/>
              <a:cxnLst>
                <a:cxn ang="0">
                  <a:pos x="15" y="39"/>
                </a:cxn>
                <a:cxn ang="0">
                  <a:pos x="15" y="21"/>
                </a:cxn>
                <a:cxn ang="0">
                  <a:pos x="15" y="3"/>
                </a:cxn>
                <a:cxn ang="0">
                  <a:pos x="21" y="3"/>
                </a:cxn>
                <a:cxn ang="0">
                  <a:pos x="21" y="21"/>
                </a:cxn>
                <a:cxn ang="0">
                  <a:pos x="21" y="39"/>
                </a:cxn>
                <a:cxn ang="0">
                  <a:pos x="15" y="39"/>
                </a:cxn>
                <a:cxn ang="0">
                  <a:pos x="0" y="36"/>
                </a:cxn>
                <a:cxn ang="0">
                  <a:pos x="36" y="36"/>
                </a:cxn>
                <a:cxn ang="0">
                  <a:pos x="36" y="42"/>
                </a:cxn>
                <a:cxn ang="0">
                  <a:pos x="0" y="42"/>
                </a:cxn>
                <a:cxn ang="0">
                  <a:pos x="0" y="36"/>
                </a:cxn>
                <a:cxn ang="0">
                  <a:pos x="0" y="0"/>
                </a:cxn>
                <a:cxn ang="0">
                  <a:pos x="36" y="0"/>
                </a:cxn>
                <a:cxn ang="0">
                  <a:pos x="36" y="6"/>
                </a:cxn>
                <a:cxn ang="0">
                  <a:pos x="0" y="6"/>
                </a:cxn>
                <a:cxn ang="0">
                  <a:pos x="0" y="0"/>
                </a:cxn>
              </a:cxnLst>
              <a:rect l="0" t="0" r="r" b="b"/>
              <a:pathLst>
                <a:path w="36" h="42">
                  <a:moveTo>
                    <a:pt x="15" y="39"/>
                  </a:moveTo>
                  <a:lnTo>
                    <a:pt x="15" y="21"/>
                  </a:lnTo>
                  <a:lnTo>
                    <a:pt x="15" y="3"/>
                  </a:lnTo>
                  <a:lnTo>
                    <a:pt x="21" y="3"/>
                  </a:lnTo>
                  <a:lnTo>
                    <a:pt x="21" y="21"/>
                  </a:lnTo>
                  <a:lnTo>
                    <a:pt x="21" y="39"/>
                  </a:lnTo>
                  <a:lnTo>
                    <a:pt x="15" y="39"/>
                  </a:lnTo>
                  <a:close/>
                  <a:moveTo>
                    <a:pt x="0" y="36"/>
                  </a:moveTo>
                  <a:lnTo>
                    <a:pt x="36" y="36"/>
                  </a:lnTo>
                  <a:lnTo>
                    <a:pt x="36" y="42"/>
                  </a:lnTo>
                  <a:lnTo>
                    <a:pt x="0" y="42"/>
                  </a:lnTo>
                  <a:lnTo>
                    <a:pt x="0" y="36"/>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618" name="Freeform 229"/>
            <p:cNvSpPr>
              <a:spLocks/>
            </p:cNvSpPr>
            <p:nvPr/>
          </p:nvSpPr>
          <p:spPr bwMode="auto">
            <a:xfrm>
              <a:off x="900083" y="1633518"/>
              <a:ext cx="2619375" cy="1509713"/>
            </a:xfrm>
            <a:custGeom>
              <a:avLst/>
              <a:gdLst/>
              <a:ahLst/>
              <a:cxnLst>
                <a:cxn ang="0">
                  <a:pos x="239" y="858"/>
                </a:cxn>
                <a:cxn ang="0">
                  <a:pos x="720" y="600"/>
                </a:cxn>
                <a:cxn ang="0">
                  <a:pos x="1197" y="349"/>
                </a:cxn>
                <a:cxn ang="0">
                  <a:pos x="1637" y="147"/>
                </a:cxn>
                <a:cxn ang="0">
                  <a:pos x="1836" y="78"/>
                </a:cxn>
                <a:cxn ang="0">
                  <a:pos x="2187" y="9"/>
                </a:cxn>
                <a:cxn ang="0">
                  <a:pos x="2496" y="6"/>
                </a:cxn>
                <a:cxn ang="0">
                  <a:pos x="2771" y="41"/>
                </a:cxn>
                <a:cxn ang="0">
                  <a:pos x="3141" y="104"/>
                </a:cxn>
                <a:cxn ang="0">
                  <a:pos x="3359" y="149"/>
                </a:cxn>
                <a:cxn ang="0">
                  <a:pos x="3552" y="214"/>
                </a:cxn>
                <a:cxn ang="0">
                  <a:pos x="3718" y="316"/>
                </a:cxn>
                <a:cxn ang="0">
                  <a:pos x="3789" y="385"/>
                </a:cxn>
                <a:cxn ang="0">
                  <a:pos x="3850" y="472"/>
                </a:cxn>
                <a:cxn ang="0">
                  <a:pos x="3901" y="576"/>
                </a:cxn>
                <a:cxn ang="0">
                  <a:pos x="3977" y="817"/>
                </a:cxn>
                <a:cxn ang="0">
                  <a:pos x="4033" y="1069"/>
                </a:cxn>
                <a:cxn ang="0">
                  <a:pos x="4086" y="1290"/>
                </a:cxn>
                <a:cxn ang="0">
                  <a:pos x="4133" y="1473"/>
                </a:cxn>
                <a:cxn ang="0">
                  <a:pos x="4200" y="1791"/>
                </a:cxn>
                <a:cxn ang="0">
                  <a:pos x="4276" y="2093"/>
                </a:cxn>
                <a:cxn ang="0">
                  <a:pos x="4401" y="2526"/>
                </a:cxn>
                <a:cxn ang="0">
                  <a:pos x="4386" y="2531"/>
                </a:cxn>
                <a:cxn ang="0">
                  <a:pos x="4261" y="2098"/>
                </a:cxn>
                <a:cxn ang="0">
                  <a:pos x="4185" y="1794"/>
                </a:cxn>
                <a:cxn ang="0">
                  <a:pos x="4118" y="1476"/>
                </a:cxn>
                <a:cxn ang="0">
                  <a:pos x="4071" y="1294"/>
                </a:cxn>
                <a:cxn ang="0">
                  <a:pos x="4018" y="1072"/>
                </a:cxn>
                <a:cxn ang="0">
                  <a:pos x="3962" y="822"/>
                </a:cxn>
                <a:cxn ang="0">
                  <a:pos x="3886" y="583"/>
                </a:cxn>
                <a:cxn ang="0">
                  <a:pos x="3837" y="481"/>
                </a:cxn>
                <a:cxn ang="0">
                  <a:pos x="3778" y="396"/>
                </a:cxn>
                <a:cxn ang="0">
                  <a:pos x="3709" y="329"/>
                </a:cxn>
                <a:cxn ang="0">
                  <a:pos x="3547" y="229"/>
                </a:cxn>
                <a:cxn ang="0">
                  <a:pos x="3356" y="164"/>
                </a:cxn>
                <a:cxn ang="0">
                  <a:pos x="3138" y="119"/>
                </a:cxn>
                <a:cxn ang="0">
                  <a:pos x="2768" y="56"/>
                </a:cxn>
                <a:cxn ang="0">
                  <a:pos x="2495" y="22"/>
                </a:cxn>
                <a:cxn ang="0">
                  <a:pos x="2190" y="24"/>
                </a:cxn>
                <a:cxn ang="0">
                  <a:pos x="1841" y="93"/>
                </a:cxn>
                <a:cxn ang="0">
                  <a:pos x="1644" y="162"/>
                </a:cxn>
                <a:cxn ang="0">
                  <a:pos x="1204" y="364"/>
                </a:cxn>
                <a:cxn ang="0">
                  <a:pos x="727" y="614"/>
                </a:cxn>
                <a:cxn ang="0">
                  <a:pos x="246" y="873"/>
                </a:cxn>
                <a:cxn ang="0">
                  <a:pos x="2" y="987"/>
                </a:cxn>
              </a:cxnLst>
              <a:rect l="0" t="0" r="r" b="b"/>
              <a:pathLst>
                <a:path w="4402" h="2537">
                  <a:moveTo>
                    <a:pt x="6" y="976"/>
                  </a:moveTo>
                  <a:lnTo>
                    <a:pt x="239" y="858"/>
                  </a:lnTo>
                  <a:lnTo>
                    <a:pt x="479" y="731"/>
                  </a:lnTo>
                  <a:lnTo>
                    <a:pt x="720" y="600"/>
                  </a:lnTo>
                  <a:lnTo>
                    <a:pt x="961" y="471"/>
                  </a:lnTo>
                  <a:lnTo>
                    <a:pt x="1197" y="349"/>
                  </a:lnTo>
                  <a:lnTo>
                    <a:pt x="1423" y="239"/>
                  </a:lnTo>
                  <a:lnTo>
                    <a:pt x="1637" y="147"/>
                  </a:lnTo>
                  <a:lnTo>
                    <a:pt x="1739" y="109"/>
                  </a:lnTo>
                  <a:lnTo>
                    <a:pt x="1836" y="78"/>
                  </a:lnTo>
                  <a:lnTo>
                    <a:pt x="2018" y="33"/>
                  </a:lnTo>
                  <a:lnTo>
                    <a:pt x="2187" y="9"/>
                  </a:lnTo>
                  <a:lnTo>
                    <a:pt x="2346" y="0"/>
                  </a:lnTo>
                  <a:lnTo>
                    <a:pt x="2496" y="6"/>
                  </a:lnTo>
                  <a:lnTo>
                    <a:pt x="2636" y="21"/>
                  </a:lnTo>
                  <a:lnTo>
                    <a:pt x="2771" y="41"/>
                  </a:lnTo>
                  <a:lnTo>
                    <a:pt x="3022" y="85"/>
                  </a:lnTo>
                  <a:lnTo>
                    <a:pt x="3141" y="104"/>
                  </a:lnTo>
                  <a:lnTo>
                    <a:pt x="3253" y="125"/>
                  </a:lnTo>
                  <a:lnTo>
                    <a:pt x="3359" y="149"/>
                  </a:lnTo>
                  <a:lnTo>
                    <a:pt x="3460" y="178"/>
                  </a:lnTo>
                  <a:lnTo>
                    <a:pt x="3552" y="214"/>
                  </a:lnTo>
                  <a:lnTo>
                    <a:pt x="3639" y="259"/>
                  </a:lnTo>
                  <a:lnTo>
                    <a:pt x="3718" y="316"/>
                  </a:lnTo>
                  <a:cubicBezTo>
                    <a:pt x="3718" y="316"/>
                    <a:pt x="3719" y="316"/>
                    <a:pt x="3719" y="317"/>
                  </a:cubicBezTo>
                  <a:lnTo>
                    <a:pt x="3789" y="385"/>
                  </a:lnTo>
                  <a:cubicBezTo>
                    <a:pt x="3789" y="385"/>
                    <a:pt x="3790" y="385"/>
                    <a:pt x="3790" y="386"/>
                  </a:cubicBezTo>
                  <a:lnTo>
                    <a:pt x="3850" y="472"/>
                  </a:lnTo>
                  <a:cubicBezTo>
                    <a:pt x="3850" y="472"/>
                    <a:pt x="3850" y="473"/>
                    <a:pt x="3851" y="473"/>
                  </a:cubicBezTo>
                  <a:lnTo>
                    <a:pt x="3901" y="576"/>
                  </a:lnTo>
                  <a:lnTo>
                    <a:pt x="3942" y="693"/>
                  </a:lnTo>
                  <a:lnTo>
                    <a:pt x="3977" y="817"/>
                  </a:lnTo>
                  <a:lnTo>
                    <a:pt x="4007" y="945"/>
                  </a:lnTo>
                  <a:lnTo>
                    <a:pt x="4033" y="1069"/>
                  </a:lnTo>
                  <a:lnTo>
                    <a:pt x="4059" y="1186"/>
                  </a:lnTo>
                  <a:lnTo>
                    <a:pt x="4086" y="1290"/>
                  </a:lnTo>
                  <a:lnTo>
                    <a:pt x="4111" y="1384"/>
                  </a:lnTo>
                  <a:lnTo>
                    <a:pt x="4133" y="1473"/>
                  </a:lnTo>
                  <a:lnTo>
                    <a:pt x="4168" y="1637"/>
                  </a:lnTo>
                  <a:lnTo>
                    <a:pt x="4200" y="1791"/>
                  </a:lnTo>
                  <a:lnTo>
                    <a:pt x="4235" y="1943"/>
                  </a:lnTo>
                  <a:lnTo>
                    <a:pt x="4276" y="2093"/>
                  </a:lnTo>
                  <a:lnTo>
                    <a:pt x="4317" y="2239"/>
                  </a:lnTo>
                  <a:lnTo>
                    <a:pt x="4401" y="2526"/>
                  </a:lnTo>
                  <a:cubicBezTo>
                    <a:pt x="4402" y="2530"/>
                    <a:pt x="4400" y="2535"/>
                    <a:pt x="4396" y="2536"/>
                  </a:cubicBezTo>
                  <a:cubicBezTo>
                    <a:pt x="4391" y="2537"/>
                    <a:pt x="4387" y="2535"/>
                    <a:pt x="4386" y="2531"/>
                  </a:cubicBezTo>
                  <a:lnTo>
                    <a:pt x="4302" y="2244"/>
                  </a:lnTo>
                  <a:lnTo>
                    <a:pt x="4261" y="2098"/>
                  </a:lnTo>
                  <a:lnTo>
                    <a:pt x="4220" y="1946"/>
                  </a:lnTo>
                  <a:lnTo>
                    <a:pt x="4185" y="1794"/>
                  </a:lnTo>
                  <a:lnTo>
                    <a:pt x="4153" y="1640"/>
                  </a:lnTo>
                  <a:lnTo>
                    <a:pt x="4118" y="1476"/>
                  </a:lnTo>
                  <a:lnTo>
                    <a:pt x="4096" y="1389"/>
                  </a:lnTo>
                  <a:lnTo>
                    <a:pt x="4071" y="1294"/>
                  </a:lnTo>
                  <a:lnTo>
                    <a:pt x="4044" y="1189"/>
                  </a:lnTo>
                  <a:lnTo>
                    <a:pt x="4018" y="1072"/>
                  </a:lnTo>
                  <a:lnTo>
                    <a:pt x="3992" y="948"/>
                  </a:lnTo>
                  <a:lnTo>
                    <a:pt x="3962" y="822"/>
                  </a:lnTo>
                  <a:lnTo>
                    <a:pt x="3927" y="698"/>
                  </a:lnTo>
                  <a:lnTo>
                    <a:pt x="3886" y="583"/>
                  </a:lnTo>
                  <a:lnTo>
                    <a:pt x="3836" y="480"/>
                  </a:lnTo>
                  <a:lnTo>
                    <a:pt x="3837" y="481"/>
                  </a:lnTo>
                  <a:lnTo>
                    <a:pt x="3777" y="395"/>
                  </a:lnTo>
                  <a:lnTo>
                    <a:pt x="3778" y="396"/>
                  </a:lnTo>
                  <a:lnTo>
                    <a:pt x="3708" y="328"/>
                  </a:lnTo>
                  <a:lnTo>
                    <a:pt x="3709" y="329"/>
                  </a:lnTo>
                  <a:lnTo>
                    <a:pt x="3632" y="274"/>
                  </a:lnTo>
                  <a:lnTo>
                    <a:pt x="3547" y="229"/>
                  </a:lnTo>
                  <a:lnTo>
                    <a:pt x="3455" y="193"/>
                  </a:lnTo>
                  <a:lnTo>
                    <a:pt x="3356" y="164"/>
                  </a:lnTo>
                  <a:lnTo>
                    <a:pt x="3250" y="140"/>
                  </a:lnTo>
                  <a:lnTo>
                    <a:pt x="3138" y="119"/>
                  </a:lnTo>
                  <a:lnTo>
                    <a:pt x="3019" y="100"/>
                  </a:lnTo>
                  <a:lnTo>
                    <a:pt x="2768" y="56"/>
                  </a:lnTo>
                  <a:lnTo>
                    <a:pt x="2635" y="36"/>
                  </a:lnTo>
                  <a:lnTo>
                    <a:pt x="2495" y="22"/>
                  </a:lnTo>
                  <a:lnTo>
                    <a:pt x="2347" y="16"/>
                  </a:lnTo>
                  <a:lnTo>
                    <a:pt x="2190" y="24"/>
                  </a:lnTo>
                  <a:lnTo>
                    <a:pt x="2021" y="48"/>
                  </a:lnTo>
                  <a:lnTo>
                    <a:pt x="1841" y="93"/>
                  </a:lnTo>
                  <a:lnTo>
                    <a:pt x="1744" y="124"/>
                  </a:lnTo>
                  <a:lnTo>
                    <a:pt x="1644" y="162"/>
                  </a:lnTo>
                  <a:lnTo>
                    <a:pt x="1430" y="254"/>
                  </a:lnTo>
                  <a:lnTo>
                    <a:pt x="1204" y="364"/>
                  </a:lnTo>
                  <a:lnTo>
                    <a:pt x="968" y="486"/>
                  </a:lnTo>
                  <a:lnTo>
                    <a:pt x="727" y="614"/>
                  </a:lnTo>
                  <a:lnTo>
                    <a:pt x="486" y="746"/>
                  </a:lnTo>
                  <a:lnTo>
                    <a:pt x="246" y="873"/>
                  </a:lnTo>
                  <a:lnTo>
                    <a:pt x="13" y="991"/>
                  </a:lnTo>
                  <a:cubicBezTo>
                    <a:pt x="9" y="993"/>
                    <a:pt x="4" y="991"/>
                    <a:pt x="2" y="987"/>
                  </a:cubicBezTo>
                  <a:cubicBezTo>
                    <a:pt x="0" y="983"/>
                    <a:pt x="2" y="978"/>
                    <a:pt x="6" y="976"/>
                  </a:cubicBez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619" name="Rectangle 230"/>
            <p:cNvSpPr>
              <a:spLocks noChangeArrowheads="1"/>
            </p:cNvSpPr>
            <p:nvPr/>
          </p:nvSpPr>
          <p:spPr bwMode="auto">
            <a:xfrm>
              <a:off x="847695" y="2157393"/>
              <a:ext cx="114300" cy="114300"/>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620" name="Freeform 231"/>
            <p:cNvSpPr>
              <a:spLocks noEditPoints="1"/>
            </p:cNvSpPr>
            <p:nvPr/>
          </p:nvSpPr>
          <p:spPr bwMode="auto">
            <a:xfrm>
              <a:off x="842933" y="2152631"/>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621" name="Rectangle 232"/>
            <p:cNvSpPr>
              <a:spLocks noChangeArrowheads="1"/>
            </p:cNvSpPr>
            <p:nvPr/>
          </p:nvSpPr>
          <p:spPr bwMode="auto">
            <a:xfrm>
              <a:off x="1933545" y="1623993"/>
              <a:ext cx="114300" cy="114300"/>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622" name="Freeform 233"/>
            <p:cNvSpPr>
              <a:spLocks noEditPoints="1"/>
            </p:cNvSpPr>
            <p:nvPr/>
          </p:nvSpPr>
          <p:spPr bwMode="auto">
            <a:xfrm>
              <a:off x="1928783" y="1619231"/>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623" name="Rectangle 234"/>
            <p:cNvSpPr>
              <a:spLocks noChangeArrowheads="1"/>
            </p:cNvSpPr>
            <p:nvPr/>
          </p:nvSpPr>
          <p:spPr bwMode="auto">
            <a:xfrm>
              <a:off x="2638395" y="1633518"/>
              <a:ext cx="114300" cy="114300"/>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624" name="Freeform 235"/>
            <p:cNvSpPr>
              <a:spLocks noEditPoints="1"/>
            </p:cNvSpPr>
            <p:nvPr/>
          </p:nvSpPr>
          <p:spPr bwMode="auto">
            <a:xfrm>
              <a:off x="2633633" y="1628756"/>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625" name="Rectangle 236"/>
            <p:cNvSpPr>
              <a:spLocks noChangeArrowheads="1"/>
            </p:cNvSpPr>
            <p:nvPr/>
          </p:nvSpPr>
          <p:spPr bwMode="auto">
            <a:xfrm>
              <a:off x="3095595" y="1804968"/>
              <a:ext cx="114300" cy="114300"/>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626" name="Freeform 237"/>
            <p:cNvSpPr>
              <a:spLocks noEditPoints="1"/>
            </p:cNvSpPr>
            <p:nvPr/>
          </p:nvSpPr>
          <p:spPr bwMode="auto">
            <a:xfrm>
              <a:off x="3090833" y="1800206"/>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627" name="Rectangle 238"/>
            <p:cNvSpPr>
              <a:spLocks noChangeArrowheads="1"/>
            </p:cNvSpPr>
            <p:nvPr/>
          </p:nvSpPr>
          <p:spPr bwMode="auto">
            <a:xfrm>
              <a:off x="3276570" y="2338368"/>
              <a:ext cx="114300" cy="114300"/>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628" name="Freeform 239"/>
            <p:cNvSpPr>
              <a:spLocks noEditPoints="1"/>
            </p:cNvSpPr>
            <p:nvPr/>
          </p:nvSpPr>
          <p:spPr bwMode="auto">
            <a:xfrm>
              <a:off x="3271808" y="2333606"/>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629" name="Rectangle 240"/>
            <p:cNvSpPr>
              <a:spLocks noChangeArrowheads="1"/>
            </p:cNvSpPr>
            <p:nvPr/>
          </p:nvSpPr>
          <p:spPr bwMode="auto">
            <a:xfrm>
              <a:off x="3362295" y="2728893"/>
              <a:ext cx="114300" cy="114300"/>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630" name="Freeform 241"/>
            <p:cNvSpPr>
              <a:spLocks noEditPoints="1"/>
            </p:cNvSpPr>
            <p:nvPr/>
          </p:nvSpPr>
          <p:spPr bwMode="auto">
            <a:xfrm>
              <a:off x="3357533" y="2724131"/>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631" name="Rectangle 242"/>
            <p:cNvSpPr>
              <a:spLocks noChangeArrowheads="1"/>
            </p:cNvSpPr>
            <p:nvPr/>
          </p:nvSpPr>
          <p:spPr bwMode="auto">
            <a:xfrm>
              <a:off x="3457545" y="3081318"/>
              <a:ext cx="114300" cy="114300"/>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632" name="Freeform 243"/>
            <p:cNvSpPr>
              <a:spLocks noEditPoints="1"/>
            </p:cNvSpPr>
            <p:nvPr/>
          </p:nvSpPr>
          <p:spPr bwMode="auto">
            <a:xfrm>
              <a:off x="3452783" y="3076556"/>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633" name="Freeform 244"/>
            <p:cNvSpPr>
              <a:spLocks noEditPoints="1"/>
            </p:cNvSpPr>
            <p:nvPr/>
          </p:nvSpPr>
          <p:spPr bwMode="auto">
            <a:xfrm>
              <a:off x="876270" y="823893"/>
              <a:ext cx="57150" cy="180975"/>
            </a:xfrm>
            <a:custGeom>
              <a:avLst/>
              <a:gdLst/>
              <a:ahLst/>
              <a:cxnLst>
                <a:cxn ang="0">
                  <a:pos x="18" y="114"/>
                </a:cxn>
                <a:cxn ang="0">
                  <a:pos x="18" y="57"/>
                </a:cxn>
                <a:cxn ang="0">
                  <a:pos x="18" y="0"/>
                </a:cxn>
                <a:cxn ang="0">
                  <a:pos x="18" y="114"/>
                </a:cxn>
                <a:cxn ang="0">
                  <a:pos x="0" y="114"/>
                </a:cxn>
                <a:cxn ang="0">
                  <a:pos x="36" y="114"/>
                </a:cxn>
                <a:cxn ang="0">
                  <a:pos x="0" y="114"/>
                </a:cxn>
                <a:cxn ang="0">
                  <a:pos x="0" y="0"/>
                </a:cxn>
                <a:cxn ang="0">
                  <a:pos x="36" y="0"/>
                </a:cxn>
                <a:cxn ang="0">
                  <a:pos x="0" y="0"/>
                </a:cxn>
              </a:cxnLst>
              <a:rect l="0" t="0" r="r" b="b"/>
              <a:pathLst>
                <a:path w="36" h="114">
                  <a:moveTo>
                    <a:pt x="18" y="114"/>
                  </a:moveTo>
                  <a:lnTo>
                    <a:pt x="18" y="57"/>
                  </a:lnTo>
                  <a:lnTo>
                    <a:pt x="18" y="0"/>
                  </a:lnTo>
                  <a:lnTo>
                    <a:pt x="18" y="114"/>
                  </a:lnTo>
                  <a:close/>
                  <a:moveTo>
                    <a:pt x="0" y="114"/>
                  </a:moveTo>
                  <a:lnTo>
                    <a:pt x="36" y="114"/>
                  </a:lnTo>
                  <a:lnTo>
                    <a:pt x="0" y="114"/>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634" name="Freeform 245"/>
            <p:cNvSpPr>
              <a:spLocks noEditPoints="1"/>
            </p:cNvSpPr>
            <p:nvPr/>
          </p:nvSpPr>
          <p:spPr bwMode="auto">
            <a:xfrm>
              <a:off x="876270" y="819131"/>
              <a:ext cx="57150" cy="190500"/>
            </a:xfrm>
            <a:custGeom>
              <a:avLst/>
              <a:gdLst/>
              <a:ahLst/>
              <a:cxnLst>
                <a:cxn ang="0">
                  <a:pos x="15" y="117"/>
                </a:cxn>
                <a:cxn ang="0">
                  <a:pos x="15" y="60"/>
                </a:cxn>
                <a:cxn ang="0">
                  <a:pos x="15" y="3"/>
                </a:cxn>
                <a:cxn ang="0">
                  <a:pos x="21" y="3"/>
                </a:cxn>
                <a:cxn ang="0">
                  <a:pos x="21" y="60"/>
                </a:cxn>
                <a:cxn ang="0">
                  <a:pos x="21" y="117"/>
                </a:cxn>
                <a:cxn ang="0">
                  <a:pos x="15" y="117"/>
                </a:cxn>
                <a:cxn ang="0">
                  <a:pos x="0" y="114"/>
                </a:cxn>
                <a:cxn ang="0">
                  <a:pos x="36" y="114"/>
                </a:cxn>
                <a:cxn ang="0">
                  <a:pos x="36" y="120"/>
                </a:cxn>
                <a:cxn ang="0">
                  <a:pos x="0" y="120"/>
                </a:cxn>
                <a:cxn ang="0">
                  <a:pos x="0" y="114"/>
                </a:cxn>
                <a:cxn ang="0">
                  <a:pos x="0" y="0"/>
                </a:cxn>
                <a:cxn ang="0">
                  <a:pos x="36" y="0"/>
                </a:cxn>
                <a:cxn ang="0">
                  <a:pos x="36" y="6"/>
                </a:cxn>
                <a:cxn ang="0">
                  <a:pos x="0" y="6"/>
                </a:cxn>
                <a:cxn ang="0">
                  <a:pos x="0" y="0"/>
                </a:cxn>
              </a:cxnLst>
              <a:rect l="0" t="0" r="r" b="b"/>
              <a:pathLst>
                <a:path w="36" h="120">
                  <a:moveTo>
                    <a:pt x="15" y="117"/>
                  </a:moveTo>
                  <a:lnTo>
                    <a:pt x="15" y="60"/>
                  </a:lnTo>
                  <a:lnTo>
                    <a:pt x="15" y="3"/>
                  </a:lnTo>
                  <a:lnTo>
                    <a:pt x="21" y="3"/>
                  </a:lnTo>
                  <a:lnTo>
                    <a:pt x="21" y="60"/>
                  </a:lnTo>
                  <a:lnTo>
                    <a:pt x="21" y="117"/>
                  </a:lnTo>
                  <a:lnTo>
                    <a:pt x="15" y="117"/>
                  </a:lnTo>
                  <a:close/>
                  <a:moveTo>
                    <a:pt x="0" y="114"/>
                  </a:moveTo>
                  <a:lnTo>
                    <a:pt x="36" y="114"/>
                  </a:lnTo>
                  <a:lnTo>
                    <a:pt x="36" y="120"/>
                  </a:lnTo>
                  <a:lnTo>
                    <a:pt x="0" y="120"/>
                  </a:lnTo>
                  <a:lnTo>
                    <a:pt x="0" y="114"/>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635" name="Freeform 246"/>
            <p:cNvSpPr>
              <a:spLocks noEditPoints="1"/>
            </p:cNvSpPr>
            <p:nvPr/>
          </p:nvSpPr>
          <p:spPr bwMode="auto">
            <a:xfrm>
              <a:off x="1971645" y="1576368"/>
              <a:ext cx="57150" cy="9525"/>
            </a:xfrm>
            <a:custGeom>
              <a:avLst/>
              <a:gdLst/>
              <a:ahLst/>
              <a:cxnLst>
                <a:cxn ang="0">
                  <a:pos x="18" y="6"/>
                </a:cxn>
                <a:cxn ang="0">
                  <a:pos x="18" y="3"/>
                </a:cxn>
                <a:cxn ang="0">
                  <a:pos x="18" y="0"/>
                </a:cxn>
                <a:cxn ang="0">
                  <a:pos x="18" y="6"/>
                </a:cxn>
                <a:cxn ang="0">
                  <a:pos x="0" y="6"/>
                </a:cxn>
                <a:cxn ang="0">
                  <a:pos x="36" y="6"/>
                </a:cxn>
                <a:cxn ang="0">
                  <a:pos x="0" y="6"/>
                </a:cxn>
                <a:cxn ang="0">
                  <a:pos x="0" y="0"/>
                </a:cxn>
                <a:cxn ang="0">
                  <a:pos x="36" y="0"/>
                </a:cxn>
                <a:cxn ang="0">
                  <a:pos x="0" y="0"/>
                </a:cxn>
              </a:cxnLst>
              <a:rect l="0" t="0" r="r" b="b"/>
              <a:pathLst>
                <a:path w="36" h="6">
                  <a:moveTo>
                    <a:pt x="18" y="6"/>
                  </a:moveTo>
                  <a:lnTo>
                    <a:pt x="18" y="3"/>
                  </a:lnTo>
                  <a:lnTo>
                    <a:pt x="18" y="0"/>
                  </a:lnTo>
                  <a:lnTo>
                    <a:pt x="18" y="6"/>
                  </a:lnTo>
                  <a:close/>
                  <a:moveTo>
                    <a:pt x="0" y="6"/>
                  </a:moveTo>
                  <a:lnTo>
                    <a:pt x="36" y="6"/>
                  </a:lnTo>
                  <a:lnTo>
                    <a:pt x="0" y="6"/>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636" name="Freeform 247"/>
            <p:cNvSpPr>
              <a:spLocks noEditPoints="1"/>
            </p:cNvSpPr>
            <p:nvPr/>
          </p:nvSpPr>
          <p:spPr bwMode="auto">
            <a:xfrm>
              <a:off x="1971645" y="1571606"/>
              <a:ext cx="57150" cy="19050"/>
            </a:xfrm>
            <a:custGeom>
              <a:avLst/>
              <a:gdLst/>
              <a:ahLst/>
              <a:cxnLst>
                <a:cxn ang="0">
                  <a:pos x="15" y="9"/>
                </a:cxn>
                <a:cxn ang="0">
                  <a:pos x="15" y="6"/>
                </a:cxn>
                <a:cxn ang="0">
                  <a:pos x="15" y="3"/>
                </a:cxn>
                <a:cxn ang="0">
                  <a:pos x="21" y="3"/>
                </a:cxn>
                <a:cxn ang="0">
                  <a:pos x="21" y="6"/>
                </a:cxn>
                <a:cxn ang="0">
                  <a:pos x="21" y="9"/>
                </a:cxn>
                <a:cxn ang="0">
                  <a:pos x="15" y="9"/>
                </a:cxn>
                <a:cxn ang="0">
                  <a:pos x="0" y="6"/>
                </a:cxn>
                <a:cxn ang="0">
                  <a:pos x="36" y="6"/>
                </a:cxn>
                <a:cxn ang="0">
                  <a:pos x="36" y="12"/>
                </a:cxn>
                <a:cxn ang="0">
                  <a:pos x="0" y="12"/>
                </a:cxn>
                <a:cxn ang="0">
                  <a:pos x="0" y="6"/>
                </a:cxn>
                <a:cxn ang="0">
                  <a:pos x="0" y="0"/>
                </a:cxn>
                <a:cxn ang="0">
                  <a:pos x="36" y="0"/>
                </a:cxn>
                <a:cxn ang="0">
                  <a:pos x="36" y="6"/>
                </a:cxn>
                <a:cxn ang="0">
                  <a:pos x="0" y="6"/>
                </a:cxn>
                <a:cxn ang="0">
                  <a:pos x="0" y="0"/>
                </a:cxn>
              </a:cxnLst>
              <a:rect l="0" t="0" r="r" b="b"/>
              <a:pathLst>
                <a:path w="36" h="12">
                  <a:moveTo>
                    <a:pt x="15" y="9"/>
                  </a:moveTo>
                  <a:lnTo>
                    <a:pt x="15" y="6"/>
                  </a:lnTo>
                  <a:lnTo>
                    <a:pt x="15" y="3"/>
                  </a:lnTo>
                  <a:lnTo>
                    <a:pt x="21" y="3"/>
                  </a:lnTo>
                  <a:lnTo>
                    <a:pt x="21" y="6"/>
                  </a:lnTo>
                  <a:lnTo>
                    <a:pt x="21" y="9"/>
                  </a:lnTo>
                  <a:lnTo>
                    <a:pt x="15" y="9"/>
                  </a:lnTo>
                  <a:close/>
                  <a:moveTo>
                    <a:pt x="0" y="6"/>
                  </a:moveTo>
                  <a:lnTo>
                    <a:pt x="36" y="6"/>
                  </a:lnTo>
                  <a:lnTo>
                    <a:pt x="36" y="12"/>
                  </a:lnTo>
                  <a:lnTo>
                    <a:pt x="0" y="12"/>
                  </a:lnTo>
                  <a:lnTo>
                    <a:pt x="0" y="6"/>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637" name="Freeform 248"/>
            <p:cNvSpPr>
              <a:spLocks noEditPoints="1"/>
            </p:cNvSpPr>
            <p:nvPr/>
          </p:nvSpPr>
          <p:spPr bwMode="auto">
            <a:xfrm>
              <a:off x="2676495" y="2338368"/>
              <a:ext cx="57150" cy="1588"/>
            </a:xfrm>
            <a:custGeom>
              <a:avLst/>
              <a:gdLst/>
              <a:ahLst/>
              <a:cxnLst>
                <a:cxn ang="0">
                  <a:pos x="18" y="0"/>
                </a:cxn>
                <a:cxn ang="0">
                  <a:pos x="18" y="0"/>
                </a:cxn>
                <a:cxn ang="0">
                  <a:pos x="18" y="0"/>
                </a:cxn>
                <a:cxn ang="0">
                  <a:pos x="0" y="0"/>
                </a:cxn>
                <a:cxn ang="0">
                  <a:pos x="36" y="0"/>
                </a:cxn>
                <a:cxn ang="0">
                  <a:pos x="0" y="0"/>
                </a:cxn>
                <a:cxn ang="0">
                  <a:pos x="36" y="0"/>
                </a:cxn>
              </a:cxnLst>
              <a:rect l="0" t="0" r="r" b="b"/>
              <a:pathLst>
                <a:path w="36">
                  <a:moveTo>
                    <a:pt x="18" y="0"/>
                  </a:moveTo>
                  <a:lnTo>
                    <a:pt x="18" y="0"/>
                  </a:lnTo>
                  <a:lnTo>
                    <a:pt x="18" y="0"/>
                  </a:lnTo>
                  <a:moveTo>
                    <a:pt x="0" y="0"/>
                  </a:moveTo>
                  <a:lnTo>
                    <a:pt x="36" y="0"/>
                  </a:lnTo>
                  <a:moveTo>
                    <a:pt x="0" y="0"/>
                  </a:moveTo>
                  <a:lnTo>
                    <a:pt x="36" y="0"/>
                  </a:lnTo>
                </a:path>
              </a:pathLst>
            </a:custGeom>
            <a:noFill/>
            <a:ln w="6"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638" name="Freeform 249"/>
            <p:cNvSpPr>
              <a:spLocks noEditPoints="1"/>
            </p:cNvSpPr>
            <p:nvPr/>
          </p:nvSpPr>
          <p:spPr bwMode="auto">
            <a:xfrm>
              <a:off x="3133695" y="2566968"/>
              <a:ext cx="57150" cy="180975"/>
            </a:xfrm>
            <a:custGeom>
              <a:avLst/>
              <a:gdLst/>
              <a:ahLst/>
              <a:cxnLst>
                <a:cxn ang="0">
                  <a:pos x="18" y="114"/>
                </a:cxn>
                <a:cxn ang="0">
                  <a:pos x="18" y="57"/>
                </a:cxn>
                <a:cxn ang="0">
                  <a:pos x="18" y="0"/>
                </a:cxn>
                <a:cxn ang="0">
                  <a:pos x="18" y="114"/>
                </a:cxn>
                <a:cxn ang="0">
                  <a:pos x="0" y="114"/>
                </a:cxn>
                <a:cxn ang="0">
                  <a:pos x="36" y="114"/>
                </a:cxn>
                <a:cxn ang="0">
                  <a:pos x="0" y="114"/>
                </a:cxn>
                <a:cxn ang="0">
                  <a:pos x="0" y="0"/>
                </a:cxn>
                <a:cxn ang="0">
                  <a:pos x="36" y="0"/>
                </a:cxn>
                <a:cxn ang="0">
                  <a:pos x="0" y="0"/>
                </a:cxn>
              </a:cxnLst>
              <a:rect l="0" t="0" r="r" b="b"/>
              <a:pathLst>
                <a:path w="36" h="114">
                  <a:moveTo>
                    <a:pt x="18" y="114"/>
                  </a:moveTo>
                  <a:lnTo>
                    <a:pt x="18" y="57"/>
                  </a:lnTo>
                  <a:lnTo>
                    <a:pt x="18" y="0"/>
                  </a:lnTo>
                  <a:lnTo>
                    <a:pt x="18" y="114"/>
                  </a:lnTo>
                  <a:close/>
                  <a:moveTo>
                    <a:pt x="0" y="114"/>
                  </a:moveTo>
                  <a:lnTo>
                    <a:pt x="36" y="114"/>
                  </a:lnTo>
                  <a:lnTo>
                    <a:pt x="0" y="114"/>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639" name="Freeform 250"/>
            <p:cNvSpPr>
              <a:spLocks noEditPoints="1"/>
            </p:cNvSpPr>
            <p:nvPr/>
          </p:nvSpPr>
          <p:spPr bwMode="auto">
            <a:xfrm>
              <a:off x="3133695" y="2562206"/>
              <a:ext cx="57150" cy="190500"/>
            </a:xfrm>
            <a:custGeom>
              <a:avLst/>
              <a:gdLst/>
              <a:ahLst/>
              <a:cxnLst>
                <a:cxn ang="0">
                  <a:pos x="15" y="117"/>
                </a:cxn>
                <a:cxn ang="0">
                  <a:pos x="15" y="60"/>
                </a:cxn>
                <a:cxn ang="0">
                  <a:pos x="15" y="3"/>
                </a:cxn>
                <a:cxn ang="0">
                  <a:pos x="21" y="3"/>
                </a:cxn>
                <a:cxn ang="0">
                  <a:pos x="21" y="60"/>
                </a:cxn>
                <a:cxn ang="0">
                  <a:pos x="21" y="117"/>
                </a:cxn>
                <a:cxn ang="0">
                  <a:pos x="15" y="117"/>
                </a:cxn>
                <a:cxn ang="0">
                  <a:pos x="0" y="114"/>
                </a:cxn>
                <a:cxn ang="0">
                  <a:pos x="36" y="114"/>
                </a:cxn>
                <a:cxn ang="0">
                  <a:pos x="36" y="120"/>
                </a:cxn>
                <a:cxn ang="0">
                  <a:pos x="0" y="120"/>
                </a:cxn>
                <a:cxn ang="0">
                  <a:pos x="0" y="114"/>
                </a:cxn>
                <a:cxn ang="0">
                  <a:pos x="0" y="0"/>
                </a:cxn>
                <a:cxn ang="0">
                  <a:pos x="36" y="0"/>
                </a:cxn>
                <a:cxn ang="0">
                  <a:pos x="36" y="6"/>
                </a:cxn>
                <a:cxn ang="0">
                  <a:pos x="0" y="6"/>
                </a:cxn>
                <a:cxn ang="0">
                  <a:pos x="0" y="0"/>
                </a:cxn>
              </a:cxnLst>
              <a:rect l="0" t="0" r="r" b="b"/>
              <a:pathLst>
                <a:path w="36" h="120">
                  <a:moveTo>
                    <a:pt x="15" y="117"/>
                  </a:moveTo>
                  <a:lnTo>
                    <a:pt x="15" y="60"/>
                  </a:lnTo>
                  <a:lnTo>
                    <a:pt x="15" y="3"/>
                  </a:lnTo>
                  <a:lnTo>
                    <a:pt x="21" y="3"/>
                  </a:lnTo>
                  <a:lnTo>
                    <a:pt x="21" y="60"/>
                  </a:lnTo>
                  <a:lnTo>
                    <a:pt x="21" y="117"/>
                  </a:lnTo>
                  <a:lnTo>
                    <a:pt x="15" y="117"/>
                  </a:lnTo>
                  <a:close/>
                  <a:moveTo>
                    <a:pt x="0" y="114"/>
                  </a:moveTo>
                  <a:lnTo>
                    <a:pt x="36" y="114"/>
                  </a:lnTo>
                  <a:lnTo>
                    <a:pt x="36" y="120"/>
                  </a:lnTo>
                  <a:lnTo>
                    <a:pt x="0" y="120"/>
                  </a:lnTo>
                  <a:lnTo>
                    <a:pt x="0" y="114"/>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640" name="Freeform 251"/>
            <p:cNvSpPr>
              <a:spLocks noEditPoints="1"/>
            </p:cNvSpPr>
            <p:nvPr/>
          </p:nvSpPr>
          <p:spPr bwMode="auto">
            <a:xfrm>
              <a:off x="3305145" y="2728893"/>
              <a:ext cx="57150" cy="57150"/>
            </a:xfrm>
            <a:custGeom>
              <a:avLst/>
              <a:gdLst/>
              <a:ahLst/>
              <a:cxnLst>
                <a:cxn ang="0">
                  <a:pos x="18" y="36"/>
                </a:cxn>
                <a:cxn ang="0">
                  <a:pos x="18" y="18"/>
                </a:cxn>
                <a:cxn ang="0">
                  <a:pos x="18" y="0"/>
                </a:cxn>
                <a:cxn ang="0">
                  <a:pos x="18" y="36"/>
                </a:cxn>
                <a:cxn ang="0">
                  <a:pos x="0" y="36"/>
                </a:cxn>
                <a:cxn ang="0">
                  <a:pos x="36" y="36"/>
                </a:cxn>
                <a:cxn ang="0">
                  <a:pos x="0" y="36"/>
                </a:cxn>
                <a:cxn ang="0">
                  <a:pos x="0" y="0"/>
                </a:cxn>
                <a:cxn ang="0">
                  <a:pos x="36" y="0"/>
                </a:cxn>
                <a:cxn ang="0">
                  <a:pos x="0" y="0"/>
                </a:cxn>
              </a:cxnLst>
              <a:rect l="0" t="0" r="r" b="b"/>
              <a:pathLst>
                <a:path w="36" h="36">
                  <a:moveTo>
                    <a:pt x="18" y="36"/>
                  </a:moveTo>
                  <a:lnTo>
                    <a:pt x="18" y="18"/>
                  </a:lnTo>
                  <a:lnTo>
                    <a:pt x="18" y="0"/>
                  </a:lnTo>
                  <a:lnTo>
                    <a:pt x="18" y="36"/>
                  </a:lnTo>
                  <a:close/>
                  <a:moveTo>
                    <a:pt x="0" y="36"/>
                  </a:moveTo>
                  <a:lnTo>
                    <a:pt x="36" y="36"/>
                  </a:lnTo>
                  <a:lnTo>
                    <a:pt x="0" y="36"/>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641" name="Freeform 252"/>
            <p:cNvSpPr>
              <a:spLocks noEditPoints="1"/>
            </p:cNvSpPr>
            <p:nvPr/>
          </p:nvSpPr>
          <p:spPr bwMode="auto">
            <a:xfrm>
              <a:off x="3305145" y="2724131"/>
              <a:ext cx="57150" cy="66675"/>
            </a:xfrm>
            <a:custGeom>
              <a:avLst/>
              <a:gdLst/>
              <a:ahLst/>
              <a:cxnLst>
                <a:cxn ang="0">
                  <a:pos x="15" y="39"/>
                </a:cxn>
                <a:cxn ang="0">
                  <a:pos x="15" y="21"/>
                </a:cxn>
                <a:cxn ang="0">
                  <a:pos x="15" y="3"/>
                </a:cxn>
                <a:cxn ang="0">
                  <a:pos x="21" y="3"/>
                </a:cxn>
                <a:cxn ang="0">
                  <a:pos x="21" y="21"/>
                </a:cxn>
                <a:cxn ang="0">
                  <a:pos x="21" y="39"/>
                </a:cxn>
                <a:cxn ang="0">
                  <a:pos x="15" y="39"/>
                </a:cxn>
                <a:cxn ang="0">
                  <a:pos x="0" y="36"/>
                </a:cxn>
                <a:cxn ang="0">
                  <a:pos x="36" y="36"/>
                </a:cxn>
                <a:cxn ang="0">
                  <a:pos x="36" y="42"/>
                </a:cxn>
                <a:cxn ang="0">
                  <a:pos x="0" y="42"/>
                </a:cxn>
                <a:cxn ang="0">
                  <a:pos x="0" y="36"/>
                </a:cxn>
                <a:cxn ang="0">
                  <a:pos x="0" y="0"/>
                </a:cxn>
                <a:cxn ang="0">
                  <a:pos x="36" y="0"/>
                </a:cxn>
                <a:cxn ang="0">
                  <a:pos x="36" y="6"/>
                </a:cxn>
                <a:cxn ang="0">
                  <a:pos x="0" y="6"/>
                </a:cxn>
                <a:cxn ang="0">
                  <a:pos x="0" y="0"/>
                </a:cxn>
              </a:cxnLst>
              <a:rect l="0" t="0" r="r" b="b"/>
              <a:pathLst>
                <a:path w="36" h="42">
                  <a:moveTo>
                    <a:pt x="15" y="39"/>
                  </a:moveTo>
                  <a:lnTo>
                    <a:pt x="15" y="21"/>
                  </a:lnTo>
                  <a:lnTo>
                    <a:pt x="15" y="3"/>
                  </a:lnTo>
                  <a:lnTo>
                    <a:pt x="21" y="3"/>
                  </a:lnTo>
                  <a:lnTo>
                    <a:pt x="21" y="21"/>
                  </a:lnTo>
                  <a:lnTo>
                    <a:pt x="21" y="39"/>
                  </a:lnTo>
                  <a:lnTo>
                    <a:pt x="15" y="39"/>
                  </a:lnTo>
                  <a:close/>
                  <a:moveTo>
                    <a:pt x="0" y="36"/>
                  </a:moveTo>
                  <a:lnTo>
                    <a:pt x="36" y="36"/>
                  </a:lnTo>
                  <a:lnTo>
                    <a:pt x="36" y="42"/>
                  </a:lnTo>
                  <a:lnTo>
                    <a:pt x="0" y="42"/>
                  </a:lnTo>
                  <a:lnTo>
                    <a:pt x="0" y="36"/>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642" name="Freeform 253"/>
            <p:cNvSpPr>
              <a:spLocks noEditPoints="1"/>
            </p:cNvSpPr>
            <p:nvPr/>
          </p:nvSpPr>
          <p:spPr bwMode="auto">
            <a:xfrm>
              <a:off x="3390870" y="2757468"/>
              <a:ext cx="57150" cy="47625"/>
            </a:xfrm>
            <a:custGeom>
              <a:avLst/>
              <a:gdLst/>
              <a:ahLst/>
              <a:cxnLst>
                <a:cxn ang="0">
                  <a:pos x="18" y="30"/>
                </a:cxn>
                <a:cxn ang="0">
                  <a:pos x="18" y="15"/>
                </a:cxn>
                <a:cxn ang="0">
                  <a:pos x="18" y="0"/>
                </a:cxn>
                <a:cxn ang="0">
                  <a:pos x="18" y="30"/>
                </a:cxn>
                <a:cxn ang="0">
                  <a:pos x="0" y="30"/>
                </a:cxn>
                <a:cxn ang="0">
                  <a:pos x="36" y="30"/>
                </a:cxn>
                <a:cxn ang="0">
                  <a:pos x="0" y="30"/>
                </a:cxn>
                <a:cxn ang="0">
                  <a:pos x="0" y="0"/>
                </a:cxn>
                <a:cxn ang="0">
                  <a:pos x="36" y="0"/>
                </a:cxn>
                <a:cxn ang="0">
                  <a:pos x="0" y="0"/>
                </a:cxn>
              </a:cxnLst>
              <a:rect l="0" t="0" r="r" b="b"/>
              <a:pathLst>
                <a:path w="36" h="30">
                  <a:moveTo>
                    <a:pt x="18" y="30"/>
                  </a:moveTo>
                  <a:lnTo>
                    <a:pt x="18" y="15"/>
                  </a:lnTo>
                  <a:lnTo>
                    <a:pt x="18" y="0"/>
                  </a:lnTo>
                  <a:lnTo>
                    <a:pt x="18" y="30"/>
                  </a:lnTo>
                  <a:close/>
                  <a:moveTo>
                    <a:pt x="0" y="30"/>
                  </a:moveTo>
                  <a:lnTo>
                    <a:pt x="36" y="30"/>
                  </a:lnTo>
                  <a:lnTo>
                    <a:pt x="0" y="30"/>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643" name="Freeform 254"/>
            <p:cNvSpPr>
              <a:spLocks noEditPoints="1"/>
            </p:cNvSpPr>
            <p:nvPr/>
          </p:nvSpPr>
          <p:spPr bwMode="auto">
            <a:xfrm>
              <a:off x="3390870" y="2752706"/>
              <a:ext cx="57150" cy="57150"/>
            </a:xfrm>
            <a:custGeom>
              <a:avLst/>
              <a:gdLst/>
              <a:ahLst/>
              <a:cxnLst>
                <a:cxn ang="0">
                  <a:pos x="15" y="33"/>
                </a:cxn>
                <a:cxn ang="0">
                  <a:pos x="15" y="18"/>
                </a:cxn>
                <a:cxn ang="0">
                  <a:pos x="15" y="3"/>
                </a:cxn>
                <a:cxn ang="0">
                  <a:pos x="21" y="3"/>
                </a:cxn>
                <a:cxn ang="0">
                  <a:pos x="21" y="18"/>
                </a:cxn>
                <a:cxn ang="0">
                  <a:pos x="21" y="33"/>
                </a:cxn>
                <a:cxn ang="0">
                  <a:pos x="15" y="33"/>
                </a:cxn>
                <a:cxn ang="0">
                  <a:pos x="0" y="30"/>
                </a:cxn>
                <a:cxn ang="0">
                  <a:pos x="36" y="30"/>
                </a:cxn>
                <a:cxn ang="0">
                  <a:pos x="36" y="36"/>
                </a:cxn>
                <a:cxn ang="0">
                  <a:pos x="0" y="36"/>
                </a:cxn>
                <a:cxn ang="0">
                  <a:pos x="0" y="30"/>
                </a:cxn>
                <a:cxn ang="0">
                  <a:pos x="0" y="0"/>
                </a:cxn>
                <a:cxn ang="0">
                  <a:pos x="36" y="0"/>
                </a:cxn>
                <a:cxn ang="0">
                  <a:pos x="36" y="6"/>
                </a:cxn>
                <a:cxn ang="0">
                  <a:pos x="0" y="6"/>
                </a:cxn>
                <a:cxn ang="0">
                  <a:pos x="0" y="0"/>
                </a:cxn>
              </a:cxnLst>
              <a:rect l="0" t="0" r="r" b="b"/>
              <a:pathLst>
                <a:path w="36" h="36">
                  <a:moveTo>
                    <a:pt x="15" y="33"/>
                  </a:moveTo>
                  <a:lnTo>
                    <a:pt x="15" y="18"/>
                  </a:lnTo>
                  <a:lnTo>
                    <a:pt x="15" y="3"/>
                  </a:lnTo>
                  <a:lnTo>
                    <a:pt x="21" y="3"/>
                  </a:lnTo>
                  <a:lnTo>
                    <a:pt x="21" y="18"/>
                  </a:lnTo>
                  <a:lnTo>
                    <a:pt x="21" y="33"/>
                  </a:lnTo>
                  <a:lnTo>
                    <a:pt x="15" y="33"/>
                  </a:lnTo>
                  <a:close/>
                  <a:moveTo>
                    <a:pt x="0" y="30"/>
                  </a:moveTo>
                  <a:lnTo>
                    <a:pt x="36" y="30"/>
                  </a:lnTo>
                  <a:lnTo>
                    <a:pt x="36" y="36"/>
                  </a:lnTo>
                  <a:lnTo>
                    <a:pt x="0" y="36"/>
                  </a:lnTo>
                  <a:lnTo>
                    <a:pt x="0" y="30"/>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644" name="Freeform 255"/>
            <p:cNvSpPr>
              <a:spLocks noEditPoints="1"/>
            </p:cNvSpPr>
            <p:nvPr/>
          </p:nvSpPr>
          <p:spPr bwMode="auto">
            <a:xfrm>
              <a:off x="3495645" y="2576493"/>
              <a:ext cx="57150" cy="504825"/>
            </a:xfrm>
            <a:custGeom>
              <a:avLst/>
              <a:gdLst/>
              <a:ahLst/>
              <a:cxnLst>
                <a:cxn ang="0">
                  <a:pos x="18" y="318"/>
                </a:cxn>
                <a:cxn ang="0">
                  <a:pos x="18" y="159"/>
                </a:cxn>
                <a:cxn ang="0">
                  <a:pos x="18" y="0"/>
                </a:cxn>
                <a:cxn ang="0">
                  <a:pos x="18" y="318"/>
                </a:cxn>
                <a:cxn ang="0">
                  <a:pos x="0" y="318"/>
                </a:cxn>
                <a:cxn ang="0">
                  <a:pos x="36" y="318"/>
                </a:cxn>
                <a:cxn ang="0">
                  <a:pos x="0" y="318"/>
                </a:cxn>
                <a:cxn ang="0">
                  <a:pos x="0" y="0"/>
                </a:cxn>
                <a:cxn ang="0">
                  <a:pos x="36" y="0"/>
                </a:cxn>
                <a:cxn ang="0">
                  <a:pos x="0" y="0"/>
                </a:cxn>
              </a:cxnLst>
              <a:rect l="0" t="0" r="r" b="b"/>
              <a:pathLst>
                <a:path w="36" h="318">
                  <a:moveTo>
                    <a:pt x="18" y="318"/>
                  </a:moveTo>
                  <a:lnTo>
                    <a:pt x="18" y="159"/>
                  </a:lnTo>
                  <a:lnTo>
                    <a:pt x="18" y="0"/>
                  </a:lnTo>
                  <a:lnTo>
                    <a:pt x="18" y="318"/>
                  </a:lnTo>
                  <a:close/>
                  <a:moveTo>
                    <a:pt x="0" y="318"/>
                  </a:moveTo>
                  <a:lnTo>
                    <a:pt x="36" y="318"/>
                  </a:lnTo>
                  <a:lnTo>
                    <a:pt x="0" y="318"/>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645" name="Freeform 256"/>
            <p:cNvSpPr>
              <a:spLocks noEditPoints="1"/>
            </p:cNvSpPr>
            <p:nvPr/>
          </p:nvSpPr>
          <p:spPr bwMode="auto">
            <a:xfrm>
              <a:off x="3495645" y="2571731"/>
              <a:ext cx="57150" cy="514350"/>
            </a:xfrm>
            <a:custGeom>
              <a:avLst/>
              <a:gdLst/>
              <a:ahLst/>
              <a:cxnLst>
                <a:cxn ang="0">
                  <a:pos x="15" y="321"/>
                </a:cxn>
                <a:cxn ang="0">
                  <a:pos x="15" y="162"/>
                </a:cxn>
                <a:cxn ang="0">
                  <a:pos x="15" y="3"/>
                </a:cxn>
                <a:cxn ang="0">
                  <a:pos x="21" y="3"/>
                </a:cxn>
                <a:cxn ang="0">
                  <a:pos x="21" y="162"/>
                </a:cxn>
                <a:cxn ang="0">
                  <a:pos x="21" y="321"/>
                </a:cxn>
                <a:cxn ang="0">
                  <a:pos x="15" y="321"/>
                </a:cxn>
                <a:cxn ang="0">
                  <a:pos x="0" y="318"/>
                </a:cxn>
                <a:cxn ang="0">
                  <a:pos x="36" y="318"/>
                </a:cxn>
                <a:cxn ang="0">
                  <a:pos x="36" y="324"/>
                </a:cxn>
                <a:cxn ang="0">
                  <a:pos x="0" y="324"/>
                </a:cxn>
                <a:cxn ang="0">
                  <a:pos x="0" y="318"/>
                </a:cxn>
                <a:cxn ang="0">
                  <a:pos x="0" y="0"/>
                </a:cxn>
                <a:cxn ang="0">
                  <a:pos x="36" y="0"/>
                </a:cxn>
                <a:cxn ang="0">
                  <a:pos x="36" y="6"/>
                </a:cxn>
                <a:cxn ang="0">
                  <a:pos x="0" y="6"/>
                </a:cxn>
                <a:cxn ang="0">
                  <a:pos x="0" y="0"/>
                </a:cxn>
              </a:cxnLst>
              <a:rect l="0" t="0" r="r" b="b"/>
              <a:pathLst>
                <a:path w="36" h="324">
                  <a:moveTo>
                    <a:pt x="15" y="321"/>
                  </a:moveTo>
                  <a:lnTo>
                    <a:pt x="15" y="162"/>
                  </a:lnTo>
                  <a:lnTo>
                    <a:pt x="15" y="3"/>
                  </a:lnTo>
                  <a:lnTo>
                    <a:pt x="21" y="3"/>
                  </a:lnTo>
                  <a:lnTo>
                    <a:pt x="21" y="162"/>
                  </a:lnTo>
                  <a:lnTo>
                    <a:pt x="21" y="321"/>
                  </a:lnTo>
                  <a:lnTo>
                    <a:pt x="15" y="321"/>
                  </a:lnTo>
                  <a:close/>
                  <a:moveTo>
                    <a:pt x="0" y="318"/>
                  </a:moveTo>
                  <a:lnTo>
                    <a:pt x="36" y="318"/>
                  </a:lnTo>
                  <a:lnTo>
                    <a:pt x="36" y="324"/>
                  </a:lnTo>
                  <a:lnTo>
                    <a:pt x="0" y="324"/>
                  </a:lnTo>
                  <a:lnTo>
                    <a:pt x="0" y="318"/>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646" name="Freeform 257"/>
            <p:cNvSpPr>
              <a:spLocks/>
            </p:cNvSpPr>
            <p:nvPr/>
          </p:nvSpPr>
          <p:spPr bwMode="auto">
            <a:xfrm>
              <a:off x="900083" y="904856"/>
              <a:ext cx="2620963" cy="1925638"/>
            </a:xfrm>
            <a:custGeom>
              <a:avLst/>
              <a:gdLst/>
              <a:ahLst/>
              <a:cxnLst>
                <a:cxn ang="0">
                  <a:pos x="247" y="142"/>
                </a:cxn>
                <a:cxn ang="0">
                  <a:pos x="968" y="555"/>
                </a:cxn>
                <a:cxn ang="0">
                  <a:pos x="1431" y="834"/>
                </a:cxn>
                <a:cxn ang="0">
                  <a:pos x="1843" y="1125"/>
                </a:cxn>
                <a:cxn ang="0">
                  <a:pos x="2194" y="1450"/>
                </a:cxn>
                <a:cxn ang="0">
                  <a:pos x="2502" y="1798"/>
                </a:cxn>
                <a:cxn ang="0">
                  <a:pos x="2776" y="2127"/>
                </a:cxn>
                <a:cxn ang="0">
                  <a:pos x="2965" y="2337"/>
                </a:cxn>
                <a:cxn ang="0">
                  <a:pos x="3145" y="2500"/>
                </a:cxn>
                <a:cxn ang="0">
                  <a:pos x="3362" y="2666"/>
                </a:cxn>
                <a:cxn ang="0">
                  <a:pos x="3554" y="2789"/>
                </a:cxn>
                <a:cxn ang="0">
                  <a:pos x="3718" y="2886"/>
                </a:cxn>
                <a:cxn ang="0">
                  <a:pos x="3886" y="2994"/>
                </a:cxn>
                <a:cxn ang="0">
                  <a:pos x="4031" y="3078"/>
                </a:cxn>
                <a:cxn ang="0">
                  <a:pos x="4126" y="3120"/>
                </a:cxn>
                <a:cxn ang="0">
                  <a:pos x="4162" y="3127"/>
                </a:cxn>
                <a:cxn ang="0">
                  <a:pos x="4229" y="3140"/>
                </a:cxn>
                <a:cxn ang="0">
                  <a:pos x="4313" y="3176"/>
                </a:cxn>
                <a:cxn ang="0">
                  <a:pos x="4401" y="3229"/>
                </a:cxn>
                <a:cxn ang="0">
                  <a:pos x="4306" y="3191"/>
                </a:cxn>
                <a:cxn ang="0">
                  <a:pos x="4225" y="3155"/>
                </a:cxn>
                <a:cxn ang="0">
                  <a:pos x="4159" y="3142"/>
                </a:cxn>
                <a:cxn ang="0">
                  <a:pos x="4121" y="3135"/>
                </a:cxn>
                <a:cxn ang="0">
                  <a:pos x="4024" y="3092"/>
                </a:cxn>
                <a:cxn ang="0">
                  <a:pos x="3877" y="3007"/>
                </a:cxn>
                <a:cxn ang="0">
                  <a:pos x="3709" y="2899"/>
                </a:cxn>
                <a:cxn ang="0">
                  <a:pos x="3545" y="2802"/>
                </a:cxn>
                <a:cxn ang="0">
                  <a:pos x="3353" y="2679"/>
                </a:cxn>
                <a:cxn ang="0">
                  <a:pos x="3134" y="2512"/>
                </a:cxn>
                <a:cxn ang="0">
                  <a:pos x="2954" y="2348"/>
                </a:cxn>
                <a:cxn ang="0">
                  <a:pos x="2763" y="2138"/>
                </a:cxn>
                <a:cxn ang="0">
                  <a:pos x="2489" y="1809"/>
                </a:cxn>
                <a:cxn ang="0">
                  <a:pos x="2183" y="1461"/>
                </a:cxn>
                <a:cxn ang="0">
                  <a:pos x="1834" y="1138"/>
                </a:cxn>
                <a:cxn ang="0">
                  <a:pos x="1422" y="847"/>
                </a:cxn>
                <a:cxn ang="0">
                  <a:pos x="961" y="568"/>
                </a:cxn>
                <a:cxn ang="0">
                  <a:pos x="238" y="155"/>
                </a:cxn>
                <a:cxn ang="0">
                  <a:pos x="3" y="5"/>
                </a:cxn>
              </a:cxnLst>
              <a:rect l="0" t="0" r="r" b="b"/>
              <a:pathLst>
                <a:path w="4403" h="3235">
                  <a:moveTo>
                    <a:pt x="14" y="3"/>
                  </a:moveTo>
                  <a:lnTo>
                    <a:pt x="247" y="142"/>
                  </a:lnTo>
                  <a:lnTo>
                    <a:pt x="486" y="280"/>
                  </a:lnTo>
                  <a:lnTo>
                    <a:pt x="968" y="555"/>
                  </a:lnTo>
                  <a:lnTo>
                    <a:pt x="1205" y="693"/>
                  </a:lnTo>
                  <a:lnTo>
                    <a:pt x="1431" y="834"/>
                  </a:lnTo>
                  <a:lnTo>
                    <a:pt x="1645" y="978"/>
                  </a:lnTo>
                  <a:lnTo>
                    <a:pt x="1843" y="1125"/>
                  </a:lnTo>
                  <a:lnTo>
                    <a:pt x="2025" y="1282"/>
                  </a:lnTo>
                  <a:lnTo>
                    <a:pt x="2194" y="1450"/>
                  </a:lnTo>
                  <a:lnTo>
                    <a:pt x="2352" y="1624"/>
                  </a:lnTo>
                  <a:lnTo>
                    <a:pt x="2502" y="1798"/>
                  </a:lnTo>
                  <a:lnTo>
                    <a:pt x="2642" y="1967"/>
                  </a:lnTo>
                  <a:lnTo>
                    <a:pt x="2776" y="2127"/>
                  </a:lnTo>
                  <a:lnTo>
                    <a:pt x="2902" y="2271"/>
                  </a:lnTo>
                  <a:lnTo>
                    <a:pt x="2965" y="2337"/>
                  </a:lnTo>
                  <a:lnTo>
                    <a:pt x="3026" y="2396"/>
                  </a:lnTo>
                  <a:lnTo>
                    <a:pt x="3145" y="2500"/>
                  </a:lnTo>
                  <a:lnTo>
                    <a:pt x="3256" y="2589"/>
                  </a:lnTo>
                  <a:lnTo>
                    <a:pt x="3362" y="2666"/>
                  </a:lnTo>
                  <a:lnTo>
                    <a:pt x="3462" y="2732"/>
                  </a:lnTo>
                  <a:lnTo>
                    <a:pt x="3554" y="2789"/>
                  </a:lnTo>
                  <a:lnTo>
                    <a:pt x="3640" y="2840"/>
                  </a:lnTo>
                  <a:lnTo>
                    <a:pt x="3718" y="2886"/>
                  </a:lnTo>
                  <a:lnTo>
                    <a:pt x="3788" y="2931"/>
                  </a:lnTo>
                  <a:lnTo>
                    <a:pt x="3886" y="2994"/>
                  </a:lnTo>
                  <a:lnTo>
                    <a:pt x="3966" y="3043"/>
                  </a:lnTo>
                  <a:lnTo>
                    <a:pt x="4031" y="3078"/>
                  </a:lnTo>
                  <a:lnTo>
                    <a:pt x="4082" y="3103"/>
                  </a:lnTo>
                  <a:lnTo>
                    <a:pt x="4126" y="3120"/>
                  </a:lnTo>
                  <a:lnTo>
                    <a:pt x="4125" y="3120"/>
                  </a:lnTo>
                  <a:lnTo>
                    <a:pt x="4162" y="3127"/>
                  </a:lnTo>
                  <a:lnTo>
                    <a:pt x="4193" y="3131"/>
                  </a:lnTo>
                  <a:lnTo>
                    <a:pt x="4229" y="3140"/>
                  </a:lnTo>
                  <a:cubicBezTo>
                    <a:pt x="4230" y="3140"/>
                    <a:pt x="4230" y="3140"/>
                    <a:pt x="4231" y="3140"/>
                  </a:cubicBezTo>
                  <a:lnTo>
                    <a:pt x="4313" y="3176"/>
                  </a:lnTo>
                  <a:lnTo>
                    <a:pt x="4397" y="3218"/>
                  </a:lnTo>
                  <a:cubicBezTo>
                    <a:pt x="4401" y="3220"/>
                    <a:pt x="4403" y="3225"/>
                    <a:pt x="4401" y="3229"/>
                  </a:cubicBezTo>
                  <a:cubicBezTo>
                    <a:pt x="4399" y="3233"/>
                    <a:pt x="4394" y="3235"/>
                    <a:pt x="4390" y="3233"/>
                  </a:cubicBezTo>
                  <a:lnTo>
                    <a:pt x="4306" y="3191"/>
                  </a:lnTo>
                  <a:lnTo>
                    <a:pt x="4224" y="3155"/>
                  </a:lnTo>
                  <a:lnTo>
                    <a:pt x="4225" y="3155"/>
                  </a:lnTo>
                  <a:lnTo>
                    <a:pt x="4191" y="3146"/>
                  </a:lnTo>
                  <a:lnTo>
                    <a:pt x="4159" y="3142"/>
                  </a:lnTo>
                  <a:lnTo>
                    <a:pt x="4122" y="3135"/>
                  </a:lnTo>
                  <a:cubicBezTo>
                    <a:pt x="4122" y="3135"/>
                    <a:pt x="4121" y="3135"/>
                    <a:pt x="4121" y="3135"/>
                  </a:cubicBezTo>
                  <a:lnTo>
                    <a:pt x="4075" y="3118"/>
                  </a:lnTo>
                  <a:lnTo>
                    <a:pt x="4024" y="3092"/>
                  </a:lnTo>
                  <a:lnTo>
                    <a:pt x="3957" y="3056"/>
                  </a:lnTo>
                  <a:lnTo>
                    <a:pt x="3877" y="3007"/>
                  </a:lnTo>
                  <a:lnTo>
                    <a:pt x="3779" y="2944"/>
                  </a:lnTo>
                  <a:lnTo>
                    <a:pt x="3709" y="2899"/>
                  </a:lnTo>
                  <a:lnTo>
                    <a:pt x="3631" y="2853"/>
                  </a:lnTo>
                  <a:lnTo>
                    <a:pt x="3545" y="2802"/>
                  </a:lnTo>
                  <a:lnTo>
                    <a:pt x="3453" y="2745"/>
                  </a:lnTo>
                  <a:lnTo>
                    <a:pt x="3353" y="2679"/>
                  </a:lnTo>
                  <a:lnTo>
                    <a:pt x="3246" y="2602"/>
                  </a:lnTo>
                  <a:lnTo>
                    <a:pt x="3134" y="2512"/>
                  </a:lnTo>
                  <a:lnTo>
                    <a:pt x="3015" y="2407"/>
                  </a:lnTo>
                  <a:lnTo>
                    <a:pt x="2954" y="2348"/>
                  </a:lnTo>
                  <a:lnTo>
                    <a:pt x="2890" y="2282"/>
                  </a:lnTo>
                  <a:lnTo>
                    <a:pt x="2763" y="2138"/>
                  </a:lnTo>
                  <a:lnTo>
                    <a:pt x="2629" y="1978"/>
                  </a:lnTo>
                  <a:lnTo>
                    <a:pt x="2489" y="1809"/>
                  </a:lnTo>
                  <a:lnTo>
                    <a:pt x="2341" y="1635"/>
                  </a:lnTo>
                  <a:lnTo>
                    <a:pt x="2183" y="1461"/>
                  </a:lnTo>
                  <a:lnTo>
                    <a:pt x="2014" y="1295"/>
                  </a:lnTo>
                  <a:lnTo>
                    <a:pt x="1834" y="1138"/>
                  </a:lnTo>
                  <a:lnTo>
                    <a:pt x="1636" y="991"/>
                  </a:lnTo>
                  <a:lnTo>
                    <a:pt x="1422" y="847"/>
                  </a:lnTo>
                  <a:lnTo>
                    <a:pt x="1196" y="706"/>
                  </a:lnTo>
                  <a:lnTo>
                    <a:pt x="961" y="568"/>
                  </a:lnTo>
                  <a:lnTo>
                    <a:pt x="478" y="293"/>
                  </a:lnTo>
                  <a:lnTo>
                    <a:pt x="238" y="155"/>
                  </a:lnTo>
                  <a:lnTo>
                    <a:pt x="5" y="16"/>
                  </a:lnTo>
                  <a:cubicBezTo>
                    <a:pt x="2" y="14"/>
                    <a:pt x="0" y="9"/>
                    <a:pt x="3" y="5"/>
                  </a:cubicBezTo>
                  <a:cubicBezTo>
                    <a:pt x="5" y="2"/>
                    <a:pt x="10" y="0"/>
                    <a:pt x="14" y="3"/>
                  </a:cubicBez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647" name="Rectangle 258"/>
            <p:cNvSpPr>
              <a:spLocks noChangeArrowheads="1"/>
            </p:cNvSpPr>
            <p:nvPr/>
          </p:nvSpPr>
          <p:spPr bwMode="auto">
            <a:xfrm>
              <a:off x="847695" y="852468"/>
              <a:ext cx="114300" cy="114300"/>
            </a:xfrm>
            <a:prstGeom prst="rect">
              <a:avLst/>
            </a:prstGeom>
            <a:solidFill>
              <a:srgbClr val="6633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648" name="Freeform 259"/>
            <p:cNvSpPr>
              <a:spLocks noEditPoints="1"/>
            </p:cNvSpPr>
            <p:nvPr/>
          </p:nvSpPr>
          <p:spPr bwMode="auto">
            <a:xfrm>
              <a:off x="842933" y="847706"/>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649" name="Rectangle 260"/>
            <p:cNvSpPr>
              <a:spLocks noChangeArrowheads="1"/>
            </p:cNvSpPr>
            <p:nvPr/>
          </p:nvSpPr>
          <p:spPr bwMode="auto">
            <a:xfrm>
              <a:off x="1933545" y="1519218"/>
              <a:ext cx="114300" cy="114300"/>
            </a:xfrm>
            <a:prstGeom prst="rect">
              <a:avLst/>
            </a:prstGeom>
            <a:solidFill>
              <a:srgbClr val="6633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650" name="Freeform 261"/>
            <p:cNvSpPr>
              <a:spLocks noEditPoints="1"/>
            </p:cNvSpPr>
            <p:nvPr/>
          </p:nvSpPr>
          <p:spPr bwMode="auto">
            <a:xfrm>
              <a:off x="1928783" y="1514456"/>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651" name="Rectangle 262"/>
            <p:cNvSpPr>
              <a:spLocks noChangeArrowheads="1"/>
            </p:cNvSpPr>
            <p:nvPr/>
          </p:nvSpPr>
          <p:spPr bwMode="auto">
            <a:xfrm>
              <a:off x="2638395" y="2271693"/>
              <a:ext cx="114300" cy="114300"/>
            </a:xfrm>
            <a:prstGeom prst="rect">
              <a:avLst/>
            </a:prstGeom>
            <a:solidFill>
              <a:srgbClr val="6633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652" name="Freeform 263"/>
            <p:cNvSpPr>
              <a:spLocks noEditPoints="1"/>
            </p:cNvSpPr>
            <p:nvPr/>
          </p:nvSpPr>
          <p:spPr bwMode="auto">
            <a:xfrm>
              <a:off x="2633633" y="2266931"/>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653" name="Rectangle 264"/>
            <p:cNvSpPr>
              <a:spLocks noChangeArrowheads="1"/>
            </p:cNvSpPr>
            <p:nvPr/>
          </p:nvSpPr>
          <p:spPr bwMode="auto">
            <a:xfrm>
              <a:off x="3095595" y="2595543"/>
              <a:ext cx="114300" cy="114300"/>
            </a:xfrm>
            <a:prstGeom prst="rect">
              <a:avLst/>
            </a:prstGeom>
            <a:solidFill>
              <a:srgbClr val="6633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654" name="Freeform 265"/>
            <p:cNvSpPr>
              <a:spLocks noEditPoints="1"/>
            </p:cNvSpPr>
            <p:nvPr/>
          </p:nvSpPr>
          <p:spPr bwMode="auto">
            <a:xfrm>
              <a:off x="3090833" y="2590781"/>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655" name="Rectangle 266"/>
            <p:cNvSpPr>
              <a:spLocks noChangeArrowheads="1"/>
            </p:cNvSpPr>
            <p:nvPr/>
          </p:nvSpPr>
          <p:spPr bwMode="auto">
            <a:xfrm>
              <a:off x="3276570" y="2700318"/>
              <a:ext cx="114300" cy="114300"/>
            </a:xfrm>
            <a:prstGeom prst="rect">
              <a:avLst/>
            </a:prstGeom>
            <a:solidFill>
              <a:srgbClr val="6633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656" name="Freeform 267"/>
            <p:cNvSpPr>
              <a:spLocks noEditPoints="1"/>
            </p:cNvSpPr>
            <p:nvPr/>
          </p:nvSpPr>
          <p:spPr bwMode="auto">
            <a:xfrm>
              <a:off x="3271808" y="2695556"/>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657" name="Rectangle 268"/>
            <p:cNvSpPr>
              <a:spLocks noChangeArrowheads="1"/>
            </p:cNvSpPr>
            <p:nvPr/>
          </p:nvSpPr>
          <p:spPr bwMode="auto">
            <a:xfrm>
              <a:off x="3362295" y="2719368"/>
              <a:ext cx="114300" cy="114300"/>
            </a:xfrm>
            <a:prstGeom prst="rect">
              <a:avLst/>
            </a:prstGeom>
            <a:solidFill>
              <a:srgbClr val="6633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658" name="Freeform 269"/>
            <p:cNvSpPr>
              <a:spLocks noEditPoints="1"/>
            </p:cNvSpPr>
            <p:nvPr/>
          </p:nvSpPr>
          <p:spPr bwMode="auto">
            <a:xfrm>
              <a:off x="3357533" y="2714606"/>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659" name="Rectangle 270"/>
            <p:cNvSpPr>
              <a:spLocks noChangeArrowheads="1"/>
            </p:cNvSpPr>
            <p:nvPr/>
          </p:nvSpPr>
          <p:spPr bwMode="auto">
            <a:xfrm>
              <a:off x="3457545" y="2766993"/>
              <a:ext cx="114300" cy="114300"/>
            </a:xfrm>
            <a:prstGeom prst="rect">
              <a:avLst/>
            </a:prstGeom>
            <a:solidFill>
              <a:srgbClr val="6633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660" name="Freeform 271"/>
            <p:cNvSpPr>
              <a:spLocks noEditPoints="1"/>
            </p:cNvSpPr>
            <p:nvPr/>
          </p:nvSpPr>
          <p:spPr bwMode="auto">
            <a:xfrm>
              <a:off x="3452783" y="2762231"/>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661" name="Rectangle 272"/>
            <p:cNvSpPr>
              <a:spLocks noChangeArrowheads="1"/>
            </p:cNvSpPr>
            <p:nvPr/>
          </p:nvSpPr>
          <p:spPr bwMode="auto">
            <a:xfrm>
              <a:off x="4403695" y="3262293"/>
              <a:ext cx="18097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663300"/>
                  </a:solidFill>
                  <a:effectLst/>
                  <a:latin typeface="Times New Roman" pitchFamily="18" charset="0"/>
                  <a:cs typeface="Arial" pitchFamily="34" charset="0"/>
                </a:rPr>
                <a:t>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662" name="Rectangle 273"/>
            <p:cNvSpPr>
              <a:spLocks noChangeArrowheads="1"/>
            </p:cNvSpPr>
            <p:nvPr/>
          </p:nvSpPr>
          <p:spPr bwMode="auto">
            <a:xfrm>
              <a:off x="4400520" y="2751118"/>
              <a:ext cx="27622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rgbClr val="663300"/>
                  </a:solidFill>
                  <a:effectLst/>
                  <a:latin typeface="Times New Roman" pitchFamily="18" charset="0"/>
                  <a:cs typeface="Arial" pitchFamily="34" charset="0"/>
                </a:rPr>
                <a:t>50</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663" name="Rectangle 274"/>
            <p:cNvSpPr>
              <a:spLocks noChangeArrowheads="1"/>
            </p:cNvSpPr>
            <p:nvPr/>
          </p:nvSpPr>
          <p:spPr bwMode="auto">
            <a:xfrm>
              <a:off x="4397345" y="2239943"/>
              <a:ext cx="37147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rgbClr val="663300"/>
                  </a:solidFill>
                  <a:effectLst/>
                  <a:latin typeface="Times New Roman" pitchFamily="18" charset="0"/>
                  <a:cs typeface="Arial" pitchFamily="34" charset="0"/>
                </a:rPr>
                <a:t>100</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664" name="Rectangle 275"/>
            <p:cNvSpPr>
              <a:spLocks noChangeArrowheads="1"/>
            </p:cNvSpPr>
            <p:nvPr/>
          </p:nvSpPr>
          <p:spPr bwMode="auto">
            <a:xfrm>
              <a:off x="4397345" y="1730356"/>
              <a:ext cx="37147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663300"/>
                  </a:solidFill>
                  <a:effectLst/>
                  <a:latin typeface="Times New Roman" pitchFamily="18" charset="0"/>
                  <a:cs typeface="Arial" pitchFamily="34" charset="0"/>
                </a:rPr>
                <a:t>150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665" name="Rectangle 276"/>
            <p:cNvSpPr>
              <a:spLocks noChangeArrowheads="1"/>
            </p:cNvSpPr>
            <p:nvPr/>
          </p:nvSpPr>
          <p:spPr bwMode="auto">
            <a:xfrm>
              <a:off x="4397345" y="1219181"/>
              <a:ext cx="37147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663300"/>
                  </a:solidFill>
                  <a:effectLst/>
                  <a:latin typeface="Times New Roman" pitchFamily="18" charset="0"/>
                  <a:cs typeface="Arial" pitchFamily="34" charset="0"/>
                </a:rPr>
                <a:t>200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666" name="Rectangle 277"/>
            <p:cNvSpPr>
              <a:spLocks noChangeArrowheads="1"/>
            </p:cNvSpPr>
            <p:nvPr/>
          </p:nvSpPr>
          <p:spPr bwMode="auto">
            <a:xfrm>
              <a:off x="4397345" y="708006"/>
              <a:ext cx="37147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663300"/>
                  </a:solidFill>
                  <a:effectLst/>
                  <a:latin typeface="Times New Roman" pitchFamily="18" charset="0"/>
                  <a:cs typeface="Arial" pitchFamily="34" charset="0"/>
                </a:rPr>
                <a:t>250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667" name="Freeform 294"/>
            <p:cNvSpPr>
              <a:spLocks/>
            </p:cNvSpPr>
            <p:nvPr/>
          </p:nvSpPr>
          <p:spPr bwMode="auto">
            <a:xfrm>
              <a:off x="2357408" y="971531"/>
              <a:ext cx="257175" cy="9525"/>
            </a:xfrm>
            <a:custGeom>
              <a:avLst/>
              <a:gdLst/>
              <a:ahLst/>
              <a:cxnLst>
                <a:cxn ang="0">
                  <a:pos x="8" y="0"/>
                </a:cxn>
                <a:cxn ang="0">
                  <a:pos x="424" y="0"/>
                </a:cxn>
                <a:cxn ang="0">
                  <a:pos x="432" y="8"/>
                </a:cxn>
                <a:cxn ang="0">
                  <a:pos x="424" y="16"/>
                </a:cxn>
                <a:cxn ang="0">
                  <a:pos x="8" y="16"/>
                </a:cxn>
                <a:cxn ang="0">
                  <a:pos x="0" y="8"/>
                </a:cxn>
                <a:cxn ang="0">
                  <a:pos x="8" y="0"/>
                </a:cxn>
              </a:cxnLst>
              <a:rect l="0" t="0" r="r" b="b"/>
              <a:pathLst>
                <a:path w="432" h="16">
                  <a:moveTo>
                    <a:pt x="8" y="0"/>
                  </a:moveTo>
                  <a:lnTo>
                    <a:pt x="424" y="0"/>
                  </a:lnTo>
                  <a:cubicBezTo>
                    <a:pt x="429" y="0"/>
                    <a:pt x="432" y="4"/>
                    <a:pt x="432" y="8"/>
                  </a:cubicBezTo>
                  <a:cubicBezTo>
                    <a:pt x="432" y="13"/>
                    <a:pt x="429" y="16"/>
                    <a:pt x="424" y="16"/>
                  </a:cubicBezTo>
                  <a:lnTo>
                    <a:pt x="8" y="16"/>
                  </a:lnTo>
                  <a:cubicBezTo>
                    <a:pt x="4" y="16"/>
                    <a:pt x="0" y="13"/>
                    <a:pt x="0" y="8"/>
                  </a:cubicBezTo>
                  <a:cubicBezTo>
                    <a:pt x="0" y="4"/>
                    <a:pt x="4" y="0"/>
                    <a:pt x="8" y="0"/>
                  </a:cubicBez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668" name="Rectangle 295"/>
            <p:cNvSpPr>
              <a:spLocks noChangeArrowheads="1"/>
            </p:cNvSpPr>
            <p:nvPr/>
          </p:nvSpPr>
          <p:spPr bwMode="auto">
            <a:xfrm>
              <a:off x="2438370" y="928668"/>
              <a:ext cx="104775" cy="95250"/>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669" name="Freeform 296"/>
            <p:cNvSpPr>
              <a:spLocks noEditPoints="1"/>
            </p:cNvSpPr>
            <p:nvPr/>
          </p:nvSpPr>
          <p:spPr bwMode="auto">
            <a:xfrm>
              <a:off x="2433608" y="923906"/>
              <a:ext cx="114300" cy="104775"/>
            </a:xfrm>
            <a:custGeom>
              <a:avLst/>
              <a:gdLst/>
              <a:ahLst/>
              <a:cxnLst>
                <a:cxn ang="0">
                  <a:pos x="0" y="8"/>
                </a:cxn>
                <a:cxn ang="0">
                  <a:pos x="8" y="0"/>
                </a:cxn>
                <a:cxn ang="0">
                  <a:pos x="184" y="0"/>
                </a:cxn>
                <a:cxn ang="0">
                  <a:pos x="192" y="8"/>
                </a:cxn>
                <a:cxn ang="0">
                  <a:pos x="192" y="168"/>
                </a:cxn>
                <a:cxn ang="0">
                  <a:pos x="184" y="176"/>
                </a:cxn>
                <a:cxn ang="0">
                  <a:pos x="8" y="176"/>
                </a:cxn>
                <a:cxn ang="0">
                  <a:pos x="0" y="168"/>
                </a:cxn>
                <a:cxn ang="0">
                  <a:pos x="0" y="8"/>
                </a:cxn>
                <a:cxn ang="0">
                  <a:pos x="16" y="168"/>
                </a:cxn>
                <a:cxn ang="0">
                  <a:pos x="8" y="160"/>
                </a:cxn>
                <a:cxn ang="0">
                  <a:pos x="184" y="160"/>
                </a:cxn>
                <a:cxn ang="0">
                  <a:pos x="176" y="168"/>
                </a:cxn>
                <a:cxn ang="0">
                  <a:pos x="176" y="8"/>
                </a:cxn>
                <a:cxn ang="0">
                  <a:pos x="184" y="16"/>
                </a:cxn>
                <a:cxn ang="0">
                  <a:pos x="8" y="16"/>
                </a:cxn>
                <a:cxn ang="0">
                  <a:pos x="16" y="8"/>
                </a:cxn>
                <a:cxn ang="0">
                  <a:pos x="16" y="168"/>
                </a:cxn>
              </a:cxnLst>
              <a:rect l="0" t="0" r="r" b="b"/>
              <a:pathLst>
                <a:path w="192" h="176">
                  <a:moveTo>
                    <a:pt x="0" y="8"/>
                  </a:moveTo>
                  <a:cubicBezTo>
                    <a:pt x="0" y="4"/>
                    <a:pt x="4" y="0"/>
                    <a:pt x="8" y="0"/>
                  </a:cubicBezTo>
                  <a:lnTo>
                    <a:pt x="184" y="0"/>
                  </a:lnTo>
                  <a:cubicBezTo>
                    <a:pt x="189" y="0"/>
                    <a:pt x="192" y="4"/>
                    <a:pt x="192" y="8"/>
                  </a:cubicBezTo>
                  <a:lnTo>
                    <a:pt x="192" y="168"/>
                  </a:lnTo>
                  <a:cubicBezTo>
                    <a:pt x="192" y="173"/>
                    <a:pt x="189" y="176"/>
                    <a:pt x="184" y="176"/>
                  </a:cubicBezTo>
                  <a:lnTo>
                    <a:pt x="8" y="176"/>
                  </a:lnTo>
                  <a:cubicBezTo>
                    <a:pt x="4" y="176"/>
                    <a:pt x="0" y="173"/>
                    <a:pt x="0" y="168"/>
                  </a:cubicBezTo>
                  <a:lnTo>
                    <a:pt x="0" y="8"/>
                  </a:lnTo>
                  <a:close/>
                  <a:moveTo>
                    <a:pt x="16" y="168"/>
                  </a:moveTo>
                  <a:lnTo>
                    <a:pt x="8" y="160"/>
                  </a:lnTo>
                  <a:lnTo>
                    <a:pt x="184" y="160"/>
                  </a:lnTo>
                  <a:lnTo>
                    <a:pt x="176" y="168"/>
                  </a:lnTo>
                  <a:lnTo>
                    <a:pt x="176" y="8"/>
                  </a:lnTo>
                  <a:lnTo>
                    <a:pt x="184" y="16"/>
                  </a:lnTo>
                  <a:lnTo>
                    <a:pt x="8" y="16"/>
                  </a:lnTo>
                  <a:lnTo>
                    <a:pt x="16" y="8"/>
                  </a:lnTo>
                  <a:lnTo>
                    <a:pt x="16" y="168"/>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670" name="Rectangle 297"/>
            <p:cNvSpPr>
              <a:spLocks noChangeArrowheads="1"/>
            </p:cNvSpPr>
            <p:nvPr/>
          </p:nvSpPr>
          <p:spPr bwMode="auto">
            <a:xfrm>
              <a:off x="2641570" y="879456"/>
              <a:ext cx="1295400"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9900"/>
                  </a:solidFill>
                  <a:effectLst/>
                  <a:latin typeface="Times New Roman" pitchFamily="18" charset="0"/>
                  <a:cs typeface="Arial" pitchFamily="34" charset="0"/>
                </a:rPr>
                <a:t>Xylanase (leaf)</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671" name="Freeform 298"/>
            <p:cNvSpPr>
              <a:spLocks/>
            </p:cNvSpPr>
            <p:nvPr/>
          </p:nvSpPr>
          <p:spPr bwMode="auto">
            <a:xfrm>
              <a:off x="2357408" y="1209656"/>
              <a:ext cx="257175" cy="9525"/>
            </a:xfrm>
            <a:custGeom>
              <a:avLst/>
              <a:gdLst/>
              <a:ahLst/>
              <a:cxnLst>
                <a:cxn ang="0">
                  <a:pos x="8" y="0"/>
                </a:cxn>
                <a:cxn ang="0">
                  <a:pos x="424" y="0"/>
                </a:cxn>
                <a:cxn ang="0">
                  <a:pos x="432" y="8"/>
                </a:cxn>
                <a:cxn ang="0">
                  <a:pos x="424" y="16"/>
                </a:cxn>
                <a:cxn ang="0">
                  <a:pos x="8" y="16"/>
                </a:cxn>
                <a:cxn ang="0">
                  <a:pos x="0" y="8"/>
                </a:cxn>
                <a:cxn ang="0">
                  <a:pos x="8" y="0"/>
                </a:cxn>
              </a:cxnLst>
              <a:rect l="0" t="0" r="r" b="b"/>
              <a:pathLst>
                <a:path w="432" h="16">
                  <a:moveTo>
                    <a:pt x="8" y="0"/>
                  </a:moveTo>
                  <a:lnTo>
                    <a:pt x="424" y="0"/>
                  </a:lnTo>
                  <a:cubicBezTo>
                    <a:pt x="429" y="0"/>
                    <a:pt x="432" y="4"/>
                    <a:pt x="432" y="8"/>
                  </a:cubicBezTo>
                  <a:cubicBezTo>
                    <a:pt x="432" y="13"/>
                    <a:pt x="429" y="16"/>
                    <a:pt x="424" y="16"/>
                  </a:cubicBezTo>
                  <a:lnTo>
                    <a:pt x="8" y="16"/>
                  </a:lnTo>
                  <a:cubicBezTo>
                    <a:pt x="4" y="16"/>
                    <a:pt x="0" y="13"/>
                    <a:pt x="0" y="8"/>
                  </a:cubicBezTo>
                  <a:cubicBezTo>
                    <a:pt x="0" y="4"/>
                    <a:pt x="4" y="0"/>
                    <a:pt x="8" y="0"/>
                  </a:cubicBez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672" name="Rectangle 299"/>
            <p:cNvSpPr>
              <a:spLocks noChangeArrowheads="1"/>
            </p:cNvSpPr>
            <p:nvPr/>
          </p:nvSpPr>
          <p:spPr bwMode="auto">
            <a:xfrm>
              <a:off x="2438370" y="1166793"/>
              <a:ext cx="104775" cy="104775"/>
            </a:xfrm>
            <a:prstGeom prst="rect">
              <a:avLst/>
            </a:prstGeom>
            <a:solidFill>
              <a:srgbClr val="6633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673" name="Freeform 300"/>
            <p:cNvSpPr>
              <a:spLocks noEditPoints="1"/>
            </p:cNvSpPr>
            <p:nvPr/>
          </p:nvSpPr>
          <p:spPr bwMode="auto">
            <a:xfrm>
              <a:off x="2433608" y="1162031"/>
              <a:ext cx="114300" cy="114300"/>
            </a:xfrm>
            <a:custGeom>
              <a:avLst/>
              <a:gdLst/>
              <a:ahLst/>
              <a:cxnLst>
                <a:cxn ang="0">
                  <a:pos x="0" y="8"/>
                </a:cxn>
                <a:cxn ang="0">
                  <a:pos x="8" y="0"/>
                </a:cxn>
                <a:cxn ang="0">
                  <a:pos x="184" y="0"/>
                </a:cxn>
                <a:cxn ang="0">
                  <a:pos x="192" y="8"/>
                </a:cxn>
                <a:cxn ang="0">
                  <a:pos x="192" y="184"/>
                </a:cxn>
                <a:cxn ang="0">
                  <a:pos x="184" y="192"/>
                </a:cxn>
                <a:cxn ang="0">
                  <a:pos x="8" y="192"/>
                </a:cxn>
                <a:cxn ang="0">
                  <a:pos x="0" y="184"/>
                </a:cxn>
                <a:cxn ang="0">
                  <a:pos x="0" y="8"/>
                </a:cxn>
                <a:cxn ang="0">
                  <a:pos x="16" y="184"/>
                </a:cxn>
                <a:cxn ang="0">
                  <a:pos x="8" y="176"/>
                </a:cxn>
                <a:cxn ang="0">
                  <a:pos x="184" y="176"/>
                </a:cxn>
                <a:cxn ang="0">
                  <a:pos x="176" y="184"/>
                </a:cxn>
                <a:cxn ang="0">
                  <a:pos x="176" y="8"/>
                </a:cxn>
                <a:cxn ang="0">
                  <a:pos x="184" y="16"/>
                </a:cxn>
                <a:cxn ang="0">
                  <a:pos x="8" y="16"/>
                </a:cxn>
                <a:cxn ang="0">
                  <a:pos x="16" y="8"/>
                </a:cxn>
                <a:cxn ang="0">
                  <a:pos x="16" y="184"/>
                </a:cxn>
              </a:cxnLst>
              <a:rect l="0" t="0" r="r" b="b"/>
              <a:pathLst>
                <a:path w="192" h="192">
                  <a:moveTo>
                    <a:pt x="0" y="8"/>
                  </a:moveTo>
                  <a:cubicBezTo>
                    <a:pt x="0" y="4"/>
                    <a:pt x="4" y="0"/>
                    <a:pt x="8" y="0"/>
                  </a:cubicBezTo>
                  <a:lnTo>
                    <a:pt x="184" y="0"/>
                  </a:lnTo>
                  <a:cubicBezTo>
                    <a:pt x="189" y="0"/>
                    <a:pt x="192" y="4"/>
                    <a:pt x="192" y="8"/>
                  </a:cubicBezTo>
                  <a:lnTo>
                    <a:pt x="192" y="184"/>
                  </a:lnTo>
                  <a:cubicBezTo>
                    <a:pt x="192" y="189"/>
                    <a:pt x="189" y="192"/>
                    <a:pt x="184" y="192"/>
                  </a:cubicBezTo>
                  <a:lnTo>
                    <a:pt x="8" y="192"/>
                  </a:lnTo>
                  <a:cubicBezTo>
                    <a:pt x="4" y="192"/>
                    <a:pt x="0" y="189"/>
                    <a:pt x="0" y="184"/>
                  </a:cubicBezTo>
                  <a:lnTo>
                    <a:pt x="0" y="8"/>
                  </a:lnTo>
                  <a:close/>
                  <a:moveTo>
                    <a:pt x="16" y="184"/>
                  </a:moveTo>
                  <a:lnTo>
                    <a:pt x="8" y="176"/>
                  </a:lnTo>
                  <a:lnTo>
                    <a:pt x="184" y="176"/>
                  </a:lnTo>
                  <a:lnTo>
                    <a:pt x="176" y="184"/>
                  </a:lnTo>
                  <a:lnTo>
                    <a:pt x="176" y="8"/>
                  </a:lnTo>
                  <a:lnTo>
                    <a:pt x="184" y="16"/>
                  </a:lnTo>
                  <a:lnTo>
                    <a:pt x="8" y="16"/>
                  </a:lnTo>
                  <a:lnTo>
                    <a:pt x="16" y="8"/>
                  </a:lnTo>
                  <a:lnTo>
                    <a:pt x="16" y="184"/>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674" name="Rectangle 301"/>
            <p:cNvSpPr>
              <a:spLocks noChangeArrowheads="1"/>
            </p:cNvSpPr>
            <p:nvPr/>
          </p:nvSpPr>
          <p:spPr bwMode="auto">
            <a:xfrm>
              <a:off x="2641570" y="1120756"/>
              <a:ext cx="174307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663300"/>
                  </a:solidFill>
                  <a:effectLst/>
                  <a:latin typeface="Times New Roman" pitchFamily="18" charset="0"/>
                  <a:cs typeface="Arial" pitchFamily="34" charset="0"/>
                </a:rPr>
                <a:t>Xylose content (leaf)</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727" name="ZoneTexte 726"/>
          <p:cNvSpPr txBox="1"/>
          <p:nvPr/>
        </p:nvSpPr>
        <p:spPr>
          <a:xfrm rot="16200000">
            <a:off x="3876240" y="2015253"/>
            <a:ext cx="1226618" cy="307777"/>
          </a:xfrm>
          <a:prstGeom prst="rect">
            <a:avLst/>
          </a:prstGeom>
          <a:noFill/>
        </p:spPr>
        <p:txBody>
          <a:bodyPr wrap="none" rtlCol="0">
            <a:spAutoFit/>
          </a:bodyPr>
          <a:lstStyle/>
          <a:p>
            <a:r>
              <a:rPr lang="fr-FR" sz="1400" b="1" dirty="0" smtClean="0">
                <a:solidFill>
                  <a:srgbClr val="663300"/>
                </a:solidFill>
                <a:latin typeface="Times New Roman" pitchFamily="18" charset="0"/>
                <a:cs typeface="Times New Roman" pitchFamily="18" charset="0"/>
              </a:rPr>
              <a:t>mg/g DM-ND</a:t>
            </a:r>
            <a:endParaRPr lang="fr-FR" sz="1400" b="1" dirty="0">
              <a:solidFill>
                <a:srgbClr val="663300"/>
              </a:solidFill>
              <a:latin typeface="Times New Roman" pitchFamily="18" charset="0"/>
              <a:cs typeface="Times New Roman" pitchFamily="18" charset="0"/>
            </a:endParaRPr>
          </a:p>
        </p:txBody>
      </p:sp>
      <p:sp>
        <p:nvSpPr>
          <p:cNvPr id="730" name="ZoneTexte 729"/>
          <p:cNvSpPr txBox="1"/>
          <p:nvPr/>
        </p:nvSpPr>
        <p:spPr>
          <a:xfrm rot="16200000">
            <a:off x="3876240" y="5028327"/>
            <a:ext cx="1226618" cy="307777"/>
          </a:xfrm>
          <a:prstGeom prst="rect">
            <a:avLst/>
          </a:prstGeom>
          <a:noFill/>
        </p:spPr>
        <p:txBody>
          <a:bodyPr wrap="none" rtlCol="0">
            <a:spAutoFit/>
          </a:bodyPr>
          <a:lstStyle/>
          <a:p>
            <a:r>
              <a:rPr lang="fr-FR" sz="1400" b="1" dirty="0" smtClean="0">
                <a:solidFill>
                  <a:srgbClr val="663300"/>
                </a:solidFill>
                <a:latin typeface="Times New Roman" pitchFamily="18" charset="0"/>
                <a:cs typeface="Times New Roman" pitchFamily="18" charset="0"/>
              </a:rPr>
              <a:t>mg/g DM-ND</a:t>
            </a:r>
            <a:endParaRPr lang="fr-FR" sz="1400" b="1" dirty="0">
              <a:solidFill>
                <a:srgbClr val="663300"/>
              </a:solidFill>
              <a:latin typeface="Times New Roman" pitchFamily="18" charset="0"/>
              <a:cs typeface="Times New Roman" pitchFamily="18" charset="0"/>
            </a:endParaRPr>
          </a:p>
        </p:txBody>
      </p:sp>
      <p:grpSp>
        <p:nvGrpSpPr>
          <p:cNvPr id="7" name="Groupe 1960"/>
          <p:cNvGrpSpPr/>
          <p:nvPr/>
        </p:nvGrpSpPr>
        <p:grpSpPr>
          <a:xfrm>
            <a:off x="285720" y="3695724"/>
            <a:ext cx="4186237" cy="2808288"/>
            <a:chOff x="777847" y="4210055"/>
            <a:chExt cx="4186237" cy="2808288"/>
          </a:xfrm>
        </p:grpSpPr>
        <p:sp>
          <p:nvSpPr>
            <p:cNvPr id="1962" name="Rectangle 104"/>
            <p:cNvSpPr>
              <a:spLocks noChangeArrowheads="1"/>
            </p:cNvSpPr>
            <p:nvPr/>
          </p:nvSpPr>
          <p:spPr bwMode="auto">
            <a:xfrm>
              <a:off x="1114397" y="4310068"/>
              <a:ext cx="3333750" cy="25431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963" name="Freeform 105"/>
            <p:cNvSpPr>
              <a:spLocks noEditPoints="1"/>
            </p:cNvSpPr>
            <p:nvPr/>
          </p:nvSpPr>
          <p:spPr bwMode="auto">
            <a:xfrm>
              <a:off x="1104872" y="4310068"/>
              <a:ext cx="3352800" cy="2552700"/>
            </a:xfrm>
            <a:custGeom>
              <a:avLst/>
              <a:gdLst/>
              <a:ahLst/>
              <a:cxnLst>
                <a:cxn ang="0">
                  <a:pos x="0" y="8"/>
                </a:cxn>
                <a:cxn ang="0">
                  <a:pos x="8" y="0"/>
                </a:cxn>
                <a:cxn ang="0">
                  <a:pos x="5624" y="0"/>
                </a:cxn>
                <a:cxn ang="0">
                  <a:pos x="5632" y="8"/>
                </a:cxn>
                <a:cxn ang="0">
                  <a:pos x="5632" y="4280"/>
                </a:cxn>
                <a:cxn ang="0">
                  <a:pos x="5624" y="4288"/>
                </a:cxn>
                <a:cxn ang="0">
                  <a:pos x="8" y="4288"/>
                </a:cxn>
                <a:cxn ang="0">
                  <a:pos x="0" y="4280"/>
                </a:cxn>
                <a:cxn ang="0">
                  <a:pos x="0" y="8"/>
                </a:cxn>
                <a:cxn ang="0">
                  <a:pos x="16" y="4280"/>
                </a:cxn>
                <a:cxn ang="0">
                  <a:pos x="8" y="4272"/>
                </a:cxn>
                <a:cxn ang="0">
                  <a:pos x="5624" y="4272"/>
                </a:cxn>
                <a:cxn ang="0">
                  <a:pos x="5616" y="4280"/>
                </a:cxn>
                <a:cxn ang="0">
                  <a:pos x="5616" y="8"/>
                </a:cxn>
                <a:cxn ang="0">
                  <a:pos x="5624" y="16"/>
                </a:cxn>
                <a:cxn ang="0">
                  <a:pos x="8" y="16"/>
                </a:cxn>
                <a:cxn ang="0">
                  <a:pos x="16" y="8"/>
                </a:cxn>
                <a:cxn ang="0">
                  <a:pos x="16" y="4280"/>
                </a:cxn>
              </a:cxnLst>
              <a:rect l="0" t="0" r="r" b="b"/>
              <a:pathLst>
                <a:path w="5632" h="4288">
                  <a:moveTo>
                    <a:pt x="0" y="8"/>
                  </a:moveTo>
                  <a:cubicBezTo>
                    <a:pt x="0" y="4"/>
                    <a:pt x="4" y="0"/>
                    <a:pt x="8" y="0"/>
                  </a:cubicBezTo>
                  <a:lnTo>
                    <a:pt x="5624" y="0"/>
                  </a:lnTo>
                  <a:cubicBezTo>
                    <a:pt x="5629" y="0"/>
                    <a:pt x="5632" y="4"/>
                    <a:pt x="5632" y="8"/>
                  </a:cubicBezTo>
                  <a:lnTo>
                    <a:pt x="5632" y="4280"/>
                  </a:lnTo>
                  <a:cubicBezTo>
                    <a:pt x="5632" y="4285"/>
                    <a:pt x="5629" y="4288"/>
                    <a:pt x="5624" y="4288"/>
                  </a:cubicBezTo>
                  <a:lnTo>
                    <a:pt x="8" y="4288"/>
                  </a:lnTo>
                  <a:cubicBezTo>
                    <a:pt x="4" y="4288"/>
                    <a:pt x="0" y="4285"/>
                    <a:pt x="0" y="4280"/>
                  </a:cubicBezTo>
                  <a:lnTo>
                    <a:pt x="0" y="8"/>
                  </a:lnTo>
                  <a:close/>
                  <a:moveTo>
                    <a:pt x="16" y="4280"/>
                  </a:moveTo>
                  <a:lnTo>
                    <a:pt x="8" y="4272"/>
                  </a:lnTo>
                  <a:lnTo>
                    <a:pt x="5624" y="4272"/>
                  </a:lnTo>
                  <a:lnTo>
                    <a:pt x="5616" y="4280"/>
                  </a:lnTo>
                  <a:lnTo>
                    <a:pt x="5616" y="8"/>
                  </a:lnTo>
                  <a:lnTo>
                    <a:pt x="5624" y="16"/>
                  </a:lnTo>
                  <a:lnTo>
                    <a:pt x="8" y="16"/>
                  </a:lnTo>
                  <a:lnTo>
                    <a:pt x="16" y="8"/>
                  </a:lnTo>
                  <a:lnTo>
                    <a:pt x="16" y="4280"/>
                  </a:lnTo>
                  <a:close/>
                </a:path>
              </a:pathLst>
            </a:cu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964" name="Rectangle 106"/>
            <p:cNvSpPr>
              <a:spLocks noChangeArrowheads="1"/>
            </p:cNvSpPr>
            <p:nvPr/>
          </p:nvSpPr>
          <p:spPr bwMode="auto">
            <a:xfrm>
              <a:off x="4438622" y="4310068"/>
              <a:ext cx="19050" cy="2543175"/>
            </a:xfrm>
            <a:prstGeom prst="rect">
              <a:avLst/>
            </a:pr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965" name="Freeform 107"/>
            <p:cNvSpPr>
              <a:spLocks noEditPoints="1"/>
            </p:cNvSpPr>
            <p:nvPr/>
          </p:nvSpPr>
          <p:spPr bwMode="auto">
            <a:xfrm>
              <a:off x="4448147" y="4300543"/>
              <a:ext cx="57150" cy="2562225"/>
            </a:xfrm>
            <a:custGeom>
              <a:avLst/>
              <a:gdLst/>
              <a:ahLst/>
              <a:cxnLst>
                <a:cxn ang="0">
                  <a:pos x="0" y="1602"/>
                </a:cxn>
                <a:cxn ang="0">
                  <a:pos x="36" y="1602"/>
                </a:cxn>
                <a:cxn ang="0">
                  <a:pos x="36" y="1614"/>
                </a:cxn>
                <a:cxn ang="0">
                  <a:pos x="0" y="1614"/>
                </a:cxn>
                <a:cxn ang="0">
                  <a:pos x="0" y="1602"/>
                </a:cxn>
                <a:cxn ang="0">
                  <a:pos x="0" y="1284"/>
                </a:cxn>
                <a:cxn ang="0">
                  <a:pos x="36" y="1284"/>
                </a:cxn>
                <a:cxn ang="0">
                  <a:pos x="36" y="1296"/>
                </a:cxn>
                <a:cxn ang="0">
                  <a:pos x="0" y="1296"/>
                </a:cxn>
                <a:cxn ang="0">
                  <a:pos x="0" y="1284"/>
                </a:cxn>
                <a:cxn ang="0">
                  <a:pos x="0" y="960"/>
                </a:cxn>
                <a:cxn ang="0">
                  <a:pos x="36" y="960"/>
                </a:cxn>
                <a:cxn ang="0">
                  <a:pos x="36" y="972"/>
                </a:cxn>
                <a:cxn ang="0">
                  <a:pos x="0" y="972"/>
                </a:cxn>
                <a:cxn ang="0">
                  <a:pos x="0" y="960"/>
                </a:cxn>
                <a:cxn ang="0">
                  <a:pos x="0" y="642"/>
                </a:cxn>
                <a:cxn ang="0">
                  <a:pos x="36" y="642"/>
                </a:cxn>
                <a:cxn ang="0">
                  <a:pos x="36" y="654"/>
                </a:cxn>
                <a:cxn ang="0">
                  <a:pos x="0" y="654"/>
                </a:cxn>
                <a:cxn ang="0">
                  <a:pos x="0" y="642"/>
                </a:cxn>
                <a:cxn ang="0">
                  <a:pos x="0" y="324"/>
                </a:cxn>
                <a:cxn ang="0">
                  <a:pos x="36" y="324"/>
                </a:cxn>
                <a:cxn ang="0">
                  <a:pos x="36" y="336"/>
                </a:cxn>
                <a:cxn ang="0">
                  <a:pos x="0" y="336"/>
                </a:cxn>
                <a:cxn ang="0">
                  <a:pos x="0" y="324"/>
                </a:cxn>
                <a:cxn ang="0">
                  <a:pos x="0" y="0"/>
                </a:cxn>
                <a:cxn ang="0">
                  <a:pos x="36" y="0"/>
                </a:cxn>
                <a:cxn ang="0">
                  <a:pos x="36" y="12"/>
                </a:cxn>
                <a:cxn ang="0">
                  <a:pos x="0" y="12"/>
                </a:cxn>
                <a:cxn ang="0">
                  <a:pos x="0" y="0"/>
                </a:cxn>
              </a:cxnLst>
              <a:rect l="0" t="0" r="r" b="b"/>
              <a:pathLst>
                <a:path w="36" h="1614">
                  <a:moveTo>
                    <a:pt x="0" y="1602"/>
                  </a:moveTo>
                  <a:lnTo>
                    <a:pt x="36" y="1602"/>
                  </a:lnTo>
                  <a:lnTo>
                    <a:pt x="36" y="1614"/>
                  </a:lnTo>
                  <a:lnTo>
                    <a:pt x="0" y="1614"/>
                  </a:lnTo>
                  <a:lnTo>
                    <a:pt x="0" y="1602"/>
                  </a:lnTo>
                  <a:close/>
                  <a:moveTo>
                    <a:pt x="0" y="1284"/>
                  </a:moveTo>
                  <a:lnTo>
                    <a:pt x="36" y="1284"/>
                  </a:lnTo>
                  <a:lnTo>
                    <a:pt x="36" y="1296"/>
                  </a:lnTo>
                  <a:lnTo>
                    <a:pt x="0" y="1296"/>
                  </a:lnTo>
                  <a:lnTo>
                    <a:pt x="0" y="1284"/>
                  </a:lnTo>
                  <a:close/>
                  <a:moveTo>
                    <a:pt x="0" y="960"/>
                  </a:moveTo>
                  <a:lnTo>
                    <a:pt x="36" y="960"/>
                  </a:lnTo>
                  <a:lnTo>
                    <a:pt x="36" y="972"/>
                  </a:lnTo>
                  <a:lnTo>
                    <a:pt x="0" y="972"/>
                  </a:lnTo>
                  <a:lnTo>
                    <a:pt x="0" y="960"/>
                  </a:lnTo>
                  <a:close/>
                  <a:moveTo>
                    <a:pt x="0" y="642"/>
                  </a:moveTo>
                  <a:lnTo>
                    <a:pt x="36" y="642"/>
                  </a:lnTo>
                  <a:lnTo>
                    <a:pt x="36" y="654"/>
                  </a:lnTo>
                  <a:lnTo>
                    <a:pt x="0" y="654"/>
                  </a:lnTo>
                  <a:lnTo>
                    <a:pt x="0" y="642"/>
                  </a:lnTo>
                  <a:close/>
                  <a:moveTo>
                    <a:pt x="0" y="324"/>
                  </a:moveTo>
                  <a:lnTo>
                    <a:pt x="36" y="324"/>
                  </a:lnTo>
                  <a:lnTo>
                    <a:pt x="36" y="336"/>
                  </a:lnTo>
                  <a:lnTo>
                    <a:pt x="0" y="336"/>
                  </a:lnTo>
                  <a:lnTo>
                    <a:pt x="0" y="324"/>
                  </a:lnTo>
                  <a:close/>
                  <a:moveTo>
                    <a:pt x="0" y="0"/>
                  </a:moveTo>
                  <a:lnTo>
                    <a:pt x="36" y="0"/>
                  </a:lnTo>
                  <a:lnTo>
                    <a:pt x="36" y="12"/>
                  </a:lnTo>
                  <a:lnTo>
                    <a:pt x="0" y="12"/>
                  </a:lnTo>
                  <a:lnTo>
                    <a:pt x="0" y="0"/>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966" name="Rectangle 108"/>
            <p:cNvSpPr>
              <a:spLocks noChangeArrowheads="1"/>
            </p:cNvSpPr>
            <p:nvPr/>
          </p:nvSpPr>
          <p:spPr bwMode="auto">
            <a:xfrm>
              <a:off x="1104872" y="4310068"/>
              <a:ext cx="19050" cy="2543175"/>
            </a:xfrm>
            <a:prstGeom prst="rect">
              <a:avLst/>
            </a:prstGeom>
            <a:solidFill>
              <a:srgbClr val="FF0000"/>
            </a:solidFill>
            <a:ln w="0"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967" name="Freeform 109"/>
            <p:cNvSpPr>
              <a:spLocks noEditPoints="1"/>
            </p:cNvSpPr>
            <p:nvPr/>
          </p:nvSpPr>
          <p:spPr bwMode="auto">
            <a:xfrm>
              <a:off x="1057247" y="4300543"/>
              <a:ext cx="57150" cy="2562225"/>
            </a:xfrm>
            <a:custGeom>
              <a:avLst/>
              <a:gdLst/>
              <a:ahLst/>
              <a:cxnLst>
                <a:cxn ang="0">
                  <a:pos x="0" y="1602"/>
                </a:cxn>
                <a:cxn ang="0">
                  <a:pos x="36" y="1602"/>
                </a:cxn>
                <a:cxn ang="0">
                  <a:pos x="36" y="1614"/>
                </a:cxn>
                <a:cxn ang="0">
                  <a:pos x="0" y="1614"/>
                </a:cxn>
                <a:cxn ang="0">
                  <a:pos x="0" y="1602"/>
                </a:cxn>
                <a:cxn ang="0">
                  <a:pos x="0" y="1200"/>
                </a:cxn>
                <a:cxn ang="0">
                  <a:pos x="36" y="1200"/>
                </a:cxn>
                <a:cxn ang="0">
                  <a:pos x="36" y="1212"/>
                </a:cxn>
                <a:cxn ang="0">
                  <a:pos x="0" y="1212"/>
                </a:cxn>
                <a:cxn ang="0">
                  <a:pos x="0" y="1200"/>
                </a:cxn>
                <a:cxn ang="0">
                  <a:pos x="0" y="798"/>
                </a:cxn>
                <a:cxn ang="0">
                  <a:pos x="36" y="798"/>
                </a:cxn>
                <a:cxn ang="0">
                  <a:pos x="36" y="810"/>
                </a:cxn>
                <a:cxn ang="0">
                  <a:pos x="0" y="810"/>
                </a:cxn>
                <a:cxn ang="0">
                  <a:pos x="0" y="798"/>
                </a:cxn>
                <a:cxn ang="0">
                  <a:pos x="0" y="402"/>
                </a:cxn>
                <a:cxn ang="0">
                  <a:pos x="36" y="402"/>
                </a:cxn>
                <a:cxn ang="0">
                  <a:pos x="36" y="414"/>
                </a:cxn>
                <a:cxn ang="0">
                  <a:pos x="0" y="414"/>
                </a:cxn>
                <a:cxn ang="0">
                  <a:pos x="0" y="402"/>
                </a:cxn>
                <a:cxn ang="0">
                  <a:pos x="0" y="0"/>
                </a:cxn>
                <a:cxn ang="0">
                  <a:pos x="36" y="0"/>
                </a:cxn>
                <a:cxn ang="0">
                  <a:pos x="36" y="12"/>
                </a:cxn>
                <a:cxn ang="0">
                  <a:pos x="0" y="12"/>
                </a:cxn>
                <a:cxn ang="0">
                  <a:pos x="0" y="0"/>
                </a:cxn>
              </a:cxnLst>
              <a:rect l="0" t="0" r="r" b="b"/>
              <a:pathLst>
                <a:path w="36" h="1614">
                  <a:moveTo>
                    <a:pt x="0" y="1602"/>
                  </a:moveTo>
                  <a:lnTo>
                    <a:pt x="36" y="1602"/>
                  </a:lnTo>
                  <a:lnTo>
                    <a:pt x="36" y="1614"/>
                  </a:lnTo>
                  <a:lnTo>
                    <a:pt x="0" y="1614"/>
                  </a:lnTo>
                  <a:lnTo>
                    <a:pt x="0" y="1602"/>
                  </a:lnTo>
                  <a:close/>
                  <a:moveTo>
                    <a:pt x="0" y="1200"/>
                  </a:moveTo>
                  <a:lnTo>
                    <a:pt x="36" y="1200"/>
                  </a:lnTo>
                  <a:lnTo>
                    <a:pt x="36" y="1212"/>
                  </a:lnTo>
                  <a:lnTo>
                    <a:pt x="0" y="1212"/>
                  </a:lnTo>
                  <a:lnTo>
                    <a:pt x="0" y="1200"/>
                  </a:lnTo>
                  <a:close/>
                  <a:moveTo>
                    <a:pt x="0" y="798"/>
                  </a:moveTo>
                  <a:lnTo>
                    <a:pt x="36" y="798"/>
                  </a:lnTo>
                  <a:lnTo>
                    <a:pt x="36" y="810"/>
                  </a:lnTo>
                  <a:lnTo>
                    <a:pt x="0" y="810"/>
                  </a:lnTo>
                  <a:lnTo>
                    <a:pt x="0" y="798"/>
                  </a:lnTo>
                  <a:close/>
                  <a:moveTo>
                    <a:pt x="0" y="402"/>
                  </a:moveTo>
                  <a:lnTo>
                    <a:pt x="36" y="402"/>
                  </a:lnTo>
                  <a:lnTo>
                    <a:pt x="36" y="414"/>
                  </a:lnTo>
                  <a:lnTo>
                    <a:pt x="0" y="414"/>
                  </a:lnTo>
                  <a:lnTo>
                    <a:pt x="0" y="402"/>
                  </a:lnTo>
                  <a:close/>
                  <a:moveTo>
                    <a:pt x="0" y="0"/>
                  </a:moveTo>
                  <a:lnTo>
                    <a:pt x="36" y="0"/>
                  </a:lnTo>
                  <a:lnTo>
                    <a:pt x="36" y="12"/>
                  </a:lnTo>
                  <a:lnTo>
                    <a:pt x="0" y="12"/>
                  </a:lnTo>
                  <a:lnTo>
                    <a:pt x="0" y="0"/>
                  </a:lnTo>
                  <a:close/>
                </a:path>
              </a:pathLst>
            </a:custGeom>
            <a:solidFill>
              <a:srgbClr val="FF0000"/>
            </a:solidFill>
            <a:ln w="0"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968" name="Rectangle 110"/>
            <p:cNvSpPr>
              <a:spLocks noChangeArrowheads="1"/>
            </p:cNvSpPr>
            <p:nvPr/>
          </p:nvSpPr>
          <p:spPr bwMode="auto">
            <a:xfrm>
              <a:off x="1109634" y="6853243"/>
              <a:ext cx="3343275" cy="9525"/>
            </a:xfrm>
            <a:prstGeom prst="rect">
              <a:avLst/>
            </a:pr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969" name="Freeform 111"/>
            <p:cNvSpPr>
              <a:spLocks noEditPoints="1"/>
            </p:cNvSpPr>
            <p:nvPr/>
          </p:nvSpPr>
          <p:spPr bwMode="auto">
            <a:xfrm>
              <a:off x="1104872" y="6858005"/>
              <a:ext cx="3352800" cy="47625"/>
            </a:xfrm>
            <a:custGeom>
              <a:avLst/>
              <a:gdLst/>
              <a:ahLst/>
              <a:cxnLst>
                <a:cxn ang="0">
                  <a:pos x="6" y="0"/>
                </a:cxn>
                <a:cxn ang="0">
                  <a:pos x="6" y="30"/>
                </a:cxn>
                <a:cxn ang="0">
                  <a:pos x="0" y="30"/>
                </a:cxn>
                <a:cxn ang="0">
                  <a:pos x="0" y="0"/>
                </a:cxn>
                <a:cxn ang="0">
                  <a:pos x="6" y="0"/>
                </a:cxn>
                <a:cxn ang="0">
                  <a:pos x="426" y="0"/>
                </a:cxn>
                <a:cxn ang="0">
                  <a:pos x="426" y="30"/>
                </a:cxn>
                <a:cxn ang="0">
                  <a:pos x="420" y="30"/>
                </a:cxn>
                <a:cxn ang="0">
                  <a:pos x="420" y="0"/>
                </a:cxn>
                <a:cxn ang="0">
                  <a:pos x="426" y="0"/>
                </a:cxn>
                <a:cxn ang="0">
                  <a:pos x="846" y="0"/>
                </a:cxn>
                <a:cxn ang="0">
                  <a:pos x="846" y="30"/>
                </a:cxn>
                <a:cxn ang="0">
                  <a:pos x="840" y="30"/>
                </a:cxn>
                <a:cxn ang="0">
                  <a:pos x="840" y="0"/>
                </a:cxn>
                <a:cxn ang="0">
                  <a:pos x="846" y="0"/>
                </a:cxn>
                <a:cxn ang="0">
                  <a:pos x="1266" y="0"/>
                </a:cxn>
                <a:cxn ang="0">
                  <a:pos x="1266" y="30"/>
                </a:cxn>
                <a:cxn ang="0">
                  <a:pos x="1260" y="30"/>
                </a:cxn>
                <a:cxn ang="0">
                  <a:pos x="1260" y="0"/>
                </a:cxn>
                <a:cxn ang="0">
                  <a:pos x="1266" y="0"/>
                </a:cxn>
                <a:cxn ang="0">
                  <a:pos x="1686" y="0"/>
                </a:cxn>
                <a:cxn ang="0">
                  <a:pos x="1686" y="30"/>
                </a:cxn>
                <a:cxn ang="0">
                  <a:pos x="1680" y="30"/>
                </a:cxn>
                <a:cxn ang="0">
                  <a:pos x="1680" y="0"/>
                </a:cxn>
                <a:cxn ang="0">
                  <a:pos x="1686" y="0"/>
                </a:cxn>
                <a:cxn ang="0">
                  <a:pos x="2112" y="0"/>
                </a:cxn>
                <a:cxn ang="0">
                  <a:pos x="2112" y="30"/>
                </a:cxn>
                <a:cxn ang="0">
                  <a:pos x="2106" y="30"/>
                </a:cxn>
                <a:cxn ang="0">
                  <a:pos x="2106" y="0"/>
                </a:cxn>
                <a:cxn ang="0">
                  <a:pos x="2112" y="0"/>
                </a:cxn>
              </a:cxnLst>
              <a:rect l="0" t="0" r="r" b="b"/>
              <a:pathLst>
                <a:path w="2112" h="30">
                  <a:moveTo>
                    <a:pt x="6" y="0"/>
                  </a:moveTo>
                  <a:lnTo>
                    <a:pt x="6" y="30"/>
                  </a:lnTo>
                  <a:lnTo>
                    <a:pt x="0" y="30"/>
                  </a:lnTo>
                  <a:lnTo>
                    <a:pt x="0" y="0"/>
                  </a:lnTo>
                  <a:lnTo>
                    <a:pt x="6" y="0"/>
                  </a:lnTo>
                  <a:close/>
                  <a:moveTo>
                    <a:pt x="426" y="0"/>
                  </a:moveTo>
                  <a:lnTo>
                    <a:pt x="426" y="30"/>
                  </a:lnTo>
                  <a:lnTo>
                    <a:pt x="420" y="30"/>
                  </a:lnTo>
                  <a:lnTo>
                    <a:pt x="420" y="0"/>
                  </a:lnTo>
                  <a:lnTo>
                    <a:pt x="426" y="0"/>
                  </a:lnTo>
                  <a:close/>
                  <a:moveTo>
                    <a:pt x="846" y="0"/>
                  </a:moveTo>
                  <a:lnTo>
                    <a:pt x="846" y="30"/>
                  </a:lnTo>
                  <a:lnTo>
                    <a:pt x="840" y="30"/>
                  </a:lnTo>
                  <a:lnTo>
                    <a:pt x="840" y="0"/>
                  </a:lnTo>
                  <a:lnTo>
                    <a:pt x="846" y="0"/>
                  </a:lnTo>
                  <a:close/>
                  <a:moveTo>
                    <a:pt x="1266" y="0"/>
                  </a:moveTo>
                  <a:lnTo>
                    <a:pt x="1266" y="30"/>
                  </a:lnTo>
                  <a:lnTo>
                    <a:pt x="1260" y="30"/>
                  </a:lnTo>
                  <a:lnTo>
                    <a:pt x="1260" y="0"/>
                  </a:lnTo>
                  <a:lnTo>
                    <a:pt x="1266" y="0"/>
                  </a:lnTo>
                  <a:close/>
                  <a:moveTo>
                    <a:pt x="1686" y="0"/>
                  </a:moveTo>
                  <a:lnTo>
                    <a:pt x="1686" y="30"/>
                  </a:lnTo>
                  <a:lnTo>
                    <a:pt x="1680" y="30"/>
                  </a:lnTo>
                  <a:lnTo>
                    <a:pt x="1680" y="0"/>
                  </a:lnTo>
                  <a:lnTo>
                    <a:pt x="1686" y="0"/>
                  </a:lnTo>
                  <a:close/>
                  <a:moveTo>
                    <a:pt x="2112" y="0"/>
                  </a:moveTo>
                  <a:lnTo>
                    <a:pt x="2112" y="30"/>
                  </a:lnTo>
                  <a:lnTo>
                    <a:pt x="2106" y="30"/>
                  </a:lnTo>
                  <a:lnTo>
                    <a:pt x="2106" y="0"/>
                  </a:lnTo>
                  <a:lnTo>
                    <a:pt x="2112" y="0"/>
                  </a:lnTo>
                  <a:close/>
                </a:path>
              </a:pathLst>
            </a:cu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970" name="Freeform 112"/>
            <p:cNvSpPr>
              <a:spLocks noEditPoints="1"/>
            </p:cNvSpPr>
            <p:nvPr/>
          </p:nvSpPr>
          <p:spPr bwMode="auto">
            <a:xfrm>
              <a:off x="1090584" y="6438905"/>
              <a:ext cx="57150" cy="142875"/>
            </a:xfrm>
            <a:custGeom>
              <a:avLst/>
              <a:gdLst/>
              <a:ahLst/>
              <a:cxnLst>
                <a:cxn ang="0">
                  <a:pos x="18" y="90"/>
                </a:cxn>
                <a:cxn ang="0">
                  <a:pos x="18" y="45"/>
                </a:cxn>
                <a:cxn ang="0">
                  <a:pos x="18" y="0"/>
                </a:cxn>
                <a:cxn ang="0">
                  <a:pos x="18" y="90"/>
                </a:cxn>
                <a:cxn ang="0">
                  <a:pos x="0" y="90"/>
                </a:cxn>
                <a:cxn ang="0">
                  <a:pos x="36" y="90"/>
                </a:cxn>
                <a:cxn ang="0">
                  <a:pos x="0" y="90"/>
                </a:cxn>
                <a:cxn ang="0">
                  <a:pos x="0" y="0"/>
                </a:cxn>
                <a:cxn ang="0">
                  <a:pos x="36" y="0"/>
                </a:cxn>
                <a:cxn ang="0">
                  <a:pos x="0" y="0"/>
                </a:cxn>
              </a:cxnLst>
              <a:rect l="0" t="0" r="r" b="b"/>
              <a:pathLst>
                <a:path w="36" h="90">
                  <a:moveTo>
                    <a:pt x="18" y="90"/>
                  </a:moveTo>
                  <a:lnTo>
                    <a:pt x="18" y="45"/>
                  </a:lnTo>
                  <a:lnTo>
                    <a:pt x="18" y="0"/>
                  </a:lnTo>
                  <a:lnTo>
                    <a:pt x="18" y="90"/>
                  </a:lnTo>
                  <a:close/>
                  <a:moveTo>
                    <a:pt x="0" y="90"/>
                  </a:moveTo>
                  <a:lnTo>
                    <a:pt x="36" y="90"/>
                  </a:lnTo>
                  <a:lnTo>
                    <a:pt x="0" y="90"/>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971" name="Freeform 113"/>
            <p:cNvSpPr>
              <a:spLocks noEditPoints="1"/>
            </p:cNvSpPr>
            <p:nvPr/>
          </p:nvSpPr>
          <p:spPr bwMode="auto">
            <a:xfrm>
              <a:off x="1090584" y="6434143"/>
              <a:ext cx="57150" cy="152400"/>
            </a:xfrm>
            <a:custGeom>
              <a:avLst/>
              <a:gdLst/>
              <a:ahLst/>
              <a:cxnLst>
                <a:cxn ang="0">
                  <a:pos x="15" y="93"/>
                </a:cxn>
                <a:cxn ang="0">
                  <a:pos x="15" y="48"/>
                </a:cxn>
                <a:cxn ang="0">
                  <a:pos x="15" y="3"/>
                </a:cxn>
                <a:cxn ang="0">
                  <a:pos x="21" y="3"/>
                </a:cxn>
                <a:cxn ang="0">
                  <a:pos x="21" y="48"/>
                </a:cxn>
                <a:cxn ang="0">
                  <a:pos x="21" y="93"/>
                </a:cxn>
                <a:cxn ang="0">
                  <a:pos x="15" y="93"/>
                </a:cxn>
                <a:cxn ang="0">
                  <a:pos x="0" y="90"/>
                </a:cxn>
                <a:cxn ang="0">
                  <a:pos x="36" y="90"/>
                </a:cxn>
                <a:cxn ang="0">
                  <a:pos x="36" y="96"/>
                </a:cxn>
                <a:cxn ang="0">
                  <a:pos x="0" y="96"/>
                </a:cxn>
                <a:cxn ang="0">
                  <a:pos x="0" y="90"/>
                </a:cxn>
                <a:cxn ang="0">
                  <a:pos x="0" y="0"/>
                </a:cxn>
                <a:cxn ang="0">
                  <a:pos x="36" y="0"/>
                </a:cxn>
                <a:cxn ang="0">
                  <a:pos x="36" y="6"/>
                </a:cxn>
                <a:cxn ang="0">
                  <a:pos x="0" y="6"/>
                </a:cxn>
                <a:cxn ang="0">
                  <a:pos x="0" y="0"/>
                </a:cxn>
              </a:cxnLst>
              <a:rect l="0" t="0" r="r" b="b"/>
              <a:pathLst>
                <a:path w="36" h="96">
                  <a:moveTo>
                    <a:pt x="15" y="93"/>
                  </a:moveTo>
                  <a:lnTo>
                    <a:pt x="15" y="48"/>
                  </a:lnTo>
                  <a:lnTo>
                    <a:pt x="15" y="3"/>
                  </a:lnTo>
                  <a:lnTo>
                    <a:pt x="21" y="3"/>
                  </a:lnTo>
                  <a:lnTo>
                    <a:pt x="21" y="48"/>
                  </a:lnTo>
                  <a:lnTo>
                    <a:pt x="21" y="93"/>
                  </a:lnTo>
                  <a:lnTo>
                    <a:pt x="15" y="93"/>
                  </a:lnTo>
                  <a:close/>
                  <a:moveTo>
                    <a:pt x="0" y="90"/>
                  </a:moveTo>
                  <a:lnTo>
                    <a:pt x="36" y="90"/>
                  </a:lnTo>
                  <a:lnTo>
                    <a:pt x="36" y="96"/>
                  </a:lnTo>
                  <a:lnTo>
                    <a:pt x="0" y="96"/>
                  </a:lnTo>
                  <a:lnTo>
                    <a:pt x="0" y="90"/>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972" name="Freeform 114"/>
            <p:cNvSpPr>
              <a:spLocks noEditPoints="1"/>
            </p:cNvSpPr>
            <p:nvPr/>
          </p:nvSpPr>
          <p:spPr bwMode="auto">
            <a:xfrm>
              <a:off x="1671609" y="5715005"/>
              <a:ext cx="57150" cy="133350"/>
            </a:xfrm>
            <a:custGeom>
              <a:avLst/>
              <a:gdLst/>
              <a:ahLst/>
              <a:cxnLst>
                <a:cxn ang="0">
                  <a:pos x="18" y="84"/>
                </a:cxn>
                <a:cxn ang="0">
                  <a:pos x="18" y="42"/>
                </a:cxn>
                <a:cxn ang="0">
                  <a:pos x="18" y="0"/>
                </a:cxn>
                <a:cxn ang="0">
                  <a:pos x="18" y="84"/>
                </a:cxn>
                <a:cxn ang="0">
                  <a:pos x="0" y="84"/>
                </a:cxn>
                <a:cxn ang="0">
                  <a:pos x="36" y="84"/>
                </a:cxn>
                <a:cxn ang="0">
                  <a:pos x="0" y="84"/>
                </a:cxn>
                <a:cxn ang="0">
                  <a:pos x="0" y="0"/>
                </a:cxn>
                <a:cxn ang="0">
                  <a:pos x="36" y="0"/>
                </a:cxn>
                <a:cxn ang="0">
                  <a:pos x="0" y="0"/>
                </a:cxn>
              </a:cxnLst>
              <a:rect l="0" t="0" r="r" b="b"/>
              <a:pathLst>
                <a:path w="36" h="84">
                  <a:moveTo>
                    <a:pt x="18" y="84"/>
                  </a:moveTo>
                  <a:lnTo>
                    <a:pt x="18" y="42"/>
                  </a:lnTo>
                  <a:lnTo>
                    <a:pt x="18" y="0"/>
                  </a:lnTo>
                  <a:lnTo>
                    <a:pt x="18" y="84"/>
                  </a:lnTo>
                  <a:close/>
                  <a:moveTo>
                    <a:pt x="0" y="84"/>
                  </a:moveTo>
                  <a:lnTo>
                    <a:pt x="36" y="84"/>
                  </a:lnTo>
                  <a:lnTo>
                    <a:pt x="0" y="84"/>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973" name="Freeform 115"/>
            <p:cNvSpPr>
              <a:spLocks noEditPoints="1"/>
            </p:cNvSpPr>
            <p:nvPr/>
          </p:nvSpPr>
          <p:spPr bwMode="auto">
            <a:xfrm>
              <a:off x="1671609" y="5710243"/>
              <a:ext cx="57150" cy="142875"/>
            </a:xfrm>
            <a:custGeom>
              <a:avLst/>
              <a:gdLst/>
              <a:ahLst/>
              <a:cxnLst>
                <a:cxn ang="0">
                  <a:pos x="15" y="87"/>
                </a:cxn>
                <a:cxn ang="0">
                  <a:pos x="15" y="45"/>
                </a:cxn>
                <a:cxn ang="0">
                  <a:pos x="15" y="3"/>
                </a:cxn>
                <a:cxn ang="0">
                  <a:pos x="21" y="3"/>
                </a:cxn>
                <a:cxn ang="0">
                  <a:pos x="21" y="45"/>
                </a:cxn>
                <a:cxn ang="0">
                  <a:pos x="21" y="87"/>
                </a:cxn>
                <a:cxn ang="0">
                  <a:pos x="15" y="87"/>
                </a:cxn>
                <a:cxn ang="0">
                  <a:pos x="0" y="84"/>
                </a:cxn>
                <a:cxn ang="0">
                  <a:pos x="36" y="84"/>
                </a:cxn>
                <a:cxn ang="0">
                  <a:pos x="36" y="90"/>
                </a:cxn>
                <a:cxn ang="0">
                  <a:pos x="0" y="90"/>
                </a:cxn>
                <a:cxn ang="0">
                  <a:pos x="0" y="84"/>
                </a:cxn>
                <a:cxn ang="0">
                  <a:pos x="0" y="0"/>
                </a:cxn>
                <a:cxn ang="0">
                  <a:pos x="36" y="0"/>
                </a:cxn>
                <a:cxn ang="0">
                  <a:pos x="36" y="6"/>
                </a:cxn>
                <a:cxn ang="0">
                  <a:pos x="0" y="6"/>
                </a:cxn>
                <a:cxn ang="0">
                  <a:pos x="0" y="0"/>
                </a:cxn>
              </a:cxnLst>
              <a:rect l="0" t="0" r="r" b="b"/>
              <a:pathLst>
                <a:path w="36" h="90">
                  <a:moveTo>
                    <a:pt x="15" y="87"/>
                  </a:moveTo>
                  <a:lnTo>
                    <a:pt x="15" y="45"/>
                  </a:lnTo>
                  <a:lnTo>
                    <a:pt x="15" y="3"/>
                  </a:lnTo>
                  <a:lnTo>
                    <a:pt x="21" y="3"/>
                  </a:lnTo>
                  <a:lnTo>
                    <a:pt x="21" y="45"/>
                  </a:lnTo>
                  <a:lnTo>
                    <a:pt x="21" y="87"/>
                  </a:lnTo>
                  <a:lnTo>
                    <a:pt x="15" y="87"/>
                  </a:lnTo>
                  <a:close/>
                  <a:moveTo>
                    <a:pt x="0" y="84"/>
                  </a:moveTo>
                  <a:lnTo>
                    <a:pt x="36" y="84"/>
                  </a:lnTo>
                  <a:lnTo>
                    <a:pt x="36" y="90"/>
                  </a:lnTo>
                  <a:lnTo>
                    <a:pt x="0" y="90"/>
                  </a:lnTo>
                  <a:lnTo>
                    <a:pt x="0" y="84"/>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974" name="Freeform 116"/>
            <p:cNvSpPr>
              <a:spLocks noEditPoints="1"/>
            </p:cNvSpPr>
            <p:nvPr/>
          </p:nvSpPr>
          <p:spPr bwMode="auto">
            <a:xfrm>
              <a:off x="2004984" y="5314955"/>
              <a:ext cx="57150" cy="19050"/>
            </a:xfrm>
            <a:custGeom>
              <a:avLst/>
              <a:gdLst/>
              <a:ahLst/>
              <a:cxnLst>
                <a:cxn ang="0">
                  <a:pos x="18" y="12"/>
                </a:cxn>
                <a:cxn ang="0">
                  <a:pos x="18" y="6"/>
                </a:cxn>
                <a:cxn ang="0">
                  <a:pos x="18" y="0"/>
                </a:cxn>
                <a:cxn ang="0">
                  <a:pos x="18" y="12"/>
                </a:cxn>
                <a:cxn ang="0">
                  <a:pos x="0" y="12"/>
                </a:cxn>
                <a:cxn ang="0">
                  <a:pos x="36" y="12"/>
                </a:cxn>
                <a:cxn ang="0">
                  <a:pos x="0" y="12"/>
                </a:cxn>
                <a:cxn ang="0">
                  <a:pos x="0" y="0"/>
                </a:cxn>
                <a:cxn ang="0">
                  <a:pos x="36" y="0"/>
                </a:cxn>
                <a:cxn ang="0">
                  <a:pos x="0" y="0"/>
                </a:cxn>
              </a:cxnLst>
              <a:rect l="0" t="0" r="r" b="b"/>
              <a:pathLst>
                <a:path w="36" h="12">
                  <a:moveTo>
                    <a:pt x="18" y="12"/>
                  </a:moveTo>
                  <a:lnTo>
                    <a:pt x="18" y="6"/>
                  </a:lnTo>
                  <a:lnTo>
                    <a:pt x="18" y="0"/>
                  </a:lnTo>
                  <a:lnTo>
                    <a:pt x="18" y="12"/>
                  </a:lnTo>
                  <a:close/>
                  <a:moveTo>
                    <a:pt x="0" y="12"/>
                  </a:moveTo>
                  <a:lnTo>
                    <a:pt x="36" y="12"/>
                  </a:lnTo>
                  <a:lnTo>
                    <a:pt x="0" y="12"/>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975" name="Freeform 117"/>
            <p:cNvSpPr>
              <a:spLocks noEditPoints="1"/>
            </p:cNvSpPr>
            <p:nvPr/>
          </p:nvSpPr>
          <p:spPr bwMode="auto">
            <a:xfrm>
              <a:off x="2004984" y="5310193"/>
              <a:ext cx="57150" cy="28575"/>
            </a:xfrm>
            <a:custGeom>
              <a:avLst/>
              <a:gdLst/>
              <a:ahLst/>
              <a:cxnLst>
                <a:cxn ang="0">
                  <a:pos x="15" y="15"/>
                </a:cxn>
                <a:cxn ang="0">
                  <a:pos x="15" y="9"/>
                </a:cxn>
                <a:cxn ang="0">
                  <a:pos x="15" y="3"/>
                </a:cxn>
                <a:cxn ang="0">
                  <a:pos x="21" y="3"/>
                </a:cxn>
                <a:cxn ang="0">
                  <a:pos x="21" y="9"/>
                </a:cxn>
                <a:cxn ang="0">
                  <a:pos x="21" y="15"/>
                </a:cxn>
                <a:cxn ang="0">
                  <a:pos x="15" y="15"/>
                </a:cxn>
                <a:cxn ang="0">
                  <a:pos x="0" y="12"/>
                </a:cxn>
                <a:cxn ang="0">
                  <a:pos x="36" y="12"/>
                </a:cxn>
                <a:cxn ang="0">
                  <a:pos x="36" y="18"/>
                </a:cxn>
                <a:cxn ang="0">
                  <a:pos x="0" y="18"/>
                </a:cxn>
                <a:cxn ang="0">
                  <a:pos x="0" y="12"/>
                </a:cxn>
                <a:cxn ang="0">
                  <a:pos x="0" y="0"/>
                </a:cxn>
                <a:cxn ang="0">
                  <a:pos x="36" y="0"/>
                </a:cxn>
                <a:cxn ang="0">
                  <a:pos x="36" y="6"/>
                </a:cxn>
                <a:cxn ang="0">
                  <a:pos x="0" y="6"/>
                </a:cxn>
                <a:cxn ang="0">
                  <a:pos x="0" y="0"/>
                </a:cxn>
              </a:cxnLst>
              <a:rect l="0" t="0" r="r" b="b"/>
              <a:pathLst>
                <a:path w="36" h="18">
                  <a:moveTo>
                    <a:pt x="15" y="15"/>
                  </a:moveTo>
                  <a:lnTo>
                    <a:pt x="15" y="9"/>
                  </a:lnTo>
                  <a:lnTo>
                    <a:pt x="15" y="3"/>
                  </a:lnTo>
                  <a:lnTo>
                    <a:pt x="21" y="3"/>
                  </a:lnTo>
                  <a:lnTo>
                    <a:pt x="21" y="9"/>
                  </a:lnTo>
                  <a:lnTo>
                    <a:pt x="21" y="15"/>
                  </a:lnTo>
                  <a:lnTo>
                    <a:pt x="15" y="15"/>
                  </a:lnTo>
                  <a:close/>
                  <a:moveTo>
                    <a:pt x="0" y="12"/>
                  </a:moveTo>
                  <a:lnTo>
                    <a:pt x="36" y="12"/>
                  </a:lnTo>
                  <a:lnTo>
                    <a:pt x="36" y="18"/>
                  </a:lnTo>
                  <a:lnTo>
                    <a:pt x="0" y="18"/>
                  </a:lnTo>
                  <a:lnTo>
                    <a:pt x="0" y="12"/>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976" name="Freeform 118"/>
            <p:cNvSpPr>
              <a:spLocks noEditPoints="1"/>
            </p:cNvSpPr>
            <p:nvPr/>
          </p:nvSpPr>
          <p:spPr bwMode="auto">
            <a:xfrm>
              <a:off x="2471709" y="5305430"/>
              <a:ext cx="57150" cy="142875"/>
            </a:xfrm>
            <a:custGeom>
              <a:avLst/>
              <a:gdLst/>
              <a:ahLst/>
              <a:cxnLst>
                <a:cxn ang="0">
                  <a:pos x="18" y="90"/>
                </a:cxn>
                <a:cxn ang="0">
                  <a:pos x="18" y="45"/>
                </a:cxn>
                <a:cxn ang="0">
                  <a:pos x="18" y="0"/>
                </a:cxn>
                <a:cxn ang="0">
                  <a:pos x="18" y="90"/>
                </a:cxn>
                <a:cxn ang="0">
                  <a:pos x="0" y="90"/>
                </a:cxn>
                <a:cxn ang="0">
                  <a:pos x="36" y="90"/>
                </a:cxn>
                <a:cxn ang="0">
                  <a:pos x="0" y="90"/>
                </a:cxn>
                <a:cxn ang="0">
                  <a:pos x="0" y="0"/>
                </a:cxn>
                <a:cxn ang="0">
                  <a:pos x="36" y="0"/>
                </a:cxn>
                <a:cxn ang="0">
                  <a:pos x="0" y="0"/>
                </a:cxn>
              </a:cxnLst>
              <a:rect l="0" t="0" r="r" b="b"/>
              <a:pathLst>
                <a:path w="36" h="90">
                  <a:moveTo>
                    <a:pt x="18" y="90"/>
                  </a:moveTo>
                  <a:lnTo>
                    <a:pt x="18" y="45"/>
                  </a:lnTo>
                  <a:lnTo>
                    <a:pt x="18" y="0"/>
                  </a:lnTo>
                  <a:lnTo>
                    <a:pt x="18" y="90"/>
                  </a:lnTo>
                  <a:close/>
                  <a:moveTo>
                    <a:pt x="0" y="90"/>
                  </a:moveTo>
                  <a:lnTo>
                    <a:pt x="36" y="90"/>
                  </a:lnTo>
                  <a:lnTo>
                    <a:pt x="0" y="90"/>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977" name="Freeform 119"/>
            <p:cNvSpPr>
              <a:spLocks noEditPoints="1"/>
            </p:cNvSpPr>
            <p:nvPr/>
          </p:nvSpPr>
          <p:spPr bwMode="auto">
            <a:xfrm>
              <a:off x="2471709" y="5300668"/>
              <a:ext cx="57150" cy="152400"/>
            </a:xfrm>
            <a:custGeom>
              <a:avLst/>
              <a:gdLst/>
              <a:ahLst/>
              <a:cxnLst>
                <a:cxn ang="0">
                  <a:pos x="15" y="93"/>
                </a:cxn>
                <a:cxn ang="0">
                  <a:pos x="15" y="48"/>
                </a:cxn>
                <a:cxn ang="0">
                  <a:pos x="15" y="3"/>
                </a:cxn>
                <a:cxn ang="0">
                  <a:pos x="21" y="3"/>
                </a:cxn>
                <a:cxn ang="0">
                  <a:pos x="21" y="48"/>
                </a:cxn>
                <a:cxn ang="0">
                  <a:pos x="21" y="93"/>
                </a:cxn>
                <a:cxn ang="0">
                  <a:pos x="15" y="93"/>
                </a:cxn>
                <a:cxn ang="0">
                  <a:pos x="0" y="90"/>
                </a:cxn>
                <a:cxn ang="0">
                  <a:pos x="36" y="90"/>
                </a:cxn>
                <a:cxn ang="0">
                  <a:pos x="36" y="96"/>
                </a:cxn>
                <a:cxn ang="0">
                  <a:pos x="0" y="96"/>
                </a:cxn>
                <a:cxn ang="0">
                  <a:pos x="0" y="90"/>
                </a:cxn>
                <a:cxn ang="0">
                  <a:pos x="0" y="0"/>
                </a:cxn>
                <a:cxn ang="0">
                  <a:pos x="36" y="0"/>
                </a:cxn>
                <a:cxn ang="0">
                  <a:pos x="36" y="6"/>
                </a:cxn>
                <a:cxn ang="0">
                  <a:pos x="0" y="6"/>
                </a:cxn>
                <a:cxn ang="0">
                  <a:pos x="0" y="0"/>
                </a:cxn>
              </a:cxnLst>
              <a:rect l="0" t="0" r="r" b="b"/>
              <a:pathLst>
                <a:path w="36" h="96">
                  <a:moveTo>
                    <a:pt x="15" y="93"/>
                  </a:moveTo>
                  <a:lnTo>
                    <a:pt x="15" y="48"/>
                  </a:lnTo>
                  <a:lnTo>
                    <a:pt x="15" y="3"/>
                  </a:lnTo>
                  <a:lnTo>
                    <a:pt x="21" y="3"/>
                  </a:lnTo>
                  <a:lnTo>
                    <a:pt x="21" y="48"/>
                  </a:lnTo>
                  <a:lnTo>
                    <a:pt x="21" y="93"/>
                  </a:lnTo>
                  <a:lnTo>
                    <a:pt x="15" y="93"/>
                  </a:lnTo>
                  <a:close/>
                  <a:moveTo>
                    <a:pt x="0" y="90"/>
                  </a:moveTo>
                  <a:lnTo>
                    <a:pt x="36" y="90"/>
                  </a:lnTo>
                  <a:lnTo>
                    <a:pt x="36" y="96"/>
                  </a:lnTo>
                  <a:lnTo>
                    <a:pt x="0" y="96"/>
                  </a:lnTo>
                  <a:lnTo>
                    <a:pt x="0" y="90"/>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978" name="Freeform 120"/>
            <p:cNvSpPr>
              <a:spLocks noEditPoints="1"/>
            </p:cNvSpPr>
            <p:nvPr/>
          </p:nvSpPr>
          <p:spPr bwMode="auto">
            <a:xfrm>
              <a:off x="2805084" y="5715005"/>
              <a:ext cx="57150" cy="133350"/>
            </a:xfrm>
            <a:custGeom>
              <a:avLst/>
              <a:gdLst/>
              <a:ahLst/>
              <a:cxnLst>
                <a:cxn ang="0">
                  <a:pos x="18" y="84"/>
                </a:cxn>
                <a:cxn ang="0">
                  <a:pos x="18" y="42"/>
                </a:cxn>
                <a:cxn ang="0">
                  <a:pos x="18" y="0"/>
                </a:cxn>
                <a:cxn ang="0">
                  <a:pos x="18" y="84"/>
                </a:cxn>
                <a:cxn ang="0">
                  <a:pos x="0" y="84"/>
                </a:cxn>
                <a:cxn ang="0">
                  <a:pos x="36" y="84"/>
                </a:cxn>
                <a:cxn ang="0">
                  <a:pos x="0" y="84"/>
                </a:cxn>
                <a:cxn ang="0">
                  <a:pos x="0" y="0"/>
                </a:cxn>
                <a:cxn ang="0">
                  <a:pos x="36" y="0"/>
                </a:cxn>
                <a:cxn ang="0">
                  <a:pos x="0" y="0"/>
                </a:cxn>
              </a:cxnLst>
              <a:rect l="0" t="0" r="r" b="b"/>
              <a:pathLst>
                <a:path w="36" h="84">
                  <a:moveTo>
                    <a:pt x="18" y="84"/>
                  </a:moveTo>
                  <a:lnTo>
                    <a:pt x="18" y="42"/>
                  </a:lnTo>
                  <a:lnTo>
                    <a:pt x="18" y="0"/>
                  </a:lnTo>
                  <a:lnTo>
                    <a:pt x="18" y="84"/>
                  </a:lnTo>
                  <a:close/>
                  <a:moveTo>
                    <a:pt x="0" y="84"/>
                  </a:moveTo>
                  <a:lnTo>
                    <a:pt x="36" y="84"/>
                  </a:lnTo>
                  <a:lnTo>
                    <a:pt x="0" y="84"/>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979" name="Freeform 121"/>
            <p:cNvSpPr>
              <a:spLocks noEditPoints="1"/>
            </p:cNvSpPr>
            <p:nvPr/>
          </p:nvSpPr>
          <p:spPr bwMode="auto">
            <a:xfrm>
              <a:off x="2805084" y="5710243"/>
              <a:ext cx="57150" cy="142875"/>
            </a:xfrm>
            <a:custGeom>
              <a:avLst/>
              <a:gdLst/>
              <a:ahLst/>
              <a:cxnLst>
                <a:cxn ang="0">
                  <a:pos x="15" y="87"/>
                </a:cxn>
                <a:cxn ang="0">
                  <a:pos x="15" y="45"/>
                </a:cxn>
                <a:cxn ang="0">
                  <a:pos x="15" y="3"/>
                </a:cxn>
                <a:cxn ang="0">
                  <a:pos x="21" y="3"/>
                </a:cxn>
                <a:cxn ang="0">
                  <a:pos x="21" y="45"/>
                </a:cxn>
                <a:cxn ang="0">
                  <a:pos x="21" y="87"/>
                </a:cxn>
                <a:cxn ang="0">
                  <a:pos x="15" y="87"/>
                </a:cxn>
                <a:cxn ang="0">
                  <a:pos x="0" y="84"/>
                </a:cxn>
                <a:cxn ang="0">
                  <a:pos x="36" y="84"/>
                </a:cxn>
                <a:cxn ang="0">
                  <a:pos x="36" y="90"/>
                </a:cxn>
                <a:cxn ang="0">
                  <a:pos x="0" y="90"/>
                </a:cxn>
                <a:cxn ang="0">
                  <a:pos x="0" y="84"/>
                </a:cxn>
                <a:cxn ang="0">
                  <a:pos x="0" y="0"/>
                </a:cxn>
                <a:cxn ang="0">
                  <a:pos x="36" y="0"/>
                </a:cxn>
                <a:cxn ang="0">
                  <a:pos x="36" y="6"/>
                </a:cxn>
                <a:cxn ang="0">
                  <a:pos x="0" y="6"/>
                </a:cxn>
                <a:cxn ang="0">
                  <a:pos x="0" y="0"/>
                </a:cxn>
              </a:cxnLst>
              <a:rect l="0" t="0" r="r" b="b"/>
              <a:pathLst>
                <a:path w="36" h="90">
                  <a:moveTo>
                    <a:pt x="15" y="87"/>
                  </a:moveTo>
                  <a:lnTo>
                    <a:pt x="15" y="45"/>
                  </a:lnTo>
                  <a:lnTo>
                    <a:pt x="15" y="3"/>
                  </a:lnTo>
                  <a:lnTo>
                    <a:pt x="21" y="3"/>
                  </a:lnTo>
                  <a:lnTo>
                    <a:pt x="21" y="45"/>
                  </a:lnTo>
                  <a:lnTo>
                    <a:pt x="21" y="87"/>
                  </a:lnTo>
                  <a:lnTo>
                    <a:pt x="15" y="87"/>
                  </a:lnTo>
                  <a:close/>
                  <a:moveTo>
                    <a:pt x="0" y="84"/>
                  </a:moveTo>
                  <a:lnTo>
                    <a:pt x="36" y="84"/>
                  </a:lnTo>
                  <a:lnTo>
                    <a:pt x="36" y="90"/>
                  </a:lnTo>
                  <a:lnTo>
                    <a:pt x="0" y="90"/>
                  </a:lnTo>
                  <a:lnTo>
                    <a:pt x="0" y="84"/>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980" name="Freeform 122"/>
            <p:cNvSpPr>
              <a:spLocks noEditPoints="1"/>
            </p:cNvSpPr>
            <p:nvPr/>
          </p:nvSpPr>
          <p:spPr bwMode="auto">
            <a:xfrm>
              <a:off x="3033684" y="6115055"/>
              <a:ext cx="57150" cy="85725"/>
            </a:xfrm>
            <a:custGeom>
              <a:avLst/>
              <a:gdLst/>
              <a:ahLst/>
              <a:cxnLst>
                <a:cxn ang="0">
                  <a:pos x="18" y="54"/>
                </a:cxn>
                <a:cxn ang="0">
                  <a:pos x="18" y="27"/>
                </a:cxn>
                <a:cxn ang="0">
                  <a:pos x="18" y="0"/>
                </a:cxn>
                <a:cxn ang="0">
                  <a:pos x="18" y="54"/>
                </a:cxn>
                <a:cxn ang="0">
                  <a:pos x="0" y="54"/>
                </a:cxn>
                <a:cxn ang="0">
                  <a:pos x="36" y="54"/>
                </a:cxn>
                <a:cxn ang="0">
                  <a:pos x="0" y="54"/>
                </a:cxn>
                <a:cxn ang="0">
                  <a:pos x="0" y="0"/>
                </a:cxn>
                <a:cxn ang="0">
                  <a:pos x="36" y="0"/>
                </a:cxn>
                <a:cxn ang="0">
                  <a:pos x="0" y="0"/>
                </a:cxn>
              </a:cxnLst>
              <a:rect l="0" t="0" r="r" b="b"/>
              <a:pathLst>
                <a:path w="36" h="54">
                  <a:moveTo>
                    <a:pt x="18" y="54"/>
                  </a:moveTo>
                  <a:lnTo>
                    <a:pt x="18" y="27"/>
                  </a:lnTo>
                  <a:lnTo>
                    <a:pt x="18" y="0"/>
                  </a:lnTo>
                  <a:lnTo>
                    <a:pt x="18" y="54"/>
                  </a:lnTo>
                  <a:close/>
                  <a:moveTo>
                    <a:pt x="0" y="54"/>
                  </a:moveTo>
                  <a:lnTo>
                    <a:pt x="36" y="54"/>
                  </a:lnTo>
                  <a:lnTo>
                    <a:pt x="0" y="54"/>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981" name="Freeform 123"/>
            <p:cNvSpPr>
              <a:spLocks noEditPoints="1"/>
            </p:cNvSpPr>
            <p:nvPr/>
          </p:nvSpPr>
          <p:spPr bwMode="auto">
            <a:xfrm>
              <a:off x="3033684" y="6110293"/>
              <a:ext cx="57150" cy="95250"/>
            </a:xfrm>
            <a:custGeom>
              <a:avLst/>
              <a:gdLst/>
              <a:ahLst/>
              <a:cxnLst>
                <a:cxn ang="0">
                  <a:pos x="15" y="57"/>
                </a:cxn>
                <a:cxn ang="0">
                  <a:pos x="15" y="30"/>
                </a:cxn>
                <a:cxn ang="0">
                  <a:pos x="15" y="3"/>
                </a:cxn>
                <a:cxn ang="0">
                  <a:pos x="21" y="3"/>
                </a:cxn>
                <a:cxn ang="0">
                  <a:pos x="21" y="30"/>
                </a:cxn>
                <a:cxn ang="0">
                  <a:pos x="21" y="57"/>
                </a:cxn>
                <a:cxn ang="0">
                  <a:pos x="15" y="57"/>
                </a:cxn>
                <a:cxn ang="0">
                  <a:pos x="0" y="54"/>
                </a:cxn>
                <a:cxn ang="0">
                  <a:pos x="36" y="54"/>
                </a:cxn>
                <a:cxn ang="0">
                  <a:pos x="36" y="60"/>
                </a:cxn>
                <a:cxn ang="0">
                  <a:pos x="0" y="60"/>
                </a:cxn>
                <a:cxn ang="0">
                  <a:pos x="0" y="54"/>
                </a:cxn>
                <a:cxn ang="0">
                  <a:pos x="0" y="0"/>
                </a:cxn>
                <a:cxn ang="0">
                  <a:pos x="36" y="0"/>
                </a:cxn>
                <a:cxn ang="0">
                  <a:pos x="36" y="6"/>
                </a:cxn>
                <a:cxn ang="0">
                  <a:pos x="0" y="6"/>
                </a:cxn>
                <a:cxn ang="0">
                  <a:pos x="0" y="0"/>
                </a:cxn>
              </a:cxnLst>
              <a:rect l="0" t="0" r="r" b="b"/>
              <a:pathLst>
                <a:path w="36" h="60">
                  <a:moveTo>
                    <a:pt x="15" y="57"/>
                  </a:moveTo>
                  <a:lnTo>
                    <a:pt x="15" y="30"/>
                  </a:lnTo>
                  <a:lnTo>
                    <a:pt x="15" y="3"/>
                  </a:lnTo>
                  <a:lnTo>
                    <a:pt x="21" y="3"/>
                  </a:lnTo>
                  <a:lnTo>
                    <a:pt x="21" y="30"/>
                  </a:lnTo>
                  <a:lnTo>
                    <a:pt x="21" y="57"/>
                  </a:lnTo>
                  <a:lnTo>
                    <a:pt x="15" y="57"/>
                  </a:lnTo>
                  <a:close/>
                  <a:moveTo>
                    <a:pt x="0" y="54"/>
                  </a:moveTo>
                  <a:lnTo>
                    <a:pt x="36" y="54"/>
                  </a:lnTo>
                  <a:lnTo>
                    <a:pt x="36" y="60"/>
                  </a:lnTo>
                  <a:lnTo>
                    <a:pt x="0" y="60"/>
                  </a:lnTo>
                  <a:lnTo>
                    <a:pt x="0" y="54"/>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982" name="Freeform 124"/>
            <p:cNvSpPr>
              <a:spLocks noEditPoints="1"/>
            </p:cNvSpPr>
            <p:nvPr/>
          </p:nvSpPr>
          <p:spPr bwMode="auto">
            <a:xfrm>
              <a:off x="3224184" y="6362705"/>
              <a:ext cx="57150" cy="66675"/>
            </a:xfrm>
            <a:custGeom>
              <a:avLst/>
              <a:gdLst/>
              <a:ahLst/>
              <a:cxnLst>
                <a:cxn ang="0">
                  <a:pos x="18" y="42"/>
                </a:cxn>
                <a:cxn ang="0">
                  <a:pos x="18" y="21"/>
                </a:cxn>
                <a:cxn ang="0">
                  <a:pos x="18" y="0"/>
                </a:cxn>
                <a:cxn ang="0">
                  <a:pos x="18" y="42"/>
                </a:cxn>
                <a:cxn ang="0">
                  <a:pos x="0" y="42"/>
                </a:cxn>
                <a:cxn ang="0">
                  <a:pos x="36" y="42"/>
                </a:cxn>
                <a:cxn ang="0">
                  <a:pos x="0" y="42"/>
                </a:cxn>
                <a:cxn ang="0">
                  <a:pos x="0" y="0"/>
                </a:cxn>
                <a:cxn ang="0">
                  <a:pos x="36" y="0"/>
                </a:cxn>
                <a:cxn ang="0">
                  <a:pos x="0" y="0"/>
                </a:cxn>
              </a:cxnLst>
              <a:rect l="0" t="0" r="r" b="b"/>
              <a:pathLst>
                <a:path w="36" h="42">
                  <a:moveTo>
                    <a:pt x="18" y="42"/>
                  </a:moveTo>
                  <a:lnTo>
                    <a:pt x="18" y="21"/>
                  </a:lnTo>
                  <a:lnTo>
                    <a:pt x="18" y="0"/>
                  </a:lnTo>
                  <a:lnTo>
                    <a:pt x="18" y="42"/>
                  </a:lnTo>
                  <a:close/>
                  <a:moveTo>
                    <a:pt x="0" y="42"/>
                  </a:moveTo>
                  <a:lnTo>
                    <a:pt x="36" y="42"/>
                  </a:lnTo>
                  <a:lnTo>
                    <a:pt x="0" y="42"/>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983" name="Freeform 125"/>
            <p:cNvSpPr>
              <a:spLocks noEditPoints="1"/>
            </p:cNvSpPr>
            <p:nvPr/>
          </p:nvSpPr>
          <p:spPr bwMode="auto">
            <a:xfrm>
              <a:off x="3224184" y="6357943"/>
              <a:ext cx="57150" cy="76200"/>
            </a:xfrm>
            <a:custGeom>
              <a:avLst/>
              <a:gdLst/>
              <a:ahLst/>
              <a:cxnLst>
                <a:cxn ang="0">
                  <a:pos x="15" y="45"/>
                </a:cxn>
                <a:cxn ang="0">
                  <a:pos x="15" y="24"/>
                </a:cxn>
                <a:cxn ang="0">
                  <a:pos x="15" y="3"/>
                </a:cxn>
                <a:cxn ang="0">
                  <a:pos x="21" y="3"/>
                </a:cxn>
                <a:cxn ang="0">
                  <a:pos x="21" y="24"/>
                </a:cxn>
                <a:cxn ang="0">
                  <a:pos x="21" y="45"/>
                </a:cxn>
                <a:cxn ang="0">
                  <a:pos x="15" y="45"/>
                </a:cxn>
                <a:cxn ang="0">
                  <a:pos x="0" y="42"/>
                </a:cxn>
                <a:cxn ang="0">
                  <a:pos x="36" y="42"/>
                </a:cxn>
                <a:cxn ang="0">
                  <a:pos x="36" y="48"/>
                </a:cxn>
                <a:cxn ang="0">
                  <a:pos x="0" y="48"/>
                </a:cxn>
                <a:cxn ang="0">
                  <a:pos x="0" y="42"/>
                </a:cxn>
                <a:cxn ang="0">
                  <a:pos x="0" y="0"/>
                </a:cxn>
                <a:cxn ang="0">
                  <a:pos x="36" y="0"/>
                </a:cxn>
                <a:cxn ang="0">
                  <a:pos x="36" y="6"/>
                </a:cxn>
                <a:cxn ang="0">
                  <a:pos x="0" y="6"/>
                </a:cxn>
                <a:cxn ang="0">
                  <a:pos x="0" y="0"/>
                </a:cxn>
              </a:cxnLst>
              <a:rect l="0" t="0" r="r" b="b"/>
              <a:pathLst>
                <a:path w="36" h="48">
                  <a:moveTo>
                    <a:pt x="15" y="45"/>
                  </a:moveTo>
                  <a:lnTo>
                    <a:pt x="15" y="24"/>
                  </a:lnTo>
                  <a:lnTo>
                    <a:pt x="15" y="3"/>
                  </a:lnTo>
                  <a:lnTo>
                    <a:pt x="21" y="3"/>
                  </a:lnTo>
                  <a:lnTo>
                    <a:pt x="21" y="24"/>
                  </a:lnTo>
                  <a:lnTo>
                    <a:pt x="21" y="45"/>
                  </a:lnTo>
                  <a:lnTo>
                    <a:pt x="15" y="45"/>
                  </a:lnTo>
                  <a:close/>
                  <a:moveTo>
                    <a:pt x="0" y="42"/>
                  </a:moveTo>
                  <a:lnTo>
                    <a:pt x="36" y="42"/>
                  </a:lnTo>
                  <a:lnTo>
                    <a:pt x="36" y="48"/>
                  </a:lnTo>
                  <a:lnTo>
                    <a:pt x="0" y="48"/>
                  </a:lnTo>
                  <a:lnTo>
                    <a:pt x="0" y="42"/>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984" name="Freeform 126"/>
            <p:cNvSpPr>
              <a:spLocks/>
            </p:cNvSpPr>
            <p:nvPr/>
          </p:nvSpPr>
          <p:spPr bwMode="auto">
            <a:xfrm>
              <a:off x="1104872" y="5278443"/>
              <a:ext cx="2152650" cy="1231900"/>
            </a:xfrm>
            <a:custGeom>
              <a:avLst/>
              <a:gdLst/>
              <a:ahLst/>
              <a:cxnLst>
                <a:cxn ang="0">
                  <a:pos x="129" y="1900"/>
                </a:cxn>
                <a:cxn ang="0">
                  <a:pos x="521" y="1413"/>
                </a:cxn>
                <a:cxn ang="0">
                  <a:pos x="770" y="1102"/>
                </a:cxn>
                <a:cxn ang="0">
                  <a:pos x="986" y="828"/>
                </a:cxn>
                <a:cxn ang="0">
                  <a:pos x="1150" y="583"/>
                </a:cxn>
                <a:cxn ang="0">
                  <a:pos x="1278" y="362"/>
                </a:cxn>
                <a:cxn ang="0">
                  <a:pos x="1400" y="180"/>
                </a:cxn>
                <a:cxn ang="0">
                  <a:pos x="1469" y="110"/>
                </a:cxn>
                <a:cxn ang="0">
                  <a:pos x="1548" y="57"/>
                </a:cxn>
                <a:cxn ang="0">
                  <a:pos x="1639" y="22"/>
                </a:cxn>
                <a:cxn ang="0">
                  <a:pos x="1738" y="5"/>
                </a:cxn>
                <a:cxn ang="0">
                  <a:pos x="1947" y="11"/>
                </a:cxn>
                <a:cxn ang="0">
                  <a:pos x="2157" y="63"/>
                </a:cxn>
                <a:cxn ang="0">
                  <a:pos x="2344" y="147"/>
                </a:cxn>
                <a:cxn ang="0">
                  <a:pos x="2428" y="206"/>
                </a:cxn>
                <a:cxn ang="0">
                  <a:pos x="2579" y="361"/>
                </a:cxn>
                <a:cxn ang="0">
                  <a:pos x="2782" y="646"/>
                </a:cxn>
                <a:cxn ang="0">
                  <a:pos x="2904" y="826"/>
                </a:cxn>
                <a:cxn ang="0">
                  <a:pos x="3111" y="1163"/>
                </a:cxn>
                <a:cxn ang="0">
                  <a:pos x="3246" y="1396"/>
                </a:cxn>
                <a:cxn ang="0">
                  <a:pos x="3334" y="1525"/>
                </a:cxn>
                <a:cxn ang="0">
                  <a:pos x="3457" y="1676"/>
                </a:cxn>
                <a:cxn ang="0">
                  <a:pos x="3616" y="1858"/>
                </a:cxn>
                <a:cxn ang="0">
                  <a:pos x="3603" y="1869"/>
                </a:cxn>
                <a:cxn ang="0">
                  <a:pos x="3444" y="1687"/>
                </a:cxn>
                <a:cxn ang="0">
                  <a:pos x="3321" y="1534"/>
                </a:cxn>
                <a:cxn ang="0">
                  <a:pos x="3233" y="1405"/>
                </a:cxn>
                <a:cxn ang="0">
                  <a:pos x="3098" y="1171"/>
                </a:cxn>
                <a:cxn ang="0">
                  <a:pos x="2891" y="835"/>
                </a:cxn>
                <a:cxn ang="0">
                  <a:pos x="2769" y="655"/>
                </a:cxn>
                <a:cxn ang="0">
                  <a:pos x="2567" y="372"/>
                </a:cxn>
                <a:cxn ang="0">
                  <a:pos x="2417" y="217"/>
                </a:cxn>
                <a:cxn ang="0">
                  <a:pos x="2337" y="162"/>
                </a:cxn>
                <a:cxn ang="0">
                  <a:pos x="2152" y="78"/>
                </a:cxn>
                <a:cxn ang="0">
                  <a:pos x="1946" y="26"/>
                </a:cxn>
                <a:cxn ang="0">
                  <a:pos x="1741" y="20"/>
                </a:cxn>
                <a:cxn ang="0">
                  <a:pos x="1644" y="37"/>
                </a:cxn>
                <a:cxn ang="0">
                  <a:pos x="1557" y="70"/>
                </a:cxn>
                <a:cxn ang="0">
                  <a:pos x="1480" y="121"/>
                </a:cxn>
                <a:cxn ang="0">
                  <a:pos x="1413" y="189"/>
                </a:cxn>
                <a:cxn ang="0">
                  <a:pos x="1291" y="369"/>
                </a:cxn>
                <a:cxn ang="0">
                  <a:pos x="1163" y="592"/>
                </a:cxn>
                <a:cxn ang="0">
                  <a:pos x="999" y="837"/>
                </a:cxn>
                <a:cxn ang="0">
                  <a:pos x="783" y="1112"/>
                </a:cxn>
                <a:cxn ang="0">
                  <a:pos x="534" y="1423"/>
                </a:cxn>
                <a:cxn ang="0">
                  <a:pos x="142" y="1910"/>
                </a:cxn>
                <a:cxn ang="0">
                  <a:pos x="4" y="2069"/>
                </a:cxn>
              </a:cxnLst>
              <a:rect l="0" t="0" r="r" b="b"/>
              <a:pathLst>
                <a:path w="3618" h="2071">
                  <a:moveTo>
                    <a:pt x="3" y="2057"/>
                  </a:moveTo>
                  <a:lnTo>
                    <a:pt x="129" y="1900"/>
                  </a:lnTo>
                  <a:lnTo>
                    <a:pt x="259" y="1739"/>
                  </a:lnTo>
                  <a:lnTo>
                    <a:pt x="521" y="1413"/>
                  </a:lnTo>
                  <a:lnTo>
                    <a:pt x="649" y="1254"/>
                  </a:lnTo>
                  <a:lnTo>
                    <a:pt x="770" y="1102"/>
                  </a:lnTo>
                  <a:lnTo>
                    <a:pt x="883" y="960"/>
                  </a:lnTo>
                  <a:lnTo>
                    <a:pt x="986" y="828"/>
                  </a:lnTo>
                  <a:lnTo>
                    <a:pt x="1075" y="704"/>
                  </a:lnTo>
                  <a:lnTo>
                    <a:pt x="1150" y="583"/>
                  </a:lnTo>
                  <a:lnTo>
                    <a:pt x="1217" y="468"/>
                  </a:lnTo>
                  <a:lnTo>
                    <a:pt x="1278" y="362"/>
                  </a:lnTo>
                  <a:lnTo>
                    <a:pt x="1338" y="264"/>
                  </a:lnTo>
                  <a:lnTo>
                    <a:pt x="1400" y="180"/>
                  </a:lnTo>
                  <a:cubicBezTo>
                    <a:pt x="1400" y="179"/>
                    <a:pt x="1401" y="179"/>
                    <a:pt x="1401" y="179"/>
                  </a:cubicBezTo>
                  <a:lnTo>
                    <a:pt x="1469" y="110"/>
                  </a:lnTo>
                  <a:cubicBezTo>
                    <a:pt x="1469" y="109"/>
                    <a:pt x="1470" y="109"/>
                    <a:pt x="1470" y="109"/>
                  </a:cubicBezTo>
                  <a:lnTo>
                    <a:pt x="1548" y="57"/>
                  </a:lnTo>
                  <a:cubicBezTo>
                    <a:pt x="1549" y="56"/>
                    <a:pt x="1549" y="56"/>
                    <a:pt x="1550" y="56"/>
                  </a:cubicBezTo>
                  <a:lnTo>
                    <a:pt x="1639" y="22"/>
                  </a:lnTo>
                  <a:cubicBezTo>
                    <a:pt x="1639" y="22"/>
                    <a:pt x="1640" y="22"/>
                    <a:pt x="1640" y="22"/>
                  </a:cubicBezTo>
                  <a:lnTo>
                    <a:pt x="1738" y="5"/>
                  </a:lnTo>
                  <a:lnTo>
                    <a:pt x="1841" y="0"/>
                  </a:lnTo>
                  <a:lnTo>
                    <a:pt x="1947" y="11"/>
                  </a:lnTo>
                  <a:lnTo>
                    <a:pt x="2054" y="32"/>
                  </a:lnTo>
                  <a:lnTo>
                    <a:pt x="2157" y="63"/>
                  </a:lnTo>
                  <a:lnTo>
                    <a:pt x="2254" y="102"/>
                  </a:lnTo>
                  <a:lnTo>
                    <a:pt x="2344" y="147"/>
                  </a:lnTo>
                  <a:lnTo>
                    <a:pt x="2427" y="205"/>
                  </a:lnTo>
                  <a:cubicBezTo>
                    <a:pt x="2427" y="205"/>
                    <a:pt x="2428" y="205"/>
                    <a:pt x="2428" y="206"/>
                  </a:cubicBezTo>
                  <a:lnTo>
                    <a:pt x="2505" y="278"/>
                  </a:lnTo>
                  <a:lnTo>
                    <a:pt x="2579" y="361"/>
                  </a:lnTo>
                  <a:lnTo>
                    <a:pt x="2651" y="454"/>
                  </a:lnTo>
                  <a:lnTo>
                    <a:pt x="2782" y="646"/>
                  </a:lnTo>
                  <a:lnTo>
                    <a:pt x="2844" y="739"/>
                  </a:lnTo>
                  <a:lnTo>
                    <a:pt x="2904" y="826"/>
                  </a:lnTo>
                  <a:lnTo>
                    <a:pt x="3014" y="994"/>
                  </a:lnTo>
                  <a:lnTo>
                    <a:pt x="3111" y="1163"/>
                  </a:lnTo>
                  <a:lnTo>
                    <a:pt x="3202" y="1324"/>
                  </a:lnTo>
                  <a:lnTo>
                    <a:pt x="3246" y="1396"/>
                  </a:lnTo>
                  <a:lnTo>
                    <a:pt x="3290" y="1464"/>
                  </a:lnTo>
                  <a:lnTo>
                    <a:pt x="3334" y="1525"/>
                  </a:lnTo>
                  <a:lnTo>
                    <a:pt x="3376" y="1580"/>
                  </a:lnTo>
                  <a:lnTo>
                    <a:pt x="3457" y="1676"/>
                  </a:lnTo>
                  <a:lnTo>
                    <a:pt x="3535" y="1765"/>
                  </a:lnTo>
                  <a:lnTo>
                    <a:pt x="3616" y="1858"/>
                  </a:lnTo>
                  <a:cubicBezTo>
                    <a:pt x="3618" y="1862"/>
                    <a:pt x="3618" y="1867"/>
                    <a:pt x="3615" y="1870"/>
                  </a:cubicBezTo>
                  <a:cubicBezTo>
                    <a:pt x="3611" y="1872"/>
                    <a:pt x="3606" y="1872"/>
                    <a:pt x="3603" y="1869"/>
                  </a:cubicBezTo>
                  <a:lnTo>
                    <a:pt x="3523" y="1776"/>
                  </a:lnTo>
                  <a:lnTo>
                    <a:pt x="3444" y="1687"/>
                  </a:lnTo>
                  <a:lnTo>
                    <a:pt x="3363" y="1589"/>
                  </a:lnTo>
                  <a:lnTo>
                    <a:pt x="3321" y="1534"/>
                  </a:lnTo>
                  <a:lnTo>
                    <a:pt x="3277" y="1473"/>
                  </a:lnTo>
                  <a:lnTo>
                    <a:pt x="3233" y="1405"/>
                  </a:lnTo>
                  <a:lnTo>
                    <a:pt x="3189" y="1331"/>
                  </a:lnTo>
                  <a:lnTo>
                    <a:pt x="3098" y="1171"/>
                  </a:lnTo>
                  <a:lnTo>
                    <a:pt x="3001" y="1003"/>
                  </a:lnTo>
                  <a:lnTo>
                    <a:pt x="2891" y="835"/>
                  </a:lnTo>
                  <a:lnTo>
                    <a:pt x="2831" y="748"/>
                  </a:lnTo>
                  <a:lnTo>
                    <a:pt x="2769" y="655"/>
                  </a:lnTo>
                  <a:lnTo>
                    <a:pt x="2638" y="463"/>
                  </a:lnTo>
                  <a:lnTo>
                    <a:pt x="2567" y="372"/>
                  </a:lnTo>
                  <a:lnTo>
                    <a:pt x="2494" y="289"/>
                  </a:lnTo>
                  <a:lnTo>
                    <a:pt x="2417" y="217"/>
                  </a:lnTo>
                  <a:lnTo>
                    <a:pt x="2418" y="218"/>
                  </a:lnTo>
                  <a:lnTo>
                    <a:pt x="2337" y="162"/>
                  </a:lnTo>
                  <a:lnTo>
                    <a:pt x="2248" y="117"/>
                  </a:lnTo>
                  <a:lnTo>
                    <a:pt x="2152" y="78"/>
                  </a:lnTo>
                  <a:lnTo>
                    <a:pt x="2051" y="47"/>
                  </a:lnTo>
                  <a:lnTo>
                    <a:pt x="1946" y="26"/>
                  </a:lnTo>
                  <a:lnTo>
                    <a:pt x="1842" y="16"/>
                  </a:lnTo>
                  <a:lnTo>
                    <a:pt x="1741" y="20"/>
                  </a:lnTo>
                  <a:lnTo>
                    <a:pt x="1643" y="37"/>
                  </a:lnTo>
                  <a:lnTo>
                    <a:pt x="1644" y="37"/>
                  </a:lnTo>
                  <a:lnTo>
                    <a:pt x="1555" y="71"/>
                  </a:lnTo>
                  <a:lnTo>
                    <a:pt x="1557" y="70"/>
                  </a:lnTo>
                  <a:lnTo>
                    <a:pt x="1479" y="122"/>
                  </a:lnTo>
                  <a:lnTo>
                    <a:pt x="1480" y="121"/>
                  </a:lnTo>
                  <a:lnTo>
                    <a:pt x="1412" y="190"/>
                  </a:lnTo>
                  <a:lnTo>
                    <a:pt x="1413" y="189"/>
                  </a:lnTo>
                  <a:lnTo>
                    <a:pt x="1351" y="273"/>
                  </a:lnTo>
                  <a:lnTo>
                    <a:pt x="1291" y="369"/>
                  </a:lnTo>
                  <a:lnTo>
                    <a:pt x="1230" y="476"/>
                  </a:lnTo>
                  <a:lnTo>
                    <a:pt x="1163" y="592"/>
                  </a:lnTo>
                  <a:lnTo>
                    <a:pt x="1088" y="713"/>
                  </a:lnTo>
                  <a:lnTo>
                    <a:pt x="999" y="837"/>
                  </a:lnTo>
                  <a:lnTo>
                    <a:pt x="896" y="969"/>
                  </a:lnTo>
                  <a:lnTo>
                    <a:pt x="783" y="1112"/>
                  </a:lnTo>
                  <a:lnTo>
                    <a:pt x="662" y="1264"/>
                  </a:lnTo>
                  <a:lnTo>
                    <a:pt x="534" y="1423"/>
                  </a:lnTo>
                  <a:lnTo>
                    <a:pt x="272" y="1749"/>
                  </a:lnTo>
                  <a:lnTo>
                    <a:pt x="142" y="1910"/>
                  </a:lnTo>
                  <a:lnTo>
                    <a:pt x="16" y="2067"/>
                  </a:lnTo>
                  <a:cubicBezTo>
                    <a:pt x="13" y="2071"/>
                    <a:pt x="8" y="2071"/>
                    <a:pt x="4" y="2069"/>
                  </a:cubicBezTo>
                  <a:cubicBezTo>
                    <a:pt x="1" y="2066"/>
                    <a:pt x="0" y="2061"/>
                    <a:pt x="3" y="2057"/>
                  </a:cubicBez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985" name="Oval 127"/>
            <p:cNvSpPr>
              <a:spLocks noChangeArrowheads="1"/>
            </p:cNvSpPr>
            <p:nvPr/>
          </p:nvSpPr>
          <p:spPr bwMode="auto">
            <a:xfrm>
              <a:off x="1052484" y="6448430"/>
              <a:ext cx="114300" cy="11430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986" name="Freeform 128"/>
            <p:cNvSpPr>
              <a:spLocks noEditPoints="1"/>
            </p:cNvSpPr>
            <p:nvPr/>
          </p:nvSpPr>
          <p:spPr bwMode="auto">
            <a:xfrm>
              <a:off x="1047722" y="6443668"/>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987" name="Oval 129"/>
            <p:cNvSpPr>
              <a:spLocks noChangeArrowheads="1"/>
            </p:cNvSpPr>
            <p:nvPr/>
          </p:nvSpPr>
          <p:spPr bwMode="auto">
            <a:xfrm>
              <a:off x="1633509" y="5715005"/>
              <a:ext cx="114300" cy="11430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988" name="Freeform 130"/>
            <p:cNvSpPr>
              <a:spLocks noEditPoints="1"/>
            </p:cNvSpPr>
            <p:nvPr/>
          </p:nvSpPr>
          <p:spPr bwMode="auto">
            <a:xfrm>
              <a:off x="1628747" y="5710243"/>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989" name="Oval 131"/>
            <p:cNvSpPr>
              <a:spLocks noChangeArrowheads="1"/>
            </p:cNvSpPr>
            <p:nvPr/>
          </p:nvSpPr>
          <p:spPr bwMode="auto">
            <a:xfrm>
              <a:off x="1966884" y="5267330"/>
              <a:ext cx="114300" cy="11430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990" name="Freeform 132"/>
            <p:cNvSpPr>
              <a:spLocks noEditPoints="1"/>
            </p:cNvSpPr>
            <p:nvPr/>
          </p:nvSpPr>
          <p:spPr bwMode="auto">
            <a:xfrm>
              <a:off x="1962122" y="5262568"/>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991" name="Oval 133"/>
            <p:cNvSpPr>
              <a:spLocks noChangeArrowheads="1"/>
            </p:cNvSpPr>
            <p:nvPr/>
          </p:nvSpPr>
          <p:spPr bwMode="auto">
            <a:xfrm>
              <a:off x="2443134" y="5314955"/>
              <a:ext cx="114300" cy="11430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992" name="Freeform 134"/>
            <p:cNvSpPr>
              <a:spLocks noEditPoints="1"/>
            </p:cNvSpPr>
            <p:nvPr/>
          </p:nvSpPr>
          <p:spPr bwMode="auto">
            <a:xfrm>
              <a:off x="2438372" y="5310193"/>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993" name="Oval 135"/>
            <p:cNvSpPr>
              <a:spLocks noChangeArrowheads="1"/>
            </p:cNvSpPr>
            <p:nvPr/>
          </p:nvSpPr>
          <p:spPr bwMode="auto">
            <a:xfrm>
              <a:off x="2766984" y="5715005"/>
              <a:ext cx="114300" cy="11430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994" name="Freeform 136"/>
            <p:cNvSpPr>
              <a:spLocks noEditPoints="1"/>
            </p:cNvSpPr>
            <p:nvPr/>
          </p:nvSpPr>
          <p:spPr bwMode="auto">
            <a:xfrm>
              <a:off x="2762222" y="5710243"/>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995" name="Oval 137"/>
            <p:cNvSpPr>
              <a:spLocks noChangeArrowheads="1"/>
            </p:cNvSpPr>
            <p:nvPr/>
          </p:nvSpPr>
          <p:spPr bwMode="auto">
            <a:xfrm>
              <a:off x="2995584" y="6096005"/>
              <a:ext cx="114300" cy="11430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996" name="Freeform 138"/>
            <p:cNvSpPr>
              <a:spLocks noEditPoints="1"/>
            </p:cNvSpPr>
            <p:nvPr/>
          </p:nvSpPr>
          <p:spPr bwMode="auto">
            <a:xfrm>
              <a:off x="2990822" y="6091243"/>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997" name="Oval 139"/>
            <p:cNvSpPr>
              <a:spLocks noChangeArrowheads="1"/>
            </p:cNvSpPr>
            <p:nvPr/>
          </p:nvSpPr>
          <p:spPr bwMode="auto">
            <a:xfrm>
              <a:off x="3195609" y="6334130"/>
              <a:ext cx="114300" cy="11430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998" name="Freeform 140"/>
            <p:cNvSpPr>
              <a:spLocks noEditPoints="1"/>
            </p:cNvSpPr>
            <p:nvPr/>
          </p:nvSpPr>
          <p:spPr bwMode="auto">
            <a:xfrm>
              <a:off x="3190847" y="6329368"/>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999" name="Freeform 141"/>
            <p:cNvSpPr>
              <a:spLocks noEditPoints="1"/>
            </p:cNvSpPr>
            <p:nvPr/>
          </p:nvSpPr>
          <p:spPr bwMode="auto">
            <a:xfrm>
              <a:off x="1090584" y="4924430"/>
              <a:ext cx="57150" cy="457200"/>
            </a:xfrm>
            <a:custGeom>
              <a:avLst/>
              <a:gdLst/>
              <a:ahLst/>
              <a:cxnLst>
                <a:cxn ang="0">
                  <a:pos x="18" y="288"/>
                </a:cxn>
                <a:cxn ang="0">
                  <a:pos x="18" y="144"/>
                </a:cxn>
                <a:cxn ang="0">
                  <a:pos x="18" y="0"/>
                </a:cxn>
                <a:cxn ang="0">
                  <a:pos x="18" y="288"/>
                </a:cxn>
                <a:cxn ang="0">
                  <a:pos x="0" y="288"/>
                </a:cxn>
                <a:cxn ang="0">
                  <a:pos x="36" y="288"/>
                </a:cxn>
                <a:cxn ang="0">
                  <a:pos x="0" y="288"/>
                </a:cxn>
                <a:cxn ang="0">
                  <a:pos x="0" y="0"/>
                </a:cxn>
                <a:cxn ang="0">
                  <a:pos x="36" y="0"/>
                </a:cxn>
                <a:cxn ang="0">
                  <a:pos x="0" y="0"/>
                </a:cxn>
              </a:cxnLst>
              <a:rect l="0" t="0" r="r" b="b"/>
              <a:pathLst>
                <a:path w="36" h="288">
                  <a:moveTo>
                    <a:pt x="18" y="288"/>
                  </a:moveTo>
                  <a:lnTo>
                    <a:pt x="18" y="144"/>
                  </a:lnTo>
                  <a:lnTo>
                    <a:pt x="18" y="0"/>
                  </a:lnTo>
                  <a:lnTo>
                    <a:pt x="18" y="288"/>
                  </a:lnTo>
                  <a:close/>
                  <a:moveTo>
                    <a:pt x="0" y="288"/>
                  </a:moveTo>
                  <a:lnTo>
                    <a:pt x="36" y="288"/>
                  </a:lnTo>
                  <a:lnTo>
                    <a:pt x="0" y="288"/>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2000" name="Freeform 142"/>
            <p:cNvSpPr>
              <a:spLocks noEditPoints="1"/>
            </p:cNvSpPr>
            <p:nvPr/>
          </p:nvSpPr>
          <p:spPr bwMode="auto">
            <a:xfrm>
              <a:off x="1090584" y="4919668"/>
              <a:ext cx="57150" cy="466725"/>
            </a:xfrm>
            <a:custGeom>
              <a:avLst/>
              <a:gdLst/>
              <a:ahLst/>
              <a:cxnLst>
                <a:cxn ang="0">
                  <a:pos x="15" y="291"/>
                </a:cxn>
                <a:cxn ang="0">
                  <a:pos x="15" y="147"/>
                </a:cxn>
                <a:cxn ang="0">
                  <a:pos x="15" y="3"/>
                </a:cxn>
                <a:cxn ang="0">
                  <a:pos x="21" y="3"/>
                </a:cxn>
                <a:cxn ang="0">
                  <a:pos x="21" y="147"/>
                </a:cxn>
                <a:cxn ang="0">
                  <a:pos x="21" y="291"/>
                </a:cxn>
                <a:cxn ang="0">
                  <a:pos x="15" y="291"/>
                </a:cxn>
                <a:cxn ang="0">
                  <a:pos x="0" y="288"/>
                </a:cxn>
                <a:cxn ang="0">
                  <a:pos x="36" y="288"/>
                </a:cxn>
                <a:cxn ang="0">
                  <a:pos x="36" y="294"/>
                </a:cxn>
                <a:cxn ang="0">
                  <a:pos x="0" y="294"/>
                </a:cxn>
                <a:cxn ang="0">
                  <a:pos x="0" y="288"/>
                </a:cxn>
                <a:cxn ang="0">
                  <a:pos x="0" y="0"/>
                </a:cxn>
                <a:cxn ang="0">
                  <a:pos x="36" y="0"/>
                </a:cxn>
                <a:cxn ang="0">
                  <a:pos x="36" y="6"/>
                </a:cxn>
                <a:cxn ang="0">
                  <a:pos x="0" y="6"/>
                </a:cxn>
                <a:cxn ang="0">
                  <a:pos x="0" y="0"/>
                </a:cxn>
              </a:cxnLst>
              <a:rect l="0" t="0" r="r" b="b"/>
              <a:pathLst>
                <a:path w="36" h="294">
                  <a:moveTo>
                    <a:pt x="15" y="291"/>
                  </a:moveTo>
                  <a:lnTo>
                    <a:pt x="15" y="147"/>
                  </a:lnTo>
                  <a:lnTo>
                    <a:pt x="15" y="3"/>
                  </a:lnTo>
                  <a:lnTo>
                    <a:pt x="21" y="3"/>
                  </a:lnTo>
                  <a:lnTo>
                    <a:pt x="21" y="147"/>
                  </a:lnTo>
                  <a:lnTo>
                    <a:pt x="21" y="291"/>
                  </a:lnTo>
                  <a:lnTo>
                    <a:pt x="15" y="291"/>
                  </a:lnTo>
                  <a:close/>
                  <a:moveTo>
                    <a:pt x="0" y="288"/>
                  </a:moveTo>
                  <a:lnTo>
                    <a:pt x="36" y="288"/>
                  </a:lnTo>
                  <a:lnTo>
                    <a:pt x="36" y="294"/>
                  </a:lnTo>
                  <a:lnTo>
                    <a:pt x="0" y="294"/>
                  </a:lnTo>
                  <a:lnTo>
                    <a:pt x="0" y="288"/>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001" name="Freeform 143"/>
            <p:cNvSpPr>
              <a:spLocks noEditPoints="1"/>
            </p:cNvSpPr>
            <p:nvPr/>
          </p:nvSpPr>
          <p:spPr bwMode="auto">
            <a:xfrm>
              <a:off x="1671609" y="5067305"/>
              <a:ext cx="57150" cy="95250"/>
            </a:xfrm>
            <a:custGeom>
              <a:avLst/>
              <a:gdLst/>
              <a:ahLst/>
              <a:cxnLst>
                <a:cxn ang="0">
                  <a:pos x="18" y="60"/>
                </a:cxn>
                <a:cxn ang="0">
                  <a:pos x="18" y="30"/>
                </a:cxn>
                <a:cxn ang="0">
                  <a:pos x="18" y="0"/>
                </a:cxn>
                <a:cxn ang="0">
                  <a:pos x="18" y="60"/>
                </a:cxn>
                <a:cxn ang="0">
                  <a:pos x="0" y="60"/>
                </a:cxn>
                <a:cxn ang="0">
                  <a:pos x="36" y="60"/>
                </a:cxn>
                <a:cxn ang="0">
                  <a:pos x="0" y="60"/>
                </a:cxn>
                <a:cxn ang="0">
                  <a:pos x="0" y="0"/>
                </a:cxn>
                <a:cxn ang="0">
                  <a:pos x="36" y="0"/>
                </a:cxn>
                <a:cxn ang="0">
                  <a:pos x="0" y="0"/>
                </a:cxn>
              </a:cxnLst>
              <a:rect l="0" t="0" r="r" b="b"/>
              <a:pathLst>
                <a:path w="36" h="60">
                  <a:moveTo>
                    <a:pt x="18" y="60"/>
                  </a:moveTo>
                  <a:lnTo>
                    <a:pt x="18" y="30"/>
                  </a:lnTo>
                  <a:lnTo>
                    <a:pt x="18" y="0"/>
                  </a:lnTo>
                  <a:lnTo>
                    <a:pt x="18" y="60"/>
                  </a:lnTo>
                  <a:close/>
                  <a:moveTo>
                    <a:pt x="0" y="60"/>
                  </a:moveTo>
                  <a:lnTo>
                    <a:pt x="36" y="60"/>
                  </a:lnTo>
                  <a:lnTo>
                    <a:pt x="0" y="60"/>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2002" name="Freeform 144"/>
            <p:cNvSpPr>
              <a:spLocks noEditPoints="1"/>
            </p:cNvSpPr>
            <p:nvPr/>
          </p:nvSpPr>
          <p:spPr bwMode="auto">
            <a:xfrm>
              <a:off x="1671609" y="5062543"/>
              <a:ext cx="57150" cy="104775"/>
            </a:xfrm>
            <a:custGeom>
              <a:avLst/>
              <a:gdLst/>
              <a:ahLst/>
              <a:cxnLst>
                <a:cxn ang="0">
                  <a:pos x="15" y="63"/>
                </a:cxn>
                <a:cxn ang="0">
                  <a:pos x="15" y="33"/>
                </a:cxn>
                <a:cxn ang="0">
                  <a:pos x="15" y="3"/>
                </a:cxn>
                <a:cxn ang="0">
                  <a:pos x="21" y="3"/>
                </a:cxn>
                <a:cxn ang="0">
                  <a:pos x="21" y="33"/>
                </a:cxn>
                <a:cxn ang="0">
                  <a:pos x="21" y="63"/>
                </a:cxn>
                <a:cxn ang="0">
                  <a:pos x="15" y="63"/>
                </a:cxn>
                <a:cxn ang="0">
                  <a:pos x="0" y="60"/>
                </a:cxn>
                <a:cxn ang="0">
                  <a:pos x="36" y="60"/>
                </a:cxn>
                <a:cxn ang="0">
                  <a:pos x="36" y="66"/>
                </a:cxn>
                <a:cxn ang="0">
                  <a:pos x="0" y="66"/>
                </a:cxn>
                <a:cxn ang="0">
                  <a:pos x="0" y="60"/>
                </a:cxn>
                <a:cxn ang="0">
                  <a:pos x="0" y="0"/>
                </a:cxn>
                <a:cxn ang="0">
                  <a:pos x="36" y="0"/>
                </a:cxn>
                <a:cxn ang="0">
                  <a:pos x="36" y="6"/>
                </a:cxn>
                <a:cxn ang="0">
                  <a:pos x="0" y="6"/>
                </a:cxn>
                <a:cxn ang="0">
                  <a:pos x="0" y="0"/>
                </a:cxn>
              </a:cxnLst>
              <a:rect l="0" t="0" r="r" b="b"/>
              <a:pathLst>
                <a:path w="36" h="66">
                  <a:moveTo>
                    <a:pt x="15" y="63"/>
                  </a:moveTo>
                  <a:lnTo>
                    <a:pt x="15" y="33"/>
                  </a:lnTo>
                  <a:lnTo>
                    <a:pt x="15" y="3"/>
                  </a:lnTo>
                  <a:lnTo>
                    <a:pt x="21" y="3"/>
                  </a:lnTo>
                  <a:lnTo>
                    <a:pt x="21" y="33"/>
                  </a:lnTo>
                  <a:lnTo>
                    <a:pt x="21" y="63"/>
                  </a:lnTo>
                  <a:lnTo>
                    <a:pt x="15" y="63"/>
                  </a:lnTo>
                  <a:close/>
                  <a:moveTo>
                    <a:pt x="0" y="60"/>
                  </a:moveTo>
                  <a:lnTo>
                    <a:pt x="36" y="60"/>
                  </a:lnTo>
                  <a:lnTo>
                    <a:pt x="36" y="66"/>
                  </a:lnTo>
                  <a:lnTo>
                    <a:pt x="0" y="66"/>
                  </a:lnTo>
                  <a:lnTo>
                    <a:pt x="0" y="60"/>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003" name="Freeform 145"/>
            <p:cNvSpPr>
              <a:spLocks noEditPoints="1"/>
            </p:cNvSpPr>
            <p:nvPr/>
          </p:nvSpPr>
          <p:spPr bwMode="auto">
            <a:xfrm>
              <a:off x="2004984" y="5048255"/>
              <a:ext cx="57150" cy="133350"/>
            </a:xfrm>
            <a:custGeom>
              <a:avLst/>
              <a:gdLst/>
              <a:ahLst/>
              <a:cxnLst>
                <a:cxn ang="0">
                  <a:pos x="18" y="84"/>
                </a:cxn>
                <a:cxn ang="0">
                  <a:pos x="18" y="42"/>
                </a:cxn>
                <a:cxn ang="0">
                  <a:pos x="18" y="0"/>
                </a:cxn>
                <a:cxn ang="0">
                  <a:pos x="18" y="84"/>
                </a:cxn>
                <a:cxn ang="0">
                  <a:pos x="0" y="84"/>
                </a:cxn>
                <a:cxn ang="0">
                  <a:pos x="36" y="84"/>
                </a:cxn>
                <a:cxn ang="0">
                  <a:pos x="0" y="84"/>
                </a:cxn>
                <a:cxn ang="0">
                  <a:pos x="0" y="0"/>
                </a:cxn>
                <a:cxn ang="0">
                  <a:pos x="36" y="0"/>
                </a:cxn>
                <a:cxn ang="0">
                  <a:pos x="0" y="0"/>
                </a:cxn>
              </a:cxnLst>
              <a:rect l="0" t="0" r="r" b="b"/>
              <a:pathLst>
                <a:path w="36" h="84">
                  <a:moveTo>
                    <a:pt x="18" y="84"/>
                  </a:moveTo>
                  <a:lnTo>
                    <a:pt x="18" y="42"/>
                  </a:lnTo>
                  <a:lnTo>
                    <a:pt x="18" y="0"/>
                  </a:lnTo>
                  <a:lnTo>
                    <a:pt x="18" y="84"/>
                  </a:lnTo>
                  <a:close/>
                  <a:moveTo>
                    <a:pt x="0" y="84"/>
                  </a:moveTo>
                  <a:lnTo>
                    <a:pt x="36" y="84"/>
                  </a:lnTo>
                  <a:lnTo>
                    <a:pt x="0" y="84"/>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2004" name="Freeform 146"/>
            <p:cNvSpPr>
              <a:spLocks noEditPoints="1"/>
            </p:cNvSpPr>
            <p:nvPr/>
          </p:nvSpPr>
          <p:spPr bwMode="auto">
            <a:xfrm>
              <a:off x="2004984" y="5043493"/>
              <a:ext cx="57150" cy="142875"/>
            </a:xfrm>
            <a:custGeom>
              <a:avLst/>
              <a:gdLst/>
              <a:ahLst/>
              <a:cxnLst>
                <a:cxn ang="0">
                  <a:pos x="15" y="87"/>
                </a:cxn>
                <a:cxn ang="0">
                  <a:pos x="15" y="45"/>
                </a:cxn>
                <a:cxn ang="0">
                  <a:pos x="15" y="3"/>
                </a:cxn>
                <a:cxn ang="0">
                  <a:pos x="21" y="3"/>
                </a:cxn>
                <a:cxn ang="0">
                  <a:pos x="21" y="45"/>
                </a:cxn>
                <a:cxn ang="0">
                  <a:pos x="21" y="87"/>
                </a:cxn>
                <a:cxn ang="0">
                  <a:pos x="15" y="87"/>
                </a:cxn>
                <a:cxn ang="0">
                  <a:pos x="0" y="84"/>
                </a:cxn>
                <a:cxn ang="0">
                  <a:pos x="36" y="84"/>
                </a:cxn>
                <a:cxn ang="0">
                  <a:pos x="36" y="90"/>
                </a:cxn>
                <a:cxn ang="0">
                  <a:pos x="0" y="90"/>
                </a:cxn>
                <a:cxn ang="0">
                  <a:pos x="0" y="84"/>
                </a:cxn>
                <a:cxn ang="0">
                  <a:pos x="0" y="0"/>
                </a:cxn>
                <a:cxn ang="0">
                  <a:pos x="36" y="0"/>
                </a:cxn>
                <a:cxn ang="0">
                  <a:pos x="36" y="6"/>
                </a:cxn>
                <a:cxn ang="0">
                  <a:pos x="0" y="6"/>
                </a:cxn>
                <a:cxn ang="0">
                  <a:pos x="0" y="0"/>
                </a:cxn>
              </a:cxnLst>
              <a:rect l="0" t="0" r="r" b="b"/>
              <a:pathLst>
                <a:path w="36" h="90">
                  <a:moveTo>
                    <a:pt x="15" y="87"/>
                  </a:moveTo>
                  <a:lnTo>
                    <a:pt x="15" y="45"/>
                  </a:lnTo>
                  <a:lnTo>
                    <a:pt x="15" y="3"/>
                  </a:lnTo>
                  <a:lnTo>
                    <a:pt x="21" y="3"/>
                  </a:lnTo>
                  <a:lnTo>
                    <a:pt x="21" y="45"/>
                  </a:lnTo>
                  <a:lnTo>
                    <a:pt x="21" y="87"/>
                  </a:lnTo>
                  <a:lnTo>
                    <a:pt x="15" y="87"/>
                  </a:lnTo>
                  <a:close/>
                  <a:moveTo>
                    <a:pt x="0" y="84"/>
                  </a:moveTo>
                  <a:lnTo>
                    <a:pt x="36" y="84"/>
                  </a:lnTo>
                  <a:lnTo>
                    <a:pt x="36" y="90"/>
                  </a:lnTo>
                  <a:lnTo>
                    <a:pt x="0" y="90"/>
                  </a:lnTo>
                  <a:lnTo>
                    <a:pt x="0" y="84"/>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005" name="Freeform 147"/>
            <p:cNvSpPr>
              <a:spLocks noEditPoints="1"/>
            </p:cNvSpPr>
            <p:nvPr/>
          </p:nvSpPr>
          <p:spPr bwMode="auto">
            <a:xfrm>
              <a:off x="2471709" y="5667380"/>
              <a:ext cx="57150" cy="38100"/>
            </a:xfrm>
            <a:custGeom>
              <a:avLst/>
              <a:gdLst/>
              <a:ahLst/>
              <a:cxnLst>
                <a:cxn ang="0">
                  <a:pos x="18" y="24"/>
                </a:cxn>
                <a:cxn ang="0">
                  <a:pos x="18" y="12"/>
                </a:cxn>
                <a:cxn ang="0">
                  <a:pos x="18" y="0"/>
                </a:cxn>
                <a:cxn ang="0">
                  <a:pos x="18" y="24"/>
                </a:cxn>
                <a:cxn ang="0">
                  <a:pos x="0" y="24"/>
                </a:cxn>
                <a:cxn ang="0">
                  <a:pos x="36" y="24"/>
                </a:cxn>
                <a:cxn ang="0">
                  <a:pos x="0" y="24"/>
                </a:cxn>
                <a:cxn ang="0">
                  <a:pos x="0" y="0"/>
                </a:cxn>
                <a:cxn ang="0">
                  <a:pos x="36" y="0"/>
                </a:cxn>
                <a:cxn ang="0">
                  <a:pos x="0" y="0"/>
                </a:cxn>
              </a:cxnLst>
              <a:rect l="0" t="0" r="r" b="b"/>
              <a:pathLst>
                <a:path w="36" h="24">
                  <a:moveTo>
                    <a:pt x="18" y="24"/>
                  </a:moveTo>
                  <a:lnTo>
                    <a:pt x="18" y="12"/>
                  </a:lnTo>
                  <a:lnTo>
                    <a:pt x="18" y="0"/>
                  </a:lnTo>
                  <a:lnTo>
                    <a:pt x="18" y="24"/>
                  </a:lnTo>
                  <a:close/>
                  <a:moveTo>
                    <a:pt x="0" y="24"/>
                  </a:moveTo>
                  <a:lnTo>
                    <a:pt x="36" y="24"/>
                  </a:lnTo>
                  <a:lnTo>
                    <a:pt x="0" y="24"/>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2006" name="Freeform 148"/>
            <p:cNvSpPr>
              <a:spLocks noEditPoints="1"/>
            </p:cNvSpPr>
            <p:nvPr/>
          </p:nvSpPr>
          <p:spPr bwMode="auto">
            <a:xfrm>
              <a:off x="2471709" y="5662618"/>
              <a:ext cx="57150" cy="47625"/>
            </a:xfrm>
            <a:custGeom>
              <a:avLst/>
              <a:gdLst/>
              <a:ahLst/>
              <a:cxnLst>
                <a:cxn ang="0">
                  <a:pos x="15" y="27"/>
                </a:cxn>
                <a:cxn ang="0">
                  <a:pos x="15" y="15"/>
                </a:cxn>
                <a:cxn ang="0">
                  <a:pos x="15" y="3"/>
                </a:cxn>
                <a:cxn ang="0">
                  <a:pos x="21" y="3"/>
                </a:cxn>
                <a:cxn ang="0">
                  <a:pos x="21" y="15"/>
                </a:cxn>
                <a:cxn ang="0">
                  <a:pos x="21" y="27"/>
                </a:cxn>
                <a:cxn ang="0">
                  <a:pos x="15" y="27"/>
                </a:cxn>
                <a:cxn ang="0">
                  <a:pos x="0" y="24"/>
                </a:cxn>
                <a:cxn ang="0">
                  <a:pos x="36" y="24"/>
                </a:cxn>
                <a:cxn ang="0">
                  <a:pos x="36" y="30"/>
                </a:cxn>
                <a:cxn ang="0">
                  <a:pos x="0" y="30"/>
                </a:cxn>
                <a:cxn ang="0">
                  <a:pos x="0" y="24"/>
                </a:cxn>
                <a:cxn ang="0">
                  <a:pos x="0" y="0"/>
                </a:cxn>
                <a:cxn ang="0">
                  <a:pos x="36" y="0"/>
                </a:cxn>
                <a:cxn ang="0">
                  <a:pos x="36" y="6"/>
                </a:cxn>
                <a:cxn ang="0">
                  <a:pos x="0" y="6"/>
                </a:cxn>
                <a:cxn ang="0">
                  <a:pos x="0" y="0"/>
                </a:cxn>
              </a:cxnLst>
              <a:rect l="0" t="0" r="r" b="b"/>
              <a:pathLst>
                <a:path w="36" h="30">
                  <a:moveTo>
                    <a:pt x="15" y="27"/>
                  </a:moveTo>
                  <a:lnTo>
                    <a:pt x="15" y="15"/>
                  </a:lnTo>
                  <a:lnTo>
                    <a:pt x="15" y="3"/>
                  </a:lnTo>
                  <a:lnTo>
                    <a:pt x="21" y="3"/>
                  </a:lnTo>
                  <a:lnTo>
                    <a:pt x="21" y="15"/>
                  </a:lnTo>
                  <a:lnTo>
                    <a:pt x="21" y="27"/>
                  </a:lnTo>
                  <a:lnTo>
                    <a:pt x="15" y="27"/>
                  </a:lnTo>
                  <a:close/>
                  <a:moveTo>
                    <a:pt x="0" y="24"/>
                  </a:moveTo>
                  <a:lnTo>
                    <a:pt x="36" y="24"/>
                  </a:lnTo>
                  <a:lnTo>
                    <a:pt x="36" y="30"/>
                  </a:lnTo>
                  <a:lnTo>
                    <a:pt x="0" y="30"/>
                  </a:lnTo>
                  <a:lnTo>
                    <a:pt x="0" y="24"/>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007" name="Freeform 149"/>
            <p:cNvSpPr>
              <a:spLocks noEditPoints="1"/>
            </p:cNvSpPr>
            <p:nvPr/>
          </p:nvSpPr>
          <p:spPr bwMode="auto">
            <a:xfrm>
              <a:off x="2805084" y="5534030"/>
              <a:ext cx="57150" cy="66675"/>
            </a:xfrm>
            <a:custGeom>
              <a:avLst/>
              <a:gdLst/>
              <a:ahLst/>
              <a:cxnLst>
                <a:cxn ang="0">
                  <a:pos x="18" y="42"/>
                </a:cxn>
                <a:cxn ang="0">
                  <a:pos x="18" y="21"/>
                </a:cxn>
                <a:cxn ang="0">
                  <a:pos x="18" y="0"/>
                </a:cxn>
                <a:cxn ang="0">
                  <a:pos x="18" y="42"/>
                </a:cxn>
                <a:cxn ang="0">
                  <a:pos x="0" y="42"/>
                </a:cxn>
                <a:cxn ang="0">
                  <a:pos x="36" y="42"/>
                </a:cxn>
                <a:cxn ang="0">
                  <a:pos x="0" y="42"/>
                </a:cxn>
                <a:cxn ang="0">
                  <a:pos x="0" y="0"/>
                </a:cxn>
                <a:cxn ang="0">
                  <a:pos x="36" y="0"/>
                </a:cxn>
                <a:cxn ang="0">
                  <a:pos x="0" y="0"/>
                </a:cxn>
              </a:cxnLst>
              <a:rect l="0" t="0" r="r" b="b"/>
              <a:pathLst>
                <a:path w="36" h="42">
                  <a:moveTo>
                    <a:pt x="18" y="42"/>
                  </a:moveTo>
                  <a:lnTo>
                    <a:pt x="18" y="21"/>
                  </a:lnTo>
                  <a:lnTo>
                    <a:pt x="18" y="0"/>
                  </a:lnTo>
                  <a:lnTo>
                    <a:pt x="18" y="42"/>
                  </a:lnTo>
                  <a:close/>
                  <a:moveTo>
                    <a:pt x="0" y="42"/>
                  </a:moveTo>
                  <a:lnTo>
                    <a:pt x="36" y="42"/>
                  </a:lnTo>
                  <a:lnTo>
                    <a:pt x="0" y="42"/>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2008" name="Freeform 150"/>
            <p:cNvSpPr>
              <a:spLocks noEditPoints="1"/>
            </p:cNvSpPr>
            <p:nvPr/>
          </p:nvSpPr>
          <p:spPr bwMode="auto">
            <a:xfrm>
              <a:off x="2805084" y="5529268"/>
              <a:ext cx="57150" cy="76200"/>
            </a:xfrm>
            <a:custGeom>
              <a:avLst/>
              <a:gdLst/>
              <a:ahLst/>
              <a:cxnLst>
                <a:cxn ang="0">
                  <a:pos x="15" y="45"/>
                </a:cxn>
                <a:cxn ang="0">
                  <a:pos x="15" y="24"/>
                </a:cxn>
                <a:cxn ang="0">
                  <a:pos x="15" y="3"/>
                </a:cxn>
                <a:cxn ang="0">
                  <a:pos x="21" y="3"/>
                </a:cxn>
                <a:cxn ang="0">
                  <a:pos x="21" y="24"/>
                </a:cxn>
                <a:cxn ang="0">
                  <a:pos x="21" y="45"/>
                </a:cxn>
                <a:cxn ang="0">
                  <a:pos x="15" y="45"/>
                </a:cxn>
                <a:cxn ang="0">
                  <a:pos x="0" y="42"/>
                </a:cxn>
                <a:cxn ang="0">
                  <a:pos x="36" y="42"/>
                </a:cxn>
                <a:cxn ang="0">
                  <a:pos x="36" y="48"/>
                </a:cxn>
                <a:cxn ang="0">
                  <a:pos x="0" y="48"/>
                </a:cxn>
                <a:cxn ang="0">
                  <a:pos x="0" y="42"/>
                </a:cxn>
                <a:cxn ang="0">
                  <a:pos x="0" y="0"/>
                </a:cxn>
                <a:cxn ang="0">
                  <a:pos x="36" y="0"/>
                </a:cxn>
                <a:cxn ang="0">
                  <a:pos x="36" y="6"/>
                </a:cxn>
                <a:cxn ang="0">
                  <a:pos x="0" y="6"/>
                </a:cxn>
                <a:cxn ang="0">
                  <a:pos x="0" y="0"/>
                </a:cxn>
              </a:cxnLst>
              <a:rect l="0" t="0" r="r" b="b"/>
              <a:pathLst>
                <a:path w="36" h="48">
                  <a:moveTo>
                    <a:pt x="15" y="45"/>
                  </a:moveTo>
                  <a:lnTo>
                    <a:pt x="15" y="24"/>
                  </a:lnTo>
                  <a:lnTo>
                    <a:pt x="15" y="3"/>
                  </a:lnTo>
                  <a:lnTo>
                    <a:pt x="21" y="3"/>
                  </a:lnTo>
                  <a:lnTo>
                    <a:pt x="21" y="24"/>
                  </a:lnTo>
                  <a:lnTo>
                    <a:pt x="21" y="45"/>
                  </a:lnTo>
                  <a:lnTo>
                    <a:pt x="15" y="45"/>
                  </a:lnTo>
                  <a:close/>
                  <a:moveTo>
                    <a:pt x="0" y="42"/>
                  </a:moveTo>
                  <a:lnTo>
                    <a:pt x="36" y="42"/>
                  </a:lnTo>
                  <a:lnTo>
                    <a:pt x="36" y="48"/>
                  </a:lnTo>
                  <a:lnTo>
                    <a:pt x="0" y="48"/>
                  </a:lnTo>
                  <a:lnTo>
                    <a:pt x="0" y="42"/>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009" name="Freeform 151"/>
            <p:cNvSpPr>
              <a:spLocks noEditPoints="1"/>
            </p:cNvSpPr>
            <p:nvPr/>
          </p:nvSpPr>
          <p:spPr bwMode="auto">
            <a:xfrm>
              <a:off x="3033684" y="5553080"/>
              <a:ext cx="57150" cy="123825"/>
            </a:xfrm>
            <a:custGeom>
              <a:avLst/>
              <a:gdLst/>
              <a:ahLst/>
              <a:cxnLst>
                <a:cxn ang="0">
                  <a:pos x="18" y="78"/>
                </a:cxn>
                <a:cxn ang="0">
                  <a:pos x="18" y="39"/>
                </a:cxn>
                <a:cxn ang="0">
                  <a:pos x="18" y="0"/>
                </a:cxn>
                <a:cxn ang="0">
                  <a:pos x="18" y="78"/>
                </a:cxn>
                <a:cxn ang="0">
                  <a:pos x="0" y="78"/>
                </a:cxn>
                <a:cxn ang="0">
                  <a:pos x="36" y="78"/>
                </a:cxn>
                <a:cxn ang="0">
                  <a:pos x="0" y="78"/>
                </a:cxn>
                <a:cxn ang="0">
                  <a:pos x="0" y="0"/>
                </a:cxn>
                <a:cxn ang="0">
                  <a:pos x="36" y="0"/>
                </a:cxn>
                <a:cxn ang="0">
                  <a:pos x="0" y="0"/>
                </a:cxn>
              </a:cxnLst>
              <a:rect l="0" t="0" r="r" b="b"/>
              <a:pathLst>
                <a:path w="36" h="78">
                  <a:moveTo>
                    <a:pt x="18" y="78"/>
                  </a:moveTo>
                  <a:lnTo>
                    <a:pt x="18" y="39"/>
                  </a:lnTo>
                  <a:lnTo>
                    <a:pt x="18" y="0"/>
                  </a:lnTo>
                  <a:lnTo>
                    <a:pt x="18" y="78"/>
                  </a:lnTo>
                  <a:close/>
                  <a:moveTo>
                    <a:pt x="0" y="78"/>
                  </a:moveTo>
                  <a:lnTo>
                    <a:pt x="36" y="78"/>
                  </a:lnTo>
                  <a:lnTo>
                    <a:pt x="0" y="78"/>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2010" name="Freeform 152"/>
            <p:cNvSpPr>
              <a:spLocks noEditPoints="1"/>
            </p:cNvSpPr>
            <p:nvPr/>
          </p:nvSpPr>
          <p:spPr bwMode="auto">
            <a:xfrm>
              <a:off x="3033684" y="5548318"/>
              <a:ext cx="57150" cy="133350"/>
            </a:xfrm>
            <a:custGeom>
              <a:avLst/>
              <a:gdLst/>
              <a:ahLst/>
              <a:cxnLst>
                <a:cxn ang="0">
                  <a:pos x="15" y="81"/>
                </a:cxn>
                <a:cxn ang="0">
                  <a:pos x="15" y="42"/>
                </a:cxn>
                <a:cxn ang="0">
                  <a:pos x="15" y="3"/>
                </a:cxn>
                <a:cxn ang="0">
                  <a:pos x="21" y="3"/>
                </a:cxn>
                <a:cxn ang="0">
                  <a:pos x="21" y="42"/>
                </a:cxn>
                <a:cxn ang="0">
                  <a:pos x="21" y="81"/>
                </a:cxn>
                <a:cxn ang="0">
                  <a:pos x="15" y="81"/>
                </a:cxn>
                <a:cxn ang="0">
                  <a:pos x="0" y="78"/>
                </a:cxn>
                <a:cxn ang="0">
                  <a:pos x="36" y="78"/>
                </a:cxn>
                <a:cxn ang="0">
                  <a:pos x="36" y="84"/>
                </a:cxn>
                <a:cxn ang="0">
                  <a:pos x="0" y="84"/>
                </a:cxn>
                <a:cxn ang="0">
                  <a:pos x="0" y="78"/>
                </a:cxn>
                <a:cxn ang="0">
                  <a:pos x="0" y="0"/>
                </a:cxn>
                <a:cxn ang="0">
                  <a:pos x="36" y="0"/>
                </a:cxn>
                <a:cxn ang="0">
                  <a:pos x="36" y="6"/>
                </a:cxn>
                <a:cxn ang="0">
                  <a:pos x="0" y="6"/>
                </a:cxn>
                <a:cxn ang="0">
                  <a:pos x="0" y="0"/>
                </a:cxn>
              </a:cxnLst>
              <a:rect l="0" t="0" r="r" b="b"/>
              <a:pathLst>
                <a:path w="36" h="84">
                  <a:moveTo>
                    <a:pt x="15" y="81"/>
                  </a:moveTo>
                  <a:lnTo>
                    <a:pt x="15" y="42"/>
                  </a:lnTo>
                  <a:lnTo>
                    <a:pt x="15" y="3"/>
                  </a:lnTo>
                  <a:lnTo>
                    <a:pt x="21" y="3"/>
                  </a:lnTo>
                  <a:lnTo>
                    <a:pt x="21" y="42"/>
                  </a:lnTo>
                  <a:lnTo>
                    <a:pt x="21" y="81"/>
                  </a:lnTo>
                  <a:lnTo>
                    <a:pt x="15" y="81"/>
                  </a:lnTo>
                  <a:close/>
                  <a:moveTo>
                    <a:pt x="0" y="78"/>
                  </a:moveTo>
                  <a:lnTo>
                    <a:pt x="36" y="78"/>
                  </a:lnTo>
                  <a:lnTo>
                    <a:pt x="36" y="84"/>
                  </a:lnTo>
                  <a:lnTo>
                    <a:pt x="0" y="84"/>
                  </a:lnTo>
                  <a:lnTo>
                    <a:pt x="0" y="78"/>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011" name="Freeform 153"/>
            <p:cNvSpPr>
              <a:spLocks noEditPoints="1"/>
            </p:cNvSpPr>
            <p:nvPr/>
          </p:nvSpPr>
          <p:spPr bwMode="auto">
            <a:xfrm>
              <a:off x="3224184" y="5676905"/>
              <a:ext cx="57150" cy="95250"/>
            </a:xfrm>
            <a:custGeom>
              <a:avLst/>
              <a:gdLst/>
              <a:ahLst/>
              <a:cxnLst>
                <a:cxn ang="0">
                  <a:pos x="18" y="60"/>
                </a:cxn>
                <a:cxn ang="0">
                  <a:pos x="18" y="30"/>
                </a:cxn>
                <a:cxn ang="0">
                  <a:pos x="18" y="0"/>
                </a:cxn>
                <a:cxn ang="0">
                  <a:pos x="18" y="60"/>
                </a:cxn>
                <a:cxn ang="0">
                  <a:pos x="0" y="60"/>
                </a:cxn>
                <a:cxn ang="0">
                  <a:pos x="36" y="60"/>
                </a:cxn>
                <a:cxn ang="0">
                  <a:pos x="0" y="60"/>
                </a:cxn>
                <a:cxn ang="0">
                  <a:pos x="0" y="0"/>
                </a:cxn>
                <a:cxn ang="0">
                  <a:pos x="36" y="0"/>
                </a:cxn>
                <a:cxn ang="0">
                  <a:pos x="0" y="0"/>
                </a:cxn>
              </a:cxnLst>
              <a:rect l="0" t="0" r="r" b="b"/>
              <a:pathLst>
                <a:path w="36" h="60">
                  <a:moveTo>
                    <a:pt x="18" y="60"/>
                  </a:moveTo>
                  <a:lnTo>
                    <a:pt x="18" y="30"/>
                  </a:lnTo>
                  <a:lnTo>
                    <a:pt x="18" y="0"/>
                  </a:lnTo>
                  <a:lnTo>
                    <a:pt x="18" y="60"/>
                  </a:lnTo>
                  <a:close/>
                  <a:moveTo>
                    <a:pt x="0" y="60"/>
                  </a:moveTo>
                  <a:lnTo>
                    <a:pt x="36" y="60"/>
                  </a:lnTo>
                  <a:lnTo>
                    <a:pt x="0" y="60"/>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2012" name="Freeform 154"/>
            <p:cNvSpPr>
              <a:spLocks noEditPoints="1"/>
            </p:cNvSpPr>
            <p:nvPr/>
          </p:nvSpPr>
          <p:spPr bwMode="auto">
            <a:xfrm>
              <a:off x="3224184" y="5672143"/>
              <a:ext cx="57150" cy="104775"/>
            </a:xfrm>
            <a:custGeom>
              <a:avLst/>
              <a:gdLst/>
              <a:ahLst/>
              <a:cxnLst>
                <a:cxn ang="0">
                  <a:pos x="15" y="63"/>
                </a:cxn>
                <a:cxn ang="0">
                  <a:pos x="15" y="33"/>
                </a:cxn>
                <a:cxn ang="0">
                  <a:pos x="15" y="3"/>
                </a:cxn>
                <a:cxn ang="0">
                  <a:pos x="21" y="3"/>
                </a:cxn>
                <a:cxn ang="0">
                  <a:pos x="21" y="33"/>
                </a:cxn>
                <a:cxn ang="0">
                  <a:pos x="21" y="63"/>
                </a:cxn>
                <a:cxn ang="0">
                  <a:pos x="15" y="63"/>
                </a:cxn>
                <a:cxn ang="0">
                  <a:pos x="0" y="60"/>
                </a:cxn>
                <a:cxn ang="0">
                  <a:pos x="36" y="60"/>
                </a:cxn>
                <a:cxn ang="0">
                  <a:pos x="36" y="66"/>
                </a:cxn>
                <a:cxn ang="0">
                  <a:pos x="0" y="66"/>
                </a:cxn>
                <a:cxn ang="0">
                  <a:pos x="0" y="60"/>
                </a:cxn>
                <a:cxn ang="0">
                  <a:pos x="0" y="0"/>
                </a:cxn>
                <a:cxn ang="0">
                  <a:pos x="36" y="0"/>
                </a:cxn>
                <a:cxn ang="0">
                  <a:pos x="36" y="6"/>
                </a:cxn>
                <a:cxn ang="0">
                  <a:pos x="0" y="6"/>
                </a:cxn>
                <a:cxn ang="0">
                  <a:pos x="0" y="0"/>
                </a:cxn>
              </a:cxnLst>
              <a:rect l="0" t="0" r="r" b="b"/>
              <a:pathLst>
                <a:path w="36" h="66">
                  <a:moveTo>
                    <a:pt x="15" y="63"/>
                  </a:moveTo>
                  <a:lnTo>
                    <a:pt x="15" y="33"/>
                  </a:lnTo>
                  <a:lnTo>
                    <a:pt x="15" y="3"/>
                  </a:lnTo>
                  <a:lnTo>
                    <a:pt x="21" y="3"/>
                  </a:lnTo>
                  <a:lnTo>
                    <a:pt x="21" y="33"/>
                  </a:lnTo>
                  <a:lnTo>
                    <a:pt x="21" y="63"/>
                  </a:lnTo>
                  <a:lnTo>
                    <a:pt x="15" y="63"/>
                  </a:lnTo>
                  <a:close/>
                  <a:moveTo>
                    <a:pt x="0" y="60"/>
                  </a:moveTo>
                  <a:lnTo>
                    <a:pt x="36" y="60"/>
                  </a:lnTo>
                  <a:lnTo>
                    <a:pt x="36" y="66"/>
                  </a:lnTo>
                  <a:lnTo>
                    <a:pt x="0" y="66"/>
                  </a:lnTo>
                  <a:lnTo>
                    <a:pt x="0" y="60"/>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013" name="Freeform 155"/>
            <p:cNvSpPr>
              <a:spLocks/>
            </p:cNvSpPr>
            <p:nvPr/>
          </p:nvSpPr>
          <p:spPr bwMode="auto">
            <a:xfrm>
              <a:off x="1104872" y="5065718"/>
              <a:ext cx="2154238" cy="654050"/>
            </a:xfrm>
            <a:custGeom>
              <a:avLst/>
              <a:gdLst/>
              <a:ahLst/>
              <a:cxnLst>
                <a:cxn ang="0">
                  <a:pos x="134" y="123"/>
                </a:cxn>
                <a:cxn ang="0">
                  <a:pos x="526" y="95"/>
                </a:cxn>
                <a:cxn ang="0">
                  <a:pos x="775" y="79"/>
                </a:cxn>
                <a:cxn ang="0">
                  <a:pos x="991" y="68"/>
                </a:cxn>
                <a:cxn ang="0">
                  <a:pos x="1154" y="44"/>
                </a:cxn>
                <a:cxn ang="0">
                  <a:pos x="1281" y="9"/>
                </a:cxn>
                <a:cxn ang="0">
                  <a:pos x="1344" y="0"/>
                </a:cxn>
                <a:cxn ang="0">
                  <a:pos x="1408" y="6"/>
                </a:cxn>
                <a:cxn ang="0">
                  <a:pos x="1477" y="29"/>
                </a:cxn>
                <a:cxn ang="0">
                  <a:pos x="1556" y="77"/>
                </a:cxn>
                <a:cxn ang="0">
                  <a:pos x="1646" y="159"/>
                </a:cxn>
                <a:cxn ang="0">
                  <a:pos x="1745" y="276"/>
                </a:cxn>
                <a:cxn ang="0">
                  <a:pos x="1952" y="566"/>
                </a:cxn>
                <a:cxn ang="0">
                  <a:pos x="2109" y="784"/>
                </a:cxn>
                <a:cxn ang="0">
                  <a:pos x="2209" y="906"/>
                </a:cxn>
                <a:cxn ang="0">
                  <a:pos x="2302" y="996"/>
                </a:cxn>
                <a:cxn ang="0">
                  <a:pos x="2343" y="1024"/>
                </a:cxn>
                <a:cxn ang="0">
                  <a:pos x="2382" y="1042"/>
                </a:cxn>
                <a:cxn ang="0">
                  <a:pos x="2422" y="1051"/>
                </a:cxn>
                <a:cxn ang="0">
                  <a:pos x="2459" y="1053"/>
                </a:cxn>
                <a:cxn ang="0">
                  <a:pos x="2496" y="1048"/>
                </a:cxn>
                <a:cxn ang="0">
                  <a:pos x="2568" y="1022"/>
                </a:cxn>
                <a:cxn ang="0">
                  <a:pos x="2706" y="930"/>
                </a:cxn>
                <a:cxn ang="0">
                  <a:pos x="2832" y="845"/>
                </a:cxn>
                <a:cxn ang="0">
                  <a:pos x="2863" y="832"/>
                </a:cxn>
                <a:cxn ang="0">
                  <a:pos x="2895" y="825"/>
                </a:cxn>
                <a:cxn ang="0">
                  <a:pos x="2953" y="820"/>
                </a:cxn>
                <a:cxn ang="0">
                  <a:pos x="3008" y="823"/>
                </a:cxn>
                <a:cxn ang="0">
                  <a:pos x="3197" y="871"/>
                </a:cxn>
                <a:cxn ang="0">
                  <a:pos x="3372" y="942"/>
                </a:cxn>
                <a:cxn ang="0">
                  <a:pos x="3613" y="1084"/>
                </a:cxn>
                <a:cxn ang="0">
                  <a:pos x="3604" y="1097"/>
                </a:cxn>
                <a:cxn ang="0">
                  <a:pos x="3365" y="957"/>
                </a:cxn>
                <a:cxn ang="0">
                  <a:pos x="3192" y="886"/>
                </a:cxn>
                <a:cxn ang="0">
                  <a:pos x="3005" y="838"/>
                </a:cxn>
                <a:cxn ang="0">
                  <a:pos x="2954" y="836"/>
                </a:cxn>
                <a:cxn ang="0">
                  <a:pos x="2898" y="840"/>
                </a:cxn>
                <a:cxn ang="0">
                  <a:pos x="2869" y="847"/>
                </a:cxn>
                <a:cxn ang="0">
                  <a:pos x="2841" y="858"/>
                </a:cxn>
                <a:cxn ang="0">
                  <a:pos x="2715" y="943"/>
                </a:cxn>
                <a:cxn ang="0">
                  <a:pos x="2577" y="1035"/>
                </a:cxn>
                <a:cxn ang="0">
                  <a:pos x="2501" y="1063"/>
                </a:cxn>
                <a:cxn ang="0">
                  <a:pos x="2462" y="1068"/>
                </a:cxn>
                <a:cxn ang="0">
                  <a:pos x="2421" y="1067"/>
                </a:cxn>
                <a:cxn ang="0">
                  <a:pos x="2379" y="1057"/>
                </a:cxn>
                <a:cxn ang="0">
                  <a:pos x="2336" y="1039"/>
                </a:cxn>
                <a:cxn ang="0">
                  <a:pos x="2291" y="1008"/>
                </a:cxn>
                <a:cxn ang="0">
                  <a:pos x="2196" y="917"/>
                </a:cxn>
                <a:cxn ang="0">
                  <a:pos x="2096" y="793"/>
                </a:cxn>
                <a:cxn ang="0">
                  <a:pos x="1939" y="575"/>
                </a:cxn>
                <a:cxn ang="0">
                  <a:pos x="1732" y="286"/>
                </a:cxn>
                <a:cxn ang="0">
                  <a:pos x="1635" y="170"/>
                </a:cxn>
                <a:cxn ang="0">
                  <a:pos x="1547" y="90"/>
                </a:cxn>
                <a:cxn ang="0">
                  <a:pos x="1470" y="44"/>
                </a:cxn>
                <a:cxn ang="0">
                  <a:pos x="1403" y="21"/>
                </a:cxn>
                <a:cxn ang="0">
                  <a:pos x="1343" y="16"/>
                </a:cxn>
                <a:cxn ang="0">
                  <a:pos x="1285" y="24"/>
                </a:cxn>
                <a:cxn ang="0">
                  <a:pos x="1157" y="59"/>
                </a:cxn>
                <a:cxn ang="0">
                  <a:pos x="992" y="84"/>
                </a:cxn>
                <a:cxn ang="0">
                  <a:pos x="776" y="95"/>
                </a:cxn>
                <a:cxn ang="0">
                  <a:pos x="527" y="111"/>
                </a:cxn>
                <a:cxn ang="0">
                  <a:pos x="135" y="139"/>
                </a:cxn>
                <a:cxn ang="0">
                  <a:pos x="0" y="140"/>
                </a:cxn>
              </a:cxnLst>
              <a:rect l="0" t="0" r="r" b="b"/>
              <a:pathLst>
                <a:path w="3618" h="1100">
                  <a:moveTo>
                    <a:pt x="8" y="131"/>
                  </a:moveTo>
                  <a:lnTo>
                    <a:pt x="134" y="123"/>
                  </a:lnTo>
                  <a:lnTo>
                    <a:pt x="264" y="114"/>
                  </a:lnTo>
                  <a:lnTo>
                    <a:pt x="526" y="95"/>
                  </a:lnTo>
                  <a:lnTo>
                    <a:pt x="654" y="86"/>
                  </a:lnTo>
                  <a:lnTo>
                    <a:pt x="775" y="79"/>
                  </a:lnTo>
                  <a:lnTo>
                    <a:pt x="888" y="72"/>
                  </a:lnTo>
                  <a:lnTo>
                    <a:pt x="991" y="68"/>
                  </a:lnTo>
                  <a:lnTo>
                    <a:pt x="1080" y="60"/>
                  </a:lnTo>
                  <a:lnTo>
                    <a:pt x="1154" y="44"/>
                  </a:lnTo>
                  <a:lnTo>
                    <a:pt x="1220" y="25"/>
                  </a:lnTo>
                  <a:lnTo>
                    <a:pt x="1281" y="9"/>
                  </a:lnTo>
                  <a:lnTo>
                    <a:pt x="1342" y="1"/>
                  </a:lnTo>
                  <a:cubicBezTo>
                    <a:pt x="1343" y="0"/>
                    <a:pt x="1344" y="0"/>
                    <a:pt x="1344" y="0"/>
                  </a:cubicBezTo>
                  <a:lnTo>
                    <a:pt x="1406" y="5"/>
                  </a:lnTo>
                  <a:cubicBezTo>
                    <a:pt x="1407" y="6"/>
                    <a:pt x="1407" y="6"/>
                    <a:pt x="1408" y="6"/>
                  </a:cubicBezTo>
                  <a:lnTo>
                    <a:pt x="1476" y="29"/>
                  </a:lnTo>
                  <a:cubicBezTo>
                    <a:pt x="1476" y="29"/>
                    <a:pt x="1477" y="29"/>
                    <a:pt x="1477" y="29"/>
                  </a:cubicBezTo>
                  <a:lnTo>
                    <a:pt x="1515" y="49"/>
                  </a:lnTo>
                  <a:lnTo>
                    <a:pt x="1556" y="77"/>
                  </a:lnTo>
                  <a:lnTo>
                    <a:pt x="1600" y="112"/>
                  </a:lnTo>
                  <a:lnTo>
                    <a:pt x="1646" y="159"/>
                  </a:lnTo>
                  <a:lnTo>
                    <a:pt x="1694" y="214"/>
                  </a:lnTo>
                  <a:lnTo>
                    <a:pt x="1745" y="276"/>
                  </a:lnTo>
                  <a:lnTo>
                    <a:pt x="1847" y="416"/>
                  </a:lnTo>
                  <a:lnTo>
                    <a:pt x="1952" y="566"/>
                  </a:lnTo>
                  <a:lnTo>
                    <a:pt x="2058" y="714"/>
                  </a:lnTo>
                  <a:lnTo>
                    <a:pt x="2109" y="784"/>
                  </a:lnTo>
                  <a:lnTo>
                    <a:pt x="2160" y="849"/>
                  </a:lnTo>
                  <a:lnTo>
                    <a:pt x="2209" y="906"/>
                  </a:lnTo>
                  <a:lnTo>
                    <a:pt x="2256" y="956"/>
                  </a:lnTo>
                  <a:lnTo>
                    <a:pt x="2302" y="996"/>
                  </a:lnTo>
                  <a:lnTo>
                    <a:pt x="2344" y="1025"/>
                  </a:lnTo>
                  <a:lnTo>
                    <a:pt x="2343" y="1024"/>
                  </a:lnTo>
                  <a:lnTo>
                    <a:pt x="2384" y="1042"/>
                  </a:lnTo>
                  <a:lnTo>
                    <a:pt x="2382" y="1042"/>
                  </a:lnTo>
                  <a:lnTo>
                    <a:pt x="2423" y="1052"/>
                  </a:lnTo>
                  <a:lnTo>
                    <a:pt x="2422" y="1051"/>
                  </a:lnTo>
                  <a:lnTo>
                    <a:pt x="2461" y="1052"/>
                  </a:lnTo>
                  <a:lnTo>
                    <a:pt x="2459" y="1053"/>
                  </a:lnTo>
                  <a:lnTo>
                    <a:pt x="2497" y="1048"/>
                  </a:lnTo>
                  <a:lnTo>
                    <a:pt x="2496" y="1048"/>
                  </a:lnTo>
                  <a:lnTo>
                    <a:pt x="2570" y="1021"/>
                  </a:lnTo>
                  <a:lnTo>
                    <a:pt x="2568" y="1022"/>
                  </a:lnTo>
                  <a:lnTo>
                    <a:pt x="2639" y="979"/>
                  </a:lnTo>
                  <a:lnTo>
                    <a:pt x="2706" y="930"/>
                  </a:lnTo>
                  <a:lnTo>
                    <a:pt x="2770" y="883"/>
                  </a:lnTo>
                  <a:lnTo>
                    <a:pt x="2832" y="845"/>
                  </a:lnTo>
                  <a:cubicBezTo>
                    <a:pt x="2833" y="844"/>
                    <a:pt x="2833" y="844"/>
                    <a:pt x="2833" y="844"/>
                  </a:cubicBezTo>
                  <a:lnTo>
                    <a:pt x="2863" y="832"/>
                  </a:lnTo>
                  <a:cubicBezTo>
                    <a:pt x="2864" y="832"/>
                    <a:pt x="2864" y="832"/>
                    <a:pt x="2865" y="832"/>
                  </a:cubicBezTo>
                  <a:lnTo>
                    <a:pt x="2895" y="825"/>
                  </a:lnTo>
                  <a:cubicBezTo>
                    <a:pt x="2895" y="825"/>
                    <a:pt x="2895" y="825"/>
                    <a:pt x="2896" y="824"/>
                  </a:cubicBezTo>
                  <a:lnTo>
                    <a:pt x="2953" y="820"/>
                  </a:lnTo>
                  <a:lnTo>
                    <a:pt x="3007" y="822"/>
                  </a:lnTo>
                  <a:cubicBezTo>
                    <a:pt x="3007" y="822"/>
                    <a:pt x="3008" y="823"/>
                    <a:pt x="3008" y="823"/>
                  </a:cubicBezTo>
                  <a:lnTo>
                    <a:pt x="3105" y="841"/>
                  </a:lnTo>
                  <a:lnTo>
                    <a:pt x="3197" y="871"/>
                  </a:lnTo>
                  <a:lnTo>
                    <a:pt x="3285" y="904"/>
                  </a:lnTo>
                  <a:lnTo>
                    <a:pt x="3372" y="942"/>
                  </a:lnTo>
                  <a:lnTo>
                    <a:pt x="3453" y="987"/>
                  </a:lnTo>
                  <a:lnTo>
                    <a:pt x="3613" y="1084"/>
                  </a:lnTo>
                  <a:cubicBezTo>
                    <a:pt x="3616" y="1086"/>
                    <a:pt x="3618" y="1091"/>
                    <a:pt x="3615" y="1095"/>
                  </a:cubicBezTo>
                  <a:cubicBezTo>
                    <a:pt x="3613" y="1098"/>
                    <a:pt x="3608" y="1100"/>
                    <a:pt x="3604" y="1097"/>
                  </a:cubicBezTo>
                  <a:lnTo>
                    <a:pt x="3446" y="1001"/>
                  </a:lnTo>
                  <a:lnTo>
                    <a:pt x="3365" y="957"/>
                  </a:lnTo>
                  <a:lnTo>
                    <a:pt x="3280" y="919"/>
                  </a:lnTo>
                  <a:lnTo>
                    <a:pt x="3192" y="886"/>
                  </a:lnTo>
                  <a:lnTo>
                    <a:pt x="3102" y="856"/>
                  </a:lnTo>
                  <a:lnTo>
                    <a:pt x="3005" y="838"/>
                  </a:lnTo>
                  <a:lnTo>
                    <a:pt x="3006" y="838"/>
                  </a:lnTo>
                  <a:lnTo>
                    <a:pt x="2954" y="836"/>
                  </a:lnTo>
                  <a:lnTo>
                    <a:pt x="2897" y="840"/>
                  </a:lnTo>
                  <a:lnTo>
                    <a:pt x="2898" y="840"/>
                  </a:lnTo>
                  <a:lnTo>
                    <a:pt x="2868" y="847"/>
                  </a:lnTo>
                  <a:lnTo>
                    <a:pt x="2869" y="847"/>
                  </a:lnTo>
                  <a:lnTo>
                    <a:pt x="2839" y="859"/>
                  </a:lnTo>
                  <a:lnTo>
                    <a:pt x="2841" y="858"/>
                  </a:lnTo>
                  <a:lnTo>
                    <a:pt x="2779" y="896"/>
                  </a:lnTo>
                  <a:lnTo>
                    <a:pt x="2715" y="943"/>
                  </a:lnTo>
                  <a:lnTo>
                    <a:pt x="2648" y="992"/>
                  </a:lnTo>
                  <a:lnTo>
                    <a:pt x="2577" y="1035"/>
                  </a:lnTo>
                  <a:cubicBezTo>
                    <a:pt x="2576" y="1036"/>
                    <a:pt x="2576" y="1036"/>
                    <a:pt x="2575" y="1036"/>
                  </a:cubicBezTo>
                  <a:lnTo>
                    <a:pt x="2501" y="1063"/>
                  </a:lnTo>
                  <a:cubicBezTo>
                    <a:pt x="2501" y="1063"/>
                    <a:pt x="2500" y="1063"/>
                    <a:pt x="2500" y="1063"/>
                  </a:cubicBezTo>
                  <a:lnTo>
                    <a:pt x="2462" y="1068"/>
                  </a:lnTo>
                  <a:cubicBezTo>
                    <a:pt x="2461" y="1068"/>
                    <a:pt x="2461" y="1068"/>
                    <a:pt x="2460" y="1068"/>
                  </a:cubicBezTo>
                  <a:lnTo>
                    <a:pt x="2421" y="1067"/>
                  </a:lnTo>
                  <a:cubicBezTo>
                    <a:pt x="2421" y="1067"/>
                    <a:pt x="2420" y="1067"/>
                    <a:pt x="2420" y="1067"/>
                  </a:cubicBezTo>
                  <a:lnTo>
                    <a:pt x="2379" y="1057"/>
                  </a:lnTo>
                  <a:cubicBezTo>
                    <a:pt x="2378" y="1057"/>
                    <a:pt x="2378" y="1057"/>
                    <a:pt x="2377" y="1057"/>
                  </a:cubicBezTo>
                  <a:lnTo>
                    <a:pt x="2336" y="1039"/>
                  </a:lnTo>
                  <a:cubicBezTo>
                    <a:pt x="2336" y="1039"/>
                    <a:pt x="2335" y="1038"/>
                    <a:pt x="2335" y="1038"/>
                  </a:cubicBezTo>
                  <a:lnTo>
                    <a:pt x="2291" y="1008"/>
                  </a:lnTo>
                  <a:lnTo>
                    <a:pt x="2245" y="967"/>
                  </a:lnTo>
                  <a:lnTo>
                    <a:pt x="2196" y="917"/>
                  </a:lnTo>
                  <a:lnTo>
                    <a:pt x="2147" y="858"/>
                  </a:lnTo>
                  <a:lnTo>
                    <a:pt x="2096" y="793"/>
                  </a:lnTo>
                  <a:lnTo>
                    <a:pt x="2045" y="723"/>
                  </a:lnTo>
                  <a:lnTo>
                    <a:pt x="1939" y="575"/>
                  </a:lnTo>
                  <a:lnTo>
                    <a:pt x="1834" y="425"/>
                  </a:lnTo>
                  <a:lnTo>
                    <a:pt x="1732" y="286"/>
                  </a:lnTo>
                  <a:lnTo>
                    <a:pt x="1682" y="225"/>
                  </a:lnTo>
                  <a:lnTo>
                    <a:pt x="1635" y="170"/>
                  </a:lnTo>
                  <a:lnTo>
                    <a:pt x="1589" y="125"/>
                  </a:lnTo>
                  <a:lnTo>
                    <a:pt x="1547" y="90"/>
                  </a:lnTo>
                  <a:lnTo>
                    <a:pt x="1508" y="64"/>
                  </a:lnTo>
                  <a:lnTo>
                    <a:pt x="1470" y="44"/>
                  </a:lnTo>
                  <a:lnTo>
                    <a:pt x="1471" y="44"/>
                  </a:lnTo>
                  <a:lnTo>
                    <a:pt x="1403" y="21"/>
                  </a:lnTo>
                  <a:lnTo>
                    <a:pt x="1405" y="21"/>
                  </a:lnTo>
                  <a:lnTo>
                    <a:pt x="1343" y="16"/>
                  </a:lnTo>
                  <a:lnTo>
                    <a:pt x="1345" y="16"/>
                  </a:lnTo>
                  <a:lnTo>
                    <a:pt x="1285" y="24"/>
                  </a:lnTo>
                  <a:lnTo>
                    <a:pt x="1225" y="40"/>
                  </a:lnTo>
                  <a:lnTo>
                    <a:pt x="1157" y="59"/>
                  </a:lnTo>
                  <a:lnTo>
                    <a:pt x="1081" y="75"/>
                  </a:lnTo>
                  <a:lnTo>
                    <a:pt x="992" y="84"/>
                  </a:lnTo>
                  <a:lnTo>
                    <a:pt x="889" y="88"/>
                  </a:lnTo>
                  <a:lnTo>
                    <a:pt x="776" y="95"/>
                  </a:lnTo>
                  <a:lnTo>
                    <a:pt x="655" y="102"/>
                  </a:lnTo>
                  <a:lnTo>
                    <a:pt x="527" y="111"/>
                  </a:lnTo>
                  <a:lnTo>
                    <a:pt x="265" y="130"/>
                  </a:lnTo>
                  <a:lnTo>
                    <a:pt x="135" y="139"/>
                  </a:lnTo>
                  <a:lnTo>
                    <a:pt x="9" y="147"/>
                  </a:lnTo>
                  <a:cubicBezTo>
                    <a:pt x="5" y="148"/>
                    <a:pt x="1" y="144"/>
                    <a:pt x="0" y="140"/>
                  </a:cubicBezTo>
                  <a:cubicBezTo>
                    <a:pt x="0" y="136"/>
                    <a:pt x="4" y="132"/>
                    <a:pt x="8" y="131"/>
                  </a:cubicBez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2014" name="Oval 156"/>
            <p:cNvSpPr>
              <a:spLocks noChangeArrowheads="1"/>
            </p:cNvSpPr>
            <p:nvPr/>
          </p:nvSpPr>
          <p:spPr bwMode="auto">
            <a:xfrm>
              <a:off x="1052484" y="5086355"/>
              <a:ext cx="114300" cy="114300"/>
            </a:xfrm>
            <a:prstGeom prst="ellipse">
              <a:avLst/>
            </a:prstGeom>
            <a:solidFill>
              <a:srgbClr val="6633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015" name="Freeform 157"/>
            <p:cNvSpPr>
              <a:spLocks noEditPoints="1"/>
            </p:cNvSpPr>
            <p:nvPr/>
          </p:nvSpPr>
          <p:spPr bwMode="auto">
            <a:xfrm>
              <a:off x="1047722" y="5081593"/>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2016" name="Oval 158"/>
            <p:cNvSpPr>
              <a:spLocks noChangeArrowheads="1"/>
            </p:cNvSpPr>
            <p:nvPr/>
          </p:nvSpPr>
          <p:spPr bwMode="auto">
            <a:xfrm>
              <a:off x="1633509" y="5048255"/>
              <a:ext cx="114300" cy="114300"/>
            </a:xfrm>
            <a:prstGeom prst="ellipse">
              <a:avLst/>
            </a:prstGeom>
            <a:solidFill>
              <a:srgbClr val="6633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017" name="Freeform 159"/>
            <p:cNvSpPr>
              <a:spLocks noEditPoints="1"/>
            </p:cNvSpPr>
            <p:nvPr/>
          </p:nvSpPr>
          <p:spPr bwMode="auto">
            <a:xfrm>
              <a:off x="1628747" y="5043493"/>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2018" name="Oval 160"/>
            <p:cNvSpPr>
              <a:spLocks noChangeArrowheads="1"/>
            </p:cNvSpPr>
            <p:nvPr/>
          </p:nvSpPr>
          <p:spPr bwMode="auto">
            <a:xfrm>
              <a:off x="1966884" y="5057780"/>
              <a:ext cx="114300" cy="114300"/>
            </a:xfrm>
            <a:prstGeom prst="ellipse">
              <a:avLst/>
            </a:prstGeom>
            <a:solidFill>
              <a:srgbClr val="6633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019" name="Freeform 161"/>
            <p:cNvSpPr>
              <a:spLocks noEditPoints="1"/>
            </p:cNvSpPr>
            <p:nvPr/>
          </p:nvSpPr>
          <p:spPr bwMode="auto">
            <a:xfrm>
              <a:off x="1962122" y="5053018"/>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2020" name="Oval 162"/>
            <p:cNvSpPr>
              <a:spLocks noChangeArrowheads="1"/>
            </p:cNvSpPr>
            <p:nvPr/>
          </p:nvSpPr>
          <p:spPr bwMode="auto">
            <a:xfrm>
              <a:off x="2443134" y="5629280"/>
              <a:ext cx="114300" cy="114300"/>
            </a:xfrm>
            <a:prstGeom prst="ellipse">
              <a:avLst/>
            </a:prstGeom>
            <a:solidFill>
              <a:srgbClr val="6633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021" name="Freeform 163"/>
            <p:cNvSpPr>
              <a:spLocks noEditPoints="1"/>
            </p:cNvSpPr>
            <p:nvPr/>
          </p:nvSpPr>
          <p:spPr bwMode="auto">
            <a:xfrm>
              <a:off x="2438372" y="5624518"/>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2022" name="Oval 164"/>
            <p:cNvSpPr>
              <a:spLocks noChangeArrowheads="1"/>
            </p:cNvSpPr>
            <p:nvPr/>
          </p:nvSpPr>
          <p:spPr bwMode="auto">
            <a:xfrm>
              <a:off x="2766984" y="5505455"/>
              <a:ext cx="114300" cy="114300"/>
            </a:xfrm>
            <a:prstGeom prst="ellipse">
              <a:avLst/>
            </a:prstGeom>
            <a:solidFill>
              <a:srgbClr val="6633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023" name="Freeform 165"/>
            <p:cNvSpPr>
              <a:spLocks noEditPoints="1"/>
            </p:cNvSpPr>
            <p:nvPr/>
          </p:nvSpPr>
          <p:spPr bwMode="auto">
            <a:xfrm>
              <a:off x="2762222" y="5500693"/>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2024" name="Oval 166"/>
            <p:cNvSpPr>
              <a:spLocks noChangeArrowheads="1"/>
            </p:cNvSpPr>
            <p:nvPr/>
          </p:nvSpPr>
          <p:spPr bwMode="auto">
            <a:xfrm>
              <a:off x="2995584" y="5553080"/>
              <a:ext cx="114300" cy="114300"/>
            </a:xfrm>
            <a:prstGeom prst="ellipse">
              <a:avLst/>
            </a:prstGeom>
            <a:solidFill>
              <a:srgbClr val="6633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025" name="Freeform 167"/>
            <p:cNvSpPr>
              <a:spLocks noEditPoints="1"/>
            </p:cNvSpPr>
            <p:nvPr/>
          </p:nvSpPr>
          <p:spPr bwMode="auto">
            <a:xfrm>
              <a:off x="2990822" y="5548318"/>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2026" name="Oval 168"/>
            <p:cNvSpPr>
              <a:spLocks noChangeArrowheads="1"/>
            </p:cNvSpPr>
            <p:nvPr/>
          </p:nvSpPr>
          <p:spPr bwMode="auto">
            <a:xfrm>
              <a:off x="3195609" y="5657855"/>
              <a:ext cx="114300" cy="114300"/>
            </a:xfrm>
            <a:prstGeom prst="ellipse">
              <a:avLst/>
            </a:prstGeom>
            <a:solidFill>
              <a:srgbClr val="6633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027" name="Freeform 169"/>
            <p:cNvSpPr>
              <a:spLocks noEditPoints="1"/>
            </p:cNvSpPr>
            <p:nvPr/>
          </p:nvSpPr>
          <p:spPr bwMode="auto">
            <a:xfrm>
              <a:off x="3190847" y="5653093"/>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2028" name="Rectangle 170"/>
            <p:cNvSpPr>
              <a:spLocks noChangeArrowheads="1"/>
            </p:cNvSpPr>
            <p:nvPr/>
          </p:nvSpPr>
          <p:spPr bwMode="auto">
            <a:xfrm>
              <a:off x="4598959" y="6751643"/>
              <a:ext cx="180975"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663300"/>
                  </a:solidFill>
                  <a:effectLst/>
                  <a:latin typeface="Times New Roman" pitchFamily="18" charset="0"/>
                  <a:cs typeface="Arial" pitchFamily="34" charset="0"/>
                </a:rPr>
                <a:t>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2029" name="Rectangle 171"/>
            <p:cNvSpPr>
              <a:spLocks noChangeArrowheads="1"/>
            </p:cNvSpPr>
            <p:nvPr/>
          </p:nvSpPr>
          <p:spPr bwMode="auto">
            <a:xfrm>
              <a:off x="4595784" y="6243643"/>
              <a:ext cx="276225"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rgbClr val="663300"/>
                  </a:solidFill>
                  <a:effectLst/>
                  <a:latin typeface="Times New Roman" pitchFamily="18" charset="0"/>
                  <a:cs typeface="Arial" pitchFamily="34" charset="0"/>
                </a:rPr>
                <a:t>50</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30" name="Rectangle 172"/>
            <p:cNvSpPr>
              <a:spLocks noChangeArrowheads="1"/>
            </p:cNvSpPr>
            <p:nvPr/>
          </p:nvSpPr>
          <p:spPr bwMode="auto">
            <a:xfrm>
              <a:off x="4592609" y="5734055"/>
              <a:ext cx="371475"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rgbClr val="663300"/>
                  </a:solidFill>
                  <a:effectLst/>
                  <a:latin typeface="Times New Roman" pitchFamily="18" charset="0"/>
                  <a:cs typeface="Arial" pitchFamily="34" charset="0"/>
                </a:rPr>
                <a:t>100</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31" name="Rectangle 173"/>
            <p:cNvSpPr>
              <a:spLocks noChangeArrowheads="1"/>
            </p:cNvSpPr>
            <p:nvPr/>
          </p:nvSpPr>
          <p:spPr bwMode="auto">
            <a:xfrm>
              <a:off x="4592609" y="5226055"/>
              <a:ext cx="371475"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663300"/>
                  </a:solidFill>
                  <a:effectLst/>
                  <a:latin typeface="Times New Roman" pitchFamily="18" charset="0"/>
                  <a:cs typeface="Arial" pitchFamily="34" charset="0"/>
                </a:rPr>
                <a:t>150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2032" name="Rectangle 174"/>
            <p:cNvSpPr>
              <a:spLocks noChangeArrowheads="1"/>
            </p:cNvSpPr>
            <p:nvPr/>
          </p:nvSpPr>
          <p:spPr bwMode="auto">
            <a:xfrm>
              <a:off x="4592609" y="4718055"/>
              <a:ext cx="371475"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663300"/>
                  </a:solidFill>
                  <a:effectLst/>
                  <a:latin typeface="Times New Roman" pitchFamily="18" charset="0"/>
                  <a:cs typeface="Arial" pitchFamily="34" charset="0"/>
                </a:rPr>
                <a:t>200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2033" name="Rectangle 175"/>
            <p:cNvSpPr>
              <a:spLocks noChangeArrowheads="1"/>
            </p:cNvSpPr>
            <p:nvPr/>
          </p:nvSpPr>
          <p:spPr bwMode="auto">
            <a:xfrm>
              <a:off x="4592609" y="4210055"/>
              <a:ext cx="371475"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663300"/>
                  </a:solidFill>
                  <a:effectLst/>
                  <a:latin typeface="Times New Roman" pitchFamily="18" charset="0"/>
                  <a:cs typeface="Arial" pitchFamily="34" charset="0"/>
                </a:rPr>
                <a:t>250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2034" name="Rectangle 176"/>
            <p:cNvSpPr>
              <a:spLocks noChangeArrowheads="1"/>
            </p:cNvSpPr>
            <p:nvPr/>
          </p:nvSpPr>
          <p:spPr bwMode="auto">
            <a:xfrm>
              <a:off x="869922" y="6751643"/>
              <a:ext cx="180975"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FF0000"/>
                  </a:solidFill>
                  <a:effectLst/>
                  <a:latin typeface="Times New Roman" pitchFamily="18" charset="0"/>
                  <a:cs typeface="Arial" pitchFamily="34" charset="0"/>
                </a:rPr>
                <a:t>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2035" name="Rectangle 177"/>
            <p:cNvSpPr>
              <a:spLocks noChangeArrowheads="1"/>
            </p:cNvSpPr>
            <p:nvPr/>
          </p:nvSpPr>
          <p:spPr bwMode="auto">
            <a:xfrm>
              <a:off x="869922" y="6116643"/>
              <a:ext cx="180975"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FF0000"/>
                  </a:solidFill>
                  <a:effectLst/>
                  <a:latin typeface="Times New Roman" pitchFamily="18" charset="0"/>
                  <a:cs typeface="Arial" pitchFamily="34" charset="0"/>
                </a:rPr>
                <a:t>5</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2036" name="Rectangle 178"/>
            <p:cNvSpPr>
              <a:spLocks noChangeArrowheads="1"/>
            </p:cNvSpPr>
            <p:nvPr/>
          </p:nvSpPr>
          <p:spPr bwMode="auto">
            <a:xfrm>
              <a:off x="777847" y="5480055"/>
              <a:ext cx="276225"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rgbClr val="FF0000"/>
                  </a:solidFill>
                  <a:effectLst/>
                  <a:latin typeface="Times New Roman" pitchFamily="18" charset="0"/>
                  <a:cs typeface="Arial" pitchFamily="34" charset="0"/>
                </a:rPr>
                <a:t>10</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37" name="Rectangle 179"/>
            <p:cNvSpPr>
              <a:spLocks noChangeArrowheads="1"/>
            </p:cNvSpPr>
            <p:nvPr/>
          </p:nvSpPr>
          <p:spPr bwMode="auto">
            <a:xfrm>
              <a:off x="777847" y="4845055"/>
              <a:ext cx="276225"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FF0000"/>
                  </a:solidFill>
                  <a:effectLst/>
                  <a:latin typeface="Times New Roman" pitchFamily="18" charset="0"/>
                  <a:cs typeface="Arial" pitchFamily="34" charset="0"/>
                </a:rPr>
                <a:t>15</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2038" name="Rectangle 180"/>
            <p:cNvSpPr>
              <a:spLocks noChangeArrowheads="1"/>
            </p:cNvSpPr>
            <p:nvPr/>
          </p:nvSpPr>
          <p:spPr bwMode="auto">
            <a:xfrm>
              <a:off x="777847" y="4210055"/>
              <a:ext cx="276225"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FF0000"/>
                  </a:solidFill>
                  <a:effectLst/>
                  <a:latin typeface="Times New Roman" pitchFamily="18" charset="0"/>
                  <a:cs typeface="Arial" pitchFamily="34" charset="0"/>
                </a:rPr>
                <a:t>20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2046" name="Freeform 190"/>
            <p:cNvSpPr>
              <a:spLocks/>
            </p:cNvSpPr>
            <p:nvPr/>
          </p:nvSpPr>
          <p:spPr bwMode="auto">
            <a:xfrm>
              <a:off x="2514572" y="4443418"/>
              <a:ext cx="257175" cy="9525"/>
            </a:xfrm>
            <a:custGeom>
              <a:avLst/>
              <a:gdLst/>
              <a:ahLst/>
              <a:cxnLst>
                <a:cxn ang="0">
                  <a:pos x="8" y="0"/>
                </a:cxn>
                <a:cxn ang="0">
                  <a:pos x="424" y="0"/>
                </a:cxn>
                <a:cxn ang="0">
                  <a:pos x="432" y="8"/>
                </a:cxn>
                <a:cxn ang="0">
                  <a:pos x="424" y="16"/>
                </a:cxn>
                <a:cxn ang="0">
                  <a:pos x="8" y="16"/>
                </a:cxn>
                <a:cxn ang="0">
                  <a:pos x="0" y="8"/>
                </a:cxn>
                <a:cxn ang="0">
                  <a:pos x="8" y="0"/>
                </a:cxn>
              </a:cxnLst>
              <a:rect l="0" t="0" r="r" b="b"/>
              <a:pathLst>
                <a:path w="432" h="16">
                  <a:moveTo>
                    <a:pt x="8" y="0"/>
                  </a:moveTo>
                  <a:lnTo>
                    <a:pt x="424" y="0"/>
                  </a:lnTo>
                  <a:cubicBezTo>
                    <a:pt x="429" y="0"/>
                    <a:pt x="432" y="4"/>
                    <a:pt x="432" y="8"/>
                  </a:cubicBezTo>
                  <a:cubicBezTo>
                    <a:pt x="432" y="13"/>
                    <a:pt x="429" y="16"/>
                    <a:pt x="424" y="16"/>
                  </a:cubicBezTo>
                  <a:lnTo>
                    <a:pt x="8" y="16"/>
                  </a:lnTo>
                  <a:cubicBezTo>
                    <a:pt x="4" y="16"/>
                    <a:pt x="0" y="13"/>
                    <a:pt x="0" y="8"/>
                  </a:cubicBezTo>
                  <a:cubicBezTo>
                    <a:pt x="0" y="4"/>
                    <a:pt x="4" y="0"/>
                    <a:pt x="8" y="0"/>
                  </a:cubicBez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2047" name="Oval 191"/>
            <p:cNvSpPr>
              <a:spLocks noChangeArrowheads="1"/>
            </p:cNvSpPr>
            <p:nvPr/>
          </p:nvSpPr>
          <p:spPr bwMode="auto">
            <a:xfrm>
              <a:off x="2595534" y="4391030"/>
              <a:ext cx="95250" cy="104775"/>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048" name="Freeform 192"/>
            <p:cNvSpPr>
              <a:spLocks noEditPoints="1"/>
            </p:cNvSpPr>
            <p:nvPr/>
          </p:nvSpPr>
          <p:spPr bwMode="auto">
            <a:xfrm>
              <a:off x="2590772" y="4386268"/>
              <a:ext cx="104775" cy="114300"/>
            </a:xfrm>
            <a:custGeom>
              <a:avLst/>
              <a:gdLst/>
              <a:ahLst/>
              <a:cxnLst>
                <a:cxn ang="0">
                  <a:pos x="176" y="98"/>
                </a:cxn>
                <a:cxn ang="0">
                  <a:pos x="169" y="135"/>
                </a:cxn>
                <a:cxn ang="0">
                  <a:pos x="150" y="165"/>
                </a:cxn>
                <a:cxn ang="0">
                  <a:pos x="121" y="185"/>
                </a:cxn>
                <a:cxn ang="0">
                  <a:pos x="87" y="192"/>
                </a:cxn>
                <a:cxn ang="0">
                  <a:pos x="53" y="184"/>
                </a:cxn>
                <a:cxn ang="0">
                  <a:pos x="26" y="163"/>
                </a:cxn>
                <a:cxn ang="0">
                  <a:pos x="7" y="132"/>
                </a:cxn>
                <a:cxn ang="0">
                  <a:pos x="1" y="95"/>
                </a:cxn>
                <a:cxn ang="0">
                  <a:pos x="8" y="58"/>
                </a:cxn>
                <a:cxn ang="0">
                  <a:pos x="28" y="28"/>
                </a:cxn>
                <a:cxn ang="0">
                  <a:pos x="56" y="8"/>
                </a:cxn>
                <a:cxn ang="0">
                  <a:pos x="90" y="1"/>
                </a:cxn>
                <a:cxn ang="0">
                  <a:pos x="124" y="9"/>
                </a:cxn>
                <a:cxn ang="0">
                  <a:pos x="152" y="30"/>
                </a:cxn>
                <a:cxn ang="0">
                  <a:pos x="170" y="61"/>
                </a:cxn>
                <a:cxn ang="0">
                  <a:pos x="155" y="64"/>
                </a:cxn>
                <a:cxn ang="0">
                  <a:pos x="139" y="39"/>
                </a:cxn>
                <a:cxn ang="0">
                  <a:pos x="115" y="22"/>
                </a:cxn>
                <a:cxn ang="0">
                  <a:pos x="87" y="16"/>
                </a:cxn>
                <a:cxn ang="0">
                  <a:pos x="59" y="23"/>
                </a:cxn>
                <a:cxn ang="0">
                  <a:pos x="37" y="41"/>
                </a:cxn>
                <a:cxn ang="0">
                  <a:pos x="21" y="67"/>
                </a:cxn>
                <a:cxn ang="0">
                  <a:pos x="16" y="98"/>
                </a:cxn>
                <a:cxn ang="0">
                  <a:pos x="22" y="129"/>
                </a:cxn>
                <a:cxn ang="0">
                  <a:pos x="39" y="154"/>
                </a:cxn>
                <a:cxn ang="0">
                  <a:pos x="62" y="171"/>
                </a:cxn>
                <a:cxn ang="0">
                  <a:pos x="90" y="177"/>
                </a:cxn>
                <a:cxn ang="0">
                  <a:pos x="118" y="170"/>
                </a:cxn>
                <a:cxn ang="0">
                  <a:pos x="141" y="152"/>
                </a:cxn>
                <a:cxn ang="0">
                  <a:pos x="156" y="126"/>
                </a:cxn>
                <a:cxn ang="0">
                  <a:pos x="161" y="95"/>
                </a:cxn>
                <a:cxn ang="0">
                  <a:pos x="155" y="64"/>
                </a:cxn>
              </a:cxnLst>
              <a:rect l="0" t="0" r="r" b="b"/>
              <a:pathLst>
                <a:path w="177" h="193">
                  <a:moveTo>
                    <a:pt x="176" y="95"/>
                  </a:moveTo>
                  <a:cubicBezTo>
                    <a:pt x="177" y="96"/>
                    <a:pt x="177" y="97"/>
                    <a:pt x="176" y="98"/>
                  </a:cubicBezTo>
                  <a:lnTo>
                    <a:pt x="170" y="132"/>
                  </a:lnTo>
                  <a:cubicBezTo>
                    <a:pt x="170" y="133"/>
                    <a:pt x="170" y="134"/>
                    <a:pt x="169" y="135"/>
                  </a:cubicBezTo>
                  <a:lnTo>
                    <a:pt x="152" y="163"/>
                  </a:lnTo>
                  <a:cubicBezTo>
                    <a:pt x="152" y="164"/>
                    <a:pt x="151" y="164"/>
                    <a:pt x="150" y="165"/>
                  </a:cubicBezTo>
                  <a:lnTo>
                    <a:pt x="124" y="184"/>
                  </a:lnTo>
                  <a:cubicBezTo>
                    <a:pt x="123" y="185"/>
                    <a:pt x="122" y="185"/>
                    <a:pt x="121" y="185"/>
                  </a:cubicBezTo>
                  <a:lnTo>
                    <a:pt x="90" y="192"/>
                  </a:lnTo>
                  <a:cubicBezTo>
                    <a:pt x="89" y="193"/>
                    <a:pt x="88" y="193"/>
                    <a:pt x="87" y="192"/>
                  </a:cubicBezTo>
                  <a:lnTo>
                    <a:pt x="56" y="185"/>
                  </a:lnTo>
                  <a:cubicBezTo>
                    <a:pt x="55" y="185"/>
                    <a:pt x="54" y="185"/>
                    <a:pt x="53" y="184"/>
                  </a:cubicBezTo>
                  <a:lnTo>
                    <a:pt x="28" y="165"/>
                  </a:lnTo>
                  <a:cubicBezTo>
                    <a:pt x="27" y="164"/>
                    <a:pt x="26" y="164"/>
                    <a:pt x="26" y="163"/>
                  </a:cubicBezTo>
                  <a:lnTo>
                    <a:pt x="8" y="135"/>
                  </a:lnTo>
                  <a:cubicBezTo>
                    <a:pt x="7" y="134"/>
                    <a:pt x="7" y="133"/>
                    <a:pt x="7" y="132"/>
                  </a:cubicBezTo>
                  <a:lnTo>
                    <a:pt x="1" y="98"/>
                  </a:lnTo>
                  <a:cubicBezTo>
                    <a:pt x="0" y="97"/>
                    <a:pt x="0" y="96"/>
                    <a:pt x="1" y="95"/>
                  </a:cubicBezTo>
                  <a:lnTo>
                    <a:pt x="7" y="61"/>
                  </a:lnTo>
                  <a:cubicBezTo>
                    <a:pt x="7" y="60"/>
                    <a:pt x="7" y="59"/>
                    <a:pt x="8" y="58"/>
                  </a:cubicBezTo>
                  <a:lnTo>
                    <a:pt x="26" y="30"/>
                  </a:lnTo>
                  <a:cubicBezTo>
                    <a:pt x="26" y="29"/>
                    <a:pt x="27" y="29"/>
                    <a:pt x="28" y="28"/>
                  </a:cubicBezTo>
                  <a:lnTo>
                    <a:pt x="53" y="9"/>
                  </a:lnTo>
                  <a:cubicBezTo>
                    <a:pt x="54" y="8"/>
                    <a:pt x="55" y="8"/>
                    <a:pt x="56" y="8"/>
                  </a:cubicBezTo>
                  <a:lnTo>
                    <a:pt x="87" y="1"/>
                  </a:lnTo>
                  <a:cubicBezTo>
                    <a:pt x="88" y="0"/>
                    <a:pt x="89" y="0"/>
                    <a:pt x="90" y="1"/>
                  </a:cubicBezTo>
                  <a:lnTo>
                    <a:pt x="121" y="8"/>
                  </a:lnTo>
                  <a:cubicBezTo>
                    <a:pt x="122" y="8"/>
                    <a:pt x="123" y="8"/>
                    <a:pt x="124" y="9"/>
                  </a:cubicBezTo>
                  <a:lnTo>
                    <a:pt x="150" y="28"/>
                  </a:lnTo>
                  <a:cubicBezTo>
                    <a:pt x="151" y="29"/>
                    <a:pt x="152" y="29"/>
                    <a:pt x="152" y="30"/>
                  </a:cubicBezTo>
                  <a:lnTo>
                    <a:pt x="169" y="58"/>
                  </a:lnTo>
                  <a:cubicBezTo>
                    <a:pt x="170" y="59"/>
                    <a:pt x="170" y="60"/>
                    <a:pt x="170" y="61"/>
                  </a:cubicBezTo>
                  <a:lnTo>
                    <a:pt x="176" y="95"/>
                  </a:lnTo>
                  <a:close/>
                  <a:moveTo>
                    <a:pt x="155" y="64"/>
                  </a:moveTo>
                  <a:lnTo>
                    <a:pt x="156" y="67"/>
                  </a:lnTo>
                  <a:lnTo>
                    <a:pt x="139" y="39"/>
                  </a:lnTo>
                  <a:lnTo>
                    <a:pt x="141" y="41"/>
                  </a:lnTo>
                  <a:lnTo>
                    <a:pt x="115" y="22"/>
                  </a:lnTo>
                  <a:lnTo>
                    <a:pt x="118" y="23"/>
                  </a:lnTo>
                  <a:lnTo>
                    <a:pt x="87" y="16"/>
                  </a:lnTo>
                  <a:lnTo>
                    <a:pt x="90" y="16"/>
                  </a:lnTo>
                  <a:lnTo>
                    <a:pt x="59" y="23"/>
                  </a:lnTo>
                  <a:lnTo>
                    <a:pt x="62" y="22"/>
                  </a:lnTo>
                  <a:lnTo>
                    <a:pt x="37" y="41"/>
                  </a:lnTo>
                  <a:lnTo>
                    <a:pt x="39" y="39"/>
                  </a:lnTo>
                  <a:lnTo>
                    <a:pt x="21" y="67"/>
                  </a:lnTo>
                  <a:lnTo>
                    <a:pt x="22" y="64"/>
                  </a:lnTo>
                  <a:lnTo>
                    <a:pt x="16" y="98"/>
                  </a:lnTo>
                  <a:lnTo>
                    <a:pt x="16" y="95"/>
                  </a:lnTo>
                  <a:lnTo>
                    <a:pt x="22" y="129"/>
                  </a:lnTo>
                  <a:lnTo>
                    <a:pt x="21" y="126"/>
                  </a:lnTo>
                  <a:lnTo>
                    <a:pt x="39" y="154"/>
                  </a:lnTo>
                  <a:lnTo>
                    <a:pt x="37" y="152"/>
                  </a:lnTo>
                  <a:lnTo>
                    <a:pt x="62" y="171"/>
                  </a:lnTo>
                  <a:lnTo>
                    <a:pt x="59" y="170"/>
                  </a:lnTo>
                  <a:lnTo>
                    <a:pt x="90" y="177"/>
                  </a:lnTo>
                  <a:lnTo>
                    <a:pt x="87" y="177"/>
                  </a:lnTo>
                  <a:lnTo>
                    <a:pt x="118" y="170"/>
                  </a:lnTo>
                  <a:lnTo>
                    <a:pt x="115" y="171"/>
                  </a:lnTo>
                  <a:lnTo>
                    <a:pt x="141" y="152"/>
                  </a:lnTo>
                  <a:lnTo>
                    <a:pt x="139" y="154"/>
                  </a:lnTo>
                  <a:lnTo>
                    <a:pt x="156" y="126"/>
                  </a:lnTo>
                  <a:lnTo>
                    <a:pt x="155" y="129"/>
                  </a:lnTo>
                  <a:lnTo>
                    <a:pt x="161" y="95"/>
                  </a:lnTo>
                  <a:lnTo>
                    <a:pt x="161" y="98"/>
                  </a:lnTo>
                  <a:lnTo>
                    <a:pt x="155" y="64"/>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2049" name="Rectangle 193"/>
            <p:cNvSpPr>
              <a:spLocks noChangeArrowheads="1"/>
            </p:cNvSpPr>
            <p:nvPr/>
          </p:nvSpPr>
          <p:spPr bwMode="auto">
            <a:xfrm>
              <a:off x="2795559" y="4348168"/>
              <a:ext cx="1343025" cy="26511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err="1" smtClean="0">
                  <a:ln>
                    <a:noFill/>
                  </a:ln>
                  <a:solidFill>
                    <a:srgbClr val="FF0000"/>
                  </a:solidFill>
                  <a:effectLst/>
                  <a:latin typeface="Times New Roman" pitchFamily="18" charset="0"/>
                  <a:cs typeface="Arial" pitchFamily="34" charset="0"/>
                </a:rPr>
                <a:t>Xylanase</a:t>
              </a:r>
              <a:r>
                <a:rPr kumimoji="0" lang="fr-FR" sz="1400" b="1" i="0" u="none" strike="noStrike" cap="none" normalizeH="0" baseline="0" dirty="0" smtClean="0">
                  <a:ln>
                    <a:noFill/>
                  </a:ln>
                  <a:solidFill>
                    <a:srgbClr val="FF0000"/>
                  </a:solidFill>
                  <a:effectLst/>
                  <a:latin typeface="Times New Roman" pitchFamily="18" charset="0"/>
                  <a:cs typeface="Arial" pitchFamily="34" charset="0"/>
                </a:rPr>
                <a:t> (</a:t>
              </a:r>
              <a:r>
                <a:rPr kumimoji="0" lang="fr-FR" sz="1400" b="1" i="0" u="none" strike="noStrike" cap="none" normalizeH="0" baseline="0" dirty="0" err="1" smtClean="0">
                  <a:ln>
                    <a:noFill/>
                  </a:ln>
                  <a:solidFill>
                    <a:srgbClr val="FF0000"/>
                  </a:solidFill>
                  <a:effectLst/>
                  <a:latin typeface="Times New Roman" pitchFamily="18" charset="0"/>
                  <a:cs typeface="Arial" pitchFamily="34" charset="0"/>
                </a:rPr>
                <a:t>root</a:t>
              </a:r>
              <a:r>
                <a:rPr kumimoji="0" lang="fr-FR" sz="1400" b="1" i="0" u="none" strike="noStrike" cap="none" normalizeH="0" baseline="0" dirty="0" smtClean="0">
                  <a:ln>
                    <a:noFill/>
                  </a:ln>
                  <a:solidFill>
                    <a:srgbClr val="FF0000"/>
                  </a:solidFill>
                  <a:effectLst/>
                  <a:latin typeface="Times New Roman" pitchFamily="18" charset="0"/>
                  <a:cs typeface="Arial" pitchFamily="34" charset="0"/>
                </a:rPr>
                <a:t>)</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0" name="Freeform 194"/>
            <p:cNvSpPr>
              <a:spLocks/>
            </p:cNvSpPr>
            <p:nvPr/>
          </p:nvSpPr>
          <p:spPr bwMode="auto">
            <a:xfrm>
              <a:off x="2514572" y="4614868"/>
              <a:ext cx="257175" cy="9525"/>
            </a:xfrm>
            <a:custGeom>
              <a:avLst/>
              <a:gdLst/>
              <a:ahLst/>
              <a:cxnLst>
                <a:cxn ang="0">
                  <a:pos x="8" y="0"/>
                </a:cxn>
                <a:cxn ang="0">
                  <a:pos x="424" y="0"/>
                </a:cxn>
                <a:cxn ang="0">
                  <a:pos x="432" y="8"/>
                </a:cxn>
                <a:cxn ang="0">
                  <a:pos x="424" y="16"/>
                </a:cxn>
                <a:cxn ang="0">
                  <a:pos x="8" y="16"/>
                </a:cxn>
                <a:cxn ang="0">
                  <a:pos x="0" y="8"/>
                </a:cxn>
                <a:cxn ang="0">
                  <a:pos x="8" y="0"/>
                </a:cxn>
              </a:cxnLst>
              <a:rect l="0" t="0" r="r" b="b"/>
              <a:pathLst>
                <a:path w="432" h="16">
                  <a:moveTo>
                    <a:pt x="8" y="0"/>
                  </a:moveTo>
                  <a:lnTo>
                    <a:pt x="424" y="0"/>
                  </a:lnTo>
                  <a:cubicBezTo>
                    <a:pt x="429" y="0"/>
                    <a:pt x="432" y="4"/>
                    <a:pt x="432" y="8"/>
                  </a:cubicBezTo>
                  <a:cubicBezTo>
                    <a:pt x="432" y="13"/>
                    <a:pt x="429" y="16"/>
                    <a:pt x="424" y="16"/>
                  </a:cubicBezTo>
                  <a:lnTo>
                    <a:pt x="8" y="16"/>
                  </a:lnTo>
                  <a:cubicBezTo>
                    <a:pt x="4" y="16"/>
                    <a:pt x="0" y="13"/>
                    <a:pt x="0" y="8"/>
                  </a:cubicBezTo>
                  <a:cubicBezTo>
                    <a:pt x="0" y="4"/>
                    <a:pt x="4" y="0"/>
                    <a:pt x="8" y="0"/>
                  </a:cubicBez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2051" name="Oval 195"/>
            <p:cNvSpPr>
              <a:spLocks noChangeArrowheads="1"/>
            </p:cNvSpPr>
            <p:nvPr/>
          </p:nvSpPr>
          <p:spPr bwMode="auto">
            <a:xfrm>
              <a:off x="2595534" y="4572005"/>
              <a:ext cx="95250" cy="104775"/>
            </a:xfrm>
            <a:prstGeom prst="ellipse">
              <a:avLst/>
            </a:prstGeom>
            <a:solidFill>
              <a:srgbClr val="6633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052" name="Freeform 196"/>
            <p:cNvSpPr>
              <a:spLocks noEditPoints="1"/>
            </p:cNvSpPr>
            <p:nvPr/>
          </p:nvSpPr>
          <p:spPr bwMode="auto">
            <a:xfrm>
              <a:off x="2590772" y="4567243"/>
              <a:ext cx="104775" cy="114300"/>
            </a:xfrm>
            <a:custGeom>
              <a:avLst/>
              <a:gdLst/>
              <a:ahLst/>
              <a:cxnLst>
                <a:cxn ang="0">
                  <a:pos x="176" y="98"/>
                </a:cxn>
                <a:cxn ang="0">
                  <a:pos x="169" y="135"/>
                </a:cxn>
                <a:cxn ang="0">
                  <a:pos x="150" y="165"/>
                </a:cxn>
                <a:cxn ang="0">
                  <a:pos x="121" y="185"/>
                </a:cxn>
                <a:cxn ang="0">
                  <a:pos x="87" y="192"/>
                </a:cxn>
                <a:cxn ang="0">
                  <a:pos x="53" y="184"/>
                </a:cxn>
                <a:cxn ang="0">
                  <a:pos x="26" y="163"/>
                </a:cxn>
                <a:cxn ang="0">
                  <a:pos x="7" y="132"/>
                </a:cxn>
                <a:cxn ang="0">
                  <a:pos x="1" y="95"/>
                </a:cxn>
                <a:cxn ang="0">
                  <a:pos x="8" y="58"/>
                </a:cxn>
                <a:cxn ang="0">
                  <a:pos x="28" y="28"/>
                </a:cxn>
                <a:cxn ang="0">
                  <a:pos x="56" y="8"/>
                </a:cxn>
                <a:cxn ang="0">
                  <a:pos x="90" y="1"/>
                </a:cxn>
                <a:cxn ang="0">
                  <a:pos x="124" y="9"/>
                </a:cxn>
                <a:cxn ang="0">
                  <a:pos x="152" y="30"/>
                </a:cxn>
                <a:cxn ang="0">
                  <a:pos x="170" y="61"/>
                </a:cxn>
                <a:cxn ang="0">
                  <a:pos x="155" y="64"/>
                </a:cxn>
                <a:cxn ang="0">
                  <a:pos x="139" y="39"/>
                </a:cxn>
                <a:cxn ang="0">
                  <a:pos x="115" y="22"/>
                </a:cxn>
                <a:cxn ang="0">
                  <a:pos x="87" y="16"/>
                </a:cxn>
                <a:cxn ang="0">
                  <a:pos x="59" y="23"/>
                </a:cxn>
                <a:cxn ang="0">
                  <a:pos x="37" y="41"/>
                </a:cxn>
                <a:cxn ang="0">
                  <a:pos x="21" y="67"/>
                </a:cxn>
                <a:cxn ang="0">
                  <a:pos x="16" y="98"/>
                </a:cxn>
                <a:cxn ang="0">
                  <a:pos x="22" y="129"/>
                </a:cxn>
                <a:cxn ang="0">
                  <a:pos x="39" y="154"/>
                </a:cxn>
                <a:cxn ang="0">
                  <a:pos x="62" y="171"/>
                </a:cxn>
                <a:cxn ang="0">
                  <a:pos x="90" y="177"/>
                </a:cxn>
                <a:cxn ang="0">
                  <a:pos x="118" y="170"/>
                </a:cxn>
                <a:cxn ang="0">
                  <a:pos x="141" y="152"/>
                </a:cxn>
                <a:cxn ang="0">
                  <a:pos x="156" y="126"/>
                </a:cxn>
                <a:cxn ang="0">
                  <a:pos x="161" y="95"/>
                </a:cxn>
                <a:cxn ang="0">
                  <a:pos x="155" y="64"/>
                </a:cxn>
              </a:cxnLst>
              <a:rect l="0" t="0" r="r" b="b"/>
              <a:pathLst>
                <a:path w="177" h="193">
                  <a:moveTo>
                    <a:pt x="176" y="95"/>
                  </a:moveTo>
                  <a:cubicBezTo>
                    <a:pt x="177" y="96"/>
                    <a:pt x="177" y="97"/>
                    <a:pt x="176" y="98"/>
                  </a:cubicBezTo>
                  <a:lnTo>
                    <a:pt x="170" y="132"/>
                  </a:lnTo>
                  <a:cubicBezTo>
                    <a:pt x="170" y="133"/>
                    <a:pt x="170" y="134"/>
                    <a:pt x="169" y="135"/>
                  </a:cubicBezTo>
                  <a:lnTo>
                    <a:pt x="152" y="163"/>
                  </a:lnTo>
                  <a:cubicBezTo>
                    <a:pt x="152" y="164"/>
                    <a:pt x="151" y="164"/>
                    <a:pt x="150" y="165"/>
                  </a:cubicBezTo>
                  <a:lnTo>
                    <a:pt x="124" y="184"/>
                  </a:lnTo>
                  <a:cubicBezTo>
                    <a:pt x="123" y="185"/>
                    <a:pt x="122" y="185"/>
                    <a:pt x="121" y="185"/>
                  </a:cubicBezTo>
                  <a:lnTo>
                    <a:pt x="90" y="192"/>
                  </a:lnTo>
                  <a:cubicBezTo>
                    <a:pt x="89" y="193"/>
                    <a:pt x="88" y="193"/>
                    <a:pt x="87" y="192"/>
                  </a:cubicBezTo>
                  <a:lnTo>
                    <a:pt x="56" y="185"/>
                  </a:lnTo>
                  <a:cubicBezTo>
                    <a:pt x="55" y="185"/>
                    <a:pt x="54" y="185"/>
                    <a:pt x="53" y="184"/>
                  </a:cubicBezTo>
                  <a:lnTo>
                    <a:pt x="28" y="165"/>
                  </a:lnTo>
                  <a:cubicBezTo>
                    <a:pt x="27" y="164"/>
                    <a:pt x="26" y="164"/>
                    <a:pt x="26" y="163"/>
                  </a:cubicBezTo>
                  <a:lnTo>
                    <a:pt x="8" y="135"/>
                  </a:lnTo>
                  <a:cubicBezTo>
                    <a:pt x="7" y="134"/>
                    <a:pt x="7" y="133"/>
                    <a:pt x="7" y="132"/>
                  </a:cubicBezTo>
                  <a:lnTo>
                    <a:pt x="1" y="98"/>
                  </a:lnTo>
                  <a:cubicBezTo>
                    <a:pt x="0" y="97"/>
                    <a:pt x="0" y="96"/>
                    <a:pt x="1" y="95"/>
                  </a:cubicBezTo>
                  <a:lnTo>
                    <a:pt x="7" y="61"/>
                  </a:lnTo>
                  <a:cubicBezTo>
                    <a:pt x="7" y="60"/>
                    <a:pt x="7" y="59"/>
                    <a:pt x="8" y="58"/>
                  </a:cubicBezTo>
                  <a:lnTo>
                    <a:pt x="26" y="30"/>
                  </a:lnTo>
                  <a:cubicBezTo>
                    <a:pt x="26" y="29"/>
                    <a:pt x="27" y="29"/>
                    <a:pt x="28" y="28"/>
                  </a:cubicBezTo>
                  <a:lnTo>
                    <a:pt x="53" y="9"/>
                  </a:lnTo>
                  <a:cubicBezTo>
                    <a:pt x="54" y="8"/>
                    <a:pt x="55" y="8"/>
                    <a:pt x="56" y="8"/>
                  </a:cubicBezTo>
                  <a:lnTo>
                    <a:pt x="87" y="1"/>
                  </a:lnTo>
                  <a:cubicBezTo>
                    <a:pt x="88" y="0"/>
                    <a:pt x="89" y="0"/>
                    <a:pt x="90" y="1"/>
                  </a:cubicBezTo>
                  <a:lnTo>
                    <a:pt x="121" y="8"/>
                  </a:lnTo>
                  <a:cubicBezTo>
                    <a:pt x="122" y="8"/>
                    <a:pt x="123" y="8"/>
                    <a:pt x="124" y="9"/>
                  </a:cubicBezTo>
                  <a:lnTo>
                    <a:pt x="150" y="28"/>
                  </a:lnTo>
                  <a:cubicBezTo>
                    <a:pt x="151" y="29"/>
                    <a:pt x="152" y="29"/>
                    <a:pt x="152" y="30"/>
                  </a:cubicBezTo>
                  <a:lnTo>
                    <a:pt x="169" y="58"/>
                  </a:lnTo>
                  <a:cubicBezTo>
                    <a:pt x="170" y="59"/>
                    <a:pt x="170" y="60"/>
                    <a:pt x="170" y="61"/>
                  </a:cubicBezTo>
                  <a:lnTo>
                    <a:pt x="176" y="95"/>
                  </a:lnTo>
                  <a:close/>
                  <a:moveTo>
                    <a:pt x="155" y="64"/>
                  </a:moveTo>
                  <a:lnTo>
                    <a:pt x="156" y="67"/>
                  </a:lnTo>
                  <a:lnTo>
                    <a:pt x="139" y="39"/>
                  </a:lnTo>
                  <a:lnTo>
                    <a:pt x="141" y="41"/>
                  </a:lnTo>
                  <a:lnTo>
                    <a:pt x="115" y="22"/>
                  </a:lnTo>
                  <a:lnTo>
                    <a:pt x="118" y="23"/>
                  </a:lnTo>
                  <a:lnTo>
                    <a:pt x="87" y="16"/>
                  </a:lnTo>
                  <a:lnTo>
                    <a:pt x="90" y="16"/>
                  </a:lnTo>
                  <a:lnTo>
                    <a:pt x="59" y="23"/>
                  </a:lnTo>
                  <a:lnTo>
                    <a:pt x="62" y="22"/>
                  </a:lnTo>
                  <a:lnTo>
                    <a:pt x="37" y="41"/>
                  </a:lnTo>
                  <a:lnTo>
                    <a:pt x="39" y="39"/>
                  </a:lnTo>
                  <a:lnTo>
                    <a:pt x="21" y="67"/>
                  </a:lnTo>
                  <a:lnTo>
                    <a:pt x="22" y="64"/>
                  </a:lnTo>
                  <a:lnTo>
                    <a:pt x="16" y="98"/>
                  </a:lnTo>
                  <a:lnTo>
                    <a:pt x="16" y="95"/>
                  </a:lnTo>
                  <a:lnTo>
                    <a:pt x="22" y="129"/>
                  </a:lnTo>
                  <a:lnTo>
                    <a:pt x="21" y="126"/>
                  </a:lnTo>
                  <a:lnTo>
                    <a:pt x="39" y="154"/>
                  </a:lnTo>
                  <a:lnTo>
                    <a:pt x="37" y="152"/>
                  </a:lnTo>
                  <a:lnTo>
                    <a:pt x="62" y="171"/>
                  </a:lnTo>
                  <a:lnTo>
                    <a:pt x="59" y="170"/>
                  </a:lnTo>
                  <a:lnTo>
                    <a:pt x="90" y="177"/>
                  </a:lnTo>
                  <a:lnTo>
                    <a:pt x="87" y="177"/>
                  </a:lnTo>
                  <a:lnTo>
                    <a:pt x="118" y="170"/>
                  </a:lnTo>
                  <a:lnTo>
                    <a:pt x="115" y="171"/>
                  </a:lnTo>
                  <a:lnTo>
                    <a:pt x="141" y="152"/>
                  </a:lnTo>
                  <a:lnTo>
                    <a:pt x="139" y="154"/>
                  </a:lnTo>
                  <a:lnTo>
                    <a:pt x="156" y="126"/>
                  </a:lnTo>
                  <a:lnTo>
                    <a:pt x="155" y="129"/>
                  </a:lnTo>
                  <a:lnTo>
                    <a:pt x="161" y="95"/>
                  </a:lnTo>
                  <a:lnTo>
                    <a:pt x="161" y="98"/>
                  </a:lnTo>
                  <a:lnTo>
                    <a:pt x="155" y="64"/>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2053" name="Rectangle 197"/>
            <p:cNvSpPr>
              <a:spLocks noChangeArrowheads="1"/>
            </p:cNvSpPr>
            <p:nvPr/>
          </p:nvSpPr>
          <p:spPr bwMode="auto">
            <a:xfrm>
              <a:off x="2795559" y="4525968"/>
              <a:ext cx="1790700"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663300"/>
                  </a:solidFill>
                  <a:effectLst/>
                  <a:latin typeface="Times New Roman" pitchFamily="18" charset="0"/>
                  <a:cs typeface="Arial" pitchFamily="34" charset="0"/>
                </a:rPr>
                <a:t>Xylose content (root)</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729" name="ZoneTexte 728"/>
          <p:cNvSpPr txBox="1"/>
          <p:nvPr/>
        </p:nvSpPr>
        <p:spPr>
          <a:xfrm rot="16200000">
            <a:off x="-511654" y="4726441"/>
            <a:ext cx="1188146" cy="307777"/>
          </a:xfrm>
          <a:prstGeom prst="rect">
            <a:avLst/>
          </a:prstGeom>
          <a:noFill/>
        </p:spPr>
        <p:txBody>
          <a:bodyPr wrap="none" rtlCol="0">
            <a:spAutoFit/>
          </a:bodyPr>
          <a:lstStyle/>
          <a:p>
            <a:r>
              <a:rPr lang="fr-FR" sz="1400" b="1" dirty="0" smtClean="0">
                <a:solidFill>
                  <a:srgbClr val="FF0000"/>
                </a:solidFill>
                <a:latin typeface="Times New Roman" pitchFamily="18" charset="0"/>
                <a:cs typeface="Times New Roman" pitchFamily="18" charset="0"/>
              </a:rPr>
              <a:t>UI/g DM-ND</a:t>
            </a:r>
            <a:endParaRPr lang="fr-FR" sz="1400" b="1" dirty="0">
              <a:solidFill>
                <a:srgbClr val="FF0000"/>
              </a:solidFill>
              <a:latin typeface="Times New Roman" pitchFamily="18" charset="0"/>
              <a:cs typeface="Times New Roman" pitchFamily="18" charset="0"/>
            </a:endParaRPr>
          </a:p>
        </p:txBody>
      </p:sp>
      <p:sp>
        <p:nvSpPr>
          <p:cNvPr id="390" name="Text Box 10"/>
          <p:cNvSpPr txBox="1">
            <a:spLocks noChangeArrowheads="1"/>
          </p:cNvSpPr>
          <p:nvPr/>
        </p:nvSpPr>
        <p:spPr bwMode="auto">
          <a:xfrm>
            <a:off x="0" y="0"/>
            <a:ext cx="9144000" cy="304800"/>
          </a:xfrm>
          <a:prstGeom prst="rect">
            <a:avLst/>
          </a:prstGeom>
          <a:solidFill>
            <a:schemeClr val="accent6">
              <a:lumMod val="75000"/>
              <a:alpha val="50000"/>
            </a:schemeClr>
          </a:solidFill>
          <a:ln w="9525">
            <a:noFill/>
            <a:miter lim="800000"/>
            <a:headEnd/>
            <a:tailEnd/>
          </a:ln>
        </p:spPr>
        <p:txBody>
          <a:bodyPr>
            <a:spAutoFit/>
          </a:bodyPr>
          <a:lstStyle/>
          <a:p>
            <a:pPr algn="r"/>
            <a:r>
              <a:rPr lang="fr-FR" sz="1400" i="1" dirty="0" err="1" smtClean="0">
                <a:latin typeface="Times New Roman" pitchFamily="18" charset="0"/>
                <a:cs typeface="Times New Roman" pitchFamily="18" charset="0"/>
              </a:rPr>
              <a:t>Results</a:t>
            </a:r>
            <a:endParaRPr lang="fr-FR" sz="1400" i="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28"/>
                                        </p:tgtEl>
                                        <p:attrNameLst>
                                          <p:attrName>style.visibility</p:attrName>
                                        </p:attrNameLst>
                                      </p:cBhvr>
                                      <p:to>
                                        <p:strVal val="visible"/>
                                      </p:to>
                                    </p:set>
                                    <p:anim calcmode="lin" valueType="num">
                                      <p:cBhvr additive="base">
                                        <p:cTn id="12" dur="500" fill="hold"/>
                                        <p:tgtEl>
                                          <p:spTgt spid="728"/>
                                        </p:tgtEl>
                                        <p:attrNameLst>
                                          <p:attrName>ppt_x</p:attrName>
                                        </p:attrNameLst>
                                      </p:cBhvr>
                                      <p:tavLst>
                                        <p:tav tm="0">
                                          <p:val>
                                            <p:strVal val="#ppt_x"/>
                                          </p:val>
                                        </p:tav>
                                        <p:tav tm="100000">
                                          <p:val>
                                            <p:strVal val="#ppt_x"/>
                                          </p:val>
                                        </p:tav>
                                      </p:tavLst>
                                    </p:anim>
                                    <p:anim calcmode="lin" valueType="num">
                                      <p:cBhvr additive="base">
                                        <p:cTn id="13" dur="500" fill="hold"/>
                                        <p:tgtEl>
                                          <p:spTgt spid="728"/>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729"/>
                                        </p:tgtEl>
                                        <p:attrNameLst>
                                          <p:attrName>style.visibility</p:attrName>
                                        </p:attrNameLst>
                                      </p:cBhvr>
                                      <p:to>
                                        <p:strVal val="visible"/>
                                      </p:to>
                                    </p:set>
                                    <p:anim calcmode="lin" valueType="num">
                                      <p:cBhvr additive="base">
                                        <p:cTn id="26" dur="500" fill="hold"/>
                                        <p:tgtEl>
                                          <p:spTgt spid="729"/>
                                        </p:tgtEl>
                                        <p:attrNameLst>
                                          <p:attrName>ppt_x</p:attrName>
                                        </p:attrNameLst>
                                      </p:cBhvr>
                                      <p:tavLst>
                                        <p:tav tm="0">
                                          <p:val>
                                            <p:strVal val="#ppt_x"/>
                                          </p:val>
                                        </p:tav>
                                        <p:tav tm="100000">
                                          <p:val>
                                            <p:strVal val="#ppt_x"/>
                                          </p:val>
                                        </p:tav>
                                      </p:tavLst>
                                    </p:anim>
                                    <p:anim calcmode="lin" valueType="num">
                                      <p:cBhvr additive="base">
                                        <p:cTn id="27" dur="500" fill="hold"/>
                                        <p:tgtEl>
                                          <p:spTgt spid="729"/>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27"/>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730"/>
                                        </p:tgtEl>
                                        <p:attrNameLst>
                                          <p:attrName>style.visibility</p:attrName>
                                        </p:attrNameLst>
                                      </p:cBhvr>
                                      <p:to>
                                        <p:strVal val="visible"/>
                                      </p:to>
                                    </p:set>
                                  </p:childTnLst>
                                </p:cTn>
                              </p:par>
                              <p:par>
                                <p:cTn id="40" presetID="1" presetClass="entr" presetSubtype="0" fill="hold" grpId="1" nodeType="withEffect">
                                  <p:stCondLst>
                                    <p:cond delay="0"/>
                                  </p:stCondLst>
                                  <p:childTnLst>
                                    <p:set>
                                      <p:cBhvr>
                                        <p:cTn id="41" dur="1" fill="hold">
                                          <p:stCondLst>
                                            <p:cond delay="0"/>
                                          </p:stCondLst>
                                        </p:cTn>
                                        <p:tgtEl>
                                          <p:spTgt spid="72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checkerboard(across)">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8" grpId="0"/>
      <p:bldP spid="727" grpId="0"/>
      <p:bldP spid="730" grpId="0"/>
      <p:bldP spid="729" grpId="0"/>
      <p:bldP spid="729"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8"/>
          <p:cNvGrpSpPr/>
          <p:nvPr/>
        </p:nvGrpSpPr>
        <p:grpSpPr>
          <a:xfrm>
            <a:off x="5219926" y="428605"/>
            <a:ext cx="3424039" cy="1928827"/>
            <a:chOff x="3214678" y="1214422"/>
            <a:chExt cx="2928958" cy="1714512"/>
          </a:xfrm>
        </p:grpSpPr>
        <p:pic>
          <p:nvPicPr>
            <p:cNvPr id="64" name="Picture 2" descr="http://chemistry.umeche.maine.edu/CHY431/Wood/Lac-cleave.gif"/>
            <p:cNvPicPr>
              <a:picLocks noChangeAspect="1" noChangeArrowheads="1"/>
            </p:cNvPicPr>
            <p:nvPr/>
          </p:nvPicPr>
          <p:blipFill>
            <a:blip r:embed="rId3" cstate="print"/>
            <a:srcRect l="51621" t="1822" r="2369" b="59909"/>
            <a:stretch>
              <a:fillRect/>
            </a:stretch>
          </p:blipFill>
          <p:spPr bwMode="auto">
            <a:xfrm>
              <a:off x="3214678" y="1428736"/>
              <a:ext cx="2928958" cy="1500198"/>
            </a:xfrm>
            <a:prstGeom prst="rect">
              <a:avLst/>
            </a:prstGeom>
            <a:ln>
              <a:noFill/>
            </a:ln>
            <a:effectLst>
              <a:outerShdw blurRad="292100" dist="139700" dir="2700000" algn="tl" rotWithShape="0">
                <a:srgbClr val="333333">
                  <a:alpha val="65000"/>
                </a:srgbClr>
              </a:outerShdw>
            </a:effectLst>
          </p:spPr>
        </p:pic>
        <p:sp>
          <p:nvSpPr>
            <p:cNvPr id="65" name="Rectangle 64"/>
            <p:cNvSpPr/>
            <p:nvPr/>
          </p:nvSpPr>
          <p:spPr>
            <a:xfrm>
              <a:off x="3500430" y="1214422"/>
              <a:ext cx="1016007" cy="2763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dirty="0" err="1" smtClean="0">
                  <a:solidFill>
                    <a:schemeClr val="tx1"/>
                  </a:solidFill>
                  <a:latin typeface="Times New Roman" pitchFamily="18" charset="0"/>
                  <a:cs typeface="Times New Roman" pitchFamily="18" charset="0"/>
                </a:rPr>
                <a:t>Lignin</a:t>
              </a:r>
              <a:endParaRPr lang="fr-FR" sz="1600" b="1" dirty="0">
                <a:solidFill>
                  <a:schemeClr val="tx1"/>
                </a:solidFill>
                <a:latin typeface="Times New Roman" pitchFamily="18" charset="0"/>
                <a:cs typeface="Times New Roman" pitchFamily="18" charset="0"/>
              </a:endParaRPr>
            </a:p>
          </p:txBody>
        </p:sp>
        <p:sp>
          <p:nvSpPr>
            <p:cNvPr id="66" name="Rectangle 65"/>
            <p:cNvSpPr/>
            <p:nvPr/>
          </p:nvSpPr>
          <p:spPr>
            <a:xfrm>
              <a:off x="4500562" y="1285860"/>
              <a:ext cx="1071570" cy="347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dirty="0" smtClean="0">
                  <a:solidFill>
                    <a:schemeClr val="tx1"/>
                  </a:solidFill>
                  <a:latin typeface="Times New Roman" pitchFamily="18" charset="0"/>
                  <a:cs typeface="Times New Roman" pitchFamily="18" charset="0"/>
                </a:rPr>
                <a:t>Laccase</a:t>
              </a:r>
              <a:endParaRPr lang="fr-FR" sz="1200" b="1" dirty="0">
                <a:solidFill>
                  <a:schemeClr val="tx1"/>
                </a:solidFill>
                <a:latin typeface="Times New Roman" pitchFamily="18" charset="0"/>
                <a:cs typeface="Times New Roman" pitchFamily="18" charset="0"/>
              </a:endParaRPr>
            </a:p>
          </p:txBody>
        </p:sp>
        <p:cxnSp>
          <p:nvCxnSpPr>
            <p:cNvPr id="67" name="Connecteur droit avec flèche 66"/>
            <p:cNvCxnSpPr>
              <a:stCxn id="66" idx="2"/>
            </p:cNvCxnSpPr>
            <p:nvPr/>
          </p:nvCxnSpPr>
          <p:spPr>
            <a:xfrm rot="5400000">
              <a:off x="4799474" y="1763367"/>
              <a:ext cx="366590" cy="1071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61" name="Connecteur droit 60"/>
          <p:cNvCxnSpPr/>
          <p:nvPr/>
        </p:nvCxnSpPr>
        <p:spPr>
          <a:xfrm>
            <a:off x="8123965" y="1831387"/>
            <a:ext cx="229266" cy="876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Connecteur droit 61"/>
          <p:cNvCxnSpPr/>
          <p:nvPr/>
        </p:nvCxnSpPr>
        <p:spPr>
          <a:xfrm>
            <a:off x="5143505" y="1129995"/>
            <a:ext cx="229266" cy="876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8200387" y="2141513"/>
            <a:ext cx="229266" cy="2159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solidFill>
                  <a:schemeClr val="tx1"/>
                </a:solidFill>
                <a:latin typeface="+mj-lt"/>
                <a:cs typeface="Times New Roman" pitchFamily="18" charset="0"/>
              </a:rPr>
              <a:t>n</a:t>
            </a:r>
            <a:endParaRPr lang="fr-FR" sz="1200" dirty="0">
              <a:solidFill>
                <a:schemeClr val="tx1"/>
              </a:solidFill>
              <a:latin typeface="+mj-lt"/>
              <a:cs typeface="Times New Roman" pitchFamily="18" charset="0"/>
            </a:endParaRPr>
          </a:p>
        </p:txBody>
      </p:sp>
      <p:sp>
        <p:nvSpPr>
          <p:cNvPr id="437" name="ZoneTexte 436"/>
          <p:cNvSpPr txBox="1"/>
          <p:nvPr/>
        </p:nvSpPr>
        <p:spPr>
          <a:xfrm rot="16200000">
            <a:off x="4424621" y="3986856"/>
            <a:ext cx="1143262" cy="307777"/>
          </a:xfrm>
          <a:prstGeom prst="rect">
            <a:avLst/>
          </a:prstGeom>
          <a:noFill/>
        </p:spPr>
        <p:txBody>
          <a:bodyPr wrap="none" rtlCol="0">
            <a:spAutoFit/>
          </a:bodyPr>
          <a:lstStyle/>
          <a:p>
            <a:r>
              <a:rPr lang="fr-FR" sz="1400" b="1" dirty="0" smtClean="0">
                <a:latin typeface="Times New Roman" pitchFamily="18" charset="0"/>
                <a:cs typeface="Times New Roman" pitchFamily="18" charset="0"/>
              </a:rPr>
              <a:t>UI/g dry </a:t>
            </a:r>
            <a:r>
              <a:rPr lang="fr-FR" sz="1400" b="1" dirty="0" err="1" smtClean="0">
                <a:latin typeface="Times New Roman" pitchFamily="18" charset="0"/>
                <a:cs typeface="Times New Roman" pitchFamily="18" charset="0"/>
              </a:rPr>
              <a:t>soil</a:t>
            </a:r>
            <a:endParaRPr lang="fr-FR" sz="1400" b="1" dirty="0">
              <a:latin typeface="Times New Roman" pitchFamily="18" charset="0"/>
              <a:cs typeface="Times New Roman" pitchFamily="18" charset="0"/>
            </a:endParaRPr>
          </a:p>
        </p:txBody>
      </p:sp>
      <p:grpSp>
        <p:nvGrpSpPr>
          <p:cNvPr id="3" name="Groupe 428"/>
          <p:cNvGrpSpPr/>
          <p:nvPr/>
        </p:nvGrpSpPr>
        <p:grpSpPr>
          <a:xfrm>
            <a:off x="5143504" y="2652707"/>
            <a:ext cx="3970796" cy="3420159"/>
            <a:chOff x="5143504" y="2652707"/>
            <a:chExt cx="3970796" cy="3420159"/>
          </a:xfrm>
        </p:grpSpPr>
        <p:sp>
          <p:nvSpPr>
            <p:cNvPr id="746" name="Rectangle 7"/>
            <p:cNvSpPr>
              <a:spLocks noChangeArrowheads="1"/>
            </p:cNvSpPr>
            <p:nvPr/>
          </p:nvSpPr>
          <p:spPr bwMode="auto">
            <a:xfrm>
              <a:off x="5665324" y="2744757"/>
              <a:ext cx="3339195" cy="276151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747" name="Freeform 8"/>
            <p:cNvSpPr>
              <a:spLocks noEditPoints="1"/>
            </p:cNvSpPr>
            <p:nvPr/>
          </p:nvSpPr>
          <p:spPr bwMode="auto">
            <a:xfrm>
              <a:off x="5665324" y="2744757"/>
              <a:ext cx="3348294" cy="2771737"/>
            </a:xfrm>
            <a:custGeom>
              <a:avLst/>
              <a:gdLst/>
              <a:ahLst/>
              <a:cxnLst>
                <a:cxn ang="0">
                  <a:pos x="0" y="8"/>
                </a:cxn>
                <a:cxn ang="0">
                  <a:pos x="8" y="0"/>
                </a:cxn>
                <a:cxn ang="0">
                  <a:pos x="5880" y="0"/>
                </a:cxn>
                <a:cxn ang="0">
                  <a:pos x="5888" y="8"/>
                </a:cxn>
                <a:cxn ang="0">
                  <a:pos x="5888" y="4328"/>
                </a:cxn>
                <a:cxn ang="0">
                  <a:pos x="5880" y="4336"/>
                </a:cxn>
                <a:cxn ang="0">
                  <a:pos x="8" y="4336"/>
                </a:cxn>
                <a:cxn ang="0">
                  <a:pos x="0" y="4328"/>
                </a:cxn>
                <a:cxn ang="0">
                  <a:pos x="0" y="8"/>
                </a:cxn>
                <a:cxn ang="0">
                  <a:pos x="16" y="4328"/>
                </a:cxn>
                <a:cxn ang="0">
                  <a:pos x="8" y="4320"/>
                </a:cxn>
                <a:cxn ang="0">
                  <a:pos x="5880" y="4320"/>
                </a:cxn>
                <a:cxn ang="0">
                  <a:pos x="5872" y="4328"/>
                </a:cxn>
                <a:cxn ang="0">
                  <a:pos x="5872" y="8"/>
                </a:cxn>
                <a:cxn ang="0">
                  <a:pos x="5880" y="16"/>
                </a:cxn>
                <a:cxn ang="0">
                  <a:pos x="8" y="16"/>
                </a:cxn>
                <a:cxn ang="0">
                  <a:pos x="16" y="8"/>
                </a:cxn>
                <a:cxn ang="0">
                  <a:pos x="16" y="4328"/>
                </a:cxn>
              </a:cxnLst>
              <a:rect l="0" t="0" r="r" b="b"/>
              <a:pathLst>
                <a:path w="5888" h="4336">
                  <a:moveTo>
                    <a:pt x="0" y="8"/>
                  </a:moveTo>
                  <a:cubicBezTo>
                    <a:pt x="0" y="4"/>
                    <a:pt x="4" y="0"/>
                    <a:pt x="8" y="0"/>
                  </a:cubicBezTo>
                  <a:lnTo>
                    <a:pt x="5880" y="0"/>
                  </a:lnTo>
                  <a:cubicBezTo>
                    <a:pt x="5885" y="0"/>
                    <a:pt x="5888" y="4"/>
                    <a:pt x="5888" y="8"/>
                  </a:cubicBezTo>
                  <a:lnTo>
                    <a:pt x="5888" y="4328"/>
                  </a:lnTo>
                  <a:cubicBezTo>
                    <a:pt x="5888" y="4333"/>
                    <a:pt x="5885" y="4336"/>
                    <a:pt x="5880" y="4336"/>
                  </a:cubicBezTo>
                  <a:lnTo>
                    <a:pt x="8" y="4336"/>
                  </a:lnTo>
                  <a:cubicBezTo>
                    <a:pt x="4" y="4336"/>
                    <a:pt x="0" y="4333"/>
                    <a:pt x="0" y="4328"/>
                  </a:cubicBezTo>
                  <a:lnTo>
                    <a:pt x="0" y="8"/>
                  </a:lnTo>
                  <a:close/>
                  <a:moveTo>
                    <a:pt x="16" y="4328"/>
                  </a:moveTo>
                  <a:lnTo>
                    <a:pt x="8" y="4320"/>
                  </a:lnTo>
                  <a:lnTo>
                    <a:pt x="5880" y="4320"/>
                  </a:lnTo>
                  <a:lnTo>
                    <a:pt x="5872" y="4328"/>
                  </a:lnTo>
                  <a:lnTo>
                    <a:pt x="5872" y="8"/>
                  </a:lnTo>
                  <a:lnTo>
                    <a:pt x="5880" y="16"/>
                  </a:lnTo>
                  <a:lnTo>
                    <a:pt x="8" y="16"/>
                  </a:lnTo>
                  <a:lnTo>
                    <a:pt x="16" y="8"/>
                  </a:lnTo>
                  <a:lnTo>
                    <a:pt x="16" y="4328"/>
                  </a:lnTo>
                  <a:close/>
                </a:path>
              </a:pathLst>
            </a:cu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748" name="Rectangle 9"/>
            <p:cNvSpPr>
              <a:spLocks noChangeArrowheads="1"/>
            </p:cNvSpPr>
            <p:nvPr/>
          </p:nvSpPr>
          <p:spPr bwMode="auto">
            <a:xfrm>
              <a:off x="5656226" y="2744757"/>
              <a:ext cx="18197" cy="2761510"/>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49" name="Freeform 10"/>
            <p:cNvSpPr>
              <a:spLocks noEditPoints="1"/>
            </p:cNvSpPr>
            <p:nvPr/>
          </p:nvSpPr>
          <p:spPr bwMode="auto">
            <a:xfrm>
              <a:off x="5619831" y="2734530"/>
              <a:ext cx="45493" cy="2781965"/>
            </a:xfrm>
            <a:custGeom>
              <a:avLst/>
              <a:gdLst/>
              <a:ahLst/>
              <a:cxnLst>
                <a:cxn ang="0">
                  <a:pos x="0" y="1620"/>
                </a:cxn>
                <a:cxn ang="0">
                  <a:pos x="30" y="1620"/>
                </a:cxn>
                <a:cxn ang="0">
                  <a:pos x="30" y="1632"/>
                </a:cxn>
                <a:cxn ang="0">
                  <a:pos x="0" y="1632"/>
                </a:cxn>
                <a:cxn ang="0">
                  <a:pos x="0" y="1620"/>
                </a:cxn>
                <a:cxn ang="0">
                  <a:pos x="0" y="1296"/>
                </a:cxn>
                <a:cxn ang="0">
                  <a:pos x="30" y="1296"/>
                </a:cxn>
                <a:cxn ang="0">
                  <a:pos x="30" y="1308"/>
                </a:cxn>
                <a:cxn ang="0">
                  <a:pos x="0" y="1308"/>
                </a:cxn>
                <a:cxn ang="0">
                  <a:pos x="0" y="1296"/>
                </a:cxn>
                <a:cxn ang="0">
                  <a:pos x="0" y="972"/>
                </a:cxn>
                <a:cxn ang="0">
                  <a:pos x="30" y="972"/>
                </a:cxn>
                <a:cxn ang="0">
                  <a:pos x="30" y="984"/>
                </a:cxn>
                <a:cxn ang="0">
                  <a:pos x="0" y="984"/>
                </a:cxn>
                <a:cxn ang="0">
                  <a:pos x="0" y="972"/>
                </a:cxn>
                <a:cxn ang="0">
                  <a:pos x="0" y="648"/>
                </a:cxn>
                <a:cxn ang="0">
                  <a:pos x="30" y="648"/>
                </a:cxn>
                <a:cxn ang="0">
                  <a:pos x="30" y="660"/>
                </a:cxn>
                <a:cxn ang="0">
                  <a:pos x="0" y="660"/>
                </a:cxn>
                <a:cxn ang="0">
                  <a:pos x="0" y="648"/>
                </a:cxn>
                <a:cxn ang="0">
                  <a:pos x="0" y="324"/>
                </a:cxn>
                <a:cxn ang="0">
                  <a:pos x="30" y="324"/>
                </a:cxn>
                <a:cxn ang="0">
                  <a:pos x="30" y="336"/>
                </a:cxn>
                <a:cxn ang="0">
                  <a:pos x="0" y="336"/>
                </a:cxn>
                <a:cxn ang="0">
                  <a:pos x="0" y="324"/>
                </a:cxn>
                <a:cxn ang="0">
                  <a:pos x="0" y="0"/>
                </a:cxn>
                <a:cxn ang="0">
                  <a:pos x="30" y="0"/>
                </a:cxn>
                <a:cxn ang="0">
                  <a:pos x="30" y="12"/>
                </a:cxn>
                <a:cxn ang="0">
                  <a:pos x="0" y="12"/>
                </a:cxn>
                <a:cxn ang="0">
                  <a:pos x="0" y="0"/>
                </a:cxn>
              </a:cxnLst>
              <a:rect l="0" t="0" r="r" b="b"/>
              <a:pathLst>
                <a:path w="30" h="1632">
                  <a:moveTo>
                    <a:pt x="0" y="1620"/>
                  </a:moveTo>
                  <a:lnTo>
                    <a:pt x="30" y="1620"/>
                  </a:lnTo>
                  <a:lnTo>
                    <a:pt x="30" y="1632"/>
                  </a:lnTo>
                  <a:lnTo>
                    <a:pt x="0" y="1632"/>
                  </a:lnTo>
                  <a:lnTo>
                    <a:pt x="0" y="1620"/>
                  </a:lnTo>
                  <a:close/>
                  <a:moveTo>
                    <a:pt x="0" y="1296"/>
                  </a:moveTo>
                  <a:lnTo>
                    <a:pt x="30" y="1296"/>
                  </a:lnTo>
                  <a:lnTo>
                    <a:pt x="30" y="1308"/>
                  </a:lnTo>
                  <a:lnTo>
                    <a:pt x="0" y="1308"/>
                  </a:lnTo>
                  <a:lnTo>
                    <a:pt x="0" y="1296"/>
                  </a:lnTo>
                  <a:close/>
                  <a:moveTo>
                    <a:pt x="0" y="972"/>
                  </a:moveTo>
                  <a:lnTo>
                    <a:pt x="30" y="972"/>
                  </a:lnTo>
                  <a:lnTo>
                    <a:pt x="30" y="984"/>
                  </a:lnTo>
                  <a:lnTo>
                    <a:pt x="0" y="984"/>
                  </a:lnTo>
                  <a:lnTo>
                    <a:pt x="0" y="972"/>
                  </a:lnTo>
                  <a:close/>
                  <a:moveTo>
                    <a:pt x="0" y="648"/>
                  </a:moveTo>
                  <a:lnTo>
                    <a:pt x="30" y="648"/>
                  </a:lnTo>
                  <a:lnTo>
                    <a:pt x="30" y="660"/>
                  </a:lnTo>
                  <a:lnTo>
                    <a:pt x="0" y="660"/>
                  </a:lnTo>
                  <a:lnTo>
                    <a:pt x="0" y="648"/>
                  </a:lnTo>
                  <a:close/>
                  <a:moveTo>
                    <a:pt x="0" y="324"/>
                  </a:moveTo>
                  <a:lnTo>
                    <a:pt x="30" y="324"/>
                  </a:lnTo>
                  <a:lnTo>
                    <a:pt x="30" y="336"/>
                  </a:lnTo>
                  <a:lnTo>
                    <a:pt x="0" y="336"/>
                  </a:lnTo>
                  <a:lnTo>
                    <a:pt x="0" y="324"/>
                  </a:lnTo>
                  <a:close/>
                  <a:moveTo>
                    <a:pt x="0" y="0"/>
                  </a:moveTo>
                  <a:lnTo>
                    <a:pt x="30" y="0"/>
                  </a:lnTo>
                  <a:lnTo>
                    <a:pt x="30" y="12"/>
                  </a:lnTo>
                  <a:lnTo>
                    <a:pt x="0" y="12"/>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50" name="Rectangle 11"/>
            <p:cNvSpPr>
              <a:spLocks noChangeArrowheads="1"/>
            </p:cNvSpPr>
            <p:nvPr/>
          </p:nvSpPr>
          <p:spPr bwMode="auto">
            <a:xfrm>
              <a:off x="5669873" y="5506267"/>
              <a:ext cx="3339195" cy="10228"/>
            </a:xfrm>
            <a:prstGeom prst="rect">
              <a:avLst/>
            </a:pr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751" name="Freeform 12"/>
            <p:cNvSpPr>
              <a:spLocks noEditPoints="1"/>
            </p:cNvSpPr>
            <p:nvPr/>
          </p:nvSpPr>
          <p:spPr bwMode="auto">
            <a:xfrm>
              <a:off x="5665324" y="5511380"/>
              <a:ext cx="3348294" cy="40911"/>
            </a:xfrm>
            <a:custGeom>
              <a:avLst/>
              <a:gdLst/>
              <a:ahLst/>
              <a:cxnLst>
                <a:cxn ang="0">
                  <a:pos x="6" y="0"/>
                </a:cxn>
                <a:cxn ang="0">
                  <a:pos x="6" y="24"/>
                </a:cxn>
                <a:cxn ang="0">
                  <a:pos x="0" y="24"/>
                </a:cxn>
                <a:cxn ang="0">
                  <a:pos x="0" y="0"/>
                </a:cxn>
                <a:cxn ang="0">
                  <a:pos x="6" y="0"/>
                </a:cxn>
                <a:cxn ang="0">
                  <a:pos x="444" y="0"/>
                </a:cxn>
                <a:cxn ang="0">
                  <a:pos x="444" y="24"/>
                </a:cxn>
                <a:cxn ang="0">
                  <a:pos x="438" y="24"/>
                </a:cxn>
                <a:cxn ang="0">
                  <a:pos x="438" y="0"/>
                </a:cxn>
                <a:cxn ang="0">
                  <a:pos x="444" y="0"/>
                </a:cxn>
                <a:cxn ang="0">
                  <a:pos x="888" y="0"/>
                </a:cxn>
                <a:cxn ang="0">
                  <a:pos x="888" y="24"/>
                </a:cxn>
                <a:cxn ang="0">
                  <a:pos x="882" y="24"/>
                </a:cxn>
                <a:cxn ang="0">
                  <a:pos x="882" y="0"/>
                </a:cxn>
                <a:cxn ang="0">
                  <a:pos x="888" y="0"/>
                </a:cxn>
                <a:cxn ang="0">
                  <a:pos x="1326" y="0"/>
                </a:cxn>
                <a:cxn ang="0">
                  <a:pos x="1326" y="24"/>
                </a:cxn>
                <a:cxn ang="0">
                  <a:pos x="1320" y="24"/>
                </a:cxn>
                <a:cxn ang="0">
                  <a:pos x="1320" y="0"/>
                </a:cxn>
                <a:cxn ang="0">
                  <a:pos x="1326" y="0"/>
                </a:cxn>
                <a:cxn ang="0">
                  <a:pos x="1770" y="0"/>
                </a:cxn>
                <a:cxn ang="0">
                  <a:pos x="1770" y="24"/>
                </a:cxn>
                <a:cxn ang="0">
                  <a:pos x="1764" y="24"/>
                </a:cxn>
                <a:cxn ang="0">
                  <a:pos x="1764" y="0"/>
                </a:cxn>
                <a:cxn ang="0">
                  <a:pos x="1770" y="0"/>
                </a:cxn>
                <a:cxn ang="0">
                  <a:pos x="2208" y="0"/>
                </a:cxn>
                <a:cxn ang="0">
                  <a:pos x="2208" y="24"/>
                </a:cxn>
                <a:cxn ang="0">
                  <a:pos x="2202" y="24"/>
                </a:cxn>
                <a:cxn ang="0">
                  <a:pos x="2202" y="0"/>
                </a:cxn>
                <a:cxn ang="0">
                  <a:pos x="2208" y="0"/>
                </a:cxn>
              </a:cxnLst>
              <a:rect l="0" t="0" r="r" b="b"/>
              <a:pathLst>
                <a:path w="2208" h="24">
                  <a:moveTo>
                    <a:pt x="6" y="0"/>
                  </a:moveTo>
                  <a:lnTo>
                    <a:pt x="6" y="24"/>
                  </a:lnTo>
                  <a:lnTo>
                    <a:pt x="0" y="24"/>
                  </a:lnTo>
                  <a:lnTo>
                    <a:pt x="0" y="0"/>
                  </a:lnTo>
                  <a:lnTo>
                    <a:pt x="6" y="0"/>
                  </a:lnTo>
                  <a:close/>
                  <a:moveTo>
                    <a:pt x="444" y="0"/>
                  </a:moveTo>
                  <a:lnTo>
                    <a:pt x="444" y="24"/>
                  </a:lnTo>
                  <a:lnTo>
                    <a:pt x="438" y="24"/>
                  </a:lnTo>
                  <a:lnTo>
                    <a:pt x="438" y="0"/>
                  </a:lnTo>
                  <a:lnTo>
                    <a:pt x="444" y="0"/>
                  </a:lnTo>
                  <a:close/>
                  <a:moveTo>
                    <a:pt x="888" y="0"/>
                  </a:moveTo>
                  <a:lnTo>
                    <a:pt x="888" y="24"/>
                  </a:lnTo>
                  <a:lnTo>
                    <a:pt x="882" y="24"/>
                  </a:lnTo>
                  <a:lnTo>
                    <a:pt x="882" y="0"/>
                  </a:lnTo>
                  <a:lnTo>
                    <a:pt x="888" y="0"/>
                  </a:lnTo>
                  <a:close/>
                  <a:moveTo>
                    <a:pt x="1326" y="0"/>
                  </a:moveTo>
                  <a:lnTo>
                    <a:pt x="1326" y="24"/>
                  </a:lnTo>
                  <a:lnTo>
                    <a:pt x="1320" y="24"/>
                  </a:lnTo>
                  <a:lnTo>
                    <a:pt x="1320" y="0"/>
                  </a:lnTo>
                  <a:lnTo>
                    <a:pt x="1326" y="0"/>
                  </a:lnTo>
                  <a:close/>
                  <a:moveTo>
                    <a:pt x="1770" y="0"/>
                  </a:moveTo>
                  <a:lnTo>
                    <a:pt x="1770" y="24"/>
                  </a:lnTo>
                  <a:lnTo>
                    <a:pt x="1764" y="24"/>
                  </a:lnTo>
                  <a:lnTo>
                    <a:pt x="1764" y="0"/>
                  </a:lnTo>
                  <a:lnTo>
                    <a:pt x="1770" y="0"/>
                  </a:lnTo>
                  <a:close/>
                  <a:moveTo>
                    <a:pt x="2208" y="0"/>
                  </a:moveTo>
                  <a:lnTo>
                    <a:pt x="2208" y="24"/>
                  </a:lnTo>
                  <a:lnTo>
                    <a:pt x="2202" y="24"/>
                  </a:lnTo>
                  <a:lnTo>
                    <a:pt x="2202" y="0"/>
                  </a:lnTo>
                  <a:lnTo>
                    <a:pt x="2208" y="0"/>
                  </a:lnTo>
                  <a:close/>
                </a:path>
              </a:pathLst>
            </a:cu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752" name="Freeform 13"/>
            <p:cNvSpPr>
              <a:spLocks noEditPoints="1"/>
            </p:cNvSpPr>
            <p:nvPr/>
          </p:nvSpPr>
          <p:spPr bwMode="auto">
            <a:xfrm>
              <a:off x="5642577" y="5265913"/>
              <a:ext cx="54592" cy="102278"/>
            </a:xfrm>
            <a:custGeom>
              <a:avLst/>
              <a:gdLst/>
              <a:ahLst/>
              <a:cxnLst>
                <a:cxn ang="0">
                  <a:pos x="18" y="60"/>
                </a:cxn>
                <a:cxn ang="0">
                  <a:pos x="18" y="30"/>
                </a:cxn>
                <a:cxn ang="0">
                  <a:pos x="18" y="0"/>
                </a:cxn>
                <a:cxn ang="0">
                  <a:pos x="18" y="60"/>
                </a:cxn>
                <a:cxn ang="0">
                  <a:pos x="0" y="60"/>
                </a:cxn>
                <a:cxn ang="0">
                  <a:pos x="36" y="60"/>
                </a:cxn>
                <a:cxn ang="0">
                  <a:pos x="0" y="60"/>
                </a:cxn>
                <a:cxn ang="0">
                  <a:pos x="0" y="0"/>
                </a:cxn>
                <a:cxn ang="0">
                  <a:pos x="36" y="0"/>
                </a:cxn>
                <a:cxn ang="0">
                  <a:pos x="0" y="0"/>
                </a:cxn>
              </a:cxnLst>
              <a:rect l="0" t="0" r="r" b="b"/>
              <a:pathLst>
                <a:path w="36" h="60">
                  <a:moveTo>
                    <a:pt x="18" y="60"/>
                  </a:moveTo>
                  <a:lnTo>
                    <a:pt x="18" y="30"/>
                  </a:lnTo>
                  <a:lnTo>
                    <a:pt x="18" y="0"/>
                  </a:lnTo>
                  <a:lnTo>
                    <a:pt x="18" y="60"/>
                  </a:lnTo>
                  <a:close/>
                  <a:moveTo>
                    <a:pt x="0" y="60"/>
                  </a:moveTo>
                  <a:lnTo>
                    <a:pt x="36" y="60"/>
                  </a:lnTo>
                  <a:lnTo>
                    <a:pt x="0" y="60"/>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53" name="Freeform 14"/>
            <p:cNvSpPr>
              <a:spLocks noEditPoints="1"/>
            </p:cNvSpPr>
            <p:nvPr/>
          </p:nvSpPr>
          <p:spPr bwMode="auto">
            <a:xfrm>
              <a:off x="5642577" y="5260799"/>
              <a:ext cx="54592" cy="112506"/>
            </a:xfrm>
            <a:custGeom>
              <a:avLst/>
              <a:gdLst/>
              <a:ahLst/>
              <a:cxnLst>
                <a:cxn ang="0">
                  <a:pos x="15" y="63"/>
                </a:cxn>
                <a:cxn ang="0">
                  <a:pos x="15" y="33"/>
                </a:cxn>
                <a:cxn ang="0">
                  <a:pos x="15" y="3"/>
                </a:cxn>
                <a:cxn ang="0">
                  <a:pos x="21" y="3"/>
                </a:cxn>
                <a:cxn ang="0">
                  <a:pos x="21" y="33"/>
                </a:cxn>
                <a:cxn ang="0">
                  <a:pos x="21" y="63"/>
                </a:cxn>
                <a:cxn ang="0">
                  <a:pos x="15" y="63"/>
                </a:cxn>
                <a:cxn ang="0">
                  <a:pos x="0" y="60"/>
                </a:cxn>
                <a:cxn ang="0">
                  <a:pos x="36" y="60"/>
                </a:cxn>
                <a:cxn ang="0">
                  <a:pos x="36" y="66"/>
                </a:cxn>
                <a:cxn ang="0">
                  <a:pos x="0" y="66"/>
                </a:cxn>
                <a:cxn ang="0">
                  <a:pos x="0" y="60"/>
                </a:cxn>
                <a:cxn ang="0">
                  <a:pos x="0" y="0"/>
                </a:cxn>
                <a:cxn ang="0">
                  <a:pos x="36" y="0"/>
                </a:cxn>
                <a:cxn ang="0">
                  <a:pos x="36" y="6"/>
                </a:cxn>
                <a:cxn ang="0">
                  <a:pos x="0" y="6"/>
                </a:cxn>
                <a:cxn ang="0">
                  <a:pos x="0" y="0"/>
                </a:cxn>
              </a:cxnLst>
              <a:rect l="0" t="0" r="r" b="b"/>
              <a:pathLst>
                <a:path w="36" h="66">
                  <a:moveTo>
                    <a:pt x="15" y="63"/>
                  </a:moveTo>
                  <a:lnTo>
                    <a:pt x="15" y="33"/>
                  </a:lnTo>
                  <a:lnTo>
                    <a:pt x="15" y="3"/>
                  </a:lnTo>
                  <a:lnTo>
                    <a:pt x="21" y="3"/>
                  </a:lnTo>
                  <a:lnTo>
                    <a:pt x="21" y="33"/>
                  </a:lnTo>
                  <a:lnTo>
                    <a:pt x="21" y="63"/>
                  </a:lnTo>
                  <a:lnTo>
                    <a:pt x="15" y="63"/>
                  </a:lnTo>
                  <a:close/>
                  <a:moveTo>
                    <a:pt x="0" y="60"/>
                  </a:moveTo>
                  <a:lnTo>
                    <a:pt x="36" y="60"/>
                  </a:lnTo>
                  <a:lnTo>
                    <a:pt x="36" y="66"/>
                  </a:lnTo>
                  <a:lnTo>
                    <a:pt x="0" y="66"/>
                  </a:lnTo>
                  <a:lnTo>
                    <a:pt x="0" y="60"/>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54" name="Freeform 15"/>
            <p:cNvSpPr>
              <a:spLocks noEditPoints="1"/>
            </p:cNvSpPr>
            <p:nvPr/>
          </p:nvSpPr>
          <p:spPr bwMode="auto">
            <a:xfrm>
              <a:off x="6734412" y="5020445"/>
              <a:ext cx="54592" cy="235240"/>
            </a:xfrm>
            <a:custGeom>
              <a:avLst/>
              <a:gdLst/>
              <a:ahLst/>
              <a:cxnLst>
                <a:cxn ang="0">
                  <a:pos x="18" y="138"/>
                </a:cxn>
                <a:cxn ang="0">
                  <a:pos x="18" y="69"/>
                </a:cxn>
                <a:cxn ang="0">
                  <a:pos x="18" y="0"/>
                </a:cxn>
                <a:cxn ang="0">
                  <a:pos x="18" y="138"/>
                </a:cxn>
                <a:cxn ang="0">
                  <a:pos x="0" y="138"/>
                </a:cxn>
                <a:cxn ang="0">
                  <a:pos x="36" y="138"/>
                </a:cxn>
                <a:cxn ang="0">
                  <a:pos x="0" y="138"/>
                </a:cxn>
                <a:cxn ang="0">
                  <a:pos x="0" y="0"/>
                </a:cxn>
                <a:cxn ang="0">
                  <a:pos x="36" y="0"/>
                </a:cxn>
                <a:cxn ang="0">
                  <a:pos x="0" y="0"/>
                </a:cxn>
              </a:cxnLst>
              <a:rect l="0" t="0" r="r" b="b"/>
              <a:pathLst>
                <a:path w="36" h="138">
                  <a:moveTo>
                    <a:pt x="18" y="138"/>
                  </a:moveTo>
                  <a:lnTo>
                    <a:pt x="18" y="69"/>
                  </a:lnTo>
                  <a:lnTo>
                    <a:pt x="18" y="0"/>
                  </a:lnTo>
                  <a:lnTo>
                    <a:pt x="18" y="138"/>
                  </a:lnTo>
                  <a:close/>
                  <a:moveTo>
                    <a:pt x="0" y="138"/>
                  </a:moveTo>
                  <a:lnTo>
                    <a:pt x="36" y="138"/>
                  </a:lnTo>
                  <a:lnTo>
                    <a:pt x="0" y="138"/>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55" name="Freeform 16"/>
            <p:cNvSpPr>
              <a:spLocks noEditPoints="1"/>
            </p:cNvSpPr>
            <p:nvPr/>
          </p:nvSpPr>
          <p:spPr bwMode="auto">
            <a:xfrm>
              <a:off x="6734412" y="5015332"/>
              <a:ext cx="54592" cy="245468"/>
            </a:xfrm>
            <a:custGeom>
              <a:avLst/>
              <a:gdLst/>
              <a:ahLst/>
              <a:cxnLst>
                <a:cxn ang="0">
                  <a:pos x="15" y="141"/>
                </a:cxn>
                <a:cxn ang="0">
                  <a:pos x="15" y="72"/>
                </a:cxn>
                <a:cxn ang="0">
                  <a:pos x="15" y="3"/>
                </a:cxn>
                <a:cxn ang="0">
                  <a:pos x="21" y="3"/>
                </a:cxn>
                <a:cxn ang="0">
                  <a:pos x="21" y="72"/>
                </a:cxn>
                <a:cxn ang="0">
                  <a:pos x="21" y="141"/>
                </a:cxn>
                <a:cxn ang="0">
                  <a:pos x="15" y="141"/>
                </a:cxn>
                <a:cxn ang="0">
                  <a:pos x="0" y="138"/>
                </a:cxn>
                <a:cxn ang="0">
                  <a:pos x="36" y="138"/>
                </a:cxn>
                <a:cxn ang="0">
                  <a:pos x="36" y="144"/>
                </a:cxn>
                <a:cxn ang="0">
                  <a:pos x="0" y="144"/>
                </a:cxn>
                <a:cxn ang="0">
                  <a:pos x="0" y="138"/>
                </a:cxn>
                <a:cxn ang="0">
                  <a:pos x="0" y="0"/>
                </a:cxn>
                <a:cxn ang="0">
                  <a:pos x="36" y="0"/>
                </a:cxn>
                <a:cxn ang="0">
                  <a:pos x="36" y="6"/>
                </a:cxn>
                <a:cxn ang="0">
                  <a:pos x="0" y="6"/>
                </a:cxn>
                <a:cxn ang="0">
                  <a:pos x="0" y="0"/>
                </a:cxn>
              </a:cxnLst>
              <a:rect l="0" t="0" r="r" b="b"/>
              <a:pathLst>
                <a:path w="36" h="144">
                  <a:moveTo>
                    <a:pt x="15" y="141"/>
                  </a:moveTo>
                  <a:lnTo>
                    <a:pt x="15" y="72"/>
                  </a:lnTo>
                  <a:lnTo>
                    <a:pt x="15" y="3"/>
                  </a:lnTo>
                  <a:lnTo>
                    <a:pt x="21" y="3"/>
                  </a:lnTo>
                  <a:lnTo>
                    <a:pt x="21" y="72"/>
                  </a:lnTo>
                  <a:lnTo>
                    <a:pt x="21" y="141"/>
                  </a:lnTo>
                  <a:lnTo>
                    <a:pt x="15" y="141"/>
                  </a:lnTo>
                  <a:close/>
                  <a:moveTo>
                    <a:pt x="0" y="138"/>
                  </a:moveTo>
                  <a:lnTo>
                    <a:pt x="36" y="138"/>
                  </a:lnTo>
                  <a:lnTo>
                    <a:pt x="36" y="144"/>
                  </a:lnTo>
                  <a:lnTo>
                    <a:pt x="0" y="144"/>
                  </a:lnTo>
                  <a:lnTo>
                    <a:pt x="0" y="138"/>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56" name="Freeform 17"/>
            <p:cNvSpPr>
              <a:spLocks noEditPoints="1"/>
            </p:cNvSpPr>
            <p:nvPr/>
          </p:nvSpPr>
          <p:spPr bwMode="auto">
            <a:xfrm>
              <a:off x="7435006" y="5112496"/>
              <a:ext cx="54592" cy="225012"/>
            </a:xfrm>
            <a:custGeom>
              <a:avLst/>
              <a:gdLst/>
              <a:ahLst/>
              <a:cxnLst>
                <a:cxn ang="0">
                  <a:pos x="18" y="132"/>
                </a:cxn>
                <a:cxn ang="0">
                  <a:pos x="18" y="66"/>
                </a:cxn>
                <a:cxn ang="0">
                  <a:pos x="18" y="0"/>
                </a:cxn>
                <a:cxn ang="0">
                  <a:pos x="18" y="132"/>
                </a:cxn>
                <a:cxn ang="0">
                  <a:pos x="0" y="132"/>
                </a:cxn>
                <a:cxn ang="0">
                  <a:pos x="36" y="132"/>
                </a:cxn>
                <a:cxn ang="0">
                  <a:pos x="0" y="132"/>
                </a:cxn>
                <a:cxn ang="0">
                  <a:pos x="0" y="0"/>
                </a:cxn>
                <a:cxn ang="0">
                  <a:pos x="36" y="0"/>
                </a:cxn>
                <a:cxn ang="0">
                  <a:pos x="0" y="0"/>
                </a:cxn>
              </a:cxnLst>
              <a:rect l="0" t="0" r="r" b="b"/>
              <a:pathLst>
                <a:path w="36" h="132">
                  <a:moveTo>
                    <a:pt x="18" y="132"/>
                  </a:moveTo>
                  <a:lnTo>
                    <a:pt x="18" y="66"/>
                  </a:lnTo>
                  <a:lnTo>
                    <a:pt x="18" y="0"/>
                  </a:lnTo>
                  <a:lnTo>
                    <a:pt x="18" y="132"/>
                  </a:lnTo>
                  <a:close/>
                  <a:moveTo>
                    <a:pt x="0" y="132"/>
                  </a:moveTo>
                  <a:lnTo>
                    <a:pt x="36" y="132"/>
                  </a:lnTo>
                  <a:lnTo>
                    <a:pt x="0" y="132"/>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57" name="Freeform 18"/>
            <p:cNvSpPr>
              <a:spLocks noEditPoints="1"/>
            </p:cNvSpPr>
            <p:nvPr/>
          </p:nvSpPr>
          <p:spPr bwMode="auto">
            <a:xfrm>
              <a:off x="7435006" y="5107382"/>
              <a:ext cx="54592" cy="235240"/>
            </a:xfrm>
            <a:custGeom>
              <a:avLst/>
              <a:gdLst/>
              <a:ahLst/>
              <a:cxnLst>
                <a:cxn ang="0">
                  <a:pos x="15" y="135"/>
                </a:cxn>
                <a:cxn ang="0">
                  <a:pos x="15" y="69"/>
                </a:cxn>
                <a:cxn ang="0">
                  <a:pos x="15" y="3"/>
                </a:cxn>
                <a:cxn ang="0">
                  <a:pos x="21" y="3"/>
                </a:cxn>
                <a:cxn ang="0">
                  <a:pos x="21" y="69"/>
                </a:cxn>
                <a:cxn ang="0">
                  <a:pos x="21" y="135"/>
                </a:cxn>
                <a:cxn ang="0">
                  <a:pos x="15" y="135"/>
                </a:cxn>
                <a:cxn ang="0">
                  <a:pos x="0" y="132"/>
                </a:cxn>
                <a:cxn ang="0">
                  <a:pos x="36" y="132"/>
                </a:cxn>
                <a:cxn ang="0">
                  <a:pos x="36" y="138"/>
                </a:cxn>
                <a:cxn ang="0">
                  <a:pos x="0" y="138"/>
                </a:cxn>
                <a:cxn ang="0">
                  <a:pos x="0" y="132"/>
                </a:cxn>
                <a:cxn ang="0">
                  <a:pos x="0" y="0"/>
                </a:cxn>
                <a:cxn ang="0">
                  <a:pos x="36" y="0"/>
                </a:cxn>
                <a:cxn ang="0">
                  <a:pos x="36" y="6"/>
                </a:cxn>
                <a:cxn ang="0">
                  <a:pos x="0" y="6"/>
                </a:cxn>
                <a:cxn ang="0">
                  <a:pos x="0" y="0"/>
                </a:cxn>
              </a:cxnLst>
              <a:rect l="0" t="0" r="r" b="b"/>
              <a:pathLst>
                <a:path w="36" h="138">
                  <a:moveTo>
                    <a:pt x="15" y="135"/>
                  </a:moveTo>
                  <a:lnTo>
                    <a:pt x="15" y="69"/>
                  </a:lnTo>
                  <a:lnTo>
                    <a:pt x="15" y="3"/>
                  </a:lnTo>
                  <a:lnTo>
                    <a:pt x="21" y="3"/>
                  </a:lnTo>
                  <a:lnTo>
                    <a:pt x="21" y="69"/>
                  </a:lnTo>
                  <a:lnTo>
                    <a:pt x="21" y="135"/>
                  </a:lnTo>
                  <a:lnTo>
                    <a:pt x="15" y="135"/>
                  </a:lnTo>
                  <a:close/>
                  <a:moveTo>
                    <a:pt x="0" y="132"/>
                  </a:moveTo>
                  <a:lnTo>
                    <a:pt x="36" y="132"/>
                  </a:lnTo>
                  <a:lnTo>
                    <a:pt x="36" y="138"/>
                  </a:lnTo>
                  <a:lnTo>
                    <a:pt x="0" y="138"/>
                  </a:lnTo>
                  <a:lnTo>
                    <a:pt x="0" y="132"/>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58" name="Freeform 19"/>
            <p:cNvSpPr>
              <a:spLocks noEditPoints="1"/>
            </p:cNvSpPr>
            <p:nvPr/>
          </p:nvSpPr>
          <p:spPr bwMode="auto">
            <a:xfrm>
              <a:off x="7889938" y="5051129"/>
              <a:ext cx="54592" cy="122734"/>
            </a:xfrm>
            <a:custGeom>
              <a:avLst/>
              <a:gdLst/>
              <a:ahLst/>
              <a:cxnLst>
                <a:cxn ang="0">
                  <a:pos x="18" y="72"/>
                </a:cxn>
                <a:cxn ang="0">
                  <a:pos x="18" y="36"/>
                </a:cxn>
                <a:cxn ang="0">
                  <a:pos x="18" y="0"/>
                </a:cxn>
                <a:cxn ang="0">
                  <a:pos x="18" y="72"/>
                </a:cxn>
                <a:cxn ang="0">
                  <a:pos x="0" y="72"/>
                </a:cxn>
                <a:cxn ang="0">
                  <a:pos x="36" y="72"/>
                </a:cxn>
                <a:cxn ang="0">
                  <a:pos x="0" y="72"/>
                </a:cxn>
                <a:cxn ang="0">
                  <a:pos x="0" y="0"/>
                </a:cxn>
                <a:cxn ang="0">
                  <a:pos x="36" y="0"/>
                </a:cxn>
                <a:cxn ang="0">
                  <a:pos x="0" y="0"/>
                </a:cxn>
              </a:cxnLst>
              <a:rect l="0" t="0" r="r" b="b"/>
              <a:pathLst>
                <a:path w="36" h="72">
                  <a:moveTo>
                    <a:pt x="18" y="72"/>
                  </a:moveTo>
                  <a:lnTo>
                    <a:pt x="18" y="36"/>
                  </a:lnTo>
                  <a:lnTo>
                    <a:pt x="18" y="0"/>
                  </a:lnTo>
                  <a:lnTo>
                    <a:pt x="18" y="72"/>
                  </a:lnTo>
                  <a:close/>
                  <a:moveTo>
                    <a:pt x="0" y="72"/>
                  </a:moveTo>
                  <a:lnTo>
                    <a:pt x="36" y="72"/>
                  </a:lnTo>
                  <a:lnTo>
                    <a:pt x="0" y="72"/>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59" name="Freeform 20"/>
            <p:cNvSpPr>
              <a:spLocks noEditPoints="1"/>
            </p:cNvSpPr>
            <p:nvPr/>
          </p:nvSpPr>
          <p:spPr bwMode="auto">
            <a:xfrm>
              <a:off x="7889938" y="5046015"/>
              <a:ext cx="54592" cy="132962"/>
            </a:xfrm>
            <a:custGeom>
              <a:avLst/>
              <a:gdLst/>
              <a:ahLst/>
              <a:cxnLst>
                <a:cxn ang="0">
                  <a:pos x="15" y="75"/>
                </a:cxn>
                <a:cxn ang="0">
                  <a:pos x="15" y="39"/>
                </a:cxn>
                <a:cxn ang="0">
                  <a:pos x="15" y="3"/>
                </a:cxn>
                <a:cxn ang="0">
                  <a:pos x="21" y="3"/>
                </a:cxn>
                <a:cxn ang="0">
                  <a:pos x="21" y="39"/>
                </a:cxn>
                <a:cxn ang="0">
                  <a:pos x="21" y="75"/>
                </a:cxn>
                <a:cxn ang="0">
                  <a:pos x="15" y="75"/>
                </a:cxn>
                <a:cxn ang="0">
                  <a:pos x="0" y="72"/>
                </a:cxn>
                <a:cxn ang="0">
                  <a:pos x="36" y="72"/>
                </a:cxn>
                <a:cxn ang="0">
                  <a:pos x="36" y="78"/>
                </a:cxn>
                <a:cxn ang="0">
                  <a:pos x="0" y="78"/>
                </a:cxn>
                <a:cxn ang="0">
                  <a:pos x="0" y="72"/>
                </a:cxn>
                <a:cxn ang="0">
                  <a:pos x="0" y="0"/>
                </a:cxn>
                <a:cxn ang="0">
                  <a:pos x="36" y="0"/>
                </a:cxn>
                <a:cxn ang="0">
                  <a:pos x="36" y="6"/>
                </a:cxn>
                <a:cxn ang="0">
                  <a:pos x="0" y="6"/>
                </a:cxn>
                <a:cxn ang="0">
                  <a:pos x="0" y="0"/>
                </a:cxn>
              </a:cxnLst>
              <a:rect l="0" t="0" r="r" b="b"/>
              <a:pathLst>
                <a:path w="36" h="78">
                  <a:moveTo>
                    <a:pt x="15" y="75"/>
                  </a:moveTo>
                  <a:lnTo>
                    <a:pt x="15" y="39"/>
                  </a:lnTo>
                  <a:lnTo>
                    <a:pt x="15" y="3"/>
                  </a:lnTo>
                  <a:lnTo>
                    <a:pt x="21" y="3"/>
                  </a:lnTo>
                  <a:lnTo>
                    <a:pt x="21" y="39"/>
                  </a:lnTo>
                  <a:lnTo>
                    <a:pt x="21" y="75"/>
                  </a:lnTo>
                  <a:lnTo>
                    <a:pt x="15" y="75"/>
                  </a:lnTo>
                  <a:close/>
                  <a:moveTo>
                    <a:pt x="0" y="72"/>
                  </a:moveTo>
                  <a:lnTo>
                    <a:pt x="36" y="72"/>
                  </a:lnTo>
                  <a:lnTo>
                    <a:pt x="36" y="78"/>
                  </a:lnTo>
                  <a:lnTo>
                    <a:pt x="0" y="78"/>
                  </a:lnTo>
                  <a:lnTo>
                    <a:pt x="0" y="72"/>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60" name="Freeform 21"/>
            <p:cNvSpPr>
              <a:spLocks noEditPoints="1"/>
            </p:cNvSpPr>
            <p:nvPr/>
          </p:nvSpPr>
          <p:spPr bwMode="auto">
            <a:xfrm>
              <a:off x="8071910" y="5020445"/>
              <a:ext cx="54592" cy="276151"/>
            </a:xfrm>
            <a:custGeom>
              <a:avLst/>
              <a:gdLst/>
              <a:ahLst/>
              <a:cxnLst>
                <a:cxn ang="0">
                  <a:pos x="18" y="162"/>
                </a:cxn>
                <a:cxn ang="0">
                  <a:pos x="18" y="81"/>
                </a:cxn>
                <a:cxn ang="0">
                  <a:pos x="18" y="0"/>
                </a:cxn>
                <a:cxn ang="0">
                  <a:pos x="18" y="162"/>
                </a:cxn>
                <a:cxn ang="0">
                  <a:pos x="0" y="162"/>
                </a:cxn>
                <a:cxn ang="0">
                  <a:pos x="36" y="162"/>
                </a:cxn>
                <a:cxn ang="0">
                  <a:pos x="0" y="162"/>
                </a:cxn>
                <a:cxn ang="0">
                  <a:pos x="0" y="0"/>
                </a:cxn>
                <a:cxn ang="0">
                  <a:pos x="36" y="0"/>
                </a:cxn>
                <a:cxn ang="0">
                  <a:pos x="0" y="0"/>
                </a:cxn>
              </a:cxnLst>
              <a:rect l="0" t="0" r="r" b="b"/>
              <a:pathLst>
                <a:path w="36" h="162">
                  <a:moveTo>
                    <a:pt x="18" y="162"/>
                  </a:moveTo>
                  <a:lnTo>
                    <a:pt x="18" y="81"/>
                  </a:lnTo>
                  <a:lnTo>
                    <a:pt x="18" y="0"/>
                  </a:lnTo>
                  <a:lnTo>
                    <a:pt x="18" y="162"/>
                  </a:lnTo>
                  <a:close/>
                  <a:moveTo>
                    <a:pt x="0" y="162"/>
                  </a:moveTo>
                  <a:lnTo>
                    <a:pt x="36" y="162"/>
                  </a:lnTo>
                  <a:lnTo>
                    <a:pt x="0" y="162"/>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61" name="Freeform 22"/>
            <p:cNvSpPr>
              <a:spLocks noEditPoints="1"/>
            </p:cNvSpPr>
            <p:nvPr/>
          </p:nvSpPr>
          <p:spPr bwMode="auto">
            <a:xfrm>
              <a:off x="8071910" y="5015332"/>
              <a:ext cx="54592" cy="286379"/>
            </a:xfrm>
            <a:custGeom>
              <a:avLst/>
              <a:gdLst/>
              <a:ahLst/>
              <a:cxnLst>
                <a:cxn ang="0">
                  <a:pos x="15" y="165"/>
                </a:cxn>
                <a:cxn ang="0">
                  <a:pos x="15" y="84"/>
                </a:cxn>
                <a:cxn ang="0">
                  <a:pos x="15" y="3"/>
                </a:cxn>
                <a:cxn ang="0">
                  <a:pos x="21" y="3"/>
                </a:cxn>
                <a:cxn ang="0">
                  <a:pos x="21" y="84"/>
                </a:cxn>
                <a:cxn ang="0">
                  <a:pos x="21" y="165"/>
                </a:cxn>
                <a:cxn ang="0">
                  <a:pos x="15" y="165"/>
                </a:cxn>
                <a:cxn ang="0">
                  <a:pos x="0" y="162"/>
                </a:cxn>
                <a:cxn ang="0">
                  <a:pos x="36" y="162"/>
                </a:cxn>
                <a:cxn ang="0">
                  <a:pos x="36" y="168"/>
                </a:cxn>
                <a:cxn ang="0">
                  <a:pos x="0" y="168"/>
                </a:cxn>
                <a:cxn ang="0">
                  <a:pos x="0" y="162"/>
                </a:cxn>
                <a:cxn ang="0">
                  <a:pos x="0" y="0"/>
                </a:cxn>
                <a:cxn ang="0">
                  <a:pos x="36" y="0"/>
                </a:cxn>
                <a:cxn ang="0">
                  <a:pos x="36" y="6"/>
                </a:cxn>
                <a:cxn ang="0">
                  <a:pos x="0" y="6"/>
                </a:cxn>
                <a:cxn ang="0">
                  <a:pos x="0" y="0"/>
                </a:cxn>
              </a:cxnLst>
              <a:rect l="0" t="0" r="r" b="b"/>
              <a:pathLst>
                <a:path w="36" h="168">
                  <a:moveTo>
                    <a:pt x="15" y="165"/>
                  </a:moveTo>
                  <a:lnTo>
                    <a:pt x="15" y="84"/>
                  </a:lnTo>
                  <a:lnTo>
                    <a:pt x="15" y="3"/>
                  </a:lnTo>
                  <a:lnTo>
                    <a:pt x="21" y="3"/>
                  </a:lnTo>
                  <a:lnTo>
                    <a:pt x="21" y="84"/>
                  </a:lnTo>
                  <a:lnTo>
                    <a:pt x="21" y="165"/>
                  </a:lnTo>
                  <a:lnTo>
                    <a:pt x="15" y="165"/>
                  </a:lnTo>
                  <a:close/>
                  <a:moveTo>
                    <a:pt x="0" y="162"/>
                  </a:moveTo>
                  <a:lnTo>
                    <a:pt x="36" y="162"/>
                  </a:lnTo>
                  <a:lnTo>
                    <a:pt x="36" y="168"/>
                  </a:lnTo>
                  <a:lnTo>
                    <a:pt x="0" y="168"/>
                  </a:lnTo>
                  <a:lnTo>
                    <a:pt x="0" y="162"/>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62" name="Freeform 23"/>
            <p:cNvSpPr>
              <a:spLocks noEditPoints="1"/>
            </p:cNvSpPr>
            <p:nvPr/>
          </p:nvSpPr>
          <p:spPr bwMode="auto">
            <a:xfrm>
              <a:off x="8153798" y="5255685"/>
              <a:ext cx="54592" cy="112506"/>
            </a:xfrm>
            <a:custGeom>
              <a:avLst/>
              <a:gdLst/>
              <a:ahLst/>
              <a:cxnLst>
                <a:cxn ang="0">
                  <a:pos x="18" y="66"/>
                </a:cxn>
                <a:cxn ang="0">
                  <a:pos x="18" y="33"/>
                </a:cxn>
                <a:cxn ang="0">
                  <a:pos x="18" y="0"/>
                </a:cxn>
                <a:cxn ang="0">
                  <a:pos x="18" y="66"/>
                </a:cxn>
                <a:cxn ang="0">
                  <a:pos x="0" y="66"/>
                </a:cxn>
                <a:cxn ang="0">
                  <a:pos x="36" y="66"/>
                </a:cxn>
                <a:cxn ang="0">
                  <a:pos x="0" y="66"/>
                </a:cxn>
                <a:cxn ang="0">
                  <a:pos x="0" y="0"/>
                </a:cxn>
                <a:cxn ang="0">
                  <a:pos x="36" y="0"/>
                </a:cxn>
                <a:cxn ang="0">
                  <a:pos x="0" y="0"/>
                </a:cxn>
              </a:cxnLst>
              <a:rect l="0" t="0" r="r" b="b"/>
              <a:pathLst>
                <a:path w="36" h="66">
                  <a:moveTo>
                    <a:pt x="18" y="66"/>
                  </a:moveTo>
                  <a:lnTo>
                    <a:pt x="18" y="33"/>
                  </a:lnTo>
                  <a:lnTo>
                    <a:pt x="18" y="0"/>
                  </a:lnTo>
                  <a:lnTo>
                    <a:pt x="18" y="66"/>
                  </a:lnTo>
                  <a:close/>
                  <a:moveTo>
                    <a:pt x="0" y="66"/>
                  </a:moveTo>
                  <a:lnTo>
                    <a:pt x="36" y="66"/>
                  </a:lnTo>
                  <a:lnTo>
                    <a:pt x="0" y="66"/>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63" name="Freeform 24"/>
            <p:cNvSpPr>
              <a:spLocks noEditPoints="1"/>
            </p:cNvSpPr>
            <p:nvPr/>
          </p:nvSpPr>
          <p:spPr bwMode="auto">
            <a:xfrm>
              <a:off x="8153798" y="5250572"/>
              <a:ext cx="54592" cy="122734"/>
            </a:xfrm>
            <a:custGeom>
              <a:avLst/>
              <a:gdLst/>
              <a:ahLst/>
              <a:cxnLst>
                <a:cxn ang="0">
                  <a:pos x="15" y="69"/>
                </a:cxn>
                <a:cxn ang="0">
                  <a:pos x="15" y="36"/>
                </a:cxn>
                <a:cxn ang="0">
                  <a:pos x="15" y="3"/>
                </a:cxn>
                <a:cxn ang="0">
                  <a:pos x="21" y="3"/>
                </a:cxn>
                <a:cxn ang="0">
                  <a:pos x="21" y="36"/>
                </a:cxn>
                <a:cxn ang="0">
                  <a:pos x="21" y="69"/>
                </a:cxn>
                <a:cxn ang="0">
                  <a:pos x="15" y="69"/>
                </a:cxn>
                <a:cxn ang="0">
                  <a:pos x="0" y="66"/>
                </a:cxn>
                <a:cxn ang="0">
                  <a:pos x="36" y="66"/>
                </a:cxn>
                <a:cxn ang="0">
                  <a:pos x="36" y="72"/>
                </a:cxn>
                <a:cxn ang="0">
                  <a:pos x="0" y="72"/>
                </a:cxn>
                <a:cxn ang="0">
                  <a:pos x="0" y="66"/>
                </a:cxn>
                <a:cxn ang="0">
                  <a:pos x="0" y="0"/>
                </a:cxn>
                <a:cxn ang="0">
                  <a:pos x="36" y="0"/>
                </a:cxn>
                <a:cxn ang="0">
                  <a:pos x="36" y="6"/>
                </a:cxn>
                <a:cxn ang="0">
                  <a:pos x="0" y="6"/>
                </a:cxn>
                <a:cxn ang="0">
                  <a:pos x="0" y="0"/>
                </a:cxn>
              </a:cxnLst>
              <a:rect l="0" t="0" r="r" b="b"/>
              <a:pathLst>
                <a:path w="36" h="72">
                  <a:moveTo>
                    <a:pt x="15" y="69"/>
                  </a:moveTo>
                  <a:lnTo>
                    <a:pt x="15" y="36"/>
                  </a:lnTo>
                  <a:lnTo>
                    <a:pt x="15" y="3"/>
                  </a:lnTo>
                  <a:lnTo>
                    <a:pt x="21" y="3"/>
                  </a:lnTo>
                  <a:lnTo>
                    <a:pt x="21" y="36"/>
                  </a:lnTo>
                  <a:lnTo>
                    <a:pt x="21" y="69"/>
                  </a:lnTo>
                  <a:lnTo>
                    <a:pt x="15" y="69"/>
                  </a:lnTo>
                  <a:close/>
                  <a:moveTo>
                    <a:pt x="0" y="66"/>
                  </a:moveTo>
                  <a:lnTo>
                    <a:pt x="36" y="66"/>
                  </a:lnTo>
                  <a:lnTo>
                    <a:pt x="36" y="72"/>
                  </a:lnTo>
                  <a:lnTo>
                    <a:pt x="0" y="72"/>
                  </a:lnTo>
                  <a:lnTo>
                    <a:pt x="0" y="66"/>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64" name="Freeform 25"/>
            <p:cNvSpPr>
              <a:spLocks noEditPoints="1"/>
            </p:cNvSpPr>
            <p:nvPr/>
          </p:nvSpPr>
          <p:spPr bwMode="auto">
            <a:xfrm>
              <a:off x="8253883" y="5245457"/>
              <a:ext cx="54592" cy="71595"/>
            </a:xfrm>
            <a:custGeom>
              <a:avLst/>
              <a:gdLst/>
              <a:ahLst/>
              <a:cxnLst>
                <a:cxn ang="0">
                  <a:pos x="18" y="42"/>
                </a:cxn>
                <a:cxn ang="0">
                  <a:pos x="18" y="21"/>
                </a:cxn>
                <a:cxn ang="0">
                  <a:pos x="18" y="0"/>
                </a:cxn>
                <a:cxn ang="0">
                  <a:pos x="18" y="42"/>
                </a:cxn>
                <a:cxn ang="0">
                  <a:pos x="0" y="42"/>
                </a:cxn>
                <a:cxn ang="0">
                  <a:pos x="36" y="42"/>
                </a:cxn>
                <a:cxn ang="0">
                  <a:pos x="0" y="42"/>
                </a:cxn>
                <a:cxn ang="0">
                  <a:pos x="0" y="0"/>
                </a:cxn>
                <a:cxn ang="0">
                  <a:pos x="36" y="0"/>
                </a:cxn>
                <a:cxn ang="0">
                  <a:pos x="0" y="0"/>
                </a:cxn>
              </a:cxnLst>
              <a:rect l="0" t="0" r="r" b="b"/>
              <a:pathLst>
                <a:path w="36" h="42">
                  <a:moveTo>
                    <a:pt x="18" y="42"/>
                  </a:moveTo>
                  <a:lnTo>
                    <a:pt x="18" y="21"/>
                  </a:lnTo>
                  <a:lnTo>
                    <a:pt x="18" y="0"/>
                  </a:lnTo>
                  <a:lnTo>
                    <a:pt x="18" y="42"/>
                  </a:lnTo>
                  <a:close/>
                  <a:moveTo>
                    <a:pt x="0" y="42"/>
                  </a:moveTo>
                  <a:lnTo>
                    <a:pt x="36" y="42"/>
                  </a:lnTo>
                  <a:lnTo>
                    <a:pt x="0" y="42"/>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65" name="Freeform 26"/>
            <p:cNvSpPr>
              <a:spLocks noEditPoints="1"/>
            </p:cNvSpPr>
            <p:nvPr/>
          </p:nvSpPr>
          <p:spPr bwMode="auto">
            <a:xfrm>
              <a:off x="8253883" y="5240344"/>
              <a:ext cx="54592" cy="81823"/>
            </a:xfrm>
            <a:custGeom>
              <a:avLst/>
              <a:gdLst/>
              <a:ahLst/>
              <a:cxnLst>
                <a:cxn ang="0">
                  <a:pos x="15" y="45"/>
                </a:cxn>
                <a:cxn ang="0">
                  <a:pos x="15" y="24"/>
                </a:cxn>
                <a:cxn ang="0">
                  <a:pos x="15" y="3"/>
                </a:cxn>
                <a:cxn ang="0">
                  <a:pos x="21" y="3"/>
                </a:cxn>
                <a:cxn ang="0">
                  <a:pos x="21" y="24"/>
                </a:cxn>
                <a:cxn ang="0">
                  <a:pos x="21" y="45"/>
                </a:cxn>
                <a:cxn ang="0">
                  <a:pos x="15" y="45"/>
                </a:cxn>
                <a:cxn ang="0">
                  <a:pos x="0" y="42"/>
                </a:cxn>
                <a:cxn ang="0">
                  <a:pos x="36" y="42"/>
                </a:cxn>
                <a:cxn ang="0">
                  <a:pos x="36" y="48"/>
                </a:cxn>
                <a:cxn ang="0">
                  <a:pos x="0" y="48"/>
                </a:cxn>
                <a:cxn ang="0">
                  <a:pos x="0" y="42"/>
                </a:cxn>
                <a:cxn ang="0">
                  <a:pos x="0" y="0"/>
                </a:cxn>
                <a:cxn ang="0">
                  <a:pos x="36" y="0"/>
                </a:cxn>
                <a:cxn ang="0">
                  <a:pos x="36" y="6"/>
                </a:cxn>
                <a:cxn ang="0">
                  <a:pos x="0" y="6"/>
                </a:cxn>
                <a:cxn ang="0">
                  <a:pos x="0" y="0"/>
                </a:cxn>
              </a:cxnLst>
              <a:rect l="0" t="0" r="r" b="b"/>
              <a:pathLst>
                <a:path w="36" h="48">
                  <a:moveTo>
                    <a:pt x="15" y="45"/>
                  </a:moveTo>
                  <a:lnTo>
                    <a:pt x="15" y="24"/>
                  </a:lnTo>
                  <a:lnTo>
                    <a:pt x="15" y="3"/>
                  </a:lnTo>
                  <a:lnTo>
                    <a:pt x="21" y="3"/>
                  </a:lnTo>
                  <a:lnTo>
                    <a:pt x="21" y="24"/>
                  </a:lnTo>
                  <a:lnTo>
                    <a:pt x="21" y="45"/>
                  </a:lnTo>
                  <a:lnTo>
                    <a:pt x="15" y="45"/>
                  </a:lnTo>
                  <a:close/>
                  <a:moveTo>
                    <a:pt x="0" y="42"/>
                  </a:moveTo>
                  <a:lnTo>
                    <a:pt x="36" y="42"/>
                  </a:lnTo>
                  <a:lnTo>
                    <a:pt x="36" y="48"/>
                  </a:lnTo>
                  <a:lnTo>
                    <a:pt x="0" y="48"/>
                  </a:lnTo>
                  <a:lnTo>
                    <a:pt x="0" y="42"/>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66" name="Freeform 27"/>
            <p:cNvSpPr>
              <a:spLocks/>
            </p:cNvSpPr>
            <p:nvPr/>
          </p:nvSpPr>
          <p:spPr bwMode="auto">
            <a:xfrm>
              <a:off x="5665324" y="5105677"/>
              <a:ext cx="2621921" cy="214784"/>
            </a:xfrm>
            <a:custGeom>
              <a:avLst/>
              <a:gdLst/>
              <a:ahLst/>
              <a:cxnLst>
                <a:cxn ang="0">
                  <a:pos x="251" y="284"/>
                </a:cxn>
                <a:cxn ang="0">
                  <a:pos x="1007" y="158"/>
                </a:cxn>
                <a:cxn ang="0">
                  <a:pos x="1491" y="85"/>
                </a:cxn>
                <a:cxn ang="0">
                  <a:pos x="1923" y="44"/>
                </a:cxn>
                <a:cxn ang="0">
                  <a:pos x="2292" y="56"/>
                </a:cxn>
                <a:cxn ang="0">
                  <a:pos x="2614" y="106"/>
                </a:cxn>
                <a:cxn ang="0">
                  <a:pos x="2901" y="158"/>
                </a:cxn>
                <a:cxn ang="0">
                  <a:pos x="3162" y="178"/>
                </a:cxn>
                <a:cxn ang="0">
                  <a:pos x="3402" y="151"/>
                </a:cxn>
                <a:cxn ang="0">
                  <a:pos x="3617" y="95"/>
                </a:cxn>
                <a:cxn ang="0">
                  <a:pos x="3804" y="37"/>
                </a:cxn>
                <a:cxn ang="0">
                  <a:pos x="3960" y="4"/>
                </a:cxn>
                <a:cxn ang="0">
                  <a:pos x="4068" y="2"/>
                </a:cxn>
                <a:cxn ang="0">
                  <a:pos x="4152" y="20"/>
                </a:cxn>
                <a:cxn ang="0">
                  <a:pos x="4219" y="47"/>
                </a:cxn>
                <a:cxn ang="0">
                  <a:pos x="4275" y="81"/>
                </a:cxn>
                <a:cxn ang="0">
                  <a:pos x="4303" y="104"/>
                </a:cxn>
                <a:cxn ang="0">
                  <a:pos x="4326" y="136"/>
                </a:cxn>
                <a:cxn ang="0">
                  <a:pos x="4364" y="207"/>
                </a:cxn>
                <a:cxn ang="0">
                  <a:pos x="4396" y="272"/>
                </a:cxn>
                <a:cxn ang="0">
                  <a:pos x="4413" y="296"/>
                </a:cxn>
                <a:cxn ang="0">
                  <a:pos x="4429" y="311"/>
                </a:cxn>
                <a:cxn ang="0">
                  <a:pos x="4448" y="317"/>
                </a:cxn>
                <a:cxn ang="0">
                  <a:pos x="4466" y="319"/>
                </a:cxn>
                <a:cxn ang="0">
                  <a:pos x="4509" y="305"/>
                </a:cxn>
                <a:cxn ang="0">
                  <a:pos x="4597" y="265"/>
                </a:cxn>
                <a:cxn ang="0">
                  <a:pos x="4603" y="280"/>
                </a:cxn>
                <a:cxn ang="0">
                  <a:pos x="4516" y="320"/>
                </a:cxn>
                <a:cxn ang="0">
                  <a:pos x="4471" y="334"/>
                </a:cxn>
                <a:cxn ang="0">
                  <a:pos x="4447" y="333"/>
                </a:cxn>
                <a:cxn ang="0">
                  <a:pos x="4424" y="326"/>
                </a:cxn>
                <a:cxn ang="0">
                  <a:pos x="4402" y="307"/>
                </a:cxn>
                <a:cxn ang="0">
                  <a:pos x="4383" y="281"/>
                </a:cxn>
                <a:cxn ang="0">
                  <a:pos x="4349" y="214"/>
                </a:cxn>
                <a:cxn ang="0">
                  <a:pos x="4313" y="145"/>
                </a:cxn>
                <a:cxn ang="0">
                  <a:pos x="4292" y="117"/>
                </a:cxn>
                <a:cxn ang="0">
                  <a:pos x="4266" y="94"/>
                </a:cxn>
                <a:cxn ang="0">
                  <a:pos x="4213" y="62"/>
                </a:cxn>
                <a:cxn ang="0">
                  <a:pos x="4149" y="35"/>
                </a:cxn>
                <a:cxn ang="0">
                  <a:pos x="4067" y="18"/>
                </a:cxn>
                <a:cxn ang="0">
                  <a:pos x="3963" y="19"/>
                </a:cxn>
                <a:cxn ang="0">
                  <a:pos x="3809" y="52"/>
                </a:cxn>
                <a:cxn ang="0">
                  <a:pos x="3622" y="110"/>
                </a:cxn>
                <a:cxn ang="0">
                  <a:pos x="3405" y="166"/>
                </a:cxn>
                <a:cxn ang="0">
                  <a:pos x="3161" y="194"/>
                </a:cxn>
                <a:cxn ang="0">
                  <a:pos x="2898" y="173"/>
                </a:cxn>
                <a:cxn ang="0">
                  <a:pos x="2611" y="121"/>
                </a:cxn>
                <a:cxn ang="0">
                  <a:pos x="2291" y="72"/>
                </a:cxn>
                <a:cxn ang="0">
                  <a:pos x="1924" y="60"/>
                </a:cxn>
                <a:cxn ang="0">
                  <a:pos x="1494" y="100"/>
                </a:cxn>
                <a:cxn ang="0">
                  <a:pos x="1010" y="173"/>
                </a:cxn>
                <a:cxn ang="0">
                  <a:pos x="254" y="299"/>
                </a:cxn>
                <a:cxn ang="0">
                  <a:pos x="1" y="330"/>
                </a:cxn>
              </a:cxnLst>
              <a:rect l="0" t="0" r="r" b="b"/>
              <a:pathLst>
                <a:path w="4610" h="337">
                  <a:moveTo>
                    <a:pt x="7" y="321"/>
                  </a:moveTo>
                  <a:lnTo>
                    <a:pt x="251" y="284"/>
                  </a:lnTo>
                  <a:lnTo>
                    <a:pt x="502" y="242"/>
                  </a:lnTo>
                  <a:lnTo>
                    <a:pt x="1007" y="158"/>
                  </a:lnTo>
                  <a:lnTo>
                    <a:pt x="1254" y="119"/>
                  </a:lnTo>
                  <a:lnTo>
                    <a:pt x="1491" y="85"/>
                  </a:lnTo>
                  <a:lnTo>
                    <a:pt x="1716" y="60"/>
                  </a:lnTo>
                  <a:lnTo>
                    <a:pt x="1923" y="44"/>
                  </a:lnTo>
                  <a:lnTo>
                    <a:pt x="2113" y="43"/>
                  </a:lnTo>
                  <a:lnTo>
                    <a:pt x="2292" y="56"/>
                  </a:lnTo>
                  <a:lnTo>
                    <a:pt x="2458" y="79"/>
                  </a:lnTo>
                  <a:lnTo>
                    <a:pt x="2614" y="106"/>
                  </a:lnTo>
                  <a:lnTo>
                    <a:pt x="2761" y="133"/>
                  </a:lnTo>
                  <a:lnTo>
                    <a:pt x="2901" y="158"/>
                  </a:lnTo>
                  <a:lnTo>
                    <a:pt x="3033" y="174"/>
                  </a:lnTo>
                  <a:lnTo>
                    <a:pt x="3162" y="178"/>
                  </a:lnTo>
                  <a:lnTo>
                    <a:pt x="3285" y="169"/>
                  </a:lnTo>
                  <a:lnTo>
                    <a:pt x="3402" y="151"/>
                  </a:lnTo>
                  <a:lnTo>
                    <a:pt x="3514" y="125"/>
                  </a:lnTo>
                  <a:lnTo>
                    <a:pt x="3617" y="95"/>
                  </a:lnTo>
                  <a:lnTo>
                    <a:pt x="3714" y="65"/>
                  </a:lnTo>
                  <a:lnTo>
                    <a:pt x="3804" y="37"/>
                  </a:lnTo>
                  <a:lnTo>
                    <a:pt x="3885" y="16"/>
                  </a:lnTo>
                  <a:lnTo>
                    <a:pt x="3960" y="4"/>
                  </a:lnTo>
                  <a:lnTo>
                    <a:pt x="4017" y="0"/>
                  </a:lnTo>
                  <a:lnTo>
                    <a:pt x="4068" y="2"/>
                  </a:lnTo>
                  <a:cubicBezTo>
                    <a:pt x="4068" y="2"/>
                    <a:pt x="4069" y="3"/>
                    <a:pt x="4069" y="3"/>
                  </a:cubicBezTo>
                  <a:lnTo>
                    <a:pt x="4152" y="20"/>
                  </a:lnTo>
                  <a:cubicBezTo>
                    <a:pt x="4153" y="20"/>
                    <a:pt x="4153" y="20"/>
                    <a:pt x="4153" y="20"/>
                  </a:cubicBezTo>
                  <a:lnTo>
                    <a:pt x="4219" y="47"/>
                  </a:lnTo>
                  <a:cubicBezTo>
                    <a:pt x="4220" y="47"/>
                    <a:pt x="4220" y="47"/>
                    <a:pt x="4221" y="48"/>
                  </a:cubicBezTo>
                  <a:lnTo>
                    <a:pt x="4275" y="81"/>
                  </a:lnTo>
                  <a:cubicBezTo>
                    <a:pt x="4275" y="81"/>
                    <a:pt x="4275" y="81"/>
                    <a:pt x="4276" y="81"/>
                  </a:cubicBezTo>
                  <a:lnTo>
                    <a:pt x="4303" y="104"/>
                  </a:lnTo>
                  <a:cubicBezTo>
                    <a:pt x="4303" y="105"/>
                    <a:pt x="4304" y="105"/>
                    <a:pt x="4304" y="106"/>
                  </a:cubicBezTo>
                  <a:lnTo>
                    <a:pt x="4326" y="136"/>
                  </a:lnTo>
                  <a:cubicBezTo>
                    <a:pt x="4326" y="136"/>
                    <a:pt x="4326" y="136"/>
                    <a:pt x="4327" y="137"/>
                  </a:cubicBezTo>
                  <a:lnTo>
                    <a:pt x="4364" y="207"/>
                  </a:lnTo>
                  <a:lnTo>
                    <a:pt x="4397" y="273"/>
                  </a:lnTo>
                  <a:lnTo>
                    <a:pt x="4396" y="272"/>
                  </a:lnTo>
                  <a:lnTo>
                    <a:pt x="4414" y="297"/>
                  </a:lnTo>
                  <a:lnTo>
                    <a:pt x="4413" y="296"/>
                  </a:lnTo>
                  <a:lnTo>
                    <a:pt x="4432" y="313"/>
                  </a:lnTo>
                  <a:lnTo>
                    <a:pt x="4429" y="311"/>
                  </a:lnTo>
                  <a:lnTo>
                    <a:pt x="4450" y="318"/>
                  </a:lnTo>
                  <a:lnTo>
                    <a:pt x="4448" y="317"/>
                  </a:lnTo>
                  <a:lnTo>
                    <a:pt x="4469" y="318"/>
                  </a:lnTo>
                  <a:lnTo>
                    <a:pt x="4466" y="319"/>
                  </a:lnTo>
                  <a:lnTo>
                    <a:pt x="4510" y="305"/>
                  </a:lnTo>
                  <a:lnTo>
                    <a:pt x="4509" y="305"/>
                  </a:lnTo>
                  <a:lnTo>
                    <a:pt x="4553" y="283"/>
                  </a:lnTo>
                  <a:lnTo>
                    <a:pt x="4597" y="265"/>
                  </a:lnTo>
                  <a:cubicBezTo>
                    <a:pt x="4602" y="263"/>
                    <a:pt x="4606" y="265"/>
                    <a:pt x="4608" y="269"/>
                  </a:cubicBezTo>
                  <a:cubicBezTo>
                    <a:pt x="4610" y="274"/>
                    <a:pt x="4608" y="278"/>
                    <a:pt x="4603" y="280"/>
                  </a:cubicBezTo>
                  <a:lnTo>
                    <a:pt x="4560" y="298"/>
                  </a:lnTo>
                  <a:lnTo>
                    <a:pt x="4516" y="320"/>
                  </a:lnTo>
                  <a:cubicBezTo>
                    <a:pt x="4516" y="320"/>
                    <a:pt x="4515" y="320"/>
                    <a:pt x="4515" y="320"/>
                  </a:cubicBezTo>
                  <a:lnTo>
                    <a:pt x="4471" y="334"/>
                  </a:lnTo>
                  <a:cubicBezTo>
                    <a:pt x="4470" y="334"/>
                    <a:pt x="4469" y="335"/>
                    <a:pt x="4468" y="334"/>
                  </a:cubicBezTo>
                  <a:lnTo>
                    <a:pt x="4447" y="333"/>
                  </a:lnTo>
                  <a:cubicBezTo>
                    <a:pt x="4446" y="333"/>
                    <a:pt x="4446" y="333"/>
                    <a:pt x="4445" y="333"/>
                  </a:cubicBezTo>
                  <a:lnTo>
                    <a:pt x="4424" y="326"/>
                  </a:lnTo>
                  <a:cubicBezTo>
                    <a:pt x="4423" y="326"/>
                    <a:pt x="4422" y="325"/>
                    <a:pt x="4421" y="324"/>
                  </a:cubicBezTo>
                  <a:lnTo>
                    <a:pt x="4402" y="307"/>
                  </a:lnTo>
                  <a:cubicBezTo>
                    <a:pt x="4402" y="307"/>
                    <a:pt x="4401" y="307"/>
                    <a:pt x="4401" y="306"/>
                  </a:cubicBezTo>
                  <a:lnTo>
                    <a:pt x="4383" y="281"/>
                  </a:lnTo>
                  <a:cubicBezTo>
                    <a:pt x="4383" y="281"/>
                    <a:pt x="4383" y="280"/>
                    <a:pt x="4382" y="280"/>
                  </a:cubicBezTo>
                  <a:lnTo>
                    <a:pt x="4349" y="214"/>
                  </a:lnTo>
                  <a:lnTo>
                    <a:pt x="4312" y="144"/>
                  </a:lnTo>
                  <a:lnTo>
                    <a:pt x="4313" y="145"/>
                  </a:lnTo>
                  <a:lnTo>
                    <a:pt x="4291" y="115"/>
                  </a:lnTo>
                  <a:lnTo>
                    <a:pt x="4292" y="117"/>
                  </a:lnTo>
                  <a:lnTo>
                    <a:pt x="4265" y="94"/>
                  </a:lnTo>
                  <a:lnTo>
                    <a:pt x="4266" y="94"/>
                  </a:lnTo>
                  <a:lnTo>
                    <a:pt x="4212" y="61"/>
                  </a:lnTo>
                  <a:lnTo>
                    <a:pt x="4213" y="62"/>
                  </a:lnTo>
                  <a:lnTo>
                    <a:pt x="4147" y="35"/>
                  </a:lnTo>
                  <a:lnTo>
                    <a:pt x="4149" y="35"/>
                  </a:lnTo>
                  <a:lnTo>
                    <a:pt x="4066" y="18"/>
                  </a:lnTo>
                  <a:lnTo>
                    <a:pt x="4067" y="18"/>
                  </a:lnTo>
                  <a:lnTo>
                    <a:pt x="4018" y="16"/>
                  </a:lnTo>
                  <a:lnTo>
                    <a:pt x="3963" y="19"/>
                  </a:lnTo>
                  <a:lnTo>
                    <a:pt x="3889" y="31"/>
                  </a:lnTo>
                  <a:lnTo>
                    <a:pt x="3809" y="52"/>
                  </a:lnTo>
                  <a:lnTo>
                    <a:pt x="3719" y="80"/>
                  </a:lnTo>
                  <a:lnTo>
                    <a:pt x="3622" y="110"/>
                  </a:lnTo>
                  <a:lnTo>
                    <a:pt x="3517" y="140"/>
                  </a:lnTo>
                  <a:lnTo>
                    <a:pt x="3405" y="166"/>
                  </a:lnTo>
                  <a:lnTo>
                    <a:pt x="3286" y="185"/>
                  </a:lnTo>
                  <a:lnTo>
                    <a:pt x="3161" y="194"/>
                  </a:lnTo>
                  <a:lnTo>
                    <a:pt x="3032" y="189"/>
                  </a:lnTo>
                  <a:lnTo>
                    <a:pt x="2898" y="173"/>
                  </a:lnTo>
                  <a:lnTo>
                    <a:pt x="2758" y="148"/>
                  </a:lnTo>
                  <a:lnTo>
                    <a:pt x="2611" y="121"/>
                  </a:lnTo>
                  <a:lnTo>
                    <a:pt x="2455" y="94"/>
                  </a:lnTo>
                  <a:lnTo>
                    <a:pt x="2291" y="72"/>
                  </a:lnTo>
                  <a:lnTo>
                    <a:pt x="2114" y="59"/>
                  </a:lnTo>
                  <a:lnTo>
                    <a:pt x="1924" y="60"/>
                  </a:lnTo>
                  <a:lnTo>
                    <a:pt x="1717" y="75"/>
                  </a:lnTo>
                  <a:lnTo>
                    <a:pt x="1494" y="100"/>
                  </a:lnTo>
                  <a:lnTo>
                    <a:pt x="1257" y="134"/>
                  </a:lnTo>
                  <a:lnTo>
                    <a:pt x="1010" y="173"/>
                  </a:lnTo>
                  <a:lnTo>
                    <a:pt x="505" y="257"/>
                  </a:lnTo>
                  <a:lnTo>
                    <a:pt x="254" y="299"/>
                  </a:lnTo>
                  <a:lnTo>
                    <a:pt x="10" y="336"/>
                  </a:lnTo>
                  <a:cubicBezTo>
                    <a:pt x="5" y="337"/>
                    <a:pt x="1" y="334"/>
                    <a:pt x="1" y="330"/>
                  </a:cubicBezTo>
                  <a:cubicBezTo>
                    <a:pt x="0" y="325"/>
                    <a:pt x="3" y="321"/>
                    <a:pt x="7" y="321"/>
                  </a:cubicBezTo>
                  <a:close/>
                </a:path>
              </a:pathLst>
            </a:cu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767" name="Freeform 28"/>
            <p:cNvSpPr>
              <a:spLocks noEditPoints="1"/>
            </p:cNvSpPr>
            <p:nvPr/>
          </p:nvSpPr>
          <p:spPr bwMode="auto">
            <a:xfrm>
              <a:off x="5615281" y="5040901"/>
              <a:ext cx="2720489" cy="337518"/>
            </a:xfrm>
            <a:custGeom>
              <a:avLst/>
              <a:gdLst/>
              <a:ahLst/>
              <a:cxnLst>
                <a:cxn ang="0">
                  <a:pos x="72" y="198"/>
                </a:cxn>
                <a:cxn ang="0">
                  <a:pos x="0" y="126"/>
                </a:cxn>
                <a:cxn ang="0">
                  <a:pos x="72" y="198"/>
                </a:cxn>
                <a:cxn ang="0">
                  <a:pos x="36" y="126"/>
                </a:cxn>
                <a:cxn ang="0">
                  <a:pos x="36" y="198"/>
                </a:cxn>
                <a:cxn ang="0">
                  <a:pos x="36" y="126"/>
                </a:cxn>
                <a:cxn ang="0">
                  <a:pos x="0" y="198"/>
                </a:cxn>
                <a:cxn ang="0">
                  <a:pos x="72" y="126"/>
                </a:cxn>
                <a:cxn ang="0">
                  <a:pos x="0" y="198"/>
                </a:cxn>
                <a:cxn ang="0">
                  <a:pos x="786" y="90"/>
                </a:cxn>
                <a:cxn ang="0">
                  <a:pos x="714" y="18"/>
                </a:cxn>
                <a:cxn ang="0">
                  <a:pos x="786" y="90"/>
                </a:cxn>
                <a:cxn ang="0">
                  <a:pos x="750" y="18"/>
                </a:cxn>
                <a:cxn ang="0">
                  <a:pos x="750" y="90"/>
                </a:cxn>
                <a:cxn ang="0">
                  <a:pos x="750" y="18"/>
                </a:cxn>
                <a:cxn ang="0">
                  <a:pos x="714" y="90"/>
                </a:cxn>
                <a:cxn ang="0">
                  <a:pos x="786" y="18"/>
                </a:cxn>
                <a:cxn ang="0">
                  <a:pos x="714" y="90"/>
                </a:cxn>
                <a:cxn ang="0">
                  <a:pos x="1254" y="144"/>
                </a:cxn>
                <a:cxn ang="0">
                  <a:pos x="1182" y="72"/>
                </a:cxn>
                <a:cxn ang="0">
                  <a:pos x="1254" y="144"/>
                </a:cxn>
                <a:cxn ang="0">
                  <a:pos x="1218" y="72"/>
                </a:cxn>
                <a:cxn ang="0">
                  <a:pos x="1218" y="144"/>
                </a:cxn>
                <a:cxn ang="0">
                  <a:pos x="1218" y="72"/>
                </a:cxn>
                <a:cxn ang="0">
                  <a:pos x="1182" y="144"/>
                </a:cxn>
                <a:cxn ang="0">
                  <a:pos x="1254" y="72"/>
                </a:cxn>
                <a:cxn ang="0">
                  <a:pos x="1182" y="144"/>
                </a:cxn>
                <a:cxn ang="0">
                  <a:pos x="1554" y="72"/>
                </a:cxn>
                <a:cxn ang="0">
                  <a:pos x="1482" y="0"/>
                </a:cxn>
                <a:cxn ang="0">
                  <a:pos x="1554" y="72"/>
                </a:cxn>
                <a:cxn ang="0">
                  <a:pos x="1518" y="0"/>
                </a:cxn>
                <a:cxn ang="0">
                  <a:pos x="1518" y="72"/>
                </a:cxn>
                <a:cxn ang="0">
                  <a:pos x="1518" y="0"/>
                </a:cxn>
                <a:cxn ang="0">
                  <a:pos x="1482" y="72"/>
                </a:cxn>
                <a:cxn ang="0">
                  <a:pos x="1554" y="0"/>
                </a:cxn>
                <a:cxn ang="0">
                  <a:pos x="1482" y="72"/>
                </a:cxn>
                <a:cxn ang="0">
                  <a:pos x="1668" y="102"/>
                </a:cxn>
                <a:cxn ang="0">
                  <a:pos x="1596" y="30"/>
                </a:cxn>
                <a:cxn ang="0">
                  <a:pos x="1668" y="102"/>
                </a:cxn>
                <a:cxn ang="0">
                  <a:pos x="1632" y="30"/>
                </a:cxn>
                <a:cxn ang="0">
                  <a:pos x="1632" y="102"/>
                </a:cxn>
                <a:cxn ang="0">
                  <a:pos x="1632" y="30"/>
                </a:cxn>
                <a:cxn ang="0">
                  <a:pos x="1596" y="102"/>
                </a:cxn>
                <a:cxn ang="0">
                  <a:pos x="1668" y="30"/>
                </a:cxn>
                <a:cxn ang="0">
                  <a:pos x="1596" y="102"/>
                </a:cxn>
                <a:cxn ang="0">
                  <a:pos x="1728" y="192"/>
                </a:cxn>
                <a:cxn ang="0">
                  <a:pos x="1656" y="120"/>
                </a:cxn>
                <a:cxn ang="0">
                  <a:pos x="1728" y="192"/>
                </a:cxn>
                <a:cxn ang="0">
                  <a:pos x="1692" y="120"/>
                </a:cxn>
                <a:cxn ang="0">
                  <a:pos x="1692" y="192"/>
                </a:cxn>
                <a:cxn ang="0">
                  <a:pos x="1692" y="120"/>
                </a:cxn>
                <a:cxn ang="0">
                  <a:pos x="1656" y="192"/>
                </a:cxn>
                <a:cxn ang="0">
                  <a:pos x="1728" y="120"/>
                </a:cxn>
                <a:cxn ang="0">
                  <a:pos x="1656" y="192"/>
                </a:cxn>
                <a:cxn ang="0">
                  <a:pos x="1794" y="174"/>
                </a:cxn>
                <a:cxn ang="0">
                  <a:pos x="1722" y="102"/>
                </a:cxn>
                <a:cxn ang="0">
                  <a:pos x="1794" y="174"/>
                </a:cxn>
                <a:cxn ang="0">
                  <a:pos x="1758" y="102"/>
                </a:cxn>
                <a:cxn ang="0">
                  <a:pos x="1758" y="174"/>
                </a:cxn>
                <a:cxn ang="0">
                  <a:pos x="1758" y="102"/>
                </a:cxn>
                <a:cxn ang="0">
                  <a:pos x="1722" y="174"/>
                </a:cxn>
                <a:cxn ang="0">
                  <a:pos x="1794" y="102"/>
                </a:cxn>
                <a:cxn ang="0">
                  <a:pos x="1722" y="174"/>
                </a:cxn>
              </a:cxnLst>
              <a:rect l="0" t="0" r="r" b="b"/>
              <a:pathLst>
                <a:path w="1794" h="198">
                  <a:moveTo>
                    <a:pt x="72" y="198"/>
                  </a:moveTo>
                  <a:lnTo>
                    <a:pt x="0" y="126"/>
                  </a:lnTo>
                  <a:lnTo>
                    <a:pt x="72" y="198"/>
                  </a:lnTo>
                  <a:close/>
                  <a:moveTo>
                    <a:pt x="36" y="126"/>
                  </a:moveTo>
                  <a:lnTo>
                    <a:pt x="36" y="198"/>
                  </a:lnTo>
                  <a:lnTo>
                    <a:pt x="36" y="126"/>
                  </a:lnTo>
                  <a:close/>
                  <a:moveTo>
                    <a:pt x="0" y="198"/>
                  </a:moveTo>
                  <a:lnTo>
                    <a:pt x="72" y="126"/>
                  </a:lnTo>
                  <a:lnTo>
                    <a:pt x="0" y="198"/>
                  </a:lnTo>
                  <a:close/>
                  <a:moveTo>
                    <a:pt x="786" y="90"/>
                  </a:moveTo>
                  <a:lnTo>
                    <a:pt x="714" y="18"/>
                  </a:lnTo>
                  <a:lnTo>
                    <a:pt x="786" y="90"/>
                  </a:lnTo>
                  <a:close/>
                  <a:moveTo>
                    <a:pt x="750" y="18"/>
                  </a:moveTo>
                  <a:lnTo>
                    <a:pt x="750" y="90"/>
                  </a:lnTo>
                  <a:lnTo>
                    <a:pt x="750" y="18"/>
                  </a:lnTo>
                  <a:close/>
                  <a:moveTo>
                    <a:pt x="714" y="90"/>
                  </a:moveTo>
                  <a:lnTo>
                    <a:pt x="786" y="18"/>
                  </a:lnTo>
                  <a:lnTo>
                    <a:pt x="714" y="90"/>
                  </a:lnTo>
                  <a:close/>
                  <a:moveTo>
                    <a:pt x="1254" y="144"/>
                  </a:moveTo>
                  <a:lnTo>
                    <a:pt x="1182" y="72"/>
                  </a:lnTo>
                  <a:lnTo>
                    <a:pt x="1254" y="144"/>
                  </a:lnTo>
                  <a:close/>
                  <a:moveTo>
                    <a:pt x="1218" y="72"/>
                  </a:moveTo>
                  <a:lnTo>
                    <a:pt x="1218" y="144"/>
                  </a:lnTo>
                  <a:lnTo>
                    <a:pt x="1218" y="72"/>
                  </a:lnTo>
                  <a:close/>
                  <a:moveTo>
                    <a:pt x="1182" y="144"/>
                  </a:moveTo>
                  <a:lnTo>
                    <a:pt x="1254" y="72"/>
                  </a:lnTo>
                  <a:lnTo>
                    <a:pt x="1182" y="144"/>
                  </a:lnTo>
                  <a:close/>
                  <a:moveTo>
                    <a:pt x="1554" y="72"/>
                  </a:moveTo>
                  <a:lnTo>
                    <a:pt x="1482" y="0"/>
                  </a:lnTo>
                  <a:lnTo>
                    <a:pt x="1554" y="72"/>
                  </a:lnTo>
                  <a:close/>
                  <a:moveTo>
                    <a:pt x="1518" y="0"/>
                  </a:moveTo>
                  <a:lnTo>
                    <a:pt x="1518" y="72"/>
                  </a:lnTo>
                  <a:lnTo>
                    <a:pt x="1518" y="0"/>
                  </a:lnTo>
                  <a:close/>
                  <a:moveTo>
                    <a:pt x="1482" y="72"/>
                  </a:moveTo>
                  <a:lnTo>
                    <a:pt x="1554" y="0"/>
                  </a:lnTo>
                  <a:lnTo>
                    <a:pt x="1482" y="72"/>
                  </a:lnTo>
                  <a:close/>
                  <a:moveTo>
                    <a:pt x="1668" y="102"/>
                  </a:moveTo>
                  <a:lnTo>
                    <a:pt x="1596" y="30"/>
                  </a:lnTo>
                  <a:lnTo>
                    <a:pt x="1668" y="102"/>
                  </a:lnTo>
                  <a:close/>
                  <a:moveTo>
                    <a:pt x="1632" y="30"/>
                  </a:moveTo>
                  <a:lnTo>
                    <a:pt x="1632" y="102"/>
                  </a:lnTo>
                  <a:lnTo>
                    <a:pt x="1632" y="30"/>
                  </a:lnTo>
                  <a:close/>
                  <a:moveTo>
                    <a:pt x="1596" y="102"/>
                  </a:moveTo>
                  <a:lnTo>
                    <a:pt x="1668" y="30"/>
                  </a:lnTo>
                  <a:lnTo>
                    <a:pt x="1596" y="102"/>
                  </a:lnTo>
                  <a:close/>
                  <a:moveTo>
                    <a:pt x="1728" y="192"/>
                  </a:moveTo>
                  <a:lnTo>
                    <a:pt x="1656" y="120"/>
                  </a:lnTo>
                  <a:lnTo>
                    <a:pt x="1728" y="192"/>
                  </a:lnTo>
                  <a:close/>
                  <a:moveTo>
                    <a:pt x="1692" y="120"/>
                  </a:moveTo>
                  <a:lnTo>
                    <a:pt x="1692" y="192"/>
                  </a:lnTo>
                  <a:lnTo>
                    <a:pt x="1692" y="120"/>
                  </a:lnTo>
                  <a:close/>
                  <a:moveTo>
                    <a:pt x="1656" y="192"/>
                  </a:moveTo>
                  <a:lnTo>
                    <a:pt x="1728" y="120"/>
                  </a:lnTo>
                  <a:lnTo>
                    <a:pt x="1656" y="192"/>
                  </a:lnTo>
                  <a:close/>
                  <a:moveTo>
                    <a:pt x="1794" y="174"/>
                  </a:moveTo>
                  <a:lnTo>
                    <a:pt x="1722" y="102"/>
                  </a:lnTo>
                  <a:lnTo>
                    <a:pt x="1794" y="174"/>
                  </a:lnTo>
                  <a:close/>
                  <a:moveTo>
                    <a:pt x="1758" y="102"/>
                  </a:moveTo>
                  <a:lnTo>
                    <a:pt x="1758" y="174"/>
                  </a:lnTo>
                  <a:lnTo>
                    <a:pt x="1758" y="102"/>
                  </a:lnTo>
                  <a:close/>
                  <a:moveTo>
                    <a:pt x="1722" y="174"/>
                  </a:moveTo>
                  <a:lnTo>
                    <a:pt x="1794" y="102"/>
                  </a:lnTo>
                  <a:lnTo>
                    <a:pt x="1722" y="174"/>
                  </a:lnTo>
                  <a:close/>
                </a:path>
              </a:pathLst>
            </a:custGeom>
            <a:solidFill>
              <a:srgbClr val="9BBB59"/>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68" name="Freeform 29"/>
            <p:cNvSpPr>
              <a:spLocks noEditPoints="1"/>
            </p:cNvSpPr>
            <p:nvPr/>
          </p:nvSpPr>
          <p:spPr bwMode="auto">
            <a:xfrm>
              <a:off x="5612249" y="5037492"/>
              <a:ext cx="2726555" cy="344336"/>
            </a:xfrm>
            <a:custGeom>
              <a:avLst/>
              <a:gdLst/>
              <a:ahLst/>
              <a:cxnLst>
                <a:cxn ang="0">
                  <a:pos x="0" y="130"/>
                </a:cxn>
                <a:cxn ang="0">
                  <a:pos x="76" y="198"/>
                </a:cxn>
                <a:cxn ang="0">
                  <a:pos x="41" y="128"/>
                </a:cxn>
                <a:cxn ang="0">
                  <a:pos x="35" y="200"/>
                </a:cxn>
                <a:cxn ang="0">
                  <a:pos x="41" y="128"/>
                </a:cxn>
                <a:cxn ang="0">
                  <a:pos x="72" y="126"/>
                </a:cxn>
                <a:cxn ang="0">
                  <a:pos x="4" y="202"/>
                </a:cxn>
                <a:cxn ang="0">
                  <a:pos x="786" y="94"/>
                </a:cxn>
                <a:cxn ang="0">
                  <a:pos x="718" y="18"/>
                </a:cxn>
                <a:cxn ang="0">
                  <a:pos x="786" y="94"/>
                </a:cxn>
                <a:cxn ang="0">
                  <a:pos x="755" y="92"/>
                </a:cxn>
                <a:cxn ang="0">
                  <a:pos x="749" y="20"/>
                </a:cxn>
                <a:cxn ang="0">
                  <a:pos x="714" y="90"/>
                </a:cxn>
                <a:cxn ang="0">
                  <a:pos x="790" y="22"/>
                </a:cxn>
                <a:cxn ang="0">
                  <a:pos x="714" y="90"/>
                </a:cxn>
                <a:cxn ang="0">
                  <a:pos x="1182" y="76"/>
                </a:cxn>
                <a:cxn ang="0">
                  <a:pos x="1258" y="144"/>
                </a:cxn>
                <a:cxn ang="0">
                  <a:pos x="1223" y="74"/>
                </a:cxn>
                <a:cxn ang="0">
                  <a:pos x="1217" y="146"/>
                </a:cxn>
                <a:cxn ang="0">
                  <a:pos x="1223" y="74"/>
                </a:cxn>
                <a:cxn ang="0">
                  <a:pos x="1254" y="72"/>
                </a:cxn>
                <a:cxn ang="0">
                  <a:pos x="1186" y="148"/>
                </a:cxn>
                <a:cxn ang="0">
                  <a:pos x="1554" y="76"/>
                </a:cxn>
                <a:cxn ang="0">
                  <a:pos x="1486" y="0"/>
                </a:cxn>
                <a:cxn ang="0">
                  <a:pos x="1554" y="76"/>
                </a:cxn>
                <a:cxn ang="0">
                  <a:pos x="1523" y="74"/>
                </a:cxn>
                <a:cxn ang="0">
                  <a:pos x="1517" y="2"/>
                </a:cxn>
                <a:cxn ang="0">
                  <a:pos x="1482" y="72"/>
                </a:cxn>
                <a:cxn ang="0">
                  <a:pos x="1558" y="4"/>
                </a:cxn>
                <a:cxn ang="0">
                  <a:pos x="1482" y="72"/>
                </a:cxn>
                <a:cxn ang="0">
                  <a:pos x="1596" y="34"/>
                </a:cxn>
                <a:cxn ang="0">
                  <a:pos x="1672" y="102"/>
                </a:cxn>
                <a:cxn ang="0">
                  <a:pos x="1637" y="32"/>
                </a:cxn>
                <a:cxn ang="0">
                  <a:pos x="1631" y="104"/>
                </a:cxn>
                <a:cxn ang="0">
                  <a:pos x="1637" y="32"/>
                </a:cxn>
                <a:cxn ang="0">
                  <a:pos x="1668" y="30"/>
                </a:cxn>
                <a:cxn ang="0">
                  <a:pos x="1600" y="106"/>
                </a:cxn>
                <a:cxn ang="0">
                  <a:pos x="1728" y="196"/>
                </a:cxn>
                <a:cxn ang="0">
                  <a:pos x="1660" y="120"/>
                </a:cxn>
                <a:cxn ang="0">
                  <a:pos x="1728" y="196"/>
                </a:cxn>
                <a:cxn ang="0">
                  <a:pos x="1697" y="194"/>
                </a:cxn>
                <a:cxn ang="0">
                  <a:pos x="1691" y="122"/>
                </a:cxn>
                <a:cxn ang="0">
                  <a:pos x="1656" y="192"/>
                </a:cxn>
                <a:cxn ang="0">
                  <a:pos x="1732" y="124"/>
                </a:cxn>
                <a:cxn ang="0">
                  <a:pos x="1656" y="192"/>
                </a:cxn>
                <a:cxn ang="0">
                  <a:pos x="1722" y="106"/>
                </a:cxn>
                <a:cxn ang="0">
                  <a:pos x="1798" y="174"/>
                </a:cxn>
                <a:cxn ang="0">
                  <a:pos x="1763" y="104"/>
                </a:cxn>
                <a:cxn ang="0">
                  <a:pos x="1757" y="176"/>
                </a:cxn>
                <a:cxn ang="0">
                  <a:pos x="1763" y="104"/>
                </a:cxn>
                <a:cxn ang="0">
                  <a:pos x="1794" y="102"/>
                </a:cxn>
                <a:cxn ang="0">
                  <a:pos x="1726" y="178"/>
                </a:cxn>
              </a:cxnLst>
              <a:rect l="0" t="0" r="r" b="b"/>
              <a:pathLst>
                <a:path w="1798" h="202">
                  <a:moveTo>
                    <a:pt x="72" y="202"/>
                  </a:moveTo>
                  <a:lnTo>
                    <a:pt x="0" y="130"/>
                  </a:lnTo>
                  <a:lnTo>
                    <a:pt x="4" y="126"/>
                  </a:lnTo>
                  <a:lnTo>
                    <a:pt x="76" y="198"/>
                  </a:lnTo>
                  <a:lnTo>
                    <a:pt x="72" y="202"/>
                  </a:lnTo>
                  <a:close/>
                  <a:moveTo>
                    <a:pt x="41" y="128"/>
                  </a:moveTo>
                  <a:lnTo>
                    <a:pt x="41" y="200"/>
                  </a:lnTo>
                  <a:lnTo>
                    <a:pt x="35" y="200"/>
                  </a:lnTo>
                  <a:lnTo>
                    <a:pt x="35" y="128"/>
                  </a:lnTo>
                  <a:lnTo>
                    <a:pt x="41" y="128"/>
                  </a:lnTo>
                  <a:close/>
                  <a:moveTo>
                    <a:pt x="0" y="198"/>
                  </a:moveTo>
                  <a:lnTo>
                    <a:pt x="72" y="126"/>
                  </a:lnTo>
                  <a:lnTo>
                    <a:pt x="76" y="130"/>
                  </a:lnTo>
                  <a:lnTo>
                    <a:pt x="4" y="202"/>
                  </a:lnTo>
                  <a:lnTo>
                    <a:pt x="0" y="198"/>
                  </a:lnTo>
                  <a:close/>
                  <a:moveTo>
                    <a:pt x="786" y="94"/>
                  </a:moveTo>
                  <a:lnTo>
                    <a:pt x="714" y="22"/>
                  </a:lnTo>
                  <a:lnTo>
                    <a:pt x="718" y="18"/>
                  </a:lnTo>
                  <a:lnTo>
                    <a:pt x="790" y="90"/>
                  </a:lnTo>
                  <a:lnTo>
                    <a:pt x="786" y="94"/>
                  </a:lnTo>
                  <a:close/>
                  <a:moveTo>
                    <a:pt x="755" y="20"/>
                  </a:moveTo>
                  <a:lnTo>
                    <a:pt x="755" y="92"/>
                  </a:lnTo>
                  <a:lnTo>
                    <a:pt x="749" y="92"/>
                  </a:lnTo>
                  <a:lnTo>
                    <a:pt x="749" y="20"/>
                  </a:lnTo>
                  <a:lnTo>
                    <a:pt x="755" y="20"/>
                  </a:lnTo>
                  <a:close/>
                  <a:moveTo>
                    <a:pt x="714" y="90"/>
                  </a:moveTo>
                  <a:lnTo>
                    <a:pt x="786" y="18"/>
                  </a:lnTo>
                  <a:lnTo>
                    <a:pt x="790" y="22"/>
                  </a:lnTo>
                  <a:lnTo>
                    <a:pt x="718" y="94"/>
                  </a:lnTo>
                  <a:lnTo>
                    <a:pt x="714" y="90"/>
                  </a:lnTo>
                  <a:close/>
                  <a:moveTo>
                    <a:pt x="1254" y="148"/>
                  </a:moveTo>
                  <a:lnTo>
                    <a:pt x="1182" y="76"/>
                  </a:lnTo>
                  <a:lnTo>
                    <a:pt x="1186" y="72"/>
                  </a:lnTo>
                  <a:lnTo>
                    <a:pt x="1258" y="144"/>
                  </a:lnTo>
                  <a:lnTo>
                    <a:pt x="1254" y="148"/>
                  </a:lnTo>
                  <a:close/>
                  <a:moveTo>
                    <a:pt x="1223" y="74"/>
                  </a:moveTo>
                  <a:lnTo>
                    <a:pt x="1223" y="146"/>
                  </a:lnTo>
                  <a:lnTo>
                    <a:pt x="1217" y="146"/>
                  </a:lnTo>
                  <a:lnTo>
                    <a:pt x="1217" y="74"/>
                  </a:lnTo>
                  <a:lnTo>
                    <a:pt x="1223" y="74"/>
                  </a:lnTo>
                  <a:close/>
                  <a:moveTo>
                    <a:pt x="1182" y="144"/>
                  </a:moveTo>
                  <a:lnTo>
                    <a:pt x="1254" y="72"/>
                  </a:lnTo>
                  <a:lnTo>
                    <a:pt x="1258" y="76"/>
                  </a:lnTo>
                  <a:lnTo>
                    <a:pt x="1186" y="148"/>
                  </a:lnTo>
                  <a:lnTo>
                    <a:pt x="1182" y="144"/>
                  </a:lnTo>
                  <a:close/>
                  <a:moveTo>
                    <a:pt x="1554" y="76"/>
                  </a:moveTo>
                  <a:lnTo>
                    <a:pt x="1482" y="4"/>
                  </a:lnTo>
                  <a:lnTo>
                    <a:pt x="1486" y="0"/>
                  </a:lnTo>
                  <a:lnTo>
                    <a:pt x="1558" y="72"/>
                  </a:lnTo>
                  <a:lnTo>
                    <a:pt x="1554" y="76"/>
                  </a:lnTo>
                  <a:close/>
                  <a:moveTo>
                    <a:pt x="1523" y="2"/>
                  </a:moveTo>
                  <a:lnTo>
                    <a:pt x="1523" y="74"/>
                  </a:lnTo>
                  <a:lnTo>
                    <a:pt x="1517" y="74"/>
                  </a:lnTo>
                  <a:lnTo>
                    <a:pt x="1517" y="2"/>
                  </a:lnTo>
                  <a:lnTo>
                    <a:pt x="1523" y="2"/>
                  </a:lnTo>
                  <a:close/>
                  <a:moveTo>
                    <a:pt x="1482" y="72"/>
                  </a:moveTo>
                  <a:lnTo>
                    <a:pt x="1554" y="0"/>
                  </a:lnTo>
                  <a:lnTo>
                    <a:pt x="1558" y="4"/>
                  </a:lnTo>
                  <a:lnTo>
                    <a:pt x="1486" y="76"/>
                  </a:lnTo>
                  <a:lnTo>
                    <a:pt x="1482" y="72"/>
                  </a:lnTo>
                  <a:close/>
                  <a:moveTo>
                    <a:pt x="1668" y="106"/>
                  </a:moveTo>
                  <a:lnTo>
                    <a:pt x="1596" y="34"/>
                  </a:lnTo>
                  <a:lnTo>
                    <a:pt x="1600" y="30"/>
                  </a:lnTo>
                  <a:lnTo>
                    <a:pt x="1672" y="102"/>
                  </a:lnTo>
                  <a:lnTo>
                    <a:pt x="1668" y="106"/>
                  </a:lnTo>
                  <a:close/>
                  <a:moveTo>
                    <a:pt x="1637" y="32"/>
                  </a:moveTo>
                  <a:lnTo>
                    <a:pt x="1637" y="104"/>
                  </a:lnTo>
                  <a:lnTo>
                    <a:pt x="1631" y="104"/>
                  </a:lnTo>
                  <a:lnTo>
                    <a:pt x="1631" y="32"/>
                  </a:lnTo>
                  <a:lnTo>
                    <a:pt x="1637" y="32"/>
                  </a:lnTo>
                  <a:close/>
                  <a:moveTo>
                    <a:pt x="1596" y="102"/>
                  </a:moveTo>
                  <a:lnTo>
                    <a:pt x="1668" y="30"/>
                  </a:lnTo>
                  <a:lnTo>
                    <a:pt x="1672" y="34"/>
                  </a:lnTo>
                  <a:lnTo>
                    <a:pt x="1600" y="106"/>
                  </a:lnTo>
                  <a:lnTo>
                    <a:pt x="1596" y="102"/>
                  </a:lnTo>
                  <a:close/>
                  <a:moveTo>
                    <a:pt x="1728" y="196"/>
                  </a:moveTo>
                  <a:lnTo>
                    <a:pt x="1656" y="124"/>
                  </a:lnTo>
                  <a:lnTo>
                    <a:pt x="1660" y="120"/>
                  </a:lnTo>
                  <a:lnTo>
                    <a:pt x="1732" y="192"/>
                  </a:lnTo>
                  <a:lnTo>
                    <a:pt x="1728" y="196"/>
                  </a:lnTo>
                  <a:close/>
                  <a:moveTo>
                    <a:pt x="1697" y="122"/>
                  </a:moveTo>
                  <a:lnTo>
                    <a:pt x="1697" y="194"/>
                  </a:lnTo>
                  <a:lnTo>
                    <a:pt x="1691" y="194"/>
                  </a:lnTo>
                  <a:lnTo>
                    <a:pt x="1691" y="122"/>
                  </a:lnTo>
                  <a:lnTo>
                    <a:pt x="1697" y="122"/>
                  </a:lnTo>
                  <a:close/>
                  <a:moveTo>
                    <a:pt x="1656" y="192"/>
                  </a:moveTo>
                  <a:lnTo>
                    <a:pt x="1728" y="120"/>
                  </a:lnTo>
                  <a:lnTo>
                    <a:pt x="1732" y="124"/>
                  </a:lnTo>
                  <a:lnTo>
                    <a:pt x="1660" y="196"/>
                  </a:lnTo>
                  <a:lnTo>
                    <a:pt x="1656" y="192"/>
                  </a:lnTo>
                  <a:close/>
                  <a:moveTo>
                    <a:pt x="1794" y="178"/>
                  </a:moveTo>
                  <a:lnTo>
                    <a:pt x="1722" y="106"/>
                  </a:lnTo>
                  <a:lnTo>
                    <a:pt x="1726" y="102"/>
                  </a:lnTo>
                  <a:lnTo>
                    <a:pt x="1798" y="174"/>
                  </a:lnTo>
                  <a:lnTo>
                    <a:pt x="1794" y="178"/>
                  </a:lnTo>
                  <a:close/>
                  <a:moveTo>
                    <a:pt x="1763" y="104"/>
                  </a:moveTo>
                  <a:lnTo>
                    <a:pt x="1763" y="176"/>
                  </a:lnTo>
                  <a:lnTo>
                    <a:pt x="1757" y="176"/>
                  </a:lnTo>
                  <a:lnTo>
                    <a:pt x="1757" y="104"/>
                  </a:lnTo>
                  <a:lnTo>
                    <a:pt x="1763" y="104"/>
                  </a:lnTo>
                  <a:close/>
                  <a:moveTo>
                    <a:pt x="1722" y="174"/>
                  </a:moveTo>
                  <a:lnTo>
                    <a:pt x="1794" y="102"/>
                  </a:lnTo>
                  <a:lnTo>
                    <a:pt x="1798" y="106"/>
                  </a:lnTo>
                  <a:lnTo>
                    <a:pt x="1726" y="178"/>
                  </a:lnTo>
                  <a:lnTo>
                    <a:pt x="1722" y="174"/>
                  </a:lnTo>
                  <a:close/>
                </a:path>
              </a:pathLst>
            </a:cu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769" name="Freeform 30"/>
            <p:cNvSpPr>
              <a:spLocks noEditPoints="1"/>
            </p:cNvSpPr>
            <p:nvPr/>
          </p:nvSpPr>
          <p:spPr bwMode="auto">
            <a:xfrm>
              <a:off x="5642577" y="4999990"/>
              <a:ext cx="54592" cy="153417"/>
            </a:xfrm>
            <a:custGeom>
              <a:avLst/>
              <a:gdLst/>
              <a:ahLst/>
              <a:cxnLst>
                <a:cxn ang="0">
                  <a:pos x="18" y="90"/>
                </a:cxn>
                <a:cxn ang="0">
                  <a:pos x="18" y="45"/>
                </a:cxn>
                <a:cxn ang="0">
                  <a:pos x="18" y="0"/>
                </a:cxn>
                <a:cxn ang="0">
                  <a:pos x="18" y="90"/>
                </a:cxn>
                <a:cxn ang="0">
                  <a:pos x="0" y="90"/>
                </a:cxn>
                <a:cxn ang="0">
                  <a:pos x="36" y="90"/>
                </a:cxn>
                <a:cxn ang="0">
                  <a:pos x="0" y="90"/>
                </a:cxn>
                <a:cxn ang="0">
                  <a:pos x="0" y="0"/>
                </a:cxn>
                <a:cxn ang="0">
                  <a:pos x="36" y="0"/>
                </a:cxn>
                <a:cxn ang="0">
                  <a:pos x="0" y="0"/>
                </a:cxn>
              </a:cxnLst>
              <a:rect l="0" t="0" r="r" b="b"/>
              <a:pathLst>
                <a:path w="36" h="90">
                  <a:moveTo>
                    <a:pt x="18" y="90"/>
                  </a:moveTo>
                  <a:lnTo>
                    <a:pt x="18" y="45"/>
                  </a:lnTo>
                  <a:lnTo>
                    <a:pt x="18" y="0"/>
                  </a:lnTo>
                  <a:lnTo>
                    <a:pt x="18" y="90"/>
                  </a:lnTo>
                  <a:close/>
                  <a:moveTo>
                    <a:pt x="0" y="90"/>
                  </a:moveTo>
                  <a:lnTo>
                    <a:pt x="36" y="90"/>
                  </a:lnTo>
                  <a:lnTo>
                    <a:pt x="0" y="90"/>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70" name="Freeform 31"/>
            <p:cNvSpPr>
              <a:spLocks noEditPoints="1"/>
            </p:cNvSpPr>
            <p:nvPr/>
          </p:nvSpPr>
          <p:spPr bwMode="auto">
            <a:xfrm>
              <a:off x="5642577" y="4994876"/>
              <a:ext cx="54592" cy="163645"/>
            </a:xfrm>
            <a:custGeom>
              <a:avLst/>
              <a:gdLst/>
              <a:ahLst/>
              <a:cxnLst>
                <a:cxn ang="0">
                  <a:pos x="15" y="93"/>
                </a:cxn>
                <a:cxn ang="0">
                  <a:pos x="15" y="48"/>
                </a:cxn>
                <a:cxn ang="0">
                  <a:pos x="15" y="3"/>
                </a:cxn>
                <a:cxn ang="0">
                  <a:pos x="21" y="3"/>
                </a:cxn>
                <a:cxn ang="0">
                  <a:pos x="21" y="48"/>
                </a:cxn>
                <a:cxn ang="0">
                  <a:pos x="21" y="93"/>
                </a:cxn>
                <a:cxn ang="0">
                  <a:pos x="15" y="93"/>
                </a:cxn>
                <a:cxn ang="0">
                  <a:pos x="0" y="90"/>
                </a:cxn>
                <a:cxn ang="0">
                  <a:pos x="36" y="90"/>
                </a:cxn>
                <a:cxn ang="0">
                  <a:pos x="36" y="96"/>
                </a:cxn>
                <a:cxn ang="0">
                  <a:pos x="0" y="96"/>
                </a:cxn>
                <a:cxn ang="0">
                  <a:pos x="0" y="90"/>
                </a:cxn>
                <a:cxn ang="0">
                  <a:pos x="0" y="0"/>
                </a:cxn>
                <a:cxn ang="0">
                  <a:pos x="36" y="0"/>
                </a:cxn>
                <a:cxn ang="0">
                  <a:pos x="36" y="6"/>
                </a:cxn>
                <a:cxn ang="0">
                  <a:pos x="0" y="6"/>
                </a:cxn>
                <a:cxn ang="0">
                  <a:pos x="0" y="0"/>
                </a:cxn>
              </a:cxnLst>
              <a:rect l="0" t="0" r="r" b="b"/>
              <a:pathLst>
                <a:path w="36" h="96">
                  <a:moveTo>
                    <a:pt x="15" y="93"/>
                  </a:moveTo>
                  <a:lnTo>
                    <a:pt x="15" y="48"/>
                  </a:lnTo>
                  <a:lnTo>
                    <a:pt x="15" y="3"/>
                  </a:lnTo>
                  <a:lnTo>
                    <a:pt x="21" y="3"/>
                  </a:lnTo>
                  <a:lnTo>
                    <a:pt x="21" y="48"/>
                  </a:lnTo>
                  <a:lnTo>
                    <a:pt x="21" y="93"/>
                  </a:lnTo>
                  <a:lnTo>
                    <a:pt x="15" y="93"/>
                  </a:lnTo>
                  <a:close/>
                  <a:moveTo>
                    <a:pt x="0" y="90"/>
                  </a:moveTo>
                  <a:lnTo>
                    <a:pt x="36" y="90"/>
                  </a:lnTo>
                  <a:lnTo>
                    <a:pt x="36" y="96"/>
                  </a:lnTo>
                  <a:lnTo>
                    <a:pt x="0" y="96"/>
                  </a:lnTo>
                  <a:lnTo>
                    <a:pt x="0" y="90"/>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71" name="Freeform 32"/>
            <p:cNvSpPr>
              <a:spLocks noEditPoints="1"/>
            </p:cNvSpPr>
            <p:nvPr/>
          </p:nvSpPr>
          <p:spPr bwMode="auto">
            <a:xfrm>
              <a:off x="6734412" y="3158983"/>
              <a:ext cx="54592" cy="173873"/>
            </a:xfrm>
            <a:custGeom>
              <a:avLst/>
              <a:gdLst/>
              <a:ahLst/>
              <a:cxnLst>
                <a:cxn ang="0">
                  <a:pos x="18" y="102"/>
                </a:cxn>
                <a:cxn ang="0">
                  <a:pos x="18" y="51"/>
                </a:cxn>
                <a:cxn ang="0">
                  <a:pos x="18" y="0"/>
                </a:cxn>
                <a:cxn ang="0">
                  <a:pos x="18" y="102"/>
                </a:cxn>
                <a:cxn ang="0">
                  <a:pos x="0" y="102"/>
                </a:cxn>
                <a:cxn ang="0">
                  <a:pos x="36" y="102"/>
                </a:cxn>
                <a:cxn ang="0">
                  <a:pos x="0" y="102"/>
                </a:cxn>
                <a:cxn ang="0">
                  <a:pos x="0" y="0"/>
                </a:cxn>
                <a:cxn ang="0">
                  <a:pos x="36" y="0"/>
                </a:cxn>
                <a:cxn ang="0">
                  <a:pos x="0" y="0"/>
                </a:cxn>
              </a:cxnLst>
              <a:rect l="0" t="0" r="r" b="b"/>
              <a:pathLst>
                <a:path w="36" h="102">
                  <a:moveTo>
                    <a:pt x="18" y="102"/>
                  </a:moveTo>
                  <a:lnTo>
                    <a:pt x="18" y="51"/>
                  </a:lnTo>
                  <a:lnTo>
                    <a:pt x="18" y="0"/>
                  </a:lnTo>
                  <a:lnTo>
                    <a:pt x="18" y="102"/>
                  </a:lnTo>
                  <a:close/>
                  <a:moveTo>
                    <a:pt x="0" y="102"/>
                  </a:moveTo>
                  <a:lnTo>
                    <a:pt x="36" y="102"/>
                  </a:lnTo>
                  <a:lnTo>
                    <a:pt x="0" y="102"/>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72" name="Freeform 33"/>
            <p:cNvSpPr>
              <a:spLocks noEditPoints="1"/>
            </p:cNvSpPr>
            <p:nvPr/>
          </p:nvSpPr>
          <p:spPr bwMode="auto">
            <a:xfrm>
              <a:off x="6734412" y="3153870"/>
              <a:ext cx="54592" cy="184101"/>
            </a:xfrm>
            <a:custGeom>
              <a:avLst/>
              <a:gdLst/>
              <a:ahLst/>
              <a:cxnLst>
                <a:cxn ang="0">
                  <a:pos x="15" y="105"/>
                </a:cxn>
                <a:cxn ang="0">
                  <a:pos x="15" y="54"/>
                </a:cxn>
                <a:cxn ang="0">
                  <a:pos x="15" y="3"/>
                </a:cxn>
                <a:cxn ang="0">
                  <a:pos x="21" y="3"/>
                </a:cxn>
                <a:cxn ang="0">
                  <a:pos x="21" y="54"/>
                </a:cxn>
                <a:cxn ang="0">
                  <a:pos x="21" y="105"/>
                </a:cxn>
                <a:cxn ang="0">
                  <a:pos x="15" y="105"/>
                </a:cxn>
                <a:cxn ang="0">
                  <a:pos x="0" y="102"/>
                </a:cxn>
                <a:cxn ang="0">
                  <a:pos x="36" y="102"/>
                </a:cxn>
                <a:cxn ang="0">
                  <a:pos x="36" y="108"/>
                </a:cxn>
                <a:cxn ang="0">
                  <a:pos x="0" y="108"/>
                </a:cxn>
                <a:cxn ang="0">
                  <a:pos x="0" y="102"/>
                </a:cxn>
                <a:cxn ang="0">
                  <a:pos x="0" y="0"/>
                </a:cxn>
                <a:cxn ang="0">
                  <a:pos x="36" y="0"/>
                </a:cxn>
                <a:cxn ang="0">
                  <a:pos x="36" y="6"/>
                </a:cxn>
                <a:cxn ang="0">
                  <a:pos x="0" y="6"/>
                </a:cxn>
                <a:cxn ang="0">
                  <a:pos x="0" y="0"/>
                </a:cxn>
              </a:cxnLst>
              <a:rect l="0" t="0" r="r" b="b"/>
              <a:pathLst>
                <a:path w="36" h="108">
                  <a:moveTo>
                    <a:pt x="15" y="105"/>
                  </a:moveTo>
                  <a:lnTo>
                    <a:pt x="15" y="54"/>
                  </a:lnTo>
                  <a:lnTo>
                    <a:pt x="15" y="3"/>
                  </a:lnTo>
                  <a:lnTo>
                    <a:pt x="21" y="3"/>
                  </a:lnTo>
                  <a:lnTo>
                    <a:pt x="21" y="54"/>
                  </a:lnTo>
                  <a:lnTo>
                    <a:pt x="21" y="105"/>
                  </a:lnTo>
                  <a:lnTo>
                    <a:pt x="15" y="105"/>
                  </a:lnTo>
                  <a:close/>
                  <a:moveTo>
                    <a:pt x="0" y="102"/>
                  </a:moveTo>
                  <a:lnTo>
                    <a:pt x="36" y="102"/>
                  </a:lnTo>
                  <a:lnTo>
                    <a:pt x="36" y="108"/>
                  </a:lnTo>
                  <a:lnTo>
                    <a:pt x="0" y="108"/>
                  </a:lnTo>
                  <a:lnTo>
                    <a:pt x="0" y="102"/>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73" name="Freeform 34"/>
            <p:cNvSpPr>
              <a:spLocks noEditPoints="1"/>
            </p:cNvSpPr>
            <p:nvPr/>
          </p:nvSpPr>
          <p:spPr bwMode="auto">
            <a:xfrm>
              <a:off x="7435006" y="4611333"/>
              <a:ext cx="54592" cy="112506"/>
            </a:xfrm>
            <a:custGeom>
              <a:avLst/>
              <a:gdLst/>
              <a:ahLst/>
              <a:cxnLst>
                <a:cxn ang="0">
                  <a:pos x="18" y="66"/>
                </a:cxn>
                <a:cxn ang="0">
                  <a:pos x="18" y="33"/>
                </a:cxn>
                <a:cxn ang="0">
                  <a:pos x="18" y="0"/>
                </a:cxn>
                <a:cxn ang="0">
                  <a:pos x="18" y="66"/>
                </a:cxn>
                <a:cxn ang="0">
                  <a:pos x="0" y="66"/>
                </a:cxn>
                <a:cxn ang="0">
                  <a:pos x="36" y="66"/>
                </a:cxn>
                <a:cxn ang="0">
                  <a:pos x="0" y="66"/>
                </a:cxn>
                <a:cxn ang="0">
                  <a:pos x="0" y="0"/>
                </a:cxn>
                <a:cxn ang="0">
                  <a:pos x="36" y="0"/>
                </a:cxn>
                <a:cxn ang="0">
                  <a:pos x="0" y="0"/>
                </a:cxn>
              </a:cxnLst>
              <a:rect l="0" t="0" r="r" b="b"/>
              <a:pathLst>
                <a:path w="36" h="66">
                  <a:moveTo>
                    <a:pt x="18" y="66"/>
                  </a:moveTo>
                  <a:lnTo>
                    <a:pt x="18" y="33"/>
                  </a:lnTo>
                  <a:lnTo>
                    <a:pt x="18" y="0"/>
                  </a:lnTo>
                  <a:lnTo>
                    <a:pt x="18" y="66"/>
                  </a:lnTo>
                  <a:close/>
                  <a:moveTo>
                    <a:pt x="0" y="66"/>
                  </a:moveTo>
                  <a:lnTo>
                    <a:pt x="36" y="66"/>
                  </a:lnTo>
                  <a:lnTo>
                    <a:pt x="0" y="66"/>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74" name="Freeform 35"/>
            <p:cNvSpPr>
              <a:spLocks noEditPoints="1"/>
            </p:cNvSpPr>
            <p:nvPr/>
          </p:nvSpPr>
          <p:spPr bwMode="auto">
            <a:xfrm>
              <a:off x="7435006" y="4606219"/>
              <a:ext cx="54592" cy="122734"/>
            </a:xfrm>
            <a:custGeom>
              <a:avLst/>
              <a:gdLst/>
              <a:ahLst/>
              <a:cxnLst>
                <a:cxn ang="0">
                  <a:pos x="15" y="69"/>
                </a:cxn>
                <a:cxn ang="0">
                  <a:pos x="15" y="36"/>
                </a:cxn>
                <a:cxn ang="0">
                  <a:pos x="15" y="3"/>
                </a:cxn>
                <a:cxn ang="0">
                  <a:pos x="21" y="3"/>
                </a:cxn>
                <a:cxn ang="0">
                  <a:pos x="21" y="36"/>
                </a:cxn>
                <a:cxn ang="0">
                  <a:pos x="21" y="69"/>
                </a:cxn>
                <a:cxn ang="0">
                  <a:pos x="15" y="69"/>
                </a:cxn>
                <a:cxn ang="0">
                  <a:pos x="0" y="66"/>
                </a:cxn>
                <a:cxn ang="0">
                  <a:pos x="36" y="66"/>
                </a:cxn>
                <a:cxn ang="0">
                  <a:pos x="36" y="72"/>
                </a:cxn>
                <a:cxn ang="0">
                  <a:pos x="0" y="72"/>
                </a:cxn>
                <a:cxn ang="0">
                  <a:pos x="0" y="66"/>
                </a:cxn>
                <a:cxn ang="0">
                  <a:pos x="0" y="0"/>
                </a:cxn>
                <a:cxn ang="0">
                  <a:pos x="36" y="0"/>
                </a:cxn>
                <a:cxn ang="0">
                  <a:pos x="36" y="6"/>
                </a:cxn>
                <a:cxn ang="0">
                  <a:pos x="0" y="6"/>
                </a:cxn>
                <a:cxn ang="0">
                  <a:pos x="0" y="0"/>
                </a:cxn>
              </a:cxnLst>
              <a:rect l="0" t="0" r="r" b="b"/>
              <a:pathLst>
                <a:path w="36" h="72">
                  <a:moveTo>
                    <a:pt x="15" y="69"/>
                  </a:moveTo>
                  <a:lnTo>
                    <a:pt x="15" y="36"/>
                  </a:lnTo>
                  <a:lnTo>
                    <a:pt x="15" y="3"/>
                  </a:lnTo>
                  <a:lnTo>
                    <a:pt x="21" y="3"/>
                  </a:lnTo>
                  <a:lnTo>
                    <a:pt x="21" y="36"/>
                  </a:lnTo>
                  <a:lnTo>
                    <a:pt x="21" y="69"/>
                  </a:lnTo>
                  <a:lnTo>
                    <a:pt x="15" y="69"/>
                  </a:lnTo>
                  <a:close/>
                  <a:moveTo>
                    <a:pt x="0" y="66"/>
                  </a:moveTo>
                  <a:lnTo>
                    <a:pt x="36" y="66"/>
                  </a:lnTo>
                  <a:lnTo>
                    <a:pt x="36" y="72"/>
                  </a:lnTo>
                  <a:lnTo>
                    <a:pt x="0" y="72"/>
                  </a:lnTo>
                  <a:lnTo>
                    <a:pt x="0" y="66"/>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75" name="Freeform 36"/>
            <p:cNvSpPr>
              <a:spLocks noEditPoints="1"/>
            </p:cNvSpPr>
            <p:nvPr/>
          </p:nvSpPr>
          <p:spPr bwMode="auto">
            <a:xfrm>
              <a:off x="7889938" y="4069259"/>
              <a:ext cx="54592" cy="368201"/>
            </a:xfrm>
            <a:custGeom>
              <a:avLst/>
              <a:gdLst/>
              <a:ahLst/>
              <a:cxnLst>
                <a:cxn ang="0">
                  <a:pos x="18" y="216"/>
                </a:cxn>
                <a:cxn ang="0">
                  <a:pos x="18" y="108"/>
                </a:cxn>
                <a:cxn ang="0">
                  <a:pos x="18" y="0"/>
                </a:cxn>
                <a:cxn ang="0">
                  <a:pos x="18" y="216"/>
                </a:cxn>
                <a:cxn ang="0">
                  <a:pos x="0" y="216"/>
                </a:cxn>
                <a:cxn ang="0">
                  <a:pos x="36" y="216"/>
                </a:cxn>
                <a:cxn ang="0">
                  <a:pos x="0" y="216"/>
                </a:cxn>
                <a:cxn ang="0">
                  <a:pos x="0" y="0"/>
                </a:cxn>
                <a:cxn ang="0">
                  <a:pos x="36" y="0"/>
                </a:cxn>
                <a:cxn ang="0">
                  <a:pos x="0" y="0"/>
                </a:cxn>
              </a:cxnLst>
              <a:rect l="0" t="0" r="r" b="b"/>
              <a:pathLst>
                <a:path w="36" h="216">
                  <a:moveTo>
                    <a:pt x="18" y="216"/>
                  </a:moveTo>
                  <a:lnTo>
                    <a:pt x="18" y="108"/>
                  </a:lnTo>
                  <a:lnTo>
                    <a:pt x="18" y="0"/>
                  </a:lnTo>
                  <a:lnTo>
                    <a:pt x="18" y="216"/>
                  </a:lnTo>
                  <a:close/>
                  <a:moveTo>
                    <a:pt x="0" y="216"/>
                  </a:moveTo>
                  <a:lnTo>
                    <a:pt x="36" y="216"/>
                  </a:lnTo>
                  <a:lnTo>
                    <a:pt x="0" y="216"/>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76" name="Freeform 37"/>
            <p:cNvSpPr>
              <a:spLocks noEditPoints="1"/>
            </p:cNvSpPr>
            <p:nvPr/>
          </p:nvSpPr>
          <p:spPr bwMode="auto">
            <a:xfrm>
              <a:off x="7889938" y="4064145"/>
              <a:ext cx="54592" cy="378429"/>
            </a:xfrm>
            <a:custGeom>
              <a:avLst/>
              <a:gdLst/>
              <a:ahLst/>
              <a:cxnLst>
                <a:cxn ang="0">
                  <a:pos x="15" y="219"/>
                </a:cxn>
                <a:cxn ang="0">
                  <a:pos x="15" y="111"/>
                </a:cxn>
                <a:cxn ang="0">
                  <a:pos x="15" y="3"/>
                </a:cxn>
                <a:cxn ang="0">
                  <a:pos x="21" y="3"/>
                </a:cxn>
                <a:cxn ang="0">
                  <a:pos x="21" y="111"/>
                </a:cxn>
                <a:cxn ang="0">
                  <a:pos x="21" y="219"/>
                </a:cxn>
                <a:cxn ang="0">
                  <a:pos x="15" y="219"/>
                </a:cxn>
                <a:cxn ang="0">
                  <a:pos x="0" y="216"/>
                </a:cxn>
                <a:cxn ang="0">
                  <a:pos x="36" y="216"/>
                </a:cxn>
                <a:cxn ang="0">
                  <a:pos x="36" y="222"/>
                </a:cxn>
                <a:cxn ang="0">
                  <a:pos x="0" y="222"/>
                </a:cxn>
                <a:cxn ang="0">
                  <a:pos x="0" y="216"/>
                </a:cxn>
                <a:cxn ang="0">
                  <a:pos x="0" y="0"/>
                </a:cxn>
                <a:cxn ang="0">
                  <a:pos x="36" y="0"/>
                </a:cxn>
                <a:cxn ang="0">
                  <a:pos x="36" y="6"/>
                </a:cxn>
                <a:cxn ang="0">
                  <a:pos x="0" y="6"/>
                </a:cxn>
                <a:cxn ang="0">
                  <a:pos x="0" y="0"/>
                </a:cxn>
              </a:cxnLst>
              <a:rect l="0" t="0" r="r" b="b"/>
              <a:pathLst>
                <a:path w="36" h="222">
                  <a:moveTo>
                    <a:pt x="15" y="219"/>
                  </a:moveTo>
                  <a:lnTo>
                    <a:pt x="15" y="111"/>
                  </a:lnTo>
                  <a:lnTo>
                    <a:pt x="15" y="3"/>
                  </a:lnTo>
                  <a:lnTo>
                    <a:pt x="21" y="3"/>
                  </a:lnTo>
                  <a:lnTo>
                    <a:pt x="21" y="111"/>
                  </a:lnTo>
                  <a:lnTo>
                    <a:pt x="21" y="219"/>
                  </a:lnTo>
                  <a:lnTo>
                    <a:pt x="15" y="219"/>
                  </a:lnTo>
                  <a:close/>
                  <a:moveTo>
                    <a:pt x="0" y="216"/>
                  </a:moveTo>
                  <a:lnTo>
                    <a:pt x="36" y="216"/>
                  </a:lnTo>
                  <a:lnTo>
                    <a:pt x="36" y="222"/>
                  </a:lnTo>
                  <a:lnTo>
                    <a:pt x="0" y="222"/>
                  </a:lnTo>
                  <a:lnTo>
                    <a:pt x="0" y="216"/>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77" name="Freeform 38"/>
            <p:cNvSpPr>
              <a:spLocks noEditPoints="1"/>
            </p:cNvSpPr>
            <p:nvPr/>
          </p:nvSpPr>
          <p:spPr bwMode="auto">
            <a:xfrm>
              <a:off x="8071910" y="4652244"/>
              <a:ext cx="54592" cy="194328"/>
            </a:xfrm>
            <a:custGeom>
              <a:avLst/>
              <a:gdLst/>
              <a:ahLst/>
              <a:cxnLst>
                <a:cxn ang="0">
                  <a:pos x="18" y="114"/>
                </a:cxn>
                <a:cxn ang="0">
                  <a:pos x="18" y="57"/>
                </a:cxn>
                <a:cxn ang="0">
                  <a:pos x="18" y="0"/>
                </a:cxn>
                <a:cxn ang="0">
                  <a:pos x="18" y="114"/>
                </a:cxn>
                <a:cxn ang="0">
                  <a:pos x="0" y="114"/>
                </a:cxn>
                <a:cxn ang="0">
                  <a:pos x="36" y="114"/>
                </a:cxn>
                <a:cxn ang="0">
                  <a:pos x="0" y="114"/>
                </a:cxn>
                <a:cxn ang="0">
                  <a:pos x="0" y="0"/>
                </a:cxn>
                <a:cxn ang="0">
                  <a:pos x="36" y="0"/>
                </a:cxn>
                <a:cxn ang="0">
                  <a:pos x="0" y="0"/>
                </a:cxn>
              </a:cxnLst>
              <a:rect l="0" t="0" r="r" b="b"/>
              <a:pathLst>
                <a:path w="36" h="114">
                  <a:moveTo>
                    <a:pt x="18" y="114"/>
                  </a:moveTo>
                  <a:lnTo>
                    <a:pt x="18" y="57"/>
                  </a:lnTo>
                  <a:lnTo>
                    <a:pt x="18" y="0"/>
                  </a:lnTo>
                  <a:lnTo>
                    <a:pt x="18" y="114"/>
                  </a:lnTo>
                  <a:close/>
                  <a:moveTo>
                    <a:pt x="0" y="114"/>
                  </a:moveTo>
                  <a:lnTo>
                    <a:pt x="36" y="114"/>
                  </a:lnTo>
                  <a:lnTo>
                    <a:pt x="0" y="114"/>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78" name="Freeform 39"/>
            <p:cNvSpPr>
              <a:spLocks noEditPoints="1"/>
            </p:cNvSpPr>
            <p:nvPr/>
          </p:nvSpPr>
          <p:spPr bwMode="auto">
            <a:xfrm>
              <a:off x="8071910" y="4647131"/>
              <a:ext cx="54592" cy="204556"/>
            </a:xfrm>
            <a:custGeom>
              <a:avLst/>
              <a:gdLst/>
              <a:ahLst/>
              <a:cxnLst>
                <a:cxn ang="0">
                  <a:pos x="15" y="117"/>
                </a:cxn>
                <a:cxn ang="0">
                  <a:pos x="15" y="60"/>
                </a:cxn>
                <a:cxn ang="0">
                  <a:pos x="15" y="3"/>
                </a:cxn>
                <a:cxn ang="0">
                  <a:pos x="21" y="3"/>
                </a:cxn>
                <a:cxn ang="0">
                  <a:pos x="21" y="60"/>
                </a:cxn>
                <a:cxn ang="0">
                  <a:pos x="21" y="117"/>
                </a:cxn>
                <a:cxn ang="0">
                  <a:pos x="15" y="117"/>
                </a:cxn>
                <a:cxn ang="0">
                  <a:pos x="0" y="114"/>
                </a:cxn>
                <a:cxn ang="0">
                  <a:pos x="36" y="114"/>
                </a:cxn>
                <a:cxn ang="0">
                  <a:pos x="36" y="120"/>
                </a:cxn>
                <a:cxn ang="0">
                  <a:pos x="0" y="120"/>
                </a:cxn>
                <a:cxn ang="0">
                  <a:pos x="0" y="114"/>
                </a:cxn>
                <a:cxn ang="0">
                  <a:pos x="0" y="0"/>
                </a:cxn>
                <a:cxn ang="0">
                  <a:pos x="36" y="0"/>
                </a:cxn>
                <a:cxn ang="0">
                  <a:pos x="36" y="6"/>
                </a:cxn>
                <a:cxn ang="0">
                  <a:pos x="0" y="6"/>
                </a:cxn>
                <a:cxn ang="0">
                  <a:pos x="0" y="0"/>
                </a:cxn>
              </a:cxnLst>
              <a:rect l="0" t="0" r="r" b="b"/>
              <a:pathLst>
                <a:path w="36" h="120">
                  <a:moveTo>
                    <a:pt x="15" y="117"/>
                  </a:moveTo>
                  <a:lnTo>
                    <a:pt x="15" y="60"/>
                  </a:lnTo>
                  <a:lnTo>
                    <a:pt x="15" y="3"/>
                  </a:lnTo>
                  <a:lnTo>
                    <a:pt x="21" y="3"/>
                  </a:lnTo>
                  <a:lnTo>
                    <a:pt x="21" y="60"/>
                  </a:lnTo>
                  <a:lnTo>
                    <a:pt x="21" y="117"/>
                  </a:lnTo>
                  <a:lnTo>
                    <a:pt x="15" y="117"/>
                  </a:lnTo>
                  <a:close/>
                  <a:moveTo>
                    <a:pt x="0" y="114"/>
                  </a:moveTo>
                  <a:lnTo>
                    <a:pt x="36" y="114"/>
                  </a:lnTo>
                  <a:lnTo>
                    <a:pt x="36" y="120"/>
                  </a:lnTo>
                  <a:lnTo>
                    <a:pt x="0" y="120"/>
                  </a:lnTo>
                  <a:lnTo>
                    <a:pt x="0" y="114"/>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79" name="Freeform 40"/>
            <p:cNvSpPr>
              <a:spLocks noEditPoints="1"/>
            </p:cNvSpPr>
            <p:nvPr/>
          </p:nvSpPr>
          <p:spPr bwMode="auto">
            <a:xfrm>
              <a:off x="8153798" y="4560194"/>
              <a:ext cx="54592" cy="163645"/>
            </a:xfrm>
            <a:custGeom>
              <a:avLst/>
              <a:gdLst/>
              <a:ahLst/>
              <a:cxnLst>
                <a:cxn ang="0">
                  <a:pos x="18" y="96"/>
                </a:cxn>
                <a:cxn ang="0">
                  <a:pos x="18" y="48"/>
                </a:cxn>
                <a:cxn ang="0">
                  <a:pos x="18" y="0"/>
                </a:cxn>
                <a:cxn ang="0">
                  <a:pos x="18" y="96"/>
                </a:cxn>
                <a:cxn ang="0">
                  <a:pos x="0" y="96"/>
                </a:cxn>
                <a:cxn ang="0">
                  <a:pos x="36" y="96"/>
                </a:cxn>
                <a:cxn ang="0">
                  <a:pos x="0" y="96"/>
                </a:cxn>
                <a:cxn ang="0">
                  <a:pos x="0" y="0"/>
                </a:cxn>
                <a:cxn ang="0">
                  <a:pos x="36" y="0"/>
                </a:cxn>
                <a:cxn ang="0">
                  <a:pos x="0" y="0"/>
                </a:cxn>
              </a:cxnLst>
              <a:rect l="0" t="0" r="r" b="b"/>
              <a:pathLst>
                <a:path w="36" h="96">
                  <a:moveTo>
                    <a:pt x="18" y="96"/>
                  </a:moveTo>
                  <a:lnTo>
                    <a:pt x="18" y="48"/>
                  </a:lnTo>
                  <a:lnTo>
                    <a:pt x="18" y="0"/>
                  </a:lnTo>
                  <a:lnTo>
                    <a:pt x="18" y="96"/>
                  </a:lnTo>
                  <a:close/>
                  <a:moveTo>
                    <a:pt x="0" y="96"/>
                  </a:moveTo>
                  <a:lnTo>
                    <a:pt x="36" y="96"/>
                  </a:lnTo>
                  <a:lnTo>
                    <a:pt x="0" y="96"/>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80" name="Freeform 41"/>
            <p:cNvSpPr>
              <a:spLocks noEditPoints="1"/>
            </p:cNvSpPr>
            <p:nvPr/>
          </p:nvSpPr>
          <p:spPr bwMode="auto">
            <a:xfrm>
              <a:off x="8153798" y="4555080"/>
              <a:ext cx="54592" cy="173873"/>
            </a:xfrm>
            <a:custGeom>
              <a:avLst/>
              <a:gdLst/>
              <a:ahLst/>
              <a:cxnLst>
                <a:cxn ang="0">
                  <a:pos x="15" y="99"/>
                </a:cxn>
                <a:cxn ang="0">
                  <a:pos x="15" y="51"/>
                </a:cxn>
                <a:cxn ang="0">
                  <a:pos x="15" y="3"/>
                </a:cxn>
                <a:cxn ang="0">
                  <a:pos x="21" y="3"/>
                </a:cxn>
                <a:cxn ang="0">
                  <a:pos x="21" y="51"/>
                </a:cxn>
                <a:cxn ang="0">
                  <a:pos x="21" y="99"/>
                </a:cxn>
                <a:cxn ang="0">
                  <a:pos x="15" y="99"/>
                </a:cxn>
                <a:cxn ang="0">
                  <a:pos x="0" y="96"/>
                </a:cxn>
                <a:cxn ang="0">
                  <a:pos x="36" y="96"/>
                </a:cxn>
                <a:cxn ang="0">
                  <a:pos x="36" y="102"/>
                </a:cxn>
                <a:cxn ang="0">
                  <a:pos x="0" y="102"/>
                </a:cxn>
                <a:cxn ang="0">
                  <a:pos x="0" y="96"/>
                </a:cxn>
                <a:cxn ang="0">
                  <a:pos x="0" y="0"/>
                </a:cxn>
                <a:cxn ang="0">
                  <a:pos x="36" y="0"/>
                </a:cxn>
                <a:cxn ang="0">
                  <a:pos x="36" y="6"/>
                </a:cxn>
                <a:cxn ang="0">
                  <a:pos x="0" y="6"/>
                </a:cxn>
                <a:cxn ang="0">
                  <a:pos x="0" y="0"/>
                </a:cxn>
              </a:cxnLst>
              <a:rect l="0" t="0" r="r" b="b"/>
              <a:pathLst>
                <a:path w="36" h="102">
                  <a:moveTo>
                    <a:pt x="15" y="99"/>
                  </a:moveTo>
                  <a:lnTo>
                    <a:pt x="15" y="51"/>
                  </a:lnTo>
                  <a:lnTo>
                    <a:pt x="15" y="3"/>
                  </a:lnTo>
                  <a:lnTo>
                    <a:pt x="21" y="3"/>
                  </a:lnTo>
                  <a:lnTo>
                    <a:pt x="21" y="51"/>
                  </a:lnTo>
                  <a:lnTo>
                    <a:pt x="21" y="99"/>
                  </a:lnTo>
                  <a:lnTo>
                    <a:pt x="15" y="99"/>
                  </a:lnTo>
                  <a:close/>
                  <a:moveTo>
                    <a:pt x="0" y="96"/>
                  </a:moveTo>
                  <a:lnTo>
                    <a:pt x="36" y="96"/>
                  </a:lnTo>
                  <a:lnTo>
                    <a:pt x="36" y="102"/>
                  </a:lnTo>
                  <a:lnTo>
                    <a:pt x="0" y="102"/>
                  </a:lnTo>
                  <a:lnTo>
                    <a:pt x="0" y="96"/>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81" name="Freeform 42"/>
            <p:cNvSpPr>
              <a:spLocks noEditPoints="1"/>
            </p:cNvSpPr>
            <p:nvPr/>
          </p:nvSpPr>
          <p:spPr bwMode="auto">
            <a:xfrm>
              <a:off x="8253883" y="5081812"/>
              <a:ext cx="54592" cy="92050"/>
            </a:xfrm>
            <a:custGeom>
              <a:avLst/>
              <a:gdLst/>
              <a:ahLst/>
              <a:cxnLst>
                <a:cxn ang="0">
                  <a:pos x="18" y="54"/>
                </a:cxn>
                <a:cxn ang="0">
                  <a:pos x="18" y="27"/>
                </a:cxn>
                <a:cxn ang="0">
                  <a:pos x="18" y="0"/>
                </a:cxn>
                <a:cxn ang="0">
                  <a:pos x="18" y="54"/>
                </a:cxn>
                <a:cxn ang="0">
                  <a:pos x="0" y="54"/>
                </a:cxn>
                <a:cxn ang="0">
                  <a:pos x="36" y="54"/>
                </a:cxn>
                <a:cxn ang="0">
                  <a:pos x="0" y="54"/>
                </a:cxn>
                <a:cxn ang="0">
                  <a:pos x="0" y="0"/>
                </a:cxn>
                <a:cxn ang="0">
                  <a:pos x="36" y="0"/>
                </a:cxn>
                <a:cxn ang="0">
                  <a:pos x="0" y="0"/>
                </a:cxn>
              </a:cxnLst>
              <a:rect l="0" t="0" r="r" b="b"/>
              <a:pathLst>
                <a:path w="36" h="54">
                  <a:moveTo>
                    <a:pt x="18" y="54"/>
                  </a:moveTo>
                  <a:lnTo>
                    <a:pt x="18" y="27"/>
                  </a:lnTo>
                  <a:lnTo>
                    <a:pt x="18" y="0"/>
                  </a:lnTo>
                  <a:lnTo>
                    <a:pt x="18" y="54"/>
                  </a:lnTo>
                  <a:close/>
                  <a:moveTo>
                    <a:pt x="0" y="54"/>
                  </a:moveTo>
                  <a:lnTo>
                    <a:pt x="36" y="54"/>
                  </a:lnTo>
                  <a:lnTo>
                    <a:pt x="0" y="54"/>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82" name="Freeform 43"/>
            <p:cNvSpPr>
              <a:spLocks noEditPoints="1"/>
            </p:cNvSpPr>
            <p:nvPr/>
          </p:nvSpPr>
          <p:spPr bwMode="auto">
            <a:xfrm>
              <a:off x="8253883" y="5076699"/>
              <a:ext cx="54592" cy="102278"/>
            </a:xfrm>
            <a:custGeom>
              <a:avLst/>
              <a:gdLst/>
              <a:ahLst/>
              <a:cxnLst>
                <a:cxn ang="0">
                  <a:pos x="15" y="57"/>
                </a:cxn>
                <a:cxn ang="0">
                  <a:pos x="15" y="30"/>
                </a:cxn>
                <a:cxn ang="0">
                  <a:pos x="15" y="3"/>
                </a:cxn>
                <a:cxn ang="0">
                  <a:pos x="21" y="3"/>
                </a:cxn>
                <a:cxn ang="0">
                  <a:pos x="21" y="30"/>
                </a:cxn>
                <a:cxn ang="0">
                  <a:pos x="21" y="57"/>
                </a:cxn>
                <a:cxn ang="0">
                  <a:pos x="15" y="57"/>
                </a:cxn>
                <a:cxn ang="0">
                  <a:pos x="0" y="54"/>
                </a:cxn>
                <a:cxn ang="0">
                  <a:pos x="36" y="54"/>
                </a:cxn>
                <a:cxn ang="0">
                  <a:pos x="36" y="60"/>
                </a:cxn>
                <a:cxn ang="0">
                  <a:pos x="0" y="60"/>
                </a:cxn>
                <a:cxn ang="0">
                  <a:pos x="0" y="54"/>
                </a:cxn>
                <a:cxn ang="0">
                  <a:pos x="0" y="0"/>
                </a:cxn>
                <a:cxn ang="0">
                  <a:pos x="36" y="0"/>
                </a:cxn>
                <a:cxn ang="0">
                  <a:pos x="36" y="6"/>
                </a:cxn>
                <a:cxn ang="0">
                  <a:pos x="0" y="6"/>
                </a:cxn>
                <a:cxn ang="0">
                  <a:pos x="0" y="0"/>
                </a:cxn>
              </a:cxnLst>
              <a:rect l="0" t="0" r="r" b="b"/>
              <a:pathLst>
                <a:path w="36" h="60">
                  <a:moveTo>
                    <a:pt x="15" y="57"/>
                  </a:moveTo>
                  <a:lnTo>
                    <a:pt x="15" y="30"/>
                  </a:lnTo>
                  <a:lnTo>
                    <a:pt x="15" y="3"/>
                  </a:lnTo>
                  <a:lnTo>
                    <a:pt x="21" y="3"/>
                  </a:lnTo>
                  <a:lnTo>
                    <a:pt x="21" y="30"/>
                  </a:lnTo>
                  <a:lnTo>
                    <a:pt x="21" y="57"/>
                  </a:lnTo>
                  <a:lnTo>
                    <a:pt x="15" y="57"/>
                  </a:lnTo>
                  <a:close/>
                  <a:moveTo>
                    <a:pt x="0" y="54"/>
                  </a:moveTo>
                  <a:lnTo>
                    <a:pt x="36" y="54"/>
                  </a:lnTo>
                  <a:lnTo>
                    <a:pt x="36" y="60"/>
                  </a:lnTo>
                  <a:lnTo>
                    <a:pt x="0" y="60"/>
                  </a:lnTo>
                  <a:lnTo>
                    <a:pt x="0" y="54"/>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83" name="Freeform 44"/>
            <p:cNvSpPr>
              <a:spLocks noEditPoints="1"/>
            </p:cNvSpPr>
            <p:nvPr/>
          </p:nvSpPr>
          <p:spPr bwMode="auto">
            <a:xfrm>
              <a:off x="5642577" y="5061357"/>
              <a:ext cx="54592" cy="112506"/>
            </a:xfrm>
            <a:custGeom>
              <a:avLst/>
              <a:gdLst/>
              <a:ahLst/>
              <a:cxnLst>
                <a:cxn ang="0">
                  <a:pos x="18" y="66"/>
                </a:cxn>
                <a:cxn ang="0">
                  <a:pos x="18" y="33"/>
                </a:cxn>
                <a:cxn ang="0">
                  <a:pos x="18" y="0"/>
                </a:cxn>
                <a:cxn ang="0">
                  <a:pos x="18" y="66"/>
                </a:cxn>
                <a:cxn ang="0">
                  <a:pos x="0" y="66"/>
                </a:cxn>
                <a:cxn ang="0">
                  <a:pos x="36" y="66"/>
                </a:cxn>
                <a:cxn ang="0">
                  <a:pos x="0" y="66"/>
                </a:cxn>
                <a:cxn ang="0">
                  <a:pos x="0" y="0"/>
                </a:cxn>
                <a:cxn ang="0">
                  <a:pos x="36" y="0"/>
                </a:cxn>
                <a:cxn ang="0">
                  <a:pos x="0" y="0"/>
                </a:cxn>
              </a:cxnLst>
              <a:rect l="0" t="0" r="r" b="b"/>
              <a:pathLst>
                <a:path w="36" h="66">
                  <a:moveTo>
                    <a:pt x="18" y="66"/>
                  </a:moveTo>
                  <a:lnTo>
                    <a:pt x="18" y="33"/>
                  </a:lnTo>
                  <a:lnTo>
                    <a:pt x="18" y="0"/>
                  </a:lnTo>
                  <a:lnTo>
                    <a:pt x="18" y="66"/>
                  </a:lnTo>
                  <a:close/>
                  <a:moveTo>
                    <a:pt x="0" y="66"/>
                  </a:moveTo>
                  <a:lnTo>
                    <a:pt x="36" y="66"/>
                  </a:lnTo>
                  <a:lnTo>
                    <a:pt x="0" y="66"/>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84" name="Freeform 45"/>
            <p:cNvSpPr>
              <a:spLocks noEditPoints="1"/>
            </p:cNvSpPr>
            <p:nvPr/>
          </p:nvSpPr>
          <p:spPr bwMode="auto">
            <a:xfrm>
              <a:off x="5642577" y="5056243"/>
              <a:ext cx="54592" cy="122734"/>
            </a:xfrm>
            <a:custGeom>
              <a:avLst/>
              <a:gdLst/>
              <a:ahLst/>
              <a:cxnLst>
                <a:cxn ang="0">
                  <a:pos x="15" y="69"/>
                </a:cxn>
                <a:cxn ang="0">
                  <a:pos x="15" y="36"/>
                </a:cxn>
                <a:cxn ang="0">
                  <a:pos x="15" y="3"/>
                </a:cxn>
                <a:cxn ang="0">
                  <a:pos x="21" y="3"/>
                </a:cxn>
                <a:cxn ang="0">
                  <a:pos x="21" y="36"/>
                </a:cxn>
                <a:cxn ang="0">
                  <a:pos x="21" y="69"/>
                </a:cxn>
                <a:cxn ang="0">
                  <a:pos x="15" y="69"/>
                </a:cxn>
                <a:cxn ang="0">
                  <a:pos x="0" y="66"/>
                </a:cxn>
                <a:cxn ang="0">
                  <a:pos x="36" y="66"/>
                </a:cxn>
                <a:cxn ang="0">
                  <a:pos x="36" y="72"/>
                </a:cxn>
                <a:cxn ang="0">
                  <a:pos x="0" y="72"/>
                </a:cxn>
                <a:cxn ang="0">
                  <a:pos x="0" y="66"/>
                </a:cxn>
                <a:cxn ang="0">
                  <a:pos x="0" y="0"/>
                </a:cxn>
                <a:cxn ang="0">
                  <a:pos x="36" y="0"/>
                </a:cxn>
                <a:cxn ang="0">
                  <a:pos x="36" y="6"/>
                </a:cxn>
                <a:cxn ang="0">
                  <a:pos x="0" y="6"/>
                </a:cxn>
                <a:cxn ang="0">
                  <a:pos x="0" y="0"/>
                </a:cxn>
              </a:cxnLst>
              <a:rect l="0" t="0" r="r" b="b"/>
              <a:pathLst>
                <a:path w="36" h="72">
                  <a:moveTo>
                    <a:pt x="15" y="69"/>
                  </a:moveTo>
                  <a:lnTo>
                    <a:pt x="15" y="36"/>
                  </a:lnTo>
                  <a:lnTo>
                    <a:pt x="15" y="3"/>
                  </a:lnTo>
                  <a:lnTo>
                    <a:pt x="21" y="3"/>
                  </a:lnTo>
                  <a:lnTo>
                    <a:pt x="21" y="36"/>
                  </a:lnTo>
                  <a:lnTo>
                    <a:pt x="21" y="69"/>
                  </a:lnTo>
                  <a:lnTo>
                    <a:pt x="15" y="69"/>
                  </a:lnTo>
                  <a:close/>
                  <a:moveTo>
                    <a:pt x="0" y="66"/>
                  </a:moveTo>
                  <a:lnTo>
                    <a:pt x="36" y="66"/>
                  </a:lnTo>
                  <a:lnTo>
                    <a:pt x="36" y="72"/>
                  </a:lnTo>
                  <a:lnTo>
                    <a:pt x="0" y="72"/>
                  </a:lnTo>
                  <a:lnTo>
                    <a:pt x="0" y="66"/>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85" name="Freeform 46"/>
            <p:cNvSpPr>
              <a:spLocks noEditPoints="1"/>
            </p:cNvSpPr>
            <p:nvPr/>
          </p:nvSpPr>
          <p:spPr bwMode="auto">
            <a:xfrm>
              <a:off x="6224889" y="3302173"/>
              <a:ext cx="54592" cy="695491"/>
            </a:xfrm>
            <a:custGeom>
              <a:avLst/>
              <a:gdLst/>
              <a:ahLst/>
              <a:cxnLst>
                <a:cxn ang="0">
                  <a:pos x="18" y="408"/>
                </a:cxn>
                <a:cxn ang="0">
                  <a:pos x="18" y="204"/>
                </a:cxn>
                <a:cxn ang="0">
                  <a:pos x="18" y="0"/>
                </a:cxn>
                <a:cxn ang="0">
                  <a:pos x="18" y="408"/>
                </a:cxn>
                <a:cxn ang="0">
                  <a:pos x="0" y="408"/>
                </a:cxn>
                <a:cxn ang="0">
                  <a:pos x="36" y="408"/>
                </a:cxn>
                <a:cxn ang="0">
                  <a:pos x="0" y="408"/>
                </a:cxn>
                <a:cxn ang="0">
                  <a:pos x="0" y="0"/>
                </a:cxn>
                <a:cxn ang="0">
                  <a:pos x="36" y="0"/>
                </a:cxn>
                <a:cxn ang="0">
                  <a:pos x="0" y="0"/>
                </a:cxn>
              </a:cxnLst>
              <a:rect l="0" t="0" r="r" b="b"/>
              <a:pathLst>
                <a:path w="36" h="408">
                  <a:moveTo>
                    <a:pt x="18" y="408"/>
                  </a:moveTo>
                  <a:lnTo>
                    <a:pt x="18" y="204"/>
                  </a:lnTo>
                  <a:lnTo>
                    <a:pt x="18" y="0"/>
                  </a:lnTo>
                  <a:lnTo>
                    <a:pt x="18" y="408"/>
                  </a:lnTo>
                  <a:close/>
                  <a:moveTo>
                    <a:pt x="0" y="408"/>
                  </a:moveTo>
                  <a:lnTo>
                    <a:pt x="36" y="408"/>
                  </a:lnTo>
                  <a:lnTo>
                    <a:pt x="0" y="408"/>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86" name="Freeform 47"/>
            <p:cNvSpPr>
              <a:spLocks noEditPoints="1"/>
            </p:cNvSpPr>
            <p:nvPr/>
          </p:nvSpPr>
          <p:spPr bwMode="auto">
            <a:xfrm>
              <a:off x="6224889" y="3297059"/>
              <a:ext cx="54592" cy="705719"/>
            </a:xfrm>
            <a:custGeom>
              <a:avLst/>
              <a:gdLst/>
              <a:ahLst/>
              <a:cxnLst>
                <a:cxn ang="0">
                  <a:pos x="15" y="411"/>
                </a:cxn>
                <a:cxn ang="0">
                  <a:pos x="15" y="207"/>
                </a:cxn>
                <a:cxn ang="0">
                  <a:pos x="15" y="3"/>
                </a:cxn>
                <a:cxn ang="0">
                  <a:pos x="21" y="3"/>
                </a:cxn>
                <a:cxn ang="0">
                  <a:pos x="21" y="207"/>
                </a:cxn>
                <a:cxn ang="0">
                  <a:pos x="21" y="411"/>
                </a:cxn>
                <a:cxn ang="0">
                  <a:pos x="15" y="411"/>
                </a:cxn>
                <a:cxn ang="0">
                  <a:pos x="0" y="408"/>
                </a:cxn>
                <a:cxn ang="0">
                  <a:pos x="36" y="408"/>
                </a:cxn>
                <a:cxn ang="0">
                  <a:pos x="36" y="414"/>
                </a:cxn>
                <a:cxn ang="0">
                  <a:pos x="0" y="414"/>
                </a:cxn>
                <a:cxn ang="0">
                  <a:pos x="0" y="408"/>
                </a:cxn>
                <a:cxn ang="0">
                  <a:pos x="0" y="0"/>
                </a:cxn>
                <a:cxn ang="0">
                  <a:pos x="36" y="0"/>
                </a:cxn>
                <a:cxn ang="0">
                  <a:pos x="36" y="6"/>
                </a:cxn>
                <a:cxn ang="0">
                  <a:pos x="0" y="6"/>
                </a:cxn>
                <a:cxn ang="0">
                  <a:pos x="0" y="0"/>
                </a:cxn>
              </a:cxnLst>
              <a:rect l="0" t="0" r="r" b="b"/>
              <a:pathLst>
                <a:path w="36" h="414">
                  <a:moveTo>
                    <a:pt x="15" y="411"/>
                  </a:moveTo>
                  <a:lnTo>
                    <a:pt x="15" y="207"/>
                  </a:lnTo>
                  <a:lnTo>
                    <a:pt x="15" y="3"/>
                  </a:lnTo>
                  <a:lnTo>
                    <a:pt x="21" y="3"/>
                  </a:lnTo>
                  <a:lnTo>
                    <a:pt x="21" y="207"/>
                  </a:lnTo>
                  <a:lnTo>
                    <a:pt x="21" y="411"/>
                  </a:lnTo>
                  <a:lnTo>
                    <a:pt x="15" y="411"/>
                  </a:lnTo>
                  <a:close/>
                  <a:moveTo>
                    <a:pt x="0" y="408"/>
                  </a:moveTo>
                  <a:lnTo>
                    <a:pt x="36" y="408"/>
                  </a:lnTo>
                  <a:lnTo>
                    <a:pt x="36" y="414"/>
                  </a:lnTo>
                  <a:lnTo>
                    <a:pt x="0" y="414"/>
                  </a:lnTo>
                  <a:lnTo>
                    <a:pt x="0" y="408"/>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87" name="Freeform 48"/>
            <p:cNvSpPr>
              <a:spLocks noEditPoints="1"/>
            </p:cNvSpPr>
            <p:nvPr/>
          </p:nvSpPr>
          <p:spPr bwMode="auto">
            <a:xfrm>
              <a:off x="6561538" y="4079486"/>
              <a:ext cx="54592" cy="746630"/>
            </a:xfrm>
            <a:custGeom>
              <a:avLst/>
              <a:gdLst/>
              <a:ahLst/>
              <a:cxnLst>
                <a:cxn ang="0">
                  <a:pos x="18" y="438"/>
                </a:cxn>
                <a:cxn ang="0">
                  <a:pos x="18" y="219"/>
                </a:cxn>
                <a:cxn ang="0">
                  <a:pos x="18" y="0"/>
                </a:cxn>
                <a:cxn ang="0">
                  <a:pos x="18" y="438"/>
                </a:cxn>
                <a:cxn ang="0">
                  <a:pos x="0" y="438"/>
                </a:cxn>
                <a:cxn ang="0">
                  <a:pos x="36" y="438"/>
                </a:cxn>
                <a:cxn ang="0">
                  <a:pos x="0" y="438"/>
                </a:cxn>
                <a:cxn ang="0">
                  <a:pos x="0" y="0"/>
                </a:cxn>
                <a:cxn ang="0">
                  <a:pos x="36" y="0"/>
                </a:cxn>
                <a:cxn ang="0">
                  <a:pos x="0" y="0"/>
                </a:cxn>
              </a:cxnLst>
              <a:rect l="0" t="0" r="r" b="b"/>
              <a:pathLst>
                <a:path w="36" h="438">
                  <a:moveTo>
                    <a:pt x="18" y="438"/>
                  </a:moveTo>
                  <a:lnTo>
                    <a:pt x="18" y="219"/>
                  </a:lnTo>
                  <a:lnTo>
                    <a:pt x="18" y="0"/>
                  </a:lnTo>
                  <a:lnTo>
                    <a:pt x="18" y="438"/>
                  </a:lnTo>
                  <a:close/>
                  <a:moveTo>
                    <a:pt x="0" y="438"/>
                  </a:moveTo>
                  <a:lnTo>
                    <a:pt x="36" y="438"/>
                  </a:lnTo>
                  <a:lnTo>
                    <a:pt x="0" y="438"/>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88" name="Freeform 49"/>
            <p:cNvSpPr>
              <a:spLocks noEditPoints="1"/>
            </p:cNvSpPr>
            <p:nvPr/>
          </p:nvSpPr>
          <p:spPr bwMode="auto">
            <a:xfrm>
              <a:off x="6561538" y="4074373"/>
              <a:ext cx="54592" cy="756858"/>
            </a:xfrm>
            <a:custGeom>
              <a:avLst/>
              <a:gdLst/>
              <a:ahLst/>
              <a:cxnLst>
                <a:cxn ang="0">
                  <a:pos x="15" y="441"/>
                </a:cxn>
                <a:cxn ang="0">
                  <a:pos x="15" y="222"/>
                </a:cxn>
                <a:cxn ang="0">
                  <a:pos x="15" y="3"/>
                </a:cxn>
                <a:cxn ang="0">
                  <a:pos x="21" y="3"/>
                </a:cxn>
                <a:cxn ang="0">
                  <a:pos x="21" y="222"/>
                </a:cxn>
                <a:cxn ang="0">
                  <a:pos x="21" y="441"/>
                </a:cxn>
                <a:cxn ang="0">
                  <a:pos x="15" y="441"/>
                </a:cxn>
                <a:cxn ang="0">
                  <a:pos x="0" y="438"/>
                </a:cxn>
                <a:cxn ang="0">
                  <a:pos x="36" y="438"/>
                </a:cxn>
                <a:cxn ang="0">
                  <a:pos x="36" y="444"/>
                </a:cxn>
                <a:cxn ang="0">
                  <a:pos x="0" y="444"/>
                </a:cxn>
                <a:cxn ang="0">
                  <a:pos x="0" y="438"/>
                </a:cxn>
                <a:cxn ang="0">
                  <a:pos x="0" y="0"/>
                </a:cxn>
                <a:cxn ang="0">
                  <a:pos x="36" y="0"/>
                </a:cxn>
                <a:cxn ang="0">
                  <a:pos x="36" y="6"/>
                </a:cxn>
                <a:cxn ang="0">
                  <a:pos x="0" y="6"/>
                </a:cxn>
                <a:cxn ang="0">
                  <a:pos x="0" y="0"/>
                </a:cxn>
              </a:cxnLst>
              <a:rect l="0" t="0" r="r" b="b"/>
              <a:pathLst>
                <a:path w="36" h="444">
                  <a:moveTo>
                    <a:pt x="15" y="441"/>
                  </a:moveTo>
                  <a:lnTo>
                    <a:pt x="15" y="222"/>
                  </a:lnTo>
                  <a:lnTo>
                    <a:pt x="15" y="3"/>
                  </a:lnTo>
                  <a:lnTo>
                    <a:pt x="21" y="3"/>
                  </a:lnTo>
                  <a:lnTo>
                    <a:pt x="21" y="222"/>
                  </a:lnTo>
                  <a:lnTo>
                    <a:pt x="21" y="441"/>
                  </a:lnTo>
                  <a:lnTo>
                    <a:pt x="15" y="441"/>
                  </a:lnTo>
                  <a:close/>
                  <a:moveTo>
                    <a:pt x="0" y="438"/>
                  </a:moveTo>
                  <a:lnTo>
                    <a:pt x="36" y="438"/>
                  </a:lnTo>
                  <a:lnTo>
                    <a:pt x="36" y="444"/>
                  </a:lnTo>
                  <a:lnTo>
                    <a:pt x="0" y="444"/>
                  </a:lnTo>
                  <a:lnTo>
                    <a:pt x="0" y="438"/>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89" name="Freeform 50"/>
            <p:cNvSpPr>
              <a:spLocks noEditPoints="1"/>
            </p:cNvSpPr>
            <p:nvPr/>
          </p:nvSpPr>
          <p:spPr bwMode="auto">
            <a:xfrm>
              <a:off x="7034667" y="4611333"/>
              <a:ext cx="54592" cy="225012"/>
            </a:xfrm>
            <a:custGeom>
              <a:avLst/>
              <a:gdLst/>
              <a:ahLst/>
              <a:cxnLst>
                <a:cxn ang="0">
                  <a:pos x="18" y="132"/>
                </a:cxn>
                <a:cxn ang="0">
                  <a:pos x="18" y="66"/>
                </a:cxn>
                <a:cxn ang="0">
                  <a:pos x="18" y="0"/>
                </a:cxn>
                <a:cxn ang="0">
                  <a:pos x="18" y="132"/>
                </a:cxn>
                <a:cxn ang="0">
                  <a:pos x="0" y="132"/>
                </a:cxn>
                <a:cxn ang="0">
                  <a:pos x="36" y="132"/>
                </a:cxn>
                <a:cxn ang="0">
                  <a:pos x="0" y="132"/>
                </a:cxn>
                <a:cxn ang="0">
                  <a:pos x="0" y="0"/>
                </a:cxn>
                <a:cxn ang="0">
                  <a:pos x="36" y="0"/>
                </a:cxn>
                <a:cxn ang="0">
                  <a:pos x="0" y="0"/>
                </a:cxn>
              </a:cxnLst>
              <a:rect l="0" t="0" r="r" b="b"/>
              <a:pathLst>
                <a:path w="36" h="132">
                  <a:moveTo>
                    <a:pt x="18" y="132"/>
                  </a:moveTo>
                  <a:lnTo>
                    <a:pt x="18" y="66"/>
                  </a:lnTo>
                  <a:lnTo>
                    <a:pt x="18" y="0"/>
                  </a:lnTo>
                  <a:lnTo>
                    <a:pt x="18" y="132"/>
                  </a:lnTo>
                  <a:close/>
                  <a:moveTo>
                    <a:pt x="0" y="132"/>
                  </a:moveTo>
                  <a:lnTo>
                    <a:pt x="36" y="132"/>
                  </a:lnTo>
                  <a:lnTo>
                    <a:pt x="0" y="132"/>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90" name="Freeform 51"/>
            <p:cNvSpPr>
              <a:spLocks noEditPoints="1"/>
            </p:cNvSpPr>
            <p:nvPr/>
          </p:nvSpPr>
          <p:spPr bwMode="auto">
            <a:xfrm>
              <a:off x="7034667" y="4606219"/>
              <a:ext cx="54592" cy="235240"/>
            </a:xfrm>
            <a:custGeom>
              <a:avLst/>
              <a:gdLst/>
              <a:ahLst/>
              <a:cxnLst>
                <a:cxn ang="0">
                  <a:pos x="15" y="135"/>
                </a:cxn>
                <a:cxn ang="0">
                  <a:pos x="15" y="69"/>
                </a:cxn>
                <a:cxn ang="0">
                  <a:pos x="15" y="3"/>
                </a:cxn>
                <a:cxn ang="0">
                  <a:pos x="21" y="3"/>
                </a:cxn>
                <a:cxn ang="0">
                  <a:pos x="21" y="69"/>
                </a:cxn>
                <a:cxn ang="0">
                  <a:pos x="21" y="135"/>
                </a:cxn>
                <a:cxn ang="0">
                  <a:pos x="15" y="135"/>
                </a:cxn>
                <a:cxn ang="0">
                  <a:pos x="0" y="132"/>
                </a:cxn>
                <a:cxn ang="0">
                  <a:pos x="36" y="132"/>
                </a:cxn>
                <a:cxn ang="0">
                  <a:pos x="36" y="138"/>
                </a:cxn>
                <a:cxn ang="0">
                  <a:pos x="0" y="138"/>
                </a:cxn>
                <a:cxn ang="0">
                  <a:pos x="0" y="132"/>
                </a:cxn>
                <a:cxn ang="0">
                  <a:pos x="0" y="0"/>
                </a:cxn>
                <a:cxn ang="0">
                  <a:pos x="36" y="0"/>
                </a:cxn>
                <a:cxn ang="0">
                  <a:pos x="36" y="6"/>
                </a:cxn>
                <a:cxn ang="0">
                  <a:pos x="0" y="6"/>
                </a:cxn>
                <a:cxn ang="0">
                  <a:pos x="0" y="0"/>
                </a:cxn>
              </a:cxnLst>
              <a:rect l="0" t="0" r="r" b="b"/>
              <a:pathLst>
                <a:path w="36" h="138">
                  <a:moveTo>
                    <a:pt x="15" y="135"/>
                  </a:moveTo>
                  <a:lnTo>
                    <a:pt x="15" y="69"/>
                  </a:lnTo>
                  <a:lnTo>
                    <a:pt x="15" y="3"/>
                  </a:lnTo>
                  <a:lnTo>
                    <a:pt x="21" y="3"/>
                  </a:lnTo>
                  <a:lnTo>
                    <a:pt x="21" y="69"/>
                  </a:lnTo>
                  <a:lnTo>
                    <a:pt x="21" y="135"/>
                  </a:lnTo>
                  <a:lnTo>
                    <a:pt x="15" y="135"/>
                  </a:lnTo>
                  <a:close/>
                  <a:moveTo>
                    <a:pt x="0" y="132"/>
                  </a:moveTo>
                  <a:lnTo>
                    <a:pt x="36" y="132"/>
                  </a:lnTo>
                  <a:lnTo>
                    <a:pt x="36" y="138"/>
                  </a:lnTo>
                  <a:lnTo>
                    <a:pt x="0" y="138"/>
                  </a:lnTo>
                  <a:lnTo>
                    <a:pt x="0" y="132"/>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91" name="Freeform 52"/>
            <p:cNvSpPr>
              <a:spLocks noEditPoints="1"/>
            </p:cNvSpPr>
            <p:nvPr/>
          </p:nvSpPr>
          <p:spPr bwMode="auto">
            <a:xfrm>
              <a:off x="7362217" y="4999990"/>
              <a:ext cx="54592" cy="132962"/>
            </a:xfrm>
            <a:custGeom>
              <a:avLst/>
              <a:gdLst/>
              <a:ahLst/>
              <a:cxnLst>
                <a:cxn ang="0">
                  <a:pos x="18" y="78"/>
                </a:cxn>
                <a:cxn ang="0">
                  <a:pos x="18" y="39"/>
                </a:cxn>
                <a:cxn ang="0">
                  <a:pos x="18" y="0"/>
                </a:cxn>
                <a:cxn ang="0">
                  <a:pos x="18" y="78"/>
                </a:cxn>
                <a:cxn ang="0">
                  <a:pos x="0" y="78"/>
                </a:cxn>
                <a:cxn ang="0">
                  <a:pos x="36" y="78"/>
                </a:cxn>
                <a:cxn ang="0">
                  <a:pos x="0" y="78"/>
                </a:cxn>
                <a:cxn ang="0">
                  <a:pos x="0" y="0"/>
                </a:cxn>
                <a:cxn ang="0">
                  <a:pos x="36" y="0"/>
                </a:cxn>
                <a:cxn ang="0">
                  <a:pos x="0" y="0"/>
                </a:cxn>
              </a:cxnLst>
              <a:rect l="0" t="0" r="r" b="b"/>
              <a:pathLst>
                <a:path w="36" h="78">
                  <a:moveTo>
                    <a:pt x="18" y="78"/>
                  </a:moveTo>
                  <a:lnTo>
                    <a:pt x="18" y="39"/>
                  </a:lnTo>
                  <a:lnTo>
                    <a:pt x="18" y="0"/>
                  </a:lnTo>
                  <a:lnTo>
                    <a:pt x="18" y="78"/>
                  </a:lnTo>
                  <a:close/>
                  <a:moveTo>
                    <a:pt x="0" y="78"/>
                  </a:moveTo>
                  <a:lnTo>
                    <a:pt x="36" y="78"/>
                  </a:lnTo>
                  <a:lnTo>
                    <a:pt x="0" y="78"/>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92" name="Freeform 53"/>
            <p:cNvSpPr>
              <a:spLocks noEditPoints="1"/>
            </p:cNvSpPr>
            <p:nvPr/>
          </p:nvSpPr>
          <p:spPr bwMode="auto">
            <a:xfrm>
              <a:off x="7362217" y="4994876"/>
              <a:ext cx="54592" cy="143189"/>
            </a:xfrm>
            <a:custGeom>
              <a:avLst/>
              <a:gdLst/>
              <a:ahLst/>
              <a:cxnLst>
                <a:cxn ang="0">
                  <a:pos x="15" y="81"/>
                </a:cxn>
                <a:cxn ang="0">
                  <a:pos x="15" y="42"/>
                </a:cxn>
                <a:cxn ang="0">
                  <a:pos x="15" y="3"/>
                </a:cxn>
                <a:cxn ang="0">
                  <a:pos x="21" y="3"/>
                </a:cxn>
                <a:cxn ang="0">
                  <a:pos x="21" y="42"/>
                </a:cxn>
                <a:cxn ang="0">
                  <a:pos x="21" y="81"/>
                </a:cxn>
                <a:cxn ang="0">
                  <a:pos x="15" y="81"/>
                </a:cxn>
                <a:cxn ang="0">
                  <a:pos x="0" y="78"/>
                </a:cxn>
                <a:cxn ang="0">
                  <a:pos x="36" y="78"/>
                </a:cxn>
                <a:cxn ang="0">
                  <a:pos x="36" y="84"/>
                </a:cxn>
                <a:cxn ang="0">
                  <a:pos x="0" y="84"/>
                </a:cxn>
                <a:cxn ang="0">
                  <a:pos x="0" y="78"/>
                </a:cxn>
                <a:cxn ang="0">
                  <a:pos x="0" y="0"/>
                </a:cxn>
                <a:cxn ang="0">
                  <a:pos x="36" y="0"/>
                </a:cxn>
                <a:cxn ang="0">
                  <a:pos x="36" y="6"/>
                </a:cxn>
                <a:cxn ang="0">
                  <a:pos x="0" y="6"/>
                </a:cxn>
                <a:cxn ang="0">
                  <a:pos x="0" y="0"/>
                </a:cxn>
              </a:cxnLst>
              <a:rect l="0" t="0" r="r" b="b"/>
              <a:pathLst>
                <a:path w="36" h="84">
                  <a:moveTo>
                    <a:pt x="15" y="81"/>
                  </a:moveTo>
                  <a:lnTo>
                    <a:pt x="15" y="42"/>
                  </a:lnTo>
                  <a:lnTo>
                    <a:pt x="15" y="3"/>
                  </a:lnTo>
                  <a:lnTo>
                    <a:pt x="21" y="3"/>
                  </a:lnTo>
                  <a:lnTo>
                    <a:pt x="21" y="42"/>
                  </a:lnTo>
                  <a:lnTo>
                    <a:pt x="21" y="81"/>
                  </a:lnTo>
                  <a:lnTo>
                    <a:pt x="15" y="81"/>
                  </a:lnTo>
                  <a:close/>
                  <a:moveTo>
                    <a:pt x="0" y="78"/>
                  </a:moveTo>
                  <a:lnTo>
                    <a:pt x="36" y="78"/>
                  </a:lnTo>
                  <a:lnTo>
                    <a:pt x="36" y="84"/>
                  </a:lnTo>
                  <a:lnTo>
                    <a:pt x="0" y="84"/>
                  </a:lnTo>
                  <a:lnTo>
                    <a:pt x="0" y="78"/>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93" name="Freeform 54"/>
            <p:cNvSpPr>
              <a:spLocks noEditPoints="1"/>
            </p:cNvSpPr>
            <p:nvPr/>
          </p:nvSpPr>
          <p:spPr bwMode="auto">
            <a:xfrm>
              <a:off x="7589683" y="4918167"/>
              <a:ext cx="54592" cy="184101"/>
            </a:xfrm>
            <a:custGeom>
              <a:avLst/>
              <a:gdLst/>
              <a:ahLst/>
              <a:cxnLst>
                <a:cxn ang="0">
                  <a:pos x="18" y="108"/>
                </a:cxn>
                <a:cxn ang="0">
                  <a:pos x="18" y="54"/>
                </a:cxn>
                <a:cxn ang="0">
                  <a:pos x="18" y="0"/>
                </a:cxn>
                <a:cxn ang="0">
                  <a:pos x="18" y="108"/>
                </a:cxn>
                <a:cxn ang="0">
                  <a:pos x="0" y="108"/>
                </a:cxn>
                <a:cxn ang="0">
                  <a:pos x="36" y="108"/>
                </a:cxn>
                <a:cxn ang="0">
                  <a:pos x="0" y="108"/>
                </a:cxn>
                <a:cxn ang="0">
                  <a:pos x="0" y="0"/>
                </a:cxn>
                <a:cxn ang="0">
                  <a:pos x="36" y="0"/>
                </a:cxn>
                <a:cxn ang="0">
                  <a:pos x="0" y="0"/>
                </a:cxn>
              </a:cxnLst>
              <a:rect l="0" t="0" r="r" b="b"/>
              <a:pathLst>
                <a:path w="36" h="108">
                  <a:moveTo>
                    <a:pt x="18" y="108"/>
                  </a:moveTo>
                  <a:lnTo>
                    <a:pt x="18" y="54"/>
                  </a:lnTo>
                  <a:lnTo>
                    <a:pt x="18" y="0"/>
                  </a:lnTo>
                  <a:lnTo>
                    <a:pt x="18" y="108"/>
                  </a:lnTo>
                  <a:close/>
                  <a:moveTo>
                    <a:pt x="0" y="108"/>
                  </a:moveTo>
                  <a:lnTo>
                    <a:pt x="36" y="108"/>
                  </a:lnTo>
                  <a:lnTo>
                    <a:pt x="0" y="108"/>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94" name="Freeform 55"/>
            <p:cNvSpPr>
              <a:spLocks noEditPoints="1"/>
            </p:cNvSpPr>
            <p:nvPr/>
          </p:nvSpPr>
          <p:spPr bwMode="auto">
            <a:xfrm>
              <a:off x="7589683" y="4913054"/>
              <a:ext cx="54592" cy="194328"/>
            </a:xfrm>
            <a:custGeom>
              <a:avLst/>
              <a:gdLst/>
              <a:ahLst/>
              <a:cxnLst>
                <a:cxn ang="0">
                  <a:pos x="15" y="111"/>
                </a:cxn>
                <a:cxn ang="0">
                  <a:pos x="15" y="57"/>
                </a:cxn>
                <a:cxn ang="0">
                  <a:pos x="15" y="3"/>
                </a:cxn>
                <a:cxn ang="0">
                  <a:pos x="21" y="3"/>
                </a:cxn>
                <a:cxn ang="0">
                  <a:pos x="21" y="57"/>
                </a:cxn>
                <a:cxn ang="0">
                  <a:pos x="21" y="111"/>
                </a:cxn>
                <a:cxn ang="0">
                  <a:pos x="15" y="111"/>
                </a:cxn>
                <a:cxn ang="0">
                  <a:pos x="0" y="108"/>
                </a:cxn>
                <a:cxn ang="0">
                  <a:pos x="36" y="108"/>
                </a:cxn>
                <a:cxn ang="0">
                  <a:pos x="36" y="114"/>
                </a:cxn>
                <a:cxn ang="0">
                  <a:pos x="0" y="114"/>
                </a:cxn>
                <a:cxn ang="0">
                  <a:pos x="0" y="108"/>
                </a:cxn>
                <a:cxn ang="0">
                  <a:pos x="0" y="0"/>
                </a:cxn>
                <a:cxn ang="0">
                  <a:pos x="36" y="0"/>
                </a:cxn>
                <a:cxn ang="0">
                  <a:pos x="36" y="6"/>
                </a:cxn>
                <a:cxn ang="0">
                  <a:pos x="0" y="6"/>
                </a:cxn>
                <a:cxn ang="0">
                  <a:pos x="0" y="0"/>
                </a:cxn>
              </a:cxnLst>
              <a:rect l="0" t="0" r="r" b="b"/>
              <a:pathLst>
                <a:path w="36" h="114">
                  <a:moveTo>
                    <a:pt x="15" y="111"/>
                  </a:moveTo>
                  <a:lnTo>
                    <a:pt x="15" y="57"/>
                  </a:lnTo>
                  <a:lnTo>
                    <a:pt x="15" y="3"/>
                  </a:lnTo>
                  <a:lnTo>
                    <a:pt x="21" y="3"/>
                  </a:lnTo>
                  <a:lnTo>
                    <a:pt x="21" y="57"/>
                  </a:lnTo>
                  <a:lnTo>
                    <a:pt x="21" y="111"/>
                  </a:lnTo>
                  <a:lnTo>
                    <a:pt x="15" y="111"/>
                  </a:lnTo>
                  <a:close/>
                  <a:moveTo>
                    <a:pt x="0" y="108"/>
                  </a:moveTo>
                  <a:lnTo>
                    <a:pt x="36" y="108"/>
                  </a:lnTo>
                  <a:lnTo>
                    <a:pt x="36" y="114"/>
                  </a:lnTo>
                  <a:lnTo>
                    <a:pt x="0" y="114"/>
                  </a:lnTo>
                  <a:lnTo>
                    <a:pt x="0" y="108"/>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95" name="Freeform 56"/>
            <p:cNvSpPr>
              <a:spLocks noEditPoints="1"/>
            </p:cNvSpPr>
            <p:nvPr/>
          </p:nvSpPr>
          <p:spPr bwMode="auto">
            <a:xfrm>
              <a:off x="7789853" y="5143179"/>
              <a:ext cx="54592" cy="153417"/>
            </a:xfrm>
            <a:custGeom>
              <a:avLst/>
              <a:gdLst/>
              <a:ahLst/>
              <a:cxnLst>
                <a:cxn ang="0">
                  <a:pos x="18" y="90"/>
                </a:cxn>
                <a:cxn ang="0">
                  <a:pos x="18" y="45"/>
                </a:cxn>
                <a:cxn ang="0">
                  <a:pos x="18" y="0"/>
                </a:cxn>
                <a:cxn ang="0">
                  <a:pos x="18" y="90"/>
                </a:cxn>
                <a:cxn ang="0">
                  <a:pos x="0" y="90"/>
                </a:cxn>
                <a:cxn ang="0">
                  <a:pos x="36" y="90"/>
                </a:cxn>
                <a:cxn ang="0">
                  <a:pos x="0" y="90"/>
                </a:cxn>
                <a:cxn ang="0">
                  <a:pos x="0" y="0"/>
                </a:cxn>
                <a:cxn ang="0">
                  <a:pos x="36" y="0"/>
                </a:cxn>
                <a:cxn ang="0">
                  <a:pos x="0" y="0"/>
                </a:cxn>
              </a:cxnLst>
              <a:rect l="0" t="0" r="r" b="b"/>
              <a:pathLst>
                <a:path w="36" h="90">
                  <a:moveTo>
                    <a:pt x="18" y="90"/>
                  </a:moveTo>
                  <a:lnTo>
                    <a:pt x="18" y="45"/>
                  </a:lnTo>
                  <a:lnTo>
                    <a:pt x="18" y="0"/>
                  </a:lnTo>
                  <a:lnTo>
                    <a:pt x="18" y="90"/>
                  </a:lnTo>
                  <a:close/>
                  <a:moveTo>
                    <a:pt x="0" y="90"/>
                  </a:moveTo>
                  <a:lnTo>
                    <a:pt x="36" y="90"/>
                  </a:lnTo>
                  <a:lnTo>
                    <a:pt x="0" y="90"/>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96" name="Freeform 57"/>
            <p:cNvSpPr>
              <a:spLocks noEditPoints="1"/>
            </p:cNvSpPr>
            <p:nvPr/>
          </p:nvSpPr>
          <p:spPr bwMode="auto">
            <a:xfrm>
              <a:off x="7789853" y="5138066"/>
              <a:ext cx="54592" cy="163645"/>
            </a:xfrm>
            <a:custGeom>
              <a:avLst/>
              <a:gdLst/>
              <a:ahLst/>
              <a:cxnLst>
                <a:cxn ang="0">
                  <a:pos x="15" y="93"/>
                </a:cxn>
                <a:cxn ang="0">
                  <a:pos x="15" y="48"/>
                </a:cxn>
                <a:cxn ang="0">
                  <a:pos x="15" y="3"/>
                </a:cxn>
                <a:cxn ang="0">
                  <a:pos x="21" y="3"/>
                </a:cxn>
                <a:cxn ang="0">
                  <a:pos x="21" y="48"/>
                </a:cxn>
                <a:cxn ang="0">
                  <a:pos x="21" y="93"/>
                </a:cxn>
                <a:cxn ang="0">
                  <a:pos x="15" y="93"/>
                </a:cxn>
                <a:cxn ang="0">
                  <a:pos x="0" y="90"/>
                </a:cxn>
                <a:cxn ang="0">
                  <a:pos x="36" y="90"/>
                </a:cxn>
                <a:cxn ang="0">
                  <a:pos x="36" y="96"/>
                </a:cxn>
                <a:cxn ang="0">
                  <a:pos x="0" y="96"/>
                </a:cxn>
                <a:cxn ang="0">
                  <a:pos x="0" y="90"/>
                </a:cxn>
                <a:cxn ang="0">
                  <a:pos x="0" y="0"/>
                </a:cxn>
                <a:cxn ang="0">
                  <a:pos x="36" y="0"/>
                </a:cxn>
                <a:cxn ang="0">
                  <a:pos x="36" y="6"/>
                </a:cxn>
                <a:cxn ang="0">
                  <a:pos x="0" y="6"/>
                </a:cxn>
                <a:cxn ang="0">
                  <a:pos x="0" y="0"/>
                </a:cxn>
              </a:cxnLst>
              <a:rect l="0" t="0" r="r" b="b"/>
              <a:pathLst>
                <a:path w="36" h="96">
                  <a:moveTo>
                    <a:pt x="15" y="93"/>
                  </a:moveTo>
                  <a:lnTo>
                    <a:pt x="15" y="48"/>
                  </a:lnTo>
                  <a:lnTo>
                    <a:pt x="15" y="3"/>
                  </a:lnTo>
                  <a:lnTo>
                    <a:pt x="21" y="3"/>
                  </a:lnTo>
                  <a:lnTo>
                    <a:pt x="21" y="48"/>
                  </a:lnTo>
                  <a:lnTo>
                    <a:pt x="21" y="93"/>
                  </a:lnTo>
                  <a:lnTo>
                    <a:pt x="15" y="93"/>
                  </a:lnTo>
                  <a:close/>
                  <a:moveTo>
                    <a:pt x="0" y="90"/>
                  </a:moveTo>
                  <a:lnTo>
                    <a:pt x="36" y="90"/>
                  </a:lnTo>
                  <a:lnTo>
                    <a:pt x="36" y="96"/>
                  </a:lnTo>
                  <a:lnTo>
                    <a:pt x="0" y="96"/>
                  </a:lnTo>
                  <a:lnTo>
                    <a:pt x="0" y="90"/>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797" name="Freeform 58"/>
            <p:cNvSpPr>
              <a:spLocks/>
            </p:cNvSpPr>
            <p:nvPr/>
          </p:nvSpPr>
          <p:spPr bwMode="auto">
            <a:xfrm>
              <a:off x="5665324" y="3230578"/>
              <a:ext cx="2620404" cy="1897260"/>
            </a:xfrm>
            <a:custGeom>
              <a:avLst/>
              <a:gdLst/>
              <a:ahLst/>
              <a:cxnLst>
                <a:cxn ang="0">
                  <a:pos x="372" y="2266"/>
                </a:cxn>
                <a:cxn ang="0">
                  <a:pos x="1002" y="1125"/>
                </a:cxn>
                <a:cxn ang="0">
                  <a:pos x="1429" y="445"/>
                </a:cxn>
                <a:cxn ang="0">
                  <a:pos x="1658" y="172"/>
                </a:cxn>
                <a:cxn ang="0">
                  <a:pos x="1871" y="20"/>
                </a:cxn>
                <a:cxn ang="0">
                  <a:pos x="1973" y="0"/>
                </a:cxn>
                <a:cxn ang="0">
                  <a:pos x="2072" y="29"/>
                </a:cxn>
                <a:cxn ang="0">
                  <a:pos x="2211" y="150"/>
                </a:cxn>
                <a:cxn ang="0">
                  <a:pos x="2384" y="424"/>
                </a:cxn>
                <a:cxn ang="0">
                  <a:pos x="2696" y="1185"/>
                </a:cxn>
                <a:cxn ang="0">
                  <a:pos x="2941" y="1842"/>
                </a:cxn>
                <a:cxn ang="0">
                  <a:pos x="3072" y="2113"/>
                </a:cxn>
                <a:cxn ang="0">
                  <a:pos x="3168" y="2230"/>
                </a:cxn>
                <a:cxn ang="0">
                  <a:pos x="3227" y="2264"/>
                </a:cxn>
                <a:cxn ang="0">
                  <a:pos x="3285" y="2275"/>
                </a:cxn>
                <a:cxn ang="0">
                  <a:pos x="3400" y="2236"/>
                </a:cxn>
                <a:cxn ang="0">
                  <a:pos x="3563" y="2070"/>
                </a:cxn>
                <a:cxn ang="0">
                  <a:pos x="3801" y="1716"/>
                </a:cxn>
                <a:cxn ang="0">
                  <a:pos x="3922" y="1592"/>
                </a:cxn>
                <a:cxn ang="0">
                  <a:pos x="3998" y="1595"/>
                </a:cxn>
                <a:cxn ang="0">
                  <a:pos x="4059" y="1658"/>
                </a:cxn>
                <a:cxn ang="0">
                  <a:pos x="4164" y="1945"/>
                </a:cxn>
                <a:cxn ang="0">
                  <a:pos x="4251" y="2299"/>
                </a:cxn>
                <a:cxn ang="0">
                  <a:pos x="4277" y="2358"/>
                </a:cxn>
                <a:cxn ang="0">
                  <a:pos x="4293" y="2371"/>
                </a:cxn>
                <a:cxn ang="0">
                  <a:pos x="4311" y="2359"/>
                </a:cxn>
                <a:cxn ang="0">
                  <a:pos x="4385" y="2201"/>
                </a:cxn>
                <a:cxn ang="0">
                  <a:pos x="4406" y="2182"/>
                </a:cxn>
                <a:cxn ang="0">
                  <a:pos x="4434" y="2198"/>
                </a:cxn>
                <a:cxn ang="0">
                  <a:pos x="4477" y="2326"/>
                </a:cxn>
                <a:cxn ang="0">
                  <a:pos x="4565" y="2748"/>
                </a:cxn>
                <a:cxn ang="0">
                  <a:pos x="4594" y="2962"/>
                </a:cxn>
                <a:cxn ang="0">
                  <a:pos x="4506" y="2526"/>
                </a:cxn>
                <a:cxn ang="0">
                  <a:pos x="4430" y="2229"/>
                </a:cxn>
                <a:cxn ang="0">
                  <a:pos x="4416" y="2200"/>
                </a:cxn>
                <a:cxn ang="0">
                  <a:pos x="4408" y="2199"/>
                </a:cxn>
                <a:cxn ang="0">
                  <a:pos x="4364" y="2288"/>
                </a:cxn>
                <a:cxn ang="0">
                  <a:pos x="4312" y="2380"/>
                </a:cxn>
                <a:cxn ang="0">
                  <a:pos x="4282" y="2383"/>
                </a:cxn>
                <a:cxn ang="0">
                  <a:pos x="4250" y="2342"/>
                </a:cxn>
                <a:cxn ang="0">
                  <a:pos x="4209" y="2204"/>
                </a:cxn>
                <a:cxn ang="0">
                  <a:pos x="4092" y="1763"/>
                </a:cxn>
                <a:cxn ang="0">
                  <a:pos x="4020" y="1633"/>
                </a:cxn>
                <a:cxn ang="0">
                  <a:pos x="3964" y="1599"/>
                </a:cxn>
                <a:cxn ang="0">
                  <a:pos x="3894" y="1629"/>
                </a:cxn>
                <a:cxn ang="0">
                  <a:pos x="3724" y="1860"/>
                </a:cxn>
                <a:cxn ang="0">
                  <a:pos x="3467" y="2204"/>
                </a:cxn>
                <a:cxn ang="0">
                  <a:pos x="3350" y="2279"/>
                </a:cxn>
                <a:cxn ang="0">
                  <a:pos x="3256" y="2287"/>
                </a:cxn>
                <a:cxn ang="0">
                  <a:pos x="3190" y="2263"/>
                </a:cxn>
                <a:cxn ang="0">
                  <a:pos x="3124" y="2210"/>
                </a:cxn>
                <a:cxn ang="0">
                  <a:pos x="2993" y="1999"/>
                </a:cxn>
                <a:cxn ang="0">
                  <a:pos x="2823" y="1584"/>
                </a:cxn>
                <a:cxn ang="0">
                  <a:pos x="2529" y="790"/>
                </a:cxn>
                <a:cxn ang="0">
                  <a:pos x="2286" y="282"/>
                </a:cxn>
                <a:cxn ang="0">
                  <a:pos x="2110" y="73"/>
                </a:cxn>
                <a:cxn ang="0">
                  <a:pos x="2020" y="24"/>
                </a:cxn>
                <a:cxn ang="0">
                  <a:pos x="1927" y="20"/>
                </a:cxn>
                <a:cxn ang="0">
                  <a:pos x="1776" y="92"/>
                </a:cxn>
                <a:cxn ang="0">
                  <a:pos x="1558" y="306"/>
                </a:cxn>
                <a:cxn ang="0">
                  <a:pos x="1263" y="720"/>
                </a:cxn>
                <a:cxn ang="0">
                  <a:pos x="764" y="1585"/>
                </a:cxn>
                <a:cxn ang="0">
                  <a:pos x="137" y="2697"/>
                </a:cxn>
              </a:cxnLst>
              <a:rect l="0" t="0" r="r" b="b"/>
              <a:pathLst>
                <a:path w="4610" h="2969">
                  <a:moveTo>
                    <a:pt x="3" y="2877"/>
                  </a:moveTo>
                  <a:lnTo>
                    <a:pt x="124" y="2688"/>
                  </a:lnTo>
                  <a:lnTo>
                    <a:pt x="247" y="2483"/>
                  </a:lnTo>
                  <a:lnTo>
                    <a:pt x="372" y="2266"/>
                  </a:lnTo>
                  <a:lnTo>
                    <a:pt x="497" y="2041"/>
                  </a:lnTo>
                  <a:lnTo>
                    <a:pt x="750" y="1578"/>
                  </a:lnTo>
                  <a:lnTo>
                    <a:pt x="877" y="1349"/>
                  </a:lnTo>
                  <a:lnTo>
                    <a:pt x="1002" y="1125"/>
                  </a:lnTo>
                  <a:lnTo>
                    <a:pt x="1127" y="911"/>
                  </a:lnTo>
                  <a:lnTo>
                    <a:pt x="1250" y="711"/>
                  </a:lnTo>
                  <a:lnTo>
                    <a:pt x="1370" y="529"/>
                  </a:lnTo>
                  <a:lnTo>
                    <a:pt x="1429" y="445"/>
                  </a:lnTo>
                  <a:lnTo>
                    <a:pt x="1487" y="367"/>
                  </a:lnTo>
                  <a:lnTo>
                    <a:pt x="1545" y="295"/>
                  </a:lnTo>
                  <a:lnTo>
                    <a:pt x="1601" y="230"/>
                  </a:lnTo>
                  <a:lnTo>
                    <a:pt x="1658" y="172"/>
                  </a:lnTo>
                  <a:lnTo>
                    <a:pt x="1712" y="122"/>
                  </a:lnTo>
                  <a:lnTo>
                    <a:pt x="1767" y="79"/>
                  </a:lnTo>
                  <a:lnTo>
                    <a:pt x="1819" y="46"/>
                  </a:lnTo>
                  <a:lnTo>
                    <a:pt x="1871" y="20"/>
                  </a:lnTo>
                  <a:cubicBezTo>
                    <a:pt x="1871" y="20"/>
                    <a:pt x="1872" y="20"/>
                    <a:pt x="1872" y="20"/>
                  </a:cubicBezTo>
                  <a:lnTo>
                    <a:pt x="1922" y="5"/>
                  </a:lnTo>
                  <a:cubicBezTo>
                    <a:pt x="1923" y="5"/>
                    <a:pt x="1923" y="5"/>
                    <a:pt x="1924" y="4"/>
                  </a:cubicBezTo>
                  <a:lnTo>
                    <a:pt x="1973" y="0"/>
                  </a:lnTo>
                  <a:cubicBezTo>
                    <a:pt x="1973" y="0"/>
                    <a:pt x="1974" y="0"/>
                    <a:pt x="1975" y="1"/>
                  </a:cubicBezTo>
                  <a:lnTo>
                    <a:pt x="2023" y="9"/>
                  </a:lnTo>
                  <a:cubicBezTo>
                    <a:pt x="2023" y="9"/>
                    <a:pt x="2024" y="9"/>
                    <a:pt x="2025" y="9"/>
                  </a:cubicBezTo>
                  <a:lnTo>
                    <a:pt x="2072" y="29"/>
                  </a:lnTo>
                  <a:cubicBezTo>
                    <a:pt x="2072" y="29"/>
                    <a:pt x="2072" y="30"/>
                    <a:pt x="2073" y="30"/>
                  </a:cubicBezTo>
                  <a:lnTo>
                    <a:pt x="2119" y="60"/>
                  </a:lnTo>
                  <a:lnTo>
                    <a:pt x="2166" y="100"/>
                  </a:lnTo>
                  <a:lnTo>
                    <a:pt x="2211" y="150"/>
                  </a:lnTo>
                  <a:lnTo>
                    <a:pt x="2255" y="208"/>
                  </a:lnTo>
                  <a:lnTo>
                    <a:pt x="2299" y="273"/>
                  </a:lnTo>
                  <a:lnTo>
                    <a:pt x="2341" y="345"/>
                  </a:lnTo>
                  <a:lnTo>
                    <a:pt x="2384" y="424"/>
                  </a:lnTo>
                  <a:lnTo>
                    <a:pt x="2465" y="596"/>
                  </a:lnTo>
                  <a:lnTo>
                    <a:pt x="2544" y="783"/>
                  </a:lnTo>
                  <a:lnTo>
                    <a:pt x="2621" y="982"/>
                  </a:lnTo>
                  <a:lnTo>
                    <a:pt x="2696" y="1185"/>
                  </a:lnTo>
                  <a:lnTo>
                    <a:pt x="2768" y="1386"/>
                  </a:lnTo>
                  <a:lnTo>
                    <a:pt x="2838" y="1579"/>
                  </a:lnTo>
                  <a:lnTo>
                    <a:pt x="2907" y="1759"/>
                  </a:lnTo>
                  <a:lnTo>
                    <a:pt x="2941" y="1842"/>
                  </a:lnTo>
                  <a:lnTo>
                    <a:pt x="2975" y="1920"/>
                  </a:lnTo>
                  <a:lnTo>
                    <a:pt x="3008" y="1992"/>
                  </a:lnTo>
                  <a:lnTo>
                    <a:pt x="3041" y="2056"/>
                  </a:lnTo>
                  <a:lnTo>
                    <a:pt x="3072" y="2113"/>
                  </a:lnTo>
                  <a:lnTo>
                    <a:pt x="3105" y="2161"/>
                  </a:lnTo>
                  <a:lnTo>
                    <a:pt x="3137" y="2200"/>
                  </a:lnTo>
                  <a:lnTo>
                    <a:pt x="3136" y="2200"/>
                  </a:lnTo>
                  <a:lnTo>
                    <a:pt x="3168" y="2230"/>
                  </a:lnTo>
                  <a:lnTo>
                    <a:pt x="3167" y="2229"/>
                  </a:lnTo>
                  <a:lnTo>
                    <a:pt x="3199" y="2250"/>
                  </a:lnTo>
                  <a:lnTo>
                    <a:pt x="3229" y="2264"/>
                  </a:lnTo>
                  <a:lnTo>
                    <a:pt x="3227" y="2264"/>
                  </a:lnTo>
                  <a:lnTo>
                    <a:pt x="3258" y="2272"/>
                  </a:lnTo>
                  <a:lnTo>
                    <a:pt x="3257" y="2272"/>
                  </a:lnTo>
                  <a:lnTo>
                    <a:pt x="3287" y="2275"/>
                  </a:lnTo>
                  <a:lnTo>
                    <a:pt x="3285" y="2275"/>
                  </a:lnTo>
                  <a:lnTo>
                    <a:pt x="3345" y="2264"/>
                  </a:lnTo>
                  <a:lnTo>
                    <a:pt x="3343" y="2264"/>
                  </a:lnTo>
                  <a:lnTo>
                    <a:pt x="3401" y="2235"/>
                  </a:lnTo>
                  <a:lnTo>
                    <a:pt x="3400" y="2236"/>
                  </a:lnTo>
                  <a:lnTo>
                    <a:pt x="3457" y="2192"/>
                  </a:lnTo>
                  <a:lnTo>
                    <a:pt x="3456" y="2193"/>
                  </a:lnTo>
                  <a:lnTo>
                    <a:pt x="3511" y="2136"/>
                  </a:lnTo>
                  <a:lnTo>
                    <a:pt x="3563" y="2070"/>
                  </a:lnTo>
                  <a:lnTo>
                    <a:pt x="3614" y="2000"/>
                  </a:lnTo>
                  <a:lnTo>
                    <a:pt x="3711" y="1851"/>
                  </a:lnTo>
                  <a:lnTo>
                    <a:pt x="3757" y="1780"/>
                  </a:lnTo>
                  <a:lnTo>
                    <a:pt x="3801" y="1716"/>
                  </a:lnTo>
                  <a:lnTo>
                    <a:pt x="3842" y="1661"/>
                  </a:lnTo>
                  <a:lnTo>
                    <a:pt x="3883" y="1618"/>
                  </a:lnTo>
                  <a:cubicBezTo>
                    <a:pt x="3883" y="1618"/>
                    <a:pt x="3884" y="1617"/>
                    <a:pt x="3884" y="1617"/>
                  </a:cubicBezTo>
                  <a:lnTo>
                    <a:pt x="3922" y="1592"/>
                  </a:lnTo>
                  <a:cubicBezTo>
                    <a:pt x="3923" y="1591"/>
                    <a:pt x="3924" y="1591"/>
                    <a:pt x="3925" y="1591"/>
                  </a:cubicBezTo>
                  <a:lnTo>
                    <a:pt x="3961" y="1584"/>
                  </a:lnTo>
                  <a:cubicBezTo>
                    <a:pt x="3962" y="1583"/>
                    <a:pt x="3964" y="1583"/>
                    <a:pt x="3965" y="1584"/>
                  </a:cubicBezTo>
                  <a:lnTo>
                    <a:pt x="3998" y="1595"/>
                  </a:lnTo>
                  <a:cubicBezTo>
                    <a:pt x="3999" y="1595"/>
                    <a:pt x="4000" y="1596"/>
                    <a:pt x="4000" y="1596"/>
                  </a:cubicBezTo>
                  <a:lnTo>
                    <a:pt x="4030" y="1620"/>
                  </a:lnTo>
                  <a:cubicBezTo>
                    <a:pt x="4031" y="1621"/>
                    <a:pt x="4031" y="1621"/>
                    <a:pt x="4032" y="1622"/>
                  </a:cubicBezTo>
                  <a:lnTo>
                    <a:pt x="4059" y="1658"/>
                  </a:lnTo>
                  <a:lnTo>
                    <a:pt x="4084" y="1704"/>
                  </a:lnTo>
                  <a:lnTo>
                    <a:pt x="4107" y="1756"/>
                  </a:lnTo>
                  <a:lnTo>
                    <a:pt x="4128" y="1816"/>
                  </a:lnTo>
                  <a:lnTo>
                    <a:pt x="4164" y="1945"/>
                  </a:lnTo>
                  <a:lnTo>
                    <a:pt x="4195" y="2079"/>
                  </a:lnTo>
                  <a:lnTo>
                    <a:pt x="4224" y="2201"/>
                  </a:lnTo>
                  <a:lnTo>
                    <a:pt x="4237" y="2255"/>
                  </a:lnTo>
                  <a:lnTo>
                    <a:pt x="4251" y="2299"/>
                  </a:lnTo>
                  <a:lnTo>
                    <a:pt x="4265" y="2336"/>
                  </a:lnTo>
                  <a:lnTo>
                    <a:pt x="4264" y="2335"/>
                  </a:lnTo>
                  <a:lnTo>
                    <a:pt x="4278" y="2360"/>
                  </a:lnTo>
                  <a:lnTo>
                    <a:pt x="4277" y="2358"/>
                  </a:lnTo>
                  <a:lnTo>
                    <a:pt x="4289" y="2370"/>
                  </a:lnTo>
                  <a:lnTo>
                    <a:pt x="4285" y="2368"/>
                  </a:lnTo>
                  <a:lnTo>
                    <a:pt x="4297" y="2371"/>
                  </a:lnTo>
                  <a:lnTo>
                    <a:pt x="4293" y="2371"/>
                  </a:lnTo>
                  <a:lnTo>
                    <a:pt x="4304" y="2367"/>
                  </a:lnTo>
                  <a:lnTo>
                    <a:pt x="4301" y="2369"/>
                  </a:lnTo>
                  <a:lnTo>
                    <a:pt x="4312" y="2358"/>
                  </a:lnTo>
                  <a:lnTo>
                    <a:pt x="4311" y="2359"/>
                  </a:lnTo>
                  <a:lnTo>
                    <a:pt x="4331" y="2325"/>
                  </a:lnTo>
                  <a:lnTo>
                    <a:pt x="4349" y="2281"/>
                  </a:lnTo>
                  <a:lnTo>
                    <a:pt x="4367" y="2236"/>
                  </a:lnTo>
                  <a:lnTo>
                    <a:pt x="4385" y="2201"/>
                  </a:lnTo>
                  <a:cubicBezTo>
                    <a:pt x="4386" y="2200"/>
                    <a:pt x="4386" y="2200"/>
                    <a:pt x="4386" y="2199"/>
                  </a:cubicBezTo>
                  <a:lnTo>
                    <a:pt x="4395" y="2188"/>
                  </a:lnTo>
                  <a:cubicBezTo>
                    <a:pt x="4396" y="2188"/>
                    <a:pt x="4397" y="2187"/>
                    <a:pt x="4398" y="2186"/>
                  </a:cubicBezTo>
                  <a:lnTo>
                    <a:pt x="4406" y="2182"/>
                  </a:lnTo>
                  <a:cubicBezTo>
                    <a:pt x="4408" y="2181"/>
                    <a:pt x="4410" y="2181"/>
                    <a:pt x="4412" y="2182"/>
                  </a:cubicBezTo>
                  <a:lnTo>
                    <a:pt x="4421" y="2185"/>
                  </a:lnTo>
                  <a:cubicBezTo>
                    <a:pt x="4422" y="2185"/>
                    <a:pt x="4424" y="2186"/>
                    <a:pt x="4425" y="2187"/>
                  </a:cubicBezTo>
                  <a:lnTo>
                    <a:pt x="4434" y="2198"/>
                  </a:lnTo>
                  <a:cubicBezTo>
                    <a:pt x="4434" y="2199"/>
                    <a:pt x="4434" y="2200"/>
                    <a:pt x="4435" y="2200"/>
                  </a:cubicBezTo>
                  <a:lnTo>
                    <a:pt x="4445" y="2222"/>
                  </a:lnTo>
                  <a:lnTo>
                    <a:pt x="4456" y="2252"/>
                  </a:lnTo>
                  <a:lnTo>
                    <a:pt x="4477" y="2326"/>
                  </a:lnTo>
                  <a:lnTo>
                    <a:pt x="4499" y="2419"/>
                  </a:lnTo>
                  <a:lnTo>
                    <a:pt x="4521" y="2523"/>
                  </a:lnTo>
                  <a:lnTo>
                    <a:pt x="4543" y="2635"/>
                  </a:lnTo>
                  <a:lnTo>
                    <a:pt x="4565" y="2748"/>
                  </a:lnTo>
                  <a:lnTo>
                    <a:pt x="4587" y="2858"/>
                  </a:lnTo>
                  <a:lnTo>
                    <a:pt x="4609" y="2959"/>
                  </a:lnTo>
                  <a:cubicBezTo>
                    <a:pt x="4610" y="2963"/>
                    <a:pt x="4607" y="2967"/>
                    <a:pt x="4603" y="2968"/>
                  </a:cubicBezTo>
                  <a:cubicBezTo>
                    <a:pt x="4599" y="2969"/>
                    <a:pt x="4595" y="2966"/>
                    <a:pt x="4594" y="2962"/>
                  </a:cubicBezTo>
                  <a:lnTo>
                    <a:pt x="4572" y="2861"/>
                  </a:lnTo>
                  <a:lnTo>
                    <a:pt x="4550" y="2751"/>
                  </a:lnTo>
                  <a:lnTo>
                    <a:pt x="4528" y="2638"/>
                  </a:lnTo>
                  <a:lnTo>
                    <a:pt x="4506" y="2526"/>
                  </a:lnTo>
                  <a:lnTo>
                    <a:pt x="4484" y="2422"/>
                  </a:lnTo>
                  <a:lnTo>
                    <a:pt x="4462" y="2331"/>
                  </a:lnTo>
                  <a:lnTo>
                    <a:pt x="4441" y="2257"/>
                  </a:lnTo>
                  <a:lnTo>
                    <a:pt x="4430" y="2229"/>
                  </a:lnTo>
                  <a:lnTo>
                    <a:pt x="4420" y="2207"/>
                  </a:lnTo>
                  <a:lnTo>
                    <a:pt x="4421" y="2209"/>
                  </a:lnTo>
                  <a:lnTo>
                    <a:pt x="4412" y="2198"/>
                  </a:lnTo>
                  <a:lnTo>
                    <a:pt x="4416" y="2200"/>
                  </a:lnTo>
                  <a:lnTo>
                    <a:pt x="4407" y="2197"/>
                  </a:lnTo>
                  <a:lnTo>
                    <a:pt x="4413" y="2197"/>
                  </a:lnTo>
                  <a:lnTo>
                    <a:pt x="4405" y="2201"/>
                  </a:lnTo>
                  <a:lnTo>
                    <a:pt x="4408" y="2199"/>
                  </a:lnTo>
                  <a:lnTo>
                    <a:pt x="4399" y="2210"/>
                  </a:lnTo>
                  <a:lnTo>
                    <a:pt x="4400" y="2208"/>
                  </a:lnTo>
                  <a:lnTo>
                    <a:pt x="4382" y="2242"/>
                  </a:lnTo>
                  <a:lnTo>
                    <a:pt x="4364" y="2288"/>
                  </a:lnTo>
                  <a:lnTo>
                    <a:pt x="4344" y="2334"/>
                  </a:lnTo>
                  <a:lnTo>
                    <a:pt x="4324" y="2368"/>
                  </a:lnTo>
                  <a:cubicBezTo>
                    <a:pt x="4324" y="2368"/>
                    <a:pt x="4324" y="2369"/>
                    <a:pt x="4323" y="2369"/>
                  </a:cubicBezTo>
                  <a:lnTo>
                    <a:pt x="4312" y="2380"/>
                  </a:lnTo>
                  <a:cubicBezTo>
                    <a:pt x="4311" y="2381"/>
                    <a:pt x="4310" y="2382"/>
                    <a:pt x="4309" y="2382"/>
                  </a:cubicBezTo>
                  <a:lnTo>
                    <a:pt x="4298" y="2386"/>
                  </a:lnTo>
                  <a:cubicBezTo>
                    <a:pt x="4297" y="2387"/>
                    <a:pt x="4295" y="2387"/>
                    <a:pt x="4294" y="2386"/>
                  </a:cubicBezTo>
                  <a:lnTo>
                    <a:pt x="4282" y="2383"/>
                  </a:lnTo>
                  <a:cubicBezTo>
                    <a:pt x="4280" y="2383"/>
                    <a:pt x="4279" y="2382"/>
                    <a:pt x="4278" y="2381"/>
                  </a:cubicBezTo>
                  <a:lnTo>
                    <a:pt x="4266" y="2369"/>
                  </a:lnTo>
                  <a:cubicBezTo>
                    <a:pt x="4265" y="2369"/>
                    <a:pt x="4265" y="2368"/>
                    <a:pt x="4264" y="2367"/>
                  </a:cubicBezTo>
                  <a:lnTo>
                    <a:pt x="4250" y="2342"/>
                  </a:lnTo>
                  <a:cubicBezTo>
                    <a:pt x="4250" y="2342"/>
                    <a:pt x="4250" y="2342"/>
                    <a:pt x="4250" y="2341"/>
                  </a:cubicBezTo>
                  <a:lnTo>
                    <a:pt x="4236" y="2304"/>
                  </a:lnTo>
                  <a:lnTo>
                    <a:pt x="4222" y="2258"/>
                  </a:lnTo>
                  <a:lnTo>
                    <a:pt x="4209" y="2204"/>
                  </a:lnTo>
                  <a:lnTo>
                    <a:pt x="4180" y="2082"/>
                  </a:lnTo>
                  <a:lnTo>
                    <a:pt x="4149" y="1950"/>
                  </a:lnTo>
                  <a:lnTo>
                    <a:pt x="4113" y="1821"/>
                  </a:lnTo>
                  <a:lnTo>
                    <a:pt x="4092" y="1763"/>
                  </a:lnTo>
                  <a:lnTo>
                    <a:pt x="4070" y="1711"/>
                  </a:lnTo>
                  <a:lnTo>
                    <a:pt x="4046" y="1667"/>
                  </a:lnTo>
                  <a:lnTo>
                    <a:pt x="4019" y="1631"/>
                  </a:lnTo>
                  <a:lnTo>
                    <a:pt x="4020" y="1633"/>
                  </a:lnTo>
                  <a:lnTo>
                    <a:pt x="3990" y="1609"/>
                  </a:lnTo>
                  <a:lnTo>
                    <a:pt x="3993" y="1610"/>
                  </a:lnTo>
                  <a:lnTo>
                    <a:pt x="3960" y="1599"/>
                  </a:lnTo>
                  <a:lnTo>
                    <a:pt x="3964" y="1599"/>
                  </a:lnTo>
                  <a:lnTo>
                    <a:pt x="3928" y="1606"/>
                  </a:lnTo>
                  <a:lnTo>
                    <a:pt x="3931" y="1605"/>
                  </a:lnTo>
                  <a:lnTo>
                    <a:pt x="3893" y="1630"/>
                  </a:lnTo>
                  <a:lnTo>
                    <a:pt x="3894" y="1629"/>
                  </a:lnTo>
                  <a:lnTo>
                    <a:pt x="3855" y="1670"/>
                  </a:lnTo>
                  <a:lnTo>
                    <a:pt x="3814" y="1725"/>
                  </a:lnTo>
                  <a:lnTo>
                    <a:pt x="3770" y="1789"/>
                  </a:lnTo>
                  <a:lnTo>
                    <a:pt x="3724" y="1860"/>
                  </a:lnTo>
                  <a:lnTo>
                    <a:pt x="3627" y="2009"/>
                  </a:lnTo>
                  <a:lnTo>
                    <a:pt x="3576" y="2080"/>
                  </a:lnTo>
                  <a:lnTo>
                    <a:pt x="3522" y="2147"/>
                  </a:lnTo>
                  <a:lnTo>
                    <a:pt x="3467" y="2204"/>
                  </a:lnTo>
                  <a:cubicBezTo>
                    <a:pt x="3467" y="2204"/>
                    <a:pt x="3467" y="2205"/>
                    <a:pt x="3466" y="2205"/>
                  </a:cubicBezTo>
                  <a:lnTo>
                    <a:pt x="3409" y="2249"/>
                  </a:lnTo>
                  <a:cubicBezTo>
                    <a:pt x="3409" y="2249"/>
                    <a:pt x="3409" y="2249"/>
                    <a:pt x="3408" y="2250"/>
                  </a:cubicBezTo>
                  <a:lnTo>
                    <a:pt x="3350" y="2279"/>
                  </a:lnTo>
                  <a:cubicBezTo>
                    <a:pt x="3349" y="2279"/>
                    <a:pt x="3349" y="2279"/>
                    <a:pt x="3348" y="2279"/>
                  </a:cubicBezTo>
                  <a:lnTo>
                    <a:pt x="3288" y="2290"/>
                  </a:lnTo>
                  <a:cubicBezTo>
                    <a:pt x="3287" y="2290"/>
                    <a:pt x="3286" y="2291"/>
                    <a:pt x="3286" y="2290"/>
                  </a:cubicBezTo>
                  <a:lnTo>
                    <a:pt x="3256" y="2287"/>
                  </a:lnTo>
                  <a:cubicBezTo>
                    <a:pt x="3255" y="2287"/>
                    <a:pt x="3255" y="2287"/>
                    <a:pt x="3254" y="2287"/>
                  </a:cubicBezTo>
                  <a:lnTo>
                    <a:pt x="3223" y="2279"/>
                  </a:lnTo>
                  <a:cubicBezTo>
                    <a:pt x="3223" y="2279"/>
                    <a:pt x="3222" y="2279"/>
                    <a:pt x="3222" y="2279"/>
                  </a:cubicBezTo>
                  <a:lnTo>
                    <a:pt x="3190" y="2263"/>
                  </a:lnTo>
                  <a:lnTo>
                    <a:pt x="3158" y="2242"/>
                  </a:lnTo>
                  <a:cubicBezTo>
                    <a:pt x="3158" y="2242"/>
                    <a:pt x="3157" y="2242"/>
                    <a:pt x="3157" y="2241"/>
                  </a:cubicBezTo>
                  <a:lnTo>
                    <a:pt x="3125" y="2211"/>
                  </a:lnTo>
                  <a:cubicBezTo>
                    <a:pt x="3125" y="2211"/>
                    <a:pt x="3124" y="2211"/>
                    <a:pt x="3124" y="2210"/>
                  </a:cubicBezTo>
                  <a:lnTo>
                    <a:pt x="3092" y="2170"/>
                  </a:lnTo>
                  <a:lnTo>
                    <a:pt x="3058" y="2120"/>
                  </a:lnTo>
                  <a:lnTo>
                    <a:pt x="3026" y="2063"/>
                  </a:lnTo>
                  <a:lnTo>
                    <a:pt x="2993" y="1999"/>
                  </a:lnTo>
                  <a:lnTo>
                    <a:pt x="2960" y="1927"/>
                  </a:lnTo>
                  <a:lnTo>
                    <a:pt x="2926" y="1848"/>
                  </a:lnTo>
                  <a:lnTo>
                    <a:pt x="2892" y="1764"/>
                  </a:lnTo>
                  <a:lnTo>
                    <a:pt x="2823" y="1584"/>
                  </a:lnTo>
                  <a:lnTo>
                    <a:pt x="2753" y="1391"/>
                  </a:lnTo>
                  <a:lnTo>
                    <a:pt x="2681" y="1190"/>
                  </a:lnTo>
                  <a:lnTo>
                    <a:pt x="2606" y="987"/>
                  </a:lnTo>
                  <a:lnTo>
                    <a:pt x="2529" y="790"/>
                  </a:lnTo>
                  <a:lnTo>
                    <a:pt x="2450" y="603"/>
                  </a:lnTo>
                  <a:lnTo>
                    <a:pt x="2369" y="431"/>
                  </a:lnTo>
                  <a:lnTo>
                    <a:pt x="2328" y="353"/>
                  </a:lnTo>
                  <a:lnTo>
                    <a:pt x="2286" y="282"/>
                  </a:lnTo>
                  <a:lnTo>
                    <a:pt x="2242" y="217"/>
                  </a:lnTo>
                  <a:lnTo>
                    <a:pt x="2200" y="161"/>
                  </a:lnTo>
                  <a:lnTo>
                    <a:pt x="2155" y="113"/>
                  </a:lnTo>
                  <a:lnTo>
                    <a:pt x="2110" y="73"/>
                  </a:lnTo>
                  <a:lnTo>
                    <a:pt x="2064" y="43"/>
                  </a:lnTo>
                  <a:lnTo>
                    <a:pt x="2065" y="44"/>
                  </a:lnTo>
                  <a:lnTo>
                    <a:pt x="2018" y="24"/>
                  </a:lnTo>
                  <a:lnTo>
                    <a:pt x="2020" y="24"/>
                  </a:lnTo>
                  <a:lnTo>
                    <a:pt x="1972" y="16"/>
                  </a:lnTo>
                  <a:lnTo>
                    <a:pt x="1974" y="16"/>
                  </a:lnTo>
                  <a:lnTo>
                    <a:pt x="1925" y="20"/>
                  </a:lnTo>
                  <a:lnTo>
                    <a:pt x="1927" y="20"/>
                  </a:lnTo>
                  <a:lnTo>
                    <a:pt x="1877" y="35"/>
                  </a:lnTo>
                  <a:lnTo>
                    <a:pt x="1878" y="35"/>
                  </a:lnTo>
                  <a:lnTo>
                    <a:pt x="1828" y="59"/>
                  </a:lnTo>
                  <a:lnTo>
                    <a:pt x="1776" y="92"/>
                  </a:lnTo>
                  <a:lnTo>
                    <a:pt x="1723" y="133"/>
                  </a:lnTo>
                  <a:lnTo>
                    <a:pt x="1669" y="183"/>
                  </a:lnTo>
                  <a:lnTo>
                    <a:pt x="1614" y="241"/>
                  </a:lnTo>
                  <a:lnTo>
                    <a:pt x="1558" y="306"/>
                  </a:lnTo>
                  <a:lnTo>
                    <a:pt x="1500" y="376"/>
                  </a:lnTo>
                  <a:lnTo>
                    <a:pt x="1442" y="454"/>
                  </a:lnTo>
                  <a:lnTo>
                    <a:pt x="1383" y="538"/>
                  </a:lnTo>
                  <a:lnTo>
                    <a:pt x="1263" y="720"/>
                  </a:lnTo>
                  <a:lnTo>
                    <a:pt x="1140" y="919"/>
                  </a:lnTo>
                  <a:lnTo>
                    <a:pt x="1016" y="1132"/>
                  </a:lnTo>
                  <a:lnTo>
                    <a:pt x="891" y="1356"/>
                  </a:lnTo>
                  <a:lnTo>
                    <a:pt x="764" y="1585"/>
                  </a:lnTo>
                  <a:lnTo>
                    <a:pt x="511" y="2048"/>
                  </a:lnTo>
                  <a:lnTo>
                    <a:pt x="385" y="2274"/>
                  </a:lnTo>
                  <a:lnTo>
                    <a:pt x="260" y="2492"/>
                  </a:lnTo>
                  <a:lnTo>
                    <a:pt x="137" y="2697"/>
                  </a:lnTo>
                  <a:lnTo>
                    <a:pt x="16" y="2886"/>
                  </a:lnTo>
                  <a:cubicBezTo>
                    <a:pt x="14" y="2890"/>
                    <a:pt x="9" y="2891"/>
                    <a:pt x="5" y="2888"/>
                  </a:cubicBezTo>
                  <a:cubicBezTo>
                    <a:pt x="1" y="2886"/>
                    <a:pt x="0" y="2881"/>
                    <a:pt x="3" y="2877"/>
                  </a:cubicBezTo>
                  <a:close/>
                </a:path>
              </a:pathLst>
            </a:custGeom>
            <a:solidFill>
              <a:srgbClr val="7030A0"/>
            </a:solidFill>
            <a:ln w="6" cap="flat">
              <a:solidFill>
                <a:srgbClr val="7030A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798" name="Freeform 59"/>
            <p:cNvSpPr>
              <a:spLocks/>
            </p:cNvSpPr>
            <p:nvPr/>
          </p:nvSpPr>
          <p:spPr bwMode="auto">
            <a:xfrm>
              <a:off x="5615281" y="5010217"/>
              <a:ext cx="109183" cy="122734"/>
            </a:xfrm>
            <a:custGeom>
              <a:avLst/>
              <a:gdLst/>
              <a:ahLst/>
              <a:cxnLst>
                <a:cxn ang="0">
                  <a:pos x="36" y="0"/>
                </a:cxn>
                <a:cxn ang="0">
                  <a:pos x="72" y="72"/>
                </a:cxn>
                <a:cxn ang="0">
                  <a:pos x="0" y="72"/>
                </a:cxn>
                <a:cxn ang="0">
                  <a:pos x="36" y="0"/>
                </a:cxn>
              </a:cxnLst>
              <a:rect l="0" t="0" r="r" b="b"/>
              <a:pathLst>
                <a:path w="72" h="72">
                  <a:moveTo>
                    <a:pt x="36" y="0"/>
                  </a:moveTo>
                  <a:lnTo>
                    <a:pt x="72" y="72"/>
                  </a:lnTo>
                  <a:lnTo>
                    <a:pt x="0" y="72"/>
                  </a:lnTo>
                  <a:lnTo>
                    <a:pt x="36" y="0"/>
                  </a:lnTo>
                  <a:close/>
                </a:path>
              </a:pathLst>
            </a:custGeom>
            <a:solidFill>
              <a:srgbClr val="7030A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799" name="Freeform 60"/>
            <p:cNvSpPr>
              <a:spLocks noEditPoints="1"/>
            </p:cNvSpPr>
            <p:nvPr/>
          </p:nvSpPr>
          <p:spPr bwMode="auto">
            <a:xfrm>
              <a:off x="5610733" y="5005104"/>
              <a:ext cx="118282" cy="132962"/>
            </a:xfrm>
            <a:custGeom>
              <a:avLst/>
              <a:gdLst/>
              <a:ahLst/>
              <a:cxnLst>
                <a:cxn ang="0">
                  <a:pos x="97" y="4"/>
                </a:cxn>
                <a:cxn ang="0">
                  <a:pos x="104" y="0"/>
                </a:cxn>
                <a:cxn ang="0">
                  <a:pos x="112" y="4"/>
                </a:cxn>
                <a:cxn ang="0">
                  <a:pos x="208" y="196"/>
                </a:cxn>
                <a:cxn ang="0">
                  <a:pos x="207" y="204"/>
                </a:cxn>
                <a:cxn ang="0">
                  <a:pos x="200" y="208"/>
                </a:cxn>
                <a:cxn ang="0">
                  <a:pos x="8" y="208"/>
                </a:cxn>
                <a:cxn ang="0">
                  <a:pos x="2" y="204"/>
                </a:cxn>
                <a:cxn ang="0">
                  <a:pos x="1" y="196"/>
                </a:cxn>
                <a:cxn ang="0">
                  <a:pos x="97" y="4"/>
                </a:cxn>
                <a:cxn ang="0">
                  <a:pos x="16" y="203"/>
                </a:cxn>
                <a:cxn ang="0">
                  <a:pos x="8" y="192"/>
                </a:cxn>
                <a:cxn ang="0">
                  <a:pos x="200" y="192"/>
                </a:cxn>
                <a:cxn ang="0">
                  <a:pos x="193" y="203"/>
                </a:cxn>
                <a:cxn ang="0">
                  <a:pos x="97" y="11"/>
                </a:cxn>
                <a:cxn ang="0">
                  <a:pos x="112" y="11"/>
                </a:cxn>
                <a:cxn ang="0">
                  <a:pos x="16" y="203"/>
                </a:cxn>
              </a:cxnLst>
              <a:rect l="0" t="0" r="r" b="b"/>
              <a:pathLst>
                <a:path w="209" h="208">
                  <a:moveTo>
                    <a:pt x="97" y="4"/>
                  </a:moveTo>
                  <a:cubicBezTo>
                    <a:pt x="99" y="1"/>
                    <a:pt x="101" y="0"/>
                    <a:pt x="104" y="0"/>
                  </a:cubicBezTo>
                  <a:cubicBezTo>
                    <a:pt x="107" y="0"/>
                    <a:pt x="110" y="1"/>
                    <a:pt x="112" y="4"/>
                  </a:cubicBezTo>
                  <a:lnTo>
                    <a:pt x="208" y="196"/>
                  </a:lnTo>
                  <a:cubicBezTo>
                    <a:pt x="209" y="199"/>
                    <a:pt x="209" y="202"/>
                    <a:pt x="207" y="204"/>
                  </a:cubicBezTo>
                  <a:cubicBezTo>
                    <a:pt x="206" y="206"/>
                    <a:pt x="203" y="208"/>
                    <a:pt x="200" y="208"/>
                  </a:cubicBezTo>
                  <a:lnTo>
                    <a:pt x="8" y="208"/>
                  </a:lnTo>
                  <a:cubicBezTo>
                    <a:pt x="6" y="208"/>
                    <a:pt x="3" y="206"/>
                    <a:pt x="2" y="204"/>
                  </a:cubicBezTo>
                  <a:cubicBezTo>
                    <a:pt x="0" y="202"/>
                    <a:pt x="0" y="199"/>
                    <a:pt x="1" y="196"/>
                  </a:cubicBezTo>
                  <a:lnTo>
                    <a:pt x="97" y="4"/>
                  </a:lnTo>
                  <a:close/>
                  <a:moveTo>
                    <a:pt x="16" y="203"/>
                  </a:moveTo>
                  <a:lnTo>
                    <a:pt x="8" y="192"/>
                  </a:lnTo>
                  <a:lnTo>
                    <a:pt x="200" y="192"/>
                  </a:lnTo>
                  <a:lnTo>
                    <a:pt x="193" y="203"/>
                  </a:lnTo>
                  <a:lnTo>
                    <a:pt x="97" y="11"/>
                  </a:lnTo>
                  <a:lnTo>
                    <a:pt x="112" y="11"/>
                  </a:lnTo>
                  <a:lnTo>
                    <a:pt x="16" y="203"/>
                  </a:lnTo>
                  <a:close/>
                </a:path>
              </a:pathLst>
            </a:custGeom>
            <a:solidFill>
              <a:srgbClr val="7030A0"/>
            </a:solidFill>
            <a:ln w="6" cap="flat">
              <a:solidFill>
                <a:srgbClr val="7030A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800" name="Freeform 61"/>
            <p:cNvSpPr>
              <a:spLocks/>
            </p:cNvSpPr>
            <p:nvPr/>
          </p:nvSpPr>
          <p:spPr bwMode="auto">
            <a:xfrm>
              <a:off x="6704084" y="3179439"/>
              <a:ext cx="109183" cy="122734"/>
            </a:xfrm>
            <a:custGeom>
              <a:avLst/>
              <a:gdLst/>
              <a:ahLst/>
              <a:cxnLst>
                <a:cxn ang="0">
                  <a:pos x="36" y="0"/>
                </a:cxn>
                <a:cxn ang="0">
                  <a:pos x="72" y="72"/>
                </a:cxn>
                <a:cxn ang="0">
                  <a:pos x="0" y="72"/>
                </a:cxn>
                <a:cxn ang="0">
                  <a:pos x="36" y="0"/>
                </a:cxn>
              </a:cxnLst>
              <a:rect l="0" t="0" r="r" b="b"/>
              <a:pathLst>
                <a:path w="72" h="72">
                  <a:moveTo>
                    <a:pt x="36" y="0"/>
                  </a:moveTo>
                  <a:lnTo>
                    <a:pt x="72" y="72"/>
                  </a:lnTo>
                  <a:lnTo>
                    <a:pt x="0" y="72"/>
                  </a:lnTo>
                  <a:lnTo>
                    <a:pt x="36" y="0"/>
                  </a:lnTo>
                  <a:close/>
                </a:path>
              </a:pathLst>
            </a:custGeom>
            <a:solidFill>
              <a:srgbClr val="7030A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801" name="Freeform 62"/>
            <p:cNvSpPr>
              <a:spLocks noEditPoints="1"/>
            </p:cNvSpPr>
            <p:nvPr/>
          </p:nvSpPr>
          <p:spPr bwMode="auto">
            <a:xfrm>
              <a:off x="6699535" y="3174325"/>
              <a:ext cx="119799" cy="132962"/>
            </a:xfrm>
            <a:custGeom>
              <a:avLst/>
              <a:gdLst/>
              <a:ahLst/>
              <a:cxnLst>
                <a:cxn ang="0">
                  <a:pos x="97" y="5"/>
                </a:cxn>
                <a:cxn ang="0">
                  <a:pos x="104" y="0"/>
                </a:cxn>
                <a:cxn ang="0">
                  <a:pos x="112" y="5"/>
                </a:cxn>
                <a:cxn ang="0">
                  <a:pos x="208" y="197"/>
                </a:cxn>
                <a:cxn ang="0">
                  <a:pos x="207" y="205"/>
                </a:cxn>
                <a:cxn ang="0">
                  <a:pos x="200" y="208"/>
                </a:cxn>
                <a:cxn ang="0">
                  <a:pos x="8" y="208"/>
                </a:cxn>
                <a:cxn ang="0">
                  <a:pos x="2" y="205"/>
                </a:cxn>
                <a:cxn ang="0">
                  <a:pos x="1" y="197"/>
                </a:cxn>
                <a:cxn ang="0">
                  <a:pos x="97" y="5"/>
                </a:cxn>
                <a:cxn ang="0">
                  <a:pos x="16" y="204"/>
                </a:cxn>
                <a:cxn ang="0">
                  <a:pos x="8" y="192"/>
                </a:cxn>
                <a:cxn ang="0">
                  <a:pos x="200" y="192"/>
                </a:cxn>
                <a:cxn ang="0">
                  <a:pos x="193" y="204"/>
                </a:cxn>
                <a:cxn ang="0">
                  <a:pos x="97" y="12"/>
                </a:cxn>
                <a:cxn ang="0">
                  <a:pos x="112" y="12"/>
                </a:cxn>
                <a:cxn ang="0">
                  <a:pos x="16" y="204"/>
                </a:cxn>
              </a:cxnLst>
              <a:rect l="0" t="0" r="r" b="b"/>
              <a:pathLst>
                <a:path w="209" h="208">
                  <a:moveTo>
                    <a:pt x="97" y="5"/>
                  </a:moveTo>
                  <a:cubicBezTo>
                    <a:pt x="99" y="2"/>
                    <a:pt x="101" y="0"/>
                    <a:pt x="104" y="0"/>
                  </a:cubicBezTo>
                  <a:cubicBezTo>
                    <a:pt x="107" y="0"/>
                    <a:pt x="110" y="2"/>
                    <a:pt x="112" y="5"/>
                  </a:cubicBezTo>
                  <a:lnTo>
                    <a:pt x="208" y="197"/>
                  </a:lnTo>
                  <a:cubicBezTo>
                    <a:pt x="209" y="199"/>
                    <a:pt x="209" y="202"/>
                    <a:pt x="207" y="205"/>
                  </a:cubicBezTo>
                  <a:cubicBezTo>
                    <a:pt x="206" y="207"/>
                    <a:pt x="203" y="208"/>
                    <a:pt x="200" y="208"/>
                  </a:cubicBezTo>
                  <a:lnTo>
                    <a:pt x="8" y="208"/>
                  </a:lnTo>
                  <a:cubicBezTo>
                    <a:pt x="6" y="208"/>
                    <a:pt x="3" y="207"/>
                    <a:pt x="2" y="205"/>
                  </a:cubicBezTo>
                  <a:cubicBezTo>
                    <a:pt x="0" y="202"/>
                    <a:pt x="0" y="199"/>
                    <a:pt x="1" y="197"/>
                  </a:cubicBezTo>
                  <a:lnTo>
                    <a:pt x="97" y="5"/>
                  </a:lnTo>
                  <a:close/>
                  <a:moveTo>
                    <a:pt x="16" y="204"/>
                  </a:moveTo>
                  <a:lnTo>
                    <a:pt x="8" y="192"/>
                  </a:lnTo>
                  <a:lnTo>
                    <a:pt x="200" y="192"/>
                  </a:lnTo>
                  <a:lnTo>
                    <a:pt x="193" y="204"/>
                  </a:lnTo>
                  <a:lnTo>
                    <a:pt x="97" y="12"/>
                  </a:lnTo>
                  <a:lnTo>
                    <a:pt x="112" y="12"/>
                  </a:lnTo>
                  <a:lnTo>
                    <a:pt x="16" y="204"/>
                  </a:lnTo>
                  <a:close/>
                </a:path>
              </a:pathLst>
            </a:custGeom>
            <a:solidFill>
              <a:srgbClr val="7030A0"/>
            </a:solidFill>
            <a:ln w="6" cap="flat">
              <a:solidFill>
                <a:srgbClr val="7030A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802" name="Freeform 63"/>
            <p:cNvSpPr>
              <a:spLocks/>
            </p:cNvSpPr>
            <p:nvPr/>
          </p:nvSpPr>
          <p:spPr bwMode="auto">
            <a:xfrm>
              <a:off x="7407711" y="4599401"/>
              <a:ext cx="109183" cy="122734"/>
            </a:xfrm>
            <a:custGeom>
              <a:avLst/>
              <a:gdLst/>
              <a:ahLst/>
              <a:cxnLst>
                <a:cxn ang="0">
                  <a:pos x="36" y="0"/>
                </a:cxn>
                <a:cxn ang="0">
                  <a:pos x="72" y="72"/>
                </a:cxn>
                <a:cxn ang="0">
                  <a:pos x="0" y="72"/>
                </a:cxn>
                <a:cxn ang="0">
                  <a:pos x="36" y="0"/>
                </a:cxn>
              </a:cxnLst>
              <a:rect l="0" t="0" r="r" b="b"/>
              <a:pathLst>
                <a:path w="72" h="72">
                  <a:moveTo>
                    <a:pt x="36" y="0"/>
                  </a:moveTo>
                  <a:lnTo>
                    <a:pt x="72" y="72"/>
                  </a:lnTo>
                  <a:lnTo>
                    <a:pt x="0" y="72"/>
                  </a:lnTo>
                  <a:lnTo>
                    <a:pt x="36" y="0"/>
                  </a:lnTo>
                  <a:close/>
                </a:path>
              </a:pathLst>
            </a:custGeom>
            <a:solidFill>
              <a:srgbClr val="7030A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803" name="Freeform 64"/>
            <p:cNvSpPr>
              <a:spLocks noEditPoints="1"/>
            </p:cNvSpPr>
            <p:nvPr/>
          </p:nvSpPr>
          <p:spPr bwMode="auto">
            <a:xfrm>
              <a:off x="7403162" y="4594286"/>
              <a:ext cx="119799" cy="132962"/>
            </a:xfrm>
            <a:custGeom>
              <a:avLst/>
              <a:gdLst/>
              <a:ahLst/>
              <a:cxnLst>
                <a:cxn ang="0">
                  <a:pos x="97" y="4"/>
                </a:cxn>
                <a:cxn ang="0">
                  <a:pos x="104" y="0"/>
                </a:cxn>
                <a:cxn ang="0">
                  <a:pos x="112" y="4"/>
                </a:cxn>
                <a:cxn ang="0">
                  <a:pos x="207" y="196"/>
                </a:cxn>
                <a:cxn ang="0">
                  <a:pos x="207" y="204"/>
                </a:cxn>
                <a:cxn ang="0">
                  <a:pos x="200" y="208"/>
                </a:cxn>
                <a:cxn ang="0">
                  <a:pos x="8" y="208"/>
                </a:cxn>
                <a:cxn ang="0">
                  <a:pos x="2" y="204"/>
                </a:cxn>
                <a:cxn ang="0">
                  <a:pos x="1" y="196"/>
                </a:cxn>
                <a:cxn ang="0">
                  <a:pos x="97" y="4"/>
                </a:cxn>
                <a:cxn ang="0">
                  <a:pos x="16" y="204"/>
                </a:cxn>
                <a:cxn ang="0">
                  <a:pos x="8" y="192"/>
                </a:cxn>
                <a:cxn ang="0">
                  <a:pos x="200" y="192"/>
                </a:cxn>
                <a:cxn ang="0">
                  <a:pos x="193" y="204"/>
                </a:cxn>
                <a:cxn ang="0">
                  <a:pos x="97" y="12"/>
                </a:cxn>
                <a:cxn ang="0">
                  <a:pos x="112" y="12"/>
                </a:cxn>
                <a:cxn ang="0">
                  <a:pos x="16" y="204"/>
                </a:cxn>
              </a:cxnLst>
              <a:rect l="0" t="0" r="r" b="b"/>
              <a:pathLst>
                <a:path w="209" h="208">
                  <a:moveTo>
                    <a:pt x="97" y="4"/>
                  </a:moveTo>
                  <a:cubicBezTo>
                    <a:pt x="99" y="2"/>
                    <a:pt x="101" y="0"/>
                    <a:pt x="104" y="0"/>
                  </a:cubicBezTo>
                  <a:cubicBezTo>
                    <a:pt x="107" y="0"/>
                    <a:pt x="110" y="2"/>
                    <a:pt x="112" y="4"/>
                  </a:cubicBezTo>
                  <a:lnTo>
                    <a:pt x="207" y="196"/>
                  </a:lnTo>
                  <a:cubicBezTo>
                    <a:pt x="209" y="199"/>
                    <a:pt x="209" y="202"/>
                    <a:pt x="207" y="204"/>
                  </a:cubicBezTo>
                  <a:cubicBezTo>
                    <a:pt x="206" y="207"/>
                    <a:pt x="203" y="208"/>
                    <a:pt x="200" y="208"/>
                  </a:cubicBezTo>
                  <a:lnTo>
                    <a:pt x="8" y="208"/>
                  </a:lnTo>
                  <a:cubicBezTo>
                    <a:pt x="6" y="208"/>
                    <a:pt x="3" y="207"/>
                    <a:pt x="2" y="204"/>
                  </a:cubicBezTo>
                  <a:cubicBezTo>
                    <a:pt x="0" y="202"/>
                    <a:pt x="0" y="199"/>
                    <a:pt x="1" y="196"/>
                  </a:cubicBezTo>
                  <a:lnTo>
                    <a:pt x="97" y="4"/>
                  </a:lnTo>
                  <a:close/>
                  <a:moveTo>
                    <a:pt x="16" y="204"/>
                  </a:moveTo>
                  <a:lnTo>
                    <a:pt x="8" y="192"/>
                  </a:lnTo>
                  <a:lnTo>
                    <a:pt x="200" y="192"/>
                  </a:lnTo>
                  <a:lnTo>
                    <a:pt x="193" y="204"/>
                  </a:lnTo>
                  <a:lnTo>
                    <a:pt x="97" y="12"/>
                  </a:lnTo>
                  <a:lnTo>
                    <a:pt x="112" y="12"/>
                  </a:lnTo>
                  <a:lnTo>
                    <a:pt x="16" y="204"/>
                  </a:lnTo>
                  <a:close/>
                </a:path>
              </a:pathLst>
            </a:custGeom>
            <a:solidFill>
              <a:srgbClr val="7030A0"/>
            </a:solidFill>
            <a:ln w="6" cap="flat">
              <a:solidFill>
                <a:srgbClr val="7030A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804" name="Freeform 65"/>
            <p:cNvSpPr>
              <a:spLocks/>
            </p:cNvSpPr>
            <p:nvPr/>
          </p:nvSpPr>
          <p:spPr bwMode="auto">
            <a:xfrm>
              <a:off x="7862642" y="4186879"/>
              <a:ext cx="109183" cy="122734"/>
            </a:xfrm>
            <a:custGeom>
              <a:avLst/>
              <a:gdLst/>
              <a:ahLst/>
              <a:cxnLst>
                <a:cxn ang="0">
                  <a:pos x="36" y="0"/>
                </a:cxn>
                <a:cxn ang="0">
                  <a:pos x="72" y="72"/>
                </a:cxn>
                <a:cxn ang="0">
                  <a:pos x="0" y="72"/>
                </a:cxn>
                <a:cxn ang="0">
                  <a:pos x="36" y="0"/>
                </a:cxn>
              </a:cxnLst>
              <a:rect l="0" t="0" r="r" b="b"/>
              <a:pathLst>
                <a:path w="72" h="72">
                  <a:moveTo>
                    <a:pt x="36" y="0"/>
                  </a:moveTo>
                  <a:lnTo>
                    <a:pt x="72" y="72"/>
                  </a:lnTo>
                  <a:lnTo>
                    <a:pt x="0" y="72"/>
                  </a:lnTo>
                  <a:lnTo>
                    <a:pt x="36" y="0"/>
                  </a:lnTo>
                  <a:close/>
                </a:path>
              </a:pathLst>
            </a:custGeom>
            <a:solidFill>
              <a:srgbClr val="7030A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805" name="Freeform 66"/>
            <p:cNvSpPr>
              <a:spLocks noEditPoints="1"/>
            </p:cNvSpPr>
            <p:nvPr/>
          </p:nvSpPr>
          <p:spPr bwMode="auto">
            <a:xfrm>
              <a:off x="7858093" y="4181765"/>
              <a:ext cx="118282" cy="132962"/>
            </a:xfrm>
            <a:custGeom>
              <a:avLst/>
              <a:gdLst/>
              <a:ahLst/>
              <a:cxnLst>
                <a:cxn ang="0">
                  <a:pos x="98" y="5"/>
                </a:cxn>
                <a:cxn ang="0">
                  <a:pos x="105" y="0"/>
                </a:cxn>
                <a:cxn ang="0">
                  <a:pos x="112" y="5"/>
                </a:cxn>
                <a:cxn ang="0">
                  <a:pos x="208" y="197"/>
                </a:cxn>
                <a:cxn ang="0">
                  <a:pos x="207" y="205"/>
                </a:cxn>
                <a:cxn ang="0">
                  <a:pos x="201" y="208"/>
                </a:cxn>
                <a:cxn ang="0">
                  <a:pos x="9" y="208"/>
                </a:cxn>
                <a:cxn ang="0">
                  <a:pos x="2" y="205"/>
                </a:cxn>
                <a:cxn ang="0">
                  <a:pos x="2" y="197"/>
                </a:cxn>
                <a:cxn ang="0">
                  <a:pos x="98" y="5"/>
                </a:cxn>
                <a:cxn ang="0">
                  <a:pos x="16" y="204"/>
                </a:cxn>
                <a:cxn ang="0">
                  <a:pos x="9" y="192"/>
                </a:cxn>
                <a:cxn ang="0">
                  <a:pos x="201" y="192"/>
                </a:cxn>
                <a:cxn ang="0">
                  <a:pos x="194" y="204"/>
                </a:cxn>
                <a:cxn ang="0">
                  <a:pos x="98" y="12"/>
                </a:cxn>
                <a:cxn ang="0">
                  <a:pos x="112" y="12"/>
                </a:cxn>
                <a:cxn ang="0">
                  <a:pos x="16" y="204"/>
                </a:cxn>
              </a:cxnLst>
              <a:rect l="0" t="0" r="r" b="b"/>
              <a:pathLst>
                <a:path w="209" h="208">
                  <a:moveTo>
                    <a:pt x="98" y="5"/>
                  </a:moveTo>
                  <a:cubicBezTo>
                    <a:pt x="99" y="2"/>
                    <a:pt x="102" y="0"/>
                    <a:pt x="105" y="0"/>
                  </a:cubicBezTo>
                  <a:cubicBezTo>
                    <a:pt x="108" y="0"/>
                    <a:pt x="110" y="2"/>
                    <a:pt x="112" y="5"/>
                  </a:cubicBezTo>
                  <a:lnTo>
                    <a:pt x="208" y="197"/>
                  </a:lnTo>
                  <a:cubicBezTo>
                    <a:pt x="209" y="199"/>
                    <a:pt x="209" y="202"/>
                    <a:pt x="207" y="205"/>
                  </a:cubicBezTo>
                  <a:cubicBezTo>
                    <a:pt x="206" y="207"/>
                    <a:pt x="203" y="208"/>
                    <a:pt x="201" y="208"/>
                  </a:cubicBezTo>
                  <a:lnTo>
                    <a:pt x="9" y="208"/>
                  </a:lnTo>
                  <a:cubicBezTo>
                    <a:pt x="6" y="208"/>
                    <a:pt x="3" y="207"/>
                    <a:pt x="2" y="205"/>
                  </a:cubicBezTo>
                  <a:cubicBezTo>
                    <a:pt x="0" y="202"/>
                    <a:pt x="0" y="199"/>
                    <a:pt x="2" y="197"/>
                  </a:cubicBezTo>
                  <a:lnTo>
                    <a:pt x="98" y="5"/>
                  </a:lnTo>
                  <a:close/>
                  <a:moveTo>
                    <a:pt x="16" y="204"/>
                  </a:moveTo>
                  <a:lnTo>
                    <a:pt x="9" y="192"/>
                  </a:lnTo>
                  <a:lnTo>
                    <a:pt x="201" y="192"/>
                  </a:lnTo>
                  <a:lnTo>
                    <a:pt x="194" y="204"/>
                  </a:lnTo>
                  <a:lnTo>
                    <a:pt x="98" y="12"/>
                  </a:lnTo>
                  <a:lnTo>
                    <a:pt x="112" y="12"/>
                  </a:lnTo>
                  <a:lnTo>
                    <a:pt x="16" y="204"/>
                  </a:lnTo>
                  <a:close/>
                </a:path>
              </a:pathLst>
            </a:custGeom>
            <a:solidFill>
              <a:srgbClr val="7030A0"/>
            </a:solidFill>
            <a:ln w="6" cap="flat">
              <a:solidFill>
                <a:srgbClr val="7030A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806" name="Freeform 67"/>
            <p:cNvSpPr>
              <a:spLocks/>
            </p:cNvSpPr>
            <p:nvPr/>
          </p:nvSpPr>
          <p:spPr bwMode="auto">
            <a:xfrm>
              <a:off x="8038549" y="4681223"/>
              <a:ext cx="109183" cy="122734"/>
            </a:xfrm>
            <a:custGeom>
              <a:avLst/>
              <a:gdLst/>
              <a:ahLst/>
              <a:cxnLst>
                <a:cxn ang="0">
                  <a:pos x="36" y="0"/>
                </a:cxn>
                <a:cxn ang="0">
                  <a:pos x="72" y="72"/>
                </a:cxn>
                <a:cxn ang="0">
                  <a:pos x="0" y="72"/>
                </a:cxn>
                <a:cxn ang="0">
                  <a:pos x="36" y="0"/>
                </a:cxn>
              </a:cxnLst>
              <a:rect l="0" t="0" r="r" b="b"/>
              <a:pathLst>
                <a:path w="72" h="72">
                  <a:moveTo>
                    <a:pt x="36" y="0"/>
                  </a:moveTo>
                  <a:lnTo>
                    <a:pt x="72" y="72"/>
                  </a:lnTo>
                  <a:lnTo>
                    <a:pt x="0" y="72"/>
                  </a:lnTo>
                  <a:lnTo>
                    <a:pt x="36" y="0"/>
                  </a:lnTo>
                  <a:close/>
                </a:path>
              </a:pathLst>
            </a:custGeom>
            <a:solidFill>
              <a:srgbClr val="7030A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807" name="Freeform 68"/>
            <p:cNvSpPr>
              <a:spLocks noEditPoints="1"/>
            </p:cNvSpPr>
            <p:nvPr/>
          </p:nvSpPr>
          <p:spPr bwMode="auto">
            <a:xfrm>
              <a:off x="8034000" y="4676109"/>
              <a:ext cx="118282" cy="132962"/>
            </a:xfrm>
            <a:custGeom>
              <a:avLst/>
              <a:gdLst/>
              <a:ahLst/>
              <a:cxnLst>
                <a:cxn ang="0">
                  <a:pos x="98" y="5"/>
                </a:cxn>
                <a:cxn ang="0">
                  <a:pos x="105" y="0"/>
                </a:cxn>
                <a:cxn ang="0">
                  <a:pos x="112" y="5"/>
                </a:cxn>
                <a:cxn ang="0">
                  <a:pos x="208" y="197"/>
                </a:cxn>
                <a:cxn ang="0">
                  <a:pos x="208" y="204"/>
                </a:cxn>
                <a:cxn ang="0">
                  <a:pos x="201" y="208"/>
                </a:cxn>
                <a:cxn ang="0">
                  <a:pos x="9" y="208"/>
                </a:cxn>
                <a:cxn ang="0">
                  <a:pos x="2" y="204"/>
                </a:cxn>
                <a:cxn ang="0">
                  <a:pos x="2" y="197"/>
                </a:cxn>
                <a:cxn ang="0">
                  <a:pos x="98" y="5"/>
                </a:cxn>
                <a:cxn ang="0">
                  <a:pos x="16" y="204"/>
                </a:cxn>
                <a:cxn ang="0">
                  <a:pos x="9" y="192"/>
                </a:cxn>
                <a:cxn ang="0">
                  <a:pos x="201" y="192"/>
                </a:cxn>
                <a:cxn ang="0">
                  <a:pos x="194" y="204"/>
                </a:cxn>
                <a:cxn ang="0">
                  <a:pos x="98" y="12"/>
                </a:cxn>
                <a:cxn ang="0">
                  <a:pos x="112" y="12"/>
                </a:cxn>
                <a:cxn ang="0">
                  <a:pos x="16" y="204"/>
                </a:cxn>
              </a:cxnLst>
              <a:rect l="0" t="0" r="r" b="b"/>
              <a:pathLst>
                <a:path w="209" h="208">
                  <a:moveTo>
                    <a:pt x="98" y="5"/>
                  </a:moveTo>
                  <a:cubicBezTo>
                    <a:pt x="99" y="2"/>
                    <a:pt x="102" y="0"/>
                    <a:pt x="105" y="0"/>
                  </a:cubicBezTo>
                  <a:cubicBezTo>
                    <a:pt x="108" y="0"/>
                    <a:pt x="111" y="2"/>
                    <a:pt x="112" y="5"/>
                  </a:cubicBezTo>
                  <a:lnTo>
                    <a:pt x="208" y="197"/>
                  </a:lnTo>
                  <a:cubicBezTo>
                    <a:pt x="209" y="199"/>
                    <a:pt x="209" y="202"/>
                    <a:pt x="208" y="204"/>
                  </a:cubicBezTo>
                  <a:cubicBezTo>
                    <a:pt x="206" y="207"/>
                    <a:pt x="203" y="208"/>
                    <a:pt x="201" y="208"/>
                  </a:cubicBezTo>
                  <a:lnTo>
                    <a:pt x="9" y="208"/>
                  </a:lnTo>
                  <a:cubicBezTo>
                    <a:pt x="6" y="208"/>
                    <a:pt x="3" y="207"/>
                    <a:pt x="2" y="204"/>
                  </a:cubicBezTo>
                  <a:cubicBezTo>
                    <a:pt x="0" y="202"/>
                    <a:pt x="0" y="199"/>
                    <a:pt x="2" y="197"/>
                  </a:cubicBezTo>
                  <a:lnTo>
                    <a:pt x="98" y="5"/>
                  </a:lnTo>
                  <a:close/>
                  <a:moveTo>
                    <a:pt x="16" y="204"/>
                  </a:moveTo>
                  <a:lnTo>
                    <a:pt x="9" y="192"/>
                  </a:lnTo>
                  <a:lnTo>
                    <a:pt x="201" y="192"/>
                  </a:lnTo>
                  <a:lnTo>
                    <a:pt x="194" y="204"/>
                  </a:lnTo>
                  <a:lnTo>
                    <a:pt x="98" y="12"/>
                  </a:lnTo>
                  <a:lnTo>
                    <a:pt x="112" y="12"/>
                  </a:lnTo>
                  <a:lnTo>
                    <a:pt x="16" y="204"/>
                  </a:lnTo>
                  <a:close/>
                </a:path>
              </a:pathLst>
            </a:custGeom>
            <a:solidFill>
              <a:srgbClr val="7030A0"/>
            </a:solidFill>
            <a:ln w="6" cap="flat">
              <a:solidFill>
                <a:srgbClr val="7030A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808" name="Freeform 69"/>
            <p:cNvSpPr>
              <a:spLocks/>
            </p:cNvSpPr>
            <p:nvPr/>
          </p:nvSpPr>
          <p:spPr bwMode="auto">
            <a:xfrm>
              <a:off x="8128019" y="4578945"/>
              <a:ext cx="109183" cy="122734"/>
            </a:xfrm>
            <a:custGeom>
              <a:avLst/>
              <a:gdLst/>
              <a:ahLst/>
              <a:cxnLst>
                <a:cxn ang="0">
                  <a:pos x="36" y="0"/>
                </a:cxn>
                <a:cxn ang="0">
                  <a:pos x="72" y="72"/>
                </a:cxn>
                <a:cxn ang="0">
                  <a:pos x="0" y="72"/>
                </a:cxn>
                <a:cxn ang="0">
                  <a:pos x="36" y="0"/>
                </a:cxn>
              </a:cxnLst>
              <a:rect l="0" t="0" r="r" b="b"/>
              <a:pathLst>
                <a:path w="72" h="72">
                  <a:moveTo>
                    <a:pt x="36" y="0"/>
                  </a:moveTo>
                  <a:lnTo>
                    <a:pt x="72" y="72"/>
                  </a:lnTo>
                  <a:lnTo>
                    <a:pt x="0" y="72"/>
                  </a:lnTo>
                  <a:lnTo>
                    <a:pt x="36" y="0"/>
                  </a:lnTo>
                  <a:close/>
                </a:path>
              </a:pathLst>
            </a:custGeom>
            <a:solidFill>
              <a:srgbClr val="7030A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809" name="Freeform 70"/>
            <p:cNvSpPr>
              <a:spLocks noEditPoints="1"/>
            </p:cNvSpPr>
            <p:nvPr/>
          </p:nvSpPr>
          <p:spPr bwMode="auto">
            <a:xfrm>
              <a:off x="8123469" y="4573831"/>
              <a:ext cx="118282" cy="132962"/>
            </a:xfrm>
            <a:custGeom>
              <a:avLst/>
              <a:gdLst/>
              <a:ahLst/>
              <a:cxnLst>
                <a:cxn ang="0">
                  <a:pos x="97" y="4"/>
                </a:cxn>
                <a:cxn ang="0">
                  <a:pos x="104" y="0"/>
                </a:cxn>
                <a:cxn ang="0">
                  <a:pos x="111" y="4"/>
                </a:cxn>
                <a:cxn ang="0">
                  <a:pos x="207" y="196"/>
                </a:cxn>
                <a:cxn ang="0">
                  <a:pos x="207" y="204"/>
                </a:cxn>
                <a:cxn ang="0">
                  <a:pos x="200" y="208"/>
                </a:cxn>
                <a:cxn ang="0">
                  <a:pos x="8" y="208"/>
                </a:cxn>
                <a:cxn ang="0">
                  <a:pos x="1" y="204"/>
                </a:cxn>
                <a:cxn ang="0">
                  <a:pos x="1" y="196"/>
                </a:cxn>
                <a:cxn ang="0">
                  <a:pos x="97" y="4"/>
                </a:cxn>
                <a:cxn ang="0">
                  <a:pos x="15" y="203"/>
                </a:cxn>
                <a:cxn ang="0">
                  <a:pos x="8" y="192"/>
                </a:cxn>
                <a:cxn ang="0">
                  <a:pos x="200" y="192"/>
                </a:cxn>
                <a:cxn ang="0">
                  <a:pos x="193" y="203"/>
                </a:cxn>
                <a:cxn ang="0">
                  <a:pos x="97" y="11"/>
                </a:cxn>
                <a:cxn ang="0">
                  <a:pos x="111" y="11"/>
                </a:cxn>
                <a:cxn ang="0">
                  <a:pos x="15" y="203"/>
                </a:cxn>
              </a:cxnLst>
              <a:rect l="0" t="0" r="r" b="b"/>
              <a:pathLst>
                <a:path w="208" h="208">
                  <a:moveTo>
                    <a:pt x="97" y="4"/>
                  </a:moveTo>
                  <a:cubicBezTo>
                    <a:pt x="98" y="1"/>
                    <a:pt x="101" y="0"/>
                    <a:pt x="104" y="0"/>
                  </a:cubicBezTo>
                  <a:cubicBezTo>
                    <a:pt x="107" y="0"/>
                    <a:pt x="110" y="1"/>
                    <a:pt x="111" y="4"/>
                  </a:cubicBezTo>
                  <a:lnTo>
                    <a:pt x="207" y="196"/>
                  </a:lnTo>
                  <a:cubicBezTo>
                    <a:pt x="208" y="198"/>
                    <a:pt x="208" y="201"/>
                    <a:pt x="207" y="204"/>
                  </a:cubicBezTo>
                  <a:cubicBezTo>
                    <a:pt x="205" y="206"/>
                    <a:pt x="203" y="208"/>
                    <a:pt x="200" y="208"/>
                  </a:cubicBezTo>
                  <a:lnTo>
                    <a:pt x="8" y="208"/>
                  </a:lnTo>
                  <a:cubicBezTo>
                    <a:pt x="5" y="208"/>
                    <a:pt x="3" y="206"/>
                    <a:pt x="1" y="204"/>
                  </a:cubicBezTo>
                  <a:cubicBezTo>
                    <a:pt x="0" y="201"/>
                    <a:pt x="0" y="198"/>
                    <a:pt x="1" y="196"/>
                  </a:cubicBezTo>
                  <a:lnTo>
                    <a:pt x="97" y="4"/>
                  </a:lnTo>
                  <a:close/>
                  <a:moveTo>
                    <a:pt x="15" y="203"/>
                  </a:moveTo>
                  <a:lnTo>
                    <a:pt x="8" y="192"/>
                  </a:lnTo>
                  <a:lnTo>
                    <a:pt x="200" y="192"/>
                  </a:lnTo>
                  <a:lnTo>
                    <a:pt x="193" y="203"/>
                  </a:lnTo>
                  <a:lnTo>
                    <a:pt x="97" y="11"/>
                  </a:lnTo>
                  <a:lnTo>
                    <a:pt x="111" y="11"/>
                  </a:lnTo>
                  <a:lnTo>
                    <a:pt x="15" y="203"/>
                  </a:lnTo>
                  <a:close/>
                </a:path>
              </a:pathLst>
            </a:custGeom>
            <a:solidFill>
              <a:srgbClr val="7030A0"/>
            </a:solidFill>
            <a:ln w="6" cap="flat">
              <a:solidFill>
                <a:srgbClr val="7030A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810" name="Freeform 71"/>
            <p:cNvSpPr>
              <a:spLocks/>
            </p:cNvSpPr>
            <p:nvPr/>
          </p:nvSpPr>
          <p:spPr bwMode="auto">
            <a:xfrm>
              <a:off x="8226587" y="5061357"/>
              <a:ext cx="109183" cy="122734"/>
            </a:xfrm>
            <a:custGeom>
              <a:avLst/>
              <a:gdLst/>
              <a:ahLst/>
              <a:cxnLst>
                <a:cxn ang="0">
                  <a:pos x="36" y="0"/>
                </a:cxn>
                <a:cxn ang="0">
                  <a:pos x="72" y="72"/>
                </a:cxn>
                <a:cxn ang="0">
                  <a:pos x="0" y="72"/>
                </a:cxn>
                <a:cxn ang="0">
                  <a:pos x="36" y="0"/>
                </a:cxn>
              </a:cxnLst>
              <a:rect l="0" t="0" r="r" b="b"/>
              <a:pathLst>
                <a:path w="72" h="72">
                  <a:moveTo>
                    <a:pt x="36" y="0"/>
                  </a:moveTo>
                  <a:lnTo>
                    <a:pt x="72" y="72"/>
                  </a:lnTo>
                  <a:lnTo>
                    <a:pt x="0" y="72"/>
                  </a:lnTo>
                  <a:lnTo>
                    <a:pt x="36" y="0"/>
                  </a:lnTo>
                  <a:close/>
                </a:path>
              </a:pathLst>
            </a:custGeom>
            <a:solidFill>
              <a:srgbClr val="7030A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811" name="Freeform 72"/>
            <p:cNvSpPr>
              <a:spLocks noEditPoints="1"/>
            </p:cNvSpPr>
            <p:nvPr/>
          </p:nvSpPr>
          <p:spPr bwMode="auto">
            <a:xfrm>
              <a:off x="8222038" y="5056243"/>
              <a:ext cx="118282" cy="132962"/>
            </a:xfrm>
            <a:custGeom>
              <a:avLst/>
              <a:gdLst/>
              <a:ahLst/>
              <a:cxnLst>
                <a:cxn ang="0">
                  <a:pos x="97" y="4"/>
                </a:cxn>
                <a:cxn ang="0">
                  <a:pos x="104" y="0"/>
                </a:cxn>
                <a:cxn ang="0">
                  <a:pos x="112" y="4"/>
                </a:cxn>
                <a:cxn ang="0">
                  <a:pos x="208" y="196"/>
                </a:cxn>
                <a:cxn ang="0">
                  <a:pos x="207" y="204"/>
                </a:cxn>
                <a:cxn ang="0">
                  <a:pos x="200" y="207"/>
                </a:cxn>
                <a:cxn ang="0">
                  <a:pos x="9" y="207"/>
                </a:cxn>
                <a:cxn ang="0">
                  <a:pos x="2" y="204"/>
                </a:cxn>
                <a:cxn ang="0">
                  <a:pos x="1" y="196"/>
                </a:cxn>
                <a:cxn ang="0">
                  <a:pos x="97" y="4"/>
                </a:cxn>
                <a:cxn ang="0">
                  <a:pos x="16" y="203"/>
                </a:cxn>
                <a:cxn ang="0">
                  <a:pos x="9" y="191"/>
                </a:cxn>
                <a:cxn ang="0">
                  <a:pos x="200" y="191"/>
                </a:cxn>
                <a:cxn ang="0">
                  <a:pos x="193" y="203"/>
                </a:cxn>
                <a:cxn ang="0">
                  <a:pos x="97" y="11"/>
                </a:cxn>
                <a:cxn ang="0">
                  <a:pos x="112" y="11"/>
                </a:cxn>
                <a:cxn ang="0">
                  <a:pos x="16" y="203"/>
                </a:cxn>
              </a:cxnLst>
              <a:rect l="0" t="0" r="r" b="b"/>
              <a:pathLst>
                <a:path w="209" h="207">
                  <a:moveTo>
                    <a:pt x="97" y="4"/>
                  </a:moveTo>
                  <a:cubicBezTo>
                    <a:pt x="99" y="1"/>
                    <a:pt x="101" y="0"/>
                    <a:pt x="104" y="0"/>
                  </a:cubicBezTo>
                  <a:cubicBezTo>
                    <a:pt x="108" y="0"/>
                    <a:pt x="110" y="1"/>
                    <a:pt x="112" y="4"/>
                  </a:cubicBezTo>
                  <a:lnTo>
                    <a:pt x="208" y="196"/>
                  </a:lnTo>
                  <a:cubicBezTo>
                    <a:pt x="209" y="198"/>
                    <a:pt x="209" y="201"/>
                    <a:pt x="207" y="204"/>
                  </a:cubicBezTo>
                  <a:cubicBezTo>
                    <a:pt x="206" y="206"/>
                    <a:pt x="203" y="207"/>
                    <a:pt x="200" y="207"/>
                  </a:cubicBezTo>
                  <a:lnTo>
                    <a:pt x="9" y="207"/>
                  </a:lnTo>
                  <a:cubicBezTo>
                    <a:pt x="6" y="207"/>
                    <a:pt x="3" y="206"/>
                    <a:pt x="2" y="204"/>
                  </a:cubicBezTo>
                  <a:cubicBezTo>
                    <a:pt x="0" y="201"/>
                    <a:pt x="0" y="198"/>
                    <a:pt x="1" y="196"/>
                  </a:cubicBezTo>
                  <a:lnTo>
                    <a:pt x="97" y="4"/>
                  </a:lnTo>
                  <a:close/>
                  <a:moveTo>
                    <a:pt x="16" y="203"/>
                  </a:moveTo>
                  <a:lnTo>
                    <a:pt x="9" y="191"/>
                  </a:lnTo>
                  <a:lnTo>
                    <a:pt x="200" y="191"/>
                  </a:lnTo>
                  <a:lnTo>
                    <a:pt x="193" y="203"/>
                  </a:lnTo>
                  <a:lnTo>
                    <a:pt x="97" y="11"/>
                  </a:lnTo>
                  <a:lnTo>
                    <a:pt x="112" y="11"/>
                  </a:lnTo>
                  <a:lnTo>
                    <a:pt x="16" y="203"/>
                  </a:lnTo>
                  <a:close/>
                </a:path>
              </a:pathLst>
            </a:custGeom>
            <a:solidFill>
              <a:srgbClr val="7030A0"/>
            </a:solidFill>
            <a:ln w="6" cap="flat">
              <a:solidFill>
                <a:srgbClr val="7030A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812" name="Freeform 73"/>
            <p:cNvSpPr>
              <a:spLocks/>
            </p:cNvSpPr>
            <p:nvPr/>
          </p:nvSpPr>
          <p:spPr bwMode="auto">
            <a:xfrm>
              <a:off x="5665324" y="3631168"/>
              <a:ext cx="2147275" cy="1588720"/>
            </a:xfrm>
            <a:custGeom>
              <a:avLst/>
              <a:gdLst/>
              <a:ahLst/>
              <a:cxnLst>
                <a:cxn ang="0">
                  <a:pos x="134" y="2001"/>
                </a:cxn>
                <a:cxn ang="0">
                  <a:pos x="407" y="1298"/>
                </a:cxn>
                <a:cxn ang="0">
                  <a:pos x="610" y="779"/>
                </a:cxn>
                <a:cxn ang="0">
                  <a:pos x="803" y="346"/>
                </a:cxn>
                <a:cxn ang="0">
                  <a:pos x="951" y="100"/>
                </a:cxn>
                <a:cxn ang="0">
                  <a:pos x="1032" y="20"/>
                </a:cxn>
                <a:cxn ang="0">
                  <a:pos x="1059" y="7"/>
                </a:cxn>
                <a:cxn ang="0">
                  <a:pos x="1108" y="2"/>
                </a:cxn>
                <a:cxn ang="0">
                  <a:pos x="1133" y="13"/>
                </a:cxn>
                <a:cxn ang="0">
                  <a:pos x="1175" y="48"/>
                </a:cxn>
                <a:cxn ang="0">
                  <a:pos x="1215" y="106"/>
                </a:cxn>
                <a:cxn ang="0">
                  <a:pos x="1317" y="371"/>
                </a:cxn>
                <a:cxn ang="0">
                  <a:pos x="1443" y="827"/>
                </a:cxn>
                <a:cxn ang="0">
                  <a:pos x="1547" y="1135"/>
                </a:cxn>
                <a:cxn ang="0">
                  <a:pos x="1628" y="1274"/>
                </a:cxn>
                <a:cxn ang="0">
                  <a:pos x="1821" y="1433"/>
                </a:cxn>
                <a:cxn ang="0">
                  <a:pos x="2036" y="1526"/>
                </a:cxn>
                <a:cxn ang="0">
                  <a:pos x="2448" y="1690"/>
                </a:cxn>
                <a:cxn ang="0">
                  <a:pos x="2616" y="1833"/>
                </a:cxn>
                <a:cxn ang="0">
                  <a:pos x="2904" y="2136"/>
                </a:cxn>
                <a:cxn ang="0">
                  <a:pos x="3030" y="2228"/>
                </a:cxn>
                <a:cxn ang="0">
                  <a:pos x="3057" y="2238"/>
                </a:cxn>
                <a:cxn ang="0">
                  <a:pos x="3140" y="2238"/>
                </a:cxn>
                <a:cxn ang="0">
                  <a:pos x="3189" y="2222"/>
                </a:cxn>
                <a:cxn ang="0">
                  <a:pos x="3333" y="2146"/>
                </a:cxn>
                <a:cxn ang="0">
                  <a:pos x="3383" y="2134"/>
                </a:cxn>
                <a:cxn ang="0">
                  <a:pos x="3478" y="2160"/>
                </a:cxn>
                <a:cxn ang="0">
                  <a:pos x="3567" y="2235"/>
                </a:cxn>
                <a:cxn ang="0">
                  <a:pos x="3733" y="2428"/>
                </a:cxn>
                <a:cxn ang="0">
                  <a:pos x="3764" y="2483"/>
                </a:cxn>
                <a:cxn ang="0">
                  <a:pos x="3598" y="2292"/>
                </a:cxn>
                <a:cxn ang="0">
                  <a:pos x="3470" y="2174"/>
                </a:cxn>
                <a:cxn ang="0">
                  <a:pos x="3428" y="2154"/>
                </a:cxn>
                <a:cxn ang="0">
                  <a:pos x="3338" y="2161"/>
                </a:cxn>
                <a:cxn ang="0">
                  <a:pos x="3245" y="2211"/>
                </a:cxn>
                <a:cxn ang="0">
                  <a:pos x="3143" y="2254"/>
                </a:cxn>
                <a:cxn ang="0">
                  <a:pos x="3083" y="2258"/>
                </a:cxn>
                <a:cxn ang="0">
                  <a:pos x="3023" y="2242"/>
                </a:cxn>
                <a:cxn ang="0">
                  <a:pos x="2958" y="2203"/>
                </a:cxn>
                <a:cxn ang="0">
                  <a:pos x="2756" y="2003"/>
                </a:cxn>
                <a:cxn ang="0">
                  <a:pos x="2440" y="1704"/>
                </a:cxn>
                <a:cxn ang="0">
                  <a:pos x="2248" y="1612"/>
                </a:cxn>
                <a:cxn ang="0">
                  <a:pos x="1813" y="1447"/>
                </a:cxn>
                <a:cxn ang="0">
                  <a:pos x="1661" y="1333"/>
                </a:cxn>
                <a:cxn ang="0">
                  <a:pos x="1571" y="1220"/>
                </a:cxn>
                <a:cxn ang="0">
                  <a:pos x="1461" y="943"/>
                </a:cxn>
                <a:cxn ang="0">
                  <a:pos x="1334" y="485"/>
                </a:cxn>
                <a:cxn ang="0">
                  <a:pos x="1236" y="188"/>
                </a:cxn>
                <a:cxn ang="0">
                  <a:pos x="1163" y="58"/>
                </a:cxn>
                <a:cxn ang="0">
                  <a:pos x="1145" y="40"/>
                </a:cxn>
                <a:cxn ang="0">
                  <a:pos x="1104" y="18"/>
                </a:cxn>
                <a:cxn ang="0">
                  <a:pos x="1086" y="16"/>
                </a:cxn>
                <a:cxn ang="0">
                  <a:pos x="1040" y="34"/>
                </a:cxn>
                <a:cxn ang="0">
                  <a:pos x="991" y="78"/>
                </a:cxn>
                <a:cxn ang="0">
                  <a:pos x="879" y="240"/>
                </a:cxn>
                <a:cxn ang="0">
                  <a:pos x="691" y="629"/>
                </a:cxn>
                <a:cxn ang="0">
                  <a:pos x="490" y="1125"/>
                </a:cxn>
                <a:cxn ang="0">
                  <a:pos x="216" y="1837"/>
                </a:cxn>
                <a:cxn ang="0">
                  <a:pos x="17" y="2318"/>
                </a:cxn>
              </a:cxnLst>
              <a:rect l="0" t="0" r="r" b="b"/>
              <a:pathLst>
                <a:path w="3778" h="2486">
                  <a:moveTo>
                    <a:pt x="2" y="2311"/>
                  </a:moveTo>
                  <a:lnTo>
                    <a:pt x="67" y="2161"/>
                  </a:lnTo>
                  <a:lnTo>
                    <a:pt x="134" y="2001"/>
                  </a:lnTo>
                  <a:lnTo>
                    <a:pt x="201" y="1832"/>
                  </a:lnTo>
                  <a:lnTo>
                    <a:pt x="269" y="1657"/>
                  </a:lnTo>
                  <a:lnTo>
                    <a:pt x="407" y="1298"/>
                  </a:lnTo>
                  <a:lnTo>
                    <a:pt x="475" y="1120"/>
                  </a:lnTo>
                  <a:lnTo>
                    <a:pt x="543" y="947"/>
                  </a:lnTo>
                  <a:lnTo>
                    <a:pt x="610" y="779"/>
                  </a:lnTo>
                  <a:lnTo>
                    <a:pt x="676" y="622"/>
                  </a:lnTo>
                  <a:lnTo>
                    <a:pt x="741" y="477"/>
                  </a:lnTo>
                  <a:lnTo>
                    <a:pt x="803" y="346"/>
                  </a:lnTo>
                  <a:lnTo>
                    <a:pt x="864" y="233"/>
                  </a:lnTo>
                  <a:lnTo>
                    <a:pt x="923" y="139"/>
                  </a:lnTo>
                  <a:lnTo>
                    <a:pt x="951" y="100"/>
                  </a:lnTo>
                  <a:lnTo>
                    <a:pt x="978" y="67"/>
                  </a:lnTo>
                  <a:lnTo>
                    <a:pt x="1005" y="41"/>
                  </a:lnTo>
                  <a:lnTo>
                    <a:pt x="1032" y="20"/>
                  </a:lnTo>
                  <a:cubicBezTo>
                    <a:pt x="1032" y="20"/>
                    <a:pt x="1033" y="19"/>
                    <a:pt x="1033" y="19"/>
                  </a:cubicBezTo>
                  <a:lnTo>
                    <a:pt x="1058" y="7"/>
                  </a:lnTo>
                  <a:cubicBezTo>
                    <a:pt x="1058" y="7"/>
                    <a:pt x="1059" y="7"/>
                    <a:pt x="1059" y="7"/>
                  </a:cubicBezTo>
                  <a:lnTo>
                    <a:pt x="1082" y="1"/>
                  </a:lnTo>
                  <a:cubicBezTo>
                    <a:pt x="1083" y="0"/>
                    <a:pt x="1084" y="0"/>
                    <a:pt x="1085" y="0"/>
                  </a:cubicBezTo>
                  <a:lnTo>
                    <a:pt x="1108" y="2"/>
                  </a:lnTo>
                  <a:cubicBezTo>
                    <a:pt x="1109" y="3"/>
                    <a:pt x="1110" y="3"/>
                    <a:pt x="1111" y="3"/>
                  </a:cubicBezTo>
                  <a:lnTo>
                    <a:pt x="1132" y="12"/>
                  </a:lnTo>
                  <a:cubicBezTo>
                    <a:pt x="1132" y="12"/>
                    <a:pt x="1132" y="13"/>
                    <a:pt x="1133" y="13"/>
                  </a:cubicBezTo>
                  <a:lnTo>
                    <a:pt x="1154" y="27"/>
                  </a:lnTo>
                  <a:cubicBezTo>
                    <a:pt x="1154" y="27"/>
                    <a:pt x="1155" y="27"/>
                    <a:pt x="1155" y="28"/>
                  </a:cubicBezTo>
                  <a:lnTo>
                    <a:pt x="1175" y="48"/>
                  </a:lnTo>
                  <a:cubicBezTo>
                    <a:pt x="1175" y="48"/>
                    <a:pt x="1176" y="49"/>
                    <a:pt x="1176" y="49"/>
                  </a:cubicBezTo>
                  <a:lnTo>
                    <a:pt x="1214" y="105"/>
                  </a:lnTo>
                  <a:cubicBezTo>
                    <a:pt x="1214" y="105"/>
                    <a:pt x="1215" y="106"/>
                    <a:pt x="1215" y="106"/>
                  </a:cubicBezTo>
                  <a:lnTo>
                    <a:pt x="1251" y="181"/>
                  </a:lnTo>
                  <a:lnTo>
                    <a:pt x="1285" y="271"/>
                  </a:lnTo>
                  <a:lnTo>
                    <a:pt x="1317" y="371"/>
                  </a:lnTo>
                  <a:lnTo>
                    <a:pt x="1349" y="480"/>
                  </a:lnTo>
                  <a:lnTo>
                    <a:pt x="1411" y="712"/>
                  </a:lnTo>
                  <a:lnTo>
                    <a:pt x="1443" y="827"/>
                  </a:lnTo>
                  <a:lnTo>
                    <a:pt x="1476" y="938"/>
                  </a:lnTo>
                  <a:lnTo>
                    <a:pt x="1511" y="1042"/>
                  </a:lnTo>
                  <a:lnTo>
                    <a:pt x="1547" y="1135"/>
                  </a:lnTo>
                  <a:lnTo>
                    <a:pt x="1586" y="1213"/>
                  </a:lnTo>
                  <a:lnTo>
                    <a:pt x="1585" y="1212"/>
                  </a:lnTo>
                  <a:lnTo>
                    <a:pt x="1628" y="1274"/>
                  </a:lnTo>
                  <a:lnTo>
                    <a:pt x="1672" y="1322"/>
                  </a:lnTo>
                  <a:lnTo>
                    <a:pt x="1720" y="1365"/>
                  </a:lnTo>
                  <a:lnTo>
                    <a:pt x="1821" y="1433"/>
                  </a:lnTo>
                  <a:lnTo>
                    <a:pt x="1820" y="1432"/>
                  </a:lnTo>
                  <a:lnTo>
                    <a:pt x="1927" y="1484"/>
                  </a:lnTo>
                  <a:lnTo>
                    <a:pt x="2036" y="1526"/>
                  </a:lnTo>
                  <a:lnTo>
                    <a:pt x="2253" y="1597"/>
                  </a:lnTo>
                  <a:lnTo>
                    <a:pt x="2354" y="1638"/>
                  </a:lnTo>
                  <a:lnTo>
                    <a:pt x="2448" y="1690"/>
                  </a:lnTo>
                  <a:cubicBezTo>
                    <a:pt x="2449" y="1691"/>
                    <a:pt x="2449" y="1691"/>
                    <a:pt x="2449" y="1691"/>
                  </a:cubicBezTo>
                  <a:lnTo>
                    <a:pt x="2534" y="1757"/>
                  </a:lnTo>
                  <a:lnTo>
                    <a:pt x="2616" y="1833"/>
                  </a:lnTo>
                  <a:lnTo>
                    <a:pt x="2767" y="1992"/>
                  </a:lnTo>
                  <a:lnTo>
                    <a:pt x="2837" y="2068"/>
                  </a:lnTo>
                  <a:lnTo>
                    <a:pt x="2904" y="2136"/>
                  </a:lnTo>
                  <a:lnTo>
                    <a:pt x="2969" y="2190"/>
                  </a:lnTo>
                  <a:lnTo>
                    <a:pt x="2968" y="2190"/>
                  </a:lnTo>
                  <a:lnTo>
                    <a:pt x="3030" y="2228"/>
                  </a:lnTo>
                  <a:lnTo>
                    <a:pt x="3028" y="2227"/>
                  </a:lnTo>
                  <a:lnTo>
                    <a:pt x="3058" y="2238"/>
                  </a:lnTo>
                  <a:lnTo>
                    <a:pt x="3057" y="2238"/>
                  </a:lnTo>
                  <a:lnTo>
                    <a:pt x="3086" y="2243"/>
                  </a:lnTo>
                  <a:lnTo>
                    <a:pt x="3084" y="2242"/>
                  </a:lnTo>
                  <a:lnTo>
                    <a:pt x="3140" y="2238"/>
                  </a:lnTo>
                  <a:lnTo>
                    <a:pt x="3138" y="2239"/>
                  </a:lnTo>
                  <a:lnTo>
                    <a:pt x="3190" y="2222"/>
                  </a:lnTo>
                  <a:lnTo>
                    <a:pt x="3189" y="2222"/>
                  </a:lnTo>
                  <a:lnTo>
                    <a:pt x="3238" y="2196"/>
                  </a:lnTo>
                  <a:lnTo>
                    <a:pt x="3286" y="2169"/>
                  </a:lnTo>
                  <a:lnTo>
                    <a:pt x="3333" y="2146"/>
                  </a:lnTo>
                  <a:cubicBezTo>
                    <a:pt x="3333" y="2146"/>
                    <a:pt x="3334" y="2146"/>
                    <a:pt x="3334" y="2146"/>
                  </a:cubicBezTo>
                  <a:lnTo>
                    <a:pt x="3380" y="2134"/>
                  </a:lnTo>
                  <a:cubicBezTo>
                    <a:pt x="3381" y="2133"/>
                    <a:pt x="3382" y="2133"/>
                    <a:pt x="3383" y="2134"/>
                  </a:cubicBezTo>
                  <a:lnTo>
                    <a:pt x="3429" y="2139"/>
                  </a:lnTo>
                  <a:cubicBezTo>
                    <a:pt x="3430" y="2139"/>
                    <a:pt x="3431" y="2139"/>
                    <a:pt x="3432" y="2139"/>
                  </a:cubicBezTo>
                  <a:lnTo>
                    <a:pt x="3478" y="2160"/>
                  </a:lnTo>
                  <a:cubicBezTo>
                    <a:pt x="3478" y="2160"/>
                    <a:pt x="3479" y="2161"/>
                    <a:pt x="3479" y="2161"/>
                  </a:cubicBezTo>
                  <a:lnTo>
                    <a:pt x="3523" y="2194"/>
                  </a:lnTo>
                  <a:lnTo>
                    <a:pt x="3567" y="2235"/>
                  </a:lnTo>
                  <a:lnTo>
                    <a:pt x="3609" y="2281"/>
                  </a:lnTo>
                  <a:lnTo>
                    <a:pt x="3692" y="2380"/>
                  </a:lnTo>
                  <a:lnTo>
                    <a:pt x="3733" y="2428"/>
                  </a:lnTo>
                  <a:lnTo>
                    <a:pt x="3775" y="2472"/>
                  </a:lnTo>
                  <a:cubicBezTo>
                    <a:pt x="3778" y="2475"/>
                    <a:pt x="3778" y="2480"/>
                    <a:pt x="3775" y="2483"/>
                  </a:cubicBezTo>
                  <a:cubicBezTo>
                    <a:pt x="3772" y="2486"/>
                    <a:pt x="3767" y="2486"/>
                    <a:pt x="3764" y="2483"/>
                  </a:cubicBezTo>
                  <a:lnTo>
                    <a:pt x="3721" y="2439"/>
                  </a:lnTo>
                  <a:lnTo>
                    <a:pt x="3679" y="2391"/>
                  </a:lnTo>
                  <a:lnTo>
                    <a:pt x="3598" y="2292"/>
                  </a:lnTo>
                  <a:lnTo>
                    <a:pt x="3556" y="2246"/>
                  </a:lnTo>
                  <a:lnTo>
                    <a:pt x="3514" y="2207"/>
                  </a:lnTo>
                  <a:lnTo>
                    <a:pt x="3470" y="2174"/>
                  </a:lnTo>
                  <a:lnTo>
                    <a:pt x="3471" y="2175"/>
                  </a:lnTo>
                  <a:lnTo>
                    <a:pt x="3425" y="2154"/>
                  </a:lnTo>
                  <a:lnTo>
                    <a:pt x="3428" y="2154"/>
                  </a:lnTo>
                  <a:lnTo>
                    <a:pt x="3382" y="2149"/>
                  </a:lnTo>
                  <a:lnTo>
                    <a:pt x="3384" y="2149"/>
                  </a:lnTo>
                  <a:lnTo>
                    <a:pt x="3338" y="2161"/>
                  </a:lnTo>
                  <a:lnTo>
                    <a:pt x="3340" y="2161"/>
                  </a:lnTo>
                  <a:lnTo>
                    <a:pt x="3293" y="2183"/>
                  </a:lnTo>
                  <a:lnTo>
                    <a:pt x="3245" y="2211"/>
                  </a:lnTo>
                  <a:lnTo>
                    <a:pt x="3196" y="2237"/>
                  </a:lnTo>
                  <a:cubicBezTo>
                    <a:pt x="3196" y="2237"/>
                    <a:pt x="3195" y="2237"/>
                    <a:pt x="3195" y="2237"/>
                  </a:cubicBezTo>
                  <a:lnTo>
                    <a:pt x="3143" y="2254"/>
                  </a:lnTo>
                  <a:cubicBezTo>
                    <a:pt x="3142" y="2254"/>
                    <a:pt x="3142" y="2254"/>
                    <a:pt x="3141" y="2254"/>
                  </a:cubicBezTo>
                  <a:lnTo>
                    <a:pt x="3085" y="2258"/>
                  </a:lnTo>
                  <a:cubicBezTo>
                    <a:pt x="3084" y="2258"/>
                    <a:pt x="3084" y="2258"/>
                    <a:pt x="3083" y="2258"/>
                  </a:cubicBezTo>
                  <a:lnTo>
                    <a:pt x="3054" y="2253"/>
                  </a:lnTo>
                  <a:cubicBezTo>
                    <a:pt x="3054" y="2253"/>
                    <a:pt x="3053" y="2253"/>
                    <a:pt x="3053" y="2253"/>
                  </a:cubicBezTo>
                  <a:lnTo>
                    <a:pt x="3023" y="2242"/>
                  </a:lnTo>
                  <a:cubicBezTo>
                    <a:pt x="3022" y="2242"/>
                    <a:pt x="3022" y="2242"/>
                    <a:pt x="3021" y="2241"/>
                  </a:cubicBezTo>
                  <a:lnTo>
                    <a:pt x="2959" y="2203"/>
                  </a:lnTo>
                  <a:cubicBezTo>
                    <a:pt x="2959" y="2203"/>
                    <a:pt x="2959" y="2203"/>
                    <a:pt x="2958" y="2203"/>
                  </a:cubicBezTo>
                  <a:lnTo>
                    <a:pt x="2893" y="2147"/>
                  </a:lnTo>
                  <a:lnTo>
                    <a:pt x="2826" y="2079"/>
                  </a:lnTo>
                  <a:lnTo>
                    <a:pt x="2756" y="2003"/>
                  </a:lnTo>
                  <a:lnTo>
                    <a:pt x="2605" y="1844"/>
                  </a:lnTo>
                  <a:lnTo>
                    <a:pt x="2525" y="1770"/>
                  </a:lnTo>
                  <a:lnTo>
                    <a:pt x="2440" y="1704"/>
                  </a:lnTo>
                  <a:lnTo>
                    <a:pt x="2441" y="1704"/>
                  </a:lnTo>
                  <a:lnTo>
                    <a:pt x="2348" y="1653"/>
                  </a:lnTo>
                  <a:lnTo>
                    <a:pt x="2248" y="1612"/>
                  </a:lnTo>
                  <a:lnTo>
                    <a:pt x="2031" y="1541"/>
                  </a:lnTo>
                  <a:lnTo>
                    <a:pt x="1920" y="1499"/>
                  </a:lnTo>
                  <a:lnTo>
                    <a:pt x="1813" y="1447"/>
                  </a:lnTo>
                  <a:cubicBezTo>
                    <a:pt x="1813" y="1446"/>
                    <a:pt x="1812" y="1446"/>
                    <a:pt x="1812" y="1446"/>
                  </a:cubicBezTo>
                  <a:lnTo>
                    <a:pt x="1709" y="1376"/>
                  </a:lnTo>
                  <a:lnTo>
                    <a:pt x="1661" y="1333"/>
                  </a:lnTo>
                  <a:lnTo>
                    <a:pt x="1615" y="1283"/>
                  </a:lnTo>
                  <a:lnTo>
                    <a:pt x="1572" y="1221"/>
                  </a:lnTo>
                  <a:cubicBezTo>
                    <a:pt x="1572" y="1221"/>
                    <a:pt x="1571" y="1220"/>
                    <a:pt x="1571" y="1220"/>
                  </a:cubicBezTo>
                  <a:lnTo>
                    <a:pt x="1532" y="1140"/>
                  </a:lnTo>
                  <a:lnTo>
                    <a:pt x="1496" y="1047"/>
                  </a:lnTo>
                  <a:lnTo>
                    <a:pt x="1461" y="943"/>
                  </a:lnTo>
                  <a:lnTo>
                    <a:pt x="1428" y="832"/>
                  </a:lnTo>
                  <a:lnTo>
                    <a:pt x="1396" y="717"/>
                  </a:lnTo>
                  <a:lnTo>
                    <a:pt x="1334" y="485"/>
                  </a:lnTo>
                  <a:lnTo>
                    <a:pt x="1302" y="376"/>
                  </a:lnTo>
                  <a:lnTo>
                    <a:pt x="1270" y="276"/>
                  </a:lnTo>
                  <a:lnTo>
                    <a:pt x="1236" y="188"/>
                  </a:lnTo>
                  <a:lnTo>
                    <a:pt x="1200" y="113"/>
                  </a:lnTo>
                  <a:lnTo>
                    <a:pt x="1201" y="114"/>
                  </a:lnTo>
                  <a:lnTo>
                    <a:pt x="1163" y="58"/>
                  </a:lnTo>
                  <a:lnTo>
                    <a:pt x="1164" y="59"/>
                  </a:lnTo>
                  <a:lnTo>
                    <a:pt x="1144" y="39"/>
                  </a:lnTo>
                  <a:lnTo>
                    <a:pt x="1145" y="40"/>
                  </a:lnTo>
                  <a:lnTo>
                    <a:pt x="1124" y="26"/>
                  </a:lnTo>
                  <a:lnTo>
                    <a:pt x="1125" y="27"/>
                  </a:lnTo>
                  <a:lnTo>
                    <a:pt x="1104" y="18"/>
                  </a:lnTo>
                  <a:lnTo>
                    <a:pt x="1107" y="18"/>
                  </a:lnTo>
                  <a:lnTo>
                    <a:pt x="1084" y="16"/>
                  </a:lnTo>
                  <a:lnTo>
                    <a:pt x="1086" y="16"/>
                  </a:lnTo>
                  <a:lnTo>
                    <a:pt x="1063" y="22"/>
                  </a:lnTo>
                  <a:lnTo>
                    <a:pt x="1065" y="22"/>
                  </a:lnTo>
                  <a:lnTo>
                    <a:pt x="1040" y="34"/>
                  </a:lnTo>
                  <a:lnTo>
                    <a:pt x="1041" y="33"/>
                  </a:lnTo>
                  <a:lnTo>
                    <a:pt x="1016" y="52"/>
                  </a:lnTo>
                  <a:lnTo>
                    <a:pt x="991" y="78"/>
                  </a:lnTo>
                  <a:lnTo>
                    <a:pt x="964" y="109"/>
                  </a:lnTo>
                  <a:lnTo>
                    <a:pt x="936" y="148"/>
                  </a:lnTo>
                  <a:lnTo>
                    <a:pt x="879" y="240"/>
                  </a:lnTo>
                  <a:lnTo>
                    <a:pt x="818" y="353"/>
                  </a:lnTo>
                  <a:lnTo>
                    <a:pt x="756" y="484"/>
                  </a:lnTo>
                  <a:lnTo>
                    <a:pt x="691" y="629"/>
                  </a:lnTo>
                  <a:lnTo>
                    <a:pt x="625" y="785"/>
                  </a:lnTo>
                  <a:lnTo>
                    <a:pt x="558" y="952"/>
                  </a:lnTo>
                  <a:lnTo>
                    <a:pt x="490" y="1125"/>
                  </a:lnTo>
                  <a:lnTo>
                    <a:pt x="422" y="1303"/>
                  </a:lnTo>
                  <a:lnTo>
                    <a:pt x="284" y="1662"/>
                  </a:lnTo>
                  <a:lnTo>
                    <a:pt x="216" y="1837"/>
                  </a:lnTo>
                  <a:lnTo>
                    <a:pt x="149" y="2008"/>
                  </a:lnTo>
                  <a:lnTo>
                    <a:pt x="82" y="2168"/>
                  </a:lnTo>
                  <a:lnTo>
                    <a:pt x="17" y="2318"/>
                  </a:lnTo>
                  <a:cubicBezTo>
                    <a:pt x="15" y="2322"/>
                    <a:pt x="10" y="2324"/>
                    <a:pt x="6" y="2322"/>
                  </a:cubicBezTo>
                  <a:cubicBezTo>
                    <a:pt x="2" y="2320"/>
                    <a:pt x="0" y="2315"/>
                    <a:pt x="2" y="2311"/>
                  </a:cubicBezTo>
                  <a:close/>
                </a:path>
              </a:pathLst>
            </a:custGeom>
            <a:solidFill>
              <a:srgbClr val="F79646"/>
            </a:solidFill>
            <a:ln w="6" cap="flat">
              <a:solidFill>
                <a:srgbClr val="F79646"/>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813" name="Freeform 74"/>
            <p:cNvSpPr>
              <a:spLocks/>
            </p:cNvSpPr>
            <p:nvPr/>
          </p:nvSpPr>
          <p:spPr bwMode="auto">
            <a:xfrm>
              <a:off x="5615281" y="5049425"/>
              <a:ext cx="109183" cy="122734"/>
            </a:xfrm>
            <a:custGeom>
              <a:avLst/>
              <a:gdLst/>
              <a:ahLst/>
              <a:cxnLst>
                <a:cxn ang="0">
                  <a:pos x="36" y="72"/>
                </a:cxn>
                <a:cxn ang="0">
                  <a:pos x="0" y="36"/>
                </a:cxn>
                <a:cxn ang="0">
                  <a:pos x="36" y="0"/>
                </a:cxn>
                <a:cxn ang="0">
                  <a:pos x="72" y="36"/>
                </a:cxn>
                <a:cxn ang="0">
                  <a:pos x="36" y="72"/>
                </a:cxn>
              </a:cxnLst>
              <a:rect l="0" t="0" r="r" b="b"/>
              <a:pathLst>
                <a:path w="72" h="72">
                  <a:moveTo>
                    <a:pt x="36" y="72"/>
                  </a:moveTo>
                  <a:lnTo>
                    <a:pt x="0" y="36"/>
                  </a:lnTo>
                  <a:lnTo>
                    <a:pt x="36" y="0"/>
                  </a:lnTo>
                  <a:lnTo>
                    <a:pt x="72" y="36"/>
                  </a:lnTo>
                  <a:lnTo>
                    <a:pt x="36" y="72"/>
                  </a:lnTo>
                  <a:close/>
                </a:path>
              </a:pathLst>
            </a:custGeom>
            <a:solidFill>
              <a:srgbClr val="F79646"/>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814" name="Freeform 75"/>
            <p:cNvSpPr>
              <a:spLocks noEditPoints="1"/>
            </p:cNvSpPr>
            <p:nvPr/>
          </p:nvSpPr>
          <p:spPr bwMode="auto">
            <a:xfrm>
              <a:off x="5610733" y="5044310"/>
              <a:ext cx="118282" cy="132962"/>
            </a:xfrm>
            <a:custGeom>
              <a:avLst/>
              <a:gdLst/>
              <a:ahLst/>
              <a:cxnLst>
                <a:cxn ang="0">
                  <a:pos x="110" y="206"/>
                </a:cxn>
                <a:cxn ang="0">
                  <a:pos x="99" y="206"/>
                </a:cxn>
                <a:cxn ang="0">
                  <a:pos x="3" y="110"/>
                </a:cxn>
                <a:cxn ang="0">
                  <a:pos x="0" y="104"/>
                </a:cxn>
                <a:cxn ang="0">
                  <a:pos x="3" y="99"/>
                </a:cxn>
                <a:cxn ang="0">
                  <a:pos x="99" y="3"/>
                </a:cxn>
                <a:cxn ang="0">
                  <a:pos x="110" y="3"/>
                </a:cxn>
                <a:cxn ang="0">
                  <a:pos x="206" y="99"/>
                </a:cxn>
                <a:cxn ang="0">
                  <a:pos x="208" y="104"/>
                </a:cxn>
                <a:cxn ang="0">
                  <a:pos x="206" y="110"/>
                </a:cxn>
                <a:cxn ang="0">
                  <a:pos x="110" y="206"/>
                </a:cxn>
                <a:cxn ang="0">
                  <a:pos x="195" y="99"/>
                </a:cxn>
                <a:cxn ang="0">
                  <a:pos x="195" y="110"/>
                </a:cxn>
                <a:cxn ang="0">
                  <a:pos x="99" y="14"/>
                </a:cxn>
                <a:cxn ang="0">
                  <a:pos x="110" y="14"/>
                </a:cxn>
                <a:cxn ang="0">
                  <a:pos x="14" y="110"/>
                </a:cxn>
                <a:cxn ang="0">
                  <a:pos x="14" y="99"/>
                </a:cxn>
                <a:cxn ang="0">
                  <a:pos x="110" y="194"/>
                </a:cxn>
                <a:cxn ang="0">
                  <a:pos x="99" y="194"/>
                </a:cxn>
                <a:cxn ang="0">
                  <a:pos x="195" y="99"/>
                </a:cxn>
              </a:cxnLst>
              <a:rect l="0" t="0" r="r" b="b"/>
              <a:pathLst>
                <a:path w="208" h="209">
                  <a:moveTo>
                    <a:pt x="110" y="206"/>
                  </a:moveTo>
                  <a:cubicBezTo>
                    <a:pt x="107" y="209"/>
                    <a:pt x="102" y="209"/>
                    <a:pt x="99" y="206"/>
                  </a:cubicBezTo>
                  <a:lnTo>
                    <a:pt x="3" y="110"/>
                  </a:lnTo>
                  <a:cubicBezTo>
                    <a:pt x="1" y="109"/>
                    <a:pt x="0" y="106"/>
                    <a:pt x="0" y="104"/>
                  </a:cubicBezTo>
                  <a:cubicBezTo>
                    <a:pt x="0" y="102"/>
                    <a:pt x="1" y="100"/>
                    <a:pt x="3" y="99"/>
                  </a:cubicBezTo>
                  <a:lnTo>
                    <a:pt x="99" y="3"/>
                  </a:lnTo>
                  <a:cubicBezTo>
                    <a:pt x="102" y="0"/>
                    <a:pt x="107" y="0"/>
                    <a:pt x="110" y="3"/>
                  </a:cubicBezTo>
                  <a:lnTo>
                    <a:pt x="206" y="99"/>
                  </a:lnTo>
                  <a:cubicBezTo>
                    <a:pt x="207" y="100"/>
                    <a:pt x="208" y="102"/>
                    <a:pt x="208" y="104"/>
                  </a:cubicBezTo>
                  <a:cubicBezTo>
                    <a:pt x="208" y="106"/>
                    <a:pt x="207" y="109"/>
                    <a:pt x="206" y="110"/>
                  </a:cubicBezTo>
                  <a:lnTo>
                    <a:pt x="110" y="206"/>
                  </a:lnTo>
                  <a:close/>
                  <a:moveTo>
                    <a:pt x="195" y="99"/>
                  </a:moveTo>
                  <a:lnTo>
                    <a:pt x="195" y="110"/>
                  </a:lnTo>
                  <a:lnTo>
                    <a:pt x="99" y="14"/>
                  </a:lnTo>
                  <a:lnTo>
                    <a:pt x="110" y="14"/>
                  </a:lnTo>
                  <a:lnTo>
                    <a:pt x="14" y="110"/>
                  </a:lnTo>
                  <a:lnTo>
                    <a:pt x="14" y="99"/>
                  </a:lnTo>
                  <a:lnTo>
                    <a:pt x="110" y="194"/>
                  </a:lnTo>
                  <a:lnTo>
                    <a:pt x="99" y="194"/>
                  </a:lnTo>
                  <a:lnTo>
                    <a:pt x="195" y="99"/>
                  </a:lnTo>
                  <a:close/>
                </a:path>
              </a:pathLst>
            </a:custGeom>
            <a:solidFill>
              <a:srgbClr val="F79646"/>
            </a:solidFill>
            <a:ln w="6" cap="flat">
              <a:solidFill>
                <a:srgbClr val="F79646"/>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815" name="Freeform 76"/>
            <p:cNvSpPr>
              <a:spLocks/>
            </p:cNvSpPr>
            <p:nvPr/>
          </p:nvSpPr>
          <p:spPr bwMode="auto">
            <a:xfrm>
              <a:off x="6199110" y="3588551"/>
              <a:ext cx="109183" cy="122734"/>
            </a:xfrm>
            <a:custGeom>
              <a:avLst/>
              <a:gdLst/>
              <a:ahLst/>
              <a:cxnLst>
                <a:cxn ang="0">
                  <a:pos x="36" y="72"/>
                </a:cxn>
                <a:cxn ang="0">
                  <a:pos x="0" y="36"/>
                </a:cxn>
                <a:cxn ang="0">
                  <a:pos x="36" y="0"/>
                </a:cxn>
                <a:cxn ang="0">
                  <a:pos x="72" y="36"/>
                </a:cxn>
                <a:cxn ang="0">
                  <a:pos x="36" y="72"/>
                </a:cxn>
              </a:cxnLst>
              <a:rect l="0" t="0" r="r" b="b"/>
              <a:pathLst>
                <a:path w="72" h="72">
                  <a:moveTo>
                    <a:pt x="36" y="72"/>
                  </a:moveTo>
                  <a:lnTo>
                    <a:pt x="0" y="36"/>
                  </a:lnTo>
                  <a:lnTo>
                    <a:pt x="36" y="0"/>
                  </a:lnTo>
                  <a:lnTo>
                    <a:pt x="72" y="36"/>
                  </a:lnTo>
                  <a:lnTo>
                    <a:pt x="36" y="72"/>
                  </a:lnTo>
                  <a:close/>
                </a:path>
              </a:pathLst>
            </a:custGeom>
            <a:solidFill>
              <a:srgbClr val="F79646"/>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816" name="Freeform 77"/>
            <p:cNvSpPr>
              <a:spLocks noEditPoints="1"/>
            </p:cNvSpPr>
            <p:nvPr/>
          </p:nvSpPr>
          <p:spPr bwMode="auto">
            <a:xfrm>
              <a:off x="6194561" y="3583438"/>
              <a:ext cx="118282" cy="132962"/>
            </a:xfrm>
            <a:custGeom>
              <a:avLst/>
              <a:gdLst/>
              <a:ahLst/>
              <a:cxnLst>
                <a:cxn ang="0">
                  <a:pos x="109" y="206"/>
                </a:cxn>
                <a:cxn ang="0">
                  <a:pos x="98" y="206"/>
                </a:cxn>
                <a:cxn ang="0">
                  <a:pos x="2" y="110"/>
                </a:cxn>
                <a:cxn ang="0">
                  <a:pos x="0" y="104"/>
                </a:cxn>
                <a:cxn ang="0">
                  <a:pos x="2" y="99"/>
                </a:cxn>
                <a:cxn ang="0">
                  <a:pos x="98" y="3"/>
                </a:cxn>
                <a:cxn ang="0">
                  <a:pos x="109" y="3"/>
                </a:cxn>
                <a:cxn ang="0">
                  <a:pos x="205" y="99"/>
                </a:cxn>
                <a:cxn ang="0">
                  <a:pos x="208" y="104"/>
                </a:cxn>
                <a:cxn ang="0">
                  <a:pos x="205" y="110"/>
                </a:cxn>
                <a:cxn ang="0">
                  <a:pos x="109" y="206"/>
                </a:cxn>
                <a:cxn ang="0">
                  <a:pos x="194" y="99"/>
                </a:cxn>
                <a:cxn ang="0">
                  <a:pos x="194" y="110"/>
                </a:cxn>
                <a:cxn ang="0">
                  <a:pos x="98" y="14"/>
                </a:cxn>
                <a:cxn ang="0">
                  <a:pos x="109" y="14"/>
                </a:cxn>
                <a:cxn ang="0">
                  <a:pos x="14" y="110"/>
                </a:cxn>
                <a:cxn ang="0">
                  <a:pos x="14" y="99"/>
                </a:cxn>
                <a:cxn ang="0">
                  <a:pos x="109" y="194"/>
                </a:cxn>
                <a:cxn ang="0">
                  <a:pos x="98" y="194"/>
                </a:cxn>
                <a:cxn ang="0">
                  <a:pos x="194" y="99"/>
                </a:cxn>
              </a:cxnLst>
              <a:rect l="0" t="0" r="r" b="b"/>
              <a:pathLst>
                <a:path w="208" h="209">
                  <a:moveTo>
                    <a:pt x="109" y="206"/>
                  </a:moveTo>
                  <a:cubicBezTo>
                    <a:pt x="106" y="209"/>
                    <a:pt x="101" y="209"/>
                    <a:pt x="98" y="206"/>
                  </a:cubicBezTo>
                  <a:lnTo>
                    <a:pt x="2" y="110"/>
                  </a:lnTo>
                  <a:cubicBezTo>
                    <a:pt x="1" y="108"/>
                    <a:pt x="0" y="106"/>
                    <a:pt x="0" y="104"/>
                  </a:cubicBezTo>
                  <a:cubicBezTo>
                    <a:pt x="0" y="102"/>
                    <a:pt x="1" y="100"/>
                    <a:pt x="2" y="99"/>
                  </a:cubicBezTo>
                  <a:lnTo>
                    <a:pt x="98" y="3"/>
                  </a:lnTo>
                  <a:cubicBezTo>
                    <a:pt x="101" y="0"/>
                    <a:pt x="106" y="0"/>
                    <a:pt x="109" y="3"/>
                  </a:cubicBezTo>
                  <a:lnTo>
                    <a:pt x="205" y="99"/>
                  </a:lnTo>
                  <a:cubicBezTo>
                    <a:pt x="207" y="100"/>
                    <a:pt x="208" y="102"/>
                    <a:pt x="208" y="104"/>
                  </a:cubicBezTo>
                  <a:cubicBezTo>
                    <a:pt x="208" y="106"/>
                    <a:pt x="207" y="108"/>
                    <a:pt x="205" y="110"/>
                  </a:cubicBezTo>
                  <a:lnTo>
                    <a:pt x="109" y="206"/>
                  </a:lnTo>
                  <a:close/>
                  <a:moveTo>
                    <a:pt x="194" y="99"/>
                  </a:moveTo>
                  <a:lnTo>
                    <a:pt x="194" y="110"/>
                  </a:lnTo>
                  <a:lnTo>
                    <a:pt x="98" y="14"/>
                  </a:lnTo>
                  <a:lnTo>
                    <a:pt x="109" y="14"/>
                  </a:lnTo>
                  <a:lnTo>
                    <a:pt x="14" y="110"/>
                  </a:lnTo>
                  <a:lnTo>
                    <a:pt x="14" y="99"/>
                  </a:lnTo>
                  <a:lnTo>
                    <a:pt x="109" y="194"/>
                  </a:lnTo>
                  <a:lnTo>
                    <a:pt x="98" y="194"/>
                  </a:lnTo>
                  <a:lnTo>
                    <a:pt x="194" y="99"/>
                  </a:lnTo>
                  <a:close/>
                </a:path>
              </a:pathLst>
            </a:custGeom>
            <a:solidFill>
              <a:srgbClr val="F79646"/>
            </a:solidFill>
            <a:ln w="6" cap="flat">
              <a:solidFill>
                <a:srgbClr val="F79646"/>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817" name="Freeform 78"/>
            <p:cNvSpPr>
              <a:spLocks/>
            </p:cNvSpPr>
            <p:nvPr/>
          </p:nvSpPr>
          <p:spPr bwMode="auto">
            <a:xfrm>
              <a:off x="6532727" y="4388026"/>
              <a:ext cx="109183" cy="122734"/>
            </a:xfrm>
            <a:custGeom>
              <a:avLst/>
              <a:gdLst/>
              <a:ahLst/>
              <a:cxnLst>
                <a:cxn ang="0">
                  <a:pos x="36" y="72"/>
                </a:cxn>
                <a:cxn ang="0">
                  <a:pos x="0" y="36"/>
                </a:cxn>
                <a:cxn ang="0">
                  <a:pos x="36" y="0"/>
                </a:cxn>
                <a:cxn ang="0">
                  <a:pos x="72" y="36"/>
                </a:cxn>
                <a:cxn ang="0">
                  <a:pos x="36" y="72"/>
                </a:cxn>
              </a:cxnLst>
              <a:rect l="0" t="0" r="r" b="b"/>
              <a:pathLst>
                <a:path w="72" h="72">
                  <a:moveTo>
                    <a:pt x="36" y="72"/>
                  </a:moveTo>
                  <a:lnTo>
                    <a:pt x="0" y="36"/>
                  </a:lnTo>
                  <a:lnTo>
                    <a:pt x="36" y="0"/>
                  </a:lnTo>
                  <a:lnTo>
                    <a:pt x="72" y="36"/>
                  </a:lnTo>
                  <a:lnTo>
                    <a:pt x="36" y="72"/>
                  </a:lnTo>
                  <a:close/>
                </a:path>
              </a:pathLst>
            </a:custGeom>
            <a:solidFill>
              <a:srgbClr val="F79646"/>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818" name="Freeform 79"/>
            <p:cNvSpPr>
              <a:spLocks noEditPoints="1"/>
            </p:cNvSpPr>
            <p:nvPr/>
          </p:nvSpPr>
          <p:spPr bwMode="auto">
            <a:xfrm>
              <a:off x="6528177" y="4382912"/>
              <a:ext cx="118282" cy="132962"/>
            </a:xfrm>
            <a:custGeom>
              <a:avLst/>
              <a:gdLst/>
              <a:ahLst/>
              <a:cxnLst>
                <a:cxn ang="0">
                  <a:pos x="110" y="206"/>
                </a:cxn>
                <a:cxn ang="0">
                  <a:pos x="98" y="206"/>
                </a:cxn>
                <a:cxn ang="0">
                  <a:pos x="3" y="110"/>
                </a:cxn>
                <a:cxn ang="0">
                  <a:pos x="0" y="105"/>
                </a:cxn>
                <a:cxn ang="0">
                  <a:pos x="3" y="99"/>
                </a:cxn>
                <a:cxn ang="0">
                  <a:pos x="98" y="3"/>
                </a:cxn>
                <a:cxn ang="0">
                  <a:pos x="110" y="3"/>
                </a:cxn>
                <a:cxn ang="0">
                  <a:pos x="206" y="99"/>
                </a:cxn>
                <a:cxn ang="0">
                  <a:pos x="208" y="105"/>
                </a:cxn>
                <a:cxn ang="0">
                  <a:pos x="206" y="110"/>
                </a:cxn>
                <a:cxn ang="0">
                  <a:pos x="110" y="206"/>
                </a:cxn>
                <a:cxn ang="0">
                  <a:pos x="194" y="99"/>
                </a:cxn>
                <a:cxn ang="0">
                  <a:pos x="194" y="110"/>
                </a:cxn>
                <a:cxn ang="0">
                  <a:pos x="98" y="15"/>
                </a:cxn>
                <a:cxn ang="0">
                  <a:pos x="110" y="15"/>
                </a:cxn>
                <a:cxn ang="0">
                  <a:pos x="14" y="110"/>
                </a:cxn>
                <a:cxn ang="0">
                  <a:pos x="14" y="99"/>
                </a:cxn>
                <a:cxn ang="0">
                  <a:pos x="110" y="195"/>
                </a:cxn>
                <a:cxn ang="0">
                  <a:pos x="98" y="195"/>
                </a:cxn>
                <a:cxn ang="0">
                  <a:pos x="194" y="99"/>
                </a:cxn>
              </a:cxnLst>
              <a:rect l="0" t="0" r="r" b="b"/>
              <a:pathLst>
                <a:path w="208" h="209">
                  <a:moveTo>
                    <a:pt x="110" y="206"/>
                  </a:moveTo>
                  <a:cubicBezTo>
                    <a:pt x="107" y="209"/>
                    <a:pt x="102" y="209"/>
                    <a:pt x="98" y="206"/>
                  </a:cubicBezTo>
                  <a:lnTo>
                    <a:pt x="3" y="110"/>
                  </a:lnTo>
                  <a:cubicBezTo>
                    <a:pt x="1" y="109"/>
                    <a:pt x="0" y="107"/>
                    <a:pt x="0" y="105"/>
                  </a:cubicBezTo>
                  <a:cubicBezTo>
                    <a:pt x="0" y="103"/>
                    <a:pt x="1" y="100"/>
                    <a:pt x="3" y="99"/>
                  </a:cubicBezTo>
                  <a:lnTo>
                    <a:pt x="98" y="3"/>
                  </a:lnTo>
                  <a:cubicBezTo>
                    <a:pt x="102" y="0"/>
                    <a:pt x="107" y="0"/>
                    <a:pt x="110" y="3"/>
                  </a:cubicBezTo>
                  <a:lnTo>
                    <a:pt x="206" y="99"/>
                  </a:lnTo>
                  <a:cubicBezTo>
                    <a:pt x="207" y="100"/>
                    <a:pt x="208" y="103"/>
                    <a:pt x="208" y="105"/>
                  </a:cubicBezTo>
                  <a:cubicBezTo>
                    <a:pt x="208" y="107"/>
                    <a:pt x="207" y="109"/>
                    <a:pt x="206" y="110"/>
                  </a:cubicBezTo>
                  <a:lnTo>
                    <a:pt x="110" y="206"/>
                  </a:lnTo>
                  <a:close/>
                  <a:moveTo>
                    <a:pt x="194" y="99"/>
                  </a:moveTo>
                  <a:lnTo>
                    <a:pt x="194" y="110"/>
                  </a:lnTo>
                  <a:lnTo>
                    <a:pt x="98" y="15"/>
                  </a:lnTo>
                  <a:lnTo>
                    <a:pt x="110" y="15"/>
                  </a:lnTo>
                  <a:lnTo>
                    <a:pt x="14" y="110"/>
                  </a:lnTo>
                  <a:lnTo>
                    <a:pt x="14" y="99"/>
                  </a:lnTo>
                  <a:lnTo>
                    <a:pt x="110" y="195"/>
                  </a:lnTo>
                  <a:lnTo>
                    <a:pt x="98" y="195"/>
                  </a:lnTo>
                  <a:lnTo>
                    <a:pt x="194" y="99"/>
                  </a:lnTo>
                  <a:close/>
                </a:path>
              </a:pathLst>
            </a:custGeom>
            <a:solidFill>
              <a:srgbClr val="F79646"/>
            </a:solidFill>
            <a:ln w="6" cap="flat">
              <a:solidFill>
                <a:srgbClr val="F79646"/>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819" name="Freeform 80"/>
            <p:cNvSpPr>
              <a:spLocks/>
            </p:cNvSpPr>
            <p:nvPr/>
          </p:nvSpPr>
          <p:spPr bwMode="auto">
            <a:xfrm>
              <a:off x="6999789" y="4655653"/>
              <a:ext cx="109183" cy="122734"/>
            </a:xfrm>
            <a:custGeom>
              <a:avLst/>
              <a:gdLst/>
              <a:ahLst/>
              <a:cxnLst>
                <a:cxn ang="0">
                  <a:pos x="36" y="72"/>
                </a:cxn>
                <a:cxn ang="0">
                  <a:pos x="0" y="36"/>
                </a:cxn>
                <a:cxn ang="0">
                  <a:pos x="36" y="0"/>
                </a:cxn>
                <a:cxn ang="0">
                  <a:pos x="72" y="36"/>
                </a:cxn>
                <a:cxn ang="0">
                  <a:pos x="36" y="72"/>
                </a:cxn>
              </a:cxnLst>
              <a:rect l="0" t="0" r="r" b="b"/>
              <a:pathLst>
                <a:path w="72" h="72">
                  <a:moveTo>
                    <a:pt x="36" y="72"/>
                  </a:moveTo>
                  <a:lnTo>
                    <a:pt x="0" y="36"/>
                  </a:lnTo>
                  <a:lnTo>
                    <a:pt x="36" y="0"/>
                  </a:lnTo>
                  <a:lnTo>
                    <a:pt x="72" y="36"/>
                  </a:lnTo>
                  <a:lnTo>
                    <a:pt x="36" y="72"/>
                  </a:lnTo>
                  <a:close/>
                </a:path>
              </a:pathLst>
            </a:custGeom>
            <a:solidFill>
              <a:srgbClr val="F79646"/>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820" name="Freeform 81"/>
            <p:cNvSpPr>
              <a:spLocks noEditPoints="1"/>
            </p:cNvSpPr>
            <p:nvPr/>
          </p:nvSpPr>
          <p:spPr bwMode="auto">
            <a:xfrm>
              <a:off x="6995240" y="4650540"/>
              <a:ext cx="118282" cy="132962"/>
            </a:xfrm>
            <a:custGeom>
              <a:avLst/>
              <a:gdLst/>
              <a:ahLst/>
              <a:cxnLst>
                <a:cxn ang="0">
                  <a:pos x="110" y="206"/>
                </a:cxn>
                <a:cxn ang="0">
                  <a:pos x="98" y="206"/>
                </a:cxn>
                <a:cxn ang="0">
                  <a:pos x="2" y="110"/>
                </a:cxn>
                <a:cxn ang="0">
                  <a:pos x="0" y="105"/>
                </a:cxn>
                <a:cxn ang="0">
                  <a:pos x="2" y="99"/>
                </a:cxn>
                <a:cxn ang="0">
                  <a:pos x="98" y="3"/>
                </a:cxn>
                <a:cxn ang="0">
                  <a:pos x="110" y="3"/>
                </a:cxn>
                <a:cxn ang="0">
                  <a:pos x="205" y="99"/>
                </a:cxn>
                <a:cxn ang="0">
                  <a:pos x="208" y="105"/>
                </a:cxn>
                <a:cxn ang="0">
                  <a:pos x="205" y="110"/>
                </a:cxn>
                <a:cxn ang="0">
                  <a:pos x="110" y="206"/>
                </a:cxn>
                <a:cxn ang="0">
                  <a:pos x="194" y="99"/>
                </a:cxn>
                <a:cxn ang="0">
                  <a:pos x="194" y="110"/>
                </a:cxn>
                <a:cxn ang="0">
                  <a:pos x="98" y="14"/>
                </a:cxn>
                <a:cxn ang="0">
                  <a:pos x="110" y="14"/>
                </a:cxn>
                <a:cxn ang="0">
                  <a:pos x="14" y="110"/>
                </a:cxn>
                <a:cxn ang="0">
                  <a:pos x="14" y="99"/>
                </a:cxn>
                <a:cxn ang="0">
                  <a:pos x="110" y="195"/>
                </a:cxn>
                <a:cxn ang="0">
                  <a:pos x="98" y="195"/>
                </a:cxn>
                <a:cxn ang="0">
                  <a:pos x="194" y="99"/>
                </a:cxn>
              </a:cxnLst>
              <a:rect l="0" t="0" r="r" b="b"/>
              <a:pathLst>
                <a:path w="208" h="209">
                  <a:moveTo>
                    <a:pt x="110" y="206"/>
                  </a:moveTo>
                  <a:cubicBezTo>
                    <a:pt x="106" y="209"/>
                    <a:pt x="101" y="209"/>
                    <a:pt x="98" y="206"/>
                  </a:cubicBezTo>
                  <a:lnTo>
                    <a:pt x="2" y="110"/>
                  </a:lnTo>
                  <a:cubicBezTo>
                    <a:pt x="1" y="109"/>
                    <a:pt x="0" y="107"/>
                    <a:pt x="0" y="105"/>
                  </a:cubicBezTo>
                  <a:cubicBezTo>
                    <a:pt x="0" y="102"/>
                    <a:pt x="1" y="100"/>
                    <a:pt x="2" y="99"/>
                  </a:cubicBezTo>
                  <a:lnTo>
                    <a:pt x="98" y="3"/>
                  </a:lnTo>
                  <a:cubicBezTo>
                    <a:pt x="101" y="0"/>
                    <a:pt x="106" y="0"/>
                    <a:pt x="110" y="3"/>
                  </a:cubicBezTo>
                  <a:lnTo>
                    <a:pt x="205" y="99"/>
                  </a:lnTo>
                  <a:cubicBezTo>
                    <a:pt x="207" y="100"/>
                    <a:pt x="208" y="102"/>
                    <a:pt x="208" y="105"/>
                  </a:cubicBezTo>
                  <a:cubicBezTo>
                    <a:pt x="208" y="107"/>
                    <a:pt x="207" y="109"/>
                    <a:pt x="205" y="110"/>
                  </a:cubicBezTo>
                  <a:lnTo>
                    <a:pt x="110" y="206"/>
                  </a:lnTo>
                  <a:close/>
                  <a:moveTo>
                    <a:pt x="194" y="99"/>
                  </a:moveTo>
                  <a:lnTo>
                    <a:pt x="194" y="110"/>
                  </a:lnTo>
                  <a:lnTo>
                    <a:pt x="98" y="14"/>
                  </a:lnTo>
                  <a:lnTo>
                    <a:pt x="110" y="14"/>
                  </a:lnTo>
                  <a:lnTo>
                    <a:pt x="14" y="110"/>
                  </a:lnTo>
                  <a:lnTo>
                    <a:pt x="14" y="99"/>
                  </a:lnTo>
                  <a:lnTo>
                    <a:pt x="110" y="195"/>
                  </a:lnTo>
                  <a:lnTo>
                    <a:pt x="98" y="195"/>
                  </a:lnTo>
                  <a:lnTo>
                    <a:pt x="194" y="99"/>
                  </a:lnTo>
                  <a:close/>
                </a:path>
              </a:pathLst>
            </a:custGeom>
            <a:solidFill>
              <a:srgbClr val="F79646"/>
            </a:solidFill>
            <a:ln w="6" cap="flat">
              <a:solidFill>
                <a:srgbClr val="F79646"/>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821" name="Freeform 82"/>
            <p:cNvSpPr>
              <a:spLocks/>
            </p:cNvSpPr>
            <p:nvPr/>
          </p:nvSpPr>
          <p:spPr bwMode="auto">
            <a:xfrm>
              <a:off x="7330373" y="4998286"/>
              <a:ext cx="109183" cy="122734"/>
            </a:xfrm>
            <a:custGeom>
              <a:avLst/>
              <a:gdLst/>
              <a:ahLst/>
              <a:cxnLst>
                <a:cxn ang="0">
                  <a:pos x="36" y="72"/>
                </a:cxn>
                <a:cxn ang="0">
                  <a:pos x="0" y="36"/>
                </a:cxn>
                <a:cxn ang="0">
                  <a:pos x="36" y="0"/>
                </a:cxn>
                <a:cxn ang="0">
                  <a:pos x="72" y="36"/>
                </a:cxn>
                <a:cxn ang="0">
                  <a:pos x="36" y="72"/>
                </a:cxn>
              </a:cxnLst>
              <a:rect l="0" t="0" r="r" b="b"/>
              <a:pathLst>
                <a:path w="72" h="72">
                  <a:moveTo>
                    <a:pt x="36" y="72"/>
                  </a:moveTo>
                  <a:lnTo>
                    <a:pt x="0" y="36"/>
                  </a:lnTo>
                  <a:lnTo>
                    <a:pt x="36" y="0"/>
                  </a:lnTo>
                  <a:lnTo>
                    <a:pt x="72" y="36"/>
                  </a:lnTo>
                  <a:lnTo>
                    <a:pt x="36" y="72"/>
                  </a:lnTo>
                  <a:close/>
                </a:path>
              </a:pathLst>
            </a:custGeom>
            <a:solidFill>
              <a:srgbClr val="F79646"/>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822" name="Freeform 83"/>
            <p:cNvSpPr>
              <a:spLocks noEditPoints="1"/>
            </p:cNvSpPr>
            <p:nvPr/>
          </p:nvSpPr>
          <p:spPr bwMode="auto">
            <a:xfrm>
              <a:off x="7325823" y="4993171"/>
              <a:ext cx="118282" cy="132962"/>
            </a:xfrm>
            <a:custGeom>
              <a:avLst/>
              <a:gdLst/>
              <a:ahLst/>
              <a:cxnLst>
                <a:cxn ang="0">
                  <a:pos x="109" y="206"/>
                </a:cxn>
                <a:cxn ang="0">
                  <a:pos x="98" y="206"/>
                </a:cxn>
                <a:cxn ang="0">
                  <a:pos x="2" y="110"/>
                </a:cxn>
                <a:cxn ang="0">
                  <a:pos x="0" y="105"/>
                </a:cxn>
                <a:cxn ang="0">
                  <a:pos x="2" y="99"/>
                </a:cxn>
                <a:cxn ang="0">
                  <a:pos x="98" y="3"/>
                </a:cxn>
                <a:cxn ang="0">
                  <a:pos x="109" y="3"/>
                </a:cxn>
                <a:cxn ang="0">
                  <a:pos x="205" y="99"/>
                </a:cxn>
                <a:cxn ang="0">
                  <a:pos x="207" y="105"/>
                </a:cxn>
                <a:cxn ang="0">
                  <a:pos x="205" y="110"/>
                </a:cxn>
                <a:cxn ang="0">
                  <a:pos x="109" y="206"/>
                </a:cxn>
                <a:cxn ang="0">
                  <a:pos x="194" y="99"/>
                </a:cxn>
                <a:cxn ang="0">
                  <a:pos x="194" y="110"/>
                </a:cxn>
                <a:cxn ang="0">
                  <a:pos x="98" y="15"/>
                </a:cxn>
                <a:cxn ang="0">
                  <a:pos x="109" y="15"/>
                </a:cxn>
                <a:cxn ang="0">
                  <a:pos x="13" y="110"/>
                </a:cxn>
                <a:cxn ang="0">
                  <a:pos x="13" y="99"/>
                </a:cxn>
                <a:cxn ang="0">
                  <a:pos x="109" y="195"/>
                </a:cxn>
                <a:cxn ang="0">
                  <a:pos x="98" y="195"/>
                </a:cxn>
                <a:cxn ang="0">
                  <a:pos x="194" y="99"/>
                </a:cxn>
              </a:cxnLst>
              <a:rect l="0" t="0" r="r" b="b"/>
              <a:pathLst>
                <a:path w="207" h="209">
                  <a:moveTo>
                    <a:pt x="109" y="206"/>
                  </a:moveTo>
                  <a:cubicBezTo>
                    <a:pt x="106" y="209"/>
                    <a:pt x="101" y="209"/>
                    <a:pt x="98" y="206"/>
                  </a:cubicBezTo>
                  <a:lnTo>
                    <a:pt x="2" y="110"/>
                  </a:lnTo>
                  <a:cubicBezTo>
                    <a:pt x="0" y="109"/>
                    <a:pt x="0" y="107"/>
                    <a:pt x="0" y="105"/>
                  </a:cubicBezTo>
                  <a:cubicBezTo>
                    <a:pt x="0" y="103"/>
                    <a:pt x="0" y="101"/>
                    <a:pt x="2" y="99"/>
                  </a:cubicBezTo>
                  <a:lnTo>
                    <a:pt x="98" y="3"/>
                  </a:lnTo>
                  <a:cubicBezTo>
                    <a:pt x="101" y="0"/>
                    <a:pt x="106" y="0"/>
                    <a:pt x="109" y="3"/>
                  </a:cubicBezTo>
                  <a:lnTo>
                    <a:pt x="205" y="99"/>
                  </a:lnTo>
                  <a:cubicBezTo>
                    <a:pt x="206" y="101"/>
                    <a:pt x="207" y="103"/>
                    <a:pt x="207" y="105"/>
                  </a:cubicBezTo>
                  <a:cubicBezTo>
                    <a:pt x="207" y="107"/>
                    <a:pt x="206" y="109"/>
                    <a:pt x="205" y="110"/>
                  </a:cubicBezTo>
                  <a:lnTo>
                    <a:pt x="109" y="206"/>
                  </a:lnTo>
                  <a:close/>
                  <a:moveTo>
                    <a:pt x="194" y="99"/>
                  </a:moveTo>
                  <a:lnTo>
                    <a:pt x="194" y="110"/>
                  </a:lnTo>
                  <a:lnTo>
                    <a:pt x="98" y="15"/>
                  </a:lnTo>
                  <a:lnTo>
                    <a:pt x="109" y="15"/>
                  </a:lnTo>
                  <a:lnTo>
                    <a:pt x="13" y="110"/>
                  </a:lnTo>
                  <a:lnTo>
                    <a:pt x="13" y="99"/>
                  </a:lnTo>
                  <a:lnTo>
                    <a:pt x="109" y="195"/>
                  </a:lnTo>
                  <a:lnTo>
                    <a:pt x="98" y="195"/>
                  </a:lnTo>
                  <a:lnTo>
                    <a:pt x="194" y="99"/>
                  </a:lnTo>
                  <a:close/>
                </a:path>
              </a:pathLst>
            </a:custGeom>
            <a:solidFill>
              <a:srgbClr val="F79646"/>
            </a:solidFill>
            <a:ln w="6" cap="flat">
              <a:solidFill>
                <a:srgbClr val="F79646"/>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823" name="Freeform 84"/>
            <p:cNvSpPr>
              <a:spLocks/>
            </p:cNvSpPr>
            <p:nvPr/>
          </p:nvSpPr>
          <p:spPr bwMode="auto">
            <a:xfrm>
              <a:off x="7560871" y="4942032"/>
              <a:ext cx="107668" cy="122734"/>
            </a:xfrm>
            <a:custGeom>
              <a:avLst/>
              <a:gdLst/>
              <a:ahLst/>
              <a:cxnLst>
                <a:cxn ang="0">
                  <a:pos x="35" y="72"/>
                </a:cxn>
                <a:cxn ang="0">
                  <a:pos x="0" y="36"/>
                </a:cxn>
                <a:cxn ang="0">
                  <a:pos x="35" y="0"/>
                </a:cxn>
                <a:cxn ang="0">
                  <a:pos x="71" y="36"/>
                </a:cxn>
                <a:cxn ang="0">
                  <a:pos x="35" y="72"/>
                </a:cxn>
              </a:cxnLst>
              <a:rect l="0" t="0" r="r" b="b"/>
              <a:pathLst>
                <a:path w="71" h="72">
                  <a:moveTo>
                    <a:pt x="35" y="72"/>
                  </a:moveTo>
                  <a:lnTo>
                    <a:pt x="0" y="36"/>
                  </a:lnTo>
                  <a:lnTo>
                    <a:pt x="35" y="0"/>
                  </a:lnTo>
                  <a:lnTo>
                    <a:pt x="71" y="36"/>
                  </a:lnTo>
                  <a:lnTo>
                    <a:pt x="35" y="72"/>
                  </a:lnTo>
                  <a:close/>
                </a:path>
              </a:pathLst>
            </a:custGeom>
            <a:solidFill>
              <a:srgbClr val="F79646"/>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824" name="Freeform 85"/>
            <p:cNvSpPr>
              <a:spLocks noEditPoints="1"/>
            </p:cNvSpPr>
            <p:nvPr/>
          </p:nvSpPr>
          <p:spPr bwMode="auto">
            <a:xfrm>
              <a:off x="7556321" y="4936919"/>
              <a:ext cx="116766" cy="132962"/>
            </a:xfrm>
            <a:custGeom>
              <a:avLst/>
              <a:gdLst/>
              <a:ahLst/>
              <a:cxnLst>
                <a:cxn ang="0">
                  <a:pos x="109" y="206"/>
                </a:cxn>
                <a:cxn ang="0">
                  <a:pos x="98" y="206"/>
                </a:cxn>
                <a:cxn ang="0">
                  <a:pos x="2" y="110"/>
                </a:cxn>
                <a:cxn ang="0">
                  <a:pos x="0" y="105"/>
                </a:cxn>
                <a:cxn ang="0">
                  <a:pos x="2" y="99"/>
                </a:cxn>
                <a:cxn ang="0">
                  <a:pos x="98" y="3"/>
                </a:cxn>
                <a:cxn ang="0">
                  <a:pos x="109" y="3"/>
                </a:cxn>
                <a:cxn ang="0">
                  <a:pos x="205" y="99"/>
                </a:cxn>
                <a:cxn ang="0">
                  <a:pos x="207" y="105"/>
                </a:cxn>
                <a:cxn ang="0">
                  <a:pos x="205" y="110"/>
                </a:cxn>
                <a:cxn ang="0">
                  <a:pos x="109" y="206"/>
                </a:cxn>
                <a:cxn ang="0">
                  <a:pos x="194" y="99"/>
                </a:cxn>
                <a:cxn ang="0">
                  <a:pos x="194" y="110"/>
                </a:cxn>
                <a:cxn ang="0">
                  <a:pos x="98" y="15"/>
                </a:cxn>
                <a:cxn ang="0">
                  <a:pos x="109" y="15"/>
                </a:cxn>
                <a:cxn ang="0">
                  <a:pos x="13" y="110"/>
                </a:cxn>
                <a:cxn ang="0">
                  <a:pos x="13" y="99"/>
                </a:cxn>
                <a:cxn ang="0">
                  <a:pos x="109" y="195"/>
                </a:cxn>
                <a:cxn ang="0">
                  <a:pos x="98" y="195"/>
                </a:cxn>
                <a:cxn ang="0">
                  <a:pos x="194" y="99"/>
                </a:cxn>
              </a:cxnLst>
              <a:rect l="0" t="0" r="r" b="b"/>
              <a:pathLst>
                <a:path w="207" h="209">
                  <a:moveTo>
                    <a:pt x="109" y="206"/>
                  </a:moveTo>
                  <a:cubicBezTo>
                    <a:pt x="106" y="209"/>
                    <a:pt x="101" y="209"/>
                    <a:pt x="98" y="206"/>
                  </a:cubicBezTo>
                  <a:lnTo>
                    <a:pt x="2" y="110"/>
                  </a:lnTo>
                  <a:cubicBezTo>
                    <a:pt x="0" y="109"/>
                    <a:pt x="0" y="107"/>
                    <a:pt x="0" y="105"/>
                  </a:cubicBezTo>
                  <a:cubicBezTo>
                    <a:pt x="0" y="103"/>
                    <a:pt x="0" y="101"/>
                    <a:pt x="2" y="99"/>
                  </a:cubicBezTo>
                  <a:lnTo>
                    <a:pt x="98" y="3"/>
                  </a:lnTo>
                  <a:cubicBezTo>
                    <a:pt x="101" y="0"/>
                    <a:pt x="106" y="0"/>
                    <a:pt x="109" y="3"/>
                  </a:cubicBezTo>
                  <a:lnTo>
                    <a:pt x="205" y="99"/>
                  </a:lnTo>
                  <a:cubicBezTo>
                    <a:pt x="206" y="101"/>
                    <a:pt x="207" y="103"/>
                    <a:pt x="207" y="105"/>
                  </a:cubicBezTo>
                  <a:cubicBezTo>
                    <a:pt x="207" y="107"/>
                    <a:pt x="206" y="109"/>
                    <a:pt x="205" y="110"/>
                  </a:cubicBezTo>
                  <a:lnTo>
                    <a:pt x="109" y="206"/>
                  </a:lnTo>
                  <a:close/>
                  <a:moveTo>
                    <a:pt x="194" y="99"/>
                  </a:moveTo>
                  <a:lnTo>
                    <a:pt x="194" y="110"/>
                  </a:lnTo>
                  <a:lnTo>
                    <a:pt x="98" y="15"/>
                  </a:lnTo>
                  <a:lnTo>
                    <a:pt x="109" y="15"/>
                  </a:lnTo>
                  <a:lnTo>
                    <a:pt x="13" y="110"/>
                  </a:lnTo>
                  <a:lnTo>
                    <a:pt x="13" y="99"/>
                  </a:lnTo>
                  <a:lnTo>
                    <a:pt x="109" y="195"/>
                  </a:lnTo>
                  <a:lnTo>
                    <a:pt x="98" y="195"/>
                  </a:lnTo>
                  <a:lnTo>
                    <a:pt x="194" y="99"/>
                  </a:lnTo>
                  <a:close/>
                </a:path>
              </a:pathLst>
            </a:custGeom>
            <a:solidFill>
              <a:srgbClr val="F79646"/>
            </a:solidFill>
            <a:ln w="6" cap="flat">
              <a:solidFill>
                <a:srgbClr val="F79646"/>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825" name="Freeform 86"/>
            <p:cNvSpPr>
              <a:spLocks/>
            </p:cNvSpPr>
            <p:nvPr/>
          </p:nvSpPr>
          <p:spPr bwMode="auto">
            <a:xfrm>
              <a:off x="7753458" y="5153407"/>
              <a:ext cx="109183" cy="122734"/>
            </a:xfrm>
            <a:custGeom>
              <a:avLst/>
              <a:gdLst/>
              <a:ahLst/>
              <a:cxnLst>
                <a:cxn ang="0">
                  <a:pos x="36" y="72"/>
                </a:cxn>
                <a:cxn ang="0">
                  <a:pos x="0" y="36"/>
                </a:cxn>
                <a:cxn ang="0">
                  <a:pos x="36" y="0"/>
                </a:cxn>
                <a:cxn ang="0">
                  <a:pos x="72" y="36"/>
                </a:cxn>
                <a:cxn ang="0">
                  <a:pos x="36" y="72"/>
                </a:cxn>
              </a:cxnLst>
              <a:rect l="0" t="0" r="r" b="b"/>
              <a:pathLst>
                <a:path w="72" h="72">
                  <a:moveTo>
                    <a:pt x="36" y="72"/>
                  </a:moveTo>
                  <a:lnTo>
                    <a:pt x="0" y="36"/>
                  </a:lnTo>
                  <a:lnTo>
                    <a:pt x="36" y="0"/>
                  </a:lnTo>
                  <a:lnTo>
                    <a:pt x="72" y="36"/>
                  </a:lnTo>
                  <a:lnTo>
                    <a:pt x="36" y="72"/>
                  </a:lnTo>
                  <a:close/>
                </a:path>
              </a:pathLst>
            </a:custGeom>
            <a:solidFill>
              <a:srgbClr val="F79646"/>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826" name="Freeform 87"/>
            <p:cNvSpPr>
              <a:spLocks noEditPoints="1"/>
            </p:cNvSpPr>
            <p:nvPr/>
          </p:nvSpPr>
          <p:spPr bwMode="auto">
            <a:xfrm>
              <a:off x="7748910" y="5148294"/>
              <a:ext cx="118282" cy="132962"/>
            </a:xfrm>
            <a:custGeom>
              <a:avLst/>
              <a:gdLst/>
              <a:ahLst/>
              <a:cxnLst>
                <a:cxn ang="0">
                  <a:pos x="109" y="206"/>
                </a:cxn>
                <a:cxn ang="0">
                  <a:pos x="98" y="206"/>
                </a:cxn>
                <a:cxn ang="0">
                  <a:pos x="2" y="110"/>
                </a:cxn>
                <a:cxn ang="0">
                  <a:pos x="0" y="105"/>
                </a:cxn>
                <a:cxn ang="0">
                  <a:pos x="2" y="99"/>
                </a:cxn>
                <a:cxn ang="0">
                  <a:pos x="98" y="3"/>
                </a:cxn>
                <a:cxn ang="0">
                  <a:pos x="109" y="3"/>
                </a:cxn>
                <a:cxn ang="0">
                  <a:pos x="205" y="99"/>
                </a:cxn>
                <a:cxn ang="0">
                  <a:pos x="207" y="105"/>
                </a:cxn>
                <a:cxn ang="0">
                  <a:pos x="205" y="110"/>
                </a:cxn>
                <a:cxn ang="0">
                  <a:pos x="109" y="206"/>
                </a:cxn>
                <a:cxn ang="0">
                  <a:pos x="194" y="99"/>
                </a:cxn>
                <a:cxn ang="0">
                  <a:pos x="194" y="110"/>
                </a:cxn>
                <a:cxn ang="0">
                  <a:pos x="98" y="15"/>
                </a:cxn>
                <a:cxn ang="0">
                  <a:pos x="109" y="15"/>
                </a:cxn>
                <a:cxn ang="0">
                  <a:pos x="13" y="110"/>
                </a:cxn>
                <a:cxn ang="0">
                  <a:pos x="13" y="99"/>
                </a:cxn>
                <a:cxn ang="0">
                  <a:pos x="109" y="195"/>
                </a:cxn>
                <a:cxn ang="0">
                  <a:pos x="98" y="195"/>
                </a:cxn>
                <a:cxn ang="0">
                  <a:pos x="194" y="99"/>
                </a:cxn>
              </a:cxnLst>
              <a:rect l="0" t="0" r="r" b="b"/>
              <a:pathLst>
                <a:path w="207" h="209">
                  <a:moveTo>
                    <a:pt x="109" y="206"/>
                  </a:moveTo>
                  <a:cubicBezTo>
                    <a:pt x="106" y="209"/>
                    <a:pt x="101" y="209"/>
                    <a:pt x="98" y="206"/>
                  </a:cubicBezTo>
                  <a:lnTo>
                    <a:pt x="2" y="110"/>
                  </a:lnTo>
                  <a:cubicBezTo>
                    <a:pt x="1" y="109"/>
                    <a:pt x="0" y="107"/>
                    <a:pt x="0" y="105"/>
                  </a:cubicBezTo>
                  <a:cubicBezTo>
                    <a:pt x="0" y="103"/>
                    <a:pt x="1" y="101"/>
                    <a:pt x="2" y="99"/>
                  </a:cubicBezTo>
                  <a:lnTo>
                    <a:pt x="98" y="3"/>
                  </a:lnTo>
                  <a:cubicBezTo>
                    <a:pt x="101" y="0"/>
                    <a:pt x="106" y="0"/>
                    <a:pt x="109" y="3"/>
                  </a:cubicBezTo>
                  <a:lnTo>
                    <a:pt x="205" y="99"/>
                  </a:lnTo>
                  <a:cubicBezTo>
                    <a:pt x="207" y="101"/>
                    <a:pt x="207" y="103"/>
                    <a:pt x="207" y="105"/>
                  </a:cubicBezTo>
                  <a:cubicBezTo>
                    <a:pt x="207" y="107"/>
                    <a:pt x="207" y="109"/>
                    <a:pt x="205" y="110"/>
                  </a:cubicBezTo>
                  <a:lnTo>
                    <a:pt x="109" y="206"/>
                  </a:lnTo>
                  <a:close/>
                  <a:moveTo>
                    <a:pt x="194" y="99"/>
                  </a:moveTo>
                  <a:lnTo>
                    <a:pt x="194" y="110"/>
                  </a:lnTo>
                  <a:lnTo>
                    <a:pt x="98" y="15"/>
                  </a:lnTo>
                  <a:lnTo>
                    <a:pt x="109" y="15"/>
                  </a:lnTo>
                  <a:lnTo>
                    <a:pt x="13" y="110"/>
                  </a:lnTo>
                  <a:lnTo>
                    <a:pt x="13" y="99"/>
                  </a:lnTo>
                  <a:lnTo>
                    <a:pt x="109" y="195"/>
                  </a:lnTo>
                  <a:lnTo>
                    <a:pt x="98" y="195"/>
                  </a:lnTo>
                  <a:lnTo>
                    <a:pt x="194" y="99"/>
                  </a:lnTo>
                  <a:close/>
                </a:path>
              </a:pathLst>
            </a:custGeom>
            <a:solidFill>
              <a:srgbClr val="F79646"/>
            </a:solidFill>
            <a:ln w="6" cap="flat">
              <a:solidFill>
                <a:srgbClr val="F79646"/>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827" name="Rectangle 88"/>
            <p:cNvSpPr>
              <a:spLocks noChangeArrowheads="1"/>
            </p:cNvSpPr>
            <p:nvPr/>
          </p:nvSpPr>
          <p:spPr bwMode="auto">
            <a:xfrm>
              <a:off x="5143504" y="5414217"/>
              <a:ext cx="403957"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0,000</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828" name="Rectangle 89"/>
            <p:cNvSpPr>
              <a:spLocks noChangeArrowheads="1"/>
            </p:cNvSpPr>
            <p:nvPr/>
          </p:nvSpPr>
          <p:spPr bwMode="auto">
            <a:xfrm>
              <a:off x="5143504" y="4861915"/>
              <a:ext cx="403957"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rgbClr val="000000"/>
                  </a:solidFill>
                  <a:effectLst/>
                  <a:latin typeface="Times New Roman" pitchFamily="18" charset="0"/>
                  <a:cs typeface="Arial" pitchFamily="34" charset="0"/>
                </a:rPr>
                <a:t>0,001</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829" name="Rectangle 90"/>
            <p:cNvSpPr>
              <a:spLocks noChangeArrowheads="1"/>
            </p:cNvSpPr>
            <p:nvPr/>
          </p:nvSpPr>
          <p:spPr bwMode="auto">
            <a:xfrm>
              <a:off x="5143504" y="4309613"/>
              <a:ext cx="403957"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0,002</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830" name="Rectangle 91"/>
            <p:cNvSpPr>
              <a:spLocks noChangeArrowheads="1"/>
            </p:cNvSpPr>
            <p:nvPr/>
          </p:nvSpPr>
          <p:spPr bwMode="auto">
            <a:xfrm>
              <a:off x="5143504" y="3757311"/>
              <a:ext cx="403957"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0,003</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831" name="Rectangle 92"/>
            <p:cNvSpPr>
              <a:spLocks noChangeArrowheads="1"/>
            </p:cNvSpPr>
            <p:nvPr/>
          </p:nvSpPr>
          <p:spPr bwMode="auto">
            <a:xfrm>
              <a:off x="5143504" y="3205009"/>
              <a:ext cx="403957"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rgbClr val="000000"/>
                  </a:solidFill>
                  <a:effectLst/>
                  <a:latin typeface="Times New Roman" pitchFamily="18" charset="0"/>
                  <a:cs typeface="Arial" pitchFamily="34" charset="0"/>
                </a:rPr>
                <a:t>0,004</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832" name="Rectangle 93"/>
            <p:cNvSpPr>
              <a:spLocks noChangeArrowheads="1"/>
            </p:cNvSpPr>
            <p:nvPr/>
          </p:nvSpPr>
          <p:spPr bwMode="auto">
            <a:xfrm>
              <a:off x="5143504" y="2652707"/>
              <a:ext cx="403957"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rgbClr val="000000"/>
                  </a:solidFill>
                  <a:effectLst/>
                  <a:latin typeface="Times New Roman" pitchFamily="18" charset="0"/>
                  <a:cs typeface="Arial" pitchFamily="34" charset="0"/>
                </a:rPr>
                <a:t>0,005</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833" name="Rectangle 94"/>
            <p:cNvSpPr>
              <a:spLocks noChangeArrowheads="1"/>
            </p:cNvSpPr>
            <p:nvPr/>
          </p:nvSpPr>
          <p:spPr bwMode="auto">
            <a:xfrm>
              <a:off x="5628930" y="5651160"/>
              <a:ext cx="89768"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0</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834" name="Rectangle 95"/>
            <p:cNvSpPr>
              <a:spLocks noChangeArrowheads="1"/>
            </p:cNvSpPr>
            <p:nvPr/>
          </p:nvSpPr>
          <p:spPr bwMode="auto">
            <a:xfrm>
              <a:off x="6261284" y="5651160"/>
              <a:ext cx="179536"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10</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835" name="Rectangle 96"/>
            <p:cNvSpPr>
              <a:spLocks noChangeArrowheads="1"/>
            </p:cNvSpPr>
            <p:nvPr/>
          </p:nvSpPr>
          <p:spPr bwMode="auto">
            <a:xfrm>
              <a:off x="6930033" y="5651160"/>
              <a:ext cx="179536"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20</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836" name="Rectangle 97"/>
            <p:cNvSpPr>
              <a:spLocks noChangeArrowheads="1"/>
            </p:cNvSpPr>
            <p:nvPr/>
          </p:nvSpPr>
          <p:spPr bwMode="auto">
            <a:xfrm>
              <a:off x="7598782" y="5651160"/>
              <a:ext cx="179536"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30</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837" name="Rectangle 98"/>
            <p:cNvSpPr>
              <a:spLocks noChangeArrowheads="1"/>
            </p:cNvSpPr>
            <p:nvPr/>
          </p:nvSpPr>
          <p:spPr bwMode="auto">
            <a:xfrm>
              <a:off x="8266014" y="5651160"/>
              <a:ext cx="179536"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40</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838" name="Rectangle 99"/>
            <p:cNvSpPr>
              <a:spLocks noChangeArrowheads="1"/>
            </p:cNvSpPr>
            <p:nvPr/>
          </p:nvSpPr>
          <p:spPr bwMode="auto">
            <a:xfrm>
              <a:off x="8934764" y="5651160"/>
              <a:ext cx="179536"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50</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839" name="Rectangle 101"/>
            <p:cNvSpPr>
              <a:spLocks noChangeArrowheads="1"/>
            </p:cNvSpPr>
            <p:nvPr/>
          </p:nvSpPr>
          <p:spPr bwMode="auto">
            <a:xfrm>
              <a:off x="6701051" y="5857422"/>
              <a:ext cx="1854675"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err="1" smtClean="0">
                  <a:ln>
                    <a:noFill/>
                  </a:ln>
                  <a:solidFill>
                    <a:srgbClr val="000000"/>
                  </a:solidFill>
                  <a:effectLst/>
                  <a:latin typeface="Times New Roman" pitchFamily="18" charset="0"/>
                  <a:cs typeface="Arial" pitchFamily="34" charset="0"/>
                </a:rPr>
                <a:t>Mineralized</a:t>
              </a:r>
              <a:r>
                <a:rPr kumimoji="0" lang="fr-FR" sz="1400" b="1" i="0" u="none" strike="noStrike" cap="none" normalizeH="0" baseline="0" dirty="0" smtClean="0">
                  <a:ln>
                    <a:noFill/>
                  </a:ln>
                  <a:solidFill>
                    <a:srgbClr val="000000"/>
                  </a:solidFill>
                  <a:effectLst/>
                  <a:latin typeface="Times New Roman" pitchFamily="18" charset="0"/>
                  <a:cs typeface="Arial" pitchFamily="34" charset="0"/>
                </a:rPr>
                <a:t> </a:t>
              </a:r>
              <a:r>
                <a:rPr kumimoji="0" lang="fr-FR" sz="1400" b="1" i="0" u="none" strike="noStrike" cap="none" normalizeH="0" baseline="0" dirty="0" err="1" smtClean="0">
                  <a:ln>
                    <a:noFill/>
                  </a:ln>
                  <a:solidFill>
                    <a:srgbClr val="000000"/>
                  </a:solidFill>
                  <a:effectLst/>
                  <a:latin typeface="Times New Roman" pitchFamily="18" charset="0"/>
                  <a:cs typeface="Arial" pitchFamily="34" charset="0"/>
                </a:rPr>
                <a:t>carbon</a:t>
              </a:r>
              <a:r>
                <a:rPr kumimoji="0" lang="fr-FR" sz="1400" b="1" i="0" u="none" strike="noStrike" cap="none" normalizeH="0" baseline="0" dirty="0" smtClean="0">
                  <a:ln>
                    <a:noFill/>
                  </a:ln>
                  <a:solidFill>
                    <a:srgbClr val="000000"/>
                  </a:solidFill>
                  <a:effectLst/>
                  <a:latin typeface="Times New Roman" pitchFamily="18" charset="0"/>
                  <a:cs typeface="Arial" pitchFamily="34" charset="0"/>
                </a:rPr>
                <a:t> (%)</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840" name="Freeform 102"/>
            <p:cNvSpPr>
              <a:spLocks/>
            </p:cNvSpPr>
            <p:nvPr/>
          </p:nvSpPr>
          <p:spPr bwMode="auto">
            <a:xfrm>
              <a:off x="7786710" y="3368640"/>
              <a:ext cx="245663" cy="10228"/>
            </a:xfrm>
            <a:custGeom>
              <a:avLst/>
              <a:gdLst/>
              <a:ahLst/>
              <a:cxnLst>
                <a:cxn ang="0">
                  <a:pos x="8" y="0"/>
                </a:cxn>
                <a:cxn ang="0">
                  <a:pos x="424" y="0"/>
                </a:cxn>
                <a:cxn ang="0">
                  <a:pos x="432" y="8"/>
                </a:cxn>
                <a:cxn ang="0">
                  <a:pos x="424" y="16"/>
                </a:cxn>
                <a:cxn ang="0">
                  <a:pos x="8" y="16"/>
                </a:cxn>
                <a:cxn ang="0">
                  <a:pos x="0" y="8"/>
                </a:cxn>
                <a:cxn ang="0">
                  <a:pos x="8" y="0"/>
                </a:cxn>
              </a:cxnLst>
              <a:rect l="0" t="0" r="r" b="b"/>
              <a:pathLst>
                <a:path w="432" h="16">
                  <a:moveTo>
                    <a:pt x="8" y="0"/>
                  </a:moveTo>
                  <a:lnTo>
                    <a:pt x="424" y="0"/>
                  </a:lnTo>
                  <a:cubicBezTo>
                    <a:pt x="429" y="0"/>
                    <a:pt x="432" y="4"/>
                    <a:pt x="432" y="8"/>
                  </a:cubicBezTo>
                  <a:cubicBezTo>
                    <a:pt x="432" y="13"/>
                    <a:pt x="429" y="16"/>
                    <a:pt x="424" y="16"/>
                  </a:cubicBezTo>
                  <a:lnTo>
                    <a:pt x="8" y="16"/>
                  </a:lnTo>
                  <a:cubicBezTo>
                    <a:pt x="4" y="16"/>
                    <a:pt x="0" y="13"/>
                    <a:pt x="0" y="8"/>
                  </a:cubicBezTo>
                  <a:cubicBezTo>
                    <a:pt x="0" y="4"/>
                    <a:pt x="4" y="0"/>
                    <a:pt x="8" y="0"/>
                  </a:cubicBezTo>
                  <a:close/>
                </a:path>
              </a:pathLst>
            </a:cu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sz="1400"/>
            </a:p>
          </p:txBody>
        </p:sp>
        <p:sp>
          <p:nvSpPr>
            <p:cNvPr id="841" name="Freeform 103"/>
            <p:cNvSpPr>
              <a:spLocks noEditPoints="1"/>
            </p:cNvSpPr>
            <p:nvPr/>
          </p:nvSpPr>
          <p:spPr bwMode="auto">
            <a:xfrm>
              <a:off x="7864048" y="3322614"/>
              <a:ext cx="90986" cy="92050"/>
            </a:xfrm>
            <a:custGeom>
              <a:avLst/>
              <a:gdLst/>
              <a:ahLst/>
              <a:cxnLst>
                <a:cxn ang="0">
                  <a:pos x="60" y="54"/>
                </a:cxn>
                <a:cxn ang="0">
                  <a:pos x="0" y="0"/>
                </a:cxn>
                <a:cxn ang="0">
                  <a:pos x="60" y="54"/>
                </a:cxn>
                <a:cxn ang="0">
                  <a:pos x="30" y="0"/>
                </a:cxn>
                <a:cxn ang="0">
                  <a:pos x="30" y="54"/>
                </a:cxn>
                <a:cxn ang="0">
                  <a:pos x="30" y="0"/>
                </a:cxn>
                <a:cxn ang="0">
                  <a:pos x="0" y="54"/>
                </a:cxn>
                <a:cxn ang="0">
                  <a:pos x="60" y="0"/>
                </a:cxn>
                <a:cxn ang="0">
                  <a:pos x="0" y="54"/>
                </a:cxn>
              </a:cxnLst>
              <a:rect l="0" t="0" r="r" b="b"/>
              <a:pathLst>
                <a:path w="60" h="54">
                  <a:moveTo>
                    <a:pt x="60" y="54"/>
                  </a:moveTo>
                  <a:lnTo>
                    <a:pt x="0" y="0"/>
                  </a:lnTo>
                  <a:lnTo>
                    <a:pt x="60" y="54"/>
                  </a:lnTo>
                  <a:close/>
                  <a:moveTo>
                    <a:pt x="30" y="0"/>
                  </a:moveTo>
                  <a:lnTo>
                    <a:pt x="30" y="54"/>
                  </a:lnTo>
                  <a:lnTo>
                    <a:pt x="30" y="0"/>
                  </a:lnTo>
                  <a:close/>
                  <a:moveTo>
                    <a:pt x="0" y="54"/>
                  </a:moveTo>
                  <a:lnTo>
                    <a:pt x="60" y="0"/>
                  </a:lnTo>
                  <a:lnTo>
                    <a:pt x="0" y="54"/>
                  </a:lnTo>
                  <a:close/>
                </a:path>
              </a:pathLst>
            </a:custGeom>
            <a:solidFill>
              <a:srgbClr val="9BBB59"/>
            </a:solidFill>
            <a:ln w="9525">
              <a:noFill/>
              <a:round/>
              <a:headEnd/>
              <a:tailEnd/>
            </a:ln>
          </p:spPr>
          <p:txBody>
            <a:bodyPr vert="horz" wrap="square" lIns="91440" tIns="45720" rIns="91440" bIns="45720" numCol="1" anchor="t" anchorCtr="0" compatLnSpc="1">
              <a:prstTxWarp prst="textNoShape">
                <a:avLst/>
              </a:prstTxWarp>
            </a:bodyPr>
            <a:lstStyle/>
            <a:p>
              <a:endParaRPr lang="fr-FR" sz="1400"/>
            </a:p>
          </p:txBody>
        </p:sp>
        <p:sp>
          <p:nvSpPr>
            <p:cNvPr id="842" name="Freeform 104"/>
            <p:cNvSpPr>
              <a:spLocks noEditPoints="1"/>
            </p:cNvSpPr>
            <p:nvPr/>
          </p:nvSpPr>
          <p:spPr bwMode="auto">
            <a:xfrm>
              <a:off x="7861015" y="3319205"/>
              <a:ext cx="97052" cy="98869"/>
            </a:xfrm>
            <a:custGeom>
              <a:avLst/>
              <a:gdLst/>
              <a:ahLst/>
              <a:cxnLst>
                <a:cxn ang="0">
                  <a:pos x="60" y="58"/>
                </a:cxn>
                <a:cxn ang="0">
                  <a:pos x="0" y="4"/>
                </a:cxn>
                <a:cxn ang="0">
                  <a:pos x="4" y="0"/>
                </a:cxn>
                <a:cxn ang="0">
                  <a:pos x="64" y="54"/>
                </a:cxn>
                <a:cxn ang="0">
                  <a:pos x="60" y="58"/>
                </a:cxn>
                <a:cxn ang="0">
                  <a:pos x="35" y="2"/>
                </a:cxn>
                <a:cxn ang="0">
                  <a:pos x="35" y="56"/>
                </a:cxn>
                <a:cxn ang="0">
                  <a:pos x="29" y="56"/>
                </a:cxn>
                <a:cxn ang="0">
                  <a:pos x="29" y="2"/>
                </a:cxn>
                <a:cxn ang="0">
                  <a:pos x="35" y="2"/>
                </a:cxn>
                <a:cxn ang="0">
                  <a:pos x="0" y="54"/>
                </a:cxn>
                <a:cxn ang="0">
                  <a:pos x="60" y="0"/>
                </a:cxn>
                <a:cxn ang="0">
                  <a:pos x="64" y="4"/>
                </a:cxn>
                <a:cxn ang="0">
                  <a:pos x="4" y="58"/>
                </a:cxn>
                <a:cxn ang="0">
                  <a:pos x="0" y="54"/>
                </a:cxn>
              </a:cxnLst>
              <a:rect l="0" t="0" r="r" b="b"/>
              <a:pathLst>
                <a:path w="64" h="58">
                  <a:moveTo>
                    <a:pt x="60" y="58"/>
                  </a:moveTo>
                  <a:lnTo>
                    <a:pt x="0" y="4"/>
                  </a:lnTo>
                  <a:lnTo>
                    <a:pt x="4" y="0"/>
                  </a:lnTo>
                  <a:lnTo>
                    <a:pt x="64" y="54"/>
                  </a:lnTo>
                  <a:lnTo>
                    <a:pt x="60" y="58"/>
                  </a:lnTo>
                  <a:close/>
                  <a:moveTo>
                    <a:pt x="35" y="2"/>
                  </a:moveTo>
                  <a:lnTo>
                    <a:pt x="35" y="56"/>
                  </a:lnTo>
                  <a:lnTo>
                    <a:pt x="29" y="56"/>
                  </a:lnTo>
                  <a:lnTo>
                    <a:pt x="29" y="2"/>
                  </a:lnTo>
                  <a:lnTo>
                    <a:pt x="35" y="2"/>
                  </a:lnTo>
                  <a:close/>
                  <a:moveTo>
                    <a:pt x="0" y="54"/>
                  </a:moveTo>
                  <a:lnTo>
                    <a:pt x="60" y="0"/>
                  </a:lnTo>
                  <a:lnTo>
                    <a:pt x="64" y="4"/>
                  </a:lnTo>
                  <a:lnTo>
                    <a:pt x="4" y="58"/>
                  </a:lnTo>
                  <a:lnTo>
                    <a:pt x="0" y="54"/>
                  </a:lnTo>
                  <a:close/>
                </a:path>
              </a:pathLst>
            </a:cu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sz="1400"/>
            </a:p>
          </p:txBody>
        </p:sp>
        <p:sp>
          <p:nvSpPr>
            <p:cNvPr id="843" name="Rectangle 105"/>
            <p:cNvSpPr>
              <a:spLocks noChangeArrowheads="1"/>
            </p:cNvSpPr>
            <p:nvPr/>
          </p:nvSpPr>
          <p:spPr bwMode="auto">
            <a:xfrm>
              <a:off x="8055119" y="3279999"/>
              <a:ext cx="920124"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err="1" smtClean="0">
                  <a:ln>
                    <a:noFill/>
                  </a:ln>
                  <a:solidFill>
                    <a:srgbClr val="000000"/>
                  </a:solidFill>
                  <a:effectLst/>
                  <a:latin typeface="Times New Roman" pitchFamily="18" charset="0"/>
                  <a:cs typeface="Arial" pitchFamily="34" charset="0"/>
                </a:rPr>
                <a:t>Soil</a:t>
              </a:r>
              <a:r>
                <a:rPr kumimoji="0" lang="fr-FR" sz="1400" b="1" i="0" u="none" strike="noStrike" cap="none" normalizeH="0" baseline="0" dirty="0" smtClean="0">
                  <a:ln>
                    <a:noFill/>
                  </a:ln>
                  <a:solidFill>
                    <a:srgbClr val="000000"/>
                  </a:solidFill>
                  <a:effectLst/>
                  <a:latin typeface="Times New Roman" pitchFamily="18" charset="0"/>
                  <a:cs typeface="Arial" pitchFamily="34" charset="0"/>
                </a:rPr>
                <a:t> (</a:t>
              </a:r>
              <a:r>
                <a:rPr kumimoji="0" lang="fr-FR" sz="1400" b="1" i="0" u="none" strike="noStrike" cap="none" normalizeH="0" baseline="0" dirty="0" err="1" smtClean="0">
                  <a:ln>
                    <a:noFill/>
                  </a:ln>
                  <a:solidFill>
                    <a:srgbClr val="000000"/>
                  </a:solidFill>
                  <a:effectLst/>
                  <a:latin typeface="Times New Roman" pitchFamily="18" charset="0"/>
                  <a:cs typeface="Arial" pitchFamily="34" charset="0"/>
                </a:rPr>
                <a:t>contol</a:t>
              </a:r>
              <a:r>
                <a:rPr kumimoji="0" lang="fr-FR" sz="1400" b="1" i="0" u="none" strike="noStrike" cap="none" normalizeH="0" baseline="0" dirty="0" smtClean="0">
                  <a:ln>
                    <a:noFill/>
                  </a:ln>
                  <a:solidFill>
                    <a:srgbClr val="000000"/>
                  </a:solidFill>
                  <a:effectLst/>
                  <a:latin typeface="Times New Roman" pitchFamily="18" charset="0"/>
                  <a:cs typeface="Arial" pitchFamily="34" charset="0"/>
                </a:rPr>
                <a:t>)</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844" name="Freeform 106"/>
            <p:cNvSpPr>
              <a:spLocks/>
            </p:cNvSpPr>
            <p:nvPr/>
          </p:nvSpPr>
          <p:spPr bwMode="auto">
            <a:xfrm>
              <a:off x="7786710" y="2870890"/>
              <a:ext cx="245663" cy="10228"/>
            </a:xfrm>
            <a:custGeom>
              <a:avLst/>
              <a:gdLst/>
              <a:ahLst/>
              <a:cxnLst>
                <a:cxn ang="0">
                  <a:pos x="8" y="0"/>
                </a:cxn>
                <a:cxn ang="0">
                  <a:pos x="424" y="0"/>
                </a:cxn>
                <a:cxn ang="0">
                  <a:pos x="432" y="8"/>
                </a:cxn>
                <a:cxn ang="0">
                  <a:pos x="424" y="16"/>
                </a:cxn>
                <a:cxn ang="0">
                  <a:pos x="8" y="16"/>
                </a:cxn>
                <a:cxn ang="0">
                  <a:pos x="0" y="8"/>
                </a:cxn>
                <a:cxn ang="0">
                  <a:pos x="8" y="0"/>
                </a:cxn>
              </a:cxnLst>
              <a:rect l="0" t="0" r="r" b="b"/>
              <a:pathLst>
                <a:path w="432" h="16">
                  <a:moveTo>
                    <a:pt x="8" y="0"/>
                  </a:moveTo>
                  <a:lnTo>
                    <a:pt x="424" y="0"/>
                  </a:lnTo>
                  <a:cubicBezTo>
                    <a:pt x="429" y="0"/>
                    <a:pt x="432" y="4"/>
                    <a:pt x="432" y="8"/>
                  </a:cubicBezTo>
                  <a:cubicBezTo>
                    <a:pt x="432" y="13"/>
                    <a:pt x="429" y="16"/>
                    <a:pt x="424" y="16"/>
                  </a:cubicBezTo>
                  <a:lnTo>
                    <a:pt x="8" y="16"/>
                  </a:lnTo>
                  <a:cubicBezTo>
                    <a:pt x="4" y="16"/>
                    <a:pt x="0" y="13"/>
                    <a:pt x="0" y="8"/>
                  </a:cubicBezTo>
                  <a:cubicBezTo>
                    <a:pt x="0" y="4"/>
                    <a:pt x="4" y="0"/>
                    <a:pt x="8" y="0"/>
                  </a:cubicBezTo>
                  <a:close/>
                </a:path>
              </a:pathLst>
            </a:custGeom>
            <a:solidFill>
              <a:srgbClr val="7030A0"/>
            </a:solidFill>
            <a:ln w="6" cap="flat">
              <a:solidFill>
                <a:srgbClr val="7030A0"/>
              </a:solidFill>
              <a:prstDash val="solid"/>
              <a:bevel/>
              <a:headEnd/>
              <a:tailEnd/>
            </a:ln>
          </p:spPr>
          <p:txBody>
            <a:bodyPr vert="horz" wrap="square" lIns="91440" tIns="45720" rIns="91440" bIns="45720" numCol="1" anchor="t" anchorCtr="0" compatLnSpc="1">
              <a:prstTxWarp prst="textNoShape">
                <a:avLst/>
              </a:prstTxWarp>
            </a:bodyPr>
            <a:lstStyle/>
            <a:p>
              <a:endParaRPr lang="fr-FR" sz="1400"/>
            </a:p>
          </p:txBody>
        </p:sp>
        <p:sp>
          <p:nvSpPr>
            <p:cNvPr id="845" name="Freeform 107"/>
            <p:cNvSpPr>
              <a:spLocks/>
            </p:cNvSpPr>
            <p:nvPr/>
          </p:nvSpPr>
          <p:spPr bwMode="auto">
            <a:xfrm>
              <a:off x="7864048" y="2824864"/>
              <a:ext cx="90986" cy="102278"/>
            </a:xfrm>
            <a:custGeom>
              <a:avLst/>
              <a:gdLst/>
              <a:ahLst/>
              <a:cxnLst>
                <a:cxn ang="0">
                  <a:pos x="30" y="0"/>
                </a:cxn>
                <a:cxn ang="0">
                  <a:pos x="60" y="60"/>
                </a:cxn>
                <a:cxn ang="0">
                  <a:pos x="0" y="60"/>
                </a:cxn>
                <a:cxn ang="0">
                  <a:pos x="30" y="0"/>
                </a:cxn>
              </a:cxnLst>
              <a:rect l="0" t="0" r="r" b="b"/>
              <a:pathLst>
                <a:path w="60" h="60">
                  <a:moveTo>
                    <a:pt x="30" y="0"/>
                  </a:moveTo>
                  <a:lnTo>
                    <a:pt x="60" y="60"/>
                  </a:lnTo>
                  <a:lnTo>
                    <a:pt x="0" y="60"/>
                  </a:lnTo>
                  <a:lnTo>
                    <a:pt x="30" y="0"/>
                  </a:lnTo>
                  <a:close/>
                </a:path>
              </a:pathLst>
            </a:custGeom>
            <a:solidFill>
              <a:srgbClr val="7030A0"/>
            </a:solidFill>
            <a:ln w="9525">
              <a:noFill/>
              <a:round/>
              <a:headEnd/>
              <a:tailEnd/>
            </a:ln>
          </p:spPr>
          <p:txBody>
            <a:bodyPr vert="horz" wrap="square" lIns="91440" tIns="45720" rIns="91440" bIns="45720" numCol="1" anchor="t" anchorCtr="0" compatLnSpc="1">
              <a:prstTxWarp prst="textNoShape">
                <a:avLst/>
              </a:prstTxWarp>
            </a:bodyPr>
            <a:lstStyle/>
            <a:p>
              <a:endParaRPr lang="fr-FR" sz="1400"/>
            </a:p>
          </p:txBody>
        </p:sp>
        <p:sp>
          <p:nvSpPr>
            <p:cNvPr id="846" name="Freeform 108"/>
            <p:cNvSpPr>
              <a:spLocks noEditPoints="1"/>
            </p:cNvSpPr>
            <p:nvPr/>
          </p:nvSpPr>
          <p:spPr bwMode="auto">
            <a:xfrm>
              <a:off x="7859499" y="2819751"/>
              <a:ext cx="100085" cy="112506"/>
            </a:xfrm>
            <a:custGeom>
              <a:avLst/>
              <a:gdLst/>
              <a:ahLst/>
              <a:cxnLst>
                <a:cxn ang="0">
                  <a:pos x="81" y="5"/>
                </a:cxn>
                <a:cxn ang="0">
                  <a:pos x="88" y="0"/>
                </a:cxn>
                <a:cxn ang="0">
                  <a:pos x="96" y="5"/>
                </a:cxn>
                <a:cxn ang="0">
                  <a:pos x="176" y="165"/>
                </a:cxn>
                <a:cxn ang="0">
                  <a:pos x="175" y="173"/>
                </a:cxn>
                <a:cxn ang="0">
                  <a:pos x="168" y="176"/>
                </a:cxn>
                <a:cxn ang="0">
                  <a:pos x="8" y="176"/>
                </a:cxn>
                <a:cxn ang="0">
                  <a:pos x="2" y="173"/>
                </a:cxn>
                <a:cxn ang="0">
                  <a:pos x="1" y="165"/>
                </a:cxn>
                <a:cxn ang="0">
                  <a:pos x="81" y="5"/>
                </a:cxn>
                <a:cxn ang="0">
                  <a:pos x="16" y="172"/>
                </a:cxn>
                <a:cxn ang="0">
                  <a:pos x="8" y="160"/>
                </a:cxn>
                <a:cxn ang="0">
                  <a:pos x="168" y="160"/>
                </a:cxn>
                <a:cxn ang="0">
                  <a:pos x="161" y="172"/>
                </a:cxn>
                <a:cxn ang="0">
                  <a:pos x="81" y="12"/>
                </a:cxn>
                <a:cxn ang="0">
                  <a:pos x="96" y="12"/>
                </a:cxn>
                <a:cxn ang="0">
                  <a:pos x="16" y="172"/>
                </a:cxn>
              </a:cxnLst>
              <a:rect l="0" t="0" r="r" b="b"/>
              <a:pathLst>
                <a:path w="177" h="176">
                  <a:moveTo>
                    <a:pt x="81" y="5"/>
                  </a:moveTo>
                  <a:cubicBezTo>
                    <a:pt x="83" y="2"/>
                    <a:pt x="85" y="0"/>
                    <a:pt x="88" y="0"/>
                  </a:cubicBezTo>
                  <a:cubicBezTo>
                    <a:pt x="91" y="0"/>
                    <a:pt x="94" y="2"/>
                    <a:pt x="96" y="5"/>
                  </a:cubicBezTo>
                  <a:lnTo>
                    <a:pt x="176" y="165"/>
                  </a:lnTo>
                  <a:cubicBezTo>
                    <a:pt x="177" y="167"/>
                    <a:pt x="177" y="170"/>
                    <a:pt x="175" y="173"/>
                  </a:cubicBezTo>
                  <a:cubicBezTo>
                    <a:pt x="174" y="175"/>
                    <a:pt x="171" y="176"/>
                    <a:pt x="168" y="176"/>
                  </a:cubicBezTo>
                  <a:lnTo>
                    <a:pt x="8" y="176"/>
                  </a:lnTo>
                  <a:cubicBezTo>
                    <a:pt x="6" y="176"/>
                    <a:pt x="3" y="175"/>
                    <a:pt x="2" y="173"/>
                  </a:cubicBezTo>
                  <a:cubicBezTo>
                    <a:pt x="0" y="170"/>
                    <a:pt x="0" y="167"/>
                    <a:pt x="1" y="165"/>
                  </a:cubicBezTo>
                  <a:lnTo>
                    <a:pt x="81" y="5"/>
                  </a:lnTo>
                  <a:close/>
                  <a:moveTo>
                    <a:pt x="16" y="172"/>
                  </a:moveTo>
                  <a:lnTo>
                    <a:pt x="8" y="160"/>
                  </a:lnTo>
                  <a:lnTo>
                    <a:pt x="168" y="160"/>
                  </a:lnTo>
                  <a:lnTo>
                    <a:pt x="161" y="172"/>
                  </a:lnTo>
                  <a:lnTo>
                    <a:pt x="81" y="12"/>
                  </a:lnTo>
                  <a:lnTo>
                    <a:pt x="96" y="12"/>
                  </a:lnTo>
                  <a:lnTo>
                    <a:pt x="16" y="172"/>
                  </a:lnTo>
                  <a:close/>
                </a:path>
              </a:pathLst>
            </a:custGeom>
            <a:solidFill>
              <a:srgbClr val="7030A0"/>
            </a:solidFill>
            <a:ln w="6" cap="flat">
              <a:solidFill>
                <a:srgbClr val="7030A0"/>
              </a:solidFill>
              <a:prstDash val="solid"/>
              <a:bevel/>
              <a:headEnd/>
              <a:tailEnd/>
            </a:ln>
          </p:spPr>
          <p:txBody>
            <a:bodyPr vert="horz" wrap="square" lIns="91440" tIns="45720" rIns="91440" bIns="45720" numCol="1" anchor="t" anchorCtr="0" compatLnSpc="1">
              <a:prstTxWarp prst="textNoShape">
                <a:avLst/>
              </a:prstTxWarp>
            </a:bodyPr>
            <a:lstStyle/>
            <a:p>
              <a:endParaRPr lang="fr-FR" sz="1400"/>
            </a:p>
          </p:txBody>
        </p:sp>
        <p:sp>
          <p:nvSpPr>
            <p:cNvPr id="847" name="Rectangle 109"/>
            <p:cNvSpPr>
              <a:spLocks noChangeArrowheads="1"/>
            </p:cNvSpPr>
            <p:nvPr/>
          </p:nvSpPr>
          <p:spPr bwMode="auto">
            <a:xfrm>
              <a:off x="8055119" y="2785658"/>
              <a:ext cx="730969"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err="1" smtClean="0">
                  <a:ln>
                    <a:noFill/>
                  </a:ln>
                  <a:solidFill>
                    <a:srgbClr val="7030A0"/>
                  </a:solidFill>
                  <a:effectLst/>
                  <a:latin typeface="Times New Roman" pitchFamily="18" charset="0"/>
                  <a:cs typeface="Arial" pitchFamily="34" charset="0"/>
                </a:rPr>
                <a:t>Soil</a:t>
              </a:r>
              <a:r>
                <a:rPr kumimoji="0" lang="fr-FR" sz="1400" b="1" i="0" u="none" strike="noStrike" cap="none" normalizeH="0" baseline="0" dirty="0" smtClean="0">
                  <a:ln>
                    <a:noFill/>
                  </a:ln>
                  <a:solidFill>
                    <a:srgbClr val="7030A0"/>
                  </a:solidFill>
                  <a:effectLst/>
                  <a:latin typeface="Times New Roman" pitchFamily="18" charset="0"/>
                  <a:cs typeface="Arial" pitchFamily="34" charset="0"/>
                </a:rPr>
                <a:t> (</a:t>
              </a:r>
              <a:r>
                <a:rPr kumimoji="0" lang="fr-FR" sz="1400" b="1" i="0" u="none" strike="noStrike" cap="none" normalizeH="0" baseline="0" dirty="0" err="1" smtClean="0">
                  <a:ln>
                    <a:noFill/>
                  </a:ln>
                  <a:solidFill>
                    <a:srgbClr val="7030A0"/>
                  </a:solidFill>
                  <a:effectLst/>
                  <a:latin typeface="Times New Roman" pitchFamily="18" charset="0"/>
                  <a:cs typeface="Arial" pitchFamily="34" charset="0"/>
                </a:rPr>
                <a:t>leaf</a:t>
              </a:r>
              <a:r>
                <a:rPr kumimoji="0" lang="fr-FR" sz="1400" b="1" i="0" u="none" strike="noStrike" cap="none" normalizeH="0" baseline="0" dirty="0" smtClean="0">
                  <a:ln>
                    <a:noFill/>
                  </a:ln>
                  <a:solidFill>
                    <a:srgbClr val="7030A0"/>
                  </a:solidFill>
                  <a:effectLst/>
                  <a:latin typeface="Times New Roman" pitchFamily="18" charset="0"/>
                  <a:cs typeface="Arial" pitchFamily="34" charset="0"/>
                </a:rPr>
                <a:t>)</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848" name="Freeform 110"/>
            <p:cNvSpPr>
              <a:spLocks/>
            </p:cNvSpPr>
            <p:nvPr/>
          </p:nvSpPr>
          <p:spPr bwMode="auto">
            <a:xfrm>
              <a:off x="7786710" y="3136813"/>
              <a:ext cx="245663" cy="10228"/>
            </a:xfrm>
            <a:custGeom>
              <a:avLst/>
              <a:gdLst/>
              <a:ahLst/>
              <a:cxnLst>
                <a:cxn ang="0">
                  <a:pos x="8" y="0"/>
                </a:cxn>
                <a:cxn ang="0">
                  <a:pos x="424" y="0"/>
                </a:cxn>
                <a:cxn ang="0">
                  <a:pos x="432" y="8"/>
                </a:cxn>
                <a:cxn ang="0">
                  <a:pos x="424" y="16"/>
                </a:cxn>
                <a:cxn ang="0">
                  <a:pos x="8" y="16"/>
                </a:cxn>
                <a:cxn ang="0">
                  <a:pos x="0" y="8"/>
                </a:cxn>
                <a:cxn ang="0">
                  <a:pos x="8" y="0"/>
                </a:cxn>
              </a:cxnLst>
              <a:rect l="0" t="0" r="r" b="b"/>
              <a:pathLst>
                <a:path w="432" h="16">
                  <a:moveTo>
                    <a:pt x="8" y="0"/>
                  </a:moveTo>
                  <a:lnTo>
                    <a:pt x="424" y="0"/>
                  </a:lnTo>
                  <a:cubicBezTo>
                    <a:pt x="429" y="0"/>
                    <a:pt x="432" y="4"/>
                    <a:pt x="432" y="8"/>
                  </a:cubicBezTo>
                  <a:cubicBezTo>
                    <a:pt x="432" y="13"/>
                    <a:pt x="429" y="16"/>
                    <a:pt x="424" y="16"/>
                  </a:cubicBezTo>
                  <a:lnTo>
                    <a:pt x="8" y="16"/>
                  </a:lnTo>
                  <a:cubicBezTo>
                    <a:pt x="4" y="16"/>
                    <a:pt x="0" y="13"/>
                    <a:pt x="0" y="8"/>
                  </a:cubicBezTo>
                  <a:cubicBezTo>
                    <a:pt x="0" y="4"/>
                    <a:pt x="4" y="0"/>
                    <a:pt x="8" y="0"/>
                  </a:cubicBezTo>
                  <a:close/>
                </a:path>
              </a:pathLst>
            </a:custGeom>
            <a:solidFill>
              <a:srgbClr val="F79646"/>
            </a:solidFill>
            <a:ln w="6" cap="flat">
              <a:solidFill>
                <a:srgbClr val="F79646"/>
              </a:solidFill>
              <a:prstDash val="solid"/>
              <a:bevel/>
              <a:headEnd/>
              <a:tailEnd/>
            </a:ln>
          </p:spPr>
          <p:txBody>
            <a:bodyPr vert="horz" wrap="square" lIns="91440" tIns="45720" rIns="91440" bIns="45720" numCol="1" anchor="t" anchorCtr="0" compatLnSpc="1">
              <a:prstTxWarp prst="textNoShape">
                <a:avLst/>
              </a:prstTxWarp>
            </a:bodyPr>
            <a:lstStyle/>
            <a:p>
              <a:endParaRPr lang="fr-FR" sz="1400"/>
            </a:p>
          </p:txBody>
        </p:sp>
        <p:sp>
          <p:nvSpPr>
            <p:cNvPr id="849" name="Freeform 111"/>
            <p:cNvSpPr>
              <a:spLocks/>
            </p:cNvSpPr>
            <p:nvPr/>
          </p:nvSpPr>
          <p:spPr bwMode="auto">
            <a:xfrm>
              <a:off x="7864048" y="3101015"/>
              <a:ext cx="90986" cy="92050"/>
            </a:xfrm>
            <a:custGeom>
              <a:avLst/>
              <a:gdLst/>
              <a:ahLst/>
              <a:cxnLst>
                <a:cxn ang="0">
                  <a:pos x="30" y="54"/>
                </a:cxn>
                <a:cxn ang="0">
                  <a:pos x="0" y="27"/>
                </a:cxn>
                <a:cxn ang="0">
                  <a:pos x="30" y="0"/>
                </a:cxn>
                <a:cxn ang="0">
                  <a:pos x="60" y="27"/>
                </a:cxn>
                <a:cxn ang="0">
                  <a:pos x="30" y="54"/>
                </a:cxn>
              </a:cxnLst>
              <a:rect l="0" t="0" r="r" b="b"/>
              <a:pathLst>
                <a:path w="60" h="54">
                  <a:moveTo>
                    <a:pt x="30" y="54"/>
                  </a:moveTo>
                  <a:lnTo>
                    <a:pt x="0" y="27"/>
                  </a:lnTo>
                  <a:lnTo>
                    <a:pt x="30" y="0"/>
                  </a:lnTo>
                  <a:lnTo>
                    <a:pt x="60" y="27"/>
                  </a:lnTo>
                  <a:lnTo>
                    <a:pt x="30" y="54"/>
                  </a:lnTo>
                  <a:close/>
                </a:path>
              </a:pathLst>
            </a:custGeom>
            <a:solidFill>
              <a:srgbClr val="F79646"/>
            </a:solidFill>
            <a:ln w="9525">
              <a:noFill/>
              <a:round/>
              <a:headEnd/>
              <a:tailEnd/>
            </a:ln>
          </p:spPr>
          <p:txBody>
            <a:bodyPr vert="horz" wrap="square" lIns="91440" tIns="45720" rIns="91440" bIns="45720" numCol="1" anchor="t" anchorCtr="0" compatLnSpc="1">
              <a:prstTxWarp prst="textNoShape">
                <a:avLst/>
              </a:prstTxWarp>
            </a:bodyPr>
            <a:lstStyle/>
            <a:p>
              <a:endParaRPr lang="fr-FR" sz="1400"/>
            </a:p>
          </p:txBody>
        </p:sp>
        <p:sp>
          <p:nvSpPr>
            <p:cNvPr id="850" name="Freeform 112"/>
            <p:cNvSpPr>
              <a:spLocks noEditPoints="1"/>
            </p:cNvSpPr>
            <p:nvPr/>
          </p:nvSpPr>
          <p:spPr bwMode="auto">
            <a:xfrm>
              <a:off x="7859499" y="3095902"/>
              <a:ext cx="100085" cy="102278"/>
            </a:xfrm>
            <a:custGeom>
              <a:avLst/>
              <a:gdLst/>
              <a:ahLst/>
              <a:cxnLst>
                <a:cxn ang="0">
                  <a:pos x="94" y="158"/>
                </a:cxn>
                <a:cxn ang="0">
                  <a:pos x="83" y="158"/>
                </a:cxn>
                <a:cxn ang="0">
                  <a:pos x="3" y="86"/>
                </a:cxn>
                <a:cxn ang="0">
                  <a:pos x="0" y="80"/>
                </a:cxn>
                <a:cxn ang="0">
                  <a:pos x="3" y="75"/>
                </a:cxn>
                <a:cxn ang="0">
                  <a:pos x="83" y="3"/>
                </a:cxn>
                <a:cxn ang="0">
                  <a:pos x="94" y="3"/>
                </a:cxn>
                <a:cxn ang="0">
                  <a:pos x="174" y="75"/>
                </a:cxn>
                <a:cxn ang="0">
                  <a:pos x="176" y="80"/>
                </a:cxn>
                <a:cxn ang="0">
                  <a:pos x="174" y="86"/>
                </a:cxn>
                <a:cxn ang="0">
                  <a:pos x="94" y="158"/>
                </a:cxn>
                <a:cxn ang="0">
                  <a:pos x="163" y="75"/>
                </a:cxn>
                <a:cxn ang="0">
                  <a:pos x="163" y="86"/>
                </a:cxn>
                <a:cxn ang="0">
                  <a:pos x="83" y="14"/>
                </a:cxn>
                <a:cxn ang="0">
                  <a:pos x="94" y="14"/>
                </a:cxn>
                <a:cxn ang="0">
                  <a:pos x="14" y="86"/>
                </a:cxn>
                <a:cxn ang="0">
                  <a:pos x="14" y="75"/>
                </a:cxn>
                <a:cxn ang="0">
                  <a:pos x="94" y="147"/>
                </a:cxn>
                <a:cxn ang="0">
                  <a:pos x="83" y="147"/>
                </a:cxn>
                <a:cxn ang="0">
                  <a:pos x="163" y="75"/>
                </a:cxn>
              </a:cxnLst>
              <a:rect l="0" t="0" r="r" b="b"/>
              <a:pathLst>
                <a:path w="176" h="161">
                  <a:moveTo>
                    <a:pt x="94" y="158"/>
                  </a:moveTo>
                  <a:cubicBezTo>
                    <a:pt x="91" y="161"/>
                    <a:pt x="86" y="161"/>
                    <a:pt x="83" y="158"/>
                  </a:cubicBezTo>
                  <a:lnTo>
                    <a:pt x="3" y="86"/>
                  </a:lnTo>
                  <a:cubicBezTo>
                    <a:pt x="1" y="85"/>
                    <a:pt x="0" y="83"/>
                    <a:pt x="0" y="80"/>
                  </a:cubicBezTo>
                  <a:cubicBezTo>
                    <a:pt x="0" y="78"/>
                    <a:pt x="1" y="76"/>
                    <a:pt x="3" y="75"/>
                  </a:cubicBezTo>
                  <a:lnTo>
                    <a:pt x="83" y="3"/>
                  </a:lnTo>
                  <a:cubicBezTo>
                    <a:pt x="86" y="0"/>
                    <a:pt x="91" y="0"/>
                    <a:pt x="94" y="3"/>
                  </a:cubicBezTo>
                  <a:lnTo>
                    <a:pt x="174" y="75"/>
                  </a:lnTo>
                  <a:cubicBezTo>
                    <a:pt x="176" y="76"/>
                    <a:pt x="176" y="78"/>
                    <a:pt x="176" y="80"/>
                  </a:cubicBezTo>
                  <a:cubicBezTo>
                    <a:pt x="176" y="83"/>
                    <a:pt x="176" y="85"/>
                    <a:pt x="174" y="86"/>
                  </a:cubicBezTo>
                  <a:lnTo>
                    <a:pt x="94" y="158"/>
                  </a:lnTo>
                  <a:close/>
                  <a:moveTo>
                    <a:pt x="163" y="75"/>
                  </a:moveTo>
                  <a:lnTo>
                    <a:pt x="163" y="86"/>
                  </a:lnTo>
                  <a:lnTo>
                    <a:pt x="83" y="14"/>
                  </a:lnTo>
                  <a:lnTo>
                    <a:pt x="94" y="14"/>
                  </a:lnTo>
                  <a:lnTo>
                    <a:pt x="14" y="86"/>
                  </a:lnTo>
                  <a:lnTo>
                    <a:pt x="14" y="75"/>
                  </a:lnTo>
                  <a:lnTo>
                    <a:pt x="94" y="147"/>
                  </a:lnTo>
                  <a:lnTo>
                    <a:pt x="83" y="147"/>
                  </a:lnTo>
                  <a:lnTo>
                    <a:pt x="163" y="75"/>
                  </a:lnTo>
                  <a:close/>
                </a:path>
              </a:pathLst>
            </a:custGeom>
            <a:solidFill>
              <a:srgbClr val="F79646"/>
            </a:solidFill>
            <a:ln w="6" cap="flat">
              <a:solidFill>
                <a:srgbClr val="F79646"/>
              </a:solidFill>
              <a:prstDash val="solid"/>
              <a:bevel/>
              <a:headEnd/>
              <a:tailEnd/>
            </a:ln>
          </p:spPr>
          <p:txBody>
            <a:bodyPr vert="horz" wrap="square" lIns="91440" tIns="45720" rIns="91440" bIns="45720" numCol="1" anchor="t" anchorCtr="0" compatLnSpc="1">
              <a:prstTxWarp prst="textNoShape">
                <a:avLst/>
              </a:prstTxWarp>
            </a:bodyPr>
            <a:lstStyle/>
            <a:p>
              <a:endParaRPr lang="fr-FR" sz="1400"/>
            </a:p>
          </p:txBody>
        </p:sp>
        <p:sp>
          <p:nvSpPr>
            <p:cNvPr id="851" name="Rectangle 113"/>
            <p:cNvSpPr>
              <a:spLocks noChangeArrowheads="1"/>
            </p:cNvSpPr>
            <p:nvPr/>
          </p:nvSpPr>
          <p:spPr bwMode="auto">
            <a:xfrm>
              <a:off x="8055119" y="3054990"/>
              <a:ext cx="767774"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F79646"/>
                  </a:solidFill>
                  <a:effectLst/>
                  <a:latin typeface="Times New Roman" pitchFamily="18" charset="0"/>
                  <a:cs typeface="Arial" pitchFamily="34" charset="0"/>
                </a:rPr>
                <a:t>Soil (root)</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grpSp>
      <p:sp>
        <p:nvSpPr>
          <p:cNvPr id="68" name="Rectangle à coins arrondis 67"/>
          <p:cNvSpPr/>
          <p:nvPr/>
        </p:nvSpPr>
        <p:spPr bwMode="auto">
          <a:xfrm>
            <a:off x="71406" y="357166"/>
            <a:ext cx="4143404" cy="357190"/>
          </a:xfrm>
          <a:prstGeom prst="round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2700000" scaled="1"/>
            <a:tileRect/>
          </a:gradFill>
          <a:ln w="50800">
            <a:solidFill>
              <a:schemeClr val="accent2">
                <a:lumMod val="60000"/>
                <a:lumOff val="40000"/>
              </a:schemeClr>
            </a:solidFill>
            <a:round/>
            <a:headEnd/>
            <a:tailEnd/>
          </a:ln>
          <a:effectLst>
            <a:glow rad="228600">
              <a:schemeClr val="accent2">
                <a:satMod val="175000"/>
                <a:alpha val="40000"/>
              </a:schemeClr>
            </a:glow>
          </a:effectLst>
          <a:scene3d>
            <a:camera prst="orthographicFront"/>
            <a:lightRig rig="threePt" dir="t"/>
          </a:scene3d>
          <a:sp3d>
            <a:bevelT w="114300" prst="artDeco"/>
          </a:sp3d>
        </p:spPr>
        <p:txBody>
          <a:bodyPr rtlCol="0" anchor="ctr"/>
          <a:lstStyle/>
          <a:p>
            <a:r>
              <a:rPr lang="fr-FR" b="1" dirty="0" smtClean="0">
                <a:latin typeface="Times New Roman" pitchFamily="18" charset="0"/>
                <a:cs typeface="Times New Roman" pitchFamily="18" charset="0"/>
              </a:rPr>
              <a:t>Laccase </a:t>
            </a:r>
            <a:r>
              <a:rPr lang="fr-FR" b="1" dirty="0" err="1" smtClean="0">
                <a:latin typeface="Times New Roman" pitchFamily="18" charset="0"/>
                <a:cs typeface="Times New Roman" pitchFamily="18" charset="0"/>
              </a:rPr>
              <a:t>activity</a:t>
            </a:r>
            <a:r>
              <a:rPr lang="fr-FR" b="1" dirty="0" smtClean="0">
                <a:latin typeface="Times New Roman" pitchFamily="18" charset="0"/>
                <a:cs typeface="Times New Roman" pitchFamily="18" charset="0"/>
              </a:rPr>
              <a:t>-</a:t>
            </a:r>
            <a:r>
              <a:rPr lang="fr-FR" b="1" dirty="0" err="1" smtClean="0">
                <a:latin typeface="Times New Roman" pitchFamily="18" charset="0"/>
                <a:cs typeface="Times New Roman" pitchFamily="18" charset="0"/>
              </a:rPr>
              <a:t>Lignin</a:t>
            </a:r>
            <a:r>
              <a:rPr lang="fr-FR" b="1" dirty="0" smtClean="0">
                <a:latin typeface="Times New Roman" pitchFamily="18" charset="0"/>
                <a:cs typeface="Times New Roman" pitchFamily="18" charset="0"/>
              </a:rPr>
              <a:t> </a:t>
            </a:r>
            <a:r>
              <a:rPr lang="fr-FR" b="1" dirty="0" err="1" smtClean="0">
                <a:latin typeface="Times New Roman" pitchFamily="18" charset="0"/>
                <a:cs typeface="Times New Roman" pitchFamily="18" charset="0"/>
              </a:rPr>
              <a:t>degradation</a:t>
            </a:r>
            <a:endParaRPr lang="fr-FR" b="1" dirty="0" smtClean="0">
              <a:latin typeface="Times New Roman" pitchFamily="18" charset="0"/>
              <a:cs typeface="Times New Roman" pitchFamily="18" charset="0"/>
            </a:endParaRPr>
          </a:p>
        </p:txBody>
      </p:sp>
      <p:sp>
        <p:nvSpPr>
          <p:cNvPr id="428" name="Espace réservé du numéro de diapositive 427"/>
          <p:cNvSpPr>
            <a:spLocks noGrp="1"/>
          </p:cNvSpPr>
          <p:nvPr>
            <p:ph type="sldNum" sz="quarter" idx="12"/>
          </p:nvPr>
        </p:nvSpPr>
        <p:spPr>
          <a:xfrm>
            <a:off x="6572264" y="6286520"/>
            <a:ext cx="2133600" cy="365125"/>
          </a:xfrm>
        </p:spPr>
        <p:txBody>
          <a:bodyPr/>
          <a:lstStyle/>
          <a:p>
            <a:fld id="{D82FCD76-FEE6-4C4C-A6B5-510E85F6A55D}" type="slidenum">
              <a:rPr lang="fr-FR" smtClean="0"/>
              <a:pPr/>
              <a:t>19</a:t>
            </a:fld>
            <a:endParaRPr lang="fr-FR" dirty="0"/>
          </a:p>
        </p:txBody>
      </p:sp>
      <p:grpSp>
        <p:nvGrpSpPr>
          <p:cNvPr id="4" name="Groupe 1294"/>
          <p:cNvGrpSpPr/>
          <p:nvPr/>
        </p:nvGrpSpPr>
        <p:grpSpPr>
          <a:xfrm>
            <a:off x="104777" y="714356"/>
            <a:ext cx="4752975" cy="3305175"/>
            <a:chOff x="0" y="285728"/>
            <a:chExt cx="4752975" cy="3305175"/>
          </a:xfrm>
        </p:grpSpPr>
        <p:sp>
          <p:nvSpPr>
            <p:cNvPr id="1296" name="AutoShape 109"/>
            <p:cNvSpPr>
              <a:spLocks noChangeAspect="1" noChangeArrowheads="1" noTextEdit="1"/>
            </p:cNvSpPr>
            <p:nvPr/>
          </p:nvSpPr>
          <p:spPr bwMode="auto">
            <a:xfrm>
              <a:off x="0" y="285728"/>
              <a:ext cx="4752975" cy="3305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297" name="Rectangle 112"/>
            <p:cNvSpPr>
              <a:spLocks noChangeArrowheads="1"/>
            </p:cNvSpPr>
            <p:nvPr/>
          </p:nvSpPr>
          <p:spPr bwMode="auto">
            <a:xfrm>
              <a:off x="642938" y="461941"/>
              <a:ext cx="3486150" cy="256222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298" name="Freeform 113"/>
            <p:cNvSpPr>
              <a:spLocks noEditPoints="1"/>
            </p:cNvSpPr>
            <p:nvPr/>
          </p:nvSpPr>
          <p:spPr bwMode="auto">
            <a:xfrm>
              <a:off x="633413" y="452416"/>
              <a:ext cx="3505200" cy="2571750"/>
            </a:xfrm>
            <a:custGeom>
              <a:avLst/>
              <a:gdLst/>
              <a:ahLst/>
              <a:cxnLst>
                <a:cxn ang="0">
                  <a:pos x="0" y="8"/>
                </a:cxn>
                <a:cxn ang="0">
                  <a:pos x="8" y="0"/>
                </a:cxn>
                <a:cxn ang="0">
                  <a:pos x="5880" y="0"/>
                </a:cxn>
                <a:cxn ang="0">
                  <a:pos x="5888" y="8"/>
                </a:cxn>
                <a:cxn ang="0">
                  <a:pos x="5888" y="4312"/>
                </a:cxn>
                <a:cxn ang="0">
                  <a:pos x="5880" y="4320"/>
                </a:cxn>
                <a:cxn ang="0">
                  <a:pos x="8" y="4320"/>
                </a:cxn>
                <a:cxn ang="0">
                  <a:pos x="0" y="4312"/>
                </a:cxn>
                <a:cxn ang="0">
                  <a:pos x="0" y="8"/>
                </a:cxn>
                <a:cxn ang="0">
                  <a:pos x="16" y="4312"/>
                </a:cxn>
                <a:cxn ang="0">
                  <a:pos x="8" y="4304"/>
                </a:cxn>
                <a:cxn ang="0">
                  <a:pos x="5880" y="4304"/>
                </a:cxn>
                <a:cxn ang="0">
                  <a:pos x="5872" y="4312"/>
                </a:cxn>
                <a:cxn ang="0">
                  <a:pos x="5872" y="8"/>
                </a:cxn>
                <a:cxn ang="0">
                  <a:pos x="5880" y="16"/>
                </a:cxn>
                <a:cxn ang="0">
                  <a:pos x="8" y="16"/>
                </a:cxn>
                <a:cxn ang="0">
                  <a:pos x="16" y="8"/>
                </a:cxn>
                <a:cxn ang="0">
                  <a:pos x="16" y="4312"/>
                </a:cxn>
              </a:cxnLst>
              <a:rect l="0" t="0" r="r" b="b"/>
              <a:pathLst>
                <a:path w="5888" h="4320">
                  <a:moveTo>
                    <a:pt x="0" y="8"/>
                  </a:moveTo>
                  <a:cubicBezTo>
                    <a:pt x="0" y="4"/>
                    <a:pt x="4" y="0"/>
                    <a:pt x="8" y="0"/>
                  </a:cubicBezTo>
                  <a:lnTo>
                    <a:pt x="5880" y="0"/>
                  </a:lnTo>
                  <a:cubicBezTo>
                    <a:pt x="5885" y="0"/>
                    <a:pt x="5888" y="4"/>
                    <a:pt x="5888" y="8"/>
                  </a:cubicBezTo>
                  <a:lnTo>
                    <a:pt x="5888" y="4312"/>
                  </a:lnTo>
                  <a:cubicBezTo>
                    <a:pt x="5888" y="4317"/>
                    <a:pt x="5885" y="4320"/>
                    <a:pt x="5880" y="4320"/>
                  </a:cubicBezTo>
                  <a:lnTo>
                    <a:pt x="8" y="4320"/>
                  </a:lnTo>
                  <a:cubicBezTo>
                    <a:pt x="4" y="4320"/>
                    <a:pt x="0" y="4317"/>
                    <a:pt x="0" y="4312"/>
                  </a:cubicBezTo>
                  <a:lnTo>
                    <a:pt x="0" y="8"/>
                  </a:lnTo>
                  <a:close/>
                  <a:moveTo>
                    <a:pt x="16" y="4312"/>
                  </a:moveTo>
                  <a:lnTo>
                    <a:pt x="8" y="4304"/>
                  </a:lnTo>
                  <a:lnTo>
                    <a:pt x="5880" y="4304"/>
                  </a:lnTo>
                  <a:lnTo>
                    <a:pt x="5872" y="4312"/>
                  </a:lnTo>
                  <a:lnTo>
                    <a:pt x="5872" y="8"/>
                  </a:lnTo>
                  <a:lnTo>
                    <a:pt x="5880" y="16"/>
                  </a:lnTo>
                  <a:lnTo>
                    <a:pt x="8" y="16"/>
                  </a:lnTo>
                  <a:lnTo>
                    <a:pt x="16" y="8"/>
                  </a:lnTo>
                  <a:lnTo>
                    <a:pt x="16" y="4312"/>
                  </a:lnTo>
                  <a:close/>
                </a:path>
              </a:pathLst>
            </a:cu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299" name="Rectangle 116"/>
            <p:cNvSpPr>
              <a:spLocks noChangeArrowheads="1"/>
            </p:cNvSpPr>
            <p:nvPr/>
          </p:nvSpPr>
          <p:spPr bwMode="auto">
            <a:xfrm>
              <a:off x="633413" y="461941"/>
              <a:ext cx="19050" cy="2562225"/>
            </a:xfrm>
            <a:prstGeom prst="rect">
              <a:avLst/>
            </a:prstGeom>
            <a:solidFill>
              <a:srgbClr val="009900"/>
            </a:solidFill>
            <a:ln w="0" cap="flat">
              <a:solidFill>
                <a:srgbClr val="0099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300" name="Freeform 117"/>
            <p:cNvSpPr>
              <a:spLocks noEditPoints="1"/>
            </p:cNvSpPr>
            <p:nvPr/>
          </p:nvSpPr>
          <p:spPr bwMode="auto">
            <a:xfrm>
              <a:off x="595313" y="452416"/>
              <a:ext cx="47625" cy="2581275"/>
            </a:xfrm>
            <a:custGeom>
              <a:avLst/>
              <a:gdLst/>
              <a:ahLst/>
              <a:cxnLst>
                <a:cxn ang="0">
                  <a:pos x="0" y="1614"/>
                </a:cxn>
                <a:cxn ang="0">
                  <a:pos x="30" y="1614"/>
                </a:cxn>
                <a:cxn ang="0">
                  <a:pos x="30" y="1626"/>
                </a:cxn>
                <a:cxn ang="0">
                  <a:pos x="0" y="1626"/>
                </a:cxn>
                <a:cxn ang="0">
                  <a:pos x="0" y="1614"/>
                </a:cxn>
                <a:cxn ang="0">
                  <a:pos x="0" y="1344"/>
                </a:cxn>
                <a:cxn ang="0">
                  <a:pos x="30" y="1344"/>
                </a:cxn>
                <a:cxn ang="0">
                  <a:pos x="30" y="1356"/>
                </a:cxn>
                <a:cxn ang="0">
                  <a:pos x="0" y="1356"/>
                </a:cxn>
                <a:cxn ang="0">
                  <a:pos x="0" y="1344"/>
                </a:cxn>
                <a:cxn ang="0">
                  <a:pos x="0" y="1080"/>
                </a:cxn>
                <a:cxn ang="0">
                  <a:pos x="30" y="1080"/>
                </a:cxn>
                <a:cxn ang="0">
                  <a:pos x="30" y="1092"/>
                </a:cxn>
                <a:cxn ang="0">
                  <a:pos x="0" y="1092"/>
                </a:cxn>
                <a:cxn ang="0">
                  <a:pos x="0" y="1080"/>
                </a:cxn>
                <a:cxn ang="0">
                  <a:pos x="0" y="810"/>
                </a:cxn>
                <a:cxn ang="0">
                  <a:pos x="30" y="810"/>
                </a:cxn>
                <a:cxn ang="0">
                  <a:pos x="30" y="822"/>
                </a:cxn>
                <a:cxn ang="0">
                  <a:pos x="0" y="822"/>
                </a:cxn>
                <a:cxn ang="0">
                  <a:pos x="0" y="810"/>
                </a:cxn>
                <a:cxn ang="0">
                  <a:pos x="0" y="540"/>
                </a:cxn>
                <a:cxn ang="0">
                  <a:pos x="30" y="540"/>
                </a:cxn>
                <a:cxn ang="0">
                  <a:pos x="30" y="552"/>
                </a:cxn>
                <a:cxn ang="0">
                  <a:pos x="0" y="552"/>
                </a:cxn>
                <a:cxn ang="0">
                  <a:pos x="0" y="540"/>
                </a:cxn>
                <a:cxn ang="0">
                  <a:pos x="0" y="270"/>
                </a:cxn>
                <a:cxn ang="0">
                  <a:pos x="30" y="270"/>
                </a:cxn>
                <a:cxn ang="0">
                  <a:pos x="30" y="282"/>
                </a:cxn>
                <a:cxn ang="0">
                  <a:pos x="0" y="282"/>
                </a:cxn>
                <a:cxn ang="0">
                  <a:pos x="0" y="270"/>
                </a:cxn>
                <a:cxn ang="0">
                  <a:pos x="0" y="0"/>
                </a:cxn>
                <a:cxn ang="0">
                  <a:pos x="30" y="0"/>
                </a:cxn>
                <a:cxn ang="0">
                  <a:pos x="30" y="12"/>
                </a:cxn>
                <a:cxn ang="0">
                  <a:pos x="0" y="12"/>
                </a:cxn>
                <a:cxn ang="0">
                  <a:pos x="0" y="0"/>
                </a:cxn>
              </a:cxnLst>
              <a:rect l="0" t="0" r="r" b="b"/>
              <a:pathLst>
                <a:path w="30" h="1626">
                  <a:moveTo>
                    <a:pt x="0" y="1614"/>
                  </a:moveTo>
                  <a:lnTo>
                    <a:pt x="30" y="1614"/>
                  </a:lnTo>
                  <a:lnTo>
                    <a:pt x="30" y="1626"/>
                  </a:lnTo>
                  <a:lnTo>
                    <a:pt x="0" y="1626"/>
                  </a:lnTo>
                  <a:lnTo>
                    <a:pt x="0" y="1614"/>
                  </a:lnTo>
                  <a:close/>
                  <a:moveTo>
                    <a:pt x="0" y="1344"/>
                  </a:moveTo>
                  <a:lnTo>
                    <a:pt x="30" y="1344"/>
                  </a:lnTo>
                  <a:lnTo>
                    <a:pt x="30" y="1356"/>
                  </a:lnTo>
                  <a:lnTo>
                    <a:pt x="0" y="1356"/>
                  </a:lnTo>
                  <a:lnTo>
                    <a:pt x="0" y="1344"/>
                  </a:lnTo>
                  <a:close/>
                  <a:moveTo>
                    <a:pt x="0" y="1080"/>
                  </a:moveTo>
                  <a:lnTo>
                    <a:pt x="30" y="1080"/>
                  </a:lnTo>
                  <a:lnTo>
                    <a:pt x="30" y="1092"/>
                  </a:lnTo>
                  <a:lnTo>
                    <a:pt x="0" y="1092"/>
                  </a:lnTo>
                  <a:lnTo>
                    <a:pt x="0" y="1080"/>
                  </a:lnTo>
                  <a:close/>
                  <a:moveTo>
                    <a:pt x="0" y="810"/>
                  </a:moveTo>
                  <a:lnTo>
                    <a:pt x="30" y="810"/>
                  </a:lnTo>
                  <a:lnTo>
                    <a:pt x="30" y="822"/>
                  </a:lnTo>
                  <a:lnTo>
                    <a:pt x="0" y="822"/>
                  </a:lnTo>
                  <a:lnTo>
                    <a:pt x="0" y="810"/>
                  </a:lnTo>
                  <a:close/>
                  <a:moveTo>
                    <a:pt x="0" y="540"/>
                  </a:moveTo>
                  <a:lnTo>
                    <a:pt x="30" y="540"/>
                  </a:lnTo>
                  <a:lnTo>
                    <a:pt x="30" y="552"/>
                  </a:lnTo>
                  <a:lnTo>
                    <a:pt x="0" y="552"/>
                  </a:lnTo>
                  <a:lnTo>
                    <a:pt x="0" y="540"/>
                  </a:lnTo>
                  <a:close/>
                  <a:moveTo>
                    <a:pt x="0" y="270"/>
                  </a:moveTo>
                  <a:lnTo>
                    <a:pt x="30" y="270"/>
                  </a:lnTo>
                  <a:lnTo>
                    <a:pt x="30" y="282"/>
                  </a:lnTo>
                  <a:lnTo>
                    <a:pt x="0" y="282"/>
                  </a:lnTo>
                  <a:lnTo>
                    <a:pt x="0" y="270"/>
                  </a:lnTo>
                  <a:close/>
                  <a:moveTo>
                    <a:pt x="0" y="0"/>
                  </a:moveTo>
                  <a:lnTo>
                    <a:pt x="30" y="0"/>
                  </a:lnTo>
                  <a:lnTo>
                    <a:pt x="30" y="12"/>
                  </a:lnTo>
                  <a:lnTo>
                    <a:pt x="0" y="12"/>
                  </a:lnTo>
                  <a:lnTo>
                    <a:pt x="0" y="0"/>
                  </a:lnTo>
                  <a:close/>
                </a:path>
              </a:pathLst>
            </a:custGeom>
            <a:solidFill>
              <a:srgbClr val="009900"/>
            </a:solidFill>
            <a:ln w="0" cap="flat">
              <a:solidFill>
                <a:srgbClr val="0099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301" name="Rectangle 118"/>
            <p:cNvSpPr>
              <a:spLocks noChangeArrowheads="1"/>
            </p:cNvSpPr>
            <p:nvPr/>
          </p:nvSpPr>
          <p:spPr bwMode="auto">
            <a:xfrm>
              <a:off x="638175" y="3014641"/>
              <a:ext cx="3495675" cy="9525"/>
            </a:xfrm>
            <a:prstGeom prst="rect">
              <a:avLst/>
            </a:pr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302" name="Freeform 119"/>
            <p:cNvSpPr>
              <a:spLocks noEditPoints="1"/>
            </p:cNvSpPr>
            <p:nvPr/>
          </p:nvSpPr>
          <p:spPr bwMode="auto">
            <a:xfrm>
              <a:off x="633413" y="3019403"/>
              <a:ext cx="3505200" cy="47625"/>
            </a:xfrm>
            <a:custGeom>
              <a:avLst/>
              <a:gdLst/>
              <a:ahLst/>
              <a:cxnLst>
                <a:cxn ang="0">
                  <a:pos x="6" y="0"/>
                </a:cxn>
                <a:cxn ang="0">
                  <a:pos x="6" y="30"/>
                </a:cxn>
                <a:cxn ang="0">
                  <a:pos x="0" y="30"/>
                </a:cxn>
                <a:cxn ang="0">
                  <a:pos x="0" y="0"/>
                </a:cxn>
                <a:cxn ang="0">
                  <a:pos x="6" y="0"/>
                </a:cxn>
                <a:cxn ang="0">
                  <a:pos x="444" y="0"/>
                </a:cxn>
                <a:cxn ang="0">
                  <a:pos x="444" y="30"/>
                </a:cxn>
                <a:cxn ang="0">
                  <a:pos x="438" y="30"/>
                </a:cxn>
                <a:cxn ang="0">
                  <a:pos x="438" y="0"/>
                </a:cxn>
                <a:cxn ang="0">
                  <a:pos x="444" y="0"/>
                </a:cxn>
                <a:cxn ang="0">
                  <a:pos x="888" y="0"/>
                </a:cxn>
                <a:cxn ang="0">
                  <a:pos x="888" y="30"/>
                </a:cxn>
                <a:cxn ang="0">
                  <a:pos x="882" y="30"/>
                </a:cxn>
                <a:cxn ang="0">
                  <a:pos x="882" y="0"/>
                </a:cxn>
                <a:cxn ang="0">
                  <a:pos x="888" y="0"/>
                </a:cxn>
                <a:cxn ang="0">
                  <a:pos x="1326" y="0"/>
                </a:cxn>
                <a:cxn ang="0">
                  <a:pos x="1326" y="30"/>
                </a:cxn>
                <a:cxn ang="0">
                  <a:pos x="1320" y="30"/>
                </a:cxn>
                <a:cxn ang="0">
                  <a:pos x="1320" y="0"/>
                </a:cxn>
                <a:cxn ang="0">
                  <a:pos x="1326" y="0"/>
                </a:cxn>
                <a:cxn ang="0">
                  <a:pos x="1764" y="0"/>
                </a:cxn>
                <a:cxn ang="0">
                  <a:pos x="1764" y="30"/>
                </a:cxn>
                <a:cxn ang="0">
                  <a:pos x="1758" y="30"/>
                </a:cxn>
                <a:cxn ang="0">
                  <a:pos x="1758" y="0"/>
                </a:cxn>
                <a:cxn ang="0">
                  <a:pos x="1764" y="0"/>
                </a:cxn>
                <a:cxn ang="0">
                  <a:pos x="2208" y="0"/>
                </a:cxn>
                <a:cxn ang="0">
                  <a:pos x="2208" y="30"/>
                </a:cxn>
                <a:cxn ang="0">
                  <a:pos x="2202" y="30"/>
                </a:cxn>
                <a:cxn ang="0">
                  <a:pos x="2202" y="0"/>
                </a:cxn>
                <a:cxn ang="0">
                  <a:pos x="2208" y="0"/>
                </a:cxn>
              </a:cxnLst>
              <a:rect l="0" t="0" r="r" b="b"/>
              <a:pathLst>
                <a:path w="2208" h="30">
                  <a:moveTo>
                    <a:pt x="6" y="0"/>
                  </a:moveTo>
                  <a:lnTo>
                    <a:pt x="6" y="30"/>
                  </a:lnTo>
                  <a:lnTo>
                    <a:pt x="0" y="30"/>
                  </a:lnTo>
                  <a:lnTo>
                    <a:pt x="0" y="0"/>
                  </a:lnTo>
                  <a:lnTo>
                    <a:pt x="6" y="0"/>
                  </a:lnTo>
                  <a:close/>
                  <a:moveTo>
                    <a:pt x="444" y="0"/>
                  </a:moveTo>
                  <a:lnTo>
                    <a:pt x="444" y="30"/>
                  </a:lnTo>
                  <a:lnTo>
                    <a:pt x="438" y="30"/>
                  </a:lnTo>
                  <a:lnTo>
                    <a:pt x="438" y="0"/>
                  </a:lnTo>
                  <a:lnTo>
                    <a:pt x="444" y="0"/>
                  </a:lnTo>
                  <a:close/>
                  <a:moveTo>
                    <a:pt x="888" y="0"/>
                  </a:moveTo>
                  <a:lnTo>
                    <a:pt x="888" y="30"/>
                  </a:lnTo>
                  <a:lnTo>
                    <a:pt x="882" y="30"/>
                  </a:lnTo>
                  <a:lnTo>
                    <a:pt x="882" y="0"/>
                  </a:lnTo>
                  <a:lnTo>
                    <a:pt x="888" y="0"/>
                  </a:lnTo>
                  <a:close/>
                  <a:moveTo>
                    <a:pt x="1326" y="0"/>
                  </a:moveTo>
                  <a:lnTo>
                    <a:pt x="1326" y="30"/>
                  </a:lnTo>
                  <a:lnTo>
                    <a:pt x="1320" y="30"/>
                  </a:lnTo>
                  <a:lnTo>
                    <a:pt x="1320" y="0"/>
                  </a:lnTo>
                  <a:lnTo>
                    <a:pt x="1326" y="0"/>
                  </a:lnTo>
                  <a:close/>
                  <a:moveTo>
                    <a:pt x="1764" y="0"/>
                  </a:moveTo>
                  <a:lnTo>
                    <a:pt x="1764" y="30"/>
                  </a:lnTo>
                  <a:lnTo>
                    <a:pt x="1758" y="30"/>
                  </a:lnTo>
                  <a:lnTo>
                    <a:pt x="1758" y="0"/>
                  </a:lnTo>
                  <a:lnTo>
                    <a:pt x="1764" y="0"/>
                  </a:lnTo>
                  <a:close/>
                  <a:moveTo>
                    <a:pt x="2208" y="0"/>
                  </a:moveTo>
                  <a:lnTo>
                    <a:pt x="2208" y="30"/>
                  </a:lnTo>
                  <a:lnTo>
                    <a:pt x="2202" y="30"/>
                  </a:lnTo>
                  <a:lnTo>
                    <a:pt x="2202" y="0"/>
                  </a:lnTo>
                  <a:lnTo>
                    <a:pt x="2208" y="0"/>
                  </a:lnTo>
                  <a:close/>
                </a:path>
              </a:pathLst>
            </a:cu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303" name="Freeform 120"/>
            <p:cNvSpPr>
              <a:spLocks noEditPoints="1"/>
            </p:cNvSpPr>
            <p:nvPr/>
          </p:nvSpPr>
          <p:spPr bwMode="auto">
            <a:xfrm>
              <a:off x="619125" y="2857478"/>
              <a:ext cx="57150" cy="28575"/>
            </a:xfrm>
            <a:custGeom>
              <a:avLst/>
              <a:gdLst/>
              <a:ahLst/>
              <a:cxnLst>
                <a:cxn ang="0">
                  <a:pos x="18" y="18"/>
                </a:cxn>
                <a:cxn ang="0">
                  <a:pos x="18" y="9"/>
                </a:cxn>
                <a:cxn ang="0">
                  <a:pos x="18" y="0"/>
                </a:cxn>
                <a:cxn ang="0">
                  <a:pos x="18" y="18"/>
                </a:cxn>
                <a:cxn ang="0">
                  <a:pos x="0" y="18"/>
                </a:cxn>
                <a:cxn ang="0">
                  <a:pos x="36" y="18"/>
                </a:cxn>
                <a:cxn ang="0">
                  <a:pos x="0" y="18"/>
                </a:cxn>
                <a:cxn ang="0">
                  <a:pos x="0" y="0"/>
                </a:cxn>
                <a:cxn ang="0">
                  <a:pos x="36" y="0"/>
                </a:cxn>
                <a:cxn ang="0">
                  <a:pos x="0" y="0"/>
                </a:cxn>
              </a:cxnLst>
              <a:rect l="0" t="0" r="r" b="b"/>
              <a:pathLst>
                <a:path w="36" h="18">
                  <a:moveTo>
                    <a:pt x="18" y="18"/>
                  </a:moveTo>
                  <a:lnTo>
                    <a:pt x="18" y="9"/>
                  </a:lnTo>
                  <a:lnTo>
                    <a:pt x="18" y="0"/>
                  </a:lnTo>
                  <a:lnTo>
                    <a:pt x="18" y="18"/>
                  </a:lnTo>
                  <a:close/>
                  <a:moveTo>
                    <a:pt x="0" y="18"/>
                  </a:moveTo>
                  <a:lnTo>
                    <a:pt x="36" y="18"/>
                  </a:lnTo>
                  <a:lnTo>
                    <a:pt x="0" y="18"/>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304" name="Freeform 121"/>
            <p:cNvSpPr>
              <a:spLocks noEditPoints="1"/>
            </p:cNvSpPr>
            <p:nvPr/>
          </p:nvSpPr>
          <p:spPr bwMode="auto">
            <a:xfrm>
              <a:off x="619125" y="2852716"/>
              <a:ext cx="57150" cy="38100"/>
            </a:xfrm>
            <a:custGeom>
              <a:avLst/>
              <a:gdLst/>
              <a:ahLst/>
              <a:cxnLst>
                <a:cxn ang="0">
                  <a:pos x="15" y="21"/>
                </a:cxn>
                <a:cxn ang="0">
                  <a:pos x="15" y="12"/>
                </a:cxn>
                <a:cxn ang="0">
                  <a:pos x="15" y="3"/>
                </a:cxn>
                <a:cxn ang="0">
                  <a:pos x="21" y="3"/>
                </a:cxn>
                <a:cxn ang="0">
                  <a:pos x="21" y="12"/>
                </a:cxn>
                <a:cxn ang="0">
                  <a:pos x="21" y="21"/>
                </a:cxn>
                <a:cxn ang="0">
                  <a:pos x="15" y="21"/>
                </a:cxn>
                <a:cxn ang="0">
                  <a:pos x="0" y="18"/>
                </a:cxn>
                <a:cxn ang="0">
                  <a:pos x="36" y="18"/>
                </a:cxn>
                <a:cxn ang="0">
                  <a:pos x="36" y="24"/>
                </a:cxn>
                <a:cxn ang="0">
                  <a:pos x="0" y="24"/>
                </a:cxn>
                <a:cxn ang="0">
                  <a:pos x="0" y="18"/>
                </a:cxn>
                <a:cxn ang="0">
                  <a:pos x="0" y="0"/>
                </a:cxn>
                <a:cxn ang="0">
                  <a:pos x="36" y="0"/>
                </a:cxn>
                <a:cxn ang="0">
                  <a:pos x="36" y="6"/>
                </a:cxn>
                <a:cxn ang="0">
                  <a:pos x="0" y="6"/>
                </a:cxn>
                <a:cxn ang="0">
                  <a:pos x="0" y="0"/>
                </a:cxn>
              </a:cxnLst>
              <a:rect l="0" t="0" r="r" b="b"/>
              <a:pathLst>
                <a:path w="36" h="24">
                  <a:moveTo>
                    <a:pt x="15" y="21"/>
                  </a:moveTo>
                  <a:lnTo>
                    <a:pt x="15" y="12"/>
                  </a:lnTo>
                  <a:lnTo>
                    <a:pt x="15" y="3"/>
                  </a:lnTo>
                  <a:lnTo>
                    <a:pt x="21" y="3"/>
                  </a:lnTo>
                  <a:lnTo>
                    <a:pt x="21" y="12"/>
                  </a:lnTo>
                  <a:lnTo>
                    <a:pt x="21" y="21"/>
                  </a:lnTo>
                  <a:lnTo>
                    <a:pt x="15" y="21"/>
                  </a:lnTo>
                  <a:close/>
                  <a:moveTo>
                    <a:pt x="0" y="18"/>
                  </a:moveTo>
                  <a:lnTo>
                    <a:pt x="36" y="18"/>
                  </a:lnTo>
                  <a:lnTo>
                    <a:pt x="36" y="24"/>
                  </a:lnTo>
                  <a:lnTo>
                    <a:pt x="0" y="24"/>
                  </a:lnTo>
                  <a:lnTo>
                    <a:pt x="0" y="18"/>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305" name="Freeform 122"/>
            <p:cNvSpPr>
              <a:spLocks noEditPoints="1"/>
            </p:cNvSpPr>
            <p:nvPr/>
          </p:nvSpPr>
          <p:spPr bwMode="auto">
            <a:xfrm>
              <a:off x="1752600" y="1266803"/>
              <a:ext cx="57150" cy="152400"/>
            </a:xfrm>
            <a:custGeom>
              <a:avLst/>
              <a:gdLst/>
              <a:ahLst/>
              <a:cxnLst>
                <a:cxn ang="0">
                  <a:pos x="18" y="96"/>
                </a:cxn>
                <a:cxn ang="0">
                  <a:pos x="18" y="48"/>
                </a:cxn>
                <a:cxn ang="0">
                  <a:pos x="18" y="0"/>
                </a:cxn>
                <a:cxn ang="0">
                  <a:pos x="18" y="96"/>
                </a:cxn>
                <a:cxn ang="0">
                  <a:pos x="0" y="96"/>
                </a:cxn>
                <a:cxn ang="0">
                  <a:pos x="36" y="96"/>
                </a:cxn>
                <a:cxn ang="0">
                  <a:pos x="0" y="96"/>
                </a:cxn>
                <a:cxn ang="0">
                  <a:pos x="0" y="0"/>
                </a:cxn>
                <a:cxn ang="0">
                  <a:pos x="36" y="0"/>
                </a:cxn>
                <a:cxn ang="0">
                  <a:pos x="0" y="0"/>
                </a:cxn>
              </a:cxnLst>
              <a:rect l="0" t="0" r="r" b="b"/>
              <a:pathLst>
                <a:path w="36" h="96">
                  <a:moveTo>
                    <a:pt x="18" y="96"/>
                  </a:moveTo>
                  <a:lnTo>
                    <a:pt x="18" y="48"/>
                  </a:lnTo>
                  <a:lnTo>
                    <a:pt x="18" y="0"/>
                  </a:lnTo>
                  <a:lnTo>
                    <a:pt x="18" y="96"/>
                  </a:lnTo>
                  <a:close/>
                  <a:moveTo>
                    <a:pt x="0" y="96"/>
                  </a:moveTo>
                  <a:lnTo>
                    <a:pt x="36" y="96"/>
                  </a:lnTo>
                  <a:lnTo>
                    <a:pt x="0" y="96"/>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306" name="Freeform 123"/>
            <p:cNvSpPr>
              <a:spLocks noEditPoints="1"/>
            </p:cNvSpPr>
            <p:nvPr/>
          </p:nvSpPr>
          <p:spPr bwMode="auto">
            <a:xfrm>
              <a:off x="1752600" y="1262041"/>
              <a:ext cx="57150" cy="161925"/>
            </a:xfrm>
            <a:custGeom>
              <a:avLst/>
              <a:gdLst/>
              <a:ahLst/>
              <a:cxnLst>
                <a:cxn ang="0">
                  <a:pos x="15" y="99"/>
                </a:cxn>
                <a:cxn ang="0">
                  <a:pos x="15" y="51"/>
                </a:cxn>
                <a:cxn ang="0">
                  <a:pos x="15" y="3"/>
                </a:cxn>
                <a:cxn ang="0">
                  <a:pos x="21" y="3"/>
                </a:cxn>
                <a:cxn ang="0">
                  <a:pos x="21" y="51"/>
                </a:cxn>
                <a:cxn ang="0">
                  <a:pos x="21" y="99"/>
                </a:cxn>
                <a:cxn ang="0">
                  <a:pos x="15" y="99"/>
                </a:cxn>
                <a:cxn ang="0">
                  <a:pos x="0" y="96"/>
                </a:cxn>
                <a:cxn ang="0">
                  <a:pos x="36" y="96"/>
                </a:cxn>
                <a:cxn ang="0">
                  <a:pos x="36" y="102"/>
                </a:cxn>
                <a:cxn ang="0">
                  <a:pos x="0" y="102"/>
                </a:cxn>
                <a:cxn ang="0">
                  <a:pos x="0" y="96"/>
                </a:cxn>
                <a:cxn ang="0">
                  <a:pos x="0" y="0"/>
                </a:cxn>
                <a:cxn ang="0">
                  <a:pos x="36" y="0"/>
                </a:cxn>
                <a:cxn ang="0">
                  <a:pos x="36" y="6"/>
                </a:cxn>
                <a:cxn ang="0">
                  <a:pos x="0" y="6"/>
                </a:cxn>
                <a:cxn ang="0">
                  <a:pos x="0" y="0"/>
                </a:cxn>
              </a:cxnLst>
              <a:rect l="0" t="0" r="r" b="b"/>
              <a:pathLst>
                <a:path w="36" h="102">
                  <a:moveTo>
                    <a:pt x="15" y="99"/>
                  </a:moveTo>
                  <a:lnTo>
                    <a:pt x="15" y="51"/>
                  </a:lnTo>
                  <a:lnTo>
                    <a:pt x="15" y="3"/>
                  </a:lnTo>
                  <a:lnTo>
                    <a:pt x="21" y="3"/>
                  </a:lnTo>
                  <a:lnTo>
                    <a:pt x="21" y="51"/>
                  </a:lnTo>
                  <a:lnTo>
                    <a:pt x="21" y="99"/>
                  </a:lnTo>
                  <a:lnTo>
                    <a:pt x="15" y="99"/>
                  </a:lnTo>
                  <a:close/>
                  <a:moveTo>
                    <a:pt x="0" y="96"/>
                  </a:moveTo>
                  <a:lnTo>
                    <a:pt x="36" y="96"/>
                  </a:lnTo>
                  <a:lnTo>
                    <a:pt x="36" y="102"/>
                  </a:lnTo>
                  <a:lnTo>
                    <a:pt x="0" y="102"/>
                  </a:lnTo>
                  <a:lnTo>
                    <a:pt x="0" y="96"/>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307" name="Freeform 124"/>
            <p:cNvSpPr>
              <a:spLocks noEditPoints="1"/>
            </p:cNvSpPr>
            <p:nvPr/>
          </p:nvSpPr>
          <p:spPr bwMode="auto">
            <a:xfrm>
              <a:off x="2486025" y="704828"/>
              <a:ext cx="57150" cy="400050"/>
            </a:xfrm>
            <a:custGeom>
              <a:avLst/>
              <a:gdLst/>
              <a:ahLst/>
              <a:cxnLst>
                <a:cxn ang="0">
                  <a:pos x="18" y="252"/>
                </a:cxn>
                <a:cxn ang="0">
                  <a:pos x="18" y="126"/>
                </a:cxn>
                <a:cxn ang="0">
                  <a:pos x="18" y="0"/>
                </a:cxn>
                <a:cxn ang="0">
                  <a:pos x="18" y="252"/>
                </a:cxn>
                <a:cxn ang="0">
                  <a:pos x="0" y="252"/>
                </a:cxn>
                <a:cxn ang="0">
                  <a:pos x="36" y="252"/>
                </a:cxn>
                <a:cxn ang="0">
                  <a:pos x="0" y="252"/>
                </a:cxn>
                <a:cxn ang="0">
                  <a:pos x="0" y="0"/>
                </a:cxn>
                <a:cxn ang="0">
                  <a:pos x="36" y="0"/>
                </a:cxn>
                <a:cxn ang="0">
                  <a:pos x="0" y="0"/>
                </a:cxn>
              </a:cxnLst>
              <a:rect l="0" t="0" r="r" b="b"/>
              <a:pathLst>
                <a:path w="36" h="252">
                  <a:moveTo>
                    <a:pt x="18" y="252"/>
                  </a:moveTo>
                  <a:lnTo>
                    <a:pt x="18" y="126"/>
                  </a:lnTo>
                  <a:lnTo>
                    <a:pt x="18" y="0"/>
                  </a:lnTo>
                  <a:lnTo>
                    <a:pt x="18" y="252"/>
                  </a:lnTo>
                  <a:close/>
                  <a:moveTo>
                    <a:pt x="0" y="252"/>
                  </a:moveTo>
                  <a:lnTo>
                    <a:pt x="36" y="252"/>
                  </a:lnTo>
                  <a:lnTo>
                    <a:pt x="0" y="252"/>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308" name="Freeform 125"/>
            <p:cNvSpPr>
              <a:spLocks noEditPoints="1"/>
            </p:cNvSpPr>
            <p:nvPr/>
          </p:nvSpPr>
          <p:spPr bwMode="auto">
            <a:xfrm>
              <a:off x="2486025" y="700066"/>
              <a:ext cx="57150" cy="409575"/>
            </a:xfrm>
            <a:custGeom>
              <a:avLst/>
              <a:gdLst/>
              <a:ahLst/>
              <a:cxnLst>
                <a:cxn ang="0">
                  <a:pos x="15" y="255"/>
                </a:cxn>
                <a:cxn ang="0">
                  <a:pos x="15" y="129"/>
                </a:cxn>
                <a:cxn ang="0">
                  <a:pos x="15" y="3"/>
                </a:cxn>
                <a:cxn ang="0">
                  <a:pos x="21" y="3"/>
                </a:cxn>
                <a:cxn ang="0">
                  <a:pos x="21" y="129"/>
                </a:cxn>
                <a:cxn ang="0">
                  <a:pos x="21" y="255"/>
                </a:cxn>
                <a:cxn ang="0">
                  <a:pos x="15" y="255"/>
                </a:cxn>
                <a:cxn ang="0">
                  <a:pos x="0" y="252"/>
                </a:cxn>
                <a:cxn ang="0">
                  <a:pos x="36" y="252"/>
                </a:cxn>
                <a:cxn ang="0">
                  <a:pos x="36" y="258"/>
                </a:cxn>
                <a:cxn ang="0">
                  <a:pos x="0" y="258"/>
                </a:cxn>
                <a:cxn ang="0">
                  <a:pos x="0" y="252"/>
                </a:cxn>
                <a:cxn ang="0">
                  <a:pos x="0" y="0"/>
                </a:cxn>
                <a:cxn ang="0">
                  <a:pos x="36" y="0"/>
                </a:cxn>
                <a:cxn ang="0">
                  <a:pos x="36" y="6"/>
                </a:cxn>
                <a:cxn ang="0">
                  <a:pos x="0" y="6"/>
                </a:cxn>
                <a:cxn ang="0">
                  <a:pos x="0" y="0"/>
                </a:cxn>
              </a:cxnLst>
              <a:rect l="0" t="0" r="r" b="b"/>
              <a:pathLst>
                <a:path w="36" h="258">
                  <a:moveTo>
                    <a:pt x="15" y="255"/>
                  </a:moveTo>
                  <a:lnTo>
                    <a:pt x="15" y="129"/>
                  </a:lnTo>
                  <a:lnTo>
                    <a:pt x="15" y="3"/>
                  </a:lnTo>
                  <a:lnTo>
                    <a:pt x="21" y="3"/>
                  </a:lnTo>
                  <a:lnTo>
                    <a:pt x="21" y="129"/>
                  </a:lnTo>
                  <a:lnTo>
                    <a:pt x="21" y="255"/>
                  </a:lnTo>
                  <a:lnTo>
                    <a:pt x="15" y="255"/>
                  </a:lnTo>
                  <a:close/>
                  <a:moveTo>
                    <a:pt x="0" y="252"/>
                  </a:moveTo>
                  <a:lnTo>
                    <a:pt x="36" y="252"/>
                  </a:lnTo>
                  <a:lnTo>
                    <a:pt x="36" y="258"/>
                  </a:lnTo>
                  <a:lnTo>
                    <a:pt x="0" y="258"/>
                  </a:lnTo>
                  <a:lnTo>
                    <a:pt x="0" y="252"/>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309" name="Freeform 126"/>
            <p:cNvSpPr>
              <a:spLocks noEditPoints="1"/>
            </p:cNvSpPr>
            <p:nvPr/>
          </p:nvSpPr>
          <p:spPr bwMode="auto">
            <a:xfrm>
              <a:off x="2962275" y="2247878"/>
              <a:ext cx="57150" cy="504825"/>
            </a:xfrm>
            <a:custGeom>
              <a:avLst/>
              <a:gdLst/>
              <a:ahLst/>
              <a:cxnLst>
                <a:cxn ang="0">
                  <a:pos x="18" y="318"/>
                </a:cxn>
                <a:cxn ang="0">
                  <a:pos x="18" y="159"/>
                </a:cxn>
                <a:cxn ang="0">
                  <a:pos x="18" y="0"/>
                </a:cxn>
                <a:cxn ang="0">
                  <a:pos x="18" y="318"/>
                </a:cxn>
                <a:cxn ang="0">
                  <a:pos x="0" y="318"/>
                </a:cxn>
                <a:cxn ang="0">
                  <a:pos x="36" y="318"/>
                </a:cxn>
                <a:cxn ang="0">
                  <a:pos x="0" y="318"/>
                </a:cxn>
                <a:cxn ang="0">
                  <a:pos x="0" y="0"/>
                </a:cxn>
                <a:cxn ang="0">
                  <a:pos x="36" y="0"/>
                </a:cxn>
                <a:cxn ang="0">
                  <a:pos x="0" y="0"/>
                </a:cxn>
              </a:cxnLst>
              <a:rect l="0" t="0" r="r" b="b"/>
              <a:pathLst>
                <a:path w="36" h="318">
                  <a:moveTo>
                    <a:pt x="18" y="318"/>
                  </a:moveTo>
                  <a:lnTo>
                    <a:pt x="18" y="159"/>
                  </a:lnTo>
                  <a:lnTo>
                    <a:pt x="18" y="0"/>
                  </a:lnTo>
                  <a:lnTo>
                    <a:pt x="18" y="318"/>
                  </a:lnTo>
                  <a:close/>
                  <a:moveTo>
                    <a:pt x="0" y="318"/>
                  </a:moveTo>
                  <a:lnTo>
                    <a:pt x="36" y="318"/>
                  </a:lnTo>
                  <a:lnTo>
                    <a:pt x="0" y="318"/>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310" name="Freeform 127"/>
            <p:cNvSpPr>
              <a:spLocks noEditPoints="1"/>
            </p:cNvSpPr>
            <p:nvPr/>
          </p:nvSpPr>
          <p:spPr bwMode="auto">
            <a:xfrm>
              <a:off x="2962275" y="2243116"/>
              <a:ext cx="57150" cy="514350"/>
            </a:xfrm>
            <a:custGeom>
              <a:avLst/>
              <a:gdLst/>
              <a:ahLst/>
              <a:cxnLst>
                <a:cxn ang="0">
                  <a:pos x="15" y="321"/>
                </a:cxn>
                <a:cxn ang="0">
                  <a:pos x="15" y="162"/>
                </a:cxn>
                <a:cxn ang="0">
                  <a:pos x="15" y="3"/>
                </a:cxn>
                <a:cxn ang="0">
                  <a:pos x="21" y="3"/>
                </a:cxn>
                <a:cxn ang="0">
                  <a:pos x="21" y="162"/>
                </a:cxn>
                <a:cxn ang="0">
                  <a:pos x="21" y="321"/>
                </a:cxn>
                <a:cxn ang="0">
                  <a:pos x="15" y="321"/>
                </a:cxn>
                <a:cxn ang="0">
                  <a:pos x="0" y="318"/>
                </a:cxn>
                <a:cxn ang="0">
                  <a:pos x="36" y="318"/>
                </a:cxn>
                <a:cxn ang="0">
                  <a:pos x="36" y="324"/>
                </a:cxn>
                <a:cxn ang="0">
                  <a:pos x="0" y="324"/>
                </a:cxn>
                <a:cxn ang="0">
                  <a:pos x="0" y="318"/>
                </a:cxn>
                <a:cxn ang="0">
                  <a:pos x="0" y="0"/>
                </a:cxn>
                <a:cxn ang="0">
                  <a:pos x="36" y="0"/>
                </a:cxn>
                <a:cxn ang="0">
                  <a:pos x="36" y="6"/>
                </a:cxn>
                <a:cxn ang="0">
                  <a:pos x="0" y="6"/>
                </a:cxn>
                <a:cxn ang="0">
                  <a:pos x="0" y="0"/>
                </a:cxn>
              </a:cxnLst>
              <a:rect l="0" t="0" r="r" b="b"/>
              <a:pathLst>
                <a:path w="36" h="324">
                  <a:moveTo>
                    <a:pt x="15" y="321"/>
                  </a:moveTo>
                  <a:lnTo>
                    <a:pt x="15" y="162"/>
                  </a:lnTo>
                  <a:lnTo>
                    <a:pt x="15" y="3"/>
                  </a:lnTo>
                  <a:lnTo>
                    <a:pt x="21" y="3"/>
                  </a:lnTo>
                  <a:lnTo>
                    <a:pt x="21" y="162"/>
                  </a:lnTo>
                  <a:lnTo>
                    <a:pt x="21" y="321"/>
                  </a:lnTo>
                  <a:lnTo>
                    <a:pt x="15" y="321"/>
                  </a:lnTo>
                  <a:close/>
                  <a:moveTo>
                    <a:pt x="0" y="318"/>
                  </a:moveTo>
                  <a:lnTo>
                    <a:pt x="36" y="318"/>
                  </a:lnTo>
                  <a:lnTo>
                    <a:pt x="36" y="324"/>
                  </a:lnTo>
                  <a:lnTo>
                    <a:pt x="0" y="324"/>
                  </a:lnTo>
                  <a:lnTo>
                    <a:pt x="0" y="318"/>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311" name="Freeform 128"/>
            <p:cNvSpPr>
              <a:spLocks noEditPoints="1"/>
            </p:cNvSpPr>
            <p:nvPr/>
          </p:nvSpPr>
          <p:spPr bwMode="auto">
            <a:xfrm>
              <a:off x="3143250" y="2476478"/>
              <a:ext cx="57150" cy="142875"/>
            </a:xfrm>
            <a:custGeom>
              <a:avLst/>
              <a:gdLst/>
              <a:ahLst/>
              <a:cxnLst>
                <a:cxn ang="0">
                  <a:pos x="18" y="90"/>
                </a:cxn>
                <a:cxn ang="0">
                  <a:pos x="18" y="45"/>
                </a:cxn>
                <a:cxn ang="0">
                  <a:pos x="18" y="0"/>
                </a:cxn>
                <a:cxn ang="0">
                  <a:pos x="18" y="90"/>
                </a:cxn>
                <a:cxn ang="0">
                  <a:pos x="0" y="90"/>
                </a:cxn>
                <a:cxn ang="0">
                  <a:pos x="36" y="90"/>
                </a:cxn>
                <a:cxn ang="0">
                  <a:pos x="0" y="90"/>
                </a:cxn>
                <a:cxn ang="0">
                  <a:pos x="0" y="0"/>
                </a:cxn>
                <a:cxn ang="0">
                  <a:pos x="36" y="0"/>
                </a:cxn>
                <a:cxn ang="0">
                  <a:pos x="0" y="0"/>
                </a:cxn>
              </a:cxnLst>
              <a:rect l="0" t="0" r="r" b="b"/>
              <a:pathLst>
                <a:path w="36" h="90">
                  <a:moveTo>
                    <a:pt x="18" y="90"/>
                  </a:moveTo>
                  <a:lnTo>
                    <a:pt x="18" y="45"/>
                  </a:lnTo>
                  <a:lnTo>
                    <a:pt x="18" y="0"/>
                  </a:lnTo>
                  <a:lnTo>
                    <a:pt x="18" y="90"/>
                  </a:lnTo>
                  <a:close/>
                  <a:moveTo>
                    <a:pt x="0" y="90"/>
                  </a:moveTo>
                  <a:lnTo>
                    <a:pt x="36" y="90"/>
                  </a:lnTo>
                  <a:lnTo>
                    <a:pt x="0" y="90"/>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312" name="Freeform 129"/>
            <p:cNvSpPr>
              <a:spLocks noEditPoints="1"/>
            </p:cNvSpPr>
            <p:nvPr/>
          </p:nvSpPr>
          <p:spPr bwMode="auto">
            <a:xfrm>
              <a:off x="3143250" y="2471716"/>
              <a:ext cx="57150" cy="152400"/>
            </a:xfrm>
            <a:custGeom>
              <a:avLst/>
              <a:gdLst/>
              <a:ahLst/>
              <a:cxnLst>
                <a:cxn ang="0">
                  <a:pos x="15" y="93"/>
                </a:cxn>
                <a:cxn ang="0">
                  <a:pos x="15" y="48"/>
                </a:cxn>
                <a:cxn ang="0">
                  <a:pos x="15" y="3"/>
                </a:cxn>
                <a:cxn ang="0">
                  <a:pos x="21" y="3"/>
                </a:cxn>
                <a:cxn ang="0">
                  <a:pos x="21" y="48"/>
                </a:cxn>
                <a:cxn ang="0">
                  <a:pos x="21" y="93"/>
                </a:cxn>
                <a:cxn ang="0">
                  <a:pos x="15" y="93"/>
                </a:cxn>
                <a:cxn ang="0">
                  <a:pos x="0" y="90"/>
                </a:cxn>
                <a:cxn ang="0">
                  <a:pos x="36" y="90"/>
                </a:cxn>
                <a:cxn ang="0">
                  <a:pos x="36" y="96"/>
                </a:cxn>
                <a:cxn ang="0">
                  <a:pos x="0" y="96"/>
                </a:cxn>
                <a:cxn ang="0">
                  <a:pos x="0" y="90"/>
                </a:cxn>
                <a:cxn ang="0">
                  <a:pos x="0" y="0"/>
                </a:cxn>
                <a:cxn ang="0">
                  <a:pos x="36" y="0"/>
                </a:cxn>
                <a:cxn ang="0">
                  <a:pos x="36" y="6"/>
                </a:cxn>
                <a:cxn ang="0">
                  <a:pos x="0" y="6"/>
                </a:cxn>
                <a:cxn ang="0">
                  <a:pos x="0" y="0"/>
                </a:cxn>
              </a:cxnLst>
              <a:rect l="0" t="0" r="r" b="b"/>
              <a:pathLst>
                <a:path w="36" h="96">
                  <a:moveTo>
                    <a:pt x="15" y="93"/>
                  </a:moveTo>
                  <a:lnTo>
                    <a:pt x="15" y="48"/>
                  </a:lnTo>
                  <a:lnTo>
                    <a:pt x="15" y="3"/>
                  </a:lnTo>
                  <a:lnTo>
                    <a:pt x="21" y="3"/>
                  </a:lnTo>
                  <a:lnTo>
                    <a:pt x="21" y="48"/>
                  </a:lnTo>
                  <a:lnTo>
                    <a:pt x="21" y="93"/>
                  </a:lnTo>
                  <a:lnTo>
                    <a:pt x="15" y="93"/>
                  </a:lnTo>
                  <a:close/>
                  <a:moveTo>
                    <a:pt x="0" y="90"/>
                  </a:moveTo>
                  <a:lnTo>
                    <a:pt x="36" y="90"/>
                  </a:lnTo>
                  <a:lnTo>
                    <a:pt x="36" y="96"/>
                  </a:lnTo>
                  <a:lnTo>
                    <a:pt x="0" y="96"/>
                  </a:lnTo>
                  <a:lnTo>
                    <a:pt x="0" y="90"/>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313" name="Freeform 130"/>
            <p:cNvSpPr>
              <a:spLocks noEditPoints="1"/>
            </p:cNvSpPr>
            <p:nvPr/>
          </p:nvSpPr>
          <p:spPr bwMode="auto">
            <a:xfrm>
              <a:off x="3238500" y="2505053"/>
              <a:ext cx="57150" cy="314325"/>
            </a:xfrm>
            <a:custGeom>
              <a:avLst/>
              <a:gdLst/>
              <a:ahLst/>
              <a:cxnLst>
                <a:cxn ang="0">
                  <a:pos x="18" y="198"/>
                </a:cxn>
                <a:cxn ang="0">
                  <a:pos x="18" y="99"/>
                </a:cxn>
                <a:cxn ang="0">
                  <a:pos x="18" y="0"/>
                </a:cxn>
                <a:cxn ang="0">
                  <a:pos x="18" y="198"/>
                </a:cxn>
                <a:cxn ang="0">
                  <a:pos x="0" y="198"/>
                </a:cxn>
                <a:cxn ang="0">
                  <a:pos x="36" y="198"/>
                </a:cxn>
                <a:cxn ang="0">
                  <a:pos x="0" y="198"/>
                </a:cxn>
                <a:cxn ang="0">
                  <a:pos x="0" y="0"/>
                </a:cxn>
                <a:cxn ang="0">
                  <a:pos x="36" y="0"/>
                </a:cxn>
                <a:cxn ang="0">
                  <a:pos x="0" y="0"/>
                </a:cxn>
              </a:cxnLst>
              <a:rect l="0" t="0" r="r" b="b"/>
              <a:pathLst>
                <a:path w="36" h="198">
                  <a:moveTo>
                    <a:pt x="18" y="198"/>
                  </a:moveTo>
                  <a:lnTo>
                    <a:pt x="18" y="99"/>
                  </a:lnTo>
                  <a:lnTo>
                    <a:pt x="18" y="0"/>
                  </a:lnTo>
                  <a:lnTo>
                    <a:pt x="18" y="198"/>
                  </a:lnTo>
                  <a:close/>
                  <a:moveTo>
                    <a:pt x="0" y="198"/>
                  </a:moveTo>
                  <a:lnTo>
                    <a:pt x="36" y="198"/>
                  </a:lnTo>
                  <a:lnTo>
                    <a:pt x="0" y="198"/>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314" name="Freeform 131"/>
            <p:cNvSpPr>
              <a:spLocks noEditPoints="1"/>
            </p:cNvSpPr>
            <p:nvPr/>
          </p:nvSpPr>
          <p:spPr bwMode="auto">
            <a:xfrm>
              <a:off x="3238500" y="2500291"/>
              <a:ext cx="57150" cy="323850"/>
            </a:xfrm>
            <a:custGeom>
              <a:avLst/>
              <a:gdLst/>
              <a:ahLst/>
              <a:cxnLst>
                <a:cxn ang="0">
                  <a:pos x="15" y="201"/>
                </a:cxn>
                <a:cxn ang="0">
                  <a:pos x="15" y="102"/>
                </a:cxn>
                <a:cxn ang="0">
                  <a:pos x="15" y="3"/>
                </a:cxn>
                <a:cxn ang="0">
                  <a:pos x="21" y="3"/>
                </a:cxn>
                <a:cxn ang="0">
                  <a:pos x="21" y="102"/>
                </a:cxn>
                <a:cxn ang="0">
                  <a:pos x="21" y="201"/>
                </a:cxn>
                <a:cxn ang="0">
                  <a:pos x="15" y="201"/>
                </a:cxn>
                <a:cxn ang="0">
                  <a:pos x="0" y="198"/>
                </a:cxn>
                <a:cxn ang="0">
                  <a:pos x="36" y="198"/>
                </a:cxn>
                <a:cxn ang="0">
                  <a:pos x="36" y="204"/>
                </a:cxn>
                <a:cxn ang="0">
                  <a:pos x="0" y="204"/>
                </a:cxn>
                <a:cxn ang="0">
                  <a:pos x="0" y="198"/>
                </a:cxn>
                <a:cxn ang="0">
                  <a:pos x="0" y="0"/>
                </a:cxn>
                <a:cxn ang="0">
                  <a:pos x="36" y="0"/>
                </a:cxn>
                <a:cxn ang="0">
                  <a:pos x="36" y="6"/>
                </a:cxn>
                <a:cxn ang="0">
                  <a:pos x="0" y="6"/>
                </a:cxn>
                <a:cxn ang="0">
                  <a:pos x="0" y="0"/>
                </a:cxn>
              </a:cxnLst>
              <a:rect l="0" t="0" r="r" b="b"/>
              <a:pathLst>
                <a:path w="36" h="204">
                  <a:moveTo>
                    <a:pt x="15" y="201"/>
                  </a:moveTo>
                  <a:lnTo>
                    <a:pt x="15" y="102"/>
                  </a:lnTo>
                  <a:lnTo>
                    <a:pt x="15" y="3"/>
                  </a:lnTo>
                  <a:lnTo>
                    <a:pt x="21" y="3"/>
                  </a:lnTo>
                  <a:lnTo>
                    <a:pt x="21" y="102"/>
                  </a:lnTo>
                  <a:lnTo>
                    <a:pt x="21" y="201"/>
                  </a:lnTo>
                  <a:lnTo>
                    <a:pt x="15" y="201"/>
                  </a:lnTo>
                  <a:close/>
                  <a:moveTo>
                    <a:pt x="0" y="198"/>
                  </a:moveTo>
                  <a:lnTo>
                    <a:pt x="36" y="198"/>
                  </a:lnTo>
                  <a:lnTo>
                    <a:pt x="36" y="204"/>
                  </a:lnTo>
                  <a:lnTo>
                    <a:pt x="0" y="204"/>
                  </a:lnTo>
                  <a:lnTo>
                    <a:pt x="0" y="198"/>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315" name="Freeform 132"/>
            <p:cNvSpPr>
              <a:spLocks noEditPoints="1"/>
            </p:cNvSpPr>
            <p:nvPr/>
          </p:nvSpPr>
          <p:spPr bwMode="auto">
            <a:xfrm>
              <a:off x="3343275" y="2647928"/>
              <a:ext cx="57150" cy="200025"/>
            </a:xfrm>
            <a:custGeom>
              <a:avLst/>
              <a:gdLst/>
              <a:ahLst/>
              <a:cxnLst>
                <a:cxn ang="0">
                  <a:pos x="18" y="126"/>
                </a:cxn>
                <a:cxn ang="0">
                  <a:pos x="18" y="63"/>
                </a:cxn>
                <a:cxn ang="0">
                  <a:pos x="18" y="0"/>
                </a:cxn>
                <a:cxn ang="0">
                  <a:pos x="18" y="126"/>
                </a:cxn>
                <a:cxn ang="0">
                  <a:pos x="0" y="126"/>
                </a:cxn>
                <a:cxn ang="0">
                  <a:pos x="36" y="126"/>
                </a:cxn>
                <a:cxn ang="0">
                  <a:pos x="0" y="126"/>
                </a:cxn>
                <a:cxn ang="0">
                  <a:pos x="0" y="0"/>
                </a:cxn>
                <a:cxn ang="0">
                  <a:pos x="36" y="0"/>
                </a:cxn>
                <a:cxn ang="0">
                  <a:pos x="0" y="0"/>
                </a:cxn>
              </a:cxnLst>
              <a:rect l="0" t="0" r="r" b="b"/>
              <a:pathLst>
                <a:path w="36" h="126">
                  <a:moveTo>
                    <a:pt x="18" y="126"/>
                  </a:moveTo>
                  <a:lnTo>
                    <a:pt x="18" y="63"/>
                  </a:lnTo>
                  <a:lnTo>
                    <a:pt x="18" y="0"/>
                  </a:lnTo>
                  <a:lnTo>
                    <a:pt x="18" y="126"/>
                  </a:lnTo>
                  <a:close/>
                  <a:moveTo>
                    <a:pt x="0" y="126"/>
                  </a:moveTo>
                  <a:lnTo>
                    <a:pt x="36" y="126"/>
                  </a:lnTo>
                  <a:lnTo>
                    <a:pt x="0" y="126"/>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316" name="Freeform 133"/>
            <p:cNvSpPr>
              <a:spLocks noEditPoints="1"/>
            </p:cNvSpPr>
            <p:nvPr/>
          </p:nvSpPr>
          <p:spPr bwMode="auto">
            <a:xfrm>
              <a:off x="3343275" y="2643166"/>
              <a:ext cx="57150" cy="209550"/>
            </a:xfrm>
            <a:custGeom>
              <a:avLst/>
              <a:gdLst/>
              <a:ahLst/>
              <a:cxnLst>
                <a:cxn ang="0">
                  <a:pos x="15" y="129"/>
                </a:cxn>
                <a:cxn ang="0">
                  <a:pos x="15" y="66"/>
                </a:cxn>
                <a:cxn ang="0">
                  <a:pos x="15" y="3"/>
                </a:cxn>
                <a:cxn ang="0">
                  <a:pos x="21" y="3"/>
                </a:cxn>
                <a:cxn ang="0">
                  <a:pos x="21" y="66"/>
                </a:cxn>
                <a:cxn ang="0">
                  <a:pos x="21" y="129"/>
                </a:cxn>
                <a:cxn ang="0">
                  <a:pos x="15" y="129"/>
                </a:cxn>
                <a:cxn ang="0">
                  <a:pos x="0" y="126"/>
                </a:cxn>
                <a:cxn ang="0">
                  <a:pos x="36" y="126"/>
                </a:cxn>
                <a:cxn ang="0">
                  <a:pos x="36" y="132"/>
                </a:cxn>
                <a:cxn ang="0">
                  <a:pos x="0" y="132"/>
                </a:cxn>
                <a:cxn ang="0">
                  <a:pos x="0" y="126"/>
                </a:cxn>
                <a:cxn ang="0">
                  <a:pos x="0" y="0"/>
                </a:cxn>
                <a:cxn ang="0">
                  <a:pos x="36" y="0"/>
                </a:cxn>
                <a:cxn ang="0">
                  <a:pos x="36" y="6"/>
                </a:cxn>
                <a:cxn ang="0">
                  <a:pos x="0" y="6"/>
                </a:cxn>
                <a:cxn ang="0">
                  <a:pos x="0" y="0"/>
                </a:cxn>
              </a:cxnLst>
              <a:rect l="0" t="0" r="r" b="b"/>
              <a:pathLst>
                <a:path w="36" h="132">
                  <a:moveTo>
                    <a:pt x="15" y="129"/>
                  </a:moveTo>
                  <a:lnTo>
                    <a:pt x="15" y="66"/>
                  </a:lnTo>
                  <a:lnTo>
                    <a:pt x="15" y="3"/>
                  </a:lnTo>
                  <a:lnTo>
                    <a:pt x="21" y="3"/>
                  </a:lnTo>
                  <a:lnTo>
                    <a:pt x="21" y="66"/>
                  </a:lnTo>
                  <a:lnTo>
                    <a:pt x="21" y="129"/>
                  </a:lnTo>
                  <a:lnTo>
                    <a:pt x="15" y="129"/>
                  </a:lnTo>
                  <a:close/>
                  <a:moveTo>
                    <a:pt x="0" y="126"/>
                  </a:moveTo>
                  <a:lnTo>
                    <a:pt x="36" y="126"/>
                  </a:lnTo>
                  <a:lnTo>
                    <a:pt x="36" y="132"/>
                  </a:lnTo>
                  <a:lnTo>
                    <a:pt x="0" y="132"/>
                  </a:lnTo>
                  <a:lnTo>
                    <a:pt x="0" y="126"/>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317" name="Freeform 134"/>
            <p:cNvSpPr>
              <a:spLocks/>
            </p:cNvSpPr>
            <p:nvPr/>
          </p:nvSpPr>
          <p:spPr bwMode="auto">
            <a:xfrm>
              <a:off x="633413" y="838178"/>
              <a:ext cx="2744788" cy="2035175"/>
            </a:xfrm>
            <a:custGeom>
              <a:avLst/>
              <a:gdLst/>
              <a:ahLst/>
              <a:cxnLst>
                <a:cxn ang="0">
                  <a:pos x="247" y="3070"/>
                </a:cxn>
                <a:cxn ang="0">
                  <a:pos x="1003" y="2006"/>
                </a:cxn>
                <a:cxn ang="0">
                  <a:pos x="1370" y="1505"/>
                </a:cxn>
                <a:cxn ang="0">
                  <a:pos x="1711" y="1070"/>
                </a:cxn>
                <a:cxn ang="0">
                  <a:pos x="2102" y="642"/>
                </a:cxn>
                <a:cxn ang="0">
                  <a:pos x="2445" y="291"/>
                </a:cxn>
                <a:cxn ang="0">
                  <a:pos x="2682" y="98"/>
                </a:cxn>
                <a:cxn ang="0">
                  <a:pos x="2831" y="22"/>
                </a:cxn>
                <a:cxn ang="0">
                  <a:pos x="2971" y="0"/>
                </a:cxn>
                <a:cxn ang="0">
                  <a:pos x="3041" y="13"/>
                </a:cxn>
                <a:cxn ang="0">
                  <a:pos x="3167" y="92"/>
                </a:cxn>
                <a:cxn ang="0">
                  <a:pos x="3232" y="173"/>
                </a:cxn>
                <a:cxn ang="0">
                  <a:pos x="3325" y="351"/>
                </a:cxn>
                <a:cxn ang="0">
                  <a:pos x="3469" y="770"/>
                </a:cxn>
                <a:cxn ang="0">
                  <a:pos x="3628" y="1389"/>
                </a:cxn>
                <a:cxn ang="0">
                  <a:pos x="3771" y="2022"/>
                </a:cxn>
                <a:cxn ang="0">
                  <a:pos x="3877" y="2473"/>
                </a:cxn>
                <a:cxn ang="0">
                  <a:pos x="3934" y="2680"/>
                </a:cxn>
                <a:cxn ang="0">
                  <a:pos x="3969" y="2781"/>
                </a:cxn>
                <a:cxn ang="0">
                  <a:pos x="4037" y="2851"/>
                </a:cxn>
                <a:cxn ang="0">
                  <a:pos x="4080" y="2863"/>
                </a:cxn>
                <a:cxn ang="0">
                  <a:pos x="4220" y="2859"/>
                </a:cxn>
                <a:cxn ang="0">
                  <a:pos x="4272" y="2857"/>
                </a:cxn>
                <a:cxn ang="0">
                  <a:pos x="4327" y="2902"/>
                </a:cxn>
                <a:cxn ang="0">
                  <a:pos x="4434" y="3055"/>
                </a:cxn>
                <a:cxn ang="0">
                  <a:pos x="4518" y="3124"/>
                </a:cxn>
                <a:cxn ang="0">
                  <a:pos x="4597" y="3201"/>
                </a:cxn>
                <a:cxn ang="0">
                  <a:pos x="4422" y="3065"/>
                </a:cxn>
                <a:cxn ang="0">
                  <a:pos x="4351" y="2963"/>
                </a:cxn>
                <a:cxn ang="0">
                  <a:pos x="4266" y="2871"/>
                </a:cxn>
                <a:cxn ang="0">
                  <a:pos x="4254" y="2870"/>
                </a:cxn>
                <a:cxn ang="0">
                  <a:pos x="4129" y="2882"/>
                </a:cxn>
                <a:cxn ang="0">
                  <a:pos x="4030" y="2865"/>
                </a:cxn>
                <a:cxn ang="0">
                  <a:pos x="3985" y="2835"/>
                </a:cxn>
                <a:cxn ang="0">
                  <a:pos x="3937" y="2740"/>
                </a:cxn>
                <a:cxn ang="0">
                  <a:pos x="3881" y="2552"/>
                </a:cxn>
                <a:cxn ang="0">
                  <a:pos x="3800" y="2218"/>
                </a:cxn>
                <a:cxn ang="0">
                  <a:pos x="3663" y="1607"/>
                </a:cxn>
                <a:cxn ang="0">
                  <a:pos x="3509" y="972"/>
                </a:cxn>
                <a:cxn ang="0">
                  <a:pos x="3339" y="430"/>
                </a:cxn>
                <a:cxn ang="0">
                  <a:pos x="3250" y="233"/>
                </a:cxn>
                <a:cxn ang="0">
                  <a:pos x="3157" y="104"/>
                </a:cxn>
                <a:cxn ang="0">
                  <a:pos x="3098" y="58"/>
                </a:cxn>
                <a:cxn ang="0">
                  <a:pos x="2970" y="16"/>
                </a:cxn>
                <a:cxn ang="0">
                  <a:pos x="2905" y="19"/>
                </a:cxn>
                <a:cxn ang="0">
                  <a:pos x="2765" y="68"/>
                </a:cxn>
                <a:cxn ang="0">
                  <a:pos x="2537" y="229"/>
                </a:cxn>
                <a:cxn ang="0">
                  <a:pos x="2288" y="468"/>
                </a:cxn>
                <a:cxn ang="0">
                  <a:pos x="1830" y="957"/>
                </a:cxn>
                <a:cxn ang="0">
                  <a:pos x="1500" y="1360"/>
                </a:cxn>
                <a:cxn ang="0">
                  <a:pos x="1140" y="1843"/>
                </a:cxn>
                <a:cxn ang="0">
                  <a:pos x="511" y="2728"/>
                </a:cxn>
                <a:cxn ang="0">
                  <a:pos x="16" y="3412"/>
                </a:cxn>
              </a:cxnLst>
              <a:rect l="0" t="0" r="r" b="b"/>
              <a:pathLst>
                <a:path w="4611" h="3417">
                  <a:moveTo>
                    <a:pt x="3" y="3403"/>
                  </a:moveTo>
                  <a:lnTo>
                    <a:pt x="124" y="3239"/>
                  </a:lnTo>
                  <a:lnTo>
                    <a:pt x="247" y="3070"/>
                  </a:lnTo>
                  <a:lnTo>
                    <a:pt x="498" y="2719"/>
                  </a:lnTo>
                  <a:lnTo>
                    <a:pt x="751" y="2361"/>
                  </a:lnTo>
                  <a:lnTo>
                    <a:pt x="1003" y="2006"/>
                  </a:lnTo>
                  <a:lnTo>
                    <a:pt x="1127" y="1834"/>
                  </a:lnTo>
                  <a:lnTo>
                    <a:pt x="1250" y="1666"/>
                  </a:lnTo>
                  <a:lnTo>
                    <a:pt x="1370" y="1505"/>
                  </a:lnTo>
                  <a:lnTo>
                    <a:pt x="1487" y="1351"/>
                  </a:lnTo>
                  <a:lnTo>
                    <a:pt x="1601" y="1206"/>
                  </a:lnTo>
                  <a:lnTo>
                    <a:pt x="1711" y="1070"/>
                  </a:lnTo>
                  <a:lnTo>
                    <a:pt x="1817" y="946"/>
                  </a:lnTo>
                  <a:lnTo>
                    <a:pt x="1919" y="836"/>
                  </a:lnTo>
                  <a:lnTo>
                    <a:pt x="2102" y="642"/>
                  </a:lnTo>
                  <a:lnTo>
                    <a:pt x="2277" y="457"/>
                  </a:lnTo>
                  <a:lnTo>
                    <a:pt x="2362" y="371"/>
                  </a:lnTo>
                  <a:lnTo>
                    <a:pt x="2445" y="291"/>
                  </a:lnTo>
                  <a:lnTo>
                    <a:pt x="2526" y="218"/>
                  </a:lnTo>
                  <a:lnTo>
                    <a:pt x="2604" y="153"/>
                  </a:lnTo>
                  <a:lnTo>
                    <a:pt x="2682" y="98"/>
                  </a:lnTo>
                  <a:lnTo>
                    <a:pt x="2757" y="55"/>
                  </a:lnTo>
                  <a:lnTo>
                    <a:pt x="2830" y="22"/>
                  </a:lnTo>
                  <a:cubicBezTo>
                    <a:pt x="2831" y="22"/>
                    <a:pt x="2831" y="22"/>
                    <a:pt x="2831" y="22"/>
                  </a:cubicBezTo>
                  <a:lnTo>
                    <a:pt x="2901" y="4"/>
                  </a:lnTo>
                  <a:cubicBezTo>
                    <a:pt x="2902" y="4"/>
                    <a:pt x="2903" y="4"/>
                    <a:pt x="2903" y="3"/>
                  </a:cubicBezTo>
                  <a:lnTo>
                    <a:pt x="2971" y="0"/>
                  </a:lnTo>
                  <a:cubicBezTo>
                    <a:pt x="2972" y="0"/>
                    <a:pt x="2972" y="0"/>
                    <a:pt x="2973" y="1"/>
                  </a:cubicBezTo>
                  <a:lnTo>
                    <a:pt x="3039" y="13"/>
                  </a:lnTo>
                  <a:cubicBezTo>
                    <a:pt x="3040" y="13"/>
                    <a:pt x="3040" y="13"/>
                    <a:pt x="3041" y="13"/>
                  </a:cubicBezTo>
                  <a:lnTo>
                    <a:pt x="3105" y="43"/>
                  </a:lnTo>
                  <a:cubicBezTo>
                    <a:pt x="3105" y="43"/>
                    <a:pt x="3106" y="44"/>
                    <a:pt x="3106" y="44"/>
                  </a:cubicBezTo>
                  <a:lnTo>
                    <a:pt x="3167" y="92"/>
                  </a:lnTo>
                  <a:cubicBezTo>
                    <a:pt x="3168" y="92"/>
                    <a:pt x="3168" y="93"/>
                    <a:pt x="3168" y="93"/>
                  </a:cubicBezTo>
                  <a:lnTo>
                    <a:pt x="3200" y="128"/>
                  </a:lnTo>
                  <a:lnTo>
                    <a:pt x="3232" y="173"/>
                  </a:lnTo>
                  <a:lnTo>
                    <a:pt x="3263" y="224"/>
                  </a:lnTo>
                  <a:lnTo>
                    <a:pt x="3294" y="285"/>
                  </a:lnTo>
                  <a:lnTo>
                    <a:pt x="3325" y="351"/>
                  </a:lnTo>
                  <a:lnTo>
                    <a:pt x="3354" y="425"/>
                  </a:lnTo>
                  <a:lnTo>
                    <a:pt x="3412" y="588"/>
                  </a:lnTo>
                  <a:lnTo>
                    <a:pt x="3469" y="770"/>
                  </a:lnTo>
                  <a:lnTo>
                    <a:pt x="3524" y="967"/>
                  </a:lnTo>
                  <a:lnTo>
                    <a:pt x="3577" y="1175"/>
                  </a:lnTo>
                  <a:lnTo>
                    <a:pt x="3628" y="1389"/>
                  </a:lnTo>
                  <a:lnTo>
                    <a:pt x="3678" y="1604"/>
                  </a:lnTo>
                  <a:lnTo>
                    <a:pt x="3725" y="1817"/>
                  </a:lnTo>
                  <a:lnTo>
                    <a:pt x="3771" y="2022"/>
                  </a:lnTo>
                  <a:lnTo>
                    <a:pt x="3815" y="2215"/>
                  </a:lnTo>
                  <a:lnTo>
                    <a:pt x="3856" y="2392"/>
                  </a:lnTo>
                  <a:lnTo>
                    <a:pt x="3877" y="2473"/>
                  </a:lnTo>
                  <a:lnTo>
                    <a:pt x="3896" y="2549"/>
                  </a:lnTo>
                  <a:lnTo>
                    <a:pt x="3915" y="2618"/>
                  </a:lnTo>
                  <a:lnTo>
                    <a:pt x="3934" y="2680"/>
                  </a:lnTo>
                  <a:lnTo>
                    <a:pt x="3952" y="2735"/>
                  </a:lnTo>
                  <a:lnTo>
                    <a:pt x="3970" y="2783"/>
                  </a:lnTo>
                  <a:lnTo>
                    <a:pt x="3969" y="2781"/>
                  </a:lnTo>
                  <a:lnTo>
                    <a:pt x="3998" y="2826"/>
                  </a:lnTo>
                  <a:lnTo>
                    <a:pt x="3996" y="2824"/>
                  </a:lnTo>
                  <a:lnTo>
                    <a:pt x="4037" y="2851"/>
                  </a:lnTo>
                  <a:lnTo>
                    <a:pt x="4035" y="2850"/>
                  </a:lnTo>
                  <a:lnTo>
                    <a:pt x="4082" y="2864"/>
                  </a:lnTo>
                  <a:lnTo>
                    <a:pt x="4080" y="2863"/>
                  </a:lnTo>
                  <a:lnTo>
                    <a:pt x="4130" y="2866"/>
                  </a:lnTo>
                  <a:lnTo>
                    <a:pt x="4178" y="2863"/>
                  </a:lnTo>
                  <a:lnTo>
                    <a:pt x="4220" y="2859"/>
                  </a:lnTo>
                  <a:lnTo>
                    <a:pt x="4253" y="2855"/>
                  </a:lnTo>
                  <a:cubicBezTo>
                    <a:pt x="4253" y="2854"/>
                    <a:pt x="4254" y="2854"/>
                    <a:pt x="4254" y="2855"/>
                  </a:cubicBezTo>
                  <a:lnTo>
                    <a:pt x="4272" y="2857"/>
                  </a:lnTo>
                  <a:cubicBezTo>
                    <a:pt x="4274" y="2857"/>
                    <a:pt x="4275" y="2857"/>
                    <a:pt x="4277" y="2858"/>
                  </a:cubicBezTo>
                  <a:lnTo>
                    <a:pt x="4326" y="2900"/>
                  </a:lnTo>
                  <a:cubicBezTo>
                    <a:pt x="4326" y="2901"/>
                    <a:pt x="4327" y="2901"/>
                    <a:pt x="4327" y="2902"/>
                  </a:cubicBezTo>
                  <a:lnTo>
                    <a:pt x="4364" y="2954"/>
                  </a:lnTo>
                  <a:lnTo>
                    <a:pt x="4397" y="3008"/>
                  </a:lnTo>
                  <a:lnTo>
                    <a:pt x="4434" y="3055"/>
                  </a:lnTo>
                  <a:lnTo>
                    <a:pt x="4433" y="3054"/>
                  </a:lnTo>
                  <a:lnTo>
                    <a:pt x="4475" y="3092"/>
                  </a:lnTo>
                  <a:lnTo>
                    <a:pt x="4518" y="3124"/>
                  </a:lnTo>
                  <a:lnTo>
                    <a:pt x="4606" y="3188"/>
                  </a:lnTo>
                  <a:cubicBezTo>
                    <a:pt x="4610" y="3191"/>
                    <a:pt x="4611" y="3196"/>
                    <a:pt x="4608" y="3199"/>
                  </a:cubicBezTo>
                  <a:cubicBezTo>
                    <a:pt x="4605" y="3203"/>
                    <a:pt x="4600" y="3204"/>
                    <a:pt x="4597" y="3201"/>
                  </a:cubicBezTo>
                  <a:lnTo>
                    <a:pt x="4509" y="3137"/>
                  </a:lnTo>
                  <a:lnTo>
                    <a:pt x="4464" y="3103"/>
                  </a:lnTo>
                  <a:lnTo>
                    <a:pt x="4422" y="3065"/>
                  </a:lnTo>
                  <a:cubicBezTo>
                    <a:pt x="4422" y="3065"/>
                    <a:pt x="4421" y="3065"/>
                    <a:pt x="4421" y="3064"/>
                  </a:cubicBezTo>
                  <a:lnTo>
                    <a:pt x="4384" y="3017"/>
                  </a:lnTo>
                  <a:lnTo>
                    <a:pt x="4351" y="2963"/>
                  </a:lnTo>
                  <a:lnTo>
                    <a:pt x="4314" y="2911"/>
                  </a:lnTo>
                  <a:lnTo>
                    <a:pt x="4315" y="2913"/>
                  </a:lnTo>
                  <a:lnTo>
                    <a:pt x="4266" y="2871"/>
                  </a:lnTo>
                  <a:lnTo>
                    <a:pt x="4271" y="2872"/>
                  </a:lnTo>
                  <a:lnTo>
                    <a:pt x="4253" y="2870"/>
                  </a:lnTo>
                  <a:lnTo>
                    <a:pt x="4254" y="2870"/>
                  </a:lnTo>
                  <a:lnTo>
                    <a:pt x="4221" y="2874"/>
                  </a:lnTo>
                  <a:lnTo>
                    <a:pt x="4179" y="2879"/>
                  </a:lnTo>
                  <a:lnTo>
                    <a:pt x="4129" y="2882"/>
                  </a:lnTo>
                  <a:lnTo>
                    <a:pt x="4079" y="2879"/>
                  </a:lnTo>
                  <a:cubicBezTo>
                    <a:pt x="4078" y="2879"/>
                    <a:pt x="4078" y="2879"/>
                    <a:pt x="4077" y="2879"/>
                  </a:cubicBezTo>
                  <a:lnTo>
                    <a:pt x="4030" y="2865"/>
                  </a:lnTo>
                  <a:cubicBezTo>
                    <a:pt x="4029" y="2865"/>
                    <a:pt x="4029" y="2865"/>
                    <a:pt x="4028" y="2864"/>
                  </a:cubicBezTo>
                  <a:lnTo>
                    <a:pt x="3987" y="2837"/>
                  </a:lnTo>
                  <a:cubicBezTo>
                    <a:pt x="3986" y="2837"/>
                    <a:pt x="3985" y="2836"/>
                    <a:pt x="3985" y="2835"/>
                  </a:cubicBezTo>
                  <a:lnTo>
                    <a:pt x="3956" y="2790"/>
                  </a:lnTo>
                  <a:cubicBezTo>
                    <a:pt x="3955" y="2789"/>
                    <a:pt x="3955" y="2789"/>
                    <a:pt x="3955" y="2788"/>
                  </a:cubicBezTo>
                  <a:lnTo>
                    <a:pt x="3937" y="2740"/>
                  </a:lnTo>
                  <a:lnTo>
                    <a:pt x="3919" y="2685"/>
                  </a:lnTo>
                  <a:lnTo>
                    <a:pt x="3900" y="2623"/>
                  </a:lnTo>
                  <a:lnTo>
                    <a:pt x="3881" y="2552"/>
                  </a:lnTo>
                  <a:lnTo>
                    <a:pt x="3862" y="2477"/>
                  </a:lnTo>
                  <a:lnTo>
                    <a:pt x="3841" y="2395"/>
                  </a:lnTo>
                  <a:lnTo>
                    <a:pt x="3800" y="2218"/>
                  </a:lnTo>
                  <a:lnTo>
                    <a:pt x="3756" y="2025"/>
                  </a:lnTo>
                  <a:lnTo>
                    <a:pt x="3710" y="1820"/>
                  </a:lnTo>
                  <a:lnTo>
                    <a:pt x="3663" y="1607"/>
                  </a:lnTo>
                  <a:lnTo>
                    <a:pt x="3613" y="1392"/>
                  </a:lnTo>
                  <a:lnTo>
                    <a:pt x="3562" y="1179"/>
                  </a:lnTo>
                  <a:lnTo>
                    <a:pt x="3509" y="972"/>
                  </a:lnTo>
                  <a:lnTo>
                    <a:pt x="3454" y="775"/>
                  </a:lnTo>
                  <a:lnTo>
                    <a:pt x="3397" y="593"/>
                  </a:lnTo>
                  <a:lnTo>
                    <a:pt x="3339" y="430"/>
                  </a:lnTo>
                  <a:lnTo>
                    <a:pt x="3310" y="358"/>
                  </a:lnTo>
                  <a:lnTo>
                    <a:pt x="3279" y="292"/>
                  </a:lnTo>
                  <a:lnTo>
                    <a:pt x="3250" y="233"/>
                  </a:lnTo>
                  <a:lnTo>
                    <a:pt x="3219" y="182"/>
                  </a:lnTo>
                  <a:lnTo>
                    <a:pt x="3189" y="139"/>
                  </a:lnTo>
                  <a:lnTo>
                    <a:pt x="3157" y="104"/>
                  </a:lnTo>
                  <a:lnTo>
                    <a:pt x="3158" y="105"/>
                  </a:lnTo>
                  <a:lnTo>
                    <a:pt x="3097" y="57"/>
                  </a:lnTo>
                  <a:lnTo>
                    <a:pt x="3098" y="58"/>
                  </a:lnTo>
                  <a:lnTo>
                    <a:pt x="3034" y="28"/>
                  </a:lnTo>
                  <a:lnTo>
                    <a:pt x="3036" y="28"/>
                  </a:lnTo>
                  <a:lnTo>
                    <a:pt x="2970" y="16"/>
                  </a:lnTo>
                  <a:lnTo>
                    <a:pt x="2972" y="16"/>
                  </a:lnTo>
                  <a:lnTo>
                    <a:pt x="2904" y="19"/>
                  </a:lnTo>
                  <a:lnTo>
                    <a:pt x="2905" y="19"/>
                  </a:lnTo>
                  <a:lnTo>
                    <a:pt x="2835" y="37"/>
                  </a:lnTo>
                  <a:lnTo>
                    <a:pt x="2837" y="37"/>
                  </a:lnTo>
                  <a:lnTo>
                    <a:pt x="2765" y="68"/>
                  </a:lnTo>
                  <a:lnTo>
                    <a:pt x="2691" y="111"/>
                  </a:lnTo>
                  <a:lnTo>
                    <a:pt x="2615" y="166"/>
                  </a:lnTo>
                  <a:lnTo>
                    <a:pt x="2537" y="229"/>
                  </a:lnTo>
                  <a:lnTo>
                    <a:pt x="2456" y="302"/>
                  </a:lnTo>
                  <a:lnTo>
                    <a:pt x="2373" y="382"/>
                  </a:lnTo>
                  <a:lnTo>
                    <a:pt x="2288" y="468"/>
                  </a:lnTo>
                  <a:lnTo>
                    <a:pt x="2113" y="653"/>
                  </a:lnTo>
                  <a:lnTo>
                    <a:pt x="1930" y="847"/>
                  </a:lnTo>
                  <a:lnTo>
                    <a:pt x="1830" y="957"/>
                  </a:lnTo>
                  <a:lnTo>
                    <a:pt x="1724" y="1081"/>
                  </a:lnTo>
                  <a:lnTo>
                    <a:pt x="1614" y="1215"/>
                  </a:lnTo>
                  <a:lnTo>
                    <a:pt x="1500" y="1360"/>
                  </a:lnTo>
                  <a:lnTo>
                    <a:pt x="1383" y="1514"/>
                  </a:lnTo>
                  <a:lnTo>
                    <a:pt x="1263" y="1675"/>
                  </a:lnTo>
                  <a:lnTo>
                    <a:pt x="1140" y="1843"/>
                  </a:lnTo>
                  <a:lnTo>
                    <a:pt x="1016" y="2015"/>
                  </a:lnTo>
                  <a:lnTo>
                    <a:pt x="764" y="2370"/>
                  </a:lnTo>
                  <a:lnTo>
                    <a:pt x="511" y="2728"/>
                  </a:lnTo>
                  <a:lnTo>
                    <a:pt x="260" y="3079"/>
                  </a:lnTo>
                  <a:lnTo>
                    <a:pt x="137" y="3248"/>
                  </a:lnTo>
                  <a:lnTo>
                    <a:pt x="16" y="3412"/>
                  </a:lnTo>
                  <a:cubicBezTo>
                    <a:pt x="13" y="3416"/>
                    <a:pt x="8" y="3417"/>
                    <a:pt x="5" y="3414"/>
                  </a:cubicBezTo>
                  <a:cubicBezTo>
                    <a:pt x="1" y="3411"/>
                    <a:pt x="0" y="3406"/>
                    <a:pt x="3" y="3403"/>
                  </a:cubicBez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318" name="Rectangle 135"/>
            <p:cNvSpPr>
              <a:spLocks noChangeArrowheads="1"/>
            </p:cNvSpPr>
            <p:nvPr/>
          </p:nvSpPr>
          <p:spPr bwMode="auto">
            <a:xfrm>
              <a:off x="581025" y="2809853"/>
              <a:ext cx="114300" cy="114300"/>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319" name="Freeform 136"/>
            <p:cNvSpPr>
              <a:spLocks noEditPoints="1"/>
            </p:cNvSpPr>
            <p:nvPr/>
          </p:nvSpPr>
          <p:spPr bwMode="auto">
            <a:xfrm>
              <a:off x="576263" y="2805091"/>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320" name="Rectangle 137"/>
            <p:cNvSpPr>
              <a:spLocks noChangeArrowheads="1"/>
            </p:cNvSpPr>
            <p:nvPr/>
          </p:nvSpPr>
          <p:spPr bwMode="auto">
            <a:xfrm>
              <a:off x="1724025" y="1285853"/>
              <a:ext cx="114300" cy="114300"/>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321" name="Freeform 138"/>
            <p:cNvSpPr>
              <a:spLocks noEditPoints="1"/>
            </p:cNvSpPr>
            <p:nvPr/>
          </p:nvSpPr>
          <p:spPr bwMode="auto">
            <a:xfrm>
              <a:off x="1719263" y="1281091"/>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322" name="Rectangle 139"/>
            <p:cNvSpPr>
              <a:spLocks noChangeArrowheads="1"/>
            </p:cNvSpPr>
            <p:nvPr/>
          </p:nvSpPr>
          <p:spPr bwMode="auto">
            <a:xfrm>
              <a:off x="2457450" y="838178"/>
              <a:ext cx="114300" cy="114300"/>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323" name="Freeform 140"/>
            <p:cNvSpPr>
              <a:spLocks noEditPoints="1"/>
            </p:cNvSpPr>
            <p:nvPr/>
          </p:nvSpPr>
          <p:spPr bwMode="auto">
            <a:xfrm>
              <a:off x="2452688" y="833416"/>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324" name="Rectangle 141"/>
            <p:cNvSpPr>
              <a:spLocks noChangeArrowheads="1"/>
            </p:cNvSpPr>
            <p:nvPr/>
          </p:nvSpPr>
          <p:spPr bwMode="auto">
            <a:xfrm>
              <a:off x="2933700" y="2438378"/>
              <a:ext cx="114300" cy="114300"/>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325" name="Freeform 142"/>
            <p:cNvSpPr>
              <a:spLocks noEditPoints="1"/>
            </p:cNvSpPr>
            <p:nvPr/>
          </p:nvSpPr>
          <p:spPr bwMode="auto">
            <a:xfrm>
              <a:off x="2928938" y="2433616"/>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326" name="Rectangle 143"/>
            <p:cNvSpPr>
              <a:spLocks noChangeArrowheads="1"/>
            </p:cNvSpPr>
            <p:nvPr/>
          </p:nvSpPr>
          <p:spPr bwMode="auto">
            <a:xfrm>
              <a:off x="3114675" y="2486003"/>
              <a:ext cx="114300" cy="114300"/>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327" name="Freeform 144"/>
            <p:cNvSpPr>
              <a:spLocks noEditPoints="1"/>
            </p:cNvSpPr>
            <p:nvPr/>
          </p:nvSpPr>
          <p:spPr bwMode="auto">
            <a:xfrm>
              <a:off x="3109913" y="2481241"/>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328" name="Rectangle 145"/>
            <p:cNvSpPr>
              <a:spLocks noChangeArrowheads="1"/>
            </p:cNvSpPr>
            <p:nvPr/>
          </p:nvSpPr>
          <p:spPr bwMode="auto">
            <a:xfrm>
              <a:off x="3209925" y="2600303"/>
              <a:ext cx="114300" cy="114300"/>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329" name="Freeform 146"/>
            <p:cNvSpPr>
              <a:spLocks noEditPoints="1"/>
            </p:cNvSpPr>
            <p:nvPr/>
          </p:nvSpPr>
          <p:spPr bwMode="auto">
            <a:xfrm>
              <a:off x="3205163" y="2595541"/>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330" name="Rectangle 147"/>
            <p:cNvSpPr>
              <a:spLocks noChangeArrowheads="1"/>
            </p:cNvSpPr>
            <p:nvPr/>
          </p:nvSpPr>
          <p:spPr bwMode="auto">
            <a:xfrm>
              <a:off x="3314700" y="2686028"/>
              <a:ext cx="114300" cy="114300"/>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331" name="Freeform 148"/>
            <p:cNvSpPr>
              <a:spLocks noEditPoints="1"/>
            </p:cNvSpPr>
            <p:nvPr/>
          </p:nvSpPr>
          <p:spPr bwMode="auto">
            <a:xfrm>
              <a:off x="3309938" y="2681266"/>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332" name="Rectangle 185"/>
            <p:cNvSpPr>
              <a:spLocks noChangeArrowheads="1"/>
            </p:cNvSpPr>
            <p:nvPr/>
          </p:nvSpPr>
          <p:spPr bwMode="auto">
            <a:xfrm>
              <a:off x="249238" y="2936853"/>
              <a:ext cx="314189"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9900"/>
                  </a:solidFill>
                  <a:effectLst/>
                  <a:latin typeface="Times New Roman" pitchFamily="18" charset="0"/>
                  <a:cs typeface="Arial" pitchFamily="34" charset="0"/>
                </a:rPr>
                <a:t>0,00</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1333" name="Rectangle 186"/>
            <p:cNvSpPr>
              <a:spLocks noChangeArrowheads="1"/>
            </p:cNvSpPr>
            <p:nvPr/>
          </p:nvSpPr>
          <p:spPr bwMode="auto">
            <a:xfrm>
              <a:off x="249238" y="2509816"/>
              <a:ext cx="314189"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9900"/>
                  </a:solidFill>
                  <a:effectLst/>
                  <a:latin typeface="Times New Roman" pitchFamily="18" charset="0"/>
                  <a:cs typeface="Arial" pitchFamily="34" charset="0"/>
                </a:rPr>
                <a:t>0,02</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1334" name="Rectangle 187"/>
            <p:cNvSpPr>
              <a:spLocks noChangeArrowheads="1"/>
            </p:cNvSpPr>
            <p:nvPr/>
          </p:nvSpPr>
          <p:spPr bwMode="auto">
            <a:xfrm>
              <a:off x="249238" y="2081191"/>
              <a:ext cx="314189"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9900"/>
                  </a:solidFill>
                  <a:effectLst/>
                  <a:latin typeface="Times New Roman" pitchFamily="18" charset="0"/>
                  <a:cs typeface="Arial" pitchFamily="34" charset="0"/>
                </a:rPr>
                <a:t>0,04</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1335" name="Rectangle 188"/>
            <p:cNvSpPr>
              <a:spLocks noChangeArrowheads="1"/>
            </p:cNvSpPr>
            <p:nvPr/>
          </p:nvSpPr>
          <p:spPr bwMode="auto">
            <a:xfrm>
              <a:off x="249238" y="1654153"/>
              <a:ext cx="314189"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9900"/>
                  </a:solidFill>
                  <a:effectLst/>
                  <a:latin typeface="Times New Roman" pitchFamily="18" charset="0"/>
                  <a:cs typeface="Arial" pitchFamily="34" charset="0"/>
                </a:rPr>
                <a:t>0,06</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1336" name="Rectangle 189"/>
            <p:cNvSpPr>
              <a:spLocks noChangeArrowheads="1"/>
            </p:cNvSpPr>
            <p:nvPr/>
          </p:nvSpPr>
          <p:spPr bwMode="auto">
            <a:xfrm>
              <a:off x="249238" y="1227116"/>
              <a:ext cx="314189"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9900"/>
                  </a:solidFill>
                  <a:effectLst/>
                  <a:latin typeface="Times New Roman" pitchFamily="18" charset="0"/>
                  <a:cs typeface="Arial" pitchFamily="34" charset="0"/>
                </a:rPr>
                <a:t>0,08</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1337" name="Rectangle 190"/>
            <p:cNvSpPr>
              <a:spLocks noChangeArrowheads="1"/>
            </p:cNvSpPr>
            <p:nvPr/>
          </p:nvSpPr>
          <p:spPr bwMode="auto">
            <a:xfrm>
              <a:off x="249238" y="798491"/>
              <a:ext cx="314189"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9900"/>
                  </a:solidFill>
                  <a:effectLst/>
                  <a:latin typeface="Times New Roman" pitchFamily="18" charset="0"/>
                  <a:cs typeface="Arial" pitchFamily="34" charset="0"/>
                </a:rPr>
                <a:t>0,10</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1338" name="Rectangle 191"/>
            <p:cNvSpPr>
              <a:spLocks noChangeArrowheads="1"/>
            </p:cNvSpPr>
            <p:nvPr/>
          </p:nvSpPr>
          <p:spPr bwMode="auto">
            <a:xfrm>
              <a:off x="249238" y="371453"/>
              <a:ext cx="314189"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9900"/>
                  </a:solidFill>
                  <a:effectLst/>
                  <a:latin typeface="Times New Roman" pitchFamily="18" charset="0"/>
                  <a:cs typeface="Arial" pitchFamily="34" charset="0"/>
                </a:rPr>
                <a:t>0,12</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1339" name="Rectangle 192"/>
            <p:cNvSpPr>
              <a:spLocks noChangeArrowheads="1"/>
            </p:cNvSpPr>
            <p:nvPr/>
          </p:nvSpPr>
          <p:spPr bwMode="auto">
            <a:xfrm>
              <a:off x="606425" y="3071810"/>
              <a:ext cx="89768"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0</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1340" name="Rectangle 193"/>
            <p:cNvSpPr>
              <a:spLocks noChangeArrowheads="1"/>
            </p:cNvSpPr>
            <p:nvPr/>
          </p:nvSpPr>
          <p:spPr bwMode="auto">
            <a:xfrm>
              <a:off x="1266825" y="3071810"/>
              <a:ext cx="179536"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10</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1341" name="Rectangle 194"/>
            <p:cNvSpPr>
              <a:spLocks noChangeArrowheads="1"/>
            </p:cNvSpPr>
            <p:nvPr/>
          </p:nvSpPr>
          <p:spPr bwMode="auto">
            <a:xfrm>
              <a:off x="1963738" y="3071810"/>
              <a:ext cx="179536"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20</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1342" name="Rectangle 195"/>
            <p:cNvSpPr>
              <a:spLocks noChangeArrowheads="1"/>
            </p:cNvSpPr>
            <p:nvPr/>
          </p:nvSpPr>
          <p:spPr bwMode="auto">
            <a:xfrm>
              <a:off x="2662238" y="3071810"/>
              <a:ext cx="179536"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30</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1343" name="Rectangle 196"/>
            <p:cNvSpPr>
              <a:spLocks noChangeArrowheads="1"/>
            </p:cNvSpPr>
            <p:nvPr/>
          </p:nvSpPr>
          <p:spPr bwMode="auto">
            <a:xfrm>
              <a:off x="3360738" y="3071810"/>
              <a:ext cx="179536"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40</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1344" name="Rectangle 197"/>
            <p:cNvSpPr>
              <a:spLocks noChangeArrowheads="1"/>
            </p:cNvSpPr>
            <p:nvPr/>
          </p:nvSpPr>
          <p:spPr bwMode="auto">
            <a:xfrm>
              <a:off x="4057650" y="3071810"/>
              <a:ext cx="179536"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50</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1345" name="Rectangle 200"/>
            <p:cNvSpPr>
              <a:spLocks noChangeArrowheads="1"/>
            </p:cNvSpPr>
            <p:nvPr/>
          </p:nvSpPr>
          <p:spPr bwMode="auto">
            <a:xfrm>
              <a:off x="1668463" y="3233738"/>
              <a:ext cx="2046288" cy="26670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err="1" smtClean="0">
                  <a:ln>
                    <a:noFill/>
                  </a:ln>
                  <a:solidFill>
                    <a:srgbClr val="000000"/>
                  </a:solidFill>
                  <a:effectLst/>
                  <a:latin typeface="Times New Roman" pitchFamily="18" charset="0"/>
                  <a:cs typeface="Arial" pitchFamily="34" charset="0"/>
                </a:rPr>
                <a:t>Mineralized</a:t>
              </a:r>
              <a:r>
                <a:rPr kumimoji="0" lang="fr-FR" sz="1400" b="1" i="0" u="none" strike="noStrike" cap="none" normalizeH="0" baseline="0" dirty="0" smtClean="0">
                  <a:ln>
                    <a:noFill/>
                  </a:ln>
                  <a:solidFill>
                    <a:srgbClr val="000000"/>
                  </a:solidFill>
                  <a:effectLst/>
                  <a:latin typeface="Times New Roman" pitchFamily="18" charset="0"/>
                  <a:cs typeface="Arial" pitchFamily="34" charset="0"/>
                </a:rPr>
                <a:t> </a:t>
              </a:r>
              <a:r>
                <a:rPr kumimoji="0" lang="fr-FR" sz="1400" b="1" i="0" u="none" strike="noStrike" cap="none" normalizeH="0" baseline="0" dirty="0" err="1" smtClean="0">
                  <a:ln>
                    <a:noFill/>
                  </a:ln>
                  <a:solidFill>
                    <a:srgbClr val="000000"/>
                  </a:solidFill>
                  <a:effectLst/>
                  <a:latin typeface="Times New Roman" pitchFamily="18" charset="0"/>
                  <a:cs typeface="Arial" pitchFamily="34" charset="0"/>
                </a:rPr>
                <a:t>carbon</a:t>
              </a:r>
              <a:r>
                <a:rPr kumimoji="0" lang="fr-FR" sz="1400" b="1" i="0" u="none" strike="noStrike" cap="none" normalizeH="0" baseline="0" dirty="0" smtClean="0">
                  <a:ln>
                    <a:noFill/>
                  </a:ln>
                  <a:solidFill>
                    <a:srgbClr val="000000"/>
                  </a:solidFill>
                  <a:effectLst/>
                  <a:latin typeface="Times New Roman" pitchFamily="18" charset="0"/>
                  <a:cs typeface="Arial" pitchFamily="34" charset="0"/>
                </a:rPr>
                <a:t> (%)</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46" name="Freeform 201"/>
            <p:cNvSpPr>
              <a:spLocks/>
            </p:cNvSpPr>
            <p:nvPr/>
          </p:nvSpPr>
          <p:spPr bwMode="auto">
            <a:xfrm>
              <a:off x="785813" y="585766"/>
              <a:ext cx="247650" cy="9525"/>
            </a:xfrm>
            <a:custGeom>
              <a:avLst/>
              <a:gdLst/>
              <a:ahLst/>
              <a:cxnLst>
                <a:cxn ang="0">
                  <a:pos x="8" y="0"/>
                </a:cxn>
                <a:cxn ang="0">
                  <a:pos x="408" y="0"/>
                </a:cxn>
                <a:cxn ang="0">
                  <a:pos x="416" y="8"/>
                </a:cxn>
                <a:cxn ang="0">
                  <a:pos x="408" y="16"/>
                </a:cxn>
                <a:cxn ang="0">
                  <a:pos x="8" y="16"/>
                </a:cxn>
                <a:cxn ang="0">
                  <a:pos x="0" y="8"/>
                </a:cxn>
                <a:cxn ang="0">
                  <a:pos x="8" y="0"/>
                </a:cxn>
              </a:cxnLst>
              <a:rect l="0" t="0" r="r" b="b"/>
              <a:pathLst>
                <a:path w="416" h="16">
                  <a:moveTo>
                    <a:pt x="8" y="0"/>
                  </a:moveTo>
                  <a:lnTo>
                    <a:pt x="408" y="0"/>
                  </a:lnTo>
                  <a:cubicBezTo>
                    <a:pt x="413" y="0"/>
                    <a:pt x="416" y="4"/>
                    <a:pt x="416" y="8"/>
                  </a:cubicBezTo>
                  <a:cubicBezTo>
                    <a:pt x="416" y="13"/>
                    <a:pt x="413" y="16"/>
                    <a:pt x="408" y="16"/>
                  </a:cubicBezTo>
                  <a:lnTo>
                    <a:pt x="8" y="16"/>
                  </a:lnTo>
                  <a:cubicBezTo>
                    <a:pt x="4" y="16"/>
                    <a:pt x="0" y="13"/>
                    <a:pt x="0" y="8"/>
                  </a:cubicBezTo>
                  <a:cubicBezTo>
                    <a:pt x="0" y="4"/>
                    <a:pt x="4" y="0"/>
                    <a:pt x="8" y="0"/>
                  </a:cubicBez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347" name="Rectangle 202"/>
            <p:cNvSpPr>
              <a:spLocks noChangeArrowheads="1"/>
            </p:cNvSpPr>
            <p:nvPr/>
          </p:nvSpPr>
          <p:spPr bwMode="auto">
            <a:xfrm>
              <a:off x="857250" y="542903"/>
              <a:ext cx="104775" cy="104775"/>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348" name="Freeform 203"/>
            <p:cNvSpPr>
              <a:spLocks noEditPoints="1"/>
            </p:cNvSpPr>
            <p:nvPr/>
          </p:nvSpPr>
          <p:spPr bwMode="auto">
            <a:xfrm>
              <a:off x="852488" y="538141"/>
              <a:ext cx="114300" cy="114300"/>
            </a:xfrm>
            <a:custGeom>
              <a:avLst/>
              <a:gdLst/>
              <a:ahLst/>
              <a:cxnLst>
                <a:cxn ang="0">
                  <a:pos x="0" y="8"/>
                </a:cxn>
                <a:cxn ang="0">
                  <a:pos x="8" y="0"/>
                </a:cxn>
                <a:cxn ang="0">
                  <a:pos x="184" y="0"/>
                </a:cxn>
                <a:cxn ang="0">
                  <a:pos x="192" y="8"/>
                </a:cxn>
                <a:cxn ang="0">
                  <a:pos x="192" y="184"/>
                </a:cxn>
                <a:cxn ang="0">
                  <a:pos x="184" y="192"/>
                </a:cxn>
                <a:cxn ang="0">
                  <a:pos x="8" y="192"/>
                </a:cxn>
                <a:cxn ang="0">
                  <a:pos x="0" y="184"/>
                </a:cxn>
                <a:cxn ang="0">
                  <a:pos x="0" y="8"/>
                </a:cxn>
                <a:cxn ang="0">
                  <a:pos x="16" y="184"/>
                </a:cxn>
                <a:cxn ang="0">
                  <a:pos x="8" y="176"/>
                </a:cxn>
                <a:cxn ang="0">
                  <a:pos x="184" y="176"/>
                </a:cxn>
                <a:cxn ang="0">
                  <a:pos x="176" y="184"/>
                </a:cxn>
                <a:cxn ang="0">
                  <a:pos x="176" y="8"/>
                </a:cxn>
                <a:cxn ang="0">
                  <a:pos x="184" y="16"/>
                </a:cxn>
                <a:cxn ang="0">
                  <a:pos x="8" y="16"/>
                </a:cxn>
                <a:cxn ang="0">
                  <a:pos x="16" y="8"/>
                </a:cxn>
                <a:cxn ang="0">
                  <a:pos x="16" y="184"/>
                </a:cxn>
              </a:cxnLst>
              <a:rect l="0" t="0" r="r" b="b"/>
              <a:pathLst>
                <a:path w="192" h="192">
                  <a:moveTo>
                    <a:pt x="0" y="8"/>
                  </a:moveTo>
                  <a:cubicBezTo>
                    <a:pt x="0" y="4"/>
                    <a:pt x="4" y="0"/>
                    <a:pt x="8" y="0"/>
                  </a:cubicBezTo>
                  <a:lnTo>
                    <a:pt x="184" y="0"/>
                  </a:lnTo>
                  <a:cubicBezTo>
                    <a:pt x="189" y="0"/>
                    <a:pt x="192" y="4"/>
                    <a:pt x="192" y="8"/>
                  </a:cubicBezTo>
                  <a:lnTo>
                    <a:pt x="192" y="184"/>
                  </a:lnTo>
                  <a:cubicBezTo>
                    <a:pt x="192" y="189"/>
                    <a:pt x="189" y="192"/>
                    <a:pt x="184" y="192"/>
                  </a:cubicBezTo>
                  <a:lnTo>
                    <a:pt x="8" y="192"/>
                  </a:lnTo>
                  <a:cubicBezTo>
                    <a:pt x="4" y="192"/>
                    <a:pt x="0" y="189"/>
                    <a:pt x="0" y="184"/>
                  </a:cubicBezTo>
                  <a:lnTo>
                    <a:pt x="0" y="8"/>
                  </a:lnTo>
                  <a:close/>
                  <a:moveTo>
                    <a:pt x="16" y="184"/>
                  </a:moveTo>
                  <a:lnTo>
                    <a:pt x="8" y="176"/>
                  </a:lnTo>
                  <a:lnTo>
                    <a:pt x="184" y="176"/>
                  </a:lnTo>
                  <a:lnTo>
                    <a:pt x="176" y="184"/>
                  </a:lnTo>
                  <a:lnTo>
                    <a:pt x="176" y="8"/>
                  </a:lnTo>
                  <a:lnTo>
                    <a:pt x="184" y="16"/>
                  </a:lnTo>
                  <a:lnTo>
                    <a:pt x="8" y="16"/>
                  </a:lnTo>
                  <a:lnTo>
                    <a:pt x="16" y="8"/>
                  </a:lnTo>
                  <a:lnTo>
                    <a:pt x="16" y="184"/>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349" name="Rectangle 204"/>
            <p:cNvSpPr>
              <a:spLocks noChangeArrowheads="1"/>
            </p:cNvSpPr>
            <p:nvPr/>
          </p:nvSpPr>
          <p:spPr bwMode="auto">
            <a:xfrm>
              <a:off x="1062038" y="496866"/>
              <a:ext cx="1200150" cy="26511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rgbClr val="009900"/>
                  </a:solidFill>
                  <a:effectLst/>
                  <a:latin typeface="Times New Roman" pitchFamily="18" charset="0"/>
                  <a:cs typeface="Arial" pitchFamily="34" charset="0"/>
                </a:rPr>
                <a:t>Laccase (</a:t>
              </a:r>
              <a:r>
                <a:rPr kumimoji="0" lang="fr-FR" sz="1400" b="1" i="0" u="none" strike="noStrike" cap="none" normalizeH="0" baseline="0" dirty="0" err="1" smtClean="0">
                  <a:ln>
                    <a:noFill/>
                  </a:ln>
                  <a:solidFill>
                    <a:srgbClr val="009900"/>
                  </a:solidFill>
                  <a:effectLst/>
                  <a:latin typeface="Times New Roman" pitchFamily="18" charset="0"/>
                  <a:cs typeface="Arial" pitchFamily="34" charset="0"/>
                </a:rPr>
                <a:t>leaf</a:t>
              </a:r>
              <a:r>
                <a:rPr kumimoji="0" lang="fr-FR" sz="1400" b="1" i="0" u="none" strike="noStrike" cap="none" normalizeH="0" baseline="0" dirty="0" smtClean="0">
                  <a:ln>
                    <a:noFill/>
                  </a:ln>
                  <a:solidFill>
                    <a:srgbClr val="009900"/>
                  </a:solidFill>
                  <a:effectLst/>
                  <a:latin typeface="Times New Roman" pitchFamily="18" charset="0"/>
                  <a:cs typeface="Arial" pitchFamily="34" charset="0"/>
                </a:rPr>
                <a:t>)</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e 1349"/>
          <p:cNvGrpSpPr/>
          <p:nvPr/>
        </p:nvGrpSpPr>
        <p:grpSpPr>
          <a:xfrm>
            <a:off x="104777" y="714356"/>
            <a:ext cx="4752975" cy="3305175"/>
            <a:chOff x="5286380" y="1928802"/>
            <a:chExt cx="4752975" cy="3305175"/>
          </a:xfrm>
        </p:grpSpPr>
        <p:sp>
          <p:nvSpPr>
            <p:cNvPr id="1351" name="AutoShape 8"/>
            <p:cNvSpPr>
              <a:spLocks noChangeAspect="1" noChangeArrowheads="1" noTextEdit="1"/>
            </p:cNvSpPr>
            <p:nvPr/>
          </p:nvSpPr>
          <p:spPr bwMode="auto">
            <a:xfrm>
              <a:off x="5286380" y="1928802"/>
              <a:ext cx="4752975" cy="3305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352" name="Rectangle 11"/>
            <p:cNvSpPr>
              <a:spLocks noChangeArrowheads="1"/>
            </p:cNvSpPr>
            <p:nvPr/>
          </p:nvSpPr>
          <p:spPr bwMode="auto">
            <a:xfrm>
              <a:off x="5929318" y="2105015"/>
              <a:ext cx="3486150" cy="256222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353" name="Freeform 12"/>
            <p:cNvSpPr>
              <a:spLocks noEditPoints="1"/>
            </p:cNvSpPr>
            <p:nvPr/>
          </p:nvSpPr>
          <p:spPr bwMode="auto">
            <a:xfrm>
              <a:off x="5919793" y="2095490"/>
              <a:ext cx="3505200" cy="2571750"/>
            </a:xfrm>
            <a:custGeom>
              <a:avLst/>
              <a:gdLst/>
              <a:ahLst/>
              <a:cxnLst>
                <a:cxn ang="0">
                  <a:pos x="0" y="8"/>
                </a:cxn>
                <a:cxn ang="0">
                  <a:pos x="8" y="0"/>
                </a:cxn>
                <a:cxn ang="0">
                  <a:pos x="5880" y="0"/>
                </a:cxn>
                <a:cxn ang="0">
                  <a:pos x="5888" y="8"/>
                </a:cxn>
                <a:cxn ang="0">
                  <a:pos x="5888" y="4312"/>
                </a:cxn>
                <a:cxn ang="0">
                  <a:pos x="5880" y="4320"/>
                </a:cxn>
                <a:cxn ang="0">
                  <a:pos x="8" y="4320"/>
                </a:cxn>
                <a:cxn ang="0">
                  <a:pos x="0" y="4312"/>
                </a:cxn>
                <a:cxn ang="0">
                  <a:pos x="0" y="8"/>
                </a:cxn>
                <a:cxn ang="0">
                  <a:pos x="16" y="4312"/>
                </a:cxn>
                <a:cxn ang="0">
                  <a:pos x="8" y="4304"/>
                </a:cxn>
                <a:cxn ang="0">
                  <a:pos x="5880" y="4304"/>
                </a:cxn>
                <a:cxn ang="0">
                  <a:pos x="5872" y="4312"/>
                </a:cxn>
                <a:cxn ang="0">
                  <a:pos x="5872" y="8"/>
                </a:cxn>
                <a:cxn ang="0">
                  <a:pos x="5880" y="16"/>
                </a:cxn>
                <a:cxn ang="0">
                  <a:pos x="8" y="16"/>
                </a:cxn>
                <a:cxn ang="0">
                  <a:pos x="16" y="8"/>
                </a:cxn>
                <a:cxn ang="0">
                  <a:pos x="16" y="4312"/>
                </a:cxn>
              </a:cxnLst>
              <a:rect l="0" t="0" r="r" b="b"/>
              <a:pathLst>
                <a:path w="5888" h="4320">
                  <a:moveTo>
                    <a:pt x="0" y="8"/>
                  </a:moveTo>
                  <a:cubicBezTo>
                    <a:pt x="0" y="4"/>
                    <a:pt x="4" y="0"/>
                    <a:pt x="8" y="0"/>
                  </a:cubicBezTo>
                  <a:lnTo>
                    <a:pt x="5880" y="0"/>
                  </a:lnTo>
                  <a:cubicBezTo>
                    <a:pt x="5885" y="0"/>
                    <a:pt x="5888" y="4"/>
                    <a:pt x="5888" y="8"/>
                  </a:cubicBezTo>
                  <a:lnTo>
                    <a:pt x="5888" y="4312"/>
                  </a:lnTo>
                  <a:cubicBezTo>
                    <a:pt x="5888" y="4317"/>
                    <a:pt x="5885" y="4320"/>
                    <a:pt x="5880" y="4320"/>
                  </a:cubicBezTo>
                  <a:lnTo>
                    <a:pt x="8" y="4320"/>
                  </a:lnTo>
                  <a:cubicBezTo>
                    <a:pt x="4" y="4320"/>
                    <a:pt x="0" y="4317"/>
                    <a:pt x="0" y="4312"/>
                  </a:cubicBezTo>
                  <a:lnTo>
                    <a:pt x="0" y="8"/>
                  </a:lnTo>
                  <a:close/>
                  <a:moveTo>
                    <a:pt x="16" y="4312"/>
                  </a:moveTo>
                  <a:lnTo>
                    <a:pt x="8" y="4304"/>
                  </a:lnTo>
                  <a:lnTo>
                    <a:pt x="5880" y="4304"/>
                  </a:lnTo>
                  <a:lnTo>
                    <a:pt x="5872" y="4312"/>
                  </a:lnTo>
                  <a:lnTo>
                    <a:pt x="5872" y="8"/>
                  </a:lnTo>
                  <a:lnTo>
                    <a:pt x="5880" y="16"/>
                  </a:lnTo>
                  <a:lnTo>
                    <a:pt x="8" y="16"/>
                  </a:lnTo>
                  <a:lnTo>
                    <a:pt x="16" y="8"/>
                  </a:lnTo>
                  <a:lnTo>
                    <a:pt x="16" y="4312"/>
                  </a:lnTo>
                  <a:close/>
                </a:path>
              </a:pathLst>
            </a:cu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354" name="Rectangle 13"/>
            <p:cNvSpPr>
              <a:spLocks noChangeArrowheads="1"/>
            </p:cNvSpPr>
            <p:nvPr/>
          </p:nvSpPr>
          <p:spPr bwMode="auto">
            <a:xfrm>
              <a:off x="9405943" y="2105015"/>
              <a:ext cx="19050" cy="2562225"/>
            </a:xfrm>
            <a:prstGeom prst="rect">
              <a:avLst/>
            </a:pr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355" name="Freeform 14"/>
            <p:cNvSpPr>
              <a:spLocks noEditPoints="1"/>
            </p:cNvSpPr>
            <p:nvPr/>
          </p:nvSpPr>
          <p:spPr bwMode="auto">
            <a:xfrm>
              <a:off x="9415468" y="2095490"/>
              <a:ext cx="47625" cy="2581275"/>
            </a:xfrm>
            <a:custGeom>
              <a:avLst/>
              <a:gdLst/>
              <a:ahLst/>
              <a:cxnLst>
                <a:cxn ang="0">
                  <a:pos x="0" y="1614"/>
                </a:cxn>
                <a:cxn ang="0">
                  <a:pos x="30" y="1614"/>
                </a:cxn>
                <a:cxn ang="0">
                  <a:pos x="30" y="1626"/>
                </a:cxn>
                <a:cxn ang="0">
                  <a:pos x="0" y="1626"/>
                </a:cxn>
                <a:cxn ang="0">
                  <a:pos x="0" y="1614"/>
                </a:cxn>
                <a:cxn ang="0">
                  <a:pos x="0" y="1344"/>
                </a:cxn>
                <a:cxn ang="0">
                  <a:pos x="30" y="1344"/>
                </a:cxn>
                <a:cxn ang="0">
                  <a:pos x="30" y="1356"/>
                </a:cxn>
                <a:cxn ang="0">
                  <a:pos x="0" y="1356"/>
                </a:cxn>
                <a:cxn ang="0">
                  <a:pos x="0" y="1344"/>
                </a:cxn>
                <a:cxn ang="0">
                  <a:pos x="0" y="1074"/>
                </a:cxn>
                <a:cxn ang="0">
                  <a:pos x="30" y="1074"/>
                </a:cxn>
                <a:cxn ang="0">
                  <a:pos x="30" y="1086"/>
                </a:cxn>
                <a:cxn ang="0">
                  <a:pos x="0" y="1086"/>
                </a:cxn>
                <a:cxn ang="0">
                  <a:pos x="0" y="1074"/>
                </a:cxn>
                <a:cxn ang="0">
                  <a:pos x="0" y="804"/>
                </a:cxn>
                <a:cxn ang="0">
                  <a:pos x="30" y="804"/>
                </a:cxn>
                <a:cxn ang="0">
                  <a:pos x="30" y="816"/>
                </a:cxn>
                <a:cxn ang="0">
                  <a:pos x="0" y="816"/>
                </a:cxn>
                <a:cxn ang="0">
                  <a:pos x="0" y="804"/>
                </a:cxn>
                <a:cxn ang="0">
                  <a:pos x="0" y="534"/>
                </a:cxn>
                <a:cxn ang="0">
                  <a:pos x="30" y="534"/>
                </a:cxn>
                <a:cxn ang="0">
                  <a:pos x="30" y="546"/>
                </a:cxn>
                <a:cxn ang="0">
                  <a:pos x="0" y="546"/>
                </a:cxn>
                <a:cxn ang="0">
                  <a:pos x="0" y="534"/>
                </a:cxn>
                <a:cxn ang="0">
                  <a:pos x="0" y="270"/>
                </a:cxn>
                <a:cxn ang="0">
                  <a:pos x="30" y="270"/>
                </a:cxn>
                <a:cxn ang="0">
                  <a:pos x="30" y="282"/>
                </a:cxn>
                <a:cxn ang="0">
                  <a:pos x="0" y="282"/>
                </a:cxn>
                <a:cxn ang="0">
                  <a:pos x="0" y="270"/>
                </a:cxn>
                <a:cxn ang="0">
                  <a:pos x="0" y="0"/>
                </a:cxn>
                <a:cxn ang="0">
                  <a:pos x="30" y="0"/>
                </a:cxn>
                <a:cxn ang="0">
                  <a:pos x="30" y="12"/>
                </a:cxn>
                <a:cxn ang="0">
                  <a:pos x="0" y="12"/>
                </a:cxn>
                <a:cxn ang="0">
                  <a:pos x="0" y="0"/>
                </a:cxn>
              </a:cxnLst>
              <a:rect l="0" t="0" r="r" b="b"/>
              <a:pathLst>
                <a:path w="30" h="1626">
                  <a:moveTo>
                    <a:pt x="0" y="1614"/>
                  </a:moveTo>
                  <a:lnTo>
                    <a:pt x="30" y="1614"/>
                  </a:lnTo>
                  <a:lnTo>
                    <a:pt x="30" y="1626"/>
                  </a:lnTo>
                  <a:lnTo>
                    <a:pt x="0" y="1626"/>
                  </a:lnTo>
                  <a:lnTo>
                    <a:pt x="0" y="1614"/>
                  </a:lnTo>
                  <a:close/>
                  <a:moveTo>
                    <a:pt x="0" y="1344"/>
                  </a:moveTo>
                  <a:lnTo>
                    <a:pt x="30" y="1344"/>
                  </a:lnTo>
                  <a:lnTo>
                    <a:pt x="30" y="1356"/>
                  </a:lnTo>
                  <a:lnTo>
                    <a:pt x="0" y="1356"/>
                  </a:lnTo>
                  <a:lnTo>
                    <a:pt x="0" y="1344"/>
                  </a:lnTo>
                  <a:close/>
                  <a:moveTo>
                    <a:pt x="0" y="1074"/>
                  </a:moveTo>
                  <a:lnTo>
                    <a:pt x="30" y="1074"/>
                  </a:lnTo>
                  <a:lnTo>
                    <a:pt x="30" y="1086"/>
                  </a:lnTo>
                  <a:lnTo>
                    <a:pt x="0" y="1086"/>
                  </a:lnTo>
                  <a:lnTo>
                    <a:pt x="0" y="1074"/>
                  </a:lnTo>
                  <a:close/>
                  <a:moveTo>
                    <a:pt x="0" y="804"/>
                  </a:moveTo>
                  <a:lnTo>
                    <a:pt x="30" y="804"/>
                  </a:lnTo>
                  <a:lnTo>
                    <a:pt x="30" y="816"/>
                  </a:lnTo>
                  <a:lnTo>
                    <a:pt x="0" y="816"/>
                  </a:lnTo>
                  <a:lnTo>
                    <a:pt x="0" y="804"/>
                  </a:lnTo>
                  <a:close/>
                  <a:moveTo>
                    <a:pt x="0" y="534"/>
                  </a:moveTo>
                  <a:lnTo>
                    <a:pt x="30" y="534"/>
                  </a:lnTo>
                  <a:lnTo>
                    <a:pt x="30" y="546"/>
                  </a:lnTo>
                  <a:lnTo>
                    <a:pt x="0" y="546"/>
                  </a:lnTo>
                  <a:lnTo>
                    <a:pt x="0" y="534"/>
                  </a:lnTo>
                  <a:close/>
                  <a:moveTo>
                    <a:pt x="0" y="270"/>
                  </a:moveTo>
                  <a:lnTo>
                    <a:pt x="30" y="270"/>
                  </a:lnTo>
                  <a:lnTo>
                    <a:pt x="30" y="282"/>
                  </a:lnTo>
                  <a:lnTo>
                    <a:pt x="0" y="282"/>
                  </a:lnTo>
                  <a:lnTo>
                    <a:pt x="0" y="270"/>
                  </a:lnTo>
                  <a:close/>
                  <a:moveTo>
                    <a:pt x="0" y="0"/>
                  </a:moveTo>
                  <a:lnTo>
                    <a:pt x="30" y="0"/>
                  </a:lnTo>
                  <a:lnTo>
                    <a:pt x="30" y="12"/>
                  </a:lnTo>
                  <a:lnTo>
                    <a:pt x="0" y="12"/>
                  </a:lnTo>
                  <a:lnTo>
                    <a:pt x="0" y="0"/>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356" name="Rectangle 15"/>
            <p:cNvSpPr>
              <a:spLocks noChangeArrowheads="1"/>
            </p:cNvSpPr>
            <p:nvPr/>
          </p:nvSpPr>
          <p:spPr bwMode="auto">
            <a:xfrm>
              <a:off x="5919793" y="2105015"/>
              <a:ext cx="19050" cy="2562225"/>
            </a:xfrm>
            <a:prstGeom prst="rect">
              <a:avLst/>
            </a:prstGeom>
            <a:solidFill>
              <a:srgbClr val="009900"/>
            </a:solidFill>
            <a:ln w="0" cap="flat">
              <a:solidFill>
                <a:srgbClr val="0099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357" name="Freeform 16"/>
            <p:cNvSpPr>
              <a:spLocks noEditPoints="1"/>
            </p:cNvSpPr>
            <p:nvPr/>
          </p:nvSpPr>
          <p:spPr bwMode="auto">
            <a:xfrm>
              <a:off x="5881693" y="2095490"/>
              <a:ext cx="47625" cy="2581275"/>
            </a:xfrm>
            <a:custGeom>
              <a:avLst/>
              <a:gdLst/>
              <a:ahLst/>
              <a:cxnLst>
                <a:cxn ang="0">
                  <a:pos x="0" y="1614"/>
                </a:cxn>
                <a:cxn ang="0">
                  <a:pos x="30" y="1614"/>
                </a:cxn>
                <a:cxn ang="0">
                  <a:pos x="30" y="1626"/>
                </a:cxn>
                <a:cxn ang="0">
                  <a:pos x="0" y="1626"/>
                </a:cxn>
                <a:cxn ang="0">
                  <a:pos x="0" y="1614"/>
                </a:cxn>
                <a:cxn ang="0">
                  <a:pos x="0" y="1344"/>
                </a:cxn>
                <a:cxn ang="0">
                  <a:pos x="30" y="1344"/>
                </a:cxn>
                <a:cxn ang="0">
                  <a:pos x="30" y="1356"/>
                </a:cxn>
                <a:cxn ang="0">
                  <a:pos x="0" y="1356"/>
                </a:cxn>
                <a:cxn ang="0">
                  <a:pos x="0" y="1344"/>
                </a:cxn>
                <a:cxn ang="0">
                  <a:pos x="0" y="1080"/>
                </a:cxn>
                <a:cxn ang="0">
                  <a:pos x="30" y="1080"/>
                </a:cxn>
                <a:cxn ang="0">
                  <a:pos x="30" y="1092"/>
                </a:cxn>
                <a:cxn ang="0">
                  <a:pos x="0" y="1092"/>
                </a:cxn>
                <a:cxn ang="0">
                  <a:pos x="0" y="1080"/>
                </a:cxn>
                <a:cxn ang="0">
                  <a:pos x="0" y="810"/>
                </a:cxn>
                <a:cxn ang="0">
                  <a:pos x="30" y="810"/>
                </a:cxn>
                <a:cxn ang="0">
                  <a:pos x="30" y="822"/>
                </a:cxn>
                <a:cxn ang="0">
                  <a:pos x="0" y="822"/>
                </a:cxn>
                <a:cxn ang="0">
                  <a:pos x="0" y="810"/>
                </a:cxn>
                <a:cxn ang="0">
                  <a:pos x="0" y="540"/>
                </a:cxn>
                <a:cxn ang="0">
                  <a:pos x="30" y="540"/>
                </a:cxn>
                <a:cxn ang="0">
                  <a:pos x="30" y="552"/>
                </a:cxn>
                <a:cxn ang="0">
                  <a:pos x="0" y="552"/>
                </a:cxn>
                <a:cxn ang="0">
                  <a:pos x="0" y="540"/>
                </a:cxn>
                <a:cxn ang="0">
                  <a:pos x="0" y="270"/>
                </a:cxn>
                <a:cxn ang="0">
                  <a:pos x="30" y="270"/>
                </a:cxn>
                <a:cxn ang="0">
                  <a:pos x="30" y="282"/>
                </a:cxn>
                <a:cxn ang="0">
                  <a:pos x="0" y="282"/>
                </a:cxn>
                <a:cxn ang="0">
                  <a:pos x="0" y="270"/>
                </a:cxn>
                <a:cxn ang="0">
                  <a:pos x="0" y="0"/>
                </a:cxn>
                <a:cxn ang="0">
                  <a:pos x="30" y="0"/>
                </a:cxn>
                <a:cxn ang="0">
                  <a:pos x="30" y="12"/>
                </a:cxn>
                <a:cxn ang="0">
                  <a:pos x="0" y="12"/>
                </a:cxn>
                <a:cxn ang="0">
                  <a:pos x="0" y="0"/>
                </a:cxn>
              </a:cxnLst>
              <a:rect l="0" t="0" r="r" b="b"/>
              <a:pathLst>
                <a:path w="30" h="1626">
                  <a:moveTo>
                    <a:pt x="0" y="1614"/>
                  </a:moveTo>
                  <a:lnTo>
                    <a:pt x="30" y="1614"/>
                  </a:lnTo>
                  <a:lnTo>
                    <a:pt x="30" y="1626"/>
                  </a:lnTo>
                  <a:lnTo>
                    <a:pt x="0" y="1626"/>
                  </a:lnTo>
                  <a:lnTo>
                    <a:pt x="0" y="1614"/>
                  </a:lnTo>
                  <a:close/>
                  <a:moveTo>
                    <a:pt x="0" y="1344"/>
                  </a:moveTo>
                  <a:lnTo>
                    <a:pt x="30" y="1344"/>
                  </a:lnTo>
                  <a:lnTo>
                    <a:pt x="30" y="1356"/>
                  </a:lnTo>
                  <a:lnTo>
                    <a:pt x="0" y="1356"/>
                  </a:lnTo>
                  <a:lnTo>
                    <a:pt x="0" y="1344"/>
                  </a:lnTo>
                  <a:close/>
                  <a:moveTo>
                    <a:pt x="0" y="1080"/>
                  </a:moveTo>
                  <a:lnTo>
                    <a:pt x="30" y="1080"/>
                  </a:lnTo>
                  <a:lnTo>
                    <a:pt x="30" y="1092"/>
                  </a:lnTo>
                  <a:lnTo>
                    <a:pt x="0" y="1092"/>
                  </a:lnTo>
                  <a:lnTo>
                    <a:pt x="0" y="1080"/>
                  </a:lnTo>
                  <a:close/>
                  <a:moveTo>
                    <a:pt x="0" y="810"/>
                  </a:moveTo>
                  <a:lnTo>
                    <a:pt x="30" y="810"/>
                  </a:lnTo>
                  <a:lnTo>
                    <a:pt x="30" y="822"/>
                  </a:lnTo>
                  <a:lnTo>
                    <a:pt x="0" y="822"/>
                  </a:lnTo>
                  <a:lnTo>
                    <a:pt x="0" y="810"/>
                  </a:lnTo>
                  <a:close/>
                  <a:moveTo>
                    <a:pt x="0" y="540"/>
                  </a:moveTo>
                  <a:lnTo>
                    <a:pt x="30" y="540"/>
                  </a:lnTo>
                  <a:lnTo>
                    <a:pt x="30" y="552"/>
                  </a:lnTo>
                  <a:lnTo>
                    <a:pt x="0" y="552"/>
                  </a:lnTo>
                  <a:lnTo>
                    <a:pt x="0" y="540"/>
                  </a:lnTo>
                  <a:close/>
                  <a:moveTo>
                    <a:pt x="0" y="270"/>
                  </a:moveTo>
                  <a:lnTo>
                    <a:pt x="30" y="270"/>
                  </a:lnTo>
                  <a:lnTo>
                    <a:pt x="30" y="282"/>
                  </a:lnTo>
                  <a:lnTo>
                    <a:pt x="0" y="282"/>
                  </a:lnTo>
                  <a:lnTo>
                    <a:pt x="0" y="270"/>
                  </a:lnTo>
                  <a:close/>
                  <a:moveTo>
                    <a:pt x="0" y="0"/>
                  </a:moveTo>
                  <a:lnTo>
                    <a:pt x="30" y="0"/>
                  </a:lnTo>
                  <a:lnTo>
                    <a:pt x="30" y="12"/>
                  </a:lnTo>
                  <a:lnTo>
                    <a:pt x="0" y="12"/>
                  </a:lnTo>
                  <a:lnTo>
                    <a:pt x="0" y="0"/>
                  </a:lnTo>
                  <a:close/>
                </a:path>
              </a:pathLst>
            </a:custGeom>
            <a:solidFill>
              <a:srgbClr val="009900"/>
            </a:solidFill>
            <a:ln w="0" cap="flat">
              <a:solidFill>
                <a:srgbClr val="0099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358" name="Rectangle 17"/>
            <p:cNvSpPr>
              <a:spLocks noChangeArrowheads="1"/>
            </p:cNvSpPr>
            <p:nvPr/>
          </p:nvSpPr>
          <p:spPr bwMode="auto">
            <a:xfrm>
              <a:off x="5924555" y="4657715"/>
              <a:ext cx="3495675" cy="9525"/>
            </a:xfrm>
            <a:prstGeom prst="rect">
              <a:avLst/>
            </a:pr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359" name="Freeform 18"/>
            <p:cNvSpPr>
              <a:spLocks noEditPoints="1"/>
            </p:cNvSpPr>
            <p:nvPr/>
          </p:nvSpPr>
          <p:spPr bwMode="auto">
            <a:xfrm>
              <a:off x="5919793" y="4662477"/>
              <a:ext cx="3505200" cy="47625"/>
            </a:xfrm>
            <a:custGeom>
              <a:avLst/>
              <a:gdLst/>
              <a:ahLst/>
              <a:cxnLst>
                <a:cxn ang="0">
                  <a:pos x="6" y="0"/>
                </a:cxn>
                <a:cxn ang="0">
                  <a:pos x="6" y="30"/>
                </a:cxn>
                <a:cxn ang="0">
                  <a:pos x="0" y="30"/>
                </a:cxn>
                <a:cxn ang="0">
                  <a:pos x="0" y="0"/>
                </a:cxn>
                <a:cxn ang="0">
                  <a:pos x="6" y="0"/>
                </a:cxn>
                <a:cxn ang="0">
                  <a:pos x="444" y="0"/>
                </a:cxn>
                <a:cxn ang="0">
                  <a:pos x="444" y="30"/>
                </a:cxn>
                <a:cxn ang="0">
                  <a:pos x="438" y="30"/>
                </a:cxn>
                <a:cxn ang="0">
                  <a:pos x="438" y="0"/>
                </a:cxn>
                <a:cxn ang="0">
                  <a:pos x="444" y="0"/>
                </a:cxn>
                <a:cxn ang="0">
                  <a:pos x="888" y="0"/>
                </a:cxn>
                <a:cxn ang="0">
                  <a:pos x="888" y="30"/>
                </a:cxn>
                <a:cxn ang="0">
                  <a:pos x="882" y="30"/>
                </a:cxn>
                <a:cxn ang="0">
                  <a:pos x="882" y="0"/>
                </a:cxn>
                <a:cxn ang="0">
                  <a:pos x="888" y="0"/>
                </a:cxn>
                <a:cxn ang="0">
                  <a:pos x="1326" y="0"/>
                </a:cxn>
                <a:cxn ang="0">
                  <a:pos x="1326" y="30"/>
                </a:cxn>
                <a:cxn ang="0">
                  <a:pos x="1320" y="30"/>
                </a:cxn>
                <a:cxn ang="0">
                  <a:pos x="1320" y="0"/>
                </a:cxn>
                <a:cxn ang="0">
                  <a:pos x="1326" y="0"/>
                </a:cxn>
                <a:cxn ang="0">
                  <a:pos x="1764" y="0"/>
                </a:cxn>
                <a:cxn ang="0">
                  <a:pos x="1764" y="30"/>
                </a:cxn>
                <a:cxn ang="0">
                  <a:pos x="1758" y="30"/>
                </a:cxn>
                <a:cxn ang="0">
                  <a:pos x="1758" y="0"/>
                </a:cxn>
                <a:cxn ang="0">
                  <a:pos x="1764" y="0"/>
                </a:cxn>
                <a:cxn ang="0">
                  <a:pos x="2208" y="0"/>
                </a:cxn>
                <a:cxn ang="0">
                  <a:pos x="2208" y="30"/>
                </a:cxn>
                <a:cxn ang="0">
                  <a:pos x="2202" y="30"/>
                </a:cxn>
                <a:cxn ang="0">
                  <a:pos x="2202" y="0"/>
                </a:cxn>
                <a:cxn ang="0">
                  <a:pos x="2208" y="0"/>
                </a:cxn>
              </a:cxnLst>
              <a:rect l="0" t="0" r="r" b="b"/>
              <a:pathLst>
                <a:path w="2208" h="30">
                  <a:moveTo>
                    <a:pt x="6" y="0"/>
                  </a:moveTo>
                  <a:lnTo>
                    <a:pt x="6" y="30"/>
                  </a:lnTo>
                  <a:lnTo>
                    <a:pt x="0" y="30"/>
                  </a:lnTo>
                  <a:lnTo>
                    <a:pt x="0" y="0"/>
                  </a:lnTo>
                  <a:lnTo>
                    <a:pt x="6" y="0"/>
                  </a:lnTo>
                  <a:close/>
                  <a:moveTo>
                    <a:pt x="444" y="0"/>
                  </a:moveTo>
                  <a:lnTo>
                    <a:pt x="444" y="30"/>
                  </a:lnTo>
                  <a:lnTo>
                    <a:pt x="438" y="30"/>
                  </a:lnTo>
                  <a:lnTo>
                    <a:pt x="438" y="0"/>
                  </a:lnTo>
                  <a:lnTo>
                    <a:pt x="444" y="0"/>
                  </a:lnTo>
                  <a:close/>
                  <a:moveTo>
                    <a:pt x="888" y="0"/>
                  </a:moveTo>
                  <a:lnTo>
                    <a:pt x="888" y="30"/>
                  </a:lnTo>
                  <a:lnTo>
                    <a:pt x="882" y="30"/>
                  </a:lnTo>
                  <a:lnTo>
                    <a:pt x="882" y="0"/>
                  </a:lnTo>
                  <a:lnTo>
                    <a:pt x="888" y="0"/>
                  </a:lnTo>
                  <a:close/>
                  <a:moveTo>
                    <a:pt x="1326" y="0"/>
                  </a:moveTo>
                  <a:lnTo>
                    <a:pt x="1326" y="30"/>
                  </a:lnTo>
                  <a:lnTo>
                    <a:pt x="1320" y="30"/>
                  </a:lnTo>
                  <a:lnTo>
                    <a:pt x="1320" y="0"/>
                  </a:lnTo>
                  <a:lnTo>
                    <a:pt x="1326" y="0"/>
                  </a:lnTo>
                  <a:close/>
                  <a:moveTo>
                    <a:pt x="1764" y="0"/>
                  </a:moveTo>
                  <a:lnTo>
                    <a:pt x="1764" y="30"/>
                  </a:lnTo>
                  <a:lnTo>
                    <a:pt x="1758" y="30"/>
                  </a:lnTo>
                  <a:lnTo>
                    <a:pt x="1758" y="0"/>
                  </a:lnTo>
                  <a:lnTo>
                    <a:pt x="1764" y="0"/>
                  </a:lnTo>
                  <a:close/>
                  <a:moveTo>
                    <a:pt x="2208" y="0"/>
                  </a:moveTo>
                  <a:lnTo>
                    <a:pt x="2208" y="30"/>
                  </a:lnTo>
                  <a:lnTo>
                    <a:pt x="2202" y="30"/>
                  </a:lnTo>
                  <a:lnTo>
                    <a:pt x="2202" y="0"/>
                  </a:lnTo>
                  <a:lnTo>
                    <a:pt x="2208" y="0"/>
                  </a:lnTo>
                  <a:close/>
                </a:path>
              </a:pathLst>
            </a:cu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360" name="Freeform 19"/>
            <p:cNvSpPr>
              <a:spLocks noEditPoints="1"/>
            </p:cNvSpPr>
            <p:nvPr/>
          </p:nvSpPr>
          <p:spPr bwMode="auto">
            <a:xfrm>
              <a:off x="5905505" y="4500552"/>
              <a:ext cx="57150" cy="28575"/>
            </a:xfrm>
            <a:custGeom>
              <a:avLst/>
              <a:gdLst/>
              <a:ahLst/>
              <a:cxnLst>
                <a:cxn ang="0">
                  <a:pos x="18" y="18"/>
                </a:cxn>
                <a:cxn ang="0">
                  <a:pos x="18" y="9"/>
                </a:cxn>
                <a:cxn ang="0">
                  <a:pos x="18" y="0"/>
                </a:cxn>
                <a:cxn ang="0">
                  <a:pos x="18" y="18"/>
                </a:cxn>
                <a:cxn ang="0">
                  <a:pos x="0" y="18"/>
                </a:cxn>
                <a:cxn ang="0">
                  <a:pos x="36" y="18"/>
                </a:cxn>
                <a:cxn ang="0">
                  <a:pos x="0" y="18"/>
                </a:cxn>
                <a:cxn ang="0">
                  <a:pos x="0" y="0"/>
                </a:cxn>
                <a:cxn ang="0">
                  <a:pos x="36" y="0"/>
                </a:cxn>
                <a:cxn ang="0">
                  <a:pos x="0" y="0"/>
                </a:cxn>
              </a:cxnLst>
              <a:rect l="0" t="0" r="r" b="b"/>
              <a:pathLst>
                <a:path w="36" h="18">
                  <a:moveTo>
                    <a:pt x="18" y="18"/>
                  </a:moveTo>
                  <a:lnTo>
                    <a:pt x="18" y="9"/>
                  </a:lnTo>
                  <a:lnTo>
                    <a:pt x="18" y="0"/>
                  </a:lnTo>
                  <a:lnTo>
                    <a:pt x="18" y="18"/>
                  </a:lnTo>
                  <a:close/>
                  <a:moveTo>
                    <a:pt x="0" y="18"/>
                  </a:moveTo>
                  <a:lnTo>
                    <a:pt x="36" y="18"/>
                  </a:lnTo>
                  <a:lnTo>
                    <a:pt x="0" y="18"/>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361" name="Freeform 20"/>
            <p:cNvSpPr>
              <a:spLocks noEditPoints="1"/>
            </p:cNvSpPr>
            <p:nvPr/>
          </p:nvSpPr>
          <p:spPr bwMode="auto">
            <a:xfrm>
              <a:off x="5905505" y="4495790"/>
              <a:ext cx="57150" cy="38100"/>
            </a:xfrm>
            <a:custGeom>
              <a:avLst/>
              <a:gdLst/>
              <a:ahLst/>
              <a:cxnLst>
                <a:cxn ang="0">
                  <a:pos x="15" y="21"/>
                </a:cxn>
                <a:cxn ang="0">
                  <a:pos x="15" y="12"/>
                </a:cxn>
                <a:cxn ang="0">
                  <a:pos x="15" y="3"/>
                </a:cxn>
                <a:cxn ang="0">
                  <a:pos x="21" y="3"/>
                </a:cxn>
                <a:cxn ang="0">
                  <a:pos x="21" y="12"/>
                </a:cxn>
                <a:cxn ang="0">
                  <a:pos x="21" y="21"/>
                </a:cxn>
                <a:cxn ang="0">
                  <a:pos x="15" y="21"/>
                </a:cxn>
                <a:cxn ang="0">
                  <a:pos x="0" y="18"/>
                </a:cxn>
                <a:cxn ang="0">
                  <a:pos x="36" y="18"/>
                </a:cxn>
                <a:cxn ang="0">
                  <a:pos x="36" y="24"/>
                </a:cxn>
                <a:cxn ang="0">
                  <a:pos x="0" y="24"/>
                </a:cxn>
                <a:cxn ang="0">
                  <a:pos x="0" y="18"/>
                </a:cxn>
                <a:cxn ang="0">
                  <a:pos x="0" y="0"/>
                </a:cxn>
                <a:cxn ang="0">
                  <a:pos x="36" y="0"/>
                </a:cxn>
                <a:cxn ang="0">
                  <a:pos x="36" y="6"/>
                </a:cxn>
                <a:cxn ang="0">
                  <a:pos x="0" y="6"/>
                </a:cxn>
                <a:cxn ang="0">
                  <a:pos x="0" y="0"/>
                </a:cxn>
              </a:cxnLst>
              <a:rect l="0" t="0" r="r" b="b"/>
              <a:pathLst>
                <a:path w="36" h="24">
                  <a:moveTo>
                    <a:pt x="15" y="21"/>
                  </a:moveTo>
                  <a:lnTo>
                    <a:pt x="15" y="12"/>
                  </a:lnTo>
                  <a:lnTo>
                    <a:pt x="15" y="3"/>
                  </a:lnTo>
                  <a:lnTo>
                    <a:pt x="21" y="3"/>
                  </a:lnTo>
                  <a:lnTo>
                    <a:pt x="21" y="12"/>
                  </a:lnTo>
                  <a:lnTo>
                    <a:pt x="21" y="21"/>
                  </a:lnTo>
                  <a:lnTo>
                    <a:pt x="15" y="21"/>
                  </a:lnTo>
                  <a:close/>
                  <a:moveTo>
                    <a:pt x="0" y="18"/>
                  </a:moveTo>
                  <a:lnTo>
                    <a:pt x="36" y="18"/>
                  </a:lnTo>
                  <a:lnTo>
                    <a:pt x="36" y="24"/>
                  </a:lnTo>
                  <a:lnTo>
                    <a:pt x="0" y="24"/>
                  </a:lnTo>
                  <a:lnTo>
                    <a:pt x="0" y="18"/>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362" name="Freeform 21"/>
            <p:cNvSpPr>
              <a:spLocks noEditPoints="1"/>
            </p:cNvSpPr>
            <p:nvPr/>
          </p:nvSpPr>
          <p:spPr bwMode="auto">
            <a:xfrm>
              <a:off x="7038980" y="2909877"/>
              <a:ext cx="57150" cy="152400"/>
            </a:xfrm>
            <a:custGeom>
              <a:avLst/>
              <a:gdLst/>
              <a:ahLst/>
              <a:cxnLst>
                <a:cxn ang="0">
                  <a:pos x="18" y="96"/>
                </a:cxn>
                <a:cxn ang="0">
                  <a:pos x="18" y="48"/>
                </a:cxn>
                <a:cxn ang="0">
                  <a:pos x="18" y="0"/>
                </a:cxn>
                <a:cxn ang="0">
                  <a:pos x="18" y="96"/>
                </a:cxn>
                <a:cxn ang="0">
                  <a:pos x="0" y="96"/>
                </a:cxn>
                <a:cxn ang="0">
                  <a:pos x="36" y="96"/>
                </a:cxn>
                <a:cxn ang="0">
                  <a:pos x="0" y="96"/>
                </a:cxn>
                <a:cxn ang="0">
                  <a:pos x="0" y="0"/>
                </a:cxn>
                <a:cxn ang="0">
                  <a:pos x="36" y="0"/>
                </a:cxn>
                <a:cxn ang="0">
                  <a:pos x="0" y="0"/>
                </a:cxn>
              </a:cxnLst>
              <a:rect l="0" t="0" r="r" b="b"/>
              <a:pathLst>
                <a:path w="36" h="96">
                  <a:moveTo>
                    <a:pt x="18" y="96"/>
                  </a:moveTo>
                  <a:lnTo>
                    <a:pt x="18" y="48"/>
                  </a:lnTo>
                  <a:lnTo>
                    <a:pt x="18" y="0"/>
                  </a:lnTo>
                  <a:lnTo>
                    <a:pt x="18" y="96"/>
                  </a:lnTo>
                  <a:close/>
                  <a:moveTo>
                    <a:pt x="0" y="96"/>
                  </a:moveTo>
                  <a:lnTo>
                    <a:pt x="36" y="96"/>
                  </a:lnTo>
                  <a:lnTo>
                    <a:pt x="0" y="96"/>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363" name="Freeform 22"/>
            <p:cNvSpPr>
              <a:spLocks noEditPoints="1"/>
            </p:cNvSpPr>
            <p:nvPr/>
          </p:nvSpPr>
          <p:spPr bwMode="auto">
            <a:xfrm>
              <a:off x="7038980" y="2905115"/>
              <a:ext cx="57150" cy="161925"/>
            </a:xfrm>
            <a:custGeom>
              <a:avLst/>
              <a:gdLst/>
              <a:ahLst/>
              <a:cxnLst>
                <a:cxn ang="0">
                  <a:pos x="15" y="99"/>
                </a:cxn>
                <a:cxn ang="0">
                  <a:pos x="15" y="51"/>
                </a:cxn>
                <a:cxn ang="0">
                  <a:pos x="15" y="3"/>
                </a:cxn>
                <a:cxn ang="0">
                  <a:pos x="21" y="3"/>
                </a:cxn>
                <a:cxn ang="0">
                  <a:pos x="21" y="51"/>
                </a:cxn>
                <a:cxn ang="0">
                  <a:pos x="21" y="99"/>
                </a:cxn>
                <a:cxn ang="0">
                  <a:pos x="15" y="99"/>
                </a:cxn>
                <a:cxn ang="0">
                  <a:pos x="0" y="96"/>
                </a:cxn>
                <a:cxn ang="0">
                  <a:pos x="36" y="96"/>
                </a:cxn>
                <a:cxn ang="0">
                  <a:pos x="36" y="102"/>
                </a:cxn>
                <a:cxn ang="0">
                  <a:pos x="0" y="102"/>
                </a:cxn>
                <a:cxn ang="0">
                  <a:pos x="0" y="96"/>
                </a:cxn>
                <a:cxn ang="0">
                  <a:pos x="0" y="0"/>
                </a:cxn>
                <a:cxn ang="0">
                  <a:pos x="36" y="0"/>
                </a:cxn>
                <a:cxn ang="0">
                  <a:pos x="36" y="6"/>
                </a:cxn>
                <a:cxn ang="0">
                  <a:pos x="0" y="6"/>
                </a:cxn>
                <a:cxn ang="0">
                  <a:pos x="0" y="0"/>
                </a:cxn>
              </a:cxnLst>
              <a:rect l="0" t="0" r="r" b="b"/>
              <a:pathLst>
                <a:path w="36" h="102">
                  <a:moveTo>
                    <a:pt x="15" y="99"/>
                  </a:moveTo>
                  <a:lnTo>
                    <a:pt x="15" y="51"/>
                  </a:lnTo>
                  <a:lnTo>
                    <a:pt x="15" y="3"/>
                  </a:lnTo>
                  <a:lnTo>
                    <a:pt x="21" y="3"/>
                  </a:lnTo>
                  <a:lnTo>
                    <a:pt x="21" y="51"/>
                  </a:lnTo>
                  <a:lnTo>
                    <a:pt x="21" y="99"/>
                  </a:lnTo>
                  <a:lnTo>
                    <a:pt x="15" y="99"/>
                  </a:lnTo>
                  <a:close/>
                  <a:moveTo>
                    <a:pt x="0" y="96"/>
                  </a:moveTo>
                  <a:lnTo>
                    <a:pt x="36" y="96"/>
                  </a:lnTo>
                  <a:lnTo>
                    <a:pt x="36" y="102"/>
                  </a:lnTo>
                  <a:lnTo>
                    <a:pt x="0" y="102"/>
                  </a:lnTo>
                  <a:lnTo>
                    <a:pt x="0" y="96"/>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364" name="Freeform 23"/>
            <p:cNvSpPr>
              <a:spLocks noEditPoints="1"/>
            </p:cNvSpPr>
            <p:nvPr/>
          </p:nvSpPr>
          <p:spPr bwMode="auto">
            <a:xfrm>
              <a:off x="7772405" y="2347902"/>
              <a:ext cx="57150" cy="400050"/>
            </a:xfrm>
            <a:custGeom>
              <a:avLst/>
              <a:gdLst/>
              <a:ahLst/>
              <a:cxnLst>
                <a:cxn ang="0">
                  <a:pos x="18" y="252"/>
                </a:cxn>
                <a:cxn ang="0">
                  <a:pos x="18" y="126"/>
                </a:cxn>
                <a:cxn ang="0">
                  <a:pos x="18" y="0"/>
                </a:cxn>
                <a:cxn ang="0">
                  <a:pos x="18" y="252"/>
                </a:cxn>
                <a:cxn ang="0">
                  <a:pos x="0" y="252"/>
                </a:cxn>
                <a:cxn ang="0">
                  <a:pos x="36" y="252"/>
                </a:cxn>
                <a:cxn ang="0">
                  <a:pos x="0" y="252"/>
                </a:cxn>
                <a:cxn ang="0">
                  <a:pos x="0" y="0"/>
                </a:cxn>
                <a:cxn ang="0">
                  <a:pos x="36" y="0"/>
                </a:cxn>
                <a:cxn ang="0">
                  <a:pos x="0" y="0"/>
                </a:cxn>
              </a:cxnLst>
              <a:rect l="0" t="0" r="r" b="b"/>
              <a:pathLst>
                <a:path w="36" h="252">
                  <a:moveTo>
                    <a:pt x="18" y="252"/>
                  </a:moveTo>
                  <a:lnTo>
                    <a:pt x="18" y="126"/>
                  </a:lnTo>
                  <a:lnTo>
                    <a:pt x="18" y="0"/>
                  </a:lnTo>
                  <a:lnTo>
                    <a:pt x="18" y="252"/>
                  </a:lnTo>
                  <a:close/>
                  <a:moveTo>
                    <a:pt x="0" y="252"/>
                  </a:moveTo>
                  <a:lnTo>
                    <a:pt x="36" y="252"/>
                  </a:lnTo>
                  <a:lnTo>
                    <a:pt x="0" y="252"/>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365" name="Freeform 24"/>
            <p:cNvSpPr>
              <a:spLocks noEditPoints="1"/>
            </p:cNvSpPr>
            <p:nvPr/>
          </p:nvSpPr>
          <p:spPr bwMode="auto">
            <a:xfrm>
              <a:off x="7772405" y="2343140"/>
              <a:ext cx="57150" cy="409575"/>
            </a:xfrm>
            <a:custGeom>
              <a:avLst/>
              <a:gdLst/>
              <a:ahLst/>
              <a:cxnLst>
                <a:cxn ang="0">
                  <a:pos x="15" y="255"/>
                </a:cxn>
                <a:cxn ang="0">
                  <a:pos x="15" y="129"/>
                </a:cxn>
                <a:cxn ang="0">
                  <a:pos x="15" y="3"/>
                </a:cxn>
                <a:cxn ang="0">
                  <a:pos x="21" y="3"/>
                </a:cxn>
                <a:cxn ang="0">
                  <a:pos x="21" y="129"/>
                </a:cxn>
                <a:cxn ang="0">
                  <a:pos x="21" y="255"/>
                </a:cxn>
                <a:cxn ang="0">
                  <a:pos x="15" y="255"/>
                </a:cxn>
                <a:cxn ang="0">
                  <a:pos x="0" y="252"/>
                </a:cxn>
                <a:cxn ang="0">
                  <a:pos x="36" y="252"/>
                </a:cxn>
                <a:cxn ang="0">
                  <a:pos x="36" y="258"/>
                </a:cxn>
                <a:cxn ang="0">
                  <a:pos x="0" y="258"/>
                </a:cxn>
                <a:cxn ang="0">
                  <a:pos x="0" y="252"/>
                </a:cxn>
                <a:cxn ang="0">
                  <a:pos x="0" y="0"/>
                </a:cxn>
                <a:cxn ang="0">
                  <a:pos x="36" y="0"/>
                </a:cxn>
                <a:cxn ang="0">
                  <a:pos x="36" y="6"/>
                </a:cxn>
                <a:cxn ang="0">
                  <a:pos x="0" y="6"/>
                </a:cxn>
                <a:cxn ang="0">
                  <a:pos x="0" y="0"/>
                </a:cxn>
              </a:cxnLst>
              <a:rect l="0" t="0" r="r" b="b"/>
              <a:pathLst>
                <a:path w="36" h="258">
                  <a:moveTo>
                    <a:pt x="15" y="255"/>
                  </a:moveTo>
                  <a:lnTo>
                    <a:pt x="15" y="129"/>
                  </a:lnTo>
                  <a:lnTo>
                    <a:pt x="15" y="3"/>
                  </a:lnTo>
                  <a:lnTo>
                    <a:pt x="21" y="3"/>
                  </a:lnTo>
                  <a:lnTo>
                    <a:pt x="21" y="129"/>
                  </a:lnTo>
                  <a:lnTo>
                    <a:pt x="21" y="255"/>
                  </a:lnTo>
                  <a:lnTo>
                    <a:pt x="15" y="255"/>
                  </a:lnTo>
                  <a:close/>
                  <a:moveTo>
                    <a:pt x="0" y="252"/>
                  </a:moveTo>
                  <a:lnTo>
                    <a:pt x="36" y="252"/>
                  </a:lnTo>
                  <a:lnTo>
                    <a:pt x="36" y="258"/>
                  </a:lnTo>
                  <a:lnTo>
                    <a:pt x="0" y="258"/>
                  </a:lnTo>
                  <a:lnTo>
                    <a:pt x="0" y="252"/>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366" name="Freeform 25"/>
            <p:cNvSpPr>
              <a:spLocks noEditPoints="1"/>
            </p:cNvSpPr>
            <p:nvPr/>
          </p:nvSpPr>
          <p:spPr bwMode="auto">
            <a:xfrm>
              <a:off x="8248655" y="3890952"/>
              <a:ext cx="57150" cy="504825"/>
            </a:xfrm>
            <a:custGeom>
              <a:avLst/>
              <a:gdLst/>
              <a:ahLst/>
              <a:cxnLst>
                <a:cxn ang="0">
                  <a:pos x="18" y="318"/>
                </a:cxn>
                <a:cxn ang="0">
                  <a:pos x="18" y="159"/>
                </a:cxn>
                <a:cxn ang="0">
                  <a:pos x="18" y="0"/>
                </a:cxn>
                <a:cxn ang="0">
                  <a:pos x="18" y="318"/>
                </a:cxn>
                <a:cxn ang="0">
                  <a:pos x="0" y="318"/>
                </a:cxn>
                <a:cxn ang="0">
                  <a:pos x="36" y="318"/>
                </a:cxn>
                <a:cxn ang="0">
                  <a:pos x="0" y="318"/>
                </a:cxn>
                <a:cxn ang="0">
                  <a:pos x="0" y="0"/>
                </a:cxn>
                <a:cxn ang="0">
                  <a:pos x="36" y="0"/>
                </a:cxn>
                <a:cxn ang="0">
                  <a:pos x="0" y="0"/>
                </a:cxn>
              </a:cxnLst>
              <a:rect l="0" t="0" r="r" b="b"/>
              <a:pathLst>
                <a:path w="36" h="318">
                  <a:moveTo>
                    <a:pt x="18" y="318"/>
                  </a:moveTo>
                  <a:lnTo>
                    <a:pt x="18" y="159"/>
                  </a:lnTo>
                  <a:lnTo>
                    <a:pt x="18" y="0"/>
                  </a:lnTo>
                  <a:lnTo>
                    <a:pt x="18" y="318"/>
                  </a:lnTo>
                  <a:close/>
                  <a:moveTo>
                    <a:pt x="0" y="318"/>
                  </a:moveTo>
                  <a:lnTo>
                    <a:pt x="36" y="318"/>
                  </a:lnTo>
                  <a:lnTo>
                    <a:pt x="0" y="318"/>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367" name="Freeform 26"/>
            <p:cNvSpPr>
              <a:spLocks noEditPoints="1"/>
            </p:cNvSpPr>
            <p:nvPr/>
          </p:nvSpPr>
          <p:spPr bwMode="auto">
            <a:xfrm>
              <a:off x="8248655" y="3886190"/>
              <a:ext cx="57150" cy="514350"/>
            </a:xfrm>
            <a:custGeom>
              <a:avLst/>
              <a:gdLst/>
              <a:ahLst/>
              <a:cxnLst>
                <a:cxn ang="0">
                  <a:pos x="15" y="321"/>
                </a:cxn>
                <a:cxn ang="0">
                  <a:pos x="15" y="162"/>
                </a:cxn>
                <a:cxn ang="0">
                  <a:pos x="15" y="3"/>
                </a:cxn>
                <a:cxn ang="0">
                  <a:pos x="21" y="3"/>
                </a:cxn>
                <a:cxn ang="0">
                  <a:pos x="21" y="162"/>
                </a:cxn>
                <a:cxn ang="0">
                  <a:pos x="21" y="321"/>
                </a:cxn>
                <a:cxn ang="0">
                  <a:pos x="15" y="321"/>
                </a:cxn>
                <a:cxn ang="0">
                  <a:pos x="0" y="318"/>
                </a:cxn>
                <a:cxn ang="0">
                  <a:pos x="36" y="318"/>
                </a:cxn>
                <a:cxn ang="0">
                  <a:pos x="36" y="324"/>
                </a:cxn>
                <a:cxn ang="0">
                  <a:pos x="0" y="324"/>
                </a:cxn>
                <a:cxn ang="0">
                  <a:pos x="0" y="318"/>
                </a:cxn>
                <a:cxn ang="0">
                  <a:pos x="0" y="0"/>
                </a:cxn>
                <a:cxn ang="0">
                  <a:pos x="36" y="0"/>
                </a:cxn>
                <a:cxn ang="0">
                  <a:pos x="36" y="6"/>
                </a:cxn>
                <a:cxn ang="0">
                  <a:pos x="0" y="6"/>
                </a:cxn>
                <a:cxn ang="0">
                  <a:pos x="0" y="0"/>
                </a:cxn>
              </a:cxnLst>
              <a:rect l="0" t="0" r="r" b="b"/>
              <a:pathLst>
                <a:path w="36" h="324">
                  <a:moveTo>
                    <a:pt x="15" y="321"/>
                  </a:moveTo>
                  <a:lnTo>
                    <a:pt x="15" y="162"/>
                  </a:lnTo>
                  <a:lnTo>
                    <a:pt x="15" y="3"/>
                  </a:lnTo>
                  <a:lnTo>
                    <a:pt x="21" y="3"/>
                  </a:lnTo>
                  <a:lnTo>
                    <a:pt x="21" y="162"/>
                  </a:lnTo>
                  <a:lnTo>
                    <a:pt x="21" y="321"/>
                  </a:lnTo>
                  <a:lnTo>
                    <a:pt x="15" y="321"/>
                  </a:lnTo>
                  <a:close/>
                  <a:moveTo>
                    <a:pt x="0" y="318"/>
                  </a:moveTo>
                  <a:lnTo>
                    <a:pt x="36" y="318"/>
                  </a:lnTo>
                  <a:lnTo>
                    <a:pt x="36" y="324"/>
                  </a:lnTo>
                  <a:lnTo>
                    <a:pt x="0" y="324"/>
                  </a:lnTo>
                  <a:lnTo>
                    <a:pt x="0" y="318"/>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368" name="Freeform 27"/>
            <p:cNvSpPr>
              <a:spLocks noEditPoints="1"/>
            </p:cNvSpPr>
            <p:nvPr/>
          </p:nvSpPr>
          <p:spPr bwMode="auto">
            <a:xfrm>
              <a:off x="8429630" y="4119552"/>
              <a:ext cx="57150" cy="142875"/>
            </a:xfrm>
            <a:custGeom>
              <a:avLst/>
              <a:gdLst/>
              <a:ahLst/>
              <a:cxnLst>
                <a:cxn ang="0">
                  <a:pos x="18" y="90"/>
                </a:cxn>
                <a:cxn ang="0">
                  <a:pos x="18" y="45"/>
                </a:cxn>
                <a:cxn ang="0">
                  <a:pos x="18" y="0"/>
                </a:cxn>
                <a:cxn ang="0">
                  <a:pos x="18" y="90"/>
                </a:cxn>
                <a:cxn ang="0">
                  <a:pos x="0" y="90"/>
                </a:cxn>
                <a:cxn ang="0">
                  <a:pos x="36" y="90"/>
                </a:cxn>
                <a:cxn ang="0">
                  <a:pos x="0" y="90"/>
                </a:cxn>
                <a:cxn ang="0">
                  <a:pos x="0" y="0"/>
                </a:cxn>
                <a:cxn ang="0">
                  <a:pos x="36" y="0"/>
                </a:cxn>
                <a:cxn ang="0">
                  <a:pos x="0" y="0"/>
                </a:cxn>
              </a:cxnLst>
              <a:rect l="0" t="0" r="r" b="b"/>
              <a:pathLst>
                <a:path w="36" h="90">
                  <a:moveTo>
                    <a:pt x="18" y="90"/>
                  </a:moveTo>
                  <a:lnTo>
                    <a:pt x="18" y="45"/>
                  </a:lnTo>
                  <a:lnTo>
                    <a:pt x="18" y="0"/>
                  </a:lnTo>
                  <a:lnTo>
                    <a:pt x="18" y="90"/>
                  </a:lnTo>
                  <a:close/>
                  <a:moveTo>
                    <a:pt x="0" y="90"/>
                  </a:moveTo>
                  <a:lnTo>
                    <a:pt x="36" y="90"/>
                  </a:lnTo>
                  <a:lnTo>
                    <a:pt x="0" y="90"/>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369" name="Freeform 28"/>
            <p:cNvSpPr>
              <a:spLocks noEditPoints="1"/>
            </p:cNvSpPr>
            <p:nvPr/>
          </p:nvSpPr>
          <p:spPr bwMode="auto">
            <a:xfrm>
              <a:off x="8429630" y="4114790"/>
              <a:ext cx="57150" cy="152400"/>
            </a:xfrm>
            <a:custGeom>
              <a:avLst/>
              <a:gdLst/>
              <a:ahLst/>
              <a:cxnLst>
                <a:cxn ang="0">
                  <a:pos x="15" y="93"/>
                </a:cxn>
                <a:cxn ang="0">
                  <a:pos x="15" y="48"/>
                </a:cxn>
                <a:cxn ang="0">
                  <a:pos x="15" y="3"/>
                </a:cxn>
                <a:cxn ang="0">
                  <a:pos x="21" y="3"/>
                </a:cxn>
                <a:cxn ang="0">
                  <a:pos x="21" y="48"/>
                </a:cxn>
                <a:cxn ang="0">
                  <a:pos x="21" y="93"/>
                </a:cxn>
                <a:cxn ang="0">
                  <a:pos x="15" y="93"/>
                </a:cxn>
                <a:cxn ang="0">
                  <a:pos x="0" y="90"/>
                </a:cxn>
                <a:cxn ang="0">
                  <a:pos x="36" y="90"/>
                </a:cxn>
                <a:cxn ang="0">
                  <a:pos x="36" y="96"/>
                </a:cxn>
                <a:cxn ang="0">
                  <a:pos x="0" y="96"/>
                </a:cxn>
                <a:cxn ang="0">
                  <a:pos x="0" y="90"/>
                </a:cxn>
                <a:cxn ang="0">
                  <a:pos x="0" y="0"/>
                </a:cxn>
                <a:cxn ang="0">
                  <a:pos x="36" y="0"/>
                </a:cxn>
                <a:cxn ang="0">
                  <a:pos x="36" y="6"/>
                </a:cxn>
                <a:cxn ang="0">
                  <a:pos x="0" y="6"/>
                </a:cxn>
                <a:cxn ang="0">
                  <a:pos x="0" y="0"/>
                </a:cxn>
              </a:cxnLst>
              <a:rect l="0" t="0" r="r" b="b"/>
              <a:pathLst>
                <a:path w="36" h="96">
                  <a:moveTo>
                    <a:pt x="15" y="93"/>
                  </a:moveTo>
                  <a:lnTo>
                    <a:pt x="15" y="48"/>
                  </a:lnTo>
                  <a:lnTo>
                    <a:pt x="15" y="3"/>
                  </a:lnTo>
                  <a:lnTo>
                    <a:pt x="21" y="3"/>
                  </a:lnTo>
                  <a:lnTo>
                    <a:pt x="21" y="48"/>
                  </a:lnTo>
                  <a:lnTo>
                    <a:pt x="21" y="93"/>
                  </a:lnTo>
                  <a:lnTo>
                    <a:pt x="15" y="93"/>
                  </a:lnTo>
                  <a:close/>
                  <a:moveTo>
                    <a:pt x="0" y="90"/>
                  </a:moveTo>
                  <a:lnTo>
                    <a:pt x="36" y="90"/>
                  </a:lnTo>
                  <a:lnTo>
                    <a:pt x="36" y="96"/>
                  </a:lnTo>
                  <a:lnTo>
                    <a:pt x="0" y="96"/>
                  </a:lnTo>
                  <a:lnTo>
                    <a:pt x="0" y="90"/>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370" name="Freeform 29"/>
            <p:cNvSpPr>
              <a:spLocks noEditPoints="1"/>
            </p:cNvSpPr>
            <p:nvPr/>
          </p:nvSpPr>
          <p:spPr bwMode="auto">
            <a:xfrm>
              <a:off x="8524880" y="4148127"/>
              <a:ext cx="57150" cy="314325"/>
            </a:xfrm>
            <a:custGeom>
              <a:avLst/>
              <a:gdLst/>
              <a:ahLst/>
              <a:cxnLst>
                <a:cxn ang="0">
                  <a:pos x="18" y="198"/>
                </a:cxn>
                <a:cxn ang="0">
                  <a:pos x="18" y="99"/>
                </a:cxn>
                <a:cxn ang="0">
                  <a:pos x="18" y="0"/>
                </a:cxn>
                <a:cxn ang="0">
                  <a:pos x="18" y="198"/>
                </a:cxn>
                <a:cxn ang="0">
                  <a:pos x="0" y="198"/>
                </a:cxn>
                <a:cxn ang="0">
                  <a:pos x="36" y="198"/>
                </a:cxn>
                <a:cxn ang="0">
                  <a:pos x="0" y="198"/>
                </a:cxn>
                <a:cxn ang="0">
                  <a:pos x="0" y="0"/>
                </a:cxn>
                <a:cxn ang="0">
                  <a:pos x="36" y="0"/>
                </a:cxn>
                <a:cxn ang="0">
                  <a:pos x="0" y="0"/>
                </a:cxn>
              </a:cxnLst>
              <a:rect l="0" t="0" r="r" b="b"/>
              <a:pathLst>
                <a:path w="36" h="198">
                  <a:moveTo>
                    <a:pt x="18" y="198"/>
                  </a:moveTo>
                  <a:lnTo>
                    <a:pt x="18" y="99"/>
                  </a:lnTo>
                  <a:lnTo>
                    <a:pt x="18" y="0"/>
                  </a:lnTo>
                  <a:lnTo>
                    <a:pt x="18" y="198"/>
                  </a:lnTo>
                  <a:close/>
                  <a:moveTo>
                    <a:pt x="0" y="198"/>
                  </a:moveTo>
                  <a:lnTo>
                    <a:pt x="36" y="198"/>
                  </a:lnTo>
                  <a:lnTo>
                    <a:pt x="0" y="198"/>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371" name="Freeform 30"/>
            <p:cNvSpPr>
              <a:spLocks noEditPoints="1"/>
            </p:cNvSpPr>
            <p:nvPr/>
          </p:nvSpPr>
          <p:spPr bwMode="auto">
            <a:xfrm>
              <a:off x="8524880" y="4143365"/>
              <a:ext cx="57150" cy="323850"/>
            </a:xfrm>
            <a:custGeom>
              <a:avLst/>
              <a:gdLst/>
              <a:ahLst/>
              <a:cxnLst>
                <a:cxn ang="0">
                  <a:pos x="15" y="201"/>
                </a:cxn>
                <a:cxn ang="0">
                  <a:pos x="15" y="102"/>
                </a:cxn>
                <a:cxn ang="0">
                  <a:pos x="15" y="3"/>
                </a:cxn>
                <a:cxn ang="0">
                  <a:pos x="21" y="3"/>
                </a:cxn>
                <a:cxn ang="0">
                  <a:pos x="21" y="102"/>
                </a:cxn>
                <a:cxn ang="0">
                  <a:pos x="21" y="201"/>
                </a:cxn>
                <a:cxn ang="0">
                  <a:pos x="15" y="201"/>
                </a:cxn>
                <a:cxn ang="0">
                  <a:pos x="0" y="198"/>
                </a:cxn>
                <a:cxn ang="0">
                  <a:pos x="36" y="198"/>
                </a:cxn>
                <a:cxn ang="0">
                  <a:pos x="36" y="204"/>
                </a:cxn>
                <a:cxn ang="0">
                  <a:pos x="0" y="204"/>
                </a:cxn>
                <a:cxn ang="0">
                  <a:pos x="0" y="198"/>
                </a:cxn>
                <a:cxn ang="0">
                  <a:pos x="0" y="0"/>
                </a:cxn>
                <a:cxn ang="0">
                  <a:pos x="36" y="0"/>
                </a:cxn>
                <a:cxn ang="0">
                  <a:pos x="36" y="6"/>
                </a:cxn>
                <a:cxn ang="0">
                  <a:pos x="0" y="6"/>
                </a:cxn>
                <a:cxn ang="0">
                  <a:pos x="0" y="0"/>
                </a:cxn>
              </a:cxnLst>
              <a:rect l="0" t="0" r="r" b="b"/>
              <a:pathLst>
                <a:path w="36" h="204">
                  <a:moveTo>
                    <a:pt x="15" y="201"/>
                  </a:moveTo>
                  <a:lnTo>
                    <a:pt x="15" y="102"/>
                  </a:lnTo>
                  <a:lnTo>
                    <a:pt x="15" y="3"/>
                  </a:lnTo>
                  <a:lnTo>
                    <a:pt x="21" y="3"/>
                  </a:lnTo>
                  <a:lnTo>
                    <a:pt x="21" y="102"/>
                  </a:lnTo>
                  <a:lnTo>
                    <a:pt x="21" y="201"/>
                  </a:lnTo>
                  <a:lnTo>
                    <a:pt x="15" y="201"/>
                  </a:lnTo>
                  <a:close/>
                  <a:moveTo>
                    <a:pt x="0" y="198"/>
                  </a:moveTo>
                  <a:lnTo>
                    <a:pt x="36" y="198"/>
                  </a:lnTo>
                  <a:lnTo>
                    <a:pt x="36" y="204"/>
                  </a:lnTo>
                  <a:lnTo>
                    <a:pt x="0" y="204"/>
                  </a:lnTo>
                  <a:lnTo>
                    <a:pt x="0" y="198"/>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372" name="Freeform 31"/>
            <p:cNvSpPr>
              <a:spLocks noEditPoints="1"/>
            </p:cNvSpPr>
            <p:nvPr/>
          </p:nvSpPr>
          <p:spPr bwMode="auto">
            <a:xfrm>
              <a:off x="8629655" y="4291002"/>
              <a:ext cx="57150" cy="200025"/>
            </a:xfrm>
            <a:custGeom>
              <a:avLst/>
              <a:gdLst/>
              <a:ahLst/>
              <a:cxnLst>
                <a:cxn ang="0">
                  <a:pos x="18" y="126"/>
                </a:cxn>
                <a:cxn ang="0">
                  <a:pos x="18" y="63"/>
                </a:cxn>
                <a:cxn ang="0">
                  <a:pos x="18" y="0"/>
                </a:cxn>
                <a:cxn ang="0">
                  <a:pos x="18" y="126"/>
                </a:cxn>
                <a:cxn ang="0">
                  <a:pos x="0" y="126"/>
                </a:cxn>
                <a:cxn ang="0">
                  <a:pos x="36" y="126"/>
                </a:cxn>
                <a:cxn ang="0">
                  <a:pos x="0" y="126"/>
                </a:cxn>
                <a:cxn ang="0">
                  <a:pos x="0" y="0"/>
                </a:cxn>
                <a:cxn ang="0">
                  <a:pos x="36" y="0"/>
                </a:cxn>
                <a:cxn ang="0">
                  <a:pos x="0" y="0"/>
                </a:cxn>
              </a:cxnLst>
              <a:rect l="0" t="0" r="r" b="b"/>
              <a:pathLst>
                <a:path w="36" h="126">
                  <a:moveTo>
                    <a:pt x="18" y="126"/>
                  </a:moveTo>
                  <a:lnTo>
                    <a:pt x="18" y="63"/>
                  </a:lnTo>
                  <a:lnTo>
                    <a:pt x="18" y="0"/>
                  </a:lnTo>
                  <a:lnTo>
                    <a:pt x="18" y="126"/>
                  </a:lnTo>
                  <a:close/>
                  <a:moveTo>
                    <a:pt x="0" y="126"/>
                  </a:moveTo>
                  <a:lnTo>
                    <a:pt x="36" y="126"/>
                  </a:lnTo>
                  <a:lnTo>
                    <a:pt x="0" y="126"/>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373" name="Freeform 32"/>
            <p:cNvSpPr>
              <a:spLocks noEditPoints="1"/>
            </p:cNvSpPr>
            <p:nvPr/>
          </p:nvSpPr>
          <p:spPr bwMode="auto">
            <a:xfrm>
              <a:off x="8629655" y="4286240"/>
              <a:ext cx="57150" cy="209550"/>
            </a:xfrm>
            <a:custGeom>
              <a:avLst/>
              <a:gdLst/>
              <a:ahLst/>
              <a:cxnLst>
                <a:cxn ang="0">
                  <a:pos x="15" y="129"/>
                </a:cxn>
                <a:cxn ang="0">
                  <a:pos x="15" y="66"/>
                </a:cxn>
                <a:cxn ang="0">
                  <a:pos x="15" y="3"/>
                </a:cxn>
                <a:cxn ang="0">
                  <a:pos x="21" y="3"/>
                </a:cxn>
                <a:cxn ang="0">
                  <a:pos x="21" y="66"/>
                </a:cxn>
                <a:cxn ang="0">
                  <a:pos x="21" y="129"/>
                </a:cxn>
                <a:cxn ang="0">
                  <a:pos x="15" y="129"/>
                </a:cxn>
                <a:cxn ang="0">
                  <a:pos x="0" y="126"/>
                </a:cxn>
                <a:cxn ang="0">
                  <a:pos x="36" y="126"/>
                </a:cxn>
                <a:cxn ang="0">
                  <a:pos x="36" y="132"/>
                </a:cxn>
                <a:cxn ang="0">
                  <a:pos x="0" y="132"/>
                </a:cxn>
                <a:cxn ang="0">
                  <a:pos x="0" y="126"/>
                </a:cxn>
                <a:cxn ang="0">
                  <a:pos x="0" y="0"/>
                </a:cxn>
                <a:cxn ang="0">
                  <a:pos x="36" y="0"/>
                </a:cxn>
                <a:cxn ang="0">
                  <a:pos x="36" y="6"/>
                </a:cxn>
                <a:cxn ang="0">
                  <a:pos x="0" y="6"/>
                </a:cxn>
                <a:cxn ang="0">
                  <a:pos x="0" y="0"/>
                </a:cxn>
              </a:cxnLst>
              <a:rect l="0" t="0" r="r" b="b"/>
              <a:pathLst>
                <a:path w="36" h="132">
                  <a:moveTo>
                    <a:pt x="15" y="129"/>
                  </a:moveTo>
                  <a:lnTo>
                    <a:pt x="15" y="66"/>
                  </a:lnTo>
                  <a:lnTo>
                    <a:pt x="15" y="3"/>
                  </a:lnTo>
                  <a:lnTo>
                    <a:pt x="21" y="3"/>
                  </a:lnTo>
                  <a:lnTo>
                    <a:pt x="21" y="66"/>
                  </a:lnTo>
                  <a:lnTo>
                    <a:pt x="21" y="129"/>
                  </a:lnTo>
                  <a:lnTo>
                    <a:pt x="15" y="129"/>
                  </a:lnTo>
                  <a:close/>
                  <a:moveTo>
                    <a:pt x="0" y="126"/>
                  </a:moveTo>
                  <a:lnTo>
                    <a:pt x="36" y="126"/>
                  </a:lnTo>
                  <a:lnTo>
                    <a:pt x="36" y="132"/>
                  </a:lnTo>
                  <a:lnTo>
                    <a:pt x="0" y="132"/>
                  </a:lnTo>
                  <a:lnTo>
                    <a:pt x="0" y="126"/>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374" name="Freeform 33"/>
            <p:cNvSpPr>
              <a:spLocks/>
            </p:cNvSpPr>
            <p:nvPr/>
          </p:nvSpPr>
          <p:spPr bwMode="auto">
            <a:xfrm>
              <a:off x="5919793" y="2481252"/>
              <a:ext cx="2744788" cy="2035175"/>
            </a:xfrm>
            <a:custGeom>
              <a:avLst/>
              <a:gdLst/>
              <a:ahLst/>
              <a:cxnLst>
                <a:cxn ang="0">
                  <a:pos x="247" y="3070"/>
                </a:cxn>
                <a:cxn ang="0">
                  <a:pos x="1003" y="2006"/>
                </a:cxn>
                <a:cxn ang="0">
                  <a:pos x="1370" y="1505"/>
                </a:cxn>
                <a:cxn ang="0">
                  <a:pos x="1711" y="1070"/>
                </a:cxn>
                <a:cxn ang="0">
                  <a:pos x="2102" y="642"/>
                </a:cxn>
                <a:cxn ang="0">
                  <a:pos x="2445" y="291"/>
                </a:cxn>
                <a:cxn ang="0">
                  <a:pos x="2682" y="98"/>
                </a:cxn>
                <a:cxn ang="0">
                  <a:pos x="2831" y="22"/>
                </a:cxn>
                <a:cxn ang="0">
                  <a:pos x="2971" y="0"/>
                </a:cxn>
                <a:cxn ang="0">
                  <a:pos x="3041" y="13"/>
                </a:cxn>
                <a:cxn ang="0">
                  <a:pos x="3167" y="92"/>
                </a:cxn>
                <a:cxn ang="0">
                  <a:pos x="3232" y="173"/>
                </a:cxn>
                <a:cxn ang="0">
                  <a:pos x="3325" y="351"/>
                </a:cxn>
                <a:cxn ang="0">
                  <a:pos x="3469" y="770"/>
                </a:cxn>
                <a:cxn ang="0">
                  <a:pos x="3628" y="1389"/>
                </a:cxn>
                <a:cxn ang="0">
                  <a:pos x="3771" y="2022"/>
                </a:cxn>
                <a:cxn ang="0">
                  <a:pos x="3877" y="2473"/>
                </a:cxn>
                <a:cxn ang="0">
                  <a:pos x="3934" y="2680"/>
                </a:cxn>
                <a:cxn ang="0">
                  <a:pos x="3969" y="2781"/>
                </a:cxn>
                <a:cxn ang="0">
                  <a:pos x="4037" y="2851"/>
                </a:cxn>
                <a:cxn ang="0">
                  <a:pos x="4080" y="2863"/>
                </a:cxn>
                <a:cxn ang="0">
                  <a:pos x="4220" y="2859"/>
                </a:cxn>
                <a:cxn ang="0">
                  <a:pos x="4272" y="2857"/>
                </a:cxn>
                <a:cxn ang="0">
                  <a:pos x="4327" y="2902"/>
                </a:cxn>
                <a:cxn ang="0">
                  <a:pos x="4434" y="3055"/>
                </a:cxn>
                <a:cxn ang="0">
                  <a:pos x="4518" y="3124"/>
                </a:cxn>
                <a:cxn ang="0">
                  <a:pos x="4597" y="3201"/>
                </a:cxn>
                <a:cxn ang="0">
                  <a:pos x="4422" y="3065"/>
                </a:cxn>
                <a:cxn ang="0">
                  <a:pos x="4351" y="2963"/>
                </a:cxn>
                <a:cxn ang="0">
                  <a:pos x="4266" y="2871"/>
                </a:cxn>
                <a:cxn ang="0">
                  <a:pos x="4254" y="2870"/>
                </a:cxn>
                <a:cxn ang="0">
                  <a:pos x="4129" y="2882"/>
                </a:cxn>
                <a:cxn ang="0">
                  <a:pos x="4030" y="2865"/>
                </a:cxn>
                <a:cxn ang="0">
                  <a:pos x="3985" y="2835"/>
                </a:cxn>
                <a:cxn ang="0">
                  <a:pos x="3937" y="2740"/>
                </a:cxn>
                <a:cxn ang="0">
                  <a:pos x="3881" y="2552"/>
                </a:cxn>
                <a:cxn ang="0">
                  <a:pos x="3800" y="2218"/>
                </a:cxn>
                <a:cxn ang="0">
                  <a:pos x="3663" y="1607"/>
                </a:cxn>
                <a:cxn ang="0">
                  <a:pos x="3509" y="972"/>
                </a:cxn>
                <a:cxn ang="0">
                  <a:pos x="3339" y="430"/>
                </a:cxn>
                <a:cxn ang="0">
                  <a:pos x="3250" y="233"/>
                </a:cxn>
                <a:cxn ang="0">
                  <a:pos x="3157" y="104"/>
                </a:cxn>
                <a:cxn ang="0">
                  <a:pos x="3098" y="58"/>
                </a:cxn>
                <a:cxn ang="0">
                  <a:pos x="2970" y="16"/>
                </a:cxn>
                <a:cxn ang="0">
                  <a:pos x="2905" y="19"/>
                </a:cxn>
                <a:cxn ang="0">
                  <a:pos x="2765" y="68"/>
                </a:cxn>
                <a:cxn ang="0">
                  <a:pos x="2537" y="229"/>
                </a:cxn>
                <a:cxn ang="0">
                  <a:pos x="2288" y="468"/>
                </a:cxn>
                <a:cxn ang="0">
                  <a:pos x="1830" y="957"/>
                </a:cxn>
                <a:cxn ang="0">
                  <a:pos x="1500" y="1360"/>
                </a:cxn>
                <a:cxn ang="0">
                  <a:pos x="1140" y="1843"/>
                </a:cxn>
                <a:cxn ang="0">
                  <a:pos x="511" y="2728"/>
                </a:cxn>
                <a:cxn ang="0">
                  <a:pos x="16" y="3412"/>
                </a:cxn>
              </a:cxnLst>
              <a:rect l="0" t="0" r="r" b="b"/>
              <a:pathLst>
                <a:path w="4611" h="3417">
                  <a:moveTo>
                    <a:pt x="3" y="3403"/>
                  </a:moveTo>
                  <a:lnTo>
                    <a:pt x="124" y="3239"/>
                  </a:lnTo>
                  <a:lnTo>
                    <a:pt x="247" y="3070"/>
                  </a:lnTo>
                  <a:lnTo>
                    <a:pt x="498" y="2719"/>
                  </a:lnTo>
                  <a:lnTo>
                    <a:pt x="751" y="2361"/>
                  </a:lnTo>
                  <a:lnTo>
                    <a:pt x="1003" y="2006"/>
                  </a:lnTo>
                  <a:lnTo>
                    <a:pt x="1127" y="1834"/>
                  </a:lnTo>
                  <a:lnTo>
                    <a:pt x="1250" y="1666"/>
                  </a:lnTo>
                  <a:lnTo>
                    <a:pt x="1370" y="1505"/>
                  </a:lnTo>
                  <a:lnTo>
                    <a:pt x="1487" y="1351"/>
                  </a:lnTo>
                  <a:lnTo>
                    <a:pt x="1601" y="1206"/>
                  </a:lnTo>
                  <a:lnTo>
                    <a:pt x="1711" y="1070"/>
                  </a:lnTo>
                  <a:lnTo>
                    <a:pt x="1817" y="946"/>
                  </a:lnTo>
                  <a:lnTo>
                    <a:pt x="1919" y="836"/>
                  </a:lnTo>
                  <a:lnTo>
                    <a:pt x="2102" y="642"/>
                  </a:lnTo>
                  <a:lnTo>
                    <a:pt x="2277" y="457"/>
                  </a:lnTo>
                  <a:lnTo>
                    <a:pt x="2362" y="371"/>
                  </a:lnTo>
                  <a:lnTo>
                    <a:pt x="2445" y="291"/>
                  </a:lnTo>
                  <a:lnTo>
                    <a:pt x="2526" y="218"/>
                  </a:lnTo>
                  <a:lnTo>
                    <a:pt x="2604" y="153"/>
                  </a:lnTo>
                  <a:lnTo>
                    <a:pt x="2682" y="98"/>
                  </a:lnTo>
                  <a:lnTo>
                    <a:pt x="2757" y="55"/>
                  </a:lnTo>
                  <a:lnTo>
                    <a:pt x="2830" y="22"/>
                  </a:lnTo>
                  <a:cubicBezTo>
                    <a:pt x="2831" y="22"/>
                    <a:pt x="2831" y="22"/>
                    <a:pt x="2831" y="22"/>
                  </a:cubicBezTo>
                  <a:lnTo>
                    <a:pt x="2901" y="4"/>
                  </a:lnTo>
                  <a:cubicBezTo>
                    <a:pt x="2902" y="4"/>
                    <a:pt x="2903" y="4"/>
                    <a:pt x="2903" y="3"/>
                  </a:cubicBezTo>
                  <a:lnTo>
                    <a:pt x="2971" y="0"/>
                  </a:lnTo>
                  <a:cubicBezTo>
                    <a:pt x="2972" y="0"/>
                    <a:pt x="2972" y="0"/>
                    <a:pt x="2973" y="1"/>
                  </a:cubicBezTo>
                  <a:lnTo>
                    <a:pt x="3039" y="13"/>
                  </a:lnTo>
                  <a:cubicBezTo>
                    <a:pt x="3040" y="13"/>
                    <a:pt x="3040" y="13"/>
                    <a:pt x="3041" y="13"/>
                  </a:cubicBezTo>
                  <a:lnTo>
                    <a:pt x="3105" y="43"/>
                  </a:lnTo>
                  <a:cubicBezTo>
                    <a:pt x="3105" y="43"/>
                    <a:pt x="3106" y="44"/>
                    <a:pt x="3106" y="44"/>
                  </a:cubicBezTo>
                  <a:lnTo>
                    <a:pt x="3167" y="92"/>
                  </a:lnTo>
                  <a:cubicBezTo>
                    <a:pt x="3168" y="92"/>
                    <a:pt x="3168" y="93"/>
                    <a:pt x="3168" y="93"/>
                  </a:cubicBezTo>
                  <a:lnTo>
                    <a:pt x="3200" y="128"/>
                  </a:lnTo>
                  <a:lnTo>
                    <a:pt x="3232" y="173"/>
                  </a:lnTo>
                  <a:lnTo>
                    <a:pt x="3263" y="224"/>
                  </a:lnTo>
                  <a:lnTo>
                    <a:pt x="3294" y="285"/>
                  </a:lnTo>
                  <a:lnTo>
                    <a:pt x="3325" y="351"/>
                  </a:lnTo>
                  <a:lnTo>
                    <a:pt x="3354" y="425"/>
                  </a:lnTo>
                  <a:lnTo>
                    <a:pt x="3412" y="588"/>
                  </a:lnTo>
                  <a:lnTo>
                    <a:pt x="3469" y="770"/>
                  </a:lnTo>
                  <a:lnTo>
                    <a:pt x="3524" y="967"/>
                  </a:lnTo>
                  <a:lnTo>
                    <a:pt x="3577" y="1175"/>
                  </a:lnTo>
                  <a:lnTo>
                    <a:pt x="3628" y="1389"/>
                  </a:lnTo>
                  <a:lnTo>
                    <a:pt x="3678" y="1604"/>
                  </a:lnTo>
                  <a:lnTo>
                    <a:pt x="3725" y="1817"/>
                  </a:lnTo>
                  <a:lnTo>
                    <a:pt x="3771" y="2022"/>
                  </a:lnTo>
                  <a:lnTo>
                    <a:pt x="3815" y="2215"/>
                  </a:lnTo>
                  <a:lnTo>
                    <a:pt x="3856" y="2392"/>
                  </a:lnTo>
                  <a:lnTo>
                    <a:pt x="3877" y="2473"/>
                  </a:lnTo>
                  <a:lnTo>
                    <a:pt x="3896" y="2549"/>
                  </a:lnTo>
                  <a:lnTo>
                    <a:pt x="3915" y="2618"/>
                  </a:lnTo>
                  <a:lnTo>
                    <a:pt x="3934" y="2680"/>
                  </a:lnTo>
                  <a:lnTo>
                    <a:pt x="3952" y="2735"/>
                  </a:lnTo>
                  <a:lnTo>
                    <a:pt x="3970" y="2783"/>
                  </a:lnTo>
                  <a:lnTo>
                    <a:pt x="3969" y="2781"/>
                  </a:lnTo>
                  <a:lnTo>
                    <a:pt x="3998" y="2826"/>
                  </a:lnTo>
                  <a:lnTo>
                    <a:pt x="3996" y="2824"/>
                  </a:lnTo>
                  <a:lnTo>
                    <a:pt x="4037" y="2851"/>
                  </a:lnTo>
                  <a:lnTo>
                    <a:pt x="4035" y="2850"/>
                  </a:lnTo>
                  <a:lnTo>
                    <a:pt x="4082" y="2864"/>
                  </a:lnTo>
                  <a:lnTo>
                    <a:pt x="4080" y="2863"/>
                  </a:lnTo>
                  <a:lnTo>
                    <a:pt x="4130" y="2866"/>
                  </a:lnTo>
                  <a:lnTo>
                    <a:pt x="4178" y="2863"/>
                  </a:lnTo>
                  <a:lnTo>
                    <a:pt x="4220" y="2859"/>
                  </a:lnTo>
                  <a:lnTo>
                    <a:pt x="4253" y="2855"/>
                  </a:lnTo>
                  <a:cubicBezTo>
                    <a:pt x="4253" y="2854"/>
                    <a:pt x="4254" y="2854"/>
                    <a:pt x="4254" y="2855"/>
                  </a:cubicBezTo>
                  <a:lnTo>
                    <a:pt x="4272" y="2857"/>
                  </a:lnTo>
                  <a:cubicBezTo>
                    <a:pt x="4274" y="2857"/>
                    <a:pt x="4275" y="2857"/>
                    <a:pt x="4277" y="2858"/>
                  </a:cubicBezTo>
                  <a:lnTo>
                    <a:pt x="4326" y="2900"/>
                  </a:lnTo>
                  <a:cubicBezTo>
                    <a:pt x="4326" y="2901"/>
                    <a:pt x="4327" y="2901"/>
                    <a:pt x="4327" y="2902"/>
                  </a:cubicBezTo>
                  <a:lnTo>
                    <a:pt x="4364" y="2954"/>
                  </a:lnTo>
                  <a:lnTo>
                    <a:pt x="4397" y="3008"/>
                  </a:lnTo>
                  <a:lnTo>
                    <a:pt x="4434" y="3055"/>
                  </a:lnTo>
                  <a:lnTo>
                    <a:pt x="4433" y="3054"/>
                  </a:lnTo>
                  <a:lnTo>
                    <a:pt x="4475" y="3092"/>
                  </a:lnTo>
                  <a:lnTo>
                    <a:pt x="4518" y="3124"/>
                  </a:lnTo>
                  <a:lnTo>
                    <a:pt x="4606" y="3188"/>
                  </a:lnTo>
                  <a:cubicBezTo>
                    <a:pt x="4610" y="3191"/>
                    <a:pt x="4611" y="3196"/>
                    <a:pt x="4608" y="3199"/>
                  </a:cubicBezTo>
                  <a:cubicBezTo>
                    <a:pt x="4605" y="3203"/>
                    <a:pt x="4600" y="3204"/>
                    <a:pt x="4597" y="3201"/>
                  </a:cubicBezTo>
                  <a:lnTo>
                    <a:pt x="4509" y="3137"/>
                  </a:lnTo>
                  <a:lnTo>
                    <a:pt x="4464" y="3103"/>
                  </a:lnTo>
                  <a:lnTo>
                    <a:pt x="4422" y="3065"/>
                  </a:lnTo>
                  <a:cubicBezTo>
                    <a:pt x="4422" y="3065"/>
                    <a:pt x="4421" y="3065"/>
                    <a:pt x="4421" y="3064"/>
                  </a:cubicBezTo>
                  <a:lnTo>
                    <a:pt x="4384" y="3017"/>
                  </a:lnTo>
                  <a:lnTo>
                    <a:pt x="4351" y="2963"/>
                  </a:lnTo>
                  <a:lnTo>
                    <a:pt x="4314" y="2911"/>
                  </a:lnTo>
                  <a:lnTo>
                    <a:pt x="4315" y="2913"/>
                  </a:lnTo>
                  <a:lnTo>
                    <a:pt x="4266" y="2871"/>
                  </a:lnTo>
                  <a:lnTo>
                    <a:pt x="4271" y="2872"/>
                  </a:lnTo>
                  <a:lnTo>
                    <a:pt x="4253" y="2870"/>
                  </a:lnTo>
                  <a:lnTo>
                    <a:pt x="4254" y="2870"/>
                  </a:lnTo>
                  <a:lnTo>
                    <a:pt x="4221" y="2874"/>
                  </a:lnTo>
                  <a:lnTo>
                    <a:pt x="4179" y="2879"/>
                  </a:lnTo>
                  <a:lnTo>
                    <a:pt x="4129" y="2882"/>
                  </a:lnTo>
                  <a:lnTo>
                    <a:pt x="4079" y="2879"/>
                  </a:lnTo>
                  <a:cubicBezTo>
                    <a:pt x="4078" y="2879"/>
                    <a:pt x="4078" y="2879"/>
                    <a:pt x="4077" y="2879"/>
                  </a:cubicBezTo>
                  <a:lnTo>
                    <a:pt x="4030" y="2865"/>
                  </a:lnTo>
                  <a:cubicBezTo>
                    <a:pt x="4029" y="2865"/>
                    <a:pt x="4029" y="2865"/>
                    <a:pt x="4028" y="2864"/>
                  </a:cubicBezTo>
                  <a:lnTo>
                    <a:pt x="3987" y="2837"/>
                  </a:lnTo>
                  <a:cubicBezTo>
                    <a:pt x="3986" y="2837"/>
                    <a:pt x="3985" y="2836"/>
                    <a:pt x="3985" y="2835"/>
                  </a:cubicBezTo>
                  <a:lnTo>
                    <a:pt x="3956" y="2790"/>
                  </a:lnTo>
                  <a:cubicBezTo>
                    <a:pt x="3955" y="2789"/>
                    <a:pt x="3955" y="2789"/>
                    <a:pt x="3955" y="2788"/>
                  </a:cubicBezTo>
                  <a:lnTo>
                    <a:pt x="3937" y="2740"/>
                  </a:lnTo>
                  <a:lnTo>
                    <a:pt x="3919" y="2685"/>
                  </a:lnTo>
                  <a:lnTo>
                    <a:pt x="3900" y="2623"/>
                  </a:lnTo>
                  <a:lnTo>
                    <a:pt x="3881" y="2552"/>
                  </a:lnTo>
                  <a:lnTo>
                    <a:pt x="3862" y="2477"/>
                  </a:lnTo>
                  <a:lnTo>
                    <a:pt x="3841" y="2395"/>
                  </a:lnTo>
                  <a:lnTo>
                    <a:pt x="3800" y="2218"/>
                  </a:lnTo>
                  <a:lnTo>
                    <a:pt x="3756" y="2025"/>
                  </a:lnTo>
                  <a:lnTo>
                    <a:pt x="3710" y="1820"/>
                  </a:lnTo>
                  <a:lnTo>
                    <a:pt x="3663" y="1607"/>
                  </a:lnTo>
                  <a:lnTo>
                    <a:pt x="3613" y="1392"/>
                  </a:lnTo>
                  <a:lnTo>
                    <a:pt x="3562" y="1179"/>
                  </a:lnTo>
                  <a:lnTo>
                    <a:pt x="3509" y="972"/>
                  </a:lnTo>
                  <a:lnTo>
                    <a:pt x="3454" y="775"/>
                  </a:lnTo>
                  <a:lnTo>
                    <a:pt x="3397" y="593"/>
                  </a:lnTo>
                  <a:lnTo>
                    <a:pt x="3339" y="430"/>
                  </a:lnTo>
                  <a:lnTo>
                    <a:pt x="3310" y="358"/>
                  </a:lnTo>
                  <a:lnTo>
                    <a:pt x="3279" y="292"/>
                  </a:lnTo>
                  <a:lnTo>
                    <a:pt x="3250" y="233"/>
                  </a:lnTo>
                  <a:lnTo>
                    <a:pt x="3219" y="182"/>
                  </a:lnTo>
                  <a:lnTo>
                    <a:pt x="3189" y="139"/>
                  </a:lnTo>
                  <a:lnTo>
                    <a:pt x="3157" y="104"/>
                  </a:lnTo>
                  <a:lnTo>
                    <a:pt x="3158" y="105"/>
                  </a:lnTo>
                  <a:lnTo>
                    <a:pt x="3097" y="57"/>
                  </a:lnTo>
                  <a:lnTo>
                    <a:pt x="3098" y="58"/>
                  </a:lnTo>
                  <a:lnTo>
                    <a:pt x="3034" y="28"/>
                  </a:lnTo>
                  <a:lnTo>
                    <a:pt x="3036" y="28"/>
                  </a:lnTo>
                  <a:lnTo>
                    <a:pt x="2970" y="16"/>
                  </a:lnTo>
                  <a:lnTo>
                    <a:pt x="2972" y="16"/>
                  </a:lnTo>
                  <a:lnTo>
                    <a:pt x="2904" y="19"/>
                  </a:lnTo>
                  <a:lnTo>
                    <a:pt x="2905" y="19"/>
                  </a:lnTo>
                  <a:lnTo>
                    <a:pt x="2835" y="37"/>
                  </a:lnTo>
                  <a:lnTo>
                    <a:pt x="2837" y="37"/>
                  </a:lnTo>
                  <a:lnTo>
                    <a:pt x="2765" y="68"/>
                  </a:lnTo>
                  <a:lnTo>
                    <a:pt x="2691" y="111"/>
                  </a:lnTo>
                  <a:lnTo>
                    <a:pt x="2615" y="166"/>
                  </a:lnTo>
                  <a:lnTo>
                    <a:pt x="2537" y="229"/>
                  </a:lnTo>
                  <a:lnTo>
                    <a:pt x="2456" y="302"/>
                  </a:lnTo>
                  <a:lnTo>
                    <a:pt x="2373" y="382"/>
                  </a:lnTo>
                  <a:lnTo>
                    <a:pt x="2288" y="468"/>
                  </a:lnTo>
                  <a:lnTo>
                    <a:pt x="2113" y="653"/>
                  </a:lnTo>
                  <a:lnTo>
                    <a:pt x="1930" y="847"/>
                  </a:lnTo>
                  <a:lnTo>
                    <a:pt x="1830" y="957"/>
                  </a:lnTo>
                  <a:lnTo>
                    <a:pt x="1724" y="1081"/>
                  </a:lnTo>
                  <a:lnTo>
                    <a:pt x="1614" y="1215"/>
                  </a:lnTo>
                  <a:lnTo>
                    <a:pt x="1500" y="1360"/>
                  </a:lnTo>
                  <a:lnTo>
                    <a:pt x="1383" y="1514"/>
                  </a:lnTo>
                  <a:lnTo>
                    <a:pt x="1263" y="1675"/>
                  </a:lnTo>
                  <a:lnTo>
                    <a:pt x="1140" y="1843"/>
                  </a:lnTo>
                  <a:lnTo>
                    <a:pt x="1016" y="2015"/>
                  </a:lnTo>
                  <a:lnTo>
                    <a:pt x="764" y="2370"/>
                  </a:lnTo>
                  <a:lnTo>
                    <a:pt x="511" y="2728"/>
                  </a:lnTo>
                  <a:lnTo>
                    <a:pt x="260" y="3079"/>
                  </a:lnTo>
                  <a:lnTo>
                    <a:pt x="137" y="3248"/>
                  </a:lnTo>
                  <a:lnTo>
                    <a:pt x="16" y="3412"/>
                  </a:lnTo>
                  <a:cubicBezTo>
                    <a:pt x="13" y="3416"/>
                    <a:pt x="8" y="3417"/>
                    <a:pt x="5" y="3414"/>
                  </a:cubicBezTo>
                  <a:cubicBezTo>
                    <a:pt x="1" y="3411"/>
                    <a:pt x="0" y="3406"/>
                    <a:pt x="3" y="3403"/>
                  </a:cubicBez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375" name="Rectangle 34"/>
            <p:cNvSpPr>
              <a:spLocks noChangeArrowheads="1"/>
            </p:cNvSpPr>
            <p:nvPr/>
          </p:nvSpPr>
          <p:spPr bwMode="auto">
            <a:xfrm>
              <a:off x="5867405" y="4452927"/>
              <a:ext cx="114300" cy="114300"/>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376" name="Freeform 35"/>
            <p:cNvSpPr>
              <a:spLocks noEditPoints="1"/>
            </p:cNvSpPr>
            <p:nvPr/>
          </p:nvSpPr>
          <p:spPr bwMode="auto">
            <a:xfrm>
              <a:off x="5862643" y="4448165"/>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377" name="Rectangle 36"/>
            <p:cNvSpPr>
              <a:spLocks noChangeArrowheads="1"/>
            </p:cNvSpPr>
            <p:nvPr/>
          </p:nvSpPr>
          <p:spPr bwMode="auto">
            <a:xfrm>
              <a:off x="7010405" y="2928927"/>
              <a:ext cx="114300" cy="114300"/>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378" name="Freeform 37"/>
            <p:cNvSpPr>
              <a:spLocks noEditPoints="1"/>
            </p:cNvSpPr>
            <p:nvPr/>
          </p:nvSpPr>
          <p:spPr bwMode="auto">
            <a:xfrm>
              <a:off x="7005643" y="2924165"/>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379" name="Rectangle 38"/>
            <p:cNvSpPr>
              <a:spLocks noChangeArrowheads="1"/>
            </p:cNvSpPr>
            <p:nvPr/>
          </p:nvSpPr>
          <p:spPr bwMode="auto">
            <a:xfrm>
              <a:off x="7743830" y="2481252"/>
              <a:ext cx="114300" cy="114300"/>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380" name="Freeform 39"/>
            <p:cNvSpPr>
              <a:spLocks noEditPoints="1"/>
            </p:cNvSpPr>
            <p:nvPr/>
          </p:nvSpPr>
          <p:spPr bwMode="auto">
            <a:xfrm>
              <a:off x="7739068" y="2476490"/>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381" name="Rectangle 40"/>
            <p:cNvSpPr>
              <a:spLocks noChangeArrowheads="1"/>
            </p:cNvSpPr>
            <p:nvPr/>
          </p:nvSpPr>
          <p:spPr bwMode="auto">
            <a:xfrm>
              <a:off x="8220080" y="4081452"/>
              <a:ext cx="114300" cy="114300"/>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382" name="Freeform 41"/>
            <p:cNvSpPr>
              <a:spLocks noEditPoints="1"/>
            </p:cNvSpPr>
            <p:nvPr/>
          </p:nvSpPr>
          <p:spPr bwMode="auto">
            <a:xfrm>
              <a:off x="8215318" y="4076690"/>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383" name="Rectangle 42"/>
            <p:cNvSpPr>
              <a:spLocks noChangeArrowheads="1"/>
            </p:cNvSpPr>
            <p:nvPr/>
          </p:nvSpPr>
          <p:spPr bwMode="auto">
            <a:xfrm>
              <a:off x="8401055" y="4129077"/>
              <a:ext cx="114300" cy="114300"/>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384" name="Freeform 43"/>
            <p:cNvSpPr>
              <a:spLocks noEditPoints="1"/>
            </p:cNvSpPr>
            <p:nvPr/>
          </p:nvSpPr>
          <p:spPr bwMode="auto">
            <a:xfrm>
              <a:off x="8396293" y="4124315"/>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385" name="Rectangle 44"/>
            <p:cNvSpPr>
              <a:spLocks noChangeArrowheads="1"/>
            </p:cNvSpPr>
            <p:nvPr/>
          </p:nvSpPr>
          <p:spPr bwMode="auto">
            <a:xfrm>
              <a:off x="8496305" y="4243377"/>
              <a:ext cx="114300" cy="114300"/>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386" name="Freeform 45"/>
            <p:cNvSpPr>
              <a:spLocks noEditPoints="1"/>
            </p:cNvSpPr>
            <p:nvPr/>
          </p:nvSpPr>
          <p:spPr bwMode="auto">
            <a:xfrm>
              <a:off x="8491543" y="4238615"/>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387" name="Rectangle 46"/>
            <p:cNvSpPr>
              <a:spLocks noChangeArrowheads="1"/>
            </p:cNvSpPr>
            <p:nvPr/>
          </p:nvSpPr>
          <p:spPr bwMode="auto">
            <a:xfrm>
              <a:off x="8601080" y="4329102"/>
              <a:ext cx="114300" cy="114300"/>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388" name="Freeform 47"/>
            <p:cNvSpPr>
              <a:spLocks noEditPoints="1"/>
            </p:cNvSpPr>
            <p:nvPr/>
          </p:nvSpPr>
          <p:spPr bwMode="auto">
            <a:xfrm>
              <a:off x="8596318" y="4324340"/>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389" name="Freeform 48"/>
            <p:cNvSpPr>
              <a:spLocks noEditPoints="1"/>
            </p:cNvSpPr>
            <p:nvPr/>
          </p:nvSpPr>
          <p:spPr bwMode="auto">
            <a:xfrm>
              <a:off x="5905505" y="3509952"/>
              <a:ext cx="57150" cy="85725"/>
            </a:xfrm>
            <a:custGeom>
              <a:avLst/>
              <a:gdLst/>
              <a:ahLst/>
              <a:cxnLst>
                <a:cxn ang="0">
                  <a:pos x="18" y="54"/>
                </a:cxn>
                <a:cxn ang="0">
                  <a:pos x="18" y="27"/>
                </a:cxn>
                <a:cxn ang="0">
                  <a:pos x="18" y="0"/>
                </a:cxn>
                <a:cxn ang="0">
                  <a:pos x="18" y="54"/>
                </a:cxn>
                <a:cxn ang="0">
                  <a:pos x="0" y="54"/>
                </a:cxn>
                <a:cxn ang="0">
                  <a:pos x="36" y="54"/>
                </a:cxn>
                <a:cxn ang="0">
                  <a:pos x="0" y="54"/>
                </a:cxn>
                <a:cxn ang="0">
                  <a:pos x="0" y="0"/>
                </a:cxn>
                <a:cxn ang="0">
                  <a:pos x="36" y="0"/>
                </a:cxn>
                <a:cxn ang="0">
                  <a:pos x="0" y="0"/>
                </a:cxn>
              </a:cxnLst>
              <a:rect l="0" t="0" r="r" b="b"/>
              <a:pathLst>
                <a:path w="36" h="54">
                  <a:moveTo>
                    <a:pt x="18" y="54"/>
                  </a:moveTo>
                  <a:lnTo>
                    <a:pt x="18" y="27"/>
                  </a:lnTo>
                  <a:lnTo>
                    <a:pt x="18" y="0"/>
                  </a:lnTo>
                  <a:lnTo>
                    <a:pt x="18" y="54"/>
                  </a:lnTo>
                  <a:close/>
                  <a:moveTo>
                    <a:pt x="0" y="54"/>
                  </a:moveTo>
                  <a:lnTo>
                    <a:pt x="36" y="54"/>
                  </a:lnTo>
                  <a:lnTo>
                    <a:pt x="0" y="54"/>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390" name="Freeform 49"/>
            <p:cNvSpPr>
              <a:spLocks noEditPoints="1"/>
            </p:cNvSpPr>
            <p:nvPr/>
          </p:nvSpPr>
          <p:spPr bwMode="auto">
            <a:xfrm>
              <a:off x="5905505" y="3505190"/>
              <a:ext cx="57150" cy="95250"/>
            </a:xfrm>
            <a:custGeom>
              <a:avLst/>
              <a:gdLst/>
              <a:ahLst/>
              <a:cxnLst>
                <a:cxn ang="0">
                  <a:pos x="15" y="57"/>
                </a:cxn>
                <a:cxn ang="0">
                  <a:pos x="15" y="30"/>
                </a:cxn>
                <a:cxn ang="0">
                  <a:pos x="15" y="3"/>
                </a:cxn>
                <a:cxn ang="0">
                  <a:pos x="21" y="3"/>
                </a:cxn>
                <a:cxn ang="0">
                  <a:pos x="21" y="30"/>
                </a:cxn>
                <a:cxn ang="0">
                  <a:pos x="21" y="57"/>
                </a:cxn>
                <a:cxn ang="0">
                  <a:pos x="15" y="57"/>
                </a:cxn>
                <a:cxn ang="0">
                  <a:pos x="0" y="54"/>
                </a:cxn>
                <a:cxn ang="0">
                  <a:pos x="36" y="54"/>
                </a:cxn>
                <a:cxn ang="0">
                  <a:pos x="36" y="60"/>
                </a:cxn>
                <a:cxn ang="0">
                  <a:pos x="0" y="60"/>
                </a:cxn>
                <a:cxn ang="0">
                  <a:pos x="0" y="54"/>
                </a:cxn>
                <a:cxn ang="0">
                  <a:pos x="0" y="0"/>
                </a:cxn>
                <a:cxn ang="0">
                  <a:pos x="36" y="0"/>
                </a:cxn>
                <a:cxn ang="0">
                  <a:pos x="36" y="6"/>
                </a:cxn>
                <a:cxn ang="0">
                  <a:pos x="0" y="6"/>
                </a:cxn>
                <a:cxn ang="0">
                  <a:pos x="0" y="0"/>
                </a:cxn>
              </a:cxnLst>
              <a:rect l="0" t="0" r="r" b="b"/>
              <a:pathLst>
                <a:path w="36" h="60">
                  <a:moveTo>
                    <a:pt x="15" y="57"/>
                  </a:moveTo>
                  <a:lnTo>
                    <a:pt x="15" y="30"/>
                  </a:lnTo>
                  <a:lnTo>
                    <a:pt x="15" y="3"/>
                  </a:lnTo>
                  <a:lnTo>
                    <a:pt x="21" y="3"/>
                  </a:lnTo>
                  <a:lnTo>
                    <a:pt x="21" y="30"/>
                  </a:lnTo>
                  <a:lnTo>
                    <a:pt x="21" y="57"/>
                  </a:lnTo>
                  <a:lnTo>
                    <a:pt x="15" y="57"/>
                  </a:lnTo>
                  <a:close/>
                  <a:moveTo>
                    <a:pt x="0" y="54"/>
                  </a:moveTo>
                  <a:lnTo>
                    <a:pt x="36" y="54"/>
                  </a:lnTo>
                  <a:lnTo>
                    <a:pt x="36" y="60"/>
                  </a:lnTo>
                  <a:lnTo>
                    <a:pt x="0" y="60"/>
                  </a:lnTo>
                  <a:lnTo>
                    <a:pt x="0" y="54"/>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391" name="Freeform 50"/>
            <p:cNvSpPr>
              <a:spLocks noEditPoints="1"/>
            </p:cNvSpPr>
            <p:nvPr/>
          </p:nvSpPr>
          <p:spPr bwMode="auto">
            <a:xfrm>
              <a:off x="7038980" y="3462327"/>
              <a:ext cx="57150" cy="66675"/>
            </a:xfrm>
            <a:custGeom>
              <a:avLst/>
              <a:gdLst/>
              <a:ahLst/>
              <a:cxnLst>
                <a:cxn ang="0">
                  <a:pos x="18" y="42"/>
                </a:cxn>
                <a:cxn ang="0">
                  <a:pos x="18" y="21"/>
                </a:cxn>
                <a:cxn ang="0">
                  <a:pos x="18" y="0"/>
                </a:cxn>
                <a:cxn ang="0">
                  <a:pos x="18" y="42"/>
                </a:cxn>
                <a:cxn ang="0">
                  <a:pos x="0" y="42"/>
                </a:cxn>
                <a:cxn ang="0">
                  <a:pos x="36" y="42"/>
                </a:cxn>
                <a:cxn ang="0">
                  <a:pos x="0" y="42"/>
                </a:cxn>
                <a:cxn ang="0">
                  <a:pos x="0" y="0"/>
                </a:cxn>
                <a:cxn ang="0">
                  <a:pos x="36" y="0"/>
                </a:cxn>
                <a:cxn ang="0">
                  <a:pos x="0" y="0"/>
                </a:cxn>
              </a:cxnLst>
              <a:rect l="0" t="0" r="r" b="b"/>
              <a:pathLst>
                <a:path w="36" h="42">
                  <a:moveTo>
                    <a:pt x="18" y="42"/>
                  </a:moveTo>
                  <a:lnTo>
                    <a:pt x="18" y="21"/>
                  </a:lnTo>
                  <a:lnTo>
                    <a:pt x="18" y="0"/>
                  </a:lnTo>
                  <a:lnTo>
                    <a:pt x="18" y="42"/>
                  </a:lnTo>
                  <a:close/>
                  <a:moveTo>
                    <a:pt x="0" y="42"/>
                  </a:moveTo>
                  <a:lnTo>
                    <a:pt x="36" y="42"/>
                  </a:lnTo>
                  <a:lnTo>
                    <a:pt x="0" y="42"/>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392" name="Freeform 51"/>
            <p:cNvSpPr>
              <a:spLocks noEditPoints="1"/>
            </p:cNvSpPr>
            <p:nvPr/>
          </p:nvSpPr>
          <p:spPr bwMode="auto">
            <a:xfrm>
              <a:off x="7038980" y="3457565"/>
              <a:ext cx="57150" cy="76200"/>
            </a:xfrm>
            <a:custGeom>
              <a:avLst/>
              <a:gdLst/>
              <a:ahLst/>
              <a:cxnLst>
                <a:cxn ang="0">
                  <a:pos x="15" y="45"/>
                </a:cxn>
                <a:cxn ang="0">
                  <a:pos x="15" y="24"/>
                </a:cxn>
                <a:cxn ang="0">
                  <a:pos x="15" y="3"/>
                </a:cxn>
                <a:cxn ang="0">
                  <a:pos x="21" y="3"/>
                </a:cxn>
                <a:cxn ang="0">
                  <a:pos x="21" y="24"/>
                </a:cxn>
                <a:cxn ang="0">
                  <a:pos x="21" y="45"/>
                </a:cxn>
                <a:cxn ang="0">
                  <a:pos x="15" y="45"/>
                </a:cxn>
                <a:cxn ang="0">
                  <a:pos x="0" y="42"/>
                </a:cxn>
                <a:cxn ang="0">
                  <a:pos x="36" y="42"/>
                </a:cxn>
                <a:cxn ang="0">
                  <a:pos x="36" y="48"/>
                </a:cxn>
                <a:cxn ang="0">
                  <a:pos x="0" y="48"/>
                </a:cxn>
                <a:cxn ang="0">
                  <a:pos x="0" y="42"/>
                </a:cxn>
                <a:cxn ang="0">
                  <a:pos x="0" y="0"/>
                </a:cxn>
                <a:cxn ang="0">
                  <a:pos x="36" y="0"/>
                </a:cxn>
                <a:cxn ang="0">
                  <a:pos x="36" y="6"/>
                </a:cxn>
                <a:cxn ang="0">
                  <a:pos x="0" y="6"/>
                </a:cxn>
                <a:cxn ang="0">
                  <a:pos x="0" y="0"/>
                </a:cxn>
              </a:cxnLst>
              <a:rect l="0" t="0" r="r" b="b"/>
              <a:pathLst>
                <a:path w="36" h="48">
                  <a:moveTo>
                    <a:pt x="15" y="45"/>
                  </a:moveTo>
                  <a:lnTo>
                    <a:pt x="15" y="24"/>
                  </a:lnTo>
                  <a:lnTo>
                    <a:pt x="15" y="3"/>
                  </a:lnTo>
                  <a:lnTo>
                    <a:pt x="21" y="3"/>
                  </a:lnTo>
                  <a:lnTo>
                    <a:pt x="21" y="24"/>
                  </a:lnTo>
                  <a:lnTo>
                    <a:pt x="21" y="45"/>
                  </a:lnTo>
                  <a:lnTo>
                    <a:pt x="15" y="45"/>
                  </a:lnTo>
                  <a:close/>
                  <a:moveTo>
                    <a:pt x="0" y="42"/>
                  </a:moveTo>
                  <a:lnTo>
                    <a:pt x="36" y="42"/>
                  </a:lnTo>
                  <a:lnTo>
                    <a:pt x="36" y="48"/>
                  </a:lnTo>
                  <a:lnTo>
                    <a:pt x="0" y="48"/>
                  </a:lnTo>
                  <a:lnTo>
                    <a:pt x="0" y="42"/>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393" name="Freeform 52"/>
            <p:cNvSpPr>
              <a:spLocks noEditPoints="1"/>
            </p:cNvSpPr>
            <p:nvPr/>
          </p:nvSpPr>
          <p:spPr bwMode="auto">
            <a:xfrm>
              <a:off x="7772405" y="3157527"/>
              <a:ext cx="57150" cy="57150"/>
            </a:xfrm>
            <a:custGeom>
              <a:avLst/>
              <a:gdLst/>
              <a:ahLst/>
              <a:cxnLst>
                <a:cxn ang="0">
                  <a:pos x="18" y="36"/>
                </a:cxn>
                <a:cxn ang="0">
                  <a:pos x="18" y="18"/>
                </a:cxn>
                <a:cxn ang="0">
                  <a:pos x="18" y="0"/>
                </a:cxn>
                <a:cxn ang="0">
                  <a:pos x="18" y="36"/>
                </a:cxn>
                <a:cxn ang="0">
                  <a:pos x="0" y="36"/>
                </a:cxn>
                <a:cxn ang="0">
                  <a:pos x="36" y="36"/>
                </a:cxn>
                <a:cxn ang="0">
                  <a:pos x="0" y="36"/>
                </a:cxn>
                <a:cxn ang="0">
                  <a:pos x="0" y="0"/>
                </a:cxn>
                <a:cxn ang="0">
                  <a:pos x="36" y="0"/>
                </a:cxn>
                <a:cxn ang="0">
                  <a:pos x="0" y="0"/>
                </a:cxn>
              </a:cxnLst>
              <a:rect l="0" t="0" r="r" b="b"/>
              <a:pathLst>
                <a:path w="36" h="36">
                  <a:moveTo>
                    <a:pt x="18" y="36"/>
                  </a:moveTo>
                  <a:lnTo>
                    <a:pt x="18" y="18"/>
                  </a:lnTo>
                  <a:lnTo>
                    <a:pt x="18" y="0"/>
                  </a:lnTo>
                  <a:lnTo>
                    <a:pt x="18" y="36"/>
                  </a:lnTo>
                  <a:close/>
                  <a:moveTo>
                    <a:pt x="0" y="36"/>
                  </a:moveTo>
                  <a:lnTo>
                    <a:pt x="36" y="36"/>
                  </a:lnTo>
                  <a:lnTo>
                    <a:pt x="0" y="36"/>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394" name="Freeform 53"/>
            <p:cNvSpPr>
              <a:spLocks noEditPoints="1"/>
            </p:cNvSpPr>
            <p:nvPr/>
          </p:nvSpPr>
          <p:spPr bwMode="auto">
            <a:xfrm>
              <a:off x="7772405" y="3152765"/>
              <a:ext cx="57150" cy="66675"/>
            </a:xfrm>
            <a:custGeom>
              <a:avLst/>
              <a:gdLst/>
              <a:ahLst/>
              <a:cxnLst>
                <a:cxn ang="0">
                  <a:pos x="15" y="39"/>
                </a:cxn>
                <a:cxn ang="0">
                  <a:pos x="15" y="21"/>
                </a:cxn>
                <a:cxn ang="0">
                  <a:pos x="15" y="3"/>
                </a:cxn>
                <a:cxn ang="0">
                  <a:pos x="21" y="3"/>
                </a:cxn>
                <a:cxn ang="0">
                  <a:pos x="21" y="21"/>
                </a:cxn>
                <a:cxn ang="0">
                  <a:pos x="21" y="39"/>
                </a:cxn>
                <a:cxn ang="0">
                  <a:pos x="15" y="39"/>
                </a:cxn>
                <a:cxn ang="0">
                  <a:pos x="0" y="36"/>
                </a:cxn>
                <a:cxn ang="0">
                  <a:pos x="36" y="36"/>
                </a:cxn>
                <a:cxn ang="0">
                  <a:pos x="36" y="42"/>
                </a:cxn>
                <a:cxn ang="0">
                  <a:pos x="0" y="42"/>
                </a:cxn>
                <a:cxn ang="0">
                  <a:pos x="0" y="36"/>
                </a:cxn>
                <a:cxn ang="0">
                  <a:pos x="0" y="0"/>
                </a:cxn>
                <a:cxn ang="0">
                  <a:pos x="36" y="0"/>
                </a:cxn>
                <a:cxn ang="0">
                  <a:pos x="36" y="6"/>
                </a:cxn>
                <a:cxn ang="0">
                  <a:pos x="0" y="6"/>
                </a:cxn>
                <a:cxn ang="0">
                  <a:pos x="0" y="0"/>
                </a:cxn>
              </a:cxnLst>
              <a:rect l="0" t="0" r="r" b="b"/>
              <a:pathLst>
                <a:path w="36" h="42">
                  <a:moveTo>
                    <a:pt x="15" y="39"/>
                  </a:moveTo>
                  <a:lnTo>
                    <a:pt x="15" y="21"/>
                  </a:lnTo>
                  <a:lnTo>
                    <a:pt x="15" y="3"/>
                  </a:lnTo>
                  <a:lnTo>
                    <a:pt x="21" y="3"/>
                  </a:lnTo>
                  <a:lnTo>
                    <a:pt x="21" y="21"/>
                  </a:lnTo>
                  <a:lnTo>
                    <a:pt x="21" y="39"/>
                  </a:lnTo>
                  <a:lnTo>
                    <a:pt x="15" y="39"/>
                  </a:lnTo>
                  <a:close/>
                  <a:moveTo>
                    <a:pt x="0" y="36"/>
                  </a:moveTo>
                  <a:lnTo>
                    <a:pt x="36" y="36"/>
                  </a:lnTo>
                  <a:lnTo>
                    <a:pt x="36" y="42"/>
                  </a:lnTo>
                  <a:lnTo>
                    <a:pt x="0" y="42"/>
                  </a:lnTo>
                  <a:lnTo>
                    <a:pt x="0" y="36"/>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395" name="Freeform 54"/>
            <p:cNvSpPr>
              <a:spLocks noEditPoints="1"/>
            </p:cNvSpPr>
            <p:nvPr/>
          </p:nvSpPr>
          <p:spPr bwMode="auto">
            <a:xfrm>
              <a:off x="8248655" y="3214677"/>
              <a:ext cx="57150" cy="142875"/>
            </a:xfrm>
            <a:custGeom>
              <a:avLst/>
              <a:gdLst/>
              <a:ahLst/>
              <a:cxnLst>
                <a:cxn ang="0">
                  <a:pos x="18" y="90"/>
                </a:cxn>
                <a:cxn ang="0">
                  <a:pos x="18" y="45"/>
                </a:cxn>
                <a:cxn ang="0">
                  <a:pos x="18" y="0"/>
                </a:cxn>
                <a:cxn ang="0">
                  <a:pos x="18" y="90"/>
                </a:cxn>
                <a:cxn ang="0">
                  <a:pos x="0" y="90"/>
                </a:cxn>
                <a:cxn ang="0">
                  <a:pos x="36" y="90"/>
                </a:cxn>
                <a:cxn ang="0">
                  <a:pos x="0" y="90"/>
                </a:cxn>
                <a:cxn ang="0">
                  <a:pos x="0" y="0"/>
                </a:cxn>
                <a:cxn ang="0">
                  <a:pos x="36" y="0"/>
                </a:cxn>
                <a:cxn ang="0">
                  <a:pos x="0" y="0"/>
                </a:cxn>
              </a:cxnLst>
              <a:rect l="0" t="0" r="r" b="b"/>
              <a:pathLst>
                <a:path w="36" h="90">
                  <a:moveTo>
                    <a:pt x="18" y="90"/>
                  </a:moveTo>
                  <a:lnTo>
                    <a:pt x="18" y="45"/>
                  </a:lnTo>
                  <a:lnTo>
                    <a:pt x="18" y="0"/>
                  </a:lnTo>
                  <a:lnTo>
                    <a:pt x="18" y="90"/>
                  </a:lnTo>
                  <a:close/>
                  <a:moveTo>
                    <a:pt x="0" y="90"/>
                  </a:moveTo>
                  <a:lnTo>
                    <a:pt x="36" y="90"/>
                  </a:lnTo>
                  <a:lnTo>
                    <a:pt x="0" y="90"/>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396" name="Freeform 55"/>
            <p:cNvSpPr>
              <a:spLocks noEditPoints="1"/>
            </p:cNvSpPr>
            <p:nvPr/>
          </p:nvSpPr>
          <p:spPr bwMode="auto">
            <a:xfrm>
              <a:off x="8248655" y="3209915"/>
              <a:ext cx="57150" cy="152400"/>
            </a:xfrm>
            <a:custGeom>
              <a:avLst/>
              <a:gdLst/>
              <a:ahLst/>
              <a:cxnLst>
                <a:cxn ang="0">
                  <a:pos x="15" y="93"/>
                </a:cxn>
                <a:cxn ang="0">
                  <a:pos x="15" y="48"/>
                </a:cxn>
                <a:cxn ang="0">
                  <a:pos x="15" y="3"/>
                </a:cxn>
                <a:cxn ang="0">
                  <a:pos x="21" y="3"/>
                </a:cxn>
                <a:cxn ang="0">
                  <a:pos x="21" y="48"/>
                </a:cxn>
                <a:cxn ang="0">
                  <a:pos x="21" y="93"/>
                </a:cxn>
                <a:cxn ang="0">
                  <a:pos x="15" y="93"/>
                </a:cxn>
                <a:cxn ang="0">
                  <a:pos x="0" y="90"/>
                </a:cxn>
                <a:cxn ang="0">
                  <a:pos x="36" y="90"/>
                </a:cxn>
                <a:cxn ang="0">
                  <a:pos x="36" y="96"/>
                </a:cxn>
                <a:cxn ang="0">
                  <a:pos x="0" y="96"/>
                </a:cxn>
                <a:cxn ang="0">
                  <a:pos x="0" y="90"/>
                </a:cxn>
                <a:cxn ang="0">
                  <a:pos x="0" y="0"/>
                </a:cxn>
                <a:cxn ang="0">
                  <a:pos x="36" y="0"/>
                </a:cxn>
                <a:cxn ang="0">
                  <a:pos x="36" y="6"/>
                </a:cxn>
                <a:cxn ang="0">
                  <a:pos x="0" y="6"/>
                </a:cxn>
                <a:cxn ang="0">
                  <a:pos x="0" y="0"/>
                </a:cxn>
              </a:cxnLst>
              <a:rect l="0" t="0" r="r" b="b"/>
              <a:pathLst>
                <a:path w="36" h="96">
                  <a:moveTo>
                    <a:pt x="15" y="93"/>
                  </a:moveTo>
                  <a:lnTo>
                    <a:pt x="15" y="48"/>
                  </a:lnTo>
                  <a:lnTo>
                    <a:pt x="15" y="3"/>
                  </a:lnTo>
                  <a:lnTo>
                    <a:pt x="21" y="3"/>
                  </a:lnTo>
                  <a:lnTo>
                    <a:pt x="21" y="48"/>
                  </a:lnTo>
                  <a:lnTo>
                    <a:pt x="21" y="93"/>
                  </a:lnTo>
                  <a:lnTo>
                    <a:pt x="15" y="93"/>
                  </a:lnTo>
                  <a:close/>
                  <a:moveTo>
                    <a:pt x="0" y="90"/>
                  </a:moveTo>
                  <a:lnTo>
                    <a:pt x="36" y="90"/>
                  </a:lnTo>
                  <a:lnTo>
                    <a:pt x="36" y="96"/>
                  </a:lnTo>
                  <a:lnTo>
                    <a:pt x="0" y="96"/>
                  </a:lnTo>
                  <a:lnTo>
                    <a:pt x="0" y="90"/>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397" name="Freeform 56"/>
            <p:cNvSpPr>
              <a:spLocks noEditPoints="1"/>
            </p:cNvSpPr>
            <p:nvPr/>
          </p:nvSpPr>
          <p:spPr bwMode="auto">
            <a:xfrm>
              <a:off x="8429630" y="2967027"/>
              <a:ext cx="57150" cy="371475"/>
            </a:xfrm>
            <a:custGeom>
              <a:avLst/>
              <a:gdLst/>
              <a:ahLst/>
              <a:cxnLst>
                <a:cxn ang="0">
                  <a:pos x="18" y="234"/>
                </a:cxn>
                <a:cxn ang="0">
                  <a:pos x="18" y="117"/>
                </a:cxn>
                <a:cxn ang="0">
                  <a:pos x="18" y="0"/>
                </a:cxn>
                <a:cxn ang="0">
                  <a:pos x="18" y="234"/>
                </a:cxn>
                <a:cxn ang="0">
                  <a:pos x="0" y="234"/>
                </a:cxn>
                <a:cxn ang="0">
                  <a:pos x="36" y="234"/>
                </a:cxn>
                <a:cxn ang="0">
                  <a:pos x="0" y="234"/>
                </a:cxn>
                <a:cxn ang="0">
                  <a:pos x="0" y="0"/>
                </a:cxn>
                <a:cxn ang="0">
                  <a:pos x="36" y="0"/>
                </a:cxn>
                <a:cxn ang="0">
                  <a:pos x="0" y="0"/>
                </a:cxn>
              </a:cxnLst>
              <a:rect l="0" t="0" r="r" b="b"/>
              <a:pathLst>
                <a:path w="36" h="234">
                  <a:moveTo>
                    <a:pt x="18" y="234"/>
                  </a:moveTo>
                  <a:lnTo>
                    <a:pt x="18" y="117"/>
                  </a:lnTo>
                  <a:lnTo>
                    <a:pt x="18" y="0"/>
                  </a:lnTo>
                  <a:lnTo>
                    <a:pt x="18" y="234"/>
                  </a:lnTo>
                  <a:close/>
                  <a:moveTo>
                    <a:pt x="0" y="234"/>
                  </a:moveTo>
                  <a:lnTo>
                    <a:pt x="36" y="234"/>
                  </a:lnTo>
                  <a:lnTo>
                    <a:pt x="0" y="234"/>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398" name="Freeform 57"/>
            <p:cNvSpPr>
              <a:spLocks noEditPoints="1"/>
            </p:cNvSpPr>
            <p:nvPr/>
          </p:nvSpPr>
          <p:spPr bwMode="auto">
            <a:xfrm>
              <a:off x="8429630" y="2962265"/>
              <a:ext cx="57150" cy="381000"/>
            </a:xfrm>
            <a:custGeom>
              <a:avLst/>
              <a:gdLst/>
              <a:ahLst/>
              <a:cxnLst>
                <a:cxn ang="0">
                  <a:pos x="15" y="237"/>
                </a:cxn>
                <a:cxn ang="0">
                  <a:pos x="15" y="120"/>
                </a:cxn>
                <a:cxn ang="0">
                  <a:pos x="15" y="3"/>
                </a:cxn>
                <a:cxn ang="0">
                  <a:pos x="21" y="3"/>
                </a:cxn>
                <a:cxn ang="0">
                  <a:pos x="21" y="120"/>
                </a:cxn>
                <a:cxn ang="0">
                  <a:pos x="21" y="237"/>
                </a:cxn>
                <a:cxn ang="0">
                  <a:pos x="15" y="237"/>
                </a:cxn>
                <a:cxn ang="0">
                  <a:pos x="0" y="234"/>
                </a:cxn>
                <a:cxn ang="0">
                  <a:pos x="36" y="234"/>
                </a:cxn>
                <a:cxn ang="0">
                  <a:pos x="36" y="240"/>
                </a:cxn>
                <a:cxn ang="0">
                  <a:pos x="0" y="240"/>
                </a:cxn>
                <a:cxn ang="0">
                  <a:pos x="0" y="234"/>
                </a:cxn>
                <a:cxn ang="0">
                  <a:pos x="0" y="0"/>
                </a:cxn>
                <a:cxn ang="0">
                  <a:pos x="36" y="0"/>
                </a:cxn>
                <a:cxn ang="0">
                  <a:pos x="36" y="6"/>
                </a:cxn>
                <a:cxn ang="0">
                  <a:pos x="0" y="6"/>
                </a:cxn>
                <a:cxn ang="0">
                  <a:pos x="0" y="0"/>
                </a:cxn>
              </a:cxnLst>
              <a:rect l="0" t="0" r="r" b="b"/>
              <a:pathLst>
                <a:path w="36" h="240">
                  <a:moveTo>
                    <a:pt x="15" y="237"/>
                  </a:moveTo>
                  <a:lnTo>
                    <a:pt x="15" y="120"/>
                  </a:lnTo>
                  <a:lnTo>
                    <a:pt x="15" y="3"/>
                  </a:lnTo>
                  <a:lnTo>
                    <a:pt x="21" y="3"/>
                  </a:lnTo>
                  <a:lnTo>
                    <a:pt x="21" y="120"/>
                  </a:lnTo>
                  <a:lnTo>
                    <a:pt x="21" y="237"/>
                  </a:lnTo>
                  <a:lnTo>
                    <a:pt x="15" y="237"/>
                  </a:lnTo>
                  <a:close/>
                  <a:moveTo>
                    <a:pt x="0" y="234"/>
                  </a:moveTo>
                  <a:lnTo>
                    <a:pt x="36" y="234"/>
                  </a:lnTo>
                  <a:lnTo>
                    <a:pt x="36" y="240"/>
                  </a:lnTo>
                  <a:lnTo>
                    <a:pt x="0" y="240"/>
                  </a:lnTo>
                  <a:lnTo>
                    <a:pt x="0" y="234"/>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399" name="Freeform 58"/>
            <p:cNvSpPr>
              <a:spLocks noEditPoints="1"/>
            </p:cNvSpPr>
            <p:nvPr/>
          </p:nvSpPr>
          <p:spPr bwMode="auto">
            <a:xfrm>
              <a:off x="8524880" y="2633652"/>
              <a:ext cx="57150" cy="142875"/>
            </a:xfrm>
            <a:custGeom>
              <a:avLst/>
              <a:gdLst/>
              <a:ahLst/>
              <a:cxnLst>
                <a:cxn ang="0">
                  <a:pos x="18" y="90"/>
                </a:cxn>
                <a:cxn ang="0">
                  <a:pos x="18" y="45"/>
                </a:cxn>
                <a:cxn ang="0">
                  <a:pos x="18" y="0"/>
                </a:cxn>
                <a:cxn ang="0">
                  <a:pos x="18" y="90"/>
                </a:cxn>
                <a:cxn ang="0">
                  <a:pos x="0" y="90"/>
                </a:cxn>
                <a:cxn ang="0">
                  <a:pos x="36" y="90"/>
                </a:cxn>
                <a:cxn ang="0">
                  <a:pos x="0" y="90"/>
                </a:cxn>
                <a:cxn ang="0">
                  <a:pos x="0" y="0"/>
                </a:cxn>
                <a:cxn ang="0">
                  <a:pos x="36" y="0"/>
                </a:cxn>
                <a:cxn ang="0">
                  <a:pos x="0" y="0"/>
                </a:cxn>
              </a:cxnLst>
              <a:rect l="0" t="0" r="r" b="b"/>
              <a:pathLst>
                <a:path w="36" h="90">
                  <a:moveTo>
                    <a:pt x="18" y="90"/>
                  </a:moveTo>
                  <a:lnTo>
                    <a:pt x="18" y="45"/>
                  </a:lnTo>
                  <a:lnTo>
                    <a:pt x="18" y="0"/>
                  </a:lnTo>
                  <a:lnTo>
                    <a:pt x="18" y="90"/>
                  </a:lnTo>
                  <a:close/>
                  <a:moveTo>
                    <a:pt x="0" y="90"/>
                  </a:moveTo>
                  <a:lnTo>
                    <a:pt x="36" y="90"/>
                  </a:lnTo>
                  <a:lnTo>
                    <a:pt x="0" y="90"/>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400" name="Freeform 59"/>
            <p:cNvSpPr>
              <a:spLocks noEditPoints="1"/>
            </p:cNvSpPr>
            <p:nvPr/>
          </p:nvSpPr>
          <p:spPr bwMode="auto">
            <a:xfrm>
              <a:off x="8524880" y="2628890"/>
              <a:ext cx="57150" cy="152400"/>
            </a:xfrm>
            <a:custGeom>
              <a:avLst/>
              <a:gdLst/>
              <a:ahLst/>
              <a:cxnLst>
                <a:cxn ang="0">
                  <a:pos x="15" y="93"/>
                </a:cxn>
                <a:cxn ang="0">
                  <a:pos x="15" y="48"/>
                </a:cxn>
                <a:cxn ang="0">
                  <a:pos x="15" y="3"/>
                </a:cxn>
                <a:cxn ang="0">
                  <a:pos x="21" y="3"/>
                </a:cxn>
                <a:cxn ang="0">
                  <a:pos x="21" y="48"/>
                </a:cxn>
                <a:cxn ang="0">
                  <a:pos x="21" y="93"/>
                </a:cxn>
                <a:cxn ang="0">
                  <a:pos x="15" y="93"/>
                </a:cxn>
                <a:cxn ang="0">
                  <a:pos x="0" y="90"/>
                </a:cxn>
                <a:cxn ang="0">
                  <a:pos x="36" y="90"/>
                </a:cxn>
                <a:cxn ang="0">
                  <a:pos x="36" y="96"/>
                </a:cxn>
                <a:cxn ang="0">
                  <a:pos x="0" y="96"/>
                </a:cxn>
                <a:cxn ang="0">
                  <a:pos x="0" y="90"/>
                </a:cxn>
                <a:cxn ang="0">
                  <a:pos x="0" y="0"/>
                </a:cxn>
                <a:cxn ang="0">
                  <a:pos x="36" y="0"/>
                </a:cxn>
                <a:cxn ang="0">
                  <a:pos x="36" y="6"/>
                </a:cxn>
                <a:cxn ang="0">
                  <a:pos x="0" y="6"/>
                </a:cxn>
                <a:cxn ang="0">
                  <a:pos x="0" y="0"/>
                </a:cxn>
              </a:cxnLst>
              <a:rect l="0" t="0" r="r" b="b"/>
              <a:pathLst>
                <a:path w="36" h="96">
                  <a:moveTo>
                    <a:pt x="15" y="93"/>
                  </a:moveTo>
                  <a:lnTo>
                    <a:pt x="15" y="48"/>
                  </a:lnTo>
                  <a:lnTo>
                    <a:pt x="15" y="3"/>
                  </a:lnTo>
                  <a:lnTo>
                    <a:pt x="21" y="3"/>
                  </a:lnTo>
                  <a:lnTo>
                    <a:pt x="21" y="48"/>
                  </a:lnTo>
                  <a:lnTo>
                    <a:pt x="21" y="93"/>
                  </a:lnTo>
                  <a:lnTo>
                    <a:pt x="15" y="93"/>
                  </a:lnTo>
                  <a:close/>
                  <a:moveTo>
                    <a:pt x="0" y="90"/>
                  </a:moveTo>
                  <a:lnTo>
                    <a:pt x="36" y="90"/>
                  </a:lnTo>
                  <a:lnTo>
                    <a:pt x="36" y="96"/>
                  </a:lnTo>
                  <a:lnTo>
                    <a:pt x="0" y="96"/>
                  </a:lnTo>
                  <a:lnTo>
                    <a:pt x="0" y="90"/>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401" name="Freeform 60"/>
            <p:cNvSpPr>
              <a:spLocks noEditPoints="1"/>
            </p:cNvSpPr>
            <p:nvPr/>
          </p:nvSpPr>
          <p:spPr bwMode="auto">
            <a:xfrm>
              <a:off x="8629655" y="2547927"/>
              <a:ext cx="57150" cy="247650"/>
            </a:xfrm>
            <a:custGeom>
              <a:avLst/>
              <a:gdLst/>
              <a:ahLst/>
              <a:cxnLst>
                <a:cxn ang="0">
                  <a:pos x="18" y="156"/>
                </a:cxn>
                <a:cxn ang="0">
                  <a:pos x="18" y="78"/>
                </a:cxn>
                <a:cxn ang="0">
                  <a:pos x="18" y="0"/>
                </a:cxn>
                <a:cxn ang="0">
                  <a:pos x="18" y="156"/>
                </a:cxn>
                <a:cxn ang="0">
                  <a:pos x="0" y="156"/>
                </a:cxn>
                <a:cxn ang="0">
                  <a:pos x="36" y="156"/>
                </a:cxn>
                <a:cxn ang="0">
                  <a:pos x="0" y="156"/>
                </a:cxn>
                <a:cxn ang="0">
                  <a:pos x="0" y="0"/>
                </a:cxn>
                <a:cxn ang="0">
                  <a:pos x="36" y="0"/>
                </a:cxn>
                <a:cxn ang="0">
                  <a:pos x="0" y="0"/>
                </a:cxn>
              </a:cxnLst>
              <a:rect l="0" t="0" r="r" b="b"/>
              <a:pathLst>
                <a:path w="36" h="156">
                  <a:moveTo>
                    <a:pt x="18" y="156"/>
                  </a:moveTo>
                  <a:lnTo>
                    <a:pt x="18" y="78"/>
                  </a:lnTo>
                  <a:lnTo>
                    <a:pt x="18" y="0"/>
                  </a:lnTo>
                  <a:lnTo>
                    <a:pt x="18" y="156"/>
                  </a:lnTo>
                  <a:close/>
                  <a:moveTo>
                    <a:pt x="0" y="156"/>
                  </a:moveTo>
                  <a:lnTo>
                    <a:pt x="36" y="156"/>
                  </a:lnTo>
                  <a:lnTo>
                    <a:pt x="0" y="156"/>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402" name="Freeform 61"/>
            <p:cNvSpPr>
              <a:spLocks noEditPoints="1"/>
            </p:cNvSpPr>
            <p:nvPr/>
          </p:nvSpPr>
          <p:spPr bwMode="auto">
            <a:xfrm>
              <a:off x="8629655" y="2543165"/>
              <a:ext cx="57150" cy="257175"/>
            </a:xfrm>
            <a:custGeom>
              <a:avLst/>
              <a:gdLst/>
              <a:ahLst/>
              <a:cxnLst>
                <a:cxn ang="0">
                  <a:pos x="15" y="159"/>
                </a:cxn>
                <a:cxn ang="0">
                  <a:pos x="15" y="81"/>
                </a:cxn>
                <a:cxn ang="0">
                  <a:pos x="15" y="3"/>
                </a:cxn>
                <a:cxn ang="0">
                  <a:pos x="21" y="3"/>
                </a:cxn>
                <a:cxn ang="0">
                  <a:pos x="21" y="81"/>
                </a:cxn>
                <a:cxn ang="0">
                  <a:pos x="21" y="159"/>
                </a:cxn>
                <a:cxn ang="0">
                  <a:pos x="15" y="159"/>
                </a:cxn>
                <a:cxn ang="0">
                  <a:pos x="0" y="156"/>
                </a:cxn>
                <a:cxn ang="0">
                  <a:pos x="36" y="156"/>
                </a:cxn>
                <a:cxn ang="0">
                  <a:pos x="36" y="162"/>
                </a:cxn>
                <a:cxn ang="0">
                  <a:pos x="0" y="162"/>
                </a:cxn>
                <a:cxn ang="0">
                  <a:pos x="0" y="156"/>
                </a:cxn>
                <a:cxn ang="0">
                  <a:pos x="0" y="0"/>
                </a:cxn>
                <a:cxn ang="0">
                  <a:pos x="36" y="0"/>
                </a:cxn>
                <a:cxn ang="0">
                  <a:pos x="36" y="6"/>
                </a:cxn>
                <a:cxn ang="0">
                  <a:pos x="0" y="6"/>
                </a:cxn>
                <a:cxn ang="0">
                  <a:pos x="0" y="0"/>
                </a:cxn>
              </a:cxnLst>
              <a:rect l="0" t="0" r="r" b="b"/>
              <a:pathLst>
                <a:path w="36" h="162">
                  <a:moveTo>
                    <a:pt x="15" y="159"/>
                  </a:moveTo>
                  <a:lnTo>
                    <a:pt x="15" y="81"/>
                  </a:lnTo>
                  <a:lnTo>
                    <a:pt x="15" y="3"/>
                  </a:lnTo>
                  <a:lnTo>
                    <a:pt x="21" y="3"/>
                  </a:lnTo>
                  <a:lnTo>
                    <a:pt x="21" y="81"/>
                  </a:lnTo>
                  <a:lnTo>
                    <a:pt x="21" y="159"/>
                  </a:lnTo>
                  <a:lnTo>
                    <a:pt x="15" y="159"/>
                  </a:lnTo>
                  <a:close/>
                  <a:moveTo>
                    <a:pt x="0" y="156"/>
                  </a:moveTo>
                  <a:lnTo>
                    <a:pt x="36" y="156"/>
                  </a:lnTo>
                  <a:lnTo>
                    <a:pt x="36" y="162"/>
                  </a:lnTo>
                  <a:lnTo>
                    <a:pt x="0" y="162"/>
                  </a:lnTo>
                  <a:lnTo>
                    <a:pt x="0" y="156"/>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403" name="Freeform 62"/>
            <p:cNvSpPr>
              <a:spLocks/>
            </p:cNvSpPr>
            <p:nvPr/>
          </p:nvSpPr>
          <p:spPr bwMode="auto">
            <a:xfrm>
              <a:off x="5919793" y="2663815"/>
              <a:ext cx="2743200" cy="889000"/>
            </a:xfrm>
            <a:custGeom>
              <a:avLst/>
              <a:gdLst/>
              <a:ahLst/>
              <a:cxnLst>
                <a:cxn ang="0">
                  <a:pos x="252" y="1465"/>
                </a:cxn>
                <a:cxn ang="0">
                  <a:pos x="1008" y="1451"/>
                </a:cxn>
                <a:cxn ang="0">
                  <a:pos x="1492" y="1429"/>
                </a:cxn>
                <a:cxn ang="0">
                  <a:pos x="1922" y="1376"/>
                </a:cxn>
                <a:cxn ang="0">
                  <a:pos x="2289" y="1260"/>
                </a:cxn>
                <a:cxn ang="0">
                  <a:pos x="2609" y="1100"/>
                </a:cxn>
                <a:cxn ang="0">
                  <a:pos x="2896" y="949"/>
                </a:cxn>
                <a:cxn ang="0">
                  <a:pos x="3095" y="873"/>
                </a:cxn>
                <a:cxn ang="0">
                  <a:pos x="3223" y="851"/>
                </a:cxn>
                <a:cxn ang="0">
                  <a:pos x="3404" y="862"/>
                </a:cxn>
                <a:cxn ang="0">
                  <a:pos x="3517" y="890"/>
                </a:cxn>
                <a:cxn ang="0">
                  <a:pos x="3719" y="964"/>
                </a:cxn>
                <a:cxn ang="0">
                  <a:pos x="3890" y="1022"/>
                </a:cxn>
                <a:cxn ang="0">
                  <a:pos x="3962" y="1029"/>
                </a:cxn>
                <a:cxn ang="0">
                  <a:pos x="4024" y="1023"/>
                </a:cxn>
                <a:cxn ang="0">
                  <a:pos x="4074" y="1012"/>
                </a:cxn>
                <a:cxn ang="0">
                  <a:pos x="4115" y="996"/>
                </a:cxn>
                <a:cxn ang="0">
                  <a:pos x="4150" y="974"/>
                </a:cxn>
                <a:cxn ang="0">
                  <a:pos x="4180" y="945"/>
                </a:cxn>
                <a:cxn ang="0">
                  <a:pos x="4236" y="860"/>
                </a:cxn>
                <a:cxn ang="0">
                  <a:pos x="4277" y="772"/>
                </a:cxn>
                <a:cxn ang="0">
                  <a:pos x="4312" y="642"/>
                </a:cxn>
                <a:cxn ang="0">
                  <a:pos x="4349" y="426"/>
                </a:cxn>
                <a:cxn ang="0">
                  <a:pos x="4382" y="215"/>
                </a:cxn>
                <a:cxn ang="0">
                  <a:pos x="4409" y="93"/>
                </a:cxn>
                <a:cxn ang="0">
                  <a:pos x="4420" y="62"/>
                </a:cxn>
                <a:cxn ang="0">
                  <a:pos x="4437" y="34"/>
                </a:cxn>
                <a:cxn ang="0">
                  <a:pos x="4460" y="16"/>
                </a:cxn>
                <a:cxn ang="0">
                  <a:pos x="4487" y="6"/>
                </a:cxn>
                <a:cxn ang="0">
                  <a:pos x="4563" y="2"/>
                </a:cxn>
                <a:cxn ang="0">
                  <a:pos x="4599" y="1"/>
                </a:cxn>
                <a:cxn ang="0">
                  <a:pos x="4601" y="16"/>
                </a:cxn>
                <a:cxn ang="0">
                  <a:pos x="4563" y="18"/>
                </a:cxn>
                <a:cxn ang="0">
                  <a:pos x="4488" y="21"/>
                </a:cxn>
                <a:cxn ang="0">
                  <a:pos x="4467" y="31"/>
                </a:cxn>
                <a:cxn ang="0">
                  <a:pos x="4448" y="47"/>
                </a:cxn>
                <a:cxn ang="0">
                  <a:pos x="4433" y="71"/>
                </a:cxn>
                <a:cxn ang="0">
                  <a:pos x="4424" y="97"/>
                </a:cxn>
                <a:cxn ang="0">
                  <a:pos x="4397" y="218"/>
                </a:cxn>
                <a:cxn ang="0">
                  <a:pos x="4364" y="429"/>
                </a:cxn>
                <a:cxn ang="0">
                  <a:pos x="4327" y="645"/>
                </a:cxn>
                <a:cxn ang="0">
                  <a:pos x="4292" y="779"/>
                </a:cxn>
                <a:cxn ang="0">
                  <a:pos x="4249" y="868"/>
                </a:cxn>
                <a:cxn ang="0">
                  <a:pos x="4193" y="954"/>
                </a:cxn>
                <a:cxn ang="0">
                  <a:pos x="4161" y="985"/>
                </a:cxn>
                <a:cxn ang="0">
                  <a:pos x="4124" y="1009"/>
                </a:cxn>
                <a:cxn ang="0">
                  <a:pos x="4079" y="1027"/>
                </a:cxn>
                <a:cxn ang="0">
                  <a:pos x="4025" y="1038"/>
                </a:cxn>
                <a:cxn ang="0">
                  <a:pos x="3961" y="1044"/>
                </a:cxn>
                <a:cxn ang="0">
                  <a:pos x="3885" y="1037"/>
                </a:cxn>
                <a:cxn ang="0">
                  <a:pos x="3714" y="979"/>
                </a:cxn>
                <a:cxn ang="0">
                  <a:pos x="3514" y="905"/>
                </a:cxn>
                <a:cxn ang="0">
                  <a:pos x="3403" y="877"/>
                </a:cxn>
                <a:cxn ang="0">
                  <a:pos x="3225" y="866"/>
                </a:cxn>
                <a:cxn ang="0">
                  <a:pos x="3100" y="888"/>
                </a:cxn>
                <a:cxn ang="0">
                  <a:pos x="2903" y="964"/>
                </a:cxn>
                <a:cxn ang="0">
                  <a:pos x="2616" y="1115"/>
                </a:cxn>
                <a:cxn ang="0">
                  <a:pos x="2294" y="1275"/>
                </a:cxn>
                <a:cxn ang="0">
                  <a:pos x="1925" y="1391"/>
                </a:cxn>
                <a:cxn ang="0">
                  <a:pos x="1493" y="1445"/>
                </a:cxn>
                <a:cxn ang="0">
                  <a:pos x="1009" y="1467"/>
                </a:cxn>
                <a:cxn ang="0">
                  <a:pos x="253" y="1481"/>
                </a:cxn>
                <a:cxn ang="0">
                  <a:pos x="0" y="1484"/>
                </a:cxn>
              </a:cxnLst>
              <a:rect l="0" t="0" r="r" b="b"/>
              <a:pathLst>
                <a:path w="4609" h="1492">
                  <a:moveTo>
                    <a:pt x="8" y="1475"/>
                  </a:moveTo>
                  <a:lnTo>
                    <a:pt x="252" y="1465"/>
                  </a:lnTo>
                  <a:lnTo>
                    <a:pt x="503" y="1460"/>
                  </a:lnTo>
                  <a:lnTo>
                    <a:pt x="1008" y="1451"/>
                  </a:lnTo>
                  <a:lnTo>
                    <a:pt x="1255" y="1443"/>
                  </a:lnTo>
                  <a:lnTo>
                    <a:pt x="1492" y="1429"/>
                  </a:lnTo>
                  <a:lnTo>
                    <a:pt x="1716" y="1408"/>
                  </a:lnTo>
                  <a:lnTo>
                    <a:pt x="1922" y="1376"/>
                  </a:lnTo>
                  <a:lnTo>
                    <a:pt x="2111" y="1327"/>
                  </a:lnTo>
                  <a:lnTo>
                    <a:pt x="2289" y="1260"/>
                  </a:lnTo>
                  <a:lnTo>
                    <a:pt x="2453" y="1182"/>
                  </a:lnTo>
                  <a:lnTo>
                    <a:pt x="2609" y="1100"/>
                  </a:lnTo>
                  <a:lnTo>
                    <a:pt x="2756" y="1020"/>
                  </a:lnTo>
                  <a:lnTo>
                    <a:pt x="2896" y="949"/>
                  </a:lnTo>
                  <a:lnTo>
                    <a:pt x="3029" y="893"/>
                  </a:lnTo>
                  <a:lnTo>
                    <a:pt x="3095" y="873"/>
                  </a:lnTo>
                  <a:lnTo>
                    <a:pt x="3160" y="859"/>
                  </a:lnTo>
                  <a:lnTo>
                    <a:pt x="3223" y="851"/>
                  </a:lnTo>
                  <a:lnTo>
                    <a:pt x="3285" y="849"/>
                  </a:lnTo>
                  <a:lnTo>
                    <a:pt x="3404" y="862"/>
                  </a:lnTo>
                  <a:cubicBezTo>
                    <a:pt x="3405" y="862"/>
                    <a:pt x="3405" y="862"/>
                    <a:pt x="3405" y="862"/>
                  </a:cubicBezTo>
                  <a:lnTo>
                    <a:pt x="3517" y="890"/>
                  </a:lnTo>
                  <a:lnTo>
                    <a:pt x="3622" y="926"/>
                  </a:lnTo>
                  <a:lnTo>
                    <a:pt x="3719" y="964"/>
                  </a:lnTo>
                  <a:lnTo>
                    <a:pt x="3809" y="998"/>
                  </a:lnTo>
                  <a:lnTo>
                    <a:pt x="3890" y="1022"/>
                  </a:lnTo>
                  <a:lnTo>
                    <a:pt x="3888" y="1022"/>
                  </a:lnTo>
                  <a:lnTo>
                    <a:pt x="3962" y="1029"/>
                  </a:lnTo>
                  <a:lnTo>
                    <a:pt x="3961" y="1029"/>
                  </a:lnTo>
                  <a:lnTo>
                    <a:pt x="4024" y="1023"/>
                  </a:lnTo>
                  <a:lnTo>
                    <a:pt x="4075" y="1012"/>
                  </a:lnTo>
                  <a:lnTo>
                    <a:pt x="4074" y="1012"/>
                  </a:lnTo>
                  <a:lnTo>
                    <a:pt x="4117" y="995"/>
                  </a:lnTo>
                  <a:lnTo>
                    <a:pt x="4115" y="996"/>
                  </a:lnTo>
                  <a:lnTo>
                    <a:pt x="4151" y="973"/>
                  </a:lnTo>
                  <a:lnTo>
                    <a:pt x="4150" y="974"/>
                  </a:lnTo>
                  <a:lnTo>
                    <a:pt x="4181" y="944"/>
                  </a:lnTo>
                  <a:lnTo>
                    <a:pt x="4180" y="945"/>
                  </a:lnTo>
                  <a:lnTo>
                    <a:pt x="4209" y="907"/>
                  </a:lnTo>
                  <a:lnTo>
                    <a:pt x="4236" y="860"/>
                  </a:lnTo>
                  <a:lnTo>
                    <a:pt x="4263" y="805"/>
                  </a:lnTo>
                  <a:lnTo>
                    <a:pt x="4277" y="772"/>
                  </a:lnTo>
                  <a:lnTo>
                    <a:pt x="4290" y="733"/>
                  </a:lnTo>
                  <a:lnTo>
                    <a:pt x="4312" y="642"/>
                  </a:lnTo>
                  <a:lnTo>
                    <a:pt x="4332" y="537"/>
                  </a:lnTo>
                  <a:lnTo>
                    <a:pt x="4349" y="426"/>
                  </a:lnTo>
                  <a:lnTo>
                    <a:pt x="4366" y="316"/>
                  </a:lnTo>
                  <a:lnTo>
                    <a:pt x="4382" y="215"/>
                  </a:lnTo>
                  <a:lnTo>
                    <a:pt x="4400" y="129"/>
                  </a:lnTo>
                  <a:lnTo>
                    <a:pt x="4409" y="93"/>
                  </a:lnTo>
                  <a:lnTo>
                    <a:pt x="4419" y="64"/>
                  </a:lnTo>
                  <a:cubicBezTo>
                    <a:pt x="4419" y="63"/>
                    <a:pt x="4419" y="63"/>
                    <a:pt x="4420" y="62"/>
                  </a:cubicBezTo>
                  <a:lnTo>
                    <a:pt x="4436" y="36"/>
                  </a:lnTo>
                  <a:cubicBezTo>
                    <a:pt x="4436" y="36"/>
                    <a:pt x="4437" y="35"/>
                    <a:pt x="4437" y="34"/>
                  </a:cubicBezTo>
                  <a:lnTo>
                    <a:pt x="4458" y="17"/>
                  </a:lnTo>
                  <a:cubicBezTo>
                    <a:pt x="4459" y="17"/>
                    <a:pt x="4460" y="16"/>
                    <a:pt x="4460" y="16"/>
                  </a:cubicBezTo>
                  <a:lnTo>
                    <a:pt x="4484" y="6"/>
                  </a:lnTo>
                  <a:cubicBezTo>
                    <a:pt x="4485" y="6"/>
                    <a:pt x="4486" y="6"/>
                    <a:pt x="4487" y="6"/>
                  </a:cubicBezTo>
                  <a:lnTo>
                    <a:pt x="4513" y="3"/>
                  </a:lnTo>
                  <a:lnTo>
                    <a:pt x="4563" y="2"/>
                  </a:lnTo>
                  <a:lnTo>
                    <a:pt x="4584" y="2"/>
                  </a:lnTo>
                  <a:lnTo>
                    <a:pt x="4599" y="1"/>
                  </a:lnTo>
                  <a:cubicBezTo>
                    <a:pt x="4604" y="0"/>
                    <a:pt x="4608" y="3"/>
                    <a:pt x="4608" y="7"/>
                  </a:cubicBezTo>
                  <a:cubicBezTo>
                    <a:pt x="4609" y="12"/>
                    <a:pt x="4606" y="16"/>
                    <a:pt x="4601" y="16"/>
                  </a:cubicBezTo>
                  <a:lnTo>
                    <a:pt x="4584" y="18"/>
                  </a:lnTo>
                  <a:lnTo>
                    <a:pt x="4563" y="18"/>
                  </a:lnTo>
                  <a:lnTo>
                    <a:pt x="4514" y="18"/>
                  </a:lnTo>
                  <a:lnTo>
                    <a:pt x="4488" y="21"/>
                  </a:lnTo>
                  <a:lnTo>
                    <a:pt x="4491" y="21"/>
                  </a:lnTo>
                  <a:lnTo>
                    <a:pt x="4467" y="31"/>
                  </a:lnTo>
                  <a:lnTo>
                    <a:pt x="4469" y="30"/>
                  </a:lnTo>
                  <a:lnTo>
                    <a:pt x="4448" y="47"/>
                  </a:lnTo>
                  <a:lnTo>
                    <a:pt x="4449" y="45"/>
                  </a:lnTo>
                  <a:lnTo>
                    <a:pt x="4433" y="71"/>
                  </a:lnTo>
                  <a:lnTo>
                    <a:pt x="4434" y="69"/>
                  </a:lnTo>
                  <a:lnTo>
                    <a:pt x="4424" y="97"/>
                  </a:lnTo>
                  <a:lnTo>
                    <a:pt x="4415" y="132"/>
                  </a:lnTo>
                  <a:lnTo>
                    <a:pt x="4397" y="218"/>
                  </a:lnTo>
                  <a:lnTo>
                    <a:pt x="4381" y="319"/>
                  </a:lnTo>
                  <a:lnTo>
                    <a:pt x="4364" y="429"/>
                  </a:lnTo>
                  <a:lnTo>
                    <a:pt x="4347" y="540"/>
                  </a:lnTo>
                  <a:lnTo>
                    <a:pt x="4327" y="645"/>
                  </a:lnTo>
                  <a:lnTo>
                    <a:pt x="4305" y="738"/>
                  </a:lnTo>
                  <a:lnTo>
                    <a:pt x="4292" y="779"/>
                  </a:lnTo>
                  <a:lnTo>
                    <a:pt x="4278" y="812"/>
                  </a:lnTo>
                  <a:lnTo>
                    <a:pt x="4249" y="868"/>
                  </a:lnTo>
                  <a:lnTo>
                    <a:pt x="4222" y="916"/>
                  </a:lnTo>
                  <a:lnTo>
                    <a:pt x="4193" y="954"/>
                  </a:lnTo>
                  <a:cubicBezTo>
                    <a:pt x="4193" y="955"/>
                    <a:pt x="4192" y="955"/>
                    <a:pt x="4192" y="955"/>
                  </a:cubicBezTo>
                  <a:lnTo>
                    <a:pt x="4161" y="985"/>
                  </a:lnTo>
                  <a:cubicBezTo>
                    <a:pt x="4161" y="986"/>
                    <a:pt x="4160" y="986"/>
                    <a:pt x="4160" y="986"/>
                  </a:cubicBezTo>
                  <a:lnTo>
                    <a:pt x="4124" y="1009"/>
                  </a:lnTo>
                  <a:cubicBezTo>
                    <a:pt x="4123" y="1009"/>
                    <a:pt x="4123" y="1010"/>
                    <a:pt x="4122" y="1010"/>
                  </a:cubicBezTo>
                  <a:lnTo>
                    <a:pt x="4079" y="1027"/>
                  </a:lnTo>
                  <a:cubicBezTo>
                    <a:pt x="4079" y="1027"/>
                    <a:pt x="4079" y="1027"/>
                    <a:pt x="4078" y="1027"/>
                  </a:cubicBezTo>
                  <a:lnTo>
                    <a:pt x="4025" y="1038"/>
                  </a:lnTo>
                  <a:lnTo>
                    <a:pt x="3962" y="1044"/>
                  </a:lnTo>
                  <a:cubicBezTo>
                    <a:pt x="3962" y="1044"/>
                    <a:pt x="3961" y="1044"/>
                    <a:pt x="3961" y="1044"/>
                  </a:cubicBezTo>
                  <a:lnTo>
                    <a:pt x="3887" y="1037"/>
                  </a:lnTo>
                  <a:cubicBezTo>
                    <a:pt x="3886" y="1037"/>
                    <a:pt x="3886" y="1037"/>
                    <a:pt x="3885" y="1037"/>
                  </a:cubicBezTo>
                  <a:lnTo>
                    <a:pt x="3804" y="1013"/>
                  </a:lnTo>
                  <a:lnTo>
                    <a:pt x="3714" y="979"/>
                  </a:lnTo>
                  <a:lnTo>
                    <a:pt x="3617" y="941"/>
                  </a:lnTo>
                  <a:lnTo>
                    <a:pt x="3514" y="905"/>
                  </a:lnTo>
                  <a:lnTo>
                    <a:pt x="3402" y="877"/>
                  </a:lnTo>
                  <a:lnTo>
                    <a:pt x="3403" y="877"/>
                  </a:lnTo>
                  <a:lnTo>
                    <a:pt x="3286" y="865"/>
                  </a:lnTo>
                  <a:lnTo>
                    <a:pt x="3225" y="866"/>
                  </a:lnTo>
                  <a:lnTo>
                    <a:pt x="3163" y="874"/>
                  </a:lnTo>
                  <a:lnTo>
                    <a:pt x="3100" y="888"/>
                  </a:lnTo>
                  <a:lnTo>
                    <a:pt x="3036" y="908"/>
                  </a:lnTo>
                  <a:lnTo>
                    <a:pt x="2903" y="964"/>
                  </a:lnTo>
                  <a:lnTo>
                    <a:pt x="2763" y="1034"/>
                  </a:lnTo>
                  <a:lnTo>
                    <a:pt x="2616" y="1115"/>
                  </a:lnTo>
                  <a:lnTo>
                    <a:pt x="2460" y="1197"/>
                  </a:lnTo>
                  <a:lnTo>
                    <a:pt x="2294" y="1275"/>
                  </a:lnTo>
                  <a:lnTo>
                    <a:pt x="2115" y="1342"/>
                  </a:lnTo>
                  <a:lnTo>
                    <a:pt x="1925" y="1391"/>
                  </a:lnTo>
                  <a:lnTo>
                    <a:pt x="1717" y="1423"/>
                  </a:lnTo>
                  <a:lnTo>
                    <a:pt x="1493" y="1445"/>
                  </a:lnTo>
                  <a:lnTo>
                    <a:pt x="1256" y="1459"/>
                  </a:lnTo>
                  <a:lnTo>
                    <a:pt x="1009" y="1467"/>
                  </a:lnTo>
                  <a:lnTo>
                    <a:pt x="504" y="1476"/>
                  </a:lnTo>
                  <a:lnTo>
                    <a:pt x="253" y="1481"/>
                  </a:lnTo>
                  <a:lnTo>
                    <a:pt x="9" y="1491"/>
                  </a:lnTo>
                  <a:cubicBezTo>
                    <a:pt x="4" y="1492"/>
                    <a:pt x="1" y="1488"/>
                    <a:pt x="0" y="1484"/>
                  </a:cubicBezTo>
                  <a:cubicBezTo>
                    <a:pt x="0" y="1479"/>
                    <a:pt x="4" y="1476"/>
                    <a:pt x="8" y="1475"/>
                  </a:cubicBez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404" name="Rectangle 63"/>
            <p:cNvSpPr>
              <a:spLocks noChangeArrowheads="1"/>
            </p:cNvSpPr>
            <p:nvPr/>
          </p:nvSpPr>
          <p:spPr bwMode="auto">
            <a:xfrm>
              <a:off x="5867405" y="3490902"/>
              <a:ext cx="114300" cy="114300"/>
            </a:xfrm>
            <a:prstGeom prst="rect">
              <a:avLst/>
            </a:prstGeom>
            <a:solidFill>
              <a:srgbClr val="6633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405" name="Freeform 64"/>
            <p:cNvSpPr>
              <a:spLocks noEditPoints="1"/>
            </p:cNvSpPr>
            <p:nvPr/>
          </p:nvSpPr>
          <p:spPr bwMode="auto">
            <a:xfrm>
              <a:off x="5862643" y="3486140"/>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406" name="Rectangle 65"/>
            <p:cNvSpPr>
              <a:spLocks noChangeArrowheads="1"/>
            </p:cNvSpPr>
            <p:nvPr/>
          </p:nvSpPr>
          <p:spPr bwMode="auto">
            <a:xfrm>
              <a:off x="7010405" y="3433752"/>
              <a:ext cx="114300" cy="114300"/>
            </a:xfrm>
            <a:prstGeom prst="rect">
              <a:avLst/>
            </a:prstGeom>
            <a:solidFill>
              <a:srgbClr val="6633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407" name="Freeform 66"/>
            <p:cNvSpPr>
              <a:spLocks noEditPoints="1"/>
            </p:cNvSpPr>
            <p:nvPr/>
          </p:nvSpPr>
          <p:spPr bwMode="auto">
            <a:xfrm>
              <a:off x="7005643" y="3428990"/>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408" name="Rectangle 67"/>
            <p:cNvSpPr>
              <a:spLocks noChangeArrowheads="1"/>
            </p:cNvSpPr>
            <p:nvPr/>
          </p:nvSpPr>
          <p:spPr bwMode="auto">
            <a:xfrm>
              <a:off x="7743830" y="3119427"/>
              <a:ext cx="114300" cy="114300"/>
            </a:xfrm>
            <a:prstGeom prst="rect">
              <a:avLst/>
            </a:prstGeom>
            <a:solidFill>
              <a:srgbClr val="6633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409" name="Freeform 68"/>
            <p:cNvSpPr>
              <a:spLocks noEditPoints="1"/>
            </p:cNvSpPr>
            <p:nvPr/>
          </p:nvSpPr>
          <p:spPr bwMode="auto">
            <a:xfrm>
              <a:off x="7739068" y="3114665"/>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410" name="Rectangle 69"/>
            <p:cNvSpPr>
              <a:spLocks noChangeArrowheads="1"/>
            </p:cNvSpPr>
            <p:nvPr/>
          </p:nvSpPr>
          <p:spPr bwMode="auto">
            <a:xfrm>
              <a:off x="8220080" y="3224202"/>
              <a:ext cx="114300" cy="114300"/>
            </a:xfrm>
            <a:prstGeom prst="rect">
              <a:avLst/>
            </a:prstGeom>
            <a:solidFill>
              <a:srgbClr val="6633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411" name="Freeform 70"/>
            <p:cNvSpPr>
              <a:spLocks noEditPoints="1"/>
            </p:cNvSpPr>
            <p:nvPr/>
          </p:nvSpPr>
          <p:spPr bwMode="auto">
            <a:xfrm>
              <a:off x="8215318" y="3219440"/>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412" name="Rectangle 71"/>
            <p:cNvSpPr>
              <a:spLocks noChangeArrowheads="1"/>
            </p:cNvSpPr>
            <p:nvPr/>
          </p:nvSpPr>
          <p:spPr bwMode="auto">
            <a:xfrm>
              <a:off x="8401055" y="3090852"/>
              <a:ext cx="114300" cy="114300"/>
            </a:xfrm>
            <a:prstGeom prst="rect">
              <a:avLst/>
            </a:prstGeom>
            <a:solidFill>
              <a:srgbClr val="6633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413" name="Freeform 72"/>
            <p:cNvSpPr>
              <a:spLocks noEditPoints="1"/>
            </p:cNvSpPr>
            <p:nvPr/>
          </p:nvSpPr>
          <p:spPr bwMode="auto">
            <a:xfrm>
              <a:off x="8396293" y="3086090"/>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414" name="Rectangle 73"/>
            <p:cNvSpPr>
              <a:spLocks noChangeArrowheads="1"/>
            </p:cNvSpPr>
            <p:nvPr/>
          </p:nvSpPr>
          <p:spPr bwMode="auto">
            <a:xfrm>
              <a:off x="8496305" y="2643177"/>
              <a:ext cx="114300" cy="114300"/>
            </a:xfrm>
            <a:prstGeom prst="rect">
              <a:avLst/>
            </a:prstGeom>
            <a:solidFill>
              <a:srgbClr val="6633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415" name="Freeform 74"/>
            <p:cNvSpPr>
              <a:spLocks noEditPoints="1"/>
            </p:cNvSpPr>
            <p:nvPr/>
          </p:nvSpPr>
          <p:spPr bwMode="auto">
            <a:xfrm>
              <a:off x="8491543" y="2638415"/>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416" name="Rectangle 75"/>
            <p:cNvSpPr>
              <a:spLocks noChangeArrowheads="1"/>
            </p:cNvSpPr>
            <p:nvPr/>
          </p:nvSpPr>
          <p:spPr bwMode="auto">
            <a:xfrm>
              <a:off x="8601080" y="2614602"/>
              <a:ext cx="114300" cy="114300"/>
            </a:xfrm>
            <a:prstGeom prst="rect">
              <a:avLst/>
            </a:prstGeom>
            <a:solidFill>
              <a:srgbClr val="6633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417" name="Freeform 76"/>
            <p:cNvSpPr>
              <a:spLocks noEditPoints="1"/>
            </p:cNvSpPr>
            <p:nvPr/>
          </p:nvSpPr>
          <p:spPr bwMode="auto">
            <a:xfrm>
              <a:off x="8596318" y="2609840"/>
              <a:ext cx="123825" cy="123825"/>
            </a:xfrm>
            <a:custGeom>
              <a:avLst/>
              <a:gdLst/>
              <a:ahLst/>
              <a:cxnLst>
                <a:cxn ang="0">
                  <a:pos x="0" y="8"/>
                </a:cxn>
                <a:cxn ang="0">
                  <a:pos x="8" y="0"/>
                </a:cxn>
                <a:cxn ang="0">
                  <a:pos x="200" y="0"/>
                </a:cxn>
                <a:cxn ang="0">
                  <a:pos x="208" y="8"/>
                </a:cxn>
                <a:cxn ang="0">
                  <a:pos x="208" y="200"/>
                </a:cxn>
                <a:cxn ang="0">
                  <a:pos x="200" y="208"/>
                </a:cxn>
                <a:cxn ang="0">
                  <a:pos x="8" y="208"/>
                </a:cxn>
                <a:cxn ang="0">
                  <a:pos x="0" y="200"/>
                </a:cxn>
                <a:cxn ang="0">
                  <a:pos x="0" y="8"/>
                </a:cxn>
                <a:cxn ang="0">
                  <a:pos x="16" y="200"/>
                </a:cxn>
                <a:cxn ang="0">
                  <a:pos x="8" y="192"/>
                </a:cxn>
                <a:cxn ang="0">
                  <a:pos x="200" y="192"/>
                </a:cxn>
                <a:cxn ang="0">
                  <a:pos x="192" y="200"/>
                </a:cxn>
                <a:cxn ang="0">
                  <a:pos x="192" y="8"/>
                </a:cxn>
                <a:cxn ang="0">
                  <a:pos x="200" y="16"/>
                </a:cxn>
                <a:cxn ang="0">
                  <a:pos x="8" y="16"/>
                </a:cxn>
                <a:cxn ang="0">
                  <a:pos x="16" y="8"/>
                </a:cxn>
                <a:cxn ang="0">
                  <a:pos x="16" y="200"/>
                </a:cxn>
              </a:cxnLst>
              <a:rect l="0" t="0" r="r" b="b"/>
              <a:pathLst>
                <a:path w="208" h="208">
                  <a:moveTo>
                    <a:pt x="0" y="8"/>
                  </a:moveTo>
                  <a:cubicBezTo>
                    <a:pt x="0" y="4"/>
                    <a:pt x="4" y="0"/>
                    <a:pt x="8" y="0"/>
                  </a:cubicBezTo>
                  <a:lnTo>
                    <a:pt x="200" y="0"/>
                  </a:lnTo>
                  <a:cubicBezTo>
                    <a:pt x="205" y="0"/>
                    <a:pt x="208" y="4"/>
                    <a:pt x="208" y="8"/>
                  </a:cubicBezTo>
                  <a:lnTo>
                    <a:pt x="208" y="200"/>
                  </a:lnTo>
                  <a:cubicBezTo>
                    <a:pt x="208" y="205"/>
                    <a:pt x="205" y="208"/>
                    <a:pt x="200" y="208"/>
                  </a:cubicBezTo>
                  <a:lnTo>
                    <a:pt x="8" y="208"/>
                  </a:lnTo>
                  <a:cubicBezTo>
                    <a:pt x="4" y="208"/>
                    <a:pt x="0" y="205"/>
                    <a:pt x="0" y="200"/>
                  </a:cubicBezTo>
                  <a:lnTo>
                    <a:pt x="0" y="8"/>
                  </a:lnTo>
                  <a:close/>
                  <a:moveTo>
                    <a:pt x="16" y="200"/>
                  </a:moveTo>
                  <a:lnTo>
                    <a:pt x="8" y="192"/>
                  </a:lnTo>
                  <a:lnTo>
                    <a:pt x="200" y="192"/>
                  </a:lnTo>
                  <a:lnTo>
                    <a:pt x="192" y="200"/>
                  </a:lnTo>
                  <a:lnTo>
                    <a:pt x="192" y="8"/>
                  </a:lnTo>
                  <a:lnTo>
                    <a:pt x="200" y="16"/>
                  </a:lnTo>
                  <a:lnTo>
                    <a:pt x="8" y="16"/>
                  </a:lnTo>
                  <a:lnTo>
                    <a:pt x="16" y="8"/>
                  </a:lnTo>
                  <a:lnTo>
                    <a:pt x="16" y="200"/>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418" name="Rectangle 77"/>
            <p:cNvSpPr>
              <a:spLocks noChangeArrowheads="1"/>
            </p:cNvSpPr>
            <p:nvPr/>
          </p:nvSpPr>
          <p:spPr bwMode="auto">
            <a:xfrm>
              <a:off x="9550405" y="4579927"/>
              <a:ext cx="89768"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663300"/>
                  </a:solidFill>
                  <a:effectLst/>
                  <a:latin typeface="Times New Roman" pitchFamily="18" charset="0"/>
                  <a:cs typeface="Arial" pitchFamily="34" charset="0"/>
                </a:rPr>
                <a:t>0</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1419" name="Rectangle 78"/>
            <p:cNvSpPr>
              <a:spLocks noChangeArrowheads="1"/>
            </p:cNvSpPr>
            <p:nvPr/>
          </p:nvSpPr>
          <p:spPr bwMode="auto">
            <a:xfrm>
              <a:off x="9550405" y="4152890"/>
              <a:ext cx="89768"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663300"/>
                  </a:solidFill>
                  <a:effectLst/>
                  <a:latin typeface="Times New Roman" pitchFamily="18" charset="0"/>
                  <a:cs typeface="Arial" pitchFamily="34" charset="0"/>
                </a:rPr>
                <a:t>5</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1420" name="Rectangle 79"/>
            <p:cNvSpPr>
              <a:spLocks noChangeArrowheads="1"/>
            </p:cNvSpPr>
            <p:nvPr/>
          </p:nvSpPr>
          <p:spPr bwMode="auto">
            <a:xfrm>
              <a:off x="9550405" y="3724265"/>
              <a:ext cx="179536"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663300"/>
                  </a:solidFill>
                  <a:effectLst/>
                  <a:latin typeface="Times New Roman" pitchFamily="18" charset="0"/>
                  <a:cs typeface="Arial" pitchFamily="34" charset="0"/>
                </a:rPr>
                <a:t>10</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1421" name="Rectangle 80"/>
            <p:cNvSpPr>
              <a:spLocks noChangeArrowheads="1"/>
            </p:cNvSpPr>
            <p:nvPr/>
          </p:nvSpPr>
          <p:spPr bwMode="auto">
            <a:xfrm>
              <a:off x="9550405" y="3297227"/>
              <a:ext cx="179536"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663300"/>
                  </a:solidFill>
                  <a:effectLst/>
                  <a:latin typeface="Times New Roman" pitchFamily="18" charset="0"/>
                  <a:cs typeface="Arial" pitchFamily="34" charset="0"/>
                </a:rPr>
                <a:t>15</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1422" name="Rectangle 81"/>
            <p:cNvSpPr>
              <a:spLocks noChangeArrowheads="1"/>
            </p:cNvSpPr>
            <p:nvPr/>
          </p:nvSpPr>
          <p:spPr bwMode="auto">
            <a:xfrm>
              <a:off x="9550405" y="2870190"/>
              <a:ext cx="179536"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663300"/>
                  </a:solidFill>
                  <a:effectLst/>
                  <a:latin typeface="Times New Roman" pitchFamily="18" charset="0"/>
                  <a:cs typeface="Arial" pitchFamily="34" charset="0"/>
                </a:rPr>
                <a:t>20</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1423" name="Rectangle 82"/>
            <p:cNvSpPr>
              <a:spLocks noChangeArrowheads="1"/>
            </p:cNvSpPr>
            <p:nvPr/>
          </p:nvSpPr>
          <p:spPr bwMode="auto">
            <a:xfrm>
              <a:off x="9550405" y="2441565"/>
              <a:ext cx="179536"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663300"/>
                  </a:solidFill>
                  <a:effectLst/>
                  <a:latin typeface="Times New Roman" pitchFamily="18" charset="0"/>
                  <a:cs typeface="Arial" pitchFamily="34" charset="0"/>
                </a:rPr>
                <a:t>25</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1424" name="Rectangle 83"/>
            <p:cNvSpPr>
              <a:spLocks noChangeArrowheads="1"/>
            </p:cNvSpPr>
            <p:nvPr/>
          </p:nvSpPr>
          <p:spPr bwMode="auto">
            <a:xfrm>
              <a:off x="9550405" y="2014527"/>
              <a:ext cx="179536"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rgbClr val="663300"/>
                  </a:solidFill>
                  <a:effectLst/>
                  <a:latin typeface="Times New Roman" pitchFamily="18" charset="0"/>
                  <a:cs typeface="Arial" pitchFamily="34" charset="0"/>
                </a:rPr>
                <a:t>30</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425" name="Rectangle 84"/>
            <p:cNvSpPr>
              <a:spLocks noChangeArrowheads="1"/>
            </p:cNvSpPr>
            <p:nvPr/>
          </p:nvSpPr>
          <p:spPr bwMode="auto">
            <a:xfrm>
              <a:off x="5535618" y="4579927"/>
              <a:ext cx="314189"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9900"/>
                  </a:solidFill>
                  <a:effectLst/>
                  <a:latin typeface="Times New Roman" pitchFamily="18" charset="0"/>
                  <a:cs typeface="Arial" pitchFamily="34" charset="0"/>
                </a:rPr>
                <a:t>0,00</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1426" name="Rectangle 85"/>
            <p:cNvSpPr>
              <a:spLocks noChangeArrowheads="1"/>
            </p:cNvSpPr>
            <p:nvPr/>
          </p:nvSpPr>
          <p:spPr bwMode="auto">
            <a:xfrm>
              <a:off x="5535618" y="4152890"/>
              <a:ext cx="314189"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9900"/>
                  </a:solidFill>
                  <a:effectLst/>
                  <a:latin typeface="Times New Roman" pitchFamily="18" charset="0"/>
                  <a:cs typeface="Arial" pitchFamily="34" charset="0"/>
                </a:rPr>
                <a:t>0,02</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1427" name="Rectangle 86"/>
            <p:cNvSpPr>
              <a:spLocks noChangeArrowheads="1"/>
            </p:cNvSpPr>
            <p:nvPr/>
          </p:nvSpPr>
          <p:spPr bwMode="auto">
            <a:xfrm>
              <a:off x="5535618" y="3724265"/>
              <a:ext cx="314189"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9900"/>
                  </a:solidFill>
                  <a:effectLst/>
                  <a:latin typeface="Times New Roman" pitchFamily="18" charset="0"/>
                  <a:cs typeface="Arial" pitchFamily="34" charset="0"/>
                </a:rPr>
                <a:t>0,04</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1428" name="Rectangle 87"/>
            <p:cNvSpPr>
              <a:spLocks noChangeArrowheads="1"/>
            </p:cNvSpPr>
            <p:nvPr/>
          </p:nvSpPr>
          <p:spPr bwMode="auto">
            <a:xfrm>
              <a:off x="5535618" y="3297227"/>
              <a:ext cx="314189"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9900"/>
                  </a:solidFill>
                  <a:effectLst/>
                  <a:latin typeface="Times New Roman" pitchFamily="18" charset="0"/>
                  <a:cs typeface="Arial" pitchFamily="34" charset="0"/>
                </a:rPr>
                <a:t>0,06</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1429" name="Rectangle 88"/>
            <p:cNvSpPr>
              <a:spLocks noChangeArrowheads="1"/>
            </p:cNvSpPr>
            <p:nvPr/>
          </p:nvSpPr>
          <p:spPr bwMode="auto">
            <a:xfrm>
              <a:off x="5535618" y="2870190"/>
              <a:ext cx="314189"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9900"/>
                  </a:solidFill>
                  <a:effectLst/>
                  <a:latin typeface="Times New Roman" pitchFamily="18" charset="0"/>
                  <a:cs typeface="Arial" pitchFamily="34" charset="0"/>
                </a:rPr>
                <a:t>0,08</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1430" name="Rectangle 89"/>
            <p:cNvSpPr>
              <a:spLocks noChangeArrowheads="1"/>
            </p:cNvSpPr>
            <p:nvPr/>
          </p:nvSpPr>
          <p:spPr bwMode="auto">
            <a:xfrm>
              <a:off x="5535618" y="2441565"/>
              <a:ext cx="314189"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9900"/>
                  </a:solidFill>
                  <a:effectLst/>
                  <a:latin typeface="Times New Roman" pitchFamily="18" charset="0"/>
                  <a:cs typeface="Arial" pitchFamily="34" charset="0"/>
                </a:rPr>
                <a:t>0,10</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1431" name="Rectangle 90"/>
            <p:cNvSpPr>
              <a:spLocks noChangeArrowheads="1"/>
            </p:cNvSpPr>
            <p:nvPr/>
          </p:nvSpPr>
          <p:spPr bwMode="auto">
            <a:xfrm>
              <a:off x="5535618" y="2014527"/>
              <a:ext cx="314189"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9900"/>
                  </a:solidFill>
                  <a:effectLst/>
                  <a:latin typeface="Times New Roman" pitchFamily="18" charset="0"/>
                  <a:cs typeface="Arial" pitchFamily="34" charset="0"/>
                </a:rPr>
                <a:t>0,12</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1432" name="Rectangle 91"/>
            <p:cNvSpPr>
              <a:spLocks noChangeArrowheads="1"/>
            </p:cNvSpPr>
            <p:nvPr/>
          </p:nvSpPr>
          <p:spPr bwMode="auto">
            <a:xfrm>
              <a:off x="5892805" y="4714884"/>
              <a:ext cx="89768"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rgbClr val="000000"/>
                  </a:solidFill>
                  <a:effectLst/>
                  <a:latin typeface="Times New Roman" pitchFamily="18" charset="0"/>
                  <a:cs typeface="Arial" pitchFamily="34" charset="0"/>
                </a:rPr>
                <a:t>0</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433" name="Rectangle 92"/>
            <p:cNvSpPr>
              <a:spLocks noChangeArrowheads="1"/>
            </p:cNvSpPr>
            <p:nvPr/>
          </p:nvSpPr>
          <p:spPr bwMode="auto">
            <a:xfrm>
              <a:off x="6553205" y="4714884"/>
              <a:ext cx="179536"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10</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1434" name="Rectangle 93"/>
            <p:cNvSpPr>
              <a:spLocks noChangeArrowheads="1"/>
            </p:cNvSpPr>
            <p:nvPr/>
          </p:nvSpPr>
          <p:spPr bwMode="auto">
            <a:xfrm>
              <a:off x="7250118" y="4714884"/>
              <a:ext cx="179536"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20</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1435" name="Rectangle 94"/>
            <p:cNvSpPr>
              <a:spLocks noChangeArrowheads="1"/>
            </p:cNvSpPr>
            <p:nvPr/>
          </p:nvSpPr>
          <p:spPr bwMode="auto">
            <a:xfrm>
              <a:off x="7948618" y="4714884"/>
              <a:ext cx="179536"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30</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1436" name="Rectangle 95"/>
            <p:cNvSpPr>
              <a:spLocks noChangeArrowheads="1"/>
            </p:cNvSpPr>
            <p:nvPr/>
          </p:nvSpPr>
          <p:spPr bwMode="auto">
            <a:xfrm>
              <a:off x="8647118" y="4714884"/>
              <a:ext cx="179536"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40</a:t>
              </a:r>
              <a:endParaRPr kumimoji="0" lang="fr-FR" sz="1400" b="0" i="0" u="none" strike="noStrike" cap="none" normalizeH="0" baseline="0" smtClean="0">
                <a:ln>
                  <a:noFill/>
                </a:ln>
                <a:solidFill>
                  <a:schemeClr val="tx1"/>
                </a:solidFill>
                <a:effectLst/>
                <a:latin typeface="Arial" pitchFamily="34" charset="0"/>
                <a:cs typeface="Arial" pitchFamily="34" charset="0"/>
              </a:endParaRPr>
            </a:p>
          </p:txBody>
        </p:sp>
        <p:sp>
          <p:nvSpPr>
            <p:cNvPr id="1437" name="Rectangle 96"/>
            <p:cNvSpPr>
              <a:spLocks noChangeArrowheads="1"/>
            </p:cNvSpPr>
            <p:nvPr/>
          </p:nvSpPr>
          <p:spPr bwMode="auto">
            <a:xfrm>
              <a:off x="9344030" y="4714884"/>
              <a:ext cx="179536" cy="21544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rgbClr val="000000"/>
                  </a:solidFill>
                  <a:effectLst/>
                  <a:latin typeface="Times New Roman" pitchFamily="18" charset="0"/>
                  <a:cs typeface="Arial" pitchFamily="34" charset="0"/>
                </a:rPr>
                <a:t>50</a:t>
              </a:r>
              <a:endParaRPr kumimoji="0" lang="fr-FR"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1438" name="Freeform 100"/>
            <p:cNvSpPr>
              <a:spLocks/>
            </p:cNvSpPr>
            <p:nvPr/>
          </p:nvSpPr>
          <p:spPr bwMode="auto">
            <a:xfrm>
              <a:off x="6072193" y="2228840"/>
              <a:ext cx="247650" cy="9525"/>
            </a:xfrm>
            <a:custGeom>
              <a:avLst/>
              <a:gdLst/>
              <a:ahLst/>
              <a:cxnLst>
                <a:cxn ang="0">
                  <a:pos x="8" y="0"/>
                </a:cxn>
                <a:cxn ang="0">
                  <a:pos x="408" y="0"/>
                </a:cxn>
                <a:cxn ang="0">
                  <a:pos x="416" y="8"/>
                </a:cxn>
                <a:cxn ang="0">
                  <a:pos x="408" y="16"/>
                </a:cxn>
                <a:cxn ang="0">
                  <a:pos x="8" y="16"/>
                </a:cxn>
                <a:cxn ang="0">
                  <a:pos x="0" y="8"/>
                </a:cxn>
                <a:cxn ang="0">
                  <a:pos x="8" y="0"/>
                </a:cxn>
              </a:cxnLst>
              <a:rect l="0" t="0" r="r" b="b"/>
              <a:pathLst>
                <a:path w="416" h="16">
                  <a:moveTo>
                    <a:pt x="8" y="0"/>
                  </a:moveTo>
                  <a:lnTo>
                    <a:pt x="408" y="0"/>
                  </a:lnTo>
                  <a:cubicBezTo>
                    <a:pt x="413" y="0"/>
                    <a:pt x="416" y="4"/>
                    <a:pt x="416" y="8"/>
                  </a:cubicBezTo>
                  <a:cubicBezTo>
                    <a:pt x="416" y="13"/>
                    <a:pt x="413" y="16"/>
                    <a:pt x="408" y="16"/>
                  </a:cubicBezTo>
                  <a:lnTo>
                    <a:pt x="8" y="16"/>
                  </a:lnTo>
                  <a:cubicBezTo>
                    <a:pt x="4" y="16"/>
                    <a:pt x="0" y="13"/>
                    <a:pt x="0" y="8"/>
                  </a:cubicBezTo>
                  <a:cubicBezTo>
                    <a:pt x="0" y="4"/>
                    <a:pt x="4" y="0"/>
                    <a:pt x="8" y="0"/>
                  </a:cubicBez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439" name="Rectangle 101"/>
            <p:cNvSpPr>
              <a:spLocks noChangeArrowheads="1"/>
            </p:cNvSpPr>
            <p:nvPr/>
          </p:nvSpPr>
          <p:spPr bwMode="auto">
            <a:xfrm>
              <a:off x="6143630" y="2185977"/>
              <a:ext cx="104775" cy="104775"/>
            </a:xfrm>
            <a:prstGeom prst="rect">
              <a:avLst/>
            </a:prstGeom>
            <a:solidFill>
              <a:srgbClr val="0099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440" name="Freeform 102"/>
            <p:cNvSpPr>
              <a:spLocks noEditPoints="1"/>
            </p:cNvSpPr>
            <p:nvPr/>
          </p:nvSpPr>
          <p:spPr bwMode="auto">
            <a:xfrm>
              <a:off x="6138868" y="2181215"/>
              <a:ext cx="114300" cy="114300"/>
            </a:xfrm>
            <a:custGeom>
              <a:avLst/>
              <a:gdLst/>
              <a:ahLst/>
              <a:cxnLst>
                <a:cxn ang="0">
                  <a:pos x="0" y="8"/>
                </a:cxn>
                <a:cxn ang="0">
                  <a:pos x="8" y="0"/>
                </a:cxn>
                <a:cxn ang="0">
                  <a:pos x="184" y="0"/>
                </a:cxn>
                <a:cxn ang="0">
                  <a:pos x="192" y="8"/>
                </a:cxn>
                <a:cxn ang="0">
                  <a:pos x="192" y="184"/>
                </a:cxn>
                <a:cxn ang="0">
                  <a:pos x="184" y="192"/>
                </a:cxn>
                <a:cxn ang="0">
                  <a:pos x="8" y="192"/>
                </a:cxn>
                <a:cxn ang="0">
                  <a:pos x="0" y="184"/>
                </a:cxn>
                <a:cxn ang="0">
                  <a:pos x="0" y="8"/>
                </a:cxn>
                <a:cxn ang="0">
                  <a:pos x="16" y="184"/>
                </a:cxn>
                <a:cxn ang="0">
                  <a:pos x="8" y="176"/>
                </a:cxn>
                <a:cxn ang="0">
                  <a:pos x="184" y="176"/>
                </a:cxn>
                <a:cxn ang="0">
                  <a:pos x="176" y="184"/>
                </a:cxn>
                <a:cxn ang="0">
                  <a:pos x="176" y="8"/>
                </a:cxn>
                <a:cxn ang="0">
                  <a:pos x="184" y="16"/>
                </a:cxn>
                <a:cxn ang="0">
                  <a:pos x="8" y="16"/>
                </a:cxn>
                <a:cxn ang="0">
                  <a:pos x="16" y="8"/>
                </a:cxn>
                <a:cxn ang="0">
                  <a:pos x="16" y="184"/>
                </a:cxn>
              </a:cxnLst>
              <a:rect l="0" t="0" r="r" b="b"/>
              <a:pathLst>
                <a:path w="192" h="192">
                  <a:moveTo>
                    <a:pt x="0" y="8"/>
                  </a:moveTo>
                  <a:cubicBezTo>
                    <a:pt x="0" y="4"/>
                    <a:pt x="4" y="0"/>
                    <a:pt x="8" y="0"/>
                  </a:cubicBezTo>
                  <a:lnTo>
                    <a:pt x="184" y="0"/>
                  </a:lnTo>
                  <a:cubicBezTo>
                    <a:pt x="189" y="0"/>
                    <a:pt x="192" y="4"/>
                    <a:pt x="192" y="8"/>
                  </a:cubicBezTo>
                  <a:lnTo>
                    <a:pt x="192" y="184"/>
                  </a:lnTo>
                  <a:cubicBezTo>
                    <a:pt x="192" y="189"/>
                    <a:pt x="189" y="192"/>
                    <a:pt x="184" y="192"/>
                  </a:cubicBezTo>
                  <a:lnTo>
                    <a:pt x="8" y="192"/>
                  </a:lnTo>
                  <a:cubicBezTo>
                    <a:pt x="4" y="192"/>
                    <a:pt x="0" y="189"/>
                    <a:pt x="0" y="184"/>
                  </a:cubicBezTo>
                  <a:lnTo>
                    <a:pt x="0" y="8"/>
                  </a:lnTo>
                  <a:close/>
                  <a:moveTo>
                    <a:pt x="16" y="184"/>
                  </a:moveTo>
                  <a:lnTo>
                    <a:pt x="8" y="176"/>
                  </a:lnTo>
                  <a:lnTo>
                    <a:pt x="184" y="176"/>
                  </a:lnTo>
                  <a:lnTo>
                    <a:pt x="176" y="184"/>
                  </a:lnTo>
                  <a:lnTo>
                    <a:pt x="176" y="8"/>
                  </a:lnTo>
                  <a:lnTo>
                    <a:pt x="184" y="16"/>
                  </a:lnTo>
                  <a:lnTo>
                    <a:pt x="8" y="16"/>
                  </a:lnTo>
                  <a:lnTo>
                    <a:pt x="16" y="8"/>
                  </a:lnTo>
                  <a:lnTo>
                    <a:pt x="16" y="184"/>
                  </a:lnTo>
                  <a:close/>
                </a:path>
              </a:pathLst>
            </a:custGeom>
            <a:solidFill>
              <a:srgbClr val="009900"/>
            </a:solidFill>
            <a:ln w="6" cap="flat">
              <a:solidFill>
                <a:srgbClr val="0099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441" name="Rectangle 103"/>
            <p:cNvSpPr>
              <a:spLocks noChangeArrowheads="1"/>
            </p:cNvSpPr>
            <p:nvPr/>
          </p:nvSpPr>
          <p:spPr bwMode="auto">
            <a:xfrm>
              <a:off x="6348418" y="2139940"/>
              <a:ext cx="1200150" cy="26511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smtClean="0">
                  <a:ln>
                    <a:noFill/>
                  </a:ln>
                  <a:solidFill>
                    <a:srgbClr val="009900"/>
                  </a:solidFill>
                  <a:effectLst/>
                  <a:latin typeface="Times New Roman" pitchFamily="18" charset="0"/>
                  <a:cs typeface="Arial" pitchFamily="34" charset="0"/>
                </a:rPr>
                <a:t>Laccase (</a:t>
              </a:r>
              <a:r>
                <a:rPr kumimoji="0" lang="fr-FR" sz="1400" b="1" i="0" u="none" strike="noStrike" cap="none" normalizeH="0" baseline="0" dirty="0" err="1" smtClean="0">
                  <a:ln>
                    <a:noFill/>
                  </a:ln>
                  <a:solidFill>
                    <a:srgbClr val="009900"/>
                  </a:solidFill>
                  <a:effectLst/>
                  <a:latin typeface="Times New Roman" pitchFamily="18" charset="0"/>
                  <a:cs typeface="Arial" pitchFamily="34" charset="0"/>
                </a:rPr>
                <a:t>leaf</a:t>
              </a:r>
              <a:r>
                <a:rPr kumimoji="0" lang="fr-FR" sz="1400" b="1" i="0" u="none" strike="noStrike" cap="none" normalizeH="0" baseline="0" dirty="0" smtClean="0">
                  <a:ln>
                    <a:noFill/>
                  </a:ln>
                  <a:solidFill>
                    <a:srgbClr val="009900"/>
                  </a:solidFill>
                  <a:effectLst/>
                  <a:latin typeface="Times New Roman" pitchFamily="18" charset="0"/>
                  <a:cs typeface="Arial" pitchFamily="34" charset="0"/>
                </a:rPr>
                <a:t>)</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42" name="Freeform 104"/>
            <p:cNvSpPr>
              <a:spLocks/>
            </p:cNvSpPr>
            <p:nvPr/>
          </p:nvSpPr>
          <p:spPr bwMode="auto">
            <a:xfrm>
              <a:off x="7462843" y="2228840"/>
              <a:ext cx="257175" cy="9525"/>
            </a:xfrm>
            <a:custGeom>
              <a:avLst/>
              <a:gdLst/>
              <a:ahLst/>
              <a:cxnLst>
                <a:cxn ang="0">
                  <a:pos x="8" y="0"/>
                </a:cxn>
                <a:cxn ang="0">
                  <a:pos x="424" y="0"/>
                </a:cxn>
                <a:cxn ang="0">
                  <a:pos x="432" y="8"/>
                </a:cxn>
                <a:cxn ang="0">
                  <a:pos x="424" y="16"/>
                </a:cxn>
                <a:cxn ang="0">
                  <a:pos x="8" y="16"/>
                </a:cxn>
                <a:cxn ang="0">
                  <a:pos x="0" y="8"/>
                </a:cxn>
                <a:cxn ang="0">
                  <a:pos x="8" y="0"/>
                </a:cxn>
              </a:cxnLst>
              <a:rect l="0" t="0" r="r" b="b"/>
              <a:pathLst>
                <a:path w="432" h="16">
                  <a:moveTo>
                    <a:pt x="8" y="0"/>
                  </a:moveTo>
                  <a:lnTo>
                    <a:pt x="424" y="0"/>
                  </a:lnTo>
                  <a:cubicBezTo>
                    <a:pt x="429" y="0"/>
                    <a:pt x="432" y="4"/>
                    <a:pt x="432" y="8"/>
                  </a:cubicBezTo>
                  <a:cubicBezTo>
                    <a:pt x="432" y="13"/>
                    <a:pt x="429" y="16"/>
                    <a:pt x="424" y="16"/>
                  </a:cubicBezTo>
                  <a:lnTo>
                    <a:pt x="8" y="16"/>
                  </a:lnTo>
                  <a:cubicBezTo>
                    <a:pt x="4" y="16"/>
                    <a:pt x="0" y="13"/>
                    <a:pt x="0" y="8"/>
                  </a:cubicBezTo>
                  <a:cubicBezTo>
                    <a:pt x="0" y="4"/>
                    <a:pt x="4" y="0"/>
                    <a:pt x="8" y="0"/>
                  </a:cubicBez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443" name="Rectangle 105"/>
            <p:cNvSpPr>
              <a:spLocks noChangeArrowheads="1"/>
            </p:cNvSpPr>
            <p:nvPr/>
          </p:nvSpPr>
          <p:spPr bwMode="auto">
            <a:xfrm>
              <a:off x="7543805" y="2185977"/>
              <a:ext cx="95250" cy="104775"/>
            </a:xfrm>
            <a:prstGeom prst="rect">
              <a:avLst/>
            </a:prstGeom>
            <a:solidFill>
              <a:srgbClr val="663300"/>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444" name="Freeform 106"/>
            <p:cNvSpPr>
              <a:spLocks noEditPoints="1"/>
            </p:cNvSpPr>
            <p:nvPr/>
          </p:nvSpPr>
          <p:spPr bwMode="auto">
            <a:xfrm>
              <a:off x="7539043" y="2181215"/>
              <a:ext cx="104775" cy="114300"/>
            </a:xfrm>
            <a:custGeom>
              <a:avLst/>
              <a:gdLst/>
              <a:ahLst/>
              <a:cxnLst>
                <a:cxn ang="0">
                  <a:pos x="0" y="8"/>
                </a:cxn>
                <a:cxn ang="0">
                  <a:pos x="8" y="0"/>
                </a:cxn>
                <a:cxn ang="0">
                  <a:pos x="168" y="0"/>
                </a:cxn>
                <a:cxn ang="0">
                  <a:pos x="176" y="8"/>
                </a:cxn>
                <a:cxn ang="0">
                  <a:pos x="176" y="184"/>
                </a:cxn>
                <a:cxn ang="0">
                  <a:pos x="168" y="192"/>
                </a:cxn>
                <a:cxn ang="0">
                  <a:pos x="8" y="192"/>
                </a:cxn>
                <a:cxn ang="0">
                  <a:pos x="0" y="184"/>
                </a:cxn>
                <a:cxn ang="0">
                  <a:pos x="0" y="8"/>
                </a:cxn>
                <a:cxn ang="0">
                  <a:pos x="16" y="184"/>
                </a:cxn>
                <a:cxn ang="0">
                  <a:pos x="8" y="176"/>
                </a:cxn>
                <a:cxn ang="0">
                  <a:pos x="168" y="176"/>
                </a:cxn>
                <a:cxn ang="0">
                  <a:pos x="160" y="184"/>
                </a:cxn>
                <a:cxn ang="0">
                  <a:pos x="160" y="8"/>
                </a:cxn>
                <a:cxn ang="0">
                  <a:pos x="168" y="16"/>
                </a:cxn>
                <a:cxn ang="0">
                  <a:pos x="8" y="16"/>
                </a:cxn>
                <a:cxn ang="0">
                  <a:pos x="16" y="8"/>
                </a:cxn>
                <a:cxn ang="0">
                  <a:pos x="16" y="184"/>
                </a:cxn>
              </a:cxnLst>
              <a:rect l="0" t="0" r="r" b="b"/>
              <a:pathLst>
                <a:path w="176" h="192">
                  <a:moveTo>
                    <a:pt x="0" y="8"/>
                  </a:moveTo>
                  <a:cubicBezTo>
                    <a:pt x="0" y="4"/>
                    <a:pt x="4" y="0"/>
                    <a:pt x="8" y="0"/>
                  </a:cubicBezTo>
                  <a:lnTo>
                    <a:pt x="168" y="0"/>
                  </a:lnTo>
                  <a:cubicBezTo>
                    <a:pt x="173" y="0"/>
                    <a:pt x="176" y="4"/>
                    <a:pt x="176" y="8"/>
                  </a:cubicBezTo>
                  <a:lnTo>
                    <a:pt x="176" y="184"/>
                  </a:lnTo>
                  <a:cubicBezTo>
                    <a:pt x="176" y="189"/>
                    <a:pt x="173" y="192"/>
                    <a:pt x="168" y="192"/>
                  </a:cubicBezTo>
                  <a:lnTo>
                    <a:pt x="8" y="192"/>
                  </a:lnTo>
                  <a:cubicBezTo>
                    <a:pt x="4" y="192"/>
                    <a:pt x="0" y="189"/>
                    <a:pt x="0" y="184"/>
                  </a:cubicBezTo>
                  <a:lnTo>
                    <a:pt x="0" y="8"/>
                  </a:lnTo>
                  <a:close/>
                  <a:moveTo>
                    <a:pt x="16" y="184"/>
                  </a:moveTo>
                  <a:lnTo>
                    <a:pt x="8" y="176"/>
                  </a:lnTo>
                  <a:lnTo>
                    <a:pt x="168" y="176"/>
                  </a:lnTo>
                  <a:lnTo>
                    <a:pt x="160" y="184"/>
                  </a:lnTo>
                  <a:lnTo>
                    <a:pt x="160" y="8"/>
                  </a:lnTo>
                  <a:lnTo>
                    <a:pt x="168" y="16"/>
                  </a:lnTo>
                  <a:lnTo>
                    <a:pt x="8" y="16"/>
                  </a:lnTo>
                  <a:lnTo>
                    <a:pt x="16" y="8"/>
                  </a:lnTo>
                  <a:lnTo>
                    <a:pt x="16" y="184"/>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445" name="Rectangle 107"/>
            <p:cNvSpPr>
              <a:spLocks noChangeArrowheads="1"/>
            </p:cNvSpPr>
            <p:nvPr/>
          </p:nvSpPr>
          <p:spPr bwMode="auto">
            <a:xfrm>
              <a:off x="7742243" y="2139940"/>
              <a:ext cx="1752600" cy="26511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err="1" smtClean="0">
                  <a:ln>
                    <a:noFill/>
                  </a:ln>
                  <a:solidFill>
                    <a:srgbClr val="663300"/>
                  </a:solidFill>
                  <a:effectLst/>
                  <a:latin typeface="Times New Roman" pitchFamily="18" charset="0"/>
                  <a:cs typeface="Arial" pitchFamily="34" charset="0"/>
                </a:rPr>
                <a:t>Lignin</a:t>
              </a:r>
              <a:r>
                <a:rPr kumimoji="0" lang="fr-FR" sz="1400" b="1" i="0" u="none" strike="noStrike" cap="none" normalizeH="0" baseline="0" dirty="0" smtClean="0">
                  <a:ln>
                    <a:noFill/>
                  </a:ln>
                  <a:solidFill>
                    <a:srgbClr val="663300"/>
                  </a:solidFill>
                  <a:effectLst/>
                  <a:latin typeface="Times New Roman" pitchFamily="18" charset="0"/>
                  <a:cs typeface="Arial" pitchFamily="34" charset="0"/>
                </a:rPr>
                <a:t> content (</a:t>
              </a:r>
              <a:r>
                <a:rPr kumimoji="0" lang="fr-FR" sz="1400" b="1" i="0" u="none" strike="noStrike" cap="none" normalizeH="0" baseline="0" dirty="0" err="1" smtClean="0">
                  <a:ln>
                    <a:noFill/>
                  </a:ln>
                  <a:solidFill>
                    <a:srgbClr val="663300"/>
                  </a:solidFill>
                  <a:effectLst/>
                  <a:latin typeface="Times New Roman" pitchFamily="18" charset="0"/>
                  <a:cs typeface="Arial" pitchFamily="34" charset="0"/>
                </a:rPr>
                <a:t>leaf</a:t>
              </a:r>
              <a:r>
                <a:rPr kumimoji="0" lang="fr-FR" sz="1400" b="1" i="0" u="none" strike="noStrike" cap="none" normalizeH="0" baseline="0" dirty="0" smtClean="0">
                  <a:ln>
                    <a:noFill/>
                  </a:ln>
                  <a:solidFill>
                    <a:srgbClr val="663300"/>
                  </a:solidFill>
                  <a:effectLst/>
                  <a:latin typeface="Times New Roman" pitchFamily="18" charset="0"/>
                  <a:cs typeface="Arial" pitchFamily="34" charset="0"/>
                </a:rPr>
                <a:t>)</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e 1143"/>
          <p:cNvGrpSpPr/>
          <p:nvPr/>
        </p:nvGrpSpPr>
        <p:grpSpPr>
          <a:xfrm>
            <a:off x="142844" y="3686199"/>
            <a:ext cx="4695825" cy="3171825"/>
            <a:chOff x="4763" y="1147747"/>
            <a:chExt cx="4695825" cy="3171825"/>
          </a:xfrm>
        </p:grpSpPr>
        <p:sp>
          <p:nvSpPr>
            <p:cNvPr id="1145" name="Rectangle 106"/>
            <p:cNvSpPr>
              <a:spLocks noChangeArrowheads="1"/>
            </p:cNvSpPr>
            <p:nvPr/>
          </p:nvSpPr>
          <p:spPr bwMode="auto">
            <a:xfrm>
              <a:off x="4763" y="1147747"/>
              <a:ext cx="4695825" cy="317182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146" name="Rectangle 107"/>
            <p:cNvSpPr>
              <a:spLocks noChangeArrowheads="1"/>
            </p:cNvSpPr>
            <p:nvPr/>
          </p:nvSpPr>
          <p:spPr bwMode="auto">
            <a:xfrm>
              <a:off x="633413" y="1309672"/>
              <a:ext cx="3448050" cy="24669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147" name="Freeform 108"/>
            <p:cNvSpPr>
              <a:spLocks noEditPoints="1"/>
            </p:cNvSpPr>
            <p:nvPr/>
          </p:nvSpPr>
          <p:spPr bwMode="auto">
            <a:xfrm>
              <a:off x="633413" y="1309672"/>
              <a:ext cx="3457575" cy="2476500"/>
            </a:xfrm>
            <a:custGeom>
              <a:avLst/>
              <a:gdLst/>
              <a:ahLst/>
              <a:cxnLst>
                <a:cxn ang="0">
                  <a:pos x="0" y="8"/>
                </a:cxn>
                <a:cxn ang="0">
                  <a:pos x="8" y="0"/>
                </a:cxn>
                <a:cxn ang="0">
                  <a:pos x="5800" y="0"/>
                </a:cxn>
                <a:cxn ang="0">
                  <a:pos x="5808" y="8"/>
                </a:cxn>
                <a:cxn ang="0">
                  <a:pos x="5808" y="4152"/>
                </a:cxn>
                <a:cxn ang="0">
                  <a:pos x="5800" y="4160"/>
                </a:cxn>
                <a:cxn ang="0">
                  <a:pos x="8" y="4160"/>
                </a:cxn>
                <a:cxn ang="0">
                  <a:pos x="0" y="4152"/>
                </a:cxn>
                <a:cxn ang="0">
                  <a:pos x="0" y="8"/>
                </a:cxn>
                <a:cxn ang="0">
                  <a:pos x="16" y="4152"/>
                </a:cxn>
                <a:cxn ang="0">
                  <a:pos x="8" y="4144"/>
                </a:cxn>
                <a:cxn ang="0">
                  <a:pos x="5800" y="4144"/>
                </a:cxn>
                <a:cxn ang="0">
                  <a:pos x="5792" y="4152"/>
                </a:cxn>
                <a:cxn ang="0">
                  <a:pos x="5792" y="8"/>
                </a:cxn>
                <a:cxn ang="0">
                  <a:pos x="5800" y="16"/>
                </a:cxn>
                <a:cxn ang="0">
                  <a:pos x="8" y="16"/>
                </a:cxn>
                <a:cxn ang="0">
                  <a:pos x="16" y="8"/>
                </a:cxn>
                <a:cxn ang="0">
                  <a:pos x="16" y="4152"/>
                </a:cxn>
              </a:cxnLst>
              <a:rect l="0" t="0" r="r" b="b"/>
              <a:pathLst>
                <a:path w="5808" h="4160">
                  <a:moveTo>
                    <a:pt x="0" y="8"/>
                  </a:moveTo>
                  <a:cubicBezTo>
                    <a:pt x="0" y="4"/>
                    <a:pt x="4" y="0"/>
                    <a:pt x="8" y="0"/>
                  </a:cubicBezTo>
                  <a:lnTo>
                    <a:pt x="5800" y="0"/>
                  </a:lnTo>
                  <a:cubicBezTo>
                    <a:pt x="5805" y="0"/>
                    <a:pt x="5808" y="4"/>
                    <a:pt x="5808" y="8"/>
                  </a:cubicBezTo>
                  <a:lnTo>
                    <a:pt x="5808" y="4152"/>
                  </a:lnTo>
                  <a:cubicBezTo>
                    <a:pt x="5808" y="4157"/>
                    <a:pt x="5805" y="4160"/>
                    <a:pt x="5800" y="4160"/>
                  </a:cubicBezTo>
                  <a:lnTo>
                    <a:pt x="8" y="4160"/>
                  </a:lnTo>
                  <a:cubicBezTo>
                    <a:pt x="4" y="4160"/>
                    <a:pt x="0" y="4157"/>
                    <a:pt x="0" y="4152"/>
                  </a:cubicBezTo>
                  <a:lnTo>
                    <a:pt x="0" y="8"/>
                  </a:lnTo>
                  <a:close/>
                  <a:moveTo>
                    <a:pt x="16" y="4152"/>
                  </a:moveTo>
                  <a:lnTo>
                    <a:pt x="8" y="4144"/>
                  </a:lnTo>
                  <a:lnTo>
                    <a:pt x="5800" y="4144"/>
                  </a:lnTo>
                  <a:lnTo>
                    <a:pt x="5792" y="4152"/>
                  </a:lnTo>
                  <a:lnTo>
                    <a:pt x="5792" y="8"/>
                  </a:lnTo>
                  <a:lnTo>
                    <a:pt x="5800" y="16"/>
                  </a:lnTo>
                  <a:lnTo>
                    <a:pt x="8" y="16"/>
                  </a:lnTo>
                  <a:lnTo>
                    <a:pt x="16" y="8"/>
                  </a:lnTo>
                  <a:lnTo>
                    <a:pt x="16" y="4152"/>
                  </a:lnTo>
                  <a:close/>
                </a:path>
              </a:pathLst>
            </a:cu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148" name="Rectangle 111"/>
            <p:cNvSpPr>
              <a:spLocks noChangeArrowheads="1"/>
            </p:cNvSpPr>
            <p:nvPr/>
          </p:nvSpPr>
          <p:spPr bwMode="auto">
            <a:xfrm>
              <a:off x="623888" y="1309672"/>
              <a:ext cx="19050" cy="2466975"/>
            </a:xfrm>
            <a:prstGeom prst="rect">
              <a:avLst/>
            </a:prstGeom>
            <a:solidFill>
              <a:srgbClr val="FF0000"/>
            </a:solidFill>
            <a:ln w="0"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149" name="Freeform 112"/>
            <p:cNvSpPr>
              <a:spLocks noEditPoints="1"/>
            </p:cNvSpPr>
            <p:nvPr/>
          </p:nvSpPr>
          <p:spPr bwMode="auto">
            <a:xfrm>
              <a:off x="576263" y="1300147"/>
              <a:ext cx="57150" cy="2486025"/>
            </a:xfrm>
            <a:custGeom>
              <a:avLst/>
              <a:gdLst/>
              <a:ahLst/>
              <a:cxnLst>
                <a:cxn ang="0">
                  <a:pos x="0" y="1554"/>
                </a:cxn>
                <a:cxn ang="0">
                  <a:pos x="36" y="1554"/>
                </a:cxn>
                <a:cxn ang="0">
                  <a:pos x="36" y="1566"/>
                </a:cxn>
                <a:cxn ang="0">
                  <a:pos x="0" y="1566"/>
                </a:cxn>
                <a:cxn ang="0">
                  <a:pos x="0" y="1554"/>
                </a:cxn>
                <a:cxn ang="0">
                  <a:pos x="0" y="1242"/>
                </a:cxn>
                <a:cxn ang="0">
                  <a:pos x="36" y="1242"/>
                </a:cxn>
                <a:cxn ang="0">
                  <a:pos x="36" y="1254"/>
                </a:cxn>
                <a:cxn ang="0">
                  <a:pos x="0" y="1254"/>
                </a:cxn>
                <a:cxn ang="0">
                  <a:pos x="0" y="1242"/>
                </a:cxn>
                <a:cxn ang="0">
                  <a:pos x="0" y="930"/>
                </a:cxn>
                <a:cxn ang="0">
                  <a:pos x="36" y="930"/>
                </a:cxn>
                <a:cxn ang="0">
                  <a:pos x="36" y="942"/>
                </a:cxn>
                <a:cxn ang="0">
                  <a:pos x="0" y="942"/>
                </a:cxn>
                <a:cxn ang="0">
                  <a:pos x="0" y="930"/>
                </a:cxn>
                <a:cxn ang="0">
                  <a:pos x="0" y="624"/>
                </a:cxn>
                <a:cxn ang="0">
                  <a:pos x="36" y="624"/>
                </a:cxn>
                <a:cxn ang="0">
                  <a:pos x="36" y="636"/>
                </a:cxn>
                <a:cxn ang="0">
                  <a:pos x="0" y="636"/>
                </a:cxn>
                <a:cxn ang="0">
                  <a:pos x="0" y="624"/>
                </a:cxn>
                <a:cxn ang="0">
                  <a:pos x="0" y="312"/>
                </a:cxn>
                <a:cxn ang="0">
                  <a:pos x="36" y="312"/>
                </a:cxn>
                <a:cxn ang="0">
                  <a:pos x="36" y="324"/>
                </a:cxn>
                <a:cxn ang="0">
                  <a:pos x="0" y="324"/>
                </a:cxn>
                <a:cxn ang="0">
                  <a:pos x="0" y="312"/>
                </a:cxn>
                <a:cxn ang="0">
                  <a:pos x="0" y="0"/>
                </a:cxn>
                <a:cxn ang="0">
                  <a:pos x="36" y="0"/>
                </a:cxn>
                <a:cxn ang="0">
                  <a:pos x="36" y="12"/>
                </a:cxn>
                <a:cxn ang="0">
                  <a:pos x="0" y="12"/>
                </a:cxn>
                <a:cxn ang="0">
                  <a:pos x="0" y="0"/>
                </a:cxn>
              </a:cxnLst>
              <a:rect l="0" t="0" r="r" b="b"/>
              <a:pathLst>
                <a:path w="36" h="1566">
                  <a:moveTo>
                    <a:pt x="0" y="1554"/>
                  </a:moveTo>
                  <a:lnTo>
                    <a:pt x="36" y="1554"/>
                  </a:lnTo>
                  <a:lnTo>
                    <a:pt x="36" y="1566"/>
                  </a:lnTo>
                  <a:lnTo>
                    <a:pt x="0" y="1566"/>
                  </a:lnTo>
                  <a:lnTo>
                    <a:pt x="0" y="1554"/>
                  </a:lnTo>
                  <a:close/>
                  <a:moveTo>
                    <a:pt x="0" y="1242"/>
                  </a:moveTo>
                  <a:lnTo>
                    <a:pt x="36" y="1242"/>
                  </a:lnTo>
                  <a:lnTo>
                    <a:pt x="36" y="1254"/>
                  </a:lnTo>
                  <a:lnTo>
                    <a:pt x="0" y="1254"/>
                  </a:lnTo>
                  <a:lnTo>
                    <a:pt x="0" y="1242"/>
                  </a:lnTo>
                  <a:close/>
                  <a:moveTo>
                    <a:pt x="0" y="930"/>
                  </a:moveTo>
                  <a:lnTo>
                    <a:pt x="36" y="930"/>
                  </a:lnTo>
                  <a:lnTo>
                    <a:pt x="36" y="942"/>
                  </a:lnTo>
                  <a:lnTo>
                    <a:pt x="0" y="942"/>
                  </a:lnTo>
                  <a:lnTo>
                    <a:pt x="0" y="930"/>
                  </a:lnTo>
                  <a:close/>
                  <a:moveTo>
                    <a:pt x="0" y="624"/>
                  </a:moveTo>
                  <a:lnTo>
                    <a:pt x="36" y="624"/>
                  </a:lnTo>
                  <a:lnTo>
                    <a:pt x="36" y="636"/>
                  </a:lnTo>
                  <a:lnTo>
                    <a:pt x="0" y="636"/>
                  </a:lnTo>
                  <a:lnTo>
                    <a:pt x="0" y="624"/>
                  </a:lnTo>
                  <a:close/>
                  <a:moveTo>
                    <a:pt x="0" y="312"/>
                  </a:moveTo>
                  <a:lnTo>
                    <a:pt x="36" y="312"/>
                  </a:lnTo>
                  <a:lnTo>
                    <a:pt x="36" y="324"/>
                  </a:lnTo>
                  <a:lnTo>
                    <a:pt x="0" y="324"/>
                  </a:lnTo>
                  <a:lnTo>
                    <a:pt x="0" y="312"/>
                  </a:lnTo>
                  <a:close/>
                  <a:moveTo>
                    <a:pt x="0" y="0"/>
                  </a:moveTo>
                  <a:lnTo>
                    <a:pt x="36" y="0"/>
                  </a:lnTo>
                  <a:lnTo>
                    <a:pt x="36" y="12"/>
                  </a:lnTo>
                  <a:lnTo>
                    <a:pt x="0" y="12"/>
                  </a:lnTo>
                  <a:lnTo>
                    <a:pt x="0" y="0"/>
                  </a:lnTo>
                  <a:close/>
                </a:path>
              </a:pathLst>
            </a:custGeom>
            <a:solidFill>
              <a:srgbClr val="FF0000"/>
            </a:solidFill>
            <a:ln w="0"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150" name="Rectangle 113"/>
            <p:cNvSpPr>
              <a:spLocks noChangeArrowheads="1"/>
            </p:cNvSpPr>
            <p:nvPr/>
          </p:nvSpPr>
          <p:spPr bwMode="auto">
            <a:xfrm>
              <a:off x="638175" y="3776647"/>
              <a:ext cx="3448050" cy="9525"/>
            </a:xfrm>
            <a:prstGeom prst="rect">
              <a:avLst/>
            </a:pr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151" name="Freeform 114"/>
            <p:cNvSpPr>
              <a:spLocks noEditPoints="1"/>
            </p:cNvSpPr>
            <p:nvPr/>
          </p:nvSpPr>
          <p:spPr bwMode="auto">
            <a:xfrm>
              <a:off x="633413" y="3781409"/>
              <a:ext cx="3457575" cy="47625"/>
            </a:xfrm>
            <a:custGeom>
              <a:avLst/>
              <a:gdLst/>
              <a:ahLst/>
              <a:cxnLst>
                <a:cxn ang="0">
                  <a:pos x="6" y="0"/>
                </a:cxn>
                <a:cxn ang="0">
                  <a:pos x="6" y="30"/>
                </a:cxn>
                <a:cxn ang="0">
                  <a:pos x="0" y="30"/>
                </a:cxn>
                <a:cxn ang="0">
                  <a:pos x="0" y="0"/>
                </a:cxn>
                <a:cxn ang="0">
                  <a:pos x="6" y="0"/>
                </a:cxn>
                <a:cxn ang="0">
                  <a:pos x="438" y="0"/>
                </a:cxn>
                <a:cxn ang="0">
                  <a:pos x="438" y="30"/>
                </a:cxn>
                <a:cxn ang="0">
                  <a:pos x="432" y="30"/>
                </a:cxn>
                <a:cxn ang="0">
                  <a:pos x="432" y="0"/>
                </a:cxn>
                <a:cxn ang="0">
                  <a:pos x="438" y="0"/>
                </a:cxn>
                <a:cxn ang="0">
                  <a:pos x="870" y="0"/>
                </a:cxn>
                <a:cxn ang="0">
                  <a:pos x="870" y="30"/>
                </a:cxn>
                <a:cxn ang="0">
                  <a:pos x="864" y="30"/>
                </a:cxn>
                <a:cxn ang="0">
                  <a:pos x="864" y="0"/>
                </a:cxn>
                <a:cxn ang="0">
                  <a:pos x="870" y="0"/>
                </a:cxn>
                <a:cxn ang="0">
                  <a:pos x="1308" y="0"/>
                </a:cxn>
                <a:cxn ang="0">
                  <a:pos x="1308" y="30"/>
                </a:cxn>
                <a:cxn ang="0">
                  <a:pos x="1302" y="30"/>
                </a:cxn>
                <a:cxn ang="0">
                  <a:pos x="1302" y="0"/>
                </a:cxn>
                <a:cxn ang="0">
                  <a:pos x="1308" y="0"/>
                </a:cxn>
                <a:cxn ang="0">
                  <a:pos x="1740" y="0"/>
                </a:cxn>
                <a:cxn ang="0">
                  <a:pos x="1740" y="30"/>
                </a:cxn>
                <a:cxn ang="0">
                  <a:pos x="1734" y="30"/>
                </a:cxn>
                <a:cxn ang="0">
                  <a:pos x="1734" y="0"/>
                </a:cxn>
                <a:cxn ang="0">
                  <a:pos x="1740" y="0"/>
                </a:cxn>
                <a:cxn ang="0">
                  <a:pos x="2178" y="0"/>
                </a:cxn>
                <a:cxn ang="0">
                  <a:pos x="2178" y="30"/>
                </a:cxn>
                <a:cxn ang="0">
                  <a:pos x="2172" y="30"/>
                </a:cxn>
                <a:cxn ang="0">
                  <a:pos x="2172" y="0"/>
                </a:cxn>
                <a:cxn ang="0">
                  <a:pos x="2178" y="0"/>
                </a:cxn>
              </a:cxnLst>
              <a:rect l="0" t="0" r="r" b="b"/>
              <a:pathLst>
                <a:path w="2178" h="30">
                  <a:moveTo>
                    <a:pt x="6" y="0"/>
                  </a:moveTo>
                  <a:lnTo>
                    <a:pt x="6" y="30"/>
                  </a:lnTo>
                  <a:lnTo>
                    <a:pt x="0" y="30"/>
                  </a:lnTo>
                  <a:lnTo>
                    <a:pt x="0" y="0"/>
                  </a:lnTo>
                  <a:lnTo>
                    <a:pt x="6" y="0"/>
                  </a:lnTo>
                  <a:close/>
                  <a:moveTo>
                    <a:pt x="438" y="0"/>
                  </a:moveTo>
                  <a:lnTo>
                    <a:pt x="438" y="30"/>
                  </a:lnTo>
                  <a:lnTo>
                    <a:pt x="432" y="30"/>
                  </a:lnTo>
                  <a:lnTo>
                    <a:pt x="432" y="0"/>
                  </a:lnTo>
                  <a:lnTo>
                    <a:pt x="438" y="0"/>
                  </a:lnTo>
                  <a:close/>
                  <a:moveTo>
                    <a:pt x="870" y="0"/>
                  </a:moveTo>
                  <a:lnTo>
                    <a:pt x="870" y="30"/>
                  </a:lnTo>
                  <a:lnTo>
                    <a:pt x="864" y="30"/>
                  </a:lnTo>
                  <a:lnTo>
                    <a:pt x="864" y="0"/>
                  </a:lnTo>
                  <a:lnTo>
                    <a:pt x="870" y="0"/>
                  </a:lnTo>
                  <a:close/>
                  <a:moveTo>
                    <a:pt x="1308" y="0"/>
                  </a:moveTo>
                  <a:lnTo>
                    <a:pt x="1308" y="30"/>
                  </a:lnTo>
                  <a:lnTo>
                    <a:pt x="1302" y="30"/>
                  </a:lnTo>
                  <a:lnTo>
                    <a:pt x="1302" y="0"/>
                  </a:lnTo>
                  <a:lnTo>
                    <a:pt x="1308" y="0"/>
                  </a:lnTo>
                  <a:close/>
                  <a:moveTo>
                    <a:pt x="1740" y="0"/>
                  </a:moveTo>
                  <a:lnTo>
                    <a:pt x="1740" y="30"/>
                  </a:lnTo>
                  <a:lnTo>
                    <a:pt x="1734" y="30"/>
                  </a:lnTo>
                  <a:lnTo>
                    <a:pt x="1734" y="0"/>
                  </a:lnTo>
                  <a:lnTo>
                    <a:pt x="1740" y="0"/>
                  </a:lnTo>
                  <a:close/>
                  <a:moveTo>
                    <a:pt x="2178" y="0"/>
                  </a:moveTo>
                  <a:lnTo>
                    <a:pt x="2178" y="30"/>
                  </a:lnTo>
                  <a:lnTo>
                    <a:pt x="2172" y="30"/>
                  </a:lnTo>
                  <a:lnTo>
                    <a:pt x="2172" y="0"/>
                  </a:lnTo>
                  <a:lnTo>
                    <a:pt x="2178" y="0"/>
                  </a:lnTo>
                  <a:close/>
                </a:path>
              </a:pathLst>
            </a:cu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152" name="Freeform 115"/>
            <p:cNvSpPr>
              <a:spLocks noEditPoints="1"/>
            </p:cNvSpPr>
            <p:nvPr/>
          </p:nvSpPr>
          <p:spPr bwMode="auto">
            <a:xfrm>
              <a:off x="609600" y="3705209"/>
              <a:ext cx="57150" cy="19050"/>
            </a:xfrm>
            <a:custGeom>
              <a:avLst/>
              <a:gdLst/>
              <a:ahLst/>
              <a:cxnLst>
                <a:cxn ang="0">
                  <a:pos x="18" y="12"/>
                </a:cxn>
                <a:cxn ang="0">
                  <a:pos x="18" y="6"/>
                </a:cxn>
                <a:cxn ang="0">
                  <a:pos x="18" y="0"/>
                </a:cxn>
                <a:cxn ang="0">
                  <a:pos x="18" y="12"/>
                </a:cxn>
                <a:cxn ang="0">
                  <a:pos x="0" y="12"/>
                </a:cxn>
                <a:cxn ang="0">
                  <a:pos x="36" y="12"/>
                </a:cxn>
                <a:cxn ang="0">
                  <a:pos x="0" y="12"/>
                </a:cxn>
                <a:cxn ang="0">
                  <a:pos x="0" y="0"/>
                </a:cxn>
                <a:cxn ang="0">
                  <a:pos x="36" y="0"/>
                </a:cxn>
                <a:cxn ang="0">
                  <a:pos x="0" y="0"/>
                </a:cxn>
              </a:cxnLst>
              <a:rect l="0" t="0" r="r" b="b"/>
              <a:pathLst>
                <a:path w="36" h="12">
                  <a:moveTo>
                    <a:pt x="18" y="12"/>
                  </a:moveTo>
                  <a:lnTo>
                    <a:pt x="18" y="6"/>
                  </a:lnTo>
                  <a:lnTo>
                    <a:pt x="18" y="0"/>
                  </a:lnTo>
                  <a:lnTo>
                    <a:pt x="18" y="12"/>
                  </a:lnTo>
                  <a:close/>
                  <a:moveTo>
                    <a:pt x="0" y="12"/>
                  </a:moveTo>
                  <a:lnTo>
                    <a:pt x="36" y="12"/>
                  </a:lnTo>
                  <a:lnTo>
                    <a:pt x="0" y="12"/>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53" name="Freeform 116"/>
            <p:cNvSpPr>
              <a:spLocks noEditPoints="1"/>
            </p:cNvSpPr>
            <p:nvPr/>
          </p:nvSpPr>
          <p:spPr bwMode="auto">
            <a:xfrm>
              <a:off x="609600" y="3700447"/>
              <a:ext cx="57150" cy="28575"/>
            </a:xfrm>
            <a:custGeom>
              <a:avLst/>
              <a:gdLst/>
              <a:ahLst/>
              <a:cxnLst>
                <a:cxn ang="0">
                  <a:pos x="15" y="15"/>
                </a:cxn>
                <a:cxn ang="0">
                  <a:pos x="15" y="9"/>
                </a:cxn>
                <a:cxn ang="0">
                  <a:pos x="15" y="3"/>
                </a:cxn>
                <a:cxn ang="0">
                  <a:pos x="21" y="3"/>
                </a:cxn>
                <a:cxn ang="0">
                  <a:pos x="21" y="9"/>
                </a:cxn>
                <a:cxn ang="0">
                  <a:pos x="21" y="15"/>
                </a:cxn>
                <a:cxn ang="0">
                  <a:pos x="15" y="15"/>
                </a:cxn>
                <a:cxn ang="0">
                  <a:pos x="0" y="12"/>
                </a:cxn>
                <a:cxn ang="0">
                  <a:pos x="36" y="12"/>
                </a:cxn>
                <a:cxn ang="0">
                  <a:pos x="36" y="18"/>
                </a:cxn>
                <a:cxn ang="0">
                  <a:pos x="0" y="18"/>
                </a:cxn>
                <a:cxn ang="0">
                  <a:pos x="0" y="12"/>
                </a:cxn>
                <a:cxn ang="0">
                  <a:pos x="0" y="0"/>
                </a:cxn>
                <a:cxn ang="0">
                  <a:pos x="36" y="0"/>
                </a:cxn>
                <a:cxn ang="0">
                  <a:pos x="36" y="6"/>
                </a:cxn>
                <a:cxn ang="0">
                  <a:pos x="0" y="6"/>
                </a:cxn>
                <a:cxn ang="0">
                  <a:pos x="0" y="0"/>
                </a:cxn>
              </a:cxnLst>
              <a:rect l="0" t="0" r="r" b="b"/>
              <a:pathLst>
                <a:path w="36" h="18">
                  <a:moveTo>
                    <a:pt x="15" y="15"/>
                  </a:moveTo>
                  <a:lnTo>
                    <a:pt x="15" y="9"/>
                  </a:lnTo>
                  <a:lnTo>
                    <a:pt x="15" y="3"/>
                  </a:lnTo>
                  <a:lnTo>
                    <a:pt x="21" y="3"/>
                  </a:lnTo>
                  <a:lnTo>
                    <a:pt x="21" y="9"/>
                  </a:lnTo>
                  <a:lnTo>
                    <a:pt x="21" y="15"/>
                  </a:lnTo>
                  <a:lnTo>
                    <a:pt x="15" y="15"/>
                  </a:lnTo>
                  <a:close/>
                  <a:moveTo>
                    <a:pt x="0" y="12"/>
                  </a:moveTo>
                  <a:lnTo>
                    <a:pt x="36" y="12"/>
                  </a:lnTo>
                  <a:lnTo>
                    <a:pt x="36" y="18"/>
                  </a:lnTo>
                  <a:lnTo>
                    <a:pt x="0" y="18"/>
                  </a:lnTo>
                  <a:lnTo>
                    <a:pt x="0" y="12"/>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154" name="Freeform 117"/>
            <p:cNvSpPr>
              <a:spLocks noEditPoints="1"/>
            </p:cNvSpPr>
            <p:nvPr/>
          </p:nvSpPr>
          <p:spPr bwMode="auto">
            <a:xfrm>
              <a:off x="1209675" y="3276584"/>
              <a:ext cx="57150" cy="295275"/>
            </a:xfrm>
            <a:custGeom>
              <a:avLst/>
              <a:gdLst/>
              <a:ahLst/>
              <a:cxnLst>
                <a:cxn ang="0">
                  <a:pos x="18" y="186"/>
                </a:cxn>
                <a:cxn ang="0">
                  <a:pos x="18" y="93"/>
                </a:cxn>
                <a:cxn ang="0">
                  <a:pos x="18" y="0"/>
                </a:cxn>
                <a:cxn ang="0">
                  <a:pos x="18" y="186"/>
                </a:cxn>
                <a:cxn ang="0">
                  <a:pos x="0" y="186"/>
                </a:cxn>
                <a:cxn ang="0">
                  <a:pos x="36" y="186"/>
                </a:cxn>
                <a:cxn ang="0">
                  <a:pos x="0" y="186"/>
                </a:cxn>
                <a:cxn ang="0">
                  <a:pos x="0" y="0"/>
                </a:cxn>
                <a:cxn ang="0">
                  <a:pos x="36" y="0"/>
                </a:cxn>
                <a:cxn ang="0">
                  <a:pos x="0" y="0"/>
                </a:cxn>
              </a:cxnLst>
              <a:rect l="0" t="0" r="r" b="b"/>
              <a:pathLst>
                <a:path w="36" h="186">
                  <a:moveTo>
                    <a:pt x="18" y="186"/>
                  </a:moveTo>
                  <a:lnTo>
                    <a:pt x="18" y="93"/>
                  </a:lnTo>
                  <a:lnTo>
                    <a:pt x="18" y="0"/>
                  </a:lnTo>
                  <a:lnTo>
                    <a:pt x="18" y="186"/>
                  </a:lnTo>
                  <a:close/>
                  <a:moveTo>
                    <a:pt x="0" y="186"/>
                  </a:moveTo>
                  <a:lnTo>
                    <a:pt x="36" y="186"/>
                  </a:lnTo>
                  <a:lnTo>
                    <a:pt x="0" y="186"/>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55" name="Freeform 118"/>
            <p:cNvSpPr>
              <a:spLocks noEditPoints="1"/>
            </p:cNvSpPr>
            <p:nvPr/>
          </p:nvSpPr>
          <p:spPr bwMode="auto">
            <a:xfrm>
              <a:off x="1209675" y="3271822"/>
              <a:ext cx="57150" cy="304800"/>
            </a:xfrm>
            <a:custGeom>
              <a:avLst/>
              <a:gdLst/>
              <a:ahLst/>
              <a:cxnLst>
                <a:cxn ang="0">
                  <a:pos x="15" y="189"/>
                </a:cxn>
                <a:cxn ang="0">
                  <a:pos x="15" y="96"/>
                </a:cxn>
                <a:cxn ang="0">
                  <a:pos x="15" y="3"/>
                </a:cxn>
                <a:cxn ang="0">
                  <a:pos x="21" y="3"/>
                </a:cxn>
                <a:cxn ang="0">
                  <a:pos x="21" y="96"/>
                </a:cxn>
                <a:cxn ang="0">
                  <a:pos x="21" y="189"/>
                </a:cxn>
                <a:cxn ang="0">
                  <a:pos x="15" y="189"/>
                </a:cxn>
                <a:cxn ang="0">
                  <a:pos x="0" y="186"/>
                </a:cxn>
                <a:cxn ang="0">
                  <a:pos x="36" y="186"/>
                </a:cxn>
                <a:cxn ang="0">
                  <a:pos x="36" y="192"/>
                </a:cxn>
                <a:cxn ang="0">
                  <a:pos x="0" y="192"/>
                </a:cxn>
                <a:cxn ang="0">
                  <a:pos x="0" y="186"/>
                </a:cxn>
                <a:cxn ang="0">
                  <a:pos x="0" y="0"/>
                </a:cxn>
                <a:cxn ang="0">
                  <a:pos x="36" y="0"/>
                </a:cxn>
                <a:cxn ang="0">
                  <a:pos x="36" y="6"/>
                </a:cxn>
                <a:cxn ang="0">
                  <a:pos x="0" y="6"/>
                </a:cxn>
                <a:cxn ang="0">
                  <a:pos x="0" y="0"/>
                </a:cxn>
              </a:cxnLst>
              <a:rect l="0" t="0" r="r" b="b"/>
              <a:pathLst>
                <a:path w="36" h="192">
                  <a:moveTo>
                    <a:pt x="15" y="189"/>
                  </a:moveTo>
                  <a:lnTo>
                    <a:pt x="15" y="96"/>
                  </a:lnTo>
                  <a:lnTo>
                    <a:pt x="15" y="3"/>
                  </a:lnTo>
                  <a:lnTo>
                    <a:pt x="21" y="3"/>
                  </a:lnTo>
                  <a:lnTo>
                    <a:pt x="21" y="96"/>
                  </a:lnTo>
                  <a:lnTo>
                    <a:pt x="21" y="189"/>
                  </a:lnTo>
                  <a:lnTo>
                    <a:pt x="15" y="189"/>
                  </a:lnTo>
                  <a:close/>
                  <a:moveTo>
                    <a:pt x="0" y="186"/>
                  </a:moveTo>
                  <a:lnTo>
                    <a:pt x="36" y="186"/>
                  </a:lnTo>
                  <a:lnTo>
                    <a:pt x="36" y="192"/>
                  </a:lnTo>
                  <a:lnTo>
                    <a:pt x="0" y="192"/>
                  </a:lnTo>
                  <a:lnTo>
                    <a:pt x="0" y="186"/>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156" name="Freeform 119"/>
            <p:cNvSpPr>
              <a:spLocks noEditPoints="1"/>
            </p:cNvSpPr>
            <p:nvPr/>
          </p:nvSpPr>
          <p:spPr bwMode="auto">
            <a:xfrm>
              <a:off x="1562100" y="3047984"/>
              <a:ext cx="57150" cy="428625"/>
            </a:xfrm>
            <a:custGeom>
              <a:avLst/>
              <a:gdLst/>
              <a:ahLst/>
              <a:cxnLst>
                <a:cxn ang="0">
                  <a:pos x="18" y="270"/>
                </a:cxn>
                <a:cxn ang="0">
                  <a:pos x="18" y="135"/>
                </a:cxn>
                <a:cxn ang="0">
                  <a:pos x="18" y="0"/>
                </a:cxn>
                <a:cxn ang="0">
                  <a:pos x="18" y="270"/>
                </a:cxn>
                <a:cxn ang="0">
                  <a:pos x="0" y="270"/>
                </a:cxn>
                <a:cxn ang="0">
                  <a:pos x="36" y="270"/>
                </a:cxn>
                <a:cxn ang="0">
                  <a:pos x="0" y="270"/>
                </a:cxn>
                <a:cxn ang="0">
                  <a:pos x="0" y="0"/>
                </a:cxn>
                <a:cxn ang="0">
                  <a:pos x="36" y="0"/>
                </a:cxn>
                <a:cxn ang="0">
                  <a:pos x="0" y="0"/>
                </a:cxn>
              </a:cxnLst>
              <a:rect l="0" t="0" r="r" b="b"/>
              <a:pathLst>
                <a:path w="36" h="270">
                  <a:moveTo>
                    <a:pt x="18" y="270"/>
                  </a:moveTo>
                  <a:lnTo>
                    <a:pt x="18" y="135"/>
                  </a:lnTo>
                  <a:lnTo>
                    <a:pt x="18" y="0"/>
                  </a:lnTo>
                  <a:lnTo>
                    <a:pt x="18" y="270"/>
                  </a:lnTo>
                  <a:close/>
                  <a:moveTo>
                    <a:pt x="0" y="270"/>
                  </a:moveTo>
                  <a:lnTo>
                    <a:pt x="36" y="270"/>
                  </a:lnTo>
                  <a:lnTo>
                    <a:pt x="0" y="270"/>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57" name="Freeform 120"/>
            <p:cNvSpPr>
              <a:spLocks noEditPoints="1"/>
            </p:cNvSpPr>
            <p:nvPr/>
          </p:nvSpPr>
          <p:spPr bwMode="auto">
            <a:xfrm>
              <a:off x="1562100" y="3043222"/>
              <a:ext cx="57150" cy="438150"/>
            </a:xfrm>
            <a:custGeom>
              <a:avLst/>
              <a:gdLst/>
              <a:ahLst/>
              <a:cxnLst>
                <a:cxn ang="0">
                  <a:pos x="15" y="273"/>
                </a:cxn>
                <a:cxn ang="0">
                  <a:pos x="15" y="138"/>
                </a:cxn>
                <a:cxn ang="0">
                  <a:pos x="15" y="3"/>
                </a:cxn>
                <a:cxn ang="0">
                  <a:pos x="21" y="3"/>
                </a:cxn>
                <a:cxn ang="0">
                  <a:pos x="21" y="138"/>
                </a:cxn>
                <a:cxn ang="0">
                  <a:pos x="21" y="273"/>
                </a:cxn>
                <a:cxn ang="0">
                  <a:pos x="15" y="273"/>
                </a:cxn>
                <a:cxn ang="0">
                  <a:pos x="0" y="270"/>
                </a:cxn>
                <a:cxn ang="0">
                  <a:pos x="36" y="270"/>
                </a:cxn>
                <a:cxn ang="0">
                  <a:pos x="36" y="276"/>
                </a:cxn>
                <a:cxn ang="0">
                  <a:pos x="0" y="276"/>
                </a:cxn>
                <a:cxn ang="0">
                  <a:pos x="0" y="270"/>
                </a:cxn>
                <a:cxn ang="0">
                  <a:pos x="0" y="0"/>
                </a:cxn>
                <a:cxn ang="0">
                  <a:pos x="36" y="0"/>
                </a:cxn>
                <a:cxn ang="0">
                  <a:pos x="36" y="6"/>
                </a:cxn>
                <a:cxn ang="0">
                  <a:pos x="0" y="6"/>
                </a:cxn>
                <a:cxn ang="0">
                  <a:pos x="0" y="0"/>
                </a:cxn>
              </a:cxnLst>
              <a:rect l="0" t="0" r="r" b="b"/>
              <a:pathLst>
                <a:path w="36" h="276">
                  <a:moveTo>
                    <a:pt x="15" y="273"/>
                  </a:moveTo>
                  <a:lnTo>
                    <a:pt x="15" y="138"/>
                  </a:lnTo>
                  <a:lnTo>
                    <a:pt x="15" y="3"/>
                  </a:lnTo>
                  <a:lnTo>
                    <a:pt x="21" y="3"/>
                  </a:lnTo>
                  <a:lnTo>
                    <a:pt x="21" y="138"/>
                  </a:lnTo>
                  <a:lnTo>
                    <a:pt x="21" y="273"/>
                  </a:lnTo>
                  <a:lnTo>
                    <a:pt x="15" y="273"/>
                  </a:lnTo>
                  <a:close/>
                  <a:moveTo>
                    <a:pt x="0" y="270"/>
                  </a:moveTo>
                  <a:lnTo>
                    <a:pt x="36" y="270"/>
                  </a:lnTo>
                  <a:lnTo>
                    <a:pt x="36" y="276"/>
                  </a:lnTo>
                  <a:lnTo>
                    <a:pt x="0" y="276"/>
                  </a:lnTo>
                  <a:lnTo>
                    <a:pt x="0" y="270"/>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158" name="Freeform 121"/>
            <p:cNvSpPr>
              <a:spLocks noEditPoints="1"/>
            </p:cNvSpPr>
            <p:nvPr/>
          </p:nvSpPr>
          <p:spPr bwMode="auto">
            <a:xfrm>
              <a:off x="2038350" y="2619359"/>
              <a:ext cx="57150" cy="114300"/>
            </a:xfrm>
            <a:custGeom>
              <a:avLst/>
              <a:gdLst/>
              <a:ahLst/>
              <a:cxnLst>
                <a:cxn ang="0">
                  <a:pos x="18" y="72"/>
                </a:cxn>
                <a:cxn ang="0">
                  <a:pos x="18" y="36"/>
                </a:cxn>
                <a:cxn ang="0">
                  <a:pos x="18" y="0"/>
                </a:cxn>
                <a:cxn ang="0">
                  <a:pos x="18" y="72"/>
                </a:cxn>
                <a:cxn ang="0">
                  <a:pos x="0" y="72"/>
                </a:cxn>
                <a:cxn ang="0">
                  <a:pos x="36" y="72"/>
                </a:cxn>
                <a:cxn ang="0">
                  <a:pos x="0" y="72"/>
                </a:cxn>
                <a:cxn ang="0">
                  <a:pos x="0" y="0"/>
                </a:cxn>
                <a:cxn ang="0">
                  <a:pos x="36" y="0"/>
                </a:cxn>
                <a:cxn ang="0">
                  <a:pos x="0" y="0"/>
                </a:cxn>
              </a:cxnLst>
              <a:rect l="0" t="0" r="r" b="b"/>
              <a:pathLst>
                <a:path w="36" h="72">
                  <a:moveTo>
                    <a:pt x="18" y="72"/>
                  </a:moveTo>
                  <a:lnTo>
                    <a:pt x="18" y="36"/>
                  </a:lnTo>
                  <a:lnTo>
                    <a:pt x="18" y="0"/>
                  </a:lnTo>
                  <a:lnTo>
                    <a:pt x="18" y="72"/>
                  </a:lnTo>
                  <a:close/>
                  <a:moveTo>
                    <a:pt x="0" y="72"/>
                  </a:moveTo>
                  <a:lnTo>
                    <a:pt x="36" y="72"/>
                  </a:lnTo>
                  <a:lnTo>
                    <a:pt x="0" y="72"/>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59" name="Freeform 122"/>
            <p:cNvSpPr>
              <a:spLocks noEditPoints="1"/>
            </p:cNvSpPr>
            <p:nvPr/>
          </p:nvSpPr>
          <p:spPr bwMode="auto">
            <a:xfrm>
              <a:off x="2038350" y="2614597"/>
              <a:ext cx="57150" cy="123825"/>
            </a:xfrm>
            <a:custGeom>
              <a:avLst/>
              <a:gdLst/>
              <a:ahLst/>
              <a:cxnLst>
                <a:cxn ang="0">
                  <a:pos x="15" y="75"/>
                </a:cxn>
                <a:cxn ang="0">
                  <a:pos x="15" y="39"/>
                </a:cxn>
                <a:cxn ang="0">
                  <a:pos x="15" y="3"/>
                </a:cxn>
                <a:cxn ang="0">
                  <a:pos x="21" y="3"/>
                </a:cxn>
                <a:cxn ang="0">
                  <a:pos x="21" y="39"/>
                </a:cxn>
                <a:cxn ang="0">
                  <a:pos x="21" y="75"/>
                </a:cxn>
                <a:cxn ang="0">
                  <a:pos x="15" y="75"/>
                </a:cxn>
                <a:cxn ang="0">
                  <a:pos x="0" y="72"/>
                </a:cxn>
                <a:cxn ang="0">
                  <a:pos x="36" y="72"/>
                </a:cxn>
                <a:cxn ang="0">
                  <a:pos x="36" y="78"/>
                </a:cxn>
                <a:cxn ang="0">
                  <a:pos x="0" y="78"/>
                </a:cxn>
                <a:cxn ang="0">
                  <a:pos x="0" y="72"/>
                </a:cxn>
                <a:cxn ang="0">
                  <a:pos x="0" y="0"/>
                </a:cxn>
                <a:cxn ang="0">
                  <a:pos x="36" y="0"/>
                </a:cxn>
                <a:cxn ang="0">
                  <a:pos x="36" y="6"/>
                </a:cxn>
                <a:cxn ang="0">
                  <a:pos x="0" y="6"/>
                </a:cxn>
                <a:cxn ang="0">
                  <a:pos x="0" y="0"/>
                </a:cxn>
              </a:cxnLst>
              <a:rect l="0" t="0" r="r" b="b"/>
              <a:pathLst>
                <a:path w="36" h="78">
                  <a:moveTo>
                    <a:pt x="15" y="75"/>
                  </a:moveTo>
                  <a:lnTo>
                    <a:pt x="15" y="39"/>
                  </a:lnTo>
                  <a:lnTo>
                    <a:pt x="15" y="3"/>
                  </a:lnTo>
                  <a:lnTo>
                    <a:pt x="21" y="3"/>
                  </a:lnTo>
                  <a:lnTo>
                    <a:pt x="21" y="39"/>
                  </a:lnTo>
                  <a:lnTo>
                    <a:pt x="21" y="75"/>
                  </a:lnTo>
                  <a:lnTo>
                    <a:pt x="15" y="75"/>
                  </a:lnTo>
                  <a:close/>
                  <a:moveTo>
                    <a:pt x="0" y="72"/>
                  </a:moveTo>
                  <a:lnTo>
                    <a:pt x="36" y="72"/>
                  </a:lnTo>
                  <a:lnTo>
                    <a:pt x="36" y="78"/>
                  </a:lnTo>
                  <a:lnTo>
                    <a:pt x="0" y="78"/>
                  </a:lnTo>
                  <a:lnTo>
                    <a:pt x="0" y="72"/>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160" name="Freeform 123"/>
            <p:cNvSpPr>
              <a:spLocks noEditPoints="1"/>
            </p:cNvSpPr>
            <p:nvPr/>
          </p:nvSpPr>
          <p:spPr bwMode="auto">
            <a:xfrm>
              <a:off x="2381250" y="2419334"/>
              <a:ext cx="57150" cy="666750"/>
            </a:xfrm>
            <a:custGeom>
              <a:avLst/>
              <a:gdLst/>
              <a:ahLst/>
              <a:cxnLst>
                <a:cxn ang="0">
                  <a:pos x="18" y="420"/>
                </a:cxn>
                <a:cxn ang="0">
                  <a:pos x="18" y="210"/>
                </a:cxn>
                <a:cxn ang="0">
                  <a:pos x="18" y="0"/>
                </a:cxn>
                <a:cxn ang="0">
                  <a:pos x="18" y="420"/>
                </a:cxn>
                <a:cxn ang="0">
                  <a:pos x="0" y="420"/>
                </a:cxn>
                <a:cxn ang="0">
                  <a:pos x="36" y="420"/>
                </a:cxn>
                <a:cxn ang="0">
                  <a:pos x="0" y="420"/>
                </a:cxn>
                <a:cxn ang="0">
                  <a:pos x="0" y="0"/>
                </a:cxn>
                <a:cxn ang="0">
                  <a:pos x="36" y="0"/>
                </a:cxn>
                <a:cxn ang="0">
                  <a:pos x="0" y="0"/>
                </a:cxn>
              </a:cxnLst>
              <a:rect l="0" t="0" r="r" b="b"/>
              <a:pathLst>
                <a:path w="36" h="420">
                  <a:moveTo>
                    <a:pt x="18" y="420"/>
                  </a:moveTo>
                  <a:lnTo>
                    <a:pt x="18" y="210"/>
                  </a:lnTo>
                  <a:lnTo>
                    <a:pt x="18" y="0"/>
                  </a:lnTo>
                  <a:lnTo>
                    <a:pt x="18" y="420"/>
                  </a:lnTo>
                  <a:close/>
                  <a:moveTo>
                    <a:pt x="0" y="420"/>
                  </a:moveTo>
                  <a:lnTo>
                    <a:pt x="36" y="420"/>
                  </a:lnTo>
                  <a:lnTo>
                    <a:pt x="0" y="420"/>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61" name="Freeform 124"/>
            <p:cNvSpPr>
              <a:spLocks noEditPoints="1"/>
            </p:cNvSpPr>
            <p:nvPr/>
          </p:nvSpPr>
          <p:spPr bwMode="auto">
            <a:xfrm>
              <a:off x="2381250" y="2414572"/>
              <a:ext cx="57150" cy="676275"/>
            </a:xfrm>
            <a:custGeom>
              <a:avLst/>
              <a:gdLst/>
              <a:ahLst/>
              <a:cxnLst>
                <a:cxn ang="0">
                  <a:pos x="15" y="423"/>
                </a:cxn>
                <a:cxn ang="0">
                  <a:pos x="15" y="213"/>
                </a:cxn>
                <a:cxn ang="0">
                  <a:pos x="15" y="3"/>
                </a:cxn>
                <a:cxn ang="0">
                  <a:pos x="21" y="3"/>
                </a:cxn>
                <a:cxn ang="0">
                  <a:pos x="21" y="213"/>
                </a:cxn>
                <a:cxn ang="0">
                  <a:pos x="21" y="423"/>
                </a:cxn>
                <a:cxn ang="0">
                  <a:pos x="15" y="423"/>
                </a:cxn>
                <a:cxn ang="0">
                  <a:pos x="0" y="420"/>
                </a:cxn>
                <a:cxn ang="0">
                  <a:pos x="36" y="420"/>
                </a:cxn>
                <a:cxn ang="0">
                  <a:pos x="36" y="426"/>
                </a:cxn>
                <a:cxn ang="0">
                  <a:pos x="0" y="426"/>
                </a:cxn>
                <a:cxn ang="0">
                  <a:pos x="0" y="420"/>
                </a:cxn>
                <a:cxn ang="0">
                  <a:pos x="0" y="0"/>
                </a:cxn>
                <a:cxn ang="0">
                  <a:pos x="36" y="0"/>
                </a:cxn>
                <a:cxn ang="0">
                  <a:pos x="36" y="6"/>
                </a:cxn>
                <a:cxn ang="0">
                  <a:pos x="0" y="6"/>
                </a:cxn>
                <a:cxn ang="0">
                  <a:pos x="0" y="0"/>
                </a:cxn>
              </a:cxnLst>
              <a:rect l="0" t="0" r="r" b="b"/>
              <a:pathLst>
                <a:path w="36" h="426">
                  <a:moveTo>
                    <a:pt x="15" y="423"/>
                  </a:moveTo>
                  <a:lnTo>
                    <a:pt x="15" y="213"/>
                  </a:lnTo>
                  <a:lnTo>
                    <a:pt x="15" y="3"/>
                  </a:lnTo>
                  <a:lnTo>
                    <a:pt x="21" y="3"/>
                  </a:lnTo>
                  <a:lnTo>
                    <a:pt x="21" y="213"/>
                  </a:lnTo>
                  <a:lnTo>
                    <a:pt x="21" y="423"/>
                  </a:lnTo>
                  <a:lnTo>
                    <a:pt x="15" y="423"/>
                  </a:lnTo>
                  <a:close/>
                  <a:moveTo>
                    <a:pt x="0" y="420"/>
                  </a:moveTo>
                  <a:lnTo>
                    <a:pt x="36" y="420"/>
                  </a:lnTo>
                  <a:lnTo>
                    <a:pt x="36" y="426"/>
                  </a:lnTo>
                  <a:lnTo>
                    <a:pt x="0" y="426"/>
                  </a:lnTo>
                  <a:lnTo>
                    <a:pt x="0" y="420"/>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162" name="Freeform 125"/>
            <p:cNvSpPr>
              <a:spLocks noEditPoints="1"/>
            </p:cNvSpPr>
            <p:nvPr/>
          </p:nvSpPr>
          <p:spPr bwMode="auto">
            <a:xfrm>
              <a:off x="2619375" y="2476484"/>
              <a:ext cx="57150" cy="723900"/>
            </a:xfrm>
            <a:custGeom>
              <a:avLst/>
              <a:gdLst/>
              <a:ahLst/>
              <a:cxnLst>
                <a:cxn ang="0">
                  <a:pos x="18" y="456"/>
                </a:cxn>
                <a:cxn ang="0">
                  <a:pos x="18" y="228"/>
                </a:cxn>
                <a:cxn ang="0">
                  <a:pos x="18" y="0"/>
                </a:cxn>
                <a:cxn ang="0">
                  <a:pos x="18" y="456"/>
                </a:cxn>
                <a:cxn ang="0">
                  <a:pos x="0" y="456"/>
                </a:cxn>
                <a:cxn ang="0">
                  <a:pos x="36" y="456"/>
                </a:cxn>
                <a:cxn ang="0">
                  <a:pos x="0" y="456"/>
                </a:cxn>
                <a:cxn ang="0">
                  <a:pos x="0" y="0"/>
                </a:cxn>
                <a:cxn ang="0">
                  <a:pos x="36" y="0"/>
                </a:cxn>
                <a:cxn ang="0">
                  <a:pos x="0" y="0"/>
                </a:cxn>
              </a:cxnLst>
              <a:rect l="0" t="0" r="r" b="b"/>
              <a:pathLst>
                <a:path w="36" h="456">
                  <a:moveTo>
                    <a:pt x="18" y="456"/>
                  </a:moveTo>
                  <a:lnTo>
                    <a:pt x="18" y="228"/>
                  </a:lnTo>
                  <a:lnTo>
                    <a:pt x="18" y="0"/>
                  </a:lnTo>
                  <a:lnTo>
                    <a:pt x="18" y="456"/>
                  </a:lnTo>
                  <a:close/>
                  <a:moveTo>
                    <a:pt x="0" y="456"/>
                  </a:moveTo>
                  <a:lnTo>
                    <a:pt x="36" y="456"/>
                  </a:lnTo>
                  <a:lnTo>
                    <a:pt x="0" y="456"/>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63" name="Freeform 126"/>
            <p:cNvSpPr>
              <a:spLocks noEditPoints="1"/>
            </p:cNvSpPr>
            <p:nvPr/>
          </p:nvSpPr>
          <p:spPr bwMode="auto">
            <a:xfrm>
              <a:off x="2619375" y="2471722"/>
              <a:ext cx="57150" cy="733425"/>
            </a:xfrm>
            <a:custGeom>
              <a:avLst/>
              <a:gdLst/>
              <a:ahLst/>
              <a:cxnLst>
                <a:cxn ang="0">
                  <a:pos x="15" y="459"/>
                </a:cxn>
                <a:cxn ang="0">
                  <a:pos x="15" y="231"/>
                </a:cxn>
                <a:cxn ang="0">
                  <a:pos x="15" y="3"/>
                </a:cxn>
                <a:cxn ang="0">
                  <a:pos x="21" y="3"/>
                </a:cxn>
                <a:cxn ang="0">
                  <a:pos x="21" y="231"/>
                </a:cxn>
                <a:cxn ang="0">
                  <a:pos x="21" y="459"/>
                </a:cxn>
                <a:cxn ang="0">
                  <a:pos x="15" y="459"/>
                </a:cxn>
                <a:cxn ang="0">
                  <a:pos x="0" y="456"/>
                </a:cxn>
                <a:cxn ang="0">
                  <a:pos x="36" y="456"/>
                </a:cxn>
                <a:cxn ang="0">
                  <a:pos x="36" y="462"/>
                </a:cxn>
                <a:cxn ang="0">
                  <a:pos x="0" y="462"/>
                </a:cxn>
                <a:cxn ang="0">
                  <a:pos x="0" y="456"/>
                </a:cxn>
                <a:cxn ang="0">
                  <a:pos x="0" y="0"/>
                </a:cxn>
                <a:cxn ang="0">
                  <a:pos x="36" y="0"/>
                </a:cxn>
                <a:cxn ang="0">
                  <a:pos x="36" y="6"/>
                </a:cxn>
                <a:cxn ang="0">
                  <a:pos x="0" y="6"/>
                </a:cxn>
                <a:cxn ang="0">
                  <a:pos x="0" y="0"/>
                </a:cxn>
              </a:cxnLst>
              <a:rect l="0" t="0" r="r" b="b"/>
              <a:pathLst>
                <a:path w="36" h="462">
                  <a:moveTo>
                    <a:pt x="15" y="459"/>
                  </a:moveTo>
                  <a:lnTo>
                    <a:pt x="15" y="231"/>
                  </a:lnTo>
                  <a:lnTo>
                    <a:pt x="15" y="3"/>
                  </a:lnTo>
                  <a:lnTo>
                    <a:pt x="21" y="3"/>
                  </a:lnTo>
                  <a:lnTo>
                    <a:pt x="21" y="231"/>
                  </a:lnTo>
                  <a:lnTo>
                    <a:pt x="21" y="459"/>
                  </a:lnTo>
                  <a:lnTo>
                    <a:pt x="15" y="459"/>
                  </a:lnTo>
                  <a:close/>
                  <a:moveTo>
                    <a:pt x="0" y="456"/>
                  </a:moveTo>
                  <a:lnTo>
                    <a:pt x="36" y="456"/>
                  </a:lnTo>
                  <a:lnTo>
                    <a:pt x="36" y="462"/>
                  </a:lnTo>
                  <a:lnTo>
                    <a:pt x="0" y="462"/>
                  </a:lnTo>
                  <a:lnTo>
                    <a:pt x="0" y="456"/>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164" name="Freeform 127"/>
            <p:cNvSpPr>
              <a:spLocks noEditPoints="1"/>
            </p:cNvSpPr>
            <p:nvPr/>
          </p:nvSpPr>
          <p:spPr bwMode="auto">
            <a:xfrm>
              <a:off x="2819400" y="2390759"/>
              <a:ext cx="57150" cy="676275"/>
            </a:xfrm>
            <a:custGeom>
              <a:avLst/>
              <a:gdLst/>
              <a:ahLst/>
              <a:cxnLst>
                <a:cxn ang="0">
                  <a:pos x="18" y="426"/>
                </a:cxn>
                <a:cxn ang="0">
                  <a:pos x="18" y="213"/>
                </a:cxn>
                <a:cxn ang="0">
                  <a:pos x="18" y="0"/>
                </a:cxn>
                <a:cxn ang="0">
                  <a:pos x="18" y="426"/>
                </a:cxn>
                <a:cxn ang="0">
                  <a:pos x="0" y="426"/>
                </a:cxn>
                <a:cxn ang="0">
                  <a:pos x="36" y="426"/>
                </a:cxn>
                <a:cxn ang="0">
                  <a:pos x="0" y="426"/>
                </a:cxn>
                <a:cxn ang="0">
                  <a:pos x="0" y="0"/>
                </a:cxn>
                <a:cxn ang="0">
                  <a:pos x="36" y="0"/>
                </a:cxn>
                <a:cxn ang="0">
                  <a:pos x="0" y="0"/>
                </a:cxn>
              </a:cxnLst>
              <a:rect l="0" t="0" r="r" b="b"/>
              <a:pathLst>
                <a:path w="36" h="426">
                  <a:moveTo>
                    <a:pt x="18" y="426"/>
                  </a:moveTo>
                  <a:lnTo>
                    <a:pt x="18" y="213"/>
                  </a:lnTo>
                  <a:lnTo>
                    <a:pt x="18" y="0"/>
                  </a:lnTo>
                  <a:lnTo>
                    <a:pt x="18" y="426"/>
                  </a:lnTo>
                  <a:close/>
                  <a:moveTo>
                    <a:pt x="0" y="426"/>
                  </a:moveTo>
                  <a:lnTo>
                    <a:pt x="36" y="426"/>
                  </a:lnTo>
                  <a:lnTo>
                    <a:pt x="0" y="426"/>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165" name="Freeform 128"/>
            <p:cNvSpPr>
              <a:spLocks noEditPoints="1"/>
            </p:cNvSpPr>
            <p:nvPr/>
          </p:nvSpPr>
          <p:spPr bwMode="auto">
            <a:xfrm>
              <a:off x="2819400" y="2385997"/>
              <a:ext cx="57150" cy="685800"/>
            </a:xfrm>
            <a:custGeom>
              <a:avLst/>
              <a:gdLst/>
              <a:ahLst/>
              <a:cxnLst>
                <a:cxn ang="0">
                  <a:pos x="15" y="429"/>
                </a:cxn>
                <a:cxn ang="0">
                  <a:pos x="15" y="216"/>
                </a:cxn>
                <a:cxn ang="0">
                  <a:pos x="15" y="3"/>
                </a:cxn>
                <a:cxn ang="0">
                  <a:pos x="21" y="3"/>
                </a:cxn>
                <a:cxn ang="0">
                  <a:pos x="21" y="216"/>
                </a:cxn>
                <a:cxn ang="0">
                  <a:pos x="21" y="429"/>
                </a:cxn>
                <a:cxn ang="0">
                  <a:pos x="15" y="429"/>
                </a:cxn>
                <a:cxn ang="0">
                  <a:pos x="0" y="426"/>
                </a:cxn>
                <a:cxn ang="0">
                  <a:pos x="36" y="426"/>
                </a:cxn>
                <a:cxn ang="0">
                  <a:pos x="36" y="432"/>
                </a:cxn>
                <a:cxn ang="0">
                  <a:pos x="0" y="432"/>
                </a:cxn>
                <a:cxn ang="0">
                  <a:pos x="0" y="426"/>
                </a:cxn>
                <a:cxn ang="0">
                  <a:pos x="0" y="0"/>
                </a:cxn>
                <a:cxn ang="0">
                  <a:pos x="36" y="0"/>
                </a:cxn>
                <a:cxn ang="0">
                  <a:pos x="36" y="6"/>
                </a:cxn>
                <a:cxn ang="0">
                  <a:pos x="0" y="6"/>
                </a:cxn>
                <a:cxn ang="0">
                  <a:pos x="0" y="0"/>
                </a:cxn>
              </a:cxnLst>
              <a:rect l="0" t="0" r="r" b="b"/>
              <a:pathLst>
                <a:path w="36" h="432">
                  <a:moveTo>
                    <a:pt x="15" y="429"/>
                  </a:moveTo>
                  <a:lnTo>
                    <a:pt x="15" y="216"/>
                  </a:lnTo>
                  <a:lnTo>
                    <a:pt x="15" y="3"/>
                  </a:lnTo>
                  <a:lnTo>
                    <a:pt x="21" y="3"/>
                  </a:lnTo>
                  <a:lnTo>
                    <a:pt x="21" y="216"/>
                  </a:lnTo>
                  <a:lnTo>
                    <a:pt x="21" y="429"/>
                  </a:lnTo>
                  <a:lnTo>
                    <a:pt x="15" y="429"/>
                  </a:lnTo>
                  <a:close/>
                  <a:moveTo>
                    <a:pt x="0" y="426"/>
                  </a:moveTo>
                  <a:lnTo>
                    <a:pt x="36" y="426"/>
                  </a:lnTo>
                  <a:lnTo>
                    <a:pt x="36" y="432"/>
                  </a:lnTo>
                  <a:lnTo>
                    <a:pt x="0" y="432"/>
                  </a:lnTo>
                  <a:lnTo>
                    <a:pt x="0" y="426"/>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166" name="Freeform 129"/>
            <p:cNvSpPr>
              <a:spLocks/>
            </p:cNvSpPr>
            <p:nvPr/>
          </p:nvSpPr>
          <p:spPr bwMode="auto">
            <a:xfrm>
              <a:off x="633413" y="2643172"/>
              <a:ext cx="2220913" cy="1068388"/>
            </a:xfrm>
            <a:custGeom>
              <a:avLst/>
              <a:gdLst/>
              <a:ahLst/>
              <a:cxnLst>
                <a:cxn ang="0">
                  <a:pos x="136" y="1717"/>
                </a:cxn>
                <a:cxn ang="0">
                  <a:pos x="540" y="1525"/>
                </a:cxn>
                <a:cxn ang="0">
                  <a:pos x="797" y="1403"/>
                </a:cxn>
                <a:cxn ang="0">
                  <a:pos x="1020" y="1297"/>
                </a:cxn>
                <a:cxn ang="0">
                  <a:pos x="1190" y="1231"/>
                </a:cxn>
                <a:cxn ang="0">
                  <a:pos x="1322" y="1192"/>
                </a:cxn>
                <a:cxn ang="0">
                  <a:pos x="1447" y="1138"/>
                </a:cxn>
                <a:cxn ang="0">
                  <a:pos x="1554" y="1062"/>
                </a:cxn>
                <a:cxn ang="0">
                  <a:pos x="1640" y="983"/>
                </a:cxn>
                <a:cxn ang="0">
                  <a:pos x="1735" y="872"/>
                </a:cxn>
                <a:cxn ang="0">
                  <a:pos x="1892" y="665"/>
                </a:cxn>
                <a:cxn ang="0">
                  <a:pos x="2109" y="368"/>
                </a:cxn>
                <a:cxn ang="0">
                  <a:pos x="2215" y="233"/>
                </a:cxn>
                <a:cxn ang="0">
                  <a:pos x="2316" y="124"/>
                </a:cxn>
                <a:cxn ang="0">
                  <a:pos x="2409" y="49"/>
                </a:cxn>
                <a:cxn ang="0">
                  <a:pos x="2453" y="26"/>
                </a:cxn>
                <a:cxn ang="0">
                  <a:pos x="2496" y="11"/>
                </a:cxn>
                <a:cxn ang="0">
                  <a:pos x="2577" y="0"/>
                </a:cxn>
                <a:cxn ang="0">
                  <a:pos x="2655" y="14"/>
                </a:cxn>
                <a:cxn ang="0">
                  <a:pos x="2729" y="41"/>
                </a:cxn>
                <a:cxn ang="0">
                  <a:pos x="2865" y="116"/>
                </a:cxn>
                <a:cxn ang="0">
                  <a:pos x="2990" y="173"/>
                </a:cxn>
                <a:cxn ang="0">
                  <a:pos x="3205" y="265"/>
                </a:cxn>
                <a:cxn ang="0">
                  <a:pos x="3297" y="304"/>
                </a:cxn>
                <a:cxn ang="0">
                  <a:pos x="3340" y="314"/>
                </a:cxn>
                <a:cxn ang="0">
                  <a:pos x="3384" y="318"/>
                </a:cxn>
                <a:cxn ang="0">
                  <a:pos x="3428" y="311"/>
                </a:cxn>
                <a:cxn ang="0">
                  <a:pos x="3470" y="296"/>
                </a:cxn>
                <a:cxn ang="0">
                  <a:pos x="3553" y="249"/>
                </a:cxn>
                <a:cxn ang="0">
                  <a:pos x="3717" y="138"/>
                </a:cxn>
                <a:cxn ang="0">
                  <a:pos x="3726" y="151"/>
                </a:cxn>
                <a:cxn ang="0">
                  <a:pos x="3562" y="262"/>
                </a:cxn>
                <a:cxn ang="0">
                  <a:pos x="3477" y="311"/>
                </a:cxn>
                <a:cxn ang="0">
                  <a:pos x="3433" y="326"/>
                </a:cxn>
                <a:cxn ang="0">
                  <a:pos x="3387" y="333"/>
                </a:cxn>
                <a:cxn ang="0">
                  <a:pos x="3339" y="330"/>
                </a:cxn>
                <a:cxn ang="0">
                  <a:pos x="3292" y="319"/>
                </a:cxn>
                <a:cxn ang="0">
                  <a:pos x="3198" y="280"/>
                </a:cxn>
                <a:cxn ang="0">
                  <a:pos x="2985" y="188"/>
                </a:cxn>
                <a:cxn ang="0">
                  <a:pos x="2857" y="129"/>
                </a:cxn>
                <a:cxn ang="0">
                  <a:pos x="2724" y="56"/>
                </a:cxn>
                <a:cxn ang="0">
                  <a:pos x="2652" y="29"/>
                </a:cxn>
                <a:cxn ang="0">
                  <a:pos x="2578" y="16"/>
                </a:cxn>
                <a:cxn ang="0">
                  <a:pos x="2499" y="26"/>
                </a:cxn>
                <a:cxn ang="0">
                  <a:pos x="2460" y="41"/>
                </a:cxn>
                <a:cxn ang="0">
                  <a:pos x="2418" y="62"/>
                </a:cxn>
                <a:cxn ang="0">
                  <a:pos x="2327" y="135"/>
                </a:cxn>
                <a:cxn ang="0">
                  <a:pos x="2228" y="243"/>
                </a:cxn>
                <a:cxn ang="0">
                  <a:pos x="2122" y="377"/>
                </a:cxn>
                <a:cxn ang="0">
                  <a:pos x="1905" y="674"/>
                </a:cxn>
                <a:cxn ang="0">
                  <a:pos x="1748" y="883"/>
                </a:cxn>
                <a:cxn ang="0">
                  <a:pos x="1651" y="994"/>
                </a:cxn>
                <a:cxn ang="0">
                  <a:pos x="1563" y="1075"/>
                </a:cxn>
                <a:cxn ang="0">
                  <a:pos x="1454" y="1153"/>
                </a:cxn>
                <a:cxn ang="0">
                  <a:pos x="1327" y="1207"/>
                </a:cxn>
                <a:cxn ang="0">
                  <a:pos x="1195" y="1246"/>
                </a:cxn>
                <a:cxn ang="0">
                  <a:pos x="1027" y="1312"/>
                </a:cxn>
                <a:cxn ang="0">
                  <a:pos x="804" y="1418"/>
                </a:cxn>
                <a:cxn ang="0">
                  <a:pos x="547" y="1540"/>
                </a:cxn>
                <a:cxn ang="0">
                  <a:pos x="143" y="1732"/>
                </a:cxn>
                <a:cxn ang="0">
                  <a:pos x="2" y="1789"/>
                </a:cxn>
              </a:cxnLst>
              <a:rect l="0" t="0" r="r" b="b"/>
              <a:pathLst>
                <a:path w="3731" h="1795">
                  <a:moveTo>
                    <a:pt x="6" y="1778"/>
                  </a:moveTo>
                  <a:lnTo>
                    <a:pt x="136" y="1717"/>
                  </a:lnTo>
                  <a:lnTo>
                    <a:pt x="270" y="1653"/>
                  </a:lnTo>
                  <a:lnTo>
                    <a:pt x="540" y="1525"/>
                  </a:lnTo>
                  <a:lnTo>
                    <a:pt x="672" y="1462"/>
                  </a:lnTo>
                  <a:lnTo>
                    <a:pt x="797" y="1403"/>
                  </a:lnTo>
                  <a:lnTo>
                    <a:pt x="914" y="1347"/>
                  </a:lnTo>
                  <a:lnTo>
                    <a:pt x="1020" y="1297"/>
                  </a:lnTo>
                  <a:lnTo>
                    <a:pt x="1111" y="1258"/>
                  </a:lnTo>
                  <a:lnTo>
                    <a:pt x="1190" y="1231"/>
                  </a:lnTo>
                  <a:lnTo>
                    <a:pt x="1259" y="1211"/>
                  </a:lnTo>
                  <a:lnTo>
                    <a:pt x="1322" y="1192"/>
                  </a:lnTo>
                  <a:lnTo>
                    <a:pt x="1384" y="1170"/>
                  </a:lnTo>
                  <a:lnTo>
                    <a:pt x="1447" y="1138"/>
                  </a:lnTo>
                  <a:lnTo>
                    <a:pt x="1516" y="1092"/>
                  </a:lnTo>
                  <a:lnTo>
                    <a:pt x="1554" y="1062"/>
                  </a:lnTo>
                  <a:lnTo>
                    <a:pt x="1595" y="1026"/>
                  </a:lnTo>
                  <a:lnTo>
                    <a:pt x="1640" y="983"/>
                  </a:lnTo>
                  <a:lnTo>
                    <a:pt x="1687" y="931"/>
                  </a:lnTo>
                  <a:lnTo>
                    <a:pt x="1735" y="872"/>
                  </a:lnTo>
                  <a:lnTo>
                    <a:pt x="1786" y="808"/>
                  </a:lnTo>
                  <a:lnTo>
                    <a:pt x="1892" y="665"/>
                  </a:lnTo>
                  <a:lnTo>
                    <a:pt x="2001" y="515"/>
                  </a:lnTo>
                  <a:lnTo>
                    <a:pt x="2109" y="368"/>
                  </a:lnTo>
                  <a:lnTo>
                    <a:pt x="2163" y="299"/>
                  </a:lnTo>
                  <a:lnTo>
                    <a:pt x="2215" y="233"/>
                  </a:lnTo>
                  <a:lnTo>
                    <a:pt x="2266" y="175"/>
                  </a:lnTo>
                  <a:lnTo>
                    <a:pt x="2316" y="124"/>
                  </a:lnTo>
                  <a:lnTo>
                    <a:pt x="2363" y="82"/>
                  </a:lnTo>
                  <a:lnTo>
                    <a:pt x="2409" y="49"/>
                  </a:lnTo>
                  <a:cubicBezTo>
                    <a:pt x="2409" y="49"/>
                    <a:pt x="2409" y="49"/>
                    <a:pt x="2410" y="48"/>
                  </a:cubicBezTo>
                  <a:lnTo>
                    <a:pt x="2453" y="26"/>
                  </a:lnTo>
                  <a:lnTo>
                    <a:pt x="2495" y="11"/>
                  </a:lnTo>
                  <a:cubicBezTo>
                    <a:pt x="2495" y="11"/>
                    <a:pt x="2496" y="11"/>
                    <a:pt x="2496" y="11"/>
                  </a:cubicBezTo>
                  <a:lnTo>
                    <a:pt x="2537" y="3"/>
                  </a:lnTo>
                  <a:lnTo>
                    <a:pt x="2577" y="0"/>
                  </a:lnTo>
                  <a:cubicBezTo>
                    <a:pt x="2578" y="0"/>
                    <a:pt x="2578" y="0"/>
                    <a:pt x="2579" y="1"/>
                  </a:cubicBezTo>
                  <a:lnTo>
                    <a:pt x="2655" y="14"/>
                  </a:lnTo>
                  <a:cubicBezTo>
                    <a:pt x="2655" y="14"/>
                    <a:pt x="2656" y="14"/>
                    <a:pt x="2656" y="14"/>
                  </a:cubicBezTo>
                  <a:lnTo>
                    <a:pt x="2729" y="41"/>
                  </a:lnTo>
                  <a:lnTo>
                    <a:pt x="2799" y="77"/>
                  </a:lnTo>
                  <a:lnTo>
                    <a:pt x="2865" y="116"/>
                  </a:lnTo>
                  <a:lnTo>
                    <a:pt x="2929" y="149"/>
                  </a:lnTo>
                  <a:lnTo>
                    <a:pt x="2990" y="173"/>
                  </a:lnTo>
                  <a:lnTo>
                    <a:pt x="3103" y="215"/>
                  </a:lnTo>
                  <a:lnTo>
                    <a:pt x="3205" y="265"/>
                  </a:lnTo>
                  <a:lnTo>
                    <a:pt x="3252" y="287"/>
                  </a:lnTo>
                  <a:lnTo>
                    <a:pt x="3297" y="304"/>
                  </a:lnTo>
                  <a:lnTo>
                    <a:pt x="3341" y="315"/>
                  </a:lnTo>
                  <a:lnTo>
                    <a:pt x="3340" y="314"/>
                  </a:lnTo>
                  <a:lnTo>
                    <a:pt x="3386" y="317"/>
                  </a:lnTo>
                  <a:lnTo>
                    <a:pt x="3384" y="318"/>
                  </a:lnTo>
                  <a:lnTo>
                    <a:pt x="3429" y="311"/>
                  </a:lnTo>
                  <a:lnTo>
                    <a:pt x="3428" y="311"/>
                  </a:lnTo>
                  <a:lnTo>
                    <a:pt x="3471" y="296"/>
                  </a:lnTo>
                  <a:lnTo>
                    <a:pt x="3470" y="296"/>
                  </a:lnTo>
                  <a:lnTo>
                    <a:pt x="3512" y="274"/>
                  </a:lnTo>
                  <a:lnTo>
                    <a:pt x="3553" y="249"/>
                  </a:lnTo>
                  <a:lnTo>
                    <a:pt x="3634" y="191"/>
                  </a:lnTo>
                  <a:lnTo>
                    <a:pt x="3717" y="138"/>
                  </a:lnTo>
                  <a:cubicBezTo>
                    <a:pt x="3721" y="135"/>
                    <a:pt x="3726" y="136"/>
                    <a:pt x="3728" y="140"/>
                  </a:cubicBezTo>
                  <a:cubicBezTo>
                    <a:pt x="3731" y="144"/>
                    <a:pt x="3729" y="149"/>
                    <a:pt x="3726" y="151"/>
                  </a:cubicBezTo>
                  <a:lnTo>
                    <a:pt x="3643" y="204"/>
                  </a:lnTo>
                  <a:lnTo>
                    <a:pt x="3562" y="262"/>
                  </a:lnTo>
                  <a:lnTo>
                    <a:pt x="3519" y="289"/>
                  </a:lnTo>
                  <a:lnTo>
                    <a:pt x="3477" y="311"/>
                  </a:lnTo>
                  <a:cubicBezTo>
                    <a:pt x="3477" y="311"/>
                    <a:pt x="3476" y="311"/>
                    <a:pt x="3476" y="311"/>
                  </a:cubicBezTo>
                  <a:lnTo>
                    <a:pt x="3433" y="326"/>
                  </a:lnTo>
                  <a:cubicBezTo>
                    <a:pt x="3433" y="326"/>
                    <a:pt x="3432" y="326"/>
                    <a:pt x="3432" y="326"/>
                  </a:cubicBezTo>
                  <a:lnTo>
                    <a:pt x="3387" y="333"/>
                  </a:lnTo>
                  <a:cubicBezTo>
                    <a:pt x="3386" y="333"/>
                    <a:pt x="3386" y="333"/>
                    <a:pt x="3385" y="333"/>
                  </a:cubicBezTo>
                  <a:lnTo>
                    <a:pt x="3339" y="330"/>
                  </a:lnTo>
                  <a:cubicBezTo>
                    <a:pt x="3338" y="330"/>
                    <a:pt x="3338" y="330"/>
                    <a:pt x="3338" y="330"/>
                  </a:cubicBezTo>
                  <a:lnTo>
                    <a:pt x="3292" y="319"/>
                  </a:lnTo>
                  <a:lnTo>
                    <a:pt x="3245" y="302"/>
                  </a:lnTo>
                  <a:lnTo>
                    <a:pt x="3198" y="280"/>
                  </a:lnTo>
                  <a:lnTo>
                    <a:pt x="3098" y="230"/>
                  </a:lnTo>
                  <a:lnTo>
                    <a:pt x="2985" y="188"/>
                  </a:lnTo>
                  <a:lnTo>
                    <a:pt x="2922" y="164"/>
                  </a:lnTo>
                  <a:lnTo>
                    <a:pt x="2857" y="129"/>
                  </a:lnTo>
                  <a:lnTo>
                    <a:pt x="2792" y="92"/>
                  </a:lnTo>
                  <a:lnTo>
                    <a:pt x="2724" y="56"/>
                  </a:lnTo>
                  <a:lnTo>
                    <a:pt x="2651" y="29"/>
                  </a:lnTo>
                  <a:lnTo>
                    <a:pt x="2652" y="29"/>
                  </a:lnTo>
                  <a:lnTo>
                    <a:pt x="2576" y="16"/>
                  </a:lnTo>
                  <a:lnTo>
                    <a:pt x="2578" y="16"/>
                  </a:lnTo>
                  <a:lnTo>
                    <a:pt x="2540" y="18"/>
                  </a:lnTo>
                  <a:lnTo>
                    <a:pt x="2499" y="26"/>
                  </a:lnTo>
                  <a:lnTo>
                    <a:pt x="2500" y="26"/>
                  </a:lnTo>
                  <a:lnTo>
                    <a:pt x="2460" y="41"/>
                  </a:lnTo>
                  <a:lnTo>
                    <a:pt x="2417" y="63"/>
                  </a:lnTo>
                  <a:lnTo>
                    <a:pt x="2418" y="62"/>
                  </a:lnTo>
                  <a:lnTo>
                    <a:pt x="2374" y="93"/>
                  </a:lnTo>
                  <a:lnTo>
                    <a:pt x="2327" y="135"/>
                  </a:lnTo>
                  <a:lnTo>
                    <a:pt x="2278" y="186"/>
                  </a:lnTo>
                  <a:lnTo>
                    <a:pt x="2228" y="243"/>
                  </a:lnTo>
                  <a:lnTo>
                    <a:pt x="2176" y="308"/>
                  </a:lnTo>
                  <a:lnTo>
                    <a:pt x="2122" y="377"/>
                  </a:lnTo>
                  <a:lnTo>
                    <a:pt x="2014" y="524"/>
                  </a:lnTo>
                  <a:lnTo>
                    <a:pt x="1905" y="674"/>
                  </a:lnTo>
                  <a:lnTo>
                    <a:pt x="1799" y="817"/>
                  </a:lnTo>
                  <a:lnTo>
                    <a:pt x="1748" y="883"/>
                  </a:lnTo>
                  <a:lnTo>
                    <a:pt x="1698" y="942"/>
                  </a:lnTo>
                  <a:lnTo>
                    <a:pt x="1651" y="994"/>
                  </a:lnTo>
                  <a:lnTo>
                    <a:pt x="1606" y="1039"/>
                  </a:lnTo>
                  <a:lnTo>
                    <a:pt x="1563" y="1075"/>
                  </a:lnTo>
                  <a:lnTo>
                    <a:pt x="1525" y="1105"/>
                  </a:lnTo>
                  <a:lnTo>
                    <a:pt x="1454" y="1153"/>
                  </a:lnTo>
                  <a:lnTo>
                    <a:pt x="1389" y="1185"/>
                  </a:lnTo>
                  <a:lnTo>
                    <a:pt x="1327" y="1207"/>
                  </a:lnTo>
                  <a:lnTo>
                    <a:pt x="1264" y="1226"/>
                  </a:lnTo>
                  <a:lnTo>
                    <a:pt x="1195" y="1246"/>
                  </a:lnTo>
                  <a:lnTo>
                    <a:pt x="1118" y="1273"/>
                  </a:lnTo>
                  <a:lnTo>
                    <a:pt x="1027" y="1312"/>
                  </a:lnTo>
                  <a:lnTo>
                    <a:pt x="921" y="1362"/>
                  </a:lnTo>
                  <a:lnTo>
                    <a:pt x="804" y="1418"/>
                  </a:lnTo>
                  <a:lnTo>
                    <a:pt x="679" y="1477"/>
                  </a:lnTo>
                  <a:lnTo>
                    <a:pt x="547" y="1540"/>
                  </a:lnTo>
                  <a:lnTo>
                    <a:pt x="277" y="1668"/>
                  </a:lnTo>
                  <a:lnTo>
                    <a:pt x="143" y="1732"/>
                  </a:lnTo>
                  <a:lnTo>
                    <a:pt x="13" y="1793"/>
                  </a:lnTo>
                  <a:cubicBezTo>
                    <a:pt x="9" y="1795"/>
                    <a:pt x="4" y="1793"/>
                    <a:pt x="2" y="1789"/>
                  </a:cubicBezTo>
                  <a:cubicBezTo>
                    <a:pt x="0" y="1785"/>
                    <a:pt x="2" y="1780"/>
                    <a:pt x="6" y="1778"/>
                  </a:cubicBez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167" name="Oval 130"/>
            <p:cNvSpPr>
              <a:spLocks noChangeArrowheads="1"/>
            </p:cNvSpPr>
            <p:nvPr/>
          </p:nvSpPr>
          <p:spPr bwMode="auto">
            <a:xfrm>
              <a:off x="581025" y="3648059"/>
              <a:ext cx="114300" cy="11430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168" name="Freeform 131"/>
            <p:cNvSpPr>
              <a:spLocks noEditPoints="1"/>
            </p:cNvSpPr>
            <p:nvPr/>
          </p:nvSpPr>
          <p:spPr bwMode="auto">
            <a:xfrm>
              <a:off x="576263" y="3643297"/>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169" name="Oval 132"/>
            <p:cNvSpPr>
              <a:spLocks noChangeArrowheads="1"/>
            </p:cNvSpPr>
            <p:nvPr/>
          </p:nvSpPr>
          <p:spPr bwMode="auto">
            <a:xfrm>
              <a:off x="1181100" y="3362309"/>
              <a:ext cx="114300" cy="11430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170" name="Freeform 133"/>
            <p:cNvSpPr>
              <a:spLocks noEditPoints="1"/>
            </p:cNvSpPr>
            <p:nvPr/>
          </p:nvSpPr>
          <p:spPr bwMode="auto">
            <a:xfrm>
              <a:off x="1176338" y="3357547"/>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171" name="Oval 134"/>
            <p:cNvSpPr>
              <a:spLocks noChangeArrowheads="1"/>
            </p:cNvSpPr>
            <p:nvPr/>
          </p:nvSpPr>
          <p:spPr bwMode="auto">
            <a:xfrm>
              <a:off x="1524000" y="3200384"/>
              <a:ext cx="114300" cy="11430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172" name="Freeform 135"/>
            <p:cNvSpPr>
              <a:spLocks noEditPoints="1"/>
            </p:cNvSpPr>
            <p:nvPr/>
          </p:nvSpPr>
          <p:spPr bwMode="auto">
            <a:xfrm>
              <a:off x="1519238" y="3195622"/>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173" name="Oval 136"/>
            <p:cNvSpPr>
              <a:spLocks noChangeArrowheads="1"/>
            </p:cNvSpPr>
            <p:nvPr/>
          </p:nvSpPr>
          <p:spPr bwMode="auto">
            <a:xfrm>
              <a:off x="2009775" y="2609834"/>
              <a:ext cx="114300" cy="11430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174" name="Freeform 137"/>
            <p:cNvSpPr>
              <a:spLocks noEditPoints="1"/>
            </p:cNvSpPr>
            <p:nvPr/>
          </p:nvSpPr>
          <p:spPr bwMode="auto">
            <a:xfrm>
              <a:off x="2005013" y="2605072"/>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175" name="Oval 138"/>
            <p:cNvSpPr>
              <a:spLocks noChangeArrowheads="1"/>
            </p:cNvSpPr>
            <p:nvPr/>
          </p:nvSpPr>
          <p:spPr bwMode="auto">
            <a:xfrm>
              <a:off x="2352675" y="2686034"/>
              <a:ext cx="114300" cy="11430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176" name="Freeform 139"/>
            <p:cNvSpPr>
              <a:spLocks noEditPoints="1"/>
            </p:cNvSpPr>
            <p:nvPr/>
          </p:nvSpPr>
          <p:spPr bwMode="auto">
            <a:xfrm>
              <a:off x="2347913" y="2681272"/>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177" name="Oval 140"/>
            <p:cNvSpPr>
              <a:spLocks noChangeArrowheads="1"/>
            </p:cNvSpPr>
            <p:nvPr/>
          </p:nvSpPr>
          <p:spPr bwMode="auto">
            <a:xfrm>
              <a:off x="2590800" y="2771759"/>
              <a:ext cx="114300" cy="11430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178" name="Freeform 141"/>
            <p:cNvSpPr>
              <a:spLocks noEditPoints="1"/>
            </p:cNvSpPr>
            <p:nvPr/>
          </p:nvSpPr>
          <p:spPr bwMode="auto">
            <a:xfrm>
              <a:off x="2586038" y="2766997"/>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179" name="Oval 142"/>
            <p:cNvSpPr>
              <a:spLocks noChangeArrowheads="1"/>
            </p:cNvSpPr>
            <p:nvPr/>
          </p:nvSpPr>
          <p:spPr bwMode="auto">
            <a:xfrm>
              <a:off x="2790825" y="2666984"/>
              <a:ext cx="114300" cy="11430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180" name="Freeform 143"/>
            <p:cNvSpPr>
              <a:spLocks noEditPoints="1"/>
            </p:cNvSpPr>
            <p:nvPr/>
          </p:nvSpPr>
          <p:spPr bwMode="auto">
            <a:xfrm>
              <a:off x="2786063" y="2662222"/>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181" name="Rectangle 180"/>
            <p:cNvSpPr>
              <a:spLocks noChangeArrowheads="1"/>
            </p:cNvSpPr>
            <p:nvPr/>
          </p:nvSpPr>
          <p:spPr bwMode="auto">
            <a:xfrm>
              <a:off x="166688" y="3676634"/>
              <a:ext cx="419100"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FF0000"/>
                  </a:solidFill>
                  <a:effectLst/>
                  <a:latin typeface="Times New Roman" pitchFamily="18" charset="0"/>
                  <a:cs typeface="Arial" pitchFamily="34" charset="0"/>
                </a:rPr>
                <a:t>0,00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182" name="Rectangle 181"/>
            <p:cNvSpPr>
              <a:spLocks noChangeArrowheads="1"/>
            </p:cNvSpPr>
            <p:nvPr/>
          </p:nvSpPr>
          <p:spPr bwMode="auto">
            <a:xfrm>
              <a:off x="166688" y="3182922"/>
              <a:ext cx="419100"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FF0000"/>
                  </a:solidFill>
                  <a:effectLst/>
                  <a:latin typeface="Times New Roman" pitchFamily="18" charset="0"/>
                  <a:cs typeface="Arial" pitchFamily="34" charset="0"/>
                </a:rPr>
                <a:t>0,02</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183" name="Rectangle 182"/>
            <p:cNvSpPr>
              <a:spLocks noChangeArrowheads="1"/>
            </p:cNvSpPr>
            <p:nvPr/>
          </p:nvSpPr>
          <p:spPr bwMode="auto">
            <a:xfrm>
              <a:off x="166688" y="2689209"/>
              <a:ext cx="419100"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FF0000"/>
                  </a:solidFill>
                  <a:effectLst/>
                  <a:latin typeface="Times New Roman" pitchFamily="18" charset="0"/>
                  <a:cs typeface="Arial" pitchFamily="34" charset="0"/>
                </a:rPr>
                <a:t>0,04</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184" name="Rectangle 183"/>
            <p:cNvSpPr>
              <a:spLocks noChangeArrowheads="1"/>
            </p:cNvSpPr>
            <p:nvPr/>
          </p:nvSpPr>
          <p:spPr bwMode="auto">
            <a:xfrm>
              <a:off x="166688" y="2197084"/>
              <a:ext cx="419100"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FF0000"/>
                  </a:solidFill>
                  <a:effectLst/>
                  <a:latin typeface="Times New Roman" pitchFamily="18" charset="0"/>
                  <a:cs typeface="Arial" pitchFamily="34" charset="0"/>
                </a:rPr>
                <a:t>0,06</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185" name="Rectangle 184"/>
            <p:cNvSpPr>
              <a:spLocks noChangeArrowheads="1"/>
            </p:cNvSpPr>
            <p:nvPr/>
          </p:nvSpPr>
          <p:spPr bwMode="auto">
            <a:xfrm>
              <a:off x="166688" y="1703372"/>
              <a:ext cx="419100"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FF0000"/>
                  </a:solidFill>
                  <a:effectLst/>
                  <a:latin typeface="Times New Roman" pitchFamily="18" charset="0"/>
                  <a:cs typeface="Arial" pitchFamily="34" charset="0"/>
                </a:rPr>
                <a:t>0,08</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186" name="Rectangle 185"/>
            <p:cNvSpPr>
              <a:spLocks noChangeArrowheads="1"/>
            </p:cNvSpPr>
            <p:nvPr/>
          </p:nvSpPr>
          <p:spPr bwMode="auto">
            <a:xfrm>
              <a:off x="166688" y="1209659"/>
              <a:ext cx="419100"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FF0000"/>
                  </a:solidFill>
                  <a:effectLst/>
                  <a:latin typeface="Times New Roman" pitchFamily="18" charset="0"/>
                  <a:cs typeface="Arial" pitchFamily="34" charset="0"/>
                </a:rPr>
                <a:t>0,10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187" name="Rectangle 186"/>
            <p:cNvSpPr>
              <a:spLocks noChangeArrowheads="1"/>
            </p:cNvSpPr>
            <p:nvPr/>
          </p:nvSpPr>
          <p:spPr bwMode="auto">
            <a:xfrm>
              <a:off x="587375" y="3857628"/>
              <a:ext cx="18097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188" name="Rectangle 187"/>
            <p:cNvSpPr>
              <a:spLocks noChangeArrowheads="1"/>
            </p:cNvSpPr>
            <p:nvPr/>
          </p:nvSpPr>
          <p:spPr bwMode="auto">
            <a:xfrm>
              <a:off x="1230313" y="3857628"/>
              <a:ext cx="27622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10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189" name="Rectangle 188"/>
            <p:cNvSpPr>
              <a:spLocks noChangeArrowheads="1"/>
            </p:cNvSpPr>
            <p:nvPr/>
          </p:nvSpPr>
          <p:spPr bwMode="auto">
            <a:xfrm>
              <a:off x="1920875" y="3857628"/>
              <a:ext cx="27622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20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190" name="Rectangle 189"/>
            <p:cNvSpPr>
              <a:spLocks noChangeArrowheads="1"/>
            </p:cNvSpPr>
            <p:nvPr/>
          </p:nvSpPr>
          <p:spPr bwMode="auto">
            <a:xfrm>
              <a:off x="2611438" y="3857628"/>
              <a:ext cx="27622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30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191" name="Rectangle 190"/>
            <p:cNvSpPr>
              <a:spLocks noChangeArrowheads="1"/>
            </p:cNvSpPr>
            <p:nvPr/>
          </p:nvSpPr>
          <p:spPr bwMode="auto">
            <a:xfrm>
              <a:off x="3302000" y="3857628"/>
              <a:ext cx="27622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40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192" name="Rectangle 191"/>
            <p:cNvSpPr>
              <a:spLocks noChangeArrowheads="1"/>
            </p:cNvSpPr>
            <p:nvPr/>
          </p:nvSpPr>
          <p:spPr bwMode="auto">
            <a:xfrm>
              <a:off x="3992563" y="3857628"/>
              <a:ext cx="27622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50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193" name="Rectangle 194"/>
            <p:cNvSpPr>
              <a:spLocks noChangeArrowheads="1"/>
            </p:cNvSpPr>
            <p:nvPr/>
          </p:nvSpPr>
          <p:spPr bwMode="auto">
            <a:xfrm>
              <a:off x="1428731" y="4027490"/>
              <a:ext cx="204787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err="1" smtClean="0">
                  <a:ln>
                    <a:noFill/>
                  </a:ln>
                  <a:solidFill>
                    <a:srgbClr val="000000"/>
                  </a:solidFill>
                  <a:effectLst/>
                  <a:latin typeface="Times New Roman" pitchFamily="18" charset="0"/>
                  <a:cs typeface="Arial" pitchFamily="34" charset="0"/>
                </a:rPr>
                <a:t>Mineralized</a:t>
              </a:r>
              <a:r>
                <a:rPr kumimoji="0" lang="fr-FR" sz="1400" b="1" i="0" u="none" strike="noStrike" cap="none" normalizeH="0" baseline="0" dirty="0" smtClean="0">
                  <a:ln>
                    <a:noFill/>
                  </a:ln>
                  <a:solidFill>
                    <a:srgbClr val="000000"/>
                  </a:solidFill>
                  <a:effectLst/>
                  <a:latin typeface="Times New Roman" pitchFamily="18" charset="0"/>
                  <a:cs typeface="Arial" pitchFamily="34" charset="0"/>
                </a:rPr>
                <a:t> </a:t>
              </a:r>
              <a:r>
                <a:rPr kumimoji="0" lang="fr-FR" sz="1400" b="1" i="0" u="none" strike="noStrike" cap="none" normalizeH="0" baseline="0" dirty="0" err="1" smtClean="0">
                  <a:ln>
                    <a:noFill/>
                  </a:ln>
                  <a:solidFill>
                    <a:srgbClr val="000000"/>
                  </a:solidFill>
                  <a:effectLst/>
                  <a:latin typeface="Times New Roman" pitchFamily="18" charset="0"/>
                  <a:cs typeface="Arial" pitchFamily="34" charset="0"/>
                </a:rPr>
                <a:t>carbon</a:t>
              </a:r>
              <a:r>
                <a:rPr kumimoji="0" lang="fr-FR" sz="1400" b="1" i="0" u="none" strike="noStrike" cap="none" normalizeH="0" baseline="0" dirty="0" smtClean="0">
                  <a:ln>
                    <a:noFill/>
                  </a:ln>
                  <a:solidFill>
                    <a:srgbClr val="000000"/>
                  </a:solidFill>
                  <a:effectLst/>
                  <a:latin typeface="Times New Roman" pitchFamily="18" charset="0"/>
                  <a:cs typeface="Arial" pitchFamily="34" charset="0"/>
                </a:rPr>
                <a:t> (%)</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94" name="Freeform 195"/>
            <p:cNvSpPr>
              <a:spLocks/>
            </p:cNvSpPr>
            <p:nvPr/>
          </p:nvSpPr>
          <p:spPr bwMode="auto">
            <a:xfrm>
              <a:off x="690563" y="1452547"/>
              <a:ext cx="257175" cy="9525"/>
            </a:xfrm>
            <a:custGeom>
              <a:avLst/>
              <a:gdLst/>
              <a:ahLst/>
              <a:cxnLst>
                <a:cxn ang="0">
                  <a:pos x="8" y="0"/>
                </a:cxn>
                <a:cxn ang="0">
                  <a:pos x="424" y="0"/>
                </a:cxn>
                <a:cxn ang="0">
                  <a:pos x="432" y="8"/>
                </a:cxn>
                <a:cxn ang="0">
                  <a:pos x="424" y="16"/>
                </a:cxn>
                <a:cxn ang="0">
                  <a:pos x="8" y="16"/>
                </a:cxn>
                <a:cxn ang="0">
                  <a:pos x="0" y="8"/>
                </a:cxn>
                <a:cxn ang="0">
                  <a:pos x="8" y="0"/>
                </a:cxn>
              </a:cxnLst>
              <a:rect l="0" t="0" r="r" b="b"/>
              <a:pathLst>
                <a:path w="432" h="16">
                  <a:moveTo>
                    <a:pt x="8" y="0"/>
                  </a:moveTo>
                  <a:lnTo>
                    <a:pt x="424" y="0"/>
                  </a:lnTo>
                  <a:cubicBezTo>
                    <a:pt x="429" y="0"/>
                    <a:pt x="432" y="4"/>
                    <a:pt x="432" y="8"/>
                  </a:cubicBezTo>
                  <a:cubicBezTo>
                    <a:pt x="432" y="13"/>
                    <a:pt x="429" y="16"/>
                    <a:pt x="424" y="16"/>
                  </a:cubicBezTo>
                  <a:lnTo>
                    <a:pt x="8" y="16"/>
                  </a:lnTo>
                  <a:cubicBezTo>
                    <a:pt x="4" y="16"/>
                    <a:pt x="0" y="13"/>
                    <a:pt x="0" y="8"/>
                  </a:cubicBezTo>
                  <a:cubicBezTo>
                    <a:pt x="0" y="4"/>
                    <a:pt x="4" y="0"/>
                    <a:pt x="8" y="0"/>
                  </a:cubicBez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195" name="Oval 196"/>
            <p:cNvSpPr>
              <a:spLocks noChangeArrowheads="1"/>
            </p:cNvSpPr>
            <p:nvPr/>
          </p:nvSpPr>
          <p:spPr bwMode="auto">
            <a:xfrm>
              <a:off x="771525" y="1409684"/>
              <a:ext cx="104775" cy="104775"/>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196" name="Freeform 197"/>
            <p:cNvSpPr>
              <a:spLocks noEditPoints="1"/>
            </p:cNvSpPr>
            <p:nvPr/>
          </p:nvSpPr>
          <p:spPr bwMode="auto">
            <a:xfrm>
              <a:off x="766763" y="1404922"/>
              <a:ext cx="114300" cy="114300"/>
            </a:xfrm>
            <a:custGeom>
              <a:avLst/>
              <a:gdLst/>
              <a:ahLst/>
              <a:cxnLst>
                <a:cxn ang="0">
                  <a:pos x="192" y="98"/>
                </a:cxn>
                <a:cxn ang="0">
                  <a:pos x="184" y="135"/>
                </a:cxn>
                <a:cxn ang="0">
                  <a:pos x="163" y="165"/>
                </a:cxn>
                <a:cxn ang="0">
                  <a:pos x="132" y="185"/>
                </a:cxn>
                <a:cxn ang="0">
                  <a:pos x="95" y="192"/>
                </a:cxn>
                <a:cxn ang="0">
                  <a:pos x="58" y="184"/>
                </a:cxn>
                <a:cxn ang="0">
                  <a:pos x="28" y="163"/>
                </a:cxn>
                <a:cxn ang="0">
                  <a:pos x="8" y="132"/>
                </a:cxn>
                <a:cxn ang="0">
                  <a:pos x="1" y="95"/>
                </a:cxn>
                <a:cxn ang="0">
                  <a:pos x="9" y="58"/>
                </a:cxn>
                <a:cxn ang="0">
                  <a:pos x="30" y="28"/>
                </a:cxn>
                <a:cxn ang="0">
                  <a:pos x="61" y="8"/>
                </a:cxn>
                <a:cxn ang="0">
                  <a:pos x="98" y="1"/>
                </a:cxn>
                <a:cxn ang="0">
                  <a:pos x="135" y="9"/>
                </a:cxn>
                <a:cxn ang="0">
                  <a:pos x="165" y="30"/>
                </a:cxn>
                <a:cxn ang="0">
                  <a:pos x="185" y="61"/>
                </a:cxn>
                <a:cxn ang="0">
                  <a:pos x="170" y="64"/>
                </a:cxn>
                <a:cxn ang="0">
                  <a:pos x="152" y="39"/>
                </a:cxn>
                <a:cxn ang="0">
                  <a:pos x="126" y="22"/>
                </a:cxn>
                <a:cxn ang="0">
                  <a:pos x="95" y="16"/>
                </a:cxn>
                <a:cxn ang="0">
                  <a:pos x="64" y="23"/>
                </a:cxn>
                <a:cxn ang="0">
                  <a:pos x="39" y="41"/>
                </a:cxn>
                <a:cxn ang="0">
                  <a:pos x="22" y="67"/>
                </a:cxn>
                <a:cxn ang="0">
                  <a:pos x="16" y="98"/>
                </a:cxn>
                <a:cxn ang="0">
                  <a:pos x="23" y="129"/>
                </a:cxn>
                <a:cxn ang="0">
                  <a:pos x="41" y="154"/>
                </a:cxn>
                <a:cxn ang="0">
                  <a:pos x="67" y="171"/>
                </a:cxn>
                <a:cxn ang="0">
                  <a:pos x="98" y="177"/>
                </a:cxn>
                <a:cxn ang="0">
                  <a:pos x="129" y="170"/>
                </a:cxn>
                <a:cxn ang="0">
                  <a:pos x="154" y="152"/>
                </a:cxn>
                <a:cxn ang="0">
                  <a:pos x="171" y="126"/>
                </a:cxn>
                <a:cxn ang="0">
                  <a:pos x="177" y="95"/>
                </a:cxn>
                <a:cxn ang="0">
                  <a:pos x="170" y="64"/>
                </a:cxn>
              </a:cxnLst>
              <a:rect l="0" t="0" r="r" b="b"/>
              <a:pathLst>
                <a:path w="193" h="193">
                  <a:moveTo>
                    <a:pt x="192" y="95"/>
                  </a:moveTo>
                  <a:cubicBezTo>
                    <a:pt x="193" y="96"/>
                    <a:pt x="193" y="97"/>
                    <a:pt x="192" y="98"/>
                  </a:cubicBezTo>
                  <a:lnTo>
                    <a:pt x="185" y="132"/>
                  </a:lnTo>
                  <a:cubicBezTo>
                    <a:pt x="185" y="133"/>
                    <a:pt x="185" y="134"/>
                    <a:pt x="184" y="135"/>
                  </a:cubicBezTo>
                  <a:lnTo>
                    <a:pt x="165" y="163"/>
                  </a:lnTo>
                  <a:cubicBezTo>
                    <a:pt x="165" y="164"/>
                    <a:pt x="164" y="165"/>
                    <a:pt x="163" y="165"/>
                  </a:cubicBezTo>
                  <a:lnTo>
                    <a:pt x="135" y="184"/>
                  </a:lnTo>
                  <a:cubicBezTo>
                    <a:pt x="134" y="185"/>
                    <a:pt x="133" y="185"/>
                    <a:pt x="132" y="185"/>
                  </a:cubicBezTo>
                  <a:lnTo>
                    <a:pt x="98" y="192"/>
                  </a:lnTo>
                  <a:cubicBezTo>
                    <a:pt x="97" y="193"/>
                    <a:pt x="96" y="193"/>
                    <a:pt x="95" y="192"/>
                  </a:cubicBezTo>
                  <a:lnTo>
                    <a:pt x="61" y="185"/>
                  </a:lnTo>
                  <a:cubicBezTo>
                    <a:pt x="60" y="185"/>
                    <a:pt x="59" y="185"/>
                    <a:pt x="58" y="184"/>
                  </a:cubicBezTo>
                  <a:lnTo>
                    <a:pt x="30" y="165"/>
                  </a:lnTo>
                  <a:cubicBezTo>
                    <a:pt x="29" y="165"/>
                    <a:pt x="28" y="164"/>
                    <a:pt x="28" y="163"/>
                  </a:cubicBezTo>
                  <a:lnTo>
                    <a:pt x="9" y="135"/>
                  </a:lnTo>
                  <a:cubicBezTo>
                    <a:pt x="8" y="134"/>
                    <a:pt x="8" y="133"/>
                    <a:pt x="8" y="132"/>
                  </a:cubicBezTo>
                  <a:lnTo>
                    <a:pt x="1" y="98"/>
                  </a:lnTo>
                  <a:cubicBezTo>
                    <a:pt x="0" y="97"/>
                    <a:pt x="0" y="96"/>
                    <a:pt x="1" y="95"/>
                  </a:cubicBezTo>
                  <a:lnTo>
                    <a:pt x="8" y="61"/>
                  </a:lnTo>
                  <a:cubicBezTo>
                    <a:pt x="8" y="60"/>
                    <a:pt x="8" y="59"/>
                    <a:pt x="9" y="58"/>
                  </a:cubicBezTo>
                  <a:lnTo>
                    <a:pt x="28" y="30"/>
                  </a:lnTo>
                  <a:cubicBezTo>
                    <a:pt x="28" y="29"/>
                    <a:pt x="29" y="28"/>
                    <a:pt x="30" y="28"/>
                  </a:cubicBezTo>
                  <a:lnTo>
                    <a:pt x="58" y="9"/>
                  </a:lnTo>
                  <a:cubicBezTo>
                    <a:pt x="59" y="8"/>
                    <a:pt x="60" y="8"/>
                    <a:pt x="61" y="8"/>
                  </a:cubicBezTo>
                  <a:lnTo>
                    <a:pt x="95" y="1"/>
                  </a:lnTo>
                  <a:cubicBezTo>
                    <a:pt x="96" y="0"/>
                    <a:pt x="97" y="0"/>
                    <a:pt x="98" y="1"/>
                  </a:cubicBezTo>
                  <a:lnTo>
                    <a:pt x="132" y="8"/>
                  </a:lnTo>
                  <a:cubicBezTo>
                    <a:pt x="133" y="8"/>
                    <a:pt x="134" y="8"/>
                    <a:pt x="135" y="9"/>
                  </a:cubicBezTo>
                  <a:lnTo>
                    <a:pt x="163" y="28"/>
                  </a:lnTo>
                  <a:cubicBezTo>
                    <a:pt x="164" y="28"/>
                    <a:pt x="165" y="29"/>
                    <a:pt x="165" y="30"/>
                  </a:cubicBezTo>
                  <a:lnTo>
                    <a:pt x="184" y="58"/>
                  </a:lnTo>
                  <a:cubicBezTo>
                    <a:pt x="185" y="59"/>
                    <a:pt x="185" y="60"/>
                    <a:pt x="185" y="61"/>
                  </a:cubicBezTo>
                  <a:lnTo>
                    <a:pt x="192" y="95"/>
                  </a:lnTo>
                  <a:close/>
                  <a:moveTo>
                    <a:pt x="170" y="64"/>
                  </a:moveTo>
                  <a:lnTo>
                    <a:pt x="171" y="67"/>
                  </a:lnTo>
                  <a:lnTo>
                    <a:pt x="152" y="39"/>
                  </a:lnTo>
                  <a:lnTo>
                    <a:pt x="154" y="41"/>
                  </a:lnTo>
                  <a:lnTo>
                    <a:pt x="126" y="22"/>
                  </a:lnTo>
                  <a:lnTo>
                    <a:pt x="129" y="23"/>
                  </a:lnTo>
                  <a:lnTo>
                    <a:pt x="95" y="16"/>
                  </a:lnTo>
                  <a:lnTo>
                    <a:pt x="98" y="16"/>
                  </a:lnTo>
                  <a:lnTo>
                    <a:pt x="64" y="23"/>
                  </a:lnTo>
                  <a:lnTo>
                    <a:pt x="67" y="22"/>
                  </a:lnTo>
                  <a:lnTo>
                    <a:pt x="39" y="41"/>
                  </a:lnTo>
                  <a:lnTo>
                    <a:pt x="41" y="39"/>
                  </a:lnTo>
                  <a:lnTo>
                    <a:pt x="22" y="67"/>
                  </a:lnTo>
                  <a:lnTo>
                    <a:pt x="23" y="64"/>
                  </a:lnTo>
                  <a:lnTo>
                    <a:pt x="16" y="98"/>
                  </a:lnTo>
                  <a:lnTo>
                    <a:pt x="16" y="95"/>
                  </a:lnTo>
                  <a:lnTo>
                    <a:pt x="23" y="129"/>
                  </a:lnTo>
                  <a:lnTo>
                    <a:pt x="22" y="126"/>
                  </a:lnTo>
                  <a:lnTo>
                    <a:pt x="41" y="154"/>
                  </a:lnTo>
                  <a:lnTo>
                    <a:pt x="39" y="152"/>
                  </a:lnTo>
                  <a:lnTo>
                    <a:pt x="67" y="171"/>
                  </a:lnTo>
                  <a:lnTo>
                    <a:pt x="64" y="170"/>
                  </a:lnTo>
                  <a:lnTo>
                    <a:pt x="98" y="177"/>
                  </a:lnTo>
                  <a:lnTo>
                    <a:pt x="95" y="177"/>
                  </a:lnTo>
                  <a:lnTo>
                    <a:pt x="129" y="170"/>
                  </a:lnTo>
                  <a:lnTo>
                    <a:pt x="126" y="171"/>
                  </a:lnTo>
                  <a:lnTo>
                    <a:pt x="154" y="152"/>
                  </a:lnTo>
                  <a:lnTo>
                    <a:pt x="152" y="154"/>
                  </a:lnTo>
                  <a:lnTo>
                    <a:pt x="171" y="126"/>
                  </a:lnTo>
                  <a:lnTo>
                    <a:pt x="170" y="129"/>
                  </a:lnTo>
                  <a:lnTo>
                    <a:pt x="177" y="95"/>
                  </a:lnTo>
                  <a:lnTo>
                    <a:pt x="177" y="98"/>
                  </a:lnTo>
                  <a:lnTo>
                    <a:pt x="170" y="64"/>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197" name="Rectangle 198"/>
            <p:cNvSpPr>
              <a:spLocks noChangeArrowheads="1"/>
            </p:cNvSpPr>
            <p:nvPr/>
          </p:nvSpPr>
          <p:spPr bwMode="auto">
            <a:xfrm>
              <a:off x="973138" y="1362059"/>
              <a:ext cx="1238250"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FF0000"/>
                  </a:solidFill>
                  <a:effectLst/>
                  <a:latin typeface="Times New Roman" pitchFamily="18" charset="0"/>
                  <a:cs typeface="Arial" pitchFamily="34" charset="0"/>
                </a:rPr>
                <a:t>Laccase (root)</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1446" name="ZoneTexte 1445"/>
          <p:cNvSpPr txBox="1"/>
          <p:nvPr/>
        </p:nvSpPr>
        <p:spPr>
          <a:xfrm rot="16200000">
            <a:off x="4090554" y="2031032"/>
            <a:ext cx="1226618" cy="307777"/>
          </a:xfrm>
          <a:prstGeom prst="rect">
            <a:avLst/>
          </a:prstGeom>
          <a:noFill/>
        </p:spPr>
        <p:txBody>
          <a:bodyPr wrap="none" rtlCol="0">
            <a:spAutoFit/>
          </a:bodyPr>
          <a:lstStyle/>
          <a:p>
            <a:r>
              <a:rPr lang="fr-FR" sz="1400" b="1" dirty="0" smtClean="0">
                <a:solidFill>
                  <a:srgbClr val="663300"/>
                </a:solidFill>
                <a:latin typeface="Times New Roman" pitchFamily="18" charset="0"/>
                <a:cs typeface="Times New Roman" pitchFamily="18" charset="0"/>
              </a:rPr>
              <a:t>mg/g DM-ND</a:t>
            </a:r>
            <a:endParaRPr lang="fr-FR" sz="1400" b="1" dirty="0">
              <a:solidFill>
                <a:srgbClr val="663300"/>
              </a:solidFill>
              <a:latin typeface="Times New Roman" pitchFamily="18" charset="0"/>
              <a:cs typeface="Times New Roman" pitchFamily="18" charset="0"/>
            </a:endParaRPr>
          </a:p>
        </p:txBody>
      </p:sp>
      <p:sp>
        <p:nvSpPr>
          <p:cNvPr id="1447" name="ZoneTexte 1446"/>
          <p:cNvSpPr txBox="1"/>
          <p:nvPr/>
        </p:nvSpPr>
        <p:spPr>
          <a:xfrm rot="16200000">
            <a:off x="-453489" y="1854744"/>
            <a:ext cx="1188146" cy="307777"/>
          </a:xfrm>
          <a:prstGeom prst="rect">
            <a:avLst/>
          </a:prstGeom>
          <a:noFill/>
        </p:spPr>
        <p:txBody>
          <a:bodyPr wrap="none" rtlCol="0">
            <a:spAutoFit/>
          </a:bodyPr>
          <a:lstStyle/>
          <a:p>
            <a:r>
              <a:rPr lang="fr-FR" sz="1400" b="1" dirty="0" smtClean="0">
                <a:solidFill>
                  <a:srgbClr val="339933"/>
                </a:solidFill>
                <a:latin typeface="Times New Roman" pitchFamily="18" charset="0"/>
                <a:cs typeface="Times New Roman" pitchFamily="18" charset="0"/>
              </a:rPr>
              <a:t>UI/g DM-ND</a:t>
            </a:r>
            <a:endParaRPr lang="fr-FR" sz="1400" b="1" dirty="0">
              <a:solidFill>
                <a:srgbClr val="339933"/>
              </a:solidFill>
              <a:latin typeface="Times New Roman" pitchFamily="18" charset="0"/>
              <a:cs typeface="Times New Roman" pitchFamily="18" charset="0"/>
            </a:endParaRPr>
          </a:p>
        </p:txBody>
      </p:sp>
      <p:grpSp>
        <p:nvGrpSpPr>
          <p:cNvPr id="7" name="Groupe 1197"/>
          <p:cNvGrpSpPr/>
          <p:nvPr/>
        </p:nvGrpSpPr>
        <p:grpSpPr>
          <a:xfrm>
            <a:off x="142844" y="3676650"/>
            <a:ext cx="4705350" cy="3181350"/>
            <a:chOff x="5143504" y="2143116"/>
            <a:chExt cx="4705350" cy="3181350"/>
          </a:xfrm>
        </p:grpSpPr>
        <p:sp>
          <p:nvSpPr>
            <p:cNvPr id="1199" name="AutoShape 4"/>
            <p:cNvSpPr>
              <a:spLocks noChangeAspect="1" noChangeArrowheads="1" noTextEdit="1"/>
            </p:cNvSpPr>
            <p:nvPr/>
          </p:nvSpPr>
          <p:spPr bwMode="auto">
            <a:xfrm>
              <a:off x="5143504" y="2143116"/>
              <a:ext cx="4705350" cy="3181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200" name="Rectangle 6"/>
            <p:cNvSpPr>
              <a:spLocks noChangeArrowheads="1"/>
            </p:cNvSpPr>
            <p:nvPr/>
          </p:nvSpPr>
          <p:spPr bwMode="auto">
            <a:xfrm>
              <a:off x="5148267" y="2147879"/>
              <a:ext cx="4695825" cy="317182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201" name="Rectangle 7"/>
            <p:cNvSpPr>
              <a:spLocks noChangeArrowheads="1"/>
            </p:cNvSpPr>
            <p:nvPr/>
          </p:nvSpPr>
          <p:spPr bwMode="auto">
            <a:xfrm>
              <a:off x="5776917" y="2309804"/>
              <a:ext cx="3448050" cy="24669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fr-FR"/>
            </a:p>
          </p:txBody>
        </p:sp>
        <p:sp>
          <p:nvSpPr>
            <p:cNvPr id="1202" name="Freeform 8"/>
            <p:cNvSpPr>
              <a:spLocks noEditPoints="1"/>
            </p:cNvSpPr>
            <p:nvPr/>
          </p:nvSpPr>
          <p:spPr bwMode="auto">
            <a:xfrm>
              <a:off x="5776917" y="2309804"/>
              <a:ext cx="3457575" cy="2476500"/>
            </a:xfrm>
            <a:custGeom>
              <a:avLst/>
              <a:gdLst/>
              <a:ahLst/>
              <a:cxnLst>
                <a:cxn ang="0">
                  <a:pos x="0" y="8"/>
                </a:cxn>
                <a:cxn ang="0">
                  <a:pos x="8" y="0"/>
                </a:cxn>
                <a:cxn ang="0">
                  <a:pos x="5800" y="0"/>
                </a:cxn>
                <a:cxn ang="0">
                  <a:pos x="5808" y="8"/>
                </a:cxn>
                <a:cxn ang="0">
                  <a:pos x="5808" y="4152"/>
                </a:cxn>
                <a:cxn ang="0">
                  <a:pos x="5800" y="4160"/>
                </a:cxn>
                <a:cxn ang="0">
                  <a:pos x="8" y="4160"/>
                </a:cxn>
                <a:cxn ang="0">
                  <a:pos x="0" y="4152"/>
                </a:cxn>
                <a:cxn ang="0">
                  <a:pos x="0" y="8"/>
                </a:cxn>
                <a:cxn ang="0">
                  <a:pos x="16" y="4152"/>
                </a:cxn>
                <a:cxn ang="0">
                  <a:pos x="8" y="4144"/>
                </a:cxn>
                <a:cxn ang="0">
                  <a:pos x="5800" y="4144"/>
                </a:cxn>
                <a:cxn ang="0">
                  <a:pos x="5792" y="4152"/>
                </a:cxn>
                <a:cxn ang="0">
                  <a:pos x="5792" y="8"/>
                </a:cxn>
                <a:cxn ang="0">
                  <a:pos x="5800" y="16"/>
                </a:cxn>
                <a:cxn ang="0">
                  <a:pos x="8" y="16"/>
                </a:cxn>
                <a:cxn ang="0">
                  <a:pos x="16" y="8"/>
                </a:cxn>
                <a:cxn ang="0">
                  <a:pos x="16" y="4152"/>
                </a:cxn>
              </a:cxnLst>
              <a:rect l="0" t="0" r="r" b="b"/>
              <a:pathLst>
                <a:path w="5808" h="4160">
                  <a:moveTo>
                    <a:pt x="0" y="8"/>
                  </a:moveTo>
                  <a:cubicBezTo>
                    <a:pt x="0" y="4"/>
                    <a:pt x="4" y="0"/>
                    <a:pt x="8" y="0"/>
                  </a:cubicBezTo>
                  <a:lnTo>
                    <a:pt x="5800" y="0"/>
                  </a:lnTo>
                  <a:cubicBezTo>
                    <a:pt x="5805" y="0"/>
                    <a:pt x="5808" y="4"/>
                    <a:pt x="5808" y="8"/>
                  </a:cubicBezTo>
                  <a:lnTo>
                    <a:pt x="5808" y="4152"/>
                  </a:lnTo>
                  <a:cubicBezTo>
                    <a:pt x="5808" y="4157"/>
                    <a:pt x="5805" y="4160"/>
                    <a:pt x="5800" y="4160"/>
                  </a:cubicBezTo>
                  <a:lnTo>
                    <a:pt x="8" y="4160"/>
                  </a:lnTo>
                  <a:cubicBezTo>
                    <a:pt x="4" y="4160"/>
                    <a:pt x="0" y="4157"/>
                    <a:pt x="0" y="4152"/>
                  </a:cubicBezTo>
                  <a:lnTo>
                    <a:pt x="0" y="8"/>
                  </a:lnTo>
                  <a:close/>
                  <a:moveTo>
                    <a:pt x="16" y="4152"/>
                  </a:moveTo>
                  <a:lnTo>
                    <a:pt x="8" y="4144"/>
                  </a:lnTo>
                  <a:lnTo>
                    <a:pt x="5800" y="4144"/>
                  </a:lnTo>
                  <a:lnTo>
                    <a:pt x="5792" y="4152"/>
                  </a:lnTo>
                  <a:lnTo>
                    <a:pt x="5792" y="8"/>
                  </a:lnTo>
                  <a:lnTo>
                    <a:pt x="5800" y="16"/>
                  </a:lnTo>
                  <a:lnTo>
                    <a:pt x="8" y="16"/>
                  </a:lnTo>
                  <a:lnTo>
                    <a:pt x="16" y="8"/>
                  </a:lnTo>
                  <a:lnTo>
                    <a:pt x="16" y="4152"/>
                  </a:lnTo>
                  <a:close/>
                </a:path>
              </a:pathLst>
            </a:cu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203" name="Rectangle 9"/>
            <p:cNvSpPr>
              <a:spLocks noChangeArrowheads="1"/>
            </p:cNvSpPr>
            <p:nvPr/>
          </p:nvSpPr>
          <p:spPr bwMode="auto">
            <a:xfrm>
              <a:off x="9215442" y="2309804"/>
              <a:ext cx="19050" cy="2466975"/>
            </a:xfrm>
            <a:prstGeom prst="rect">
              <a:avLst/>
            </a:pr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204" name="Freeform 10"/>
            <p:cNvSpPr>
              <a:spLocks noEditPoints="1"/>
            </p:cNvSpPr>
            <p:nvPr/>
          </p:nvSpPr>
          <p:spPr bwMode="auto">
            <a:xfrm>
              <a:off x="9224967" y="2300279"/>
              <a:ext cx="57150" cy="2486025"/>
            </a:xfrm>
            <a:custGeom>
              <a:avLst/>
              <a:gdLst/>
              <a:ahLst/>
              <a:cxnLst>
                <a:cxn ang="0">
                  <a:pos x="0" y="1554"/>
                </a:cxn>
                <a:cxn ang="0">
                  <a:pos x="36" y="1554"/>
                </a:cxn>
                <a:cxn ang="0">
                  <a:pos x="36" y="1566"/>
                </a:cxn>
                <a:cxn ang="0">
                  <a:pos x="0" y="1566"/>
                </a:cxn>
                <a:cxn ang="0">
                  <a:pos x="0" y="1554"/>
                </a:cxn>
                <a:cxn ang="0">
                  <a:pos x="0" y="1296"/>
                </a:cxn>
                <a:cxn ang="0">
                  <a:pos x="36" y="1296"/>
                </a:cxn>
                <a:cxn ang="0">
                  <a:pos x="36" y="1308"/>
                </a:cxn>
                <a:cxn ang="0">
                  <a:pos x="0" y="1308"/>
                </a:cxn>
                <a:cxn ang="0">
                  <a:pos x="0" y="1296"/>
                </a:cxn>
                <a:cxn ang="0">
                  <a:pos x="0" y="1038"/>
                </a:cxn>
                <a:cxn ang="0">
                  <a:pos x="36" y="1038"/>
                </a:cxn>
                <a:cxn ang="0">
                  <a:pos x="36" y="1050"/>
                </a:cxn>
                <a:cxn ang="0">
                  <a:pos x="0" y="1050"/>
                </a:cxn>
                <a:cxn ang="0">
                  <a:pos x="0" y="1038"/>
                </a:cxn>
                <a:cxn ang="0">
                  <a:pos x="0" y="780"/>
                </a:cxn>
                <a:cxn ang="0">
                  <a:pos x="36" y="780"/>
                </a:cxn>
                <a:cxn ang="0">
                  <a:pos x="36" y="792"/>
                </a:cxn>
                <a:cxn ang="0">
                  <a:pos x="0" y="792"/>
                </a:cxn>
                <a:cxn ang="0">
                  <a:pos x="0" y="780"/>
                </a:cxn>
                <a:cxn ang="0">
                  <a:pos x="0" y="522"/>
                </a:cxn>
                <a:cxn ang="0">
                  <a:pos x="36" y="522"/>
                </a:cxn>
                <a:cxn ang="0">
                  <a:pos x="36" y="534"/>
                </a:cxn>
                <a:cxn ang="0">
                  <a:pos x="0" y="534"/>
                </a:cxn>
                <a:cxn ang="0">
                  <a:pos x="0" y="522"/>
                </a:cxn>
                <a:cxn ang="0">
                  <a:pos x="0" y="258"/>
                </a:cxn>
                <a:cxn ang="0">
                  <a:pos x="36" y="258"/>
                </a:cxn>
                <a:cxn ang="0">
                  <a:pos x="36" y="270"/>
                </a:cxn>
                <a:cxn ang="0">
                  <a:pos x="0" y="270"/>
                </a:cxn>
                <a:cxn ang="0">
                  <a:pos x="0" y="258"/>
                </a:cxn>
                <a:cxn ang="0">
                  <a:pos x="0" y="0"/>
                </a:cxn>
                <a:cxn ang="0">
                  <a:pos x="36" y="0"/>
                </a:cxn>
                <a:cxn ang="0">
                  <a:pos x="36" y="12"/>
                </a:cxn>
                <a:cxn ang="0">
                  <a:pos x="0" y="12"/>
                </a:cxn>
                <a:cxn ang="0">
                  <a:pos x="0" y="0"/>
                </a:cxn>
              </a:cxnLst>
              <a:rect l="0" t="0" r="r" b="b"/>
              <a:pathLst>
                <a:path w="36" h="1566">
                  <a:moveTo>
                    <a:pt x="0" y="1554"/>
                  </a:moveTo>
                  <a:lnTo>
                    <a:pt x="36" y="1554"/>
                  </a:lnTo>
                  <a:lnTo>
                    <a:pt x="36" y="1566"/>
                  </a:lnTo>
                  <a:lnTo>
                    <a:pt x="0" y="1566"/>
                  </a:lnTo>
                  <a:lnTo>
                    <a:pt x="0" y="1554"/>
                  </a:lnTo>
                  <a:close/>
                  <a:moveTo>
                    <a:pt x="0" y="1296"/>
                  </a:moveTo>
                  <a:lnTo>
                    <a:pt x="36" y="1296"/>
                  </a:lnTo>
                  <a:lnTo>
                    <a:pt x="36" y="1308"/>
                  </a:lnTo>
                  <a:lnTo>
                    <a:pt x="0" y="1308"/>
                  </a:lnTo>
                  <a:lnTo>
                    <a:pt x="0" y="1296"/>
                  </a:lnTo>
                  <a:close/>
                  <a:moveTo>
                    <a:pt x="0" y="1038"/>
                  </a:moveTo>
                  <a:lnTo>
                    <a:pt x="36" y="1038"/>
                  </a:lnTo>
                  <a:lnTo>
                    <a:pt x="36" y="1050"/>
                  </a:lnTo>
                  <a:lnTo>
                    <a:pt x="0" y="1050"/>
                  </a:lnTo>
                  <a:lnTo>
                    <a:pt x="0" y="1038"/>
                  </a:lnTo>
                  <a:close/>
                  <a:moveTo>
                    <a:pt x="0" y="780"/>
                  </a:moveTo>
                  <a:lnTo>
                    <a:pt x="36" y="780"/>
                  </a:lnTo>
                  <a:lnTo>
                    <a:pt x="36" y="792"/>
                  </a:lnTo>
                  <a:lnTo>
                    <a:pt x="0" y="792"/>
                  </a:lnTo>
                  <a:lnTo>
                    <a:pt x="0" y="780"/>
                  </a:lnTo>
                  <a:close/>
                  <a:moveTo>
                    <a:pt x="0" y="522"/>
                  </a:moveTo>
                  <a:lnTo>
                    <a:pt x="36" y="522"/>
                  </a:lnTo>
                  <a:lnTo>
                    <a:pt x="36" y="534"/>
                  </a:lnTo>
                  <a:lnTo>
                    <a:pt x="0" y="534"/>
                  </a:lnTo>
                  <a:lnTo>
                    <a:pt x="0" y="522"/>
                  </a:lnTo>
                  <a:close/>
                  <a:moveTo>
                    <a:pt x="0" y="258"/>
                  </a:moveTo>
                  <a:lnTo>
                    <a:pt x="36" y="258"/>
                  </a:lnTo>
                  <a:lnTo>
                    <a:pt x="36" y="270"/>
                  </a:lnTo>
                  <a:lnTo>
                    <a:pt x="0" y="270"/>
                  </a:lnTo>
                  <a:lnTo>
                    <a:pt x="0" y="258"/>
                  </a:lnTo>
                  <a:close/>
                  <a:moveTo>
                    <a:pt x="0" y="0"/>
                  </a:moveTo>
                  <a:lnTo>
                    <a:pt x="36" y="0"/>
                  </a:lnTo>
                  <a:lnTo>
                    <a:pt x="36" y="12"/>
                  </a:lnTo>
                  <a:lnTo>
                    <a:pt x="0" y="12"/>
                  </a:lnTo>
                  <a:lnTo>
                    <a:pt x="0" y="0"/>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205" name="Rectangle 11"/>
            <p:cNvSpPr>
              <a:spLocks noChangeArrowheads="1"/>
            </p:cNvSpPr>
            <p:nvPr/>
          </p:nvSpPr>
          <p:spPr bwMode="auto">
            <a:xfrm>
              <a:off x="5767392" y="2309804"/>
              <a:ext cx="19050" cy="2466975"/>
            </a:xfrm>
            <a:prstGeom prst="rect">
              <a:avLst/>
            </a:prstGeom>
            <a:solidFill>
              <a:srgbClr val="FF0000"/>
            </a:solidFill>
            <a:ln w="0"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206" name="Freeform 12"/>
            <p:cNvSpPr>
              <a:spLocks noEditPoints="1"/>
            </p:cNvSpPr>
            <p:nvPr/>
          </p:nvSpPr>
          <p:spPr bwMode="auto">
            <a:xfrm>
              <a:off x="5719767" y="2300279"/>
              <a:ext cx="57150" cy="2486025"/>
            </a:xfrm>
            <a:custGeom>
              <a:avLst/>
              <a:gdLst/>
              <a:ahLst/>
              <a:cxnLst>
                <a:cxn ang="0">
                  <a:pos x="0" y="1554"/>
                </a:cxn>
                <a:cxn ang="0">
                  <a:pos x="36" y="1554"/>
                </a:cxn>
                <a:cxn ang="0">
                  <a:pos x="36" y="1566"/>
                </a:cxn>
                <a:cxn ang="0">
                  <a:pos x="0" y="1566"/>
                </a:cxn>
                <a:cxn ang="0">
                  <a:pos x="0" y="1554"/>
                </a:cxn>
                <a:cxn ang="0">
                  <a:pos x="0" y="1242"/>
                </a:cxn>
                <a:cxn ang="0">
                  <a:pos x="36" y="1242"/>
                </a:cxn>
                <a:cxn ang="0">
                  <a:pos x="36" y="1254"/>
                </a:cxn>
                <a:cxn ang="0">
                  <a:pos x="0" y="1254"/>
                </a:cxn>
                <a:cxn ang="0">
                  <a:pos x="0" y="1242"/>
                </a:cxn>
                <a:cxn ang="0">
                  <a:pos x="0" y="930"/>
                </a:cxn>
                <a:cxn ang="0">
                  <a:pos x="36" y="930"/>
                </a:cxn>
                <a:cxn ang="0">
                  <a:pos x="36" y="942"/>
                </a:cxn>
                <a:cxn ang="0">
                  <a:pos x="0" y="942"/>
                </a:cxn>
                <a:cxn ang="0">
                  <a:pos x="0" y="930"/>
                </a:cxn>
                <a:cxn ang="0">
                  <a:pos x="0" y="624"/>
                </a:cxn>
                <a:cxn ang="0">
                  <a:pos x="36" y="624"/>
                </a:cxn>
                <a:cxn ang="0">
                  <a:pos x="36" y="636"/>
                </a:cxn>
                <a:cxn ang="0">
                  <a:pos x="0" y="636"/>
                </a:cxn>
                <a:cxn ang="0">
                  <a:pos x="0" y="624"/>
                </a:cxn>
                <a:cxn ang="0">
                  <a:pos x="0" y="312"/>
                </a:cxn>
                <a:cxn ang="0">
                  <a:pos x="36" y="312"/>
                </a:cxn>
                <a:cxn ang="0">
                  <a:pos x="36" y="324"/>
                </a:cxn>
                <a:cxn ang="0">
                  <a:pos x="0" y="324"/>
                </a:cxn>
                <a:cxn ang="0">
                  <a:pos x="0" y="312"/>
                </a:cxn>
                <a:cxn ang="0">
                  <a:pos x="0" y="0"/>
                </a:cxn>
                <a:cxn ang="0">
                  <a:pos x="36" y="0"/>
                </a:cxn>
                <a:cxn ang="0">
                  <a:pos x="36" y="12"/>
                </a:cxn>
                <a:cxn ang="0">
                  <a:pos x="0" y="12"/>
                </a:cxn>
                <a:cxn ang="0">
                  <a:pos x="0" y="0"/>
                </a:cxn>
              </a:cxnLst>
              <a:rect l="0" t="0" r="r" b="b"/>
              <a:pathLst>
                <a:path w="36" h="1566">
                  <a:moveTo>
                    <a:pt x="0" y="1554"/>
                  </a:moveTo>
                  <a:lnTo>
                    <a:pt x="36" y="1554"/>
                  </a:lnTo>
                  <a:lnTo>
                    <a:pt x="36" y="1566"/>
                  </a:lnTo>
                  <a:lnTo>
                    <a:pt x="0" y="1566"/>
                  </a:lnTo>
                  <a:lnTo>
                    <a:pt x="0" y="1554"/>
                  </a:lnTo>
                  <a:close/>
                  <a:moveTo>
                    <a:pt x="0" y="1242"/>
                  </a:moveTo>
                  <a:lnTo>
                    <a:pt x="36" y="1242"/>
                  </a:lnTo>
                  <a:lnTo>
                    <a:pt x="36" y="1254"/>
                  </a:lnTo>
                  <a:lnTo>
                    <a:pt x="0" y="1254"/>
                  </a:lnTo>
                  <a:lnTo>
                    <a:pt x="0" y="1242"/>
                  </a:lnTo>
                  <a:close/>
                  <a:moveTo>
                    <a:pt x="0" y="930"/>
                  </a:moveTo>
                  <a:lnTo>
                    <a:pt x="36" y="930"/>
                  </a:lnTo>
                  <a:lnTo>
                    <a:pt x="36" y="942"/>
                  </a:lnTo>
                  <a:lnTo>
                    <a:pt x="0" y="942"/>
                  </a:lnTo>
                  <a:lnTo>
                    <a:pt x="0" y="930"/>
                  </a:lnTo>
                  <a:close/>
                  <a:moveTo>
                    <a:pt x="0" y="624"/>
                  </a:moveTo>
                  <a:lnTo>
                    <a:pt x="36" y="624"/>
                  </a:lnTo>
                  <a:lnTo>
                    <a:pt x="36" y="636"/>
                  </a:lnTo>
                  <a:lnTo>
                    <a:pt x="0" y="636"/>
                  </a:lnTo>
                  <a:lnTo>
                    <a:pt x="0" y="624"/>
                  </a:lnTo>
                  <a:close/>
                  <a:moveTo>
                    <a:pt x="0" y="312"/>
                  </a:moveTo>
                  <a:lnTo>
                    <a:pt x="36" y="312"/>
                  </a:lnTo>
                  <a:lnTo>
                    <a:pt x="36" y="324"/>
                  </a:lnTo>
                  <a:lnTo>
                    <a:pt x="0" y="324"/>
                  </a:lnTo>
                  <a:lnTo>
                    <a:pt x="0" y="312"/>
                  </a:lnTo>
                  <a:close/>
                  <a:moveTo>
                    <a:pt x="0" y="0"/>
                  </a:moveTo>
                  <a:lnTo>
                    <a:pt x="36" y="0"/>
                  </a:lnTo>
                  <a:lnTo>
                    <a:pt x="36" y="12"/>
                  </a:lnTo>
                  <a:lnTo>
                    <a:pt x="0" y="12"/>
                  </a:lnTo>
                  <a:lnTo>
                    <a:pt x="0" y="0"/>
                  </a:lnTo>
                  <a:close/>
                </a:path>
              </a:pathLst>
            </a:custGeom>
            <a:solidFill>
              <a:srgbClr val="FF0000"/>
            </a:solidFill>
            <a:ln w="0" cap="flat">
              <a:solidFill>
                <a:srgbClr val="FF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207" name="Rectangle 13"/>
            <p:cNvSpPr>
              <a:spLocks noChangeArrowheads="1"/>
            </p:cNvSpPr>
            <p:nvPr/>
          </p:nvSpPr>
          <p:spPr bwMode="auto">
            <a:xfrm>
              <a:off x="5781679" y="4776779"/>
              <a:ext cx="3448050" cy="9525"/>
            </a:xfrm>
            <a:prstGeom prst="rect">
              <a:avLst/>
            </a:pr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208" name="Freeform 14"/>
            <p:cNvSpPr>
              <a:spLocks noEditPoints="1"/>
            </p:cNvSpPr>
            <p:nvPr/>
          </p:nvSpPr>
          <p:spPr bwMode="auto">
            <a:xfrm>
              <a:off x="5776917" y="4781541"/>
              <a:ext cx="3457575" cy="47625"/>
            </a:xfrm>
            <a:custGeom>
              <a:avLst/>
              <a:gdLst/>
              <a:ahLst/>
              <a:cxnLst>
                <a:cxn ang="0">
                  <a:pos x="6" y="0"/>
                </a:cxn>
                <a:cxn ang="0">
                  <a:pos x="6" y="30"/>
                </a:cxn>
                <a:cxn ang="0">
                  <a:pos x="0" y="30"/>
                </a:cxn>
                <a:cxn ang="0">
                  <a:pos x="0" y="0"/>
                </a:cxn>
                <a:cxn ang="0">
                  <a:pos x="6" y="0"/>
                </a:cxn>
                <a:cxn ang="0">
                  <a:pos x="438" y="0"/>
                </a:cxn>
                <a:cxn ang="0">
                  <a:pos x="438" y="30"/>
                </a:cxn>
                <a:cxn ang="0">
                  <a:pos x="432" y="30"/>
                </a:cxn>
                <a:cxn ang="0">
                  <a:pos x="432" y="0"/>
                </a:cxn>
                <a:cxn ang="0">
                  <a:pos x="438" y="0"/>
                </a:cxn>
                <a:cxn ang="0">
                  <a:pos x="870" y="0"/>
                </a:cxn>
                <a:cxn ang="0">
                  <a:pos x="870" y="30"/>
                </a:cxn>
                <a:cxn ang="0">
                  <a:pos x="864" y="30"/>
                </a:cxn>
                <a:cxn ang="0">
                  <a:pos x="864" y="0"/>
                </a:cxn>
                <a:cxn ang="0">
                  <a:pos x="870" y="0"/>
                </a:cxn>
                <a:cxn ang="0">
                  <a:pos x="1308" y="0"/>
                </a:cxn>
                <a:cxn ang="0">
                  <a:pos x="1308" y="30"/>
                </a:cxn>
                <a:cxn ang="0">
                  <a:pos x="1302" y="30"/>
                </a:cxn>
                <a:cxn ang="0">
                  <a:pos x="1302" y="0"/>
                </a:cxn>
                <a:cxn ang="0">
                  <a:pos x="1308" y="0"/>
                </a:cxn>
                <a:cxn ang="0">
                  <a:pos x="1740" y="0"/>
                </a:cxn>
                <a:cxn ang="0">
                  <a:pos x="1740" y="30"/>
                </a:cxn>
                <a:cxn ang="0">
                  <a:pos x="1734" y="30"/>
                </a:cxn>
                <a:cxn ang="0">
                  <a:pos x="1734" y="0"/>
                </a:cxn>
                <a:cxn ang="0">
                  <a:pos x="1740" y="0"/>
                </a:cxn>
                <a:cxn ang="0">
                  <a:pos x="2178" y="0"/>
                </a:cxn>
                <a:cxn ang="0">
                  <a:pos x="2178" y="30"/>
                </a:cxn>
                <a:cxn ang="0">
                  <a:pos x="2172" y="30"/>
                </a:cxn>
                <a:cxn ang="0">
                  <a:pos x="2172" y="0"/>
                </a:cxn>
                <a:cxn ang="0">
                  <a:pos x="2178" y="0"/>
                </a:cxn>
              </a:cxnLst>
              <a:rect l="0" t="0" r="r" b="b"/>
              <a:pathLst>
                <a:path w="2178" h="30">
                  <a:moveTo>
                    <a:pt x="6" y="0"/>
                  </a:moveTo>
                  <a:lnTo>
                    <a:pt x="6" y="30"/>
                  </a:lnTo>
                  <a:lnTo>
                    <a:pt x="0" y="30"/>
                  </a:lnTo>
                  <a:lnTo>
                    <a:pt x="0" y="0"/>
                  </a:lnTo>
                  <a:lnTo>
                    <a:pt x="6" y="0"/>
                  </a:lnTo>
                  <a:close/>
                  <a:moveTo>
                    <a:pt x="438" y="0"/>
                  </a:moveTo>
                  <a:lnTo>
                    <a:pt x="438" y="30"/>
                  </a:lnTo>
                  <a:lnTo>
                    <a:pt x="432" y="30"/>
                  </a:lnTo>
                  <a:lnTo>
                    <a:pt x="432" y="0"/>
                  </a:lnTo>
                  <a:lnTo>
                    <a:pt x="438" y="0"/>
                  </a:lnTo>
                  <a:close/>
                  <a:moveTo>
                    <a:pt x="870" y="0"/>
                  </a:moveTo>
                  <a:lnTo>
                    <a:pt x="870" y="30"/>
                  </a:lnTo>
                  <a:lnTo>
                    <a:pt x="864" y="30"/>
                  </a:lnTo>
                  <a:lnTo>
                    <a:pt x="864" y="0"/>
                  </a:lnTo>
                  <a:lnTo>
                    <a:pt x="870" y="0"/>
                  </a:lnTo>
                  <a:close/>
                  <a:moveTo>
                    <a:pt x="1308" y="0"/>
                  </a:moveTo>
                  <a:lnTo>
                    <a:pt x="1308" y="30"/>
                  </a:lnTo>
                  <a:lnTo>
                    <a:pt x="1302" y="30"/>
                  </a:lnTo>
                  <a:lnTo>
                    <a:pt x="1302" y="0"/>
                  </a:lnTo>
                  <a:lnTo>
                    <a:pt x="1308" y="0"/>
                  </a:lnTo>
                  <a:close/>
                  <a:moveTo>
                    <a:pt x="1740" y="0"/>
                  </a:moveTo>
                  <a:lnTo>
                    <a:pt x="1740" y="30"/>
                  </a:lnTo>
                  <a:lnTo>
                    <a:pt x="1734" y="30"/>
                  </a:lnTo>
                  <a:lnTo>
                    <a:pt x="1734" y="0"/>
                  </a:lnTo>
                  <a:lnTo>
                    <a:pt x="1740" y="0"/>
                  </a:lnTo>
                  <a:close/>
                  <a:moveTo>
                    <a:pt x="2178" y="0"/>
                  </a:moveTo>
                  <a:lnTo>
                    <a:pt x="2178" y="30"/>
                  </a:lnTo>
                  <a:lnTo>
                    <a:pt x="2172" y="30"/>
                  </a:lnTo>
                  <a:lnTo>
                    <a:pt x="2172" y="0"/>
                  </a:lnTo>
                  <a:lnTo>
                    <a:pt x="2178" y="0"/>
                  </a:lnTo>
                  <a:close/>
                </a:path>
              </a:pathLst>
            </a:custGeom>
            <a:solidFill>
              <a:srgbClr val="000000"/>
            </a:solidFill>
            <a:ln w="6" cap="flat">
              <a:solidFill>
                <a:srgbClr val="00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209" name="Freeform 15"/>
            <p:cNvSpPr>
              <a:spLocks noEditPoints="1"/>
            </p:cNvSpPr>
            <p:nvPr/>
          </p:nvSpPr>
          <p:spPr bwMode="auto">
            <a:xfrm>
              <a:off x="5753104" y="4705341"/>
              <a:ext cx="57150" cy="19050"/>
            </a:xfrm>
            <a:custGeom>
              <a:avLst/>
              <a:gdLst/>
              <a:ahLst/>
              <a:cxnLst>
                <a:cxn ang="0">
                  <a:pos x="18" y="12"/>
                </a:cxn>
                <a:cxn ang="0">
                  <a:pos x="18" y="6"/>
                </a:cxn>
                <a:cxn ang="0">
                  <a:pos x="18" y="0"/>
                </a:cxn>
                <a:cxn ang="0">
                  <a:pos x="18" y="12"/>
                </a:cxn>
                <a:cxn ang="0">
                  <a:pos x="0" y="12"/>
                </a:cxn>
                <a:cxn ang="0">
                  <a:pos x="36" y="12"/>
                </a:cxn>
                <a:cxn ang="0">
                  <a:pos x="0" y="12"/>
                </a:cxn>
                <a:cxn ang="0">
                  <a:pos x="0" y="0"/>
                </a:cxn>
                <a:cxn ang="0">
                  <a:pos x="36" y="0"/>
                </a:cxn>
                <a:cxn ang="0">
                  <a:pos x="0" y="0"/>
                </a:cxn>
              </a:cxnLst>
              <a:rect l="0" t="0" r="r" b="b"/>
              <a:pathLst>
                <a:path w="36" h="12">
                  <a:moveTo>
                    <a:pt x="18" y="12"/>
                  </a:moveTo>
                  <a:lnTo>
                    <a:pt x="18" y="6"/>
                  </a:lnTo>
                  <a:lnTo>
                    <a:pt x="18" y="0"/>
                  </a:lnTo>
                  <a:lnTo>
                    <a:pt x="18" y="12"/>
                  </a:lnTo>
                  <a:close/>
                  <a:moveTo>
                    <a:pt x="0" y="12"/>
                  </a:moveTo>
                  <a:lnTo>
                    <a:pt x="36" y="12"/>
                  </a:lnTo>
                  <a:lnTo>
                    <a:pt x="0" y="12"/>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210" name="Freeform 16"/>
            <p:cNvSpPr>
              <a:spLocks noEditPoints="1"/>
            </p:cNvSpPr>
            <p:nvPr/>
          </p:nvSpPr>
          <p:spPr bwMode="auto">
            <a:xfrm>
              <a:off x="5753104" y="4700579"/>
              <a:ext cx="57150" cy="28575"/>
            </a:xfrm>
            <a:custGeom>
              <a:avLst/>
              <a:gdLst/>
              <a:ahLst/>
              <a:cxnLst>
                <a:cxn ang="0">
                  <a:pos x="15" y="15"/>
                </a:cxn>
                <a:cxn ang="0">
                  <a:pos x="15" y="9"/>
                </a:cxn>
                <a:cxn ang="0">
                  <a:pos x="15" y="3"/>
                </a:cxn>
                <a:cxn ang="0">
                  <a:pos x="21" y="3"/>
                </a:cxn>
                <a:cxn ang="0">
                  <a:pos x="21" y="9"/>
                </a:cxn>
                <a:cxn ang="0">
                  <a:pos x="21" y="15"/>
                </a:cxn>
                <a:cxn ang="0">
                  <a:pos x="15" y="15"/>
                </a:cxn>
                <a:cxn ang="0">
                  <a:pos x="0" y="12"/>
                </a:cxn>
                <a:cxn ang="0">
                  <a:pos x="36" y="12"/>
                </a:cxn>
                <a:cxn ang="0">
                  <a:pos x="36" y="18"/>
                </a:cxn>
                <a:cxn ang="0">
                  <a:pos x="0" y="18"/>
                </a:cxn>
                <a:cxn ang="0">
                  <a:pos x="0" y="12"/>
                </a:cxn>
                <a:cxn ang="0">
                  <a:pos x="0" y="0"/>
                </a:cxn>
                <a:cxn ang="0">
                  <a:pos x="36" y="0"/>
                </a:cxn>
                <a:cxn ang="0">
                  <a:pos x="36" y="6"/>
                </a:cxn>
                <a:cxn ang="0">
                  <a:pos x="0" y="6"/>
                </a:cxn>
                <a:cxn ang="0">
                  <a:pos x="0" y="0"/>
                </a:cxn>
              </a:cxnLst>
              <a:rect l="0" t="0" r="r" b="b"/>
              <a:pathLst>
                <a:path w="36" h="18">
                  <a:moveTo>
                    <a:pt x="15" y="15"/>
                  </a:moveTo>
                  <a:lnTo>
                    <a:pt x="15" y="9"/>
                  </a:lnTo>
                  <a:lnTo>
                    <a:pt x="15" y="3"/>
                  </a:lnTo>
                  <a:lnTo>
                    <a:pt x="21" y="3"/>
                  </a:lnTo>
                  <a:lnTo>
                    <a:pt x="21" y="9"/>
                  </a:lnTo>
                  <a:lnTo>
                    <a:pt x="21" y="15"/>
                  </a:lnTo>
                  <a:lnTo>
                    <a:pt x="15" y="15"/>
                  </a:lnTo>
                  <a:close/>
                  <a:moveTo>
                    <a:pt x="0" y="12"/>
                  </a:moveTo>
                  <a:lnTo>
                    <a:pt x="36" y="12"/>
                  </a:lnTo>
                  <a:lnTo>
                    <a:pt x="36" y="18"/>
                  </a:lnTo>
                  <a:lnTo>
                    <a:pt x="0" y="18"/>
                  </a:lnTo>
                  <a:lnTo>
                    <a:pt x="0" y="12"/>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211" name="Freeform 17"/>
            <p:cNvSpPr>
              <a:spLocks noEditPoints="1"/>
            </p:cNvSpPr>
            <p:nvPr/>
          </p:nvSpPr>
          <p:spPr bwMode="auto">
            <a:xfrm>
              <a:off x="6353179" y="4276716"/>
              <a:ext cx="57150" cy="295275"/>
            </a:xfrm>
            <a:custGeom>
              <a:avLst/>
              <a:gdLst/>
              <a:ahLst/>
              <a:cxnLst>
                <a:cxn ang="0">
                  <a:pos x="18" y="186"/>
                </a:cxn>
                <a:cxn ang="0">
                  <a:pos x="18" y="93"/>
                </a:cxn>
                <a:cxn ang="0">
                  <a:pos x="18" y="0"/>
                </a:cxn>
                <a:cxn ang="0">
                  <a:pos x="18" y="186"/>
                </a:cxn>
                <a:cxn ang="0">
                  <a:pos x="0" y="186"/>
                </a:cxn>
                <a:cxn ang="0">
                  <a:pos x="36" y="186"/>
                </a:cxn>
                <a:cxn ang="0">
                  <a:pos x="0" y="186"/>
                </a:cxn>
                <a:cxn ang="0">
                  <a:pos x="0" y="0"/>
                </a:cxn>
                <a:cxn ang="0">
                  <a:pos x="36" y="0"/>
                </a:cxn>
                <a:cxn ang="0">
                  <a:pos x="0" y="0"/>
                </a:cxn>
              </a:cxnLst>
              <a:rect l="0" t="0" r="r" b="b"/>
              <a:pathLst>
                <a:path w="36" h="186">
                  <a:moveTo>
                    <a:pt x="18" y="186"/>
                  </a:moveTo>
                  <a:lnTo>
                    <a:pt x="18" y="93"/>
                  </a:lnTo>
                  <a:lnTo>
                    <a:pt x="18" y="0"/>
                  </a:lnTo>
                  <a:lnTo>
                    <a:pt x="18" y="186"/>
                  </a:lnTo>
                  <a:close/>
                  <a:moveTo>
                    <a:pt x="0" y="186"/>
                  </a:moveTo>
                  <a:lnTo>
                    <a:pt x="36" y="186"/>
                  </a:lnTo>
                  <a:lnTo>
                    <a:pt x="0" y="186"/>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212" name="Freeform 18"/>
            <p:cNvSpPr>
              <a:spLocks noEditPoints="1"/>
            </p:cNvSpPr>
            <p:nvPr/>
          </p:nvSpPr>
          <p:spPr bwMode="auto">
            <a:xfrm>
              <a:off x="6353179" y="4271954"/>
              <a:ext cx="57150" cy="304800"/>
            </a:xfrm>
            <a:custGeom>
              <a:avLst/>
              <a:gdLst/>
              <a:ahLst/>
              <a:cxnLst>
                <a:cxn ang="0">
                  <a:pos x="15" y="189"/>
                </a:cxn>
                <a:cxn ang="0">
                  <a:pos x="15" y="96"/>
                </a:cxn>
                <a:cxn ang="0">
                  <a:pos x="15" y="3"/>
                </a:cxn>
                <a:cxn ang="0">
                  <a:pos x="21" y="3"/>
                </a:cxn>
                <a:cxn ang="0">
                  <a:pos x="21" y="96"/>
                </a:cxn>
                <a:cxn ang="0">
                  <a:pos x="21" y="189"/>
                </a:cxn>
                <a:cxn ang="0">
                  <a:pos x="15" y="189"/>
                </a:cxn>
                <a:cxn ang="0">
                  <a:pos x="0" y="186"/>
                </a:cxn>
                <a:cxn ang="0">
                  <a:pos x="36" y="186"/>
                </a:cxn>
                <a:cxn ang="0">
                  <a:pos x="36" y="192"/>
                </a:cxn>
                <a:cxn ang="0">
                  <a:pos x="0" y="192"/>
                </a:cxn>
                <a:cxn ang="0">
                  <a:pos x="0" y="186"/>
                </a:cxn>
                <a:cxn ang="0">
                  <a:pos x="0" y="0"/>
                </a:cxn>
                <a:cxn ang="0">
                  <a:pos x="36" y="0"/>
                </a:cxn>
                <a:cxn ang="0">
                  <a:pos x="36" y="6"/>
                </a:cxn>
                <a:cxn ang="0">
                  <a:pos x="0" y="6"/>
                </a:cxn>
                <a:cxn ang="0">
                  <a:pos x="0" y="0"/>
                </a:cxn>
              </a:cxnLst>
              <a:rect l="0" t="0" r="r" b="b"/>
              <a:pathLst>
                <a:path w="36" h="192">
                  <a:moveTo>
                    <a:pt x="15" y="189"/>
                  </a:moveTo>
                  <a:lnTo>
                    <a:pt x="15" y="96"/>
                  </a:lnTo>
                  <a:lnTo>
                    <a:pt x="15" y="3"/>
                  </a:lnTo>
                  <a:lnTo>
                    <a:pt x="21" y="3"/>
                  </a:lnTo>
                  <a:lnTo>
                    <a:pt x="21" y="96"/>
                  </a:lnTo>
                  <a:lnTo>
                    <a:pt x="21" y="189"/>
                  </a:lnTo>
                  <a:lnTo>
                    <a:pt x="15" y="189"/>
                  </a:lnTo>
                  <a:close/>
                  <a:moveTo>
                    <a:pt x="0" y="186"/>
                  </a:moveTo>
                  <a:lnTo>
                    <a:pt x="36" y="186"/>
                  </a:lnTo>
                  <a:lnTo>
                    <a:pt x="36" y="192"/>
                  </a:lnTo>
                  <a:lnTo>
                    <a:pt x="0" y="192"/>
                  </a:lnTo>
                  <a:lnTo>
                    <a:pt x="0" y="186"/>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213" name="Freeform 19"/>
            <p:cNvSpPr>
              <a:spLocks noEditPoints="1"/>
            </p:cNvSpPr>
            <p:nvPr/>
          </p:nvSpPr>
          <p:spPr bwMode="auto">
            <a:xfrm>
              <a:off x="6705604" y="4048116"/>
              <a:ext cx="57150" cy="428625"/>
            </a:xfrm>
            <a:custGeom>
              <a:avLst/>
              <a:gdLst/>
              <a:ahLst/>
              <a:cxnLst>
                <a:cxn ang="0">
                  <a:pos x="18" y="270"/>
                </a:cxn>
                <a:cxn ang="0">
                  <a:pos x="18" y="135"/>
                </a:cxn>
                <a:cxn ang="0">
                  <a:pos x="18" y="0"/>
                </a:cxn>
                <a:cxn ang="0">
                  <a:pos x="18" y="270"/>
                </a:cxn>
                <a:cxn ang="0">
                  <a:pos x="0" y="270"/>
                </a:cxn>
                <a:cxn ang="0">
                  <a:pos x="36" y="270"/>
                </a:cxn>
                <a:cxn ang="0">
                  <a:pos x="0" y="270"/>
                </a:cxn>
                <a:cxn ang="0">
                  <a:pos x="0" y="0"/>
                </a:cxn>
                <a:cxn ang="0">
                  <a:pos x="36" y="0"/>
                </a:cxn>
                <a:cxn ang="0">
                  <a:pos x="0" y="0"/>
                </a:cxn>
              </a:cxnLst>
              <a:rect l="0" t="0" r="r" b="b"/>
              <a:pathLst>
                <a:path w="36" h="270">
                  <a:moveTo>
                    <a:pt x="18" y="270"/>
                  </a:moveTo>
                  <a:lnTo>
                    <a:pt x="18" y="135"/>
                  </a:lnTo>
                  <a:lnTo>
                    <a:pt x="18" y="0"/>
                  </a:lnTo>
                  <a:lnTo>
                    <a:pt x="18" y="270"/>
                  </a:lnTo>
                  <a:close/>
                  <a:moveTo>
                    <a:pt x="0" y="270"/>
                  </a:moveTo>
                  <a:lnTo>
                    <a:pt x="36" y="270"/>
                  </a:lnTo>
                  <a:lnTo>
                    <a:pt x="0" y="270"/>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214" name="Freeform 20"/>
            <p:cNvSpPr>
              <a:spLocks noEditPoints="1"/>
            </p:cNvSpPr>
            <p:nvPr/>
          </p:nvSpPr>
          <p:spPr bwMode="auto">
            <a:xfrm>
              <a:off x="6705604" y="4043354"/>
              <a:ext cx="57150" cy="438150"/>
            </a:xfrm>
            <a:custGeom>
              <a:avLst/>
              <a:gdLst/>
              <a:ahLst/>
              <a:cxnLst>
                <a:cxn ang="0">
                  <a:pos x="15" y="273"/>
                </a:cxn>
                <a:cxn ang="0">
                  <a:pos x="15" y="138"/>
                </a:cxn>
                <a:cxn ang="0">
                  <a:pos x="15" y="3"/>
                </a:cxn>
                <a:cxn ang="0">
                  <a:pos x="21" y="3"/>
                </a:cxn>
                <a:cxn ang="0">
                  <a:pos x="21" y="138"/>
                </a:cxn>
                <a:cxn ang="0">
                  <a:pos x="21" y="273"/>
                </a:cxn>
                <a:cxn ang="0">
                  <a:pos x="15" y="273"/>
                </a:cxn>
                <a:cxn ang="0">
                  <a:pos x="0" y="270"/>
                </a:cxn>
                <a:cxn ang="0">
                  <a:pos x="36" y="270"/>
                </a:cxn>
                <a:cxn ang="0">
                  <a:pos x="36" y="276"/>
                </a:cxn>
                <a:cxn ang="0">
                  <a:pos x="0" y="276"/>
                </a:cxn>
                <a:cxn ang="0">
                  <a:pos x="0" y="270"/>
                </a:cxn>
                <a:cxn ang="0">
                  <a:pos x="0" y="0"/>
                </a:cxn>
                <a:cxn ang="0">
                  <a:pos x="36" y="0"/>
                </a:cxn>
                <a:cxn ang="0">
                  <a:pos x="36" y="6"/>
                </a:cxn>
                <a:cxn ang="0">
                  <a:pos x="0" y="6"/>
                </a:cxn>
                <a:cxn ang="0">
                  <a:pos x="0" y="0"/>
                </a:cxn>
              </a:cxnLst>
              <a:rect l="0" t="0" r="r" b="b"/>
              <a:pathLst>
                <a:path w="36" h="276">
                  <a:moveTo>
                    <a:pt x="15" y="273"/>
                  </a:moveTo>
                  <a:lnTo>
                    <a:pt x="15" y="138"/>
                  </a:lnTo>
                  <a:lnTo>
                    <a:pt x="15" y="3"/>
                  </a:lnTo>
                  <a:lnTo>
                    <a:pt x="21" y="3"/>
                  </a:lnTo>
                  <a:lnTo>
                    <a:pt x="21" y="138"/>
                  </a:lnTo>
                  <a:lnTo>
                    <a:pt x="21" y="273"/>
                  </a:lnTo>
                  <a:lnTo>
                    <a:pt x="15" y="273"/>
                  </a:lnTo>
                  <a:close/>
                  <a:moveTo>
                    <a:pt x="0" y="270"/>
                  </a:moveTo>
                  <a:lnTo>
                    <a:pt x="36" y="270"/>
                  </a:lnTo>
                  <a:lnTo>
                    <a:pt x="36" y="276"/>
                  </a:lnTo>
                  <a:lnTo>
                    <a:pt x="0" y="276"/>
                  </a:lnTo>
                  <a:lnTo>
                    <a:pt x="0" y="270"/>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215" name="Freeform 21"/>
            <p:cNvSpPr>
              <a:spLocks noEditPoints="1"/>
            </p:cNvSpPr>
            <p:nvPr/>
          </p:nvSpPr>
          <p:spPr bwMode="auto">
            <a:xfrm>
              <a:off x="7181854" y="3619491"/>
              <a:ext cx="57150" cy="114300"/>
            </a:xfrm>
            <a:custGeom>
              <a:avLst/>
              <a:gdLst/>
              <a:ahLst/>
              <a:cxnLst>
                <a:cxn ang="0">
                  <a:pos x="18" y="72"/>
                </a:cxn>
                <a:cxn ang="0">
                  <a:pos x="18" y="36"/>
                </a:cxn>
                <a:cxn ang="0">
                  <a:pos x="18" y="0"/>
                </a:cxn>
                <a:cxn ang="0">
                  <a:pos x="18" y="72"/>
                </a:cxn>
                <a:cxn ang="0">
                  <a:pos x="0" y="72"/>
                </a:cxn>
                <a:cxn ang="0">
                  <a:pos x="36" y="72"/>
                </a:cxn>
                <a:cxn ang="0">
                  <a:pos x="0" y="72"/>
                </a:cxn>
                <a:cxn ang="0">
                  <a:pos x="0" y="0"/>
                </a:cxn>
                <a:cxn ang="0">
                  <a:pos x="36" y="0"/>
                </a:cxn>
                <a:cxn ang="0">
                  <a:pos x="0" y="0"/>
                </a:cxn>
              </a:cxnLst>
              <a:rect l="0" t="0" r="r" b="b"/>
              <a:pathLst>
                <a:path w="36" h="72">
                  <a:moveTo>
                    <a:pt x="18" y="72"/>
                  </a:moveTo>
                  <a:lnTo>
                    <a:pt x="18" y="36"/>
                  </a:lnTo>
                  <a:lnTo>
                    <a:pt x="18" y="0"/>
                  </a:lnTo>
                  <a:lnTo>
                    <a:pt x="18" y="72"/>
                  </a:lnTo>
                  <a:close/>
                  <a:moveTo>
                    <a:pt x="0" y="72"/>
                  </a:moveTo>
                  <a:lnTo>
                    <a:pt x="36" y="72"/>
                  </a:lnTo>
                  <a:lnTo>
                    <a:pt x="0" y="72"/>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216" name="Freeform 22"/>
            <p:cNvSpPr>
              <a:spLocks noEditPoints="1"/>
            </p:cNvSpPr>
            <p:nvPr/>
          </p:nvSpPr>
          <p:spPr bwMode="auto">
            <a:xfrm>
              <a:off x="7181854" y="3614729"/>
              <a:ext cx="57150" cy="123825"/>
            </a:xfrm>
            <a:custGeom>
              <a:avLst/>
              <a:gdLst/>
              <a:ahLst/>
              <a:cxnLst>
                <a:cxn ang="0">
                  <a:pos x="15" y="75"/>
                </a:cxn>
                <a:cxn ang="0">
                  <a:pos x="15" y="39"/>
                </a:cxn>
                <a:cxn ang="0">
                  <a:pos x="15" y="3"/>
                </a:cxn>
                <a:cxn ang="0">
                  <a:pos x="21" y="3"/>
                </a:cxn>
                <a:cxn ang="0">
                  <a:pos x="21" y="39"/>
                </a:cxn>
                <a:cxn ang="0">
                  <a:pos x="21" y="75"/>
                </a:cxn>
                <a:cxn ang="0">
                  <a:pos x="15" y="75"/>
                </a:cxn>
                <a:cxn ang="0">
                  <a:pos x="0" y="72"/>
                </a:cxn>
                <a:cxn ang="0">
                  <a:pos x="36" y="72"/>
                </a:cxn>
                <a:cxn ang="0">
                  <a:pos x="36" y="78"/>
                </a:cxn>
                <a:cxn ang="0">
                  <a:pos x="0" y="78"/>
                </a:cxn>
                <a:cxn ang="0">
                  <a:pos x="0" y="72"/>
                </a:cxn>
                <a:cxn ang="0">
                  <a:pos x="0" y="0"/>
                </a:cxn>
                <a:cxn ang="0">
                  <a:pos x="36" y="0"/>
                </a:cxn>
                <a:cxn ang="0">
                  <a:pos x="36" y="6"/>
                </a:cxn>
                <a:cxn ang="0">
                  <a:pos x="0" y="6"/>
                </a:cxn>
                <a:cxn ang="0">
                  <a:pos x="0" y="0"/>
                </a:cxn>
              </a:cxnLst>
              <a:rect l="0" t="0" r="r" b="b"/>
              <a:pathLst>
                <a:path w="36" h="78">
                  <a:moveTo>
                    <a:pt x="15" y="75"/>
                  </a:moveTo>
                  <a:lnTo>
                    <a:pt x="15" y="39"/>
                  </a:lnTo>
                  <a:lnTo>
                    <a:pt x="15" y="3"/>
                  </a:lnTo>
                  <a:lnTo>
                    <a:pt x="21" y="3"/>
                  </a:lnTo>
                  <a:lnTo>
                    <a:pt x="21" y="39"/>
                  </a:lnTo>
                  <a:lnTo>
                    <a:pt x="21" y="75"/>
                  </a:lnTo>
                  <a:lnTo>
                    <a:pt x="15" y="75"/>
                  </a:lnTo>
                  <a:close/>
                  <a:moveTo>
                    <a:pt x="0" y="72"/>
                  </a:moveTo>
                  <a:lnTo>
                    <a:pt x="36" y="72"/>
                  </a:lnTo>
                  <a:lnTo>
                    <a:pt x="36" y="78"/>
                  </a:lnTo>
                  <a:lnTo>
                    <a:pt x="0" y="78"/>
                  </a:lnTo>
                  <a:lnTo>
                    <a:pt x="0" y="72"/>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217" name="Freeform 23"/>
            <p:cNvSpPr>
              <a:spLocks noEditPoints="1"/>
            </p:cNvSpPr>
            <p:nvPr/>
          </p:nvSpPr>
          <p:spPr bwMode="auto">
            <a:xfrm>
              <a:off x="7524754" y="3419466"/>
              <a:ext cx="57150" cy="666750"/>
            </a:xfrm>
            <a:custGeom>
              <a:avLst/>
              <a:gdLst/>
              <a:ahLst/>
              <a:cxnLst>
                <a:cxn ang="0">
                  <a:pos x="18" y="420"/>
                </a:cxn>
                <a:cxn ang="0">
                  <a:pos x="18" y="210"/>
                </a:cxn>
                <a:cxn ang="0">
                  <a:pos x="18" y="0"/>
                </a:cxn>
                <a:cxn ang="0">
                  <a:pos x="18" y="420"/>
                </a:cxn>
                <a:cxn ang="0">
                  <a:pos x="0" y="420"/>
                </a:cxn>
                <a:cxn ang="0">
                  <a:pos x="36" y="420"/>
                </a:cxn>
                <a:cxn ang="0">
                  <a:pos x="0" y="420"/>
                </a:cxn>
                <a:cxn ang="0">
                  <a:pos x="0" y="0"/>
                </a:cxn>
                <a:cxn ang="0">
                  <a:pos x="36" y="0"/>
                </a:cxn>
                <a:cxn ang="0">
                  <a:pos x="0" y="0"/>
                </a:cxn>
              </a:cxnLst>
              <a:rect l="0" t="0" r="r" b="b"/>
              <a:pathLst>
                <a:path w="36" h="420">
                  <a:moveTo>
                    <a:pt x="18" y="420"/>
                  </a:moveTo>
                  <a:lnTo>
                    <a:pt x="18" y="210"/>
                  </a:lnTo>
                  <a:lnTo>
                    <a:pt x="18" y="0"/>
                  </a:lnTo>
                  <a:lnTo>
                    <a:pt x="18" y="420"/>
                  </a:lnTo>
                  <a:close/>
                  <a:moveTo>
                    <a:pt x="0" y="420"/>
                  </a:moveTo>
                  <a:lnTo>
                    <a:pt x="36" y="420"/>
                  </a:lnTo>
                  <a:lnTo>
                    <a:pt x="0" y="420"/>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218" name="Freeform 24"/>
            <p:cNvSpPr>
              <a:spLocks noEditPoints="1"/>
            </p:cNvSpPr>
            <p:nvPr/>
          </p:nvSpPr>
          <p:spPr bwMode="auto">
            <a:xfrm>
              <a:off x="7524754" y="3414704"/>
              <a:ext cx="57150" cy="676275"/>
            </a:xfrm>
            <a:custGeom>
              <a:avLst/>
              <a:gdLst/>
              <a:ahLst/>
              <a:cxnLst>
                <a:cxn ang="0">
                  <a:pos x="15" y="423"/>
                </a:cxn>
                <a:cxn ang="0">
                  <a:pos x="15" y="213"/>
                </a:cxn>
                <a:cxn ang="0">
                  <a:pos x="15" y="3"/>
                </a:cxn>
                <a:cxn ang="0">
                  <a:pos x="21" y="3"/>
                </a:cxn>
                <a:cxn ang="0">
                  <a:pos x="21" y="213"/>
                </a:cxn>
                <a:cxn ang="0">
                  <a:pos x="21" y="423"/>
                </a:cxn>
                <a:cxn ang="0">
                  <a:pos x="15" y="423"/>
                </a:cxn>
                <a:cxn ang="0">
                  <a:pos x="0" y="420"/>
                </a:cxn>
                <a:cxn ang="0">
                  <a:pos x="36" y="420"/>
                </a:cxn>
                <a:cxn ang="0">
                  <a:pos x="36" y="426"/>
                </a:cxn>
                <a:cxn ang="0">
                  <a:pos x="0" y="426"/>
                </a:cxn>
                <a:cxn ang="0">
                  <a:pos x="0" y="420"/>
                </a:cxn>
                <a:cxn ang="0">
                  <a:pos x="0" y="0"/>
                </a:cxn>
                <a:cxn ang="0">
                  <a:pos x="36" y="0"/>
                </a:cxn>
                <a:cxn ang="0">
                  <a:pos x="36" y="6"/>
                </a:cxn>
                <a:cxn ang="0">
                  <a:pos x="0" y="6"/>
                </a:cxn>
                <a:cxn ang="0">
                  <a:pos x="0" y="0"/>
                </a:cxn>
              </a:cxnLst>
              <a:rect l="0" t="0" r="r" b="b"/>
              <a:pathLst>
                <a:path w="36" h="426">
                  <a:moveTo>
                    <a:pt x="15" y="423"/>
                  </a:moveTo>
                  <a:lnTo>
                    <a:pt x="15" y="213"/>
                  </a:lnTo>
                  <a:lnTo>
                    <a:pt x="15" y="3"/>
                  </a:lnTo>
                  <a:lnTo>
                    <a:pt x="21" y="3"/>
                  </a:lnTo>
                  <a:lnTo>
                    <a:pt x="21" y="213"/>
                  </a:lnTo>
                  <a:lnTo>
                    <a:pt x="21" y="423"/>
                  </a:lnTo>
                  <a:lnTo>
                    <a:pt x="15" y="423"/>
                  </a:lnTo>
                  <a:close/>
                  <a:moveTo>
                    <a:pt x="0" y="420"/>
                  </a:moveTo>
                  <a:lnTo>
                    <a:pt x="36" y="420"/>
                  </a:lnTo>
                  <a:lnTo>
                    <a:pt x="36" y="426"/>
                  </a:lnTo>
                  <a:lnTo>
                    <a:pt x="0" y="426"/>
                  </a:lnTo>
                  <a:lnTo>
                    <a:pt x="0" y="420"/>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219" name="Freeform 25"/>
            <p:cNvSpPr>
              <a:spLocks noEditPoints="1"/>
            </p:cNvSpPr>
            <p:nvPr/>
          </p:nvSpPr>
          <p:spPr bwMode="auto">
            <a:xfrm>
              <a:off x="7762879" y="3476616"/>
              <a:ext cx="57150" cy="723900"/>
            </a:xfrm>
            <a:custGeom>
              <a:avLst/>
              <a:gdLst/>
              <a:ahLst/>
              <a:cxnLst>
                <a:cxn ang="0">
                  <a:pos x="18" y="456"/>
                </a:cxn>
                <a:cxn ang="0">
                  <a:pos x="18" y="228"/>
                </a:cxn>
                <a:cxn ang="0">
                  <a:pos x="18" y="0"/>
                </a:cxn>
                <a:cxn ang="0">
                  <a:pos x="18" y="456"/>
                </a:cxn>
                <a:cxn ang="0">
                  <a:pos x="0" y="456"/>
                </a:cxn>
                <a:cxn ang="0">
                  <a:pos x="36" y="456"/>
                </a:cxn>
                <a:cxn ang="0">
                  <a:pos x="0" y="456"/>
                </a:cxn>
                <a:cxn ang="0">
                  <a:pos x="0" y="0"/>
                </a:cxn>
                <a:cxn ang="0">
                  <a:pos x="36" y="0"/>
                </a:cxn>
                <a:cxn ang="0">
                  <a:pos x="0" y="0"/>
                </a:cxn>
              </a:cxnLst>
              <a:rect l="0" t="0" r="r" b="b"/>
              <a:pathLst>
                <a:path w="36" h="456">
                  <a:moveTo>
                    <a:pt x="18" y="456"/>
                  </a:moveTo>
                  <a:lnTo>
                    <a:pt x="18" y="228"/>
                  </a:lnTo>
                  <a:lnTo>
                    <a:pt x="18" y="0"/>
                  </a:lnTo>
                  <a:lnTo>
                    <a:pt x="18" y="456"/>
                  </a:lnTo>
                  <a:close/>
                  <a:moveTo>
                    <a:pt x="0" y="456"/>
                  </a:moveTo>
                  <a:lnTo>
                    <a:pt x="36" y="456"/>
                  </a:lnTo>
                  <a:lnTo>
                    <a:pt x="0" y="456"/>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220" name="Freeform 26"/>
            <p:cNvSpPr>
              <a:spLocks noEditPoints="1"/>
            </p:cNvSpPr>
            <p:nvPr/>
          </p:nvSpPr>
          <p:spPr bwMode="auto">
            <a:xfrm>
              <a:off x="7762879" y="3471854"/>
              <a:ext cx="57150" cy="733425"/>
            </a:xfrm>
            <a:custGeom>
              <a:avLst/>
              <a:gdLst/>
              <a:ahLst/>
              <a:cxnLst>
                <a:cxn ang="0">
                  <a:pos x="15" y="459"/>
                </a:cxn>
                <a:cxn ang="0">
                  <a:pos x="15" y="231"/>
                </a:cxn>
                <a:cxn ang="0">
                  <a:pos x="15" y="3"/>
                </a:cxn>
                <a:cxn ang="0">
                  <a:pos x="21" y="3"/>
                </a:cxn>
                <a:cxn ang="0">
                  <a:pos x="21" y="231"/>
                </a:cxn>
                <a:cxn ang="0">
                  <a:pos x="21" y="459"/>
                </a:cxn>
                <a:cxn ang="0">
                  <a:pos x="15" y="459"/>
                </a:cxn>
                <a:cxn ang="0">
                  <a:pos x="0" y="456"/>
                </a:cxn>
                <a:cxn ang="0">
                  <a:pos x="36" y="456"/>
                </a:cxn>
                <a:cxn ang="0">
                  <a:pos x="36" y="462"/>
                </a:cxn>
                <a:cxn ang="0">
                  <a:pos x="0" y="462"/>
                </a:cxn>
                <a:cxn ang="0">
                  <a:pos x="0" y="456"/>
                </a:cxn>
                <a:cxn ang="0">
                  <a:pos x="0" y="0"/>
                </a:cxn>
                <a:cxn ang="0">
                  <a:pos x="36" y="0"/>
                </a:cxn>
                <a:cxn ang="0">
                  <a:pos x="36" y="6"/>
                </a:cxn>
                <a:cxn ang="0">
                  <a:pos x="0" y="6"/>
                </a:cxn>
                <a:cxn ang="0">
                  <a:pos x="0" y="0"/>
                </a:cxn>
              </a:cxnLst>
              <a:rect l="0" t="0" r="r" b="b"/>
              <a:pathLst>
                <a:path w="36" h="462">
                  <a:moveTo>
                    <a:pt x="15" y="459"/>
                  </a:moveTo>
                  <a:lnTo>
                    <a:pt x="15" y="231"/>
                  </a:lnTo>
                  <a:lnTo>
                    <a:pt x="15" y="3"/>
                  </a:lnTo>
                  <a:lnTo>
                    <a:pt x="21" y="3"/>
                  </a:lnTo>
                  <a:lnTo>
                    <a:pt x="21" y="231"/>
                  </a:lnTo>
                  <a:lnTo>
                    <a:pt x="21" y="459"/>
                  </a:lnTo>
                  <a:lnTo>
                    <a:pt x="15" y="459"/>
                  </a:lnTo>
                  <a:close/>
                  <a:moveTo>
                    <a:pt x="0" y="456"/>
                  </a:moveTo>
                  <a:lnTo>
                    <a:pt x="36" y="456"/>
                  </a:lnTo>
                  <a:lnTo>
                    <a:pt x="36" y="462"/>
                  </a:lnTo>
                  <a:lnTo>
                    <a:pt x="0" y="462"/>
                  </a:lnTo>
                  <a:lnTo>
                    <a:pt x="0" y="456"/>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221" name="Freeform 27"/>
            <p:cNvSpPr>
              <a:spLocks noEditPoints="1"/>
            </p:cNvSpPr>
            <p:nvPr/>
          </p:nvSpPr>
          <p:spPr bwMode="auto">
            <a:xfrm>
              <a:off x="7962904" y="3390891"/>
              <a:ext cx="57150" cy="676275"/>
            </a:xfrm>
            <a:custGeom>
              <a:avLst/>
              <a:gdLst/>
              <a:ahLst/>
              <a:cxnLst>
                <a:cxn ang="0">
                  <a:pos x="18" y="426"/>
                </a:cxn>
                <a:cxn ang="0">
                  <a:pos x="18" y="213"/>
                </a:cxn>
                <a:cxn ang="0">
                  <a:pos x="18" y="0"/>
                </a:cxn>
                <a:cxn ang="0">
                  <a:pos x="18" y="426"/>
                </a:cxn>
                <a:cxn ang="0">
                  <a:pos x="0" y="426"/>
                </a:cxn>
                <a:cxn ang="0">
                  <a:pos x="36" y="426"/>
                </a:cxn>
                <a:cxn ang="0">
                  <a:pos x="0" y="426"/>
                </a:cxn>
                <a:cxn ang="0">
                  <a:pos x="0" y="0"/>
                </a:cxn>
                <a:cxn ang="0">
                  <a:pos x="36" y="0"/>
                </a:cxn>
                <a:cxn ang="0">
                  <a:pos x="0" y="0"/>
                </a:cxn>
              </a:cxnLst>
              <a:rect l="0" t="0" r="r" b="b"/>
              <a:pathLst>
                <a:path w="36" h="426">
                  <a:moveTo>
                    <a:pt x="18" y="426"/>
                  </a:moveTo>
                  <a:lnTo>
                    <a:pt x="18" y="213"/>
                  </a:lnTo>
                  <a:lnTo>
                    <a:pt x="18" y="0"/>
                  </a:lnTo>
                  <a:lnTo>
                    <a:pt x="18" y="426"/>
                  </a:lnTo>
                  <a:close/>
                  <a:moveTo>
                    <a:pt x="0" y="426"/>
                  </a:moveTo>
                  <a:lnTo>
                    <a:pt x="36" y="426"/>
                  </a:lnTo>
                  <a:lnTo>
                    <a:pt x="0" y="426"/>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222" name="Freeform 28"/>
            <p:cNvSpPr>
              <a:spLocks noEditPoints="1"/>
            </p:cNvSpPr>
            <p:nvPr/>
          </p:nvSpPr>
          <p:spPr bwMode="auto">
            <a:xfrm>
              <a:off x="7962904" y="3386129"/>
              <a:ext cx="57150" cy="685800"/>
            </a:xfrm>
            <a:custGeom>
              <a:avLst/>
              <a:gdLst/>
              <a:ahLst/>
              <a:cxnLst>
                <a:cxn ang="0">
                  <a:pos x="15" y="429"/>
                </a:cxn>
                <a:cxn ang="0">
                  <a:pos x="15" y="216"/>
                </a:cxn>
                <a:cxn ang="0">
                  <a:pos x="15" y="3"/>
                </a:cxn>
                <a:cxn ang="0">
                  <a:pos x="21" y="3"/>
                </a:cxn>
                <a:cxn ang="0">
                  <a:pos x="21" y="216"/>
                </a:cxn>
                <a:cxn ang="0">
                  <a:pos x="21" y="429"/>
                </a:cxn>
                <a:cxn ang="0">
                  <a:pos x="15" y="429"/>
                </a:cxn>
                <a:cxn ang="0">
                  <a:pos x="0" y="426"/>
                </a:cxn>
                <a:cxn ang="0">
                  <a:pos x="36" y="426"/>
                </a:cxn>
                <a:cxn ang="0">
                  <a:pos x="36" y="432"/>
                </a:cxn>
                <a:cxn ang="0">
                  <a:pos x="0" y="432"/>
                </a:cxn>
                <a:cxn ang="0">
                  <a:pos x="0" y="426"/>
                </a:cxn>
                <a:cxn ang="0">
                  <a:pos x="0" y="0"/>
                </a:cxn>
                <a:cxn ang="0">
                  <a:pos x="36" y="0"/>
                </a:cxn>
                <a:cxn ang="0">
                  <a:pos x="36" y="6"/>
                </a:cxn>
                <a:cxn ang="0">
                  <a:pos x="0" y="6"/>
                </a:cxn>
                <a:cxn ang="0">
                  <a:pos x="0" y="0"/>
                </a:cxn>
              </a:cxnLst>
              <a:rect l="0" t="0" r="r" b="b"/>
              <a:pathLst>
                <a:path w="36" h="432">
                  <a:moveTo>
                    <a:pt x="15" y="429"/>
                  </a:moveTo>
                  <a:lnTo>
                    <a:pt x="15" y="216"/>
                  </a:lnTo>
                  <a:lnTo>
                    <a:pt x="15" y="3"/>
                  </a:lnTo>
                  <a:lnTo>
                    <a:pt x="21" y="3"/>
                  </a:lnTo>
                  <a:lnTo>
                    <a:pt x="21" y="216"/>
                  </a:lnTo>
                  <a:lnTo>
                    <a:pt x="21" y="429"/>
                  </a:lnTo>
                  <a:lnTo>
                    <a:pt x="15" y="429"/>
                  </a:lnTo>
                  <a:close/>
                  <a:moveTo>
                    <a:pt x="0" y="426"/>
                  </a:moveTo>
                  <a:lnTo>
                    <a:pt x="36" y="426"/>
                  </a:lnTo>
                  <a:lnTo>
                    <a:pt x="36" y="432"/>
                  </a:lnTo>
                  <a:lnTo>
                    <a:pt x="0" y="432"/>
                  </a:lnTo>
                  <a:lnTo>
                    <a:pt x="0" y="426"/>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223" name="Freeform 29"/>
            <p:cNvSpPr>
              <a:spLocks/>
            </p:cNvSpPr>
            <p:nvPr/>
          </p:nvSpPr>
          <p:spPr bwMode="auto">
            <a:xfrm>
              <a:off x="5776917" y="3643304"/>
              <a:ext cx="2220913" cy="1068388"/>
            </a:xfrm>
            <a:custGeom>
              <a:avLst/>
              <a:gdLst/>
              <a:ahLst/>
              <a:cxnLst>
                <a:cxn ang="0">
                  <a:pos x="136" y="1717"/>
                </a:cxn>
                <a:cxn ang="0">
                  <a:pos x="540" y="1525"/>
                </a:cxn>
                <a:cxn ang="0">
                  <a:pos x="797" y="1403"/>
                </a:cxn>
                <a:cxn ang="0">
                  <a:pos x="1020" y="1297"/>
                </a:cxn>
                <a:cxn ang="0">
                  <a:pos x="1190" y="1231"/>
                </a:cxn>
                <a:cxn ang="0">
                  <a:pos x="1322" y="1192"/>
                </a:cxn>
                <a:cxn ang="0">
                  <a:pos x="1447" y="1138"/>
                </a:cxn>
                <a:cxn ang="0">
                  <a:pos x="1554" y="1062"/>
                </a:cxn>
                <a:cxn ang="0">
                  <a:pos x="1640" y="983"/>
                </a:cxn>
                <a:cxn ang="0">
                  <a:pos x="1735" y="872"/>
                </a:cxn>
                <a:cxn ang="0">
                  <a:pos x="1892" y="665"/>
                </a:cxn>
                <a:cxn ang="0">
                  <a:pos x="2109" y="368"/>
                </a:cxn>
                <a:cxn ang="0">
                  <a:pos x="2215" y="233"/>
                </a:cxn>
                <a:cxn ang="0">
                  <a:pos x="2316" y="124"/>
                </a:cxn>
                <a:cxn ang="0">
                  <a:pos x="2409" y="49"/>
                </a:cxn>
                <a:cxn ang="0">
                  <a:pos x="2453" y="26"/>
                </a:cxn>
                <a:cxn ang="0">
                  <a:pos x="2496" y="11"/>
                </a:cxn>
                <a:cxn ang="0">
                  <a:pos x="2577" y="0"/>
                </a:cxn>
                <a:cxn ang="0">
                  <a:pos x="2655" y="14"/>
                </a:cxn>
                <a:cxn ang="0">
                  <a:pos x="2729" y="41"/>
                </a:cxn>
                <a:cxn ang="0">
                  <a:pos x="2865" y="116"/>
                </a:cxn>
                <a:cxn ang="0">
                  <a:pos x="2990" y="173"/>
                </a:cxn>
                <a:cxn ang="0">
                  <a:pos x="3205" y="265"/>
                </a:cxn>
                <a:cxn ang="0">
                  <a:pos x="3297" y="304"/>
                </a:cxn>
                <a:cxn ang="0">
                  <a:pos x="3340" y="314"/>
                </a:cxn>
                <a:cxn ang="0">
                  <a:pos x="3384" y="318"/>
                </a:cxn>
                <a:cxn ang="0">
                  <a:pos x="3428" y="311"/>
                </a:cxn>
                <a:cxn ang="0">
                  <a:pos x="3470" y="296"/>
                </a:cxn>
                <a:cxn ang="0">
                  <a:pos x="3553" y="249"/>
                </a:cxn>
                <a:cxn ang="0">
                  <a:pos x="3717" y="138"/>
                </a:cxn>
                <a:cxn ang="0">
                  <a:pos x="3726" y="151"/>
                </a:cxn>
                <a:cxn ang="0">
                  <a:pos x="3562" y="262"/>
                </a:cxn>
                <a:cxn ang="0">
                  <a:pos x="3477" y="311"/>
                </a:cxn>
                <a:cxn ang="0">
                  <a:pos x="3433" y="326"/>
                </a:cxn>
                <a:cxn ang="0">
                  <a:pos x="3387" y="333"/>
                </a:cxn>
                <a:cxn ang="0">
                  <a:pos x="3339" y="330"/>
                </a:cxn>
                <a:cxn ang="0">
                  <a:pos x="3292" y="319"/>
                </a:cxn>
                <a:cxn ang="0">
                  <a:pos x="3198" y="280"/>
                </a:cxn>
                <a:cxn ang="0">
                  <a:pos x="2985" y="188"/>
                </a:cxn>
                <a:cxn ang="0">
                  <a:pos x="2857" y="129"/>
                </a:cxn>
                <a:cxn ang="0">
                  <a:pos x="2724" y="56"/>
                </a:cxn>
                <a:cxn ang="0">
                  <a:pos x="2652" y="29"/>
                </a:cxn>
                <a:cxn ang="0">
                  <a:pos x="2578" y="16"/>
                </a:cxn>
                <a:cxn ang="0">
                  <a:pos x="2499" y="26"/>
                </a:cxn>
                <a:cxn ang="0">
                  <a:pos x="2460" y="41"/>
                </a:cxn>
                <a:cxn ang="0">
                  <a:pos x="2418" y="62"/>
                </a:cxn>
                <a:cxn ang="0">
                  <a:pos x="2327" y="135"/>
                </a:cxn>
                <a:cxn ang="0">
                  <a:pos x="2228" y="243"/>
                </a:cxn>
                <a:cxn ang="0">
                  <a:pos x="2122" y="377"/>
                </a:cxn>
                <a:cxn ang="0">
                  <a:pos x="1905" y="674"/>
                </a:cxn>
                <a:cxn ang="0">
                  <a:pos x="1748" y="883"/>
                </a:cxn>
                <a:cxn ang="0">
                  <a:pos x="1651" y="994"/>
                </a:cxn>
                <a:cxn ang="0">
                  <a:pos x="1563" y="1075"/>
                </a:cxn>
                <a:cxn ang="0">
                  <a:pos x="1454" y="1153"/>
                </a:cxn>
                <a:cxn ang="0">
                  <a:pos x="1327" y="1207"/>
                </a:cxn>
                <a:cxn ang="0">
                  <a:pos x="1195" y="1246"/>
                </a:cxn>
                <a:cxn ang="0">
                  <a:pos x="1027" y="1312"/>
                </a:cxn>
                <a:cxn ang="0">
                  <a:pos x="804" y="1418"/>
                </a:cxn>
                <a:cxn ang="0">
                  <a:pos x="547" y="1540"/>
                </a:cxn>
                <a:cxn ang="0">
                  <a:pos x="143" y="1732"/>
                </a:cxn>
                <a:cxn ang="0">
                  <a:pos x="2" y="1789"/>
                </a:cxn>
              </a:cxnLst>
              <a:rect l="0" t="0" r="r" b="b"/>
              <a:pathLst>
                <a:path w="3731" h="1795">
                  <a:moveTo>
                    <a:pt x="6" y="1778"/>
                  </a:moveTo>
                  <a:lnTo>
                    <a:pt x="136" y="1717"/>
                  </a:lnTo>
                  <a:lnTo>
                    <a:pt x="270" y="1653"/>
                  </a:lnTo>
                  <a:lnTo>
                    <a:pt x="540" y="1525"/>
                  </a:lnTo>
                  <a:lnTo>
                    <a:pt x="672" y="1462"/>
                  </a:lnTo>
                  <a:lnTo>
                    <a:pt x="797" y="1403"/>
                  </a:lnTo>
                  <a:lnTo>
                    <a:pt x="914" y="1347"/>
                  </a:lnTo>
                  <a:lnTo>
                    <a:pt x="1020" y="1297"/>
                  </a:lnTo>
                  <a:lnTo>
                    <a:pt x="1111" y="1258"/>
                  </a:lnTo>
                  <a:lnTo>
                    <a:pt x="1190" y="1231"/>
                  </a:lnTo>
                  <a:lnTo>
                    <a:pt x="1259" y="1211"/>
                  </a:lnTo>
                  <a:lnTo>
                    <a:pt x="1322" y="1192"/>
                  </a:lnTo>
                  <a:lnTo>
                    <a:pt x="1384" y="1170"/>
                  </a:lnTo>
                  <a:lnTo>
                    <a:pt x="1447" y="1138"/>
                  </a:lnTo>
                  <a:lnTo>
                    <a:pt x="1516" y="1092"/>
                  </a:lnTo>
                  <a:lnTo>
                    <a:pt x="1554" y="1062"/>
                  </a:lnTo>
                  <a:lnTo>
                    <a:pt x="1595" y="1026"/>
                  </a:lnTo>
                  <a:lnTo>
                    <a:pt x="1640" y="983"/>
                  </a:lnTo>
                  <a:lnTo>
                    <a:pt x="1687" y="931"/>
                  </a:lnTo>
                  <a:lnTo>
                    <a:pt x="1735" y="872"/>
                  </a:lnTo>
                  <a:lnTo>
                    <a:pt x="1786" y="808"/>
                  </a:lnTo>
                  <a:lnTo>
                    <a:pt x="1892" y="665"/>
                  </a:lnTo>
                  <a:lnTo>
                    <a:pt x="2001" y="515"/>
                  </a:lnTo>
                  <a:lnTo>
                    <a:pt x="2109" y="368"/>
                  </a:lnTo>
                  <a:lnTo>
                    <a:pt x="2163" y="299"/>
                  </a:lnTo>
                  <a:lnTo>
                    <a:pt x="2215" y="233"/>
                  </a:lnTo>
                  <a:lnTo>
                    <a:pt x="2266" y="175"/>
                  </a:lnTo>
                  <a:lnTo>
                    <a:pt x="2316" y="124"/>
                  </a:lnTo>
                  <a:lnTo>
                    <a:pt x="2363" y="82"/>
                  </a:lnTo>
                  <a:lnTo>
                    <a:pt x="2409" y="49"/>
                  </a:lnTo>
                  <a:cubicBezTo>
                    <a:pt x="2409" y="49"/>
                    <a:pt x="2409" y="49"/>
                    <a:pt x="2410" y="48"/>
                  </a:cubicBezTo>
                  <a:lnTo>
                    <a:pt x="2453" y="26"/>
                  </a:lnTo>
                  <a:lnTo>
                    <a:pt x="2495" y="11"/>
                  </a:lnTo>
                  <a:cubicBezTo>
                    <a:pt x="2495" y="11"/>
                    <a:pt x="2496" y="11"/>
                    <a:pt x="2496" y="11"/>
                  </a:cubicBezTo>
                  <a:lnTo>
                    <a:pt x="2537" y="3"/>
                  </a:lnTo>
                  <a:lnTo>
                    <a:pt x="2577" y="0"/>
                  </a:lnTo>
                  <a:cubicBezTo>
                    <a:pt x="2578" y="0"/>
                    <a:pt x="2578" y="0"/>
                    <a:pt x="2579" y="1"/>
                  </a:cubicBezTo>
                  <a:lnTo>
                    <a:pt x="2655" y="14"/>
                  </a:lnTo>
                  <a:cubicBezTo>
                    <a:pt x="2655" y="14"/>
                    <a:pt x="2656" y="14"/>
                    <a:pt x="2656" y="14"/>
                  </a:cubicBezTo>
                  <a:lnTo>
                    <a:pt x="2729" y="41"/>
                  </a:lnTo>
                  <a:lnTo>
                    <a:pt x="2799" y="77"/>
                  </a:lnTo>
                  <a:lnTo>
                    <a:pt x="2865" y="116"/>
                  </a:lnTo>
                  <a:lnTo>
                    <a:pt x="2929" y="149"/>
                  </a:lnTo>
                  <a:lnTo>
                    <a:pt x="2990" y="173"/>
                  </a:lnTo>
                  <a:lnTo>
                    <a:pt x="3103" y="215"/>
                  </a:lnTo>
                  <a:lnTo>
                    <a:pt x="3205" y="265"/>
                  </a:lnTo>
                  <a:lnTo>
                    <a:pt x="3252" y="287"/>
                  </a:lnTo>
                  <a:lnTo>
                    <a:pt x="3297" y="304"/>
                  </a:lnTo>
                  <a:lnTo>
                    <a:pt x="3341" y="315"/>
                  </a:lnTo>
                  <a:lnTo>
                    <a:pt x="3340" y="314"/>
                  </a:lnTo>
                  <a:lnTo>
                    <a:pt x="3386" y="317"/>
                  </a:lnTo>
                  <a:lnTo>
                    <a:pt x="3384" y="318"/>
                  </a:lnTo>
                  <a:lnTo>
                    <a:pt x="3429" y="311"/>
                  </a:lnTo>
                  <a:lnTo>
                    <a:pt x="3428" y="311"/>
                  </a:lnTo>
                  <a:lnTo>
                    <a:pt x="3471" y="296"/>
                  </a:lnTo>
                  <a:lnTo>
                    <a:pt x="3470" y="296"/>
                  </a:lnTo>
                  <a:lnTo>
                    <a:pt x="3512" y="274"/>
                  </a:lnTo>
                  <a:lnTo>
                    <a:pt x="3553" y="249"/>
                  </a:lnTo>
                  <a:lnTo>
                    <a:pt x="3634" y="191"/>
                  </a:lnTo>
                  <a:lnTo>
                    <a:pt x="3717" y="138"/>
                  </a:lnTo>
                  <a:cubicBezTo>
                    <a:pt x="3721" y="135"/>
                    <a:pt x="3726" y="136"/>
                    <a:pt x="3728" y="140"/>
                  </a:cubicBezTo>
                  <a:cubicBezTo>
                    <a:pt x="3731" y="144"/>
                    <a:pt x="3729" y="149"/>
                    <a:pt x="3726" y="151"/>
                  </a:cubicBezTo>
                  <a:lnTo>
                    <a:pt x="3643" y="204"/>
                  </a:lnTo>
                  <a:lnTo>
                    <a:pt x="3562" y="262"/>
                  </a:lnTo>
                  <a:lnTo>
                    <a:pt x="3519" y="289"/>
                  </a:lnTo>
                  <a:lnTo>
                    <a:pt x="3477" y="311"/>
                  </a:lnTo>
                  <a:cubicBezTo>
                    <a:pt x="3477" y="311"/>
                    <a:pt x="3476" y="311"/>
                    <a:pt x="3476" y="311"/>
                  </a:cubicBezTo>
                  <a:lnTo>
                    <a:pt x="3433" y="326"/>
                  </a:lnTo>
                  <a:cubicBezTo>
                    <a:pt x="3433" y="326"/>
                    <a:pt x="3432" y="326"/>
                    <a:pt x="3432" y="326"/>
                  </a:cubicBezTo>
                  <a:lnTo>
                    <a:pt x="3387" y="333"/>
                  </a:lnTo>
                  <a:cubicBezTo>
                    <a:pt x="3386" y="333"/>
                    <a:pt x="3386" y="333"/>
                    <a:pt x="3385" y="333"/>
                  </a:cubicBezTo>
                  <a:lnTo>
                    <a:pt x="3339" y="330"/>
                  </a:lnTo>
                  <a:cubicBezTo>
                    <a:pt x="3338" y="330"/>
                    <a:pt x="3338" y="330"/>
                    <a:pt x="3338" y="330"/>
                  </a:cubicBezTo>
                  <a:lnTo>
                    <a:pt x="3292" y="319"/>
                  </a:lnTo>
                  <a:lnTo>
                    <a:pt x="3245" y="302"/>
                  </a:lnTo>
                  <a:lnTo>
                    <a:pt x="3198" y="280"/>
                  </a:lnTo>
                  <a:lnTo>
                    <a:pt x="3098" y="230"/>
                  </a:lnTo>
                  <a:lnTo>
                    <a:pt x="2985" y="188"/>
                  </a:lnTo>
                  <a:lnTo>
                    <a:pt x="2922" y="164"/>
                  </a:lnTo>
                  <a:lnTo>
                    <a:pt x="2857" y="129"/>
                  </a:lnTo>
                  <a:lnTo>
                    <a:pt x="2792" y="92"/>
                  </a:lnTo>
                  <a:lnTo>
                    <a:pt x="2724" y="56"/>
                  </a:lnTo>
                  <a:lnTo>
                    <a:pt x="2651" y="29"/>
                  </a:lnTo>
                  <a:lnTo>
                    <a:pt x="2652" y="29"/>
                  </a:lnTo>
                  <a:lnTo>
                    <a:pt x="2576" y="16"/>
                  </a:lnTo>
                  <a:lnTo>
                    <a:pt x="2578" y="16"/>
                  </a:lnTo>
                  <a:lnTo>
                    <a:pt x="2540" y="18"/>
                  </a:lnTo>
                  <a:lnTo>
                    <a:pt x="2499" y="26"/>
                  </a:lnTo>
                  <a:lnTo>
                    <a:pt x="2500" y="26"/>
                  </a:lnTo>
                  <a:lnTo>
                    <a:pt x="2460" y="41"/>
                  </a:lnTo>
                  <a:lnTo>
                    <a:pt x="2417" y="63"/>
                  </a:lnTo>
                  <a:lnTo>
                    <a:pt x="2418" y="62"/>
                  </a:lnTo>
                  <a:lnTo>
                    <a:pt x="2374" y="93"/>
                  </a:lnTo>
                  <a:lnTo>
                    <a:pt x="2327" y="135"/>
                  </a:lnTo>
                  <a:lnTo>
                    <a:pt x="2278" y="186"/>
                  </a:lnTo>
                  <a:lnTo>
                    <a:pt x="2228" y="243"/>
                  </a:lnTo>
                  <a:lnTo>
                    <a:pt x="2176" y="308"/>
                  </a:lnTo>
                  <a:lnTo>
                    <a:pt x="2122" y="377"/>
                  </a:lnTo>
                  <a:lnTo>
                    <a:pt x="2014" y="524"/>
                  </a:lnTo>
                  <a:lnTo>
                    <a:pt x="1905" y="674"/>
                  </a:lnTo>
                  <a:lnTo>
                    <a:pt x="1799" y="817"/>
                  </a:lnTo>
                  <a:lnTo>
                    <a:pt x="1748" y="883"/>
                  </a:lnTo>
                  <a:lnTo>
                    <a:pt x="1698" y="942"/>
                  </a:lnTo>
                  <a:lnTo>
                    <a:pt x="1651" y="994"/>
                  </a:lnTo>
                  <a:lnTo>
                    <a:pt x="1606" y="1039"/>
                  </a:lnTo>
                  <a:lnTo>
                    <a:pt x="1563" y="1075"/>
                  </a:lnTo>
                  <a:lnTo>
                    <a:pt x="1525" y="1105"/>
                  </a:lnTo>
                  <a:lnTo>
                    <a:pt x="1454" y="1153"/>
                  </a:lnTo>
                  <a:lnTo>
                    <a:pt x="1389" y="1185"/>
                  </a:lnTo>
                  <a:lnTo>
                    <a:pt x="1327" y="1207"/>
                  </a:lnTo>
                  <a:lnTo>
                    <a:pt x="1264" y="1226"/>
                  </a:lnTo>
                  <a:lnTo>
                    <a:pt x="1195" y="1246"/>
                  </a:lnTo>
                  <a:lnTo>
                    <a:pt x="1118" y="1273"/>
                  </a:lnTo>
                  <a:lnTo>
                    <a:pt x="1027" y="1312"/>
                  </a:lnTo>
                  <a:lnTo>
                    <a:pt x="921" y="1362"/>
                  </a:lnTo>
                  <a:lnTo>
                    <a:pt x="804" y="1418"/>
                  </a:lnTo>
                  <a:lnTo>
                    <a:pt x="679" y="1477"/>
                  </a:lnTo>
                  <a:lnTo>
                    <a:pt x="547" y="1540"/>
                  </a:lnTo>
                  <a:lnTo>
                    <a:pt x="277" y="1668"/>
                  </a:lnTo>
                  <a:lnTo>
                    <a:pt x="143" y="1732"/>
                  </a:lnTo>
                  <a:lnTo>
                    <a:pt x="13" y="1793"/>
                  </a:lnTo>
                  <a:cubicBezTo>
                    <a:pt x="9" y="1795"/>
                    <a:pt x="4" y="1793"/>
                    <a:pt x="2" y="1789"/>
                  </a:cubicBezTo>
                  <a:cubicBezTo>
                    <a:pt x="0" y="1785"/>
                    <a:pt x="2" y="1780"/>
                    <a:pt x="6" y="1778"/>
                  </a:cubicBez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224" name="Oval 30"/>
            <p:cNvSpPr>
              <a:spLocks noChangeArrowheads="1"/>
            </p:cNvSpPr>
            <p:nvPr/>
          </p:nvSpPr>
          <p:spPr bwMode="auto">
            <a:xfrm>
              <a:off x="5724529" y="4648191"/>
              <a:ext cx="114300" cy="11430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225" name="Freeform 31"/>
            <p:cNvSpPr>
              <a:spLocks noEditPoints="1"/>
            </p:cNvSpPr>
            <p:nvPr/>
          </p:nvSpPr>
          <p:spPr bwMode="auto">
            <a:xfrm>
              <a:off x="5719767" y="4643429"/>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226" name="Oval 32"/>
            <p:cNvSpPr>
              <a:spLocks noChangeArrowheads="1"/>
            </p:cNvSpPr>
            <p:nvPr/>
          </p:nvSpPr>
          <p:spPr bwMode="auto">
            <a:xfrm>
              <a:off x="6324604" y="4362441"/>
              <a:ext cx="114300" cy="11430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227" name="Freeform 33"/>
            <p:cNvSpPr>
              <a:spLocks noEditPoints="1"/>
            </p:cNvSpPr>
            <p:nvPr/>
          </p:nvSpPr>
          <p:spPr bwMode="auto">
            <a:xfrm>
              <a:off x="6319842" y="4357679"/>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228" name="Oval 34"/>
            <p:cNvSpPr>
              <a:spLocks noChangeArrowheads="1"/>
            </p:cNvSpPr>
            <p:nvPr/>
          </p:nvSpPr>
          <p:spPr bwMode="auto">
            <a:xfrm>
              <a:off x="6667504" y="4200516"/>
              <a:ext cx="114300" cy="11430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229" name="Freeform 35"/>
            <p:cNvSpPr>
              <a:spLocks noEditPoints="1"/>
            </p:cNvSpPr>
            <p:nvPr/>
          </p:nvSpPr>
          <p:spPr bwMode="auto">
            <a:xfrm>
              <a:off x="6662742" y="4195754"/>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230" name="Oval 36"/>
            <p:cNvSpPr>
              <a:spLocks noChangeArrowheads="1"/>
            </p:cNvSpPr>
            <p:nvPr/>
          </p:nvSpPr>
          <p:spPr bwMode="auto">
            <a:xfrm>
              <a:off x="7153279" y="3609966"/>
              <a:ext cx="114300" cy="11430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231" name="Freeform 37"/>
            <p:cNvSpPr>
              <a:spLocks noEditPoints="1"/>
            </p:cNvSpPr>
            <p:nvPr/>
          </p:nvSpPr>
          <p:spPr bwMode="auto">
            <a:xfrm>
              <a:off x="7148517" y="3605204"/>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232" name="Oval 38"/>
            <p:cNvSpPr>
              <a:spLocks noChangeArrowheads="1"/>
            </p:cNvSpPr>
            <p:nvPr/>
          </p:nvSpPr>
          <p:spPr bwMode="auto">
            <a:xfrm>
              <a:off x="7496179" y="3686166"/>
              <a:ext cx="114300" cy="11430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233" name="Freeform 39"/>
            <p:cNvSpPr>
              <a:spLocks noEditPoints="1"/>
            </p:cNvSpPr>
            <p:nvPr/>
          </p:nvSpPr>
          <p:spPr bwMode="auto">
            <a:xfrm>
              <a:off x="7491417" y="3681404"/>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234" name="Oval 40"/>
            <p:cNvSpPr>
              <a:spLocks noChangeArrowheads="1"/>
            </p:cNvSpPr>
            <p:nvPr/>
          </p:nvSpPr>
          <p:spPr bwMode="auto">
            <a:xfrm>
              <a:off x="7734304" y="3771891"/>
              <a:ext cx="114300" cy="11430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235" name="Freeform 41"/>
            <p:cNvSpPr>
              <a:spLocks noEditPoints="1"/>
            </p:cNvSpPr>
            <p:nvPr/>
          </p:nvSpPr>
          <p:spPr bwMode="auto">
            <a:xfrm>
              <a:off x="7729542" y="3767129"/>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236" name="Oval 42"/>
            <p:cNvSpPr>
              <a:spLocks noChangeArrowheads="1"/>
            </p:cNvSpPr>
            <p:nvPr/>
          </p:nvSpPr>
          <p:spPr bwMode="auto">
            <a:xfrm>
              <a:off x="7934329" y="3667116"/>
              <a:ext cx="114300" cy="114300"/>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237" name="Freeform 43"/>
            <p:cNvSpPr>
              <a:spLocks noEditPoints="1"/>
            </p:cNvSpPr>
            <p:nvPr/>
          </p:nvSpPr>
          <p:spPr bwMode="auto">
            <a:xfrm>
              <a:off x="7929567" y="3662354"/>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238" name="Freeform 44"/>
            <p:cNvSpPr>
              <a:spLocks noEditPoints="1"/>
            </p:cNvSpPr>
            <p:nvPr/>
          </p:nvSpPr>
          <p:spPr bwMode="auto">
            <a:xfrm>
              <a:off x="5753104" y="3467091"/>
              <a:ext cx="57150" cy="95250"/>
            </a:xfrm>
            <a:custGeom>
              <a:avLst/>
              <a:gdLst/>
              <a:ahLst/>
              <a:cxnLst>
                <a:cxn ang="0">
                  <a:pos x="18" y="60"/>
                </a:cxn>
                <a:cxn ang="0">
                  <a:pos x="18" y="30"/>
                </a:cxn>
                <a:cxn ang="0">
                  <a:pos x="18" y="0"/>
                </a:cxn>
                <a:cxn ang="0">
                  <a:pos x="18" y="60"/>
                </a:cxn>
                <a:cxn ang="0">
                  <a:pos x="0" y="60"/>
                </a:cxn>
                <a:cxn ang="0">
                  <a:pos x="36" y="60"/>
                </a:cxn>
                <a:cxn ang="0">
                  <a:pos x="0" y="60"/>
                </a:cxn>
                <a:cxn ang="0">
                  <a:pos x="0" y="0"/>
                </a:cxn>
                <a:cxn ang="0">
                  <a:pos x="36" y="0"/>
                </a:cxn>
                <a:cxn ang="0">
                  <a:pos x="0" y="0"/>
                </a:cxn>
              </a:cxnLst>
              <a:rect l="0" t="0" r="r" b="b"/>
              <a:pathLst>
                <a:path w="36" h="60">
                  <a:moveTo>
                    <a:pt x="18" y="60"/>
                  </a:moveTo>
                  <a:lnTo>
                    <a:pt x="18" y="30"/>
                  </a:lnTo>
                  <a:lnTo>
                    <a:pt x="18" y="0"/>
                  </a:lnTo>
                  <a:lnTo>
                    <a:pt x="18" y="60"/>
                  </a:lnTo>
                  <a:close/>
                  <a:moveTo>
                    <a:pt x="0" y="60"/>
                  </a:moveTo>
                  <a:lnTo>
                    <a:pt x="36" y="60"/>
                  </a:lnTo>
                  <a:lnTo>
                    <a:pt x="0" y="60"/>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239" name="Freeform 45"/>
            <p:cNvSpPr>
              <a:spLocks noEditPoints="1"/>
            </p:cNvSpPr>
            <p:nvPr/>
          </p:nvSpPr>
          <p:spPr bwMode="auto">
            <a:xfrm>
              <a:off x="5753104" y="3462329"/>
              <a:ext cx="57150" cy="104775"/>
            </a:xfrm>
            <a:custGeom>
              <a:avLst/>
              <a:gdLst/>
              <a:ahLst/>
              <a:cxnLst>
                <a:cxn ang="0">
                  <a:pos x="15" y="63"/>
                </a:cxn>
                <a:cxn ang="0">
                  <a:pos x="15" y="33"/>
                </a:cxn>
                <a:cxn ang="0">
                  <a:pos x="15" y="3"/>
                </a:cxn>
                <a:cxn ang="0">
                  <a:pos x="21" y="3"/>
                </a:cxn>
                <a:cxn ang="0">
                  <a:pos x="21" y="33"/>
                </a:cxn>
                <a:cxn ang="0">
                  <a:pos x="21" y="63"/>
                </a:cxn>
                <a:cxn ang="0">
                  <a:pos x="15" y="63"/>
                </a:cxn>
                <a:cxn ang="0">
                  <a:pos x="0" y="60"/>
                </a:cxn>
                <a:cxn ang="0">
                  <a:pos x="36" y="60"/>
                </a:cxn>
                <a:cxn ang="0">
                  <a:pos x="36" y="66"/>
                </a:cxn>
                <a:cxn ang="0">
                  <a:pos x="0" y="66"/>
                </a:cxn>
                <a:cxn ang="0">
                  <a:pos x="0" y="60"/>
                </a:cxn>
                <a:cxn ang="0">
                  <a:pos x="0" y="0"/>
                </a:cxn>
                <a:cxn ang="0">
                  <a:pos x="36" y="0"/>
                </a:cxn>
                <a:cxn ang="0">
                  <a:pos x="36" y="6"/>
                </a:cxn>
                <a:cxn ang="0">
                  <a:pos x="0" y="6"/>
                </a:cxn>
                <a:cxn ang="0">
                  <a:pos x="0" y="0"/>
                </a:cxn>
              </a:cxnLst>
              <a:rect l="0" t="0" r="r" b="b"/>
              <a:pathLst>
                <a:path w="36" h="66">
                  <a:moveTo>
                    <a:pt x="15" y="63"/>
                  </a:moveTo>
                  <a:lnTo>
                    <a:pt x="15" y="33"/>
                  </a:lnTo>
                  <a:lnTo>
                    <a:pt x="15" y="3"/>
                  </a:lnTo>
                  <a:lnTo>
                    <a:pt x="21" y="3"/>
                  </a:lnTo>
                  <a:lnTo>
                    <a:pt x="21" y="33"/>
                  </a:lnTo>
                  <a:lnTo>
                    <a:pt x="21" y="63"/>
                  </a:lnTo>
                  <a:lnTo>
                    <a:pt x="15" y="63"/>
                  </a:lnTo>
                  <a:close/>
                  <a:moveTo>
                    <a:pt x="0" y="60"/>
                  </a:moveTo>
                  <a:lnTo>
                    <a:pt x="36" y="60"/>
                  </a:lnTo>
                  <a:lnTo>
                    <a:pt x="36" y="66"/>
                  </a:lnTo>
                  <a:lnTo>
                    <a:pt x="0" y="66"/>
                  </a:lnTo>
                  <a:lnTo>
                    <a:pt x="0" y="60"/>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240" name="Freeform 46"/>
            <p:cNvSpPr>
              <a:spLocks noEditPoints="1"/>
            </p:cNvSpPr>
            <p:nvPr/>
          </p:nvSpPr>
          <p:spPr bwMode="auto">
            <a:xfrm>
              <a:off x="6353179" y="3457566"/>
              <a:ext cx="57150" cy="133350"/>
            </a:xfrm>
            <a:custGeom>
              <a:avLst/>
              <a:gdLst/>
              <a:ahLst/>
              <a:cxnLst>
                <a:cxn ang="0">
                  <a:pos x="18" y="84"/>
                </a:cxn>
                <a:cxn ang="0">
                  <a:pos x="18" y="42"/>
                </a:cxn>
                <a:cxn ang="0">
                  <a:pos x="18" y="0"/>
                </a:cxn>
                <a:cxn ang="0">
                  <a:pos x="18" y="84"/>
                </a:cxn>
                <a:cxn ang="0">
                  <a:pos x="0" y="84"/>
                </a:cxn>
                <a:cxn ang="0">
                  <a:pos x="36" y="84"/>
                </a:cxn>
                <a:cxn ang="0">
                  <a:pos x="0" y="84"/>
                </a:cxn>
                <a:cxn ang="0">
                  <a:pos x="0" y="0"/>
                </a:cxn>
                <a:cxn ang="0">
                  <a:pos x="36" y="0"/>
                </a:cxn>
                <a:cxn ang="0">
                  <a:pos x="0" y="0"/>
                </a:cxn>
              </a:cxnLst>
              <a:rect l="0" t="0" r="r" b="b"/>
              <a:pathLst>
                <a:path w="36" h="84">
                  <a:moveTo>
                    <a:pt x="18" y="84"/>
                  </a:moveTo>
                  <a:lnTo>
                    <a:pt x="18" y="42"/>
                  </a:lnTo>
                  <a:lnTo>
                    <a:pt x="18" y="0"/>
                  </a:lnTo>
                  <a:lnTo>
                    <a:pt x="18" y="84"/>
                  </a:lnTo>
                  <a:close/>
                  <a:moveTo>
                    <a:pt x="0" y="84"/>
                  </a:moveTo>
                  <a:lnTo>
                    <a:pt x="36" y="84"/>
                  </a:lnTo>
                  <a:lnTo>
                    <a:pt x="0" y="84"/>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241" name="Freeform 47"/>
            <p:cNvSpPr>
              <a:spLocks noEditPoints="1"/>
            </p:cNvSpPr>
            <p:nvPr/>
          </p:nvSpPr>
          <p:spPr bwMode="auto">
            <a:xfrm>
              <a:off x="6353179" y="3452804"/>
              <a:ext cx="57150" cy="142875"/>
            </a:xfrm>
            <a:custGeom>
              <a:avLst/>
              <a:gdLst/>
              <a:ahLst/>
              <a:cxnLst>
                <a:cxn ang="0">
                  <a:pos x="15" y="87"/>
                </a:cxn>
                <a:cxn ang="0">
                  <a:pos x="15" y="45"/>
                </a:cxn>
                <a:cxn ang="0">
                  <a:pos x="15" y="3"/>
                </a:cxn>
                <a:cxn ang="0">
                  <a:pos x="21" y="3"/>
                </a:cxn>
                <a:cxn ang="0">
                  <a:pos x="21" y="45"/>
                </a:cxn>
                <a:cxn ang="0">
                  <a:pos x="21" y="87"/>
                </a:cxn>
                <a:cxn ang="0">
                  <a:pos x="15" y="87"/>
                </a:cxn>
                <a:cxn ang="0">
                  <a:pos x="0" y="84"/>
                </a:cxn>
                <a:cxn ang="0">
                  <a:pos x="36" y="84"/>
                </a:cxn>
                <a:cxn ang="0">
                  <a:pos x="36" y="90"/>
                </a:cxn>
                <a:cxn ang="0">
                  <a:pos x="0" y="90"/>
                </a:cxn>
                <a:cxn ang="0">
                  <a:pos x="0" y="84"/>
                </a:cxn>
                <a:cxn ang="0">
                  <a:pos x="0" y="0"/>
                </a:cxn>
                <a:cxn ang="0">
                  <a:pos x="36" y="0"/>
                </a:cxn>
                <a:cxn ang="0">
                  <a:pos x="36" y="6"/>
                </a:cxn>
                <a:cxn ang="0">
                  <a:pos x="0" y="6"/>
                </a:cxn>
                <a:cxn ang="0">
                  <a:pos x="0" y="0"/>
                </a:cxn>
              </a:cxnLst>
              <a:rect l="0" t="0" r="r" b="b"/>
              <a:pathLst>
                <a:path w="36" h="90">
                  <a:moveTo>
                    <a:pt x="15" y="87"/>
                  </a:moveTo>
                  <a:lnTo>
                    <a:pt x="15" y="45"/>
                  </a:lnTo>
                  <a:lnTo>
                    <a:pt x="15" y="3"/>
                  </a:lnTo>
                  <a:lnTo>
                    <a:pt x="21" y="3"/>
                  </a:lnTo>
                  <a:lnTo>
                    <a:pt x="21" y="45"/>
                  </a:lnTo>
                  <a:lnTo>
                    <a:pt x="21" y="87"/>
                  </a:lnTo>
                  <a:lnTo>
                    <a:pt x="15" y="87"/>
                  </a:lnTo>
                  <a:close/>
                  <a:moveTo>
                    <a:pt x="0" y="84"/>
                  </a:moveTo>
                  <a:lnTo>
                    <a:pt x="36" y="84"/>
                  </a:lnTo>
                  <a:lnTo>
                    <a:pt x="36" y="90"/>
                  </a:lnTo>
                  <a:lnTo>
                    <a:pt x="0" y="90"/>
                  </a:lnTo>
                  <a:lnTo>
                    <a:pt x="0" y="84"/>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242" name="Freeform 48"/>
            <p:cNvSpPr>
              <a:spLocks noEditPoints="1"/>
            </p:cNvSpPr>
            <p:nvPr/>
          </p:nvSpPr>
          <p:spPr bwMode="auto">
            <a:xfrm>
              <a:off x="6705604" y="3543291"/>
              <a:ext cx="57150" cy="9525"/>
            </a:xfrm>
            <a:custGeom>
              <a:avLst/>
              <a:gdLst/>
              <a:ahLst/>
              <a:cxnLst>
                <a:cxn ang="0">
                  <a:pos x="18" y="6"/>
                </a:cxn>
                <a:cxn ang="0">
                  <a:pos x="18" y="3"/>
                </a:cxn>
                <a:cxn ang="0">
                  <a:pos x="18" y="0"/>
                </a:cxn>
                <a:cxn ang="0">
                  <a:pos x="18" y="6"/>
                </a:cxn>
                <a:cxn ang="0">
                  <a:pos x="0" y="6"/>
                </a:cxn>
                <a:cxn ang="0">
                  <a:pos x="36" y="6"/>
                </a:cxn>
                <a:cxn ang="0">
                  <a:pos x="0" y="6"/>
                </a:cxn>
                <a:cxn ang="0">
                  <a:pos x="0" y="0"/>
                </a:cxn>
                <a:cxn ang="0">
                  <a:pos x="36" y="0"/>
                </a:cxn>
                <a:cxn ang="0">
                  <a:pos x="0" y="0"/>
                </a:cxn>
              </a:cxnLst>
              <a:rect l="0" t="0" r="r" b="b"/>
              <a:pathLst>
                <a:path w="36" h="6">
                  <a:moveTo>
                    <a:pt x="18" y="6"/>
                  </a:moveTo>
                  <a:lnTo>
                    <a:pt x="18" y="3"/>
                  </a:lnTo>
                  <a:lnTo>
                    <a:pt x="18" y="0"/>
                  </a:lnTo>
                  <a:lnTo>
                    <a:pt x="18" y="6"/>
                  </a:lnTo>
                  <a:close/>
                  <a:moveTo>
                    <a:pt x="0" y="6"/>
                  </a:moveTo>
                  <a:lnTo>
                    <a:pt x="36" y="6"/>
                  </a:lnTo>
                  <a:lnTo>
                    <a:pt x="0" y="6"/>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243" name="Freeform 49"/>
            <p:cNvSpPr>
              <a:spLocks noEditPoints="1"/>
            </p:cNvSpPr>
            <p:nvPr/>
          </p:nvSpPr>
          <p:spPr bwMode="auto">
            <a:xfrm>
              <a:off x="6705604" y="3538529"/>
              <a:ext cx="57150" cy="19050"/>
            </a:xfrm>
            <a:custGeom>
              <a:avLst/>
              <a:gdLst/>
              <a:ahLst/>
              <a:cxnLst>
                <a:cxn ang="0">
                  <a:pos x="15" y="9"/>
                </a:cxn>
                <a:cxn ang="0">
                  <a:pos x="15" y="6"/>
                </a:cxn>
                <a:cxn ang="0">
                  <a:pos x="15" y="3"/>
                </a:cxn>
                <a:cxn ang="0">
                  <a:pos x="21" y="3"/>
                </a:cxn>
                <a:cxn ang="0">
                  <a:pos x="21" y="6"/>
                </a:cxn>
                <a:cxn ang="0">
                  <a:pos x="21" y="9"/>
                </a:cxn>
                <a:cxn ang="0">
                  <a:pos x="15" y="9"/>
                </a:cxn>
                <a:cxn ang="0">
                  <a:pos x="0" y="6"/>
                </a:cxn>
                <a:cxn ang="0">
                  <a:pos x="36" y="6"/>
                </a:cxn>
                <a:cxn ang="0">
                  <a:pos x="36" y="12"/>
                </a:cxn>
                <a:cxn ang="0">
                  <a:pos x="0" y="12"/>
                </a:cxn>
                <a:cxn ang="0">
                  <a:pos x="0" y="6"/>
                </a:cxn>
                <a:cxn ang="0">
                  <a:pos x="0" y="0"/>
                </a:cxn>
                <a:cxn ang="0">
                  <a:pos x="36" y="0"/>
                </a:cxn>
                <a:cxn ang="0">
                  <a:pos x="36" y="6"/>
                </a:cxn>
                <a:cxn ang="0">
                  <a:pos x="0" y="6"/>
                </a:cxn>
                <a:cxn ang="0">
                  <a:pos x="0" y="0"/>
                </a:cxn>
              </a:cxnLst>
              <a:rect l="0" t="0" r="r" b="b"/>
              <a:pathLst>
                <a:path w="36" h="12">
                  <a:moveTo>
                    <a:pt x="15" y="9"/>
                  </a:moveTo>
                  <a:lnTo>
                    <a:pt x="15" y="6"/>
                  </a:lnTo>
                  <a:lnTo>
                    <a:pt x="15" y="3"/>
                  </a:lnTo>
                  <a:lnTo>
                    <a:pt x="21" y="3"/>
                  </a:lnTo>
                  <a:lnTo>
                    <a:pt x="21" y="6"/>
                  </a:lnTo>
                  <a:lnTo>
                    <a:pt x="21" y="9"/>
                  </a:lnTo>
                  <a:lnTo>
                    <a:pt x="15" y="9"/>
                  </a:lnTo>
                  <a:close/>
                  <a:moveTo>
                    <a:pt x="0" y="6"/>
                  </a:moveTo>
                  <a:lnTo>
                    <a:pt x="36" y="6"/>
                  </a:lnTo>
                  <a:lnTo>
                    <a:pt x="36" y="12"/>
                  </a:lnTo>
                  <a:lnTo>
                    <a:pt x="0" y="12"/>
                  </a:lnTo>
                  <a:lnTo>
                    <a:pt x="0" y="6"/>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244" name="Freeform 50"/>
            <p:cNvSpPr>
              <a:spLocks noEditPoints="1"/>
            </p:cNvSpPr>
            <p:nvPr/>
          </p:nvSpPr>
          <p:spPr bwMode="auto">
            <a:xfrm>
              <a:off x="7181854" y="2952741"/>
              <a:ext cx="57150" cy="28575"/>
            </a:xfrm>
            <a:custGeom>
              <a:avLst/>
              <a:gdLst/>
              <a:ahLst/>
              <a:cxnLst>
                <a:cxn ang="0">
                  <a:pos x="18" y="18"/>
                </a:cxn>
                <a:cxn ang="0">
                  <a:pos x="18" y="9"/>
                </a:cxn>
                <a:cxn ang="0">
                  <a:pos x="18" y="0"/>
                </a:cxn>
                <a:cxn ang="0">
                  <a:pos x="18" y="18"/>
                </a:cxn>
                <a:cxn ang="0">
                  <a:pos x="0" y="18"/>
                </a:cxn>
                <a:cxn ang="0">
                  <a:pos x="36" y="18"/>
                </a:cxn>
                <a:cxn ang="0">
                  <a:pos x="0" y="18"/>
                </a:cxn>
                <a:cxn ang="0">
                  <a:pos x="0" y="0"/>
                </a:cxn>
                <a:cxn ang="0">
                  <a:pos x="36" y="0"/>
                </a:cxn>
                <a:cxn ang="0">
                  <a:pos x="0" y="0"/>
                </a:cxn>
              </a:cxnLst>
              <a:rect l="0" t="0" r="r" b="b"/>
              <a:pathLst>
                <a:path w="36" h="18">
                  <a:moveTo>
                    <a:pt x="18" y="18"/>
                  </a:moveTo>
                  <a:lnTo>
                    <a:pt x="18" y="9"/>
                  </a:lnTo>
                  <a:lnTo>
                    <a:pt x="18" y="0"/>
                  </a:lnTo>
                  <a:lnTo>
                    <a:pt x="18" y="18"/>
                  </a:lnTo>
                  <a:close/>
                  <a:moveTo>
                    <a:pt x="0" y="18"/>
                  </a:moveTo>
                  <a:lnTo>
                    <a:pt x="36" y="18"/>
                  </a:lnTo>
                  <a:lnTo>
                    <a:pt x="0" y="18"/>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245" name="Freeform 51"/>
            <p:cNvSpPr>
              <a:spLocks noEditPoints="1"/>
            </p:cNvSpPr>
            <p:nvPr/>
          </p:nvSpPr>
          <p:spPr bwMode="auto">
            <a:xfrm>
              <a:off x="7181854" y="2947979"/>
              <a:ext cx="57150" cy="38100"/>
            </a:xfrm>
            <a:custGeom>
              <a:avLst/>
              <a:gdLst/>
              <a:ahLst/>
              <a:cxnLst>
                <a:cxn ang="0">
                  <a:pos x="15" y="21"/>
                </a:cxn>
                <a:cxn ang="0">
                  <a:pos x="15" y="12"/>
                </a:cxn>
                <a:cxn ang="0">
                  <a:pos x="15" y="3"/>
                </a:cxn>
                <a:cxn ang="0">
                  <a:pos x="21" y="3"/>
                </a:cxn>
                <a:cxn ang="0">
                  <a:pos x="21" y="12"/>
                </a:cxn>
                <a:cxn ang="0">
                  <a:pos x="21" y="21"/>
                </a:cxn>
                <a:cxn ang="0">
                  <a:pos x="15" y="21"/>
                </a:cxn>
                <a:cxn ang="0">
                  <a:pos x="0" y="18"/>
                </a:cxn>
                <a:cxn ang="0">
                  <a:pos x="36" y="18"/>
                </a:cxn>
                <a:cxn ang="0">
                  <a:pos x="36" y="24"/>
                </a:cxn>
                <a:cxn ang="0">
                  <a:pos x="0" y="24"/>
                </a:cxn>
                <a:cxn ang="0">
                  <a:pos x="0" y="18"/>
                </a:cxn>
                <a:cxn ang="0">
                  <a:pos x="0" y="0"/>
                </a:cxn>
                <a:cxn ang="0">
                  <a:pos x="36" y="0"/>
                </a:cxn>
                <a:cxn ang="0">
                  <a:pos x="36" y="6"/>
                </a:cxn>
                <a:cxn ang="0">
                  <a:pos x="0" y="6"/>
                </a:cxn>
                <a:cxn ang="0">
                  <a:pos x="0" y="0"/>
                </a:cxn>
              </a:cxnLst>
              <a:rect l="0" t="0" r="r" b="b"/>
              <a:pathLst>
                <a:path w="36" h="24">
                  <a:moveTo>
                    <a:pt x="15" y="21"/>
                  </a:moveTo>
                  <a:lnTo>
                    <a:pt x="15" y="12"/>
                  </a:lnTo>
                  <a:lnTo>
                    <a:pt x="15" y="3"/>
                  </a:lnTo>
                  <a:lnTo>
                    <a:pt x="21" y="3"/>
                  </a:lnTo>
                  <a:lnTo>
                    <a:pt x="21" y="12"/>
                  </a:lnTo>
                  <a:lnTo>
                    <a:pt x="21" y="21"/>
                  </a:lnTo>
                  <a:lnTo>
                    <a:pt x="15" y="21"/>
                  </a:lnTo>
                  <a:close/>
                  <a:moveTo>
                    <a:pt x="0" y="18"/>
                  </a:moveTo>
                  <a:lnTo>
                    <a:pt x="36" y="18"/>
                  </a:lnTo>
                  <a:lnTo>
                    <a:pt x="36" y="24"/>
                  </a:lnTo>
                  <a:lnTo>
                    <a:pt x="0" y="24"/>
                  </a:lnTo>
                  <a:lnTo>
                    <a:pt x="0" y="18"/>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246" name="Freeform 52"/>
            <p:cNvSpPr>
              <a:spLocks noEditPoints="1"/>
            </p:cNvSpPr>
            <p:nvPr/>
          </p:nvSpPr>
          <p:spPr bwMode="auto">
            <a:xfrm>
              <a:off x="7524754" y="2914641"/>
              <a:ext cx="57150" cy="38100"/>
            </a:xfrm>
            <a:custGeom>
              <a:avLst/>
              <a:gdLst/>
              <a:ahLst/>
              <a:cxnLst>
                <a:cxn ang="0">
                  <a:pos x="18" y="24"/>
                </a:cxn>
                <a:cxn ang="0">
                  <a:pos x="18" y="12"/>
                </a:cxn>
                <a:cxn ang="0">
                  <a:pos x="18" y="0"/>
                </a:cxn>
                <a:cxn ang="0">
                  <a:pos x="18" y="24"/>
                </a:cxn>
                <a:cxn ang="0">
                  <a:pos x="0" y="24"/>
                </a:cxn>
                <a:cxn ang="0">
                  <a:pos x="36" y="24"/>
                </a:cxn>
                <a:cxn ang="0">
                  <a:pos x="0" y="24"/>
                </a:cxn>
                <a:cxn ang="0">
                  <a:pos x="0" y="0"/>
                </a:cxn>
                <a:cxn ang="0">
                  <a:pos x="36" y="0"/>
                </a:cxn>
                <a:cxn ang="0">
                  <a:pos x="0" y="0"/>
                </a:cxn>
              </a:cxnLst>
              <a:rect l="0" t="0" r="r" b="b"/>
              <a:pathLst>
                <a:path w="36" h="24">
                  <a:moveTo>
                    <a:pt x="18" y="24"/>
                  </a:moveTo>
                  <a:lnTo>
                    <a:pt x="18" y="12"/>
                  </a:lnTo>
                  <a:lnTo>
                    <a:pt x="18" y="0"/>
                  </a:lnTo>
                  <a:lnTo>
                    <a:pt x="18" y="24"/>
                  </a:lnTo>
                  <a:close/>
                  <a:moveTo>
                    <a:pt x="0" y="24"/>
                  </a:moveTo>
                  <a:lnTo>
                    <a:pt x="36" y="24"/>
                  </a:lnTo>
                  <a:lnTo>
                    <a:pt x="0" y="24"/>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247" name="Freeform 53"/>
            <p:cNvSpPr>
              <a:spLocks noEditPoints="1"/>
            </p:cNvSpPr>
            <p:nvPr/>
          </p:nvSpPr>
          <p:spPr bwMode="auto">
            <a:xfrm>
              <a:off x="7524754" y="2909879"/>
              <a:ext cx="57150" cy="47625"/>
            </a:xfrm>
            <a:custGeom>
              <a:avLst/>
              <a:gdLst/>
              <a:ahLst/>
              <a:cxnLst>
                <a:cxn ang="0">
                  <a:pos x="15" y="27"/>
                </a:cxn>
                <a:cxn ang="0">
                  <a:pos x="15" y="15"/>
                </a:cxn>
                <a:cxn ang="0">
                  <a:pos x="15" y="3"/>
                </a:cxn>
                <a:cxn ang="0">
                  <a:pos x="21" y="3"/>
                </a:cxn>
                <a:cxn ang="0">
                  <a:pos x="21" y="15"/>
                </a:cxn>
                <a:cxn ang="0">
                  <a:pos x="21" y="27"/>
                </a:cxn>
                <a:cxn ang="0">
                  <a:pos x="15" y="27"/>
                </a:cxn>
                <a:cxn ang="0">
                  <a:pos x="0" y="24"/>
                </a:cxn>
                <a:cxn ang="0">
                  <a:pos x="36" y="24"/>
                </a:cxn>
                <a:cxn ang="0">
                  <a:pos x="36" y="30"/>
                </a:cxn>
                <a:cxn ang="0">
                  <a:pos x="0" y="30"/>
                </a:cxn>
                <a:cxn ang="0">
                  <a:pos x="0" y="24"/>
                </a:cxn>
                <a:cxn ang="0">
                  <a:pos x="0" y="0"/>
                </a:cxn>
                <a:cxn ang="0">
                  <a:pos x="36" y="0"/>
                </a:cxn>
                <a:cxn ang="0">
                  <a:pos x="36" y="6"/>
                </a:cxn>
                <a:cxn ang="0">
                  <a:pos x="0" y="6"/>
                </a:cxn>
                <a:cxn ang="0">
                  <a:pos x="0" y="0"/>
                </a:cxn>
              </a:cxnLst>
              <a:rect l="0" t="0" r="r" b="b"/>
              <a:pathLst>
                <a:path w="36" h="30">
                  <a:moveTo>
                    <a:pt x="15" y="27"/>
                  </a:moveTo>
                  <a:lnTo>
                    <a:pt x="15" y="15"/>
                  </a:lnTo>
                  <a:lnTo>
                    <a:pt x="15" y="3"/>
                  </a:lnTo>
                  <a:lnTo>
                    <a:pt x="21" y="3"/>
                  </a:lnTo>
                  <a:lnTo>
                    <a:pt x="21" y="15"/>
                  </a:lnTo>
                  <a:lnTo>
                    <a:pt x="21" y="27"/>
                  </a:lnTo>
                  <a:lnTo>
                    <a:pt x="15" y="27"/>
                  </a:lnTo>
                  <a:close/>
                  <a:moveTo>
                    <a:pt x="0" y="24"/>
                  </a:moveTo>
                  <a:lnTo>
                    <a:pt x="36" y="24"/>
                  </a:lnTo>
                  <a:lnTo>
                    <a:pt x="36" y="30"/>
                  </a:lnTo>
                  <a:lnTo>
                    <a:pt x="0" y="30"/>
                  </a:lnTo>
                  <a:lnTo>
                    <a:pt x="0" y="24"/>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248" name="Freeform 54"/>
            <p:cNvSpPr>
              <a:spLocks noEditPoints="1"/>
            </p:cNvSpPr>
            <p:nvPr/>
          </p:nvSpPr>
          <p:spPr bwMode="auto">
            <a:xfrm>
              <a:off x="7762879" y="2714616"/>
              <a:ext cx="57150" cy="66675"/>
            </a:xfrm>
            <a:custGeom>
              <a:avLst/>
              <a:gdLst/>
              <a:ahLst/>
              <a:cxnLst>
                <a:cxn ang="0">
                  <a:pos x="18" y="42"/>
                </a:cxn>
                <a:cxn ang="0">
                  <a:pos x="18" y="21"/>
                </a:cxn>
                <a:cxn ang="0">
                  <a:pos x="18" y="0"/>
                </a:cxn>
                <a:cxn ang="0">
                  <a:pos x="18" y="42"/>
                </a:cxn>
                <a:cxn ang="0">
                  <a:pos x="0" y="42"/>
                </a:cxn>
                <a:cxn ang="0">
                  <a:pos x="36" y="42"/>
                </a:cxn>
                <a:cxn ang="0">
                  <a:pos x="0" y="42"/>
                </a:cxn>
                <a:cxn ang="0">
                  <a:pos x="0" y="0"/>
                </a:cxn>
                <a:cxn ang="0">
                  <a:pos x="36" y="0"/>
                </a:cxn>
                <a:cxn ang="0">
                  <a:pos x="0" y="0"/>
                </a:cxn>
              </a:cxnLst>
              <a:rect l="0" t="0" r="r" b="b"/>
              <a:pathLst>
                <a:path w="36" h="42">
                  <a:moveTo>
                    <a:pt x="18" y="42"/>
                  </a:moveTo>
                  <a:lnTo>
                    <a:pt x="18" y="21"/>
                  </a:lnTo>
                  <a:lnTo>
                    <a:pt x="18" y="0"/>
                  </a:lnTo>
                  <a:lnTo>
                    <a:pt x="18" y="42"/>
                  </a:lnTo>
                  <a:close/>
                  <a:moveTo>
                    <a:pt x="0" y="42"/>
                  </a:moveTo>
                  <a:lnTo>
                    <a:pt x="36" y="42"/>
                  </a:lnTo>
                  <a:lnTo>
                    <a:pt x="0" y="42"/>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249" name="Freeform 55"/>
            <p:cNvSpPr>
              <a:spLocks noEditPoints="1"/>
            </p:cNvSpPr>
            <p:nvPr/>
          </p:nvSpPr>
          <p:spPr bwMode="auto">
            <a:xfrm>
              <a:off x="7762879" y="2709854"/>
              <a:ext cx="57150" cy="76200"/>
            </a:xfrm>
            <a:custGeom>
              <a:avLst/>
              <a:gdLst/>
              <a:ahLst/>
              <a:cxnLst>
                <a:cxn ang="0">
                  <a:pos x="15" y="45"/>
                </a:cxn>
                <a:cxn ang="0">
                  <a:pos x="15" y="24"/>
                </a:cxn>
                <a:cxn ang="0">
                  <a:pos x="15" y="3"/>
                </a:cxn>
                <a:cxn ang="0">
                  <a:pos x="21" y="3"/>
                </a:cxn>
                <a:cxn ang="0">
                  <a:pos x="21" y="24"/>
                </a:cxn>
                <a:cxn ang="0">
                  <a:pos x="21" y="45"/>
                </a:cxn>
                <a:cxn ang="0">
                  <a:pos x="15" y="45"/>
                </a:cxn>
                <a:cxn ang="0">
                  <a:pos x="0" y="42"/>
                </a:cxn>
                <a:cxn ang="0">
                  <a:pos x="36" y="42"/>
                </a:cxn>
                <a:cxn ang="0">
                  <a:pos x="36" y="48"/>
                </a:cxn>
                <a:cxn ang="0">
                  <a:pos x="0" y="48"/>
                </a:cxn>
                <a:cxn ang="0">
                  <a:pos x="0" y="42"/>
                </a:cxn>
                <a:cxn ang="0">
                  <a:pos x="0" y="0"/>
                </a:cxn>
                <a:cxn ang="0">
                  <a:pos x="36" y="0"/>
                </a:cxn>
                <a:cxn ang="0">
                  <a:pos x="36" y="6"/>
                </a:cxn>
                <a:cxn ang="0">
                  <a:pos x="0" y="6"/>
                </a:cxn>
                <a:cxn ang="0">
                  <a:pos x="0" y="0"/>
                </a:cxn>
              </a:cxnLst>
              <a:rect l="0" t="0" r="r" b="b"/>
              <a:pathLst>
                <a:path w="36" h="48">
                  <a:moveTo>
                    <a:pt x="15" y="45"/>
                  </a:moveTo>
                  <a:lnTo>
                    <a:pt x="15" y="24"/>
                  </a:lnTo>
                  <a:lnTo>
                    <a:pt x="15" y="3"/>
                  </a:lnTo>
                  <a:lnTo>
                    <a:pt x="21" y="3"/>
                  </a:lnTo>
                  <a:lnTo>
                    <a:pt x="21" y="24"/>
                  </a:lnTo>
                  <a:lnTo>
                    <a:pt x="21" y="45"/>
                  </a:lnTo>
                  <a:lnTo>
                    <a:pt x="15" y="45"/>
                  </a:lnTo>
                  <a:close/>
                  <a:moveTo>
                    <a:pt x="0" y="42"/>
                  </a:moveTo>
                  <a:lnTo>
                    <a:pt x="36" y="42"/>
                  </a:lnTo>
                  <a:lnTo>
                    <a:pt x="36" y="48"/>
                  </a:lnTo>
                  <a:lnTo>
                    <a:pt x="0" y="48"/>
                  </a:lnTo>
                  <a:lnTo>
                    <a:pt x="0" y="42"/>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250" name="Freeform 56"/>
            <p:cNvSpPr>
              <a:spLocks noEditPoints="1"/>
            </p:cNvSpPr>
            <p:nvPr/>
          </p:nvSpPr>
          <p:spPr bwMode="auto">
            <a:xfrm>
              <a:off x="7962904" y="2962266"/>
              <a:ext cx="57150" cy="19050"/>
            </a:xfrm>
            <a:custGeom>
              <a:avLst/>
              <a:gdLst/>
              <a:ahLst/>
              <a:cxnLst>
                <a:cxn ang="0">
                  <a:pos x="18" y="12"/>
                </a:cxn>
                <a:cxn ang="0">
                  <a:pos x="18" y="6"/>
                </a:cxn>
                <a:cxn ang="0">
                  <a:pos x="18" y="0"/>
                </a:cxn>
                <a:cxn ang="0">
                  <a:pos x="18" y="12"/>
                </a:cxn>
                <a:cxn ang="0">
                  <a:pos x="0" y="12"/>
                </a:cxn>
                <a:cxn ang="0">
                  <a:pos x="36" y="12"/>
                </a:cxn>
                <a:cxn ang="0">
                  <a:pos x="0" y="12"/>
                </a:cxn>
                <a:cxn ang="0">
                  <a:pos x="0" y="0"/>
                </a:cxn>
                <a:cxn ang="0">
                  <a:pos x="36" y="0"/>
                </a:cxn>
                <a:cxn ang="0">
                  <a:pos x="0" y="0"/>
                </a:cxn>
              </a:cxnLst>
              <a:rect l="0" t="0" r="r" b="b"/>
              <a:pathLst>
                <a:path w="36" h="12">
                  <a:moveTo>
                    <a:pt x="18" y="12"/>
                  </a:moveTo>
                  <a:lnTo>
                    <a:pt x="18" y="6"/>
                  </a:lnTo>
                  <a:lnTo>
                    <a:pt x="18" y="0"/>
                  </a:lnTo>
                  <a:lnTo>
                    <a:pt x="18" y="12"/>
                  </a:lnTo>
                  <a:close/>
                  <a:moveTo>
                    <a:pt x="0" y="12"/>
                  </a:moveTo>
                  <a:lnTo>
                    <a:pt x="36" y="12"/>
                  </a:lnTo>
                  <a:lnTo>
                    <a:pt x="0" y="12"/>
                  </a:lnTo>
                  <a:close/>
                  <a:moveTo>
                    <a:pt x="0" y="0"/>
                  </a:moveTo>
                  <a:lnTo>
                    <a:pt x="36" y="0"/>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1251" name="Freeform 57"/>
            <p:cNvSpPr>
              <a:spLocks noEditPoints="1"/>
            </p:cNvSpPr>
            <p:nvPr/>
          </p:nvSpPr>
          <p:spPr bwMode="auto">
            <a:xfrm>
              <a:off x="7962904" y="2957504"/>
              <a:ext cx="57150" cy="28575"/>
            </a:xfrm>
            <a:custGeom>
              <a:avLst/>
              <a:gdLst/>
              <a:ahLst/>
              <a:cxnLst>
                <a:cxn ang="0">
                  <a:pos x="15" y="15"/>
                </a:cxn>
                <a:cxn ang="0">
                  <a:pos x="15" y="9"/>
                </a:cxn>
                <a:cxn ang="0">
                  <a:pos x="15" y="3"/>
                </a:cxn>
                <a:cxn ang="0">
                  <a:pos x="21" y="3"/>
                </a:cxn>
                <a:cxn ang="0">
                  <a:pos x="21" y="9"/>
                </a:cxn>
                <a:cxn ang="0">
                  <a:pos x="21" y="15"/>
                </a:cxn>
                <a:cxn ang="0">
                  <a:pos x="15" y="15"/>
                </a:cxn>
                <a:cxn ang="0">
                  <a:pos x="0" y="12"/>
                </a:cxn>
                <a:cxn ang="0">
                  <a:pos x="36" y="12"/>
                </a:cxn>
                <a:cxn ang="0">
                  <a:pos x="36" y="18"/>
                </a:cxn>
                <a:cxn ang="0">
                  <a:pos x="0" y="18"/>
                </a:cxn>
                <a:cxn ang="0">
                  <a:pos x="0" y="12"/>
                </a:cxn>
                <a:cxn ang="0">
                  <a:pos x="0" y="0"/>
                </a:cxn>
                <a:cxn ang="0">
                  <a:pos x="36" y="0"/>
                </a:cxn>
                <a:cxn ang="0">
                  <a:pos x="36" y="6"/>
                </a:cxn>
                <a:cxn ang="0">
                  <a:pos x="0" y="6"/>
                </a:cxn>
                <a:cxn ang="0">
                  <a:pos x="0" y="0"/>
                </a:cxn>
              </a:cxnLst>
              <a:rect l="0" t="0" r="r" b="b"/>
              <a:pathLst>
                <a:path w="36" h="18">
                  <a:moveTo>
                    <a:pt x="15" y="15"/>
                  </a:moveTo>
                  <a:lnTo>
                    <a:pt x="15" y="9"/>
                  </a:lnTo>
                  <a:lnTo>
                    <a:pt x="15" y="3"/>
                  </a:lnTo>
                  <a:lnTo>
                    <a:pt x="21" y="3"/>
                  </a:lnTo>
                  <a:lnTo>
                    <a:pt x="21" y="9"/>
                  </a:lnTo>
                  <a:lnTo>
                    <a:pt x="21" y="15"/>
                  </a:lnTo>
                  <a:lnTo>
                    <a:pt x="15" y="15"/>
                  </a:lnTo>
                  <a:close/>
                  <a:moveTo>
                    <a:pt x="0" y="12"/>
                  </a:moveTo>
                  <a:lnTo>
                    <a:pt x="36" y="12"/>
                  </a:lnTo>
                  <a:lnTo>
                    <a:pt x="36" y="18"/>
                  </a:lnTo>
                  <a:lnTo>
                    <a:pt x="0" y="18"/>
                  </a:lnTo>
                  <a:lnTo>
                    <a:pt x="0" y="12"/>
                  </a:lnTo>
                  <a:close/>
                  <a:moveTo>
                    <a:pt x="0" y="0"/>
                  </a:moveTo>
                  <a:lnTo>
                    <a:pt x="36" y="0"/>
                  </a:lnTo>
                  <a:lnTo>
                    <a:pt x="36" y="6"/>
                  </a:lnTo>
                  <a:lnTo>
                    <a:pt x="0" y="6"/>
                  </a:lnTo>
                  <a:lnTo>
                    <a:pt x="0"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252" name="Freeform 58"/>
            <p:cNvSpPr>
              <a:spLocks/>
            </p:cNvSpPr>
            <p:nvPr/>
          </p:nvSpPr>
          <p:spPr bwMode="auto">
            <a:xfrm>
              <a:off x="5776917" y="2735254"/>
              <a:ext cx="2219325" cy="850900"/>
            </a:xfrm>
            <a:custGeom>
              <a:avLst/>
              <a:gdLst/>
              <a:ahLst/>
              <a:cxnLst>
                <a:cxn ang="0">
                  <a:pos x="273" y="1298"/>
                </a:cxn>
                <a:cxn ang="0">
                  <a:pos x="800" y="1310"/>
                </a:cxn>
                <a:cxn ang="0">
                  <a:pos x="1114" y="1329"/>
                </a:cxn>
                <a:cxn ang="0">
                  <a:pos x="1263" y="1375"/>
                </a:cxn>
                <a:cxn ang="0">
                  <a:pos x="1386" y="1412"/>
                </a:cxn>
                <a:cxn ang="0">
                  <a:pos x="1482" y="1408"/>
                </a:cxn>
                <a:cxn ang="0">
                  <a:pos x="1595" y="1353"/>
                </a:cxn>
                <a:cxn ang="0">
                  <a:pos x="1735" y="1219"/>
                </a:cxn>
                <a:cxn ang="0">
                  <a:pos x="2000" y="868"/>
                </a:cxn>
                <a:cxn ang="0">
                  <a:pos x="2265" y="511"/>
                </a:cxn>
                <a:cxn ang="0">
                  <a:pos x="2407" y="368"/>
                </a:cxn>
                <a:cxn ang="0">
                  <a:pos x="2535" y="303"/>
                </a:cxn>
                <a:cxn ang="0">
                  <a:pos x="2652" y="290"/>
                </a:cxn>
                <a:cxn ang="0">
                  <a:pos x="2796" y="313"/>
                </a:cxn>
                <a:cxn ang="0">
                  <a:pos x="2923" y="328"/>
                </a:cxn>
                <a:cxn ang="0">
                  <a:pos x="3042" y="284"/>
                </a:cxn>
                <a:cxn ang="0">
                  <a:pos x="3146" y="188"/>
                </a:cxn>
                <a:cxn ang="0">
                  <a:pos x="3288" y="39"/>
                </a:cxn>
                <a:cxn ang="0">
                  <a:pos x="3336" y="9"/>
                </a:cxn>
                <a:cxn ang="0">
                  <a:pos x="3384" y="0"/>
                </a:cxn>
                <a:cxn ang="0">
                  <a:pos x="3434" y="16"/>
                </a:cxn>
                <a:cxn ang="0">
                  <a:pos x="3520" y="95"/>
                </a:cxn>
                <a:cxn ang="0">
                  <a:pos x="3685" y="331"/>
                </a:cxn>
                <a:cxn ang="0">
                  <a:pos x="3714" y="392"/>
                </a:cxn>
                <a:cxn ang="0">
                  <a:pos x="3550" y="159"/>
                </a:cxn>
                <a:cxn ang="0">
                  <a:pos x="3468" y="61"/>
                </a:cxn>
                <a:cxn ang="0">
                  <a:pos x="3382" y="16"/>
                </a:cxn>
                <a:cxn ang="0">
                  <a:pos x="3364" y="17"/>
                </a:cxn>
                <a:cxn ang="0">
                  <a:pos x="3298" y="51"/>
                </a:cxn>
                <a:cxn ang="0">
                  <a:pos x="3206" y="144"/>
                </a:cxn>
                <a:cxn ang="0">
                  <a:pos x="3051" y="298"/>
                </a:cxn>
                <a:cxn ang="0">
                  <a:pos x="2988" y="330"/>
                </a:cxn>
                <a:cxn ang="0">
                  <a:pos x="2859" y="340"/>
                </a:cxn>
                <a:cxn ang="0">
                  <a:pos x="2652" y="306"/>
                </a:cxn>
                <a:cxn ang="0">
                  <a:pos x="2578" y="309"/>
                </a:cxn>
                <a:cxn ang="0">
                  <a:pos x="2460" y="353"/>
                </a:cxn>
                <a:cxn ang="0">
                  <a:pos x="2326" y="466"/>
                </a:cxn>
                <a:cxn ang="0">
                  <a:pos x="2121" y="725"/>
                </a:cxn>
                <a:cxn ang="0">
                  <a:pos x="1798" y="1169"/>
                </a:cxn>
                <a:cxn ang="0">
                  <a:pos x="1649" y="1331"/>
                </a:cxn>
                <a:cxn ang="0">
                  <a:pos x="1522" y="1411"/>
                </a:cxn>
                <a:cxn ang="0">
                  <a:pos x="1449" y="1430"/>
                </a:cxn>
                <a:cxn ang="0">
                  <a:pos x="1321" y="1413"/>
                </a:cxn>
                <a:cxn ang="0">
                  <a:pos x="1111" y="1344"/>
                </a:cxn>
                <a:cxn ang="0">
                  <a:pos x="916" y="1329"/>
                </a:cxn>
                <a:cxn ang="0">
                  <a:pos x="542" y="1320"/>
                </a:cxn>
                <a:cxn ang="0">
                  <a:pos x="8" y="1308"/>
                </a:cxn>
              </a:cxnLst>
              <a:rect l="0" t="0" r="r" b="b"/>
              <a:pathLst>
                <a:path w="3729" h="1430">
                  <a:moveTo>
                    <a:pt x="9" y="1292"/>
                  </a:moveTo>
                  <a:lnTo>
                    <a:pt x="139" y="1295"/>
                  </a:lnTo>
                  <a:lnTo>
                    <a:pt x="273" y="1298"/>
                  </a:lnTo>
                  <a:lnTo>
                    <a:pt x="543" y="1304"/>
                  </a:lnTo>
                  <a:lnTo>
                    <a:pt x="675" y="1307"/>
                  </a:lnTo>
                  <a:lnTo>
                    <a:pt x="800" y="1310"/>
                  </a:lnTo>
                  <a:lnTo>
                    <a:pt x="917" y="1313"/>
                  </a:lnTo>
                  <a:lnTo>
                    <a:pt x="1023" y="1317"/>
                  </a:lnTo>
                  <a:lnTo>
                    <a:pt x="1114" y="1329"/>
                  </a:lnTo>
                  <a:cubicBezTo>
                    <a:pt x="1115" y="1329"/>
                    <a:pt x="1115" y="1329"/>
                    <a:pt x="1116" y="1329"/>
                  </a:cubicBezTo>
                  <a:lnTo>
                    <a:pt x="1194" y="1350"/>
                  </a:lnTo>
                  <a:lnTo>
                    <a:pt x="1263" y="1375"/>
                  </a:lnTo>
                  <a:lnTo>
                    <a:pt x="1326" y="1398"/>
                  </a:lnTo>
                  <a:lnTo>
                    <a:pt x="1387" y="1413"/>
                  </a:lnTo>
                  <a:lnTo>
                    <a:pt x="1386" y="1412"/>
                  </a:lnTo>
                  <a:lnTo>
                    <a:pt x="1450" y="1414"/>
                  </a:lnTo>
                  <a:lnTo>
                    <a:pt x="1448" y="1415"/>
                  </a:lnTo>
                  <a:lnTo>
                    <a:pt x="1482" y="1408"/>
                  </a:lnTo>
                  <a:lnTo>
                    <a:pt x="1517" y="1396"/>
                  </a:lnTo>
                  <a:lnTo>
                    <a:pt x="1554" y="1378"/>
                  </a:lnTo>
                  <a:lnTo>
                    <a:pt x="1595" y="1353"/>
                  </a:lnTo>
                  <a:lnTo>
                    <a:pt x="1640" y="1318"/>
                  </a:lnTo>
                  <a:lnTo>
                    <a:pt x="1686" y="1273"/>
                  </a:lnTo>
                  <a:lnTo>
                    <a:pt x="1735" y="1219"/>
                  </a:lnTo>
                  <a:lnTo>
                    <a:pt x="1785" y="1158"/>
                  </a:lnTo>
                  <a:lnTo>
                    <a:pt x="1891" y="1020"/>
                  </a:lnTo>
                  <a:lnTo>
                    <a:pt x="2000" y="868"/>
                  </a:lnTo>
                  <a:lnTo>
                    <a:pt x="2108" y="716"/>
                  </a:lnTo>
                  <a:lnTo>
                    <a:pt x="2214" y="575"/>
                  </a:lnTo>
                  <a:lnTo>
                    <a:pt x="2265" y="511"/>
                  </a:lnTo>
                  <a:lnTo>
                    <a:pt x="2314" y="455"/>
                  </a:lnTo>
                  <a:lnTo>
                    <a:pt x="2362" y="407"/>
                  </a:lnTo>
                  <a:lnTo>
                    <a:pt x="2407" y="368"/>
                  </a:lnTo>
                  <a:lnTo>
                    <a:pt x="2451" y="340"/>
                  </a:lnTo>
                  <a:lnTo>
                    <a:pt x="2493" y="318"/>
                  </a:lnTo>
                  <a:lnTo>
                    <a:pt x="2535" y="303"/>
                  </a:lnTo>
                  <a:lnTo>
                    <a:pt x="2575" y="294"/>
                  </a:lnTo>
                  <a:cubicBezTo>
                    <a:pt x="2575" y="294"/>
                    <a:pt x="2576" y="293"/>
                    <a:pt x="2576" y="293"/>
                  </a:cubicBezTo>
                  <a:lnTo>
                    <a:pt x="2652" y="290"/>
                  </a:lnTo>
                  <a:cubicBezTo>
                    <a:pt x="2653" y="290"/>
                    <a:pt x="2653" y="290"/>
                    <a:pt x="2653" y="291"/>
                  </a:cubicBezTo>
                  <a:lnTo>
                    <a:pt x="2726" y="299"/>
                  </a:lnTo>
                  <a:lnTo>
                    <a:pt x="2796" y="313"/>
                  </a:lnTo>
                  <a:lnTo>
                    <a:pt x="2862" y="325"/>
                  </a:lnTo>
                  <a:lnTo>
                    <a:pt x="2925" y="327"/>
                  </a:lnTo>
                  <a:lnTo>
                    <a:pt x="2923" y="328"/>
                  </a:lnTo>
                  <a:lnTo>
                    <a:pt x="2985" y="315"/>
                  </a:lnTo>
                  <a:lnTo>
                    <a:pt x="2983" y="315"/>
                  </a:lnTo>
                  <a:lnTo>
                    <a:pt x="3042" y="284"/>
                  </a:lnTo>
                  <a:lnTo>
                    <a:pt x="3040" y="285"/>
                  </a:lnTo>
                  <a:lnTo>
                    <a:pt x="3094" y="240"/>
                  </a:lnTo>
                  <a:lnTo>
                    <a:pt x="3146" y="188"/>
                  </a:lnTo>
                  <a:lnTo>
                    <a:pt x="3194" y="133"/>
                  </a:lnTo>
                  <a:lnTo>
                    <a:pt x="3242" y="81"/>
                  </a:lnTo>
                  <a:lnTo>
                    <a:pt x="3288" y="39"/>
                  </a:lnTo>
                  <a:cubicBezTo>
                    <a:pt x="3288" y="38"/>
                    <a:pt x="3289" y="38"/>
                    <a:pt x="3289" y="38"/>
                  </a:cubicBezTo>
                  <a:lnTo>
                    <a:pt x="3334" y="10"/>
                  </a:lnTo>
                  <a:cubicBezTo>
                    <a:pt x="3335" y="9"/>
                    <a:pt x="3335" y="9"/>
                    <a:pt x="3336" y="9"/>
                  </a:cubicBezTo>
                  <a:lnTo>
                    <a:pt x="3359" y="2"/>
                  </a:lnTo>
                  <a:cubicBezTo>
                    <a:pt x="3360" y="2"/>
                    <a:pt x="3360" y="2"/>
                    <a:pt x="3361" y="1"/>
                  </a:cubicBezTo>
                  <a:lnTo>
                    <a:pt x="3384" y="0"/>
                  </a:lnTo>
                  <a:cubicBezTo>
                    <a:pt x="3385" y="0"/>
                    <a:pt x="3386" y="1"/>
                    <a:pt x="3387" y="1"/>
                  </a:cubicBezTo>
                  <a:lnTo>
                    <a:pt x="3432" y="15"/>
                  </a:lnTo>
                  <a:cubicBezTo>
                    <a:pt x="3433" y="15"/>
                    <a:pt x="3434" y="16"/>
                    <a:pt x="3434" y="16"/>
                  </a:cubicBezTo>
                  <a:lnTo>
                    <a:pt x="3477" y="48"/>
                  </a:lnTo>
                  <a:cubicBezTo>
                    <a:pt x="3478" y="48"/>
                    <a:pt x="3478" y="49"/>
                    <a:pt x="3478" y="49"/>
                  </a:cubicBezTo>
                  <a:lnTo>
                    <a:pt x="3520" y="95"/>
                  </a:lnTo>
                  <a:lnTo>
                    <a:pt x="3563" y="150"/>
                  </a:lnTo>
                  <a:lnTo>
                    <a:pt x="3644" y="272"/>
                  </a:lnTo>
                  <a:lnTo>
                    <a:pt x="3685" y="331"/>
                  </a:lnTo>
                  <a:lnTo>
                    <a:pt x="3727" y="382"/>
                  </a:lnTo>
                  <a:cubicBezTo>
                    <a:pt x="3729" y="386"/>
                    <a:pt x="3729" y="391"/>
                    <a:pt x="3725" y="394"/>
                  </a:cubicBezTo>
                  <a:cubicBezTo>
                    <a:pt x="3722" y="396"/>
                    <a:pt x="3717" y="396"/>
                    <a:pt x="3714" y="392"/>
                  </a:cubicBezTo>
                  <a:lnTo>
                    <a:pt x="3672" y="340"/>
                  </a:lnTo>
                  <a:lnTo>
                    <a:pt x="3631" y="281"/>
                  </a:lnTo>
                  <a:lnTo>
                    <a:pt x="3550" y="159"/>
                  </a:lnTo>
                  <a:lnTo>
                    <a:pt x="3509" y="106"/>
                  </a:lnTo>
                  <a:lnTo>
                    <a:pt x="3467" y="60"/>
                  </a:lnTo>
                  <a:lnTo>
                    <a:pt x="3468" y="61"/>
                  </a:lnTo>
                  <a:lnTo>
                    <a:pt x="3425" y="29"/>
                  </a:lnTo>
                  <a:lnTo>
                    <a:pt x="3427" y="30"/>
                  </a:lnTo>
                  <a:lnTo>
                    <a:pt x="3382" y="16"/>
                  </a:lnTo>
                  <a:lnTo>
                    <a:pt x="3385" y="16"/>
                  </a:lnTo>
                  <a:lnTo>
                    <a:pt x="3362" y="17"/>
                  </a:lnTo>
                  <a:lnTo>
                    <a:pt x="3364" y="17"/>
                  </a:lnTo>
                  <a:lnTo>
                    <a:pt x="3341" y="24"/>
                  </a:lnTo>
                  <a:lnTo>
                    <a:pt x="3343" y="23"/>
                  </a:lnTo>
                  <a:lnTo>
                    <a:pt x="3298" y="51"/>
                  </a:lnTo>
                  <a:lnTo>
                    <a:pt x="3299" y="50"/>
                  </a:lnTo>
                  <a:lnTo>
                    <a:pt x="3253" y="92"/>
                  </a:lnTo>
                  <a:lnTo>
                    <a:pt x="3206" y="144"/>
                  </a:lnTo>
                  <a:lnTo>
                    <a:pt x="3157" y="199"/>
                  </a:lnTo>
                  <a:lnTo>
                    <a:pt x="3105" y="253"/>
                  </a:lnTo>
                  <a:lnTo>
                    <a:pt x="3051" y="298"/>
                  </a:lnTo>
                  <a:cubicBezTo>
                    <a:pt x="3050" y="298"/>
                    <a:pt x="3050" y="298"/>
                    <a:pt x="3049" y="299"/>
                  </a:cubicBezTo>
                  <a:lnTo>
                    <a:pt x="2990" y="330"/>
                  </a:lnTo>
                  <a:cubicBezTo>
                    <a:pt x="2990" y="330"/>
                    <a:pt x="2989" y="330"/>
                    <a:pt x="2988" y="330"/>
                  </a:cubicBezTo>
                  <a:lnTo>
                    <a:pt x="2926" y="343"/>
                  </a:lnTo>
                  <a:cubicBezTo>
                    <a:pt x="2925" y="343"/>
                    <a:pt x="2925" y="343"/>
                    <a:pt x="2924" y="343"/>
                  </a:cubicBezTo>
                  <a:lnTo>
                    <a:pt x="2859" y="340"/>
                  </a:lnTo>
                  <a:lnTo>
                    <a:pt x="2793" y="328"/>
                  </a:lnTo>
                  <a:lnTo>
                    <a:pt x="2725" y="314"/>
                  </a:lnTo>
                  <a:lnTo>
                    <a:pt x="2652" y="306"/>
                  </a:lnTo>
                  <a:lnTo>
                    <a:pt x="2653" y="306"/>
                  </a:lnTo>
                  <a:lnTo>
                    <a:pt x="2577" y="309"/>
                  </a:lnTo>
                  <a:lnTo>
                    <a:pt x="2578" y="309"/>
                  </a:lnTo>
                  <a:lnTo>
                    <a:pt x="2540" y="318"/>
                  </a:lnTo>
                  <a:lnTo>
                    <a:pt x="2500" y="333"/>
                  </a:lnTo>
                  <a:lnTo>
                    <a:pt x="2460" y="353"/>
                  </a:lnTo>
                  <a:lnTo>
                    <a:pt x="2418" y="381"/>
                  </a:lnTo>
                  <a:lnTo>
                    <a:pt x="2373" y="418"/>
                  </a:lnTo>
                  <a:lnTo>
                    <a:pt x="2326" y="466"/>
                  </a:lnTo>
                  <a:lnTo>
                    <a:pt x="2278" y="522"/>
                  </a:lnTo>
                  <a:lnTo>
                    <a:pt x="2227" y="584"/>
                  </a:lnTo>
                  <a:lnTo>
                    <a:pt x="2121" y="725"/>
                  </a:lnTo>
                  <a:lnTo>
                    <a:pt x="2013" y="877"/>
                  </a:lnTo>
                  <a:lnTo>
                    <a:pt x="1904" y="1029"/>
                  </a:lnTo>
                  <a:lnTo>
                    <a:pt x="1798" y="1169"/>
                  </a:lnTo>
                  <a:lnTo>
                    <a:pt x="1746" y="1230"/>
                  </a:lnTo>
                  <a:lnTo>
                    <a:pt x="1697" y="1284"/>
                  </a:lnTo>
                  <a:lnTo>
                    <a:pt x="1649" y="1331"/>
                  </a:lnTo>
                  <a:lnTo>
                    <a:pt x="1604" y="1366"/>
                  </a:lnTo>
                  <a:lnTo>
                    <a:pt x="1561" y="1393"/>
                  </a:lnTo>
                  <a:lnTo>
                    <a:pt x="1522" y="1411"/>
                  </a:lnTo>
                  <a:lnTo>
                    <a:pt x="1485" y="1423"/>
                  </a:lnTo>
                  <a:lnTo>
                    <a:pt x="1451" y="1430"/>
                  </a:lnTo>
                  <a:cubicBezTo>
                    <a:pt x="1450" y="1430"/>
                    <a:pt x="1450" y="1430"/>
                    <a:pt x="1449" y="1430"/>
                  </a:cubicBezTo>
                  <a:lnTo>
                    <a:pt x="1385" y="1428"/>
                  </a:lnTo>
                  <a:cubicBezTo>
                    <a:pt x="1385" y="1428"/>
                    <a:pt x="1384" y="1428"/>
                    <a:pt x="1384" y="1428"/>
                  </a:cubicBezTo>
                  <a:lnTo>
                    <a:pt x="1321" y="1413"/>
                  </a:lnTo>
                  <a:lnTo>
                    <a:pt x="1258" y="1390"/>
                  </a:lnTo>
                  <a:lnTo>
                    <a:pt x="1189" y="1365"/>
                  </a:lnTo>
                  <a:lnTo>
                    <a:pt x="1111" y="1344"/>
                  </a:lnTo>
                  <a:lnTo>
                    <a:pt x="1113" y="1344"/>
                  </a:lnTo>
                  <a:lnTo>
                    <a:pt x="1022" y="1333"/>
                  </a:lnTo>
                  <a:lnTo>
                    <a:pt x="916" y="1329"/>
                  </a:lnTo>
                  <a:lnTo>
                    <a:pt x="799" y="1326"/>
                  </a:lnTo>
                  <a:lnTo>
                    <a:pt x="674" y="1323"/>
                  </a:lnTo>
                  <a:lnTo>
                    <a:pt x="542" y="1320"/>
                  </a:lnTo>
                  <a:lnTo>
                    <a:pt x="272" y="1314"/>
                  </a:lnTo>
                  <a:lnTo>
                    <a:pt x="138" y="1311"/>
                  </a:lnTo>
                  <a:lnTo>
                    <a:pt x="8" y="1308"/>
                  </a:lnTo>
                  <a:cubicBezTo>
                    <a:pt x="4" y="1308"/>
                    <a:pt x="0" y="1305"/>
                    <a:pt x="0" y="1300"/>
                  </a:cubicBezTo>
                  <a:cubicBezTo>
                    <a:pt x="1" y="1296"/>
                    <a:pt x="4" y="1292"/>
                    <a:pt x="9" y="1292"/>
                  </a:cubicBez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253" name="Oval 59"/>
            <p:cNvSpPr>
              <a:spLocks noChangeArrowheads="1"/>
            </p:cNvSpPr>
            <p:nvPr/>
          </p:nvSpPr>
          <p:spPr bwMode="auto">
            <a:xfrm>
              <a:off x="5724529" y="3448041"/>
              <a:ext cx="114300" cy="114300"/>
            </a:xfrm>
            <a:prstGeom prst="ellipse">
              <a:avLst/>
            </a:prstGeom>
            <a:solidFill>
              <a:srgbClr val="6633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254" name="Freeform 60"/>
            <p:cNvSpPr>
              <a:spLocks noEditPoints="1"/>
            </p:cNvSpPr>
            <p:nvPr/>
          </p:nvSpPr>
          <p:spPr bwMode="auto">
            <a:xfrm>
              <a:off x="5719767" y="3443279"/>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255" name="Oval 61"/>
            <p:cNvSpPr>
              <a:spLocks noChangeArrowheads="1"/>
            </p:cNvSpPr>
            <p:nvPr/>
          </p:nvSpPr>
          <p:spPr bwMode="auto">
            <a:xfrm>
              <a:off x="6324604" y="3467091"/>
              <a:ext cx="114300" cy="114300"/>
            </a:xfrm>
            <a:prstGeom prst="ellipse">
              <a:avLst/>
            </a:prstGeom>
            <a:solidFill>
              <a:srgbClr val="6633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256" name="Freeform 62"/>
            <p:cNvSpPr>
              <a:spLocks noEditPoints="1"/>
            </p:cNvSpPr>
            <p:nvPr/>
          </p:nvSpPr>
          <p:spPr bwMode="auto">
            <a:xfrm>
              <a:off x="6319842" y="3462329"/>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257" name="Oval 63"/>
            <p:cNvSpPr>
              <a:spLocks noChangeArrowheads="1"/>
            </p:cNvSpPr>
            <p:nvPr/>
          </p:nvSpPr>
          <p:spPr bwMode="auto">
            <a:xfrm>
              <a:off x="6667504" y="3486141"/>
              <a:ext cx="114300" cy="114300"/>
            </a:xfrm>
            <a:prstGeom prst="ellipse">
              <a:avLst/>
            </a:prstGeom>
            <a:solidFill>
              <a:srgbClr val="6633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258" name="Freeform 64"/>
            <p:cNvSpPr>
              <a:spLocks noEditPoints="1"/>
            </p:cNvSpPr>
            <p:nvPr/>
          </p:nvSpPr>
          <p:spPr bwMode="auto">
            <a:xfrm>
              <a:off x="6662742" y="3481379"/>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259" name="Oval 65"/>
            <p:cNvSpPr>
              <a:spLocks noChangeArrowheads="1"/>
            </p:cNvSpPr>
            <p:nvPr/>
          </p:nvSpPr>
          <p:spPr bwMode="auto">
            <a:xfrm>
              <a:off x="7153279" y="2905116"/>
              <a:ext cx="114300" cy="114300"/>
            </a:xfrm>
            <a:prstGeom prst="ellipse">
              <a:avLst/>
            </a:prstGeom>
            <a:solidFill>
              <a:srgbClr val="6633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260" name="Freeform 66"/>
            <p:cNvSpPr>
              <a:spLocks noEditPoints="1"/>
            </p:cNvSpPr>
            <p:nvPr/>
          </p:nvSpPr>
          <p:spPr bwMode="auto">
            <a:xfrm>
              <a:off x="7148517" y="2900354"/>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261" name="Oval 67"/>
            <p:cNvSpPr>
              <a:spLocks noChangeArrowheads="1"/>
            </p:cNvSpPr>
            <p:nvPr/>
          </p:nvSpPr>
          <p:spPr bwMode="auto">
            <a:xfrm>
              <a:off x="7496179" y="2876541"/>
              <a:ext cx="114300" cy="114300"/>
            </a:xfrm>
            <a:prstGeom prst="ellipse">
              <a:avLst/>
            </a:prstGeom>
            <a:solidFill>
              <a:srgbClr val="6633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262" name="Freeform 68"/>
            <p:cNvSpPr>
              <a:spLocks noEditPoints="1"/>
            </p:cNvSpPr>
            <p:nvPr/>
          </p:nvSpPr>
          <p:spPr bwMode="auto">
            <a:xfrm>
              <a:off x="7491417" y="2871779"/>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263" name="Oval 69"/>
            <p:cNvSpPr>
              <a:spLocks noChangeArrowheads="1"/>
            </p:cNvSpPr>
            <p:nvPr/>
          </p:nvSpPr>
          <p:spPr bwMode="auto">
            <a:xfrm>
              <a:off x="7734304" y="2686041"/>
              <a:ext cx="114300" cy="114300"/>
            </a:xfrm>
            <a:prstGeom prst="ellipse">
              <a:avLst/>
            </a:prstGeom>
            <a:solidFill>
              <a:srgbClr val="6633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264" name="Freeform 70"/>
            <p:cNvSpPr>
              <a:spLocks noEditPoints="1"/>
            </p:cNvSpPr>
            <p:nvPr/>
          </p:nvSpPr>
          <p:spPr bwMode="auto">
            <a:xfrm>
              <a:off x="7729542" y="2681279"/>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265" name="Oval 71"/>
            <p:cNvSpPr>
              <a:spLocks noChangeArrowheads="1"/>
            </p:cNvSpPr>
            <p:nvPr/>
          </p:nvSpPr>
          <p:spPr bwMode="auto">
            <a:xfrm>
              <a:off x="7934329" y="2914641"/>
              <a:ext cx="114300" cy="114300"/>
            </a:xfrm>
            <a:prstGeom prst="ellipse">
              <a:avLst/>
            </a:prstGeom>
            <a:solidFill>
              <a:srgbClr val="6633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266" name="Freeform 72"/>
            <p:cNvSpPr>
              <a:spLocks noEditPoints="1"/>
            </p:cNvSpPr>
            <p:nvPr/>
          </p:nvSpPr>
          <p:spPr bwMode="auto">
            <a:xfrm>
              <a:off x="7929567" y="2909879"/>
              <a:ext cx="123825" cy="123825"/>
            </a:xfrm>
            <a:custGeom>
              <a:avLst/>
              <a:gdLst/>
              <a:ahLst/>
              <a:cxnLst>
                <a:cxn ang="0">
                  <a:pos x="208" y="106"/>
                </a:cxn>
                <a:cxn ang="0">
                  <a:pos x="199" y="146"/>
                </a:cxn>
                <a:cxn ang="0">
                  <a:pos x="177" y="179"/>
                </a:cxn>
                <a:cxn ang="0">
                  <a:pos x="143" y="200"/>
                </a:cxn>
                <a:cxn ang="0">
                  <a:pos x="103" y="208"/>
                </a:cxn>
                <a:cxn ang="0">
                  <a:pos x="63" y="199"/>
                </a:cxn>
                <a:cxn ang="0">
                  <a:pos x="30" y="177"/>
                </a:cxn>
                <a:cxn ang="0">
                  <a:pos x="9" y="143"/>
                </a:cxn>
                <a:cxn ang="0">
                  <a:pos x="1" y="103"/>
                </a:cxn>
                <a:cxn ang="0">
                  <a:pos x="10" y="63"/>
                </a:cxn>
                <a:cxn ang="0">
                  <a:pos x="32" y="30"/>
                </a:cxn>
                <a:cxn ang="0">
                  <a:pos x="66" y="9"/>
                </a:cxn>
                <a:cxn ang="0">
                  <a:pos x="106" y="1"/>
                </a:cxn>
                <a:cxn ang="0">
                  <a:pos x="146" y="10"/>
                </a:cxn>
                <a:cxn ang="0">
                  <a:pos x="179" y="32"/>
                </a:cxn>
                <a:cxn ang="0">
                  <a:pos x="200" y="66"/>
                </a:cxn>
                <a:cxn ang="0">
                  <a:pos x="185" y="69"/>
                </a:cxn>
                <a:cxn ang="0">
                  <a:pos x="166" y="41"/>
                </a:cxn>
                <a:cxn ang="0">
                  <a:pos x="137" y="23"/>
                </a:cxn>
                <a:cxn ang="0">
                  <a:pos x="103" y="16"/>
                </a:cxn>
                <a:cxn ang="0">
                  <a:pos x="69" y="24"/>
                </a:cxn>
                <a:cxn ang="0">
                  <a:pos x="41" y="43"/>
                </a:cxn>
                <a:cxn ang="0">
                  <a:pos x="23" y="72"/>
                </a:cxn>
                <a:cxn ang="0">
                  <a:pos x="16" y="106"/>
                </a:cxn>
                <a:cxn ang="0">
                  <a:pos x="24" y="140"/>
                </a:cxn>
                <a:cxn ang="0">
                  <a:pos x="43" y="168"/>
                </a:cxn>
                <a:cxn ang="0">
                  <a:pos x="72" y="186"/>
                </a:cxn>
                <a:cxn ang="0">
                  <a:pos x="106" y="193"/>
                </a:cxn>
                <a:cxn ang="0">
                  <a:pos x="140" y="185"/>
                </a:cxn>
                <a:cxn ang="0">
                  <a:pos x="168" y="166"/>
                </a:cxn>
                <a:cxn ang="0">
                  <a:pos x="186" y="137"/>
                </a:cxn>
                <a:cxn ang="0">
                  <a:pos x="193" y="103"/>
                </a:cxn>
                <a:cxn ang="0">
                  <a:pos x="185" y="69"/>
                </a:cxn>
              </a:cxnLst>
              <a:rect l="0" t="0" r="r" b="b"/>
              <a:pathLst>
                <a:path w="209" h="209">
                  <a:moveTo>
                    <a:pt x="208" y="103"/>
                  </a:moveTo>
                  <a:cubicBezTo>
                    <a:pt x="209" y="104"/>
                    <a:pt x="209" y="105"/>
                    <a:pt x="208" y="106"/>
                  </a:cubicBezTo>
                  <a:lnTo>
                    <a:pt x="200" y="143"/>
                  </a:lnTo>
                  <a:cubicBezTo>
                    <a:pt x="200" y="144"/>
                    <a:pt x="200" y="145"/>
                    <a:pt x="199" y="146"/>
                  </a:cubicBezTo>
                  <a:lnTo>
                    <a:pt x="179" y="177"/>
                  </a:lnTo>
                  <a:cubicBezTo>
                    <a:pt x="179" y="178"/>
                    <a:pt x="178" y="179"/>
                    <a:pt x="177" y="179"/>
                  </a:cubicBezTo>
                  <a:lnTo>
                    <a:pt x="146" y="199"/>
                  </a:lnTo>
                  <a:cubicBezTo>
                    <a:pt x="145" y="200"/>
                    <a:pt x="144" y="200"/>
                    <a:pt x="143" y="200"/>
                  </a:cubicBezTo>
                  <a:lnTo>
                    <a:pt x="106" y="208"/>
                  </a:lnTo>
                  <a:cubicBezTo>
                    <a:pt x="105" y="209"/>
                    <a:pt x="104" y="209"/>
                    <a:pt x="103" y="208"/>
                  </a:cubicBezTo>
                  <a:lnTo>
                    <a:pt x="66" y="200"/>
                  </a:lnTo>
                  <a:cubicBezTo>
                    <a:pt x="65" y="200"/>
                    <a:pt x="64" y="200"/>
                    <a:pt x="63" y="199"/>
                  </a:cubicBezTo>
                  <a:lnTo>
                    <a:pt x="32" y="179"/>
                  </a:lnTo>
                  <a:cubicBezTo>
                    <a:pt x="31" y="179"/>
                    <a:pt x="30" y="178"/>
                    <a:pt x="30" y="177"/>
                  </a:cubicBezTo>
                  <a:lnTo>
                    <a:pt x="10" y="146"/>
                  </a:lnTo>
                  <a:cubicBezTo>
                    <a:pt x="9" y="145"/>
                    <a:pt x="9" y="144"/>
                    <a:pt x="9" y="143"/>
                  </a:cubicBezTo>
                  <a:lnTo>
                    <a:pt x="1" y="106"/>
                  </a:lnTo>
                  <a:cubicBezTo>
                    <a:pt x="0" y="105"/>
                    <a:pt x="0" y="104"/>
                    <a:pt x="1" y="103"/>
                  </a:cubicBezTo>
                  <a:lnTo>
                    <a:pt x="9" y="66"/>
                  </a:lnTo>
                  <a:cubicBezTo>
                    <a:pt x="9" y="65"/>
                    <a:pt x="9" y="64"/>
                    <a:pt x="10" y="63"/>
                  </a:cubicBezTo>
                  <a:lnTo>
                    <a:pt x="30" y="32"/>
                  </a:lnTo>
                  <a:cubicBezTo>
                    <a:pt x="30" y="31"/>
                    <a:pt x="31" y="30"/>
                    <a:pt x="32" y="30"/>
                  </a:cubicBezTo>
                  <a:lnTo>
                    <a:pt x="63" y="10"/>
                  </a:lnTo>
                  <a:cubicBezTo>
                    <a:pt x="64" y="9"/>
                    <a:pt x="65" y="9"/>
                    <a:pt x="66" y="9"/>
                  </a:cubicBezTo>
                  <a:lnTo>
                    <a:pt x="103" y="1"/>
                  </a:lnTo>
                  <a:cubicBezTo>
                    <a:pt x="104" y="0"/>
                    <a:pt x="105" y="0"/>
                    <a:pt x="106" y="1"/>
                  </a:cubicBezTo>
                  <a:lnTo>
                    <a:pt x="143" y="9"/>
                  </a:lnTo>
                  <a:cubicBezTo>
                    <a:pt x="144" y="9"/>
                    <a:pt x="145" y="9"/>
                    <a:pt x="146" y="10"/>
                  </a:cubicBezTo>
                  <a:lnTo>
                    <a:pt x="177" y="30"/>
                  </a:lnTo>
                  <a:cubicBezTo>
                    <a:pt x="178" y="30"/>
                    <a:pt x="179" y="31"/>
                    <a:pt x="179" y="32"/>
                  </a:cubicBezTo>
                  <a:lnTo>
                    <a:pt x="199" y="63"/>
                  </a:lnTo>
                  <a:cubicBezTo>
                    <a:pt x="200" y="64"/>
                    <a:pt x="200" y="65"/>
                    <a:pt x="200" y="66"/>
                  </a:cubicBezTo>
                  <a:lnTo>
                    <a:pt x="208" y="103"/>
                  </a:lnTo>
                  <a:close/>
                  <a:moveTo>
                    <a:pt x="185" y="69"/>
                  </a:moveTo>
                  <a:lnTo>
                    <a:pt x="186" y="72"/>
                  </a:lnTo>
                  <a:lnTo>
                    <a:pt x="166" y="41"/>
                  </a:lnTo>
                  <a:lnTo>
                    <a:pt x="168" y="43"/>
                  </a:lnTo>
                  <a:lnTo>
                    <a:pt x="137" y="23"/>
                  </a:lnTo>
                  <a:lnTo>
                    <a:pt x="140" y="24"/>
                  </a:lnTo>
                  <a:lnTo>
                    <a:pt x="103" y="16"/>
                  </a:lnTo>
                  <a:lnTo>
                    <a:pt x="106" y="16"/>
                  </a:lnTo>
                  <a:lnTo>
                    <a:pt x="69" y="24"/>
                  </a:lnTo>
                  <a:lnTo>
                    <a:pt x="72" y="23"/>
                  </a:lnTo>
                  <a:lnTo>
                    <a:pt x="41" y="43"/>
                  </a:lnTo>
                  <a:lnTo>
                    <a:pt x="43" y="41"/>
                  </a:lnTo>
                  <a:lnTo>
                    <a:pt x="23" y="72"/>
                  </a:lnTo>
                  <a:lnTo>
                    <a:pt x="24" y="69"/>
                  </a:lnTo>
                  <a:lnTo>
                    <a:pt x="16" y="106"/>
                  </a:lnTo>
                  <a:lnTo>
                    <a:pt x="16" y="103"/>
                  </a:lnTo>
                  <a:lnTo>
                    <a:pt x="24" y="140"/>
                  </a:lnTo>
                  <a:lnTo>
                    <a:pt x="23" y="137"/>
                  </a:lnTo>
                  <a:lnTo>
                    <a:pt x="43" y="168"/>
                  </a:lnTo>
                  <a:lnTo>
                    <a:pt x="41" y="166"/>
                  </a:lnTo>
                  <a:lnTo>
                    <a:pt x="72" y="186"/>
                  </a:lnTo>
                  <a:lnTo>
                    <a:pt x="69" y="185"/>
                  </a:lnTo>
                  <a:lnTo>
                    <a:pt x="106" y="193"/>
                  </a:lnTo>
                  <a:lnTo>
                    <a:pt x="103" y="193"/>
                  </a:lnTo>
                  <a:lnTo>
                    <a:pt x="140" y="185"/>
                  </a:lnTo>
                  <a:lnTo>
                    <a:pt x="137" y="186"/>
                  </a:lnTo>
                  <a:lnTo>
                    <a:pt x="168" y="166"/>
                  </a:lnTo>
                  <a:lnTo>
                    <a:pt x="166" y="168"/>
                  </a:lnTo>
                  <a:lnTo>
                    <a:pt x="186" y="137"/>
                  </a:lnTo>
                  <a:lnTo>
                    <a:pt x="185" y="140"/>
                  </a:lnTo>
                  <a:lnTo>
                    <a:pt x="193" y="103"/>
                  </a:lnTo>
                  <a:lnTo>
                    <a:pt x="193" y="106"/>
                  </a:lnTo>
                  <a:lnTo>
                    <a:pt x="185" y="69"/>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267" name="Rectangle 73"/>
            <p:cNvSpPr>
              <a:spLocks noChangeArrowheads="1"/>
            </p:cNvSpPr>
            <p:nvPr/>
          </p:nvSpPr>
          <p:spPr bwMode="auto">
            <a:xfrm>
              <a:off x="9378954" y="4676766"/>
              <a:ext cx="18097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663300"/>
                  </a:solidFill>
                  <a:effectLst/>
                  <a:latin typeface="Times New Roman" pitchFamily="18" charset="0"/>
                  <a:cs typeface="Arial" pitchFamily="34" charset="0"/>
                </a:rPr>
                <a:t>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268" name="Rectangle 74"/>
            <p:cNvSpPr>
              <a:spLocks noChangeArrowheads="1"/>
            </p:cNvSpPr>
            <p:nvPr/>
          </p:nvSpPr>
          <p:spPr bwMode="auto">
            <a:xfrm>
              <a:off x="9378954" y="4265604"/>
              <a:ext cx="18097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663300"/>
                  </a:solidFill>
                  <a:effectLst/>
                  <a:latin typeface="Times New Roman" pitchFamily="18" charset="0"/>
                  <a:cs typeface="Arial" pitchFamily="34" charset="0"/>
                </a:rPr>
                <a:t>5</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269" name="Rectangle 75"/>
            <p:cNvSpPr>
              <a:spLocks noChangeArrowheads="1"/>
            </p:cNvSpPr>
            <p:nvPr/>
          </p:nvSpPr>
          <p:spPr bwMode="auto">
            <a:xfrm>
              <a:off x="9375779" y="3854441"/>
              <a:ext cx="27622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663300"/>
                  </a:solidFill>
                  <a:effectLst/>
                  <a:latin typeface="Times New Roman" pitchFamily="18" charset="0"/>
                  <a:cs typeface="Arial" pitchFamily="34" charset="0"/>
                </a:rPr>
                <a:t>10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270" name="Rectangle 76"/>
            <p:cNvSpPr>
              <a:spLocks noChangeArrowheads="1"/>
            </p:cNvSpPr>
            <p:nvPr/>
          </p:nvSpPr>
          <p:spPr bwMode="auto">
            <a:xfrm>
              <a:off x="9375779" y="3443279"/>
              <a:ext cx="27622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663300"/>
                  </a:solidFill>
                  <a:effectLst/>
                  <a:latin typeface="Times New Roman" pitchFamily="18" charset="0"/>
                  <a:cs typeface="Arial" pitchFamily="34" charset="0"/>
                </a:rPr>
                <a:t>15</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271" name="Rectangle 77"/>
            <p:cNvSpPr>
              <a:spLocks noChangeArrowheads="1"/>
            </p:cNvSpPr>
            <p:nvPr/>
          </p:nvSpPr>
          <p:spPr bwMode="auto">
            <a:xfrm>
              <a:off x="9375779" y="3032116"/>
              <a:ext cx="27622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663300"/>
                  </a:solidFill>
                  <a:effectLst/>
                  <a:latin typeface="Times New Roman" pitchFamily="18" charset="0"/>
                  <a:cs typeface="Arial" pitchFamily="34" charset="0"/>
                </a:rPr>
                <a:t>20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272" name="Rectangle 78"/>
            <p:cNvSpPr>
              <a:spLocks noChangeArrowheads="1"/>
            </p:cNvSpPr>
            <p:nvPr/>
          </p:nvSpPr>
          <p:spPr bwMode="auto">
            <a:xfrm>
              <a:off x="9375779" y="2620954"/>
              <a:ext cx="27622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663300"/>
                  </a:solidFill>
                  <a:effectLst/>
                  <a:latin typeface="Times New Roman" pitchFamily="18" charset="0"/>
                  <a:cs typeface="Arial" pitchFamily="34" charset="0"/>
                </a:rPr>
                <a:t>25</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273" name="Rectangle 79"/>
            <p:cNvSpPr>
              <a:spLocks noChangeArrowheads="1"/>
            </p:cNvSpPr>
            <p:nvPr/>
          </p:nvSpPr>
          <p:spPr bwMode="auto">
            <a:xfrm>
              <a:off x="9375779" y="2209791"/>
              <a:ext cx="27622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663300"/>
                  </a:solidFill>
                  <a:effectLst/>
                  <a:latin typeface="Times New Roman" pitchFamily="18" charset="0"/>
                  <a:cs typeface="Arial" pitchFamily="34" charset="0"/>
                </a:rPr>
                <a:t>30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274" name="Rectangle 80"/>
            <p:cNvSpPr>
              <a:spLocks noChangeArrowheads="1"/>
            </p:cNvSpPr>
            <p:nvPr/>
          </p:nvSpPr>
          <p:spPr bwMode="auto">
            <a:xfrm>
              <a:off x="5310192" y="4676766"/>
              <a:ext cx="419100"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FF0000"/>
                  </a:solidFill>
                  <a:effectLst/>
                  <a:latin typeface="Times New Roman" pitchFamily="18" charset="0"/>
                  <a:cs typeface="Arial" pitchFamily="34" charset="0"/>
                </a:rPr>
                <a:t>0,00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275" name="Rectangle 81"/>
            <p:cNvSpPr>
              <a:spLocks noChangeArrowheads="1"/>
            </p:cNvSpPr>
            <p:nvPr/>
          </p:nvSpPr>
          <p:spPr bwMode="auto">
            <a:xfrm>
              <a:off x="5310192" y="4183054"/>
              <a:ext cx="419100"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FF0000"/>
                  </a:solidFill>
                  <a:effectLst/>
                  <a:latin typeface="Times New Roman" pitchFamily="18" charset="0"/>
                  <a:cs typeface="Arial" pitchFamily="34" charset="0"/>
                </a:rPr>
                <a:t>0,02</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276" name="Rectangle 82"/>
            <p:cNvSpPr>
              <a:spLocks noChangeArrowheads="1"/>
            </p:cNvSpPr>
            <p:nvPr/>
          </p:nvSpPr>
          <p:spPr bwMode="auto">
            <a:xfrm>
              <a:off x="5310192" y="3689341"/>
              <a:ext cx="419100"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FF0000"/>
                  </a:solidFill>
                  <a:effectLst/>
                  <a:latin typeface="Times New Roman" pitchFamily="18" charset="0"/>
                  <a:cs typeface="Arial" pitchFamily="34" charset="0"/>
                </a:rPr>
                <a:t>0,04</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277" name="Rectangle 83"/>
            <p:cNvSpPr>
              <a:spLocks noChangeArrowheads="1"/>
            </p:cNvSpPr>
            <p:nvPr/>
          </p:nvSpPr>
          <p:spPr bwMode="auto">
            <a:xfrm>
              <a:off x="5310192" y="3197216"/>
              <a:ext cx="419100"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FF0000"/>
                  </a:solidFill>
                  <a:effectLst/>
                  <a:latin typeface="Times New Roman" pitchFamily="18" charset="0"/>
                  <a:cs typeface="Arial" pitchFamily="34" charset="0"/>
                </a:rPr>
                <a:t>0,06</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278" name="Rectangle 84"/>
            <p:cNvSpPr>
              <a:spLocks noChangeArrowheads="1"/>
            </p:cNvSpPr>
            <p:nvPr/>
          </p:nvSpPr>
          <p:spPr bwMode="auto">
            <a:xfrm>
              <a:off x="5310192" y="2703504"/>
              <a:ext cx="419100"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FF0000"/>
                  </a:solidFill>
                  <a:effectLst/>
                  <a:latin typeface="Times New Roman" pitchFamily="18" charset="0"/>
                  <a:cs typeface="Arial" pitchFamily="34" charset="0"/>
                </a:rPr>
                <a:t>0,08</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279" name="Rectangle 85"/>
            <p:cNvSpPr>
              <a:spLocks noChangeArrowheads="1"/>
            </p:cNvSpPr>
            <p:nvPr/>
          </p:nvSpPr>
          <p:spPr bwMode="auto">
            <a:xfrm>
              <a:off x="5310192" y="2209791"/>
              <a:ext cx="419100"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FF0000"/>
                  </a:solidFill>
                  <a:effectLst/>
                  <a:latin typeface="Times New Roman" pitchFamily="18" charset="0"/>
                  <a:cs typeface="Arial" pitchFamily="34" charset="0"/>
                </a:rPr>
                <a:t>0,10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280" name="Rectangle 86"/>
            <p:cNvSpPr>
              <a:spLocks noChangeArrowheads="1"/>
            </p:cNvSpPr>
            <p:nvPr/>
          </p:nvSpPr>
          <p:spPr bwMode="auto">
            <a:xfrm>
              <a:off x="5730879" y="4857760"/>
              <a:ext cx="18097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281" name="Rectangle 87"/>
            <p:cNvSpPr>
              <a:spLocks noChangeArrowheads="1"/>
            </p:cNvSpPr>
            <p:nvPr/>
          </p:nvSpPr>
          <p:spPr bwMode="auto">
            <a:xfrm>
              <a:off x="6373817" y="4857760"/>
              <a:ext cx="27622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10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282" name="Rectangle 88"/>
            <p:cNvSpPr>
              <a:spLocks noChangeArrowheads="1"/>
            </p:cNvSpPr>
            <p:nvPr/>
          </p:nvSpPr>
          <p:spPr bwMode="auto">
            <a:xfrm>
              <a:off x="7064379" y="4857760"/>
              <a:ext cx="27622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20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283" name="Rectangle 89"/>
            <p:cNvSpPr>
              <a:spLocks noChangeArrowheads="1"/>
            </p:cNvSpPr>
            <p:nvPr/>
          </p:nvSpPr>
          <p:spPr bwMode="auto">
            <a:xfrm>
              <a:off x="7754942" y="4857760"/>
              <a:ext cx="27622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30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284" name="Rectangle 90"/>
            <p:cNvSpPr>
              <a:spLocks noChangeArrowheads="1"/>
            </p:cNvSpPr>
            <p:nvPr/>
          </p:nvSpPr>
          <p:spPr bwMode="auto">
            <a:xfrm>
              <a:off x="8445504" y="4857760"/>
              <a:ext cx="27622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40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285" name="Rectangle 91"/>
            <p:cNvSpPr>
              <a:spLocks noChangeArrowheads="1"/>
            </p:cNvSpPr>
            <p:nvPr/>
          </p:nvSpPr>
          <p:spPr bwMode="auto">
            <a:xfrm>
              <a:off x="9136067" y="4857760"/>
              <a:ext cx="27622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000000"/>
                  </a:solidFill>
                  <a:effectLst/>
                  <a:latin typeface="Times New Roman" pitchFamily="18" charset="0"/>
                  <a:cs typeface="Arial" pitchFamily="34" charset="0"/>
                </a:rPr>
                <a:t>50</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286" name="Freeform 95"/>
            <p:cNvSpPr>
              <a:spLocks/>
            </p:cNvSpPr>
            <p:nvPr/>
          </p:nvSpPr>
          <p:spPr bwMode="auto">
            <a:xfrm>
              <a:off x="5834067" y="2452679"/>
              <a:ext cx="257175" cy="9525"/>
            </a:xfrm>
            <a:custGeom>
              <a:avLst/>
              <a:gdLst/>
              <a:ahLst/>
              <a:cxnLst>
                <a:cxn ang="0">
                  <a:pos x="8" y="0"/>
                </a:cxn>
                <a:cxn ang="0">
                  <a:pos x="424" y="0"/>
                </a:cxn>
                <a:cxn ang="0">
                  <a:pos x="432" y="8"/>
                </a:cxn>
                <a:cxn ang="0">
                  <a:pos x="424" y="16"/>
                </a:cxn>
                <a:cxn ang="0">
                  <a:pos x="8" y="16"/>
                </a:cxn>
                <a:cxn ang="0">
                  <a:pos x="0" y="8"/>
                </a:cxn>
                <a:cxn ang="0">
                  <a:pos x="8" y="0"/>
                </a:cxn>
              </a:cxnLst>
              <a:rect l="0" t="0" r="r" b="b"/>
              <a:pathLst>
                <a:path w="432" h="16">
                  <a:moveTo>
                    <a:pt x="8" y="0"/>
                  </a:moveTo>
                  <a:lnTo>
                    <a:pt x="424" y="0"/>
                  </a:lnTo>
                  <a:cubicBezTo>
                    <a:pt x="429" y="0"/>
                    <a:pt x="432" y="4"/>
                    <a:pt x="432" y="8"/>
                  </a:cubicBezTo>
                  <a:cubicBezTo>
                    <a:pt x="432" y="13"/>
                    <a:pt x="429" y="16"/>
                    <a:pt x="424" y="16"/>
                  </a:cubicBezTo>
                  <a:lnTo>
                    <a:pt x="8" y="16"/>
                  </a:lnTo>
                  <a:cubicBezTo>
                    <a:pt x="4" y="16"/>
                    <a:pt x="0" y="13"/>
                    <a:pt x="0" y="8"/>
                  </a:cubicBezTo>
                  <a:cubicBezTo>
                    <a:pt x="0" y="4"/>
                    <a:pt x="4" y="0"/>
                    <a:pt x="8" y="0"/>
                  </a:cubicBez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287" name="Oval 96"/>
            <p:cNvSpPr>
              <a:spLocks noChangeArrowheads="1"/>
            </p:cNvSpPr>
            <p:nvPr/>
          </p:nvSpPr>
          <p:spPr bwMode="auto">
            <a:xfrm>
              <a:off x="5915029" y="2409816"/>
              <a:ext cx="104775" cy="104775"/>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288" name="Freeform 97"/>
            <p:cNvSpPr>
              <a:spLocks noEditPoints="1"/>
            </p:cNvSpPr>
            <p:nvPr/>
          </p:nvSpPr>
          <p:spPr bwMode="auto">
            <a:xfrm>
              <a:off x="5910267" y="2405054"/>
              <a:ext cx="114300" cy="114300"/>
            </a:xfrm>
            <a:custGeom>
              <a:avLst/>
              <a:gdLst/>
              <a:ahLst/>
              <a:cxnLst>
                <a:cxn ang="0">
                  <a:pos x="192" y="98"/>
                </a:cxn>
                <a:cxn ang="0">
                  <a:pos x="184" y="135"/>
                </a:cxn>
                <a:cxn ang="0">
                  <a:pos x="163" y="165"/>
                </a:cxn>
                <a:cxn ang="0">
                  <a:pos x="132" y="185"/>
                </a:cxn>
                <a:cxn ang="0">
                  <a:pos x="95" y="192"/>
                </a:cxn>
                <a:cxn ang="0">
                  <a:pos x="58" y="184"/>
                </a:cxn>
                <a:cxn ang="0">
                  <a:pos x="28" y="163"/>
                </a:cxn>
                <a:cxn ang="0">
                  <a:pos x="8" y="132"/>
                </a:cxn>
                <a:cxn ang="0">
                  <a:pos x="1" y="95"/>
                </a:cxn>
                <a:cxn ang="0">
                  <a:pos x="9" y="58"/>
                </a:cxn>
                <a:cxn ang="0">
                  <a:pos x="30" y="28"/>
                </a:cxn>
                <a:cxn ang="0">
                  <a:pos x="61" y="8"/>
                </a:cxn>
                <a:cxn ang="0">
                  <a:pos x="98" y="1"/>
                </a:cxn>
                <a:cxn ang="0">
                  <a:pos x="135" y="9"/>
                </a:cxn>
                <a:cxn ang="0">
                  <a:pos x="165" y="30"/>
                </a:cxn>
                <a:cxn ang="0">
                  <a:pos x="185" y="61"/>
                </a:cxn>
                <a:cxn ang="0">
                  <a:pos x="170" y="64"/>
                </a:cxn>
                <a:cxn ang="0">
                  <a:pos x="152" y="39"/>
                </a:cxn>
                <a:cxn ang="0">
                  <a:pos x="126" y="22"/>
                </a:cxn>
                <a:cxn ang="0">
                  <a:pos x="95" y="16"/>
                </a:cxn>
                <a:cxn ang="0">
                  <a:pos x="64" y="23"/>
                </a:cxn>
                <a:cxn ang="0">
                  <a:pos x="39" y="41"/>
                </a:cxn>
                <a:cxn ang="0">
                  <a:pos x="22" y="67"/>
                </a:cxn>
                <a:cxn ang="0">
                  <a:pos x="16" y="98"/>
                </a:cxn>
                <a:cxn ang="0">
                  <a:pos x="23" y="129"/>
                </a:cxn>
                <a:cxn ang="0">
                  <a:pos x="41" y="154"/>
                </a:cxn>
                <a:cxn ang="0">
                  <a:pos x="67" y="171"/>
                </a:cxn>
                <a:cxn ang="0">
                  <a:pos x="98" y="177"/>
                </a:cxn>
                <a:cxn ang="0">
                  <a:pos x="129" y="170"/>
                </a:cxn>
                <a:cxn ang="0">
                  <a:pos x="154" y="152"/>
                </a:cxn>
                <a:cxn ang="0">
                  <a:pos x="171" y="126"/>
                </a:cxn>
                <a:cxn ang="0">
                  <a:pos x="177" y="95"/>
                </a:cxn>
                <a:cxn ang="0">
                  <a:pos x="170" y="64"/>
                </a:cxn>
              </a:cxnLst>
              <a:rect l="0" t="0" r="r" b="b"/>
              <a:pathLst>
                <a:path w="193" h="193">
                  <a:moveTo>
                    <a:pt x="192" y="95"/>
                  </a:moveTo>
                  <a:cubicBezTo>
                    <a:pt x="193" y="96"/>
                    <a:pt x="193" y="97"/>
                    <a:pt x="192" y="98"/>
                  </a:cubicBezTo>
                  <a:lnTo>
                    <a:pt x="185" y="132"/>
                  </a:lnTo>
                  <a:cubicBezTo>
                    <a:pt x="185" y="133"/>
                    <a:pt x="185" y="134"/>
                    <a:pt x="184" y="135"/>
                  </a:cubicBezTo>
                  <a:lnTo>
                    <a:pt x="165" y="163"/>
                  </a:lnTo>
                  <a:cubicBezTo>
                    <a:pt x="165" y="164"/>
                    <a:pt x="164" y="165"/>
                    <a:pt x="163" y="165"/>
                  </a:cubicBezTo>
                  <a:lnTo>
                    <a:pt x="135" y="184"/>
                  </a:lnTo>
                  <a:cubicBezTo>
                    <a:pt x="134" y="185"/>
                    <a:pt x="133" y="185"/>
                    <a:pt x="132" y="185"/>
                  </a:cubicBezTo>
                  <a:lnTo>
                    <a:pt x="98" y="192"/>
                  </a:lnTo>
                  <a:cubicBezTo>
                    <a:pt x="97" y="193"/>
                    <a:pt x="96" y="193"/>
                    <a:pt x="95" y="192"/>
                  </a:cubicBezTo>
                  <a:lnTo>
                    <a:pt x="61" y="185"/>
                  </a:lnTo>
                  <a:cubicBezTo>
                    <a:pt x="60" y="185"/>
                    <a:pt x="59" y="185"/>
                    <a:pt x="58" y="184"/>
                  </a:cubicBezTo>
                  <a:lnTo>
                    <a:pt x="30" y="165"/>
                  </a:lnTo>
                  <a:cubicBezTo>
                    <a:pt x="29" y="165"/>
                    <a:pt x="28" y="164"/>
                    <a:pt x="28" y="163"/>
                  </a:cubicBezTo>
                  <a:lnTo>
                    <a:pt x="9" y="135"/>
                  </a:lnTo>
                  <a:cubicBezTo>
                    <a:pt x="8" y="134"/>
                    <a:pt x="8" y="133"/>
                    <a:pt x="8" y="132"/>
                  </a:cubicBezTo>
                  <a:lnTo>
                    <a:pt x="1" y="98"/>
                  </a:lnTo>
                  <a:cubicBezTo>
                    <a:pt x="0" y="97"/>
                    <a:pt x="0" y="96"/>
                    <a:pt x="1" y="95"/>
                  </a:cubicBezTo>
                  <a:lnTo>
                    <a:pt x="8" y="61"/>
                  </a:lnTo>
                  <a:cubicBezTo>
                    <a:pt x="8" y="60"/>
                    <a:pt x="8" y="59"/>
                    <a:pt x="9" y="58"/>
                  </a:cubicBezTo>
                  <a:lnTo>
                    <a:pt x="28" y="30"/>
                  </a:lnTo>
                  <a:cubicBezTo>
                    <a:pt x="28" y="29"/>
                    <a:pt x="29" y="28"/>
                    <a:pt x="30" y="28"/>
                  </a:cubicBezTo>
                  <a:lnTo>
                    <a:pt x="58" y="9"/>
                  </a:lnTo>
                  <a:cubicBezTo>
                    <a:pt x="59" y="8"/>
                    <a:pt x="60" y="8"/>
                    <a:pt x="61" y="8"/>
                  </a:cubicBezTo>
                  <a:lnTo>
                    <a:pt x="95" y="1"/>
                  </a:lnTo>
                  <a:cubicBezTo>
                    <a:pt x="96" y="0"/>
                    <a:pt x="97" y="0"/>
                    <a:pt x="98" y="1"/>
                  </a:cubicBezTo>
                  <a:lnTo>
                    <a:pt x="132" y="8"/>
                  </a:lnTo>
                  <a:cubicBezTo>
                    <a:pt x="133" y="8"/>
                    <a:pt x="134" y="8"/>
                    <a:pt x="135" y="9"/>
                  </a:cubicBezTo>
                  <a:lnTo>
                    <a:pt x="163" y="28"/>
                  </a:lnTo>
                  <a:cubicBezTo>
                    <a:pt x="164" y="28"/>
                    <a:pt x="165" y="29"/>
                    <a:pt x="165" y="30"/>
                  </a:cubicBezTo>
                  <a:lnTo>
                    <a:pt x="184" y="58"/>
                  </a:lnTo>
                  <a:cubicBezTo>
                    <a:pt x="185" y="59"/>
                    <a:pt x="185" y="60"/>
                    <a:pt x="185" y="61"/>
                  </a:cubicBezTo>
                  <a:lnTo>
                    <a:pt x="192" y="95"/>
                  </a:lnTo>
                  <a:close/>
                  <a:moveTo>
                    <a:pt x="170" y="64"/>
                  </a:moveTo>
                  <a:lnTo>
                    <a:pt x="171" y="67"/>
                  </a:lnTo>
                  <a:lnTo>
                    <a:pt x="152" y="39"/>
                  </a:lnTo>
                  <a:lnTo>
                    <a:pt x="154" y="41"/>
                  </a:lnTo>
                  <a:lnTo>
                    <a:pt x="126" y="22"/>
                  </a:lnTo>
                  <a:lnTo>
                    <a:pt x="129" y="23"/>
                  </a:lnTo>
                  <a:lnTo>
                    <a:pt x="95" y="16"/>
                  </a:lnTo>
                  <a:lnTo>
                    <a:pt x="98" y="16"/>
                  </a:lnTo>
                  <a:lnTo>
                    <a:pt x="64" y="23"/>
                  </a:lnTo>
                  <a:lnTo>
                    <a:pt x="67" y="22"/>
                  </a:lnTo>
                  <a:lnTo>
                    <a:pt x="39" y="41"/>
                  </a:lnTo>
                  <a:lnTo>
                    <a:pt x="41" y="39"/>
                  </a:lnTo>
                  <a:lnTo>
                    <a:pt x="22" y="67"/>
                  </a:lnTo>
                  <a:lnTo>
                    <a:pt x="23" y="64"/>
                  </a:lnTo>
                  <a:lnTo>
                    <a:pt x="16" y="98"/>
                  </a:lnTo>
                  <a:lnTo>
                    <a:pt x="16" y="95"/>
                  </a:lnTo>
                  <a:lnTo>
                    <a:pt x="23" y="129"/>
                  </a:lnTo>
                  <a:lnTo>
                    <a:pt x="22" y="126"/>
                  </a:lnTo>
                  <a:lnTo>
                    <a:pt x="41" y="154"/>
                  </a:lnTo>
                  <a:lnTo>
                    <a:pt x="39" y="152"/>
                  </a:lnTo>
                  <a:lnTo>
                    <a:pt x="67" y="171"/>
                  </a:lnTo>
                  <a:lnTo>
                    <a:pt x="64" y="170"/>
                  </a:lnTo>
                  <a:lnTo>
                    <a:pt x="98" y="177"/>
                  </a:lnTo>
                  <a:lnTo>
                    <a:pt x="95" y="177"/>
                  </a:lnTo>
                  <a:lnTo>
                    <a:pt x="129" y="170"/>
                  </a:lnTo>
                  <a:lnTo>
                    <a:pt x="126" y="171"/>
                  </a:lnTo>
                  <a:lnTo>
                    <a:pt x="154" y="152"/>
                  </a:lnTo>
                  <a:lnTo>
                    <a:pt x="152" y="154"/>
                  </a:lnTo>
                  <a:lnTo>
                    <a:pt x="171" y="126"/>
                  </a:lnTo>
                  <a:lnTo>
                    <a:pt x="170" y="129"/>
                  </a:lnTo>
                  <a:lnTo>
                    <a:pt x="177" y="95"/>
                  </a:lnTo>
                  <a:lnTo>
                    <a:pt x="177" y="98"/>
                  </a:lnTo>
                  <a:lnTo>
                    <a:pt x="170" y="64"/>
                  </a:lnTo>
                  <a:close/>
                </a:path>
              </a:pathLst>
            </a:custGeom>
            <a:solidFill>
              <a:srgbClr val="FF0000"/>
            </a:solidFill>
            <a:ln w="6" cap="flat">
              <a:solidFill>
                <a:srgbClr val="FF00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289" name="Rectangle 98"/>
            <p:cNvSpPr>
              <a:spLocks noChangeArrowheads="1"/>
            </p:cNvSpPr>
            <p:nvPr/>
          </p:nvSpPr>
          <p:spPr bwMode="auto">
            <a:xfrm>
              <a:off x="6116642" y="2362191"/>
              <a:ext cx="1238250"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smtClean="0">
                  <a:ln>
                    <a:noFill/>
                  </a:ln>
                  <a:solidFill>
                    <a:srgbClr val="FF0000"/>
                  </a:solidFill>
                  <a:effectLst/>
                  <a:latin typeface="Times New Roman" pitchFamily="18" charset="0"/>
                  <a:cs typeface="Arial" pitchFamily="34" charset="0"/>
                </a:rPr>
                <a:t>Laccase (root)</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290" name="Freeform 99"/>
            <p:cNvSpPr>
              <a:spLocks/>
            </p:cNvSpPr>
            <p:nvPr/>
          </p:nvSpPr>
          <p:spPr bwMode="auto">
            <a:xfrm>
              <a:off x="7272342" y="2452679"/>
              <a:ext cx="257175" cy="9525"/>
            </a:xfrm>
            <a:custGeom>
              <a:avLst/>
              <a:gdLst/>
              <a:ahLst/>
              <a:cxnLst>
                <a:cxn ang="0">
                  <a:pos x="8" y="0"/>
                </a:cxn>
                <a:cxn ang="0">
                  <a:pos x="424" y="0"/>
                </a:cxn>
                <a:cxn ang="0">
                  <a:pos x="432" y="8"/>
                </a:cxn>
                <a:cxn ang="0">
                  <a:pos x="424" y="16"/>
                </a:cxn>
                <a:cxn ang="0">
                  <a:pos x="8" y="16"/>
                </a:cxn>
                <a:cxn ang="0">
                  <a:pos x="0" y="8"/>
                </a:cxn>
                <a:cxn ang="0">
                  <a:pos x="8" y="0"/>
                </a:cxn>
              </a:cxnLst>
              <a:rect l="0" t="0" r="r" b="b"/>
              <a:pathLst>
                <a:path w="432" h="16">
                  <a:moveTo>
                    <a:pt x="8" y="0"/>
                  </a:moveTo>
                  <a:lnTo>
                    <a:pt x="424" y="0"/>
                  </a:lnTo>
                  <a:cubicBezTo>
                    <a:pt x="429" y="0"/>
                    <a:pt x="432" y="4"/>
                    <a:pt x="432" y="8"/>
                  </a:cubicBezTo>
                  <a:cubicBezTo>
                    <a:pt x="432" y="13"/>
                    <a:pt x="429" y="16"/>
                    <a:pt x="424" y="16"/>
                  </a:cubicBezTo>
                  <a:lnTo>
                    <a:pt x="8" y="16"/>
                  </a:lnTo>
                  <a:cubicBezTo>
                    <a:pt x="4" y="16"/>
                    <a:pt x="0" y="13"/>
                    <a:pt x="0" y="8"/>
                  </a:cubicBezTo>
                  <a:cubicBezTo>
                    <a:pt x="0" y="4"/>
                    <a:pt x="4" y="0"/>
                    <a:pt x="8" y="0"/>
                  </a:cubicBez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291" name="Oval 100"/>
            <p:cNvSpPr>
              <a:spLocks noChangeArrowheads="1"/>
            </p:cNvSpPr>
            <p:nvPr/>
          </p:nvSpPr>
          <p:spPr bwMode="auto">
            <a:xfrm>
              <a:off x="7353304" y="2409816"/>
              <a:ext cx="95250" cy="104775"/>
            </a:xfrm>
            <a:prstGeom prst="ellipse">
              <a:avLst/>
            </a:prstGeom>
            <a:solidFill>
              <a:srgbClr val="6633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292" name="Freeform 101"/>
            <p:cNvSpPr>
              <a:spLocks noEditPoints="1"/>
            </p:cNvSpPr>
            <p:nvPr/>
          </p:nvSpPr>
          <p:spPr bwMode="auto">
            <a:xfrm>
              <a:off x="7348542" y="2405054"/>
              <a:ext cx="104775" cy="114300"/>
            </a:xfrm>
            <a:custGeom>
              <a:avLst/>
              <a:gdLst/>
              <a:ahLst/>
              <a:cxnLst>
                <a:cxn ang="0">
                  <a:pos x="176" y="98"/>
                </a:cxn>
                <a:cxn ang="0">
                  <a:pos x="169" y="135"/>
                </a:cxn>
                <a:cxn ang="0">
                  <a:pos x="150" y="165"/>
                </a:cxn>
                <a:cxn ang="0">
                  <a:pos x="121" y="185"/>
                </a:cxn>
                <a:cxn ang="0">
                  <a:pos x="87" y="192"/>
                </a:cxn>
                <a:cxn ang="0">
                  <a:pos x="53" y="184"/>
                </a:cxn>
                <a:cxn ang="0">
                  <a:pos x="26" y="163"/>
                </a:cxn>
                <a:cxn ang="0">
                  <a:pos x="7" y="132"/>
                </a:cxn>
                <a:cxn ang="0">
                  <a:pos x="1" y="95"/>
                </a:cxn>
                <a:cxn ang="0">
                  <a:pos x="8" y="58"/>
                </a:cxn>
                <a:cxn ang="0">
                  <a:pos x="28" y="28"/>
                </a:cxn>
                <a:cxn ang="0">
                  <a:pos x="56" y="8"/>
                </a:cxn>
                <a:cxn ang="0">
                  <a:pos x="90" y="1"/>
                </a:cxn>
                <a:cxn ang="0">
                  <a:pos x="124" y="9"/>
                </a:cxn>
                <a:cxn ang="0">
                  <a:pos x="152" y="30"/>
                </a:cxn>
                <a:cxn ang="0">
                  <a:pos x="170" y="61"/>
                </a:cxn>
                <a:cxn ang="0">
                  <a:pos x="155" y="64"/>
                </a:cxn>
                <a:cxn ang="0">
                  <a:pos x="139" y="39"/>
                </a:cxn>
                <a:cxn ang="0">
                  <a:pos x="115" y="22"/>
                </a:cxn>
                <a:cxn ang="0">
                  <a:pos x="87" y="16"/>
                </a:cxn>
                <a:cxn ang="0">
                  <a:pos x="59" y="23"/>
                </a:cxn>
                <a:cxn ang="0">
                  <a:pos x="37" y="41"/>
                </a:cxn>
                <a:cxn ang="0">
                  <a:pos x="21" y="67"/>
                </a:cxn>
                <a:cxn ang="0">
                  <a:pos x="16" y="98"/>
                </a:cxn>
                <a:cxn ang="0">
                  <a:pos x="22" y="129"/>
                </a:cxn>
                <a:cxn ang="0">
                  <a:pos x="39" y="154"/>
                </a:cxn>
                <a:cxn ang="0">
                  <a:pos x="62" y="171"/>
                </a:cxn>
                <a:cxn ang="0">
                  <a:pos x="90" y="177"/>
                </a:cxn>
                <a:cxn ang="0">
                  <a:pos x="118" y="170"/>
                </a:cxn>
                <a:cxn ang="0">
                  <a:pos x="141" y="152"/>
                </a:cxn>
                <a:cxn ang="0">
                  <a:pos x="156" y="126"/>
                </a:cxn>
                <a:cxn ang="0">
                  <a:pos x="161" y="95"/>
                </a:cxn>
                <a:cxn ang="0">
                  <a:pos x="155" y="64"/>
                </a:cxn>
              </a:cxnLst>
              <a:rect l="0" t="0" r="r" b="b"/>
              <a:pathLst>
                <a:path w="177" h="193">
                  <a:moveTo>
                    <a:pt x="176" y="95"/>
                  </a:moveTo>
                  <a:cubicBezTo>
                    <a:pt x="177" y="96"/>
                    <a:pt x="177" y="97"/>
                    <a:pt x="176" y="98"/>
                  </a:cubicBezTo>
                  <a:lnTo>
                    <a:pt x="170" y="132"/>
                  </a:lnTo>
                  <a:cubicBezTo>
                    <a:pt x="170" y="133"/>
                    <a:pt x="170" y="134"/>
                    <a:pt x="169" y="135"/>
                  </a:cubicBezTo>
                  <a:lnTo>
                    <a:pt x="152" y="163"/>
                  </a:lnTo>
                  <a:cubicBezTo>
                    <a:pt x="152" y="164"/>
                    <a:pt x="151" y="164"/>
                    <a:pt x="150" y="165"/>
                  </a:cubicBezTo>
                  <a:lnTo>
                    <a:pt x="124" y="184"/>
                  </a:lnTo>
                  <a:cubicBezTo>
                    <a:pt x="123" y="185"/>
                    <a:pt x="122" y="185"/>
                    <a:pt x="121" y="185"/>
                  </a:cubicBezTo>
                  <a:lnTo>
                    <a:pt x="90" y="192"/>
                  </a:lnTo>
                  <a:cubicBezTo>
                    <a:pt x="89" y="193"/>
                    <a:pt x="88" y="193"/>
                    <a:pt x="87" y="192"/>
                  </a:cubicBezTo>
                  <a:lnTo>
                    <a:pt x="56" y="185"/>
                  </a:lnTo>
                  <a:cubicBezTo>
                    <a:pt x="55" y="185"/>
                    <a:pt x="54" y="185"/>
                    <a:pt x="53" y="184"/>
                  </a:cubicBezTo>
                  <a:lnTo>
                    <a:pt x="28" y="165"/>
                  </a:lnTo>
                  <a:cubicBezTo>
                    <a:pt x="27" y="164"/>
                    <a:pt x="26" y="164"/>
                    <a:pt x="26" y="163"/>
                  </a:cubicBezTo>
                  <a:lnTo>
                    <a:pt x="8" y="135"/>
                  </a:lnTo>
                  <a:cubicBezTo>
                    <a:pt x="7" y="134"/>
                    <a:pt x="7" y="133"/>
                    <a:pt x="7" y="132"/>
                  </a:cubicBezTo>
                  <a:lnTo>
                    <a:pt x="1" y="98"/>
                  </a:lnTo>
                  <a:cubicBezTo>
                    <a:pt x="0" y="97"/>
                    <a:pt x="0" y="96"/>
                    <a:pt x="1" y="95"/>
                  </a:cubicBezTo>
                  <a:lnTo>
                    <a:pt x="7" y="61"/>
                  </a:lnTo>
                  <a:cubicBezTo>
                    <a:pt x="7" y="60"/>
                    <a:pt x="7" y="59"/>
                    <a:pt x="8" y="58"/>
                  </a:cubicBezTo>
                  <a:lnTo>
                    <a:pt x="26" y="30"/>
                  </a:lnTo>
                  <a:cubicBezTo>
                    <a:pt x="26" y="29"/>
                    <a:pt x="27" y="29"/>
                    <a:pt x="28" y="28"/>
                  </a:cubicBezTo>
                  <a:lnTo>
                    <a:pt x="53" y="9"/>
                  </a:lnTo>
                  <a:cubicBezTo>
                    <a:pt x="54" y="8"/>
                    <a:pt x="55" y="8"/>
                    <a:pt x="56" y="8"/>
                  </a:cubicBezTo>
                  <a:lnTo>
                    <a:pt x="87" y="1"/>
                  </a:lnTo>
                  <a:cubicBezTo>
                    <a:pt x="88" y="0"/>
                    <a:pt x="89" y="0"/>
                    <a:pt x="90" y="1"/>
                  </a:cubicBezTo>
                  <a:lnTo>
                    <a:pt x="121" y="8"/>
                  </a:lnTo>
                  <a:cubicBezTo>
                    <a:pt x="122" y="8"/>
                    <a:pt x="123" y="8"/>
                    <a:pt x="124" y="9"/>
                  </a:cubicBezTo>
                  <a:lnTo>
                    <a:pt x="150" y="28"/>
                  </a:lnTo>
                  <a:cubicBezTo>
                    <a:pt x="151" y="29"/>
                    <a:pt x="152" y="29"/>
                    <a:pt x="152" y="30"/>
                  </a:cubicBezTo>
                  <a:lnTo>
                    <a:pt x="169" y="58"/>
                  </a:lnTo>
                  <a:cubicBezTo>
                    <a:pt x="170" y="59"/>
                    <a:pt x="170" y="60"/>
                    <a:pt x="170" y="61"/>
                  </a:cubicBezTo>
                  <a:lnTo>
                    <a:pt x="176" y="95"/>
                  </a:lnTo>
                  <a:close/>
                  <a:moveTo>
                    <a:pt x="155" y="64"/>
                  </a:moveTo>
                  <a:lnTo>
                    <a:pt x="156" y="67"/>
                  </a:lnTo>
                  <a:lnTo>
                    <a:pt x="139" y="39"/>
                  </a:lnTo>
                  <a:lnTo>
                    <a:pt x="141" y="41"/>
                  </a:lnTo>
                  <a:lnTo>
                    <a:pt x="115" y="22"/>
                  </a:lnTo>
                  <a:lnTo>
                    <a:pt x="118" y="23"/>
                  </a:lnTo>
                  <a:lnTo>
                    <a:pt x="87" y="16"/>
                  </a:lnTo>
                  <a:lnTo>
                    <a:pt x="90" y="16"/>
                  </a:lnTo>
                  <a:lnTo>
                    <a:pt x="59" y="23"/>
                  </a:lnTo>
                  <a:lnTo>
                    <a:pt x="62" y="22"/>
                  </a:lnTo>
                  <a:lnTo>
                    <a:pt x="37" y="41"/>
                  </a:lnTo>
                  <a:lnTo>
                    <a:pt x="39" y="39"/>
                  </a:lnTo>
                  <a:lnTo>
                    <a:pt x="21" y="67"/>
                  </a:lnTo>
                  <a:lnTo>
                    <a:pt x="22" y="64"/>
                  </a:lnTo>
                  <a:lnTo>
                    <a:pt x="16" y="98"/>
                  </a:lnTo>
                  <a:lnTo>
                    <a:pt x="16" y="95"/>
                  </a:lnTo>
                  <a:lnTo>
                    <a:pt x="22" y="129"/>
                  </a:lnTo>
                  <a:lnTo>
                    <a:pt x="21" y="126"/>
                  </a:lnTo>
                  <a:lnTo>
                    <a:pt x="39" y="154"/>
                  </a:lnTo>
                  <a:lnTo>
                    <a:pt x="37" y="152"/>
                  </a:lnTo>
                  <a:lnTo>
                    <a:pt x="62" y="171"/>
                  </a:lnTo>
                  <a:lnTo>
                    <a:pt x="59" y="170"/>
                  </a:lnTo>
                  <a:lnTo>
                    <a:pt x="90" y="177"/>
                  </a:lnTo>
                  <a:lnTo>
                    <a:pt x="87" y="177"/>
                  </a:lnTo>
                  <a:lnTo>
                    <a:pt x="118" y="170"/>
                  </a:lnTo>
                  <a:lnTo>
                    <a:pt x="115" y="171"/>
                  </a:lnTo>
                  <a:lnTo>
                    <a:pt x="141" y="152"/>
                  </a:lnTo>
                  <a:lnTo>
                    <a:pt x="139" y="154"/>
                  </a:lnTo>
                  <a:lnTo>
                    <a:pt x="156" y="126"/>
                  </a:lnTo>
                  <a:lnTo>
                    <a:pt x="155" y="129"/>
                  </a:lnTo>
                  <a:lnTo>
                    <a:pt x="161" y="95"/>
                  </a:lnTo>
                  <a:lnTo>
                    <a:pt x="161" y="98"/>
                  </a:lnTo>
                  <a:lnTo>
                    <a:pt x="155" y="64"/>
                  </a:lnTo>
                  <a:close/>
                </a:path>
              </a:pathLst>
            </a:custGeom>
            <a:solidFill>
              <a:srgbClr val="663300"/>
            </a:solidFill>
            <a:ln w="6" cap="flat">
              <a:solidFill>
                <a:srgbClr val="663300"/>
              </a:solidFill>
              <a:prstDash val="solid"/>
              <a:bevel/>
              <a:headEnd/>
              <a:tailEnd/>
            </a:ln>
          </p:spPr>
          <p:txBody>
            <a:bodyPr vert="horz" wrap="square" lIns="91440" tIns="45720" rIns="91440" bIns="45720" numCol="1" anchor="t" anchorCtr="0" compatLnSpc="1">
              <a:prstTxWarp prst="textNoShape">
                <a:avLst/>
              </a:prstTxWarp>
            </a:bodyPr>
            <a:lstStyle/>
            <a:p>
              <a:endParaRPr lang="fr-FR"/>
            </a:p>
          </p:txBody>
        </p:sp>
        <p:sp>
          <p:nvSpPr>
            <p:cNvPr id="1293" name="Rectangle 102"/>
            <p:cNvSpPr>
              <a:spLocks noChangeArrowheads="1"/>
            </p:cNvSpPr>
            <p:nvPr/>
          </p:nvSpPr>
          <p:spPr bwMode="auto">
            <a:xfrm>
              <a:off x="7553329" y="2362191"/>
              <a:ext cx="1790700"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err="1" smtClean="0">
                  <a:ln>
                    <a:noFill/>
                  </a:ln>
                  <a:solidFill>
                    <a:srgbClr val="663300"/>
                  </a:solidFill>
                  <a:effectLst/>
                  <a:latin typeface="Times New Roman" pitchFamily="18" charset="0"/>
                  <a:cs typeface="Arial" pitchFamily="34" charset="0"/>
                </a:rPr>
                <a:t>Lignin</a:t>
              </a:r>
              <a:r>
                <a:rPr kumimoji="0" lang="fr-FR" sz="1400" b="1" i="0" u="none" strike="noStrike" cap="none" normalizeH="0" baseline="0" dirty="0" smtClean="0">
                  <a:ln>
                    <a:noFill/>
                  </a:ln>
                  <a:solidFill>
                    <a:srgbClr val="663300"/>
                  </a:solidFill>
                  <a:effectLst/>
                  <a:latin typeface="Times New Roman" pitchFamily="18" charset="0"/>
                  <a:cs typeface="Arial" pitchFamily="34" charset="0"/>
                </a:rPr>
                <a:t> content (</a:t>
              </a:r>
              <a:r>
                <a:rPr kumimoji="0" lang="fr-FR" sz="1400" b="1" i="0" u="none" strike="noStrike" cap="none" normalizeH="0" baseline="0" dirty="0" err="1" smtClean="0">
                  <a:ln>
                    <a:noFill/>
                  </a:ln>
                  <a:solidFill>
                    <a:srgbClr val="663300"/>
                  </a:solidFill>
                  <a:effectLst/>
                  <a:latin typeface="Times New Roman" pitchFamily="18" charset="0"/>
                  <a:cs typeface="Arial" pitchFamily="34" charset="0"/>
                </a:rPr>
                <a:t>root</a:t>
              </a:r>
              <a:r>
                <a:rPr kumimoji="0" lang="fr-FR" sz="1400" b="1" i="0" u="none" strike="noStrike" cap="none" normalizeH="0" baseline="0" dirty="0" smtClean="0">
                  <a:ln>
                    <a:noFill/>
                  </a:ln>
                  <a:solidFill>
                    <a:srgbClr val="663300"/>
                  </a:solidFill>
                  <a:effectLst/>
                  <a:latin typeface="Times New Roman" pitchFamily="18" charset="0"/>
                  <a:cs typeface="Arial" pitchFamily="34" charset="0"/>
                </a:rPr>
                <a:t>)</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94" name="Rectangle 194"/>
            <p:cNvSpPr>
              <a:spLocks noChangeArrowheads="1"/>
            </p:cNvSpPr>
            <p:nvPr/>
          </p:nvSpPr>
          <p:spPr bwMode="auto">
            <a:xfrm>
              <a:off x="6572264" y="5038738"/>
              <a:ext cx="2047875" cy="247650"/>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err="1" smtClean="0">
                  <a:ln>
                    <a:noFill/>
                  </a:ln>
                  <a:solidFill>
                    <a:srgbClr val="000000"/>
                  </a:solidFill>
                  <a:effectLst/>
                  <a:latin typeface="Times New Roman" pitchFamily="18" charset="0"/>
                  <a:cs typeface="Arial" pitchFamily="34" charset="0"/>
                </a:rPr>
                <a:t>Mineralized</a:t>
              </a:r>
              <a:r>
                <a:rPr kumimoji="0" lang="fr-FR" sz="1400" b="1" i="0" u="none" strike="noStrike" cap="none" normalizeH="0" baseline="0" dirty="0" smtClean="0">
                  <a:ln>
                    <a:noFill/>
                  </a:ln>
                  <a:solidFill>
                    <a:srgbClr val="000000"/>
                  </a:solidFill>
                  <a:effectLst/>
                  <a:latin typeface="Times New Roman" pitchFamily="18" charset="0"/>
                  <a:cs typeface="Arial" pitchFamily="34" charset="0"/>
                </a:rPr>
                <a:t> </a:t>
              </a:r>
              <a:r>
                <a:rPr kumimoji="0" lang="fr-FR" sz="1400" b="1" i="0" u="none" strike="noStrike" cap="none" normalizeH="0" baseline="0" dirty="0" err="1" smtClean="0">
                  <a:ln>
                    <a:noFill/>
                  </a:ln>
                  <a:solidFill>
                    <a:srgbClr val="000000"/>
                  </a:solidFill>
                  <a:effectLst/>
                  <a:latin typeface="Times New Roman" pitchFamily="18" charset="0"/>
                  <a:cs typeface="Arial" pitchFamily="34" charset="0"/>
                </a:rPr>
                <a:t>carbon</a:t>
              </a:r>
              <a:r>
                <a:rPr kumimoji="0" lang="fr-FR" sz="1400" b="1" i="0" u="none" strike="noStrike" cap="none" normalizeH="0" baseline="0" dirty="0" smtClean="0">
                  <a:ln>
                    <a:noFill/>
                  </a:ln>
                  <a:solidFill>
                    <a:srgbClr val="000000"/>
                  </a:solidFill>
                  <a:effectLst/>
                  <a:latin typeface="Times New Roman" pitchFamily="18" charset="0"/>
                  <a:cs typeface="Arial" pitchFamily="34" charset="0"/>
                </a:rPr>
                <a:t> (%)</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grpSp>
      <p:sp>
        <p:nvSpPr>
          <p:cNvPr id="1448" name="ZoneTexte 1447"/>
          <p:cNvSpPr txBox="1"/>
          <p:nvPr/>
        </p:nvSpPr>
        <p:spPr>
          <a:xfrm rot="16200000">
            <a:off x="4041142" y="5031428"/>
            <a:ext cx="1226618" cy="307777"/>
          </a:xfrm>
          <a:prstGeom prst="rect">
            <a:avLst/>
          </a:prstGeom>
          <a:noFill/>
        </p:spPr>
        <p:txBody>
          <a:bodyPr wrap="none" rtlCol="0">
            <a:spAutoFit/>
          </a:bodyPr>
          <a:lstStyle/>
          <a:p>
            <a:r>
              <a:rPr lang="fr-FR" sz="1400" b="1" dirty="0" smtClean="0">
                <a:solidFill>
                  <a:srgbClr val="663300"/>
                </a:solidFill>
                <a:latin typeface="Times New Roman" pitchFamily="18" charset="0"/>
                <a:cs typeface="Times New Roman" pitchFamily="18" charset="0"/>
              </a:rPr>
              <a:t>mg/g DM-ND</a:t>
            </a:r>
            <a:endParaRPr lang="fr-FR" sz="1400" b="1" dirty="0">
              <a:solidFill>
                <a:srgbClr val="663300"/>
              </a:solidFill>
              <a:latin typeface="Times New Roman" pitchFamily="18" charset="0"/>
              <a:cs typeface="Times New Roman" pitchFamily="18" charset="0"/>
            </a:endParaRPr>
          </a:p>
        </p:txBody>
      </p:sp>
      <p:sp>
        <p:nvSpPr>
          <p:cNvPr id="1449" name="ZoneTexte 1448"/>
          <p:cNvSpPr txBox="1"/>
          <p:nvPr/>
        </p:nvSpPr>
        <p:spPr>
          <a:xfrm rot="16200000">
            <a:off x="-462242" y="4796380"/>
            <a:ext cx="1188146" cy="307777"/>
          </a:xfrm>
          <a:prstGeom prst="rect">
            <a:avLst/>
          </a:prstGeom>
          <a:noFill/>
        </p:spPr>
        <p:txBody>
          <a:bodyPr wrap="none" rtlCol="0">
            <a:spAutoFit/>
          </a:bodyPr>
          <a:lstStyle/>
          <a:p>
            <a:r>
              <a:rPr lang="fr-FR" sz="1400" b="1" dirty="0" smtClean="0">
                <a:solidFill>
                  <a:srgbClr val="FF0000"/>
                </a:solidFill>
                <a:latin typeface="Times New Roman" pitchFamily="18" charset="0"/>
                <a:cs typeface="Times New Roman" pitchFamily="18" charset="0"/>
              </a:rPr>
              <a:t>UI/g DM-ND</a:t>
            </a:r>
            <a:endParaRPr lang="fr-FR" sz="1400" b="1" dirty="0">
              <a:solidFill>
                <a:srgbClr val="FF0000"/>
              </a:solidFill>
              <a:latin typeface="Times New Roman" pitchFamily="18" charset="0"/>
              <a:cs typeface="Times New Roman" pitchFamily="18" charset="0"/>
            </a:endParaRPr>
          </a:p>
        </p:txBody>
      </p:sp>
      <p:sp>
        <p:nvSpPr>
          <p:cNvPr id="429" name="Text Box 10"/>
          <p:cNvSpPr txBox="1">
            <a:spLocks noChangeArrowheads="1"/>
          </p:cNvSpPr>
          <p:nvPr/>
        </p:nvSpPr>
        <p:spPr bwMode="auto">
          <a:xfrm>
            <a:off x="0" y="0"/>
            <a:ext cx="9144000" cy="304800"/>
          </a:xfrm>
          <a:prstGeom prst="rect">
            <a:avLst/>
          </a:prstGeom>
          <a:solidFill>
            <a:schemeClr val="accent6">
              <a:lumMod val="75000"/>
              <a:alpha val="50000"/>
            </a:schemeClr>
          </a:solidFill>
          <a:ln w="9525">
            <a:noFill/>
            <a:miter lim="800000"/>
            <a:headEnd/>
            <a:tailEnd/>
          </a:ln>
        </p:spPr>
        <p:txBody>
          <a:bodyPr>
            <a:spAutoFit/>
          </a:bodyPr>
          <a:lstStyle/>
          <a:p>
            <a:pPr algn="r"/>
            <a:r>
              <a:rPr lang="fr-FR" sz="1400" i="1" dirty="0" err="1" smtClean="0">
                <a:latin typeface="Times New Roman" pitchFamily="18" charset="0"/>
                <a:cs typeface="Times New Roman" pitchFamily="18" charset="0"/>
              </a:rPr>
              <a:t>Results</a:t>
            </a:r>
            <a:endParaRPr lang="fr-FR" sz="1400" i="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checkerboard(across)">
                                      <p:cBhvr>
                                        <p:cTn id="7" dur="500"/>
                                        <p:tgtEl>
                                          <p:spTgt spid="61"/>
                                        </p:tgtEl>
                                      </p:cBhvr>
                                    </p:animEffect>
                                  </p:childTnLst>
                                </p:cTn>
                              </p:par>
                              <p:par>
                                <p:cTn id="8" presetID="5" presetClass="entr" presetSubtype="10" fill="hold"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checkerboard(across)">
                                      <p:cBhvr>
                                        <p:cTn id="10" dur="500"/>
                                        <p:tgtEl>
                                          <p:spTgt spid="62"/>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checkerboard(across)">
                                      <p:cBhvr>
                                        <p:cTn id="13" dur="500"/>
                                        <p:tgtEl>
                                          <p:spTgt spid="63"/>
                                        </p:tgtEl>
                                      </p:cBhvr>
                                    </p:animEffect>
                                  </p:childTnLst>
                                </p:cTn>
                              </p:par>
                              <p:par>
                                <p:cTn id="14" presetID="5" presetClass="entr" presetSubtype="1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checkerboard(across)">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47"/>
                                        </p:tgtEl>
                                        <p:attrNameLst>
                                          <p:attrName>style.visibility</p:attrName>
                                        </p:attrNameLst>
                                      </p:cBhvr>
                                      <p:to>
                                        <p:strVal val="visible"/>
                                      </p:to>
                                    </p:set>
                                    <p:anim calcmode="lin" valueType="num">
                                      <p:cBhvr additive="base">
                                        <p:cTn id="25" dur="500" fill="hold"/>
                                        <p:tgtEl>
                                          <p:spTgt spid="1447"/>
                                        </p:tgtEl>
                                        <p:attrNameLst>
                                          <p:attrName>ppt_x</p:attrName>
                                        </p:attrNameLst>
                                      </p:cBhvr>
                                      <p:tavLst>
                                        <p:tav tm="0">
                                          <p:val>
                                            <p:strVal val="#ppt_x"/>
                                          </p:val>
                                        </p:tav>
                                        <p:tav tm="100000">
                                          <p:val>
                                            <p:strVal val="#ppt_x"/>
                                          </p:val>
                                        </p:tav>
                                      </p:tavLst>
                                    </p:anim>
                                    <p:anim calcmode="lin" valueType="num">
                                      <p:cBhvr additive="base">
                                        <p:cTn id="26" dur="500" fill="hold"/>
                                        <p:tgtEl>
                                          <p:spTgt spid="144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49"/>
                                        </p:tgtEl>
                                        <p:attrNameLst>
                                          <p:attrName>style.visibility</p:attrName>
                                        </p:attrNameLst>
                                      </p:cBhvr>
                                      <p:to>
                                        <p:strVal val="visible"/>
                                      </p:to>
                                    </p:set>
                                    <p:anim calcmode="lin" valueType="num">
                                      <p:cBhvr additive="base">
                                        <p:cTn id="35" dur="500" fill="hold"/>
                                        <p:tgtEl>
                                          <p:spTgt spid="1449"/>
                                        </p:tgtEl>
                                        <p:attrNameLst>
                                          <p:attrName>ppt_x</p:attrName>
                                        </p:attrNameLst>
                                      </p:cBhvr>
                                      <p:tavLst>
                                        <p:tav tm="0">
                                          <p:val>
                                            <p:strVal val="#ppt_x"/>
                                          </p:val>
                                        </p:tav>
                                        <p:tav tm="100000">
                                          <p:val>
                                            <p:strVal val="#ppt_x"/>
                                          </p:val>
                                        </p:tav>
                                      </p:tavLst>
                                    </p:anim>
                                    <p:anim calcmode="lin" valueType="num">
                                      <p:cBhvr additive="base">
                                        <p:cTn id="36" dur="500" fill="hold"/>
                                        <p:tgtEl>
                                          <p:spTgt spid="144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4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checkerboard(across)">
                                      <p:cBhvr>
                                        <p:cTn id="53" dur="500"/>
                                        <p:tgtEl>
                                          <p:spTgt spid="3"/>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437"/>
                                        </p:tgtEl>
                                        <p:attrNameLst>
                                          <p:attrName>style.visibility</p:attrName>
                                        </p:attrNameLst>
                                      </p:cBhvr>
                                      <p:to>
                                        <p:strVal val="visible"/>
                                      </p:to>
                                    </p:set>
                                    <p:animEffect transition="in" filter="checkerboard(across)">
                                      <p:cBhvr>
                                        <p:cTn id="56" dur="500"/>
                                        <p:tgtEl>
                                          <p:spTgt spid="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437" grpId="0"/>
      <p:bldP spid="1446" grpId="0"/>
      <p:bldP spid="1447" grpId="0"/>
      <p:bldP spid="1448" grpId="0"/>
      <p:bldP spid="144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a:xfrm>
            <a:off x="7010400" y="6492875"/>
            <a:ext cx="2133600" cy="365125"/>
          </a:xfrm>
        </p:spPr>
        <p:txBody>
          <a:bodyPr/>
          <a:lstStyle/>
          <a:p>
            <a:fld id="{D82FCD76-FEE6-4C4C-A6B5-510E85F6A55D}" type="slidenum">
              <a:rPr lang="fr-FR" smtClean="0">
                <a:latin typeface="Calibri" pitchFamily="34" charset="0"/>
                <a:cs typeface="Times New Roman" pitchFamily="18" charset="0"/>
              </a:rPr>
              <a:pPr/>
              <a:t>2</a:t>
            </a:fld>
            <a:endParaRPr lang="fr-FR" dirty="0">
              <a:latin typeface="Calibri" pitchFamily="34" charset="0"/>
              <a:cs typeface="Times New Roman" pitchFamily="18" charset="0"/>
            </a:endParaRPr>
          </a:p>
        </p:txBody>
      </p:sp>
      <p:sp>
        <p:nvSpPr>
          <p:cNvPr id="4" name="Text Box 5"/>
          <p:cNvSpPr txBox="1">
            <a:spLocks noChangeArrowheads="1"/>
          </p:cNvSpPr>
          <p:nvPr/>
        </p:nvSpPr>
        <p:spPr bwMode="auto">
          <a:xfrm>
            <a:off x="467545" y="692150"/>
            <a:ext cx="1944687" cy="457200"/>
          </a:xfrm>
          <a:prstGeom prst="rect">
            <a:avLst/>
          </a:prstGeom>
          <a:noFill/>
          <a:ln w="9525">
            <a:noFill/>
            <a:miter lim="800000"/>
            <a:headEnd/>
            <a:tailEnd/>
          </a:ln>
        </p:spPr>
        <p:txBody>
          <a:bodyPr>
            <a:spAutoFit/>
          </a:bodyPr>
          <a:lstStyle/>
          <a:p>
            <a:r>
              <a:rPr lang="fr-FR" sz="2400" dirty="0">
                <a:solidFill>
                  <a:schemeClr val="accent6">
                    <a:lumMod val="75000"/>
                  </a:schemeClr>
                </a:solidFill>
                <a:latin typeface="Times New Roman" pitchFamily="18" charset="0"/>
                <a:cs typeface="Times New Roman" pitchFamily="18" charset="0"/>
              </a:rPr>
              <a:t>Introduction</a:t>
            </a:r>
          </a:p>
        </p:txBody>
      </p:sp>
      <p:sp>
        <p:nvSpPr>
          <p:cNvPr id="5" name="Text Box 6"/>
          <p:cNvSpPr txBox="1">
            <a:spLocks noChangeArrowheads="1"/>
          </p:cNvSpPr>
          <p:nvPr/>
        </p:nvSpPr>
        <p:spPr bwMode="auto">
          <a:xfrm>
            <a:off x="467544" y="1525589"/>
            <a:ext cx="5183931" cy="461665"/>
          </a:xfrm>
          <a:prstGeom prst="rect">
            <a:avLst/>
          </a:prstGeom>
          <a:noFill/>
          <a:ln w="9525">
            <a:noFill/>
            <a:miter lim="800000"/>
            <a:headEnd/>
            <a:tailEnd/>
          </a:ln>
        </p:spPr>
        <p:txBody>
          <a:bodyPr wrap="square">
            <a:spAutoFit/>
          </a:bodyPr>
          <a:lstStyle/>
          <a:p>
            <a:r>
              <a:rPr lang="fr-FR" sz="2400" dirty="0" err="1" smtClean="0">
                <a:solidFill>
                  <a:schemeClr val="bg1">
                    <a:lumMod val="50000"/>
                  </a:schemeClr>
                </a:solidFill>
                <a:latin typeface="Times New Roman" pitchFamily="18" charset="0"/>
                <a:cs typeface="Times New Roman" pitchFamily="18" charset="0"/>
              </a:rPr>
              <a:t>Strategy</a:t>
            </a:r>
            <a:r>
              <a:rPr lang="fr-FR" sz="2400" dirty="0" smtClean="0">
                <a:solidFill>
                  <a:schemeClr val="bg1">
                    <a:lumMod val="50000"/>
                  </a:schemeClr>
                </a:solidFill>
                <a:latin typeface="Times New Roman" pitchFamily="18" charset="0"/>
                <a:cs typeface="Times New Roman" pitchFamily="18" charset="0"/>
              </a:rPr>
              <a:t> &amp; </a:t>
            </a:r>
            <a:r>
              <a:rPr lang="fr-FR" sz="2400" dirty="0" err="1" smtClean="0">
                <a:solidFill>
                  <a:schemeClr val="bg1">
                    <a:lumMod val="50000"/>
                  </a:schemeClr>
                </a:solidFill>
                <a:latin typeface="Times New Roman" pitchFamily="18" charset="0"/>
                <a:cs typeface="Times New Roman" pitchFamily="18" charset="0"/>
              </a:rPr>
              <a:t>methods</a:t>
            </a:r>
            <a:endParaRPr lang="fr-FR" sz="2400" dirty="0">
              <a:solidFill>
                <a:schemeClr val="bg1">
                  <a:lumMod val="50000"/>
                </a:schemeClr>
              </a:solidFill>
              <a:latin typeface="Times New Roman" pitchFamily="18" charset="0"/>
              <a:cs typeface="Times New Roman" pitchFamily="18" charset="0"/>
            </a:endParaRPr>
          </a:p>
        </p:txBody>
      </p:sp>
      <p:sp>
        <p:nvSpPr>
          <p:cNvPr id="6" name="Text Box 7"/>
          <p:cNvSpPr txBox="1">
            <a:spLocks noChangeArrowheads="1"/>
          </p:cNvSpPr>
          <p:nvPr/>
        </p:nvSpPr>
        <p:spPr bwMode="auto">
          <a:xfrm>
            <a:off x="467545" y="2349500"/>
            <a:ext cx="1728787" cy="457200"/>
          </a:xfrm>
          <a:prstGeom prst="rect">
            <a:avLst/>
          </a:prstGeom>
          <a:noFill/>
          <a:ln w="9525">
            <a:noFill/>
            <a:miter lim="800000"/>
            <a:headEnd/>
            <a:tailEnd/>
          </a:ln>
        </p:spPr>
        <p:txBody>
          <a:bodyPr>
            <a:spAutoFit/>
          </a:bodyPr>
          <a:lstStyle/>
          <a:p>
            <a:r>
              <a:rPr lang="fr-FR" sz="2400" b="0" dirty="0" err="1" smtClean="0">
                <a:solidFill>
                  <a:schemeClr val="bg1">
                    <a:lumMod val="50000"/>
                  </a:schemeClr>
                </a:solidFill>
                <a:latin typeface="Times New Roman" pitchFamily="18" charset="0"/>
                <a:cs typeface="Times New Roman" pitchFamily="18" charset="0"/>
              </a:rPr>
              <a:t>Results</a:t>
            </a:r>
            <a:endParaRPr lang="fr-FR" sz="2400" b="0" dirty="0">
              <a:solidFill>
                <a:schemeClr val="bg1">
                  <a:lumMod val="50000"/>
                </a:schemeClr>
              </a:solidFill>
              <a:latin typeface="Times New Roman" pitchFamily="18" charset="0"/>
              <a:cs typeface="Times New Roman" pitchFamily="18" charset="0"/>
            </a:endParaRPr>
          </a:p>
        </p:txBody>
      </p:sp>
      <p:sp>
        <p:nvSpPr>
          <p:cNvPr id="8" name="Text Box 8"/>
          <p:cNvSpPr txBox="1">
            <a:spLocks noChangeArrowheads="1"/>
          </p:cNvSpPr>
          <p:nvPr/>
        </p:nvSpPr>
        <p:spPr bwMode="auto">
          <a:xfrm>
            <a:off x="467545" y="5996136"/>
            <a:ext cx="4608512" cy="457200"/>
          </a:xfrm>
          <a:prstGeom prst="rect">
            <a:avLst/>
          </a:prstGeom>
          <a:noFill/>
          <a:ln w="9525">
            <a:noFill/>
            <a:miter lim="800000"/>
            <a:headEnd/>
            <a:tailEnd/>
          </a:ln>
        </p:spPr>
        <p:txBody>
          <a:bodyPr>
            <a:spAutoFit/>
          </a:bodyPr>
          <a:lstStyle/>
          <a:p>
            <a:r>
              <a:rPr lang="fr-FR" sz="2400" b="0" dirty="0">
                <a:solidFill>
                  <a:schemeClr val="bg1">
                    <a:lumMod val="50000"/>
                  </a:schemeClr>
                </a:solidFill>
                <a:latin typeface="Times New Roman" pitchFamily="18" charset="0"/>
                <a:cs typeface="Times New Roman" pitchFamily="18" charset="0"/>
              </a:rPr>
              <a:t>Conclusions et Perspectives</a:t>
            </a:r>
          </a:p>
        </p:txBody>
      </p:sp>
      <p:sp>
        <p:nvSpPr>
          <p:cNvPr id="9" name="Text Box 11"/>
          <p:cNvSpPr txBox="1">
            <a:spLocks noChangeArrowheads="1"/>
          </p:cNvSpPr>
          <p:nvPr/>
        </p:nvSpPr>
        <p:spPr bwMode="auto">
          <a:xfrm>
            <a:off x="971600" y="3075925"/>
            <a:ext cx="7417568" cy="2308324"/>
          </a:xfrm>
          <a:prstGeom prst="rect">
            <a:avLst/>
          </a:prstGeom>
          <a:noFill/>
          <a:ln w="9525">
            <a:noFill/>
            <a:miter lim="800000"/>
            <a:headEnd/>
            <a:tailEnd/>
          </a:ln>
        </p:spPr>
        <p:txBody>
          <a:bodyPr wrap="square">
            <a:spAutoFit/>
          </a:bodyPr>
          <a:lstStyle/>
          <a:p>
            <a:pPr marL="400050" indent="-400050" algn="just">
              <a:buFont typeface="+mj-lt"/>
              <a:buAutoNum type="romanUcPeriod"/>
            </a:pPr>
            <a:r>
              <a:rPr lang="fr-FR" dirty="0" err="1" smtClean="0">
                <a:latin typeface="Times New Roman" pitchFamily="18" charset="0"/>
                <a:cs typeface="Times New Roman" pitchFamily="18" charset="0"/>
              </a:rPr>
              <a:t>Effect</a:t>
            </a:r>
            <a:r>
              <a:rPr lang="fr-FR" dirty="0" smtClean="0">
                <a:latin typeface="Times New Roman" pitchFamily="18" charset="0"/>
                <a:cs typeface="Times New Roman" pitchFamily="18" charset="0"/>
              </a:rPr>
              <a:t> of plant </a:t>
            </a:r>
            <a:r>
              <a:rPr lang="fr-FR" dirty="0" err="1" smtClean="0">
                <a:latin typeface="Times New Roman" pitchFamily="18" charset="0"/>
                <a:cs typeface="Times New Roman" pitchFamily="18" charset="0"/>
              </a:rPr>
              <a:t>residue</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quality</a:t>
            </a:r>
            <a:r>
              <a:rPr lang="fr-FR" dirty="0" smtClean="0">
                <a:latin typeface="Times New Roman" pitchFamily="18" charset="0"/>
                <a:cs typeface="Times New Roman" pitchFamily="18" charset="0"/>
              </a:rPr>
              <a:t> on the </a:t>
            </a:r>
            <a:r>
              <a:rPr lang="fr-FR" dirty="0" err="1" smtClean="0">
                <a:latin typeface="Times New Roman" pitchFamily="18" charset="0"/>
                <a:cs typeface="Times New Roman" pitchFamily="18" charset="0"/>
              </a:rPr>
              <a:t>evolution</a:t>
            </a:r>
            <a:r>
              <a:rPr lang="fr-FR" dirty="0" smtClean="0">
                <a:latin typeface="Times New Roman" pitchFamily="18" charset="0"/>
                <a:cs typeface="Times New Roman" pitchFamily="18" charset="0"/>
              </a:rPr>
              <a:t> of enzyme </a:t>
            </a:r>
            <a:r>
              <a:rPr lang="fr-FR" dirty="0" err="1" smtClean="0">
                <a:latin typeface="Times New Roman" pitchFamily="18" charset="0"/>
                <a:cs typeface="Times New Roman" pitchFamily="18" charset="0"/>
              </a:rPr>
              <a:t>activities</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during</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decomposition</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process</a:t>
            </a:r>
            <a:r>
              <a:rPr lang="fr-FR" dirty="0" smtClean="0">
                <a:latin typeface="Times New Roman" pitchFamily="18" charset="0"/>
                <a:cs typeface="Times New Roman" pitchFamily="18" charset="0"/>
              </a:rPr>
              <a:t> in </a:t>
            </a:r>
            <a:r>
              <a:rPr lang="fr-FR" dirty="0" err="1" smtClean="0">
                <a:latin typeface="Times New Roman" pitchFamily="18" charset="0"/>
                <a:cs typeface="Times New Roman" pitchFamily="18" charset="0"/>
              </a:rPr>
              <a:t>soil</a:t>
            </a:r>
            <a:endParaRPr lang="fr-FR" dirty="0" smtClean="0">
              <a:latin typeface="Times New Roman" pitchFamily="18" charset="0"/>
              <a:cs typeface="Times New Roman" pitchFamily="18" charset="0"/>
            </a:endParaRPr>
          </a:p>
          <a:p>
            <a:pPr marL="400050" indent="-400050" algn="just">
              <a:buAutoNum type="romanUcPeriod"/>
            </a:pPr>
            <a:endParaRPr lang="fr-FR" b="0" dirty="0" smtClean="0">
              <a:solidFill>
                <a:schemeClr val="bg1">
                  <a:lumMod val="50000"/>
                </a:schemeClr>
              </a:solidFill>
              <a:latin typeface="Times New Roman" pitchFamily="18" charset="0"/>
              <a:cs typeface="Times New Roman" pitchFamily="18" charset="0"/>
            </a:endParaRPr>
          </a:p>
          <a:p>
            <a:pPr marL="400050" indent="-400050" algn="just">
              <a:buFont typeface="+mj-lt"/>
              <a:buAutoNum type="romanUcPeriod"/>
            </a:pPr>
            <a:r>
              <a:rPr lang="en-US" dirty="0" smtClean="0">
                <a:latin typeface="Times New Roman" pitchFamily="18" charset="0"/>
                <a:cs typeface="Times New Roman" pitchFamily="18" charset="0"/>
              </a:rPr>
              <a:t>Effect of successive additions of plant residues on the dynamics of extracellular enzymes and subsequent decomposition in soil.</a:t>
            </a:r>
          </a:p>
          <a:p>
            <a:pPr marL="400050" indent="-400050" algn="just">
              <a:buFontTx/>
              <a:buAutoNum type="romanUcPeriod"/>
            </a:pPr>
            <a:endParaRPr lang="fr-FR" dirty="0" smtClean="0">
              <a:solidFill>
                <a:schemeClr val="bg1">
                  <a:lumMod val="50000"/>
                </a:schemeClr>
              </a:solidFill>
              <a:latin typeface="Times New Roman" pitchFamily="18" charset="0"/>
              <a:cs typeface="Times New Roman" pitchFamily="18" charset="0"/>
            </a:endParaRPr>
          </a:p>
          <a:p>
            <a:pPr marL="400050" indent="-400050" algn="just">
              <a:buFont typeface="+mj-lt"/>
              <a:buAutoNum type="romanUcPeriod"/>
            </a:pPr>
            <a:r>
              <a:rPr lang="fr-FR" dirty="0" smtClean="0">
                <a:latin typeface="Times New Roman" pitchFamily="18" charset="0"/>
                <a:cs typeface="Times New Roman" pitchFamily="18" charset="0"/>
              </a:rPr>
              <a:t>I</a:t>
            </a:r>
            <a:r>
              <a:rPr lang="en-US" dirty="0" err="1" smtClean="0">
                <a:latin typeface="Times New Roman" pitchFamily="18" charset="0"/>
                <a:cs typeface="Times New Roman" pitchFamily="18" charset="0"/>
              </a:rPr>
              <a:t>nteraction</a:t>
            </a:r>
            <a:r>
              <a:rPr lang="en-US" dirty="0" smtClean="0">
                <a:latin typeface="Times New Roman" pitchFamily="18" charset="0"/>
                <a:cs typeface="Times New Roman" pitchFamily="18" charset="0"/>
              </a:rPr>
              <a:t> between nitrogen availability and plant residue decomposition; impact on the nature of phenolic compounds.</a:t>
            </a:r>
          </a:p>
        </p:txBody>
      </p:sp>
      <p:sp>
        <p:nvSpPr>
          <p:cNvPr id="14" name="Text Box 10"/>
          <p:cNvSpPr txBox="1">
            <a:spLocks noChangeArrowheads="1"/>
          </p:cNvSpPr>
          <p:nvPr/>
        </p:nvSpPr>
        <p:spPr bwMode="auto">
          <a:xfrm>
            <a:off x="0" y="0"/>
            <a:ext cx="9144000" cy="304800"/>
          </a:xfrm>
          <a:prstGeom prst="rect">
            <a:avLst/>
          </a:prstGeom>
          <a:solidFill>
            <a:schemeClr val="accent6">
              <a:lumMod val="75000"/>
              <a:alpha val="50000"/>
            </a:schemeClr>
          </a:solidFill>
          <a:ln w="9525">
            <a:noFill/>
            <a:miter lim="800000"/>
            <a:headEnd/>
            <a:tailEnd/>
          </a:ln>
        </p:spPr>
        <p:txBody>
          <a:bodyPr>
            <a:spAutoFit/>
          </a:bodyPr>
          <a:lstStyle/>
          <a:p>
            <a:pPr algn="r"/>
            <a:r>
              <a:rPr lang="fr-FR" sz="1400" i="1" dirty="0">
                <a:latin typeface="Times New Roman" pitchFamily="18" charset="0"/>
                <a:cs typeface="Times New Roman" pitchFamily="18" charset="0"/>
              </a:rPr>
              <a:t>Plan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8596" y="1142985"/>
            <a:ext cx="8215370" cy="3970318"/>
          </a:xfrm>
          <a:prstGeom prst="rect">
            <a:avLst/>
          </a:prstGeom>
        </p:spPr>
        <p:txBody>
          <a:bodyPr wrap="square">
            <a:spAutoFit/>
          </a:bodyPr>
          <a:lstStyle/>
          <a:p>
            <a:pPr algn="just">
              <a:buFont typeface="Wingdings" pitchFamily="2" charset="2"/>
              <a:buChar char="q"/>
            </a:pPr>
            <a:r>
              <a:rPr lang="fr-FR" dirty="0" smtClean="0">
                <a:latin typeface="Times New Roman" pitchFamily="18" charset="0"/>
                <a:cs typeface="Times New Roman" pitchFamily="18" charset="0"/>
              </a:rPr>
              <a:t> Plant </a:t>
            </a:r>
            <a:r>
              <a:rPr lang="fr-FR" dirty="0" err="1" smtClean="0">
                <a:latin typeface="Times New Roman" pitchFamily="18" charset="0"/>
                <a:cs typeface="Times New Roman" pitchFamily="18" charset="0"/>
              </a:rPr>
              <a:t>residues</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quality</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strongly</a:t>
            </a:r>
            <a:r>
              <a:rPr lang="fr-FR" dirty="0" smtClean="0">
                <a:latin typeface="Times New Roman" pitchFamily="18" charset="0"/>
                <a:cs typeface="Times New Roman" pitchFamily="18" charset="0"/>
              </a:rPr>
              <a:t> influence the production of enzymes in </a:t>
            </a:r>
            <a:r>
              <a:rPr lang="fr-FR" dirty="0" err="1" smtClean="0">
                <a:latin typeface="Times New Roman" pitchFamily="18" charset="0"/>
                <a:cs typeface="Times New Roman" pitchFamily="18" charset="0"/>
              </a:rPr>
              <a:t>soils</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from</a:t>
            </a:r>
            <a:r>
              <a:rPr lang="fr-FR" dirty="0" smtClean="0">
                <a:latin typeface="Times New Roman" pitchFamily="18" charset="0"/>
                <a:cs typeface="Times New Roman" pitchFamily="18" charset="0"/>
              </a:rPr>
              <a:t>  the first stage of </a:t>
            </a:r>
            <a:r>
              <a:rPr lang="fr-FR" dirty="0" err="1" smtClean="0">
                <a:latin typeface="Times New Roman" pitchFamily="18" charset="0"/>
                <a:cs typeface="Times New Roman" pitchFamily="18" charset="0"/>
              </a:rPr>
              <a:t>decomposition</a:t>
            </a:r>
            <a:r>
              <a:rPr lang="fr-FR" dirty="0" smtClean="0">
                <a:latin typeface="Times New Roman" pitchFamily="18" charset="0"/>
                <a:cs typeface="Times New Roman" pitchFamily="18" charset="0"/>
              </a:rPr>
              <a:t>. </a:t>
            </a:r>
          </a:p>
          <a:p>
            <a:pPr algn="just"/>
            <a:endParaRPr lang="fr-FR" dirty="0" smtClean="0">
              <a:latin typeface="Times New Roman" pitchFamily="18" charset="0"/>
              <a:cs typeface="Times New Roman" pitchFamily="18" charset="0"/>
            </a:endParaRPr>
          </a:p>
          <a:p>
            <a:pPr algn="just">
              <a:buFont typeface="Wingdings" pitchFamily="2" charset="2"/>
              <a:buChar char="q"/>
            </a:pPr>
            <a:r>
              <a:rPr lang="fr-FR" dirty="0" smtClean="0">
                <a:latin typeface="Times New Roman" pitchFamily="18" charset="0"/>
                <a:cs typeface="Times New Roman" pitchFamily="18" charset="0"/>
              </a:rPr>
              <a:t> The </a:t>
            </a:r>
            <a:r>
              <a:rPr lang="fr-FR" dirty="0" err="1" smtClean="0">
                <a:latin typeface="Times New Roman" pitchFamily="18" charset="0"/>
                <a:cs typeface="Times New Roman" pitchFamily="18" charset="0"/>
              </a:rPr>
              <a:t>kinetics</a:t>
            </a:r>
            <a:r>
              <a:rPr lang="fr-FR" dirty="0" smtClean="0">
                <a:latin typeface="Times New Roman" pitchFamily="18" charset="0"/>
                <a:cs typeface="Times New Roman" pitchFamily="18" charset="0"/>
              </a:rPr>
              <a:t> of enzymes on </a:t>
            </a:r>
            <a:r>
              <a:rPr lang="fr-FR" dirty="0" err="1" smtClean="0">
                <a:latin typeface="Times New Roman" pitchFamily="18" charset="0"/>
                <a:cs typeface="Times New Roman" pitchFamily="18" charset="0"/>
              </a:rPr>
              <a:t>residues</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presented</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different</a:t>
            </a:r>
            <a:r>
              <a:rPr lang="fr-FR" dirty="0" smtClean="0">
                <a:latin typeface="Times New Roman" pitchFamily="18" charset="0"/>
                <a:cs typeface="Times New Roman" pitchFamily="18" charset="0"/>
              </a:rPr>
              <a:t> pattern for </a:t>
            </a:r>
            <a:r>
              <a:rPr lang="fr-FR" dirty="0" err="1" smtClean="0">
                <a:latin typeface="Times New Roman" pitchFamily="18" charset="0"/>
                <a:cs typeface="Times New Roman" pitchFamily="18" charset="0"/>
              </a:rPr>
              <a:t>leaf</a:t>
            </a:r>
            <a:r>
              <a:rPr lang="fr-FR" dirty="0" smtClean="0">
                <a:latin typeface="Times New Roman" pitchFamily="18" charset="0"/>
                <a:cs typeface="Times New Roman" pitchFamily="18" charset="0"/>
              </a:rPr>
              <a:t> and </a:t>
            </a:r>
            <a:r>
              <a:rPr lang="fr-FR" dirty="0" err="1" smtClean="0">
                <a:latin typeface="Times New Roman" pitchFamily="18" charset="0"/>
                <a:cs typeface="Times New Roman" pitchFamily="18" charset="0"/>
              </a:rPr>
              <a:t>roots</a:t>
            </a:r>
            <a:r>
              <a:rPr lang="fr-FR" dirty="0" smtClean="0">
                <a:latin typeface="Times New Roman" pitchFamily="18" charset="0"/>
                <a:cs typeface="Times New Roman" pitchFamily="18" charset="0"/>
              </a:rPr>
              <a:t>: </a:t>
            </a:r>
          </a:p>
          <a:p>
            <a:pPr lvl="1" algn="just"/>
            <a:r>
              <a:rPr lang="fr-FR" dirty="0" smtClean="0">
                <a:latin typeface="Times New Roman" pitchFamily="18" charset="0"/>
                <a:cs typeface="Times New Roman" pitchFamily="18" charset="0"/>
              </a:rPr>
              <a:t>Enzymes </a:t>
            </a:r>
            <a:r>
              <a:rPr lang="fr-FR" dirty="0" err="1" smtClean="0">
                <a:latin typeface="Times New Roman" pitchFamily="18" charset="0"/>
                <a:cs typeface="Times New Roman" pitchFamily="18" charset="0"/>
              </a:rPr>
              <a:t>activities</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measured</a:t>
            </a:r>
            <a:r>
              <a:rPr lang="fr-FR" dirty="0" smtClean="0">
                <a:latin typeface="Times New Roman" pitchFamily="18" charset="0"/>
                <a:cs typeface="Times New Roman" pitchFamily="18" charset="0"/>
              </a:rPr>
              <a:t> on </a:t>
            </a:r>
            <a:r>
              <a:rPr lang="fr-FR" dirty="0" err="1" smtClean="0">
                <a:latin typeface="Times New Roman" pitchFamily="18" charset="0"/>
                <a:cs typeface="Times New Roman" pitchFamily="18" charset="0"/>
              </a:rPr>
              <a:t>leaf</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presented</a:t>
            </a:r>
            <a:r>
              <a:rPr lang="fr-FR" dirty="0" smtClean="0">
                <a:latin typeface="Times New Roman" pitchFamily="18" charset="0"/>
                <a:cs typeface="Times New Roman" pitchFamily="18" charset="0"/>
              </a:rPr>
              <a:t> a </a:t>
            </a:r>
            <a:r>
              <a:rPr lang="fr-FR" dirty="0" err="1" smtClean="0">
                <a:latin typeface="Times New Roman" pitchFamily="18" charset="0"/>
                <a:cs typeface="Times New Roman" pitchFamily="18" charset="0"/>
              </a:rPr>
              <a:t>rapid</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increase</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followed</a:t>
            </a:r>
            <a:r>
              <a:rPr lang="fr-FR" dirty="0" smtClean="0">
                <a:latin typeface="Times New Roman" pitchFamily="18" charset="0"/>
                <a:cs typeface="Times New Roman" pitchFamily="18" charset="0"/>
              </a:rPr>
              <a:t> by a    quick </a:t>
            </a:r>
            <a:r>
              <a:rPr lang="fr-FR" dirty="0" err="1" smtClean="0">
                <a:latin typeface="Times New Roman" pitchFamily="18" charset="0"/>
                <a:cs typeface="Times New Roman" pitchFamily="18" charset="0"/>
              </a:rPr>
              <a:t>decrease</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while</a:t>
            </a:r>
            <a:r>
              <a:rPr lang="fr-FR" dirty="0" smtClean="0">
                <a:latin typeface="Times New Roman" pitchFamily="18" charset="0"/>
                <a:cs typeface="Times New Roman" pitchFamily="18" charset="0"/>
              </a:rPr>
              <a:t> on </a:t>
            </a:r>
            <a:r>
              <a:rPr lang="fr-FR" dirty="0" err="1" smtClean="0">
                <a:latin typeface="Times New Roman" pitchFamily="18" charset="0"/>
                <a:cs typeface="Times New Roman" pitchFamily="18" charset="0"/>
              </a:rPr>
              <a:t>roots</a:t>
            </a:r>
            <a:r>
              <a:rPr lang="fr-FR" dirty="0" smtClean="0">
                <a:latin typeface="Times New Roman" pitchFamily="18" charset="0"/>
                <a:cs typeface="Times New Roman" pitchFamily="18" charset="0"/>
              </a:rPr>
              <a:t> enzyme </a:t>
            </a:r>
            <a:r>
              <a:rPr lang="fr-FR" dirty="0" err="1" smtClean="0">
                <a:latin typeface="Times New Roman" pitchFamily="18" charset="0"/>
                <a:cs typeface="Times New Roman" pitchFamily="18" charset="0"/>
              </a:rPr>
              <a:t>activities</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increased</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less</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rapidely</a:t>
            </a:r>
            <a:r>
              <a:rPr lang="fr-FR" dirty="0" smtClean="0">
                <a:latin typeface="Times New Roman" pitchFamily="18" charset="0"/>
                <a:cs typeface="Times New Roman" pitchFamily="18" charset="0"/>
              </a:rPr>
              <a:t> and </a:t>
            </a:r>
            <a:r>
              <a:rPr lang="fr-FR" dirty="0" err="1" smtClean="0">
                <a:latin typeface="Times New Roman" pitchFamily="18" charset="0"/>
                <a:cs typeface="Times New Roman" pitchFamily="18" charset="0"/>
              </a:rPr>
              <a:t>then</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decreased</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slowly</a:t>
            </a:r>
            <a:endParaRPr lang="fr-FR" dirty="0" smtClean="0">
              <a:latin typeface="Times New Roman" pitchFamily="18" charset="0"/>
              <a:cs typeface="Times New Roman" pitchFamily="18" charset="0"/>
            </a:endParaRPr>
          </a:p>
          <a:p>
            <a:pPr algn="just"/>
            <a:r>
              <a:rPr lang="fr-FR" dirty="0" smtClean="0">
                <a:latin typeface="Times New Roman" pitchFamily="18" charset="0"/>
                <a:cs typeface="Times New Roman" pitchFamily="18" charset="0"/>
              </a:rPr>
              <a:t>	</a:t>
            </a:r>
          </a:p>
          <a:p>
            <a:pPr algn="ctr"/>
            <a:r>
              <a:rPr lang="fr-FR" b="1" dirty="0" smtClean="0">
                <a:latin typeface="Times New Roman" pitchFamily="18" charset="0"/>
                <a:cs typeface="Times New Roman" pitchFamily="18" charset="0"/>
              </a:rPr>
              <a:t>« </a:t>
            </a:r>
            <a:r>
              <a:rPr lang="fr-FR" b="1" dirty="0" err="1" smtClean="0">
                <a:latin typeface="Times New Roman" pitchFamily="18" charset="0"/>
                <a:cs typeface="Times New Roman" pitchFamily="18" charset="0"/>
              </a:rPr>
              <a:t>Root</a:t>
            </a:r>
            <a:r>
              <a:rPr lang="fr-FR" b="1" dirty="0" smtClean="0">
                <a:latin typeface="Times New Roman" pitchFamily="18" charset="0"/>
                <a:cs typeface="Times New Roman" pitchFamily="18" charset="0"/>
              </a:rPr>
              <a:t> </a:t>
            </a:r>
            <a:r>
              <a:rPr lang="fr-FR" b="1" dirty="0" err="1" smtClean="0">
                <a:latin typeface="Times New Roman" pitchFamily="18" charset="0"/>
                <a:cs typeface="Times New Roman" pitchFamily="18" charset="0"/>
              </a:rPr>
              <a:t>polymers</a:t>
            </a:r>
            <a:r>
              <a:rPr lang="fr-FR" b="1" dirty="0" smtClean="0">
                <a:latin typeface="Times New Roman" pitchFamily="18" charset="0"/>
                <a:cs typeface="Times New Roman" pitchFamily="18" charset="0"/>
              </a:rPr>
              <a:t> </a:t>
            </a:r>
            <a:r>
              <a:rPr lang="fr-FR" b="1" dirty="0" err="1" smtClean="0">
                <a:latin typeface="Times New Roman" pitchFamily="18" charset="0"/>
                <a:cs typeface="Times New Roman" pitchFamily="18" charset="0"/>
              </a:rPr>
              <a:t>seems</a:t>
            </a:r>
            <a:r>
              <a:rPr lang="fr-FR" b="1" dirty="0" smtClean="0">
                <a:latin typeface="Times New Roman" pitchFamily="18" charset="0"/>
                <a:cs typeface="Times New Roman" pitchFamily="18" charset="0"/>
              </a:rPr>
              <a:t> to </a:t>
            </a:r>
            <a:r>
              <a:rPr lang="fr-FR" b="1" dirty="0" err="1" smtClean="0">
                <a:latin typeface="Times New Roman" pitchFamily="18" charset="0"/>
                <a:cs typeface="Times New Roman" pitchFamily="18" charset="0"/>
              </a:rPr>
              <a:t>be</a:t>
            </a:r>
            <a:r>
              <a:rPr lang="fr-FR" b="1" dirty="0" smtClean="0">
                <a:latin typeface="Times New Roman" pitchFamily="18" charset="0"/>
                <a:cs typeface="Times New Roman" pitchFamily="18" charset="0"/>
              </a:rPr>
              <a:t> </a:t>
            </a:r>
            <a:r>
              <a:rPr lang="fr-FR" b="1" dirty="0" err="1" smtClean="0">
                <a:latin typeface="Times New Roman" pitchFamily="18" charset="0"/>
                <a:cs typeface="Times New Roman" pitchFamily="18" charset="0"/>
              </a:rPr>
              <a:t>less</a:t>
            </a:r>
            <a:r>
              <a:rPr lang="fr-FR" b="1" dirty="0" smtClean="0">
                <a:latin typeface="Times New Roman" pitchFamily="18" charset="0"/>
                <a:cs typeface="Times New Roman" pitchFamily="18" charset="0"/>
              </a:rPr>
              <a:t> accessible to enzymes </a:t>
            </a:r>
            <a:r>
              <a:rPr lang="fr-FR" b="1" dirty="0" err="1" smtClean="0">
                <a:latin typeface="Times New Roman" pitchFamily="18" charset="0"/>
                <a:cs typeface="Times New Roman" pitchFamily="18" charset="0"/>
              </a:rPr>
              <a:t>than</a:t>
            </a:r>
            <a:r>
              <a:rPr lang="fr-FR" b="1" dirty="0" smtClean="0">
                <a:latin typeface="Times New Roman" pitchFamily="18" charset="0"/>
                <a:cs typeface="Times New Roman" pitchFamily="18" charset="0"/>
              </a:rPr>
              <a:t> </a:t>
            </a:r>
            <a:r>
              <a:rPr lang="fr-FR" b="1" dirty="0" err="1" smtClean="0">
                <a:latin typeface="Times New Roman" pitchFamily="18" charset="0"/>
                <a:cs typeface="Times New Roman" pitchFamily="18" charset="0"/>
              </a:rPr>
              <a:t>leaf</a:t>
            </a:r>
            <a:r>
              <a:rPr lang="fr-FR" b="1" dirty="0" smtClean="0">
                <a:latin typeface="Times New Roman" pitchFamily="18" charset="0"/>
                <a:cs typeface="Times New Roman" pitchFamily="18" charset="0"/>
              </a:rPr>
              <a:t> </a:t>
            </a:r>
            <a:r>
              <a:rPr lang="fr-FR" b="1" dirty="0" err="1" smtClean="0">
                <a:latin typeface="Times New Roman" pitchFamily="18" charset="0"/>
                <a:cs typeface="Times New Roman" pitchFamily="18" charset="0"/>
              </a:rPr>
              <a:t>polymers</a:t>
            </a:r>
            <a:r>
              <a:rPr lang="fr-FR" b="1" dirty="0" smtClean="0">
                <a:latin typeface="Times New Roman" pitchFamily="18" charset="0"/>
                <a:cs typeface="Times New Roman" pitchFamily="18" charset="0"/>
              </a:rPr>
              <a:t> »</a:t>
            </a:r>
          </a:p>
          <a:p>
            <a:pPr algn="just"/>
            <a:endParaRPr lang="fr-FR" dirty="0" smtClean="0">
              <a:latin typeface="Times New Roman" pitchFamily="18" charset="0"/>
              <a:cs typeface="Times New Roman" pitchFamily="18" charset="0"/>
            </a:endParaRPr>
          </a:p>
          <a:p>
            <a:pPr algn="just">
              <a:buFont typeface="Wingdings" pitchFamily="2" charset="2"/>
              <a:buChar char="q"/>
            </a:pPr>
            <a:r>
              <a:rPr lang="fr-FR" dirty="0" smtClean="0">
                <a:latin typeface="Times New Roman" pitchFamily="18" charset="0"/>
                <a:cs typeface="Times New Roman" pitchFamily="18" charset="0"/>
              </a:rPr>
              <a:t> Enzyme productions in </a:t>
            </a:r>
            <a:r>
              <a:rPr lang="fr-FR" dirty="0" err="1" smtClean="0">
                <a:latin typeface="Times New Roman" pitchFamily="18" charset="0"/>
                <a:cs typeface="Times New Roman" pitchFamily="18" charset="0"/>
              </a:rPr>
              <a:t>soils</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were</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quantitatively</a:t>
            </a:r>
            <a:r>
              <a:rPr lang="fr-FR" dirty="0" smtClean="0">
                <a:latin typeface="Times New Roman" pitchFamily="18" charset="0"/>
                <a:cs typeface="Times New Roman" pitchFamily="18" charset="0"/>
              </a:rPr>
              <a:t> more important </a:t>
            </a:r>
            <a:r>
              <a:rPr lang="fr-FR" dirty="0" err="1" smtClean="0">
                <a:latin typeface="Times New Roman" pitchFamily="18" charset="0"/>
                <a:cs typeface="Times New Roman" pitchFamily="18" charset="0"/>
              </a:rPr>
              <a:t>than</a:t>
            </a:r>
            <a:r>
              <a:rPr lang="fr-FR" dirty="0" smtClean="0">
                <a:latin typeface="Times New Roman" pitchFamily="18" charset="0"/>
                <a:cs typeface="Times New Roman" pitchFamily="18" charset="0"/>
              </a:rPr>
              <a:t> on </a:t>
            </a:r>
            <a:r>
              <a:rPr lang="fr-FR" dirty="0" err="1" smtClean="0">
                <a:latin typeface="Times New Roman" pitchFamily="18" charset="0"/>
                <a:cs typeface="Times New Roman" pitchFamily="18" charset="0"/>
              </a:rPr>
              <a:t>residues</a:t>
            </a:r>
            <a:r>
              <a:rPr lang="fr-FR" dirty="0" smtClean="0">
                <a:latin typeface="Times New Roman" pitchFamily="18" charset="0"/>
                <a:cs typeface="Times New Roman" pitchFamily="18" charset="0"/>
              </a:rPr>
              <a:t> but enzyme concentrations </a:t>
            </a:r>
            <a:r>
              <a:rPr lang="fr-FR" dirty="0" err="1" smtClean="0">
                <a:latin typeface="Times New Roman" pitchFamily="18" charset="0"/>
                <a:cs typeface="Times New Roman" pitchFamily="18" charset="0"/>
              </a:rPr>
              <a:t>were</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higher</a:t>
            </a:r>
            <a:r>
              <a:rPr lang="fr-FR" dirty="0" smtClean="0">
                <a:latin typeface="Times New Roman" pitchFamily="18" charset="0"/>
                <a:cs typeface="Times New Roman" pitchFamily="18" charset="0"/>
              </a:rPr>
              <a:t> on </a:t>
            </a:r>
            <a:r>
              <a:rPr lang="fr-FR" dirty="0" err="1" smtClean="0">
                <a:latin typeface="Times New Roman" pitchFamily="18" charset="0"/>
                <a:cs typeface="Times New Roman" pitchFamily="18" charset="0"/>
              </a:rPr>
              <a:t>residue</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than</a:t>
            </a:r>
            <a:r>
              <a:rPr lang="fr-FR" dirty="0" smtClean="0">
                <a:latin typeface="Times New Roman" pitchFamily="18" charset="0"/>
                <a:cs typeface="Times New Roman" pitchFamily="18" charset="0"/>
              </a:rPr>
              <a:t> on </a:t>
            </a:r>
            <a:r>
              <a:rPr lang="fr-FR" dirty="0" err="1" smtClean="0">
                <a:latin typeface="Times New Roman" pitchFamily="18" charset="0"/>
                <a:cs typeface="Times New Roman" pitchFamily="18" charset="0"/>
              </a:rPr>
              <a:t>soils</a:t>
            </a:r>
            <a:endParaRPr lang="fr-FR" dirty="0" smtClean="0">
              <a:latin typeface="Times New Roman" pitchFamily="18" charset="0"/>
              <a:cs typeface="Times New Roman" pitchFamily="18" charset="0"/>
            </a:endParaRPr>
          </a:p>
          <a:p>
            <a:pPr algn="just">
              <a:buFont typeface="Wingdings" pitchFamily="2" charset="2"/>
              <a:buChar char="q"/>
            </a:pPr>
            <a:endParaRPr lang="fr-FR" dirty="0" smtClean="0">
              <a:latin typeface="Times New Roman" pitchFamily="18" charset="0"/>
              <a:cs typeface="Times New Roman" pitchFamily="18" charset="0"/>
            </a:endParaRPr>
          </a:p>
          <a:p>
            <a:pPr algn="just">
              <a:buFont typeface="Wingdings" pitchFamily="2" charset="2"/>
              <a:buChar char="q"/>
            </a:pPr>
            <a:endParaRPr lang="fr-FR" dirty="0"/>
          </a:p>
        </p:txBody>
      </p:sp>
      <p:sp>
        <p:nvSpPr>
          <p:cNvPr id="7" name="Text Box 13"/>
          <p:cNvSpPr txBox="1">
            <a:spLocks noChangeArrowheads="1"/>
          </p:cNvSpPr>
          <p:nvPr/>
        </p:nvSpPr>
        <p:spPr bwMode="auto">
          <a:xfrm>
            <a:off x="618051" y="500042"/>
            <a:ext cx="1946431" cy="544830"/>
          </a:xfrm>
          <a:prstGeom prst="roundRect">
            <a:avLst/>
          </a:prstGeom>
          <a:solidFill>
            <a:schemeClr val="accent6">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prst="artDeco"/>
          </a:sp3d>
        </p:spPr>
        <p:txBody>
          <a:bodyPr wrap="none" rtlCol="0">
            <a:spAutoFit/>
          </a:bodyPr>
          <a:lstStyle/>
          <a:p>
            <a:r>
              <a:rPr lang="fr-FR" sz="2600" b="1" dirty="0" smtClean="0">
                <a:solidFill>
                  <a:schemeClr val="bg1"/>
                </a:solidFill>
                <a:latin typeface="Times New Roman" pitchFamily="18" charset="0"/>
                <a:cs typeface="Times New Roman" pitchFamily="18" charset="0"/>
              </a:rPr>
              <a:t>Conclusions</a:t>
            </a:r>
            <a:endParaRPr lang="fr-FR" sz="2600" b="1" dirty="0">
              <a:solidFill>
                <a:schemeClr val="bg1"/>
              </a:solidFill>
              <a:latin typeface="Times New Roman" pitchFamily="18" charset="0"/>
              <a:cs typeface="Times New Roman" pitchFamily="18" charset="0"/>
            </a:endParaRPr>
          </a:p>
        </p:txBody>
      </p:sp>
      <p:sp>
        <p:nvSpPr>
          <p:cNvPr id="8" name="Rectangle 7"/>
          <p:cNvSpPr/>
          <p:nvPr/>
        </p:nvSpPr>
        <p:spPr>
          <a:xfrm>
            <a:off x="428596" y="5577504"/>
            <a:ext cx="7858180" cy="923330"/>
          </a:xfrm>
          <a:prstGeom prst="rect">
            <a:avLst/>
          </a:prstGeom>
        </p:spPr>
        <p:txBody>
          <a:bodyPr wrap="square">
            <a:spAutoFit/>
          </a:bodyPr>
          <a:lstStyle/>
          <a:p>
            <a:pPr algn="just">
              <a:buFont typeface="Wingdings" pitchFamily="2" charset="2"/>
              <a:buChar char="q"/>
            </a:pPr>
            <a:r>
              <a:rPr lang="fr-FR" dirty="0" smtClean="0">
                <a:latin typeface="Times New Roman" pitchFamily="18" charset="0"/>
                <a:cs typeface="Times New Roman" pitchFamily="18" charset="0"/>
              </a:rPr>
              <a:t> To </a:t>
            </a:r>
            <a:r>
              <a:rPr lang="fr-FR" dirty="0" err="1" smtClean="0">
                <a:latin typeface="Times New Roman" pitchFamily="18" charset="0"/>
                <a:cs typeface="Times New Roman" pitchFamily="18" charset="0"/>
              </a:rPr>
              <a:t>understand</a:t>
            </a:r>
            <a:r>
              <a:rPr lang="fr-FR" dirty="0" smtClean="0">
                <a:latin typeface="Times New Roman" pitchFamily="18" charset="0"/>
                <a:cs typeface="Times New Roman" pitchFamily="18" charset="0"/>
              </a:rPr>
              <a:t> the impact of enzyme production in </a:t>
            </a:r>
            <a:r>
              <a:rPr lang="fr-FR" dirty="0" err="1" smtClean="0">
                <a:latin typeface="Times New Roman" pitchFamily="18" charset="0"/>
                <a:cs typeface="Times New Roman" pitchFamily="18" charset="0"/>
              </a:rPr>
              <a:t>soil</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after</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residue</a:t>
            </a:r>
            <a:r>
              <a:rPr lang="fr-FR" dirty="0" smtClean="0">
                <a:latin typeface="Times New Roman" pitchFamily="18" charset="0"/>
                <a:cs typeface="Times New Roman" pitchFamily="18" charset="0"/>
              </a:rPr>
              <a:t> addition on </a:t>
            </a:r>
            <a:r>
              <a:rPr lang="fr-FR" dirty="0" err="1" smtClean="0">
                <a:latin typeface="Times New Roman" pitchFamily="18" charset="0"/>
                <a:cs typeface="Times New Roman" pitchFamily="18" charset="0"/>
              </a:rPr>
              <a:t>soil</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microbial</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functions</a:t>
            </a:r>
            <a:r>
              <a:rPr lang="fr-FR" dirty="0" smtClean="0">
                <a:latin typeface="Times New Roman" pitchFamily="18" charset="0"/>
                <a:cs typeface="Times New Roman" pitchFamily="18" charset="0"/>
              </a:rPr>
              <a:t> on longer </a:t>
            </a:r>
            <a:r>
              <a:rPr lang="fr-FR" dirty="0" err="1" smtClean="0">
                <a:latin typeface="Times New Roman" pitchFamily="18" charset="0"/>
                <a:cs typeface="Times New Roman" pitchFamily="18" charset="0"/>
              </a:rPr>
              <a:t>term</a:t>
            </a:r>
            <a:r>
              <a:rPr lang="fr-FR" dirty="0" smtClean="0">
                <a:latin typeface="Times New Roman" pitchFamily="18" charset="0"/>
                <a:cs typeface="Times New Roman" pitchFamily="18" charset="0"/>
              </a:rPr>
              <a:t> basis. </a:t>
            </a:r>
          </a:p>
          <a:p>
            <a:pPr indent="361950" algn="just"/>
            <a:endParaRPr lang="fr-FR" dirty="0" smtClean="0">
              <a:latin typeface="Times New Roman" pitchFamily="18" charset="0"/>
              <a:cs typeface="Times New Roman" pitchFamily="18" charset="0"/>
            </a:endParaRPr>
          </a:p>
        </p:txBody>
      </p:sp>
      <p:sp>
        <p:nvSpPr>
          <p:cNvPr id="9" name="Text Box 13"/>
          <p:cNvSpPr txBox="1">
            <a:spLocks noChangeArrowheads="1"/>
          </p:cNvSpPr>
          <p:nvPr/>
        </p:nvSpPr>
        <p:spPr bwMode="auto">
          <a:xfrm>
            <a:off x="571472" y="4929198"/>
            <a:ext cx="1979111" cy="544830"/>
          </a:xfrm>
          <a:prstGeom prst="roundRect">
            <a:avLst/>
          </a:prstGeom>
          <a:solidFill>
            <a:schemeClr val="accent6">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prst="artDeco"/>
          </a:sp3d>
        </p:spPr>
        <p:txBody>
          <a:bodyPr wrap="none" rtlCol="0">
            <a:spAutoFit/>
          </a:bodyPr>
          <a:lstStyle/>
          <a:p>
            <a:r>
              <a:rPr lang="fr-FR" sz="2600" b="1" dirty="0" smtClean="0">
                <a:solidFill>
                  <a:schemeClr val="bg1"/>
                </a:solidFill>
                <a:latin typeface="Times New Roman" pitchFamily="18" charset="0"/>
                <a:cs typeface="Times New Roman" pitchFamily="18" charset="0"/>
              </a:rPr>
              <a:t>Perspectives</a:t>
            </a:r>
            <a:endParaRPr lang="fr-FR" sz="2600" b="1" dirty="0">
              <a:solidFill>
                <a:schemeClr val="bg1"/>
              </a:solidFill>
              <a:latin typeface="Times New Roman" pitchFamily="18" charset="0"/>
              <a:cs typeface="Times New Roman" pitchFamily="18" charset="0"/>
            </a:endParaRPr>
          </a:p>
        </p:txBody>
      </p:sp>
      <p:sp>
        <p:nvSpPr>
          <p:cNvPr id="10" name="Text Box 10"/>
          <p:cNvSpPr txBox="1">
            <a:spLocks noChangeArrowheads="1"/>
          </p:cNvSpPr>
          <p:nvPr/>
        </p:nvSpPr>
        <p:spPr bwMode="auto">
          <a:xfrm>
            <a:off x="0" y="0"/>
            <a:ext cx="9144000" cy="304800"/>
          </a:xfrm>
          <a:prstGeom prst="rect">
            <a:avLst/>
          </a:prstGeom>
          <a:solidFill>
            <a:schemeClr val="accent6">
              <a:lumMod val="75000"/>
              <a:alpha val="50000"/>
            </a:schemeClr>
          </a:solidFill>
          <a:ln w="9525">
            <a:noFill/>
            <a:miter lim="800000"/>
            <a:headEnd/>
            <a:tailEnd/>
          </a:ln>
        </p:spPr>
        <p:txBody>
          <a:bodyPr>
            <a:spAutoFit/>
          </a:bodyPr>
          <a:lstStyle/>
          <a:p>
            <a:pPr algn="r"/>
            <a:r>
              <a:rPr lang="fr-FR" sz="1400" i="1" dirty="0" smtClean="0">
                <a:latin typeface="Times New Roman" pitchFamily="18" charset="0"/>
                <a:cs typeface="Times New Roman" pitchFamily="18" charset="0"/>
              </a:rPr>
              <a:t>Conclusions &amp; perspectives</a:t>
            </a:r>
            <a:endParaRPr lang="fr-FR" sz="1400" i="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82FCD76-FEE6-4C4C-A6B5-510E85F6A55D}" type="slidenum">
              <a:rPr lang="fr-FR" smtClean="0"/>
              <a:pPr/>
              <a:t>21</a:t>
            </a:fld>
            <a:endParaRPr lang="fr-FR"/>
          </a:p>
        </p:txBody>
      </p:sp>
      <p:sp>
        <p:nvSpPr>
          <p:cNvPr id="2049" name="Rectangle 1"/>
          <p:cNvSpPr>
            <a:spLocks noChangeArrowheads="1"/>
          </p:cNvSpPr>
          <p:nvPr/>
        </p:nvSpPr>
        <p:spPr bwMode="auto">
          <a:xfrm>
            <a:off x="179512" y="692112"/>
            <a:ext cx="8352928"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pPr>
            <a:r>
              <a:rPr lang="en-US" b="1" dirty="0" smtClean="0">
                <a:latin typeface="Times New Roman" pitchFamily="18" charset="0"/>
                <a:ea typeface="Times New Roman" pitchFamily="18" charset="0"/>
                <a:cs typeface="Times New Roman" pitchFamily="18" charset="0"/>
              </a:rPr>
              <a:t>Scientific publications: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Bilal</a:t>
            </a:r>
            <a:r>
              <a:rPr kumimoji="0" lang="en-US" sz="14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Ahmad </a:t>
            </a:r>
            <a:r>
              <a:rPr kumimoji="0" lang="en-US" sz="1400" b="1"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Zafar</a:t>
            </a:r>
            <a:r>
              <a:rPr kumimoji="0" lang="en-US" sz="14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400" b="1"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Amin</a:t>
            </a:r>
            <a:r>
              <a:rPr kumimoji="0" lang="en-US" sz="1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Johnny </a:t>
            </a:r>
            <a:r>
              <a:rPr kumimoji="0" lang="en-US" sz="14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Beaugrand</a:t>
            </a:r>
            <a:r>
              <a:rPr kumimoji="0" lang="en-US" sz="1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Philippe </a:t>
            </a:r>
            <a:r>
              <a:rPr kumimoji="0" lang="en-US" sz="14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Debeire</a:t>
            </a:r>
            <a:r>
              <a:rPr kumimoji="0" lang="en-US" sz="1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Brigitte </a:t>
            </a:r>
            <a:r>
              <a:rPr kumimoji="0" lang="en-US" sz="14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Chabbert</a:t>
            </a:r>
            <a:r>
              <a:rPr kumimoji="0" lang="en-US" sz="1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Isabelle Bertrand (2011) Impact of epiphytic and endogenous enzymes activity of senescent maize leaf and root on the soil biodegradation process. </a:t>
            </a:r>
            <a:r>
              <a:rPr kumimoji="0" lang="en-US" sz="14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Article accepted and published in C.R. </a:t>
            </a:r>
            <a:r>
              <a:rPr kumimoji="0" lang="en-US" sz="1400" b="0" i="1"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Biologies</a:t>
            </a:r>
            <a:r>
              <a:rPr kumimoji="0" lang="en-US" sz="14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334 (2011) 824–836. </a:t>
            </a:r>
            <a:r>
              <a:rPr kumimoji="0" lang="en-US" sz="1400" b="0" i="0" u="none" strike="noStrike" cap="none" normalizeH="0" baseline="0" dirty="0" smtClean="0">
                <a:ln>
                  <a:noFill/>
                </a:ln>
                <a:solidFill>
                  <a:srgbClr val="548DD4"/>
                </a:solidFill>
                <a:effectLst/>
                <a:latin typeface="Times New Roman" pitchFamily="18" charset="0"/>
                <a:ea typeface="Times New Roman" pitchFamily="18" charset="0"/>
                <a:cs typeface="Times New Roman" pitchFamily="18" charset="0"/>
              </a:rPr>
              <a:t>doi:10.1016/j.crvi.2011.07.004</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1400" dirty="0" smtClean="0">
              <a:solidFill>
                <a:srgbClr val="548DD4"/>
              </a:solidFill>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fr-FR"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4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Bilal</a:t>
            </a: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Ahmad </a:t>
            </a:r>
            <a:r>
              <a:rPr kumimoji="0" lang="en-US" sz="14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Zafar</a:t>
            </a: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4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Amin</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Brigitte </a:t>
            </a:r>
            <a:r>
              <a:rPr kumimoji="0" lang="en-US" sz="1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Chabbert</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Daryl Moorhead, Johnny </a:t>
            </a:r>
            <a:r>
              <a:rPr kumimoji="0" lang="en-US" sz="1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Beaugrand</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Isabelle Bertrand. Do </a:t>
            </a:r>
            <a:r>
              <a:rPr kumimoji="0" lang="en-US" sz="1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lignocellulosic</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enzyme activities mirror plant residue quality during litter decay? A controlled kinetic study of maize residues. </a:t>
            </a:r>
            <a:r>
              <a:rPr kumimoji="0" lang="en-US" sz="1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Article submitted to Applied Soil Ecology</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1400" dirty="0" smtClean="0">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3) </a:t>
            </a:r>
            <a:r>
              <a:rPr kumimoji="0" lang="en-US" sz="1400" b="1"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Bilal</a:t>
            </a:r>
            <a:r>
              <a:rPr kumimoji="0" lang="en-US" sz="14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Ahmad </a:t>
            </a:r>
            <a:r>
              <a:rPr kumimoji="0" lang="en-US" sz="1400" b="1"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Zafar</a:t>
            </a:r>
            <a:r>
              <a:rPr kumimoji="0" lang="en-US" sz="14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400" b="1"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Amin</a:t>
            </a:r>
            <a:r>
              <a:rPr kumimoji="0" lang="en-US" sz="1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Brigitte </a:t>
            </a:r>
            <a:r>
              <a:rPr kumimoji="0" lang="en-US" sz="14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Chabbert</a:t>
            </a:r>
            <a:r>
              <a:rPr kumimoji="0" lang="en-US" sz="1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Isabelle Bertrand. Phenol </a:t>
            </a:r>
            <a:r>
              <a:rPr kumimoji="0" lang="en-US" sz="14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oxidase</a:t>
            </a:r>
            <a:r>
              <a:rPr kumimoji="0" lang="en-US" sz="1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and </a:t>
            </a:r>
            <a:r>
              <a:rPr kumimoji="0" lang="en-US" sz="14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peroxidase</a:t>
            </a:r>
            <a:r>
              <a:rPr kumimoji="0" lang="en-US" sz="1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assays in contrasted soils: is using a single substrate possible? Article submitted to Biogeochemistry.</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4" name="Text Box 10"/>
          <p:cNvSpPr txBox="1">
            <a:spLocks noChangeArrowheads="1"/>
          </p:cNvSpPr>
          <p:nvPr/>
        </p:nvSpPr>
        <p:spPr bwMode="auto">
          <a:xfrm>
            <a:off x="0" y="0"/>
            <a:ext cx="9144000" cy="304800"/>
          </a:xfrm>
          <a:prstGeom prst="rect">
            <a:avLst/>
          </a:prstGeom>
          <a:solidFill>
            <a:schemeClr val="accent6">
              <a:lumMod val="75000"/>
              <a:alpha val="50000"/>
            </a:schemeClr>
          </a:solidFill>
          <a:ln w="9525">
            <a:noFill/>
            <a:miter lim="800000"/>
            <a:headEnd/>
            <a:tailEnd/>
          </a:ln>
        </p:spPr>
        <p:txBody>
          <a:bodyPr>
            <a:spAutoFit/>
          </a:bodyPr>
          <a:lstStyle/>
          <a:p>
            <a:pPr algn="r"/>
            <a:r>
              <a:rPr lang="fr-FR" sz="1400" i="1" dirty="0" err="1" smtClean="0">
                <a:latin typeface="Times New Roman" pitchFamily="18" charset="0"/>
                <a:cs typeface="Times New Roman" pitchFamily="18" charset="0"/>
              </a:rPr>
              <a:t>Scientific</a:t>
            </a:r>
            <a:r>
              <a:rPr lang="fr-FR" sz="1400" i="1" dirty="0" smtClean="0">
                <a:latin typeface="Times New Roman" pitchFamily="18" charset="0"/>
                <a:cs typeface="Times New Roman" pitchFamily="18" charset="0"/>
              </a:rPr>
              <a:t> publications</a:t>
            </a:r>
            <a:endParaRPr lang="fr-FR" sz="1400" i="1" dirty="0">
              <a:latin typeface="Times New Roman" pitchFamily="18" charset="0"/>
              <a:cs typeface="Times New Roman" pitchFamily="18" charset="0"/>
            </a:endParaRPr>
          </a:p>
        </p:txBody>
      </p:sp>
      <p:sp>
        <p:nvSpPr>
          <p:cNvPr id="2050" name="Rectangle 2"/>
          <p:cNvSpPr>
            <a:spLocks noChangeArrowheads="1"/>
          </p:cNvSpPr>
          <p:nvPr/>
        </p:nvSpPr>
        <p:spPr bwMode="auto">
          <a:xfrm>
            <a:off x="251520" y="4186536"/>
            <a:ext cx="8388424" cy="20928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Articles in preparation:</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fr-FR"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228600" marR="0" lvl="0" indent="-228600" algn="just" defTabSz="914400" rtl="0" eaLnBrk="0" fontAlgn="base" latinLnBrk="0" hangingPunct="0">
              <a:lnSpc>
                <a:spcPct val="100000"/>
              </a:lnSpc>
              <a:spcBef>
                <a:spcPct val="0"/>
              </a:spcBef>
              <a:spcAft>
                <a:spcPct val="0"/>
              </a:spcAft>
              <a:buClrTx/>
              <a:buSzTx/>
              <a:buFontTx/>
              <a:buAutoNum type="arabicParenR"/>
              <a:tabLst/>
            </a:pPr>
            <a:r>
              <a:rPr kumimoji="0" lang="fr-FR"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Bilal Ahmad Zafar Amin</a:t>
            </a:r>
            <a:r>
              <a:rPr kumimoji="0" lang="fr-FR"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Brigitte </a:t>
            </a:r>
            <a:r>
              <a:rPr kumimoji="0" lang="fr-FR" sz="1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Chabbert</a:t>
            </a:r>
            <a:r>
              <a:rPr kumimoji="0" lang="fr-FR"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Sylvie </a:t>
            </a:r>
            <a:r>
              <a:rPr kumimoji="0" lang="fr-FR" sz="1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Recous</a:t>
            </a:r>
            <a:r>
              <a:rPr kumimoji="0" lang="fr-FR"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Isabelle Bertrand (2012). </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Effects of successive additions of plant residues in soil on the dynamics of extracellular enzymes and subsequent decomposition. </a:t>
            </a:r>
          </a:p>
          <a:p>
            <a:pPr marL="228600" marR="0" lvl="0" indent="-228600" algn="just" defTabSz="914400" rtl="0" eaLnBrk="0" fontAlgn="base" latinLnBrk="0" hangingPunct="0">
              <a:lnSpc>
                <a:spcPct val="100000"/>
              </a:lnSpc>
              <a:spcBef>
                <a:spcPct val="0"/>
              </a:spcBef>
              <a:spcAft>
                <a:spcPct val="0"/>
              </a:spcAft>
              <a:buClrTx/>
              <a:buSzTx/>
              <a:buFontTx/>
              <a:buAutoNum type="arabicParenR"/>
              <a:tabLst/>
            </a:pPr>
            <a:endParaRPr lang="en-US" sz="1400" dirty="0" smtClean="0">
              <a:latin typeface="Times New Roman" pitchFamily="18" charset="0"/>
              <a:cs typeface="Times New Roman" pitchFamily="18" charset="0"/>
            </a:endParaRPr>
          </a:p>
          <a:p>
            <a:pPr marL="228600" marR="0" lvl="0" indent="-228600" algn="just" defTabSz="914400" rtl="0" eaLnBrk="0" fontAlgn="base" latinLnBrk="0" hangingPunct="0">
              <a:lnSpc>
                <a:spcPct val="100000"/>
              </a:lnSpc>
              <a:spcBef>
                <a:spcPct val="0"/>
              </a:spcBef>
              <a:spcAft>
                <a:spcPct val="0"/>
              </a:spcAft>
              <a:buClrTx/>
              <a:buSzTx/>
              <a:buFontTx/>
              <a:buAutoNum type="arabicParenR"/>
              <a:tabLst/>
            </a:pPr>
            <a:endParaRPr kumimoji="0" lang="fr-FR"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 </a:t>
            </a:r>
            <a:r>
              <a:rPr kumimoji="0" lang="en-US" sz="14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Bilal</a:t>
            </a: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Ahmad </a:t>
            </a:r>
            <a:r>
              <a:rPr kumimoji="0" lang="en-US" sz="14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Zafar</a:t>
            </a:r>
            <a:r>
              <a:rPr kumimoji="0" lang="en-US" sz="14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400" b="1"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Amin</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Isabelle Bertrand, Zachary </a:t>
            </a:r>
            <a:r>
              <a:rPr kumimoji="0" lang="en-US" sz="1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Rinkes</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Mike </a:t>
            </a:r>
            <a:r>
              <a:rPr kumimoji="0" lang="en-US" sz="14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Weintraub</a:t>
            </a:r>
            <a:r>
              <a:rPr kumimoji="0" lang="en-US" sz="14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(2012). Interactions between N availability, chemical quality of maize residue and soil microbial functioning. Impact on long term soil organic matter dynamic.</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a:xfrm>
            <a:off x="7010400" y="6492875"/>
            <a:ext cx="2133600" cy="365125"/>
          </a:xfrm>
        </p:spPr>
        <p:txBody>
          <a:bodyPr/>
          <a:lstStyle/>
          <a:p>
            <a:fld id="{D82FCD76-FEE6-4C4C-A6B5-510E85F6A55D}" type="slidenum">
              <a:rPr lang="fr-FR" smtClean="0"/>
              <a:pPr/>
              <a:t>22</a:t>
            </a:fld>
            <a:endParaRPr lang="fr-FR" dirty="0"/>
          </a:p>
        </p:txBody>
      </p:sp>
      <p:sp>
        <p:nvSpPr>
          <p:cNvPr id="2049" name="Rectangle 1"/>
          <p:cNvSpPr>
            <a:spLocks noChangeArrowheads="1"/>
          </p:cNvSpPr>
          <p:nvPr/>
        </p:nvSpPr>
        <p:spPr bwMode="auto">
          <a:xfrm>
            <a:off x="395536" y="610815"/>
            <a:ext cx="8496944" cy="61247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Orale</a:t>
            </a:r>
            <a:r>
              <a:rPr kumimoji="0" lang="en-US" sz="14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communications:</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fr-FR"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ü"/>
              <a:tabLst/>
            </a:pPr>
            <a:r>
              <a:rPr lang="fr-FR" sz="1400" dirty="0" smtClean="0">
                <a:solidFill>
                  <a:srgbClr val="000000"/>
                </a:solidFill>
                <a:latin typeface="Times New Roman" pitchFamily="18" charset="0"/>
                <a:ea typeface="Times New Roman" pitchFamily="18" charset="0"/>
                <a:cs typeface="Times New Roman" pitchFamily="18" charset="0"/>
              </a:rPr>
              <a:t> </a:t>
            </a:r>
            <a:r>
              <a:rPr kumimoji="0" lang="en-US" sz="1400" b="1"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Bilal</a:t>
            </a:r>
            <a:r>
              <a:rPr kumimoji="0" lang="en-US" sz="14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Ahmad </a:t>
            </a:r>
            <a:r>
              <a:rPr kumimoji="0" lang="en-US" sz="1400" b="1"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Zafar</a:t>
            </a:r>
            <a:r>
              <a:rPr kumimoji="0" lang="en-US" sz="14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400" b="1"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Amin</a:t>
            </a:r>
            <a:r>
              <a:rPr kumimoji="0" lang="en-US" sz="1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Brigitte </a:t>
            </a:r>
            <a:r>
              <a:rPr kumimoji="0" lang="en-US" sz="14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Chabbert</a:t>
            </a:r>
            <a:r>
              <a:rPr kumimoji="0" lang="en-US" sz="1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Daryl Moorhead, Johnny </a:t>
            </a:r>
            <a:r>
              <a:rPr kumimoji="0" lang="en-US" sz="14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Beaugrand</a:t>
            </a:r>
            <a:r>
              <a:rPr kumimoji="0" lang="en-US" sz="1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Isabelle Bertrand. “Role of </a:t>
            </a:r>
            <a:r>
              <a:rPr kumimoji="0" lang="en-US" sz="14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ligno</a:t>
            </a:r>
            <a:r>
              <a:rPr kumimoji="0" lang="en-US" sz="1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-cellulosic enzymes in the biodegradation of maize residue in soil: Influence of plant residue quality”. </a:t>
            </a:r>
            <a:r>
              <a:rPr kumimoji="0" lang="en-US" sz="14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International conference, </a:t>
            </a:r>
            <a:r>
              <a:rPr kumimoji="0" lang="en-US" sz="1400" b="0" i="1"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Lignobiotech</a:t>
            </a:r>
            <a:r>
              <a:rPr kumimoji="0" lang="en-US" sz="14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One Symposium (1st Symposium on biotechnology applied to lignocelluloses) in Reims, France (28</a:t>
            </a:r>
            <a:r>
              <a:rPr kumimoji="0" lang="en-US" sz="1400" b="0" i="1" u="none" strike="noStrike" cap="none" normalizeH="0" baseline="30000" dirty="0" smtClean="0">
                <a:ln>
                  <a:noFill/>
                </a:ln>
                <a:solidFill>
                  <a:srgbClr val="000000"/>
                </a:solidFill>
                <a:effectLst/>
                <a:latin typeface="Times New Roman" pitchFamily="18" charset="0"/>
                <a:ea typeface="Times New Roman" pitchFamily="18" charset="0"/>
                <a:cs typeface="Times New Roman" pitchFamily="18" charset="0"/>
              </a:rPr>
              <a:t>th</a:t>
            </a:r>
            <a:r>
              <a:rPr kumimoji="0" lang="en-US" sz="14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March to 1</a:t>
            </a:r>
            <a:r>
              <a:rPr kumimoji="0" lang="en-US" sz="1400" b="0" i="1" u="none" strike="noStrike" cap="none" normalizeH="0" baseline="30000" dirty="0" smtClean="0">
                <a:ln>
                  <a:noFill/>
                </a:ln>
                <a:solidFill>
                  <a:srgbClr val="000000"/>
                </a:solidFill>
                <a:effectLst/>
                <a:latin typeface="Times New Roman" pitchFamily="18" charset="0"/>
                <a:ea typeface="Times New Roman" pitchFamily="18" charset="0"/>
                <a:cs typeface="Times New Roman" pitchFamily="18" charset="0"/>
              </a:rPr>
              <a:t>st</a:t>
            </a:r>
            <a:r>
              <a:rPr kumimoji="0" lang="en-US" sz="14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April 2010). </a:t>
            </a:r>
            <a:endParaRPr kumimoji="0" lang="fr-FR"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ü"/>
              <a:tabLst/>
            </a:pPr>
            <a:r>
              <a:rPr lang="fr-FR" sz="1400" dirty="0" smtClean="0">
                <a:solidFill>
                  <a:srgbClr val="000000"/>
                </a:solidFill>
                <a:latin typeface="Times New Roman" pitchFamily="18" charset="0"/>
                <a:ea typeface="Times New Roman" pitchFamily="18" charset="0"/>
                <a:cs typeface="Times New Roman" pitchFamily="18" charset="0"/>
              </a:rPr>
              <a:t> </a:t>
            </a:r>
            <a:r>
              <a:rPr kumimoji="0" lang="en-US" sz="1400" b="1"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Bilal</a:t>
            </a:r>
            <a:r>
              <a:rPr kumimoji="0" lang="en-US" sz="14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Ahmad </a:t>
            </a:r>
            <a:r>
              <a:rPr kumimoji="0" lang="en-US" sz="1400" b="1"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Zafar</a:t>
            </a:r>
            <a:r>
              <a:rPr kumimoji="0" lang="en-US" sz="14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400" b="1"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Amin</a:t>
            </a:r>
            <a:r>
              <a:rPr kumimoji="0" lang="en-US" sz="1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Brigitte </a:t>
            </a:r>
            <a:r>
              <a:rPr kumimoji="0" lang="en-US" sz="14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Chabbert</a:t>
            </a:r>
            <a:r>
              <a:rPr kumimoji="0" lang="en-US" sz="1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Daryl Moorhead, Johnny </a:t>
            </a:r>
            <a:r>
              <a:rPr kumimoji="0" lang="en-US" sz="14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Beaugrand</a:t>
            </a:r>
            <a:r>
              <a:rPr kumimoji="0" lang="en-US" sz="1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Isabelle Bertrand. “Do </a:t>
            </a:r>
            <a:r>
              <a:rPr kumimoji="0" lang="en-US" sz="14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lignocellulosic</a:t>
            </a:r>
            <a:r>
              <a:rPr kumimoji="0" lang="en-US" sz="1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enzyme activities mirror plant residue quality during litter decay? A controlled kinetic study of maize residues”. </a:t>
            </a:r>
            <a:r>
              <a:rPr kumimoji="0" lang="en-US" sz="14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International conference SOM : Organic matter stabilization and ecosystem </a:t>
            </a:r>
            <a:r>
              <a:rPr kumimoji="0" lang="en-US" sz="1400" b="0" i="1"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funtions</a:t>
            </a:r>
            <a:r>
              <a:rPr kumimoji="0" lang="en-US" sz="14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in </a:t>
            </a:r>
            <a:r>
              <a:rPr kumimoji="0" lang="en-US" sz="1400" b="0" i="1"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Presqu’île</a:t>
            </a:r>
            <a:r>
              <a:rPr kumimoji="0" lang="en-US" sz="14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de </a:t>
            </a:r>
            <a:r>
              <a:rPr kumimoji="0" lang="en-US" sz="1400" b="0" i="1"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Giens</a:t>
            </a:r>
            <a:r>
              <a:rPr kumimoji="0" lang="en-US" sz="14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Côte d’Azur, France (19-23 September, 2010). </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1400" i="1" dirty="0" smtClean="0">
              <a:solidFill>
                <a:srgbClr val="000000"/>
              </a:solidFill>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1400" i="1" dirty="0" smtClean="0">
              <a:solidFill>
                <a:srgbClr val="000000"/>
              </a:solidFill>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sz="14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Poster </a:t>
            </a:r>
            <a:r>
              <a:rPr kumimoji="0" lang="fr-FR" sz="1400" b="1"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presentations</a:t>
            </a:r>
            <a:r>
              <a:rPr kumimoji="0" lang="fr-FR" sz="14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 </a:t>
            </a:r>
          </a:p>
          <a:p>
            <a:pPr marL="0" marR="0" lvl="0" indent="0" algn="just" defTabSz="914400" rtl="0" eaLnBrk="0" fontAlgn="base" latinLnBrk="0" hangingPunct="0">
              <a:lnSpc>
                <a:spcPct val="100000"/>
              </a:lnSpc>
              <a:spcBef>
                <a:spcPct val="0"/>
              </a:spcBef>
              <a:spcAft>
                <a:spcPct val="0"/>
              </a:spcAft>
              <a:buClrTx/>
              <a:buSzTx/>
              <a:buFontTx/>
              <a:buNone/>
              <a:tabLst/>
            </a:pPr>
            <a:endParaRPr lang="fr-FR" sz="1400" b="1" dirty="0" smtClean="0">
              <a:solidFill>
                <a:srgbClr val="000000"/>
              </a:solidFill>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ü"/>
              <a:tabLst/>
            </a:pPr>
            <a:r>
              <a:rPr lang="fr-FR" sz="1400" dirty="0" smtClean="0">
                <a:solidFill>
                  <a:srgbClr val="000000"/>
                </a:solidFill>
                <a:latin typeface="Times New Roman" pitchFamily="18" charset="0"/>
                <a:ea typeface="Times New Roman" pitchFamily="18" charset="0"/>
                <a:cs typeface="Times New Roman" pitchFamily="18" charset="0"/>
              </a:rPr>
              <a:t> </a:t>
            </a:r>
            <a:r>
              <a:rPr kumimoji="0" lang="fr-FR" sz="14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Bilal Ahmad Zafar Amin</a:t>
            </a:r>
            <a:r>
              <a:rPr kumimoji="0" lang="fr-FR" sz="1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Johnny </a:t>
            </a:r>
            <a:r>
              <a:rPr kumimoji="0" lang="fr-FR" sz="14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Beaugrand</a:t>
            </a:r>
            <a:r>
              <a:rPr kumimoji="0" lang="fr-FR" sz="1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Philippe </a:t>
            </a:r>
            <a:r>
              <a:rPr kumimoji="0" lang="fr-FR" sz="14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Debeire</a:t>
            </a:r>
            <a:r>
              <a:rPr kumimoji="0" lang="fr-FR" sz="1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Brigitte </a:t>
            </a:r>
            <a:r>
              <a:rPr kumimoji="0" lang="fr-FR" sz="14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Chabbert</a:t>
            </a:r>
            <a:r>
              <a:rPr kumimoji="0" lang="fr-FR" sz="1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Isabelle Bertrand. “Influence de la qualité des résidus végétaux sur les cinétiques enzymatiques au cours des premiers stades du processus de décomposition dans les sols”. </a:t>
            </a:r>
            <a:r>
              <a:rPr kumimoji="0" lang="fr-FR" sz="14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International </a:t>
            </a:r>
            <a:r>
              <a:rPr kumimoji="0" lang="fr-FR" sz="1400" b="0" i="1"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conference</a:t>
            </a:r>
            <a:r>
              <a:rPr kumimoji="0" lang="fr-FR" sz="14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Réseau Matières Organiques: </a:t>
            </a:r>
            <a:r>
              <a:rPr kumimoji="0" lang="fr-FR" sz="1400" b="0" i="1"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ResMO</a:t>
            </a:r>
            <a:r>
              <a:rPr kumimoji="0" lang="fr-FR" sz="14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2009 in Sainte Maxime, France (25-28 </a:t>
            </a:r>
            <a:r>
              <a:rPr kumimoji="0" lang="fr-FR" sz="1400" b="0" i="1"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January</a:t>
            </a:r>
            <a:r>
              <a:rPr kumimoji="0" lang="fr-FR" sz="14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2009). </a:t>
            </a:r>
            <a:endParaRPr kumimoji="0" lang="fr-FR"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ü"/>
              <a:tabLst/>
            </a:pPr>
            <a:r>
              <a:rPr lang="fr-FR" sz="1400" dirty="0" smtClean="0">
                <a:solidFill>
                  <a:srgbClr val="000000"/>
                </a:solidFill>
                <a:latin typeface="Times New Roman" pitchFamily="18" charset="0"/>
                <a:ea typeface="Times New Roman" pitchFamily="18" charset="0"/>
                <a:cs typeface="Times New Roman" pitchFamily="18" charset="0"/>
              </a:rPr>
              <a:t> </a:t>
            </a:r>
            <a:r>
              <a:rPr kumimoji="0" lang="fr-FR" sz="14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Bilal Ahmad Zafar Amin</a:t>
            </a:r>
            <a:r>
              <a:rPr kumimoji="0" lang="fr-FR" sz="1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Brigitte </a:t>
            </a:r>
            <a:r>
              <a:rPr kumimoji="0" lang="fr-FR" sz="14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Chabbert</a:t>
            </a:r>
            <a:r>
              <a:rPr kumimoji="0" lang="fr-FR" sz="1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Isabelle Bertrand. “Impact des caractéristiques biochimiques de résidus de maïs sur les cinétiques enzymatiques au cours des premiers stades du processus de décomposition dans les sols”. </a:t>
            </a:r>
            <a:r>
              <a:rPr kumimoji="0" lang="fr-FR" sz="14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International </a:t>
            </a:r>
            <a:r>
              <a:rPr kumimoji="0" lang="fr-FR" sz="1400" b="0" i="1"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conference</a:t>
            </a:r>
            <a:r>
              <a:rPr kumimoji="0" lang="fr-FR" sz="14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Association Francophone d’Ecologie Microbienne (AFEM) in Lyon, France (30</a:t>
            </a:r>
            <a:r>
              <a:rPr kumimoji="0" lang="fr-FR" sz="1400" b="0" i="1" u="none" strike="noStrike" cap="none" normalizeH="0" baseline="30000" dirty="0" smtClean="0">
                <a:ln>
                  <a:noFill/>
                </a:ln>
                <a:solidFill>
                  <a:srgbClr val="000000"/>
                </a:solidFill>
                <a:effectLst/>
                <a:latin typeface="Times New Roman" pitchFamily="18" charset="0"/>
                <a:ea typeface="Times New Roman" pitchFamily="18" charset="0"/>
                <a:cs typeface="Times New Roman" pitchFamily="18" charset="0"/>
              </a:rPr>
              <a:t>th</a:t>
            </a:r>
            <a:r>
              <a:rPr kumimoji="0" lang="fr-FR" sz="14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August to 2</a:t>
            </a:r>
            <a:r>
              <a:rPr kumimoji="0" lang="fr-FR" sz="1400" b="0" i="1" u="none" strike="noStrike" cap="none" normalizeH="0" baseline="30000" dirty="0" smtClean="0">
                <a:ln>
                  <a:noFill/>
                </a:ln>
                <a:solidFill>
                  <a:srgbClr val="000000"/>
                </a:solidFill>
                <a:effectLst/>
                <a:latin typeface="Times New Roman" pitchFamily="18" charset="0"/>
                <a:ea typeface="Times New Roman" pitchFamily="18" charset="0"/>
                <a:cs typeface="Times New Roman" pitchFamily="18" charset="0"/>
              </a:rPr>
              <a:t>nd</a:t>
            </a:r>
            <a:r>
              <a:rPr kumimoji="0" lang="fr-FR" sz="14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fr-FR" sz="1400" b="0" i="1"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September</a:t>
            </a:r>
            <a:r>
              <a:rPr kumimoji="0" lang="fr-FR" sz="14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2009). </a:t>
            </a:r>
            <a:endParaRPr kumimoji="0" lang="fr-FR"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ü"/>
              <a:tabLst/>
            </a:pPr>
            <a:r>
              <a:rPr lang="fr-FR" sz="1400" dirty="0" smtClean="0">
                <a:solidFill>
                  <a:srgbClr val="000000"/>
                </a:solidFill>
                <a:latin typeface="Times New Roman" pitchFamily="18" charset="0"/>
                <a:ea typeface="Times New Roman" pitchFamily="18" charset="0"/>
                <a:cs typeface="Times New Roman" pitchFamily="18" charset="0"/>
              </a:rPr>
              <a:t> </a:t>
            </a:r>
            <a:r>
              <a:rPr kumimoji="0" lang="en-US" sz="1400" b="1"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Bilal</a:t>
            </a:r>
            <a:r>
              <a:rPr kumimoji="0" lang="en-US" sz="14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Ahmad </a:t>
            </a:r>
            <a:r>
              <a:rPr kumimoji="0" lang="en-US" sz="1400" b="1"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Zafar</a:t>
            </a:r>
            <a:r>
              <a:rPr kumimoji="0" lang="en-US" sz="14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400" b="1"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Amin</a:t>
            </a:r>
            <a:r>
              <a:rPr kumimoji="0" lang="en-US" sz="1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Brigitte </a:t>
            </a:r>
            <a:r>
              <a:rPr kumimoji="0" lang="en-US" sz="14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Chabbert</a:t>
            </a:r>
            <a:r>
              <a:rPr kumimoji="0" lang="en-US" sz="1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Isabelle Bertrand. “Enzyme assay for oxido-reductase activity measurement in soil and plant residue samples”. </a:t>
            </a:r>
            <a:r>
              <a:rPr kumimoji="0" lang="en-US" sz="1400" b="0" i="1"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Congrès</a:t>
            </a:r>
            <a:r>
              <a:rPr kumimoji="0" lang="en-US" sz="14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international SOM : Organic matter stabilization and ecosystem </a:t>
            </a:r>
            <a:r>
              <a:rPr kumimoji="0" lang="en-US" sz="1400" b="0" i="1"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funtions</a:t>
            </a:r>
            <a:r>
              <a:rPr kumimoji="0" lang="en-US" sz="14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à </a:t>
            </a:r>
            <a:r>
              <a:rPr kumimoji="0" lang="en-US" sz="1400" b="0" i="1"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Presqu’île</a:t>
            </a:r>
            <a:r>
              <a:rPr kumimoji="0" lang="en-US" sz="14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de </a:t>
            </a:r>
            <a:r>
              <a:rPr kumimoji="0" lang="en-US" sz="1400" b="0" i="1"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Giens</a:t>
            </a:r>
            <a:r>
              <a:rPr kumimoji="0" lang="en-US" sz="14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Côte d’Azur, France (19-23 September, 2010). </a:t>
            </a:r>
            <a:endParaRPr kumimoji="0" lang="fr-FR"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ü"/>
              <a:tabLst/>
            </a:pPr>
            <a:r>
              <a:rPr lang="fr-FR" sz="1400" dirty="0" smtClean="0">
                <a:solidFill>
                  <a:srgbClr val="000000"/>
                </a:solidFill>
                <a:latin typeface="Times New Roman" pitchFamily="18" charset="0"/>
                <a:ea typeface="Times New Roman" pitchFamily="18" charset="0"/>
                <a:cs typeface="Times New Roman" pitchFamily="18" charset="0"/>
              </a:rPr>
              <a:t> </a:t>
            </a:r>
            <a:r>
              <a:rPr kumimoji="0" lang="en-US" sz="1400" b="1"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Bilal</a:t>
            </a:r>
            <a:r>
              <a:rPr kumimoji="0" lang="en-US" sz="14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Ahmad </a:t>
            </a:r>
            <a:r>
              <a:rPr kumimoji="0" lang="en-US" sz="1400" b="1"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Zafar</a:t>
            </a:r>
            <a:r>
              <a:rPr kumimoji="0" lang="en-US" sz="14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t>
            </a:r>
            <a:r>
              <a:rPr kumimoji="0" lang="en-US" sz="1400" b="1"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Amin</a:t>
            </a:r>
            <a:r>
              <a:rPr kumimoji="0" lang="en-US" sz="1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Brigitte </a:t>
            </a:r>
            <a:r>
              <a:rPr kumimoji="0" lang="en-US" sz="140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Chabbert</a:t>
            </a:r>
            <a:r>
              <a:rPr kumimoji="0" lang="en-US" sz="14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Isabelle Bertrand. “Extracellular enzymes: Fate and persistence beyond immediate need”. </a:t>
            </a:r>
            <a:r>
              <a:rPr kumimoji="0" lang="en-US" sz="14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International conference, Enzymes in the Environment: Activity, Ecology, and Applications in Bad </a:t>
            </a:r>
            <a:r>
              <a:rPr kumimoji="0" lang="en-US" sz="1400" b="0" i="1"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Nauheim</a:t>
            </a:r>
            <a:r>
              <a:rPr kumimoji="0" lang="en-US" sz="140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Germany (17-21 July, 2011). </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4" name="Text Box 10"/>
          <p:cNvSpPr txBox="1">
            <a:spLocks noChangeArrowheads="1"/>
          </p:cNvSpPr>
          <p:nvPr/>
        </p:nvSpPr>
        <p:spPr bwMode="auto">
          <a:xfrm>
            <a:off x="0" y="0"/>
            <a:ext cx="9144000" cy="304800"/>
          </a:xfrm>
          <a:prstGeom prst="rect">
            <a:avLst/>
          </a:prstGeom>
          <a:solidFill>
            <a:schemeClr val="accent6">
              <a:lumMod val="75000"/>
              <a:alpha val="50000"/>
            </a:schemeClr>
          </a:solidFill>
          <a:ln w="9525">
            <a:noFill/>
            <a:miter lim="800000"/>
            <a:headEnd/>
            <a:tailEnd/>
          </a:ln>
        </p:spPr>
        <p:txBody>
          <a:bodyPr>
            <a:spAutoFit/>
          </a:bodyPr>
          <a:lstStyle/>
          <a:p>
            <a:pPr algn="r"/>
            <a:r>
              <a:rPr lang="fr-FR" sz="1400" i="1" dirty="0" err="1" smtClean="0">
                <a:latin typeface="Times New Roman" pitchFamily="18" charset="0"/>
                <a:cs typeface="Times New Roman" pitchFamily="18" charset="0"/>
              </a:rPr>
              <a:t>Conferences</a:t>
            </a:r>
            <a:endParaRPr lang="fr-FR" sz="1400" i="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Connecteur droit 57"/>
          <p:cNvCxnSpPr/>
          <p:nvPr/>
        </p:nvCxnSpPr>
        <p:spPr>
          <a:xfrm flipV="1">
            <a:off x="5839544" y="4779217"/>
            <a:ext cx="1828800" cy="12369"/>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sp>
        <p:nvSpPr>
          <p:cNvPr id="49" name="Line 39"/>
          <p:cNvSpPr>
            <a:spLocks noChangeShapeType="1"/>
          </p:cNvSpPr>
          <p:nvPr/>
        </p:nvSpPr>
        <p:spPr bwMode="auto">
          <a:xfrm>
            <a:off x="4644008" y="5427289"/>
            <a:ext cx="0" cy="377975"/>
          </a:xfrm>
          <a:prstGeom prst="line">
            <a:avLst/>
          </a:prstGeom>
          <a:noFill/>
          <a:ln w="50800">
            <a:solidFill>
              <a:srgbClr val="00B050"/>
            </a:solidFill>
            <a:round/>
            <a:headEnd/>
            <a:tailEnd type="triangle" w="med" len="med"/>
          </a:ln>
        </p:spPr>
        <p:txBody>
          <a:bodyPr/>
          <a:lstStyle/>
          <a:p>
            <a:endParaRPr lang="fr-FR" sz="2000">
              <a:latin typeface="Calibri" pitchFamily="34" charset="0"/>
            </a:endParaRPr>
          </a:p>
        </p:txBody>
      </p:sp>
      <p:sp>
        <p:nvSpPr>
          <p:cNvPr id="51" name="Line 39"/>
          <p:cNvSpPr>
            <a:spLocks noChangeShapeType="1"/>
          </p:cNvSpPr>
          <p:nvPr/>
        </p:nvSpPr>
        <p:spPr bwMode="auto">
          <a:xfrm>
            <a:off x="4860032" y="5427289"/>
            <a:ext cx="0" cy="792088"/>
          </a:xfrm>
          <a:prstGeom prst="line">
            <a:avLst/>
          </a:prstGeom>
          <a:noFill/>
          <a:ln w="50800">
            <a:solidFill>
              <a:srgbClr val="00B050"/>
            </a:solidFill>
            <a:round/>
            <a:headEnd/>
            <a:tailEnd type="triangle" w="med" len="med"/>
          </a:ln>
        </p:spPr>
        <p:txBody>
          <a:bodyPr/>
          <a:lstStyle/>
          <a:p>
            <a:endParaRPr lang="fr-FR" sz="2000">
              <a:latin typeface="Calibri" pitchFamily="34" charset="0"/>
            </a:endParaRPr>
          </a:p>
        </p:txBody>
      </p:sp>
      <p:sp>
        <p:nvSpPr>
          <p:cNvPr id="5" name="Text Box 7"/>
          <p:cNvSpPr txBox="1">
            <a:spLocks noChangeArrowheads="1"/>
          </p:cNvSpPr>
          <p:nvPr/>
        </p:nvSpPr>
        <p:spPr bwMode="auto">
          <a:xfrm>
            <a:off x="4460671" y="1367892"/>
            <a:ext cx="687393" cy="442674"/>
          </a:xfrm>
          <a:prstGeom prst="roundRect">
            <a:avLst/>
          </a:prstGeom>
          <a:solidFill>
            <a:schemeClr val="bg1"/>
          </a:solidFill>
          <a:ln w="0">
            <a:solidFill>
              <a:schemeClr val="accent1"/>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a:r>
              <a:rPr lang="fr-FR" sz="2000" dirty="0">
                <a:solidFill>
                  <a:srgbClr val="3366FF"/>
                </a:solidFill>
                <a:latin typeface="Calibri" pitchFamily="34" charset="0"/>
              </a:rPr>
              <a:t>CO</a:t>
            </a:r>
            <a:r>
              <a:rPr lang="fr-FR" sz="2000" baseline="-25000" dirty="0">
                <a:solidFill>
                  <a:srgbClr val="3366FF"/>
                </a:solidFill>
                <a:latin typeface="Calibri" pitchFamily="34" charset="0"/>
              </a:rPr>
              <a:t>2</a:t>
            </a:r>
          </a:p>
        </p:txBody>
      </p:sp>
      <p:sp>
        <p:nvSpPr>
          <p:cNvPr id="9" name="Text Box 24"/>
          <p:cNvSpPr txBox="1">
            <a:spLocks noChangeArrowheads="1"/>
          </p:cNvSpPr>
          <p:nvPr/>
        </p:nvSpPr>
        <p:spPr bwMode="auto">
          <a:xfrm>
            <a:off x="5580111" y="1106809"/>
            <a:ext cx="1466748" cy="400110"/>
          </a:xfrm>
          <a:prstGeom prst="rect">
            <a:avLst/>
          </a:prstGeom>
          <a:noFill/>
          <a:ln w="9525">
            <a:noFill/>
            <a:miter lim="800000"/>
            <a:headEnd/>
            <a:tailEnd/>
          </a:ln>
        </p:spPr>
        <p:txBody>
          <a:bodyPr wrap="none">
            <a:spAutoFit/>
          </a:bodyPr>
          <a:lstStyle/>
          <a:p>
            <a:pPr algn="ctr"/>
            <a:r>
              <a:rPr lang="fr-FR" sz="2000" dirty="0" err="1" smtClean="0">
                <a:latin typeface="Calibri" pitchFamily="34" charset="0"/>
              </a:rPr>
              <a:t>Atmosphere</a:t>
            </a:r>
            <a:endParaRPr lang="fr-FR" sz="2000" dirty="0">
              <a:latin typeface="Calibri" pitchFamily="34" charset="0"/>
            </a:endParaRPr>
          </a:p>
        </p:txBody>
      </p:sp>
      <p:sp>
        <p:nvSpPr>
          <p:cNvPr id="11" name="Line 28"/>
          <p:cNvSpPr>
            <a:spLocks noChangeShapeType="1"/>
          </p:cNvSpPr>
          <p:nvPr/>
        </p:nvSpPr>
        <p:spPr bwMode="auto">
          <a:xfrm flipV="1">
            <a:off x="4867511" y="3861048"/>
            <a:ext cx="0" cy="1163183"/>
          </a:xfrm>
          <a:prstGeom prst="line">
            <a:avLst/>
          </a:prstGeom>
          <a:noFill/>
          <a:ln w="50800">
            <a:solidFill>
              <a:srgbClr val="00B050"/>
            </a:solidFill>
            <a:round/>
            <a:headEnd/>
            <a:tailEnd type="triangle" w="med" len="med"/>
          </a:ln>
        </p:spPr>
        <p:txBody>
          <a:bodyPr/>
          <a:lstStyle/>
          <a:p>
            <a:endParaRPr lang="fr-FR" sz="2000">
              <a:latin typeface="Calibri" pitchFamily="34" charset="0"/>
            </a:endParaRPr>
          </a:p>
        </p:txBody>
      </p:sp>
      <p:cxnSp>
        <p:nvCxnSpPr>
          <p:cNvPr id="45" name="Connecteur droit 44"/>
          <p:cNvCxnSpPr/>
          <p:nvPr/>
        </p:nvCxnSpPr>
        <p:spPr>
          <a:xfrm flipV="1">
            <a:off x="2195736" y="3333870"/>
            <a:ext cx="2194560" cy="12369"/>
          </a:xfrm>
          <a:prstGeom prst="line">
            <a:avLst/>
          </a:prstGeom>
          <a:ln w="50800">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Text Box 18"/>
          <p:cNvSpPr txBox="1">
            <a:spLocks noChangeArrowheads="1"/>
          </p:cNvSpPr>
          <p:nvPr/>
        </p:nvSpPr>
        <p:spPr bwMode="auto">
          <a:xfrm>
            <a:off x="3792198" y="4708939"/>
            <a:ext cx="2096859" cy="783193"/>
          </a:xfrm>
          <a:prstGeom prst="roundRect">
            <a:avLst/>
          </a:prstGeom>
          <a:solidFill>
            <a:schemeClr val="bg1"/>
          </a:solidFill>
          <a:ln w="9525">
            <a:solidFill>
              <a:srgbClr val="00B05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spAutoFit/>
          </a:bodyPr>
          <a:lstStyle/>
          <a:p>
            <a:pPr algn="ctr"/>
            <a:r>
              <a:rPr lang="fr-FR" sz="2000" dirty="0" err="1" smtClean="0">
                <a:solidFill>
                  <a:srgbClr val="00B050"/>
                </a:solidFill>
                <a:latin typeface="Calibri" pitchFamily="34" charset="0"/>
              </a:rPr>
              <a:t>N</a:t>
            </a:r>
            <a:r>
              <a:rPr lang="fr-FR" sz="2000" baseline="-25000" dirty="0" err="1" smtClean="0">
                <a:solidFill>
                  <a:srgbClr val="00B050"/>
                </a:solidFill>
                <a:latin typeface="Calibri" pitchFamily="34" charset="0"/>
              </a:rPr>
              <a:t>mineralized</a:t>
            </a:r>
            <a:r>
              <a:rPr lang="fr-FR" sz="2000" dirty="0" smtClean="0">
                <a:solidFill>
                  <a:srgbClr val="00B050"/>
                </a:solidFill>
                <a:latin typeface="Calibri" pitchFamily="34" charset="0"/>
              </a:rPr>
              <a:t> </a:t>
            </a:r>
          </a:p>
          <a:p>
            <a:pPr algn="ctr"/>
            <a:r>
              <a:rPr lang="fr-FR" sz="2000" dirty="0" smtClean="0">
                <a:solidFill>
                  <a:srgbClr val="00B050"/>
                </a:solidFill>
                <a:latin typeface="Calibri" pitchFamily="34" charset="0"/>
              </a:rPr>
              <a:t>(NH</a:t>
            </a:r>
            <a:r>
              <a:rPr lang="fr-FR" sz="2000" baseline="-25000" dirty="0" smtClean="0">
                <a:solidFill>
                  <a:srgbClr val="00B050"/>
                </a:solidFill>
                <a:latin typeface="Calibri" pitchFamily="34" charset="0"/>
              </a:rPr>
              <a:t>4</a:t>
            </a:r>
            <a:r>
              <a:rPr lang="fr-FR" sz="2000" baseline="30000" dirty="0" smtClean="0">
                <a:solidFill>
                  <a:srgbClr val="00B050"/>
                </a:solidFill>
                <a:latin typeface="Calibri" pitchFamily="34" charset="0"/>
              </a:rPr>
              <a:t>+</a:t>
            </a:r>
            <a:r>
              <a:rPr lang="fr-FR" sz="2000" dirty="0" smtClean="0">
                <a:solidFill>
                  <a:srgbClr val="00B050"/>
                </a:solidFill>
                <a:latin typeface="Calibri" pitchFamily="34" charset="0"/>
              </a:rPr>
              <a:t>, NO</a:t>
            </a:r>
            <a:r>
              <a:rPr lang="fr-FR" sz="2000" baseline="-25000" dirty="0" smtClean="0">
                <a:solidFill>
                  <a:srgbClr val="00B050"/>
                </a:solidFill>
                <a:latin typeface="Calibri" pitchFamily="34" charset="0"/>
              </a:rPr>
              <a:t>2</a:t>
            </a:r>
            <a:r>
              <a:rPr lang="fr-FR" sz="2000" baseline="30000" dirty="0" smtClean="0">
                <a:solidFill>
                  <a:srgbClr val="00B050"/>
                </a:solidFill>
                <a:latin typeface="Calibri" pitchFamily="34" charset="0"/>
              </a:rPr>
              <a:t>-</a:t>
            </a:r>
            <a:r>
              <a:rPr lang="fr-FR" sz="2000" dirty="0" smtClean="0">
                <a:solidFill>
                  <a:srgbClr val="00B050"/>
                </a:solidFill>
                <a:latin typeface="Calibri" pitchFamily="34" charset="0"/>
              </a:rPr>
              <a:t>,NO</a:t>
            </a:r>
            <a:r>
              <a:rPr lang="fr-FR" sz="2000" baseline="-25000" dirty="0" smtClean="0">
                <a:solidFill>
                  <a:srgbClr val="00B050"/>
                </a:solidFill>
                <a:latin typeface="Calibri" pitchFamily="34" charset="0"/>
              </a:rPr>
              <a:t>3</a:t>
            </a:r>
            <a:r>
              <a:rPr lang="fr-FR" sz="2000" baseline="30000" dirty="0" smtClean="0">
                <a:solidFill>
                  <a:srgbClr val="00B050"/>
                </a:solidFill>
                <a:latin typeface="Calibri" pitchFamily="34" charset="0"/>
              </a:rPr>
              <a:t>-</a:t>
            </a:r>
            <a:r>
              <a:rPr lang="fr-FR" sz="2000" dirty="0" smtClean="0">
                <a:solidFill>
                  <a:srgbClr val="00B050"/>
                </a:solidFill>
                <a:latin typeface="Calibri" pitchFamily="34" charset="0"/>
              </a:rPr>
              <a:t>,)</a:t>
            </a:r>
            <a:endParaRPr lang="fr-FR" sz="2000" dirty="0">
              <a:solidFill>
                <a:srgbClr val="00B050"/>
              </a:solidFill>
              <a:latin typeface="Calibri" pitchFamily="34" charset="0"/>
            </a:endParaRPr>
          </a:p>
        </p:txBody>
      </p:sp>
      <p:sp>
        <p:nvSpPr>
          <p:cNvPr id="8" name="Text Box 23"/>
          <p:cNvSpPr txBox="1">
            <a:spLocks noChangeArrowheads="1"/>
          </p:cNvSpPr>
          <p:nvPr/>
        </p:nvSpPr>
        <p:spPr bwMode="auto">
          <a:xfrm>
            <a:off x="6690615" y="5221649"/>
            <a:ext cx="2129857" cy="1015663"/>
          </a:xfrm>
          <a:prstGeom prst="rect">
            <a:avLst/>
          </a:prstGeom>
          <a:solidFill>
            <a:schemeClr val="bg2">
              <a:lumMod val="75000"/>
            </a:schemeClr>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r>
              <a:rPr lang="fr-FR" sz="2000" dirty="0" err="1" smtClean="0">
                <a:latin typeface="Calibri" pitchFamily="34" charset="0"/>
              </a:rPr>
              <a:t>Soil</a:t>
            </a:r>
            <a:r>
              <a:rPr lang="fr-FR" sz="2000" dirty="0" smtClean="0">
                <a:latin typeface="Calibri" pitchFamily="34" charset="0"/>
              </a:rPr>
              <a:t> </a:t>
            </a:r>
            <a:r>
              <a:rPr lang="fr-FR" sz="2000" dirty="0" err="1" smtClean="0">
                <a:latin typeface="Calibri" pitchFamily="34" charset="0"/>
              </a:rPr>
              <a:t>Organic</a:t>
            </a:r>
            <a:r>
              <a:rPr lang="fr-FR" sz="2000" dirty="0" smtClean="0">
                <a:latin typeface="Calibri" pitchFamily="34" charset="0"/>
              </a:rPr>
              <a:t> </a:t>
            </a:r>
            <a:r>
              <a:rPr lang="fr-FR" sz="2000" dirty="0" err="1" smtClean="0">
                <a:latin typeface="Calibri" pitchFamily="34" charset="0"/>
              </a:rPr>
              <a:t>Matter</a:t>
            </a:r>
            <a:endParaRPr lang="fr-FR" sz="2000" dirty="0" smtClean="0">
              <a:latin typeface="Calibri" pitchFamily="34" charset="0"/>
            </a:endParaRPr>
          </a:p>
          <a:p>
            <a:pPr algn="ctr"/>
            <a:r>
              <a:rPr lang="fr-FR" sz="2000" b="1" dirty="0" err="1" smtClean="0">
                <a:solidFill>
                  <a:srgbClr val="3366FF"/>
                </a:solidFill>
                <a:latin typeface="Calibri" pitchFamily="34" charset="0"/>
              </a:rPr>
              <a:t>C</a:t>
            </a:r>
            <a:r>
              <a:rPr lang="fr-FR" sz="2000" b="1" baseline="-25000" dirty="0" err="1" smtClean="0">
                <a:solidFill>
                  <a:srgbClr val="3366FF"/>
                </a:solidFill>
                <a:latin typeface="Calibri" pitchFamily="34" charset="0"/>
              </a:rPr>
              <a:t>org</a:t>
            </a:r>
            <a:r>
              <a:rPr lang="fr-FR" sz="2000" b="1" baseline="-25000" dirty="0" smtClean="0">
                <a:solidFill>
                  <a:srgbClr val="3366FF"/>
                </a:solidFill>
                <a:latin typeface="Calibri" pitchFamily="34" charset="0"/>
              </a:rPr>
              <a:t>, </a:t>
            </a:r>
            <a:r>
              <a:rPr lang="fr-FR" sz="2000" b="1" dirty="0" smtClean="0">
                <a:solidFill>
                  <a:srgbClr val="00B050"/>
                </a:solidFill>
                <a:latin typeface="Calibri" pitchFamily="34" charset="0"/>
              </a:rPr>
              <a:t> </a:t>
            </a:r>
            <a:r>
              <a:rPr lang="fr-FR" sz="2000" b="1" dirty="0" err="1" smtClean="0">
                <a:solidFill>
                  <a:srgbClr val="00B050"/>
                </a:solidFill>
                <a:latin typeface="Calibri" pitchFamily="34" charset="0"/>
              </a:rPr>
              <a:t>N</a:t>
            </a:r>
            <a:r>
              <a:rPr lang="fr-FR" sz="2000" b="1" baseline="-25000" dirty="0" err="1" smtClean="0">
                <a:solidFill>
                  <a:srgbClr val="00B050"/>
                </a:solidFill>
                <a:latin typeface="Calibri" pitchFamily="34" charset="0"/>
              </a:rPr>
              <a:t>org</a:t>
            </a:r>
            <a:endParaRPr lang="fr-FR" sz="2000" dirty="0">
              <a:latin typeface="Calibri" pitchFamily="34" charset="0"/>
            </a:endParaRPr>
          </a:p>
        </p:txBody>
      </p:sp>
      <p:sp>
        <p:nvSpPr>
          <p:cNvPr id="17" name="Line 39"/>
          <p:cNvSpPr>
            <a:spLocks noChangeShapeType="1"/>
          </p:cNvSpPr>
          <p:nvPr/>
        </p:nvSpPr>
        <p:spPr bwMode="auto">
          <a:xfrm>
            <a:off x="4661595" y="3517789"/>
            <a:ext cx="0" cy="1192795"/>
          </a:xfrm>
          <a:prstGeom prst="line">
            <a:avLst/>
          </a:prstGeom>
          <a:noFill/>
          <a:ln w="50800">
            <a:solidFill>
              <a:srgbClr val="00B050"/>
            </a:solidFill>
            <a:round/>
            <a:headEnd/>
            <a:tailEnd type="triangle" w="med" len="med"/>
          </a:ln>
        </p:spPr>
        <p:txBody>
          <a:bodyPr/>
          <a:lstStyle/>
          <a:p>
            <a:endParaRPr lang="fr-FR" sz="2000">
              <a:latin typeface="Calibri" pitchFamily="34" charset="0"/>
            </a:endParaRPr>
          </a:p>
        </p:txBody>
      </p:sp>
      <p:sp>
        <p:nvSpPr>
          <p:cNvPr id="21" name="Line 43"/>
          <p:cNvSpPr>
            <a:spLocks noChangeShapeType="1"/>
          </p:cNvSpPr>
          <p:nvPr/>
        </p:nvSpPr>
        <p:spPr bwMode="auto">
          <a:xfrm flipH="1">
            <a:off x="5345540" y="3142674"/>
            <a:ext cx="2083981" cy="0"/>
          </a:xfrm>
          <a:prstGeom prst="line">
            <a:avLst/>
          </a:prstGeom>
          <a:noFill/>
          <a:ln w="50800">
            <a:solidFill>
              <a:srgbClr val="FF00FF"/>
            </a:solidFill>
            <a:round/>
            <a:headEnd/>
            <a:tailEnd/>
          </a:ln>
        </p:spPr>
        <p:txBody>
          <a:bodyPr/>
          <a:lstStyle/>
          <a:p>
            <a:endParaRPr lang="fr-FR" sz="2000">
              <a:latin typeface="Calibri" pitchFamily="34" charset="0"/>
            </a:endParaRPr>
          </a:p>
        </p:txBody>
      </p:sp>
      <p:sp>
        <p:nvSpPr>
          <p:cNvPr id="23" name="Line 44"/>
          <p:cNvSpPr>
            <a:spLocks noChangeShapeType="1"/>
          </p:cNvSpPr>
          <p:nvPr/>
        </p:nvSpPr>
        <p:spPr bwMode="auto">
          <a:xfrm>
            <a:off x="7429521" y="3125883"/>
            <a:ext cx="0" cy="2071702"/>
          </a:xfrm>
          <a:prstGeom prst="line">
            <a:avLst/>
          </a:prstGeom>
          <a:noFill/>
          <a:ln w="50800">
            <a:solidFill>
              <a:srgbClr val="FF00FF"/>
            </a:solidFill>
            <a:round/>
            <a:headEnd/>
            <a:tailEnd type="triangle" w="med" len="med"/>
          </a:ln>
        </p:spPr>
        <p:txBody>
          <a:bodyPr/>
          <a:lstStyle/>
          <a:p>
            <a:endParaRPr lang="fr-FR" sz="2000">
              <a:latin typeface="Calibri" pitchFamily="34" charset="0"/>
            </a:endParaRPr>
          </a:p>
        </p:txBody>
      </p:sp>
      <p:sp>
        <p:nvSpPr>
          <p:cNvPr id="24" name="Text Box 47"/>
          <p:cNvSpPr txBox="1">
            <a:spLocks noChangeArrowheads="1"/>
          </p:cNvSpPr>
          <p:nvPr/>
        </p:nvSpPr>
        <p:spPr bwMode="auto">
          <a:xfrm>
            <a:off x="8365572" y="2736790"/>
            <a:ext cx="556564" cy="400110"/>
          </a:xfrm>
          <a:prstGeom prst="rect">
            <a:avLst/>
          </a:prstGeom>
          <a:noFill/>
          <a:ln w="9525">
            <a:noFill/>
            <a:miter lim="800000"/>
            <a:headEnd/>
            <a:tailEnd/>
          </a:ln>
        </p:spPr>
        <p:txBody>
          <a:bodyPr wrap="none">
            <a:spAutoFit/>
          </a:bodyPr>
          <a:lstStyle/>
          <a:p>
            <a:pPr algn="ctr"/>
            <a:r>
              <a:rPr lang="fr-FR" sz="2000" dirty="0" err="1" smtClean="0">
                <a:latin typeface="Calibri" pitchFamily="34" charset="0"/>
              </a:rPr>
              <a:t>Soil</a:t>
            </a:r>
            <a:endParaRPr lang="fr-FR" sz="2000" dirty="0">
              <a:latin typeface="Calibri" pitchFamily="34" charset="0"/>
            </a:endParaRPr>
          </a:p>
        </p:txBody>
      </p:sp>
      <p:sp>
        <p:nvSpPr>
          <p:cNvPr id="33" name="Rectangle 32"/>
          <p:cNvSpPr/>
          <p:nvPr/>
        </p:nvSpPr>
        <p:spPr>
          <a:xfrm>
            <a:off x="522783" y="2767536"/>
            <a:ext cx="1022013" cy="5715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000">
              <a:latin typeface="Calibri" pitchFamily="34" charset="0"/>
            </a:endParaRPr>
          </a:p>
        </p:txBody>
      </p:sp>
      <p:cxnSp>
        <p:nvCxnSpPr>
          <p:cNvPr id="43" name="Connecteur droit 42"/>
          <p:cNvCxnSpPr/>
          <p:nvPr/>
        </p:nvCxnSpPr>
        <p:spPr>
          <a:xfrm>
            <a:off x="2710532" y="3096672"/>
            <a:ext cx="1703355" cy="1646"/>
          </a:xfrm>
          <a:prstGeom prst="line">
            <a:avLst/>
          </a:prstGeom>
          <a:ln w="50800">
            <a:solidFill>
              <a:srgbClr val="4F53FB"/>
            </a:solidFill>
          </a:ln>
        </p:spPr>
        <p:style>
          <a:lnRef idx="1">
            <a:schemeClr val="accent1"/>
          </a:lnRef>
          <a:fillRef idx="0">
            <a:schemeClr val="accent1"/>
          </a:fillRef>
          <a:effectRef idx="0">
            <a:schemeClr val="accent1"/>
          </a:effectRef>
          <a:fontRef idx="minor">
            <a:schemeClr val="tx1"/>
          </a:fontRef>
        </p:style>
      </p:cxnSp>
      <p:sp>
        <p:nvSpPr>
          <p:cNvPr id="60" name="Line 40"/>
          <p:cNvSpPr>
            <a:spLocks noChangeShapeType="1"/>
          </p:cNvSpPr>
          <p:nvPr/>
        </p:nvSpPr>
        <p:spPr bwMode="auto">
          <a:xfrm>
            <a:off x="2059391" y="3548183"/>
            <a:ext cx="0" cy="2055544"/>
          </a:xfrm>
          <a:prstGeom prst="line">
            <a:avLst/>
          </a:prstGeom>
          <a:noFill/>
          <a:ln w="50800">
            <a:solidFill>
              <a:srgbClr val="FF00FF"/>
            </a:solidFill>
            <a:round/>
            <a:headEnd/>
            <a:tailEnd/>
          </a:ln>
        </p:spPr>
        <p:txBody>
          <a:bodyPr/>
          <a:lstStyle/>
          <a:p>
            <a:endParaRPr lang="fr-FR" sz="2000">
              <a:latin typeface="Calibri" pitchFamily="34" charset="0"/>
            </a:endParaRPr>
          </a:p>
        </p:txBody>
      </p:sp>
      <p:sp>
        <p:nvSpPr>
          <p:cNvPr id="61" name="Line 41"/>
          <p:cNvSpPr>
            <a:spLocks noChangeShapeType="1"/>
          </p:cNvSpPr>
          <p:nvPr/>
        </p:nvSpPr>
        <p:spPr bwMode="auto">
          <a:xfrm>
            <a:off x="2059391" y="5603727"/>
            <a:ext cx="4643471" cy="0"/>
          </a:xfrm>
          <a:prstGeom prst="line">
            <a:avLst/>
          </a:prstGeom>
          <a:noFill/>
          <a:ln w="50800">
            <a:solidFill>
              <a:srgbClr val="FF00FF"/>
            </a:solidFill>
            <a:round/>
            <a:headEnd/>
            <a:tailEnd type="triangle" w="med" len="med"/>
          </a:ln>
        </p:spPr>
        <p:txBody>
          <a:bodyPr/>
          <a:lstStyle/>
          <a:p>
            <a:endParaRPr lang="fr-FR" sz="2000">
              <a:latin typeface="Calibri" pitchFamily="34" charset="0"/>
            </a:endParaRPr>
          </a:p>
        </p:txBody>
      </p:sp>
      <p:cxnSp>
        <p:nvCxnSpPr>
          <p:cNvPr id="76" name="Connecteur en arc 75"/>
          <p:cNvCxnSpPr/>
          <p:nvPr/>
        </p:nvCxnSpPr>
        <p:spPr>
          <a:xfrm>
            <a:off x="928663" y="2785692"/>
            <a:ext cx="432000" cy="324000"/>
          </a:xfrm>
          <a:prstGeom prst="curvedConnector3">
            <a:avLst>
              <a:gd name="adj1" fmla="val -39999"/>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8" name="Connecteur en arc 77"/>
          <p:cNvCxnSpPr/>
          <p:nvPr/>
        </p:nvCxnSpPr>
        <p:spPr>
          <a:xfrm>
            <a:off x="928663" y="2943635"/>
            <a:ext cx="432000" cy="324000"/>
          </a:xfrm>
          <a:prstGeom prst="curvedConnector3">
            <a:avLst>
              <a:gd name="adj1" fmla="val -39999"/>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7" name="Text Box 10"/>
          <p:cNvSpPr txBox="1">
            <a:spLocks noChangeArrowheads="1"/>
          </p:cNvSpPr>
          <p:nvPr/>
        </p:nvSpPr>
        <p:spPr bwMode="auto">
          <a:xfrm>
            <a:off x="0" y="0"/>
            <a:ext cx="9144000" cy="304800"/>
          </a:xfrm>
          <a:prstGeom prst="rect">
            <a:avLst/>
          </a:prstGeom>
          <a:solidFill>
            <a:schemeClr val="accent6">
              <a:lumMod val="75000"/>
              <a:alpha val="50000"/>
            </a:schemeClr>
          </a:solidFill>
          <a:ln w="9525">
            <a:noFill/>
            <a:miter lim="800000"/>
            <a:headEnd/>
            <a:tailEnd/>
          </a:ln>
        </p:spPr>
        <p:txBody>
          <a:bodyPr>
            <a:spAutoFit/>
          </a:bodyPr>
          <a:lstStyle/>
          <a:p>
            <a:pPr algn="r"/>
            <a:r>
              <a:rPr lang="fr-FR" sz="1400" i="1" dirty="0" smtClean="0">
                <a:latin typeface="Times New Roman" pitchFamily="18" charset="0"/>
                <a:cs typeface="Times New Roman" pitchFamily="18" charset="0"/>
              </a:rPr>
              <a:t>Introduction</a:t>
            </a:r>
            <a:endParaRPr lang="fr-FR" sz="1400" i="1" dirty="0">
              <a:latin typeface="Times New Roman" pitchFamily="18" charset="0"/>
              <a:cs typeface="Times New Roman" pitchFamily="18" charset="0"/>
            </a:endParaRPr>
          </a:p>
        </p:txBody>
      </p:sp>
      <p:sp>
        <p:nvSpPr>
          <p:cNvPr id="47" name="Rectangle 46"/>
          <p:cNvSpPr/>
          <p:nvPr/>
        </p:nvSpPr>
        <p:spPr>
          <a:xfrm>
            <a:off x="2051720" y="5211265"/>
            <a:ext cx="1389291" cy="369332"/>
          </a:xfrm>
          <a:prstGeom prst="rect">
            <a:avLst/>
          </a:prstGeom>
        </p:spPr>
        <p:txBody>
          <a:bodyPr wrap="none">
            <a:spAutoFit/>
          </a:bodyPr>
          <a:lstStyle/>
          <a:p>
            <a:pPr algn="ctr"/>
            <a:r>
              <a:rPr lang="fr-FR" dirty="0" smtClean="0">
                <a:solidFill>
                  <a:srgbClr val="FF0066"/>
                </a:solidFill>
                <a:latin typeface="Calibri" pitchFamily="34" charset="0"/>
              </a:rPr>
              <a:t>Humification</a:t>
            </a:r>
            <a:endParaRPr lang="fr-FR" dirty="0">
              <a:solidFill>
                <a:srgbClr val="FF0066"/>
              </a:solidFill>
              <a:latin typeface="Calibri" pitchFamily="34" charset="0"/>
            </a:endParaRPr>
          </a:p>
        </p:txBody>
      </p:sp>
      <p:sp>
        <p:nvSpPr>
          <p:cNvPr id="48" name="Rectangle 47"/>
          <p:cNvSpPr/>
          <p:nvPr/>
        </p:nvSpPr>
        <p:spPr>
          <a:xfrm>
            <a:off x="6012160" y="3123033"/>
            <a:ext cx="1389291" cy="369332"/>
          </a:xfrm>
          <a:prstGeom prst="rect">
            <a:avLst/>
          </a:prstGeom>
        </p:spPr>
        <p:txBody>
          <a:bodyPr wrap="none">
            <a:spAutoFit/>
          </a:bodyPr>
          <a:lstStyle/>
          <a:p>
            <a:pPr algn="ctr"/>
            <a:r>
              <a:rPr lang="fr-FR" dirty="0" smtClean="0">
                <a:solidFill>
                  <a:srgbClr val="FF0066"/>
                </a:solidFill>
                <a:latin typeface="Calibri" pitchFamily="34" charset="0"/>
              </a:rPr>
              <a:t>Humification</a:t>
            </a:r>
            <a:endParaRPr lang="fr-FR" dirty="0">
              <a:solidFill>
                <a:srgbClr val="FF0066"/>
              </a:solidFill>
              <a:latin typeface="Calibri" pitchFamily="34" charset="0"/>
            </a:endParaRPr>
          </a:p>
        </p:txBody>
      </p:sp>
      <p:sp>
        <p:nvSpPr>
          <p:cNvPr id="53" name="Rectangle 52"/>
          <p:cNvSpPr/>
          <p:nvPr/>
        </p:nvSpPr>
        <p:spPr>
          <a:xfrm>
            <a:off x="3109581" y="3977837"/>
            <a:ext cx="1533305" cy="369332"/>
          </a:xfrm>
          <a:prstGeom prst="rect">
            <a:avLst/>
          </a:prstGeom>
        </p:spPr>
        <p:txBody>
          <a:bodyPr wrap="none">
            <a:spAutoFit/>
          </a:bodyPr>
          <a:lstStyle/>
          <a:p>
            <a:pPr algn="ctr"/>
            <a:r>
              <a:rPr lang="fr-FR" dirty="0" err="1" smtClean="0">
                <a:solidFill>
                  <a:srgbClr val="00B050"/>
                </a:solidFill>
                <a:latin typeface="Calibri" pitchFamily="34" charset="0"/>
              </a:rPr>
              <a:t>Mineralization</a:t>
            </a:r>
            <a:endParaRPr lang="fr-FR" dirty="0">
              <a:solidFill>
                <a:srgbClr val="00B050"/>
              </a:solidFill>
              <a:latin typeface="Calibri" pitchFamily="34" charset="0"/>
            </a:endParaRPr>
          </a:p>
        </p:txBody>
      </p:sp>
      <p:sp>
        <p:nvSpPr>
          <p:cNvPr id="54" name="Rectangle 53"/>
          <p:cNvSpPr/>
          <p:nvPr/>
        </p:nvSpPr>
        <p:spPr>
          <a:xfrm>
            <a:off x="4933162" y="3987129"/>
            <a:ext cx="1373518" cy="369332"/>
          </a:xfrm>
          <a:prstGeom prst="rect">
            <a:avLst/>
          </a:prstGeom>
        </p:spPr>
        <p:txBody>
          <a:bodyPr wrap="none">
            <a:spAutoFit/>
          </a:bodyPr>
          <a:lstStyle/>
          <a:p>
            <a:pPr algn="ctr"/>
            <a:r>
              <a:rPr lang="fr-FR" dirty="0" err="1" smtClean="0">
                <a:solidFill>
                  <a:srgbClr val="00B050"/>
                </a:solidFill>
                <a:latin typeface="Calibri" pitchFamily="34" charset="0"/>
              </a:rPr>
              <a:t>Organization</a:t>
            </a:r>
            <a:endParaRPr lang="fr-FR" dirty="0">
              <a:solidFill>
                <a:srgbClr val="00B050"/>
              </a:solidFill>
              <a:latin typeface="Calibri" pitchFamily="34" charset="0"/>
            </a:endParaRPr>
          </a:p>
        </p:txBody>
      </p:sp>
      <p:sp>
        <p:nvSpPr>
          <p:cNvPr id="55" name="Rectangle 54"/>
          <p:cNvSpPr/>
          <p:nvPr/>
        </p:nvSpPr>
        <p:spPr>
          <a:xfrm>
            <a:off x="3204970" y="2195572"/>
            <a:ext cx="1533305" cy="369332"/>
          </a:xfrm>
          <a:prstGeom prst="rect">
            <a:avLst/>
          </a:prstGeom>
          <a:solidFill>
            <a:schemeClr val="bg1"/>
          </a:solidFill>
        </p:spPr>
        <p:txBody>
          <a:bodyPr wrap="none">
            <a:spAutoFit/>
          </a:bodyPr>
          <a:lstStyle/>
          <a:p>
            <a:pPr algn="ctr"/>
            <a:r>
              <a:rPr lang="fr-FR" dirty="0" err="1" smtClean="0">
                <a:solidFill>
                  <a:srgbClr val="0070C0"/>
                </a:solidFill>
                <a:latin typeface="Calibri" pitchFamily="34" charset="0"/>
              </a:rPr>
              <a:t>Mineralization</a:t>
            </a:r>
            <a:endParaRPr lang="fr-FR" dirty="0">
              <a:solidFill>
                <a:srgbClr val="0070C0"/>
              </a:solidFill>
              <a:latin typeface="Calibri" pitchFamily="34" charset="0"/>
            </a:endParaRPr>
          </a:p>
        </p:txBody>
      </p:sp>
      <p:sp>
        <p:nvSpPr>
          <p:cNvPr id="56" name="Rectangle 55"/>
          <p:cNvSpPr/>
          <p:nvPr/>
        </p:nvSpPr>
        <p:spPr>
          <a:xfrm>
            <a:off x="4886226" y="5643313"/>
            <a:ext cx="1011816" cy="369332"/>
          </a:xfrm>
          <a:prstGeom prst="rect">
            <a:avLst/>
          </a:prstGeom>
        </p:spPr>
        <p:txBody>
          <a:bodyPr wrap="none">
            <a:spAutoFit/>
          </a:bodyPr>
          <a:lstStyle/>
          <a:p>
            <a:pPr algn="ctr"/>
            <a:r>
              <a:rPr lang="fr-FR" dirty="0" err="1" smtClean="0">
                <a:solidFill>
                  <a:srgbClr val="00B050"/>
                </a:solidFill>
                <a:latin typeface="Calibri" pitchFamily="34" charset="0"/>
              </a:rPr>
              <a:t>Leaching</a:t>
            </a:r>
            <a:endParaRPr lang="fr-FR" dirty="0">
              <a:solidFill>
                <a:srgbClr val="00B050"/>
              </a:solidFill>
              <a:latin typeface="Calibri" pitchFamily="34" charset="0"/>
            </a:endParaRPr>
          </a:p>
        </p:txBody>
      </p:sp>
      <p:sp>
        <p:nvSpPr>
          <p:cNvPr id="57" name="Rectangle 56"/>
          <p:cNvSpPr/>
          <p:nvPr/>
        </p:nvSpPr>
        <p:spPr>
          <a:xfrm>
            <a:off x="3347864" y="5589240"/>
            <a:ext cx="1225593" cy="369332"/>
          </a:xfrm>
          <a:prstGeom prst="rect">
            <a:avLst/>
          </a:prstGeom>
        </p:spPr>
        <p:txBody>
          <a:bodyPr wrap="none">
            <a:spAutoFit/>
          </a:bodyPr>
          <a:lstStyle/>
          <a:p>
            <a:pPr algn="ctr"/>
            <a:r>
              <a:rPr lang="fr-FR" dirty="0" smtClean="0">
                <a:solidFill>
                  <a:srgbClr val="00B050"/>
                </a:solidFill>
                <a:latin typeface="Calibri" pitchFamily="34" charset="0"/>
              </a:rPr>
              <a:t>Adsorption</a:t>
            </a:r>
            <a:endParaRPr lang="fr-FR" dirty="0">
              <a:solidFill>
                <a:srgbClr val="00B050"/>
              </a:solidFill>
              <a:latin typeface="Calibri" pitchFamily="34" charset="0"/>
            </a:endParaRPr>
          </a:p>
        </p:txBody>
      </p:sp>
      <p:sp>
        <p:nvSpPr>
          <p:cNvPr id="59" name="Line 28"/>
          <p:cNvSpPr>
            <a:spLocks noChangeShapeType="1"/>
          </p:cNvSpPr>
          <p:nvPr/>
        </p:nvSpPr>
        <p:spPr bwMode="auto">
          <a:xfrm flipV="1">
            <a:off x="7668344" y="1754881"/>
            <a:ext cx="0" cy="3017520"/>
          </a:xfrm>
          <a:prstGeom prst="line">
            <a:avLst/>
          </a:prstGeom>
          <a:noFill/>
          <a:ln w="50800">
            <a:solidFill>
              <a:srgbClr val="00B050"/>
            </a:solidFill>
            <a:round/>
            <a:headEnd/>
            <a:tailEnd type="triangle" w="med" len="med"/>
          </a:ln>
        </p:spPr>
        <p:txBody>
          <a:bodyPr/>
          <a:lstStyle/>
          <a:p>
            <a:endParaRPr lang="fr-FR" sz="2000">
              <a:latin typeface="Calibri" pitchFamily="34" charset="0"/>
            </a:endParaRPr>
          </a:p>
        </p:txBody>
      </p:sp>
      <p:sp>
        <p:nvSpPr>
          <p:cNvPr id="62" name="Rectangle 61"/>
          <p:cNvSpPr/>
          <p:nvPr/>
        </p:nvSpPr>
        <p:spPr>
          <a:xfrm rot="16200000">
            <a:off x="7160646" y="3554239"/>
            <a:ext cx="1528753" cy="369332"/>
          </a:xfrm>
          <a:prstGeom prst="rect">
            <a:avLst/>
          </a:prstGeom>
          <a:noFill/>
        </p:spPr>
        <p:txBody>
          <a:bodyPr wrap="none">
            <a:spAutoFit/>
          </a:bodyPr>
          <a:lstStyle/>
          <a:p>
            <a:pPr algn="ctr"/>
            <a:r>
              <a:rPr lang="fr-FR" dirty="0" err="1" smtClean="0">
                <a:solidFill>
                  <a:srgbClr val="00B050"/>
                </a:solidFill>
                <a:latin typeface="Calibri" pitchFamily="34" charset="0"/>
              </a:rPr>
              <a:t>Denitrification</a:t>
            </a:r>
            <a:endParaRPr lang="fr-FR" dirty="0">
              <a:solidFill>
                <a:srgbClr val="00B050"/>
              </a:solidFill>
              <a:latin typeface="Calibri" pitchFamily="34" charset="0"/>
            </a:endParaRPr>
          </a:p>
        </p:txBody>
      </p:sp>
      <p:sp>
        <p:nvSpPr>
          <p:cNvPr id="65" name="Text Box 7"/>
          <p:cNvSpPr txBox="1">
            <a:spLocks noChangeArrowheads="1"/>
          </p:cNvSpPr>
          <p:nvPr/>
        </p:nvSpPr>
        <p:spPr bwMode="auto">
          <a:xfrm>
            <a:off x="7340991" y="2186929"/>
            <a:ext cx="687393" cy="442674"/>
          </a:xfrm>
          <a:prstGeom prst="roundRect">
            <a:avLst/>
          </a:prstGeom>
          <a:solidFill>
            <a:schemeClr val="bg1"/>
          </a:solidFill>
          <a:ln w="0">
            <a:solidFill>
              <a:srgbClr val="00B05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a:r>
              <a:rPr lang="fr-FR" sz="2000" dirty="0" smtClean="0">
                <a:solidFill>
                  <a:srgbClr val="009900"/>
                </a:solidFill>
                <a:latin typeface="Calibri" pitchFamily="34" charset="0"/>
              </a:rPr>
              <a:t>N</a:t>
            </a:r>
            <a:r>
              <a:rPr lang="fr-FR" sz="2000" baseline="-25000" dirty="0" smtClean="0">
                <a:solidFill>
                  <a:srgbClr val="009900"/>
                </a:solidFill>
                <a:latin typeface="Calibri" pitchFamily="34" charset="0"/>
              </a:rPr>
              <a:t>2</a:t>
            </a:r>
            <a:r>
              <a:rPr lang="fr-FR" sz="2000" dirty="0" smtClean="0">
                <a:solidFill>
                  <a:srgbClr val="009900"/>
                </a:solidFill>
                <a:latin typeface="Calibri" pitchFamily="34" charset="0"/>
              </a:rPr>
              <a:t>O</a:t>
            </a:r>
            <a:endParaRPr lang="fr-FR" sz="2000" baseline="-25000" dirty="0">
              <a:solidFill>
                <a:srgbClr val="009900"/>
              </a:solidFill>
              <a:latin typeface="Calibri" pitchFamily="34" charset="0"/>
            </a:endParaRPr>
          </a:p>
        </p:txBody>
      </p:sp>
      <p:sp>
        <p:nvSpPr>
          <p:cNvPr id="66" name="Text Box 7"/>
          <p:cNvSpPr txBox="1">
            <a:spLocks noChangeArrowheads="1"/>
          </p:cNvSpPr>
          <p:nvPr/>
        </p:nvSpPr>
        <p:spPr bwMode="auto">
          <a:xfrm>
            <a:off x="7308304" y="1250825"/>
            <a:ext cx="687393" cy="442674"/>
          </a:xfrm>
          <a:prstGeom prst="roundRect">
            <a:avLst/>
          </a:prstGeom>
          <a:solidFill>
            <a:schemeClr val="bg1"/>
          </a:solidFill>
          <a:ln w="0">
            <a:solidFill>
              <a:srgbClr val="00B05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a:r>
              <a:rPr lang="fr-FR" sz="2000" dirty="0" smtClean="0">
                <a:solidFill>
                  <a:srgbClr val="009900"/>
                </a:solidFill>
                <a:latin typeface="Calibri" pitchFamily="34" charset="0"/>
              </a:rPr>
              <a:t>N</a:t>
            </a:r>
            <a:r>
              <a:rPr lang="fr-FR" sz="2000" baseline="-25000" dirty="0" smtClean="0">
                <a:solidFill>
                  <a:srgbClr val="009900"/>
                </a:solidFill>
                <a:latin typeface="Calibri" pitchFamily="34" charset="0"/>
              </a:rPr>
              <a:t>2</a:t>
            </a:r>
            <a:endParaRPr lang="fr-FR" sz="2000" baseline="-25000" dirty="0">
              <a:solidFill>
                <a:srgbClr val="009900"/>
              </a:solidFill>
              <a:latin typeface="Calibri" pitchFamily="34" charset="0"/>
            </a:endParaRPr>
          </a:p>
        </p:txBody>
      </p:sp>
      <p:sp>
        <p:nvSpPr>
          <p:cNvPr id="68" name="Rectangle 67"/>
          <p:cNvSpPr/>
          <p:nvPr/>
        </p:nvSpPr>
        <p:spPr>
          <a:xfrm>
            <a:off x="1331640" y="332656"/>
            <a:ext cx="6768752" cy="461665"/>
          </a:xfrm>
          <a:prstGeom prst="rect">
            <a:avLst/>
          </a:prstGeom>
        </p:spPr>
        <p:txBody>
          <a:bodyPr wrap="square">
            <a:spAutoFit/>
          </a:bodyPr>
          <a:lstStyle/>
          <a:p>
            <a:pPr marL="342900" indent="-342900" algn="ctr">
              <a:buFont typeface="Wingdings" pitchFamily="2" charset="2"/>
              <a:buNone/>
            </a:pPr>
            <a:r>
              <a:rPr lang="fr-FR" sz="2400" b="1" dirty="0" smtClean="0">
                <a:solidFill>
                  <a:schemeClr val="accent6">
                    <a:lumMod val="75000"/>
                  </a:schemeClr>
                </a:solidFill>
                <a:latin typeface="Calibri" pitchFamily="34" charset="0"/>
                <a:cs typeface="Times New Roman" pitchFamily="18" charset="0"/>
              </a:rPr>
              <a:t>C &amp; N </a:t>
            </a:r>
            <a:r>
              <a:rPr lang="fr-FR" sz="2400" b="1" dirty="0" err="1" smtClean="0">
                <a:solidFill>
                  <a:schemeClr val="accent6">
                    <a:lumMod val="75000"/>
                  </a:schemeClr>
                </a:solidFill>
                <a:latin typeface="Calibri" pitchFamily="34" charset="0"/>
                <a:cs typeface="Times New Roman" pitchFamily="18" charset="0"/>
              </a:rPr>
              <a:t>dynamics</a:t>
            </a:r>
            <a:r>
              <a:rPr lang="fr-FR" sz="2400" b="1" dirty="0" smtClean="0">
                <a:solidFill>
                  <a:schemeClr val="accent6">
                    <a:lumMod val="75000"/>
                  </a:schemeClr>
                </a:solidFill>
                <a:latin typeface="Calibri" pitchFamily="34" charset="0"/>
                <a:cs typeface="Times New Roman" pitchFamily="18" charset="0"/>
              </a:rPr>
              <a:t> of plant </a:t>
            </a:r>
            <a:r>
              <a:rPr lang="fr-FR" sz="2400" b="1" dirty="0" err="1" smtClean="0">
                <a:solidFill>
                  <a:schemeClr val="accent6">
                    <a:lumMod val="75000"/>
                  </a:schemeClr>
                </a:solidFill>
                <a:latin typeface="Calibri" pitchFamily="34" charset="0"/>
                <a:cs typeface="Times New Roman" pitchFamily="18" charset="0"/>
              </a:rPr>
              <a:t>residues</a:t>
            </a:r>
            <a:endParaRPr lang="fr-FR" sz="2400" b="1" dirty="0">
              <a:solidFill>
                <a:schemeClr val="accent6">
                  <a:lumMod val="75000"/>
                </a:schemeClr>
              </a:solidFill>
              <a:latin typeface="Calibri" pitchFamily="34" charset="0"/>
              <a:cs typeface="Times New Roman" pitchFamily="18" charset="0"/>
            </a:endParaRPr>
          </a:p>
        </p:txBody>
      </p:sp>
      <p:sp>
        <p:nvSpPr>
          <p:cNvPr id="69" name="Rectangle 68"/>
          <p:cNvSpPr/>
          <p:nvPr/>
        </p:nvSpPr>
        <p:spPr>
          <a:xfrm>
            <a:off x="323528" y="6381328"/>
            <a:ext cx="8964488" cy="400110"/>
          </a:xfrm>
          <a:prstGeom prst="rect">
            <a:avLst/>
          </a:prstGeom>
        </p:spPr>
        <p:txBody>
          <a:bodyPr wrap="square">
            <a:spAutoFit/>
          </a:bodyPr>
          <a:lstStyle/>
          <a:p>
            <a:pPr marL="342900" indent="-342900">
              <a:buFont typeface="Wingdings" pitchFamily="2" charset="2"/>
              <a:buChar char="Ø"/>
            </a:pPr>
            <a:r>
              <a:rPr lang="fr-FR" sz="2000" b="1" dirty="0" smtClean="0">
                <a:latin typeface="Calibri" pitchFamily="34" charset="0"/>
                <a:cs typeface="Times New Roman" pitchFamily="18" charset="0"/>
              </a:rPr>
              <a:t>Plant </a:t>
            </a:r>
            <a:r>
              <a:rPr lang="fr-FR" sz="2000" b="1" dirty="0" err="1" smtClean="0">
                <a:latin typeface="Calibri" pitchFamily="34" charset="0"/>
                <a:cs typeface="Times New Roman" pitchFamily="18" charset="0"/>
              </a:rPr>
              <a:t>residue</a:t>
            </a:r>
            <a:r>
              <a:rPr lang="fr-FR" sz="2000" b="1" dirty="0" smtClean="0">
                <a:latin typeface="Calibri" pitchFamily="34" charset="0"/>
                <a:cs typeface="Times New Roman" pitchFamily="18" charset="0"/>
              </a:rPr>
              <a:t> </a:t>
            </a:r>
            <a:r>
              <a:rPr lang="fr-FR" sz="2000" b="1" dirty="0" err="1" smtClean="0">
                <a:latin typeface="Calibri" pitchFamily="34" charset="0"/>
                <a:cs typeface="Times New Roman" pitchFamily="18" charset="0"/>
              </a:rPr>
              <a:t>decomposition</a:t>
            </a:r>
            <a:r>
              <a:rPr lang="fr-FR" sz="2000" b="1" dirty="0" smtClean="0">
                <a:latin typeface="Calibri" pitchFamily="34" charset="0"/>
                <a:cs typeface="Times New Roman" pitchFamily="18" charset="0"/>
              </a:rPr>
              <a:t>: important </a:t>
            </a:r>
            <a:r>
              <a:rPr lang="fr-FR" sz="2000" b="1" dirty="0" err="1" smtClean="0">
                <a:latin typeface="Calibri" pitchFamily="34" charset="0"/>
                <a:cs typeface="Times New Roman" pitchFamily="18" charset="0"/>
              </a:rPr>
              <a:t>role</a:t>
            </a:r>
            <a:r>
              <a:rPr lang="fr-FR" sz="2000" b="1" dirty="0" smtClean="0">
                <a:latin typeface="Calibri" pitchFamily="34" charset="0"/>
                <a:cs typeface="Times New Roman" pitchFamily="18" charset="0"/>
              </a:rPr>
              <a:t> in </a:t>
            </a:r>
            <a:r>
              <a:rPr lang="fr-FR" sz="2000" b="1" dirty="0" smtClean="0">
                <a:solidFill>
                  <a:schemeClr val="accent1">
                    <a:lumMod val="75000"/>
                  </a:schemeClr>
                </a:solidFill>
                <a:latin typeface="Calibri" pitchFamily="34" charset="0"/>
                <a:cs typeface="Times New Roman" pitchFamily="18" charset="0"/>
              </a:rPr>
              <a:t>C</a:t>
            </a:r>
            <a:r>
              <a:rPr lang="fr-FR" sz="2000" b="1" dirty="0" smtClean="0">
                <a:latin typeface="Calibri" pitchFamily="34" charset="0"/>
                <a:cs typeface="Times New Roman" pitchFamily="18" charset="0"/>
              </a:rPr>
              <a:t> &amp; </a:t>
            </a:r>
            <a:r>
              <a:rPr lang="fr-FR" sz="2000" b="1" dirty="0" smtClean="0">
                <a:solidFill>
                  <a:srgbClr val="00CC00"/>
                </a:solidFill>
                <a:latin typeface="Calibri" pitchFamily="34" charset="0"/>
                <a:cs typeface="Times New Roman" pitchFamily="18" charset="0"/>
              </a:rPr>
              <a:t>N</a:t>
            </a:r>
            <a:r>
              <a:rPr lang="fr-FR" sz="2000" b="1" dirty="0" smtClean="0">
                <a:latin typeface="Calibri" pitchFamily="34" charset="0"/>
                <a:cs typeface="Times New Roman" pitchFamily="18" charset="0"/>
              </a:rPr>
              <a:t> cycles</a:t>
            </a:r>
            <a:endParaRPr lang="fr-FR" sz="2000" b="1" dirty="0">
              <a:latin typeface="Calibri" pitchFamily="34" charset="0"/>
              <a:cs typeface="Times New Roman" pitchFamily="18" charset="0"/>
            </a:endParaRPr>
          </a:p>
        </p:txBody>
      </p:sp>
      <p:sp>
        <p:nvSpPr>
          <p:cNvPr id="72" name="Rectangle 71"/>
          <p:cNvSpPr/>
          <p:nvPr/>
        </p:nvSpPr>
        <p:spPr>
          <a:xfrm>
            <a:off x="131362" y="3645024"/>
            <a:ext cx="1782732" cy="584775"/>
          </a:xfrm>
          <a:prstGeom prst="rect">
            <a:avLst/>
          </a:prstGeom>
        </p:spPr>
        <p:txBody>
          <a:bodyPr wrap="none">
            <a:spAutoFit/>
          </a:bodyPr>
          <a:lstStyle/>
          <a:p>
            <a:pPr algn="ctr"/>
            <a:r>
              <a:rPr lang="fr-FR" sz="1600" b="1" dirty="0" smtClean="0">
                <a:latin typeface="Calibri" pitchFamily="34" charset="0"/>
                <a:cs typeface="Times New Roman" pitchFamily="18" charset="0"/>
              </a:rPr>
              <a:t>Underground part</a:t>
            </a:r>
            <a:r>
              <a:rPr lang="fr-FR" sz="1600" dirty="0" smtClean="0">
                <a:latin typeface="Calibri" pitchFamily="34" charset="0"/>
                <a:cs typeface="Times New Roman" pitchFamily="18" charset="0"/>
              </a:rPr>
              <a:t>:</a:t>
            </a:r>
          </a:p>
          <a:p>
            <a:pPr>
              <a:buFont typeface="Wingdings" pitchFamily="2" charset="2"/>
              <a:buChar char="ü"/>
            </a:pPr>
            <a:r>
              <a:rPr lang="fr-FR" sz="1600" dirty="0" smtClean="0">
                <a:latin typeface="Calibri" pitchFamily="34" charset="0"/>
                <a:cs typeface="Times New Roman" pitchFamily="18" charset="0"/>
              </a:rPr>
              <a:t> </a:t>
            </a:r>
            <a:r>
              <a:rPr lang="fr-FR" sz="1600" dirty="0" err="1" smtClean="0">
                <a:latin typeface="Calibri" pitchFamily="34" charset="0"/>
                <a:cs typeface="Times New Roman" pitchFamily="18" charset="0"/>
              </a:rPr>
              <a:t>Roots</a:t>
            </a:r>
            <a:endParaRPr lang="fr-FR" sz="1600" dirty="0" smtClean="0">
              <a:latin typeface="Calibri" pitchFamily="34" charset="0"/>
              <a:cs typeface="Times New Roman" pitchFamily="18" charset="0"/>
            </a:endParaRPr>
          </a:p>
        </p:txBody>
      </p:sp>
      <p:pic>
        <p:nvPicPr>
          <p:cNvPr id="29" name="Picture 2" descr="C:\Users\Bonjour Bilal\Desktop\images (labo)\1LII_c1.jpg"/>
          <p:cNvPicPr>
            <a:picLocks noChangeAspect="1" noChangeArrowheads="1"/>
          </p:cNvPicPr>
          <p:nvPr/>
        </p:nvPicPr>
        <p:blipFill>
          <a:blip r:embed="rId3" cstate="print"/>
          <a:srcRect l="9279" b="20941"/>
          <a:stretch>
            <a:fillRect/>
          </a:stretch>
        </p:blipFill>
        <p:spPr bwMode="auto">
          <a:xfrm>
            <a:off x="251520" y="714506"/>
            <a:ext cx="1807960" cy="2228086"/>
          </a:xfrm>
          <a:prstGeom prst="rect">
            <a:avLst/>
          </a:prstGeom>
          <a:noFill/>
        </p:spPr>
      </p:pic>
      <p:cxnSp>
        <p:nvCxnSpPr>
          <p:cNvPr id="42" name="Connecteur en arc 41"/>
          <p:cNvCxnSpPr/>
          <p:nvPr/>
        </p:nvCxnSpPr>
        <p:spPr>
          <a:xfrm rot="16200000" flipH="1">
            <a:off x="1526794" y="1973840"/>
            <a:ext cx="900000" cy="864000"/>
          </a:xfrm>
          <a:prstGeom prst="curvedConnector3">
            <a:avLst>
              <a:gd name="adj1" fmla="val 50000"/>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0" name="Connecteur en arc 49"/>
          <p:cNvCxnSpPr/>
          <p:nvPr/>
        </p:nvCxnSpPr>
        <p:spPr>
          <a:xfrm rot="16200000" flipH="1">
            <a:off x="1489339" y="2148518"/>
            <a:ext cx="694644" cy="720000"/>
          </a:xfrm>
          <a:prstGeom prst="curvedConnector3">
            <a:avLst>
              <a:gd name="adj1" fmla="val 50000"/>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1907704" y="1484784"/>
            <a:ext cx="1226618" cy="830997"/>
          </a:xfrm>
          <a:prstGeom prst="rect">
            <a:avLst/>
          </a:prstGeom>
        </p:spPr>
        <p:txBody>
          <a:bodyPr wrap="none">
            <a:spAutoFit/>
          </a:bodyPr>
          <a:lstStyle/>
          <a:p>
            <a:r>
              <a:rPr lang="fr-FR" sz="1600" b="1" dirty="0" err="1" smtClean="0">
                <a:latin typeface="Calibri" pitchFamily="34" charset="0"/>
                <a:cs typeface="Times New Roman" pitchFamily="18" charset="0"/>
              </a:rPr>
              <a:t>Aerial</a:t>
            </a:r>
            <a:r>
              <a:rPr lang="fr-FR" sz="1600" b="1" dirty="0" smtClean="0">
                <a:latin typeface="Calibri" pitchFamily="34" charset="0"/>
                <a:cs typeface="Times New Roman" pitchFamily="18" charset="0"/>
              </a:rPr>
              <a:t> parts:</a:t>
            </a:r>
          </a:p>
          <a:p>
            <a:pPr>
              <a:buFont typeface="Wingdings" pitchFamily="2" charset="2"/>
              <a:buChar char="ü"/>
            </a:pPr>
            <a:r>
              <a:rPr lang="fr-FR" sz="1600" dirty="0" smtClean="0">
                <a:latin typeface="Calibri" pitchFamily="34" charset="0"/>
                <a:cs typeface="Times New Roman" pitchFamily="18" charset="0"/>
              </a:rPr>
              <a:t> </a:t>
            </a:r>
            <a:r>
              <a:rPr lang="fr-FR" sz="1600" dirty="0" err="1" smtClean="0">
                <a:latin typeface="Calibri" pitchFamily="34" charset="0"/>
                <a:cs typeface="Times New Roman" pitchFamily="18" charset="0"/>
              </a:rPr>
              <a:t>Leaves</a:t>
            </a:r>
            <a:endParaRPr lang="fr-FR" sz="1600" dirty="0" smtClean="0">
              <a:latin typeface="Calibri" pitchFamily="34" charset="0"/>
              <a:cs typeface="Times New Roman" pitchFamily="18" charset="0"/>
            </a:endParaRPr>
          </a:p>
          <a:p>
            <a:pPr>
              <a:buFont typeface="Wingdings" pitchFamily="2" charset="2"/>
              <a:buChar char="ü"/>
            </a:pPr>
            <a:r>
              <a:rPr lang="fr-FR" sz="1600" dirty="0" smtClean="0">
                <a:latin typeface="Calibri" pitchFamily="34" charset="0"/>
                <a:cs typeface="Times New Roman" pitchFamily="18" charset="0"/>
              </a:rPr>
              <a:t> Stem</a:t>
            </a:r>
          </a:p>
        </p:txBody>
      </p:sp>
      <p:sp>
        <p:nvSpPr>
          <p:cNvPr id="14" name="Line 34"/>
          <p:cNvSpPr>
            <a:spLocks noChangeShapeType="1"/>
          </p:cNvSpPr>
          <p:nvPr/>
        </p:nvSpPr>
        <p:spPr bwMode="auto">
          <a:xfrm flipV="1">
            <a:off x="107504" y="2711884"/>
            <a:ext cx="8869680" cy="40415"/>
          </a:xfrm>
          <a:prstGeom prst="line">
            <a:avLst/>
          </a:prstGeom>
          <a:noFill/>
          <a:ln w="25400">
            <a:solidFill>
              <a:schemeClr val="tx1"/>
            </a:solidFill>
            <a:prstDash val="lgDash"/>
            <a:round/>
            <a:headEnd/>
            <a:tailEnd/>
          </a:ln>
        </p:spPr>
        <p:txBody>
          <a:bodyPr/>
          <a:lstStyle/>
          <a:p>
            <a:endParaRPr lang="fr-FR">
              <a:latin typeface="Calibri" pitchFamily="34" charset="0"/>
            </a:endParaRPr>
          </a:p>
        </p:txBody>
      </p:sp>
      <p:sp>
        <p:nvSpPr>
          <p:cNvPr id="74" name="Rectangle 73"/>
          <p:cNvSpPr/>
          <p:nvPr/>
        </p:nvSpPr>
        <p:spPr>
          <a:xfrm>
            <a:off x="1444974" y="1290787"/>
            <a:ext cx="272537" cy="1262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Calibri" pitchFamily="34" charset="0"/>
            </a:endParaRPr>
          </a:p>
        </p:txBody>
      </p:sp>
      <p:sp>
        <p:nvSpPr>
          <p:cNvPr id="38" name="ZoneTexte 37"/>
          <p:cNvSpPr txBox="1"/>
          <p:nvPr/>
        </p:nvSpPr>
        <p:spPr>
          <a:xfrm>
            <a:off x="1403648" y="1268760"/>
            <a:ext cx="357190" cy="215444"/>
          </a:xfrm>
          <a:prstGeom prst="rect">
            <a:avLst/>
          </a:prstGeom>
          <a:solidFill>
            <a:schemeClr val="bg1"/>
          </a:solidFill>
          <a:ln>
            <a:solidFill>
              <a:schemeClr val="bg1"/>
            </a:solidFill>
          </a:ln>
        </p:spPr>
        <p:txBody>
          <a:bodyPr wrap="square" rtlCol="0">
            <a:spAutoFit/>
          </a:bodyPr>
          <a:lstStyle/>
          <a:p>
            <a:endParaRPr lang="fr-FR" sz="800" dirty="0">
              <a:latin typeface="Calibri" pitchFamily="34" charset="0"/>
            </a:endParaRPr>
          </a:p>
        </p:txBody>
      </p:sp>
      <p:sp>
        <p:nvSpPr>
          <p:cNvPr id="30" name="Rectangle 29"/>
          <p:cNvSpPr/>
          <p:nvPr/>
        </p:nvSpPr>
        <p:spPr>
          <a:xfrm>
            <a:off x="0" y="764704"/>
            <a:ext cx="557217" cy="3157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latin typeface="Calibri" pitchFamily="34" charset="0"/>
              </a:rPr>
              <a:t>CO</a:t>
            </a:r>
            <a:r>
              <a:rPr lang="fr-FR" sz="1400" baseline="-25000" dirty="0" smtClean="0">
                <a:solidFill>
                  <a:schemeClr val="tx1"/>
                </a:solidFill>
                <a:latin typeface="Calibri" pitchFamily="34" charset="0"/>
              </a:rPr>
              <a:t>2</a:t>
            </a:r>
            <a:endParaRPr lang="fr-FR" sz="1400" baseline="-25000" dirty="0">
              <a:solidFill>
                <a:schemeClr val="tx1"/>
              </a:solidFill>
              <a:latin typeface="Calibri" pitchFamily="34" charset="0"/>
            </a:endParaRPr>
          </a:p>
        </p:txBody>
      </p:sp>
      <p:sp>
        <p:nvSpPr>
          <p:cNvPr id="10" name="Line 27"/>
          <p:cNvSpPr>
            <a:spLocks noChangeShapeType="1"/>
          </p:cNvSpPr>
          <p:nvPr/>
        </p:nvSpPr>
        <p:spPr bwMode="auto">
          <a:xfrm flipV="1">
            <a:off x="4814701" y="1813202"/>
            <a:ext cx="0" cy="1234916"/>
          </a:xfrm>
          <a:prstGeom prst="line">
            <a:avLst/>
          </a:prstGeom>
          <a:noFill/>
          <a:ln w="50800">
            <a:solidFill>
              <a:srgbClr val="3366FF"/>
            </a:solidFill>
            <a:round/>
            <a:headEnd/>
            <a:tailEnd type="triangle" w="med" len="med"/>
          </a:ln>
        </p:spPr>
        <p:txBody>
          <a:bodyPr/>
          <a:lstStyle/>
          <a:p>
            <a:endParaRPr lang="fr-FR">
              <a:latin typeface="Calibri" pitchFamily="34" charset="0"/>
            </a:endParaRPr>
          </a:p>
        </p:txBody>
      </p:sp>
      <p:sp>
        <p:nvSpPr>
          <p:cNvPr id="22" name="Text Box 21"/>
          <p:cNvSpPr txBox="1">
            <a:spLocks noChangeArrowheads="1"/>
          </p:cNvSpPr>
          <p:nvPr/>
        </p:nvSpPr>
        <p:spPr bwMode="auto">
          <a:xfrm>
            <a:off x="3923928" y="2848302"/>
            <a:ext cx="1800200" cy="1015663"/>
          </a:xfrm>
          <a:prstGeom prst="rect">
            <a:avLst/>
          </a:prstGeom>
          <a:solidFill>
            <a:schemeClr val="bg2">
              <a:lumMod val="75000"/>
            </a:schemeClr>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prst="artDeco"/>
          </a:sp3d>
        </p:spPr>
        <p:txBody>
          <a:bodyPr wrap="square">
            <a:spAutoFit/>
          </a:bodyPr>
          <a:lstStyle/>
          <a:p>
            <a:pPr algn="ctr"/>
            <a:r>
              <a:rPr lang="fr-FR" sz="2000" dirty="0" err="1" smtClean="0">
                <a:latin typeface="Calibri" pitchFamily="34" charset="0"/>
              </a:rPr>
              <a:t>Microbial</a:t>
            </a:r>
            <a:r>
              <a:rPr lang="fr-FR" sz="2000" dirty="0" smtClean="0">
                <a:latin typeface="Calibri" pitchFamily="34" charset="0"/>
              </a:rPr>
              <a:t> </a:t>
            </a:r>
            <a:r>
              <a:rPr lang="fr-FR" sz="2000" dirty="0" err="1" smtClean="0">
                <a:latin typeface="Calibri" pitchFamily="34" charset="0"/>
              </a:rPr>
              <a:t>biomass</a:t>
            </a:r>
            <a:r>
              <a:rPr lang="fr-FR" sz="2000" dirty="0" smtClean="0">
                <a:latin typeface="Calibri" pitchFamily="34" charset="0"/>
              </a:rPr>
              <a:t> &amp; </a:t>
            </a:r>
            <a:r>
              <a:rPr lang="fr-FR" sz="2000" dirty="0" err="1" smtClean="0">
                <a:latin typeface="Calibri" pitchFamily="34" charset="0"/>
              </a:rPr>
              <a:t>their</a:t>
            </a:r>
            <a:r>
              <a:rPr lang="fr-FR" sz="2000" dirty="0" smtClean="0">
                <a:latin typeface="Calibri" pitchFamily="34" charset="0"/>
              </a:rPr>
              <a:t> enzymes</a:t>
            </a:r>
            <a:endParaRPr lang="fr-FR" sz="2000" dirty="0">
              <a:latin typeface="Calibri" pitchFamily="34" charset="0"/>
            </a:endParaRPr>
          </a:p>
        </p:txBody>
      </p:sp>
      <p:sp>
        <p:nvSpPr>
          <p:cNvPr id="52" name="Espace réservé du numéro de diapositive 51"/>
          <p:cNvSpPr>
            <a:spLocks noGrp="1"/>
          </p:cNvSpPr>
          <p:nvPr>
            <p:ph type="sldNum" sz="quarter" idx="12"/>
          </p:nvPr>
        </p:nvSpPr>
        <p:spPr>
          <a:xfrm>
            <a:off x="7010400" y="6492875"/>
            <a:ext cx="2133600" cy="365125"/>
          </a:xfrm>
        </p:spPr>
        <p:txBody>
          <a:bodyPr/>
          <a:lstStyle/>
          <a:p>
            <a:fld id="{D82FCD76-FEE6-4C4C-A6B5-510E85F6A55D}" type="slidenum">
              <a:rPr lang="fr-FR" smtClean="0"/>
              <a:pPr/>
              <a:t>3</a:t>
            </a:fld>
            <a:endParaRPr lang="fr-FR" dirty="0"/>
          </a:p>
        </p:txBody>
      </p:sp>
      <p:sp>
        <p:nvSpPr>
          <p:cNvPr id="40" name="Text Box 21"/>
          <p:cNvSpPr txBox="1">
            <a:spLocks noChangeArrowheads="1"/>
          </p:cNvSpPr>
          <p:nvPr/>
        </p:nvSpPr>
        <p:spPr bwMode="auto">
          <a:xfrm>
            <a:off x="1357291" y="2848302"/>
            <a:ext cx="1362684" cy="707886"/>
          </a:xfrm>
          <a:prstGeom prst="rect">
            <a:avLst/>
          </a:prstGeom>
          <a:solidFill>
            <a:schemeClr val="bg2">
              <a:lumMod val="75000"/>
            </a:schemeClr>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lgn="ctr"/>
            <a:r>
              <a:rPr lang="fr-FR" sz="2000" b="1" dirty="0" err="1" smtClean="0">
                <a:solidFill>
                  <a:srgbClr val="3366FF"/>
                </a:solidFill>
                <a:latin typeface="Calibri" pitchFamily="34" charset="0"/>
              </a:rPr>
              <a:t>C</a:t>
            </a:r>
            <a:r>
              <a:rPr lang="fr-FR" sz="2000" b="1" baseline="-25000" dirty="0" err="1" smtClean="0">
                <a:solidFill>
                  <a:srgbClr val="3366FF"/>
                </a:solidFill>
                <a:latin typeface="Calibri" pitchFamily="34" charset="0"/>
              </a:rPr>
              <a:t>organic</a:t>
            </a:r>
            <a:endParaRPr lang="fr-FR" sz="2000" b="1" dirty="0" smtClean="0">
              <a:latin typeface="Calibri" pitchFamily="34" charset="0"/>
            </a:endParaRPr>
          </a:p>
          <a:p>
            <a:pPr algn="ctr"/>
            <a:r>
              <a:rPr lang="fr-FR" sz="2000" b="1" dirty="0" smtClean="0">
                <a:solidFill>
                  <a:srgbClr val="00B050"/>
                </a:solidFill>
                <a:latin typeface="Calibri" pitchFamily="34" charset="0"/>
              </a:rPr>
              <a:t> </a:t>
            </a:r>
            <a:r>
              <a:rPr lang="fr-FR" sz="2000" b="1" dirty="0" err="1" smtClean="0">
                <a:solidFill>
                  <a:srgbClr val="00B050"/>
                </a:solidFill>
                <a:latin typeface="Calibri" pitchFamily="34" charset="0"/>
              </a:rPr>
              <a:t>N</a:t>
            </a:r>
            <a:r>
              <a:rPr lang="fr-FR" sz="2000" b="1" baseline="-25000" dirty="0" err="1" smtClean="0">
                <a:solidFill>
                  <a:srgbClr val="00B050"/>
                </a:solidFill>
                <a:latin typeface="Calibri" pitchFamily="34" charset="0"/>
              </a:rPr>
              <a:t>organic</a:t>
            </a:r>
            <a:endParaRPr lang="fr-FR" sz="2000" dirty="0">
              <a:solidFill>
                <a:srgbClr val="00B050"/>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grpId="1" nodeType="withEffect">
                                  <p:stCondLst>
                                    <p:cond delay="0"/>
                                  </p:stCondLst>
                                  <p:childTnLst>
                                    <p:set>
                                      <p:cBhvr>
                                        <p:cTn id="60" dur="1" fill="hold">
                                          <p:stCondLst>
                                            <p:cond delay="0"/>
                                          </p:stCondLst>
                                        </p:cTn>
                                        <p:tgtEl>
                                          <p:spTgt spid="53"/>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69"/>
                                        </p:tgtEl>
                                        <p:attrNameLst>
                                          <p:attrName>style.visibility</p:attrName>
                                        </p:attrNameLst>
                                      </p:cBhvr>
                                      <p:to>
                                        <p:strVal val="visible"/>
                                      </p:to>
                                    </p:set>
                                    <p:anim calcmode="lin" valueType="num">
                                      <p:cBhvr additive="base">
                                        <p:cTn id="111" dur="500" fill="hold"/>
                                        <p:tgtEl>
                                          <p:spTgt spid="69"/>
                                        </p:tgtEl>
                                        <p:attrNameLst>
                                          <p:attrName>ppt_x</p:attrName>
                                        </p:attrNameLst>
                                      </p:cBhvr>
                                      <p:tavLst>
                                        <p:tav tm="0">
                                          <p:val>
                                            <p:strVal val="#ppt_x"/>
                                          </p:val>
                                        </p:tav>
                                        <p:tav tm="100000">
                                          <p:val>
                                            <p:strVal val="#ppt_x"/>
                                          </p:val>
                                        </p:tav>
                                      </p:tavLst>
                                    </p:anim>
                                    <p:anim calcmode="lin" valueType="num">
                                      <p:cBhvr additive="base">
                                        <p:cTn id="112" dur="500" fill="hold"/>
                                        <p:tgtEl>
                                          <p:spTgt spid="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1" grpId="0" animBg="1"/>
      <p:bldP spid="5" grpId="0" animBg="1"/>
      <p:bldP spid="9" grpId="0"/>
      <p:bldP spid="11" grpId="0" animBg="1"/>
      <p:bldP spid="7" grpId="0" animBg="1"/>
      <p:bldP spid="7" grpId="1" animBg="1"/>
      <p:bldP spid="8" grpId="0" animBg="1"/>
      <p:bldP spid="17" grpId="0" animBg="1"/>
      <p:bldP spid="17" grpId="1" animBg="1"/>
      <p:bldP spid="21" grpId="0" animBg="1"/>
      <p:bldP spid="23" grpId="0" animBg="1"/>
      <p:bldP spid="24" grpId="0"/>
      <p:bldP spid="60" grpId="0" animBg="1"/>
      <p:bldP spid="61" grpId="0" animBg="1"/>
      <p:bldP spid="47" grpId="0"/>
      <p:bldP spid="48" grpId="0"/>
      <p:bldP spid="53" grpId="0"/>
      <p:bldP spid="53" grpId="1"/>
      <p:bldP spid="54" grpId="0"/>
      <p:bldP spid="55" grpId="0" animBg="1"/>
      <p:bldP spid="56" grpId="0"/>
      <p:bldP spid="57" grpId="0"/>
      <p:bldP spid="59" grpId="0" animBg="1"/>
      <p:bldP spid="62" grpId="0"/>
      <p:bldP spid="65" grpId="0" animBg="1"/>
      <p:bldP spid="66" grpId="0" animBg="1"/>
      <p:bldP spid="69" grpId="0"/>
      <p:bldP spid="72" grpId="0"/>
      <p:bldP spid="71" grpId="0"/>
      <p:bldP spid="14" grpId="0" animBg="1"/>
      <p:bldP spid="30" grpId="0" animBg="1"/>
      <p:bldP spid="10" grpId="0" animBg="1"/>
      <p:bldP spid="22" grpId="0" animBg="1"/>
      <p:bldP spid="4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Connecteur droit 47"/>
          <p:cNvCxnSpPr/>
          <p:nvPr/>
        </p:nvCxnSpPr>
        <p:spPr>
          <a:xfrm rot="5400000">
            <a:off x="1175446" y="3373506"/>
            <a:ext cx="457200" cy="7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a:xfrm rot="5400000">
            <a:off x="1082177" y="2382319"/>
            <a:ext cx="643736" cy="7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Double flèche horizontale 32"/>
          <p:cNvSpPr/>
          <p:nvPr/>
        </p:nvSpPr>
        <p:spPr bwMode="auto">
          <a:xfrm rot="10800000">
            <a:off x="5981288" y="4839543"/>
            <a:ext cx="822960" cy="182880"/>
          </a:xfrm>
          <a:prstGeom prst="leftRightArrow">
            <a:avLst/>
          </a:prstGeom>
          <a:solidFill>
            <a:schemeClr val="accent6">
              <a:lumMod val="75000"/>
            </a:schemeClr>
          </a:solidFill>
          <a:ln w="25400">
            <a:noFill/>
            <a:round/>
            <a:headEnd/>
            <a:tailEnd/>
          </a:ln>
        </p:spPr>
        <p:txBody>
          <a:bodyPr rtlCol="0" anchor="ctr"/>
          <a:lstStyle/>
          <a:p>
            <a:pPr algn="ctr"/>
            <a:endParaRPr lang="fr-FR">
              <a:solidFill>
                <a:schemeClr val="accent6">
                  <a:lumMod val="75000"/>
                </a:schemeClr>
              </a:solidFill>
              <a:latin typeface="Times New Roman" pitchFamily="18" charset="0"/>
              <a:cs typeface="Times New Roman" pitchFamily="18" charset="0"/>
            </a:endParaRPr>
          </a:p>
        </p:txBody>
      </p:sp>
      <p:sp>
        <p:nvSpPr>
          <p:cNvPr id="39" name="Espace réservé du numéro de diapositive 38"/>
          <p:cNvSpPr>
            <a:spLocks noGrp="1"/>
          </p:cNvSpPr>
          <p:nvPr>
            <p:ph type="sldNum" sz="quarter" idx="12"/>
          </p:nvPr>
        </p:nvSpPr>
        <p:spPr>
          <a:xfrm>
            <a:off x="7010400" y="6492875"/>
            <a:ext cx="2133600" cy="365125"/>
          </a:xfrm>
        </p:spPr>
        <p:txBody>
          <a:bodyPr/>
          <a:lstStyle/>
          <a:p>
            <a:fld id="{519F2ACA-9AF6-49E6-8DC9-2D3EB6D48CE9}" type="slidenum">
              <a:rPr lang="fr-FR" smtClean="0">
                <a:latin typeface="Times New Roman" pitchFamily="18" charset="0"/>
                <a:cs typeface="Times New Roman" pitchFamily="18" charset="0"/>
              </a:rPr>
              <a:pPr/>
              <a:t>4</a:t>
            </a:fld>
            <a:endParaRPr lang="fr-FR" dirty="0">
              <a:latin typeface="Times New Roman" pitchFamily="18" charset="0"/>
              <a:cs typeface="Times New Roman" pitchFamily="18" charset="0"/>
            </a:endParaRPr>
          </a:p>
        </p:txBody>
      </p:sp>
      <p:sp>
        <p:nvSpPr>
          <p:cNvPr id="35" name="Rectangle 34"/>
          <p:cNvSpPr/>
          <p:nvPr/>
        </p:nvSpPr>
        <p:spPr>
          <a:xfrm>
            <a:off x="1043608" y="404664"/>
            <a:ext cx="7200800" cy="461665"/>
          </a:xfrm>
          <a:prstGeom prst="rect">
            <a:avLst/>
          </a:prstGeom>
        </p:spPr>
        <p:txBody>
          <a:bodyPr wrap="square">
            <a:spAutoFit/>
          </a:bodyPr>
          <a:lstStyle/>
          <a:p>
            <a:pPr indent="-342900" algn="ctr"/>
            <a:r>
              <a:rPr lang="fr-FR" sz="2400" b="1" dirty="0" err="1" smtClean="0">
                <a:solidFill>
                  <a:schemeClr val="accent6">
                    <a:lumMod val="75000"/>
                  </a:schemeClr>
                </a:solidFill>
                <a:latin typeface="Times New Roman" pitchFamily="18" charset="0"/>
                <a:cs typeface="Times New Roman" pitchFamily="18" charset="0"/>
              </a:rPr>
              <a:t>Factors</a:t>
            </a:r>
            <a:r>
              <a:rPr lang="fr-FR" sz="2400" b="1" dirty="0" smtClean="0">
                <a:solidFill>
                  <a:schemeClr val="accent6">
                    <a:lumMod val="75000"/>
                  </a:schemeClr>
                </a:solidFill>
                <a:latin typeface="Times New Roman" pitchFamily="18" charset="0"/>
                <a:cs typeface="Times New Roman" pitchFamily="18" charset="0"/>
              </a:rPr>
              <a:t> </a:t>
            </a:r>
            <a:r>
              <a:rPr lang="fr-FR" sz="2400" b="1" dirty="0" err="1" smtClean="0">
                <a:solidFill>
                  <a:schemeClr val="accent6">
                    <a:lumMod val="75000"/>
                  </a:schemeClr>
                </a:solidFill>
                <a:latin typeface="Times New Roman" pitchFamily="18" charset="0"/>
                <a:cs typeface="Times New Roman" pitchFamily="18" charset="0"/>
              </a:rPr>
              <a:t>affecting</a:t>
            </a:r>
            <a:r>
              <a:rPr lang="fr-FR" sz="2400" b="1" dirty="0" smtClean="0">
                <a:solidFill>
                  <a:schemeClr val="accent6">
                    <a:lumMod val="75000"/>
                  </a:schemeClr>
                </a:solidFill>
                <a:latin typeface="Times New Roman" pitchFamily="18" charset="0"/>
                <a:cs typeface="Times New Roman" pitchFamily="18" charset="0"/>
              </a:rPr>
              <a:t>  </a:t>
            </a:r>
            <a:r>
              <a:rPr lang="fr-FR" sz="2400" b="1" dirty="0" err="1" smtClean="0">
                <a:solidFill>
                  <a:schemeClr val="accent6">
                    <a:lumMod val="75000"/>
                  </a:schemeClr>
                </a:solidFill>
                <a:latin typeface="Times New Roman" pitchFamily="18" charset="0"/>
                <a:cs typeface="Times New Roman" pitchFamily="18" charset="0"/>
              </a:rPr>
              <a:t>process</a:t>
            </a:r>
            <a:r>
              <a:rPr lang="fr-FR" sz="2400" b="1" dirty="0" smtClean="0">
                <a:solidFill>
                  <a:schemeClr val="accent6">
                    <a:lumMod val="75000"/>
                  </a:schemeClr>
                </a:solidFill>
                <a:latin typeface="Times New Roman" pitchFamily="18" charset="0"/>
                <a:cs typeface="Times New Roman" pitchFamily="18" charset="0"/>
              </a:rPr>
              <a:t> of </a:t>
            </a:r>
            <a:r>
              <a:rPr lang="fr-FR" sz="2400" b="1" dirty="0" err="1" smtClean="0">
                <a:solidFill>
                  <a:schemeClr val="accent6">
                    <a:lumMod val="75000"/>
                  </a:schemeClr>
                </a:solidFill>
                <a:latin typeface="Times New Roman" pitchFamily="18" charset="0"/>
                <a:cs typeface="Times New Roman" pitchFamily="18" charset="0"/>
              </a:rPr>
              <a:t>decomposition</a:t>
            </a:r>
            <a:r>
              <a:rPr lang="fr-FR" sz="2400" b="1" dirty="0" smtClean="0">
                <a:solidFill>
                  <a:schemeClr val="accent6">
                    <a:lumMod val="75000"/>
                  </a:schemeClr>
                </a:solidFill>
                <a:latin typeface="Times New Roman" pitchFamily="18" charset="0"/>
                <a:cs typeface="Times New Roman" pitchFamily="18" charset="0"/>
              </a:rPr>
              <a:t> </a:t>
            </a:r>
            <a:endParaRPr lang="fr-FR" sz="2400" b="1" dirty="0">
              <a:solidFill>
                <a:schemeClr val="accent6">
                  <a:lumMod val="75000"/>
                </a:schemeClr>
              </a:solidFill>
              <a:latin typeface="Times New Roman" pitchFamily="18" charset="0"/>
              <a:cs typeface="Times New Roman" pitchFamily="18" charset="0"/>
            </a:endParaRPr>
          </a:p>
        </p:txBody>
      </p:sp>
      <p:sp>
        <p:nvSpPr>
          <p:cNvPr id="41" name="ZoneTexte 40"/>
          <p:cNvSpPr txBox="1"/>
          <p:nvPr/>
        </p:nvSpPr>
        <p:spPr>
          <a:xfrm>
            <a:off x="323528" y="1196752"/>
            <a:ext cx="2339752" cy="923330"/>
          </a:xfrm>
          <a:prstGeom prst="rect">
            <a:avLst/>
          </a:prstGeom>
          <a:solidFill>
            <a:schemeClr val="bg1">
              <a:lumMod val="85000"/>
            </a:schemeClr>
          </a:solidFill>
          <a:ln>
            <a:noFill/>
          </a:ln>
          <a:effectLst>
            <a:outerShdw blurRad="190500" dist="228600" dir="2700000" algn="ctr">
              <a:srgbClr val="000000">
                <a:alpha val="30000"/>
              </a:srgbClr>
            </a:outerShdw>
          </a:effectLst>
        </p:spPr>
        <p:txBody>
          <a:bodyPr wrap="square" rtlCol="0">
            <a:spAutoFit/>
          </a:bodyPr>
          <a:lstStyle/>
          <a:p>
            <a:pPr algn="ctr"/>
            <a:endParaRPr lang="fr-FR" b="1" dirty="0" smtClean="0">
              <a:latin typeface="Times New Roman" pitchFamily="18" charset="0"/>
              <a:cs typeface="Times New Roman" pitchFamily="18" charset="0"/>
            </a:endParaRPr>
          </a:p>
          <a:p>
            <a:pPr algn="ctr"/>
            <a:r>
              <a:rPr lang="fr-FR" b="1" dirty="0" err="1" smtClean="0">
                <a:latin typeface="Times New Roman" pitchFamily="18" charset="0"/>
                <a:cs typeface="Times New Roman" pitchFamily="18" charset="0"/>
              </a:rPr>
              <a:t>Abiotic</a:t>
            </a:r>
            <a:r>
              <a:rPr lang="fr-FR" b="1" dirty="0" smtClean="0">
                <a:latin typeface="Times New Roman" pitchFamily="18" charset="0"/>
                <a:cs typeface="Times New Roman" pitchFamily="18" charset="0"/>
              </a:rPr>
              <a:t> </a:t>
            </a:r>
            <a:r>
              <a:rPr lang="fr-FR" b="1" dirty="0" err="1" smtClean="0">
                <a:latin typeface="Times New Roman" pitchFamily="18" charset="0"/>
                <a:cs typeface="Times New Roman" pitchFamily="18" charset="0"/>
              </a:rPr>
              <a:t>factors</a:t>
            </a:r>
            <a:endParaRPr lang="fr-FR" b="1" dirty="0" smtClean="0">
              <a:latin typeface="Times New Roman" pitchFamily="18" charset="0"/>
              <a:cs typeface="Times New Roman" pitchFamily="18" charset="0"/>
            </a:endParaRPr>
          </a:p>
          <a:p>
            <a:pPr algn="ctr"/>
            <a:endParaRPr lang="fr-FR" b="1" dirty="0">
              <a:latin typeface="Times New Roman" pitchFamily="18" charset="0"/>
              <a:cs typeface="Times New Roman" pitchFamily="18" charset="0"/>
            </a:endParaRPr>
          </a:p>
        </p:txBody>
      </p:sp>
      <p:cxnSp>
        <p:nvCxnSpPr>
          <p:cNvPr id="63" name="Connecteur droit 62"/>
          <p:cNvCxnSpPr/>
          <p:nvPr/>
        </p:nvCxnSpPr>
        <p:spPr>
          <a:xfrm rot="5400000">
            <a:off x="6122737" y="2454327"/>
            <a:ext cx="643736" cy="7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Line 168"/>
          <p:cNvSpPr>
            <a:spLocks noChangeShapeType="1"/>
          </p:cNvSpPr>
          <p:nvPr/>
        </p:nvSpPr>
        <p:spPr bwMode="auto">
          <a:xfrm>
            <a:off x="5148064" y="2780928"/>
            <a:ext cx="0" cy="914400"/>
          </a:xfrm>
          <a:prstGeom prst="line">
            <a:avLst/>
          </a:prstGeom>
          <a:noFill/>
          <a:ln w="25400">
            <a:solidFill>
              <a:schemeClr val="tx1"/>
            </a:solidFill>
            <a:round/>
            <a:headEnd/>
            <a:tailEnd type="triangle" w="med" len="med"/>
          </a:ln>
        </p:spPr>
        <p:txBody>
          <a:bodyPr/>
          <a:lstStyle/>
          <a:p>
            <a:endParaRPr lang="fr-FR">
              <a:latin typeface="Times New Roman" pitchFamily="18" charset="0"/>
              <a:cs typeface="Times New Roman" pitchFamily="18" charset="0"/>
            </a:endParaRPr>
          </a:p>
        </p:txBody>
      </p:sp>
      <p:sp>
        <p:nvSpPr>
          <p:cNvPr id="65" name="ZoneTexte 64"/>
          <p:cNvSpPr txBox="1"/>
          <p:nvPr/>
        </p:nvSpPr>
        <p:spPr>
          <a:xfrm>
            <a:off x="5256584" y="1196752"/>
            <a:ext cx="2339752" cy="923330"/>
          </a:xfrm>
          <a:prstGeom prst="rect">
            <a:avLst/>
          </a:prstGeom>
          <a:solidFill>
            <a:schemeClr val="bg1">
              <a:lumMod val="85000"/>
            </a:schemeClr>
          </a:solidFill>
          <a:ln>
            <a:noFill/>
          </a:ln>
          <a:effectLst>
            <a:outerShdw blurRad="190500" dist="228600" dir="2700000" algn="ctr">
              <a:srgbClr val="000000">
                <a:alpha val="30000"/>
              </a:srgbClr>
            </a:outerShdw>
          </a:effectLst>
        </p:spPr>
        <p:txBody>
          <a:bodyPr wrap="square" rtlCol="0">
            <a:spAutoFit/>
          </a:bodyPr>
          <a:lstStyle/>
          <a:p>
            <a:pPr algn="ctr"/>
            <a:endParaRPr lang="fr-FR" b="1" dirty="0" smtClean="0">
              <a:latin typeface="Times New Roman" pitchFamily="18" charset="0"/>
              <a:cs typeface="Times New Roman" pitchFamily="18" charset="0"/>
            </a:endParaRPr>
          </a:p>
          <a:p>
            <a:pPr algn="ctr"/>
            <a:r>
              <a:rPr lang="fr-FR" b="1" dirty="0" err="1" smtClean="0">
                <a:latin typeface="Times New Roman" pitchFamily="18" charset="0"/>
                <a:cs typeface="Times New Roman" pitchFamily="18" charset="0"/>
              </a:rPr>
              <a:t>Biotic</a:t>
            </a:r>
            <a:r>
              <a:rPr lang="fr-FR" b="1" dirty="0" smtClean="0">
                <a:latin typeface="Times New Roman" pitchFamily="18" charset="0"/>
                <a:cs typeface="Times New Roman" pitchFamily="18" charset="0"/>
              </a:rPr>
              <a:t> </a:t>
            </a:r>
            <a:r>
              <a:rPr lang="fr-FR" b="1" dirty="0" err="1" smtClean="0">
                <a:latin typeface="Times New Roman" pitchFamily="18" charset="0"/>
                <a:cs typeface="Times New Roman" pitchFamily="18" charset="0"/>
              </a:rPr>
              <a:t>factors</a:t>
            </a:r>
            <a:endParaRPr lang="fr-FR" b="1" dirty="0" smtClean="0">
              <a:latin typeface="Times New Roman" pitchFamily="18" charset="0"/>
              <a:cs typeface="Times New Roman" pitchFamily="18" charset="0"/>
            </a:endParaRPr>
          </a:p>
          <a:p>
            <a:pPr algn="ctr"/>
            <a:endParaRPr lang="fr-FR" b="1" dirty="0">
              <a:latin typeface="Times New Roman" pitchFamily="18" charset="0"/>
              <a:cs typeface="Times New Roman" pitchFamily="18" charset="0"/>
            </a:endParaRPr>
          </a:p>
        </p:txBody>
      </p:sp>
      <p:cxnSp>
        <p:nvCxnSpPr>
          <p:cNvPr id="66" name="Connecteur droit 65"/>
          <p:cNvCxnSpPr/>
          <p:nvPr/>
        </p:nvCxnSpPr>
        <p:spPr>
          <a:xfrm>
            <a:off x="5148064" y="2780928"/>
            <a:ext cx="259228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Line 168"/>
          <p:cNvSpPr>
            <a:spLocks noChangeShapeType="1"/>
          </p:cNvSpPr>
          <p:nvPr/>
        </p:nvSpPr>
        <p:spPr bwMode="auto">
          <a:xfrm>
            <a:off x="7740352" y="2780928"/>
            <a:ext cx="0" cy="914400"/>
          </a:xfrm>
          <a:prstGeom prst="line">
            <a:avLst/>
          </a:prstGeom>
          <a:noFill/>
          <a:ln w="25400">
            <a:solidFill>
              <a:schemeClr val="tx1"/>
            </a:solidFill>
            <a:round/>
            <a:headEnd/>
            <a:tailEnd type="triangle" w="med" len="med"/>
          </a:ln>
        </p:spPr>
        <p:txBody>
          <a:bodyPr/>
          <a:lstStyle/>
          <a:p>
            <a:endParaRPr lang="fr-FR">
              <a:latin typeface="Times New Roman" pitchFamily="18" charset="0"/>
              <a:cs typeface="Times New Roman" pitchFamily="18" charset="0"/>
            </a:endParaRPr>
          </a:p>
        </p:txBody>
      </p:sp>
      <p:sp>
        <p:nvSpPr>
          <p:cNvPr id="70" name="Rectangle 69"/>
          <p:cNvSpPr/>
          <p:nvPr/>
        </p:nvSpPr>
        <p:spPr>
          <a:xfrm>
            <a:off x="251520" y="6165304"/>
            <a:ext cx="8640960" cy="646331"/>
          </a:xfrm>
          <a:prstGeom prst="rect">
            <a:avLst/>
          </a:prstGeom>
        </p:spPr>
        <p:txBody>
          <a:bodyPr wrap="square">
            <a:spAutoFit/>
          </a:bodyPr>
          <a:lstStyle/>
          <a:p>
            <a:pPr marL="342900" indent="-342900" algn="ctr"/>
            <a:r>
              <a:rPr lang="fr-FR" b="1" dirty="0" smtClean="0">
                <a:solidFill>
                  <a:schemeClr val="accent6">
                    <a:lumMod val="75000"/>
                  </a:schemeClr>
                </a:solidFill>
                <a:latin typeface="Times New Roman" pitchFamily="18" charset="0"/>
                <a:cs typeface="Times New Roman" pitchFamily="18" charset="0"/>
              </a:rPr>
              <a:t>The </a:t>
            </a:r>
            <a:r>
              <a:rPr lang="fr-FR" b="1" dirty="0" err="1" smtClean="0">
                <a:solidFill>
                  <a:schemeClr val="accent6">
                    <a:lumMod val="75000"/>
                  </a:schemeClr>
                </a:solidFill>
                <a:latin typeface="Times New Roman" pitchFamily="18" charset="0"/>
                <a:cs typeface="Times New Roman" pitchFamily="18" charset="0"/>
              </a:rPr>
              <a:t>effect</a:t>
            </a:r>
            <a:r>
              <a:rPr lang="fr-FR" b="1" dirty="0" smtClean="0">
                <a:solidFill>
                  <a:schemeClr val="accent6">
                    <a:lumMod val="75000"/>
                  </a:schemeClr>
                </a:solidFill>
                <a:latin typeface="Times New Roman" pitchFamily="18" charset="0"/>
                <a:cs typeface="Times New Roman" pitchFamily="18" charset="0"/>
              </a:rPr>
              <a:t> of plant </a:t>
            </a:r>
            <a:r>
              <a:rPr lang="fr-FR" b="1" dirty="0" err="1" smtClean="0">
                <a:solidFill>
                  <a:schemeClr val="accent6">
                    <a:lumMod val="75000"/>
                  </a:schemeClr>
                </a:solidFill>
                <a:latin typeface="Times New Roman" pitchFamily="18" charset="0"/>
                <a:cs typeface="Times New Roman" pitchFamily="18" charset="0"/>
              </a:rPr>
              <a:t>residue</a:t>
            </a:r>
            <a:r>
              <a:rPr lang="fr-FR" b="1" dirty="0" smtClean="0">
                <a:solidFill>
                  <a:schemeClr val="accent6">
                    <a:lumMod val="75000"/>
                  </a:schemeClr>
                </a:solidFill>
                <a:latin typeface="Times New Roman" pitchFamily="18" charset="0"/>
                <a:cs typeface="Times New Roman" pitchFamily="18" charset="0"/>
              </a:rPr>
              <a:t> </a:t>
            </a:r>
            <a:r>
              <a:rPr lang="fr-FR" b="1" dirty="0" err="1" smtClean="0">
                <a:solidFill>
                  <a:schemeClr val="accent6">
                    <a:lumMod val="75000"/>
                  </a:schemeClr>
                </a:solidFill>
                <a:latin typeface="Times New Roman" pitchFamily="18" charset="0"/>
                <a:cs typeface="Times New Roman" pitchFamily="18" charset="0"/>
              </a:rPr>
              <a:t>quality</a:t>
            </a:r>
            <a:r>
              <a:rPr lang="fr-FR" b="1" dirty="0" smtClean="0">
                <a:solidFill>
                  <a:schemeClr val="accent6">
                    <a:lumMod val="75000"/>
                  </a:schemeClr>
                </a:solidFill>
                <a:latin typeface="Times New Roman" pitchFamily="18" charset="0"/>
                <a:cs typeface="Times New Roman" pitchFamily="18" charset="0"/>
              </a:rPr>
              <a:t> on enzyme </a:t>
            </a:r>
            <a:r>
              <a:rPr lang="fr-FR" b="1" dirty="0" err="1" smtClean="0">
                <a:solidFill>
                  <a:schemeClr val="accent6">
                    <a:lumMod val="75000"/>
                  </a:schemeClr>
                </a:solidFill>
                <a:latin typeface="Times New Roman" pitchFamily="18" charset="0"/>
                <a:cs typeface="Times New Roman" pitchFamily="18" charset="0"/>
              </a:rPr>
              <a:t>dynamics</a:t>
            </a:r>
            <a:r>
              <a:rPr lang="fr-FR" b="1" dirty="0" smtClean="0">
                <a:solidFill>
                  <a:schemeClr val="accent6">
                    <a:lumMod val="75000"/>
                  </a:schemeClr>
                </a:solidFill>
                <a:latin typeface="Times New Roman" pitchFamily="18" charset="0"/>
                <a:cs typeface="Times New Roman" pitchFamily="18" charset="0"/>
              </a:rPr>
              <a:t> and </a:t>
            </a:r>
            <a:r>
              <a:rPr lang="fr-FR" b="1" dirty="0" err="1" smtClean="0">
                <a:solidFill>
                  <a:schemeClr val="accent6">
                    <a:lumMod val="75000"/>
                  </a:schemeClr>
                </a:solidFill>
                <a:latin typeface="Times New Roman" pitchFamily="18" charset="0"/>
                <a:cs typeface="Times New Roman" pitchFamily="18" charset="0"/>
              </a:rPr>
              <a:t>their</a:t>
            </a:r>
            <a:r>
              <a:rPr lang="fr-FR" b="1" dirty="0" smtClean="0">
                <a:solidFill>
                  <a:schemeClr val="accent6">
                    <a:lumMod val="75000"/>
                  </a:schemeClr>
                </a:solidFill>
                <a:latin typeface="Times New Roman" pitchFamily="18" charset="0"/>
                <a:cs typeface="Times New Roman" pitchFamily="18" charset="0"/>
              </a:rPr>
              <a:t> interaction </a:t>
            </a:r>
            <a:r>
              <a:rPr lang="fr-FR" b="1" dirty="0" err="1" smtClean="0">
                <a:solidFill>
                  <a:schemeClr val="accent6">
                    <a:lumMod val="75000"/>
                  </a:schemeClr>
                </a:solidFill>
                <a:latin typeface="Times New Roman" pitchFamily="18" charset="0"/>
                <a:cs typeface="Times New Roman" pitchFamily="18" charset="0"/>
              </a:rPr>
              <a:t>is</a:t>
            </a:r>
            <a:r>
              <a:rPr lang="fr-FR" b="1" dirty="0" smtClean="0">
                <a:solidFill>
                  <a:schemeClr val="accent6">
                    <a:lumMod val="75000"/>
                  </a:schemeClr>
                </a:solidFill>
                <a:latin typeface="Times New Roman" pitchFamily="18" charset="0"/>
                <a:cs typeface="Times New Roman" pitchFamily="18" charset="0"/>
              </a:rPr>
              <a:t> </a:t>
            </a:r>
            <a:r>
              <a:rPr lang="fr-FR" b="1" dirty="0" err="1" smtClean="0">
                <a:solidFill>
                  <a:schemeClr val="accent6">
                    <a:lumMod val="75000"/>
                  </a:schemeClr>
                </a:solidFill>
                <a:latin typeface="Times New Roman" pitchFamily="18" charset="0"/>
                <a:cs typeface="Times New Roman" pitchFamily="18" charset="0"/>
              </a:rPr>
              <a:t>less</a:t>
            </a:r>
            <a:r>
              <a:rPr lang="fr-FR" b="1" dirty="0" smtClean="0">
                <a:solidFill>
                  <a:schemeClr val="accent6">
                    <a:lumMod val="75000"/>
                  </a:schemeClr>
                </a:solidFill>
                <a:latin typeface="Times New Roman" pitchFamily="18" charset="0"/>
                <a:cs typeface="Times New Roman" pitchFamily="18" charset="0"/>
              </a:rPr>
              <a:t> </a:t>
            </a:r>
            <a:r>
              <a:rPr lang="fr-FR" b="1" dirty="0" err="1" smtClean="0">
                <a:solidFill>
                  <a:schemeClr val="accent6">
                    <a:lumMod val="75000"/>
                  </a:schemeClr>
                </a:solidFill>
                <a:latin typeface="Times New Roman" pitchFamily="18" charset="0"/>
                <a:cs typeface="Times New Roman" pitchFamily="18" charset="0"/>
              </a:rPr>
              <a:t>studied</a:t>
            </a:r>
            <a:r>
              <a:rPr lang="fr-FR" b="1" dirty="0" smtClean="0">
                <a:solidFill>
                  <a:schemeClr val="accent6">
                    <a:lumMod val="75000"/>
                  </a:schemeClr>
                </a:solidFill>
                <a:latin typeface="Times New Roman" pitchFamily="18" charset="0"/>
                <a:cs typeface="Times New Roman" pitchFamily="18" charset="0"/>
              </a:rPr>
              <a:t> as  </a:t>
            </a:r>
            <a:r>
              <a:rPr lang="fr-FR" b="1" dirty="0" err="1" smtClean="0">
                <a:solidFill>
                  <a:schemeClr val="accent6">
                    <a:lumMod val="75000"/>
                  </a:schemeClr>
                </a:solidFill>
                <a:latin typeface="Times New Roman" pitchFamily="18" charset="0"/>
                <a:cs typeface="Times New Roman" pitchFamily="18" charset="0"/>
              </a:rPr>
              <a:t>compared</a:t>
            </a:r>
            <a:r>
              <a:rPr lang="fr-FR" b="1" dirty="0" smtClean="0">
                <a:solidFill>
                  <a:schemeClr val="accent6">
                    <a:lumMod val="75000"/>
                  </a:schemeClr>
                </a:solidFill>
                <a:latin typeface="Times New Roman" pitchFamily="18" charset="0"/>
                <a:cs typeface="Times New Roman" pitchFamily="18" charset="0"/>
              </a:rPr>
              <a:t> to </a:t>
            </a:r>
            <a:r>
              <a:rPr lang="fr-FR" b="1" dirty="0" err="1" smtClean="0">
                <a:solidFill>
                  <a:schemeClr val="accent6">
                    <a:lumMod val="75000"/>
                  </a:schemeClr>
                </a:solidFill>
                <a:latin typeface="Times New Roman" pitchFamily="18" charset="0"/>
                <a:cs typeface="Times New Roman" pitchFamily="18" charset="0"/>
              </a:rPr>
              <a:t>other</a:t>
            </a:r>
            <a:r>
              <a:rPr lang="fr-FR" b="1" dirty="0" smtClean="0">
                <a:solidFill>
                  <a:schemeClr val="accent6">
                    <a:lumMod val="75000"/>
                  </a:schemeClr>
                </a:solidFill>
                <a:latin typeface="Times New Roman" pitchFamily="18" charset="0"/>
                <a:cs typeface="Times New Roman" pitchFamily="18" charset="0"/>
              </a:rPr>
              <a:t> </a:t>
            </a:r>
            <a:r>
              <a:rPr lang="fr-FR" b="1" dirty="0" err="1" smtClean="0">
                <a:solidFill>
                  <a:schemeClr val="accent6">
                    <a:lumMod val="75000"/>
                  </a:schemeClr>
                </a:solidFill>
                <a:latin typeface="Times New Roman" pitchFamily="18" charset="0"/>
                <a:cs typeface="Times New Roman" pitchFamily="18" charset="0"/>
              </a:rPr>
              <a:t>factors</a:t>
            </a:r>
            <a:endParaRPr lang="fr-FR" b="1" dirty="0">
              <a:solidFill>
                <a:schemeClr val="accent6">
                  <a:lumMod val="75000"/>
                </a:schemeClr>
              </a:solidFill>
              <a:latin typeface="Times New Roman" pitchFamily="18" charset="0"/>
              <a:cs typeface="Times New Roman" pitchFamily="18" charset="0"/>
            </a:endParaRPr>
          </a:p>
        </p:txBody>
      </p:sp>
      <p:sp>
        <p:nvSpPr>
          <p:cNvPr id="73" name="Text Box 29"/>
          <p:cNvSpPr txBox="1">
            <a:spLocks noChangeArrowheads="1"/>
          </p:cNvSpPr>
          <p:nvPr/>
        </p:nvSpPr>
        <p:spPr bwMode="auto">
          <a:xfrm>
            <a:off x="4211960" y="4695527"/>
            <a:ext cx="1783804" cy="504056"/>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smtClean="0">
                <a:solidFill>
                  <a:schemeClr val="tx1"/>
                </a:solidFill>
                <a:latin typeface="Times New Roman" pitchFamily="18" charset="0"/>
                <a:cs typeface="Times New Roman" pitchFamily="18" charset="0"/>
              </a:rPr>
              <a:t>Residue</a:t>
            </a:r>
            <a:r>
              <a:rPr lang="fr-FR" b="1" dirty="0" smtClean="0">
                <a:solidFill>
                  <a:schemeClr val="tx1"/>
                </a:solidFill>
                <a:latin typeface="Times New Roman" pitchFamily="18" charset="0"/>
                <a:cs typeface="Times New Roman" pitchFamily="18" charset="0"/>
              </a:rPr>
              <a:t> </a:t>
            </a:r>
            <a:r>
              <a:rPr lang="fr-FR" b="1" dirty="0" err="1" smtClean="0">
                <a:solidFill>
                  <a:schemeClr val="tx1"/>
                </a:solidFill>
                <a:latin typeface="Times New Roman" pitchFamily="18" charset="0"/>
                <a:cs typeface="Times New Roman" pitchFamily="18" charset="0"/>
              </a:rPr>
              <a:t>quality</a:t>
            </a:r>
            <a:endParaRPr lang="fr-FR" b="1" dirty="0">
              <a:solidFill>
                <a:schemeClr val="tx1"/>
              </a:solidFill>
              <a:latin typeface="Times New Roman" pitchFamily="18" charset="0"/>
              <a:cs typeface="Times New Roman" pitchFamily="18" charset="0"/>
            </a:endParaRPr>
          </a:p>
        </p:txBody>
      </p:sp>
      <p:sp>
        <p:nvSpPr>
          <p:cNvPr id="74" name="Text Box 29"/>
          <p:cNvSpPr txBox="1">
            <a:spLocks noChangeArrowheads="1"/>
          </p:cNvSpPr>
          <p:nvPr/>
        </p:nvSpPr>
        <p:spPr bwMode="auto">
          <a:xfrm>
            <a:off x="6804248" y="4725144"/>
            <a:ext cx="1944216" cy="504056"/>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smtClean="0">
                <a:solidFill>
                  <a:schemeClr val="tx1"/>
                </a:solidFill>
                <a:latin typeface="Times New Roman" pitchFamily="18" charset="0"/>
                <a:cs typeface="Times New Roman" pitchFamily="18" charset="0"/>
              </a:rPr>
              <a:t>Extracellular</a:t>
            </a:r>
            <a:r>
              <a:rPr lang="fr-FR" b="1" dirty="0" smtClean="0">
                <a:solidFill>
                  <a:schemeClr val="tx1"/>
                </a:solidFill>
                <a:latin typeface="Times New Roman" pitchFamily="18" charset="0"/>
                <a:cs typeface="Times New Roman" pitchFamily="18" charset="0"/>
              </a:rPr>
              <a:t> enzymes </a:t>
            </a:r>
            <a:endParaRPr lang="fr-FR" b="1" dirty="0">
              <a:solidFill>
                <a:schemeClr val="tx1"/>
              </a:solidFill>
              <a:latin typeface="Times New Roman" pitchFamily="18" charset="0"/>
              <a:cs typeface="Times New Roman" pitchFamily="18" charset="0"/>
            </a:endParaRPr>
          </a:p>
        </p:txBody>
      </p:sp>
      <p:sp>
        <p:nvSpPr>
          <p:cNvPr id="77" name="ZoneTexte 76"/>
          <p:cNvSpPr txBox="1"/>
          <p:nvPr/>
        </p:nvSpPr>
        <p:spPr>
          <a:xfrm>
            <a:off x="4139952" y="4437112"/>
            <a:ext cx="4680520" cy="923330"/>
          </a:xfrm>
          <a:prstGeom prst="rect">
            <a:avLst/>
          </a:prstGeom>
          <a:noFill/>
          <a:ln w="25400">
            <a:solidFill>
              <a:schemeClr val="accent6">
                <a:lumMod val="75000"/>
              </a:schemeClr>
            </a:solidFill>
          </a:ln>
        </p:spPr>
        <p:txBody>
          <a:bodyPr wrap="square" rtlCol="0">
            <a:spAutoFit/>
          </a:bodyPr>
          <a:lstStyle/>
          <a:p>
            <a:endParaRPr lang="fr-FR" dirty="0" smtClean="0">
              <a:latin typeface="Times New Roman" pitchFamily="18" charset="0"/>
              <a:cs typeface="Times New Roman" pitchFamily="18" charset="0"/>
            </a:endParaRPr>
          </a:p>
          <a:p>
            <a:endParaRPr lang="fr-FR" dirty="0" smtClean="0">
              <a:latin typeface="Times New Roman" pitchFamily="18" charset="0"/>
              <a:cs typeface="Times New Roman" pitchFamily="18" charset="0"/>
            </a:endParaRPr>
          </a:p>
          <a:p>
            <a:endParaRPr lang="fr-FR" dirty="0">
              <a:latin typeface="Times New Roman" pitchFamily="18" charset="0"/>
              <a:cs typeface="Times New Roman" pitchFamily="18" charset="0"/>
            </a:endParaRPr>
          </a:p>
        </p:txBody>
      </p:sp>
      <p:sp>
        <p:nvSpPr>
          <p:cNvPr id="79" name="Text Box 10"/>
          <p:cNvSpPr txBox="1">
            <a:spLocks noChangeArrowheads="1"/>
          </p:cNvSpPr>
          <p:nvPr/>
        </p:nvSpPr>
        <p:spPr bwMode="auto">
          <a:xfrm>
            <a:off x="0" y="0"/>
            <a:ext cx="9144000" cy="304800"/>
          </a:xfrm>
          <a:prstGeom prst="rect">
            <a:avLst/>
          </a:prstGeom>
          <a:solidFill>
            <a:schemeClr val="accent6">
              <a:lumMod val="75000"/>
              <a:alpha val="50000"/>
            </a:schemeClr>
          </a:solidFill>
          <a:ln w="9525">
            <a:noFill/>
            <a:miter lim="800000"/>
            <a:headEnd/>
            <a:tailEnd/>
          </a:ln>
        </p:spPr>
        <p:txBody>
          <a:bodyPr>
            <a:spAutoFit/>
          </a:bodyPr>
          <a:lstStyle/>
          <a:p>
            <a:pPr algn="r"/>
            <a:r>
              <a:rPr lang="fr-FR" sz="1400" i="1" dirty="0" smtClean="0">
                <a:latin typeface="Times New Roman" pitchFamily="18" charset="0"/>
                <a:cs typeface="Times New Roman" pitchFamily="18" charset="0"/>
              </a:rPr>
              <a:t>Introduction</a:t>
            </a:r>
            <a:endParaRPr lang="fr-FR" sz="1400" i="1" dirty="0">
              <a:latin typeface="Times New Roman" pitchFamily="18" charset="0"/>
              <a:cs typeface="Times New Roman" pitchFamily="18" charset="0"/>
            </a:endParaRPr>
          </a:p>
        </p:txBody>
      </p:sp>
      <p:sp>
        <p:nvSpPr>
          <p:cNvPr id="34" name="ZoneTexte 33"/>
          <p:cNvSpPr txBox="1"/>
          <p:nvPr/>
        </p:nvSpPr>
        <p:spPr>
          <a:xfrm>
            <a:off x="5148064" y="4365104"/>
            <a:ext cx="504056" cy="369332"/>
          </a:xfrm>
          <a:prstGeom prst="rect">
            <a:avLst/>
          </a:prstGeom>
          <a:noFill/>
        </p:spPr>
        <p:txBody>
          <a:bodyPr wrap="square" rtlCol="0">
            <a:spAutoFit/>
          </a:bodyPr>
          <a:lstStyle/>
          <a:p>
            <a:r>
              <a:rPr lang="fr-FR" b="1" dirty="0" smtClean="0">
                <a:latin typeface="Times New Roman" pitchFamily="18" charset="0"/>
                <a:cs typeface="Times New Roman" pitchFamily="18" charset="0"/>
              </a:rPr>
              <a:t>1</a:t>
            </a:r>
            <a:endParaRPr lang="fr-FR" b="1" dirty="0">
              <a:latin typeface="Times New Roman" pitchFamily="18" charset="0"/>
              <a:cs typeface="Times New Roman" pitchFamily="18" charset="0"/>
            </a:endParaRPr>
          </a:p>
        </p:txBody>
      </p:sp>
      <p:sp>
        <p:nvSpPr>
          <p:cNvPr id="36" name="ZoneTexte 35"/>
          <p:cNvSpPr txBox="1"/>
          <p:nvPr/>
        </p:nvSpPr>
        <p:spPr>
          <a:xfrm>
            <a:off x="7740352" y="4365104"/>
            <a:ext cx="504056" cy="369332"/>
          </a:xfrm>
          <a:prstGeom prst="rect">
            <a:avLst/>
          </a:prstGeom>
          <a:noFill/>
        </p:spPr>
        <p:txBody>
          <a:bodyPr wrap="square" rtlCol="0">
            <a:spAutoFit/>
          </a:bodyPr>
          <a:lstStyle/>
          <a:p>
            <a:r>
              <a:rPr lang="fr-FR" b="1" dirty="0" smtClean="0">
                <a:latin typeface="Times New Roman" pitchFamily="18" charset="0"/>
                <a:cs typeface="Times New Roman" pitchFamily="18" charset="0"/>
              </a:rPr>
              <a:t>2</a:t>
            </a:r>
            <a:endParaRPr lang="fr-FR" b="1" dirty="0">
              <a:latin typeface="Times New Roman" pitchFamily="18" charset="0"/>
              <a:cs typeface="Times New Roman" pitchFamily="18" charset="0"/>
            </a:endParaRPr>
          </a:p>
        </p:txBody>
      </p:sp>
      <p:grpSp>
        <p:nvGrpSpPr>
          <p:cNvPr id="43" name="Groupe 42"/>
          <p:cNvGrpSpPr/>
          <p:nvPr/>
        </p:nvGrpSpPr>
        <p:grpSpPr>
          <a:xfrm>
            <a:off x="611560" y="2715963"/>
            <a:ext cx="3168352" cy="3089301"/>
            <a:chOff x="971600" y="2708920"/>
            <a:chExt cx="3168352" cy="3089301"/>
          </a:xfrm>
        </p:grpSpPr>
        <p:sp>
          <p:nvSpPr>
            <p:cNvPr id="6" name="Text Box 29"/>
            <p:cNvSpPr txBox="1">
              <a:spLocks noChangeArrowheads="1"/>
            </p:cNvSpPr>
            <p:nvPr/>
          </p:nvSpPr>
          <p:spPr bwMode="auto">
            <a:xfrm>
              <a:off x="971600" y="2708920"/>
              <a:ext cx="1495772" cy="408623"/>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err="1" smtClean="0">
                  <a:solidFill>
                    <a:schemeClr val="tx1"/>
                  </a:solidFill>
                  <a:latin typeface="Times New Roman" pitchFamily="18" charset="0"/>
                  <a:cs typeface="Times New Roman" pitchFamily="18" charset="0"/>
                </a:rPr>
                <a:t>Temperature</a:t>
              </a:r>
              <a:endParaRPr lang="fr-FR" b="1" dirty="0" smtClean="0">
                <a:solidFill>
                  <a:schemeClr val="tx1"/>
                </a:solidFill>
                <a:latin typeface="Times New Roman" pitchFamily="18" charset="0"/>
                <a:cs typeface="Times New Roman" pitchFamily="18" charset="0"/>
              </a:endParaRPr>
            </a:p>
          </p:txBody>
        </p:sp>
        <p:sp>
          <p:nvSpPr>
            <p:cNvPr id="26" name="ZoneTexte 25"/>
            <p:cNvSpPr txBox="1"/>
            <p:nvPr/>
          </p:nvSpPr>
          <p:spPr>
            <a:xfrm>
              <a:off x="2555773" y="2712910"/>
              <a:ext cx="1311578" cy="276999"/>
            </a:xfrm>
            <a:prstGeom prst="rect">
              <a:avLst/>
            </a:prstGeom>
            <a:noFill/>
          </p:spPr>
          <p:txBody>
            <a:bodyPr wrap="none" rtlCol="0">
              <a:spAutoFit/>
            </a:bodyPr>
            <a:lstStyle/>
            <a:p>
              <a:r>
                <a:rPr lang="fr-FR" sz="1200" dirty="0" err="1" smtClean="0">
                  <a:solidFill>
                    <a:schemeClr val="tx2">
                      <a:lumMod val="60000"/>
                      <a:lumOff val="40000"/>
                    </a:schemeClr>
                  </a:solidFill>
                  <a:latin typeface="Times New Roman" pitchFamily="18" charset="0"/>
                  <a:cs typeface="Times New Roman" pitchFamily="18" charset="0"/>
                </a:rPr>
                <a:t>Magid</a:t>
              </a:r>
              <a:r>
                <a:rPr lang="fr-FR" sz="1200" dirty="0" smtClean="0">
                  <a:solidFill>
                    <a:schemeClr val="tx2">
                      <a:lumMod val="60000"/>
                      <a:lumOff val="40000"/>
                    </a:schemeClr>
                  </a:solidFill>
                  <a:latin typeface="Times New Roman" pitchFamily="18" charset="0"/>
                  <a:cs typeface="Times New Roman" pitchFamily="18" charset="0"/>
                </a:rPr>
                <a:t> et al., 2001</a:t>
              </a:r>
              <a:endParaRPr lang="fr-FR" sz="1200" dirty="0">
                <a:solidFill>
                  <a:schemeClr val="tx2">
                    <a:lumMod val="60000"/>
                    <a:lumOff val="40000"/>
                  </a:schemeClr>
                </a:solidFill>
                <a:latin typeface="Times New Roman" pitchFamily="18" charset="0"/>
                <a:cs typeface="Times New Roman" pitchFamily="18" charset="0"/>
              </a:endParaRPr>
            </a:p>
          </p:txBody>
        </p:sp>
        <p:sp>
          <p:nvSpPr>
            <p:cNvPr id="27" name="ZoneTexte 26"/>
            <p:cNvSpPr txBox="1"/>
            <p:nvPr/>
          </p:nvSpPr>
          <p:spPr>
            <a:xfrm>
              <a:off x="2555776" y="3649014"/>
              <a:ext cx="1415772" cy="276999"/>
            </a:xfrm>
            <a:prstGeom prst="rect">
              <a:avLst/>
            </a:prstGeom>
            <a:noFill/>
          </p:spPr>
          <p:txBody>
            <a:bodyPr wrap="none" rtlCol="0">
              <a:spAutoFit/>
            </a:bodyPr>
            <a:lstStyle/>
            <a:p>
              <a:r>
                <a:rPr lang="fr-FR" sz="1200" dirty="0" err="1" smtClean="0">
                  <a:solidFill>
                    <a:schemeClr val="tx2">
                      <a:lumMod val="60000"/>
                      <a:lumOff val="40000"/>
                    </a:schemeClr>
                  </a:solidFill>
                  <a:latin typeface="Times New Roman" pitchFamily="18" charset="0"/>
                  <a:cs typeface="Times New Roman" pitchFamily="18" charset="0"/>
                </a:rPr>
                <a:t>Schimel</a:t>
              </a:r>
              <a:r>
                <a:rPr lang="fr-FR" sz="1200" dirty="0" smtClean="0">
                  <a:solidFill>
                    <a:schemeClr val="tx2">
                      <a:lumMod val="60000"/>
                      <a:lumOff val="40000"/>
                    </a:schemeClr>
                  </a:solidFill>
                  <a:latin typeface="Times New Roman" pitchFamily="18" charset="0"/>
                  <a:cs typeface="Times New Roman" pitchFamily="18" charset="0"/>
                </a:rPr>
                <a:t> et al., 1998</a:t>
              </a:r>
              <a:endParaRPr lang="fr-FR" sz="1200" dirty="0">
                <a:solidFill>
                  <a:schemeClr val="tx2">
                    <a:lumMod val="60000"/>
                    <a:lumOff val="40000"/>
                  </a:schemeClr>
                </a:solidFill>
                <a:latin typeface="Times New Roman" pitchFamily="18" charset="0"/>
                <a:cs typeface="Times New Roman" pitchFamily="18" charset="0"/>
              </a:endParaRPr>
            </a:p>
          </p:txBody>
        </p:sp>
        <p:sp>
          <p:nvSpPr>
            <p:cNvPr id="28" name="ZoneTexte 27"/>
            <p:cNvSpPr txBox="1"/>
            <p:nvPr/>
          </p:nvSpPr>
          <p:spPr>
            <a:xfrm>
              <a:off x="2555776" y="2852936"/>
              <a:ext cx="1234633" cy="276999"/>
            </a:xfrm>
            <a:prstGeom prst="rect">
              <a:avLst/>
            </a:prstGeom>
            <a:noFill/>
          </p:spPr>
          <p:txBody>
            <a:bodyPr wrap="none" rtlCol="0">
              <a:spAutoFit/>
            </a:bodyPr>
            <a:lstStyle/>
            <a:p>
              <a:r>
                <a:rPr lang="fr-FR" sz="1200" dirty="0" smtClean="0">
                  <a:solidFill>
                    <a:schemeClr val="tx2">
                      <a:lumMod val="60000"/>
                      <a:lumOff val="40000"/>
                    </a:schemeClr>
                  </a:solidFill>
                  <a:latin typeface="Times New Roman" pitchFamily="18" charset="0"/>
                  <a:cs typeface="Times New Roman" pitchFamily="18" charset="0"/>
                </a:rPr>
                <a:t>Neve et al., 1996</a:t>
              </a:r>
              <a:endParaRPr lang="fr-FR" sz="1200" dirty="0">
                <a:solidFill>
                  <a:schemeClr val="tx2">
                    <a:lumMod val="60000"/>
                    <a:lumOff val="40000"/>
                  </a:schemeClr>
                </a:solidFill>
                <a:latin typeface="Times New Roman" pitchFamily="18" charset="0"/>
                <a:cs typeface="Times New Roman" pitchFamily="18" charset="0"/>
              </a:endParaRPr>
            </a:p>
          </p:txBody>
        </p:sp>
        <p:sp>
          <p:nvSpPr>
            <p:cNvPr id="29" name="ZoneTexte 28"/>
            <p:cNvSpPr txBox="1"/>
            <p:nvPr/>
          </p:nvSpPr>
          <p:spPr>
            <a:xfrm>
              <a:off x="2587474" y="3790920"/>
              <a:ext cx="1480470" cy="276999"/>
            </a:xfrm>
            <a:prstGeom prst="rect">
              <a:avLst/>
            </a:prstGeom>
            <a:noFill/>
          </p:spPr>
          <p:txBody>
            <a:bodyPr wrap="none" rtlCol="0">
              <a:spAutoFit/>
            </a:bodyPr>
            <a:lstStyle/>
            <a:p>
              <a:r>
                <a:rPr lang="fr-FR" sz="1200" dirty="0" smtClean="0">
                  <a:solidFill>
                    <a:schemeClr val="tx2">
                      <a:lumMod val="60000"/>
                      <a:lumOff val="40000"/>
                    </a:schemeClr>
                  </a:solidFill>
                  <a:latin typeface="Times New Roman" pitchFamily="18" charset="0"/>
                  <a:cs typeface="Times New Roman" pitchFamily="18" charset="0"/>
                </a:rPr>
                <a:t>Wagener et al., 1995</a:t>
              </a:r>
              <a:endParaRPr lang="fr-FR" sz="1200" dirty="0">
                <a:solidFill>
                  <a:schemeClr val="tx2">
                    <a:lumMod val="60000"/>
                    <a:lumOff val="40000"/>
                  </a:schemeClr>
                </a:solidFill>
                <a:latin typeface="Times New Roman" pitchFamily="18" charset="0"/>
                <a:cs typeface="Times New Roman" pitchFamily="18" charset="0"/>
              </a:endParaRPr>
            </a:p>
          </p:txBody>
        </p:sp>
        <p:sp>
          <p:nvSpPr>
            <p:cNvPr id="30" name="ZoneTexte 29"/>
            <p:cNvSpPr txBox="1"/>
            <p:nvPr/>
          </p:nvSpPr>
          <p:spPr>
            <a:xfrm>
              <a:off x="2555776" y="4513110"/>
              <a:ext cx="1319592" cy="276999"/>
            </a:xfrm>
            <a:prstGeom prst="rect">
              <a:avLst/>
            </a:prstGeom>
            <a:noFill/>
          </p:spPr>
          <p:txBody>
            <a:bodyPr wrap="none" rtlCol="0">
              <a:spAutoFit/>
            </a:bodyPr>
            <a:lstStyle/>
            <a:p>
              <a:r>
                <a:rPr lang="fr-FR" sz="1200" dirty="0" smtClean="0">
                  <a:solidFill>
                    <a:schemeClr val="tx2">
                      <a:lumMod val="60000"/>
                      <a:lumOff val="40000"/>
                    </a:schemeClr>
                  </a:solidFill>
                  <a:latin typeface="Times New Roman" pitchFamily="18" charset="0"/>
                  <a:cs typeface="Times New Roman" pitchFamily="18" charset="0"/>
                </a:rPr>
                <a:t>Huang et al., 2009</a:t>
              </a:r>
              <a:endParaRPr lang="fr-FR" sz="1200" dirty="0">
                <a:solidFill>
                  <a:schemeClr val="tx2">
                    <a:lumMod val="60000"/>
                    <a:lumOff val="40000"/>
                  </a:schemeClr>
                </a:solidFill>
                <a:latin typeface="Times New Roman" pitchFamily="18" charset="0"/>
                <a:cs typeface="Times New Roman" pitchFamily="18" charset="0"/>
              </a:endParaRPr>
            </a:p>
          </p:txBody>
        </p:sp>
        <p:sp>
          <p:nvSpPr>
            <p:cNvPr id="31" name="ZoneTexte 30"/>
            <p:cNvSpPr txBox="1"/>
            <p:nvPr/>
          </p:nvSpPr>
          <p:spPr>
            <a:xfrm>
              <a:off x="2555776" y="4657126"/>
              <a:ext cx="1187120" cy="276999"/>
            </a:xfrm>
            <a:prstGeom prst="rect">
              <a:avLst/>
            </a:prstGeom>
            <a:noFill/>
          </p:spPr>
          <p:txBody>
            <a:bodyPr wrap="none" rtlCol="0">
              <a:spAutoFit/>
            </a:bodyPr>
            <a:lstStyle/>
            <a:p>
              <a:r>
                <a:rPr lang="fr-FR" sz="1200" dirty="0" smtClean="0">
                  <a:solidFill>
                    <a:schemeClr val="tx2">
                      <a:lumMod val="60000"/>
                      <a:lumOff val="40000"/>
                    </a:schemeClr>
                  </a:solidFill>
                  <a:latin typeface="Times New Roman" pitchFamily="18" charset="0"/>
                  <a:cs typeface="Times New Roman" pitchFamily="18" charset="0"/>
                </a:rPr>
                <a:t>Van et al., 1990</a:t>
              </a:r>
              <a:endParaRPr lang="fr-FR" sz="1200" dirty="0">
                <a:solidFill>
                  <a:schemeClr val="tx2">
                    <a:lumMod val="60000"/>
                    <a:lumOff val="40000"/>
                  </a:schemeClr>
                </a:solidFill>
                <a:latin typeface="Times New Roman" pitchFamily="18" charset="0"/>
                <a:cs typeface="Times New Roman" pitchFamily="18" charset="0"/>
              </a:endParaRPr>
            </a:p>
          </p:txBody>
        </p:sp>
        <p:sp>
          <p:nvSpPr>
            <p:cNvPr id="71" name="Text Box 29"/>
            <p:cNvSpPr txBox="1">
              <a:spLocks noChangeArrowheads="1"/>
            </p:cNvSpPr>
            <p:nvPr/>
          </p:nvSpPr>
          <p:spPr bwMode="auto">
            <a:xfrm>
              <a:off x="971600" y="3629228"/>
              <a:ext cx="1495772" cy="408623"/>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smtClean="0">
                  <a:solidFill>
                    <a:schemeClr val="tx1"/>
                  </a:solidFill>
                  <a:latin typeface="Times New Roman" pitchFamily="18" charset="0"/>
                  <a:cs typeface="Times New Roman" pitchFamily="18" charset="0"/>
                </a:rPr>
                <a:t>Humidity</a:t>
              </a:r>
              <a:endParaRPr lang="fr-FR" b="1" dirty="0" smtClean="0">
                <a:solidFill>
                  <a:schemeClr val="tx1"/>
                </a:solidFill>
                <a:latin typeface="Times New Roman" pitchFamily="18" charset="0"/>
                <a:cs typeface="Times New Roman" pitchFamily="18" charset="0"/>
              </a:endParaRPr>
            </a:p>
          </p:txBody>
        </p:sp>
        <p:sp>
          <p:nvSpPr>
            <p:cNvPr id="72" name="Text Box 29"/>
            <p:cNvSpPr txBox="1">
              <a:spLocks noChangeArrowheads="1"/>
            </p:cNvSpPr>
            <p:nvPr/>
          </p:nvSpPr>
          <p:spPr bwMode="auto">
            <a:xfrm>
              <a:off x="971600" y="4509120"/>
              <a:ext cx="1495772" cy="408623"/>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smtClean="0">
                  <a:solidFill>
                    <a:schemeClr val="tx1"/>
                  </a:solidFill>
                  <a:latin typeface="Times New Roman" pitchFamily="18" charset="0"/>
                  <a:cs typeface="Times New Roman" pitchFamily="18" charset="0"/>
                </a:rPr>
                <a:t>Soil</a:t>
              </a:r>
              <a:r>
                <a:rPr lang="fr-FR" b="1" dirty="0" smtClean="0">
                  <a:solidFill>
                    <a:schemeClr val="tx1"/>
                  </a:solidFill>
                  <a:latin typeface="Times New Roman" pitchFamily="18" charset="0"/>
                  <a:cs typeface="Times New Roman" pitchFamily="18" charset="0"/>
                </a:rPr>
                <a:t> pH</a:t>
              </a:r>
            </a:p>
          </p:txBody>
        </p:sp>
        <p:grpSp>
          <p:nvGrpSpPr>
            <p:cNvPr id="40" name="Groupe 39"/>
            <p:cNvGrpSpPr/>
            <p:nvPr/>
          </p:nvGrpSpPr>
          <p:grpSpPr>
            <a:xfrm>
              <a:off x="987996" y="5384249"/>
              <a:ext cx="3027603" cy="408623"/>
              <a:chOff x="987996" y="5384249"/>
              <a:chExt cx="3027603" cy="408623"/>
            </a:xfrm>
          </p:grpSpPr>
          <p:sp>
            <p:nvSpPr>
              <p:cNvPr id="37" name="Text Box 29"/>
              <p:cNvSpPr txBox="1">
                <a:spLocks noChangeArrowheads="1"/>
              </p:cNvSpPr>
              <p:nvPr/>
            </p:nvSpPr>
            <p:spPr bwMode="auto">
              <a:xfrm>
                <a:off x="987996" y="5384249"/>
                <a:ext cx="1495772" cy="408623"/>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smtClean="0">
                    <a:solidFill>
                      <a:schemeClr val="tx1"/>
                    </a:solidFill>
                    <a:latin typeface="Times New Roman" pitchFamily="18" charset="0"/>
                    <a:cs typeface="Times New Roman" pitchFamily="18" charset="0"/>
                  </a:rPr>
                  <a:t>Localization</a:t>
                </a:r>
                <a:endParaRPr lang="fr-FR" b="1" dirty="0" smtClean="0">
                  <a:solidFill>
                    <a:schemeClr val="tx1"/>
                  </a:solidFill>
                  <a:latin typeface="Times New Roman" pitchFamily="18" charset="0"/>
                  <a:cs typeface="Times New Roman" pitchFamily="18" charset="0"/>
                </a:endParaRPr>
              </a:p>
            </p:txBody>
          </p:sp>
          <p:sp>
            <p:nvSpPr>
              <p:cNvPr id="38" name="ZoneTexte 37"/>
              <p:cNvSpPr txBox="1"/>
              <p:nvPr/>
            </p:nvSpPr>
            <p:spPr>
              <a:xfrm>
                <a:off x="2555776" y="5384249"/>
                <a:ext cx="1459823" cy="276999"/>
              </a:xfrm>
              <a:prstGeom prst="rect">
                <a:avLst/>
              </a:prstGeom>
              <a:noFill/>
            </p:spPr>
            <p:txBody>
              <a:bodyPr wrap="none" rtlCol="0">
                <a:spAutoFit/>
              </a:bodyPr>
              <a:lstStyle/>
              <a:p>
                <a:r>
                  <a:rPr lang="fr-FR" sz="1200" dirty="0" smtClean="0">
                    <a:solidFill>
                      <a:schemeClr val="tx2">
                        <a:lumMod val="60000"/>
                        <a:lumOff val="40000"/>
                      </a:schemeClr>
                    </a:solidFill>
                    <a:latin typeface="Times New Roman" pitchFamily="18" charset="0"/>
                    <a:cs typeface="Times New Roman" pitchFamily="18" charset="0"/>
                  </a:rPr>
                  <a:t>Coppens et al., 2007</a:t>
                </a:r>
                <a:endParaRPr lang="fr-FR" sz="1200" dirty="0">
                  <a:solidFill>
                    <a:schemeClr val="tx2">
                      <a:lumMod val="60000"/>
                      <a:lumOff val="40000"/>
                    </a:schemeClr>
                  </a:solidFill>
                  <a:latin typeface="Times New Roman" pitchFamily="18" charset="0"/>
                  <a:cs typeface="Times New Roman" pitchFamily="18" charset="0"/>
                </a:endParaRPr>
              </a:p>
            </p:txBody>
          </p:sp>
        </p:grpSp>
        <p:sp>
          <p:nvSpPr>
            <p:cNvPr id="42" name="ZoneTexte 41"/>
            <p:cNvSpPr txBox="1"/>
            <p:nvPr/>
          </p:nvSpPr>
          <p:spPr>
            <a:xfrm>
              <a:off x="2555776" y="5521222"/>
              <a:ext cx="1584176" cy="276999"/>
            </a:xfrm>
            <a:prstGeom prst="rect">
              <a:avLst/>
            </a:prstGeom>
            <a:noFill/>
          </p:spPr>
          <p:txBody>
            <a:bodyPr wrap="square" rtlCol="0">
              <a:spAutoFit/>
            </a:bodyPr>
            <a:lstStyle/>
            <a:p>
              <a:r>
                <a:rPr lang="fr-FR" sz="1200" dirty="0" err="1" smtClean="0">
                  <a:solidFill>
                    <a:schemeClr val="tx2">
                      <a:lumMod val="60000"/>
                      <a:lumOff val="40000"/>
                    </a:schemeClr>
                  </a:solidFill>
                  <a:latin typeface="Times New Roman" pitchFamily="18" charset="0"/>
                  <a:cs typeface="Times New Roman" pitchFamily="18" charset="0"/>
                </a:rPr>
                <a:t>Poll</a:t>
              </a:r>
              <a:r>
                <a:rPr lang="fr-FR" sz="1200" dirty="0" smtClean="0">
                  <a:solidFill>
                    <a:schemeClr val="tx2">
                      <a:lumMod val="60000"/>
                      <a:lumOff val="40000"/>
                    </a:schemeClr>
                  </a:solidFill>
                  <a:latin typeface="Times New Roman" pitchFamily="18" charset="0"/>
                  <a:cs typeface="Times New Roman" pitchFamily="18" charset="0"/>
                </a:rPr>
                <a:t> et al., 2008</a:t>
              </a:r>
              <a:endParaRPr lang="fr-FR" sz="1200" dirty="0">
                <a:solidFill>
                  <a:schemeClr val="tx2">
                    <a:lumMod val="60000"/>
                    <a:lumOff val="40000"/>
                  </a:schemeClr>
                </a:solidFill>
                <a:latin typeface="Times New Roman" pitchFamily="18" charset="0"/>
                <a:cs typeface="Times New Roman" pitchFamily="18" charset="0"/>
              </a:endParaRPr>
            </a:p>
          </p:txBody>
        </p:sp>
      </p:grpSp>
      <p:sp>
        <p:nvSpPr>
          <p:cNvPr id="44" name="ZoneTexte 43"/>
          <p:cNvSpPr txBox="1"/>
          <p:nvPr/>
        </p:nvSpPr>
        <p:spPr>
          <a:xfrm>
            <a:off x="4499992" y="5487615"/>
            <a:ext cx="1571199" cy="461665"/>
          </a:xfrm>
          <a:prstGeom prst="rect">
            <a:avLst/>
          </a:prstGeom>
          <a:noFill/>
        </p:spPr>
        <p:txBody>
          <a:bodyPr wrap="none" rtlCol="0">
            <a:spAutoFit/>
          </a:bodyPr>
          <a:lstStyle/>
          <a:p>
            <a:r>
              <a:rPr lang="fr-FR" sz="1200" dirty="0" err="1" smtClean="0">
                <a:solidFill>
                  <a:schemeClr val="tx2">
                    <a:lumMod val="60000"/>
                    <a:lumOff val="40000"/>
                  </a:schemeClr>
                </a:solidFill>
                <a:latin typeface="Times New Roman" pitchFamily="18" charset="0"/>
                <a:cs typeface="Times New Roman" pitchFamily="18" charset="0"/>
              </a:rPr>
              <a:t>Trinsoutrot</a:t>
            </a:r>
            <a:r>
              <a:rPr lang="fr-FR" sz="1200" dirty="0" smtClean="0">
                <a:solidFill>
                  <a:schemeClr val="tx2">
                    <a:lumMod val="60000"/>
                    <a:lumOff val="40000"/>
                  </a:schemeClr>
                </a:solidFill>
                <a:latin typeface="Times New Roman" pitchFamily="18" charset="0"/>
                <a:cs typeface="Times New Roman" pitchFamily="18" charset="0"/>
              </a:rPr>
              <a:t> et al, 2000</a:t>
            </a:r>
          </a:p>
          <a:p>
            <a:r>
              <a:rPr lang="fr-FR" sz="1200" dirty="0" err="1" smtClean="0">
                <a:solidFill>
                  <a:schemeClr val="tx2">
                    <a:lumMod val="60000"/>
                    <a:lumOff val="40000"/>
                  </a:schemeClr>
                </a:solidFill>
                <a:latin typeface="Times New Roman" pitchFamily="18" charset="0"/>
                <a:cs typeface="Times New Roman" pitchFamily="18" charset="0"/>
              </a:rPr>
              <a:t>Machinet</a:t>
            </a:r>
            <a:r>
              <a:rPr lang="fr-FR" sz="1200" dirty="0" smtClean="0">
                <a:solidFill>
                  <a:schemeClr val="tx2">
                    <a:lumMod val="60000"/>
                    <a:lumOff val="40000"/>
                  </a:schemeClr>
                </a:solidFill>
                <a:latin typeface="Times New Roman" pitchFamily="18" charset="0"/>
                <a:cs typeface="Times New Roman" pitchFamily="18" charset="0"/>
              </a:rPr>
              <a:t> et al., 2009</a:t>
            </a:r>
            <a:endParaRPr lang="fr-FR" sz="1200" dirty="0">
              <a:solidFill>
                <a:schemeClr val="tx2">
                  <a:lumMod val="60000"/>
                  <a:lumOff val="40000"/>
                </a:schemeClr>
              </a:solidFill>
              <a:latin typeface="Times New Roman" pitchFamily="18" charset="0"/>
              <a:cs typeface="Times New Roman" pitchFamily="18" charset="0"/>
            </a:endParaRPr>
          </a:p>
        </p:txBody>
      </p:sp>
      <p:sp>
        <p:nvSpPr>
          <p:cNvPr id="47" name="ZoneTexte 46"/>
          <p:cNvSpPr txBox="1"/>
          <p:nvPr/>
        </p:nvSpPr>
        <p:spPr>
          <a:xfrm>
            <a:off x="6228184" y="4365104"/>
            <a:ext cx="648072" cy="584775"/>
          </a:xfrm>
          <a:prstGeom prst="rect">
            <a:avLst/>
          </a:prstGeom>
          <a:noFill/>
          <a:ln>
            <a:noFill/>
          </a:ln>
        </p:spPr>
        <p:txBody>
          <a:bodyPr wrap="square" rtlCol="0">
            <a:spAutoFit/>
          </a:bodyPr>
          <a:lstStyle/>
          <a:p>
            <a:r>
              <a:rPr lang="fr-FR" sz="3200" b="1" dirty="0" smtClean="0">
                <a:solidFill>
                  <a:schemeClr val="accent6">
                    <a:lumMod val="50000"/>
                  </a:schemeClr>
                </a:solidFill>
                <a:latin typeface="Times New Roman" pitchFamily="18" charset="0"/>
                <a:cs typeface="Times New Roman" pitchFamily="18" charset="0"/>
              </a:rPr>
              <a:t>?</a:t>
            </a:r>
            <a:endParaRPr lang="fr-FR" sz="3200" b="1" dirty="0">
              <a:solidFill>
                <a:schemeClr val="accent6">
                  <a:lumMod val="50000"/>
                </a:schemeClr>
              </a:solidFill>
              <a:latin typeface="Times New Roman" pitchFamily="18" charset="0"/>
              <a:cs typeface="Times New Roman" pitchFamily="18" charset="0"/>
            </a:endParaRPr>
          </a:p>
        </p:txBody>
      </p:sp>
      <p:sp>
        <p:nvSpPr>
          <p:cNvPr id="45" name="ZoneTexte 44"/>
          <p:cNvSpPr txBox="1"/>
          <p:nvPr/>
        </p:nvSpPr>
        <p:spPr>
          <a:xfrm>
            <a:off x="7380312" y="5487615"/>
            <a:ext cx="1624932" cy="461665"/>
          </a:xfrm>
          <a:prstGeom prst="rect">
            <a:avLst/>
          </a:prstGeom>
          <a:noFill/>
        </p:spPr>
        <p:txBody>
          <a:bodyPr wrap="none" rtlCol="0">
            <a:spAutoFit/>
          </a:bodyPr>
          <a:lstStyle/>
          <a:p>
            <a:r>
              <a:rPr lang="fr-FR" sz="1200" dirty="0" err="1" smtClean="0">
                <a:solidFill>
                  <a:schemeClr val="tx2">
                    <a:lumMod val="60000"/>
                    <a:lumOff val="40000"/>
                  </a:schemeClr>
                </a:solidFill>
                <a:latin typeface="Times New Roman" pitchFamily="18" charset="0"/>
                <a:cs typeface="Times New Roman" pitchFamily="18" charset="0"/>
              </a:rPr>
              <a:t>Buscot</a:t>
            </a:r>
            <a:r>
              <a:rPr lang="fr-FR" sz="1200" dirty="0" smtClean="0">
                <a:solidFill>
                  <a:schemeClr val="tx2">
                    <a:lumMod val="60000"/>
                    <a:lumOff val="40000"/>
                  </a:schemeClr>
                </a:solidFill>
                <a:latin typeface="Times New Roman" pitchFamily="18" charset="0"/>
                <a:cs typeface="Times New Roman" pitchFamily="18" charset="0"/>
              </a:rPr>
              <a:t> &amp; </a:t>
            </a:r>
            <a:r>
              <a:rPr lang="fr-FR" sz="1200" dirty="0" err="1" smtClean="0">
                <a:solidFill>
                  <a:schemeClr val="tx2">
                    <a:lumMod val="60000"/>
                    <a:lumOff val="40000"/>
                  </a:schemeClr>
                </a:solidFill>
                <a:latin typeface="Times New Roman" pitchFamily="18" charset="0"/>
                <a:cs typeface="Times New Roman" pitchFamily="18" charset="0"/>
              </a:rPr>
              <a:t>Verma</a:t>
            </a:r>
            <a:r>
              <a:rPr lang="fr-FR" sz="1200" dirty="0" smtClean="0">
                <a:solidFill>
                  <a:schemeClr val="tx2">
                    <a:lumMod val="60000"/>
                    <a:lumOff val="40000"/>
                  </a:schemeClr>
                </a:solidFill>
                <a:latin typeface="Times New Roman" pitchFamily="18" charset="0"/>
                <a:cs typeface="Times New Roman" pitchFamily="18" charset="0"/>
              </a:rPr>
              <a:t>, 2005</a:t>
            </a:r>
          </a:p>
          <a:p>
            <a:r>
              <a:rPr lang="fr-FR" sz="1200" dirty="0" err="1" smtClean="0">
                <a:solidFill>
                  <a:schemeClr val="tx2">
                    <a:lumMod val="60000"/>
                    <a:lumOff val="40000"/>
                  </a:schemeClr>
                </a:solidFill>
                <a:latin typeface="Times New Roman" pitchFamily="18" charset="0"/>
                <a:cs typeface="Times New Roman" pitchFamily="18" charset="0"/>
              </a:rPr>
              <a:t>Sinsabaugh</a:t>
            </a:r>
            <a:r>
              <a:rPr lang="fr-FR" sz="1200" dirty="0" smtClean="0">
                <a:solidFill>
                  <a:schemeClr val="tx2">
                    <a:lumMod val="60000"/>
                    <a:lumOff val="40000"/>
                  </a:schemeClr>
                </a:solidFill>
                <a:latin typeface="Times New Roman" pitchFamily="18" charset="0"/>
                <a:cs typeface="Times New Roman" pitchFamily="18" charset="0"/>
              </a:rPr>
              <a:t> et al., 2011</a:t>
            </a:r>
            <a:endParaRPr lang="fr-FR" sz="1200" dirty="0">
              <a:solidFill>
                <a:schemeClr val="tx2">
                  <a:lumMod val="60000"/>
                  <a:lumOff val="40000"/>
                </a:schemeClr>
              </a:solidFill>
              <a:latin typeface="Times New Roman" pitchFamily="18" charset="0"/>
              <a:cs typeface="Times New Roman" pitchFamily="18" charset="0"/>
            </a:endParaRPr>
          </a:p>
        </p:txBody>
      </p:sp>
      <p:cxnSp>
        <p:nvCxnSpPr>
          <p:cNvPr id="49" name="Connecteur droit 48"/>
          <p:cNvCxnSpPr/>
          <p:nvPr/>
        </p:nvCxnSpPr>
        <p:spPr>
          <a:xfrm rot="5400000">
            <a:off x="1175446" y="4280122"/>
            <a:ext cx="457200" cy="7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a:xfrm rot="5400000">
            <a:off x="1175445" y="5169371"/>
            <a:ext cx="457200" cy="7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 Box 29"/>
          <p:cNvSpPr txBox="1">
            <a:spLocks noChangeArrowheads="1"/>
          </p:cNvSpPr>
          <p:nvPr/>
        </p:nvSpPr>
        <p:spPr bwMode="auto">
          <a:xfrm>
            <a:off x="4139952" y="3717032"/>
            <a:ext cx="2016224" cy="432048"/>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latin typeface="Times New Roman" pitchFamily="18" charset="0"/>
                <a:cs typeface="Times New Roman" pitchFamily="18" charset="0"/>
              </a:rPr>
              <a:t>Plant </a:t>
            </a:r>
            <a:r>
              <a:rPr lang="fr-FR" b="1" dirty="0" err="1" smtClean="0">
                <a:solidFill>
                  <a:schemeClr val="tx1"/>
                </a:solidFill>
                <a:latin typeface="Times New Roman" pitchFamily="18" charset="0"/>
                <a:cs typeface="Times New Roman" pitchFamily="18" charset="0"/>
              </a:rPr>
              <a:t>residue</a:t>
            </a:r>
            <a:endParaRPr lang="fr-FR" b="1" dirty="0">
              <a:solidFill>
                <a:schemeClr val="tx1"/>
              </a:solidFill>
              <a:latin typeface="Times New Roman" pitchFamily="18" charset="0"/>
              <a:cs typeface="Times New Roman" pitchFamily="18" charset="0"/>
            </a:endParaRPr>
          </a:p>
        </p:txBody>
      </p:sp>
      <p:sp>
        <p:nvSpPr>
          <p:cNvPr id="52" name="Text Box 29"/>
          <p:cNvSpPr txBox="1">
            <a:spLocks noChangeArrowheads="1"/>
          </p:cNvSpPr>
          <p:nvPr/>
        </p:nvSpPr>
        <p:spPr bwMode="auto">
          <a:xfrm>
            <a:off x="6804248" y="3717032"/>
            <a:ext cx="1944216" cy="432048"/>
          </a:xfrm>
          <a:prstGeom prst="roundRect">
            <a:avLst/>
          </a:prstGeom>
          <a:noFill/>
          <a:ln w="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smtClean="0">
                <a:solidFill>
                  <a:schemeClr val="tx1"/>
                </a:solidFill>
                <a:latin typeface="Times New Roman" pitchFamily="18" charset="0"/>
                <a:cs typeface="Times New Roman" pitchFamily="18" charset="0"/>
              </a:rPr>
              <a:t>Microorganisms</a:t>
            </a:r>
            <a:endParaRPr lang="fr-FR" b="1" dirty="0">
              <a:solidFill>
                <a:schemeClr val="tx1"/>
              </a:solidFill>
              <a:latin typeface="Times New Roman" pitchFamily="18" charset="0"/>
              <a:cs typeface="Times New Roman" pitchFamily="18" charset="0"/>
            </a:endParaRPr>
          </a:p>
        </p:txBody>
      </p:sp>
      <p:cxnSp>
        <p:nvCxnSpPr>
          <p:cNvPr id="53" name="Connecteur droit 52"/>
          <p:cNvCxnSpPr/>
          <p:nvPr/>
        </p:nvCxnSpPr>
        <p:spPr>
          <a:xfrm rot="5400000">
            <a:off x="4874142" y="4423003"/>
            <a:ext cx="548640" cy="7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a:xfrm rot="5400000">
            <a:off x="7466429" y="4423003"/>
            <a:ext cx="548640" cy="7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5"/>
                                        </p:tgtEl>
                                        <p:attrNameLst>
                                          <p:attrName>style.visibility</p:attrName>
                                        </p:attrNameLst>
                                      </p:cBhvr>
                                      <p:to>
                                        <p:strVal val="visible"/>
                                      </p:to>
                                    </p:set>
                                    <p:anim calcmode="lin" valueType="num">
                                      <p:cBhvr additive="base">
                                        <p:cTn id="25" dur="500" fill="hold"/>
                                        <p:tgtEl>
                                          <p:spTgt spid="65"/>
                                        </p:tgtEl>
                                        <p:attrNameLst>
                                          <p:attrName>ppt_x</p:attrName>
                                        </p:attrNameLst>
                                      </p:cBhvr>
                                      <p:tavLst>
                                        <p:tav tm="0">
                                          <p:val>
                                            <p:strVal val="#ppt_x"/>
                                          </p:val>
                                        </p:tav>
                                        <p:tav tm="100000">
                                          <p:val>
                                            <p:strVal val="#ppt_x"/>
                                          </p:val>
                                        </p:tav>
                                      </p:tavLst>
                                    </p:anim>
                                    <p:anim calcmode="lin" valueType="num">
                                      <p:cBhvr additive="base">
                                        <p:cTn id="2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3"/>
                                        </p:tgtEl>
                                        <p:attrNameLst>
                                          <p:attrName>style.visibility</p:attrName>
                                        </p:attrNameLst>
                                      </p:cBhvr>
                                      <p:to>
                                        <p:strVal val="visible"/>
                                      </p:to>
                                    </p:set>
                                    <p:anim calcmode="lin" valueType="num">
                                      <p:cBhvr additive="base">
                                        <p:cTn id="31" dur="500" fill="hold"/>
                                        <p:tgtEl>
                                          <p:spTgt spid="63"/>
                                        </p:tgtEl>
                                        <p:attrNameLst>
                                          <p:attrName>ppt_x</p:attrName>
                                        </p:attrNameLst>
                                      </p:cBhvr>
                                      <p:tavLst>
                                        <p:tav tm="0">
                                          <p:val>
                                            <p:strVal val="#ppt_x"/>
                                          </p:val>
                                        </p:tav>
                                        <p:tav tm="100000">
                                          <p:val>
                                            <p:strVal val="#ppt_x"/>
                                          </p:val>
                                        </p:tav>
                                      </p:tavLst>
                                    </p:anim>
                                    <p:anim calcmode="lin" valueType="num">
                                      <p:cBhvr additive="base">
                                        <p:cTn id="32" dur="500" fill="hold"/>
                                        <p:tgtEl>
                                          <p:spTgt spid="6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4"/>
                                        </p:tgtEl>
                                        <p:attrNameLst>
                                          <p:attrName>style.visibility</p:attrName>
                                        </p:attrNameLst>
                                      </p:cBhvr>
                                      <p:to>
                                        <p:strVal val="visible"/>
                                      </p:to>
                                    </p:set>
                                    <p:anim calcmode="lin" valueType="num">
                                      <p:cBhvr additive="base">
                                        <p:cTn id="35" dur="500" fill="hold"/>
                                        <p:tgtEl>
                                          <p:spTgt spid="64"/>
                                        </p:tgtEl>
                                        <p:attrNameLst>
                                          <p:attrName>ppt_x</p:attrName>
                                        </p:attrNameLst>
                                      </p:cBhvr>
                                      <p:tavLst>
                                        <p:tav tm="0">
                                          <p:val>
                                            <p:strVal val="#ppt_x"/>
                                          </p:val>
                                        </p:tav>
                                        <p:tav tm="100000">
                                          <p:val>
                                            <p:strVal val="#ppt_x"/>
                                          </p:val>
                                        </p:tav>
                                      </p:tavLst>
                                    </p:anim>
                                    <p:anim calcmode="lin" valueType="num">
                                      <p:cBhvr additive="base">
                                        <p:cTn id="36" dur="500" fill="hold"/>
                                        <p:tgtEl>
                                          <p:spTgt spid="6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6"/>
                                        </p:tgtEl>
                                        <p:attrNameLst>
                                          <p:attrName>style.visibility</p:attrName>
                                        </p:attrNameLst>
                                      </p:cBhvr>
                                      <p:to>
                                        <p:strVal val="visible"/>
                                      </p:to>
                                    </p:set>
                                    <p:anim calcmode="lin" valueType="num">
                                      <p:cBhvr additive="base">
                                        <p:cTn id="39" dur="500" fill="hold"/>
                                        <p:tgtEl>
                                          <p:spTgt spid="66"/>
                                        </p:tgtEl>
                                        <p:attrNameLst>
                                          <p:attrName>ppt_x</p:attrName>
                                        </p:attrNameLst>
                                      </p:cBhvr>
                                      <p:tavLst>
                                        <p:tav tm="0">
                                          <p:val>
                                            <p:strVal val="#ppt_x"/>
                                          </p:val>
                                        </p:tav>
                                        <p:tav tm="100000">
                                          <p:val>
                                            <p:strVal val="#ppt_x"/>
                                          </p:val>
                                        </p:tav>
                                      </p:tavLst>
                                    </p:anim>
                                    <p:anim calcmode="lin" valueType="num">
                                      <p:cBhvr additive="base">
                                        <p:cTn id="40" dur="500" fill="hold"/>
                                        <p:tgtEl>
                                          <p:spTgt spid="6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8"/>
                                        </p:tgtEl>
                                        <p:attrNameLst>
                                          <p:attrName>style.visibility</p:attrName>
                                        </p:attrNameLst>
                                      </p:cBhvr>
                                      <p:to>
                                        <p:strVal val="visible"/>
                                      </p:to>
                                    </p:set>
                                    <p:anim calcmode="lin" valueType="num">
                                      <p:cBhvr additive="base">
                                        <p:cTn id="43" dur="500" fill="hold"/>
                                        <p:tgtEl>
                                          <p:spTgt spid="68"/>
                                        </p:tgtEl>
                                        <p:attrNameLst>
                                          <p:attrName>ppt_x</p:attrName>
                                        </p:attrNameLst>
                                      </p:cBhvr>
                                      <p:tavLst>
                                        <p:tav tm="0">
                                          <p:val>
                                            <p:strVal val="#ppt_x"/>
                                          </p:val>
                                        </p:tav>
                                        <p:tav tm="100000">
                                          <p:val>
                                            <p:strVal val="#ppt_x"/>
                                          </p:val>
                                        </p:tav>
                                      </p:tavLst>
                                    </p:anim>
                                    <p:anim calcmode="lin" valueType="num">
                                      <p:cBhvr additive="base">
                                        <p:cTn id="44" dur="500" fill="hold"/>
                                        <p:tgtEl>
                                          <p:spTgt spid="6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anim calcmode="lin" valueType="num">
                                      <p:cBhvr additive="base">
                                        <p:cTn id="47" dur="500" fill="hold"/>
                                        <p:tgtEl>
                                          <p:spTgt spid="51"/>
                                        </p:tgtEl>
                                        <p:attrNameLst>
                                          <p:attrName>ppt_x</p:attrName>
                                        </p:attrNameLst>
                                      </p:cBhvr>
                                      <p:tavLst>
                                        <p:tav tm="0">
                                          <p:val>
                                            <p:strVal val="#ppt_x"/>
                                          </p:val>
                                        </p:tav>
                                        <p:tav tm="100000">
                                          <p:val>
                                            <p:strVal val="#ppt_x"/>
                                          </p:val>
                                        </p:tav>
                                      </p:tavLst>
                                    </p:anim>
                                    <p:anim calcmode="lin" valueType="num">
                                      <p:cBhvr additive="base">
                                        <p:cTn id="48" dur="500" fill="hold"/>
                                        <p:tgtEl>
                                          <p:spTgt spid="5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anim calcmode="lin" valueType="num">
                                      <p:cBhvr additive="base">
                                        <p:cTn id="51" dur="500" fill="hold"/>
                                        <p:tgtEl>
                                          <p:spTgt spid="52"/>
                                        </p:tgtEl>
                                        <p:attrNameLst>
                                          <p:attrName>ppt_x</p:attrName>
                                        </p:attrNameLst>
                                      </p:cBhvr>
                                      <p:tavLst>
                                        <p:tav tm="0">
                                          <p:val>
                                            <p:strVal val="#ppt_x"/>
                                          </p:val>
                                        </p:tav>
                                        <p:tav tm="100000">
                                          <p:val>
                                            <p:strVal val="#ppt_x"/>
                                          </p:val>
                                        </p:tav>
                                      </p:tavLst>
                                    </p:anim>
                                    <p:anim calcmode="lin" valueType="num">
                                      <p:cBhvr additive="base">
                                        <p:cTn id="52"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1" grpId="0" animBg="1"/>
      <p:bldP spid="64" grpId="0" animBg="1"/>
      <p:bldP spid="65" grpId="0" animBg="1"/>
      <p:bldP spid="68" grpId="0" animBg="1"/>
      <p:bldP spid="70" grpId="0"/>
      <p:bldP spid="73" grpId="0" animBg="1"/>
      <p:bldP spid="74" grpId="0" animBg="1"/>
      <p:bldP spid="77" grpId="0" animBg="1"/>
      <p:bldP spid="34" grpId="0"/>
      <p:bldP spid="36" grpId="0"/>
      <p:bldP spid="44" grpId="0"/>
      <p:bldP spid="47" grpId="0"/>
      <p:bldP spid="45" grpId="0"/>
      <p:bldP spid="51" grpId="0" animBg="1"/>
      <p:bldP spid="5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ce réservé du numéro de diapositive 15"/>
          <p:cNvSpPr>
            <a:spLocks noGrp="1"/>
          </p:cNvSpPr>
          <p:nvPr>
            <p:ph type="sldNum" sz="quarter" idx="12"/>
          </p:nvPr>
        </p:nvSpPr>
        <p:spPr>
          <a:xfrm>
            <a:off x="7010400" y="6492875"/>
            <a:ext cx="2133600" cy="365125"/>
          </a:xfrm>
        </p:spPr>
        <p:txBody>
          <a:bodyPr/>
          <a:lstStyle/>
          <a:p>
            <a:fld id="{519F2ACA-9AF6-49E6-8DC9-2D3EB6D48CE9}" type="slidenum">
              <a:rPr lang="fr-FR" smtClean="0">
                <a:latin typeface="Times New Roman" pitchFamily="18" charset="0"/>
                <a:cs typeface="Times New Roman" pitchFamily="18" charset="0"/>
              </a:rPr>
              <a:pPr/>
              <a:t>5</a:t>
            </a:fld>
            <a:endParaRPr lang="fr-FR" dirty="0">
              <a:latin typeface="Times New Roman" pitchFamily="18" charset="0"/>
              <a:cs typeface="Times New Roman" pitchFamily="18" charset="0"/>
            </a:endParaRPr>
          </a:p>
        </p:txBody>
      </p:sp>
      <p:sp>
        <p:nvSpPr>
          <p:cNvPr id="15" name="Text Box 10"/>
          <p:cNvSpPr txBox="1">
            <a:spLocks noChangeArrowheads="1"/>
          </p:cNvSpPr>
          <p:nvPr/>
        </p:nvSpPr>
        <p:spPr bwMode="auto">
          <a:xfrm>
            <a:off x="0" y="0"/>
            <a:ext cx="9144000" cy="304800"/>
          </a:xfrm>
          <a:prstGeom prst="rect">
            <a:avLst/>
          </a:prstGeom>
          <a:solidFill>
            <a:schemeClr val="accent6">
              <a:lumMod val="75000"/>
              <a:alpha val="50000"/>
            </a:schemeClr>
          </a:solidFill>
          <a:ln w="9525">
            <a:noFill/>
            <a:miter lim="800000"/>
            <a:headEnd/>
            <a:tailEnd/>
          </a:ln>
        </p:spPr>
        <p:txBody>
          <a:bodyPr>
            <a:spAutoFit/>
          </a:bodyPr>
          <a:lstStyle/>
          <a:p>
            <a:pPr algn="r"/>
            <a:r>
              <a:rPr lang="fr-FR" sz="1400" i="1" dirty="0" smtClean="0">
                <a:latin typeface="Times New Roman" pitchFamily="18" charset="0"/>
                <a:cs typeface="Times New Roman" pitchFamily="18" charset="0"/>
              </a:rPr>
              <a:t>Introduction</a:t>
            </a:r>
            <a:endParaRPr lang="fr-FR" sz="1400" i="1" dirty="0">
              <a:latin typeface="Times New Roman" pitchFamily="18" charset="0"/>
              <a:cs typeface="Times New Roman" pitchFamily="18" charset="0"/>
            </a:endParaRPr>
          </a:p>
        </p:txBody>
      </p:sp>
      <p:sp>
        <p:nvSpPr>
          <p:cNvPr id="19" name="Rectangle 18"/>
          <p:cNvSpPr/>
          <p:nvPr/>
        </p:nvSpPr>
        <p:spPr>
          <a:xfrm>
            <a:off x="216024" y="404664"/>
            <a:ext cx="8676456" cy="830997"/>
          </a:xfrm>
          <a:prstGeom prst="rect">
            <a:avLst/>
          </a:prstGeom>
        </p:spPr>
        <p:txBody>
          <a:bodyPr wrap="square">
            <a:spAutoFit/>
          </a:bodyPr>
          <a:lstStyle/>
          <a:p>
            <a:pPr algn="ctr"/>
            <a:r>
              <a:rPr lang="fr-FR" sz="2400" b="1" dirty="0" err="1" smtClean="0">
                <a:solidFill>
                  <a:schemeClr val="accent6">
                    <a:lumMod val="75000"/>
                  </a:schemeClr>
                </a:solidFill>
                <a:latin typeface="Times New Roman" pitchFamily="18" charset="0"/>
                <a:cs typeface="Times New Roman" pitchFamily="18" charset="0"/>
              </a:rPr>
              <a:t>Effect</a:t>
            </a:r>
            <a:r>
              <a:rPr lang="fr-FR" sz="2400" b="1" dirty="0" smtClean="0">
                <a:solidFill>
                  <a:schemeClr val="accent6">
                    <a:lumMod val="75000"/>
                  </a:schemeClr>
                </a:solidFill>
                <a:latin typeface="Times New Roman" pitchFamily="18" charset="0"/>
                <a:cs typeface="Times New Roman" pitchFamily="18" charset="0"/>
              </a:rPr>
              <a:t> of </a:t>
            </a:r>
            <a:r>
              <a:rPr lang="fr-FR" sz="2400" b="1" dirty="0" err="1" smtClean="0">
                <a:solidFill>
                  <a:schemeClr val="accent6">
                    <a:lumMod val="75000"/>
                  </a:schemeClr>
                </a:solidFill>
                <a:latin typeface="Times New Roman" pitchFamily="18" charset="0"/>
                <a:cs typeface="Times New Roman" pitchFamily="18" charset="0"/>
              </a:rPr>
              <a:t>chemical</a:t>
            </a:r>
            <a:r>
              <a:rPr lang="fr-FR" sz="2400" b="1" dirty="0" smtClean="0">
                <a:solidFill>
                  <a:schemeClr val="accent6">
                    <a:lumMod val="75000"/>
                  </a:schemeClr>
                </a:solidFill>
                <a:latin typeface="Times New Roman" pitchFamily="18" charset="0"/>
                <a:cs typeface="Times New Roman" pitchFamily="18" charset="0"/>
              </a:rPr>
              <a:t> composition of plant </a:t>
            </a:r>
            <a:r>
              <a:rPr lang="fr-FR" sz="2400" b="1" dirty="0" err="1" smtClean="0">
                <a:solidFill>
                  <a:schemeClr val="accent6">
                    <a:lumMod val="75000"/>
                  </a:schemeClr>
                </a:solidFill>
                <a:latin typeface="Times New Roman" pitchFamily="18" charset="0"/>
                <a:cs typeface="Times New Roman" pitchFamily="18" charset="0"/>
              </a:rPr>
              <a:t>residue</a:t>
            </a:r>
            <a:r>
              <a:rPr lang="fr-FR" sz="2400" b="1" dirty="0" smtClean="0">
                <a:solidFill>
                  <a:schemeClr val="accent6">
                    <a:lumMod val="75000"/>
                  </a:schemeClr>
                </a:solidFill>
                <a:latin typeface="Times New Roman" pitchFamily="18" charset="0"/>
                <a:cs typeface="Times New Roman" pitchFamily="18" charset="0"/>
              </a:rPr>
              <a:t> of C </a:t>
            </a:r>
            <a:r>
              <a:rPr lang="fr-FR" sz="2400" b="1" dirty="0" err="1" smtClean="0">
                <a:solidFill>
                  <a:schemeClr val="accent6">
                    <a:lumMod val="75000"/>
                  </a:schemeClr>
                </a:solidFill>
                <a:latin typeface="Times New Roman" pitchFamily="18" charset="0"/>
                <a:cs typeface="Times New Roman" pitchFamily="18" charset="0"/>
              </a:rPr>
              <a:t>mineralization</a:t>
            </a:r>
            <a:endParaRPr lang="fr-FR" sz="2400" b="1" dirty="0">
              <a:solidFill>
                <a:schemeClr val="accent6">
                  <a:lumMod val="75000"/>
                </a:schemeClr>
              </a:solidFill>
              <a:latin typeface="Times New Roman" pitchFamily="18" charset="0"/>
              <a:cs typeface="Times New Roman" pitchFamily="18" charset="0"/>
            </a:endParaRPr>
          </a:p>
        </p:txBody>
      </p:sp>
      <p:sp>
        <p:nvSpPr>
          <p:cNvPr id="23" name="Text Box 1516"/>
          <p:cNvSpPr txBox="1">
            <a:spLocks noChangeArrowheads="1"/>
          </p:cNvSpPr>
          <p:nvPr/>
        </p:nvSpPr>
        <p:spPr bwMode="auto">
          <a:xfrm>
            <a:off x="179512" y="5877272"/>
            <a:ext cx="4283968" cy="584775"/>
          </a:xfrm>
          <a:prstGeom prst="rect">
            <a:avLst/>
          </a:prstGeom>
          <a:solidFill>
            <a:schemeClr val="accent6">
              <a:lumMod val="20000"/>
              <a:lumOff val="80000"/>
            </a:schemeClr>
          </a:solidFill>
          <a:ln w="9525">
            <a:solidFill>
              <a:schemeClr val="accent6">
                <a:lumMod val="20000"/>
                <a:lumOff val="80000"/>
              </a:schemeClr>
            </a:solidFill>
            <a:miter lim="800000"/>
            <a:headEnd/>
            <a:tailEnd/>
          </a:ln>
          <a:effectLst>
            <a:outerShdw blurRad="190500" dist="228600" dir="2700000" algn="ctr">
              <a:srgbClr val="000000">
                <a:alpha val="30000"/>
              </a:srgbClr>
            </a:outerShdw>
          </a:effectLst>
        </p:spPr>
        <p:txBody>
          <a:bodyPr wrap="square">
            <a:spAutoFit/>
          </a:bodyPr>
          <a:lstStyle/>
          <a:p>
            <a:pPr algn="ctr">
              <a:buFont typeface="Wingdings" pitchFamily="2" charset="2"/>
              <a:buChar char="Ø"/>
            </a:pPr>
            <a:r>
              <a:rPr lang="fr-FR" sz="1600" dirty="0" smtClean="0">
                <a:latin typeface="Times New Roman" pitchFamily="18" charset="0"/>
                <a:cs typeface="Times New Roman" pitchFamily="18" charset="0"/>
              </a:rPr>
              <a:t>  </a:t>
            </a:r>
            <a:r>
              <a:rPr lang="fr-FR" sz="1600" dirty="0" err="1" smtClean="0">
                <a:latin typeface="Times New Roman" pitchFamily="18" charset="0"/>
                <a:cs typeface="Times New Roman" pitchFamily="18" charset="0"/>
              </a:rPr>
              <a:t>Chemical</a:t>
            </a:r>
            <a:r>
              <a:rPr lang="fr-FR" sz="1600" dirty="0" smtClean="0">
                <a:latin typeface="Times New Roman" pitchFamily="18" charset="0"/>
                <a:cs typeface="Times New Roman" pitchFamily="18" charset="0"/>
              </a:rPr>
              <a:t> composition of plant </a:t>
            </a:r>
            <a:r>
              <a:rPr lang="fr-FR" sz="1600" dirty="0" err="1" smtClean="0">
                <a:latin typeface="Times New Roman" pitchFamily="18" charset="0"/>
                <a:cs typeface="Times New Roman" pitchFamily="18" charset="0"/>
              </a:rPr>
              <a:t>residue</a:t>
            </a:r>
            <a:r>
              <a:rPr lang="fr-FR" sz="1600" dirty="0" smtClean="0">
                <a:latin typeface="Times New Roman" pitchFamily="18" charset="0"/>
                <a:cs typeface="Times New Roman" pitchFamily="18" charset="0"/>
              </a:rPr>
              <a:t> </a:t>
            </a:r>
            <a:r>
              <a:rPr lang="fr-FR" sz="1600" dirty="0" err="1" smtClean="0">
                <a:latin typeface="Times New Roman" pitchFamily="18" charset="0"/>
                <a:cs typeface="Times New Roman" pitchFamily="18" charset="0"/>
              </a:rPr>
              <a:t>determines</a:t>
            </a:r>
            <a:r>
              <a:rPr lang="fr-FR" sz="1600" dirty="0" smtClean="0">
                <a:latin typeface="Times New Roman" pitchFamily="18" charset="0"/>
                <a:cs typeface="Times New Roman" pitchFamily="18" charset="0"/>
              </a:rPr>
              <a:t> the rate of </a:t>
            </a:r>
            <a:r>
              <a:rPr lang="fr-FR" sz="1600" dirty="0" err="1" smtClean="0">
                <a:latin typeface="Times New Roman" pitchFamily="18" charset="0"/>
                <a:cs typeface="Times New Roman" pitchFamily="18" charset="0"/>
              </a:rPr>
              <a:t>decomposition</a:t>
            </a:r>
            <a:endParaRPr lang="fr-FR" sz="1600" dirty="0" smtClean="0">
              <a:latin typeface="Times New Roman" pitchFamily="18" charset="0"/>
              <a:cs typeface="Times New Roman" pitchFamily="18" charset="0"/>
            </a:endParaRPr>
          </a:p>
        </p:txBody>
      </p:sp>
      <p:graphicFrame>
        <p:nvGraphicFramePr>
          <p:cNvPr id="17" name="Chart 1"/>
          <p:cNvGraphicFramePr>
            <a:graphicFrameLocks/>
          </p:cNvGraphicFramePr>
          <p:nvPr/>
        </p:nvGraphicFramePr>
        <p:xfrm>
          <a:off x="0" y="1196752"/>
          <a:ext cx="4716016" cy="4176464"/>
        </p:xfrm>
        <a:graphic>
          <a:graphicData uri="http://schemas.openxmlformats.org/drawingml/2006/chart">
            <c:chart xmlns:c="http://schemas.openxmlformats.org/drawingml/2006/chart" xmlns:r="http://schemas.openxmlformats.org/officeDocument/2006/relationships" r:id="rId3"/>
          </a:graphicData>
        </a:graphic>
      </p:graphicFrame>
      <p:sp>
        <p:nvSpPr>
          <p:cNvPr id="18" name="ZoneTexte 17"/>
          <p:cNvSpPr txBox="1"/>
          <p:nvPr/>
        </p:nvSpPr>
        <p:spPr>
          <a:xfrm>
            <a:off x="2915816" y="4376137"/>
            <a:ext cx="1466299" cy="276999"/>
          </a:xfrm>
          <a:prstGeom prst="rect">
            <a:avLst/>
          </a:prstGeom>
          <a:solidFill>
            <a:schemeClr val="bg1"/>
          </a:solidFill>
        </p:spPr>
        <p:txBody>
          <a:bodyPr wrap="none" rtlCol="0">
            <a:spAutoFit/>
          </a:bodyPr>
          <a:lstStyle/>
          <a:p>
            <a:r>
              <a:rPr lang="fr-FR" sz="1200" dirty="0" smtClean="0">
                <a:solidFill>
                  <a:schemeClr val="tx2">
                    <a:lumMod val="60000"/>
                    <a:lumOff val="40000"/>
                  </a:schemeClr>
                </a:solidFill>
                <a:latin typeface="Times New Roman" pitchFamily="18" charset="0"/>
                <a:cs typeface="Times New Roman" pitchFamily="18" charset="0"/>
              </a:rPr>
              <a:t>Bertrand et al., 2006</a:t>
            </a:r>
            <a:endParaRPr lang="fr-FR" sz="1200" dirty="0">
              <a:solidFill>
                <a:schemeClr val="tx2">
                  <a:lumMod val="60000"/>
                  <a:lumOff val="40000"/>
                </a:schemeClr>
              </a:solidFill>
              <a:latin typeface="Times New Roman" pitchFamily="18" charset="0"/>
              <a:cs typeface="Times New Roman" pitchFamily="18" charset="0"/>
            </a:endParaRPr>
          </a:p>
        </p:txBody>
      </p:sp>
      <p:sp>
        <p:nvSpPr>
          <p:cNvPr id="21" name="Text Box 1527"/>
          <p:cNvSpPr txBox="1">
            <a:spLocks noChangeArrowheads="1"/>
          </p:cNvSpPr>
          <p:nvPr/>
        </p:nvSpPr>
        <p:spPr bwMode="auto">
          <a:xfrm>
            <a:off x="2123033" y="5013176"/>
            <a:ext cx="659155" cy="369332"/>
          </a:xfrm>
          <a:prstGeom prst="rect">
            <a:avLst/>
          </a:prstGeom>
          <a:solidFill>
            <a:schemeClr val="bg1"/>
          </a:solidFill>
          <a:ln w="9525">
            <a:noFill/>
            <a:miter lim="800000"/>
            <a:headEnd/>
            <a:tailEnd/>
          </a:ln>
        </p:spPr>
        <p:txBody>
          <a:bodyPr wrap="none">
            <a:spAutoFit/>
          </a:bodyPr>
          <a:lstStyle/>
          <a:p>
            <a:r>
              <a:rPr lang="fr-FR" dirty="0" err="1" smtClean="0">
                <a:latin typeface="Times New Roman" pitchFamily="18" charset="0"/>
                <a:cs typeface="Times New Roman" pitchFamily="18" charset="0"/>
              </a:rPr>
              <a:t>Days</a:t>
            </a:r>
            <a:endParaRPr lang="fr-FR" dirty="0">
              <a:latin typeface="Times New Roman" pitchFamily="18" charset="0"/>
              <a:cs typeface="Times New Roman" pitchFamily="18" charset="0"/>
            </a:endParaRPr>
          </a:p>
        </p:txBody>
      </p:sp>
      <p:sp>
        <p:nvSpPr>
          <p:cNvPr id="24" name="ZoneTexte 23"/>
          <p:cNvSpPr txBox="1"/>
          <p:nvPr/>
        </p:nvSpPr>
        <p:spPr>
          <a:xfrm>
            <a:off x="1187624" y="1052736"/>
            <a:ext cx="2520280" cy="369332"/>
          </a:xfrm>
          <a:prstGeom prst="rect">
            <a:avLst/>
          </a:prstGeom>
          <a:noFill/>
        </p:spPr>
        <p:txBody>
          <a:bodyPr wrap="square" rtlCol="0">
            <a:spAutoFit/>
          </a:bodyPr>
          <a:lstStyle/>
          <a:p>
            <a:r>
              <a:rPr lang="fr-FR" dirty="0" err="1" smtClean="0">
                <a:latin typeface="Times New Roman" pitchFamily="18" charset="0"/>
                <a:cs typeface="Times New Roman" pitchFamily="18" charset="0"/>
              </a:rPr>
              <a:t>Mineralization</a:t>
            </a:r>
            <a:r>
              <a:rPr lang="fr-FR" dirty="0" smtClean="0">
                <a:latin typeface="Times New Roman" pitchFamily="18" charset="0"/>
                <a:cs typeface="Times New Roman" pitchFamily="18" charset="0"/>
              </a:rPr>
              <a:t> of </a:t>
            </a:r>
            <a:r>
              <a:rPr lang="fr-FR" dirty="0" err="1" smtClean="0">
                <a:latin typeface="Times New Roman" pitchFamily="18" charset="0"/>
                <a:cs typeface="Times New Roman" pitchFamily="18" charset="0"/>
              </a:rPr>
              <a:t>wheat</a:t>
            </a:r>
            <a:endParaRPr lang="fr-FR" dirty="0">
              <a:latin typeface="Times New Roman" pitchFamily="18" charset="0"/>
              <a:cs typeface="Times New Roman" pitchFamily="18" charset="0"/>
            </a:endParaRPr>
          </a:p>
        </p:txBody>
      </p:sp>
      <p:sp>
        <p:nvSpPr>
          <p:cNvPr id="25" name="ZoneTexte 24"/>
          <p:cNvSpPr txBox="1"/>
          <p:nvPr/>
        </p:nvSpPr>
        <p:spPr>
          <a:xfrm>
            <a:off x="3491880" y="1916832"/>
            <a:ext cx="648072" cy="276999"/>
          </a:xfrm>
          <a:prstGeom prst="rect">
            <a:avLst/>
          </a:prstGeom>
          <a:noFill/>
        </p:spPr>
        <p:txBody>
          <a:bodyPr wrap="square" rtlCol="0">
            <a:spAutoFit/>
          </a:bodyPr>
          <a:lstStyle/>
          <a:p>
            <a:r>
              <a:rPr lang="fr-FR" sz="1200" dirty="0" smtClean="0">
                <a:solidFill>
                  <a:srgbClr val="00B050"/>
                </a:solidFill>
                <a:latin typeface="Times New Roman" pitchFamily="18" charset="0"/>
                <a:cs typeface="Times New Roman" pitchFamily="18" charset="0"/>
              </a:rPr>
              <a:t>feuille</a:t>
            </a:r>
            <a:endParaRPr lang="fr-FR" sz="1200" dirty="0">
              <a:solidFill>
                <a:srgbClr val="00B050"/>
              </a:solidFill>
              <a:latin typeface="Times New Roman" pitchFamily="18" charset="0"/>
              <a:cs typeface="Times New Roman" pitchFamily="18" charset="0"/>
            </a:endParaRPr>
          </a:p>
        </p:txBody>
      </p:sp>
      <p:sp>
        <p:nvSpPr>
          <p:cNvPr id="26" name="ZoneTexte 25"/>
          <p:cNvSpPr txBox="1"/>
          <p:nvPr/>
        </p:nvSpPr>
        <p:spPr>
          <a:xfrm>
            <a:off x="3491880" y="2420888"/>
            <a:ext cx="936104" cy="276999"/>
          </a:xfrm>
          <a:prstGeom prst="rect">
            <a:avLst/>
          </a:prstGeom>
          <a:noFill/>
        </p:spPr>
        <p:txBody>
          <a:bodyPr wrap="square" rtlCol="0">
            <a:spAutoFit/>
          </a:bodyPr>
          <a:lstStyle/>
          <a:p>
            <a:r>
              <a:rPr lang="fr-FR" sz="1200" dirty="0" smtClean="0">
                <a:solidFill>
                  <a:schemeClr val="tx2">
                    <a:lumMod val="60000"/>
                    <a:lumOff val="40000"/>
                  </a:schemeClr>
                </a:solidFill>
                <a:latin typeface="Times New Roman" pitchFamily="18" charset="0"/>
                <a:cs typeface="Times New Roman" pitchFamily="18" charset="0"/>
              </a:rPr>
              <a:t>entrenœud</a:t>
            </a:r>
            <a:endParaRPr lang="fr-FR" sz="1200" dirty="0">
              <a:solidFill>
                <a:schemeClr val="tx2">
                  <a:lumMod val="60000"/>
                  <a:lumOff val="40000"/>
                </a:schemeClr>
              </a:solidFill>
              <a:latin typeface="Times New Roman" pitchFamily="18" charset="0"/>
              <a:cs typeface="Times New Roman" pitchFamily="18" charset="0"/>
            </a:endParaRPr>
          </a:p>
        </p:txBody>
      </p:sp>
      <p:sp>
        <p:nvSpPr>
          <p:cNvPr id="27" name="ZoneTexte 26"/>
          <p:cNvSpPr txBox="1"/>
          <p:nvPr/>
        </p:nvSpPr>
        <p:spPr>
          <a:xfrm>
            <a:off x="3491880" y="2708920"/>
            <a:ext cx="648072" cy="276999"/>
          </a:xfrm>
          <a:prstGeom prst="rect">
            <a:avLst/>
          </a:prstGeom>
          <a:noFill/>
        </p:spPr>
        <p:txBody>
          <a:bodyPr wrap="square" rtlCol="0">
            <a:spAutoFit/>
          </a:bodyPr>
          <a:lstStyle/>
          <a:p>
            <a:r>
              <a:rPr lang="fr-FR" sz="1200" dirty="0" smtClean="0">
                <a:solidFill>
                  <a:schemeClr val="accent6">
                    <a:lumMod val="75000"/>
                  </a:schemeClr>
                </a:solidFill>
                <a:latin typeface="Times New Roman" pitchFamily="18" charset="0"/>
                <a:cs typeface="Times New Roman" pitchFamily="18" charset="0"/>
              </a:rPr>
              <a:t>racine</a:t>
            </a:r>
            <a:endParaRPr lang="fr-FR" sz="1200" dirty="0">
              <a:solidFill>
                <a:schemeClr val="accent6">
                  <a:lumMod val="75000"/>
                </a:schemeClr>
              </a:solidFill>
              <a:latin typeface="Times New Roman" pitchFamily="18" charset="0"/>
              <a:cs typeface="Times New Roman" pitchFamily="18" charset="0"/>
            </a:endParaRPr>
          </a:p>
        </p:txBody>
      </p:sp>
      <p:grpSp>
        <p:nvGrpSpPr>
          <p:cNvPr id="36" name="Groupe 35"/>
          <p:cNvGrpSpPr/>
          <p:nvPr/>
        </p:nvGrpSpPr>
        <p:grpSpPr>
          <a:xfrm>
            <a:off x="4787540" y="1268760"/>
            <a:ext cx="4151780" cy="1323439"/>
            <a:chOff x="4571516" y="1052736"/>
            <a:chExt cx="4151780" cy="1323439"/>
          </a:xfrm>
        </p:grpSpPr>
        <p:sp>
          <p:nvSpPr>
            <p:cNvPr id="33" name="ZoneTexte 32"/>
            <p:cNvSpPr txBox="1"/>
            <p:nvPr/>
          </p:nvSpPr>
          <p:spPr>
            <a:xfrm>
              <a:off x="6588224" y="1052736"/>
              <a:ext cx="2135072" cy="1323439"/>
            </a:xfrm>
            <a:prstGeom prst="rect">
              <a:avLst/>
            </a:prstGeom>
            <a:noFill/>
          </p:spPr>
          <p:txBody>
            <a:bodyPr wrap="none" rtlCol="0">
              <a:spAutoFit/>
            </a:bodyPr>
            <a:lstStyle/>
            <a:p>
              <a:pPr>
                <a:buFont typeface="Wingdings" pitchFamily="2" charset="2"/>
                <a:buChar char="ü"/>
              </a:pPr>
              <a:r>
                <a:rPr lang="fr-FR" sz="1600" dirty="0" smtClean="0">
                  <a:latin typeface="Times New Roman" pitchFamily="18" charset="0"/>
                  <a:cs typeface="Times New Roman" pitchFamily="18" charset="0"/>
                </a:rPr>
                <a:t> </a:t>
              </a:r>
              <a:r>
                <a:rPr lang="fr-FR" sz="1600" dirty="0" err="1" smtClean="0">
                  <a:latin typeface="Times New Roman" pitchFamily="18" charset="0"/>
                  <a:cs typeface="Times New Roman" pitchFamily="18" charset="0"/>
                </a:rPr>
                <a:t>Species</a:t>
              </a:r>
              <a:endParaRPr lang="fr-FR" sz="1600" dirty="0" smtClean="0">
                <a:latin typeface="Times New Roman" pitchFamily="18" charset="0"/>
                <a:cs typeface="Times New Roman" pitchFamily="18" charset="0"/>
              </a:endParaRPr>
            </a:p>
            <a:p>
              <a:pPr lvl="3">
                <a:buFont typeface="Wingdings" pitchFamily="2" charset="2"/>
                <a:buChar char="ü"/>
              </a:pPr>
              <a:endParaRPr lang="fr-FR" sz="1600" dirty="0" smtClean="0">
                <a:latin typeface="Times New Roman" pitchFamily="18" charset="0"/>
                <a:cs typeface="Times New Roman" pitchFamily="18" charset="0"/>
              </a:endParaRPr>
            </a:p>
            <a:p>
              <a:pPr>
                <a:buFont typeface="Wingdings" pitchFamily="2" charset="2"/>
                <a:buChar char="ü"/>
              </a:pPr>
              <a:r>
                <a:rPr lang="fr-FR" sz="1600" dirty="0" smtClean="0">
                  <a:latin typeface="Times New Roman" pitchFamily="18" charset="0"/>
                  <a:cs typeface="Times New Roman" pitchFamily="18" charset="0"/>
                </a:rPr>
                <a:t>Type of </a:t>
              </a:r>
              <a:r>
                <a:rPr lang="fr-FR" sz="1600" dirty="0" err="1" smtClean="0">
                  <a:latin typeface="Times New Roman" pitchFamily="18" charset="0"/>
                  <a:cs typeface="Times New Roman" pitchFamily="18" charset="0"/>
                </a:rPr>
                <a:t>organ</a:t>
              </a:r>
              <a:endParaRPr lang="fr-FR" sz="1600" dirty="0" smtClean="0">
                <a:latin typeface="Times New Roman" pitchFamily="18" charset="0"/>
                <a:cs typeface="Times New Roman" pitchFamily="18" charset="0"/>
              </a:endParaRPr>
            </a:p>
            <a:p>
              <a:pPr>
                <a:buFont typeface="Wingdings" pitchFamily="2" charset="2"/>
                <a:buChar char="ü"/>
              </a:pPr>
              <a:endParaRPr lang="fr-FR" sz="1600" dirty="0" smtClean="0">
                <a:latin typeface="Times New Roman" pitchFamily="18" charset="0"/>
                <a:cs typeface="Times New Roman" pitchFamily="18" charset="0"/>
              </a:endParaRPr>
            </a:p>
            <a:p>
              <a:pPr>
                <a:buFont typeface="Wingdings" pitchFamily="2" charset="2"/>
                <a:buChar char="ü"/>
              </a:pPr>
              <a:r>
                <a:rPr lang="fr-FR" sz="1600" dirty="0" err="1" smtClean="0">
                  <a:latin typeface="Times New Roman" pitchFamily="18" charset="0"/>
                  <a:cs typeface="Times New Roman" pitchFamily="18" charset="0"/>
                </a:rPr>
                <a:t>Degee</a:t>
              </a:r>
              <a:r>
                <a:rPr lang="fr-FR" sz="1600" dirty="0" smtClean="0">
                  <a:latin typeface="Times New Roman" pitchFamily="18" charset="0"/>
                  <a:cs typeface="Times New Roman" pitchFamily="18" charset="0"/>
                </a:rPr>
                <a:t> of </a:t>
              </a:r>
              <a:r>
                <a:rPr lang="fr-FR" sz="1600" dirty="0" err="1" smtClean="0">
                  <a:latin typeface="Times New Roman" pitchFamily="18" charset="0"/>
                  <a:cs typeface="Times New Roman" pitchFamily="18" charset="0"/>
                </a:rPr>
                <a:t>maturity</a:t>
              </a:r>
              <a:r>
                <a:rPr lang="fr-FR" sz="1600" dirty="0" smtClean="0">
                  <a:latin typeface="Times New Roman" pitchFamily="18" charset="0"/>
                  <a:cs typeface="Times New Roman" pitchFamily="18" charset="0"/>
                </a:rPr>
                <a:t>      </a:t>
              </a:r>
              <a:endParaRPr lang="fr-FR" sz="1600" dirty="0">
                <a:latin typeface="Times New Roman" pitchFamily="18" charset="0"/>
                <a:cs typeface="Times New Roman" pitchFamily="18" charset="0"/>
              </a:endParaRPr>
            </a:p>
          </p:txBody>
        </p:sp>
        <p:sp>
          <p:nvSpPr>
            <p:cNvPr id="34" name="Rectangle 33"/>
            <p:cNvSpPr/>
            <p:nvPr/>
          </p:nvSpPr>
          <p:spPr>
            <a:xfrm>
              <a:off x="4571516" y="1537047"/>
              <a:ext cx="1702582" cy="307777"/>
            </a:xfrm>
            <a:prstGeom prst="rect">
              <a:avLst/>
            </a:prstGeom>
          </p:spPr>
          <p:txBody>
            <a:bodyPr wrap="none">
              <a:spAutoFit/>
            </a:bodyPr>
            <a:lstStyle/>
            <a:p>
              <a:pPr algn="ctr">
                <a:buFont typeface="Wingdings" pitchFamily="2" charset="2"/>
                <a:buChar char="Ø"/>
              </a:pPr>
              <a:r>
                <a:rPr lang="fr-FR" sz="1400" b="1" dirty="0" smtClean="0">
                  <a:latin typeface="Times New Roman" pitchFamily="18" charset="0"/>
                  <a:cs typeface="Times New Roman" pitchFamily="18" charset="0"/>
                </a:rPr>
                <a:t> Nature of </a:t>
              </a:r>
              <a:r>
                <a:rPr lang="fr-FR" sz="1400" b="1" dirty="0" err="1" smtClean="0">
                  <a:latin typeface="Times New Roman" pitchFamily="18" charset="0"/>
                  <a:cs typeface="Times New Roman" pitchFamily="18" charset="0"/>
                </a:rPr>
                <a:t>residue</a:t>
              </a:r>
              <a:endParaRPr lang="fr-FR" sz="1400" b="1" dirty="0">
                <a:latin typeface="Times New Roman" pitchFamily="18" charset="0"/>
                <a:cs typeface="Times New Roman" pitchFamily="18" charset="0"/>
              </a:endParaRPr>
            </a:p>
          </p:txBody>
        </p:sp>
      </p:grpSp>
      <p:pic>
        <p:nvPicPr>
          <p:cNvPr id="38" name="Picture 9"/>
          <p:cNvPicPr>
            <a:picLocks noChangeAspect="1" noChangeArrowheads="1"/>
          </p:cNvPicPr>
          <p:nvPr/>
        </p:nvPicPr>
        <p:blipFill>
          <a:blip r:embed="rId4" cstate="print"/>
          <a:srcRect/>
          <a:stretch>
            <a:fillRect/>
          </a:stretch>
        </p:blipFill>
        <p:spPr bwMode="auto">
          <a:xfrm>
            <a:off x="5976454" y="2780929"/>
            <a:ext cx="1322676" cy="2807673"/>
          </a:xfrm>
          <a:prstGeom prst="rect">
            <a:avLst/>
          </a:prstGeom>
          <a:noFill/>
          <a:ln w="9525">
            <a:noFill/>
            <a:miter lim="800000"/>
            <a:headEnd/>
            <a:tailEnd/>
          </a:ln>
        </p:spPr>
      </p:pic>
      <p:sp>
        <p:nvSpPr>
          <p:cNvPr id="39" name="AutoShape 5"/>
          <p:cNvSpPr>
            <a:spLocks noChangeArrowheads="1"/>
          </p:cNvSpPr>
          <p:nvPr/>
        </p:nvSpPr>
        <p:spPr bwMode="auto">
          <a:xfrm>
            <a:off x="7236296" y="3025240"/>
            <a:ext cx="838107" cy="2563361"/>
          </a:xfrm>
          <a:prstGeom prst="triangle">
            <a:avLst>
              <a:gd name="adj" fmla="val 50000"/>
            </a:avLst>
          </a:prstGeom>
          <a:solidFill>
            <a:srgbClr val="FFCC66"/>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prst="artDeco"/>
          </a:sp3d>
        </p:spPr>
        <p:txBody>
          <a:bodyPr/>
          <a:lstStyle/>
          <a:p>
            <a:endParaRPr lang="en-US" sz="1200">
              <a:latin typeface="Times New Roman" pitchFamily="18" charset="0"/>
              <a:cs typeface="Times New Roman" pitchFamily="18" charset="0"/>
            </a:endParaRPr>
          </a:p>
        </p:txBody>
      </p:sp>
      <p:sp>
        <p:nvSpPr>
          <p:cNvPr id="40" name="AutoShape 6"/>
          <p:cNvSpPr>
            <a:spLocks noChangeArrowheads="1"/>
          </p:cNvSpPr>
          <p:nvPr/>
        </p:nvSpPr>
        <p:spPr bwMode="auto">
          <a:xfrm rot="10800000">
            <a:off x="5319740" y="3073846"/>
            <a:ext cx="764428" cy="2514754"/>
          </a:xfrm>
          <a:prstGeom prst="triangle">
            <a:avLst>
              <a:gd name="adj" fmla="val 50000"/>
            </a:avLst>
          </a:prstGeom>
          <a:solidFill>
            <a:schemeClr val="accent4">
              <a:lumMod val="60000"/>
              <a:lumOff val="40000"/>
            </a:schemeClr>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prst="artDeco"/>
          </a:sp3d>
        </p:spPr>
        <p:txBody>
          <a:bodyPr rot="10800000"/>
          <a:lstStyle/>
          <a:p>
            <a:endParaRPr lang="en-US" sz="1200">
              <a:latin typeface="Times New Roman" pitchFamily="18" charset="0"/>
              <a:cs typeface="Times New Roman" pitchFamily="18" charset="0"/>
            </a:endParaRPr>
          </a:p>
        </p:txBody>
      </p:sp>
      <p:sp>
        <p:nvSpPr>
          <p:cNvPr id="41" name="Text Box 7"/>
          <p:cNvSpPr txBox="1">
            <a:spLocks noChangeArrowheads="1"/>
          </p:cNvSpPr>
          <p:nvPr/>
        </p:nvSpPr>
        <p:spPr bwMode="auto">
          <a:xfrm>
            <a:off x="7236296" y="4982609"/>
            <a:ext cx="916950" cy="461665"/>
          </a:xfrm>
          <a:prstGeom prst="rect">
            <a:avLst/>
          </a:prstGeom>
          <a:noFill/>
          <a:ln w="9525">
            <a:noFill/>
            <a:miter lim="800000"/>
            <a:headEnd/>
            <a:tailEnd/>
          </a:ln>
        </p:spPr>
        <p:txBody>
          <a:bodyPr wrap="square">
            <a:spAutoFit/>
          </a:bodyPr>
          <a:lstStyle/>
          <a:p>
            <a:pPr algn="ctr"/>
            <a:r>
              <a:rPr lang="fr-FR" sz="1200" b="1" dirty="0" smtClean="0">
                <a:solidFill>
                  <a:srgbClr val="800000"/>
                </a:solidFill>
                <a:latin typeface="Times New Roman" pitchFamily="18" charset="0"/>
                <a:cs typeface="Times New Roman" pitchFamily="18" charset="0"/>
              </a:rPr>
              <a:t>Parois cellulaires</a:t>
            </a:r>
            <a:endParaRPr lang="fr-FR" sz="1200" b="1" dirty="0">
              <a:solidFill>
                <a:srgbClr val="800000"/>
              </a:solidFill>
              <a:latin typeface="Times New Roman" pitchFamily="18" charset="0"/>
              <a:cs typeface="Times New Roman" pitchFamily="18" charset="0"/>
            </a:endParaRPr>
          </a:p>
        </p:txBody>
      </p:sp>
      <p:sp>
        <p:nvSpPr>
          <p:cNvPr id="42" name="Text Box 8"/>
          <p:cNvSpPr txBox="1">
            <a:spLocks noChangeArrowheads="1"/>
          </p:cNvSpPr>
          <p:nvPr/>
        </p:nvSpPr>
        <p:spPr bwMode="auto">
          <a:xfrm>
            <a:off x="5324894" y="3284984"/>
            <a:ext cx="687266" cy="276999"/>
          </a:xfrm>
          <a:prstGeom prst="rect">
            <a:avLst/>
          </a:prstGeom>
          <a:noFill/>
          <a:ln w="9525">
            <a:noFill/>
            <a:miter lim="800000"/>
            <a:headEnd/>
            <a:tailEnd/>
          </a:ln>
        </p:spPr>
        <p:txBody>
          <a:bodyPr wrap="none">
            <a:spAutoFit/>
          </a:bodyPr>
          <a:lstStyle/>
          <a:p>
            <a:pPr algn="ctr"/>
            <a:r>
              <a:rPr lang="fr-FR" sz="1200" b="1" dirty="0">
                <a:latin typeface="Times New Roman" pitchFamily="18" charset="0"/>
                <a:cs typeface="Times New Roman" pitchFamily="18" charset="0"/>
              </a:rPr>
              <a:t>Soluble</a:t>
            </a:r>
          </a:p>
        </p:txBody>
      </p:sp>
      <p:sp>
        <p:nvSpPr>
          <p:cNvPr id="43" name="Oval 47"/>
          <p:cNvSpPr>
            <a:spLocks noChangeArrowheads="1"/>
          </p:cNvSpPr>
          <p:nvPr/>
        </p:nvSpPr>
        <p:spPr bwMode="auto">
          <a:xfrm>
            <a:off x="6666221" y="3501008"/>
            <a:ext cx="547208" cy="504056"/>
          </a:xfrm>
          <a:prstGeom prst="ellipse">
            <a:avLst/>
          </a:prstGeom>
          <a:noFill/>
          <a:ln w="25400">
            <a:solidFill>
              <a:srgbClr val="00B050"/>
            </a:solidFill>
            <a:round/>
            <a:headEnd/>
            <a:tailEnd/>
          </a:ln>
        </p:spPr>
        <p:txBody>
          <a:bodyPr wrap="none" anchor="ctr"/>
          <a:lstStyle/>
          <a:p>
            <a:endParaRPr lang="fr-FR" sz="1200">
              <a:latin typeface="Times New Roman" pitchFamily="18" charset="0"/>
              <a:cs typeface="Times New Roman" pitchFamily="18" charset="0"/>
            </a:endParaRPr>
          </a:p>
        </p:txBody>
      </p:sp>
      <p:sp>
        <p:nvSpPr>
          <p:cNvPr id="44" name="Oval 48"/>
          <p:cNvSpPr>
            <a:spLocks noChangeArrowheads="1"/>
          </p:cNvSpPr>
          <p:nvPr/>
        </p:nvSpPr>
        <p:spPr bwMode="auto">
          <a:xfrm>
            <a:off x="6441529" y="4221088"/>
            <a:ext cx="288163" cy="316970"/>
          </a:xfrm>
          <a:prstGeom prst="ellipse">
            <a:avLst/>
          </a:prstGeom>
          <a:noFill/>
          <a:ln w="25400">
            <a:solidFill>
              <a:schemeClr val="tx2">
                <a:lumMod val="60000"/>
                <a:lumOff val="40000"/>
              </a:schemeClr>
            </a:solidFill>
            <a:round/>
            <a:headEnd/>
            <a:tailEnd/>
          </a:ln>
        </p:spPr>
        <p:txBody>
          <a:bodyPr wrap="none" anchor="ctr"/>
          <a:lstStyle/>
          <a:p>
            <a:endParaRPr lang="fr-FR" sz="1200">
              <a:latin typeface="Times New Roman" pitchFamily="18" charset="0"/>
              <a:cs typeface="Times New Roman" pitchFamily="18" charset="0"/>
            </a:endParaRPr>
          </a:p>
        </p:txBody>
      </p:sp>
      <p:sp>
        <p:nvSpPr>
          <p:cNvPr id="45" name="Oval 49"/>
          <p:cNvSpPr>
            <a:spLocks noChangeArrowheads="1"/>
          </p:cNvSpPr>
          <p:nvPr/>
        </p:nvSpPr>
        <p:spPr bwMode="auto">
          <a:xfrm>
            <a:off x="6622418" y="4680438"/>
            <a:ext cx="483101" cy="404745"/>
          </a:xfrm>
          <a:prstGeom prst="ellipse">
            <a:avLst/>
          </a:prstGeom>
          <a:noFill/>
          <a:ln w="25400">
            <a:solidFill>
              <a:schemeClr val="accent6">
                <a:lumMod val="75000"/>
              </a:schemeClr>
            </a:solidFill>
            <a:round/>
            <a:headEnd/>
            <a:tailEnd/>
          </a:ln>
        </p:spPr>
        <p:txBody>
          <a:bodyPr wrap="none" anchor="ctr"/>
          <a:lstStyle/>
          <a:p>
            <a:endParaRPr lang="fr-FR" sz="1200">
              <a:latin typeface="Times New Roman" pitchFamily="18" charset="0"/>
              <a:cs typeface="Times New Roman" pitchFamily="18" charset="0"/>
            </a:endParaRPr>
          </a:p>
        </p:txBody>
      </p:sp>
      <p:sp>
        <p:nvSpPr>
          <p:cNvPr id="47" name="ZoneTexte 46"/>
          <p:cNvSpPr txBox="1"/>
          <p:nvPr/>
        </p:nvSpPr>
        <p:spPr>
          <a:xfrm>
            <a:off x="6784087" y="4339746"/>
            <a:ext cx="493853" cy="276999"/>
          </a:xfrm>
          <a:prstGeom prst="rect">
            <a:avLst/>
          </a:prstGeom>
          <a:noFill/>
          <a:ln>
            <a:noFill/>
          </a:ln>
        </p:spPr>
        <p:txBody>
          <a:bodyPr wrap="none" rtlCol="0">
            <a:spAutoFit/>
          </a:bodyPr>
          <a:lstStyle/>
          <a:p>
            <a:r>
              <a:rPr lang="fr-FR" sz="1200" dirty="0" smtClean="0">
                <a:solidFill>
                  <a:schemeClr val="tx2">
                    <a:lumMod val="60000"/>
                    <a:lumOff val="40000"/>
                  </a:schemeClr>
                </a:solidFill>
                <a:latin typeface="Times New Roman" pitchFamily="18" charset="0"/>
                <a:cs typeface="Times New Roman" pitchFamily="18" charset="0"/>
              </a:rPr>
              <a:t>stem</a:t>
            </a:r>
            <a:endParaRPr lang="fr-FR" sz="1200" dirty="0">
              <a:solidFill>
                <a:schemeClr val="tx2">
                  <a:lumMod val="60000"/>
                  <a:lumOff val="40000"/>
                </a:schemeClr>
              </a:solidFill>
              <a:latin typeface="Times New Roman" pitchFamily="18" charset="0"/>
              <a:cs typeface="Times New Roman" pitchFamily="18" charset="0"/>
            </a:endParaRPr>
          </a:p>
        </p:txBody>
      </p:sp>
      <p:sp>
        <p:nvSpPr>
          <p:cNvPr id="48" name="ZoneTexte 47"/>
          <p:cNvSpPr txBox="1"/>
          <p:nvPr/>
        </p:nvSpPr>
        <p:spPr>
          <a:xfrm>
            <a:off x="6660232" y="5301208"/>
            <a:ext cx="540597" cy="276999"/>
          </a:xfrm>
          <a:prstGeom prst="rect">
            <a:avLst/>
          </a:prstGeom>
          <a:noFill/>
          <a:ln>
            <a:noFill/>
          </a:ln>
        </p:spPr>
        <p:txBody>
          <a:bodyPr wrap="none" rtlCol="0">
            <a:spAutoFit/>
          </a:bodyPr>
          <a:lstStyle/>
          <a:p>
            <a:r>
              <a:rPr lang="fr-FR" sz="1200" dirty="0" err="1" smtClean="0">
                <a:solidFill>
                  <a:schemeClr val="accent6">
                    <a:lumMod val="75000"/>
                  </a:schemeClr>
                </a:solidFill>
                <a:latin typeface="Times New Roman" pitchFamily="18" charset="0"/>
                <a:cs typeface="Times New Roman" pitchFamily="18" charset="0"/>
              </a:rPr>
              <a:t>Roots</a:t>
            </a:r>
            <a:endParaRPr lang="fr-FR" sz="1200" dirty="0">
              <a:solidFill>
                <a:schemeClr val="accent6">
                  <a:lumMod val="75000"/>
                </a:schemeClr>
              </a:solidFill>
              <a:latin typeface="Times New Roman" pitchFamily="18" charset="0"/>
              <a:cs typeface="Times New Roman" pitchFamily="18" charset="0"/>
            </a:endParaRPr>
          </a:p>
        </p:txBody>
      </p:sp>
      <p:sp>
        <p:nvSpPr>
          <p:cNvPr id="49" name="ZoneTexte 48"/>
          <p:cNvSpPr txBox="1"/>
          <p:nvPr/>
        </p:nvSpPr>
        <p:spPr>
          <a:xfrm>
            <a:off x="4681351" y="4011480"/>
            <a:ext cx="898761" cy="461665"/>
          </a:xfrm>
          <a:prstGeom prst="rect">
            <a:avLst/>
          </a:prstGeom>
          <a:noFill/>
          <a:ln>
            <a:noFill/>
          </a:ln>
          <a:effectLst>
            <a:outerShdw blurRad="190500" dist="228600" dir="2700000" algn="ctr">
              <a:srgbClr val="000000">
                <a:alpha val="30000"/>
              </a:srgbClr>
            </a:outerShdw>
          </a:effectLst>
        </p:spPr>
        <p:txBody>
          <a:bodyPr wrap="square" rtlCol="0">
            <a:spAutoFit/>
          </a:bodyPr>
          <a:lstStyle/>
          <a:p>
            <a:pPr>
              <a:buFont typeface="Wingdings" pitchFamily="2" charset="2"/>
              <a:buChar char="ü"/>
            </a:pPr>
            <a:r>
              <a:rPr lang="fr-FR" sz="1200" b="1" dirty="0" smtClean="0">
                <a:latin typeface="Times New Roman" pitchFamily="18" charset="0"/>
                <a:cs typeface="Times New Roman" pitchFamily="18" charset="0"/>
              </a:rPr>
              <a:t> </a:t>
            </a:r>
            <a:r>
              <a:rPr lang="fr-FR" sz="1200" dirty="0" smtClean="0">
                <a:latin typeface="Times New Roman" pitchFamily="18" charset="0"/>
                <a:cs typeface="Times New Roman" pitchFamily="18" charset="0"/>
              </a:rPr>
              <a:t>Protéine</a:t>
            </a:r>
            <a:endParaRPr lang="fr-FR" sz="1200" dirty="0" smtClean="0">
              <a:solidFill>
                <a:srgbClr val="FF0000"/>
              </a:solidFill>
              <a:latin typeface="Times New Roman" pitchFamily="18" charset="0"/>
              <a:cs typeface="Times New Roman" pitchFamily="18" charset="0"/>
            </a:endParaRPr>
          </a:p>
          <a:p>
            <a:pPr>
              <a:buFont typeface="Wingdings" pitchFamily="2" charset="2"/>
              <a:buChar char="ü"/>
            </a:pPr>
            <a:r>
              <a:rPr lang="fr-FR" sz="1200" dirty="0" smtClean="0">
                <a:latin typeface="Times New Roman" pitchFamily="18" charset="0"/>
                <a:cs typeface="Times New Roman" pitchFamily="18" charset="0"/>
              </a:rPr>
              <a:t> Sucres</a:t>
            </a:r>
            <a:endParaRPr lang="fr-FR" sz="1200" dirty="0">
              <a:solidFill>
                <a:srgbClr val="FF0000"/>
              </a:solidFill>
              <a:latin typeface="Times New Roman" pitchFamily="18" charset="0"/>
              <a:cs typeface="Times New Roman" pitchFamily="18" charset="0"/>
            </a:endParaRPr>
          </a:p>
        </p:txBody>
      </p:sp>
      <p:sp>
        <p:nvSpPr>
          <p:cNvPr id="50" name="ZoneTexte 49"/>
          <p:cNvSpPr txBox="1"/>
          <p:nvPr/>
        </p:nvSpPr>
        <p:spPr>
          <a:xfrm>
            <a:off x="7884368" y="4038782"/>
            <a:ext cx="1296144" cy="646331"/>
          </a:xfrm>
          <a:prstGeom prst="rect">
            <a:avLst/>
          </a:prstGeom>
          <a:noFill/>
          <a:ln>
            <a:noFill/>
          </a:ln>
          <a:effectLst>
            <a:outerShdw blurRad="190500" dist="228600" dir="2700000" algn="ctr">
              <a:srgbClr val="000000">
                <a:alpha val="30000"/>
              </a:srgbClr>
            </a:outerShdw>
          </a:effectLst>
        </p:spPr>
        <p:txBody>
          <a:bodyPr wrap="square" rtlCol="0">
            <a:spAutoFit/>
          </a:bodyPr>
          <a:lstStyle/>
          <a:p>
            <a:pPr>
              <a:buFont typeface="Wingdings" pitchFamily="2" charset="2"/>
              <a:buChar char="ü"/>
            </a:pPr>
            <a:r>
              <a:rPr lang="fr-FR" sz="1200" b="1" dirty="0" smtClean="0">
                <a:solidFill>
                  <a:srgbClr val="663300"/>
                </a:solidFill>
                <a:latin typeface="Times New Roman" pitchFamily="18" charset="0"/>
                <a:cs typeface="Times New Roman" pitchFamily="18" charset="0"/>
              </a:rPr>
              <a:t> </a:t>
            </a:r>
            <a:r>
              <a:rPr lang="fr-FR" sz="1200" b="1" dirty="0" err="1" smtClean="0">
                <a:solidFill>
                  <a:srgbClr val="663300"/>
                </a:solidFill>
                <a:latin typeface="Times New Roman" pitchFamily="18" charset="0"/>
                <a:cs typeface="Times New Roman" pitchFamily="18" charset="0"/>
              </a:rPr>
              <a:t>Celeulose</a:t>
            </a:r>
            <a:endParaRPr lang="fr-FR" sz="1200" b="1" dirty="0" smtClean="0">
              <a:solidFill>
                <a:srgbClr val="663300"/>
              </a:solidFill>
              <a:latin typeface="Times New Roman" pitchFamily="18" charset="0"/>
              <a:cs typeface="Times New Roman" pitchFamily="18" charset="0"/>
            </a:endParaRPr>
          </a:p>
          <a:p>
            <a:pPr>
              <a:buFont typeface="Wingdings" pitchFamily="2" charset="2"/>
              <a:buChar char="ü"/>
            </a:pPr>
            <a:r>
              <a:rPr lang="fr-FR" sz="1200" b="1" dirty="0" smtClean="0">
                <a:solidFill>
                  <a:srgbClr val="663300"/>
                </a:solidFill>
                <a:latin typeface="Times New Roman" pitchFamily="18" charset="0"/>
                <a:cs typeface="Times New Roman" pitchFamily="18" charset="0"/>
              </a:rPr>
              <a:t> </a:t>
            </a:r>
            <a:r>
              <a:rPr lang="fr-FR" sz="1200" b="1" dirty="0" err="1" smtClean="0">
                <a:solidFill>
                  <a:srgbClr val="663300"/>
                </a:solidFill>
                <a:latin typeface="Times New Roman" pitchFamily="18" charset="0"/>
                <a:cs typeface="Times New Roman" pitchFamily="18" charset="0"/>
              </a:rPr>
              <a:t>Hemicellulose</a:t>
            </a:r>
            <a:endParaRPr lang="fr-FR" sz="1200" b="1" dirty="0" smtClean="0">
              <a:solidFill>
                <a:srgbClr val="663300"/>
              </a:solidFill>
              <a:latin typeface="Times New Roman" pitchFamily="18" charset="0"/>
              <a:cs typeface="Times New Roman" pitchFamily="18" charset="0"/>
            </a:endParaRPr>
          </a:p>
          <a:p>
            <a:pPr>
              <a:buFont typeface="Wingdings" pitchFamily="2" charset="2"/>
              <a:buChar char="ü"/>
            </a:pPr>
            <a:r>
              <a:rPr lang="fr-FR" sz="1200" b="1" dirty="0" smtClean="0">
                <a:solidFill>
                  <a:srgbClr val="663300"/>
                </a:solidFill>
                <a:latin typeface="Times New Roman" pitchFamily="18" charset="0"/>
                <a:cs typeface="Times New Roman" pitchFamily="18" charset="0"/>
              </a:rPr>
              <a:t> </a:t>
            </a:r>
            <a:r>
              <a:rPr lang="fr-FR" sz="1200" b="1" dirty="0" err="1" smtClean="0">
                <a:solidFill>
                  <a:srgbClr val="663300"/>
                </a:solidFill>
                <a:latin typeface="Times New Roman" pitchFamily="18" charset="0"/>
                <a:cs typeface="Times New Roman" pitchFamily="18" charset="0"/>
              </a:rPr>
              <a:t>Lignin</a:t>
            </a:r>
            <a:endParaRPr lang="fr-FR" sz="1200" b="1" dirty="0" smtClean="0">
              <a:solidFill>
                <a:srgbClr val="663300"/>
              </a:solidFill>
              <a:latin typeface="Times New Roman" pitchFamily="18" charset="0"/>
              <a:cs typeface="Times New Roman" pitchFamily="18" charset="0"/>
            </a:endParaRPr>
          </a:p>
        </p:txBody>
      </p:sp>
      <p:sp>
        <p:nvSpPr>
          <p:cNvPr id="46" name="ZoneTexte 45"/>
          <p:cNvSpPr txBox="1"/>
          <p:nvPr/>
        </p:nvSpPr>
        <p:spPr>
          <a:xfrm>
            <a:off x="6876256" y="4088105"/>
            <a:ext cx="616572" cy="276999"/>
          </a:xfrm>
          <a:prstGeom prst="rect">
            <a:avLst/>
          </a:prstGeom>
          <a:noFill/>
          <a:ln>
            <a:noFill/>
          </a:ln>
        </p:spPr>
        <p:txBody>
          <a:bodyPr wrap="square" rtlCol="0">
            <a:spAutoFit/>
          </a:bodyPr>
          <a:lstStyle/>
          <a:p>
            <a:r>
              <a:rPr lang="fr-FR" sz="1200" dirty="0" err="1" smtClean="0">
                <a:solidFill>
                  <a:srgbClr val="00B050"/>
                </a:solidFill>
                <a:latin typeface="Times New Roman" pitchFamily="18" charset="0"/>
                <a:cs typeface="Times New Roman" pitchFamily="18" charset="0"/>
              </a:rPr>
              <a:t>Leaves</a:t>
            </a:r>
            <a:endParaRPr lang="fr-FR" sz="1200" dirty="0">
              <a:solidFill>
                <a:srgbClr val="00B050"/>
              </a:solidFill>
              <a:latin typeface="Times New Roman" pitchFamily="18" charset="0"/>
              <a:cs typeface="Times New Roman" pitchFamily="18" charset="0"/>
            </a:endParaRPr>
          </a:p>
        </p:txBody>
      </p:sp>
      <p:sp>
        <p:nvSpPr>
          <p:cNvPr id="54" name="Text Box 1516"/>
          <p:cNvSpPr txBox="1">
            <a:spLocks noChangeArrowheads="1"/>
          </p:cNvSpPr>
          <p:nvPr/>
        </p:nvSpPr>
        <p:spPr bwMode="auto">
          <a:xfrm>
            <a:off x="4788024" y="5877272"/>
            <a:ext cx="4283968" cy="584775"/>
          </a:xfrm>
          <a:prstGeom prst="rect">
            <a:avLst/>
          </a:prstGeom>
          <a:solidFill>
            <a:schemeClr val="accent6">
              <a:lumMod val="20000"/>
              <a:lumOff val="80000"/>
            </a:schemeClr>
          </a:solidFill>
          <a:ln w="9525">
            <a:solidFill>
              <a:schemeClr val="accent6">
                <a:lumMod val="20000"/>
                <a:lumOff val="80000"/>
              </a:schemeClr>
            </a:solidFill>
            <a:miter lim="800000"/>
            <a:headEnd/>
            <a:tailEnd/>
          </a:ln>
          <a:effectLst>
            <a:outerShdw blurRad="190500" dist="228600" dir="2700000" algn="ctr">
              <a:srgbClr val="000000">
                <a:alpha val="30000"/>
              </a:srgbClr>
            </a:outerShdw>
          </a:effectLst>
        </p:spPr>
        <p:txBody>
          <a:bodyPr wrap="square">
            <a:spAutoFit/>
          </a:bodyPr>
          <a:lstStyle/>
          <a:p>
            <a:pPr algn="ctr">
              <a:buFont typeface="Wingdings" pitchFamily="2" charset="2"/>
              <a:buChar char="Ø"/>
            </a:pPr>
            <a:r>
              <a:rPr lang="fr-FR" sz="1600" dirty="0" smtClean="0">
                <a:latin typeface="Times New Roman" pitchFamily="18" charset="0"/>
                <a:cs typeface="Times New Roman" pitchFamily="18" charset="0"/>
              </a:rPr>
              <a:t> Proportion  soluble- </a:t>
            </a:r>
            <a:r>
              <a:rPr lang="fr-FR" sz="1600" dirty="0" err="1" smtClean="0">
                <a:latin typeface="Times New Roman" pitchFamily="18" charset="0"/>
                <a:cs typeface="Times New Roman" pitchFamily="18" charset="0"/>
              </a:rPr>
              <a:t>cell</a:t>
            </a:r>
            <a:r>
              <a:rPr lang="fr-FR" sz="1600" dirty="0" smtClean="0">
                <a:latin typeface="Times New Roman" pitchFamily="18" charset="0"/>
                <a:cs typeface="Times New Roman" pitchFamily="18" charset="0"/>
              </a:rPr>
              <a:t> </a:t>
            </a:r>
            <a:r>
              <a:rPr lang="fr-FR" sz="1600" dirty="0" err="1" smtClean="0">
                <a:latin typeface="Times New Roman" pitchFamily="18" charset="0"/>
                <a:cs typeface="Times New Roman" pitchFamily="18" charset="0"/>
              </a:rPr>
              <a:t>wall</a:t>
            </a:r>
            <a:r>
              <a:rPr lang="fr-FR" sz="1600" dirty="0" smtClean="0">
                <a:latin typeface="Times New Roman" pitchFamily="18" charset="0"/>
                <a:cs typeface="Times New Roman" pitchFamily="18" charset="0"/>
              </a:rPr>
              <a:t> </a:t>
            </a:r>
            <a:r>
              <a:rPr lang="fr-FR" sz="1600" dirty="0" err="1" smtClean="0">
                <a:latin typeface="Times New Roman" pitchFamily="18" charset="0"/>
                <a:cs typeface="Times New Roman" pitchFamily="18" charset="0"/>
              </a:rPr>
              <a:t>play</a:t>
            </a:r>
            <a:r>
              <a:rPr lang="fr-FR" sz="1600" dirty="0" smtClean="0">
                <a:latin typeface="Times New Roman" pitchFamily="18" charset="0"/>
                <a:cs typeface="Times New Roman" pitchFamily="18" charset="0"/>
              </a:rPr>
              <a:t> an important </a:t>
            </a:r>
            <a:r>
              <a:rPr lang="fr-FR" sz="1600" dirty="0" err="1" smtClean="0">
                <a:latin typeface="Times New Roman" pitchFamily="18" charset="0"/>
                <a:cs typeface="Times New Roman" pitchFamily="18" charset="0"/>
              </a:rPr>
              <a:t>role</a:t>
            </a:r>
            <a:r>
              <a:rPr lang="fr-FR" sz="1600" dirty="0" smtClean="0">
                <a:latin typeface="Times New Roman" pitchFamily="18" charset="0"/>
                <a:cs typeface="Times New Roman" pitchFamily="18" charset="0"/>
              </a:rPr>
              <a:t> in the </a:t>
            </a:r>
            <a:r>
              <a:rPr lang="fr-FR" sz="1600" dirty="0" err="1" smtClean="0">
                <a:latin typeface="Times New Roman" pitchFamily="18" charset="0"/>
                <a:cs typeface="Times New Roman" pitchFamily="18" charset="0"/>
              </a:rPr>
              <a:t>processes</a:t>
            </a:r>
            <a:r>
              <a:rPr lang="fr-FR" sz="1600" dirty="0" smtClean="0">
                <a:latin typeface="Times New Roman" pitchFamily="18" charset="0"/>
                <a:cs typeface="Times New Roman" pitchFamily="18" charset="0"/>
              </a:rPr>
              <a:t> of </a:t>
            </a:r>
            <a:r>
              <a:rPr lang="fr-FR" sz="1600" dirty="0" err="1" smtClean="0">
                <a:latin typeface="Times New Roman" pitchFamily="18" charset="0"/>
                <a:cs typeface="Times New Roman" pitchFamily="18" charset="0"/>
              </a:rPr>
              <a:t>decomposition</a:t>
            </a:r>
            <a:endParaRPr lang="fr-FR" sz="1600" dirty="0" smtClean="0">
              <a:solidFill>
                <a:schemeClr val="accent6">
                  <a:lumMod val="75000"/>
                </a:schemeClr>
              </a:solidFill>
              <a:latin typeface="Times New Roman" pitchFamily="18" charset="0"/>
              <a:cs typeface="Times New Roman" pitchFamily="18" charset="0"/>
            </a:endParaRPr>
          </a:p>
        </p:txBody>
      </p:sp>
      <p:sp>
        <p:nvSpPr>
          <p:cNvPr id="51" name="Accolade ouvrante 50"/>
          <p:cNvSpPr/>
          <p:nvPr/>
        </p:nvSpPr>
        <p:spPr>
          <a:xfrm>
            <a:off x="6660232" y="1340768"/>
            <a:ext cx="144016" cy="1152128"/>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2" presetClass="entr" presetSubtype="4"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ppt_x"/>
                                          </p:val>
                                        </p:tav>
                                        <p:tav tm="100000">
                                          <p:val>
                                            <p:strVal val="#ppt_x"/>
                                          </p:val>
                                        </p:tav>
                                      </p:tavLst>
                                    </p:anim>
                                    <p:anim calcmode="lin" valueType="num">
                                      <p:cBhvr additive="base">
                                        <p:cTn id="2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3" grpId="0" animBg="1"/>
      <p:bldGraphic spid="17" grpId="0">
        <p:bldAsOne/>
      </p:bldGraphic>
      <p:bldP spid="18" grpId="0" animBg="1"/>
      <p:bldP spid="21" grpId="0" animBg="1"/>
      <p:bldP spid="24" grpId="0"/>
      <p:bldP spid="25" grpId="0"/>
      <p:bldP spid="26" grpId="0"/>
      <p:bldP spid="27" grpId="0"/>
      <p:bldP spid="39" grpId="0" animBg="1"/>
      <p:bldP spid="40" grpId="0" animBg="1"/>
      <p:bldP spid="41" grpId="0"/>
      <p:bldP spid="42" grpId="0"/>
      <p:bldP spid="43" grpId="0" animBg="1"/>
      <p:bldP spid="44" grpId="0" animBg="1"/>
      <p:bldP spid="45" grpId="0" animBg="1"/>
      <p:bldP spid="47" grpId="0"/>
      <p:bldP spid="48" grpId="0"/>
      <p:bldP spid="49" grpId="0"/>
      <p:bldP spid="50" grpId="0"/>
      <p:bldP spid="46" grpId="0"/>
      <p:bldP spid="54" grpId="0" animBg="1"/>
      <p:bldP spid="5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0"/>
          <p:cNvSpPr txBox="1">
            <a:spLocks noChangeArrowheads="1"/>
          </p:cNvSpPr>
          <p:nvPr/>
        </p:nvSpPr>
        <p:spPr bwMode="auto">
          <a:xfrm>
            <a:off x="0" y="0"/>
            <a:ext cx="9144000" cy="304800"/>
          </a:xfrm>
          <a:prstGeom prst="rect">
            <a:avLst/>
          </a:prstGeom>
          <a:solidFill>
            <a:schemeClr val="accent6">
              <a:lumMod val="75000"/>
              <a:alpha val="50000"/>
            </a:schemeClr>
          </a:solidFill>
          <a:ln w="9525">
            <a:noFill/>
            <a:miter lim="800000"/>
            <a:headEnd/>
            <a:tailEnd/>
          </a:ln>
        </p:spPr>
        <p:txBody>
          <a:bodyPr>
            <a:spAutoFit/>
          </a:bodyPr>
          <a:lstStyle/>
          <a:p>
            <a:pPr algn="r"/>
            <a:r>
              <a:rPr lang="fr-FR" sz="1400" i="1" dirty="0" smtClean="0">
                <a:latin typeface="Times New Roman" pitchFamily="18" charset="0"/>
                <a:cs typeface="Times New Roman" pitchFamily="18" charset="0"/>
              </a:rPr>
              <a:t>Introduction</a:t>
            </a:r>
            <a:endParaRPr lang="fr-FR" sz="1400" i="1" dirty="0">
              <a:latin typeface="Times New Roman" pitchFamily="18" charset="0"/>
              <a:cs typeface="Times New Roman" pitchFamily="18" charset="0"/>
            </a:endParaRPr>
          </a:p>
        </p:txBody>
      </p:sp>
      <p:pic>
        <p:nvPicPr>
          <p:cNvPr id="55" name="Picture 33" descr="nature07190-f2"/>
          <p:cNvPicPr>
            <a:picLocks noChangeAspect="1" noChangeArrowheads="1"/>
          </p:cNvPicPr>
          <p:nvPr/>
        </p:nvPicPr>
        <p:blipFill>
          <a:blip r:embed="rId3" cstate="print"/>
          <a:srcRect/>
          <a:stretch>
            <a:fillRect/>
          </a:stretch>
        </p:blipFill>
        <p:spPr bwMode="auto">
          <a:xfrm>
            <a:off x="3275856" y="1045735"/>
            <a:ext cx="5760640" cy="5335593"/>
          </a:xfrm>
          <a:prstGeom prst="rect">
            <a:avLst/>
          </a:prstGeom>
          <a:noFill/>
        </p:spPr>
      </p:pic>
      <p:sp>
        <p:nvSpPr>
          <p:cNvPr id="56" name="Rectangle 55"/>
          <p:cNvSpPr/>
          <p:nvPr/>
        </p:nvSpPr>
        <p:spPr>
          <a:xfrm>
            <a:off x="6835683" y="6381328"/>
            <a:ext cx="1048685" cy="276999"/>
          </a:xfrm>
          <a:prstGeom prst="rect">
            <a:avLst/>
          </a:prstGeom>
        </p:spPr>
        <p:txBody>
          <a:bodyPr wrap="none">
            <a:spAutoFit/>
          </a:bodyPr>
          <a:lstStyle/>
          <a:p>
            <a:r>
              <a:rPr lang="en-GB" sz="1200" dirty="0" smtClean="0">
                <a:solidFill>
                  <a:schemeClr val="tx2">
                    <a:lumMod val="60000"/>
                    <a:lumOff val="40000"/>
                  </a:schemeClr>
                </a:solidFill>
                <a:latin typeface="Times New Roman" pitchFamily="18" charset="0"/>
                <a:cs typeface="Times New Roman" pitchFamily="18" charset="0"/>
              </a:rPr>
              <a:t>(Rubin, 2008)</a:t>
            </a:r>
            <a:endParaRPr lang="fr-FR" sz="1200" dirty="0">
              <a:solidFill>
                <a:schemeClr val="tx2">
                  <a:lumMod val="60000"/>
                  <a:lumOff val="40000"/>
                </a:schemeClr>
              </a:solidFill>
              <a:latin typeface="Times New Roman" pitchFamily="18" charset="0"/>
              <a:cs typeface="Times New Roman" pitchFamily="18" charset="0"/>
            </a:endParaRPr>
          </a:p>
        </p:txBody>
      </p:sp>
      <p:sp>
        <p:nvSpPr>
          <p:cNvPr id="57" name="Flèche vers le bas 56"/>
          <p:cNvSpPr/>
          <p:nvPr/>
        </p:nvSpPr>
        <p:spPr>
          <a:xfrm>
            <a:off x="1330562" y="2001950"/>
            <a:ext cx="145094" cy="571504"/>
          </a:xfrm>
          <a:prstGeom prst="downArrow">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pitchFamily="18" charset="0"/>
              <a:cs typeface="Times New Roman" pitchFamily="18" charset="0"/>
            </a:endParaRPr>
          </a:p>
        </p:txBody>
      </p:sp>
      <p:sp>
        <p:nvSpPr>
          <p:cNvPr id="58" name="Flèche vers le bas 57"/>
          <p:cNvSpPr/>
          <p:nvPr/>
        </p:nvSpPr>
        <p:spPr>
          <a:xfrm>
            <a:off x="1330562" y="3356992"/>
            <a:ext cx="145094" cy="642942"/>
          </a:xfrm>
          <a:prstGeom prst="downArrow">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pitchFamily="18" charset="0"/>
              <a:cs typeface="Times New Roman" pitchFamily="18" charset="0"/>
            </a:endParaRPr>
          </a:p>
        </p:txBody>
      </p:sp>
      <p:sp>
        <p:nvSpPr>
          <p:cNvPr id="59" name="Flèche vers le bas 58"/>
          <p:cNvSpPr/>
          <p:nvPr/>
        </p:nvSpPr>
        <p:spPr>
          <a:xfrm>
            <a:off x="1330562" y="5018306"/>
            <a:ext cx="145094" cy="642942"/>
          </a:xfrm>
          <a:prstGeom prst="downArrow">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pitchFamily="18" charset="0"/>
              <a:cs typeface="Times New Roman" pitchFamily="18" charset="0"/>
            </a:endParaRPr>
          </a:p>
        </p:txBody>
      </p:sp>
      <p:sp>
        <p:nvSpPr>
          <p:cNvPr id="60" name="Rectangle 59"/>
          <p:cNvSpPr/>
          <p:nvPr/>
        </p:nvSpPr>
        <p:spPr>
          <a:xfrm>
            <a:off x="2339752" y="404664"/>
            <a:ext cx="3765774" cy="461665"/>
          </a:xfrm>
          <a:prstGeom prst="rect">
            <a:avLst/>
          </a:prstGeom>
        </p:spPr>
        <p:txBody>
          <a:bodyPr wrap="none">
            <a:spAutoFit/>
          </a:bodyPr>
          <a:lstStyle/>
          <a:p>
            <a:r>
              <a:rPr lang="fr-FR" sz="2400" b="1" dirty="0" smtClean="0">
                <a:solidFill>
                  <a:schemeClr val="accent6">
                    <a:lumMod val="75000"/>
                  </a:schemeClr>
                </a:solidFill>
                <a:latin typeface="Times New Roman" pitchFamily="18" charset="0"/>
                <a:cs typeface="Times New Roman" pitchFamily="18" charset="0"/>
              </a:rPr>
              <a:t>Composition plant </a:t>
            </a:r>
            <a:r>
              <a:rPr lang="fr-FR" sz="2400" b="1" dirty="0" err="1" smtClean="0">
                <a:solidFill>
                  <a:schemeClr val="accent6">
                    <a:lumMod val="75000"/>
                  </a:schemeClr>
                </a:solidFill>
                <a:latin typeface="Times New Roman" pitchFamily="18" charset="0"/>
                <a:cs typeface="Times New Roman" pitchFamily="18" charset="0"/>
              </a:rPr>
              <a:t>cell</a:t>
            </a:r>
            <a:r>
              <a:rPr lang="fr-FR" sz="2400" b="1" dirty="0" smtClean="0">
                <a:solidFill>
                  <a:schemeClr val="accent6">
                    <a:lumMod val="75000"/>
                  </a:schemeClr>
                </a:solidFill>
                <a:latin typeface="Times New Roman" pitchFamily="18" charset="0"/>
                <a:cs typeface="Times New Roman" pitchFamily="18" charset="0"/>
              </a:rPr>
              <a:t> </a:t>
            </a:r>
            <a:r>
              <a:rPr lang="fr-FR" sz="2400" b="1" dirty="0" err="1" smtClean="0">
                <a:solidFill>
                  <a:schemeClr val="accent6">
                    <a:lumMod val="75000"/>
                  </a:schemeClr>
                </a:solidFill>
                <a:latin typeface="Times New Roman" pitchFamily="18" charset="0"/>
                <a:cs typeface="Times New Roman" pitchFamily="18" charset="0"/>
              </a:rPr>
              <a:t>wall</a:t>
            </a:r>
            <a:endParaRPr lang="fr-FR" sz="2400" b="1" dirty="0">
              <a:solidFill>
                <a:schemeClr val="accent6">
                  <a:lumMod val="75000"/>
                </a:schemeClr>
              </a:solidFill>
              <a:latin typeface="Times New Roman" pitchFamily="18" charset="0"/>
              <a:cs typeface="Times New Roman" pitchFamily="18" charset="0"/>
            </a:endParaRPr>
          </a:p>
        </p:txBody>
      </p:sp>
      <p:sp>
        <p:nvSpPr>
          <p:cNvPr id="61" name="Rectangle 60"/>
          <p:cNvSpPr/>
          <p:nvPr/>
        </p:nvSpPr>
        <p:spPr>
          <a:xfrm>
            <a:off x="-36512" y="5818038"/>
            <a:ext cx="4248472" cy="923330"/>
          </a:xfrm>
          <a:prstGeom prst="rect">
            <a:avLst/>
          </a:prstGeom>
        </p:spPr>
        <p:txBody>
          <a:bodyPr wrap="square">
            <a:spAutoFit/>
          </a:bodyPr>
          <a:lstStyle/>
          <a:p>
            <a:pPr algn="ctr"/>
            <a:r>
              <a:rPr lang="fr-FR" b="1" dirty="0" smtClean="0">
                <a:latin typeface="Times New Roman" pitchFamily="18" charset="0"/>
                <a:cs typeface="Times New Roman" pitchFamily="18" charset="0"/>
              </a:rPr>
              <a:t>The </a:t>
            </a:r>
            <a:r>
              <a:rPr lang="fr-FR" b="1" dirty="0" err="1" smtClean="0">
                <a:latin typeface="Times New Roman" pitchFamily="18" charset="0"/>
                <a:cs typeface="Times New Roman" pitchFamily="18" charset="0"/>
              </a:rPr>
              <a:t>organization</a:t>
            </a:r>
            <a:r>
              <a:rPr lang="fr-FR" b="1" dirty="0" smtClean="0">
                <a:latin typeface="Times New Roman" pitchFamily="18" charset="0"/>
                <a:cs typeface="Times New Roman" pitchFamily="18" charset="0"/>
              </a:rPr>
              <a:t> of </a:t>
            </a:r>
            <a:r>
              <a:rPr lang="fr-FR" b="1" dirty="0" err="1" smtClean="0">
                <a:latin typeface="Times New Roman" pitchFamily="18" charset="0"/>
                <a:cs typeface="Times New Roman" pitchFamily="18" charset="0"/>
              </a:rPr>
              <a:t>cell</a:t>
            </a:r>
            <a:r>
              <a:rPr lang="fr-FR" b="1" dirty="0" smtClean="0">
                <a:latin typeface="Times New Roman" pitchFamily="18" charset="0"/>
                <a:cs typeface="Times New Roman" pitchFamily="18" charset="0"/>
              </a:rPr>
              <a:t> </a:t>
            </a:r>
            <a:r>
              <a:rPr lang="fr-FR" b="1" dirty="0" err="1" smtClean="0">
                <a:latin typeface="Times New Roman" pitchFamily="18" charset="0"/>
                <a:cs typeface="Times New Roman" pitchFamily="18" charset="0"/>
              </a:rPr>
              <a:t>wall</a:t>
            </a:r>
            <a:r>
              <a:rPr lang="fr-FR" b="1" dirty="0" smtClean="0">
                <a:latin typeface="Times New Roman" pitchFamily="18" charset="0"/>
                <a:cs typeface="Times New Roman" pitchFamily="18" charset="0"/>
              </a:rPr>
              <a:t> compounds</a:t>
            </a:r>
            <a:r>
              <a:rPr lang="fr-FR" b="1" dirty="0" smtClean="0">
                <a:solidFill>
                  <a:srgbClr val="008000"/>
                </a:solidFill>
                <a:latin typeface="Times New Roman" pitchFamily="18" charset="0"/>
                <a:cs typeface="Times New Roman" pitchFamily="18" charset="0"/>
              </a:rPr>
              <a:t> </a:t>
            </a:r>
            <a:r>
              <a:rPr lang="fr-FR" b="1" dirty="0" smtClean="0">
                <a:latin typeface="Times New Roman" pitchFamily="18" charset="0"/>
                <a:cs typeface="Times New Roman" pitchFamily="18" charset="0"/>
              </a:rPr>
              <a:t>influence the </a:t>
            </a:r>
            <a:r>
              <a:rPr lang="fr-FR" b="1" dirty="0" err="1" smtClean="0">
                <a:latin typeface="Times New Roman" pitchFamily="18" charset="0"/>
                <a:cs typeface="Times New Roman" pitchFamily="18" charset="0"/>
              </a:rPr>
              <a:t>accessibility</a:t>
            </a:r>
            <a:r>
              <a:rPr lang="fr-FR" b="1" dirty="0" smtClean="0">
                <a:latin typeface="Times New Roman" pitchFamily="18" charset="0"/>
                <a:cs typeface="Times New Roman" pitchFamily="18" charset="0"/>
              </a:rPr>
              <a:t> of </a:t>
            </a:r>
            <a:r>
              <a:rPr lang="fr-FR" b="1" dirty="0" smtClean="0">
                <a:solidFill>
                  <a:srgbClr val="FF0000"/>
                </a:solidFill>
                <a:latin typeface="Times New Roman" pitchFamily="18" charset="0"/>
                <a:cs typeface="Times New Roman" pitchFamily="18" charset="0"/>
              </a:rPr>
              <a:t>enzymes </a:t>
            </a:r>
            <a:r>
              <a:rPr lang="fr-FR" b="1" dirty="0" smtClean="0">
                <a:latin typeface="Times New Roman" pitchFamily="18" charset="0"/>
                <a:cs typeface="Times New Roman" pitchFamily="18" charset="0"/>
              </a:rPr>
              <a:t>to </a:t>
            </a:r>
            <a:r>
              <a:rPr lang="fr-FR" b="1" dirty="0" err="1" smtClean="0">
                <a:latin typeface="Times New Roman" pitchFamily="18" charset="0"/>
                <a:cs typeface="Times New Roman" pitchFamily="18" charset="0"/>
              </a:rPr>
              <a:t>polymers</a:t>
            </a:r>
            <a:r>
              <a:rPr lang="fr-FR" b="1" dirty="0" smtClean="0">
                <a:latin typeface="Times New Roman" pitchFamily="18" charset="0"/>
                <a:cs typeface="Times New Roman" pitchFamily="18" charset="0"/>
              </a:rPr>
              <a:t> </a:t>
            </a:r>
            <a:r>
              <a:rPr lang="fr-FR" sz="1200" dirty="0" smtClean="0">
                <a:solidFill>
                  <a:schemeClr val="tx2">
                    <a:lumMod val="60000"/>
                    <a:lumOff val="40000"/>
                  </a:schemeClr>
                </a:solidFill>
                <a:latin typeface="Times New Roman" pitchFamily="18" charset="0"/>
                <a:cs typeface="Times New Roman" pitchFamily="18" charset="0"/>
              </a:rPr>
              <a:t>(Chesson et al., 1988)</a:t>
            </a:r>
            <a:endParaRPr lang="fr-FR" sz="1200" dirty="0">
              <a:solidFill>
                <a:schemeClr val="tx2">
                  <a:lumMod val="60000"/>
                  <a:lumOff val="40000"/>
                </a:schemeClr>
              </a:solidFill>
              <a:latin typeface="Times New Roman" pitchFamily="18" charset="0"/>
              <a:cs typeface="Times New Roman" pitchFamily="18" charset="0"/>
            </a:endParaRPr>
          </a:p>
        </p:txBody>
      </p:sp>
      <p:sp>
        <p:nvSpPr>
          <p:cNvPr id="62" name="Rectangle 61"/>
          <p:cNvSpPr/>
          <p:nvPr/>
        </p:nvSpPr>
        <p:spPr>
          <a:xfrm>
            <a:off x="-35496" y="4089846"/>
            <a:ext cx="3095328" cy="923330"/>
          </a:xfrm>
          <a:prstGeom prst="rect">
            <a:avLst/>
          </a:prstGeom>
        </p:spPr>
        <p:txBody>
          <a:bodyPr wrap="square">
            <a:spAutoFit/>
          </a:bodyPr>
          <a:lstStyle/>
          <a:p>
            <a:pPr algn="ctr"/>
            <a:r>
              <a:rPr lang="fr-FR" b="1" dirty="0" smtClean="0">
                <a:solidFill>
                  <a:srgbClr val="FF0000"/>
                </a:solidFill>
                <a:latin typeface="Times New Roman" pitchFamily="18" charset="0"/>
                <a:cs typeface="Times New Roman" pitchFamily="18" charset="0"/>
              </a:rPr>
              <a:t>Interaction</a:t>
            </a:r>
            <a:r>
              <a:rPr lang="fr-FR" b="1" dirty="0" smtClean="0">
                <a:latin typeface="Times New Roman" pitchFamily="18" charset="0"/>
                <a:cs typeface="Times New Roman" pitchFamily="18" charset="0"/>
              </a:rPr>
              <a:t> of plant </a:t>
            </a:r>
            <a:r>
              <a:rPr lang="fr-FR" b="1" dirty="0" err="1" smtClean="0">
                <a:latin typeface="Times New Roman" pitchFamily="18" charset="0"/>
                <a:cs typeface="Times New Roman" pitchFamily="18" charset="0"/>
              </a:rPr>
              <a:t>cell</a:t>
            </a:r>
            <a:r>
              <a:rPr lang="fr-FR" b="1" dirty="0" smtClean="0">
                <a:latin typeface="Times New Roman" pitchFamily="18" charset="0"/>
                <a:cs typeface="Times New Roman" pitchFamily="18" charset="0"/>
              </a:rPr>
              <a:t> </a:t>
            </a:r>
            <a:r>
              <a:rPr lang="fr-FR" b="1" dirty="0" err="1" smtClean="0">
                <a:latin typeface="Times New Roman" pitchFamily="18" charset="0"/>
                <a:cs typeface="Times New Roman" pitchFamily="18" charset="0"/>
              </a:rPr>
              <a:t>wall</a:t>
            </a:r>
            <a:r>
              <a:rPr lang="fr-FR" b="1" dirty="0" smtClean="0">
                <a:latin typeface="Times New Roman" pitchFamily="18" charset="0"/>
                <a:cs typeface="Times New Roman" pitchFamily="18" charset="0"/>
              </a:rPr>
              <a:t> compounds </a:t>
            </a:r>
            <a:r>
              <a:rPr lang="fr-FR" b="1" dirty="0" err="1" smtClean="0">
                <a:latin typeface="Times New Roman" pitchFamily="18" charset="0"/>
                <a:cs typeface="Times New Roman" pitchFamily="18" charset="0"/>
              </a:rPr>
              <a:t>form</a:t>
            </a:r>
            <a:r>
              <a:rPr lang="fr-FR" b="1" dirty="0" smtClean="0">
                <a:latin typeface="Times New Roman" pitchFamily="18" charset="0"/>
                <a:cs typeface="Times New Roman" pitchFamily="18" charset="0"/>
              </a:rPr>
              <a:t> </a:t>
            </a:r>
            <a:r>
              <a:rPr lang="fr-FR" b="1" dirty="0" err="1" smtClean="0">
                <a:solidFill>
                  <a:srgbClr val="FF0000"/>
                </a:solidFill>
                <a:latin typeface="Times New Roman" pitchFamily="18" charset="0"/>
                <a:cs typeface="Times New Roman" pitchFamily="18" charset="0"/>
              </a:rPr>
              <a:t>complex</a:t>
            </a:r>
            <a:r>
              <a:rPr lang="fr-FR" b="1" dirty="0" smtClean="0">
                <a:solidFill>
                  <a:srgbClr val="FF0000"/>
                </a:solidFill>
                <a:latin typeface="Times New Roman" pitchFamily="18" charset="0"/>
                <a:cs typeface="Times New Roman" pitchFamily="18" charset="0"/>
              </a:rPr>
              <a:t> architecture</a:t>
            </a:r>
            <a:endParaRPr lang="fr-FR" b="1" dirty="0">
              <a:solidFill>
                <a:schemeClr val="accent6">
                  <a:lumMod val="75000"/>
                </a:schemeClr>
              </a:solidFill>
              <a:latin typeface="Times New Roman" pitchFamily="18" charset="0"/>
              <a:cs typeface="Times New Roman" pitchFamily="18" charset="0"/>
            </a:endParaRPr>
          </a:p>
        </p:txBody>
      </p:sp>
      <p:sp>
        <p:nvSpPr>
          <p:cNvPr id="63" name="Rectangle 62"/>
          <p:cNvSpPr/>
          <p:nvPr/>
        </p:nvSpPr>
        <p:spPr>
          <a:xfrm>
            <a:off x="-180528" y="2638653"/>
            <a:ext cx="3058816" cy="646331"/>
          </a:xfrm>
          <a:prstGeom prst="rect">
            <a:avLst/>
          </a:prstGeom>
        </p:spPr>
        <p:txBody>
          <a:bodyPr wrap="square">
            <a:spAutoFit/>
          </a:bodyPr>
          <a:lstStyle/>
          <a:p>
            <a:pPr algn="ctr"/>
            <a:r>
              <a:rPr lang="fr-FR" b="1" dirty="0" smtClean="0">
                <a:latin typeface="Times New Roman" pitchFamily="18" charset="0"/>
                <a:cs typeface="Times New Roman" pitchFamily="18" charset="0"/>
              </a:rPr>
              <a:t>Cellulose, </a:t>
            </a:r>
            <a:r>
              <a:rPr lang="fr-FR" b="1" dirty="0" err="1" smtClean="0">
                <a:latin typeface="Times New Roman" pitchFamily="18" charset="0"/>
                <a:cs typeface="Times New Roman" pitchFamily="18" charset="0"/>
              </a:rPr>
              <a:t>hemicellulose</a:t>
            </a:r>
            <a:r>
              <a:rPr lang="fr-FR" b="1" dirty="0" smtClean="0">
                <a:latin typeface="Times New Roman" pitchFamily="18" charset="0"/>
                <a:cs typeface="Times New Roman" pitchFamily="18" charset="0"/>
              </a:rPr>
              <a:t>, </a:t>
            </a:r>
            <a:r>
              <a:rPr lang="fr-FR" b="1" dirty="0" err="1" smtClean="0">
                <a:latin typeface="Times New Roman" pitchFamily="18" charset="0"/>
                <a:cs typeface="Times New Roman" pitchFamily="18" charset="0"/>
              </a:rPr>
              <a:t>lignin</a:t>
            </a:r>
            <a:endParaRPr lang="fr-FR" dirty="0">
              <a:latin typeface="Times New Roman" pitchFamily="18" charset="0"/>
              <a:cs typeface="Times New Roman" pitchFamily="18" charset="0"/>
            </a:endParaRPr>
          </a:p>
        </p:txBody>
      </p:sp>
      <p:sp>
        <p:nvSpPr>
          <p:cNvPr id="64" name="Rectangle 63"/>
          <p:cNvSpPr/>
          <p:nvPr/>
        </p:nvSpPr>
        <p:spPr>
          <a:xfrm>
            <a:off x="-216024" y="1196752"/>
            <a:ext cx="3203848" cy="646331"/>
          </a:xfrm>
          <a:prstGeom prst="rect">
            <a:avLst/>
          </a:prstGeom>
        </p:spPr>
        <p:txBody>
          <a:bodyPr wrap="square">
            <a:spAutoFit/>
          </a:bodyPr>
          <a:lstStyle/>
          <a:p>
            <a:pPr algn="ctr"/>
            <a:r>
              <a:rPr lang="fr-FR" b="1" dirty="0" err="1" smtClean="0">
                <a:latin typeface="Times New Roman" pitchFamily="18" charset="0"/>
                <a:cs typeface="Times New Roman" pitchFamily="18" charset="0"/>
              </a:rPr>
              <a:t>Cell</a:t>
            </a:r>
            <a:r>
              <a:rPr lang="fr-FR" b="1" dirty="0" smtClean="0">
                <a:latin typeface="Times New Roman" pitchFamily="18" charset="0"/>
                <a:cs typeface="Times New Roman" pitchFamily="18" charset="0"/>
              </a:rPr>
              <a:t> </a:t>
            </a:r>
            <a:r>
              <a:rPr lang="fr-FR" b="1" dirty="0" err="1" smtClean="0">
                <a:latin typeface="Times New Roman" pitchFamily="18" charset="0"/>
                <a:cs typeface="Times New Roman" pitchFamily="18" charset="0"/>
              </a:rPr>
              <a:t>wall</a:t>
            </a:r>
            <a:r>
              <a:rPr lang="fr-FR" b="1" dirty="0" smtClean="0">
                <a:latin typeface="Times New Roman" pitchFamily="18" charset="0"/>
                <a:cs typeface="Times New Roman" pitchFamily="18" charset="0"/>
              </a:rPr>
              <a:t>: </a:t>
            </a:r>
            <a:r>
              <a:rPr lang="fr-FR" b="1" dirty="0" err="1" smtClean="0">
                <a:latin typeface="Times New Roman" pitchFamily="18" charset="0"/>
                <a:cs typeface="Times New Roman" pitchFamily="18" charset="0"/>
              </a:rPr>
              <a:t>Heterogeneous</a:t>
            </a:r>
            <a:r>
              <a:rPr lang="fr-FR" b="1" dirty="0" smtClean="0">
                <a:latin typeface="Times New Roman" pitchFamily="18" charset="0"/>
                <a:cs typeface="Times New Roman" pitchFamily="18" charset="0"/>
              </a:rPr>
              <a:t> composition</a:t>
            </a:r>
            <a:endParaRPr lang="fr-FR" b="1" dirty="0">
              <a:latin typeface="Times New Roman" pitchFamily="18" charset="0"/>
              <a:cs typeface="Times New Roman" pitchFamily="18" charset="0"/>
            </a:endParaRPr>
          </a:p>
        </p:txBody>
      </p:sp>
      <p:sp>
        <p:nvSpPr>
          <p:cNvPr id="14" name="Espace réservé du numéro de diapositive 13"/>
          <p:cNvSpPr>
            <a:spLocks noGrp="1"/>
          </p:cNvSpPr>
          <p:nvPr>
            <p:ph type="sldNum" sz="quarter" idx="12"/>
          </p:nvPr>
        </p:nvSpPr>
        <p:spPr>
          <a:xfrm>
            <a:off x="7010400" y="6492875"/>
            <a:ext cx="2133600" cy="365125"/>
          </a:xfrm>
        </p:spPr>
        <p:txBody>
          <a:bodyPr/>
          <a:lstStyle/>
          <a:p>
            <a:fld id="{D82FCD76-FEE6-4C4C-A6B5-510E85F6A55D}" type="slidenum">
              <a:rPr lang="fr-FR" smtClean="0">
                <a:latin typeface="Calibri" pitchFamily="34" charset="0"/>
              </a:rPr>
              <a:pPr/>
              <a:t>6</a:t>
            </a:fld>
            <a:endParaRPr lang="fr-FR" dirty="0">
              <a:latin typeface="Calibri" pitchFamily="34"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1916832"/>
            <a:ext cx="2411238" cy="400110"/>
          </a:xfrm>
          <a:prstGeom prst="rect">
            <a:avLst/>
          </a:prstGeom>
          <a:solidFill>
            <a:schemeClr val="accent4">
              <a:lumMod val="20000"/>
              <a:lumOff val="8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rtlCol="0">
            <a:spAutoFit/>
          </a:bodyPr>
          <a:lstStyle/>
          <a:p>
            <a:r>
              <a:rPr lang="fr-FR" sz="2000" b="1" dirty="0" smtClean="0">
                <a:latin typeface="Times New Roman" pitchFamily="18" charset="0"/>
                <a:cs typeface="Times New Roman" pitchFamily="18" charset="0"/>
              </a:rPr>
              <a:t>Enzymes </a:t>
            </a:r>
            <a:r>
              <a:rPr lang="fr-FR" sz="2000" b="1" dirty="0" err="1" smtClean="0">
                <a:latin typeface="Times New Roman" pitchFamily="18" charset="0"/>
                <a:cs typeface="Times New Roman" pitchFamily="18" charset="0"/>
              </a:rPr>
              <a:t>categories</a:t>
            </a:r>
            <a:r>
              <a:rPr lang="fr-FR" sz="2000" b="1" dirty="0" smtClean="0">
                <a:latin typeface="Times New Roman" pitchFamily="18" charset="0"/>
                <a:cs typeface="Times New Roman" pitchFamily="18" charset="0"/>
              </a:rPr>
              <a:t>:</a:t>
            </a:r>
            <a:endParaRPr lang="fr-FR" sz="2000" b="1" dirty="0">
              <a:latin typeface="Times New Roman" pitchFamily="18" charset="0"/>
              <a:cs typeface="Times New Roman" pitchFamily="18" charset="0"/>
            </a:endParaRPr>
          </a:p>
        </p:txBody>
      </p:sp>
      <p:sp>
        <p:nvSpPr>
          <p:cNvPr id="3" name="ZoneTexte 2"/>
          <p:cNvSpPr txBox="1"/>
          <p:nvPr/>
        </p:nvSpPr>
        <p:spPr>
          <a:xfrm>
            <a:off x="5072066" y="2273850"/>
            <a:ext cx="2311530" cy="369332"/>
          </a:xfrm>
          <a:prstGeom prst="rect">
            <a:avLst/>
          </a:prstGeom>
          <a:noFill/>
        </p:spPr>
        <p:txBody>
          <a:bodyPr wrap="none" rtlCol="0">
            <a:spAutoFit/>
          </a:bodyPr>
          <a:lstStyle/>
          <a:p>
            <a:r>
              <a:rPr lang="fr-FR" b="1" dirty="0" err="1" smtClean="0">
                <a:solidFill>
                  <a:srgbClr val="00CC00"/>
                </a:solidFill>
                <a:latin typeface="Times New Roman" pitchFamily="18" charset="0"/>
                <a:cs typeface="Times New Roman" pitchFamily="18" charset="0"/>
              </a:rPr>
              <a:t>Intercellular</a:t>
            </a:r>
            <a:r>
              <a:rPr lang="fr-FR" b="1" dirty="0" smtClean="0">
                <a:solidFill>
                  <a:srgbClr val="00CC00"/>
                </a:solidFill>
                <a:latin typeface="Times New Roman" pitchFamily="18" charset="0"/>
                <a:cs typeface="Times New Roman" pitchFamily="18" charset="0"/>
              </a:rPr>
              <a:t> enzymes</a:t>
            </a:r>
            <a:endParaRPr lang="fr-FR" b="1" dirty="0">
              <a:solidFill>
                <a:srgbClr val="00CC00"/>
              </a:solidFill>
              <a:latin typeface="Times New Roman" pitchFamily="18" charset="0"/>
              <a:cs typeface="Times New Roman" pitchFamily="18" charset="0"/>
            </a:endParaRPr>
          </a:p>
        </p:txBody>
      </p:sp>
      <p:sp>
        <p:nvSpPr>
          <p:cNvPr id="4" name="ZoneTexte 3"/>
          <p:cNvSpPr txBox="1"/>
          <p:nvPr/>
        </p:nvSpPr>
        <p:spPr>
          <a:xfrm>
            <a:off x="1785918" y="2285992"/>
            <a:ext cx="2379819" cy="369332"/>
          </a:xfrm>
          <a:prstGeom prst="rect">
            <a:avLst/>
          </a:prstGeom>
          <a:noFill/>
        </p:spPr>
        <p:txBody>
          <a:bodyPr wrap="none" rtlCol="0">
            <a:spAutoFit/>
          </a:bodyPr>
          <a:lstStyle/>
          <a:p>
            <a:r>
              <a:rPr lang="fr-FR" b="1" dirty="0" err="1" smtClean="0">
                <a:solidFill>
                  <a:schemeClr val="accent6">
                    <a:lumMod val="75000"/>
                  </a:schemeClr>
                </a:solidFill>
                <a:latin typeface="Times New Roman" pitchFamily="18" charset="0"/>
                <a:cs typeface="Times New Roman" pitchFamily="18" charset="0"/>
              </a:rPr>
              <a:t>Extracellular</a:t>
            </a:r>
            <a:r>
              <a:rPr lang="fr-FR" b="1" dirty="0" smtClean="0">
                <a:solidFill>
                  <a:schemeClr val="accent6">
                    <a:lumMod val="75000"/>
                  </a:schemeClr>
                </a:solidFill>
                <a:latin typeface="Times New Roman" pitchFamily="18" charset="0"/>
                <a:cs typeface="Times New Roman" pitchFamily="18" charset="0"/>
              </a:rPr>
              <a:t> enzymes</a:t>
            </a:r>
            <a:endParaRPr lang="fr-FR" b="1" dirty="0">
              <a:solidFill>
                <a:schemeClr val="accent6">
                  <a:lumMod val="75000"/>
                </a:schemeClr>
              </a:solidFill>
              <a:latin typeface="Times New Roman" pitchFamily="18" charset="0"/>
              <a:cs typeface="Times New Roman" pitchFamily="18" charset="0"/>
            </a:endParaRPr>
          </a:p>
        </p:txBody>
      </p:sp>
      <p:sp>
        <p:nvSpPr>
          <p:cNvPr id="5" name="ZoneTexte 4"/>
          <p:cNvSpPr txBox="1"/>
          <p:nvPr/>
        </p:nvSpPr>
        <p:spPr>
          <a:xfrm>
            <a:off x="4572000" y="2609528"/>
            <a:ext cx="3064424" cy="2031325"/>
          </a:xfrm>
          <a:prstGeom prst="rect">
            <a:avLst/>
          </a:prstGeom>
          <a:solidFill>
            <a:schemeClr val="accent2">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just">
              <a:buFont typeface="Arial" pitchFamily="34" charset="0"/>
              <a:buChar char="•"/>
            </a:pP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Microbial</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origin</a:t>
            </a:r>
            <a:r>
              <a:rPr lang="fr-FR" dirty="0" smtClean="0">
                <a:latin typeface="Times New Roman" pitchFamily="18" charset="0"/>
                <a:cs typeface="Times New Roman" pitchFamily="18" charset="0"/>
              </a:rPr>
              <a:t>(</a:t>
            </a:r>
            <a:r>
              <a:rPr lang="fr-FR" sz="1400" dirty="0" smtClean="0">
                <a:latin typeface="Times New Roman" pitchFamily="18" charset="0"/>
                <a:cs typeface="Times New Roman" pitchFamily="18" charset="0"/>
              </a:rPr>
              <a:t>plant, animal)</a:t>
            </a:r>
          </a:p>
          <a:p>
            <a:pPr algn="just">
              <a:buFont typeface="Arial" pitchFamily="34" charset="0"/>
              <a:buChar char="•"/>
            </a:pP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Located</a:t>
            </a:r>
            <a:r>
              <a:rPr lang="fr-FR" dirty="0" smtClean="0">
                <a:latin typeface="Times New Roman" pitchFamily="18" charset="0"/>
                <a:cs typeface="Times New Roman" pitchFamily="18" charset="0"/>
              </a:rPr>
              <a:t> in the </a:t>
            </a:r>
            <a:r>
              <a:rPr lang="fr-FR" dirty="0" err="1" smtClean="0">
                <a:latin typeface="Times New Roman" pitchFamily="18" charset="0"/>
                <a:cs typeface="Times New Roman" pitchFamily="18" charset="0"/>
              </a:rPr>
              <a:t>cells</a:t>
            </a:r>
            <a:r>
              <a:rPr lang="fr-FR" dirty="0" smtClean="0">
                <a:latin typeface="Times New Roman" pitchFamily="18" charset="0"/>
                <a:cs typeface="Times New Roman" pitchFamily="18" charset="0"/>
              </a:rPr>
              <a:t> of </a:t>
            </a:r>
            <a:r>
              <a:rPr lang="fr-FR" dirty="0" err="1" smtClean="0">
                <a:latin typeface="Times New Roman" pitchFamily="18" charset="0"/>
                <a:cs typeface="Times New Roman" pitchFamily="18" charset="0"/>
              </a:rPr>
              <a:t>organisms</a:t>
            </a:r>
            <a:endParaRPr lang="fr-FR" dirty="0" smtClean="0">
              <a:latin typeface="Times New Roman" pitchFamily="18" charset="0"/>
              <a:cs typeface="Times New Roman" pitchFamily="18" charset="0"/>
            </a:endParaRPr>
          </a:p>
          <a:p>
            <a:pPr algn="just">
              <a:buFont typeface="Arial" pitchFamily="34" charset="0"/>
              <a:buChar char="•"/>
            </a:pP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Metabolic</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functions</a:t>
            </a:r>
            <a:r>
              <a:rPr lang="fr-FR" dirty="0" smtClean="0">
                <a:latin typeface="Times New Roman" pitchFamily="18" charset="0"/>
                <a:cs typeface="Times New Roman" pitchFamily="18" charset="0"/>
              </a:rPr>
              <a:t> of the </a:t>
            </a:r>
            <a:r>
              <a:rPr lang="fr-FR" dirty="0" err="1" smtClean="0">
                <a:latin typeface="Times New Roman" pitchFamily="18" charset="0"/>
                <a:cs typeface="Times New Roman" pitchFamily="18" charset="0"/>
              </a:rPr>
              <a:t>microorganisms</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which</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produce</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them</a:t>
            </a:r>
            <a:r>
              <a:rPr lang="fr-FR" dirty="0" smtClean="0">
                <a:latin typeface="Times New Roman" pitchFamily="18" charset="0"/>
                <a:cs typeface="Times New Roman" pitchFamily="18" charset="0"/>
              </a:rPr>
              <a:t>.</a:t>
            </a:r>
          </a:p>
          <a:p>
            <a:pPr algn="just">
              <a:buFont typeface="Arial" pitchFamily="34" charset="0"/>
              <a:buChar char="•"/>
            </a:pPr>
            <a:r>
              <a:rPr lang="fr-FR" dirty="0" smtClean="0">
                <a:latin typeface="Times New Roman" pitchFamily="18" charset="0"/>
                <a:cs typeface="Times New Roman" pitchFamily="18" charset="0"/>
              </a:rPr>
              <a:t> ex. </a:t>
            </a:r>
            <a:r>
              <a:rPr lang="fr-FR" dirty="0" err="1" smtClean="0">
                <a:latin typeface="Times New Roman" pitchFamily="18" charset="0"/>
                <a:cs typeface="Times New Roman" pitchFamily="18" charset="0"/>
              </a:rPr>
              <a:t>deshydrogénases</a:t>
            </a:r>
            <a:endParaRPr lang="fr-FR" dirty="0">
              <a:latin typeface="Times New Roman" pitchFamily="18" charset="0"/>
              <a:cs typeface="Times New Roman" pitchFamily="18" charset="0"/>
            </a:endParaRPr>
          </a:p>
        </p:txBody>
      </p:sp>
      <p:sp>
        <p:nvSpPr>
          <p:cNvPr id="6" name="ZoneTexte 5"/>
          <p:cNvSpPr txBox="1"/>
          <p:nvPr/>
        </p:nvSpPr>
        <p:spPr>
          <a:xfrm>
            <a:off x="1403648" y="2609528"/>
            <a:ext cx="2952328" cy="2031325"/>
          </a:xfrm>
          <a:prstGeom prst="rect">
            <a:avLst/>
          </a:prstGeom>
          <a:solidFill>
            <a:schemeClr val="accent3">
              <a:lumMod val="60000"/>
              <a:lumOff val="40000"/>
            </a:schemeClr>
          </a:solidFill>
          <a:ln>
            <a:solidFill>
              <a:schemeClr val="accent3">
                <a:lumMod val="60000"/>
                <a:lumOff val="40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just">
              <a:buFont typeface="Arial" pitchFamily="34" charset="0"/>
              <a:buChar char="•"/>
            </a:pP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Fungal</a:t>
            </a:r>
            <a:r>
              <a:rPr lang="fr-FR" dirty="0" smtClean="0">
                <a:latin typeface="Times New Roman" pitchFamily="18" charset="0"/>
                <a:cs typeface="Times New Roman" pitchFamily="18" charset="0"/>
              </a:rPr>
              <a:t> or </a:t>
            </a:r>
            <a:r>
              <a:rPr lang="fr-FR" dirty="0" err="1" smtClean="0">
                <a:latin typeface="Times New Roman" pitchFamily="18" charset="0"/>
                <a:cs typeface="Times New Roman" pitchFamily="18" charset="0"/>
              </a:rPr>
              <a:t>bacterial</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origin</a:t>
            </a:r>
            <a:endParaRPr lang="fr-FR" dirty="0" smtClean="0">
              <a:latin typeface="Times New Roman" pitchFamily="18" charset="0"/>
              <a:cs typeface="Times New Roman" pitchFamily="18" charset="0"/>
            </a:endParaRPr>
          </a:p>
          <a:p>
            <a:pPr algn="just">
              <a:buFont typeface="Arial" pitchFamily="34" charset="0"/>
              <a:buChar char="•"/>
            </a:pP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Secreted</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actively</a:t>
            </a:r>
            <a:r>
              <a:rPr lang="fr-FR" dirty="0" smtClean="0">
                <a:latin typeface="Times New Roman" pitchFamily="18" charset="0"/>
                <a:cs typeface="Times New Roman" pitchFamily="18" charset="0"/>
              </a:rPr>
              <a:t> in the </a:t>
            </a:r>
            <a:r>
              <a:rPr lang="fr-FR" dirty="0" err="1" smtClean="0">
                <a:latin typeface="Times New Roman" pitchFamily="18" charset="0"/>
                <a:cs typeface="Times New Roman" pitchFamily="18" charset="0"/>
              </a:rPr>
              <a:t>environment</a:t>
            </a:r>
            <a:endParaRPr lang="fr-FR" dirty="0" smtClean="0">
              <a:latin typeface="Times New Roman" pitchFamily="18" charset="0"/>
              <a:cs typeface="Times New Roman" pitchFamily="18" charset="0"/>
            </a:endParaRPr>
          </a:p>
          <a:p>
            <a:pPr algn="just">
              <a:buFont typeface="Arial" pitchFamily="34" charset="0"/>
              <a:buChar char="•"/>
            </a:pPr>
            <a:r>
              <a:rPr lang="fr-FR" dirty="0" err="1" smtClean="0">
                <a:latin typeface="Times New Roman" pitchFamily="18" charset="0"/>
                <a:cs typeface="Times New Roman" pitchFamily="18" charset="0"/>
              </a:rPr>
              <a:t>Metabolic</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functions</a:t>
            </a:r>
            <a:r>
              <a:rPr lang="fr-FR" dirty="0" smtClean="0">
                <a:latin typeface="Times New Roman" pitchFamily="18" charset="0"/>
                <a:cs typeface="Times New Roman" pitchFamily="18" charset="0"/>
              </a:rPr>
              <a:t> in the </a:t>
            </a:r>
            <a:r>
              <a:rPr lang="fr-FR" dirty="0" err="1" smtClean="0">
                <a:latin typeface="Times New Roman" pitchFamily="18" charset="0"/>
                <a:cs typeface="Times New Roman" pitchFamily="18" charset="0"/>
              </a:rPr>
              <a:t>biogeochemical</a:t>
            </a:r>
            <a:r>
              <a:rPr lang="fr-FR" dirty="0" smtClean="0">
                <a:latin typeface="Times New Roman" pitchFamily="18" charset="0"/>
                <a:cs typeface="Times New Roman" pitchFamily="18" charset="0"/>
              </a:rPr>
              <a:t> cycles of </a:t>
            </a:r>
            <a:r>
              <a:rPr lang="fr-FR" dirty="0" err="1" smtClean="0">
                <a:latin typeface="Times New Roman" pitchFamily="18" charset="0"/>
                <a:cs typeface="Times New Roman" pitchFamily="18" charset="0"/>
              </a:rPr>
              <a:t>soil</a:t>
            </a:r>
            <a:endParaRPr lang="fr-FR" dirty="0" smtClean="0">
              <a:latin typeface="Times New Roman" pitchFamily="18" charset="0"/>
              <a:cs typeface="Times New Roman" pitchFamily="18" charset="0"/>
            </a:endParaRPr>
          </a:p>
          <a:p>
            <a:pPr algn="just">
              <a:buFont typeface="Arial" pitchFamily="34" charset="0"/>
              <a:buChar char="•"/>
            </a:pPr>
            <a:r>
              <a:rPr lang="fr-FR" dirty="0" smtClean="0">
                <a:latin typeface="Times New Roman" pitchFamily="18" charset="0"/>
                <a:cs typeface="Times New Roman" pitchFamily="18" charset="0"/>
              </a:rPr>
              <a:t> ex. </a:t>
            </a:r>
            <a:r>
              <a:rPr lang="fr-FR" dirty="0" err="1" smtClean="0">
                <a:latin typeface="Times New Roman" pitchFamily="18" charset="0"/>
                <a:cs typeface="Times New Roman" pitchFamily="18" charset="0"/>
              </a:rPr>
              <a:t>xylanase</a:t>
            </a:r>
            <a:r>
              <a:rPr lang="fr-FR" dirty="0" smtClean="0">
                <a:latin typeface="Times New Roman" pitchFamily="18" charset="0"/>
                <a:cs typeface="Times New Roman" pitchFamily="18" charset="0"/>
              </a:rPr>
              <a:t>, laccase</a:t>
            </a:r>
          </a:p>
          <a:p>
            <a:pPr algn="just"/>
            <a:endParaRPr lang="fr-FR" dirty="0">
              <a:latin typeface="Times New Roman" pitchFamily="18" charset="0"/>
              <a:cs typeface="Times New Roman" pitchFamily="18" charset="0"/>
            </a:endParaRPr>
          </a:p>
        </p:txBody>
      </p:sp>
      <p:pic>
        <p:nvPicPr>
          <p:cNvPr id="34818" name="Picture 2" descr="C:\Users\Bonjour Bilal\Desktop\deshyd_1.gif"/>
          <p:cNvPicPr>
            <a:picLocks noChangeAspect="1" noChangeArrowheads="1"/>
          </p:cNvPicPr>
          <p:nvPr/>
        </p:nvPicPr>
        <p:blipFill>
          <a:blip r:embed="rId3" cstate="print"/>
          <a:srcRect/>
          <a:stretch>
            <a:fillRect/>
          </a:stretch>
        </p:blipFill>
        <p:spPr bwMode="auto">
          <a:xfrm>
            <a:off x="22387" y="2949824"/>
            <a:ext cx="1296142" cy="10081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4820" name="Picture 4" descr="C:\Users\Bonjour Bilal\Desktop\Laccase.jpg"/>
          <p:cNvPicPr>
            <a:picLocks noChangeAspect="1" noChangeArrowheads="1"/>
          </p:cNvPicPr>
          <p:nvPr/>
        </p:nvPicPr>
        <p:blipFill>
          <a:blip r:embed="rId4" cstate="print"/>
          <a:srcRect/>
          <a:stretch>
            <a:fillRect/>
          </a:stretch>
        </p:blipFill>
        <p:spPr bwMode="auto">
          <a:xfrm>
            <a:off x="7884368" y="3496189"/>
            <a:ext cx="1224136" cy="940923"/>
          </a:xfrm>
          <a:prstGeom prst="roundRect">
            <a:avLst>
              <a:gd name="adj" fmla="val 8594"/>
            </a:avLst>
          </a:prstGeom>
          <a:solidFill>
            <a:srgbClr val="FFFFFF">
              <a:shade val="85000"/>
            </a:srgbClr>
          </a:solidFill>
          <a:ln>
            <a:solidFill>
              <a:schemeClr val="accent3">
                <a:lumMod val="60000"/>
                <a:lumOff val="40000"/>
              </a:schemeClr>
            </a:solidFill>
          </a:ln>
          <a:effectLst>
            <a:outerShdw blurRad="190500" dist="228600" dir="2700000" algn="ctr">
              <a:srgbClr val="000000">
                <a:alpha val="30000"/>
              </a:srgbClr>
            </a:outerShdw>
            <a:reflection blurRad="12700" stA="38000" endPos="28000" dist="5000" dir="5400000" sy="-100000" algn="bl" rotWithShape="0"/>
          </a:effectLst>
          <a:scene3d>
            <a:camera prst="orthographicFront">
              <a:rot lat="0" lon="0" rev="0"/>
            </a:camera>
            <a:lightRig rig="glow" dir="t">
              <a:rot lat="0" lon="0" rev="4800000"/>
            </a:lightRig>
          </a:scene3d>
          <a:sp3d prstMaterial="matte">
            <a:bevelT w="127000" h="63500"/>
          </a:sp3d>
        </p:spPr>
      </p:pic>
      <p:pic>
        <p:nvPicPr>
          <p:cNvPr id="34821" name="Picture 5" descr="C:\Users\Bonjour Bilal\Desktop\1bg4.gif"/>
          <p:cNvPicPr>
            <a:picLocks noChangeAspect="1" noChangeArrowheads="1"/>
          </p:cNvPicPr>
          <p:nvPr/>
        </p:nvPicPr>
        <p:blipFill>
          <a:blip r:embed="rId5" cstate="print"/>
          <a:srcRect/>
          <a:stretch>
            <a:fillRect/>
          </a:stretch>
        </p:blipFill>
        <p:spPr bwMode="auto">
          <a:xfrm>
            <a:off x="7812360" y="2276872"/>
            <a:ext cx="1195186" cy="939075"/>
          </a:xfrm>
          <a:prstGeom prst="roundRect">
            <a:avLst>
              <a:gd name="adj" fmla="val 8594"/>
            </a:avLst>
          </a:prstGeom>
          <a:solidFill>
            <a:srgbClr val="FFFFFF">
              <a:shade val="85000"/>
            </a:srgbClr>
          </a:solidFill>
          <a:ln>
            <a:solidFill>
              <a:schemeClr val="accent3">
                <a:lumMod val="60000"/>
                <a:lumOff val="40000"/>
              </a:schemeClr>
            </a:solidFill>
          </a:ln>
          <a:effectLst>
            <a:outerShdw blurRad="190500" dist="228600" dir="2700000" algn="ctr">
              <a:srgbClr val="000000">
                <a:alpha val="30000"/>
              </a:srgbClr>
            </a:outerShdw>
            <a:reflection blurRad="12700" stA="38000" endPos="28000" dist="5000" dir="5400000" sy="-100000" algn="bl" rotWithShape="0"/>
          </a:effectLst>
          <a:scene3d>
            <a:camera prst="orthographicFront">
              <a:rot lat="0" lon="0" rev="0"/>
            </a:camera>
            <a:lightRig rig="glow" dir="t">
              <a:rot lat="0" lon="0" rev="4800000"/>
            </a:lightRig>
          </a:scene3d>
          <a:sp3d prstMaterial="matte">
            <a:bevelT w="127000" h="63500"/>
          </a:sp3d>
        </p:spPr>
      </p:pic>
      <p:sp>
        <p:nvSpPr>
          <p:cNvPr id="12" name="ZoneTexte 11"/>
          <p:cNvSpPr txBox="1"/>
          <p:nvPr/>
        </p:nvSpPr>
        <p:spPr>
          <a:xfrm>
            <a:off x="8028384" y="3193231"/>
            <a:ext cx="883575" cy="307777"/>
          </a:xfrm>
          <a:prstGeom prst="rect">
            <a:avLst/>
          </a:prstGeom>
          <a:noFill/>
        </p:spPr>
        <p:txBody>
          <a:bodyPr wrap="none" rtlCol="0">
            <a:spAutoFit/>
          </a:bodyPr>
          <a:lstStyle/>
          <a:p>
            <a:r>
              <a:rPr lang="fr-FR" sz="1400" b="1" dirty="0" err="1" smtClean="0">
                <a:latin typeface="Times New Roman" pitchFamily="18" charset="0"/>
                <a:cs typeface="Times New Roman" pitchFamily="18" charset="0"/>
              </a:rPr>
              <a:t>Xylanase</a:t>
            </a:r>
            <a:endParaRPr lang="fr-FR" sz="1400" b="1" dirty="0">
              <a:latin typeface="Times New Roman" pitchFamily="18" charset="0"/>
              <a:cs typeface="Times New Roman" pitchFamily="18" charset="0"/>
            </a:endParaRPr>
          </a:p>
        </p:txBody>
      </p:sp>
      <p:sp>
        <p:nvSpPr>
          <p:cNvPr id="13" name="ZoneTexte 12"/>
          <p:cNvSpPr txBox="1"/>
          <p:nvPr/>
        </p:nvSpPr>
        <p:spPr>
          <a:xfrm>
            <a:off x="8100392" y="4417367"/>
            <a:ext cx="795411" cy="307777"/>
          </a:xfrm>
          <a:prstGeom prst="rect">
            <a:avLst/>
          </a:prstGeom>
          <a:noFill/>
        </p:spPr>
        <p:txBody>
          <a:bodyPr wrap="none" rtlCol="0">
            <a:spAutoFit/>
          </a:bodyPr>
          <a:lstStyle/>
          <a:p>
            <a:r>
              <a:rPr lang="fr-FR" sz="1400" b="1" dirty="0" smtClean="0">
                <a:latin typeface="Times New Roman" pitchFamily="18" charset="0"/>
                <a:cs typeface="Times New Roman" pitchFamily="18" charset="0"/>
              </a:rPr>
              <a:t>Laccase</a:t>
            </a:r>
            <a:endParaRPr lang="fr-FR" sz="1400" b="1" dirty="0">
              <a:latin typeface="Times New Roman" pitchFamily="18" charset="0"/>
              <a:cs typeface="Times New Roman" pitchFamily="18" charset="0"/>
            </a:endParaRPr>
          </a:p>
        </p:txBody>
      </p:sp>
      <p:sp>
        <p:nvSpPr>
          <p:cNvPr id="14" name="ZoneTexte 13"/>
          <p:cNvSpPr txBox="1"/>
          <p:nvPr/>
        </p:nvSpPr>
        <p:spPr>
          <a:xfrm>
            <a:off x="-108520" y="4101951"/>
            <a:ext cx="1430135" cy="307777"/>
          </a:xfrm>
          <a:prstGeom prst="rect">
            <a:avLst/>
          </a:prstGeom>
          <a:noFill/>
        </p:spPr>
        <p:txBody>
          <a:bodyPr wrap="none" rtlCol="0">
            <a:spAutoFit/>
          </a:bodyPr>
          <a:lstStyle/>
          <a:p>
            <a:r>
              <a:rPr lang="fr-FR" sz="1400" b="1" dirty="0" err="1" smtClean="0">
                <a:latin typeface="Times New Roman" pitchFamily="18" charset="0"/>
                <a:cs typeface="Times New Roman" pitchFamily="18" charset="0"/>
              </a:rPr>
              <a:t>Deshydrogenase</a:t>
            </a:r>
            <a:endParaRPr lang="fr-FR" sz="1400" b="1" dirty="0">
              <a:latin typeface="Times New Roman" pitchFamily="18" charset="0"/>
              <a:cs typeface="Times New Roman" pitchFamily="18" charset="0"/>
            </a:endParaRPr>
          </a:p>
        </p:txBody>
      </p:sp>
      <p:sp>
        <p:nvSpPr>
          <p:cNvPr id="15" name="Text Box 4"/>
          <p:cNvSpPr txBox="1">
            <a:spLocks noChangeArrowheads="1"/>
          </p:cNvSpPr>
          <p:nvPr/>
        </p:nvSpPr>
        <p:spPr bwMode="auto">
          <a:xfrm>
            <a:off x="214282" y="459348"/>
            <a:ext cx="1167307" cy="400110"/>
          </a:xfrm>
          <a:prstGeom prst="rect">
            <a:avLst/>
          </a:prstGeom>
          <a:noFill/>
          <a:ln w="9525">
            <a:noFill/>
            <a:miter lim="800000"/>
            <a:headEnd/>
            <a:tailEnd/>
          </a:ln>
        </p:spPr>
        <p:txBody>
          <a:bodyPr wrap="none">
            <a:spAutoFit/>
          </a:bodyPr>
          <a:lstStyle/>
          <a:p>
            <a:r>
              <a:rPr lang="fr-FR" sz="2000" b="1" dirty="0">
                <a:latin typeface="Times New Roman" pitchFamily="18" charset="0"/>
              </a:rPr>
              <a:t>Enzymes</a:t>
            </a:r>
          </a:p>
        </p:txBody>
      </p:sp>
      <p:sp>
        <p:nvSpPr>
          <p:cNvPr id="16" name="Line 6"/>
          <p:cNvSpPr>
            <a:spLocks noChangeShapeType="1"/>
          </p:cNvSpPr>
          <p:nvPr/>
        </p:nvSpPr>
        <p:spPr bwMode="auto">
          <a:xfrm>
            <a:off x="1571604" y="716582"/>
            <a:ext cx="674687" cy="0"/>
          </a:xfrm>
          <a:prstGeom prst="line">
            <a:avLst/>
          </a:prstGeom>
          <a:noFill/>
          <a:ln w="38100">
            <a:solidFill>
              <a:schemeClr val="tx1"/>
            </a:solidFill>
            <a:round/>
            <a:headEnd/>
            <a:tailEnd type="triangle" w="med" len="med"/>
          </a:ln>
        </p:spPr>
        <p:txBody>
          <a:bodyPr/>
          <a:lstStyle/>
          <a:p>
            <a:endParaRPr lang="fr-FR"/>
          </a:p>
        </p:txBody>
      </p:sp>
      <p:sp>
        <p:nvSpPr>
          <p:cNvPr id="17" name="Text Box 7"/>
          <p:cNvSpPr txBox="1">
            <a:spLocks noChangeArrowheads="1"/>
          </p:cNvSpPr>
          <p:nvPr/>
        </p:nvSpPr>
        <p:spPr bwMode="auto">
          <a:xfrm>
            <a:off x="2300288" y="414955"/>
            <a:ext cx="6629429" cy="646331"/>
          </a:xfrm>
          <a:prstGeom prst="rect">
            <a:avLst/>
          </a:prstGeom>
          <a:solidFill>
            <a:schemeClr val="accent4">
              <a:lumMod val="20000"/>
              <a:lumOff val="80000"/>
            </a:schemeClr>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r>
              <a:rPr lang="fr-FR" dirty="0" smtClean="0">
                <a:latin typeface="Times New Roman" pitchFamily="18" charset="0"/>
                <a:cs typeface="Times New Roman" pitchFamily="18" charset="0"/>
              </a:rPr>
              <a:t>Protéines, biocatalyseurs qui ont la propriété de catalyser des réactions biochimiques spécifiques</a:t>
            </a:r>
            <a:endParaRPr lang="fr-FR" dirty="0">
              <a:latin typeface="Times New Roman" pitchFamily="18" charset="0"/>
              <a:cs typeface="Times New Roman" pitchFamily="18" charset="0"/>
            </a:endParaRPr>
          </a:p>
        </p:txBody>
      </p:sp>
      <p:sp>
        <p:nvSpPr>
          <p:cNvPr id="18" name="Text Box 8"/>
          <p:cNvSpPr txBox="1">
            <a:spLocks noChangeArrowheads="1"/>
          </p:cNvSpPr>
          <p:nvPr/>
        </p:nvSpPr>
        <p:spPr bwMode="auto">
          <a:xfrm>
            <a:off x="2988667" y="1447012"/>
            <a:ext cx="792162" cy="457200"/>
          </a:xfrm>
          <a:prstGeom prst="rect">
            <a:avLst/>
          </a:prstGeom>
          <a:noFill/>
          <a:ln w="9525">
            <a:noFill/>
            <a:miter lim="800000"/>
            <a:headEnd/>
            <a:tailEnd/>
          </a:ln>
        </p:spPr>
        <p:txBody>
          <a:bodyPr>
            <a:spAutoFit/>
          </a:bodyPr>
          <a:lstStyle/>
          <a:p>
            <a:pPr>
              <a:spcBef>
                <a:spcPct val="50000"/>
              </a:spcBef>
            </a:pPr>
            <a:r>
              <a:rPr lang="fr-FR" sz="2400" b="1">
                <a:latin typeface="Times New Roman" pitchFamily="18" charset="0"/>
                <a:cs typeface="Times New Roman" pitchFamily="18" charset="0"/>
              </a:rPr>
              <a:t>E</a:t>
            </a:r>
          </a:p>
        </p:txBody>
      </p:sp>
      <p:sp>
        <p:nvSpPr>
          <p:cNvPr id="19" name="Text Box 9"/>
          <p:cNvSpPr txBox="1">
            <a:spLocks noChangeArrowheads="1"/>
          </p:cNvSpPr>
          <p:nvPr/>
        </p:nvSpPr>
        <p:spPr bwMode="auto">
          <a:xfrm>
            <a:off x="3564929" y="1447012"/>
            <a:ext cx="360363" cy="457200"/>
          </a:xfrm>
          <a:prstGeom prst="rect">
            <a:avLst/>
          </a:prstGeom>
          <a:noFill/>
          <a:ln w="9525">
            <a:noFill/>
            <a:miter lim="800000"/>
            <a:headEnd/>
            <a:tailEnd/>
          </a:ln>
        </p:spPr>
        <p:txBody>
          <a:bodyPr>
            <a:spAutoFit/>
          </a:bodyPr>
          <a:lstStyle/>
          <a:p>
            <a:pPr>
              <a:spcBef>
                <a:spcPct val="50000"/>
              </a:spcBef>
            </a:pPr>
            <a:r>
              <a:rPr lang="fr-FR" sz="2400" b="1">
                <a:latin typeface="Times New Roman" pitchFamily="18" charset="0"/>
                <a:cs typeface="Times New Roman" pitchFamily="18" charset="0"/>
              </a:rPr>
              <a:t>S</a:t>
            </a:r>
          </a:p>
        </p:txBody>
      </p:sp>
      <p:sp>
        <p:nvSpPr>
          <p:cNvPr id="20" name="Text Box 10"/>
          <p:cNvSpPr txBox="1">
            <a:spLocks noChangeArrowheads="1"/>
          </p:cNvSpPr>
          <p:nvPr/>
        </p:nvSpPr>
        <p:spPr bwMode="auto">
          <a:xfrm>
            <a:off x="3276004" y="1427962"/>
            <a:ext cx="215900" cy="457200"/>
          </a:xfrm>
          <a:prstGeom prst="rect">
            <a:avLst/>
          </a:prstGeom>
          <a:noFill/>
          <a:ln w="9525">
            <a:noFill/>
            <a:miter lim="800000"/>
            <a:headEnd/>
            <a:tailEnd/>
          </a:ln>
        </p:spPr>
        <p:txBody>
          <a:bodyPr>
            <a:spAutoFit/>
          </a:bodyPr>
          <a:lstStyle/>
          <a:p>
            <a:pPr>
              <a:spcBef>
                <a:spcPct val="50000"/>
              </a:spcBef>
            </a:pPr>
            <a:r>
              <a:rPr lang="fr-FR" sz="2400">
                <a:latin typeface="Comic Sans MS" pitchFamily="66" charset="0"/>
              </a:rPr>
              <a:t>+</a:t>
            </a:r>
          </a:p>
        </p:txBody>
      </p:sp>
      <p:sp>
        <p:nvSpPr>
          <p:cNvPr id="21" name="Line 11"/>
          <p:cNvSpPr>
            <a:spLocks noChangeShapeType="1"/>
          </p:cNvSpPr>
          <p:nvPr/>
        </p:nvSpPr>
        <p:spPr bwMode="auto">
          <a:xfrm>
            <a:off x="4069748" y="1771075"/>
            <a:ext cx="1079500" cy="0"/>
          </a:xfrm>
          <a:prstGeom prst="line">
            <a:avLst/>
          </a:prstGeom>
          <a:noFill/>
          <a:ln w="9525">
            <a:solidFill>
              <a:schemeClr val="tx1"/>
            </a:solidFill>
            <a:round/>
            <a:headEnd/>
            <a:tailEnd type="triangle" w="med" len="med"/>
          </a:ln>
        </p:spPr>
        <p:txBody>
          <a:bodyPr/>
          <a:lstStyle/>
          <a:p>
            <a:endParaRPr lang="fr-FR"/>
          </a:p>
        </p:txBody>
      </p:sp>
      <p:sp>
        <p:nvSpPr>
          <p:cNvPr id="22" name="Text Box 12"/>
          <p:cNvSpPr txBox="1">
            <a:spLocks noChangeArrowheads="1"/>
          </p:cNvSpPr>
          <p:nvPr/>
        </p:nvSpPr>
        <p:spPr bwMode="auto">
          <a:xfrm>
            <a:off x="5363567" y="1447012"/>
            <a:ext cx="792162" cy="457200"/>
          </a:xfrm>
          <a:prstGeom prst="rect">
            <a:avLst/>
          </a:prstGeom>
          <a:noFill/>
          <a:ln w="9525">
            <a:noFill/>
            <a:miter lim="800000"/>
            <a:headEnd/>
            <a:tailEnd/>
          </a:ln>
        </p:spPr>
        <p:txBody>
          <a:bodyPr>
            <a:spAutoFit/>
          </a:bodyPr>
          <a:lstStyle/>
          <a:p>
            <a:pPr>
              <a:spcBef>
                <a:spcPct val="50000"/>
              </a:spcBef>
            </a:pPr>
            <a:r>
              <a:rPr lang="fr-FR" sz="2400" b="1">
                <a:latin typeface="Times New Roman" pitchFamily="18" charset="0"/>
                <a:cs typeface="Times New Roman" pitchFamily="18" charset="0"/>
              </a:rPr>
              <a:t>E</a:t>
            </a:r>
          </a:p>
        </p:txBody>
      </p:sp>
      <p:sp>
        <p:nvSpPr>
          <p:cNvPr id="23" name="Text Box 13"/>
          <p:cNvSpPr txBox="1">
            <a:spLocks noChangeArrowheads="1"/>
          </p:cNvSpPr>
          <p:nvPr/>
        </p:nvSpPr>
        <p:spPr bwMode="auto">
          <a:xfrm>
            <a:off x="5939829" y="1447012"/>
            <a:ext cx="360363" cy="457200"/>
          </a:xfrm>
          <a:prstGeom prst="rect">
            <a:avLst/>
          </a:prstGeom>
          <a:noFill/>
          <a:ln w="9525">
            <a:noFill/>
            <a:miter lim="800000"/>
            <a:headEnd/>
            <a:tailEnd/>
          </a:ln>
        </p:spPr>
        <p:txBody>
          <a:bodyPr>
            <a:spAutoFit/>
          </a:bodyPr>
          <a:lstStyle/>
          <a:p>
            <a:pPr>
              <a:spcBef>
                <a:spcPct val="50000"/>
              </a:spcBef>
            </a:pPr>
            <a:r>
              <a:rPr lang="fr-FR" sz="2400" b="1">
                <a:latin typeface="Times New Roman" pitchFamily="18" charset="0"/>
                <a:cs typeface="Times New Roman" pitchFamily="18" charset="0"/>
              </a:rPr>
              <a:t>P</a:t>
            </a:r>
          </a:p>
        </p:txBody>
      </p:sp>
      <p:sp>
        <p:nvSpPr>
          <p:cNvPr id="24" name="Text Box 14"/>
          <p:cNvSpPr txBox="1">
            <a:spLocks noChangeArrowheads="1"/>
          </p:cNvSpPr>
          <p:nvPr/>
        </p:nvSpPr>
        <p:spPr bwMode="auto">
          <a:xfrm>
            <a:off x="5650904" y="1453362"/>
            <a:ext cx="215900" cy="457200"/>
          </a:xfrm>
          <a:prstGeom prst="rect">
            <a:avLst/>
          </a:prstGeom>
          <a:noFill/>
          <a:ln w="9525">
            <a:noFill/>
            <a:miter lim="800000"/>
            <a:headEnd/>
            <a:tailEnd/>
          </a:ln>
        </p:spPr>
        <p:txBody>
          <a:bodyPr>
            <a:spAutoFit/>
          </a:bodyPr>
          <a:lstStyle/>
          <a:p>
            <a:pPr>
              <a:spcBef>
                <a:spcPct val="50000"/>
              </a:spcBef>
            </a:pPr>
            <a:r>
              <a:rPr lang="fr-FR" sz="2400">
                <a:latin typeface="Comic Sans MS" pitchFamily="66" charset="0"/>
              </a:rPr>
              <a:t>+</a:t>
            </a:r>
          </a:p>
        </p:txBody>
      </p:sp>
      <p:sp>
        <p:nvSpPr>
          <p:cNvPr id="25" name="Line 16"/>
          <p:cNvSpPr>
            <a:spLocks noChangeShapeType="1"/>
          </p:cNvSpPr>
          <p:nvPr/>
        </p:nvSpPr>
        <p:spPr bwMode="auto">
          <a:xfrm>
            <a:off x="4641251" y="1469793"/>
            <a:ext cx="285753" cy="214314"/>
          </a:xfrm>
          <a:prstGeom prst="line">
            <a:avLst/>
          </a:prstGeom>
          <a:noFill/>
          <a:ln w="9525">
            <a:solidFill>
              <a:schemeClr val="tx1"/>
            </a:solidFill>
            <a:round/>
            <a:headEnd/>
            <a:tailEnd type="triangle" w="med" len="med"/>
          </a:ln>
        </p:spPr>
        <p:txBody>
          <a:bodyPr/>
          <a:lstStyle/>
          <a:p>
            <a:endParaRPr lang="fr-FR"/>
          </a:p>
        </p:txBody>
      </p:sp>
      <p:sp>
        <p:nvSpPr>
          <p:cNvPr id="26" name="Rectangle 17"/>
          <p:cNvSpPr>
            <a:spLocks noChangeArrowheads="1"/>
          </p:cNvSpPr>
          <p:nvPr/>
        </p:nvSpPr>
        <p:spPr bwMode="auto">
          <a:xfrm>
            <a:off x="4162539" y="1386212"/>
            <a:ext cx="550151" cy="369332"/>
          </a:xfrm>
          <a:prstGeom prst="rect">
            <a:avLst/>
          </a:prstGeom>
          <a:noFill/>
          <a:ln w="9525">
            <a:noFill/>
            <a:miter lim="800000"/>
            <a:headEnd/>
            <a:tailEnd/>
          </a:ln>
        </p:spPr>
        <p:txBody>
          <a:bodyPr wrap="none">
            <a:spAutoFit/>
          </a:bodyPr>
          <a:lstStyle/>
          <a:p>
            <a:r>
              <a:rPr lang="fr-FR" b="1" dirty="0">
                <a:solidFill>
                  <a:srgbClr val="FF0000"/>
                </a:solidFill>
              </a:rPr>
              <a:t>H</a:t>
            </a:r>
            <a:r>
              <a:rPr lang="fr-FR" sz="2400" b="1" baseline="-25000" dirty="0">
                <a:solidFill>
                  <a:srgbClr val="FF0000"/>
                </a:solidFill>
              </a:rPr>
              <a:t>2</a:t>
            </a:r>
            <a:r>
              <a:rPr lang="fr-FR" b="1" dirty="0">
                <a:solidFill>
                  <a:srgbClr val="FF0000"/>
                </a:solidFill>
              </a:rPr>
              <a:t>0</a:t>
            </a:r>
          </a:p>
        </p:txBody>
      </p:sp>
      <p:sp>
        <p:nvSpPr>
          <p:cNvPr id="27" name="Text Box 35"/>
          <p:cNvSpPr txBox="1">
            <a:spLocks noChangeArrowheads="1"/>
          </p:cNvSpPr>
          <p:nvPr/>
        </p:nvSpPr>
        <p:spPr bwMode="auto">
          <a:xfrm>
            <a:off x="3564929" y="1447012"/>
            <a:ext cx="360363" cy="457200"/>
          </a:xfrm>
          <a:prstGeom prst="rect">
            <a:avLst/>
          </a:prstGeom>
          <a:noFill/>
          <a:ln w="9525">
            <a:noFill/>
            <a:miter lim="800000"/>
            <a:headEnd/>
            <a:tailEnd/>
          </a:ln>
        </p:spPr>
        <p:txBody>
          <a:bodyPr>
            <a:spAutoFit/>
          </a:bodyPr>
          <a:lstStyle/>
          <a:p>
            <a:pPr>
              <a:spcBef>
                <a:spcPct val="50000"/>
              </a:spcBef>
            </a:pPr>
            <a:r>
              <a:rPr lang="fr-FR" sz="2400" b="1">
                <a:latin typeface="Times New Roman" pitchFamily="18" charset="0"/>
                <a:cs typeface="Times New Roman" pitchFamily="18" charset="0"/>
              </a:rPr>
              <a:t>S</a:t>
            </a:r>
          </a:p>
        </p:txBody>
      </p:sp>
      <p:sp>
        <p:nvSpPr>
          <p:cNvPr id="28" name="Text Box 36"/>
          <p:cNvSpPr txBox="1">
            <a:spLocks noChangeArrowheads="1"/>
          </p:cNvSpPr>
          <p:nvPr/>
        </p:nvSpPr>
        <p:spPr bwMode="auto">
          <a:xfrm>
            <a:off x="2988667" y="1447012"/>
            <a:ext cx="792162" cy="457200"/>
          </a:xfrm>
          <a:prstGeom prst="rect">
            <a:avLst/>
          </a:prstGeom>
          <a:noFill/>
          <a:ln w="9525">
            <a:noFill/>
            <a:miter lim="800000"/>
            <a:headEnd/>
            <a:tailEnd/>
          </a:ln>
        </p:spPr>
        <p:txBody>
          <a:bodyPr>
            <a:spAutoFit/>
          </a:bodyPr>
          <a:lstStyle/>
          <a:p>
            <a:pPr>
              <a:spcBef>
                <a:spcPct val="50000"/>
              </a:spcBef>
            </a:pPr>
            <a:r>
              <a:rPr lang="fr-FR" sz="2400" b="1">
                <a:latin typeface="Times New Roman" pitchFamily="18" charset="0"/>
                <a:cs typeface="Times New Roman" pitchFamily="18" charset="0"/>
              </a:rPr>
              <a:t>E</a:t>
            </a:r>
          </a:p>
        </p:txBody>
      </p:sp>
      <p:sp>
        <p:nvSpPr>
          <p:cNvPr id="29" name="Text Box 37"/>
          <p:cNvSpPr txBox="1">
            <a:spLocks noChangeArrowheads="1"/>
          </p:cNvSpPr>
          <p:nvPr/>
        </p:nvSpPr>
        <p:spPr bwMode="auto">
          <a:xfrm>
            <a:off x="3564929" y="1447012"/>
            <a:ext cx="360363" cy="457200"/>
          </a:xfrm>
          <a:prstGeom prst="rect">
            <a:avLst/>
          </a:prstGeom>
          <a:noFill/>
          <a:ln w="9525">
            <a:noFill/>
            <a:miter lim="800000"/>
            <a:headEnd/>
            <a:tailEnd/>
          </a:ln>
        </p:spPr>
        <p:txBody>
          <a:bodyPr>
            <a:spAutoFit/>
          </a:bodyPr>
          <a:lstStyle/>
          <a:p>
            <a:pPr>
              <a:spcBef>
                <a:spcPct val="50000"/>
              </a:spcBef>
            </a:pPr>
            <a:r>
              <a:rPr lang="fr-FR" sz="2400" b="1">
                <a:latin typeface="Times New Roman" pitchFamily="18" charset="0"/>
                <a:cs typeface="Times New Roman" pitchFamily="18" charset="0"/>
              </a:rPr>
              <a:t>S</a:t>
            </a:r>
          </a:p>
        </p:txBody>
      </p:sp>
      <p:sp>
        <p:nvSpPr>
          <p:cNvPr id="30" name="Text Box 38"/>
          <p:cNvSpPr txBox="1">
            <a:spLocks noChangeArrowheads="1"/>
          </p:cNvSpPr>
          <p:nvPr/>
        </p:nvSpPr>
        <p:spPr bwMode="auto">
          <a:xfrm>
            <a:off x="3276004" y="1427962"/>
            <a:ext cx="215900" cy="457200"/>
          </a:xfrm>
          <a:prstGeom prst="rect">
            <a:avLst/>
          </a:prstGeom>
          <a:noFill/>
          <a:ln w="9525">
            <a:noFill/>
            <a:miter lim="800000"/>
            <a:headEnd/>
            <a:tailEnd/>
          </a:ln>
        </p:spPr>
        <p:txBody>
          <a:bodyPr>
            <a:spAutoFit/>
          </a:bodyPr>
          <a:lstStyle/>
          <a:p>
            <a:pPr>
              <a:spcBef>
                <a:spcPct val="50000"/>
              </a:spcBef>
            </a:pPr>
            <a:r>
              <a:rPr lang="fr-FR" sz="2400">
                <a:latin typeface="Comic Sans MS" pitchFamily="66" charset="0"/>
              </a:rPr>
              <a:t>+</a:t>
            </a:r>
          </a:p>
        </p:txBody>
      </p:sp>
      <p:sp>
        <p:nvSpPr>
          <p:cNvPr id="31" name="Text Box 39"/>
          <p:cNvSpPr txBox="1">
            <a:spLocks noChangeArrowheads="1"/>
          </p:cNvSpPr>
          <p:nvPr/>
        </p:nvSpPr>
        <p:spPr bwMode="auto">
          <a:xfrm>
            <a:off x="3564929" y="1447012"/>
            <a:ext cx="360363" cy="457200"/>
          </a:xfrm>
          <a:prstGeom prst="rect">
            <a:avLst/>
          </a:prstGeom>
          <a:noFill/>
          <a:ln w="9525">
            <a:noFill/>
            <a:miter lim="800000"/>
            <a:headEnd/>
            <a:tailEnd/>
          </a:ln>
        </p:spPr>
        <p:txBody>
          <a:bodyPr>
            <a:spAutoFit/>
          </a:bodyPr>
          <a:lstStyle/>
          <a:p>
            <a:pPr>
              <a:spcBef>
                <a:spcPct val="50000"/>
              </a:spcBef>
            </a:pPr>
            <a:r>
              <a:rPr lang="fr-FR" sz="2400" b="1">
                <a:latin typeface="Times New Roman" pitchFamily="18" charset="0"/>
                <a:cs typeface="Times New Roman" pitchFamily="18" charset="0"/>
              </a:rPr>
              <a:t>S</a:t>
            </a:r>
          </a:p>
        </p:txBody>
      </p:sp>
      <p:sp>
        <p:nvSpPr>
          <p:cNvPr id="32" name="Text Box 40"/>
          <p:cNvSpPr txBox="1">
            <a:spLocks noChangeArrowheads="1"/>
          </p:cNvSpPr>
          <p:nvPr/>
        </p:nvSpPr>
        <p:spPr bwMode="auto">
          <a:xfrm>
            <a:off x="3276004" y="1427962"/>
            <a:ext cx="215900" cy="457200"/>
          </a:xfrm>
          <a:prstGeom prst="rect">
            <a:avLst/>
          </a:prstGeom>
          <a:noFill/>
          <a:ln w="9525">
            <a:noFill/>
            <a:miter lim="800000"/>
            <a:headEnd/>
            <a:tailEnd/>
          </a:ln>
        </p:spPr>
        <p:txBody>
          <a:bodyPr>
            <a:spAutoFit/>
          </a:bodyPr>
          <a:lstStyle/>
          <a:p>
            <a:pPr>
              <a:spcBef>
                <a:spcPct val="50000"/>
              </a:spcBef>
            </a:pPr>
            <a:r>
              <a:rPr lang="fr-FR" sz="2400">
                <a:latin typeface="Comic Sans MS" pitchFamily="66" charset="0"/>
              </a:rPr>
              <a:t>+</a:t>
            </a:r>
          </a:p>
        </p:txBody>
      </p:sp>
      <p:sp>
        <p:nvSpPr>
          <p:cNvPr id="33" name="Text Box 41"/>
          <p:cNvSpPr txBox="1">
            <a:spLocks noChangeArrowheads="1"/>
          </p:cNvSpPr>
          <p:nvPr/>
        </p:nvSpPr>
        <p:spPr bwMode="auto">
          <a:xfrm>
            <a:off x="3564929" y="1447012"/>
            <a:ext cx="360363" cy="457200"/>
          </a:xfrm>
          <a:prstGeom prst="rect">
            <a:avLst/>
          </a:prstGeom>
          <a:noFill/>
          <a:ln w="9525">
            <a:noFill/>
            <a:miter lim="800000"/>
            <a:headEnd/>
            <a:tailEnd/>
          </a:ln>
        </p:spPr>
        <p:txBody>
          <a:bodyPr>
            <a:spAutoFit/>
          </a:bodyPr>
          <a:lstStyle/>
          <a:p>
            <a:pPr>
              <a:spcBef>
                <a:spcPct val="50000"/>
              </a:spcBef>
            </a:pPr>
            <a:r>
              <a:rPr lang="fr-FR" sz="2400" b="1">
                <a:latin typeface="Times New Roman" pitchFamily="18" charset="0"/>
                <a:cs typeface="Times New Roman" pitchFamily="18" charset="0"/>
              </a:rPr>
              <a:t>S</a:t>
            </a:r>
          </a:p>
        </p:txBody>
      </p:sp>
      <p:sp>
        <p:nvSpPr>
          <p:cNvPr id="34" name="Text Box 42"/>
          <p:cNvSpPr txBox="1">
            <a:spLocks noChangeArrowheads="1"/>
          </p:cNvSpPr>
          <p:nvPr/>
        </p:nvSpPr>
        <p:spPr bwMode="auto">
          <a:xfrm>
            <a:off x="2988667" y="1447012"/>
            <a:ext cx="792162" cy="457200"/>
          </a:xfrm>
          <a:prstGeom prst="rect">
            <a:avLst/>
          </a:prstGeom>
          <a:noFill/>
          <a:ln w="9525">
            <a:noFill/>
            <a:miter lim="800000"/>
            <a:headEnd/>
            <a:tailEnd/>
          </a:ln>
        </p:spPr>
        <p:txBody>
          <a:bodyPr>
            <a:spAutoFit/>
          </a:bodyPr>
          <a:lstStyle/>
          <a:p>
            <a:pPr>
              <a:spcBef>
                <a:spcPct val="50000"/>
              </a:spcBef>
            </a:pPr>
            <a:r>
              <a:rPr lang="fr-FR" sz="2400" b="1" dirty="0">
                <a:latin typeface="Times New Roman" pitchFamily="18" charset="0"/>
                <a:cs typeface="Times New Roman" pitchFamily="18" charset="0"/>
              </a:rPr>
              <a:t>E</a:t>
            </a:r>
          </a:p>
        </p:txBody>
      </p:sp>
      <p:sp>
        <p:nvSpPr>
          <p:cNvPr id="35" name="Text Box 43"/>
          <p:cNvSpPr txBox="1">
            <a:spLocks noChangeArrowheads="1"/>
          </p:cNvSpPr>
          <p:nvPr/>
        </p:nvSpPr>
        <p:spPr bwMode="auto">
          <a:xfrm>
            <a:off x="3276004" y="1427962"/>
            <a:ext cx="215900" cy="457200"/>
          </a:xfrm>
          <a:prstGeom prst="rect">
            <a:avLst/>
          </a:prstGeom>
          <a:noFill/>
          <a:ln w="9525">
            <a:noFill/>
            <a:miter lim="800000"/>
            <a:headEnd/>
            <a:tailEnd/>
          </a:ln>
        </p:spPr>
        <p:txBody>
          <a:bodyPr>
            <a:spAutoFit/>
          </a:bodyPr>
          <a:lstStyle/>
          <a:p>
            <a:pPr>
              <a:spcBef>
                <a:spcPct val="50000"/>
              </a:spcBef>
            </a:pPr>
            <a:r>
              <a:rPr lang="fr-FR" sz="2400">
                <a:latin typeface="Comic Sans MS" pitchFamily="66" charset="0"/>
              </a:rPr>
              <a:t>+</a:t>
            </a:r>
          </a:p>
        </p:txBody>
      </p:sp>
      <p:sp>
        <p:nvSpPr>
          <p:cNvPr id="36" name="Text Box 44"/>
          <p:cNvSpPr txBox="1">
            <a:spLocks noChangeArrowheads="1"/>
          </p:cNvSpPr>
          <p:nvPr/>
        </p:nvSpPr>
        <p:spPr bwMode="auto">
          <a:xfrm>
            <a:off x="3564929" y="1447012"/>
            <a:ext cx="360363" cy="457200"/>
          </a:xfrm>
          <a:prstGeom prst="rect">
            <a:avLst/>
          </a:prstGeom>
          <a:noFill/>
          <a:ln w="9525">
            <a:noFill/>
            <a:miter lim="800000"/>
            <a:headEnd/>
            <a:tailEnd/>
          </a:ln>
        </p:spPr>
        <p:txBody>
          <a:bodyPr>
            <a:spAutoFit/>
          </a:bodyPr>
          <a:lstStyle/>
          <a:p>
            <a:pPr>
              <a:spcBef>
                <a:spcPct val="50000"/>
              </a:spcBef>
            </a:pPr>
            <a:r>
              <a:rPr lang="fr-FR" sz="2400" b="1">
                <a:latin typeface="Times New Roman" pitchFamily="18" charset="0"/>
                <a:cs typeface="Times New Roman" pitchFamily="18" charset="0"/>
              </a:rPr>
              <a:t>S</a:t>
            </a:r>
          </a:p>
        </p:txBody>
      </p:sp>
      <p:sp>
        <p:nvSpPr>
          <p:cNvPr id="37" name="Text Box 46"/>
          <p:cNvSpPr txBox="1">
            <a:spLocks noChangeArrowheads="1"/>
          </p:cNvSpPr>
          <p:nvPr/>
        </p:nvSpPr>
        <p:spPr bwMode="auto">
          <a:xfrm>
            <a:off x="3855434" y="1124744"/>
            <a:ext cx="1352542" cy="366713"/>
          </a:xfrm>
          <a:prstGeom prst="rect">
            <a:avLst/>
          </a:prstGeom>
          <a:noFill/>
          <a:ln w="9525">
            <a:noFill/>
            <a:miter lim="800000"/>
            <a:headEnd/>
            <a:tailEnd/>
          </a:ln>
        </p:spPr>
        <p:txBody>
          <a:bodyPr wrap="square">
            <a:spAutoFit/>
          </a:bodyPr>
          <a:lstStyle/>
          <a:p>
            <a:r>
              <a:rPr lang="fr-FR" dirty="0" smtClean="0">
                <a:latin typeface="Times New Roman" pitchFamily="18" charset="0"/>
              </a:rPr>
              <a:t>Hydrolase</a:t>
            </a:r>
            <a:endParaRPr lang="fr-FR" dirty="0">
              <a:latin typeface="Times New Roman" pitchFamily="18" charset="0"/>
            </a:endParaRPr>
          </a:p>
        </p:txBody>
      </p:sp>
      <p:sp>
        <p:nvSpPr>
          <p:cNvPr id="41" name="Espace réservé du numéro de diapositive 40"/>
          <p:cNvSpPr>
            <a:spLocks noGrp="1"/>
          </p:cNvSpPr>
          <p:nvPr>
            <p:ph type="sldNum" sz="quarter" idx="12"/>
          </p:nvPr>
        </p:nvSpPr>
        <p:spPr>
          <a:xfrm>
            <a:off x="7982000" y="6492875"/>
            <a:ext cx="1162000" cy="365125"/>
          </a:xfrm>
        </p:spPr>
        <p:txBody>
          <a:bodyPr/>
          <a:lstStyle/>
          <a:p>
            <a:fld id="{519F2ACA-9AF6-49E6-8DC9-2D3EB6D48CE9}" type="slidenum">
              <a:rPr lang="fr-FR" smtClean="0"/>
              <a:pPr/>
              <a:t>7</a:t>
            </a:fld>
            <a:endParaRPr lang="fr-FR" dirty="0"/>
          </a:p>
        </p:txBody>
      </p:sp>
      <p:sp>
        <p:nvSpPr>
          <p:cNvPr id="40" name="ZoneTexte 39"/>
          <p:cNvSpPr txBox="1"/>
          <p:nvPr/>
        </p:nvSpPr>
        <p:spPr>
          <a:xfrm>
            <a:off x="71406" y="4714884"/>
            <a:ext cx="9072594" cy="2123658"/>
          </a:xfrm>
          <a:prstGeom prst="rect">
            <a:avLst/>
          </a:prstGeom>
          <a:solidFill>
            <a:schemeClr val="bg1">
              <a:lumMod val="8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fr-FR" sz="2000" b="1" dirty="0" smtClean="0">
                <a:latin typeface="Times New Roman" pitchFamily="18" charset="0"/>
                <a:cs typeface="Times New Roman" pitchFamily="18" charset="0"/>
              </a:rPr>
              <a:t>Enzyme </a:t>
            </a:r>
            <a:r>
              <a:rPr lang="fr-FR" sz="2000" b="1" dirty="0" err="1" smtClean="0">
                <a:latin typeface="Times New Roman" pitchFamily="18" charset="0"/>
                <a:cs typeface="Times New Roman" pitchFamily="18" charset="0"/>
              </a:rPr>
              <a:t>families</a:t>
            </a:r>
            <a:r>
              <a:rPr lang="fr-FR" sz="2000" b="1" dirty="0" smtClean="0">
                <a:latin typeface="Times New Roman" pitchFamily="18" charset="0"/>
                <a:cs typeface="Times New Roman" pitchFamily="18" charset="0"/>
              </a:rPr>
              <a:t>:</a:t>
            </a:r>
          </a:p>
          <a:p>
            <a:r>
              <a:rPr lang="fr-FR" sz="1600" dirty="0" smtClean="0">
                <a:latin typeface="Times New Roman" pitchFamily="18" charset="0"/>
                <a:cs typeface="Times New Roman" pitchFamily="18" charset="0"/>
              </a:rPr>
              <a:t/>
            </a:r>
            <a:br>
              <a:rPr lang="fr-FR" sz="1600" dirty="0" smtClean="0">
                <a:latin typeface="Times New Roman" pitchFamily="18" charset="0"/>
                <a:cs typeface="Times New Roman" pitchFamily="18" charset="0"/>
              </a:rPr>
            </a:br>
            <a:r>
              <a:rPr lang="fr-FR" sz="1600" b="1" dirty="0" smtClean="0">
                <a:solidFill>
                  <a:srgbClr val="FF0000"/>
                </a:solidFill>
                <a:latin typeface="Times New Roman" pitchFamily="18" charset="0"/>
                <a:cs typeface="Times New Roman" pitchFamily="18" charset="0"/>
              </a:rPr>
              <a:t>Oxido-reductase (EC 1): To </a:t>
            </a:r>
            <a:r>
              <a:rPr lang="fr-FR" sz="1600" b="1" dirty="0" err="1" smtClean="0">
                <a:solidFill>
                  <a:srgbClr val="FF0000"/>
                </a:solidFill>
                <a:latin typeface="Times New Roman" pitchFamily="18" charset="0"/>
                <a:cs typeface="Times New Roman" pitchFamily="18" charset="0"/>
              </a:rPr>
              <a:t>catalyze</a:t>
            </a:r>
            <a:r>
              <a:rPr lang="fr-FR" sz="1600" b="1" dirty="0" smtClean="0">
                <a:solidFill>
                  <a:srgbClr val="FF0000"/>
                </a:solidFill>
                <a:latin typeface="Times New Roman" pitchFamily="18" charset="0"/>
                <a:cs typeface="Times New Roman" pitchFamily="18" charset="0"/>
              </a:rPr>
              <a:t> </a:t>
            </a:r>
            <a:r>
              <a:rPr lang="fr-FR" sz="1600" b="1" dirty="0" err="1" smtClean="0">
                <a:solidFill>
                  <a:srgbClr val="FF0000"/>
                </a:solidFill>
                <a:latin typeface="Times New Roman" pitchFamily="18" charset="0"/>
                <a:cs typeface="Times New Roman" pitchFamily="18" charset="0"/>
              </a:rPr>
              <a:t>oxidation</a:t>
            </a:r>
            <a:r>
              <a:rPr lang="fr-FR" sz="1600" b="1" dirty="0" smtClean="0">
                <a:solidFill>
                  <a:srgbClr val="FF0000"/>
                </a:solidFill>
                <a:latin typeface="Times New Roman" pitchFamily="18" charset="0"/>
                <a:cs typeface="Times New Roman" pitchFamily="18" charset="0"/>
              </a:rPr>
              <a:t>/</a:t>
            </a:r>
            <a:r>
              <a:rPr lang="fr-FR" sz="1600" b="1" dirty="0" err="1" smtClean="0">
                <a:solidFill>
                  <a:srgbClr val="FF0000"/>
                </a:solidFill>
                <a:latin typeface="Times New Roman" pitchFamily="18" charset="0"/>
                <a:cs typeface="Times New Roman" pitchFamily="18" charset="0"/>
              </a:rPr>
              <a:t>reduction</a:t>
            </a:r>
            <a:r>
              <a:rPr lang="fr-FR" sz="1600" b="1" dirty="0" smtClean="0">
                <a:solidFill>
                  <a:srgbClr val="FF0000"/>
                </a:solidFill>
                <a:latin typeface="Times New Roman" pitchFamily="18" charset="0"/>
                <a:cs typeface="Times New Roman" pitchFamily="18" charset="0"/>
              </a:rPr>
              <a:t> </a:t>
            </a:r>
            <a:r>
              <a:rPr lang="fr-FR" sz="1600" b="1" dirty="0" err="1" smtClean="0">
                <a:solidFill>
                  <a:srgbClr val="FF0000"/>
                </a:solidFill>
                <a:latin typeface="Times New Roman" pitchFamily="18" charset="0"/>
                <a:cs typeface="Times New Roman" pitchFamily="18" charset="0"/>
              </a:rPr>
              <a:t>reaction</a:t>
            </a:r>
            <a:endParaRPr lang="fr-FR" sz="1600" b="1" dirty="0" smtClean="0">
              <a:solidFill>
                <a:srgbClr val="FF0000"/>
              </a:solidFill>
              <a:latin typeface="Times New Roman" pitchFamily="18" charset="0"/>
              <a:cs typeface="Times New Roman" pitchFamily="18" charset="0"/>
            </a:endParaRPr>
          </a:p>
          <a:p>
            <a:r>
              <a:rPr lang="fr-FR" sz="1600" dirty="0" err="1" smtClean="0">
                <a:latin typeface="Times New Roman" pitchFamily="18" charset="0"/>
                <a:cs typeface="Times New Roman" pitchFamily="18" charset="0"/>
              </a:rPr>
              <a:t>Transferase</a:t>
            </a:r>
            <a:r>
              <a:rPr lang="fr-FR" sz="1600" dirty="0" smtClean="0">
                <a:latin typeface="Times New Roman" pitchFamily="18" charset="0"/>
                <a:cs typeface="Times New Roman" pitchFamily="18" charset="0"/>
              </a:rPr>
              <a:t>           (EC 2): Transfer </a:t>
            </a:r>
            <a:r>
              <a:rPr lang="fr-FR" sz="1600" dirty="0" err="1" smtClean="0">
                <a:latin typeface="Times New Roman" pitchFamily="18" charset="0"/>
                <a:cs typeface="Times New Roman" pitchFamily="18" charset="0"/>
              </a:rPr>
              <a:t>functional</a:t>
            </a:r>
            <a:r>
              <a:rPr lang="fr-FR" sz="1600" dirty="0" smtClean="0">
                <a:latin typeface="Times New Roman" pitchFamily="18" charset="0"/>
                <a:cs typeface="Times New Roman" pitchFamily="18" charset="0"/>
              </a:rPr>
              <a:t> group </a:t>
            </a:r>
            <a:r>
              <a:rPr lang="fr-FR" sz="1600" dirty="0" err="1" smtClean="0">
                <a:latin typeface="Times New Roman" pitchFamily="18" charset="0"/>
                <a:cs typeface="Times New Roman" pitchFamily="18" charset="0"/>
              </a:rPr>
              <a:t>from</a:t>
            </a:r>
            <a:r>
              <a:rPr lang="fr-FR" sz="1600" dirty="0" smtClean="0">
                <a:latin typeface="Times New Roman" pitchFamily="18" charset="0"/>
                <a:cs typeface="Times New Roman" pitchFamily="18" charset="0"/>
              </a:rPr>
              <a:t> one substance to </a:t>
            </a:r>
            <a:r>
              <a:rPr lang="fr-FR" sz="1600" dirty="0" err="1" smtClean="0">
                <a:latin typeface="Times New Roman" pitchFamily="18" charset="0"/>
                <a:cs typeface="Times New Roman" pitchFamily="18" charset="0"/>
              </a:rPr>
              <a:t>another</a:t>
            </a:r>
            <a:endParaRPr lang="fr-FR" sz="1600" dirty="0" smtClean="0">
              <a:latin typeface="Times New Roman" pitchFamily="18" charset="0"/>
              <a:cs typeface="Times New Roman" pitchFamily="18" charset="0"/>
            </a:endParaRPr>
          </a:p>
          <a:p>
            <a:r>
              <a:rPr lang="fr-FR" sz="1600" b="1" dirty="0" smtClean="0">
                <a:solidFill>
                  <a:srgbClr val="FF0000"/>
                </a:solidFill>
                <a:latin typeface="Times New Roman" pitchFamily="18" charset="0"/>
                <a:cs typeface="Times New Roman" pitchFamily="18" charset="0"/>
              </a:rPr>
              <a:t>Hydrolase            (EC 3): Formation of </a:t>
            </a:r>
            <a:r>
              <a:rPr lang="fr-FR" sz="1600" b="1" dirty="0" err="1" smtClean="0">
                <a:solidFill>
                  <a:srgbClr val="FF0000"/>
                </a:solidFill>
                <a:latin typeface="Times New Roman" pitchFamily="18" charset="0"/>
                <a:cs typeface="Times New Roman" pitchFamily="18" charset="0"/>
              </a:rPr>
              <a:t>two</a:t>
            </a:r>
            <a:r>
              <a:rPr lang="fr-FR" sz="1600" b="1" dirty="0" smtClean="0">
                <a:solidFill>
                  <a:srgbClr val="FF0000"/>
                </a:solidFill>
                <a:latin typeface="Times New Roman" pitchFamily="18" charset="0"/>
                <a:cs typeface="Times New Roman" pitchFamily="18" charset="0"/>
              </a:rPr>
              <a:t> </a:t>
            </a:r>
            <a:r>
              <a:rPr lang="fr-FR" sz="1600" b="1" dirty="0" err="1" smtClean="0">
                <a:solidFill>
                  <a:srgbClr val="FF0000"/>
                </a:solidFill>
                <a:latin typeface="Times New Roman" pitchFamily="18" charset="0"/>
                <a:cs typeface="Times New Roman" pitchFamily="18" charset="0"/>
              </a:rPr>
              <a:t>products</a:t>
            </a:r>
            <a:r>
              <a:rPr lang="fr-FR" sz="1600" b="1" dirty="0" smtClean="0">
                <a:solidFill>
                  <a:srgbClr val="FF0000"/>
                </a:solidFill>
                <a:latin typeface="Times New Roman" pitchFamily="18" charset="0"/>
                <a:cs typeface="Times New Roman" pitchFamily="18" charset="0"/>
              </a:rPr>
              <a:t> </a:t>
            </a:r>
            <a:r>
              <a:rPr lang="fr-FR" sz="1600" b="1" dirty="0" err="1" smtClean="0">
                <a:solidFill>
                  <a:srgbClr val="FF0000"/>
                </a:solidFill>
                <a:latin typeface="Times New Roman" pitchFamily="18" charset="0"/>
                <a:cs typeface="Times New Roman" pitchFamily="18" charset="0"/>
              </a:rPr>
              <a:t>from</a:t>
            </a:r>
            <a:r>
              <a:rPr lang="fr-FR" sz="1600" b="1" dirty="0" smtClean="0">
                <a:solidFill>
                  <a:srgbClr val="FF0000"/>
                </a:solidFill>
                <a:latin typeface="Times New Roman" pitchFamily="18" charset="0"/>
                <a:cs typeface="Times New Roman" pitchFamily="18" charset="0"/>
              </a:rPr>
              <a:t> a </a:t>
            </a:r>
            <a:r>
              <a:rPr lang="fr-FR" sz="1600" b="1" dirty="0" err="1" smtClean="0">
                <a:solidFill>
                  <a:srgbClr val="FF0000"/>
                </a:solidFill>
                <a:latin typeface="Times New Roman" pitchFamily="18" charset="0"/>
                <a:cs typeface="Times New Roman" pitchFamily="18" charset="0"/>
              </a:rPr>
              <a:t>substrate</a:t>
            </a:r>
            <a:r>
              <a:rPr lang="fr-FR" sz="1600" b="1" dirty="0" smtClean="0">
                <a:solidFill>
                  <a:srgbClr val="FF0000"/>
                </a:solidFill>
                <a:latin typeface="Times New Roman" pitchFamily="18" charset="0"/>
                <a:cs typeface="Times New Roman" pitchFamily="18" charset="0"/>
              </a:rPr>
              <a:t> by </a:t>
            </a:r>
            <a:r>
              <a:rPr lang="fr-FR" sz="1600" b="1" dirty="0" err="1" smtClean="0">
                <a:solidFill>
                  <a:srgbClr val="FF0000"/>
                </a:solidFill>
                <a:latin typeface="Times New Roman" pitchFamily="18" charset="0"/>
                <a:cs typeface="Times New Roman" pitchFamily="18" charset="0"/>
              </a:rPr>
              <a:t>hydrolysis</a:t>
            </a:r>
            <a:r>
              <a:rPr lang="fr-FR" sz="1600" b="1" dirty="0" smtClean="0">
                <a:solidFill>
                  <a:srgbClr val="FF0000"/>
                </a:solidFill>
                <a:latin typeface="Times New Roman" pitchFamily="18" charset="0"/>
                <a:cs typeface="Times New Roman" pitchFamily="18" charset="0"/>
              </a:rPr>
              <a:t> </a:t>
            </a:r>
          </a:p>
          <a:p>
            <a:r>
              <a:rPr lang="fr-FR" sz="1600" dirty="0" smtClean="0">
                <a:latin typeface="Times New Roman" pitchFamily="18" charset="0"/>
                <a:cs typeface="Times New Roman" pitchFamily="18" charset="0"/>
              </a:rPr>
              <a:t>Lyase                    (EC 4): Non-</a:t>
            </a:r>
            <a:r>
              <a:rPr lang="fr-FR" sz="1600" dirty="0" err="1" smtClean="0">
                <a:latin typeface="Times New Roman" pitchFamily="18" charset="0"/>
                <a:cs typeface="Times New Roman" pitchFamily="18" charset="0"/>
              </a:rPr>
              <a:t>hydolytic</a:t>
            </a:r>
            <a:r>
              <a:rPr lang="fr-FR" sz="1600" dirty="0" smtClean="0">
                <a:latin typeface="Times New Roman" pitchFamily="18" charset="0"/>
                <a:cs typeface="Times New Roman" pitchFamily="18" charset="0"/>
              </a:rPr>
              <a:t> addition/</a:t>
            </a:r>
            <a:r>
              <a:rPr lang="fr-FR" sz="1600" dirty="0" err="1" smtClean="0">
                <a:latin typeface="Times New Roman" pitchFamily="18" charset="0"/>
                <a:cs typeface="Times New Roman" pitchFamily="18" charset="0"/>
              </a:rPr>
              <a:t>removal</a:t>
            </a:r>
            <a:r>
              <a:rPr lang="fr-FR" sz="1600" dirty="0" smtClean="0">
                <a:latin typeface="Times New Roman" pitchFamily="18" charset="0"/>
                <a:cs typeface="Times New Roman" pitchFamily="18" charset="0"/>
              </a:rPr>
              <a:t> of groups </a:t>
            </a:r>
            <a:r>
              <a:rPr lang="fr-FR" sz="1600" dirty="0" err="1" smtClean="0">
                <a:latin typeface="Times New Roman" pitchFamily="18" charset="0"/>
                <a:cs typeface="Times New Roman" pitchFamily="18" charset="0"/>
              </a:rPr>
              <a:t>from</a:t>
            </a:r>
            <a:r>
              <a:rPr lang="fr-FR" sz="1600" dirty="0" smtClean="0">
                <a:latin typeface="Times New Roman" pitchFamily="18" charset="0"/>
                <a:cs typeface="Times New Roman" pitchFamily="18" charset="0"/>
              </a:rPr>
              <a:t> </a:t>
            </a:r>
            <a:r>
              <a:rPr lang="fr-FR" sz="1600" dirty="0" err="1" smtClean="0">
                <a:latin typeface="Times New Roman" pitchFamily="18" charset="0"/>
                <a:cs typeface="Times New Roman" pitchFamily="18" charset="0"/>
              </a:rPr>
              <a:t>substrates</a:t>
            </a:r>
            <a:endParaRPr lang="fr-FR" sz="1600" dirty="0" smtClean="0">
              <a:latin typeface="Times New Roman" pitchFamily="18" charset="0"/>
              <a:cs typeface="Times New Roman" pitchFamily="18" charset="0"/>
            </a:endParaRPr>
          </a:p>
          <a:p>
            <a:r>
              <a:rPr lang="fr-FR" sz="1600" dirty="0" err="1" smtClean="0">
                <a:latin typeface="Times New Roman" pitchFamily="18" charset="0"/>
                <a:cs typeface="Times New Roman" pitchFamily="18" charset="0"/>
              </a:rPr>
              <a:t>Isomerase</a:t>
            </a:r>
            <a:r>
              <a:rPr lang="fr-FR" sz="1600" dirty="0" smtClean="0">
                <a:latin typeface="Times New Roman" pitchFamily="18" charset="0"/>
                <a:cs typeface="Times New Roman" pitchFamily="18" charset="0"/>
              </a:rPr>
              <a:t>             (EC 5): </a:t>
            </a:r>
            <a:r>
              <a:rPr lang="fr-FR" sz="1600" dirty="0" err="1" smtClean="0">
                <a:latin typeface="Times New Roman" pitchFamily="18" charset="0"/>
                <a:cs typeface="Times New Roman" pitchFamily="18" charset="0"/>
              </a:rPr>
              <a:t>Isomerization</a:t>
            </a:r>
            <a:r>
              <a:rPr lang="fr-FR" sz="1600" dirty="0" smtClean="0">
                <a:latin typeface="Times New Roman" pitchFamily="18" charset="0"/>
                <a:cs typeface="Times New Roman" pitchFamily="18" charset="0"/>
              </a:rPr>
              <a:t> changes </a:t>
            </a:r>
            <a:r>
              <a:rPr lang="fr-FR" sz="1600" dirty="0" err="1" smtClean="0">
                <a:latin typeface="Times New Roman" pitchFamily="18" charset="0"/>
                <a:cs typeface="Times New Roman" pitchFamily="18" charset="0"/>
              </a:rPr>
              <a:t>within</a:t>
            </a:r>
            <a:r>
              <a:rPr lang="fr-FR" sz="1600" dirty="0" smtClean="0">
                <a:latin typeface="Times New Roman" pitchFamily="18" charset="0"/>
                <a:cs typeface="Times New Roman" pitchFamily="18" charset="0"/>
              </a:rPr>
              <a:t> a </a:t>
            </a:r>
            <a:r>
              <a:rPr lang="fr-FR" sz="1600" dirty="0" err="1" smtClean="0">
                <a:latin typeface="Times New Roman" pitchFamily="18" charset="0"/>
                <a:cs typeface="Times New Roman" pitchFamily="18" charset="0"/>
              </a:rPr>
              <a:t>molecule</a:t>
            </a:r>
            <a:endParaRPr lang="fr-FR" sz="1600" dirty="0" smtClean="0">
              <a:latin typeface="Times New Roman" pitchFamily="18" charset="0"/>
              <a:cs typeface="Times New Roman" pitchFamily="18" charset="0"/>
            </a:endParaRPr>
          </a:p>
          <a:p>
            <a:r>
              <a:rPr lang="fr-FR" sz="1600" dirty="0" smtClean="0">
                <a:latin typeface="Times New Roman" pitchFamily="18" charset="0"/>
                <a:cs typeface="Times New Roman" pitchFamily="18" charset="0"/>
              </a:rPr>
              <a:t>Ligase                   (EC 6): </a:t>
            </a:r>
            <a:r>
              <a:rPr lang="fr-FR" sz="1600" dirty="0" err="1" smtClean="0">
                <a:latin typeface="Times New Roman" pitchFamily="18" charset="0"/>
                <a:cs typeface="Times New Roman" pitchFamily="18" charset="0"/>
              </a:rPr>
              <a:t>Join</a:t>
            </a:r>
            <a:r>
              <a:rPr lang="fr-FR" sz="1600" dirty="0" smtClean="0">
                <a:latin typeface="Times New Roman" pitchFamily="18" charset="0"/>
                <a:cs typeface="Times New Roman" pitchFamily="18" charset="0"/>
              </a:rPr>
              <a:t> </a:t>
            </a:r>
            <a:r>
              <a:rPr lang="fr-FR" sz="1600" dirty="0" err="1" smtClean="0">
                <a:latin typeface="Times New Roman" pitchFamily="18" charset="0"/>
                <a:cs typeface="Times New Roman" pitchFamily="18" charset="0"/>
              </a:rPr>
              <a:t>together</a:t>
            </a:r>
            <a:r>
              <a:rPr lang="fr-FR" sz="1600" dirty="0" smtClean="0">
                <a:latin typeface="Times New Roman" pitchFamily="18" charset="0"/>
                <a:cs typeface="Times New Roman" pitchFamily="18" charset="0"/>
              </a:rPr>
              <a:t> </a:t>
            </a:r>
            <a:r>
              <a:rPr lang="fr-FR" sz="1600" dirty="0" err="1" smtClean="0">
                <a:latin typeface="Times New Roman" pitchFamily="18" charset="0"/>
                <a:cs typeface="Times New Roman" pitchFamily="18" charset="0"/>
              </a:rPr>
              <a:t>two</a:t>
            </a:r>
            <a:r>
              <a:rPr lang="fr-FR" sz="1600" dirty="0" smtClean="0">
                <a:latin typeface="Times New Roman" pitchFamily="18" charset="0"/>
                <a:cs typeface="Times New Roman" pitchFamily="18" charset="0"/>
              </a:rPr>
              <a:t> </a:t>
            </a:r>
            <a:r>
              <a:rPr lang="fr-FR" sz="1600" dirty="0" err="1" smtClean="0">
                <a:latin typeface="Times New Roman" pitchFamily="18" charset="0"/>
                <a:cs typeface="Times New Roman" pitchFamily="18" charset="0"/>
              </a:rPr>
              <a:t>molecules</a:t>
            </a:r>
            <a:r>
              <a:rPr lang="fr-FR" sz="1600" dirty="0" smtClean="0">
                <a:latin typeface="Times New Roman" pitchFamily="18" charset="0"/>
                <a:cs typeface="Times New Roman" pitchFamily="18" charset="0"/>
              </a:rPr>
              <a:t> </a:t>
            </a:r>
            <a:r>
              <a:rPr lang="fr-FR" sz="1600" dirty="0" err="1" smtClean="0">
                <a:latin typeface="Times New Roman" pitchFamily="18" charset="0"/>
                <a:cs typeface="Times New Roman" pitchFamily="18" charset="0"/>
              </a:rPr>
              <a:t>with</a:t>
            </a:r>
            <a:r>
              <a:rPr lang="fr-FR" sz="1600" dirty="0" smtClean="0">
                <a:latin typeface="Times New Roman" pitchFamily="18" charset="0"/>
                <a:cs typeface="Times New Roman" pitchFamily="18" charset="0"/>
              </a:rPr>
              <a:t> breakdown of ATP</a:t>
            </a:r>
            <a:endParaRPr lang="fr-FR" sz="1600" dirty="0">
              <a:latin typeface="Times New Roman" pitchFamily="18" charset="0"/>
              <a:cs typeface="Times New Roman" pitchFamily="18" charset="0"/>
            </a:endParaRPr>
          </a:p>
        </p:txBody>
      </p:sp>
      <p:sp>
        <p:nvSpPr>
          <p:cNvPr id="42" name="Text Box 10"/>
          <p:cNvSpPr txBox="1">
            <a:spLocks noChangeArrowheads="1"/>
          </p:cNvSpPr>
          <p:nvPr/>
        </p:nvSpPr>
        <p:spPr bwMode="auto">
          <a:xfrm>
            <a:off x="0" y="0"/>
            <a:ext cx="9144000" cy="304800"/>
          </a:xfrm>
          <a:prstGeom prst="rect">
            <a:avLst/>
          </a:prstGeom>
          <a:solidFill>
            <a:schemeClr val="accent6">
              <a:lumMod val="75000"/>
              <a:alpha val="50000"/>
            </a:schemeClr>
          </a:solidFill>
          <a:ln w="9525">
            <a:noFill/>
            <a:miter lim="800000"/>
            <a:headEnd/>
            <a:tailEnd/>
          </a:ln>
        </p:spPr>
        <p:txBody>
          <a:bodyPr>
            <a:spAutoFit/>
          </a:bodyPr>
          <a:lstStyle/>
          <a:p>
            <a:pPr algn="r"/>
            <a:r>
              <a:rPr lang="fr-FR" sz="1400" i="1" dirty="0" smtClean="0">
                <a:latin typeface="Times New Roman" pitchFamily="18" charset="0"/>
                <a:cs typeface="Times New Roman" pitchFamily="18" charset="0"/>
              </a:rPr>
              <a:t>Introduction</a:t>
            </a:r>
            <a:endParaRPr lang="fr-FR" sz="1400" i="1"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8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8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anim calcmode="lin" valueType="num">
                                      <p:cBhvr additive="base">
                                        <p:cTn id="33" dur="500" fill="hold"/>
                                        <p:tgtEl>
                                          <p:spTgt spid="40"/>
                                        </p:tgtEl>
                                        <p:attrNameLst>
                                          <p:attrName>ppt_x</p:attrName>
                                        </p:attrNameLst>
                                      </p:cBhvr>
                                      <p:tavLst>
                                        <p:tav tm="0">
                                          <p:val>
                                            <p:strVal val="#ppt_x"/>
                                          </p:val>
                                        </p:tav>
                                        <p:tav tm="100000">
                                          <p:val>
                                            <p:strVal val="#ppt_x"/>
                                          </p:val>
                                        </p:tav>
                                      </p:tavLst>
                                    </p:anim>
                                    <p:anim calcmode="lin" valueType="num">
                                      <p:cBhvr additive="base">
                                        <p:cTn id="3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animBg="1"/>
      <p:bldP spid="6" grpId="0" animBg="1"/>
      <p:bldP spid="12" grpId="0"/>
      <p:bldP spid="13" grpId="0"/>
      <p:bldP spid="14" grpId="0"/>
      <p:bldP spid="21" grpId="0" animBg="1"/>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97"/>
          <p:cNvGrpSpPr/>
          <p:nvPr/>
        </p:nvGrpSpPr>
        <p:grpSpPr>
          <a:xfrm>
            <a:off x="500034" y="1071546"/>
            <a:ext cx="1067472" cy="1388064"/>
            <a:chOff x="7072331" y="1219237"/>
            <a:chExt cx="1067472" cy="1388064"/>
          </a:xfrm>
        </p:grpSpPr>
        <p:pic>
          <p:nvPicPr>
            <p:cNvPr id="87" name="Picture 2" descr="C:\Users\Bonjour Bilal\Desktop\images (labo)\1LII_c1.jpg"/>
            <p:cNvPicPr>
              <a:picLocks noChangeAspect="1" noChangeArrowheads="1"/>
            </p:cNvPicPr>
            <p:nvPr/>
          </p:nvPicPr>
          <p:blipFill>
            <a:blip r:embed="rId3" cstate="print"/>
            <a:srcRect l="9279" b="20941"/>
            <a:stretch>
              <a:fillRect/>
            </a:stretch>
          </p:blipFill>
          <p:spPr bwMode="auto">
            <a:xfrm>
              <a:off x="7072331" y="1248946"/>
              <a:ext cx="928694" cy="1358355"/>
            </a:xfrm>
            <a:prstGeom prst="rect">
              <a:avLst/>
            </a:prstGeom>
            <a:noFill/>
          </p:spPr>
        </p:pic>
        <p:sp>
          <p:nvSpPr>
            <p:cNvPr id="94" name="ZoneTexte 93"/>
            <p:cNvSpPr txBox="1"/>
            <p:nvPr/>
          </p:nvSpPr>
          <p:spPr>
            <a:xfrm rot="17151301">
              <a:off x="7639175" y="1258200"/>
              <a:ext cx="539592" cy="461665"/>
            </a:xfrm>
            <a:prstGeom prst="rect">
              <a:avLst/>
            </a:prstGeom>
            <a:solidFill>
              <a:schemeClr val="bg1"/>
            </a:solidFill>
            <a:ln>
              <a:solidFill>
                <a:schemeClr val="bg1"/>
              </a:solidFill>
            </a:ln>
          </p:spPr>
          <p:txBody>
            <a:bodyPr wrap="square" rtlCol="0">
              <a:spAutoFit/>
            </a:bodyPr>
            <a:lstStyle/>
            <a:p>
              <a:endParaRPr lang="fr-FR" sz="800" dirty="0" smtClean="0">
                <a:latin typeface="Times New Roman" pitchFamily="18" charset="0"/>
                <a:cs typeface="Times New Roman" pitchFamily="18" charset="0"/>
              </a:endParaRPr>
            </a:p>
            <a:p>
              <a:endParaRPr lang="fr-FR" sz="800" dirty="0" smtClean="0">
                <a:latin typeface="Times New Roman" pitchFamily="18" charset="0"/>
                <a:cs typeface="Times New Roman" pitchFamily="18" charset="0"/>
              </a:endParaRPr>
            </a:p>
            <a:p>
              <a:endParaRPr lang="fr-FR" sz="800" dirty="0">
                <a:latin typeface="Times New Roman" pitchFamily="18" charset="0"/>
                <a:cs typeface="Times New Roman" pitchFamily="18" charset="0"/>
              </a:endParaRPr>
            </a:p>
          </p:txBody>
        </p:sp>
      </p:grpSp>
      <p:sp>
        <p:nvSpPr>
          <p:cNvPr id="278" name="ZoneTexte 277"/>
          <p:cNvSpPr txBox="1"/>
          <p:nvPr/>
        </p:nvSpPr>
        <p:spPr>
          <a:xfrm>
            <a:off x="71406" y="332656"/>
            <a:ext cx="8929718" cy="919401"/>
          </a:xfrm>
          <a:prstGeom prst="roundRect">
            <a:avLst/>
          </a:prstGeom>
          <a:noFill/>
          <a:ln>
            <a:noFill/>
          </a:ln>
          <a:effectLst>
            <a:glow rad="139700">
              <a:schemeClr val="accent6">
                <a:satMod val="175000"/>
                <a:alpha val="40000"/>
              </a:schemeClr>
            </a:glow>
            <a:outerShdw blurRad="76200" dir="18900000" sy="23000" kx="-1200000" algn="bl" rotWithShape="0">
              <a:prstClr val="black">
                <a:alpha val="20000"/>
              </a:prstClr>
            </a:outerShdw>
          </a:effectLst>
        </p:spPr>
        <p:txBody>
          <a:bodyPr wrap="square" rtlCol="0">
            <a:spAutoFit/>
          </a:bodyPr>
          <a:lstStyle/>
          <a:p>
            <a:pPr algn="ctr"/>
            <a:r>
              <a:rPr lang="en-US" sz="2400" b="1" dirty="0" smtClean="0">
                <a:solidFill>
                  <a:schemeClr val="accent6">
                    <a:lumMod val="75000"/>
                  </a:schemeClr>
                </a:solidFill>
                <a:latin typeface="Times New Roman" pitchFamily="18" charset="0"/>
                <a:cs typeface="Times New Roman" pitchFamily="18" charset="0"/>
              </a:rPr>
              <a:t>Role and mode of action of enzymes in the degradation of plant residues</a:t>
            </a:r>
            <a:endParaRPr lang="en-US" sz="2400" b="1" dirty="0">
              <a:solidFill>
                <a:schemeClr val="accent6">
                  <a:lumMod val="75000"/>
                </a:schemeClr>
              </a:solidFill>
              <a:latin typeface="Times New Roman" pitchFamily="18" charset="0"/>
              <a:cs typeface="Times New Roman" pitchFamily="18" charset="0"/>
            </a:endParaRPr>
          </a:p>
        </p:txBody>
      </p:sp>
      <p:sp>
        <p:nvSpPr>
          <p:cNvPr id="83" name="Rectangle 82"/>
          <p:cNvSpPr/>
          <p:nvPr/>
        </p:nvSpPr>
        <p:spPr>
          <a:xfrm>
            <a:off x="7000892" y="1214422"/>
            <a:ext cx="272537" cy="1262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Times New Roman" pitchFamily="18" charset="0"/>
              <a:cs typeface="Times New Roman" pitchFamily="18" charset="0"/>
            </a:endParaRPr>
          </a:p>
        </p:txBody>
      </p:sp>
      <p:sp>
        <p:nvSpPr>
          <p:cNvPr id="86" name="Text Box 4"/>
          <p:cNvSpPr txBox="1">
            <a:spLocks noChangeArrowheads="1"/>
          </p:cNvSpPr>
          <p:nvPr/>
        </p:nvSpPr>
        <p:spPr bwMode="auto">
          <a:xfrm rot="16200000">
            <a:off x="-652976" y="1867367"/>
            <a:ext cx="1857388" cy="408623"/>
          </a:xfrm>
          <a:prstGeom prst="roundRect">
            <a:avLst/>
          </a:prstGeom>
          <a:solidFill>
            <a:schemeClr val="accent3">
              <a:lumMod val="20000"/>
              <a:lumOff val="80000"/>
            </a:schemeClr>
          </a:solidFill>
          <a:ln w="9525">
            <a:noFill/>
            <a:miter lim="800000"/>
            <a:headEnd/>
            <a:tailEnd/>
          </a:ln>
          <a:effectLst>
            <a:outerShdw blurRad="190500" dist="228600" dir="2700000" algn="ctr">
              <a:srgbClr val="000000">
                <a:alpha val="30000"/>
              </a:srgbClr>
            </a:outerShdw>
          </a:effectLst>
        </p:spPr>
        <p:txBody>
          <a:bodyPr wrap="square">
            <a:spAutoFit/>
          </a:bodyPr>
          <a:lstStyle/>
          <a:p>
            <a:pPr algn="ctr"/>
            <a:r>
              <a:rPr lang="fr-FR" dirty="0" smtClean="0">
                <a:latin typeface="Times New Roman" pitchFamily="18" charset="0"/>
                <a:cs typeface="Times New Roman" pitchFamily="18" charset="0"/>
              </a:rPr>
              <a:t>Plant </a:t>
            </a:r>
            <a:r>
              <a:rPr lang="fr-FR" dirty="0" err="1" smtClean="0">
                <a:latin typeface="Times New Roman" pitchFamily="18" charset="0"/>
                <a:cs typeface="Times New Roman" pitchFamily="18" charset="0"/>
              </a:rPr>
              <a:t>residue</a:t>
            </a:r>
            <a:endParaRPr lang="fr-FR" dirty="0">
              <a:latin typeface="Times New Roman" pitchFamily="18" charset="0"/>
              <a:cs typeface="Times New Roman" pitchFamily="18" charset="0"/>
            </a:endParaRPr>
          </a:p>
        </p:txBody>
      </p:sp>
      <p:cxnSp>
        <p:nvCxnSpPr>
          <p:cNvPr id="90" name="Connecteur en arc 89"/>
          <p:cNvCxnSpPr/>
          <p:nvPr/>
        </p:nvCxnSpPr>
        <p:spPr>
          <a:xfrm>
            <a:off x="1000100" y="1357298"/>
            <a:ext cx="3679057" cy="1000132"/>
          </a:xfrm>
          <a:prstGeom prst="curvedConnector2">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77" name="ZoneTexte 276"/>
          <p:cNvSpPr txBox="1"/>
          <p:nvPr/>
        </p:nvSpPr>
        <p:spPr>
          <a:xfrm>
            <a:off x="2857488" y="2335405"/>
            <a:ext cx="3786214" cy="307777"/>
          </a:xfrm>
          <a:prstGeom prst="rect">
            <a:avLst/>
          </a:prstGeom>
          <a:noFill/>
        </p:spPr>
        <p:txBody>
          <a:bodyPr wrap="square" rtlCol="0">
            <a:spAutoFit/>
          </a:bodyPr>
          <a:lstStyle/>
          <a:p>
            <a:pPr algn="ctr"/>
            <a:r>
              <a:rPr lang="fr-FR" sz="1400" dirty="0" smtClean="0">
                <a:latin typeface="Times New Roman" pitchFamily="18" charset="0"/>
                <a:cs typeface="Times New Roman" pitchFamily="18" charset="0"/>
              </a:rPr>
              <a:t>Stimulation of </a:t>
            </a:r>
            <a:r>
              <a:rPr lang="fr-FR" sz="1400" dirty="0" err="1" smtClean="0">
                <a:latin typeface="Times New Roman" pitchFamily="18" charset="0"/>
                <a:cs typeface="Times New Roman" pitchFamily="18" charset="0"/>
              </a:rPr>
              <a:t>microbial</a:t>
            </a:r>
            <a:r>
              <a:rPr lang="fr-FR" sz="1400" dirty="0" smtClean="0">
                <a:latin typeface="Times New Roman" pitchFamily="18" charset="0"/>
                <a:cs typeface="Times New Roman" pitchFamily="18" charset="0"/>
              </a:rPr>
              <a:t> </a:t>
            </a:r>
            <a:r>
              <a:rPr lang="fr-FR" sz="1400" dirty="0" err="1" smtClean="0">
                <a:latin typeface="Times New Roman" pitchFamily="18" charset="0"/>
                <a:cs typeface="Times New Roman" pitchFamily="18" charset="0"/>
              </a:rPr>
              <a:t>communities</a:t>
            </a:r>
            <a:endParaRPr lang="fr-FR" sz="1400" dirty="0">
              <a:latin typeface="Times New Roman" pitchFamily="18" charset="0"/>
              <a:cs typeface="Times New Roman" pitchFamily="18" charset="0"/>
            </a:endParaRPr>
          </a:p>
        </p:txBody>
      </p:sp>
      <p:sp>
        <p:nvSpPr>
          <p:cNvPr id="262" name="ZoneTexte 261"/>
          <p:cNvSpPr txBox="1"/>
          <p:nvPr/>
        </p:nvSpPr>
        <p:spPr>
          <a:xfrm>
            <a:off x="4499992" y="6581001"/>
            <a:ext cx="1320490" cy="276999"/>
          </a:xfrm>
          <a:prstGeom prst="rect">
            <a:avLst/>
          </a:prstGeom>
          <a:noFill/>
        </p:spPr>
        <p:txBody>
          <a:bodyPr wrap="none" rtlCol="0">
            <a:spAutoFit/>
          </a:bodyPr>
          <a:lstStyle/>
          <a:p>
            <a:r>
              <a:rPr lang="fr-FR" sz="1200" dirty="0" smtClean="0">
                <a:solidFill>
                  <a:srgbClr val="FF0066"/>
                </a:solidFill>
                <a:latin typeface="Times New Roman" pitchFamily="18" charset="0"/>
                <a:cs typeface="Times New Roman" pitchFamily="18" charset="0"/>
              </a:rPr>
              <a:t>Soluble </a:t>
            </a:r>
            <a:r>
              <a:rPr lang="fr-FR" sz="1200" dirty="0" err="1" smtClean="0">
                <a:solidFill>
                  <a:srgbClr val="FF0066"/>
                </a:solidFill>
                <a:latin typeface="Times New Roman" pitchFamily="18" charset="0"/>
                <a:cs typeface="Times New Roman" pitchFamily="18" charset="0"/>
              </a:rPr>
              <a:t>substrates</a:t>
            </a:r>
            <a:endParaRPr lang="fr-FR" sz="1200" dirty="0">
              <a:solidFill>
                <a:srgbClr val="FF0066"/>
              </a:solidFill>
              <a:latin typeface="Times New Roman" pitchFamily="18" charset="0"/>
              <a:cs typeface="Times New Roman" pitchFamily="18" charset="0"/>
            </a:endParaRPr>
          </a:p>
        </p:txBody>
      </p:sp>
      <p:sp>
        <p:nvSpPr>
          <p:cNvPr id="7" name="Organigramme : Connecteur 6"/>
          <p:cNvSpPr/>
          <p:nvPr/>
        </p:nvSpPr>
        <p:spPr>
          <a:xfrm>
            <a:off x="4231367" y="3280529"/>
            <a:ext cx="267800" cy="17412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Times New Roman" pitchFamily="18" charset="0"/>
              <a:cs typeface="Times New Roman" pitchFamily="18" charset="0"/>
            </a:endParaRPr>
          </a:p>
        </p:txBody>
      </p:sp>
      <p:sp>
        <p:nvSpPr>
          <p:cNvPr id="10" name="Ellipse 9"/>
          <p:cNvSpPr/>
          <p:nvPr/>
        </p:nvSpPr>
        <p:spPr>
          <a:xfrm rot="13197082">
            <a:off x="3843902" y="3083154"/>
            <a:ext cx="1004251" cy="130594"/>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Times New Roman" pitchFamily="18" charset="0"/>
              <a:cs typeface="Times New Roman" pitchFamily="18" charset="0"/>
            </a:endParaRPr>
          </a:p>
        </p:txBody>
      </p:sp>
      <p:sp>
        <p:nvSpPr>
          <p:cNvPr id="14" name="Organigramme : Alternative 13"/>
          <p:cNvSpPr/>
          <p:nvPr/>
        </p:nvSpPr>
        <p:spPr>
          <a:xfrm rot="10355725">
            <a:off x="4307630" y="3055261"/>
            <a:ext cx="870351" cy="130594"/>
          </a:xfrm>
          <a:prstGeom prst="flowChartAlternateProcess">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Times New Roman" pitchFamily="18" charset="0"/>
              <a:cs typeface="Times New Roman" pitchFamily="18" charset="0"/>
            </a:endParaRPr>
          </a:p>
        </p:txBody>
      </p:sp>
      <p:sp>
        <p:nvSpPr>
          <p:cNvPr id="18" name="Organigramme : Alternative 17"/>
          <p:cNvSpPr/>
          <p:nvPr/>
        </p:nvSpPr>
        <p:spPr>
          <a:xfrm rot="1750585">
            <a:off x="4760710" y="2844275"/>
            <a:ext cx="870351" cy="130594"/>
          </a:xfrm>
          <a:prstGeom prst="flowChartAlternateProcess">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Times New Roman" pitchFamily="18" charset="0"/>
              <a:cs typeface="Times New Roman" pitchFamily="18" charset="0"/>
            </a:endParaRPr>
          </a:p>
        </p:txBody>
      </p:sp>
      <p:sp>
        <p:nvSpPr>
          <p:cNvPr id="19" name="Ellipse 18"/>
          <p:cNvSpPr/>
          <p:nvPr/>
        </p:nvSpPr>
        <p:spPr>
          <a:xfrm rot="9515065">
            <a:off x="4307243" y="3373395"/>
            <a:ext cx="1004251" cy="130594"/>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Times New Roman" pitchFamily="18" charset="0"/>
              <a:cs typeface="Times New Roman" pitchFamily="18" charset="0"/>
            </a:endParaRPr>
          </a:p>
        </p:txBody>
      </p:sp>
      <p:sp>
        <p:nvSpPr>
          <p:cNvPr id="21" name="Organigramme : Connecteur 20"/>
          <p:cNvSpPr/>
          <p:nvPr/>
        </p:nvSpPr>
        <p:spPr>
          <a:xfrm>
            <a:off x="5168667" y="3019341"/>
            <a:ext cx="267800" cy="17412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Times New Roman" pitchFamily="18" charset="0"/>
              <a:cs typeface="Times New Roman" pitchFamily="18" charset="0"/>
            </a:endParaRPr>
          </a:p>
        </p:txBody>
      </p:sp>
      <p:sp>
        <p:nvSpPr>
          <p:cNvPr id="22" name="Organigramme : Connecteur 21"/>
          <p:cNvSpPr/>
          <p:nvPr/>
        </p:nvSpPr>
        <p:spPr>
          <a:xfrm>
            <a:off x="6372200" y="3140968"/>
            <a:ext cx="267800" cy="17412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Times New Roman" pitchFamily="18" charset="0"/>
              <a:cs typeface="Times New Roman" pitchFamily="18" charset="0"/>
            </a:endParaRPr>
          </a:p>
        </p:txBody>
      </p:sp>
      <p:sp>
        <p:nvSpPr>
          <p:cNvPr id="23" name="Organigramme : Connecteur 22"/>
          <p:cNvSpPr/>
          <p:nvPr/>
        </p:nvSpPr>
        <p:spPr>
          <a:xfrm>
            <a:off x="4633067" y="2714620"/>
            <a:ext cx="267800" cy="17412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Times New Roman" pitchFamily="18" charset="0"/>
              <a:cs typeface="Times New Roman" pitchFamily="18" charset="0"/>
            </a:endParaRPr>
          </a:p>
        </p:txBody>
      </p:sp>
      <p:sp>
        <p:nvSpPr>
          <p:cNvPr id="17" name="Organigramme : Alternative 16"/>
          <p:cNvSpPr/>
          <p:nvPr/>
        </p:nvSpPr>
        <p:spPr>
          <a:xfrm rot="7966333">
            <a:off x="4987153" y="3258026"/>
            <a:ext cx="565909" cy="200851"/>
          </a:xfrm>
          <a:prstGeom prst="flowChartAlternateProcess">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Times New Roman" pitchFamily="18" charset="0"/>
              <a:cs typeface="Times New Roman" pitchFamily="18" charset="0"/>
            </a:endParaRPr>
          </a:p>
        </p:txBody>
      </p:sp>
      <p:sp>
        <p:nvSpPr>
          <p:cNvPr id="25" name="Organigramme : Alternative 24"/>
          <p:cNvSpPr/>
          <p:nvPr/>
        </p:nvSpPr>
        <p:spPr>
          <a:xfrm rot="16039074">
            <a:off x="3810582" y="3118612"/>
            <a:ext cx="565909" cy="200851"/>
          </a:xfrm>
          <a:prstGeom prst="flowChartAlternateProcess">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Times New Roman" pitchFamily="18" charset="0"/>
              <a:cs typeface="Times New Roman" pitchFamily="18" charset="0"/>
            </a:endParaRPr>
          </a:p>
        </p:txBody>
      </p:sp>
      <p:sp>
        <p:nvSpPr>
          <p:cNvPr id="20" name="Ellipse 19"/>
          <p:cNvSpPr/>
          <p:nvPr/>
        </p:nvSpPr>
        <p:spPr>
          <a:xfrm rot="2008363">
            <a:off x="4298317" y="2888746"/>
            <a:ext cx="1004251" cy="130594"/>
          </a:xfrm>
          <a:prstGeom prst="ellipse">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Times New Roman" pitchFamily="18" charset="0"/>
              <a:cs typeface="Times New Roman" pitchFamily="18" charset="0"/>
            </a:endParaRPr>
          </a:p>
        </p:txBody>
      </p:sp>
      <p:sp>
        <p:nvSpPr>
          <p:cNvPr id="24" name="Organigramme : Connecteur 23"/>
          <p:cNvSpPr/>
          <p:nvPr/>
        </p:nvSpPr>
        <p:spPr>
          <a:xfrm>
            <a:off x="4298317" y="2888746"/>
            <a:ext cx="267800" cy="174126"/>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a:latin typeface="Times New Roman" pitchFamily="18" charset="0"/>
              <a:cs typeface="Times New Roman" pitchFamily="18" charset="0"/>
            </a:endParaRPr>
          </a:p>
        </p:txBody>
      </p:sp>
      <p:grpSp>
        <p:nvGrpSpPr>
          <p:cNvPr id="6" name="Groupe 104"/>
          <p:cNvGrpSpPr/>
          <p:nvPr/>
        </p:nvGrpSpPr>
        <p:grpSpPr>
          <a:xfrm rot="5400000">
            <a:off x="4296607" y="5937710"/>
            <a:ext cx="351157" cy="416469"/>
            <a:chOff x="7572397" y="714354"/>
            <a:chExt cx="571505" cy="428632"/>
          </a:xfrm>
          <a:effectLst>
            <a:innerShdw blurRad="114300">
              <a:prstClr val="black"/>
            </a:innerShdw>
          </a:effectLst>
        </p:grpSpPr>
        <p:cxnSp>
          <p:nvCxnSpPr>
            <p:cNvPr id="91" name="Connecteur droit 90"/>
            <p:cNvCxnSpPr/>
            <p:nvPr/>
          </p:nvCxnSpPr>
          <p:spPr>
            <a:xfrm>
              <a:off x="7715272" y="714355"/>
              <a:ext cx="285752" cy="0"/>
            </a:xfrm>
            <a:prstGeom prst="line">
              <a:avLst/>
            </a:prstGeom>
            <a:ln w="25400">
              <a:solidFill>
                <a:srgbClr val="FF3399"/>
              </a:solidFill>
            </a:ln>
          </p:spPr>
          <p:style>
            <a:lnRef idx="1">
              <a:schemeClr val="accent1"/>
            </a:lnRef>
            <a:fillRef idx="0">
              <a:schemeClr val="accent1"/>
            </a:fillRef>
            <a:effectRef idx="0">
              <a:schemeClr val="accent1"/>
            </a:effectRef>
            <a:fontRef idx="minor">
              <a:schemeClr val="tx1"/>
            </a:fontRef>
          </p:style>
        </p:cxnSp>
        <p:cxnSp>
          <p:nvCxnSpPr>
            <p:cNvPr id="92" name="Connecteur droit 91"/>
            <p:cNvCxnSpPr/>
            <p:nvPr/>
          </p:nvCxnSpPr>
          <p:spPr>
            <a:xfrm rot="5400000" flipH="1" flipV="1">
              <a:off x="7536678" y="750073"/>
              <a:ext cx="214313" cy="142876"/>
            </a:xfrm>
            <a:prstGeom prst="line">
              <a:avLst/>
            </a:prstGeom>
            <a:ln w="25400">
              <a:solidFill>
                <a:srgbClr val="FF3399"/>
              </a:solidFill>
            </a:ln>
          </p:spPr>
          <p:style>
            <a:lnRef idx="1">
              <a:schemeClr val="accent1"/>
            </a:lnRef>
            <a:fillRef idx="0">
              <a:schemeClr val="accent1"/>
            </a:fillRef>
            <a:effectRef idx="0">
              <a:schemeClr val="accent1"/>
            </a:effectRef>
            <a:fontRef idx="minor">
              <a:schemeClr val="tx1"/>
            </a:fontRef>
          </p:style>
        </p:cxnSp>
        <p:cxnSp>
          <p:nvCxnSpPr>
            <p:cNvPr id="93" name="Connecteur droit 92"/>
            <p:cNvCxnSpPr/>
            <p:nvPr/>
          </p:nvCxnSpPr>
          <p:spPr>
            <a:xfrm rot="16200000" flipV="1">
              <a:off x="7965306" y="750075"/>
              <a:ext cx="214313" cy="142876"/>
            </a:xfrm>
            <a:prstGeom prst="line">
              <a:avLst/>
            </a:prstGeom>
            <a:ln w="25400">
              <a:solidFill>
                <a:srgbClr val="FF3399"/>
              </a:solidFill>
            </a:ln>
          </p:spPr>
          <p:style>
            <a:lnRef idx="1">
              <a:schemeClr val="accent1"/>
            </a:lnRef>
            <a:fillRef idx="0">
              <a:schemeClr val="accent1"/>
            </a:fillRef>
            <a:effectRef idx="0">
              <a:schemeClr val="accent1"/>
            </a:effectRef>
            <a:fontRef idx="minor">
              <a:schemeClr val="tx1"/>
            </a:fontRef>
          </p:style>
        </p:cxnSp>
        <p:cxnSp>
          <p:nvCxnSpPr>
            <p:cNvPr id="95" name="Connecteur droit 94"/>
            <p:cNvCxnSpPr/>
            <p:nvPr/>
          </p:nvCxnSpPr>
          <p:spPr>
            <a:xfrm rot="10800000">
              <a:off x="7715272" y="1142985"/>
              <a:ext cx="285752" cy="0"/>
            </a:xfrm>
            <a:prstGeom prst="line">
              <a:avLst/>
            </a:prstGeom>
            <a:ln w="25400">
              <a:solidFill>
                <a:srgbClr val="FF3399"/>
              </a:solidFill>
            </a:ln>
          </p:spPr>
          <p:style>
            <a:lnRef idx="1">
              <a:schemeClr val="accent1"/>
            </a:lnRef>
            <a:fillRef idx="0">
              <a:schemeClr val="accent1"/>
            </a:fillRef>
            <a:effectRef idx="0">
              <a:schemeClr val="accent1"/>
            </a:effectRef>
            <a:fontRef idx="minor">
              <a:schemeClr val="tx1"/>
            </a:fontRef>
          </p:style>
        </p:cxnSp>
        <p:cxnSp>
          <p:nvCxnSpPr>
            <p:cNvPr id="96" name="Connecteur droit 95"/>
            <p:cNvCxnSpPr/>
            <p:nvPr/>
          </p:nvCxnSpPr>
          <p:spPr>
            <a:xfrm rot="5400000">
              <a:off x="7965306" y="964391"/>
              <a:ext cx="214315" cy="142876"/>
            </a:xfrm>
            <a:prstGeom prst="line">
              <a:avLst/>
            </a:prstGeom>
            <a:ln w="25400">
              <a:solidFill>
                <a:srgbClr val="FF3399"/>
              </a:solidFill>
            </a:ln>
          </p:spPr>
          <p:style>
            <a:lnRef idx="1">
              <a:schemeClr val="accent1"/>
            </a:lnRef>
            <a:fillRef idx="0">
              <a:schemeClr val="accent1"/>
            </a:fillRef>
            <a:effectRef idx="0">
              <a:schemeClr val="accent1"/>
            </a:effectRef>
            <a:fontRef idx="minor">
              <a:schemeClr val="tx1"/>
            </a:fontRef>
          </p:style>
        </p:cxnSp>
        <p:cxnSp>
          <p:nvCxnSpPr>
            <p:cNvPr id="97" name="Connecteur droit 96"/>
            <p:cNvCxnSpPr/>
            <p:nvPr/>
          </p:nvCxnSpPr>
          <p:spPr>
            <a:xfrm rot="16200000" flipH="1">
              <a:off x="7536677" y="964389"/>
              <a:ext cx="214315" cy="142876"/>
            </a:xfrm>
            <a:prstGeom prst="line">
              <a:avLst/>
            </a:prstGeom>
            <a:ln w="25400">
              <a:solidFill>
                <a:srgbClr val="FF3399"/>
              </a:solidFill>
            </a:ln>
          </p:spPr>
          <p:style>
            <a:lnRef idx="1">
              <a:schemeClr val="accent1"/>
            </a:lnRef>
            <a:fillRef idx="0">
              <a:schemeClr val="accent1"/>
            </a:fillRef>
            <a:effectRef idx="0">
              <a:schemeClr val="accent1"/>
            </a:effectRef>
            <a:fontRef idx="minor">
              <a:schemeClr val="tx1"/>
            </a:fontRef>
          </p:style>
        </p:cxnSp>
      </p:grpSp>
      <p:grpSp>
        <p:nvGrpSpPr>
          <p:cNvPr id="8" name="Groupe 112"/>
          <p:cNvGrpSpPr/>
          <p:nvPr/>
        </p:nvGrpSpPr>
        <p:grpSpPr>
          <a:xfrm>
            <a:off x="4633620" y="5892703"/>
            <a:ext cx="645093" cy="643228"/>
            <a:chOff x="-142908" y="5572140"/>
            <a:chExt cx="642975" cy="1000132"/>
          </a:xfrm>
          <a:effectLst>
            <a:innerShdw blurRad="114300">
              <a:prstClr val="black"/>
            </a:innerShdw>
          </a:effectLst>
        </p:grpSpPr>
        <p:cxnSp>
          <p:nvCxnSpPr>
            <p:cNvPr id="114" name="Connecteur droit 113"/>
            <p:cNvCxnSpPr/>
            <p:nvPr/>
          </p:nvCxnSpPr>
          <p:spPr>
            <a:xfrm rot="5400000">
              <a:off x="250001" y="5607859"/>
              <a:ext cx="214314" cy="142876"/>
            </a:xfrm>
            <a:prstGeom prst="line">
              <a:avLst/>
            </a:prstGeom>
            <a:ln w="25400">
              <a:solidFill>
                <a:srgbClr val="FF3399"/>
              </a:solidFill>
            </a:ln>
          </p:spPr>
          <p:style>
            <a:lnRef idx="1">
              <a:schemeClr val="accent1"/>
            </a:lnRef>
            <a:fillRef idx="0">
              <a:schemeClr val="accent1"/>
            </a:fillRef>
            <a:effectRef idx="0">
              <a:schemeClr val="accent1"/>
            </a:effectRef>
            <a:fontRef idx="minor">
              <a:schemeClr val="tx1"/>
            </a:fontRef>
          </p:style>
        </p:cxnSp>
        <p:cxnSp>
          <p:nvCxnSpPr>
            <p:cNvPr id="115" name="Connecteur droit 114"/>
            <p:cNvCxnSpPr/>
            <p:nvPr/>
          </p:nvCxnSpPr>
          <p:spPr>
            <a:xfrm rot="10800000" flipH="1" flipV="1">
              <a:off x="285754" y="5786455"/>
              <a:ext cx="214313" cy="142876"/>
            </a:xfrm>
            <a:prstGeom prst="line">
              <a:avLst/>
            </a:prstGeom>
            <a:ln w="25400">
              <a:solidFill>
                <a:srgbClr val="FF3399"/>
              </a:solidFill>
            </a:ln>
          </p:spPr>
          <p:style>
            <a:lnRef idx="1">
              <a:schemeClr val="accent1"/>
            </a:lnRef>
            <a:fillRef idx="0">
              <a:schemeClr val="accent1"/>
            </a:fillRef>
            <a:effectRef idx="0">
              <a:schemeClr val="accent1"/>
            </a:effectRef>
            <a:fontRef idx="minor">
              <a:schemeClr val="tx1"/>
            </a:fontRef>
          </p:style>
        </p:cxnSp>
        <p:cxnSp>
          <p:nvCxnSpPr>
            <p:cNvPr id="116" name="Connecteur droit 115"/>
            <p:cNvCxnSpPr/>
            <p:nvPr/>
          </p:nvCxnSpPr>
          <p:spPr>
            <a:xfrm flipV="1">
              <a:off x="285753" y="6215083"/>
              <a:ext cx="214313" cy="142876"/>
            </a:xfrm>
            <a:prstGeom prst="line">
              <a:avLst/>
            </a:prstGeom>
            <a:ln w="25400">
              <a:solidFill>
                <a:srgbClr val="FF3399"/>
              </a:solidFill>
            </a:ln>
          </p:spPr>
          <p:style>
            <a:lnRef idx="1">
              <a:schemeClr val="accent1"/>
            </a:lnRef>
            <a:fillRef idx="0">
              <a:schemeClr val="accent1"/>
            </a:fillRef>
            <a:effectRef idx="0">
              <a:schemeClr val="accent1"/>
            </a:effectRef>
            <a:fontRef idx="minor">
              <a:schemeClr val="tx1"/>
            </a:fontRef>
          </p:style>
        </p:cxnSp>
        <p:cxnSp>
          <p:nvCxnSpPr>
            <p:cNvPr id="117" name="Connecteur droit 116"/>
            <p:cNvCxnSpPr/>
            <p:nvPr/>
          </p:nvCxnSpPr>
          <p:spPr>
            <a:xfrm rot="16200000">
              <a:off x="-71438" y="6072206"/>
              <a:ext cx="285752" cy="0"/>
            </a:xfrm>
            <a:prstGeom prst="line">
              <a:avLst/>
            </a:prstGeom>
            <a:ln w="25400">
              <a:solidFill>
                <a:srgbClr val="FF3399"/>
              </a:solidFill>
            </a:ln>
          </p:spPr>
          <p:style>
            <a:lnRef idx="1">
              <a:schemeClr val="accent1"/>
            </a:lnRef>
            <a:fillRef idx="0">
              <a:schemeClr val="accent1"/>
            </a:fillRef>
            <a:effectRef idx="0">
              <a:schemeClr val="accent1"/>
            </a:effectRef>
            <a:fontRef idx="minor">
              <a:schemeClr val="tx1"/>
            </a:fontRef>
          </p:style>
        </p:cxnSp>
        <p:cxnSp>
          <p:nvCxnSpPr>
            <p:cNvPr id="118" name="Connecteur droit 117"/>
            <p:cNvCxnSpPr/>
            <p:nvPr/>
          </p:nvCxnSpPr>
          <p:spPr>
            <a:xfrm rot="10800000">
              <a:off x="71438" y="6215082"/>
              <a:ext cx="214314" cy="142876"/>
            </a:xfrm>
            <a:prstGeom prst="line">
              <a:avLst/>
            </a:prstGeom>
            <a:ln w="25400">
              <a:solidFill>
                <a:srgbClr val="FF3399"/>
              </a:solidFill>
            </a:ln>
          </p:spPr>
          <p:style>
            <a:lnRef idx="1">
              <a:schemeClr val="accent1"/>
            </a:lnRef>
            <a:fillRef idx="0">
              <a:schemeClr val="accent1"/>
            </a:fillRef>
            <a:effectRef idx="0">
              <a:schemeClr val="accent1"/>
            </a:effectRef>
            <a:fontRef idx="minor">
              <a:schemeClr val="tx1"/>
            </a:fontRef>
          </p:style>
        </p:cxnSp>
        <p:cxnSp>
          <p:nvCxnSpPr>
            <p:cNvPr id="119" name="Connecteur droit 118"/>
            <p:cNvCxnSpPr/>
            <p:nvPr/>
          </p:nvCxnSpPr>
          <p:spPr>
            <a:xfrm flipH="1">
              <a:off x="71438" y="5786454"/>
              <a:ext cx="214314" cy="142876"/>
            </a:xfrm>
            <a:prstGeom prst="line">
              <a:avLst/>
            </a:prstGeom>
            <a:ln w="25400">
              <a:solidFill>
                <a:srgbClr val="FF3399"/>
              </a:solidFill>
            </a:ln>
          </p:spPr>
          <p:style>
            <a:lnRef idx="1">
              <a:schemeClr val="accent1"/>
            </a:lnRef>
            <a:fillRef idx="0">
              <a:schemeClr val="accent1"/>
            </a:fillRef>
            <a:effectRef idx="0">
              <a:schemeClr val="accent1"/>
            </a:effectRef>
            <a:fontRef idx="minor">
              <a:schemeClr val="tx1"/>
            </a:fontRef>
          </p:style>
        </p:cxnSp>
        <p:cxnSp>
          <p:nvCxnSpPr>
            <p:cNvPr id="120" name="Connecteur droit 119"/>
            <p:cNvCxnSpPr/>
            <p:nvPr/>
          </p:nvCxnSpPr>
          <p:spPr>
            <a:xfrm rot="10800000" flipV="1">
              <a:off x="-142908" y="6215082"/>
              <a:ext cx="214346" cy="142876"/>
            </a:xfrm>
            <a:prstGeom prst="line">
              <a:avLst/>
            </a:prstGeom>
            <a:ln w="25400">
              <a:solidFill>
                <a:srgbClr val="FF3399"/>
              </a:solidFill>
            </a:ln>
          </p:spPr>
          <p:style>
            <a:lnRef idx="1">
              <a:schemeClr val="accent1"/>
            </a:lnRef>
            <a:fillRef idx="0">
              <a:schemeClr val="accent1"/>
            </a:fillRef>
            <a:effectRef idx="0">
              <a:schemeClr val="accent1"/>
            </a:effectRef>
            <a:fontRef idx="minor">
              <a:schemeClr val="tx1"/>
            </a:fontRef>
          </p:style>
        </p:cxnSp>
        <p:cxnSp>
          <p:nvCxnSpPr>
            <p:cNvPr id="121" name="Connecteur droit 120"/>
            <p:cNvCxnSpPr/>
            <p:nvPr/>
          </p:nvCxnSpPr>
          <p:spPr>
            <a:xfrm rot="5400000">
              <a:off x="178563" y="6465115"/>
              <a:ext cx="214314" cy="0"/>
            </a:xfrm>
            <a:prstGeom prst="line">
              <a:avLst/>
            </a:prstGeom>
            <a:ln w="25400">
              <a:solidFill>
                <a:srgbClr val="FF3399"/>
              </a:solidFill>
            </a:ln>
          </p:spPr>
          <p:style>
            <a:lnRef idx="1">
              <a:schemeClr val="accent1"/>
            </a:lnRef>
            <a:fillRef idx="0">
              <a:schemeClr val="accent1"/>
            </a:fillRef>
            <a:effectRef idx="0">
              <a:schemeClr val="accent1"/>
            </a:effectRef>
            <a:fontRef idx="minor">
              <a:schemeClr val="tx1"/>
            </a:fontRef>
          </p:style>
        </p:cxnSp>
      </p:grpSp>
      <p:grpSp>
        <p:nvGrpSpPr>
          <p:cNvPr id="9" name="Groupe 121"/>
          <p:cNvGrpSpPr/>
          <p:nvPr/>
        </p:nvGrpSpPr>
        <p:grpSpPr>
          <a:xfrm>
            <a:off x="5422058" y="6122428"/>
            <a:ext cx="645028" cy="321614"/>
            <a:chOff x="500066" y="5715016"/>
            <a:chExt cx="642910" cy="500066"/>
          </a:xfrm>
          <a:effectLst>
            <a:innerShdw blurRad="114300">
              <a:prstClr val="black"/>
            </a:innerShdw>
          </a:effectLst>
        </p:grpSpPr>
        <p:cxnSp>
          <p:nvCxnSpPr>
            <p:cNvPr id="123" name="Connecteur droit 122"/>
            <p:cNvCxnSpPr/>
            <p:nvPr/>
          </p:nvCxnSpPr>
          <p:spPr>
            <a:xfrm rot="5400000">
              <a:off x="928662" y="5715016"/>
              <a:ext cx="214314" cy="214314"/>
            </a:xfrm>
            <a:prstGeom prst="line">
              <a:avLst/>
            </a:prstGeom>
            <a:ln w="25400">
              <a:solidFill>
                <a:srgbClr val="FF3399"/>
              </a:solidFill>
            </a:ln>
          </p:spPr>
          <p:style>
            <a:lnRef idx="1">
              <a:schemeClr val="accent1"/>
            </a:lnRef>
            <a:fillRef idx="0">
              <a:schemeClr val="accent1"/>
            </a:fillRef>
            <a:effectRef idx="0">
              <a:schemeClr val="accent1"/>
            </a:effectRef>
            <a:fontRef idx="minor">
              <a:schemeClr val="tx1"/>
            </a:fontRef>
          </p:style>
        </p:cxnSp>
        <p:cxnSp>
          <p:nvCxnSpPr>
            <p:cNvPr id="124" name="Connecteur droit 123"/>
            <p:cNvCxnSpPr/>
            <p:nvPr/>
          </p:nvCxnSpPr>
          <p:spPr>
            <a:xfrm>
              <a:off x="714382" y="5786455"/>
              <a:ext cx="214313" cy="142876"/>
            </a:xfrm>
            <a:prstGeom prst="line">
              <a:avLst/>
            </a:prstGeom>
            <a:ln w="25400">
              <a:solidFill>
                <a:srgbClr val="FF3399"/>
              </a:solidFill>
            </a:ln>
          </p:spPr>
          <p:style>
            <a:lnRef idx="1">
              <a:schemeClr val="accent1"/>
            </a:lnRef>
            <a:fillRef idx="0">
              <a:schemeClr val="accent1"/>
            </a:fillRef>
            <a:effectRef idx="0">
              <a:schemeClr val="accent1"/>
            </a:effectRef>
            <a:fontRef idx="minor">
              <a:schemeClr val="tx1"/>
            </a:fontRef>
          </p:style>
        </p:cxnSp>
        <p:cxnSp>
          <p:nvCxnSpPr>
            <p:cNvPr id="125" name="Connecteur droit 124"/>
            <p:cNvCxnSpPr/>
            <p:nvPr/>
          </p:nvCxnSpPr>
          <p:spPr>
            <a:xfrm rot="5400000" flipH="1" flipV="1">
              <a:off x="357190" y="6072206"/>
              <a:ext cx="285752" cy="0"/>
            </a:xfrm>
            <a:prstGeom prst="line">
              <a:avLst/>
            </a:prstGeom>
            <a:ln w="25400">
              <a:solidFill>
                <a:srgbClr val="FF3399"/>
              </a:solidFill>
            </a:ln>
          </p:spPr>
          <p:style>
            <a:lnRef idx="1">
              <a:schemeClr val="accent1"/>
            </a:lnRef>
            <a:fillRef idx="0">
              <a:schemeClr val="accent1"/>
            </a:fillRef>
            <a:effectRef idx="0">
              <a:schemeClr val="accent1"/>
            </a:effectRef>
            <a:fontRef idx="minor">
              <a:schemeClr val="tx1"/>
            </a:fontRef>
          </p:style>
        </p:cxnSp>
        <p:cxnSp>
          <p:nvCxnSpPr>
            <p:cNvPr id="126" name="Connecteur droit 125"/>
            <p:cNvCxnSpPr/>
            <p:nvPr/>
          </p:nvCxnSpPr>
          <p:spPr>
            <a:xfrm rot="10800000" flipV="1">
              <a:off x="500066" y="5786454"/>
              <a:ext cx="214282" cy="142876"/>
            </a:xfrm>
            <a:prstGeom prst="line">
              <a:avLst/>
            </a:prstGeom>
            <a:ln w="25400">
              <a:solidFill>
                <a:srgbClr val="FF3399"/>
              </a:solidFill>
            </a:ln>
          </p:spPr>
          <p:style>
            <a:lnRef idx="1">
              <a:schemeClr val="accent1"/>
            </a:lnRef>
            <a:fillRef idx="0">
              <a:schemeClr val="accent1"/>
            </a:fillRef>
            <a:effectRef idx="0">
              <a:schemeClr val="accent1"/>
            </a:effectRef>
            <a:fontRef idx="minor">
              <a:schemeClr val="tx1"/>
            </a:fontRef>
          </p:style>
        </p:cxnSp>
        <p:cxnSp>
          <p:nvCxnSpPr>
            <p:cNvPr id="127" name="Connecteur droit 126"/>
            <p:cNvCxnSpPr/>
            <p:nvPr/>
          </p:nvCxnSpPr>
          <p:spPr>
            <a:xfrm rot="5400000" flipH="1" flipV="1">
              <a:off x="785786" y="6072206"/>
              <a:ext cx="285752" cy="0"/>
            </a:xfrm>
            <a:prstGeom prst="line">
              <a:avLst/>
            </a:prstGeom>
            <a:ln w="25400">
              <a:solidFill>
                <a:srgbClr val="FF3399"/>
              </a:solidFill>
            </a:ln>
          </p:spPr>
          <p:style>
            <a:lnRef idx="1">
              <a:schemeClr val="accent1"/>
            </a:lnRef>
            <a:fillRef idx="0">
              <a:schemeClr val="accent1"/>
            </a:fillRef>
            <a:effectRef idx="0">
              <a:schemeClr val="accent1"/>
            </a:effectRef>
            <a:fontRef idx="minor">
              <a:schemeClr val="tx1"/>
            </a:fontRef>
          </p:style>
        </p:cxnSp>
      </p:grpSp>
      <p:cxnSp>
        <p:nvCxnSpPr>
          <p:cNvPr id="130" name="Connecteur droit avec flèche 129"/>
          <p:cNvCxnSpPr/>
          <p:nvPr/>
        </p:nvCxnSpPr>
        <p:spPr>
          <a:xfrm>
            <a:off x="1691680" y="5733256"/>
            <a:ext cx="2304256" cy="64807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1" name="Connecteur droit avec flèche 130"/>
          <p:cNvCxnSpPr/>
          <p:nvPr/>
        </p:nvCxnSpPr>
        <p:spPr>
          <a:xfrm>
            <a:off x="5616302" y="3319791"/>
            <a:ext cx="2268677" cy="9112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2" name="Connecteur droit avec flèche 131"/>
          <p:cNvCxnSpPr/>
          <p:nvPr/>
        </p:nvCxnSpPr>
        <p:spPr>
          <a:xfrm rot="10800000" flipV="1">
            <a:off x="1574009" y="3319810"/>
            <a:ext cx="2178787" cy="91124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2" name="Connecteur droit avec flèche 221"/>
          <p:cNvCxnSpPr/>
          <p:nvPr/>
        </p:nvCxnSpPr>
        <p:spPr>
          <a:xfrm flipH="1">
            <a:off x="6228184" y="5681441"/>
            <a:ext cx="1942560" cy="699887"/>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1" name="Groupe 260"/>
          <p:cNvGrpSpPr/>
          <p:nvPr/>
        </p:nvGrpSpPr>
        <p:grpSpPr>
          <a:xfrm>
            <a:off x="357158" y="2890991"/>
            <a:ext cx="5785058" cy="3644959"/>
            <a:chOff x="571470" y="1500174"/>
            <a:chExt cx="5500728" cy="4857784"/>
          </a:xfrm>
        </p:grpSpPr>
        <p:sp>
          <p:nvSpPr>
            <p:cNvPr id="231" name="Arc 230"/>
            <p:cNvSpPr/>
            <p:nvPr/>
          </p:nvSpPr>
          <p:spPr>
            <a:xfrm rot="10800000">
              <a:off x="571470" y="1500174"/>
              <a:ext cx="5500728" cy="4857784"/>
            </a:xfrm>
            <a:prstGeom prst="arc">
              <a:avLst>
                <a:gd name="adj1" fmla="val 16122769"/>
                <a:gd name="adj2" fmla="val 5762991"/>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sz="1200">
                <a:latin typeface="Times New Roman" pitchFamily="18" charset="0"/>
                <a:cs typeface="Times New Roman" pitchFamily="18" charset="0"/>
              </a:endParaRPr>
            </a:p>
          </p:txBody>
        </p:sp>
        <p:cxnSp>
          <p:nvCxnSpPr>
            <p:cNvPr id="252" name="Connecteur droit avec flèche 251"/>
            <p:cNvCxnSpPr/>
            <p:nvPr/>
          </p:nvCxnSpPr>
          <p:spPr>
            <a:xfrm>
              <a:off x="3571868" y="1500174"/>
              <a:ext cx="214314" cy="71438"/>
            </a:xfrm>
            <a:prstGeom prst="straightConnector1">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grpSp>
      <p:sp>
        <p:nvSpPr>
          <p:cNvPr id="263" name="ZoneTexte 262"/>
          <p:cNvSpPr txBox="1"/>
          <p:nvPr/>
        </p:nvSpPr>
        <p:spPr>
          <a:xfrm>
            <a:off x="7296314" y="5157192"/>
            <a:ext cx="1947969" cy="523220"/>
          </a:xfrm>
          <a:prstGeom prst="rect">
            <a:avLst/>
          </a:prstGeom>
          <a:noFill/>
        </p:spPr>
        <p:txBody>
          <a:bodyPr wrap="none" rtlCol="0">
            <a:spAutoFit/>
          </a:bodyPr>
          <a:lstStyle/>
          <a:p>
            <a:pPr algn="ctr"/>
            <a:r>
              <a:rPr lang="fr-FR" sz="1400" dirty="0" smtClean="0">
                <a:latin typeface="Times New Roman" pitchFamily="18" charset="0"/>
                <a:cs typeface="Times New Roman" pitchFamily="18" charset="0"/>
              </a:rPr>
              <a:t>Hydrolases </a:t>
            </a:r>
          </a:p>
          <a:p>
            <a:pPr algn="ctr"/>
            <a:r>
              <a:rPr lang="fr-FR" sz="1400" dirty="0" smtClean="0">
                <a:latin typeface="Times New Roman" pitchFamily="18" charset="0"/>
                <a:cs typeface="Times New Roman" pitchFamily="18" charset="0"/>
              </a:rPr>
              <a:t>(Cellulase, </a:t>
            </a:r>
            <a:r>
              <a:rPr lang="fr-FR" sz="1400" dirty="0" err="1" smtClean="0">
                <a:latin typeface="Times New Roman" pitchFamily="18" charset="0"/>
                <a:cs typeface="Times New Roman" pitchFamily="18" charset="0"/>
              </a:rPr>
              <a:t>xylanase</a:t>
            </a:r>
            <a:r>
              <a:rPr lang="fr-FR" sz="1400" dirty="0" smtClean="0">
                <a:latin typeface="Times New Roman" pitchFamily="18" charset="0"/>
                <a:cs typeface="Times New Roman" pitchFamily="18" charset="0"/>
              </a:rPr>
              <a:t> </a:t>
            </a:r>
            <a:r>
              <a:rPr lang="fr-FR" sz="1400" dirty="0" err="1" smtClean="0">
                <a:latin typeface="Times New Roman" pitchFamily="18" charset="0"/>
                <a:cs typeface="Times New Roman" pitchFamily="18" charset="0"/>
              </a:rPr>
              <a:t>etc</a:t>
            </a:r>
            <a:r>
              <a:rPr lang="fr-FR" sz="1400" dirty="0" smtClean="0">
                <a:latin typeface="Times New Roman" pitchFamily="18" charset="0"/>
                <a:cs typeface="Times New Roman" pitchFamily="18" charset="0"/>
              </a:rPr>
              <a:t>)</a:t>
            </a:r>
            <a:endParaRPr lang="fr-FR" sz="1400" dirty="0">
              <a:latin typeface="Times New Roman" pitchFamily="18" charset="0"/>
              <a:cs typeface="Times New Roman" pitchFamily="18" charset="0"/>
            </a:endParaRPr>
          </a:p>
        </p:txBody>
      </p:sp>
      <p:sp>
        <p:nvSpPr>
          <p:cNvPr id="269" name="ZoneTexte 268"/>
          <p:cNvSpPr txBox="1"/>
          <p:nvPr/>
        </p:nvSpPr>
        <p:spPr>
          <a:xfrm rot="20139519">
            <a:off x="1670547" y="3512429"/>
            <a:ext cx="1855316" cy="307777"/>
          </a:xfrm>
          <a:prstGeom prst="rect">
            <a:avLst/>
          </a:prstGeom>
          <a:noFill/>
        </p:spPr>
        <p:txBody>
          <a:bodyPr wrap="none" rtlCol="0">
            <a:spAutoFit/>
          </a:bodyPr>
          <a:lstStyle/>
          <a:p>
            <a:r>
              <a:rPr lang="fr-FR" sz="1400" dirty="0" smtClean="0">
                <a:latin typeface="Times New Roman" pitchFamily="18" charset="0"/>
                <a:cs typeface="Times New Roman" pitchFamily="18" charset="0"/>
              </a:rPr>
              <a:t>Production of enzymes</a:t>
            </a:r>
            <a:endParaRPr lang="fr-FR" sz="1400" dirty="0">
              <a:latin typeface="Times New Roman" pitchFamily="18" charset="0"/>
              <a:cs typeface="Times New Roman" pitchFamily="18" charset="0"/>
            </a:endParaRPr>
          </a:p>
        </p:txBody>
      </p:sp>
      <p:sp>
        <p:nvSpPr>
          <p:cNvPr id="270" name="ZoneTexte 269"/>
          <p:cNvSpPr txBox="1"/>
          <p:nvPr/>
        </p:nvSpPr>
        <p:spPr>
          <a:xfrm rot="20516392">
            <a:off x="6452726" y="5741491"/>
            <a:ext cx="1289264" cy="307777"/>
          </a:xfrm>
          <a:prstGeom prst="rect">
            <a:avLst/>
          </a:prstGeom>
          <a:noFill/>
        </p:spPr>
        <p:txBody>
          <a:bodyPr wrap="none" rtlCol="0">
            <a:spAutoFit/>
          </a:bodyPr>
          <a:lstStyle/>
          <a:p>
            <a:r>
              <a:rPr lang="fr-FR" sz="1400" dirty="0" err="1" smtClean="0">
                <a:latin typeface="Times New Roman" pitchFamily="18" charset="0"/>
                <a:cs typeface="Times New Roman" pitchFamily="18" charset="0"/>
              </a:rPr>
              <a:t>Decomposition</a:t>
            </a:r>
            <a:endParaRPr lang="fr-FR" sz="1400" dirty="0">
              <a:latin typeface="Times New Roman" pitchFamily="18" charset="0"/>
              <a:cs typeface="Times New Roman" pitchFamily="18" charset="0"/>
            </a:endParaRPr>
          </a:p>
        </p:txBody>
      </p:sp>
      <p:sp>
        <p:nvSpPr>
          <p:cNvPr id="271" name="ZoneTexte 270"/>
          <p:cNvSpPr txBox="1"/>
          <p:nvPr/>
        </p:nvSpPr>
        <p:spPr>
          <a:xfrm rot="1304763">
            <a:off x="5926749" y="3525827"/>
            <a:ext cx="1895391" cy="307777"/>
          </a:xfrm>
          <a:prstGeom prst="rect">
            <a:avLst/>
          </a:prstGeom>
          <a:noFill/>
        </p:spPr>
        <p:txBody>
          <a:bodyPr wrap="none" rtlCol="0">
            <a:spAutoFit/>
          </a:bodyPr>
          <a:lstStyle/>
          <a:p>
            <a:r>
              <a:rPr lang="fr-FR" sz="1400" dirty="0" smtClean="0">
                <a:latin typeface="Times New Roman" pitchFamily="18" charset="0"/>
                <a:cs typeface="Times New Roman" pitchFamily="18" charset="0"/>
              </a:rPr>
              <a:t>Production  of enzymes</a:t>
            </a:r>
            <a:endParaRPr lang="fr-FR" sz="1400" dirty="0">
              <a:latin typeface="Times New Roman" pitchFamily="18" charset="0"/>
              <a:cs typeface="Times New Roman" pitchFamily="18" charset="0"/>
            </a:endParaRPr>
          </a:p>
        </p:txBody>
      </p:sp>
      <p:sp>
        <p:nvSpPr>
          <p:cNvPr id="272" name="ZoneTexte 271"/>
          <p:cNvSpPr txBox="1"/>
          <p:nvPr/>
        </p:nvSpPr>
        <p:spPr>
          <a:xfrm rot="985974">
            <a:off x="2423264" y="5792923"/>
            <a:ext cx="1289264" cy="307777"/>
          </a:xfrm>
          <a:prstGeom prst="rect">
            <a:avLst/>
          </a:prstGeom>
          <a:noFill/>
        </p:spPr>
        <p:txBody>
          <a:bodyPr wrap="none" rtlCol="0">
            <a:spAutoFit/>
          </a:bodyPr>
          <a:lstStyle/>
          <a:p>
            <a:r>
              <a:rPr lang="fr-FR" sz="1400" dirty="0" err="1" smtClean="0">
                <a:latin typeface="Times New Roman" pitchFamily="18" charset="0"/>
                <a:cs typeface="Times New Roman" pitchFamily="18" charset="0"/>
              </a:rPr>
              <a:t>Decomposition</a:t>
            </a:r>
            <a:endParaRPr lang="fr-FR" sz="1400" dirty="0">
              <a:latin typeface="Times New Roman" pitchFamily="18" charset="0"/>
              <a:cs typeface="Times New Roman" pitchFamily="18" charset="0"/>
            </a:endParaRPr>
          </a:p>
        </p:txBody>
      </p:sp>
      <p:pic>
        <p:nvPicPr>
          <p:cNvPr id="42" name="Picture 4" descr="I:\bilal recent\BILAL\images (labo)\Laccase.jpg"/>
          <p:cNvPicPr>
            <a:picLocks noChangeAspect="1" noChangeArrowheads="1"/>
          </p:cNvPicPr>
          <p:nvPr/>
        </p:nvPicPr>
        <p:blipFill>
          <a:blip r:embed="rId4" cstate="print"/>
          <a:srcRect/>
          <a:stretch>
            <a:fillRect/>
          </a:stretch>
        </p:blipFill>
        <p:spPr bwMode="auto">
          <a:xfrm>
            <a:off x="8020481" y="4894474"/>
            <a:ext cx="445755" cy="301416"/>
          </a:xfrm>
          <a:prstGeom prst="rect">
            <a:avLst/>
          </a:prstGeom>
          <a:noFill/>
          <a:ln w="25400">
            <a:noFill/>
          </a:ln>
        </p:spPr>
      </p:pic>
      <p:pic>
        <p:nvPicPr>
          <p:cNvPr id="39" name="Picture 4" descr="I:\bilal recent\BILAL\images (labo)\Laccase.jpg"/>
          <p:cNvPicPr>
            <a:picLocks noChangeAspect="1" noChangeArrowheads="1"/>
          </p:cNvPicPr>
          <p:nvPr/>
        </p:nvPicPr>
        <p:blipFill>
          <a:blip r:embed="rId4" cstate="print"/>
          <a:srcRect/>
          <a:stretch>
            <a:fillRect/>
          </a:stretch>
        </p:blipFill>
        <p:spPr bwMode="auto">
          <a:xfrm>
            <a:off x="8396134" y="4820657"/>
            <a:ext cx="445755" cy="301416"/>
          </a:xfrm>
          <a:prstGeom prst="rect">
            <a:avLst/>
          </a:prstGeom>
          <a:noFill/>
          <a:ln w="25400">
            <a:noFill/>
          </a:ln>
        </p:spPr>
      </p:pic>
      <p:pic>
        <p:nvPicPr>
          <p:cNvPr id="3" name="Picture 2" descr="I:\bilal recent\BILAL\images (labo)\images presentation\Xylanase.jpg"/>
          <p:cNvPicPr>
            <a:picLocks noChangeAspect="1" noChangeArrowheads="1"/>
          </p:cNvPicPr>
          <p:nvPr/>
        </p:nvPicPr>
        <p:blipFill>
          <a:blip r:embed="rId5" cstate="print"/>
          <a:srcRect/>
          <a:stretch>
            <a:fillRect/>
          </a:stretch>
        </p:blipFill>
        <p:spPr bwMode="auto">
          <a:xfrm>
            <a:off x="7795090" y="4659850"/>
            <a:ext cx="437177" cy="290344"/>
          </a:xfrm>
          <a:prstGeom prst="rect">
            <a:avLst/>
          </a:prstGeom>
          <a:noFill/>
          <a:ln w="25400">
            <a:noFill/>
          </a:ln>
        </p:spPr>
      </p:pic>
      <p:pic>
        <p:nvPicPr>
          <p:cNvPr id="5" name="Picture 5" descr="I:\bilal recent\BILAL\images (labo)\Cellulase.jpg"/>
          <p:cNvPicPr>
            <a:picLocks noChangeAspect="1" noChangeArrowheads="1"/>
          </p:cNvPicPr>
          <p:nvPr/>
        </p:nvPicPr>
        <p:blipFill>
          <a:blip r:embed="rId6" cstate="print"/>
          <a:srcRect/>
          <a:stretch>
            <a:fillRect/>
          </a:stretch>
        </p:blipFill>
        <p:spPr bwMode="auto">
          <a:xfrm>
            <a:off x="8471265" y="4519258"/>
            <a:ext cx="436024" cy="290345"/>
          </a:xfrm>
          <a:prstGeom prst="rect">
            <a:avLst/>
          </a:prstGeom>
          <a:noFill/>
          <a:ln w="25400">
            <a:noFill/>
          </a:ln>
        </p:spPr>
      </p:pic>
      <p:pic>
        <p:nvPicPr>
          <p:cNvPr id="40" name="Picture 5" descr="I:\bilal recent\BILAL\images (labo)\Cellulase.jpg"/>
          <p:cNvPicPr>
            <a:picLocks noChangeAspect="1" noChangeArrowheads="1"/>
          </p:cNvPicPr>
          <p:nvPr/>
        </p:nvPicPr>
        <p:blipFill>
          <a:blip r:embed="rId6" cstate="print"/>
          <a:srcRect/>
          <a:stretch>
            <a:fillRect/>
          </a:stretch>
        </p:blipFill>
        <p:spPr bwMode="auto">
          <a:xfrm>
            <a:off x="7870220" y="4338236"/>
            <a:ext cx="436024" cy="290345"/>
          </a:xfrm>
          <a:prstGeom prst="rect">
            <a:avLst/>
          </a:prstGeom>
          <a:noFill/>
          <a:ln w="25400">
            <a:noFill/>
          </a:ln>
        </p:spPr>
      </p:pic>
      <p:pic>
        <p:nvPicPr>
          <p:cNvPr id="38" name="Picture 2" descr="I:\bilal recent\BILAL\images (labo)\images presentation\Xylanase.jpg"/>
          <p:cNvPicPr>
            <a:picLocks noChangeAspect="1" noChangeArrowheads="1"/>
          </p:cNvPicPr>
          <p:nvPr/>
        </p:nvPicPr>
        <p:blipFill>
          <a:blip r:embed="rId5" cstate="print"/>
          <a:srcRect/>
          <a:stretch>
            <a:fillRect/>
          </a:stretch>
        </p:blipFill>
        <p:spPr bwMode="auto">
          <a:xfrm>
            <a:off x="8245872" y="4284634"/>
            <a:ext cx="437177" cy="290344"/>
          </a:xfrm>
          <a:prstGeom prst="rect">
            <a:avLst/>
          </a:prstGeom>
          <a:noFill/>
          <a:ln w="25400">
            <a:noFill/>
          </a:ln>
        </p:spPr>
      </p:pic>
      <p:pic>
        <p:nvPicPr>
          <p:cNvPr id="84" name="Picture 3" descr="I:\bilal recent\BILAL\images (labo)\images presentation\CBH-1.jpg"/>
          <p:cNvPicPr>
            <a:picLocks noChangeAspect="1" noChangeArrowheads="1"/>
          </p:cNvPicPr>
          <p:nvPr/>
        </p:nvPicPr>
        <p:blipFill>
          <a:blip r:embed="rId7" cstate="print"/>
          <a:srcRect/>
          <a:stretch>
            <a:fillRect/>
          </a:stretch>
        </p:blipFill>
        <p:spPr bwMode="auto">
          <a:xfrm>
            <a:off x="8095612" y="4606248"/>
            <a:ext cx="497960" cy="320083"/>
          </a:xfrm>
          <a:prstGeom prst="rect">
            <a:avLst/>
          </a:prstGeom>
          <a:ln>
            <a:noFill/>
          </a:ln>
          <a:effectLst>
            <a:softEdge rad="112500"/>
          </a:effectLst>
        </p:spPr>
      </p:pic>
      <p:sp>
        <p:nvSpPr>
          <p:cNvPr id="100" name="ZoneTexte 99"/>
          <p:cNvSpPr txBox="1"/>
          <p:nvPr/>
        </p:nvSpPr>
        <p:spPr>
          <a:xfrm>
            <a:off x="3635896" y="3717032"/>
            <a:ext cx="1907895" cy="307777"/>
          </a:xfrm>
          <a:prstGeom prst="rect">
            <a:avLst/>
          </a:prstGeom>
          <a:noFill/>
        </p:spPr>
        <p:txBody>
          <a:bodyPr wrap="none" rtlCol="0">
            <a:spAutoFit/>
          </a:bodyPr>
          <a:lstStyle/>
          <a:p>
            <a:pPr lvl="1"/>
            <a:r>
              <a:rPr lang="fr-FR" sz="1400" dirty="0" err="1" smtClean="0">
                <a:latin typeface="Times New Roman" pitchFamily="18" charset="0"/>
                <a:cs typeface="Times New Roman" pitchFamily="18" charset="0"/>
              </a:rPr>
              <a:t>Fungi</a:t>
            </a:r>
            <a:r>
              <a:rPr lang="fr-FR" sz="1400" dirty="0" smtClean="0">
                <a:latin typeface="Times New Roman" pitchFamily="18" charset="0"/>
                <a:cs typeface="Times New Roman" pitchFamily="18" charset="0"/>
              </a:rPr>
              <a:t>  &amp; </a:t>
            </a:r>
            <a:r>
              <a:rPr lang="fr-FR" sz="1400" dirty="0" err="1" smtClean="0">
                <a:latin typeface="Times New Roman" pitchFamily="18" charset="0"/>
                <a:cs typeface="Times New Roman" pitchFamily="18" charset="0"/>
              </a:rPr>
              <a:t>bacteria</a:t>
            </a:r>
            <a:endParaRPr lang="fr-FR" sz="1400" dirty="0">
              <a:latin typeface="Times New Roman" pitchFamily="18" charset="0"/>
              <a:cs typeface="Times New Roman" pitchFamily="18" charset="0"/>
            </a:endParaRPr>
          </a:p>
        </p:txBody>
      </p:sp>
      <p:cxnSp>
        <p:nvCxnSpPr>
          <p:cNvPr id="111" name="Connecteur en arc 110"/>
          <p:cNvCxnSpPr/>
          <p:nvPr/>
        </p:nvCxnSpPr>
        <p:spPr>
          <a:xfrm>
            <a:off x="1000100" y="2357430"/>
            <a:ext cx="2143140" cy="71438"/>
          </a:xfrm>
          <a:prstGeom prst="curvedConnector3">
            <a:avLst>
              <a:gd name="adj1" fmla="val 4009"/>
            </a:avLst>
          </a:prstGeom>
          <a:ln w="190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7" name="Connecteur droit 106"/>
          <p:cNvCxnSpPr/>
          <p:nvPr/>
        </p:nvCxnSpPr>
        <p:spPr>
          <a:xfrm>
            <a:off x="142844" y="2285992"/>
            <a:ext cx="9001156"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56" name="ZoneTexte 155"/>
          <p:cNvSpPr txBox="1"/>
          <p:nvPr/>
        </p:nvSpPr>
        <p:spPr>
          <a:xfrm>
            <a:off x="7500958" y="2357430"/>
            <a:ext cx="1000132" cy="338554"/>
          </a:xfrm>
          <a:prstGeom prst="rect">
            <a:avLst/>
          </a:prstGeom>
          <a:noFill/>
        </p:spPr>
        <p:txBody>
          <a:bodyPr wrap="square" rtlCol="0">
            <a:spAutoFit/>
          </a:bodyPr>
          <a:lstStyle/>
          <a:p>
            <a:pPr algn="ctr"/>
            <a:r>
              <a:rPr lang="fr-FR" sz="1600" dirty="0" err="1" smtClean="0">
                <a:latin typeface="Times New Roman" pitchFamily="18" charset="0"/>
                <a:cs typeface="Times New Roman" pitchFamily="18" charset="0"/>
              </a:rPr>
              <a:t>Soil</a:t>
            </a:r>
            <a:endParaRPr lang="fr-FR" sz="1600" dirty="0">
              <a:latin typeface="Times New Roman" pitchFamily="18" charset="0"/>
              <a:cs typeface="Times New Roman" pitchFamily="18" charset="0"/>
            </a:endParaRPr>
          </a:p>
        </p:txBody>
      </p:sp>
      <p:sp>
        <p:nvSpPr>
          <p:cNvPr id="157" name="ZoneTexte 156"/>
          <p:cNvSpPr txBox="1"/>
          <p:nvPr/>
        </p:nvSpPr>
        <p:spPr>
          <a:xfrm>
            <a:off x="7143768" y="1428736"/>
            <a:ext cx="1714512" cy="338554"/>
          </a:xfrm>
          <a:prstGeom prst="rect">
            <a:avLst/>
          </a:prstGeom>
          <a:noFill/>
        </p:spPr>
        <p:txBody>
          <a:bodyPr wrap="square" rtlCol="0">
            <a:spAutoFit/>
          </a:bodyPr>
          <a:lstStyle/>
          <a:p>
            <a:pPr algn="ctr"/>
            <a:r>
              <a:rPr lang="fr-FR" sz="1600" dirty="0" err="1" smtClean="0">
                <a:latin typeface="Times New Roman" pitchFamily="18" charset="0"/>
                <a:cs typeface="Times New Roman" pitchFamily="18" charset="0"/>
              </a:rPr>
              <a:t>Atmosphere</a:t>
            </a:r>
            <a:endParaRPr lang="fr-FR" sz="1600" dirty="0">
              <a:latin typeface="Times New Roman" pitchFamily="18" charset="0"/>
              <a:cs typeface="Times New Roman" pitchFamily="18" charset="0"/>
            </a:endParaRPr>
          </a:p>
        </p:txBody>
      </p:sp>
      <p:sp>
        <p:nvSpPr>
          <p:cNvPr id="99" name="Text Box 10"/>
          <p:cNvSpPr txBox="1">
            <a:spLocks noChangeArrowheads="1"/>
          </p:cNvSpPr>
          <p:nvPr/>
        </p:nvSpPr>
        <p:spPr bwMode="auto">
          <a:xfrm>
            <a:off x="0" y="0"/>
            <a:ext cx="9144000" cy="304800"/>
          </a:xfrm>
          <a:prstGeom prst="rect">
            <a:avLst/>
          </a:prstGeom>
          <a:solidFill>
            <a:schemeClr val="accent6">
              <a:lumMod val="75000"/>
              <a:alpha val="50000"/>
            </a:schemeClr>
          </a:solidFill>
          <a:ln w="9525">
            <a:noFill/>
            <a:miter lim="800000"/>
            <a:headEnd/>
            <a:tailEnd/>
          </a:ln>
        </p:spPr>
        <p:txBody>
          <a:bodyPr>
            <a:spAutoFit/>
          </a:bodyPr>
          <a:lstStyle/>
          <a:p>
            <a:pPr algn="r"/>
            <a:r>
              <a:rPr lang="fr-FR" sz="1400" i="1" dirty="0" smtClean="0">
                <a:latin typeface="Times New Roman" pitchFamily="18" charset="0"/>
                <a:cs typeface="Times New Roman" pitchFamily="18" charset="0"/>
              </a:rPr>
              <a:t>Introduction</a:t>
            </a:r>
            <a:endParaRPr lang="fr-FR" sz="1400" i="1" dirty="0">
              <a:latin typeface="Times New Roman" pitchFamily="18" charset="0"/>
              <a:cs typeface="Times New Roman" pitchFamily="18" charset="0"/>
            </a:endParaRPr>
          </a:p>
        </p:txBody>
      </p:sp>
      <p:sp>
        <p:nvSpPr>
          <p:cNvPr id="81" name="Espace réservé du numéro de diapositive 80"/>
          <p:cNvSpPr>
            <a:spLocks noGrp="1"/>
          </p:cNvSpPr>
          <p:nvPr>
            <p:ph type="sldNum" sz="quarter" idx="12"/>
          </p:nvPr>
        </p:nvSpPr>
        <p:spPr>
          <a:xfrm>
            <a:off x="7010400" y="6492875"/>
            <a:ext cx="2133600" cy="365125"/>
          </a:xfrm>
        </p:spPr>
        <p:txBody>
          <a:bodyPr/>
          <a:lstStyle/>
          <a:p>
            <a:fld id="{D82FCD76-FEE6-4C4C-A6B5-510E85F6A55D}" type="slidenum">
              <a:rPr lang="fr-FR" smtClean="0">
                <a:latin typeface="Times New Roman" pitchFamily="18" charset="0"/>
                <a:cs typeface="Times New Roman" pitchFamily="18" charset="0"/>
              </a:rPr>
              <a:pPr/>
              <a:t>8</a:t>
            </a:fld>
            <a:endParaRPr lang="fr-FR" dirty="0">
              <a:latin typeface="Times New Roman" pitchFamily="18" charset="0"/>
              <a:cs typeface="Times New Roman" pitchFamily="18" charset="0"/>
            </a:endParaRPr>
          </a:p>
        </p:txBody>
      </p:sp>
      <p:grpSp>
        <p:nvGrpSpPr>
          <p:cNvPr id="82" name="Groupe 81"/>
          <p:cNvGrpSpPr/>
          <p:nvPr/>
        </p:nvGrpSpPr>
        <p:grpSpPr>
          <a:xfrm>
            <a:off x="2891760" y="4417367"/>
            <a:ext cx="3840480" cy="731520"/>
            <a:chOff x="1547664" y="1196752"/>
            <a:chExt cx="6408712" cy="1440161"/>
          </a:xfrm>
        </p:grpSpPr>
        <p:grpSp>
          <p:nvGrpSpPr>
            <p:cNvPr id="85" name="Groupe 8"/>
            <p:cNvGrpSpPr/>
            <p:nvPr/>
          </p:nvGrpSpPr>
          <p:grpSpPr>
            <a:xfrm>
              <a:off x="1547664" y="1196752"/>
              <a:ext cx="6408712" cy="1368152"/>
              <a:chOff x="2509838" y="2348880"/>
              <a:chExt cx="4124325" cy="840094"/>
            </a:xfrm>
          </p:grpSpPr>
          <p:pic>
            <p:nvPicPr>
              <p:cNvPr id="89" name="Picture 3"/>
              <p:cNvPicPr>
                <a:picLocks noChangeAspect="1" noChangeArrowheads="1"/>
              </p:cNvPicPr>
              <p:nvPr/>
            </p:nvPicPr>
            <p:blipFill>
              <a:blip r:embed="rId8" cstate="print"/>
              <a:srcRect b="73551"/>
              <a:stretch>
                <a:fillRect/>
              </a:stretch>
            </p:blipFill>
            <p:spPr bwMode="auto">
              <a:xfrm>
                <a:off x="2509838" y="2919413"/>
                <a:ext cx="4124325" cy="269561"/>
              </a:xfrm>
              <a:prstGeom prst="rect">
                <a:avLst/>
              </a:prstGeom>
              <a:noFill/>
              <a:ln w="9525">
                <a:noFill/>
                <a:miter lim="800000"/>
                <a:headEnd/>
                <a:tailEnd/>
              </a:ln>
            </p:spPr>
          </p:pic>
          <p:pic>
            <p:nvPicPr>
              <p:cNvPr id="98" name="Picture 5"/>
              <p:cNvPicPr>
                <a:picLocks noChangeAspect="1" noChangeArrowheads="1"/>
              </p:cNvPicPr>
              <p:nvPr/>
            </p:nvPicPr>
            <p:blipFill>
              <a:blip r:embed="rId9" cstate="print"/>
              <a:srcRect/>
              <a:stretch>
                <a:fillRect/>
              </a:stretch>
            </p:blipFill>
            <p:spPr bwMode="auto">
              <a:xfrm>
                <a:off x="2509838" y="2348880"/>
                <a:ext cx="4124325" cy="600075"/>
              </a:xfrm>
              <a:prstGeom prst="rect">
                <a:avLst/>
              </a:prstGeom>
              <a:noFill/>
              <a:ln w="9525">
                <a:noFill/>
                <a:miter lim="800000"/>
                <a:headEnd/>
                <a:tailEnd/>
              </a:ln>
            </p:spPr>
          </p:pic>
        </p:grpSp>
        <p:sp>
          <p:nvSpPr>
            <p:cNvPr id="88" name="Rectangle 87"/>
            <p:cNvSpPr/>
            <p:nvPr/>
          </p:nvSpPr>
          <p:spPr bwMode="auto">
            <a:xfrm>
              <a:off x="1547664" y="2492897"/>
              <a:ext cx="5472608" cy="144016"/>
            </a:xfrm>
            <a:prstGeom prst="rect">
              <a:avLst/>
            </a:prstGeom>
            <a:solidFill>
              <a:schemeClr val="bg1"/>
            </a:solidFill>
            <a:ln w="0">
              <a:noFill/>
              <a:round/>
              <a:headEnd/>
              <a:tailEnd/>
            </a:ln>
          </p:spPr>
          <p:txBody>
            <a:bodyPr rtlCol="0" anchor="ctr"/>
            <a:lstStyle/>
            <a:p>
              <a:pPr algn="ctr"/>
              <a:endParaRPr lang="fr-FR">
                <a:latin typeface="Times New Roman" pitchFamily="18" charset="0"/>
                <a:cs typeface="Times New Roman" pitchFamily="18" charset="0"/>
              </a:endParaRPr>
            </a:p>
          </p:txBody>
        </p:sp>
      </p:grpSp>
      <p:sp>
        <p:nvSpPr>
          <p:cNvPr id="101" name="ZoneTexte 100"/>
          <p:cNvSpPr txBox="1"/>
          <p:nvPr/>
        </p:nvSpPr>
        <p:spPr>
          <a:xfrm>
            <a:off x="3131840" y="5065439"/>
            <a:ext cx="931776" cy="307777"/>
          </a:xfrm>
          <a:prstGeom prst="rect">
            <a:avLst/>
          </a:prstGeom>
          <a:noFill/>
        </p:spPr>
        <p:txBody>
          <a:bodyPr wrap="square" rtlCol="0">
            <a:spAutoFit/>
          </a:bodyPr>
          <a:lstStyle/>
          <a:p>
            <a:r>
              <a:rPr lang="fr-FR" sz="1400" b="1" dirty="0" smtClean="0">
                <a:latin typeface="Times New Roman" pitchFamily="18" charset="0"/>
                <a:cs typeface="Times New Roman" pitchFamily="18" charset="0"/>
              </a:rPr>
              <a:t>E     +    S</a:t>
            </a:r>
            <a:endParaRPr lang="fr-FR" sz="1400" b="1" dirty="0">
              <a:latin typeface="Times New Roman" pitchFamily="18" charset="0"/>
              <a:cs typeface="Times New Roman" pitchFamily="18" charset="0"/>
            </a:endParaRPr>
          </a:p>
        </p:txBody>
      </p:sp>
      <p:sp>
        <p:nvSpPr>
          <p:cNvPr id="102" name="ZoneTexte 101"/>
          <p:cNvSpPr txBox="1"/>
          <p:nvPr/>
        </p:nvSpPr>
        <p:spPr>
          <a:xfrm>
            <a:off x="4572000" y="5137447"/>
            <a:ext cx="501088" cy="307777"/>
          </a:xfrm>
          <a:prstGeom prst="rect">
            <a:avLst/>
          </a:prstGeom>
          <a:noFill/>
        </p:spPr>
        <p:txBody>
          <a:bodyPr wrap="square" rtlCol="0">
            <a:spAutoFit/>
          </a:bodyPr>
          <a:lstStyle/>
          <a:p>
            <a:r>
              <a:rPr lang="fr-FR" sz="1400" b="1" dirty="0" smtClean="0">
                <a:latin typeface="Times New Roman" pitchFamily="18" charset="0"/>
                <a:cs typeface="Times New Roman" pitchFamily="18" charset="0"/>
              </a:rPr>
              <a:t>ES</a:t>
            </a:r>
            <a:endParaRPr lang="fr-FR" sz="1400" b="1" dirty="0">
              <a:latin typeface="Times New Roman" pitchFamily="18" charset="0"/>
              <a:cs typeface="Times New Roman" pitchFamily="18" charset="0"/>
            </a:endParaRPr>
          </a:p>
        </p:txBody>
      </p:sp>
      <p:sp>
        <p:nvSpPr>
          <p:cNvPr id="103" name="ZoneTexte 102"/>
          <p:cNvSpPr txBox="1"/>
          <p:nvPr/>
        </p:nvSpPr>
        <p:spPr>
          <a:xfrm>
            <a:off x="5436096" y="5065439"/>
            <a:ext cx="1152128" cy="307777"/>
          </a:xfrm>
          <a:prstGeom prst="rect">
            <a:avLst/>
          </a:prstGeom>
          <a:noFill/>
        </p:spPr>
        <p:txBody>
          <a:bodyPr wrap="square" rtlCol="0">
            <a:spAutoFit/>
          </a:bodyPr>
          <a:lstStyle/>
          <a:p>
            <a:r>
              <a:rPr lang="fr-FR" sz="1400" b="1" dirty="0" smtClean="0">
                <a:latin typeface="Times New Roman" pitchFamily="18" charset="0"/>
                <a:cs typeface="Times New Roman" pitchFamily="18" charset="0"/>
              </a:rPr>
              <a:t>E      +      P</a:t>
            </a:r>
            <a:endParaRPr lang="fr-FR" sz="1400" b="1" dirty="0">
              <a:latin typeface="Times New Roman" pitchFamily="18" charset="0"/>
              <a:cs typeface="Times New Roman" pitchFamily="18" charset="0"/>
            </a:endParaRPr>
          </a:p>
        </p:txBody>
      </p:sp>
      <p:pic>
        <p:nvPicPr>
          <p:cNvPr id="105" name="Picture 4" descr="I:\bilal recent\BILAL\images (labo)\Laccase.jpg"/>
          <p:cNvPicPr>
            <a:picLocks noChangeAspect="1" noChangeArrowheads="1"/>
          </p:cNvPicPr>
          <p:nvPr/>
        </p:nvPicPr>
        <p:blipFill>
          <a:blip r:embed="rId4" cstate="print"/>
          <a:srcRect/>
          <a:stretch>
            <a:fillRect/>
          </a:stretch>
        </p:blipFill>
        <p:spPr bwMode="auto">
          <a:xfrm>
            <a:off x="1250265" y="4974944"/>
            <a:ext cx="445755" cy="301416"/>
          </a:xfrm>
          <a:prstGeom prst="rect">
            <a:avLst/>
          </a:prstGeom>
          <a:noFill/>
          <a:ln w="25400">
            <a:noFill/>
          </a:ln>
        </p:spPr>
      </p:pic>
      <p:pic>
        <p:nvPicPr>
          <p:cNvPr id="106" name="Picture 4" descr="I:\bilal recent\BILAL\images (labo)\Laccase.jpg"/>
          <p:cNvPicPr>
            <a:picLocks noChangeAspect="1" noChangeArrowheads="1"/>
          </p:cNvPicPr>
          <p:nvPr/>
        </p:nvPicPr>
        <p:blipFill>
          <a:blip r:embed="rId4" cstate="print"/>
          <a:srcRect/>
          <a:stretch>
            <a:fillRect/>
          </a:stretch>
        </p:blipFill>
        <p:spPr bwMode="auto">
          <a:xfrm>
            <a:off x="1625918" y="4901127"/>
            <a:ext cx="445755" cy="301416"/>
          </a:xfrm>
          <a:prstGeom prst="rect">
            <a:avLst/>
          </a:prstGeom>
          <a:noFill/>
          <a:ln w="25400">
            <a:noFill/>
          </a:ln>
        </p:spPr>
      </p:pic>
      <p:pic>
        <p:nvPicPr>
          <p:cNvPr id="108" name="Picture 2" descr="I:\bilal recent\BILAL\images (labo)\images presentation\Xylanase.jpg"/>
          <p:cNvPicPr>
            <a:picLocks noChangeAspect="1" noChangeArrowheads="1"/>
          </p:cNvPicPr>
          <p:nvPr/>
        </p:nvPicPr>
        <p:blipFill>
          <a:blip r:embed="rId5" cstate="print"/>
          <a:srcRect/>
          <a:stretch>
            <a:fillRect/>
          </a:stretch>
        </p:blipFill>
        <p:spPr bwMode="auto">
          <a:xfrm>
            <a:off x="1024874" y="4740320"/>
            <a:ext cx="437177" cy="290344"/>
          </a:xfrm>
          <a:prstGeom prst="rect">
            <a:avLst/>
          </a:prstGeom>
          <a:noFill/>
          <a:ln w="25400">
            <a:noFill/>
          </a:ln>
        </p:spPr>
      </p:pic>
      <p:pic>
        <p:nvPicPr>
          <p:cNvPr id="109" name="Picture 5" descr="I:\bilal recent\BILAL\images (labo)\Cellulase.jpg"/>
          <p:cNvPicPr>
            <a:picLocks noChangeAspect="1" noChangeArrowheads="1"/>
          </p:cNvPicPr>
          <p:nvPr/>
        </p:nvPicPr>
        <p:blipFill>
          <a:blip r:embed="rId6" cstate="print"/>
          <a:srcRect/>
          <a:stretch>
            <a:fillRect/>
          </a:stretch>
        </p:blipFill>
        <p:spPr bwMode="auto">
          <a:xfrm>
            <a:off x="1701049" y="4599728"/>
            <a:ext cx="436024" cy="290345"/>
          </a:xfrm>
          <a:prstGeom prst="rect">
            <a:avLst/>
          </a:prstGeom>
          <a:noFill/>
          <a:ln w="25400">
            <a:noFill/>
          </a:ln>
        </p:spPr>
      </p:pic>
      <p:pic>
        <p:nvPicPr>
          <p:cNvPr id="110" name="Picture 5" descr="I:\bilal recent\BILAL\images (labo)\Cellulase.jpg"/>
          <p:cNvPicPr>
            <a:picLocks noChangeAspect="1" noChangeArrowheads="1"/>
          </p:cNvPicPr>
          <p:nvPr/>
        </p:nvPicPr>
        <p:blipFill>
          <a:blip r:embed="rId6" cstate="print"/>
          <a:srcRect/>
          <a:stretch>
            <a:fillRect/>
          </a:stretch>
        </p:blipFill>
        <p:spPr bwMode="auto">
          <a:xfrm>
            <a:off x="1100004" y="4418706"/>
            <a:ext cx="436024" cy="290345"/>
          </a:xfrm>
          <a:prstGeom prst="rect">
            <a:avLst/>
          </a:prstGeom>
          <a:noFill/>
          <a:ln w="25400">
            <a:noFill/>
          </a:ln>
        </p:spPr>
      </p:pic>
      <p:pic>
        <p:nvPicPr>
          <p:cNvPr id="112" name="Picture 2" descr="I:\bilal recent\BILAL\images (labo)\images presentation\Xylanase.jpg"/>
          <p:cNvPicPr>
            <a:picLocks noChangeAspect="1" noChangeArrowheads="1"/>
          </p:cNvPicPr>
          <p:nvPr/>
        </p:nvPicPr>
        <p:blipFill>
          <a:blip r:embed="rId5" cstate="print"/>
          <a:srcRect/>
          <a:stretch>
            <a:fillRect/>
          </a:stretch>
        </p:blipFill>
        <p:spPr bwMode="auto">
          <a:xfrm>
            <a:off x="1475656" y="4365104"/>
            <a:ext cx="437177" cy="290344"/>
          </a:xfrm>
          <a:prstGeom prst="rect">
            <a:avLst/>
          </a:prstGeom>
          <a:noFill/>
          <a:ln w="25400">
            <a:noFill/>
          </a:ln>
        </p:spPr>
      </p:pic>
      <p:pic>
        <p:nvPicPr>
          <p:cNvPr id="113" name="Picture 3" descr="I:\bilal recent\BILAL\images (labo)\images presentation\CBH-1.jpg"/>
          <p:cNvPicPr>
            <a:picLocks noChangeAspect="1" noChangeArrowheads="1"/>
          </p:cNvPicPr>
          <p:nvPr/>
        </p:nvPicPr>
        <p:blipFill>
          <a:blip r:embed="rId7" cstate="print"/>
          <a:srcRect/>
          <a:stretch>
            <a:fillRect/>
          </a:stretch>
        </p:blipFill>
        <p:spPr bwMode="auto">
          <a:xfrm>
            <a:off x="1325396" y="4686718"/>
            <a:ext cx="497960" cy="320083"/>
          </a:xfrm>
          <a:prstGeom prst="rect">
            <a:avLst/>
          </a:prstGeom>
          <a:ln>
            <a:noFill/>
          </a:ln>
          <a:effectLst>
            <a:softEdge rad="112500"/>
          </a:effectLst>
        </p:spPr>
      </p:pic>
      <p:sp>
        <p:nvSpPr>
          <p:cNvPr id="122" name="ZoneTexte 121"/>
          <p:cNvSpPr txBox="1"/>
          <p:nvPr/>
        </p:nvSpPr>
        <p:spPr>
          <a:xfrm>
            <a:off x="866736" y="5229200"/>
            <a:ext cx="1699632" cy="523220"/>
          </a:xfrm>
          <a:prstGeom prst="rect">
            <a:avLst/>
          </a:prstGeom>
          <a:noFill/>
        </p:spPr>
        <p:txBody>
          <a:bodyPr wrap="none" rtlCol="0">
            <a:spAutoFit/>
          </a:bodyPr>
          <a:lstStyle/>
          <a:p>
            <a:pPr algn="ctr"/>
            <a:r>
              <a:rPr lang="fr-FR" sz="1400" dirty="0" err="1" smtClean="0">
                <a:latin typeface="Times New Roman" pitchFamily="18" charset="0"/>
                <a:cs typeface="Times New Roman" pitchFamily="18" charset="0"/>
              </a:rPr>
              <a:t>Oxydo-reductase</a:t>
            </a:r>
            <a:endParaRPr lang="fr-FR" sz="1400" dirty="0" smtClean="0">
              <a:latin typeface="Times New Roman" pitchFamily="18" charset="0"/>
              <a:cs typeface="Times New Roman" pitchFamily="18" charset="0"/>
            </a:endParaRPr>
          </a:p>
          <a:p>
            <a:pPr algn="ctr"/>
            <a:r>
              <a:rPr lang="fr-FR" sz="1400" dirty="0" smtClean="0">
                <a:latin typeface="Times New Roman" pitchFamily="18" charset="0"/>
                <a:cs typeface="Times New Roman" pitchFamily="18" charset="0"/>
              </a:rPr>
              <a:t>(laccase, </a:t>
            </a:r>
            <a:r>
              <a:rPr lang="fr-FR" sz="1400" dirty="0" err="1" smtClean="0">
                <a:latin typeface="Times New Roman" pitchFamily="18" charset="0"/>
                <a:cs typeface="Times New Roman" pitchFamily="18" charset="0"/>
              </a:rPr>
              <a:t>peroxidase</a:t>
            </a:r>
            <a:r>
              <a:rPr lang="fr-FR" sz="1400" dirty="0" smtClean="0">
                <a:latin typeface="Times New Roman" pitchFamily="18" charset="0"/>
                <a:cs typeface="Times New Roman" pitchFamily="18" charset="0"/>
              </a:rPr>
              <a:t>)</a:t>
            </a:r>
            <a:endParaRPr lang="fr-FR" sz="1400" dirty="0">
              <a:latin typeface="Times New Roman" pitchFamily="18" charset="0"/>
              <a:cs typeface="Times New Roman" pitchFamily="18" charset="0"/>
            </a:endParaRPr>
          </a:p>
        </p:txBody>
      </p:sp>
      <p:sp>
        <p:nvSpPr>
          <p:cNvPr id="104" name="Oval 103"/>
          <p:cNvSpPr/>
          <p:nvPr/>
        </p:nvSpPr>
        <p:spPr bwMode="auto">
          <a:xfrm>
            <a:off x="5148064" y="2780928"/>
            <a:ext cx="216024" cy="216024"/>
          </a:xfrm>
          <a:prstGeom prst="ellipse">
            <a:avLst/>
          </a:prstGeom>
          <a:solidFill>
            <a:srgbClr val="FF0000"/>
          </a:solidFill>
          <a:ln w="50800">
            <a:solidFill>
              <a:srgbClr val="FF0000"/>
            </a:solidFill>
            <a:round/>
            <a:headEnd/>
            <a:tailEnd/>
          </a:ln>
        </p:spPr>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3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6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0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0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0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1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1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1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2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0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03"/>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8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62"/>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8"/>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9"/>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30"/>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2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27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72"/>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277" grpId="0"/>
      <p:bldP spid="262" grpId="0"/>
      <p:bldP spid="7" grpId="0" animBg="1"/>
      <p:bldP spid="10" grpId="0" animBg="1"/>
      <p:bldP spid="14" grpId="0" animBg="1"/>
      <p:bldP spid="18" grpId="0" animBg="1"/>
      <p:bldP spid="19" grpId="0" animBg="1"/>
      <p:bldP spid="21" grpId="0" animBg="1"/>
      <p:bldP spid="22" grpId="0" animBg="1"/>
      <p:bldP spid="23" grpId="0" animBg="1"/>
      <p:bldP spid="17" grpId="0" animBg="1"/>
      <p:bldP spid="25" grpId="0" animBg="1"/>
      <p:bldP spid="20" grpId="0" animBg="1"/>
      <p:bldP spid="24" grpId="0" animBg="1"/>
      <p:bldP spid="263" grpId="0"/>
      <p:bldP spid="269" grpId="0"/>
      <p:bldP spid="270" grpId="0"/>
      <p:bldP spid="271" grpId="0"/>
      <p:bldP spid="272" grpId="0"/>
      <p:bldP spid="100" grpId="0"/>
      <p:bldP spid="156" grpId="0"/>
      <p:bldP spid="157" grpId="0"/>
      <p:bldP spid="101" grpId="0"/>
      <p:bldP spid="102" grpId="0"/>
      <p:bldP spid="103" grpId="0"/>
      <p:bldP spid="1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10"/>
          <p:cNvSpPr txBox="1">
            <a:spLocks noChangeArrowheads="1"/>
          </p:cNvSpPr>
          <p:nvPr/>
        </p:nvSpPr>
        <p:spPr bwMode="auto">
          <a:xfrm>
            <a:off x="0" y="0"/>
            <a:ext cx="9144000" cy="304800"/>
          </a:xfrm>
          <a:prstGeom prst="rect">
            <a:avLst/>
          </a:prstGeom>
          <a:solidFill>
            <a:schemeClr val="accent6">
              <a:lumMod val="75000"/>
              <a:alpha val="50000"/>
            </a:schemeClr>
          </a:solidFill>
          <a:ln w="9525">
            <a:noFill/>
            <a:miter lim="800000"/>
            <a:headEnd/>
            <a:tailEnd/>
          </a:ln>
        </p:spPr>
        <p:txBody>
          <a:bodyPr>
            <a:spAutoFit/>
          </a:bodyPr>
          <a:lstStyle/>
          <a:p>
            <a:pPr algn="r"/>
            <a:r>
              <a:rPr lang="fr-FR" sz="1400" i="1" dirty="0" smtClean="0">
                <a:latin typeface="Times New Roman" pitchFamily="18" charset="0"/>
                <a:cs typeface="Times New Roman" pitchFamily="18" charset="0"/>
              </a:rPr>
              <a:t>Introduction</a:t>
            </a:r>
            <a:endParaRPr lang="fr-FR" sz="1400" i="1" dirty="0">
              <a:latin typeface="Times New Roman" pitchFamily="18" charset="0"/>
              <a:cs typeface="Times New Roman" pitchFamily="18" charset="0"/>
            </a:endParaRPr>
          </a:p>
        </p:txBody>
      </p:sp>
      <p:sp>
        <p:nvSpPr>
          <p:cNvPr id="19" name="Rectangle 18"/>
          <p:cNvSpPr/>
          <p:nvPr/>
        </p:nvSpPr>
        <p:spPr>
          <a:xfrm>
            <a:off x="179512" y="616620"/>
            <a:ext cx="8820472" cy="2308324"/>
          </a:xfrm>
          <a:prstGeom prst="rect">
            <a:avLst/>
          </a:prstGeom>
        </p:spPr>
        <p:txBody>
          <a:bodyPr wrap="square">
            <a:spAutoFit/>
          </a:bodyPr>
          <a:lstStyle/>
          <a:p>
            <a:pPr>
              <a:buFont typeface="Wingdings" pitchFamily="2" charset="2"/>
              <a:buChar char="Ø"/>
            </a:pPr>
            <a:r>
              <a:rPr lang="en-US" dirty="0" smtClean="0">
                <a:latin typeface="Times New Roman" pitchFamily="18" charset="0"/>
                <a:cs typeface="Times New Roman" pitchFamily="18" charset="0"/>
              </a:rPr>
              <a:t> </a:t>
            </a:r>
            <a:r>
              <a:rPr lang="en-US" b="1" dirty="0" smtClean="0">
                <a:solidFill>
                  <a:schemeClr val="accent6">
                    <a:lumMod val="75000"/>
                  </a:schemeClr>
                </a:solidFill>
                <a:latin typeface="Times New Roman" pitchFamily="18" charset="0"/>
                <a:cs typeface="Times New Roman" pitchFamily="18" charset="0"/>
              </a:rPr>
              <a:t>Extracellular enzymes </a:t>
            </a:r>
            <a:r>
              <a:rPr lang="en-US" dirty="0" smtClean="0">
                <a:latin typeface="Times New Roman" pitchFamily="18" charset="0"/>
                <a:cs typeface="Times New Roman" pitchFamily="18" charset="0"/>
              </a:rPr>
              <a:t>are the real agents involved in the decomposition process in soil (</a:t>
            </a:r>
            <a:r>
              <a:rPr lang="en-US" dirty="0" err="1" smtClean="0">
                <a:latin typeface="Times New Roman" pitchFamily="18" charset="0"/>
                <a:cs typeface="Times New Roman" pitchFamily="18" charset="0"/>
              </a:rPr>
              <a:t>Sinsabaugh</a:t>
            </a:r>
            <a:r>
              <a:rPr lang="en-US" dirty="0" smtClean="0">
                <a:latin typeface="Times New Roman" pitchFamily="18" charset="0"/>
                <a:cs typeface="Times New Roman" pitchFamily="18" charset="0"/>
              </a:rPr>
              <a:t> et al., 1991)</a:t>
            </a:r>
          </a:p>
          <a:p>
            <a:pPr>
              <a:buFont typeface="Wingdings" pitchFamily="2" charset="2"/>
              <a:buChar char="ü"/>
            </a:pPr>
            <a:endParaRPr lang="en-US" dirty="0" smtClean="0">
              <a:latin typeface="Times New Roman" pitchFamily="18" charset="0"/>
              <a:cs typeface="Times New Roman" pitchFamily="18" charset="0"/>
            </a:endParaRPr>
          </a:p>
          <a:p>
            <a:pPr>
              <a:buFont typeface="Wingdings" pitchFamily="2" charset="2"/>
              <a:buChar char="ü"/>
            </a:pPr>
            <a:r>
              <a:rPr lang="en-US" dirty="0" smtClean="0">
                <a:latin typeface="Times New Roman" pitchFamily="18" charset="0"/>
                <a:cs typeface="Times New Roman" pitchFamily="18" charset="0"/>
              </a:rPr>
              <a:t>The enzymes studied are those usually involved in the cycle of N (NAG, LAP) and wall degradation (</a:t>
            </a:r>
            <a:r>
              <a:rPr lang="en-US" dirty="0" err="1" smtClean="0">
                <a:latin typeface="Times New Roman" pitchFamily="18" charset="0"/>
                <a:cs typeface="Times New Roman" pitchFamily="18" charset="0"/>
              </a:rPr>
              <a:t>cellulase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ligninase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Finzi</a:t>
            </a:r>
            <a:r>
              <a:rPr lang="en-US" dirty="0" smtClean="0">
                <a:latin typeface="Times New Roman" pitchFamily="18" charset="0"/>
                <a:cs typeface="Times New Roman" pitchFamily="18" charset="0"/>
              </a:rPr>
              <a:t> et al., 2006, </a:t>
            </a:r>
            <a:r>
              <a:rPr lang="en-US" dirty="0" err="1" smtClean="0">
                <a:latin typeface="Times New Roman" pitchFamily="18" charset="0"/>
                <a:cs typeface="Times New Roman" pitchFamily="18" charset="0"/>
              </a:rPr>
              <a:t>Sinsabaugh</a:t>
            </a:r>
            <a:r>
              <a:rPr lang="en-US" dirty="0" smtClean="0">
                <a:latin typeface="Times New Roman" pitchFamily="18" charset="0"/>
                <a:cs typeface="Times New Roman" pitchFamily="18" charset="0"/>
              </a:rPr>
              <a:t> et al., 2008)</a:t>
            </a:r>
            <a:br>
              <a:rPr lang="en-US" dirty="0" smtClean="0">
                <a:latin typeface="Times New Roman" pitchFamily="18" charset="0"/>
                <a:cs typeface="Times New Roman" pitchFamily="18" charset="0"/>
              </a:rPr>
            </a:br>
            <a:endParaRPr lang="en-US" dirty="0" smtClean="0">
              <a:latin typeface="Times New Roman" pitchFamily="18" charset="0"/>
              <a:cs typeface="Times New Roman" pitchFamily="18" charset="0"/>
            </a:endParaRPr>
          </a:p>
          <a:p>
            <a:pPr>
              <a:buFont typeface="Wingdings" pitchFamily="2" charset="2"/>
              <a:buChar char="ü"/>
            </a:pPr>
            <a:r>
              <a:rPr lang="en-US" dirty="0" smtClean="0">
                <a:latin typeface="Times New Roman" pitchFamily="18" charset="0"/>
                <a:cs typeface="Times New Roman" pitchFamily="18" charset="0"/>
              </a:rPr>
              <a:t> Relations between the rate of decomposition of organic matter and enzyme activities are mainly studied in forest soils</a:t>
            </a:r>
            <a:endParaRPr lang="fr-FR" dirty="0" smtClean="0">
              <a:latin typeface="Times New Roman" pitchFamily="18" charset="0"/>
              <a:cs typeface="Times New Roman" pitchFamily="18" charset="0"/>
            </a:endParaRPr>
          </a:p>
        </p:txBody>
      </p:sp>
      <p:sp>
        <p:nvSpPr>
          <p:cNvPr id="10" name="Espace réservé du numéro de diapositive 9"/>
          <p:cNvSpPr>
            <a:spLocks noGrp="1"/>
          </p:cNvSpPr>
          <p:nvPr>
            <p:ph type="sldNum" sz="quarter" idx="12"/>
          </p:nvPr>
        </p:nvSpPr>
        <p:spPr>
          <a:xfrm>
            <a:off x="7010400" y="6492875"/>
            <a:ext cx="2133600" cy="365125"/>
          </a:xfrm>
        </p:spPr>
        <p:txBody>
          <a:bodyPr/>
          <a:lstStyle/>
          <a:p>
            <a:fld id="{D82FCD76-FEE6-4C4C-A6B5-510E85F6A55D}" type="slidenum">
              <a:rPr lang="fr-FR" smtClean="0">
                <a:latin typeface="Times New Roman" pitchFamily="18" charset="0"/>
                <a:cs typeface="Times New Roman" pitchFamily="18" charset="0"/>
              </a:rPr>
              <a:pPr/>
              <a:t>9</a:t>
            </a:fld>
            <a:endParaRPr lang="fr-FR" dirty="0">
              <a:latin typeface="Times New Roman" pitchFamily="18" charset="0"/>
              <a:cs typeface="Times New Roman" pitchFamily="18" charset="0"/>
            </a:endParaRPr>
          </a:p>
        </p:txBody>
      </p:sp>
      <p:grpSp>
        <p:nvGrpSpPr>
          <p:cNvPr id="37" name="Groupe 36"/>
          <p:cNvGrpSpPr/>
          <p:nvPr/>
        </p:nvGrpSpPr>
        <p:grpSpPr>
          <a:xfrm>
            <a:off x="253261" y="3140968"/>
            <a:ext cx="5309771" cy="3681700"/>
            <a:chOff x="253261" y="3140968"/>
            <a:chExt cx="5309771" cy="3681700"/>
          </a:xfrm>
        </p:grpSpPr>
        <p:sp>
          <p:nvSpPr>
            <p:cNvPr id="35" name="ZoneTexte 34"/>
            <p:cNvSpPr txBox="1"/>
            <p:nvPr/>
          </p:nvSpPr>
          <p:spPr>
            <a:xfrm>
              <a:off x="2267744" y="6453336"/>
              <a:ext cx="2583400" cy="369332"/>
            </a:xfrm>
            <a:prstGeom prst="rect">
              <a:avLst/>
            </a:prstGeom>
            <a:noFill/>
          </p:spPr>
          <p:txBody>
            <a:bodyPr wrap="none" rtlCol="0">
              <a:spAutoFit/>
            </a:bodyPr>
            <a:lstStyle/>
            <a:p>
              <a:r>
                <a:rPr lang="fr-FR" dirty="0" smtClean="0">
                  <a:latin typeface="Times New Roman" pitchFamily="18" charset="0"/>
                  <a:cs typeface="Times New Roman" pitchFamily="18" charset="0"/>
                </a:rPr>
                <a:t>C-CO</a:t>
              </a:r>
              <a:r>
                <a:rPr lang="fr-FR" baseline="-25000" dirty="0" smtClean="0">
                  <a:latin typeface="Times New Roman" pitchFamily="18" charset="0"/>
                  <a:cs typeface="Times New Roman" pitchFamily="18" charset="0"/>
                </a:rPr>
                <a:t>2 </a:t>
              </a:r>
              <a:r>
                <a:rPr lang="fr-FR" dirty="0" smtClean="0">
                  <a:latin typeface="Times New Roman" pitchFamily="18" charset="0"/>
                  <a:cs typeface="Times New Roman" pitchFamily="18" charset="0"/>
                </a:rPr>
                <a:t>(µg C g</a:t>
              </a:r>
              <a:r>
                <a:rPr lang="fr-FR" baseline="30000" dirty="0" smtClean="0">
                  <a:latin typeface="Times New Roman" pitchFamily="18" charset="0"/>
                  <a:cs typeface="Times New Roman" pitchFamily="18" charset="0"/>
                </a:rPr>
                <a:t>-1</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Corg</a:t>
              </a:r>
              <a:r>
                <a:rPr lang="fr-FR" dirty="0" smtClean="0">
                  <a:latin typeface="Times New Roman" pitchFamily="18" charset="0"/>
                  <a:cs typeface="Times New Roman" pitchFamily="18" charset="0"/>
                </a:rPr>
                <a:t> h</a:t>
              </a:r>
              <a:r>
                <a:rPr lang="fr-FR" baseline="30000" dirty="0" smtClean="0">
                  <a:latin typeface="Times New Roman" pitchFamily="18" charset="0"/>
                  <a:cs typeface="Times New Roman" pitchFamily="18" charset="0"/>
                </a:rPr>
                <a:t>-1</a:t>
              </a:r>
              <a:r>
                <a:rPr lang="fr-FR" dirty="0" smtClean="0">
                  <a:latin typeface="Times New Roman" pitchFamily="18" charset="0"/>
                  <a:cs typeface="Times New Roman" pitchFamily="18" charset="0"/>
                </a:rPr>
                <a:t>)</a:t>
              </a:r>
              <a:endParaRPr lang="fr-FR" dirty="0">
                <a:latin typeface="Times New Roman" pitchFamily="18" charset="0"/>
                <a:cs typeface="Times New Roman" pitchFamily="18" charset="0"/>
              </a:endParaRPr>
            </a:p>
          </p:txBody>
        </p:sp>
        <p:sp>
          <p:nvSpPr>
            <p:cNvPr id="17" name="ZoneTexte 16"/>
            <p:cNvSpPr txBox="1"/>
            <p:nvPr/>
          </p:nvSpPr>
          <p:spPr>
            <a:xfrm rot="16200000">
              <a:off x="-767371" y="4485846"/>
              <a:ext cx="2687595" cy="646331"/>
            </a:xfrm>
            <a:prstGeom prst="rect">
              <a:avLst/>
            </a:prstGeom>
            <a:noFill/>
          </p:spPr>
          <p:txBody>
            <a:bodyPr wrap="none" rtlCol="0">
              <a:spAutoFit/>
            </a:bodyPr>
            <a:lstStyle/>
            <a:p>
              <a:pPr algn="ctr"/>
              <a:r>
                <a:rPr lang="fr-FR" dirty="0" smtClean="0">
                  <a:latin typeface="Times New Roman" pitchFamily="18" charset="0"/>
                  <a:cs typeface="Times New Roman" pitchFamily="18" charset="0"/>
                </a:rPr>
                <a:t>Cellulase </a:t>
              </a:r>
            </a:p>
            <a:p>
              <a:pPr algn="ct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nmol</a:t>
              </a:r>
              <a:r>
                <a:rPr lang="fr-FR" dirty="0" smtClean="0">
                  <a:latin typeface="Times New Roman" pitchFamily="18" charset="0"/>
                  <a:cs typeface="Times New Roman" pitchFamily="18" charset="0"/>
                </a:rPr>
                <a:t> 4-MU g</a:t>
              </a:r>
              <a:r>
                <a:rPr lang="fr-FR" baseline="30000" dirty="0" smtClean="0">
                  <a:latin typeface="Times New Roman" pitchFamily="18" charset="0"/>
                  <a:cs typeface="Times New Roman" pitchFamily="18" charset="0"/>
                </a:rPr>
                <a:t>-1</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org</a:t>
              </a:r>
              <a:r>
                <a:rPr lang="fr-FR" dirty="0" smtClean="0">
                  <a:latin typeface="Times New Roman" pitchFamily="18" charset="0"/>
                  <a:cs typeface="Times New Roman" pitchFamily="18" charset="0"/>
                </a:rPr>
                <a:t>-C h</a:t>
              </a:r>
              <a:r>
                <a:rPr lang="fr-FR" baseline="30000" dirty="0" smtClean="0">
                  <a:latin typeface="Times New Roman" pitchFamily="18" charset="0"/>
                  <a:cs typeface="Times New Roman" pitchFamily="18" charset="0"/>
                </a:rPr>
                <a:t>-1</a:t>
              </a:r>
              <a:endParaRPr lang="fr-FR" dirty="0">
                <a:latin typeface="Times New Roman" pitchFamily="18" charset="0"/>
                <a:cs typeface="Times New Roman" pitchFamily="18" charset="0"/>
              </a:endParaRPr>
            </a:p>
          </p:txBody>
        </p:sp>
        <p:grpSp>
          <p:nvGrpSpPr>
            <p:cNvPr id="30" name="Groupe 29"/>
            <p:cNvGrpSpPr/>
            <p:nvPr/>
          </p:nvGrpSpPr>
          <p:grpSpPr>
            <a:xfrm>
              <a:off x="899592" y="3140968"/>
              <a:ext cx="4663440" cy="3303904"/>
              <a:chOff x="899592" y="2857028"/>
              <a:chExt cx="4581695" cy="3320401"/>
            </a:xfrm>
          </p:grpSpPr>
          <p:pic>
            <p:nvPicPr>
              <p:cNvPr id="12" name="Picture 2"/>
              <p:cNvPicPr>
                <a:picLocks noChangeAspect="1" noChangeArrowheads="1"/>
              </p:cNvPicPr>
              <p:nvPr/>
            </p:nvPicPr>
            <p:blipFill>
              <a:blip r:embed="rId3" cstate="print"/>
              <a:srcRect l="56616" t="41485" r="-382" b="12439"/>
              <a:stretch>
                <a:fillRect/>
              </a:stretch>
            </p:blipFill>
            <p:spPr bwMode="auto">
              <a:xfrm>
                <a:off x="1259632" y="2857028"/>
                <a:ext cx="4221655" cy="3320401"/>
              </a:xfrm>
              <a:prstGeom prst="rect">
                <a:avLst/>
              </a:prstGeom>
              <a:noFill/>
              <a:ln w="9525">
                <a:noFill/>
                <a:miter lim="800000"/>
                <a:headEnd/>
                <a:tailEnd/>
              </a:ln>
            </p:spPr>
          </p:pic>
          <p:sp>
            <p:nvSpPr>
              <p:cNvPr id="32" name="Rectangle 31"/>
              <p:cNvSpPr/>
              <p:nvPr/>
            </p:nvSpPr>
            <p:spPr>
              <a:xfrm>
                <a:off x="3777554" y="5515468"/>
                <a:ext cx="1579022" cy="276999"/>
              </a:xfrm>
              <a:prstGeom prst="rect">
                <a:avLst/>
              </a:prstGeom>
            </p:spPr>
            <p:txBody>
              <a:bodyPr wrap="none">
                <a:spAutoFit/>
              </a:bodyPr>
              <a:lstStyle/>
              <a:p>
                <a:r>
                  <a:rPr lang="fr-FR" sz="1200" dirty="0" smtClean="0">
                    <a:solidFill>
                      <a:schemeClr val="tx2">
                        <a:lumMod val="60000"/>
                        <a:lumOff val="40000"/>
                      </a:schemeClr>
                    </a:solidFill>
                    <a:latin typeface="Times New Roman" pitchFamily="18" charset="0"/>
                    <a:cs typeface="Times New Roman" pitchFamily="18" charset="0"/>
                  </a:rPr>
                  <a:t>Andersson et al., 2004</a:t>
                </a:r>
                <a:endParaRPr lang="fr-FR" sz="1200" dirty="0">
                  <a:solidFill>
                    <a:schemeClr val="tx2">
                      <a:lumMod val="60000"/>
                      <a:lumOff val="40000"/>
                    </a:schemeClr>
                  </a:solidFill>
                  <a:latin typeface="Times New Roman" pitchFamily="18" charset="0"/>
                  <a:cs typeface="Times New Roman" pitchFamily="18" charset="0"/>
                </a:endParaRPr>
              </a:p>
            </p:txBody>
          </p:sp>
          <p:pic>
            <p:nvPicPr>
              <p:cNvPr id="29" name="Picture 2"/>
              <p:cNvPicPr>
                <a:picLocks noChangeAspect="1" noChangeArrowheads="1"/>
              </p:cNvPicPr>
              <p:nvPr/>
            </p:nvPicPr>
            <p:blipFill>
              <a:blip r:embed="rId3" cstate="print"/>
              <a:srcRect l="7148" t="42339" r="88334" b="16705"/>
              <a:stretch>
                <a:fillRect/>
              </a:stretch>
            </p:blipFill>
            <p:spPr bwMode="auto">
              <a:xfrm>
                <a:off x="899592" y="2924944"/>
                <a:ext cx="365760" cy="2926080"/>
              </a:xfrm>
              <a:prstGeom prst="rect">
                <a:avLst/>
              </a:prstGeom>
              <a:noFill/>
              <a:ln w="9525">
                <a:noFill/>
                <a:miter lim="800000"/>
                <a:headEnd/>
                <a:tailEnd/>
              </a:ln>
            </p:spPr>
          </p:pic>
        </p:grpSp>
      </p:grpSp>
      <p:grpSp>
        <p:nvGrpSpPr>
          <p:cNvPr id="34" name="Groupe 33"/>
          <p:cNvGrpSpPr/>
          <p:nvPr/>
        </p:nvGrpSpPr>
        <p:grpSpPr>
          <a:xfrm>
            <a:off x="6228184" y="3928964"/>
            <a:ext cx="2413195" cy="1296144"/>
            <a:chOff x="6228184" y="3645024"/>
            <a:chExt cx="2413195" cy="1296144"/>
          </a:xfrm>
        </p:grpSpPr>
        <p:grpSp>
          <p:nvGrpSpPr>
            <p:cNvPr id="28" name="Groupe 27"/>
            <p:cNvGrpSpPr/>
            <p:nvPr/>
          </p:nvGrpSpPr>
          <p:grpSpPr>
            <a:xfrm>
              <a:off x="6294898" y="3717032"/>
              <a:ext cx="2346481" cy="1224136"/>
              <a:chOff x="5796136" y="3356992"/>
              <a:chExt cx="2346481" cy="1224136"/>
            </a:xfrm>
          </p:grpSpPr>
          <p:grpSp>
            <p:nvGrpSpPr>
              <p:cNvPr id="24" name="Groupe 23"/>
              <p:cNvGrpSpPr/>
              <p:nvPr/>
            </p:nvGrpSpPr>
            <p:grpSpPr>
              <a:xfrm>
                <a:off x="5796136" y="3429001"/>
                <a:ext cx="365760" cy="1080121"/>
                <a:chOff x="5292080" y="3422424"/>
                <a:chExt cx="360040" cy="1089622"/>
              </a:xfrm>
            </p:grpSpPr>
            <p:pic>
              <p:nvPicPr>
                <p:cNvPr id="13" name="Picture 2"/>
                <p:cNvPicPr>
                  <a:picLocks noChangeAspect="1" noChangeArrowheads="1"/>
                </p:cNvPicPr>
                <p:nvPr/>
              </p:nvPicPr>
              <p:blipFill>
                <a:blip r:embed="rId3" cstate="print"/>
                <a:srcRect l="25084" t="94916" r="71904" b="1671"/>
                <a:stretch>
                  <a:fillRect/>
                </a:stretch>
              </p:blipFill>
              <p:spPr bwMode="auto">
                <a:xfrm>
                  <a:off x="5292080" y="3422424"/>
                  <a:ext cx="288032" cy="288032"/>
                </a:xfrm>
                <a:prstGeom prst="rect">
                  <a:avLst/>
                </a:prstGeom>
                <a:noFill/>
                <a:ln w="9525">
                  <a:noFill/>
                  <a:miter lim="800000"/>
                  <a:headEnd/>
                  <a:tailEnd/>
                </a:ln>
              </p:spPr>
            </p:pic>
            <p:pic>
              <p:nvPicPr>
                <p:cNvPr id="14" name="Picture 2"/>
                <p:cNvPicPr>
                  <a:picLocks noChangeAspect="1" noChangeArrowheads="1"/>
                </p:cNvPicPr>
                <p:nvPr/>
              </p:nvPicPr>
              <p:blipFill>
                <a:blip r:embed="rId3" cstate="print"/>
                <a:srcRect l="47673" t="94916" r="48562" b="2524"/>
                <a:stretch>
                  <a:fillRect/>
                </a:stretch>
              </p:blipFill>
              <p:spPr bwMode="auto">
                <a:xfrm>
                  <a:off x="5292080" y="3860173"/>
                  <a:ext cx="360040" cy="216024"/>
                </a:xfrm>
                <a:prstGeom prst="rect">
                  <a:avLst/>
                </a:prstGeom>
                <a:noFill/>
                <a:ln w="9525">
                  <a:noFill/>
                  <a:miter lim="800000"/>
                  <a:headEnd/>
                  <a:tailEnd/>
                </a:ln>
              </p:spPr>
            </p:pic>
            <p:pic>
              <p:nvPicPr>
                <p:cNvPr id="20" name="Picture 2"/>
                <p:cNvPicPr>
                  <a:picLocks noChangeAspect="1" noChangeArrowheads="1"/>
                </p:cNvPicPr>
                <p:nvPr/>
              </p:nvPicPr>
              <p:blipFill>
                <a:blip r:embed="rId3" cstate="print"/>
                <a:srcRect l="71016" t="94916" r="26725" b="2524"/>
                <a:stretch>
                  <a:fillRect/>
                </a:stretch>
              </p:blipFill>
              <p:spPr bwMode="auto">
                <a:xfrm>
                  <a:off x="5292080" y="4296022"/>
                  <a:ext cx="216024" cy="216024"/>
                </a:xfrm>
                <a:prstGeom prst="rect">
                  <a:avLst/>
                </a:prstGeom>
                <a:noFill/>
                <a:ln w="9525">
                  <a:noFill/>
                  <a:miter lim="800000"/>
                  <a:headEnd/>
                  <a:tailEnd/>
                </a:ln>
              </p:spPr>
            </p:pic>
          </p:grpSp>
          <p:sp>
            <p:nvSpPr>
              <p:cNvPr id="25" name="ZoneTexte 24"/>
              <p:cNvSpPr txBox="1"/>
              <p:nvPr/>
            </p:nvSpPr>
            <p:spPr>
              <a:xfrm>
                <a:off x="6156176" y="3356992"/>
                <a:ext cx="1165832" cy="369332"/>
              </a:xfrm>
              <a:prstGeom prst="rect">
                <a:avLst/>
              </a:prstGeom>
              <a:noFill/>
            </p:spPr>
            <p:txBody>
              <a:bodyPr wrap="none" rtlCol="0">
                <a:spAutoFit/>
              </a:bodyPr>
              <a:lstStyle/>
              <a:p>
                <a:r>
                  <a:rPr lang="fr-FR" dirty="0" smtClean="0">
                    <a:latin typeface="Times New Roman" pitchFamily="18" charset="0"/>
                    <a:cs typeface="Times New Roman" pitchFamily="18" charset="0"/>
                  </a:rPr>
                  <a:t>Plant </a:t>
                </a:r>
                <a:r>
                  <a:rPr lang="fr-FR" dirty="0" err="1" smtClean="0">
                    <a:latin typeface="Times New Roman" pitchFamily="18" charset="0"/>
                    <a:cs typeface="Times New Roman" pitchFamily="18" charset="0"/>
                  </a:rPr>
                  <a:t>litter</a:t>
                </a:r>
                <a:endParaRPr lang="fr-FR" dirty="0">
                  <a:latin typeface="Times New Roman" pitchFamily="18" charset="0"/>
                  <a:cs typeface="Times New Roman" pitchFamily="18" charset="0"/>
                </a:endParaRPr>
              </a:p>
            </p:txBody>
          </p:sp>
          <p:sp>
            <p:nvSpPr>
              <p:cNvPr id="26" name="ZoneTexte 25"/>
              <p:cNvSpPr txBox="1"/>
              <p:nvPr/>
            </p:nvSpPr>
            <p:spPr>
              <a:xfrm>
                <a:off x="6156176" y="3779748"/>
                <a:ext cx="846707" cy="369332"/>
              </a:xfrm>
              <a:prstGeom prst="rect">
                <a:avLst/>
              </a:prstGeom>
              <a:noFill/>
            </p:spPr>
            <p:txBody>
              <a:bodyPr wrap="none" rtlCol="0">
                <a:spAutoFit/>
              </a:bodyPr>
              <a:lstStyle/>
              <a:p>
                <a:r>
                  <a:rPr lang="fr-FR" dirty="0" smtClean="0">
                    <a:latin typeface="Times New Roman" pitchFamily="18" charset="0"/>
                    <a:cs typeface="Times New Roman" pitchFamily="18" charset="0"/>
                  </a:rPr>
                  <a:t>Humus</a:t>
                </a:r>
                <a:endParaRPr lang="fr-FR" dirty="0">
                  <a:latin typeface="Times New Roman" pitchFamily="18" charset="0"/>
                  <a:cs typeface="Times New Roman" pitchFamily="18" charset="0"/>
                </a:endParaRPr>
              </a:p>
            </p:txBody>
          </p:sp>
          <p:sp>
            <p:nvSpPr>
              <p:cNvPr id="27" name="ZoneTexte 26"/>
              <p:cNvSpPr txBox="1"/>
              <p:nvPr/>
            </p:nvSpPr>
            <p:spPr>
              <a:xfrm>
                <a:off x="6156176" y="4211796"/>
                <a:ext cx="1986441" cy="369332"/>
              </a:xfrm>
              <a:prstGeom prst="rect">
                <a:avLst/>
              </a:prstGeom>
              <a:noFill/>
            </p:spPr>
            <p:txBody>
              <a:bodyPr wrap="none" rtlCol="0">
                <a:spAutoFit/>
              </a:bodyPr>
              <a:lstStyle/>
              <a:p>
                <a:r>
                  <a:rPr lang="fr-FR" dirty="0" err="1" smtClean="0">
                    <a:latin typeface="Times New Roman" pitchFamily="18" charset="0"/>
                    <a:cs typeface="Times New Roman" pitchFamily="18" charset="0"/>
                  </a:rPr>
                  <a:t>Soil</a:t>
                </a:r>
                <a:r>
                  <a:rPr lang="fr-FR" dirty="0" smtClean="0">
                    <a:latin typeface="Times New Roman" pitchFamily="18" charset="0"/>
                    <a:cs typeface="Times New Roman" pitchFamily="18" charset="0"/>
                  </a:rPr>
                  <a:t> </a:t>
                </a:r>
                <a:r>
                  <a:rPr lang="fr-FR" dirty="0" err="1" smtClean="0">
                    <a:latin typeface="Times New Roman" pitchFamily="18" charset="0"/>
                    <a:cs typeface="Times New Roman" pitchFamily="18" charset="0"/>
                  </a:rPr>
                  <a:t>mineral</a:t>
                </a:r>
                <a:r>
                  <a:rPr lang="fr-FR" dirty="0" smtClean="0">
                    <a:latin typeface="Times New Roman" pitchFamily="18" charset="0"/>
                    <a:cs typeface="Times New Roman" pitchFamily="18" charset="0"/>
                  </a:rPr>
                  <a:t> (5 cm)</a:t>
                </a:r>
                <a:endParaRPr lang="fr-FR" dirty="0">
                  <a:latin typeface="Times New Roman" pitchFamily="18" charset="0"/>
                  <a:cs typeface="Times New Roman" pitchFamily="18" charset="0"/>
                </a:endParaRPr>
              </a:p>
            </p:txBody>
          </p:sp>
        </p:grpSp>
        <p:sp>
          <p:nvSpPr>
            <p:cNvPr id="31" name="Rectangle 30"/>
            <p:cNvSpPr/>
            <p:nvPr/>
          </p:nvSpPr>
          <p:spPr bwMode="auto">
            <a:xfrm>
              <a:off x="6228184" y="3645024"/>
              <a:ext cx="2304256" cy="1296144"/>
            </a:xfrm>
            <a:prstGeom prst="rect">
              <a:avLst/>
            </a:prstGeom>
            <a:noFill/>
            <a:ln w="0">
              <a:solidFill>
                <a:schemeClr val="accent2">
                  <a:lumMod val="75000"/>
                </a:schemeClr>
              </a:solidFill>
              <a:round/>
              <a:headEnd/>
              <a:tailEnd/>
            </a:ln>
          </p:spPr>
          <p:txBody>
            <a:bodyPr rtlCol="0" anchor="ctr"/>
            <a:lstStyle/>
            <a:p>
              <a:pPr algn="ctr"/>
              <a:endParaRPr lang="fr-FR">
                <a:latin typeface="Times New Roman" pitchFamily="18" charset="0"/>
                <a:cs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50800">
          <a:solidFill>
            <a:srgbClr val="FF00FF"/>
          </a:solidFill>
          <a:round/>
          <a:headEnd/>
          <a:tailEnd/>
        </a:ln>
      </a:spPr>
      <a:bodyPr/>
      <a:lstStyle>
        <a:defPPr>
          <a:defRPr/>
        </a:defPPr>
      </a:lstStyle>
    </a:sp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20006</TotalTime>
  <Words>3581</Words>
  <Application>Microsoft Office PowerPoint</Application>
  <PresentationFormat>On-screen Show (4:3)</PresentationFormat>
  <Paragraphs>778</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ＭＳ Ｐゴシック</vt:lpstr>
      <vt:lpstr>Arial</vt:lpstr>
      <vt:lpstr>Calibri</vt:lpstr>
      <vt:lpstr>Comic Sans MS</vt:lpstr>
      <vt:lpstr>Tahoma</vt:lpstr>
      <vt:lpstr>Times New Roman</vt:lpstr>
      <vt:lpstr>Wingdings</vt: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Bonjour Bilal</dc:creator>
  <cp:lastModifiedBy>pc</cp:lastModifiedBy>
  <cp:revision>1394</cp:revision>
  <cp:lastPrinted>2018-03-30T04:31:03Z</cp:lastPrinted>
  <dcterms:created xsi:type="dcterms:W3CDTF">2010-03-17T14:55:27Z</dcterms:created>
  <dcterms:modified xsi:type="dcterms:W3CDTF">2021-11-18T06:50:12Z</dcterms:modified>
</cp:coreProperties>
</file>