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7" r:id="rId2"/>
    <p:sldId id="260" r:id="rId3"/>
    <p:sldId id="261" r:id="rId4"/>
    <p:sldId id="262" r:id="rId5"/>
    <p:sldId id="283" r:id="rId6"/>
    <p:sldId id="271" r:id="rId7"/>
    <p:sldId id="263" r:id="rId8"/>
    <p:sldId id="279" r:id="rId9"/>
    <p:sldId id="287" r:id="rId10"/>
    <p:sldId id="282" r:id="rId11"/>
    <p:sldId id="272" r:id="rId12"/>
    <p:sldId id="295" r:id="rId13"/>
    <p:sldId id="296" r:id="rId14"/>
    <p:sldId id="284" r:id="rId15"/>
    <p:sldId id="273" r:id="rId16"/>
    <p:sldId id="292" r:id="rId17"/>
    <p:sldId id="289" r:id="rId18"/>
    <p:sldId id="290" r:id="rId19"/>
  </p:sldIdLst>
  <p:sldSz cx="9144000" cy="6858000" type="screen4x3"/>
  <p:notesSz cx="6858000" cy="9144000"/>
  <p:photoAlbum/>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66"/>
    <a:srgbClr val="FFCC00"/>
    <a:srgbClr val="FF9900"/>
    <a:srgbClr val="FF9933"/>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6" d="100"/>
          <a:sy n="66" d="100"/>
        </p:scale>
        <p:origin x="534" y="4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AE2FD27-F482-460A-826B-9E6564FC318D}" type="datetimeFigureOut">
              <a:rPr lang="en-US" smtClean="0"/>
              <a:pPr/>
              <a:t>05-Oct-21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5A21D05-9E9B-4576-9A60-A76150AF75F0}" type="slidenum">
              <a:rPr lang="en-US" smtClean="0"/>
              <a:pPr/>
              <a:t>‹#›</a:t>
            </a:fld>
            <a:endParaRPr lang="en-US"/>
          </a:p>
        </p:txBody>
      </p:sp>
    </p:spTree>
    <p:extLst>
      <p:ext uri="{BB962C8B-B14F-4D97-AF65-F5344CB8AC3E}">
        <p14:creationId xmlns:p14="http://schemas.microsoft.com/office/powerpoint/2010/main" val="28937954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a:ln>
            <a:miter lim="800000"/>
            <a:headEnd/>
            <a:tailEnd/>
          </a:ln>
        </p:spPr>
        <p:txBody>
          <a:bodyPr/>
          <a:lstStyle/>
          <a:p>
            <a:fld id="{0DFA334F-963C-45E0-8DD9-0CA0FA2AACDA}" type="slidenum">
              <a:rPr lang="en-US" altLang="en-US"/>
              <a:pPr/>
              <a:t>5</a:t>
            </a:fld>
            <a:endParaRPr lang="en-US" altLang="en-US"/>
          </a:p>
        </p:txBody>
      </p:sp>
      <p:sp>
        <p:nvSpPr>
          <p:cNvPr id="6147" name="Rectangle 2"/>
          <p:cNvSpPr>
            <a:spLocks noGrp="1" noRot="1" noChangeAspect="1" noChangeArrowheads="1" noTextEdit="1"/>
          </p:cNvSpPr>
          <p:nvPr>
            <p:ph type="sldImg"/>
          </p:nvPr>
        </p:nvSpPr>
        <p:spPr>
          <a:ln/>
        </p:spPr>
      </p:sp>
      <p:sp>
        <p:nvSpPr>
          <p:cNvPr id="6148"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6486966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a:noFill/>
          <a:ln>
            <a:miter lim="800000"/>
            <a:headEnd/>
            <a:tailEnd/>
          </a:ln>
        </p:spPr>
        <p:txBody>
          <a:bodyPr/>
          <a:lstStyle/>
          <a:p>
            <a:fld id="{AB8EEB47-7ED6-45B5-AEE3-24F88F996D88}" type="slidenum">
              <a:rPr lang="en-US" altLang="en-US"/>
              <a:pPr/>
              <a:t>14</a:t>
            </a:fld>
            <a:endParaRPr lang="en-US" altLang="en-US"/>
          </a:p>
        </p:txBody>
      </p:sp>
      <p:sp>
        <p:nvSpPr>
          <p:cNvPr id="10243" name="Rectangle 2"/>
          <p:cNvSpPr>
            <a:spLocks noGrp="1" noRot="1" noChangeAspect="1" noChangeArrowheads="1" noTextEdit="1"/>
          </p:cNvSpPr>
          <p:nvPr>
            <p:ph type="sldImg"/>
          </p:nvPr>
        </p:nvSpPr>
        <p:spPr>
          <a:ln/>
        </p:spPr>
      </p:sp>
      <p:sp>
        <p:nvSpPr>
          <p:cNvPr id="10244"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22062671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551E858-0387-48BB-A27E-A34843F9F4EA}" type="datetimeFigureOut">
              <a:rPr lang="en-US" smtClean="0"/>
              <a:pPr/>
              <a:t>05-Oct-21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E26EDF-B40D-48FB-90E3-AA58A54D56DF}"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51E858-0387-48BB-A27E-A34843F9F4EA}" type="datetimeFigureOut">
              <a:rPr lang="en-US" smtClean="0"/>
              <a:pPr/>
              <a:t>05-Oct-21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E26EDF-B40D-48FB-90E3-AA58A54D56D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51E858-0387-48BB-A27E-A34843F9F4EA}" type="datetimeFigureOut">
              <a:rPr lang="en-US" smtClean="0"/>
              <a:pPr/>
              <a:t>05-Oct-21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E26EDF-B40D-48FB-90E3-AA58A54D56D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51E858-0387-48BB-A27E-A34843F9F4EA}" type="datetimeFigureOut">
              <a:rPr lang="en-US" smtClean="0"/>
              <a:pPr/>
              <a:t>05-Oct-21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E26EDF-B40D-48FB-90E3-AA58A54D56D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551E858-0387-48BB-A27E-A34843F9F4EA}" type="datetimeFigureOut">
              <a:rPr lang="en-US" smtClean="0"/>
              <a:pPr/>
              <a:t>05-Oct-21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E26EDF-B40D-48FB-90E3-AA58A54D56DF}"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551E858-0387-48BB-A27E-A34843F9F4EA}" type="datetimeFigureOut">
              <a:rPr lang="en-US" smtClean="0"/>
              <a:pPr/>
              <a:t>05-Oct-21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E26EDF-B40D-48FB-90E3-AA58A54D56D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551E858-0387-48BB-A27E-A34843F9F4EA}" type="datetimeFigureOut">
              <a:rPr lang="en-US" smtClean="0"/>
              <a:pPr/>
              <a:t>05-Oct-21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E26EDF-B40D-48FB-90E3-AA58A54D56D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551E858-0387-48BB-A27E-A34843F9F4EA}" type="datetimeFigureOut">
              <a:rPr lang="en-US" smtClean="0"/>
              <a:pPr/>
              <a:t>05-Oct-21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E26EDF-B40D-48FB-90E3-AA58A54D56D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51E858-0387-48BB-A27E-A34843F9F4EA}" type="datetimeFigureOut">
              <a:rPr lang="en-US" smtClean="0"/>
              <a:pPr/>
              <a:t>05-Oct-21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E26EDF-B40D-48FB-90E3-AA58A54D56D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51E858-0387-48BB-A27E-A34843F9F4EA}" type="datetimeFigureOut">
              <a:rPr lang="en-US" smtClean="0"/>
              <a:pPr/>
              <a:t>05-Oct-21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E26EDF-B40D-48FB-90E3-AA58A54D56D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51E858-0387-48BB-A27E-A34843F9F4EA}" type="datetimeFigureOut">
              <a:rPr lang="en-US" smtClean="0"/>
              <a:pPr/>
              <a:t>05-Oct-21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E26EDF-B40D-48FB-90E3-AA58A54D56DF}"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51E858-0387-48BB-A27E-A34843F9F4EA}" type="datetimeFigureOut">
              <a:rPr lang="en-US" smtClean="0"/>
              <a:pPr/>
              <a:t>05-Oct-21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E26EDF-B40D-48FB-90E3-AA58A54D56D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3.wmf"/><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3.jpeg"/><Relationship Id="rId7" Type="http://schemas.openxmlformats.org/officeDocument/2006/relationships/image" Target="../media/image27.gif"/><Relationship Id="rId2" Type="http://schemas.openxmlformats.org/officeDocument/2006/relationships/image" Target="../media/image22.gif"/><Relationship Id="rId1" Type="http://schemas.openxmlformats.org/officeDocument/2006/relationships/slideLayout" Target="../slideLayouts/slideLayout7.xml"/><Relationship Id="rId6" Type="http://schemas.openxmlformats.org/officeDocument/2006/relationships/image" Target="../media/image26.gif"/><Relationship Id="rId5" Type="http://schemas.openxmlformats.org/officeDocument/2006/relationships/image" Target="../media/image25.jpeg"/><Relationship Id="rId4" Type="http://schemas.openxmlformats.org/officeDocument/2006/relationships/image" Target="../media/image24.jpeg"/></Relationships>
</file>

<file path=ppt/slides/_rels/slide17.xml.rels><?xml version="1.0" encoding="UTF-8" standalone="yes"?>
<Relationships xmlns="http://schemas.openxmlformats.org/package/2006/relationships"><Relationship Id="rId3" Type="http://schemas.openxmlformats.org/officeDocument/2006/relationships/image" Target="../media/image29.gif"/><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jpeg"/><Relationship Id="rId1" Type="http://schemas.openxmlformats.org/officeDocument/2006/relationships/slideLayout" Target="../slideLayouts/slideLayout2.xml"/><Relationship Id="rId5" Type="http://schemas.openxmlformats.org/officeDocument/2006/relationships/image" Target="../media/image29.gif"/><Relationship Id="rId4" Type="http://schemas.openxmlformats.org/officeDocument/2006/relationships/image" Target="../media/image32.jpeg"/></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9.jpeg"/><Relationship Id="rId5" Type="http://schemas.openxmlformats.org/officeDocument/2006/relationships/image" Target="../media/image8.jpeg"/><Relationship Id="rId4" Type="http://schemas.openxmlformats.org/officeDocument/2006/relationships/image" Target="../media/image7.jpeg"/></Relationships>
</file>

<file path=ppt/slides/_rels/slide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Picture1.jpg"/>
          <p:cNvPicPr>
            <a:picLocks noGrp="1" noChangeAspect="1"/>
          </p:cNvPicPr>
          <p:nvPr isPhoto="1"/>
        </p:nvPicPr>
        <p:blipFill>
          <a:blip r:embed="rId2" cstate="print">
            <a:lum/>
          </a:blip>
          <a:stretch>
            <a:fillRect/>
          </a:stretch>
        </p:blipFill>
        <p:spPr>
          <a:xfrm>
            <a:off x="1588" y="76200"/>
            <a:ext cx="9139237" cy="6858000"/>
          </a:xfrm>
          <a:prstGeom prst="rect">
            <a:avLst/>
          </a:prstGeom>
          <a:noFill/>
          <a:ln>
            <a:noFill/>
          </a:ln>
        </p:spPr>
      </p:pic>
      <p:pic>
        <p:nvPicPr>
          <p:cNvPr id="3" name="Picture 10" descr="D:\Dr. Malik\stick_figure_working_laptop_desk_sm_wm.gif"/>
          <p:cNvPicPr>
            <a:picLocks noChangeAspect="1" noChangeArrowheads="1" noCrop="1"/>
          </p:cNvPicPr>
          <p:nvPr/>
        </p:nvPicPr>
        <p:blipFill>
          <a:blip r:embed="rId3" cstate="print"/>
          <a:srcRect/>
          <a:stretch>
            <a:fillRect/>
          </a:stretch>
        </p:blipFill>
        <p:spPr bwMode="auto">
          <a:xfrm>
            <a:off x="3491880" y="764704"/>
            <a:ext cx="2011680" cy="2011680"/>
          </a:xfrm>
          <a:prstGeom prst="rect">
            <a:avLst/>
          </a:prstGeom>
        </p:spPr>
        <p:style>
          <a:lnRef idx="0">
            <a:schemeClr val="accent2"/>
          </a:lnRef>
          <a:fillRef idx="3">
            <a:schemeClr val="accent2"/>
          </a:fillRef>
          <a:effectRef idx="3">
            <a:schemeClr val="accent2"/>
          </a:effectRef>
          <a:fontRef idx="minor">
            <a:schemeClr val="lt1"/>
          </a:fontRef>
        </p:style>
      </p:pic>
      <p:sp>
        <p:nvSpPr>
          <p:cNvPr id="4" name="Text Box 12"/>
          <p:cNvSpPr txBox="1">
            <a:spLocks noChangeArrowheads="1"/>
          </p:cNvSpPr>
          <p:nvPr/>
        </p:nvSpPr>
        <p:spPr bwMode="auto">
          <a:xfrm>
            <a:off x="1187450" y="2781300"/>
            <a:ext cx="6804025" cy="3277820"/>
          </a:xfrm>
          <a:prstGeom prst="rect">
            <a:avLst/>
          </a:prstGeom>
          <a:gradFill rotWithShape="1">
            <a:gsLst>
              <a:gs pos="0">
                <a:srgbClr val="FFFFFF"/>
              </a:gs>
              <a:gs pos="100000">
                <a:srgbClr val="CCECFF">
                  <a:alpha val="64000"/>
                </a:srgbClr>
              </a:gs>
            </a:gsLst>
            <a:path path="shape">
              <a:fillToRect l="50000" t="50000" r="50000" b="50000"/>
            </a:path>
          </a:gradFill>
          <a:ln w="9525">
            <a:solidFill>
              <a:srgbClr val="FFFF00"/>
            </a:solidFill>
            <a:miter lim="800000"/>
            <a:headEnd/>
            <a:tailEnd/>
          </a:ln>
        </p:spPr>
        <p:txBody>
          <a:bodyPr>
            <a:spAutoFit/>
          </a:bodyPr>
          <a:lstStyle/>
          <a:p>
            <a:pPr algn="l" eaLnBrk="0" hangingPunct="0">
              <a:spcBef>
                <a:spcPct val="50000"/>
              </a:spcBef>
              <a:defRPr/>
            </a:pPr>
            <a:r>
              <a:rPr lang="en-GB" b="1" dirty="0">
                <a:solidFill>
                  <a:srgbClr val="0000FF"/>
                </a:solidFill>
                <a:effectLst>
                  <a:outerShdw blurRad="38100" dist="38100" dir="2700000" algn="tl">
                    <a:srgbClr val="000000"/>
                  </a:outerShdw>
                </a:effectLst>
                <a:latin typeface="Arial" charset="0"/>
              </a:rPr>
              <a:t>Dr. </a:t>
            </a:r>
            <a:r>
              <a:rPr lang="en-GB" b="1" dirty="0" err="1">
                <a:solidFill>
                  <a:srgbClr val="0000FF"/>
                </a:solidFill>
                <a:effectLst>
                  <a:outerShdw blurRad="38100" dist="38100" dir="2700000" algn="tl">
                    <a:srgbClr val="000000"/>
                  </a:outerShdw>
                </a:effectLst>
                <a:latin typeface="Arial" charset="0"/>
              </a:rPr>
              <a:t>Bilal</a:t>
            </a:r>
            <a:r>
              <a:rPr lang="en-GB" b="1" dirty="0">
                <a:solidFill>
                  <a:srgbClr val="0000FF"/>
                </a:solidFill>
                <a:effectLst>
                  <a:outerShdw blurRad="38100" dist="38100" dir="2700000" algn="tl">
                    <a:srgbClr val="000000"/>
                  </a:outerShdw>
                </a:effectLst>
                <a:latin typeface="Arial" charset="0"/>
              </a:rPr>
              <a:t> Ahmad </a:t>
            </a:r>
            <a:r>
              <a:rPr lang="en-GB" b="1" dirty="0" err="1">
                <a:solidFill>
                  <a:srgbClr val="0000FF"/>
                </a:solidFill>
                <a:effectLst>
                  <a:outerShdw blurRad="38100" dist="38100" dir="2700000" algn="tl">
                    <a:srgbClr val="000000"/>
                  </a:outerShdw>
                </a:effectLst>
                <a:latin typeface="Arial" charset="0"/>
              </a:rPr>
              <a:t>Zafar</a:t>
            </a:r>
            <a:r>
              <a:rPr lang="en-GB" b="1" dirty="0">
                <a:solidFill>
                  <a:srgbClr val="0000FF"/>
                </a:solidFill>
                <a:effectLst>
                  <a:outerShdw blurRad="38100" dist="38100" dir="2700000" algn="tl">
                    <a:srgbClr val="000000"/>
                  </a:outerShdw>
                </a:effectLst>
                <a:latin typeface="Arial" charset="0"/>
              </a:rPr>
              <a:t> </a:t>
            </a:r>
            <a:r>
              <a:rPr lang="en-GB" b="1" dirty="0" err="1">
                <a:solidFill>
                  <a:srgbClr val="0000FF"/>
                </a:solidFill>
                <a:effectLst>
                  <a:outerShdw blurRad="38100" dist="38100" dir="2700000" algn="tl">
                    <a:srgbClr val="000000"/>
                  </a:outerShdw>
                </a:effectLst>
                <a:latin typeface="Arial" charset="0"/>
              </a:rPr>
              <a:t>Amin</a:t>
            </a:r>
            <a:endParaRPr lang="en-GB" b="1" dirty="0">
              <a:solidFill>
                <a:srgbClr val="0000FF"/>
              </a:solidFill>
              <a:effectLst>
                <a:outerShdw blurRad="38100" dist="38100" dir="2700000" algn="tl">
                  <a:srgbClr val="000000"/>
                </a:outerShdw>
              </a:effectLst>
              <a:latin typeface="Arial" charset="0"/>
            </a:endParaRPr>
          </a:p>
          <a:p>
            <a:pPr algn="l" eaLnBrk="0" hangingPunct="0">
              <a:spcBef>
                <a:spcPct val="50000"/>
              </a:spcBef>
              <a:defRPr/>
            </a:pPr>
            <a:r>
              <a:rPr lang="en-GB" b="1" dirty="0">
                <a:solidFill>
                  <a:srgbClr val="0000FF"/>
                </a:solidFill>
                <a:effectLst>
                  <a:outerShdw blurRad="38100" dist="38100" dir="2700000" algn="tl">
                    <a:srgbClr val="000000"/>
                  </a:outerShdw>
                </a:effectLst>
                <a:latin typeface="Arial" charset="0"/>
              </a:rPr>
              <a:t>PhD in Plant Production and Environment</a:t>
            </a:r>
          </a:p>
          <a:p>
            <a:pPr algn="l" eaLnBrk="0" hangingPunct="0">
              <a:spcBef>
                <a:spcPct val="50000"/>
              </a:spcBef>
              <a:defRPr/>
            </a:pPr>
            <a:r>
              <a:rPr lang="en-GB" b="1" dirty="0">
                <a:solidFill>
                  <a:srgbClr val="0000FF"/>
                </a:solidFill>
                <a:effectLst>
                  <a:outerShdw blurRad="38100" dist="38100" dir="2700000" algn="tl">
                    <a:srgbClr val="000000"/>
                  </a:outerShdw>
                </a:effectLst>
                <a:latin typeface="Arial" charset="0"/>
              </a:rPr>
              <a:t>University of Reims, France</a:t>
            </a:r>
          </a:p>
          <a:p>
            <a:pPr algn="l" eaLnBrk="0" hangingPunct="0">
              <a:spcBef>
                <a:spcPct val="50000"/>
              </a:spcBef>
              <a:defRPr/>
            </a:pPr>
            <a:endParaRPr lang="en-GB" b="1" dirty="0">
              <a:solidFill>
                <a:srgbClr val="0000FF"/>
              </a:solidFill>
              <a:effectLst>
                <a:outerShdw blurRad="38100" dist="38100" dir="2700000" algn="tl">
                  <a:srgbClr val="000000"/>
                </a:outerShdw>
              </a:effectLst>
              <a:latin typeface="Arial" charset="0"/>
            </a:endParaRPr>
          </a:p>
          <a:p>
            <a:pPr algn="just" eaLnBrk="0" hangingPunct="0">
              <a:spcBef>
                <a:spcPct val="50000"/>
              </a:spcBef>
              <a:defRPr/>
            </a:pPr>
            <a:r>
              <a:rPr lang="en-GB" b="1" dirty="0">
                <a:solidFill>
                  <a:srgbClr val="FFFF00"/>
                </a:solidFill>
                <a:effectLst>
                  <a:outerShdw blurRad="38100" dist="38100" dir="2700000" algn="tl">
                    <a:srgbClr val="000000"/>
                  </a:outerShdw>
                </a:effectLst>
                <a:latin typeface="Arial" charset="0"/>
              </a:rPr>
              <a:t>Assistant professor</a:t>
            </a:r>
          </a:p>
          <a:p>
            <a:pPr algn="just" eaLnBrk="0" hangingPunct="0">
              <a:spcBef>
                <a:spcPct val="50000"/>
              </a:spcBef>
              <a:defRPr/>
            </a:pPr>
            <a:r>
              <a:rPr lang="en-GB" b="1" dirty="0" smtClean="0">
                <a:solidFill>
                  <a:srgbClr val="FFFF00"/>
                </a:solidFill>
                <a:effectLst>
                  <a:outerShdw blurRad="38100" dist="38100" dir="2700000" algn="tl">
                    <a:srgbClr val="000000"/>
                  </a:outerShdw>
                </a:effectLst>
                <a:latin typeface="Arial" charset="0"/>
              </a:rPr>
              <a:t>Energy Research Centre</a:t>
            </a:r>
            <a:endParaRPr lang="en-GB" b="1" dirty="0">
              <a:solidFill>
                <a:srgbClr val="FFFF00"/>
              </a:solidFill>
              <a:latin typeface="Arial" charset="0"/>
            </a:endParaRPr>
          </a:p>
          <a:p>
            <a:pPr algn="just" eaLnBrk="0" hangingPunct="0">
              <a:spcBef>
                <a:spcPct val="50000"/>
              </a:spcBef>
              <a:defRPr/>
            </a:pPr>
            <a:r>
              <a:rPr lang="en-GB" b="1" dirty="0">
                <a:solidFill>
                  <a:srgbClr val="FFFF00"/>
                </a:solidFill>
                <a:effectLst>
                  <a:outerShdw blurRad="38100" dist="38100" dir="2700000" algn="tl">
                    <a:srgbClr val="000000"/>
                  </a:outerShdw>
                </a:effectLst>
                <a:latin typeface="Arial" charset="0"/>
              </a:rPr>
              <a:t>COMSATS Institute of Information Technology</a:t>
            </a:r>
          </a:p>
          <a:p>
            <a:pPr algn="just" eaLnBrk="0" hangingPunct="0">
              <a:spcBef>
                <a:spcPct val="50000"/>
              </a:spcBef>
              <a:defRPr/>
            </a:pPr>
            <a:r>
              <a:rPr lang="en-GB" b="1" dirty="0" smtClean="0">
                <a:solidFill>
                  <a:srgbClr val="FFFF00"/>
                </a:solidFill>
                <a:effectLst>
                  <a:outerShdw blurRad="38100" dist="38100" dir="2700000" algn="tl">
                    <a:srgbClr val="000000"/>
                  </a:outerShdw>
                </a:effectLst>
                <a:latin typeface="Arial" charset="0"/>
              </a:rPr>
              <a:t>Lahore, </a:t>
            </a:r>
            <a:r>
              <a:rPr lang="en-GB" b="1" dirty="0">
                <a:solidFill>
                  <a:srgbClr val="FFFF00"/>
                </a:solidFill>
                <a:effectLst>
                  <a:outerShdw blurRad="38100" dist="38100" dir="2700000" algn="tl">
                    <a:srgbClr val="000000"/>
                  </a:outerShdw>
                </a:effectLst>
                <a:latin typeface="Arial" charset="0"/>
              </a:rPr>
              <a:t>Pakistan</a:t>
            </a:r>
            <a:endParaRPr lang="de-DE" b="1" dirty="0">
              <a:solidFill>
                <a:schemeClr val="bg2"/>
              </a:solidFill>
              <a:latin typeface="Arial" pitchFamily="34" charset="0"/>
            </a:endParaRPr>
          </a:p>
        </p:txBody>
      </p:sp>
      <p:sp>
        <p:nvSpPr>
          <p:cNvPr id="6" name="Rectangle 10"/>
          <p:cNvSpPr>
            <a:spLocks noChangeArrowheads="1"/>
          </p:cNvSpPr>
          <p:nvPr/>
        </p:nvSpPr>
        <p:spPr bwMode="auto">
          <a:xfrm>
            <a:off x="0" y="0"/>
            <a:ext cx="9144000" cy="430887"/>
          </a:xfrm>
          <a:prstGeom prst="rect">
            <a:avLst/>
          </a:prstGeom>
          <a:solidFill>
            <a:srgbClr val="003399"/>
          </a:solidFill>
          <a:ln w="9525" algn="ctr">
            <a:noFill/>
            <a:miter lim="800000"/>
            <a:headEnd/>
            <a:tailEnd/>
          </a:ln>
        </p:spPr>
        <p:txBody>
          <a:bodyPr anchor="ctr">
            <a:spAutoFit/>
          </a:bodyPr>
          <a:lstStyle/>
          <a:p>
            <a:pPr>
              <a:defRPr/>
            </a:pPr>
            <a:r>
              <a:rPr lang="en-US" sz="2200" kern="10" dirty="0">
                <a:ln w="9525">
                  <a:solidFill>
                    <a:srgbClr val="000000"/>
                  </a:solidFill>
                  <a:round/>
                  <a:headEnd type="none" w="sm" len="sm"/>
                  <a:tailEnd type="none" w="sm" len="sm"/>
                </a:ln>
                <a:gradFill rotWithShape="1">
                  <a:gsLst>
                    <a:gs pos="0">
                      <a:srgbClr val="4D0808"/>
                    </a:gs>
                    <a:gs pos="14999">
                      <a:srgbClr val="FF0300"/>
                    </a:gs>
                    <a:gs pos="27499">
                      <a:srgbClr val="FF7A00"/>
                    </a:gs>
                    <a:gs pos="50000">
                      <a:srgbClr val="FFF200"/>
                    </a:gs>
                    <a:gs pos="72501">
                      <a:srgbClr val="FF7A00"/>
                    </a:gs>
                    <a:gs pos="85001">
                      <a:srgbClr val="FF0300"/>
                    </a:gs>
                    <a:gs pos="100000">
                      <a:srgbClr val="4D0808"/>
                    </a:gs>
                  </a:gsLst>
                  <a:lin ang="2700000" scaled="1"/>
                </a:gradFill>
                <a:effectLst>
                  <a:outerShdw dist="107763" dir="2700000" algn="ctr" rotWithShape="0">
                    <a:srgbClr val="868686"/>
                  </a:outerShdw>
                </a:effectLst>
                <a:latin typeface="Arial Black"/>
              </a:rPr>
              <a:t>Global Climate change &amp; its impacts on </a:t>
            </a:r>
            <a:r>
              <a:rPr lang="en-US" sz="2200" kern="10" dirty="0" smtClean="0">
                <a:ln w="9525">
                  <a:solidFill>
                    <a:srgbClr val="000000"/>
                  </a:solidFill>
                  <a:round/>
                  <a:headEnd type="none" w="sm" len="sm"/>
                  <a:tailEnd type="none" w="sm" len="sm"/>
                </a:ln>
                <a:gradFill rotWithShape="1">
                  <a:gsLst>
                    <a:gs pos="0">
                      <a:srgbClr val="4D0808"/>
                    </a:gs>
                    <a:gs pos="14999">
                      <a:srgbClr val="FF0300"/>
                    </a:gs>
                    <a:gs pos="27499">
                      <a:srgbClr val="FF7A00"/>
                    </a:gs>
                    <a:gs pos="50000">
                      <a:srgbClr val="FFF200"/>
                    </a:gs>
                    <a:gs pos="72501">
                      <a:srgbClr val="FF7A00"/>
                    </a:gs>
                    <a:gs pos="85001">
                      <a:srgbClr val="FF0300"/>
                    </a:gs>
                    <a:gs pos="100000">
                      <a:srgbClr val="4D0808"/>
                    </a:gs>
                  </a:gsLst>
                  <a:lin ang="2700000" scaled="1"/>
                </a:gradFill>
                <a:effectLst>
                  <a:outerShdw dist="107763" dir="2700000" algn="ctr" rotWithShape="0">
                    <a:srgbClr val="868686"/>
                  </a:outerShdw>
                </a:effectLst>
                <a:latin typeface="Arial Black"/>
              </a:rPr>
              <a:t>Pakistan</a:t>
            </a:r>
            <a:endParaRPr lang="en-US" sz="2200" kern="10" dirty="0">
              <a:ln w="9525">
                <a:solidFill>
                  <a:srgbClr val="000000"/>
                </a:solidFill>
                <a:round/>
                <a:headEnd type="none" w="sm" len="sm"/>
                <a:tailEnd type="none" w="sm" len="sm"/>
              </a:ln>
              <a:gradFill rotWithShape="1">
                <a:gsLst>
                  <a:gs pos="0">
                    <a:srgbClr val="4D0808"/>
                  </a:gs>
                  <a:gs pos="14999">
                    <a:srgbClr val="FF0300"/>
                  </a:gs>
                  <a:gs pos="27499">
                    <a:srgbClr val="FF7A00"/>
                  </a:gs>
                  <a:gs pos="50000">
                    <a:srgbClr val="FFF200"/>
                  </a:gs>
                  <a:gs pos="72501">
                    <a:srgbClr val="FF7A00"/>
                  </a:gs>
                  <a:gs pos="85001">
                    <a:srgbClr val="FF0300"/>
                  </a:gs>
                  <a:gs pos="100000">
                    <a:srgbClr val="4D0808"/>
                  </a:gs>
                </a:gsLst>
                <a:lin ang="2700000" scaled="1"/>
              </a:gradFill>
              <a:effectLst>
                <a:outerShdw dist="107763" dir="2700000" algn="ctr" rotWithShape="0">
                  <a:srgbClr val="868686"/>
                </a:outerShdw>
              </a:effectLst>
              <a:latin typeface="Arial Black"/>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a:xfrm>
            <a:off x="0" y="3175"/>
            <a:ext cx="9144000" cy="1139825"/>
          </a:xfrm>
        </p:spPr>
        <p:txBody>
          <a:bodyPr/>
          <a:lstStyle/>
          <a:p>
            <a:pPr eaLnBrk="1" hangingPunct="1">
              <a:defRPr/>
            </a:pPr>
            <a:r>
              <a:rPr lang="en-GB" sz="4000" dirty="0" smtClean="0">
                <a:solidFill>
                  <a:srgbClr val="FFFF99"/>
                </a:solidFill>
              </a:rPr>
              <a:t>Greenhouse Effect</a:t>
            </a:r>
            <a:endParaRPr lang="en-US" sz="4000" dirty="0" smtClean="0">
              <a:solidFill>
                <a:srgbClr val="FFFF99"/>
              </a:solidFill>
            </a:endParaRPr>
          </a:p>
        </p:txBody>
      </p:sp>
      <p:sp>
        <p:nvSpPr>
          <p:cNvPr id="242691" name="Rectangle 3"/>
          <p:cNvSpPr>
            <a:spLocks noGrp="1" noChangeArrowheads="1"/>
          </p:cNvSpPr>
          <p:nvPr>
            <p:ph type="body" idx="1"/>
          </p:nvPr>
        </p:nvSpPr>
        <p:spPr>
          <a:xfrm>
            <a:off x="0" y="1295400"/>
            <a:ext cx="9144000" cy="5562600"/>
          </a:xfrm>
        </p:spPr>
        <p:txBody>
          <a:bodyPr/>
          <a:lstStyle/>
          <a:p>
            <a:pPr eaLnBrk="1" hangingPunct="1">
              <a:defRPr/>
            </a:pPr>
            <a:r>
              <a:rPr lang="en-GB" sz="2800" dirty="0" smtClean="0"/>
              <a:t>The Greenhouse Effect plays a crucial role in maintaining a life-sustaining environment on the Earth;</a:t>
            </a:r>
          </a:p>
          <a:p>
            <a:pPr eaLnBrk="1" hangingPunct="1">
              <a:defRPr/>
            </a:pPr>
            <a:endParaRPr lang="en-GB" sz="900" dirty="0" smtClean="0"/>
          </a:p>
          <a:p>
            <a:pPr eaLnBrk="1" hangingPunct="1">
              <a:defRPr/>
            </a:pPr>
            <a:r>
              <a:rPr lang="en-GB" sz="2800" dirty="0" smtClean="0"/>
              <a:t>If there was no Greenhouse Effect, the average temperature of the Earth would have been </a:t>
            </a:r>
            <a:r>
              <a:rPr lang="en-GB" sz="2800" b="1" dirty="0" smtClean="0"/>
              <a:t>-18</a:t>
            </a:r>
            <a:r>
              <a:rPr lang="en-GB" sz="2800" b="1" baseline="30000" dirty="0" smtClean="0"/>
              <a:t>o</a:t>
            </a:r>
            <a:r>
              <a:rPr lang="en-GB" sz="2800" b="1" dirty="0" smtClean="0"/>
              <a:t>C</a:t>
            </a:r>
            <a:r>
              <a:rPr lang="en-GB" sz="2800" dirty="0" smtClean="0"/>
              <a:t> (253°K) instead of the present  </a:t>
            </a:r>
            <a:r>
              <a:rPr lang="en-GB" sz="2800" b="1" dirty="0" smtClean="0"/>
              <a:t>15</a:t>
            </a:r>
            <a:r>
              <a:rPr lang="en-GB" sz="2800" b="1" baseline="30000" dirty="0" smtClean="0"/>
              <a:t>o</a:t>
            </a:r>
            <a:r>
              <a:rPr lang="en-GB" sz="2800" b="1" dirty="0" smtClean="0"/>
              <a:t>C</a:t>
            </a:r>
            <a:r>
              <a:rPr lang="en-GB" sz="2800" dirty="0" smtClean="0"/>
              <a:t>;</a:t>
            </a:r>
          </a:p>
          <a:p>
            <a:pPr eaLnBrk="1" hangingPunct="1">
              <a:defRPr/>
            </a:pPr>
            <a:endParaRPr lang="en-GB" sz="900" dirty="0" smtClean="0"/>
          </a:p>
          <a:p>
            <a:pPr eaLnBrk="1" hangingPunct="1">
              <a:defRPr/>
            </a:pPr>
            <a:r>
              <a:rPr lang="en-GB" sz="2800" dirty="0" smtClean="0"/>
              <a:t>Human activity is enhancing the natural Greenhouse Effect by adding gases like carbon dioxide, methane, nitrous oxide, chlorofluorocarbons, ozone, etc;</a:t>
            </a:r>
          </a:p>
          <a:p>
            <a:pPr eaLnBrk="1" hangingPunct="1">
              <a:defRPr/>
            </a:pPr>
            <a:endParaRPr lang="en-GB" sz="1000" dirty="0" smtClean="0"/>
          </a:p>
          <a:p>
            <a:pPr eaLnBrk="1" hangingPunct="1">
              <a:defRPr/>
            </a:pPr>
            <a:r>
              <a:rPr lang="en-GB" sz="2800" dirty="0" smtClean="0"/>
              <a:t>It is this Enhanced Greenhouse Effect which is causing Global Warming and Climate Change.</a:t>
            </a:r>
            <a:endParaRPr lang="en-US" sz="2800" dirty="0"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Picture1.jpg"/>
          <p:cNvPicPr>
            <a:picLocks noGrp="1" noChangeAspect="1"/>
          </p:cNvPicPr>
          <p:nvPr isPhoto="1"/>
        </p:nvPicPr>
        <p:blipFill>
          <a:blip r:embed="rId2" cstate="print">
            <a:lum/>
          </a:blip>
          <a:stretch>
            <a:fillRect/>
          </a:stretch>
        </p:blipFill>
        <p:spPr>
          <a:xfrm>
            <a:off x="1588" y="0"/>
            <a:ext cx="9139237" cy="6858000"/>
          </a:xfrm>
          <a:prstGeom prst="rect">
            <a:avLst/>
          </a:prstGeom>
          <a:noFill/>
          <a:ln>
            <a:noFill/>
          </a:ln>
        </p:spPr>
      </p:pic>
      <p:sp>
        <p:nvSpPr>
          <p:cNvPr id="5" name="Rectangle 10"/>
          <p:cNvSpPr>
            <a:spLocks noChangeArrowheads="1"/>
          </p:cNvSpPr>
          <p:nvPr/>
        </p:nvSpPr>
        <p:spPr bwMode="auto">
          <a:xfrm>
            <a:off x="0" y="0"/>
            <a:ext cx="9144000" cy="430887"/>
          </a:xfrm>
          <a:prstGeom prst="rect">
            <a:avLst/>
          </a:prstGeom>
          <a:solidFill>
            <a:srgbClr val="003399"/>
          </a:solidFill>
          <a:ln w="9525" algn="ctr">
            <a:noFill/>
            <a:miter lim="800000"/>
            <a:headEnd/>
            <a:tailEnd/>
          </a:ln>
        </p:spPr>
        <p:txBody>
          <a:bodyPr anchor="ctr">
            <a:spAutoFit/>
          </a:bodyPr>
          <a:lstStyle/>
          <a:p>
            <a:pPr>
              <a:defRPr/>
            </a:pPr>
            <a:r>
              <a:rPr lang="en-US" sz="2200" kern="10" dirty="0">
                <a:ln w="9525">
                  <a:solidFill>
                    <a:srgbClr val="000000"/>
                  </a:solidFill>
                  <a:round/>
                  <a:headEnd type="none" w="sm" len="sm"/>
                  <a:tailEnd type="none" w="sm" len="sm"/>
                </a:ln>
                <a:gradFill rotWithShape="1">
                  <a:gsLst>
                    <a:gs pos="0">
                      <a:srgbClr val="4D0808"/>
                    </a:gs>
                    <a:gs pos="14999">
                      <a:srgbClr val="FF0300"/>
                    </a:gs>
                    <a:gs pos="27499">
                      <a:srgbClr val="FF7A00"/>
                    </a:gs>
                    <a:gs pos="50000">
                      <a:srgbClr val="FFF200"/>
                    </a:gs>
                    <a:gs pos="72501">
                      <a:srgbClr val="FF7A00"/>
                    </a:gs>
                    <a:gs pos="85001">
                      <a:srgbClr val="FF0300"/>
                    </a:gs>
                    <a:gs pos="100000">
                      <a:srgbClr val="4D0808"/>
                    </a:gs>
                  </a:gsLst>
                  <a:lin ang="2700000" scaled="1"/>
                </a:gradFill>
                <a:effectLst>
                  <a:outerShdw dist="107763" dir="2700000" algn="ctr" rotWithShape="0">
                    <a:srgbClr val="868686"/>
                  </a:outerShdw>
                </a:effectLst>
                <a:latin typeface="Arial Black"/>
              </a:rPr>
              <a:t>Global Climate change &amp; its impacts on </a:t>
            </a:r>
            <a:r>
              <a:rPr lang="en-US" sz="2200" kern="10" dirty="0" smtClean="0">
                <a:ln w="9525">
                  <a:solidFill>
                    <a:srgbClr val="000000"/>
                  </a:solidFill>
                  <a:round/>
                  <a:headEnd type="none" w="sm" len="sm"/>
                  <a:tailEnd type="none" w="sm" len="sm"/>
                </a:ln>
                <a:gradFill rotWithShape="1">
                  <a:gsLst>
                    <a:gs pos="0">
                      <a:srgbClr val="4D0808"/>
                    </a:gs>
                    <a:gs pos="14999">
                      <a:srgbClr val="FF0300"/>
                    </a:gs>
                    <a:gs pos="27499">
                      <a:srgbClr val="FF7A00"/>
                    </a:gs>
                    <a:gs pos="50000">
                      <a:srgbClr val="FFF200"/>
                    </a:gs>
                    <a:gs pos="72501">
                      <a:srgbClr val="FF7A00"/>
                    </a:gs>
                    <a:gs pos="85001">
                      <a:srgbClr val="FF0300"/>
                    </a:gs>
                    <a:gs pos="100000">
                      <a:srgbClr val="4D0808"/>
                    </a:gs>
                  </a:gsLst>
                  <a:lin ang="2700000" scaled="1"/>
                </a:gradFill>
                <a:effectLst>
                  <a:outerShdw dist="107763" dir="2700000" algn="ctr" rotWithShape="0">
                    <a:srgbClr val="868686"/>
                  </a:outerShdw>
                </a:effectLst>
                <a:latin typeface="Arial Black"/>
              </a:rPr>
              <a:t>Pakistan</a:t>
            </a:r>
            <a:endParaRPr lang="en-US" sz="2200" kern="10" dirty="0">
              <a:ln w="9525">
                <a:solidFill>
                  <a:srgbClr val="000000"/>
                </a:solidFill>
                <a:round/>
                <a:headEnd type="none" w="sm" len="sm"/>
                <a:tailEnd type="none" w="sm" len="sm"/>
              </a:ln>
              <a:gradFill rotWithShape="1">
                <a:gsLst>
                  <a:gs pos="0">
                    <a:srgbClr val="4D0808"/>
                  </a:gs>
                  <a:gs pos="14999">
                    <a:srgbClr val="FF0300"/>
                  </a:gs>
                  <a:gs pos="27499">
                    <a:srgbClr val="FF7A00"/>
                  </a:gs>
                  <a:gs pos="50000">
                    <a:srgbClr val="FFF200"/>
                  </a:gs>
                  <a:gs pos="72501">
                    <a:srgbClr val="FF7A00"/>
                  </a:gs>
                  <a:gs pos="85001">
                    <a:srgbClr val="FF0300"/>
                  </a:gs>
                  <a:gs pos="100000">
                    <a:srgbClr val="4D0808"/>
                  </a:gs>
                </a:gsLst>
                <a:lin ang="2700000" scaled="1"/>
              </a:gradFill>
              <a:effectLst>
                <a:outerShdw dist="107763" dir="2700000" algn="ctr" rotWithShape="0">
                  <a:srgbClr val="868686"/>
                </a:outerShdw>
              </a:effectLst>
              <a:latin typeface="Arial Black"/>
            </a:endParaRPr>
          </a:p>
        </p:txBody>
      </p:sp>
      <p:sp>
        <p:nvSpPr>
          <p:cNvPr id="4" name="Text Box 3"/>
          <p:cNvSpPr txBox="1">
            <a:spLocks noChangeArrowheads="1"/>
          </p:cNvSpPr>
          <p:nvPr/>
        </p:nvSpPr>
        <p:spPr bwMode="auto">
          <a:xfrm>
            <a:off x="2339752" y="953344"/>
            <a:ext cx="4104456" cy="707886"/>
          </a:xfrm>
          <a:prstGeom prst="rect">
            <a:avLst/>
          </a:prstGeom>
          <a:gradFill rotWithShape="1">
            <a:gsLst>
              <a:gs pos="0">
                <a:srgbClr val="FFFFFF"/>
              </a:gs>
              <a:gs pos="100000">
                <a:schemeClr val="tx2"/>
              </a:gs>
            </a:gsLst>
            <a:path path="shape">
              <a:fillToRect l="50000" t="50000" r="50000" b="50000"/>
            </a:path>
          </a:gradFill>
          <a:ln w="9525">
            <a:solidFill>
              <a:srgbClr val="FF0000"/>
            </a:solidFill>
            <a:miter lim="800000"/>
            <a:headEnd/>
            <a:tailEnd/>
          </a:ln>
        </p:spPr>
        <p:txBody>
          <a:bodyPr wrap="square">
            <a:spAutoFit/>
          </a:bodyPr>
          <a:lstStyle/>
          <a:p>
            <a:r>
              <a:rPr lang="en-US" sz="4000" b="1" dirty="0">
                <a:solidFill>
                  <a:srgbClr val="000000"/>
                </a:solidFill>
                <a:cs typeface="Times New Roman" pitchFamily="18" charset="0"/>
              </a:rPr>
              <a:t>Climate Change</a:t>
            </a:r>
          </a:p>
        </p:txBody>
      </p:sp>
      <p:pic>
        <p:nvPicPr>
          <p:cNvPr id="6" name="Picture 2" descr="The CO2 that humans have added to the atmosphere has caused an increase in the atmospheric concentration of CO2. The graph shown here, called a Keeling Curve after the scientist who first developed it, represents the record of increased global atmospheric carbon dioxide concentration."/>
          <p:cNvPicPr>
            <a:picLocks noChangeAspect="1" noChangeArrowheads="1"/>
          </p:cNvPicPr>
          <p:nvPr/>
        </p:nvPicPr>
        <p:blipFill>
          <a:blip r:embed="rId3" cstate="print"/>
          <a:srcRect r="22222" b="14735"/>
          <a:stretch>
            <a:fillRect/>
          </a:stretch>
        </p:blipFill>
        <p:spPr bwMode="auto">
          <a:xfrm>
            <a:off x="0" y="809328"/>
            <a:ext cx="9144000" cy="6048672"/>
          </a:xfrm>
          <a:prstGeom prst="rect">
            <a:avLst/>
          </a:prstGeom>
          <a:noFill/>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5"/>
          <p:cNvSpPr>
            <a:spLocks noGrp="1"/>
          </p:cNvSpPr>
          <p:nvPr>
            <p:ph type="sldNum" sz="quarter" idx="12"/>
          </p:nvPr>
        </p:nvSpPr>
        <p:spPr>
          <a:noFill/>
        </p:spPr>
        <p:txBody>
          <a:bodyPr/>
          <a:lstStyle/>
          <a:p>
            <a:fld id="{8B273B6D-B56B-4BFA-968A-3AA08028A291}" type="slidenum">
              <a:rPr lang="en-US"/>
              <a:pPr/>
              <a:t>12</a:t>
            </a:fld>
            <a:endParaRPr lang="en-US"/>
          </a:p>
        </p:txBody>
      </p:sp>
      <p:sp>
        <p:nvSpPr>
          <p:cNvPr id="5123" name="Rectangle 4"/>
          <p:cNvSpPr>
            <a:spLocks noChangeArrowheads="1"/>
          </p:cNvSpPr>
          <p:nvPr/>
        </p:nvSpPr>
        <p:spPr bwMode="auto">
          <a:xfrm rot="5400000">
            <a:off x="-669925" y="4706938"/>
            <a:ext cx="3049587" cy="1100138"/>
          </a:xfrm>
          <a:prstGeom prst="rect">
            <a:avLst/>
          </a:prstGeom>
          <a:solidFill>
            <a:srgbClr val="969696"/>
          </a:solidFill>
          <a:ln w="9525" algn="ctr">
            <a:solidFill>
              <a:schemeClr val="tx1"/>
            </a:solidFill>
            <a:miter lim="800000"/>
            <a:headEnd type="none" w="sm" len="sm"/>
            <a:tailEnd type="none" w="sm" len="sm"/>
          </a:ln>
        </p:spPr>
        <p:txBody>
          <a:bodyPr wrap="none" anchor="ctr"/>
          <a:lstStyle/>
          <a:p>
            <a:endParaRPr lang="en-US"/>
          </a:p>
        </p:txBody>
      </p:sp>
      <p:sp>
        <p:nvSpPr>
          <p:cNvPr id="5124" name="Oval 5"/>
          <p:cNvSpPr>
            <a:spLocks noChangeArrowheads="1"/>
          </p:cNvSpPr>
          <p:nvPr/>
        </p:nvSpPr>
        <p:spPr bwMode="auto">
          <a:xfrm>
            <a:off x="557213" y="1143000"/>
            <a:ext cx="1652587" cy="1524000"/>
          </a:xfrm>
          <a:prstGeom prst="ellipse">
            <a:avLst/>
          </a:prstGeom>
          <a:solidFill>
            <a:srgbClr val="99CCFF"/>
          </a:solidFill>
          <a:ln w="9525" algn="ctr">
            <a:solidFill>
              <a:schemeClr val="tx1"/>
            </a:solidFill>
            <a:round/>
            <a:headEnd type="none" w="sm" len="sm"/>
            <a:tailEnd type="none" w="sm" len="sm"/>
          </a:ln>
        </p:spPr>
        <p:txBody>
          <a:bodyPr wrap="none" anchor="ctr"/>
          <a:lstStyle/>
          <a:p>
            <a:pPr algn="ctr" eaLnBrk="1" hangingPunct="1"/>
            <a:r>
              <a:rPr lang="en-US" sz="2000">
                <a:solidFill>
                  <a:srgbClr val="0000FF"/>
                </a:solidFill>
                <a:latin typeface="Arial" pitchFamily="34" charset="0"/>
              </a:rPr>
              <a:t> </a:t>
            </a:r>
          </a:p>
        </p:txBody>
      </p:sp>
      <p:sp>
        <p:nvSpPr>
          <p:cNvPr id="5125" name="Rectangle 6"/>
          <p:cNvSpPr>
            <a:spLocks noChangeArrowheads="1"/>
          </p:cNvSpPr>
          <p:nvPr/>
        </p:nvSpPr>
        <p:spPr bwMode="auto">
          <a:xfrm>
            <a:off x="304800" y="288925"/>
            <a:ext cx="2005013" cy="701675"/>
          </a:xfrm>
          <a:prstGeom prst="rect">
            <a:avLst/>
          </a:prstGeom>
          <a:noFill/>
          <a:ln w="9525" algn="ctr">
            <a:noFill/>
            <a:miter lim="800000"/>
            <a:headEnd type="none" w="sm" len="sm"/>
            <a:tailEnd type="none" w="sm" len="sm"/>
          </a:ln>
        </p:spPr>
        <p:txBody>
          <a:bodyPr>
            <a:spAutoFit/>
          </a:bodyPr>
          <a:lstStyle/>
          <a:p>
            <a:pPr algn="ctr" eaLnBrk="1" hangingPunct="1"/>
            <a:r>
              <a:rPr lang="en-US" sz="2000" b="1">
                <a:solidFill>
                  <a:srgbClr val="0000FF"/>
                </a:solidFill>
                <a:latin typeface="Garamond" pitchFamily="18" charset="0"/>
              </a:rPr>
              <a:t>Natural Climate </a:t>
            </a:r>
          </a:p>
          <a:p>
            <a:pPr algn="ctr" eaLnBrk="1" hangingPunct="1"/>
            <a:r>
              <a:rPr lang="en-US" sz="2000" b="1">
                <a:solidFill>
                  <a:srgbClr val="0000FF"/>
                </a:solidFill>
                <a:latin typeface="Garamond" pitchFamily="18" charset="0"/>
              </a:rPr>
              <a:t>Variability</a:t>
            </a:r>
          </a:p>
        </p:txBody>
      </p:sp>
      <p:sp>
        <p:nvSpPr>
          <p:cNvPr id="5126" name="Rectangle 7"/>
          <p:cNvSpPr>
            <a:spLocks noChangeArrowheads="1"/>
          </p:cNvSpPr>
          <p:nvPr/>
        </p:nvSpPr>
        <p:spPr bwMode="auto">
          <a:xfrm>
            <a:off x="1295400" y="3200400"/>
            <a:ext cx="3810000" cy="628650"/>
          </a:xfrm>
          <a:prstGeom prst="rect">
            <a:avLst/>
          </a:prstGeom>
          <a:noFill/>
          <a:ln w="9525" algn="ctr">
            <a:noFill/>
            <a:miter lim="800000"/>
            <a:headEnd type="none" w="sm" len="sm"/>
            <a:tailEnd type="none" w="sm" len="sm"/>
          </a:ln>
        </p:spPr>
        <p:txBody>
          <a:bodyPr>
            <a:spAutoFit/>
          </a:bodyPr>
          <a:lstStyle/>
          <a:p>
            <a:pPr>
              <a:lnSpc>
                <a:spcPct val="80000"/>
              </a:lnSpc>
              <a:buClr>
                <a:schemeClr val="tx2"/>
              </a:buClr>
              <a:buSzPct val="90000"/>
              <a:buFont typeface="Wingdings" pitchFamily="2" charset="2"/>
              <a:buNone/>
            </a:pPr>
            <a:r>
              <a:rPr lang="en-US" sz="2200" b="1">
                <a:solidFill>
                  <a:srgbClr val="0000FF"/>
                </a:solidFill>
                <a:latin typeface="Garamond" pitchFamily="18" charset="0"/>
              </a:rPr>
              <a:t>Anthropogenic Influences since the Industrial revolution</a:t>
            </a:r>
          </a:p>
        </p:txBody>
      </p:sp>
      <p:sp>
        <p:nvSpPr>
          <p:cNvPr id="5127" name="Text Box 8"/>
          <p:cNvSpPr txBox="1">
            <a:spLocks noChangeArrowheads="1"/>
          </p:cNvSpPr>
          <p:nvPr/>
        </p:nvSpPr>
        <p:spPr bwMode="auto">
          <a:xfrm>
            <a:off x="5638800" y="128588"/>
            <a:ext cx="3352800" cy="6375400"/>
          </a:xfrm>
          <a:prstGeom prst="rect">
            <a:avLst/>
          </a:prstGeom>
          <a:noFill/>
          <a:ln w="9525" algn="ctr">
            <a:solidFill>
              <a:schemeClr val="tx1"/>
            </a:solidFill>
            <a:miter lim="800000"/>
            <a:headEnd/>
            <a:tailEnd/>
          </a:ln>
        </p:spPr>
        <p:txBody>
          <a:bodyPr>
            <a:spAutoFit/>
          </a:bodyPr>
          <a:lstStyle/>
          <a:p>
            <a:pPr algn="ctr" eaLnBrk="1" hangingPunct="1">
              <a:lnSpc>
                <a:spcPct val="80000"/>
              </a:lnSpc>
            </a:pPr>
            <a:r>
              <a:rPr lang="en-US" b="1" u="sng" dirty="0">
                <a:solidFill>
                  <a:srgbClr val="0000FF"/>
                </a:solidFill>
                <a:latin typeface="Garamond" pitchFamily="18" charset="0"/>
              </a:rPr>
              <a:t>CLIMATE CHANGE</a:t>
            </a:r>
            <a:r>
              <a:rPr lang="en-US" dirty="0">
                <a:solidFill>
                  <a:srgbClr val="0000FF"/>
                </a:solidFill>
                <a:latin typeface="Garamond" pitchFamily="18" charset="0"/>
              </a:rPr>
              <a:t> </a:t>
            </a:r>
          </a:p>
          <a:p>
            <a:pPr algn="ctr" eaLnBrk="1" hangingPunct="1">
              <a:lnSpc>
                <a:spcPct val="80000"/>
              </a:lnSpc>
            </a:pPr>
            <a:endParaRPr lang="en-US" sz="1000" dirty="0">
              <a:solidFill>
                <a:srgbClr val="0000FF"/>
              </a:solidFill>
              <a:latin typeface="Garamond" pitchFamily="18" charset="0"/>
            </a:endParaRPr>
          </a:p>
          <a:p>
            <a:pPr algn="ctr" eaLnBrk="1" hangingPunct="1">
              <a:lnSpc>
                <a:spcPct val="90000"/>
              </a:lnSpc>
            </a:pPr>
            <a:endParaRPr lang="en-US" sz="1000" b="1" dirty="0">
              <a:solidFill>
                <a:srgbClr val="0000FF"/>
              </a:solidFill>
              <a:latin typeface="Garamond" pitchFamily="18" charset="0"/>
            </a:endParaRPr>
          </a:p>
          <a:p>
            <a:pPr algn="ctr" eaLnBrk="1" hangingPunct="1">
              <a:lnSpc>
                <a:spcPct val="90000"/>
              </a:lnSpc>
            </a:pPr>
            <a:r>
              <a:rPr lang="en-US" b="1" dirty="0">
                <a:solidFill>
                  <a:srgbClr val="0000FF"/>
                </a:solidFill>
                <a:latin typeface="Garamond" pitchFamily="18" charset="0"/>
              </a:rPr>
              <a:t>Global Warming</a:t>
            </a:r>
          </a:p>
          <a:p>
            <a:pPr algn="ctr">
              <a:lnSpc>
                <a:spcPct val="90000"/>
              </a:lnSpc>
            </a:pPr>
            <a:endParaRPr lang="en-US" sz="1000" dirty="0">
              <a:solidFill>
                <a:srgbClr val="0000FF"/>
              </a:solidFill>
              <a:latin typeface="Garamond" pitchFamily="18" charset="0"/>
            </a:endParaRPr>
          </a:p>
          <a:p>
            <a:pPr algn="ctr">
              <a:lnSpc>
                <a:spcPct val="90000"/>
              </a:lnSpc>
            </a:pPr>
            <a:r>
              <a:rPr lang="en-US" b="1" dirty="0">
                <a:solidFill>
                  <a:srgbClr val="0000FF"/>
                </a:solidFill>
                <a:latin typeface="Garamond" pitchFamily="18" charset="0"/>
              </a:rPr>
              <a:t>Increased Precipitation &amp; its uneven Distribution</a:t>
            </a:r>
          </a:p>
          <a:p>
            <a:pPr algn="ctr">
              <a:lnSpc>
                <a:spcPct val="90000"/>
              </a:lnSpc>
            </a:pPr>
            <a:endParaRPr lang="en-US" sz="1000" dirty="0">
              <a:solidFill>
                <a:srgbClr val="0000FF"/>
              </a:solidFill>
              <a:latin typeface="Garamond" pitchFamily="18" charset="0"/>
            </a:endParaRPr>
          </a:p>
          <a:p>
            <a:pPr algn="ctr">
              <a:lnSpc>
                <a:spcPct val="90000"/>
              </a:lnSpc>
            </a:pPr>
            <a:r>
              <a:rPr lang="en-US" b="1" dirty="0">
                <a:solidFill>
                  <a:srgbClr val="0000FF"/>
                </a:solidFill>
                <a:latin typeface="Garamond" pitchFamily="18" charset="0"/>
              </a:rPr>
              <a:t>Melting of Glaciers &amp; Snow</a:t>
            </a:r>
          </a:p>
          <a:p>
            <a:pPr algn="ctr">
              <a:lnSpc>
                <a:spcPct val="90000"/>
              </a:lnSpc>
            </a:pPr>
            <a:endParaRPr lang="en-US" sz="1000" dirty="0">
              <a:solidFill>
                <a:srgbClr val="0000FF"/>
              </a:solidFill>
              <a:latin typeface="Garamond" pitchFamily="18" charset="0"/>
            </a:endParaRPr>
          </a:p>
          <a:p>
            <a:pPr algn="ctr">
              <a:lnSpc>
                <a:spcPct val="90000"/>
              </a:lnSpc>
            </a:pPr>
            <a:r>
              <a:rPr lang="en-US" b="1" dirty="0">
                <a:solidFill>
                  <a:srgbClr val="0000FF"/>
                </a:solidFill>
                <a:latin typeface="Garamond" pitchFamily="18" charset="0"/>
              </a:rPr>
              <a:t>Sea level Rise</a:t>
            </a:r>
          </a:p>
          <a:p>
            <a:pPr algn="ctr">
              <a:lnSpc>
                <a:spcPct val="90000"/>
              </a:lnSpc>
            </a:pPr>
            <a:endParaRPr lang="en-US" sz="1000" dirty="0">
              <a:solidFill>
                <a:srgbClr val="0000FF"/>
              </a:solidFill>
              <a:latin typeface="Garamond" pitchFamily="18" charset="0"/>
            </a:endParaRPr>
          </a:p>
          <a:p>
            <a:pPr algn="ctr">
              <a:lnSpc>
                <a:spcPct val="90000"/>
              </a:lnSpc>
            </a:pPr>
            <a:r>
              <a:rPr lang="en-US" b="1" dirty="0">
                <a:solidFill>
                  <a:srgbClr val="0000FF"/>
                </a:solidFill>
                <a:latin typeface="Garamond" pitchFamily="18" charset="0"/>
              </a:rPr>
              <a:t>Increase in Frequency &amp; Intensity of Extreme Weather Events</a:t>
            </a:r>
          </a:p>
          <a:p>
            <a:pPr algn="ctr">
              <a:lnSpc>
                <a:spcPct val="90000"/>
              </a:lnSpc>
            </a:pPr>
            <a:r>
              <a:rPr lang="en-US" dirty="0">
                <a:solidFill>
                  <a:srgbClr val="0000FF"/>
                </a:solidFill>
                <a:latin typeface="Arial" pitchFamily="34" charset="0"/>
              </a:rPr>
              <a:t> </a:t>
            </a:r>
          </a:p>
          <a:p>
            <a:pPr algn="ctr">
              <a:lnSpc>
                <a:spcPct val="90000"/>
              </a:lnSpc>
            </a:pPr>
            <a:endParaRPr lang="en-US" sz="800" u="sng" dirty="0">
              <a:solidFill>
                <a:srgbClr val="0000FF"/>
              </a:solidFill>
              <a:latin typeface="Arial" pitchFamily="34" charset="0"/>
            </a:endParaRPr>
          </a:p>
          <a:p>
            <a:pPr algn="ctr">
              <a:lnSpc>
                <a:spcPct val="90000"/>
              </a:lnSpc>
            </a:pPr>
            <a:endParaRPr lang="en-US" sz="1000" b="1" u="sng" dirty="0">
              <a:solidFill>
                <a:srgbClr val="0000FF"/>
              </a:solidFill>
              <a:latin typeface="Garamond" pitchFamily="18" charset="0"/>
            </a:endParaRPr>
          </a:p>
          <a:p>
            <a:pPr algn="ctr">
              <a:lnSpc>
                <a:spcPct val="90000"/>
              </a:lnSpc>
            </a:pPr>
            <a:r>
              <a:rPr lang="en-US" sz="1600" b="1" u="sng" dirty="0">
                <a:solidFill>
                  <a:srgbClr val="0000FF"/>
                </a:solidFill>
                <a:latin typeface="Garamond" pitchFamily="18" charset="0"/>
              </a:rPr>
              <a:t>IMPACTS</a:t>
            </a:r>
          </a:p>
          <a:p>
            <a:pPr algn="ctr">
              <a:lnSpc>
                <a:spcPct val="90000"/>
              </a:lnSpc>
            </a:pPr>
            <a:endParaRPr lang="en-US" b="1" dirty="0">
              <a:solidFill>
                <a:srgbClr val="0000FF"/>
              </a:solidFill>
              <a:latin typeface="Garamond" pitchFamily="18" charset="0"/>
            </a:endParaRPr>
          </a:p>
          <a:p>
            <a:pPr algn="ctr">
              <a:lnSpc>
                <a:spcPct val="90000"/>
              </a:lnSpc>
            </a:pPr>
            <a:r>
              <a:rPr lang="en-US" b="1" dirty="0">
                <a:solidFill>
                  <a:srgbClr val="0000FF"/>
                </a:solidFill>
                <a:latin typeface="Garamond" pitchFamily="18" charset="0"/>
              </a:rPr>
              <a:t>Uncertainty in Water</a:t>
            </a:r>
          </a:p>
          <a:p>
            <a:pPr algn="ctr">
              <a:lnSpc>
                <a:spcPct val="90000"/>
              </a:lnSpc>
            </a:pPr>
            <a:r>
              <a:rPr lang="en-US" b="1" dirty="0">
                <a:solidFill>
                  <a:srgbClr val="0000FF"/>
                </a:solidFill>
                <a:latin typeface="Garamond" pitchFamily="18" charset="0"/>
              </a:rPr>
              <a:t>Availability</a:t>
            </a:r>
          </a:p>
          <a:p>
            <a:pPr algn="ctr">
              <a:lnSpc>
                <a:spcPct val="90000"/>
              </a:lnSpc>
            </a:pPr>
            <a:endParaRPr lang="en-US" sz="1000" dirty="0">
              <a:solidFill>
                <a:srgbClr val="0000FF"/>
              </a:solidFill>
              <a:latin typeface="Garamond" pitchFamily="18" charset="0"/>
            </a:endParaRPr>
          </a:p>
          <a:p>
            <a:pPr algn="ctr">
              <a:lnSpc>
                <a:spcPct val="90000"/>
              </a:lnSpc>
            </a:pPr>
            <a:r>
              <a:rPr lang="en-US" dirty="0">
                <a:solidFill>
                  <a:srgbClr val="0000FF"/>
                </a:solidFill>
                <a:latin typeface="Garamond" pitchFamily="18" charset="0"/>
              </a:rPr>
              <a:t>  </a:t>
            </a:r>
            <a:r>
              <a:rPr lang="en-US" b="1" dirty="0">
                <a:solidFill>
                  <a:srgbClr val="0000FF"/>
                </a:solidFill>
                <a:latin typeface="Garamond" pitchFamily="18" charset="0"/>
              </a:rPr>
              <a:t>Decrease in Crop Yields</a:t>
            </a:r>
          </a:p>
          <a:p>
            <a:pPr algn="ctr">
              <a:lnSpc>
                <a:spcPct val="90000"/>
              </a:lnSpc>
            </a:pPr>
            <a:endParaRPr lang="en-US" sz="1000" dirty="0">
              <a:solidFill>
                <a:srgbClr val="0000FF"/>
              </a:solidFill>
              <a:latin typeface="Garamond" pitchFamily="18" charset="0"/>
            </a:endParaRPr>
          </a:p>
          <a:p>
            <a:pPr algn="ctr">
              <a:lnSpc>
                <a:spcPct val="90000"/>
              </a:lnSpc>
            </a:pPr>
            <a:r>
              <a:rPr lang="en-US" b="1" dirty="0">
                <a:solidFill>
                  <a:srgbClr val="0000FF"/>
                </a:solidFill>
                <a:latin typeface="Garamond" pitchFamily="18" charset="0"/>
              </a:rPr>
              <a:t>Loss of Biodiversity</a:t>
            </a:r>
          </a:p>
          <a:p>
            <a:pPr algn="ctr">
              <a:lnSpc>
                <a:spcPct val="90000"/>
              </a:lnSpc>
            </a:pPr>
            <a:endParaRPr lang="en-US" sz="1000" dirty="0">
              <a:solidFill>
                <a:srgbClr val="0000FF"/>
              </a:solidFill>
              <a:latin typeface="Garamond" pitchFamily="18" charset="0"/>
            </a:endParaRPr>
          </a:p>
          <a:p>
            <a:pPr algn="ctr">
              <a:lnSpc>
                <a:spcPct val="90000"/>
              </a:lnSpc>
            </a:pPr>
            <a:r>
              <a:rPr lang="en-US" b="1" dirty="0">
                <a:solidFill>
                  <a:srgbClr val="0000FF"/>
                </a:solidFill>
                <a:latin typeface="Garamond" pitchFamily="18" charset="0"/>
              </a:rPr>
              <a:t>Increase Health Risks</a:t>
            </a:r>
          </a:p>
          <a:p>
            <a:pPr algn="ctr">
              <a:lnSpc>
                <a:spcPct val="90000"/>
              </a:lnSpc>
            </a:pPr>
            <a:endParaRPr lang="en-US" sz="1000" dirty="0">
              <a:solidFill>
                <a:srgbClr val="0000FF"/>
              </a:solidFill>
              <a:latin typeface="Garamond" pitchFamily="18" charset="0"/>
            </a:endParaRPr>
          </a:p>
          <a:p>
            <a:pPr algn="ctr">
              <a:lnSpc>
                <a:spcPct val="90000"/>
              </a:lnSpc>
            </a:pPr>
            <a:endParaRPr lang="en-US" b="1" dirty="0">
              <a:solidFill>
                <a:srgbClr val="0000FF"/>
              </a:solidFill>
              <a:latin typeface="Garamond" pitchFamily="18" charset="0"/>
            </a:endParaRPr>
          </a:p>
          <a:p>
            <a:pPr algn="ctr">
              <a:lnSpc>
                <a:spcPct val="90000"/>
              </a:lnSpc>
            </a:pPr>
            <a:endParaRPr lang="en-US" sz="2000" dirty="0">
              <a:solidFill>
                <a:srgbClr val="0000FF"/>
              </a:solidFill>
              <a:latin typeface="Garamond" pitchFamily="18" charset="0"/>
            </a:endParaRPr>
          </a:p>
        </p:txBody>
      </p:sp>
      <p:pic>
        <p:nvPicPr>
          <p:cNvPr id="5128" name="Picture 9" descr="j0233312"/>
          <p:cNvPicPr>
            <a:picLocks noChangeAspect="1" noChangeArrowheads="1"/>
          </p:cNvPicPr>
          <p:nvPr/>
        </p:nvPicPr>
        <p:blipFill>
          <a:blip r:embed="rId2" cstate="print"/>
          <a:srcRect/>
          <a:stretch>
            <a:fillRect/>
          </a:stretch>
        </p:blipFill>
        <p:spPr bwMode="auto">
          <a:xfrm>
            <a:off x="315913" y="5864225"/>
            <a:ext cx="1131887" cy="736600"/>
          </a:xfrm>
          <a:prstGeom prst="rect">
            <a:avLst/>
          </a:prstGeom>
          <a:noFill/>
          <a:ln w="9525">
            <a:noFill/>
            <a:miter lim="800000"/>
            <a:headEnd/>
            <a:tailEnd/>
          </a:ln>
        </p:spPr>
      </p:pic>
      <p:sp>
        <p:nvSpPr>
          <p:cNvPr id="5129" name="Rectangle 10"/>
          <p:cNvSpPr>
            <a:spLocks noChangeArrowheads="1"/>
          </p:cNvSpPr>
          <p:nvPr/>
        </p:nvSpPr>
        <p:spPr bwMode="auto">
          <a:xfrm>
            <a:off x="1409700" y="3733800"/>
            <a:ext cx="1866900" cy="3048000"/>
          </a:xfrm>
          <a:prstGeom prst="rect">
            <a:avLst/>
          </a:prstGeom>
          <a:solidFill>
            <a:srgbClr val="969696"/>
          </a:solidFill>
          <a:ln w="9525">
            <a:solidFill>
              <a:schemeClr val="tx1"/>
            </a:solidFill>
            <a:miter lim="800000"/>
            <a:headEnd/>
            <a:tailEnd/>
          </a:ln>
        </p:spPr>
        <p:txBody>
          <a:bodyPr lIns="92075" tIns="46038" rIns="92075" bIns="46038"/>
          <a:lstStyle/>
          <a:p>
            <a:pPr algn="ctr" eaLnBrk="1" hangingPunct="1">
              <a:lnSpc>
                <a:spcPct val="80000"/>
              </a:lnSpc>
              <a:spcBef>
                <a:spcPct val="20000"/>
              </a:spcBef>
              <a:buClr>
                <a:schemeClr val="folHlink"/>
              </a:buClr>
              <a:buFont typeface="Wingdings" pitchFamily="2" charset="2"/>
              <a:buNone/>
            </a:pPr>
            <a:endParaRPr lang="en-US" sz="1000" b="1">
              <a:solidFill>
                <a:srgbClr val="0000FF"/>
              </a:solidFill>
            </a:endParaRPr>
          </a:p>
          <a:p>
            <a:pPr algn="ctr" eaLnBrk="1" hangingPunct="1">
              <a:lnSpc>
                <a:spcPct val="80000"/>
              </a:lnSpc>
              <a:spcBef>
                <a:spcPct val="20000"/>
              </a:spcBef>
              <a:buClr>
                <a:schemeClr val="folHlink"/>
              </a:buClr>
              <a:buFont typeface="Wingdings" pitchFamily="2" charset="2"/>
              <a:buNone/>
            </a:pPr>
            <a:r>
              <a:rPr lang="en-US" sz="1300" b="1">
                <a:solidFill>
                  <a:srgbClr val="0000FF"/>
                </a:solidFill>
              </a:rPr>
              <a:t>Spiraling Population</a:t>
            </a:r>
          </a:p>
          <a:p>
            <a:pPr algn="ctr" eaLnBrk="1" hangingPunct="1">
              <a:lnSpc>
                <a:spcPct val="80000"/>
              </a:lnSpc>
              <a:spcBef>
                <a:spcPct val="20000"/>
              </a:spcBef>
              <a:buClr>
                <a:schemeClr val="folHlink"/>
              </a:buClr>
              <a:buFont typeface="Wingdings" pitchFamily="2" charset="2"/>
              <a:buNone/>
            </a:pPr>
            <a:endParaRPr lang="en-US" sz="1300" b="1">
              <a:solidFill>
                <a:srgbClr val="0000FF"/>
              </a:solidFill>
            </a:endParaRPr>
          </a:p>
          <a:p>
            <a:pPr algn="ctr" eaLnBrk="1" hangingPunct="1">
              <a:lnSpc>
                <a:spcPct val="80000"/>
              </a:lnSpc>
              <a:spcBef>
                <a:spcPct val="20000"/>
              </a:spcBef>
              <a:buClr>
                <a:schemeClr val="folHlink"/>
              </a:buClr>
              <a:buFont typeface="Wingdings" pitchFamily="2" charset="2"/>
              <a:buNone/>
            </a:pPr>
            <a:endParaRPr lang="en-US" sz="1300" b="1">
              <a:solidFill>
                <a:srgbClr val="0000FF"/>
              </a:solidFill>
            </a:endParaRPr>
          </a:p>
          <a:p>
            <a:pPr algn="ctr" eaLnBrk="1" hangingPunct="1">
              <a:lnSpc>
                <a:spcPct val="80000"/>
              </a:lnSpc>
              <a:spcBef>
                <a:spcPct val="20000"/>
              </a:spcBef>
              <a:buClr>
                <a:schemeClr val="folHlink"/>
              </a:buClr>
              <a:buFont typeface="Wingdings" pitchFamily="2" charset="2"/>
              <a:buNone/>
            </a:pPr>
            <a:r>
              <a:rPr lang="en-US" sz="1300" b="1">
                <a:solidFill>
                  <a:srgbClr val="0000FF"/>
                </a:solidFill>
              </a:rPr>
              <a:t>High pace of Industrialization</a:t>
            </a:r>
            <a:r>
              <a:rPr lang="en-US" sz="1400" b="1">
                <a:solidFill>
                  <a:srgbClr val="0000FF"/>
                </a:solidFill>
              </a:rPr>
              <a:t> </a:t>
            </a:r>
          </a:p>
          <a:p>
            <a:pPr algn="ctr" eaLnBrk="1" hangingPunct="1">
              <a:lnSpc>
                <a:spcPct val="80000"/>
              </a:lnSpc>
              <a:spcBef>
                <a:spcPct val="20000"/>
              </a:spcBef>
              <a:buClr>
                <a:schemeClr val="folHlink"/>
              </a:buClr>
              <a:buFont typeface="Wingdings" pitchFamily="2" charset="2"/>
              <a:buNone/>
            </a:pPr>
            <a:endParaRPr lang="en-US" sz="1000" b="1">
              <a:solidFill>
                <a:srgbClr val="0000FF"/>
              </a:solidFill>
            </a:endParaRPr>
          </a:p>
          <a:p>
            <a:pPr algn="ctr" eaLnBrk="1" hangingPunct="1">
              <a:lnSpc>
                <a:spcPct val="80000"/>
              </a:lnSpc>
              <a:spcBef>
                <a:spcPct val="20000"/>
              </a:spcBef>
              <a:buClr>
                <a:schemeClr val="folHlink"/>
              </a:buClr>
              <a:buFont typeface="Wingdings" pitchFamily="2" charset="2"/>
              <a:buNone/>
            </a:pPr>
            <a:r>
              <a:rPr lang="en-US" sz="1300" b="1">
                <a:solidFill>
                  <a:srgbClr val="0000FF"/>
                </a:solidFill>
              </a:rPr>
              <a:t>Increasing use of Fossil Fuels in Industry &amp; Transport</a:t>
            </a:r>
          </a:p>
          <a:p>
            <a:pPr algn="ctr" eaLnBrk="1" hangingPunct="1">
              <a:lnSpc>
                <a:spcPct val="80000"/>
              </a:lnSpc>
              <a:spcBef>
                <a:spcPct val="20000"/>
              </a:spcBef>
              <a:buClr>
                <a:schemeClr val="folHlink"/>
              </a:buClr>
              <a:buFont typeface="Wingdings" pitchFamily="2" charset="2"/>
              <a:buNone/>
            </a:pPr>
            <a:endParaRPr lang="en-US" sz="1300" b="1">
              <a:solidFill>
                <a:srgbClr val="0000FF"/>
              </a:solidFill>
            </a:endParaRPr>
          </a:p>
          <a:p>
            <a:pPr algn="ctr" eaLnBrk="1" hangingPunct="1">
              <a:lnSpc>
                <a:spcPct val="80000"/>
              </a:lnSpc>
              <a:spcBef>
                <a:spcPct val="20000"/>
              </a:spcBef>
              <a:buClr>
                <a:schemeClr val="folHlink"/>
              </a:buClr>
              <a:buFont typeface="Wingdings" pitchFamily="2" charset="2"/>
              <a:buNone/>
            </a:pPr>
            <a:r>
              <a:rPr lang="en-US" sz="1300" b="1">
                <a:solidFill>
                  <a:srgbClr val="0000FF"/>
                </a:solidFill>
              </a:rPr>
              <a:t>Deforestation for Agriculture and Urbanization</a:t>
            </a:r>
          </a:p>
        </p:txBody>
      </p:sp>
      <p:pic>
        <p:nvPicPr>
          <p:cNvPr id="5130" name="Picture 11" descr="MCNA00614_0000[1]"/>
          <p:cNvPicPr>
            <a:picLocks noChangeAspect="1" noChangeArrowheads="1"/>
          </p:cNvPicPr>
          <p:nvPr/>
        </p:nvPicPr>
        <p:blipFill>
          <a:blip r:embed="rId3" cstate="print"/>
          <a:srcRect/>
          <a:stretch>
            <a:fillRect/>
          </a:stretch>
        </p:blipFill>
        <p:spPr bwMode="auto">
          <a:xfrm>
            <a:off x="304800" y="5240338"/>
            <a:ext cx="1066800" cy="560387"/>
          </a:xfrm>
          <a:prstGeom prst="rect">
            <a:avLst/>
          </a:prstGeom>
          <a:noFill/>
          <a:ln w="9525">
            <a:noFill/>
            <a:miter lim="800000"/>
            <a:headEnd/>
            <a:tailEnd/>
          </a:ln>
        </p:spPr>
      </p:pic>
      <p:sp>
        <p:nvSpPr>
          <p:cNvPr id="5131" name="Freeform 12"/>
          <p:cNvSpPr>
            <a:spLocks/>
          </p:cNvSpPr>
          <p:nvPr/>
        </p:nvSpPr>
        <p:spPr bwMode="auto">
          <a:xfrm>
            <a:off x="590550" y="1501775"/>
            <a:ext cx="1524000" cy="355600"/>
          </a:xfrm>
          <a:custGeom>
            <a:avLst/>
            <a:gdLst>
              <a:gd name="T0" fmla="*/ 0 w 960"/>
              <a:gd name="T1" fmla="*/ 112 h 224"/>
              <a:gd name="T2" fmla="*/ 96 w 960"/>
              <a:gd name="T3" fmla="*/ 16 h 224"/>
              <a:gd name="T4" fmla="*/ 288 w 960"/>
              <a:gd name="T5" fmla="*/ 208 h 224"/>
              <a:gd name="T6" fmla="*/ 432 w 960"/>
              <a:gd name="T7" fmla="*/ 112 h 224"/>
              <a:gd name="T8" fmla="*/ 624 w 960"/>
              <a:gd name="T9" fmla="*/ 208 h 224"/>
              <a:gd name="T10" fmla="*/ 816 w 960"/>
              <a:gd name="T11" fmla="*/ 64 h 224"/>
              <a:gd name="T12" fmla="*/ 960 w 960"/>
              <a:gd name="T13" fmla="*/ 208 h 224"/>
              <a:gd name="T14" fmla="*/ 0 60000 65536"/>
              <a:gd name="T15" fmla="*/ 0 60000 65536"/>
              <a:gd name="T16" fmla="*/ 0 60000 65536"/>
              <a:gd name="T17" fmla="*/ 0 60000 65536"/>
              <a:gd name="T18" fmla="*/ 0 60000 65536"/>
              <a:gd name="T19" fmla="*/ 0 60000 65536"/>
              <a:gd name="T20" fmla="*/ 0 60000 65536"/>
              <a:gd name="T21" fmla="*/ 0 w 960"/>
              <a:gd name="T22" fmla="*/ 0 h 224"/>
              <a:gd name="T23" fmla="*/ 960 w 960"/>
              <a:gd name="T24" fmla="*/ 224 h 2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60" h="224">
                <a:moveTo>
                  <a:pt x="0" y="112"/>
                </a:moveTo>
                <a:cubicBezTo>
                  <a:pt x="24" y="56"/>
                  <a:pt x="48" y="0"/>
                  <a:pt x="96" y="16"/>
                </a:cubicBezTo>
                <a:cubicBezTo>
                  <a:pt x="144" y="32"/>
                  <a:pt x="232" y="192"/>
                  <a:pt x="288" y="208"/>
                </a:cubicBezTo>
                <a:cubicBezTo>
                  <a:pt x="344" y="224"/>
                  <a:pt x="376" y="112"/>
                  <a:pt x="432" y="112"/>
                </a:cubicBezTo>
                <a:cubicBezTo>
                  <a:pt x="488" y="112"/>
                  <a:pt x="560" y="216"/>
                  <a:pt x="624" y="208"/>
                </a:cubicBezTo>
                <a:cubicBezTo>
                  <a:pt x="688" y="200"/>
                  <a:pt x="760" y="64"/>
                  <a:pt x="816" y="64"/>
                </a:cubicBezTo>
                <a:cubicBezTo>
                  <a:pt x="872" y="64"/>
                  <a:pt x="936" y="184"/>
                  <a:pt x="960" y="208"/>
                </a:cubicBezTo>
              </a:path>
            </a:pathLst>
          </a:custGeom>
          <a:noFill/>
          <a:ln w="25400" cap="flat" cmpd="sng">
            <a:solidFill>
              <a:schemeClr val="tx1"/>
            </a:solidFill>
            <a:prstDash val="solid"/>
            <a:round/>
            <a:headEnd type="none" w="sm" len="sm"/>
            <a:tailEnd type="none" w="sm" len="sm"/>
          </a:ln>
        </p:spPr>
        <p:txBody>
          <a:bodyPr wrap="none" anchor="ctr"/>
          <a:lstStyle/>
          <a:p>
            <a:endParaRPr lang="en-US"/>
          </a:p>
        </p:txBody>
      </p:sp>
      <p:sp>
        <p:nvSpPr>
          <p:cNvPr id="5132" name="Oval 13"/>
          <p:cNvSpPr>
            <a:spLocks noChangeArrowheads="1"/>
          </p:cNvSpPr>
          <p:nvPr/>
        </p:nvSpPr>
        <p:spPr bwMode="auto">
          <a:xfrm>
            <a:off x="2971800" y="990600"/>
            <a:ext cx="1676400" cy="1600200"/>
          </a:xfrm>
          <a:prstGeom prst="ellipse">
            <a:avLst/>
          </a:prstGeom>
          <a:solidFill>
            <a:srgbClr val="99CCFF"/>
          </a:solidFill>
          <a:ln w="9525" algn="ctr">
            <a:solidFill>
              <a:schemeClr val="tx1"/>
            </a:solidFill>
            <a:round/>
            <a:headEnd type="none" w="sm" len="sm"/>
            <a:tailEnd type="none" w="sm" len="sm"/>
          </a:ln>
        </p:spPr>
        <p:txBody>
          <a:bodyPr wrap="none" anchor="ctr"/>
          <a:lstStyle/>
          <a:p>
            <a:pPr algn="ctr" eaLnBrk="1" hangingPunct="1"/>
            <a:r>
              <a:rPr lang="en-US" sz="2000">
                <a:solidFill>
                  <a:srgbClr val="0000FF"/>
                </a:solidFill>
                <a:latin typeface="Arial" pitchFamily="34" charset="0"/>
              </a:rPr>
              <a:t> </a:t>
            </a:r>
          </a:p>
        </p:txBody>
      </p:sp>
      <p:sp>
        <p:nvSpPr>
          <p:cNvPr id="5133" name="Line 14"/>
          <p:cNvSpPr>
            <a:spLocks noChangeShapeType="1"/>
          </p:cNvSpPr>
          <p:nvPr/>
        </p:nvSpPr>
        <p:spPr bwMode="auto">
          <a:xfrm flipV="1">
            <a:off x="1385888" y="2667000"/>
            <a:ext cx="0" cy="457200"/>
          </a:xfrm>
          <a:prstGeom prst="line">
            <a:avLst/>
          </a:prstGeom>
          <a:noFill/>
          <a:ln w="69850">
            <a:solidFill>
              <a:schemeClr val="tx1"/>
            </a:solidFill>
            <a:round/>
            <a:headEnd type="none" w="sm" len="sm"/>
            <a:tailEnd type="triangle" w="med" len="med"/>
          </a:ln>
        </p:spPr>
        <p:txBody>
          <a:bodyPr wrap="none" anchor="ctr"/>
          <a:lstStyle/>
          <a:p>
            <a:endParaRPr lang="en-US"/>
          </a:p>
        </p:txBody>
      </p:sp>
      <p:sp>
        <p:nvSpPr>
          <p:cNvPr id="5134" name="Line 15"/>
          <p:cNvSpPr>
            <a:spLocks noChangeShapeType="1"/>
          </p:cNvSpPr>
          <p:nvPr/>
        </p:nvSpPr>
        <p:spPr bwMode="auto">
          <a:xfrm flipV="1">
            <a:off x="2205038" y="1828800"/>
            <a:ext cx="766762" cy="14288"/>
          </a:xfrm>
          <a:prstGeom prst="line">
            <a:avLst/>
          </a:prstGeom>
          <a:noFill/>
          <a:ln w="69850">
            <a:solidFill>
              <a:schemeClr val="tx1"/>
            </a:solidFill>
            <a:round/>
            <a:headEnd type="none" w="sm" len="sm"/>
            <a:tailEnd type="triangle" w="med" len="med"/>
          </a:ln>
        </p:spPr>
        <p:txBody>
          <a:bodyPr wrap="none" anchor="ctr"/>
          <a:lstStyle/>
          <a:p>
            <a:endParaRPr lang="en-US"/>
          </a:p>
        </p:txBody>
      </p:sp>
      <p:sp>
        <p:nvSpPr>
          <p:cNvPr id="5135" name="Freeform 16"/>
          <p:cNvSpPr>
            <a:spLocks/>
          </p:cNvSpPr>
          <p:nvPr/>
        </p:nvSpPr>
        <p:spPr bwMode="auto">
          <a:xfrm>
            <a:off x="3124200" y="1349375"/>
            <a:ext cx="1447800" cy="914400"/>
          </a:xfrm>
          <a:custGeom>
            <a:avLst/>
            <a:gdLst>
              <a:gd name="T0" fmla="*/ 0 w 816"/>
              <a:gd name="T1" fmla="*/ 320 h 576"/>
              <a:gd name="T2" fmla="*/ 96 w 816"/>
              <a:gd name="T3" fmla="*/ 32 h 576"/>
              <a:gd name="T4" fmla="*/ 144 w 816"/>
              <a:gd name="T5" fmla="*/ 512 h 576"/>
              <a:gd name="T6" fmla="*/ 240 w 816"/>
              <a:gd name="T7" fmla="*/ 128 h 576"/>
              <a:gd name="T8" fmla="*/ 336 w 816"/>
              <a:gd name="T9" fmla="*/ 560 h 576"/>
              <a:gd name="T10" fmla="*/ 528 w 816"/>
              <a:gd name="T11" fmla="*/ 32 h 576"/>
              <a:gd name="T12" fmla="*/ 624 w 816"/>
              <a:gd name="T13" fmla="*/ 464 h 576"/>
              <a:gd name="T14" fmla="*/ 816 w 816"/>
              <a:gd name="T15" fmla="*/ 176 h 576"/>
              <a:gd name="T16" fmla="*/ 0 60000 65536"/>
              <a:gd name="T17" fmla="*/ 0 60000 65536"/>
              <a:gd name="T18" fmla="*/ 0 60000 65536"/>
              <a:gd name="T19" fmla="*/ 0 60000 65536"/>
              <a:gd name="T20" fmla="*/ 0 60000 65536"/>
              <a:gd name="T21" fmla="*/ 0 60000 65536"/>
              <a:gd name="T22" fmla="*/ 0 60000 65536"/>
              <a:gd name="T23" fmla="*/ 0 60000 65536"/>
              <a:gd name="T24" fmla="*/ 0 w 816"/>
              <a:gd name="T25" fmla="*/ 0 h 576"/>
              <a:gd name="T26" fmla="*/ 816 w 816"/>
              <a:gd name="T27" fmla="*/ 576 h 57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16" h="576">
                <a:moveTo>
                  <a:pt x="0" y="320"/>
                </a:moveTo>
                <a:cubicBezTo>
                  <a:pt x="36" y="160"/>
                  <a:pt x="72" y="0"/>
                  <a:pt x="96" y="32"/>
                </a:cubicBezTo>
                <a:cubicBezTo>
                  <a:pt x="120" y="64"/>
                  <a:pt x="120" y="496"/>
                  <a:pt x="144" y="512"/>
                </a:cubicBezTo>
                <a:cubicBezTo>
                  <a:pt x="168" y="528"/>
                  <a:pt x="208" y="120"/>
                  <a:pt x="240" y="128"/>
                </a:cubicBezTo>
                <a:cubicBezTo>
                  <a:pt x="272" y="136"/>
                  <a:pt x="288" y="576"/>
                  <a:pt x="336" y="560"/>
                </a:cubicBezTo>
                <a:cubicBezTo>
                  <a:pt x="384" y="544"/>
                  <a:pt x="480" y="48"/>
                  <a:pt x="528" y="32"/>
                </a:cubicBezTo>
                <a:cubicBezTo>
                  <a:pt x="576" y="16"/>
                  <a:pt x="576" y="440"/>
                  <a:pt x="624" y="464"/>
                </a:cubicBezTo>
                <a:cubicBezTo>
                  <a:pt x="672" y="488"/>
                  <a:pt x="784" y="224"/>
                  <a:pt x="816" y="176"/>
                </a:cubicBezTo>
              </a:path>
            </a:pathLst>
          </a:custGeom>
          <a:noFill/>
          <a:ln w="25400" cap="flat" cmpd="sng">
            <a:solidFill>
              <a:schemeClr val="tx1"/>
            </a:solidFill>
            <a:prstDash val="solid"/>
            <a:round/>
            <a:headEnd type="none" w="sm" len="sm"/>
            <a:tailEnd type="none" w="sm" len="sm"/>
          </a:ln>
        </p:spPr>
        <p:txBody>
          <a:bodyPr wrap="none" anchor="ctr"/>
          <a:lstStyle/>
          <a:p>
            <a:endParaRPr lang="en-US"/>
          </a:p>
        </p:txBody>
      </p:sp>
      <p:sp>
        <p:nvSpPr>
          <p:cNvPr id="5136" name="Rectangle 17"/>
          <p:cNvSpPr>
            <a:spLocks noChangeArrowheads="1"/>
          </p:cNvSpPr>
          <p:nvPr/>
        </p:nvSpPr>
        <p:spPr bwMode="auto">
          <a:xfrm>
            <a:off x="2520950" y="212725"/>
            <a:ext cx="2916238" cy="701675"/>
          </a:xfrm>
          <a:prstGeom prst="rect">
            <a:avLst/>
          </a:prstGeom>
          <a:noFill/>
          <a:ln w="9525" algn="ctr">
            <a:noFill/>
            <a:miter lim="800000"/>
            <a:headEnd type="none" w="sm" len="sm"/>
            <a:tailEnd type="none" w="sm" len="sm"/>
          </a:ln>
        </p:spPr>
        <p:txBody>
          <a:bodyPr wrap="none">
            <a:spAutoFit/>
          </a:bodyPr>
          <a:lstStyle/>
          <a:p>
            <a:pPr algn="ctr" eaLnBrk="1" hangingPunct="1"/>
            <a:r>
              <a:rPr lang="en-US" sz="2000" b="1">
                <a:solidFill>
                  <a:srgbClr val="0000FF"/>
                </a:solidFill>
                <a:latin typeface="Garamond" pitchFamily="18" charset="0"/>
              </a:rPr>
              <a:t>Climate Change</a:t>
            </a:r>
          </a:p>
          <a:p>
            <a:pPr algn="ctr" eaLnBrk="1" hangingPunct="1"/>
            <a:r>
              <a:rPr lang="en-US" sz="2000" b="1">
                <a:solidFill>
                  <a:srgbClr val="0000FF"/>
                </a:solidFill>
                <a:latin typeface="Garamond" pitchFamily="18" charset="0"/>
              </a:rPr>
              <a:t>Natural + Anthropogenic</a:t>
            </a:r>
          </a:p>
        </p:txBody>
      </p:sp>
      <p:sp>
        <p:nvSpPr>
          <p:cNvPr id="5137" name="Line 19"/>
          <p:cNvSpPr>
            <a:spLocks noChangeShapeType="1"/>
          </p:cNvSpPr>
          <p:nvPr/>
        </p:nvSpPr>
        <p:spPr bwMode="auto">
          <a:xfrm flipV="1">
            <a:off x="4648200" y="1828800"/>
            <a:ext cx="990600" cy="0"/>
          </a:xfrm>
          <a:prstGeom prst="line">
            <a:avLst/>
          </a:prstGeom>
          <a:noFill/>
          <a:ln w="69850">
            <a:solidFill>
              <a:schemeClr val="tx1"/>
            </a:solidFill>
            <a:round/>
            <a:headEnd type="none" w="sm" len="sm"/>
            <a:tailEnd type="triangle" w="med" len="med"/>
          </a:ln>
        </p:spPr>
        <p:txBody>
          <a:bodyPr wrap="none" anchor="ctr"/>
          <a:lstStyle/>
          <a:p>
            <a:endParaRPr lang="en-US"/>
          </a:p>
        </p:txBody>
      </p:sp>
      <p:sp>
        <p:nvSpPr>
          <p:cNvPr id="5138" name="Line 20"/>
          <p:cNvSpPr>
            <a:spLocks noChangeShapeType="1"/>
          </p:cNvSpPr>
          <p:nvPr/>
        </p:nvSpPr>
        <p:spPr bwMode="auto">
          <a:xfrm>
            <a:off x="5638800" y="3300413"/>
            <a:ext cx="3352800" cy="0"/>
          </a:xfrm>
          <a:prstGeom prst="line">
            <a:avLst/>
          </a:prstGeom>
          <a:noFill/>
          <a:ln w="9525">
            <a:solidFill>
              <a:schemeClr val="tx1"/>
            </a:solidFill>
            <a:round/>
            <a:headEnd type="none" w="sm" len="sm"/>
            <a:tailEnd type="none" w="sm" len="sm"/>
          </a:ln>
        </p:spPr>
        <p:txBody>
          <a:bodyPr wrap="none" anchor="ctr"/>
          <a:lstStyle/>
          <a:p>
            <a:endParaRPr lang="en-US"/>
          </a:p>
        </p:txBody>
      </p:sp>
      <p:sp>
        <p:nvSpPr>
          <p:cNvPr id="5139" name="Line 22"/>
          <p:cNvSpPr>
            <a:spLocks noChangeShapeType="1"/>
          </p:cNvSpPr>
          <p:nvPr/>
        </p:nvSpPr>
        <p:spPr bwMode="auto">
          <a:xfrm>
            <a:off x="7315200" y="3328988"/>
            <a:ext cx="0" cy="304800"/>
          </a:xfrm>
          <a:prstGeom prst="line">
            <a:avLst/>
          </a:prstGeom>
          <a:noFill/>
          <a:ln w="69850">
            <a:solidFill>
              <a:schemeClr val="tx1"/>
            </a:solidFill>
            <a:round/>
            <a:headEnd type="none" w="sm" len="sm"/>
            <a:tailEnd type="triangle" w="med" len="med"/>
          </a:ln>
        </p:spPr>
        <p:txBody>
          <a:bodyPr wrap="none" anchor="ctr"/>
          <a:lstStyle/>
          <a:p>
            <a:endParaRPr lang="en-US"/>
          </a:p>
        </p:txBody>
      </p:sp>
      <p:pic>
        <p:nvPicPr>
          <p:cNvPr id="5140" name="Picture 23"/>
          <p:cNvPicPr>
            <a:picLocks noChangeAspect="1" noChangeArrowheads="1"/>
          </p:cNvPicPr>
          <p:nvPr/>
        </p:nvPicPr>
        <p:blipFill>
          <a:blip r:embed="rId4" cstate="print"/>
          <a:srcRect/>
          <a:stretch>
            <a:fillRect/>
          </a:stretch>
        </p:blipFill>
        <p:spPr bwMode="auto">
          <a:xfrm>
            <a:off x="457200" y="4481513"/>
            <a:ext cx="838200" cy="604837"/>
          </a:xfrm>
          <a:prstGeom prst="rect">
            <a:avLst/>
          </a:prstGeom>
          <a:noFill/>
          <a:ln w="9525">
            <a:noFill/>
            <a:miter lim="800000"/>
            <a:headEnd/>
            <a:tailEnd/>
          </a:ln>
        </p:spPr>
      </p:pic>
      <p:pic>
        <p:nvPicPr>
          <p:cNvPr id="5141" name="Picture 24"/>
          <p:cNvPicPr>
            <a:picLocks noChangeAspect="1" noChangeArrowheads="1"/>
          </p:cNvPicPr>
          <p:nvPr/>
        </p:nvPicPr>
        <p:blipFill>
          <a:blip r:embed="rId5" cstate="print"/>
          <a:srcRect/>
          <a:stretch>
            <a:fillRect/>
          </a:stretch>
        </p:blipFill>
        <p:spPr bwMode="auto">
          <a:xfrm>
            <a:off x="400050" y="3719513"/>
            <a:ext cx="914400" cy="723900"/>
          </a:xfrm>
          <a:prstGeom prst="rect">
            <a:avLst/>
          </a:prstGeom>
          <a:noFill/>
          <a:ln w="9525">
            <a:noFill/>
            <a:miter lim="800000"/>
            <a:headEnd/>
            <a:tailEnd/>
          </a:ln>
        </p:spPr>
      </p:pic>
    </p:spTree>
    <p:extLst>
      <p:ext uri="{BB962C8B-B14F-4D97-AF65-F5344CB8AC3E}">
        <p14:creationId xmlns:p14="http://schemas.microsoft.com/office/powerpoint/2010/main" val="163162580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1" name="Text Box 3"/>
          <p:cNvSpPr txBox="1">
            <a:spLocks noChangeArrowheads="1"/>
          </p:cNvSpPr>
          <p:nvPr/>
        </p:nvSpPr>
        <p:spPr bwMode="auto">
          <a:xfrm>
            <a:off x="1" y="468868"/>
            <a:ext cx="4876800" cy="369332"/>
          </a:xfrm>
          <a:prstGeom prst="rect">
            <a:avLst/>
          </a:prstGeom>
          <a:solidFill>
            <a:schemeClr val="tx2">
              <a:lumMod val="60000"/>
              <a:lumOff val="40000"/>
            </a:schemeClr>
          </a:solidFill>
          <a:ln w="9525">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a:spAutoFit/>
          </a:bodyPr>
          <a:lstStyle/>
          <a:p>
            <a:pPr algn="l" eaLnBrk="0" hangingPunct="0">
              <a:spcBef>
                <a:spcPct val="50000"/>
              </a:spcBef>
              <a:defRPr/>
            </a:pPr>
            <a:r>
              <a:rPr lang="en-GB" b="1" dirty="0">
                <a:solidFill>
                  <a:srgbClr val="000066"/>
                </a:solidFill>
                <a:effectLst>
                  <a:outerShdw blurRad="38100" dist="38100" dir="2700000" algn="tl">
                    <a:srgbClr val="000000"/>
                  </a:outerShdw>
                </a:effectLst>
                <a:latin typeface="Arial" charset="0"/>
              </a:rPr>
              <a:t>Increased frequency of weather extremes:</a:t>
            </a:r>
          </a:p>
        </p:txBody>
      </p:sp>
      <p:sp>
        <p:nvSpPr>
          <p:cNvPr id="33796" name="Line 4"/>
          <p:cNvSpPr>
            <a:spLocks noChangeShapeType="1"/>
          </p:cNvSpPr>
          <p:nvPr/>
        </p:nvSpPr>
        <p:spPr bwMode="auto">
          <a:xfrm flipH="1" flipV="1">
            <a:off x="3865563" y="468313"/>
            <a:ext cx="2743200" cy="1600200"/>
          </a:xfrm>
          <a:prstGeom prst="line">
            <a:avLst/>
          </a:prstGeom>
          <a:noFill/>
          <a:ln w="9525">
            <a:noFill/>
            <a:round/>
            <a:headEnd/>
            <a:tailEnd type="triangle" w="med" len="med"/>
          </a:ln>
        </p:spPr>
        <p:txBody>
          <a:bodyPr wrap="none" anchor="ctr">
            <a:spAutoFit/>
          </a:bodyPr>
          <a:lstStyle/>
          <a:p>
            <a:endParaRPr lang="en-US"/>
          </a:p>
        </p:txBody>
      </p:sp>
      <p:sp>
        <p:nvSpPr>
          <p:cNvPr id="201742" name="Text Box 14"/>
          <p:cNvSpPr txBox="1">
            <a:spLocks noChangeArrowheads="1"/>
          </p:cNvSpPr>
          <p:nvPr/>
        </p:nvSpPr>
        <p:spPr bwMode="auto">
          <a:xfrm>
            <a:off x="11113" y="2698750"/>
            <a:ext cx="5551487" cy="369332"/>
          </a:xfrm>
          <a:prstGeom prst="rect">
            <a:avLst/>
          </a:prstGeom>
          <a:solidFill>
            <a:schemeClr val="tx2">
              <a:lumMod val="60000"/>
              <a:lumOff val="40000"/>
            </a:schemeClr>
          </a:solidFill>
          <a:ln w="9525">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a:spAutoFit/>
          </a:bodyPr>
          <a:lstStyle/>
          <a:p>
            <a:pPr algn="l" eaLnBrk="0" hangingPunct="0">
              <a:spcBef>
                <a:spcPct val="50000"/>
              </a:spcBef>
              <a:defRPr/>
            </a:pPr>
            <a:r>
              <a:rPr lang="en-GB" b="1" dirty="0">
                <a:solidFill>
                  <a:srgbClr val="000066"/>
                </a:solidFill>
                <a:effectLst>
                  <a:outerShdw blurRad="38100" dist="38100" dir="2700000" algn="tl">
                    <a:srgbClr val="000000"/>
                  </a:outerShdw>
                </a:effectLst>
                <a:latin typeface="Arial" charset="0"/>
              </a:rPr>
              <a:t>Higher water demand due to higher temperatures</a:t>
            </a:r>
          </a:p>
        </p:txBody>
      </p:sp>
      <p:sp>
        <p:nvSpPr>
          <p:cNvPr id="201743" name="Text Box 15"/>
          <p:cNvSpPr txBox="1">
            <a:spLocks noChangeArrowheads="1"/>
          </p:cNvSpPr>
          <p:nvPr/>
        </p:nvSpPr>
        <p:spPr bwMode="auto">
          <a:xfrm>
            <a:off x="17463" y="3251200"/>
            <a:ext cx="6002337" cy="369332"/>
          </a:xfrm>
          <a:prstGeom prst="rect">
            <a:avLst/>
          </a:prstGeom>
          <a:solidFill>
            <a:schemeClr val="tx2">
              <a:lumMod val="60000"/>
              <a:lumOff val="40000"/>
            </a:schemeClr>
          </a:solidFill>
          <a:ln w="9525">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a:spAutoFit/>
          </a:bodyPr>
          <a:lstStyle/>
          <a:p>
            <a:pPr algn="l" eaLnBrk="0" hangingPunct="0">
              <a:spcBef>
                <a:spcPct val="50000"/>
              </a:spcBef>
              <a:defRPr/>
            </a:pPr>
            <a:r>
              <a:rPr lang="en-GB" b="1" dirty="0">
                <a:solidFill>
                  <a:srgbClr val="000066"/>
                </a:solidFill>
                <a:effectLst>
                  <a:outerShdw blurRad="38100" dist="38100" dir="2700000" algn="tl">
                    <a:srgbClr val="000000"/>
                  </a:outerShdw>
                </a:effectLst>
                <a:latin typeface="Arial" charset="0"/>
              </a:rPr>
              <a:t>Sea level rise: Loss of fertile land, seawater intrusion</a:t>
            </a:r>
          </a:p>
        </p:txBody>
      </p:sp>
      <p:pic>
        <p:nvPicPr>
          <p:cNvPr id="201745" name="Picture 17" descr="desert"/>
          <p:cNvPicPr>
            <a:picLocks noChangeAspect="1" noChangeArrowheads="1"/>
          </p:cNvPicPr>
          <p:nvPr/>
        </p:nvPicPr>
        <p:blipFill>
          <a:blip r:embed="rId2" cstate="print"/>
          <a:srcRect/>
          <a:stretch>
            <a:fillRect/>
          </a:stretch>
        </p:blipFill>
        <p:spPr bwMode="auto">
          <a:xfrm>
            <a:off x="6784975" y="5175250"/>
            <a:ext cx="2359025" cy="1682750"/>
          </a:xfrm>
          <a:prstGeom prst="rect">
            <a:avLst/>
          </a:prstGeom>
          <a:noFill/>
          <a:effectLst>
            <a:outerShdw dist="107763" dir="2700000" algn="ctr" rotWithShape="0">
              <a:srgbClr val="808080">
                <a:alpha val="50000"/>
              </a:srgbClr>
            </a:outerShdw>
          </a:effectLst>
        </p:spPr>
      </p:pic>
      <p:pic>
        <p:nvPicPr>
          <p:cNvPr id="201748" name="Picture 20"/>
          <p:cNvPicPr>
            <a:picLocks noGrp="1" noChangeAspect="1" noChangeArrowheads="1"/>
          </p:cNvPicPr>
          <p:nvPr>
            <p:ph sz="half" idx="2"/>
          </p:nvPr>
        </p:nvPicPr>
        <p:blipFill>
          <a:blip r:embed="rId3" cstate="print"/>
          <a:srcRect/>
          <a:stretch>
            <a:fillRect/>
          </a:stretch>
        </p:blipFill>
        <p:spPr bwMode="auto">
          <a:xfrm>
            <a:off x="4953000" y="4489450"/>
            <a:ext cx="2346325" cy="1682750"/>
          </a:xfrm>
          <a:ln algn="ctr">
            <a:miter lim="800000"/>
            <a:headEnd/>
            <a:tailEnd/>
          </a:ln>
          <a:effectLst>
            <a:outerShdw dist="107763" dir="2700000" algn="ctr" rotWithShape="0">
              <a:srgbClr val="808080">
                <a:alpha val="50000"/>
              </a:srgbClr>
            </a:outerShdw>
          </a:effectLst>
        </p:spPr>
      </p:pic>
      <p:grpSp>
        <p:nvGrpSpPr>
          <p:cNvPr id="2" name="Group 5"/>
          <p:cNvGrpSpPr>
            <a:grpSpLocks/>
          </p:cNvGrpSpPr>
          <p:nvPr/>
        </p:nvGrpSpPr>
        <p:grpSpPr bwMode="auto">
          <a:xfrm>
            <a:off x="4937760" y="4489450"/>
            <a:ext cx="1005840" cy="822960"/>
            <a:chOff x="828" y="1776"/>
            <a:chExt cx="900" cy="780"/>
          </a:xfrm>
        </p:grpSpPr>
        <p:sp>
          <p:nvSpPr>
            <p:cNvPr id="201734" name="AutoShape 6"/>
            <p:cNvSpPr>
              <a:spLocks noChangeArrowheads="1"/>
            </p:cNvSpPr>
            <p:nvPr/>
          </p:nvSpPr>
          <p:spPr bwMode="auto">
            <a:xfrm>
              <a:off x="828" y="1776"/>
              <a:ext cx="864" cy="576"/>
            </a:xfrm>
            <a:prstGeom prst="pentagon">
              <a:avLst/>
            </a:prstGeom>
            <a:gradFill rotWithShape="0">
              <a:gsLst>
                <a:gs pos="0">
                  <a:schemeClr val="accent1"/>
                </a:gs>
                <a:gs pos="50000">
                  <a:srgbClr val="FFFFFF"/>
                </a:gs>
                <a:gs pos="100000">
                  <a:schemeClr val="accent1"/>
                </a:gs>
              </a:gsLst>
              <a:lin ang="2700000" scaled="1"/>
            </a:gradFill>
            <a:ln w="9525">
              <a:solidFill>
                <a:srgbClr val="FF0000"/>
              </a:solidFill>
              <a:miter lim="800000"/>
              <a:headEnd/>
              <a:tailEnd/>
            </a:ln>
            <a:effectLst>
              <a:outerShdw dist="35921" dir="2700000" algn="ctr" rotWithShape="0">
                <a:schemeClr val="bg2"/>
              </a:outerShdw>
            </a:effectLst>
          </p:spPr>
          <p:txBody>
            <a:bodyPr anchor="ctr">
              <a:spAutoFit/>
            </a:bodyPr>
            <a:lstStyle/>
            <a:p>
              <a:pPr>
                <a:defRPr/>
              </a:pPr>
              <a:endParaRPr lang="en-US"/>
            </a:p>
          </p:txBody>
        </p:sp>
        <p:sp>
          <p:nvSpPr>
            <p:cNvPr id="201735" name="Text Box 7"/>
            <p:cNvSpPr txBox="1">
              <a:spLocks noChangeArrowheads="1"/>
            </p:cNvSpPr>
            <p:nvPr/>
          </p:nvSpPr>
          <p:spPr bwMode="auto">
            <a:xfrm>
              <a:off x="912" y="1920"/>
              <a:ext cx="816" cy="636"/>
            </a:xfrm>
            <a:prstGeom prst="rect">
              <a:avLst/>
            </a:prstGeom>
            <a:noFill/>
            <a:ln w="9525">
              <a:noFill/>
              <a:miter lim="800000"/>
              <a:headEnd/>
              <a:tailEnd/>
            </a:ln>
            <a:effectLst>
              <a:outerShdw dist="35921" dir="2700000" algn="ctr" rotWithShape="0">
                <a:schemeClr val="bg2"/>
              </a:outerShdw>
            </a:effectLst>
          </p:spPr>
          <p:txBody>
            <a:bodyPr>
              <a:spAutoFit/>
            </a:bodyPr>
            <a:lstStyle/>
            <a:p>
              <a:pPr algn="l" eaLnBrk="0" hangingPunct="0">
                <a:spcBef>
                  <a:spcPct val="50000"/>
                </a:spcBef>
                <a:defRPr/>
              </a:pPr>
              <a:r>
                <a:rPr lang="en-GB" b="1" dirty="0">
                  <a:solidFill>
                    <a:srgbClr val="080808"/>
                  </a:solidFill>
                </a:rPr>
                <a:t>Storms</a:t>
              </a:r>
              <a:br>
                <a:rPr lang="en-GB" b="1" dirty="0">
                  <a:solidFill>
                    <a:srgbClr val="080808"/>
                  </a:solidFill>
                </a:rPr>
              </a:br>
              <a:endParaRPr lang="en-GB" b="1" dirty="0">
                <a:solidFill>
                  <a:srgbClr val="080808"/>
                </a:solidFill>
              </a:endParaRPr>
            </a:p>
          </p:txBody>
        </p:sp>
      </p:grpSp>
      <p:pic>
        <p:nvPicPr>
          <p:cNvPr id="201747" name="Picture 19"/>
          <p:cNvPicPr>
            <a:picLocks noGrp="1" noChangeAspect="1" noChangeArrowheads="1"/>
          </p:cNvPicPr>
          <p:nvPr>
            <p:ph sz="half" idx="1"/>
          </p:nvPr>
        </p:nvPicPr>
        <p:blipFill>
          <a:blip r:embed="rId4" cstate="print"/>
          <a:srcRect/>
          <a:stretch>
            <a:fillRect/>
          </a:stretch>
        </p:blipFill>
        <p:spPr bwMode="auto">
          <a:xfrm>
            <a:off x="6751637" y="3260725"/>
            <a:ext cx="2392363" cy="1692275"/>
          </a:xfrm>
          <a:ln algn="ctr">
            <a:miter lim="800000"/>
            <a:headEnd/>
            <a:tailEnd/>
          </a:ln>
          <a:effectLst>
            <a:outerShdw dist="107763" dir="2700000" algn="ctr" rotWithShape="0">
              <a:srgbClr val="808080">
                <a:alpha val="50000"/>
              </a:srgbClr>
            </a:outerShdw>
          </a:effectLst>
        </p:spPr>
      </p:pic>
      <p:grpSp>
        <p:nvGrpSpPr>
          <p:cNvPr id="4" name="Group 11"/>
          <p:cNvGrpSpPr>
            <a:grpSpLocks/>
          </p:cNvGrpSpPr>
          <p:nvPr/>
        </p:nvGrpSpPr>
        <p:grpSpPr bwMode="auto">
          <a:xfrm>
            <a:off x="6762750" y="6235706"/>
            <a:ext cx="1543050" cy="1079494"/>
            <a:chOff x="2016" y="3162"/>
            <a:chExt cx="972" cy="536"/>
          </a:xfrm>
        </p:grpSpPr>
        <p:sp>
          <p:nvSpPr>
            <p:cNvPr id="201740" name="AutoShape 12"/>
            <p:cNvSpPr>
              <a:spLocks noChangeArrowheads="1"/>
            </p:cNvSpPr>
            <p:nvPr/>
          </p:nvSpPr>
          <p:spPr bwMode="auto">
            <a:xfrm>
              <a:off x="2016" y="3162"/>
              <a:ext cx="672" cy="302"/>
            </a:xfrm>
            <a:prstGeom prst="pentagon">
              <a:avLst/>
            </a:prstGeom>
            <a:gradFill rotWithShape="0">
              <a:gsLst>
                <a:gs pos="0">
                  <a:schemeClr val="accent1"/>
                </a:gs>
                <a:gs pos="50000">
                  <a:srgbClr val="FFFFFF"/>
                </a:gs>
                <a:gs pos="100000">
                  <a:schemeClr val="accent1"/>
                </a:gs>
              </a:gsLst>
              <a:lin ang="2700000" scaled="1"/>
            </a:gradFill>
            <a:ln w="9525">
              <a:solidFill>
                <a:srgbClr val="FF0000"/>
              </a:solidFill>
              <a:miter lim="800000"/>
              <a:headEnd/>
              <a:tailEnd/>
            </a:ln>
            <a:effectLst>
              <a:outerShdw dist="35921" dir="2700000" algn="ctr" rotWithShape="0">
                <a:schemeClr val="bg2"/>
              </a:outerShdw>
            </a:effectLst>
          </p:spPr>
          <p:txBody>
            <a:bodyPr wrap="square" anchor="ctr">
              <a:spAutoFit/>
            </a:bodyPr>
            <a:lstStyle/>
            <a:p>
              <a:pPr>
                <a:defRPr/>
              </a:pPr>
              <a:endParaRPr lang="en-US"/>
            </a:p>
          </p:txBody>
        </p:sp>
        <p:sp>
          <p:nvSpPr>
            <p:cNvPr id="201741" name="Text Box 13"/>
            <p:cNvSpPr txBox="1">
              <a:spLocks noChangeArrowheads="1"/>
            </p:cNvSpPr>
            <p:nvPr/>
          </p:nvSpPr>
          <p:spPr bwMode="auto">
            <a:xfrm>
              <a:off x="2028" y="3204"/>
              <a:ext cx="960" cy="494"/>
            </a:xfrm>
            <a:prstGeom prst="rect">
              <a:avLst/>
            </a:prstGeom>
            <a:noFill/>
            <a:ln w="9525">
              <a:noFill/>
              <a:miter lim="800000"/>
              <a:headEnd/>
              <a:tailEnd/>
            </a:ln>
            <a:effectLst>
              <a:outerShdw dist="35921" dir="2700000" algn="ctr" rotWithShape="0">
                <a:schemeClr val="bg2"/>
              </a:outerShdw>
            </a:effectLst>
          </p:spPr>
          <p:txBody>
            <a:bodyPr>
              <a:spAutoFit/>
            </a:bodyPr>
            <a:lstStyle/>
            <a:p>
              <a:pPr algn="l" eaLnBrk="0" hangingPunct="0">
                <a:spcBef>
                  <a:spcPct val="50000"/>
                </a:spcBef>
                <a:defRPr/>
              </a:pPr>
              <a:r>
                <a:rPr lang="en-GB" b="1" dirty="0">
                  <a:solidFill>
                    <a:srgbClr val="080808"/>
                  </a:solidFill>
                </a:rPr>
                <a:t>Droughts</a:t>
              </a:r>
            </a:p>
            <a:p>
              <a:pPr algn="l" eaLnBrk="0" hangingPunct="0">
                <a:spcBef>
                  <a:spcPct val="50000"/>
                </a:spcBef>
                <a:defRPr/>
              </a:pPr>
              <a:endParaRPr lang="en-GB" dirty="0"/>
            </a:p>
          </p:txBody>
        </p:sp>
      </p:grpSp>
      <p:grpSp>
        <p:nvGrpSpPr>
          <p:cNvPr id="3" name="Group 8"/>
          <p:cNvGrpSpPr>
            <a:grpSpLocks/>
          </p:cNvGrpSpPr>
          <p:nvPr/>
        </p:nvGrpSpPr>
        <p:grpSpPr bwMode="auto">
          <a:xfrm>
            <a:off x="6781800" y="3200400"/>
            <a:ext cx="969751" cy="751931"/>
            <a:chOff x="336" y="2616"/>
            <a:chExt cx="833" cy="307"/>
          </a:xfrm>
        </p:grpSpPr>
        <p:sp>
          <p:nvSpPr>
            <p:cNvPr id="201737" name="AutoShape 9"/>
            <p:cNvSpPr>
              <a:spLocks noChangeArrowheads="1"/>
            </p:cNvSpPr>
            <p:nvPr/>
          </p:nvSpPr>
          <p:spPr bwMode="auto">
            <a:xfrm>
              <a:off x="336" y="2616"/>
              <a:ext cx="833" cy="261"/>
            </a:xfrm>
            <a:prstGeom prst="pentagon">
              <a:avLst/>
            </a:prstGeom>
            <a:gradFill rotWithShape="0">
              <a:gsLst>
                <a:gs pos="0">
                  <a:schemeClr val="accent1"/>
                </a:gs>
                <a:gs pos="50000">
                  <a:srgbClr val="FFFFFF"/>
                </a:gs>
                <a:gs pos="100000">
                  <a:schemeClr val="accent1"/>
                </a:gs>
              </a:gsLst>
              <a:lin ang="2700000" scaled="1"/>
            </a:gradFill>
            <a:ln w="9525">
              <a:solidFill>
                <a:srgbClr val="FF0000"/>
              </a:solidFill>
              <a:miter lim="800000"/>
              <a:headEnd/>
              <a:tailEnd/>
            </a:ln>
            <a:effectLst>
              <a:outerShdw dist="35921" dir="2700000" algn="ctr" rotWithShape="0">
                <a:schemeClr val="bg2"/>
              </a:outerShdw>
            </a:effectLst>
          </p:spPr>
          <p:txBody>
            <a:bodyPr anchor="ctr">
              <a:spAutoFit/>
            </a:bodyPr>
            <a:lstStyle/>
            <a:p>
              <a:pPr>
                <a:defRPr/>
              </a:pPr>
              <a:endParaRPr lang="en-US"/>
            </a:p>
          </p:txBody>
        </p:sp>
        <p:sp>
          <p:nvSpPr>
            <p:cNvPr id="201738" name="Text Box 10"/>
            <p:cNvSpPr txBox="1">
              <a:spLocks noChangeArrowheads="1"/>
            </p:cNvSpPr>
            <p:nvPr/>
          </p:nvSpPr>
          <p:spPr bwMode="auto">
            <a:xfrm>
              <a:off x="420" y="2664"/>
              <a:ext cx="720" cy="259"/>
            </a:xfrm>
            <a:prstGeom prst="rect">
              <a:avLst/>
            </a:prstGeom>
            <a:noFill/>
            <a:ln w="9525">
              <a:noFill/>
              <a:miter lim="800000"/>
              <a:headEnd/>
              <a:tailEnd/>
            </a:ln>
            <a:effectLst>
              <a:outerShdw dist="35921" dir="2700000" algn="ctr" rotWithShape="0">
                <a:schemeClr val="bg2"/>
              </a:outerShdw>
            </a:effectLst>
          </p:spPr>
          <p:txBody>
            <a:bodyPr>
              <a:spAutoFit/>
            </a:bodyPr>
            <a:lstStyle/>
            <a:p>
              <a:pPr algn="l" eaLnBrk="0" hangingPunct="0">
                <a:spcBef>
                  <a:spcPct val="50000"/>
                </a:spcBef>
                <a:defRPr/>
              </a:pPr>
              <a:r>
                <a:rPr lang="en-GB" b="1" dirty="0">
                  <a:solidFill>
                    <a:srgbClr val="080808"/>
                  </a:solidFill>
                </a:rPr>
                <a:t>Floods</a:t>
              </a:r>
            </a:p>
          </p:txBody>
        </p:sp>
      </p:grpSp>
      <p:sp>
        <p:nvSpPr>
          <p:cNvPr id="31" name="Oval 5"/>
          <p:cNvSpPr>
            <a:spLocks noChangeArrowheads="1"/>
          </p:cNvSpPr>
          <p:nvPr/>
        </p:nvSpPr>
        <p:spPr bwMode="auto">
          <a:xfrm>
            <a:off x="23813" y="4724400"/>
            <a:ext cx="1652587" cy="1524000"/>
          </a:xfrm>
          <a:prstGeom prst="ellipse">
            <a:avLst/>
          </a:prstGeom>
          <a:solidFill>
            <a:srgbClr val="99CCFF"/>
          </a:solidFill>
          <a:ln w="9525" algn="ctr">
            <a:solidFill>
              <a:schemeClr val="tx1"/>
            </a:solidFill>
            <a:round/>
            <a:headEnd type="none" w="sm" len="sm"/>
            <a:tailEnd type="none" w="sm" len="sm"/>
          </a:ln>
        </p:spPr>
        <p:txBody>
          <a:bodyPr wrap="none" anchor="ctr"/>
          <a:lstStyle/>
          <a:p>
            <a:pPr algn="ctr" eaLnBrk="1" hangingPunct="1"/>
            <a:r>
              <a:rPr lang="en-US" sz="2000">
                <a:solidFill>
                  <a:srgbClr val="0000FF"/>
                </a:solidFill>
                <a:latin typeface="Arial" pitchFamily="34" charset="0"/>
              </a:rPr>
              <a:t> </a:t>
            </a:r>
          </a:p>
        </p:txBody>
      </p:sp>
      <p:sp>
        <p:nvSpPr>
          <p:cNvPr id="32" name="Rectangle 6"/>
          <p:cNvSpPr>
            <a:spLocks noChangeArrowheads="1"/>
          </p:cNvSpPr>
          <p:nvPr/>
        </p:nvSpPr>
        <p:spPr bwMode="auto">
          <a:xfrm>
            <a:off x="-152400" y="3870325"/>
            <a:ext cx="2005013" cy="701675"/>
          </a:xfrm>
          <a:prstGeom prst="rect">
            <a:avLst/>
          </a:prstGeom>
          <a:noFill/>
          <a:ln w="9525" algn="ctr">
            <a:noFill/>
            <a:miter lim="800000"/>
            <a:headEnd type="none" w="sm" len="sm"/>
            <a:tailEnd type="none" w="sm" len="sm"/>
          </a:ln>
        </p:spPr>
        <p:txBody>
          <a:bodyPr wrap="square">
            <a:spAutoFit/>
          </a:bodyPr>
          <a:lstStyle/>
          <a:p>
            <a:pPr algn="ctr" eaLnBrk="1" hangingPunct="1"/>
            <a:r>
              <a:rPr lang="en-US" sz="2000" b="1" dirty="0">
                <a:solidFill>
                  <a:srgbClr val="0000FF"/>
                </a:solidFill>
                <a:latin typeface="Garamond" pitchFamily="18" charset="0"/>
              </a:rPr>
              <a:t>Natural Climate </a:t>
            </a:r>
          </a:p>
          <a:p>
            <a:pPr algn="ctr" eaLnBrk="1" hangingPunct="1"/>
            <a:r>
              <a:rPr lang="en-US" sz="2000" b="1" dirty="0">
                <a:solidFill>
                  <a:srgbClr val="0000FF"/>
                </a:solidFill>
                <a:latin typeface="Garamond" pitchFamily="18" charset="0"/>
              </a:rPr>
              <a:t>Variability</a:t>
            </a:r>
          </a:p>
        </p:txBody>
      </p:sp>
      <p:sp>
        <p:nvSpPr>
          <p:cNvPr id="33" name="Rectangle 7"/>
          <p:cNvSpPr>
            <a:spLocks noChangeArrowheads="1"/>
          </p:cNvSpPr>
          <p:nvPr/>
        </p:nvSpPr>
        <p:spPr bwMode="auto">
          <a:xfrm>
            <a:off x="457200" y="6288702"/>
            <a:ext cx="3810000" cy="645498"/>
          </a:xfrm>
          <a:prstGeom prst="rect">
            <a:avLst/>
          </a:prstGeom>
          <a:noFill/>
          <a:ln w="9525" algn="ctr">
            <a:noFill/>
            <a:miter lim="800000"/>
            <a:headEnd type="none" w="sm" len="sm"/>
            <a:tailEnd type="none" w="sm" len="sm"/>
          </a:ln>
        </p:spPr>
        <p:txBody>
          <a:bodyPr wrap="square">
            <a:spAutoFit/>
          </a:bodyPr>
          <a:lstStyle/>
          <a:p>
            <a:pPr algn="ctr">
              <a:lnSpc>
                <a:spcPct val="80000"/>
              </a:lnSpc>
              <a:buClr>
                <a:schemeClr val="tx2"/>
              </a:buClr>
              <a:buSzPct val="90000"/>
              <a:buFont typeface="Wingdings" pitchFamily="2" charset="2"/>
              <a:buNone/>
            </a:pPr>
            <a:r>
              <a:rPr lang="en-US" sz="2200" b="1" dirty="0">
                <a:solidFill>
                  <a:srgbClr val="0000FF"/>
                </a:solidFill>
                <a:latin typeface="Garamond" pitchFamily="18" charset="0"/>
              </a:rPr>
              <a:t>Anthropogenic Influences since the Industrial revolution</a:t>
            </a:r>
          </a:p>
        </p:txBody>
      </p:sp>
      <p:sp>
        <p:nvSpPr>
          <p:cNvPr id="34" name="Freeform 12"/>
          <p:cNvSpPr>
            <a:spLocks/>
          </p:cNvSpPr>
          <p:nvPr/>
        </p:nvSpPr>
        <p:spPr bwMode="auto">
          <a:xfrm>
            <a:off x="57150" y="5181600"/>
            <a:ext cx="1524000" cy="355600"/>
          </a:xfrm>
          <a:custGeom>
            <a:avLst/>
            <a:gdLst>
              <a:gd name="T0" fmla="*/ 0 w 960"/>
              <a:gd name="T1" fmla="*/ 112 h 224"/>
              <a:gd name="T2" fmla="*/ 96 w 960"/>
              <a:gd name="T3" fmla="*/ 16 h 224"/>
              <a:gd name="T4" fmla="*/ 288 w 960"/>
              <a:gd name="T5" fmla="*/ 208 h 224"/>
              <a:gd name="T6" fmla="*/ 432 w 960"/>
              <a:gd name="T7" fmla="*/ 112 h 224"/>
              <a:gd name="T8" fmla="*/ 624 w 960"/>
              <a:gd name="T9" fmla="*/ 208 h 224"/>
              <a:gd name="T10" fmla="*/ 816 w 960"/>
              <a:gd name="T11" fmla="*/ 64 h 224"/>
              <a:gd name="T12" fmla="*/ 960 w 960"/>
              <a:gd name="T13" fmla="*/ 208 h 224"/>
              <a:gd name="T14" fmla="*/ 0 60000 65536"/>
              <a:gd name="T15" fmla="*/ 0 60000 65536"/>
              <a:gd name="T16" fmla="*/ 0 60000 65536"/>
              <a:gd name="T17" fmla="*/ 0 60000 65536"/>
              <a:gd name="T18" fmla="*/ 0 60000 65536"/>
              <a:gd name="T19" fmla="*/ 0 60000 65536"/>
              <a:gd name="T20" fmla="*/ 0 60000 65536"/>
              <a:gd name="T21" fmla="*/ 0 w 960"/>
              <a:gd name="T22" fmla="*/ 0 h 224"/>
              <a:gd name="T23" fmla="*/ 960 w 960"/>
              <a:gd name="T24" fmla="*/ 224 h 2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60" h="224">
                <a:moveTo>
                  <a:pt x="0" y="112"/>
                </a:moveTo>
                <a:cubicBezTo>
                  <a:pt x="24" y="56"/>
                  <a:pt x="48" y="0"/>
                  <a:pt x="96" y="16"/>
                </a:cubicBezTo>
                <a:cubicBezTo>
                  <a:pt x="144" y="32"/>
                  <a:pt x="232" y="192"/>
                  <a:pt x="288" y="208"/>
                </a:cubicBezTo>
                <a:cubicBezTo>
                  <a:pt x="344" y="224"/>
                  <a:pt x="376" y="112"/>
                  <a:pt x="432" y="112"/>
                </a:cubicBezTo>
                <a:cubicBezTo>
                  <a:pt x="488" y="112"/>
                  <a:pt x="560" y="216"/>
                  <a:pt x="624" y="208"/>
                </a:cubicBezTo>
                <a:cubicBezTo>
                  <a:pt x="688" y="200"/>
                  <a:pt x="760" y="64"/>
                  <a:pt x="816" y="64"/>
                </a:cubicBezTo>
                <a:cubicBezTo>
                  <a:pt x="872" y="64"/>
                  <a:pt x="936" y="184"/>
                  <a:pt x="960" y="208"/>
                </a:cubicBezTo>
              </a:path>
            </a:pathLst>
          </a:custGeom>
          <a:noFill/>
          <a:ln w="25400" cap="flat" cmpd="sng">
            <a:solidFill>
              <a:schemeClr val="tx1"/>
            </a:solidFill>
            <a:prstDash val="solid"/>
            <a:round/>
            <a:headEnd type="none" w="sm" len="sm"/>
            <a:tailEnd type="none" w="sm" len="sm"/>
          </a:ln>
        </p:spPr>
        <p:txBody>
          <a:bodyPr wrap="none" anchor="ctr"/>
          <a:lstStyle/>
          <a:p>
            <a:endParaRPr lang="en-US"/>
          </a:p>
        </p:txBody>
      </p:sp>
      <p:sp>
        <p:nvSpPr>
          <p:cNvPr id="35" name="Oval 13"/>
          <p:cNvSpPr>
            <a:spLocks noChangeArrowheads="1"/>
          </p:cNvSpPr>
          <p:nvPr/>
        </p:nvSpPr>
        <p:spPr bwMode="auto">
          <a:xfrm>
            <a:off x="2438400" y="4572000"/>
            <a:ext cx="1676400" cy="1600200"/>
          </a:xfrm>
          <a:prstGeom prst="ellipse">
            <a:avLst/>
          </a:prstGeom>
          <a:solidFill>
            <a:srgbClr val="99CCFF"/>
          </a:solidFill>
          <a:ln w="9525" algn="ctr">
            <a:solidFill>
              <a:schemeClr val="tx1"/>
            </a:solidFill>
            <a:round/>
            <a:headEnd type="none" w="sm" len="sm"/>
            <a:tailEnd type="none" w="sm" len="sm"/>
          </a:ln>
        </p:spPr>
        <p:txBody>
          <a:bodyPr wrap="none" anchor="ctr"/>
          <a:lstStyle/>
          <a:p>
            <a:pPr algn="ctr" eaLnBrk="1" hangingPunct="1"/>
            <a:r>
              <a:rPr lang="en-US" sz="2000">
                <a:solidFill>
                  <a:srgbClr val="0000FF"/>
                </a:solidFill>
                <a:latin typeface="Arial" pitchFamily="34" charset="0"/>
              </a:rPr>
              <a:t> </a:t>
            </a:r>
          </a:p>
        </p:txBody>
      </p:sp>
      <p:sp>
        <p:nvSpPr>
          <p:cNvPr id="36" name="Line 14"/>
          <p:cNvSpPr>
            <a:spLocks noChangeShapeType="1"/>
          </p:cNvSpPr>
          <p:nvPr/>
        </p:nvSpPr>
        <p:spPr bwMode="auto">
          <a:xfrm flipV="1">
            <a:off x="2057400" y="5715000"/>
            <a:ext cx="0" cy="457200"/>
          </a:xfrm>
          <a:prstGeom prst="line">
            <a:avLst/>
          </a:prstGeom>
          <a:noFill/>
          <a:ln w="69850">
            <a:solidFill>
              <a:schemeClr val="tx1"/>
            </a:solidFill>
            <a:round/>
            <a:headEnd type="none" w="sm" len="sm"/>
            <a:tailEnd type="triangle" w="med" len="med"/>
          </a:ln>
        </p:spPr>
        <p:txBody>
          <a:bodyPr wrap="none" anchor="ctr"/>
          <a:lstStyle/>
          <a:p>
            <a:endParaRPr lang="en-US"/>
          </a:p>
        </p:txBody>
      </p:sp>
      <p:sp>
        <p:nvSpPr>
          <p:cNvPr id="37" name="Line 15"/>
          <p:cNvSpPr>
            <a:spLocks noChangeShapeType="1"/>
          </p:cNvSpPr>
          <p:nvPr/>
        </p:nvSpPr>
        <p:spPr bwMode="auto">
          <a:xfrm flipV="1">
            <a:off x="1671638" y="5508625"/>
            <a:ext cx="766762" cy="14288"/>
          </a:xfrm>
          <a:prstGeom prst="line">
            <a:avLst/>
          </a:prstGeom>
          <a:noFill/>
          <a:ln w="69850">
            <a:solidFill>
              <a:schemeClr val="tx1"/>
            </a:solidFill>
            <a:round/>
            <a:headEnd type="none" w="sm" len="sm"/>
            <a:tailEnd type="triangle" w="med" len="med"/>
          </a:ln>
        </p:spPr>
        <p:txBody>
          <a:bodyPr wrap="none" anchor="ctr"/>
          <a:lstStyle/>
          <a:p>
            <a:endParaRPr lang="en-US"/>
          </a:p>
        </p:txBody>
      </p:sp>
      <p:sp>
        <p:nvSpPr>
          <p:cNvPr id="38" name="Freeform 16"/>
          <p:cNvSpPr>
            <a:spLocks/>
          </p:cNvSpPr>
          <p:nvPr/>
        </p:nvSpPr>
        <p:spPr bwMode="auto">
          <a:xfrm>
            <a:off x="2590800" y="5029200"/>
            <a:ext cx="1447800" cy="914400"/>
          </a:xfrm>
          <a:custGeom>
            <a:avLst/>
            <a:gdLst>
              <a:gd name="T0" fmla="*/ 0 w 816"/>
              <a:gd name="T1" fmla="*/ 320 h 576"/>
              <a:gd name="T2" fmla="*/ 96 w 816"/>
              <a:gd name="T3" fmla="*/ 32 h 576"/>
              <a:gd name="T4" fmla="*/ 144 w 816"/>
              <a:gd name="T5" fmla="*/ 512 h 576"/>
              <a:gd name="T6" fmla="*/ 240 w 816"/>
              <a:gd name="T7" fmla="*/ 128 h 576"/>
              <a:gd name="T8" fmla="*/ 336 w 816"/>
              <a:gd name="T9" fmla="*/ 560 h 576"/>
              <a:gd name="T10" fmla="*/ 528 w 816"/>
              <a:gd name="T11" fmla="*/ 32 h 576"/>
              <a:gd name="T12" fmla="*/ 624 w 816"/>
              <a:gd name="T13" fmla="*/ 464 h 576"/>
              <a:gd name="T14" fmla="*/ 816 w 816"/>
              <a:gd name="T15" fmla="*/ 176 h 576"/>
              <a:gd name="T16" fmla="*/ 0 60000 65536"/>
              <a:gd name="T17" fmla="*/ 0 60000 65536"/>
              <a:gd name="T18" fmla="*/ 0 60000 65536"/>
              <a:gd name="T19" fmla="*/ 0 60000 65536"/>
              <a:gd name="T20" fmla="*/ 0 60000 65536"/>
              <a:gd name="T21" fmla="*/ 0 60000 65536"/>
              <a:gd name="T22" fmla="*/ 0 60000 65536"/>
              <a:gd name="T23" fmla="*/ 0 60000 65536"/>
              <a:gd name="T24" fmla="*/ 0 w 816"/>
              <a:gd name="T25" fmla="*/ 0 h 576"/>
              <a:gd name="T26" fmla="*/ 816 w 816"/>
              <a:gd name="T27" fmla="*/ 576 h 57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16" h="576">
                <a:moveTo>
                  <a:pt x="0" y="320"/>
                </a:moveTo>
                <a:cubicBezTo>
                  <a:pt x="36" y="160"/>
                  <a:pt x="72" y="0"/>
                  <a:pt x="96" y="32"/>
                </a:cubicBezTo>
                <a:cubicBezTo>
                  <a:pt x="120" y="64"/>
                  <a:pt x="120" y="496"/>
                  <a:pt x="144" y="512"/>
                </a:cubicBezTo>
                <a:cubicBezTo>
                  <a:pt x="168" y="528"/>
                  <a:pt x="208" y="120"/>
                  <a:pt x="240" y="128"/>
                </a:cubicBezTo>
                <a:cubicBezTo>
                  <a:pt x="272" y="136"/>
                  <a:pt x="288" y="576"/>
                  <a:pt x="336" y="560"/>
                </a:cubicBezTo>
                <a:cubicBezTo>
                  <a:pt x="384" y="544"/>
                  <a:pt x="480" y="48"/>
                  <a:pt x="528" y="32"/>
                </a:cubicBezTo>
                <a:cubicBezTo>
                  <a:pt x="576" y="16"/>
                  <a:pt x="576" y="440"/>
                  <a:pt x="624" y="464"/>
                </a:cubicBezTo>
                <a:cubicBezTo>
                  <a:pt x="672" y="488"/>
                  <a:pt x="784" y="224"/>
                  <a:pt x="816" y="176"/>
                </a:cubicBezTo>
              </a:path>
            </a:pathLst>
          </a:custGeom>
          <a:noFill/>
          <a:ln w="25400" cap="flat" cmpd="sng">
            <a:solidFill>
              <a:schemeClr val="tx1"/>
            </a:solidFill>
            <a:prstDash val="solid"/>
            <a:round/>
            <a:headEnd type="none" w="sm" len="sm"/>
            <a:tailEnd type="none" w="sm" len="sm"/>
          </a:ln>
        </p:spPr>
        <p:txBody>
          <a:bodyPr wrap="none" anchor="ctr"/>
          <a:lstStyle/>
          <a:p>
            <a:endParaRPr lang="en-US"/>
          </a:p>
        </p:txBody>
      </p:sp>
      <p:sp>
        <p:nvSpPr>
          <p:cNvPr id="39" name="Rectangle 17"/>
          <p:cNvSpPr>
            <a:spLocks noChangeArrowheads="1"/>
          </p:cNvSpPr>
          <p:nvPr/>
        </p:nvSpPr>
        <p:spPr bwMode="auto">
          <a:xfrm>
            <a:off x="2057400" y="3886200"/>
            <a:ext cx="2916238" cy="701675"/>
          </a:xfrm>
          <a:prstGeom prst="rect">
            <a:avLst/>
          </a:prstGeom>
          <a:noFill/>
          <a:ln w="9525" algn="ctr">
            <a:noFill/>
            <a:miter lim="800000"/>
            <a:headEnd type="none" w="sm" len="sm"/>
            <a:tailEnd type="none" w="sm" len="sm"/>
          </a:ln>
        </p:spPr>
        <p:txBody>
          <a:bodyPr wrap="square">
            <a:spAutoFit/>
          </a:bodyPr>
          <a:lstStyle/>
          <a:p>
            <a:pPr algn="ctr" eaLnBrk="1" hangingPunct="1"/>
            <a:r>
              <a:rPr lang="en-US" sz="2000" b="1" dirty="0">
                <a:solidFill>
                  <a:srgbClr val="0000FF"/>
                </a:solidFill>
                <a:latin typeface="Garamond" pitchFamily="18" charset="0"/>
              </a:rPr>
              <a:t>Climate Change</a:t>
            </a:r>
          </a:p>
          <a:p>
            <a:pPr algn="ctr" eaLnBrk="1" hangingPunct="1"/>
            <a:r>
              <a:rPr lang="en-US" sz="2000" b="1" dirty="0">
                <a:solidFill>
                  <a:srgbClr val="0000FF"/>
                </a:solidFill>
                <a:latin typeface="Garamond" pitchFamily="18" charset="0"/>
              </a:rPr>
              <a:t>Natural + Anthropogenic</a:t>
            </a:r>
          </a:p>
        </p:txBody>
      </p:sp>
      <p:sp>
        <p:nvSpPr>
          <p:cNvPr id="40" name="Line 19"/>
          <p:cNvSpPr>
            <a:spLocks noChangeShapeType="1"/>
          </p:cNvSpPr>
          <p:nvPr/>
        </p:nvSpPr>
        <p:spPr bwMode="auto">
          <a:xfrm>
            <a:off x="4114800" y="5508624"/>
            <a:ext cx="762000" cy="13673"/>
          </a:xfrm>
          <a:prstGeom prst="line">
            <a:avLst/>
          </a:prstGeom>
          <a:noFill/>
          <a:ln w="69850">
            <a:solidFill>
              <a:schemeClr val="tx1"/>
            </a:solidFill>
            <a:round/>
            <a:headEnd type="none" w="sm" len="sm"/>
            <a:tailEnd type="triangle" w="med" len="med"/>
          </a:ln>
        </p:spPr>
        <p:txBody>
          <a:bodyPr wrap="none" anchor="ctr"/>
          <a:lstStyle/>
          <a:p>
            <a:endParaRPr lang="en-US"/>
          </a:p>
        </p:txBody>
      </p:sp>
      <p:sp>
        <p:nvSpPr>
          <p:cNvPr id="41" name="Rectangle 40"/>
          <p:cNvSpPr/>
          <p:nvPr/>
        </p:nvSpPr>
        <p:spPr>
          <a:xfrm>
            <a:off x="5715000" y="762000"/>
            <a:ext cx="3429000" cy="2086725"/>
          </a:xfrm>
          <a:prstGeom prst="rect">
            <a:avLst/>
          </a:prstGeom>
          <a:solidFill>
            <a:schemeClr val="tx2">
              <a:lumMod val="60000"/>
              <a:lumOff val="40000"/>
            </a:schemeClr>
          </a:solidFill>
          <a:ln>
            <a:solidFill>
              <a:schemeClr val="bg1"/>
            </a:solidFill>
          </a:ln>
        </p:spPr>
        <p:txBody>
          <a:bodyPr wrap="square">
            <a:spAutoFit/>
          </a:bodyPr>
          <a:lstStyle/>
          <a:p>
            <a:pPr algn="just">
              <a:lnSpc>
                <a:spcPct val="90000"/>
              </a:lnSpc>
              <a:buFont typeface="Wingdings" pitchFamily="2" charset="2"/>
              <a:buChar char="Ø"/>
            </a:pPr>
            <a:r>
              <a:rPr lang="en-US" b="1" dirty="0" smtClean="0">
                <a:solidFill>
                  <a:srgbClr val="FFFFFF"/>
                </a:solidFill>
                <a:latin typeface="Garamond" pitchFamily="18" charset="0"/>
              </a:rPr>
              <a:t> Global Warming</a:t>
            </a:r>
          </a:p>
          <a:p>
            <a:pPr algn="just">
              <a:lnSpc>
                <a:spcPct val="90000"/>
              </a:lnSpc>
              <a:buFont typeface="Wingdings" pitchFamily="2" charset="2"/>
              <a:buChar char="Ø"/>
            </a:pPr>
            <a:r>
              <a:rPr lang="en-US" b="1" dirty="0">
                <a:solidFill>
                  <a:srgbClr val="FFFFFF"/>
                </a:solidFill>
                <a:latin typeface="Garamond" pitchFamily="18" charset="0"/>
              </a:rPr>
              <a:t> </a:t>
            </a:r>
            <a:r>
              <a:rPr lang="en-US" b="1" dirty="0" smtClean="0">
                <a:solidFill>
                  <a:srgbClr val="FFFFFF"/>
                </a:solidFill>
                <a:latin typeface="Garamond" pitchFamily="18" charset="0"/>
              </a:rPr>
              <a:t>Increased Precipitation &amp; its uneven Distribution</a:t>
            </a:r>
          </a:p>
          <a:p>
            <a:pPr algn="just">
              <a:lnSpc>
                <a:spcPct val="90000"/>
              </a:lnSpc>
              <a:buFont typeface="Wingdings" pitchFamily="2" charset="2"/>
              <a:buChar char="Ø"/>
            </a:pPr>
            <a:r>
              <a:rPr lang="en-US" b="1" dirty="0" smtClean="0">
                <a:solidFill>
                  <a:srgbClr val="FFFFFF"/>
                </a:solidFill>
                <a:latin typeface="Garamond" pitchFamily="18" charset="0"/>
              </a:rPr>
              <a:t>Increase in Frequency &amp; Intensity of Extreme Weather Events </a:t>
            </a:r>
          </a:p>
          <a:p>
            <a:pPr algn="just">
              <a:lnSpc>
                <a:spcPct val="90000"/>
              </a:lnSpc>
              <a:buFont typeface="Wingdings" pitchFamily="2" charset="2"/>
              <a:buChar char="Ø"/>
            </a:pPr>
            <a:r>
              <a:rPr lang="en-US" b="1" dirty="0" smtClean="0">
                <a:solidFill>
                  <a:srgbClr val="FFFFFF"/>
                </a:solidFill>
                <a:latin typeface="Garamond" pitchFamily="18" charset="0"/>
              </a:rPr>
              <a:t>Melting of Glaciers &amp; Snow</a:t>
            </a:r>
          </a:p>
          <a:p>
            <a:pPr algn="just">
              <a:lnSpc>
                <a:spcPct val="90000"/>
              </a:lnSpc>
              <a:buFont typeface="Wingdings" pitchFamily="2" charset="2"/>
              <a:buChar char="Ø"/>
            </a:pPr>
            <a:r>
              <a:rPr lang="en-US" b="1" dirty="0">
                <a:solidFill>
                  <a:srgbClr val="FFFFFF"/>
                </a:solidFill>
                <a:latin typeface="Garamond" pitchFamily="18" charset="0"/>
              </a:rPr>
              <a:t> </a:t>
            </a:r>
            <a:r>
              <a:rPr lang="en-US" b="1" dirty="0" smtClean="0">
                <a:solidFill>
                  <a:srgbClr val="FFFFFF"/>
                </a:solidFill>
                <a:latin typeface="Garamond" pitchFamily="18" charset="0"/>
              </a:rPr>
              <a:t>Sea level Rise</a:t>
            </a:r>
          </a:p>
        </p:txBody>
      </p:sp>
      <p:cxnSp>
        <p:nvCxnSpPr>
          <p:cNvPr id="43" name="Straight Connector 42"/>
          <p:cNvCxnSpPr/>
          <p:nvPr/>
        </p:nvCxnSpPr>
        <p:spPr>
          <a:xfrm>
            <a:off x="0" y="3810000"/>
            <a:ext cx="67818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45" name="Freeform 21"/>
          <p:cNvSpPr>
            <a:spLocks/>
          </p:cNvSpPr>
          <p:nvPr/>
        </p:nvSpPr>
        <p:spPr bwMode="auto">
          <a:xfrm>
            <a:off x="671512" y="1336675"/>
            <a:ext cx="3522663" cy="819150"/>
          </a:xfrm>
          <a:custGeom>
            <a:avLst/>
            <a:gdLst>
              <a:gd name="T0" fmla="*/ 0 w 2222"/>
              <a:gd name="T1" fmla="*/ 331146 h 470"/>
              <a:gd name="T2" fmla="*/ 215609 w 2222"/>
              <a:gd name="T3" fmla="*/ 646606 h 470"/>
              <a:gd name="T4" fmla="*/ 933775 w 2222"/>
              <a:gd name="T5" fmla="*/ 13943 h 470"/>
              <a:gd name="T6" fmla="*/ 1364992 w 2222"/>
              <a:gd name="T7" fmla="*/ 726778 h 470"/>
              <a:gd name="T8" fmla="*/ 2084744 w 2222"/>
              <a:gd name="T9" fmla="*/ 13943 h 470"/>
              <a:gd name="T10" fmla="*/ 2587302 w 2222"/>
              <a:gd name="T11" fmla="*/ 805207 h 470"/>
              <a:gd name="T12" fmla="*/ 3235713 w 2222"/>
              <a:gd name="T13" fmla="*/ 94115 h 470"/>
              <a:gd name="T14" fmla="*/ 3522663 w 2222"/>
              <a:gd name="T15" fmla="*/ 488004 h 470"/>
              <a:gd name="T16" fmla="*/ 0 60000 65536"/>
              <a:gd name="T17" fmla="*/ 0 60000 65536"/>
              <a:gd name="T18" fmla="*/ 0 60000 65536"/>
              <a:gd name="T19" fmla="*/ 0 60000 65536"/>
              <a:gd name="T20" fmla="*/ 0 60000 65536"/>
              <a:gd name="T21" fmla="*/ 0 60000 65536"/>
              <a:gd name="T22" fmla="*/ 0 60000 65536"/>
              <a:gd name="T23" fmla="*/ 0 60000 65536"/>
              <a:gd name="T24" fmla="*/ 0 w 2222"/>
              <a:gd name="T25" fmla="*/ 0 h 470"/>
              <a:gd name="T26" fmla="*/ 2222 w 2222"/>
              <a:gd name="T27" fmla="*/ 470 h 47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222" h="470">
                <a:moveTo>
                  <a:pt x="0" y="190"/>
                </a:moveTo>
                <a:cubicBezTo>
                  <a:pt x="19" y="295"/>
                  <a:pt x="38" y="401"/>
                  <a:pt x="136" y="371"/>
                </a:cubicBezTo>
                <a:cubicBezTo>
                  <a:pt x="234" y="341"/>
                  <a:pt x="468" y="0"/>
                  <a:pt x="589" y="8"/>
                </a:cubicBezTo>
                <a:cubicBezTo>
                  <a:pt x="710" y="16"/>
                  <a:pt x="740" y="417"/>
                  <a:pt x="861" y="417"/>
                </a:cubicBezTo>
                <a:cubicBezTo>
                  <a:pt x="982" y="417"/>
                  <a:pt x="1187" y="1"/>
                  <a:pt x="1315" y="8"/>
                </a:cubicBezTo>
                <a:cubicBezTo>
                  <a:pt x="1443" y="15"/>
                  <a:pt x="1511" y="454"/>
                  <a:pt x="1632" y="462"/>
                </a:cubicBezTo>
                <a:cubicBezTo>
                  <a:pt x="1753" y="470"/>
                  <a:pt x="1943" y="84"/>
                  <a:pt x="2041" y="54"/>
                </a:cubicBezTo>
                <a:cubicBezTo>
                  <a:pt x="2139" y="24"/>
                  <a:pt x="2192" y="235"/>
                  <a:pt x="2222" y="280"/>
                </a:cubicBezTo>
              </a:path>
            </a:pathLst>
          </a:custGeom>
          <a:noFill/>
          <a:ln w="76200" cap="flat" cmpd="sng">
            <a:solidFill>
              <a:schemeClr val="tx2"/>
            </a:solidFill>
            <a:prstDash val="solid"/>
            <a:round/>
            <a:headEnd/>
            <a:tailEnd/>
          </a:ln>
        </p:spPr>
        <p:txBody>
          <a:bodyPr>
            <a:spAutoFit/>
          </a:bodyPr>
          <a:lstStyle/>
          <a:p>
            <a:endParaRPr lang="en-US"/>
          </a:p>
        </p:txBody>
      </p:sp>
      <p:grpSp>
        <p:nvGrpSpPr>
          <p:cNvPr id="46" name="Group 22"/>
          <p:cNvGrpSpPr>
            <a:grpSpLocks/>
          </p:cNvGrpSpPr>
          <p:nvPr/>
        </p:nvGrpSpPr>
        <p:grpSpPr bwMode="auto">
          <a:xfrm>
            <a:off x="596900" y="1290638"/>
            <a:ext cx="3767137" cy="877887"/>
            <a:chOff x="-35" y="1784"/>
            <a:chExt cx="2373" cy="553"/>
          </a:xfrm>
        </p:grpSpPr>
        <p:sp>
          <p:nvSpPr>
            <p:cNvPr id="47" name="Line 23"/>
            <p:cNvSpPr>
              <a:spLocks noChangeShapeType="1"/>
            </p:cNvSpPr>
            <p:nvPr/>
          </p:nvSpPr>
          <p:spPr bwMode="auto">
            <a:xfrm flipV="1">
              <a:off x="-35" y="1784"/>
              <a:ext cx="2373" cy="5"/>
            </a:xfrm>
            <a:prstGeom prst="line">
              <a:avLst/>
            </a:prstGeom>
            <a:noFill/>
            <a:ln w="9525">
              <a:solidFill>
                <a:schemeClr val="tx1"/>
              </a:solidFill>
              <a:round/>
              <a:headEnd/>
              <a:tailEnd/>
            </a:ln>
          </p:spPr>
          <p:txBody>
            <a:bodyPr>
              <a:spAutoFit/>
            </a:bodyPr>
            <a:lstStyle/>
            <a:p>
              <a:endParaRPr lang="en-US"/>
            </a:p>
          </p:txBody>
        </p:sp>
        <p:sp>
          <p:nvSpPr>
            <p:cNvPr id="48" name="Line 24"/>
            <p:cNvSpPr>
              <a:spLocks noChangeShapeType="1"/>
            </p:cNvSpPr>
            <p:nvPr/>
          </p:nvSpPr>
          <p:spPr bwMode="auto">
            <a:xfrm>
              <a:off x="1" y="2337"/>
              <a:ext cx="2328" cy="0"/>
            </a:xfrm>
            <a:prstGeom prst="line">
              <a:avLst/>
            </a:prstGeom>
            <a:noFill/>
            <a:ln w="9525">
              <a:solidFill>
                <a:schemeClr val="tx1"/>
              </a:solidFill>
              <a:round/>
              <a:headEnd/>
              <a:tailEnd/>
            </a:ln>
          </p:spPr>
          <p:txBody>
            <a:bodyPr>
              <a:spAutoFit/>
            </a:bodyPr>
            <a:lstStyle/>
            <a:p>
              <a:endParaRPr lang="en-US"/>
            </a:p>
          </p:txBody>
        </p:sp>
      </p:grpSp>
      <p:grpSp>
        <p:nvGrpSpPr>
          <p:cNvPr id="49" name="Group 25"/>
          <p:cNvGrpSpPr>
            <a:grpSpLocks/>
          </p:cNvGrpSpPr>
          <p:nvPr/>
        </p:nvGrpSpPr>
        <p:grpSpPr bwMode="auto">
          <a:xfrm>
            <a:off x="652462" y="950913"/>
            <a:ext cx="3771900" cy="1612900"/>
            <a:chOff x="0" y="1570"/>
            <a:chExt cx="2376" cy="1016"/>
          </a:xfrm>
        </p:grpSpPr>
        <p:sp>
          <p:nvSpPr>
            <p:cNvPr id="50" name="Line 26"/>
            <p:cNvSpPr>
              <a:spLocks noChangeShapeType="1"/>
            </p:cNvSpPr>
            <p:nvPr/>
          </p:nvSpPr>
          <p:spPr bwMode="auto">
            <a:xfrm>
              <a:off x="0" y="1570"/>
              <a:ext cx="2359" cy="3"/>
            </a:xfrm>
            <a:prstGeom prst="line">
              <a:avLst/>
            </a:prstGeom>
            <a:noFill/>
            <a:ln w="9525">
              <a:solidFill>
                <a:srgbClr val="FF0000"/>
              </a:solidFill>
              <a:round/>
              <a:headEnd/>
              <a:tailEnd/>
            </a:ln>
          </p:spPr>
          <p:txBody>
            <a:bodyPr>
              <a:spAutoFit/>
            </a:bodyPr>
            <a:lstStyle/>
            <a:p>
              <a:endParaRPr lang="en-US"/>
            </a:p>
          </p:txBody>
        </p:sp>
        <p:sp>
          <p:nvSpPr>
            <p:cNvPr id="51" name="Line 27"/>
            <p:cNvSpPr>
              <a:spLocks noChangeShapeType="1"/>
            </p:cNvSpPr>
            <p:nvPr/>
          </p:nvSpPr>
          <p:spPr bwMode="auto">
            <a:xfrm>
              <a:off x="17" y="2583"/>
              <a:ext cx="2359" cy="3"/>
            </a:xfrm>
            <a:prstGeom prst="line">
              <a:avLst/>
            </a:prstGeom>
            <a:noFill/>
            <a:ln w="9525">
              <a:solidFill>
                <a:srgbClr val="FF0000"/>
              </a:solidFill>
              <a:round/>
              <a:headEnd/>
              <a:tailEnd/>
            </a:ln>
          </p:spPr>
          <p:txBody>
            <a:bodyPr>
              <a:spAutoFit/>
            </a:bodyPr>
            <a:lstStyle/>
            <a:p>
              <a:endParaRPr lang="en-US"/>
            </a:p>
          </p:txBody>
        </p:sp>
      </p:grpSp>
      <p:sp>
        <p:nvSpPr>
          <p:cNvPr id="52" name="Freeform 28"/>
          <p:cNvSpPr>
            <a:spLocks/>
          </p:cNvSpPr>
          <p:nvPr/>
        </p:nvSpPr>
        <p:spPr bwMode="auto">
          <a:xfrm>
            <a:off x="679450" y="762000"/>
            <a:ext cx="3816350" cy="1800225"/>
          </a:xfrm>
          <a:custGeom>
            <a:avLst/>
            <a:gdLst>
              <a:gd name="T0" fmla="*/ 0 w 2404"/>
              <a:gd name="T1" fmla="*/ 852488 h 1134"/>
              <a:gd name="T2" fmla="*/ 215900 w 2404"/>
              <a:gd name="T3" fmla="*/ 203200 h 1134"/>
              <a:gd name="T4" fmla="*/ 431800 w 2404"/>
              <a:gd name="T5" fmla="*/ 1787525 h 1134"/>
              <a:gd name="T6" fmla="*/ 720725 w 2404"/>
              <a:gd name="T7" fmla="*/ 131762 h 1134"/>
              <a:gd name="T8" fmla="*/ 1008062 w 2404"/>
              <a:gd name="T9" fmla="*/ 1787525 h 1134"/>
              <a:gd name="T10" fmla="*/ 1368425 w 2404"/>
              <a:gd name="T11" fmla="*/ 203200 h 1134"/>
              <a:gd name="T12" fmla="*/ 1584325 w 2404"/>
              <a:gd name="T13" fmla="*/ 1787525 h 1134"/>
              <a:gd name="T14" fmla="*/ 1944687 w 2404"/>
              <a:gd name="T15" fmla="*/ 203200 h 1134"/>
              <a:gd name="T16" fmla="*/ 2232025 w 2404"/>
              <a:gd name="T17" fmla="*/ 1787525 h 1134"/>
              <a:gd name="T18" fmla="*/ 2520950 w 2404"/>
              <a:gd name="T19" fmla="*/ 203200 h 1134"/>
              <a:gd name="T20" fmla="*/ 2808287 w 2404"/>
              <a:gd name="T21" fmla="*/ 1787525 h 1134"/>
              <a:gd name="T22" fmla="*/ 3095625 w 2404"/>
              <a:gd name="T23" fmla="*/ 203200 h 1134"/>
              <a:gd name="T24" fmla="*/ 3384550 w 2404"/>
              <a:gd name="T25" fmla="*/ 1787525 h 1134"/>
              <a:gd name="T26" fmla="*/ 3671888 w 2404"/>
              <a:gd name="T27" fmla="*/ 203200 h 1134"/>
              <a:gd name="T28" fmla="*/ 3816350 w 2404"/>
              <a:gd name="T29" fmla="*/ 563562 h 113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404"/>
              <a:gd name="T46" fmla="*/ 0 h 1134"/>
              <a:gd name="T47" fmla="*/ 2404 w 2404"/>
              <a:gd name="T48" fmla="*/ 1134 h 113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404" h="1134">
                <a:moveTo>
                  <a:pt x="0" y="537"/>
                </a:moveTo>
                <a:cubicBezTo>
                  <a:pt x="45" y="283"/>
                  <a:pt x="91" y="30"/>
                  <a:pt x="136" y="128"/>
                </a:cubicBezTo>
                <a:cubicBezTo>
                  <a:pt x="181" y="226"/>
                  <a:pt x="219" y="1133"/>
                  <a:pt x="272" y="1126"/>
                </a:cubicBezTo>
                <a:cubicBezTo>
                  <a:pt x="325" y="1119"/>
                  <a:pt x="394" y="83"/>
                  <a:pt x="454" y="83"/>
                </a:cubicBezTo>
                <a:cubicBezTo>
                  <a:pt x="514" y="83"/>
                  <a:pt x="567" y="1118"/>
                  <a:pt x="635" y="1126"/>
                </a:cubicBezTo>
                <a:cubicBezTo>
                  <a:pt x="703" y="1134"/>
                  <a:pt x="802" y="128"/>
                  <a:pt x="862" y="128"/>
                </a:cubicBezTo>
                <a:cubicBezTo>
                  <a:pt x="922" y="128"/>
                  <a:pt x="938" y="1126"/>
                  <a:pt x="998" y="1126"/>
                </a:cubicBezTo>
                <a:cubicBezTo>
                  <a:pt x="1058" y="1126"/>
                  <a:pt x="1157" y="128"/>
                  <a:pt x="1225" y="128"/>
                </a:cubicBezTo>
                <a:cubicBezTo>
                  <a:pt x="1293" y="128"/>
                  <a:pt x="1346" y="1126"/>
                  <a:pt x="1406" y="1126"/>
                </a:cubicBezTo>
                <a:cubicBezTo>
                  <a:pt x="1466" y="1126"/>
                  <a:pt x="1528" y="128"/>
                  <a:pt x="1588" y="128"/>
                </a:cubicBezTo>
                <a:cubicBezTo>
                  <a:pt x="1648" y="128"/>
                  <a:pt x="1709" y="1126"/>
                  <a:pt x="1769" y="1126"/>
                </a:cubicBezTo>
                <a:cubicBezTo>
                  <a:pt x="1829" y="1126"/>
                  <a:pt x="1890" y="128"/>
                  <a:pt x="1950" y="128"/>
                </a:cubicBezTo>
                <a:cubicBezTo>
                  <a:pt x="2010" y="128"/>
                  <a:pt x="2072" y="1126"/>
                  <a:pt x="2132" y="1126"/>
                </a:cubicBezTo>
                <a:cubicBezTo>
                  <a:pt x="2192" y="1126"/>
                  <a:pt x="2268" y="256"/>
                  <a:pt x="2313" y="128"/>
                </a:cubicBezTo>
                <a:cubicBezTo>
                  <a:pt x="2358" y="0"/>
                  <a:pt x="2381" y="177"/>
                  <a:pt x="2404" y="355"/>
                </a:cubicBezTo>
              </a:path>
            </a:pathLst>
          </a:custGeom>
          <a:noFill/>
          <a:ln w="76200" cap="flat" cmpd="sng">
            <a:solidFill>
              <a:srgbClr val="FF0000"/>
            </a:solidFill>
            <a:prstDash val="solid"/>
            <a:round/>
            <a:headEnd type="none" w="med" len="med"/>
            <a:tailEnd type="none" w="med" len="med"/>
          </a:ln>
        </p:spPr>
        <p:txBody>
          <a:bodyPr>
            <a:spAutoFit/>
          </a:bodyPr>
          <a:lstStyle/>
          <a:p>
            <a:endParaRPr lang="en-US"/>
          </a:p>
        </p:txBody>
      </p:sp>
    </p:spTree>
    <p:extLst>
      <p:ext uri="{BB962C8B-B14F-4D97-AF65-F5344CB8AC3E}">
        <p14:creationId xmlns:p14="http://schemas.microsoft.com/office/powerpoint/2010/main" val="18012463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wipe(left)">
                                      <p:cBhvr>
                                        <p:cTn id="7" dur="3000"/>
                                        <p:tgtEl>
                                          <p:spTgt spid="4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6"/>
                                        </p:tgtEl>
                                        <p:attrNameLst>
                                          <p:attrName>style.visibility</p:attrName>
                                        </p:attrNameLst>
                                      </p:cBhvr>
                                      <p:to>
                                        <p:strVal val="visible"/>
                                      </p:to>
                                    </p:set>
                                    <p:animEffect transition="in" filter="wipe(left)">
                                      <p:cBhvr>
                                        <p:cTn id="12" dur="1000"/>
                                        <p:tgtEl>
                                          <p:spTgt spid="4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2"/>
                                        </p:tgtEl>
                                        <p:attrNameLst>
                                          <p:attrName>style.visibility</p:attrName>
                                        </p:attrNameLst>
                                      </p:cBhvr>
                                      <p:to>
                                        <p:strVal val="visible"/>
                                      </p:to>
                                    </p:set>
                                    <p:animEffect transition="in" filter="wipe(left)">
                                      <p:cBhvr>
                                        <p:cTn id="17" dur="2000"/>
                                        <p:tgtEl>
                                          <p:spTgt spid="5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49"/>
                                        </p:tgtEl>
                                        <p:attrNameLst>
                                          <p:attrName>style.visibility</p:attrName>
                                        </p:attrNameLst>
                                      </p:cBhvr>
                                      <p:to>
                                        <p:strVal val="visible"/>
                                      </p:to>
                                    </p:set>
                                    <p:animEffect transition="in" filter="wipe(left)">
                                      <p:cBhvr>
                                        <p:cTn id="22" dur="1000"/>
                                        <p:tgtEl>
                                          <p:spTgt spid="49"/>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01742"/>
                                        </p:tgtEl>
                                        <p:attrNameLst>
                                          <p:attrName>style.visibility</p:attrName>
                                        </p:attrNameLst>
                                      </p:cBhvr>
                                      <p:to>
                                        <p:strVal val="visible"/>
                                      </p:to>
                                    </p:set>
                                    <p:animEffect transition="in" filter="blinds(horizontal)">
                                      <p:cBhvr>
                                        <p:cTn id="27" dur="500"/>
                                        <p:tgtEl>
                                          <p:spTgt spid="201742"/>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201743"/>
                                        </p:tgtEl>
                                        <p:attrNameLst>
                                          <p:attrName>style.visibility</p:attrName>
                                        </p:attrNameLst>
                                      </p:cBhvr>
                                      <p:to>
                                        <p:strVal val="visible"/>
                                      </p:to>
                                    </p:set>
                                    <p:animEffect transition="in" filter="blinds(horizontal)">
                                      <p:cBhvr>
                                        <p:cTn id="30" dur="500"/>
                                        <p:tgtEl>
                                          <p:spTgt spid="201743"/>
                                        </p:tgtEl>
                                      </p:cBhvr>
                                    </p:animEffect>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41"/>
                                        </p:tgtEl>
                                        <p:attrNameLst>
                                          <p:attrName>style.visibility</p:attrName>
                                        </p:attrNameLst>
                                      </p:cBhvr>
                                      <p:to>
                                        <p:strVal val="visible"/>
                                      </p:to>
                                    </p:set>
                                    <p:anim calcmode="lin" valueType="num">
                                      <p:cBhvr additive="base">
                                        <p:cTn id="35" dur="500" fill="hold"/>
                                        <p:tgtEl>
                                          <p:spTgt spid="41"/>
                                        </p:tgtEl>
                                        <p:attrNameLst>
                                          <p:attrName>ppt_x</p:attrName>
                                        </p:attrNameLst>
                                      </p:cBhvr>
                                      <p:tavLst>
                                        <p:tav tm="0">
                                          <p:val>
                                            <p:strVal val="#ppt_x"/>
                                          </p:val>
                                        </p:tav>
                                        <p:tav tm="100000">
                                          <p:val>
                                            <p:strVal val="#ppt_x"/>
                                          </p:val>
                                        </p:tav>
                                      </p:tavLst>
                                    </p:anim>
                                    <p:anim calcmode="lin" valueType="num">
                                      <p:cBhvr additive="base">
                                        <p:cTn id="36" dur="500" fill="hold"/>
                                        <p:tgtEl>
                                          <p:spTgt spid="41"/>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31"/>
                                        </p:tgtEl>
                                        <p:attrNameLst>
                                          <p:attrName>style.visibility</p:attrName>
                                        </p:attrNameLst>
                                      </p:cBhvr>
                                      <p:to>
                                        <p:strVal val="visible"/>
                                      </p:to>
                                    </p:set>
                                    <p:anim calcmode="lin" valueType="num">
                                      <p:cBhvr additive="base">
                                        <p:cTn id="41" dur="500" fill="hold"/>
                                        <p:tgtEl>
                                          <p:spTgt spid="31"/>
                                        </p:tgtEl>
                                        <p:attrNameLst>
                                          <p:attrName>ppt_x</p:attrName>
                                        </p:attrNameLst>
                                      </p:cBhvr>
                                      <p:tavLst>
                                        <p:tav tm="0">
                                          <p:val>
                                            <p:strVal val="#ppt_x"/>
                                          </p:val>
                                        </p:tav>
                                        <p:tav tm="100000">
                                          <p:val>
                                            <p:strVal val="#ppt_x"/>
                                          </p:val>
                                        </p:tav>
                                      </p:tavLst>
                                    </p:anim>
                                    <p:anim calcmode="lin" valueType="num">
                                      <p:cBhvr additive="base">
                                        <p:cTn id="42" dur="500" fill="hold"/>
                                        <p:tgtEl>
                                          <p:spTgt spid="31"/>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32"/>
                                        </p:tgtEl>
                                        <p:attrNameLst>
                                          <p:attrName>style.visibility</p:attrName>
                                        </p:attrNameLst>
                                      </p:cBhvr>
                                      <p:to>
                                        <p:strVal val="visible"/>
                                      </p:to>
                                    </p:set>
                                    <p:anim calcmode="lin" valueType="num">
                                      <p:cBhvr additive="base">
                                        <p:cTn id="45" dur="500" fill="hold"/>
                                        <p:tgtEl>
                                          <p:spTgt spid="32"/>
                                        </p:tgtEl>
                                        <p:attrNameLst>
                                          <p:attrName>ppt_x</p:attrName>
                                        </p:attrNameLst>
                                      </p:cBhvr>
                                      <p:tavLst>
                                        <p:tav tm="0">
                                          <p:val>
                                            <p:strVal val="#ppt_x"/>
                                          </p:val>
                                        </p:tav>
                                        <p:tav tm="100000">
                                          <p:val>
                                            <p:strVal val="#ppt_x"/>
                                          </p:val>
                                        </p:tav>
                                      </p:tavLst>
                                    </p:anim>
                                    <p:anim calcmode="lin" valueType="num">
                                      <p:cBhvr additive="base">
                                        <p:cTn id="46" dur="500" fill="hold"/>
                                        <p:tgtEl>
                                          <p:spTgt spid="32"/>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34"/>
                                        </p:tgtEl>
                                        <p:attrNameLst>
                                          <p:attrName>style.visibility</p:attrName>
                                        </p:attrNameLst>
                                      </p:cBhvr>
                                      <p:to>
                                        <p:strVal val="visible"/>
                                      </p:to>
                                    </p:set>
                                    <p:anim calcmode="lin" valueType="num">
                                      <p:cBhvr additive="base">
                                        <p:cTn id="49" dur="500" fill="hold"/>
                                        <p:tgtEl>
                                          <p:spTgt spid="34"/>
                                        </p:tgtEl>
                                        <p:attrNameLst>
                                          <p:attrName>ppt_x</p:attrName>
                                        </p:attrNameLst>
                                      </p:cBhvr>
                                      <p:tavLst>
                                        <p:tav tm="0">
                                          <p:val>
                                            <p:strVal val="#ppt_x"/>
                                          </p:val>
                                        </p:tav>
                                        <p:tav tm="100000">
                                          <p:val>
                                            <p:strVal val="#ppt_x"/>
                                          </p:val>
                                        </p:tav>
                                      </p:tavLst>
                                    </p:anim>
                                    <p:anim calcmode="lin" valueType="num">
                                      <p:cBhvr additive="base">
                                        <p:cTn id="50"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3" presetClass="entr" presetSubtype="10" fill="hold" grpId="0" nodeType="clickEffect">
                                  <p:stCondLst>
                                    <p:cond delay="0"/>
                                  </p:stCondLst>
                                  <p:childTnLst>
                                    <p:set>
                                      <p:cBhvr>
                                        <p:cTn id="54" dur="1" fill="hold">
                                          <p:stCondLst>
                                            <p:cond delay="0"/>
                                          </p:stCondLst>
                                        </p:cTn>
                                        <p:tgtEl>
                                          <p:spTgt spid="33"/>
                                        </p:tgtEl>
                                        <p:attrNameLst>
                                          <p:attrName>style.visibility</p:attrName>
                                        </p:attrNameLst>
                                      </p:cBhvr>
                                      <p:to>
                                        <p:strVal val="visible"/>
                                      </p:to>
                                    </p:set>
                                    <p:animEffect transition="in" filter="blinds(horizontal)">
                                      <p:cBhvr>
                                        <p:cTn id="55" dur="500"/>
                                        <p:tgtEl>
                                          <p:spTgt spid="33"/>
                                        </p:tgtEl>
                                      </p:cBhvr>
                                    </p:animEffect>
                                  </p:childTnLst>
                                </p:cTn>
                              </p:par>
                              <p:par>
                                <p:cTn id="56" presetID="3" presetClass="entr" presetSubtype="10" fill="hold" grpId="0" nodeType="withEffect">
                                  <p:stCondLst>
                                    <p:cond delay="0"/>
                                  </p:stCondLst>
                                  <p:childTnLst>
                                    <p:set>
                                      <p:cBhvr>
                                        <p:cTn id="57" dur="1" fill="hold">
                                          <p:stCondLst>
                                            <p:cond delay="0"/>
                                          </p:stCondLst>
                                        </p:cTn>
                                        <p:tgtEl>
                                          <p:spTgt spid="36"/>
                                        </p:tgtEl>
                                        <p:attrNameLst>
                                          <p:attrName>style.visibility</p:attrName>
                                        </p:attrNameLst>
                                      </p:cBhvr>
                                      <p:to>
                                        <p:strVal val="visible"/>
                                      </p:to>
                                    </p:set>
                                    <p:animEffect transition="in" filter="blinds(horizontal)">
                                      <p:cBhvr>
                                        <p:cTn id="58" dur="500"/>
                                        <p:tgtEl>
                                          <p:spTgt spid="36"/>
                                        </p:tgtEl>
                                      </p:cBhvr>
                                    </p:animEffect>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grpId="0" nodeType="clickEffect">
                                  <p:stCondLst>
                                    <p:cond delay="0"/>
                                  </p:stCondLst>
                                  <p:childTnLst>
                                    <p:set>
                                      <p:cBhvr>
                                        <p:cTn id="62" dur="1" fill="hold">
                                          <p:stCondLst>
                                            <p:cond delay="0"/>
                                          </p:stCondLst>
                                        </p:cTn>
                                        <p:tgtEl>
                                          <p:spTgt spid="37"/>
                                        </p:tgtEl>
                                        <p:attrNameLst>
                                          <p:attrName>style.visibility</p:attrName>
                                        </p:attrNameLst>
                                      </p:cBhvr>
                                      <p:to>
                                        <p:strVal val="visible"/>
                                      </p:to>
                                    </p:set>
                                    <p:anim calcmode="lin" valueType="num">
                                      <p:cBhvr additive="base">
                                        <p:cTn id="63" dur="500" fill="hold"/>
                                        <p:tgtEl>
                                          <p:spTgt spid="37"/>
                                        </p:tgtEl>
                                        <p:attrNameLst>
                                          <p:attrName>ppt_x</p:attrName>
                                        </p:attrNameLst>
                                      </p:cBhvr>
                                      <p:tavLst>
                                        <p:tav tm="0">
                                          <p:val>
                                            <p:strVal val="#ppt_x"/>
                                          </p:val>
                                        </p:tav>
                                        <p:tav tm="100000">
                                          <p:val>
                                            <p:strVal val="#ppt_x"/>
                                          </p:val>
                                        </p:tav>
                                      </p:tavLst>
                                    </p:anim>
                                    <p:anim calcmode="lin" valueType="num">
                                      <p:cBhvr additive="base">
                                        <p:cTn id="64" dur="500" fill="hold"/>
                                        <p:tgtEl>
                                          <p:spTgt spid="37"/>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39"/>
                                        </p:tgtEl>
                                        <p:attrNameLst>
                                          <p:attrName>style.visibility</p:attrName>
                                        </p:attrNameLst>
                                      </p:cBhvr>
                                      <p:to>
                                        <p:strVal val="visible"/>
                                      </p:to>
                                    </p:set>
                                    <p:anim calcmode="lin" valueType="num">
                                      <p:cBhvr additive="base">
                                        <p:cTn id="67" dur="500" fill="hold"/>
                                        <p:tgtEl>
                                          <p:spTgt spid="39"/>
                                        </p:tgtEl>
                                        <p:attrNameLst>
                                          <p:attrName>ppt_x</p:attrName>
                                        </p:attrNameLst>
                                      </p:cBhvr>
                                      <p:tavLst>
                                        <p:tav tm="0">
                                          <p:val>
                                            <p:strVal val="#ppt_x"/>
                                          </p:val>
                                        </p:tav>
                                        <p:tav tm="100000">
                                          <p:val>
                                            <p:strVal val="#ppt_x"/>
                                          </p:val>
                                        </p:tav>
                                      </p:tavLst>
                                    </p:anim>
                                    <p:anim calcmode="lin" valueType="num">
                                      <p:cBhvr additive="base">
                                        <p:cTn id="68" dur="500" fill="hold"/>
                                        <p:tgtEl>
                                          <p:spTgt spid="39"/>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38"/>
                                        </p:tgtEl>
                                        <p:attrNameLst>
                                          <p:attrName>style.visibility</p:attrName>
                                        </p:attrNameLst>
                                      </p:cBhvr>
                                      <p:to>
                                        <p:strVal val="visible"/>
                                      </p:to>
                                    </p:set>
                                    <p:anim calcmode="lin" valueType="num">
                                      <p:cBhvr additive="base">
                                        <p:cTn id="71" dur="500" fill="hold"/>
                                        <p:tgtEl>
                                          <p:spTgt spid="38"/>
                                        </p:tgtEl>
                                        <p:attrNameLst>
                                          <p:attrName>ppt_x</p:attrName>
                                        </p:attrNameLst>
                                      </p:cBhvr>
                                      <p:tavLst>
                                        <p:tav tm="0">
                                          <p:val>
                                            <p:strVal val="#ppt_x"/>
                                          </p:val>
                                        </p:tav>
                                        <p:tav tm="100000">
                                          <p:val>
                                            <p:strVal val="#ppt_x"/>
                                          </p:val>
                                        </p:tav>
                                      </p:tavLst>
                                    </p:anim>
                                    <p:anim calcmode="lin" valueType="num">
                                      <p:cBhvr additive="base">
                                        <p:cTn id="72" dur="500" fill="hold"/>
                                        <p:tgtEl>
                                          <p:spTgt spid="38"/>
                                        </p:tgtEl>
                                        <p:attrNameLst>
                                          <p:attrName>ppt_y</p:attrName>
                                        </p:attrNameLst>
                                      </p:cBhvr>
                                      <p:tavLst>
                                        <p:tav tm="0">
                                          <p:val>
                                            <p:strVal val="1+#ppt_h/2"/>
                                          </p:val>
                                        </p:tav>
                                        <p:tav tm="100000">
                                          <p:val>
                                            <p:strVal val="#ppt_y"/>
                                          </p:val>
                                        </p:tav>
                                      </p:tavLst>
                                    </p:anim>
                                  </p:childTnLst>
                                </p:cTn>
                              </p:par>
                              <p:par>
                                <p:cTn id="73" presetID="2" presetClass="entr" presetSubtype="4" fill="hold" grpId="0" nodeType="withEffect">
                                  <p:stCondLst>
                                    <p:cond delay="0"/>
                                  </p:stCondLst>
                                  <p:childTnLst>
                                    <p:set>
                                      <p:cBhvr>
                                        <p:cTn id="74" dur="1" fill="hold">
                                          <p:stCondLst>
                                            <p:cond delay="0"/>
                                          </p:stCondLst>
                                        </p:cTn>
                                        <p:tgtEl>
                                          <p:spTgt spid="35"/>
                                        </p:tgtEl>
                                        <p:attrNameLst>
                                          <p:attrName>style.visibility</p:attrName>
                                        </p:attrNameLst>
                                      </p:cBhvr>
                                      <p:to>
                                        <p:strVal val="visible"/>
                                      </p:to>
                                    </p:set>
                                    <p:anim calcmode="lin" valueType="num">
                                      <p:cBhvr additive="base">
                                        <p:cTn id="75" dur="500" fill="hold"/>
                                        <p:tgtEl>
                                          <p:spTgt spid="35"/>
                                        </p:tgtEl>
                                        <p:attrNameLst>
                                          <p:attrName>ppt_x</p:attrName>
                                        </p:attrNameLst>
                                      </p:cBhvr>
                                      <p:tavLst>
                                        <p:tav tm="0">
                                          <p:val>
                                            <p:strVal val="#ppt_x"/>
                                          </p:val>
                                        </p:tav>
                                        <p:tav tm="100000">
                                          <p:val>
                                            <p:strVal val="#ppt_x"/>
                                          </p:val>
                                        </p:tav>
                                      </p:tavLst>
                                    </p:anim>
                                    <p:anim calcmode="lin" valueType="num">
                                      <p:cBhvr additive="base">
                                        <p:cTn id="76"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3" presetClass="entr" presetSubtype="10" fill="hold" nodeType="clickEffect">
                                  <p:stCondLst>
                                    <p:cond delay="0"/>
                                  </p:stCondLst>
                                  <p:childTnLst>
                                    <p:set>
                                      <p:cBhvr>
                                        <p:cTn id="80" dur="1" fill="hold">
                                          <p:stCondLst>
                                            <p:cond delay="0"/>
                                          </p:stCondLst>
                                        </p:cTn>
                                        <p:tgtEl>
                                          <p:spTgt spid="201745"/>
                                        </p:tgtEl>
                                        <p:attrNameLst>
                                          <p:attrName>style.visibility</p:attrName>
                                        </p:attrNameLst>
                                      </p:cBhvr>
                                      <p:to>
                                        <p:strVal val="visible"/>
                                      </p:to>
                                    </p:set>
                                    <p:animEffect transition="in" filter="blinds(horizontal)">
                                      <p:cBhvr>
                                        <p:cTn id="81" dur="500"/>
                                        <p:tgtEl>
                                          <p:spTgt spid="201745"/>
                                        </p:tgtEl>
                                      </p:cBhvr>
                                    </p:animEffect>
                                  </p:childTnLst>
                                </p:cTn>
                              </p:par>
                              <p:par>
                                <p:cTn id="82" presetID="3" presetClass="entr" presetSubtype="10" fill="hold" nodeType="withEffect">
                                  <p:stCondLst>
                                    <p:cond delay="0"/>
                                  </p:stCondLst>
                                  <p:childTnLst>
                                    <p:set>
                                      <p:cBhvr>
                                        <p:cTn id="83" dur="1" fill="hold">
                                          <p:stCondLst>
                                            <p:cond delay="0"/>
                                          </p:stCondLst>
                                        </p:cTn>
                                        <p:tgtEl>
                                          <p:spTgt spid="201748"/>
                                        </p:tgtEl>
                                        <p:attrNameLst>
                                          <p:attrName>style.visibility</p:attrName>
                                        </p:attrNameLst>
                                      </p:cBhvr>
                                      <p:to>
                                        <p:strVal val="visible"/>
                                      </p:to>
                                    </p:set>
                                    <p:animEffect transition="in" filter="blinds(horizontal)">
                                      <p:cBhvr>
                                        <p:cTn id="84" dur="500"/>
                                        <p:tgtEl>
                                          <p:spTgt spid="201748"/>
                                        </p:tgtEl>
                                      </p:cBhvr>
                                    </p:animEffect>
                                  </p:childTnLst>
                                </p:cTn>
                              </p:par>
                              <p:par>
                                <p:cTn id="85" presetID="3" presetClass="entr" presetSubtype="10" fill="hold" nodeType="withEffect">
                                  <p:stCondLst>
                                    <p:cond delay="0"/>
                                  </p:stCondLst>
                                  <p:childTnLst>
                                    <p:set>
                                      <p:cBhvr>
                                        <p:cTn id="86" dur="1" fill="hold">
                                          <p:stCondLst>
                                            <p:cond delay="0"/>
                                          </p:stCondLst>
                                        </p:cTn>
                                        <p:tgtEl>
                                          <p:spTgt spid="2"/>
                                        </p:tgtEl>
                                        <p:attrNameLst>
                                          <p:attrName>style.visibility</p:attrName>
                                        </p:attrNameLst>
                                      </p:cBhvr>
                                      <p:to>
                                        <p:strVal val="visible"/>
                                      </p:to>
                                    </p:set>
                                    <p:animEffect transition="in" filter="blinds(horizontal)">
                                      <p:cBhvr>
                                        <p:cTn id="87" dur="500"/>
                                        <p:tgtEl>
                                          <p:spTgt spid="2"/>
                                        </p:tgtEl>
                                      </p:cBhvr>
                                    </p:animEffect>
                                  </p:childTnLst>
                                </p:cTn>
                              </p:par>
                              <p:par>
                                <p:cTn id="88" presetID="3" presetClass="entr" presetSubtype="10" fill="hold" nodeType="withEffect">
                                  <p:stCondLst>
                                    <p:cond delay="0"/>
                                  </p:stCondLst>
                                  <p:childTnLst>
                                    <p:set>
                                      <p:cBhvr>
                                        <p:cTn id="89" dur="1" fill="hold">
                                          <p:stCondLst>
                                            <p:cond delay="0"/>
                                          </p:stCondLst>
                                        </p:cTn>
                                        <p:tgtEl>
                                          <p:spTgt spid="201747"/>
                                        </p:tgtEl>
                                        <p:attrNameLst>
                                          <p:attrName>style.visibility</p:attrName>
                                        </p:attrNameLst>
                                      </p:cBhvr>
                                      <p:to>
                                        <p:strVal val="visible"/>
                                      </p:to>
                                    </p:set>
                                    <p:animEffect transition="in" filter="blinds(horizontal)">
                                      <p:cBhvr>
                                        <p:cTn id="90" dur="500"/>
                                        <p:tgtEl>
                                          <p:spTgt spid="201747"/>
                                        </p:tgtEl>
                                      </p:cBhvr>
                                    </p:animEffect>
                                  </p:childTnLst>
                                </p:cTn>
                              </p:par>
                              <p:par>
                                <p:cTn id="91" presetID="3" presetClass="entr" presetSubtype="10" fill="hold" nodeType="withEffect">
                                  <p:stCondLst>
                                    <p:cond delay="0"/>
                                  </p:stCondLst>
                                  <p:childTnLst>
                                    <p:set>
                                      <p:cBhvr>
                                        <p:cTn id="92" dur="1" fill="hold">
                                          <p:stCondLst>
                                            <p:cond delay="0"/>
                                          </p:stCondLst>
                                        </p:cTn>
                                        <p:tgtEl>
                                          <p:spTgt spid="4"/>
                                        </p:tgtEl>
                                        <p:attrNameLst>
                                          <p:attrName>style.visibility</p:attrName>
                                        </p:attrNameLst>
                                      </p:cBhvr>
                                      <p:to>
                                        <p:strVal val="visible"/>
                                      </p:to>
                                    </p:set>
                                    <p:animEffect transition="in" filter="blinds(horizontal)">
                                      <p:cBhvr>
                                        <p:cTn id="93" dur="500"/>
                                        <p:tgtEl>
                                          <p:spTgt spid="4"/>
                                        </p:tgtEl>
                                      </p:cBhvr>
                                    </p:animEffect>
                                  </p:childTnLst>
                                </p:cTn>
                              </p:par>
                              <p:par>
                                <p:cTn id="94" presetID="3" presetClass="entr" presetSubtype="10" fill="hold" nodeType="withEffect">
                                  <p:stCondLst>
                                    <p:cond delay="0"/>
                                  </p:stCondLst>
                                  <p:childTnLst>
                                    <p:set>
                                      <p:cBhvr>
                                        <p:cTn id="95" dur="1" fill="hold">
                                          <p:stCondLst>
                                            <p:cond delay="0"/>
                                          </p:stCondLst>
                                        </p:cTn>
                                        <p:tgtEl>
                                          <p:spTgt spid="3"/>
                                        </p:tgtEl>
                                        <p:attrNameLst>
                                          <p:attrName>style.visibility</p:attrName>
                                        </p:attrNameLst>
                                      </p:cBhvr>
                                      <p:to>
                                        <p:strVal val="visible"/>
                                      </p:to>
                                    </p:set>
                                    <p:animEffect transition="in" filter="blinds(horizontal)">
                                      <p:cBhvr>
                                        <p:cTn id="96" dur="500"/>
                                        <p:tgtEl>
                                          <p:spTgt spid="3"/>
                                        </p:tgtEl>
                                      </p:cBhvr>
                                    </p:animEffect>
                                  </p:childTnLst>
                                </p:cTn>
                              </p:par>
                              <p:par>
                                <p:cTn id="97" presetID="3" presetClass="entr" presetSubtype="10" fill="hold" grpId="0" nodeType="withEffect">
                                  <p:stCondLst>
                                    <p:cond delay="0"/>
                                  </p:stCondLst>
                                  <p:childTnLst>
                                    <p:set>
                                      <p:cBhvr>
                                        <p:cTn id="98" dur="1" fill="hold">
                                          <p:stCondLst>
                                            <p:cond delay="0"/>
                                          </p:stCondLst>
                                        </p:cTn>
                                        <p:tgtEl>
                                          <p:spTgt spid="40"/>
                                        </p:tgtEl>
                                        <p:attrNameLst>
                                          <p:attrName>style.visibility</p:attrName>
                                        </p:attrNameLst>
                                      </p:cBhvr>
                                      <p:to>
                                        <p:strVal val="visible"/>
                                      </p:to>
                                    </p:set>
                                    <p:animEffect transition="in" filter="blinds(horizontal)">
                                      <p:cBhvr>
                                        <p:cTn id="99"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1742" grpId="0" animBg="1"/>
      <p:bldP spid="201743" grpId="0" animBg="1"/>
      <p:bldP spid="31" grpId="0" animBg="1"/>
      <p:bldP spid="32" grpId="0"/>
      <p:bldP spid="33" grpId="0"/>
      <p:bldP spid="34" grpId="0" animBg="1"/>
      <p:bldP spid="35" grpId="0" animBg="1"/>
      <p:bldP spid="36" grpId="0" animBg="1"/>
      <p:bldP spid="37" grpId="0" animBg="1"/>
      <p:bldP spid="38" grpId="0" animBg="1"/>
      <p:bldP spid="39" grpId="0"/>
      <p:bldP spid="40" grpId="0" animBg="1"/>
      <p:bldP spid="41" grpId="0" animBg="1"/>
      <p:bldP spid="45" grpId="0" animBg="1"/>
      <p:bldP spid="5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Footer Placeholder 3"/>
          <p:cNvSpPr>
            <a:spLocks noGrp="1"/>
          </p:cNvSpPr>
          <p:nvPr>
            <p:ph type="ftr" sz="quarter" idx="10"/>
          </p:nvPr>
        </p:nvSpPr>
        <p:spPr>
          <a:noFill/>
          <a:ln>
            <a:miter lim="800000"/>
            <a:headEnd/>
            <a:tailEnd/>
          </a:ln>
        </p:spPr>
        <p:txBody>
          <a:bodyPr/>
          <a:lstStyle/>
          <a:p>
            <a:pPr algn="ctr"/>
            <a:endParaRPr lang="en-US" altLang="en-US" sz="1400"/>
          </a:p>
          <a:p>
            <a:r>
              <a:rPr lang="en-US" altLang="en-US"/>
              <a:t>              Clean Development Mechanism Cell, Ministry of Environment, Government of Pakistan</a:t>
            </a:r>
          </a:p>
        </p:txBody>
      </p:sp>
      <p:pic>
        <p:nvPicPr>
          <p:cNvPr id="9219" name="Picture 2" descr="Picture1"/>
          <p:cNvPicPr>
            <a:picLocks noChangeAspect="1" noChangeArrowheads="1"/>
          </p:cNvPicPr>
          <p:nvPr/>
        </p:nvPicPr>
        <p:blipFill>
          <a:blip r:embed="rId3" cstate="print"/>
          <a:srcRect/>
          <a:stretch>
            <a:fillRect/>
          </a:stretch>
        </p:blipFill>
        <p:spPr bwMode="auto">
          <a:xfrm>
            <a:off x="304800" y="990600"/>
            <a:ext cx="8534400" cy="5638800"/>
          </a:xfrm>
          <a:prstGeom prst="rect">
            <a:avLst/>
          </a:prstGeom>
          <a:noFill/>
          <a:ln w="9525">
            <a:solidFill>
              <a:schemeClr val="accent1"/>
            </a:solid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Picture1.jpg"/>
          <p:cNvPicPr>
            <a:picLocks noGrp="1" noChangeAspect="1"/>
          </p:cNvPicPr>
          <p:nvPr isPhoto="1"/>
        </p:nvPicPr>
        <p:blipFill>
          <a:blip r:embed="rId2" cstate="print">
            <a:lum/>
          </a:blip>
          <a:stretch>
            <a:fillRect/>
          </a:stretch>
        </p:blipFill>
        <p:spPr>
          <a:xfrm>
            <a:off x="1588" y="0"/>
            <a:ext cx="9139237" cy="6858000"/>
          </a:xfrm>
          <a:prstGeom prst="rect">
            <a:avLst/>
          </a:prstGeom>
          <a:noFill/>
          <a:ln>
            <a:noFill/>
          </a:ln>
        </p:spPr>
      </p:pic>
      <p:sp>
        <p:nvSpPr>
          <p:cNvPr id="5" name="Rectangle 10"/>
          <p:cNvSpPr>
            <a:spLocks noChangeArrowheads="1"/>
          </p:cNvSpPr>
          <p:nvPr/>
        </p:nvSpPr>
        <p:spPr bwMode="auto">
          <a:xfrm>
            <a:off x="0" y="0"/>
            <a:ext cx="9144000" cy="430887"/>
          </a:xfrm>
          <a:prstGeom prst="rect">
            <a:avLst/>
          </a:prstGeom>
          <a:solidFill>
            <a:srgbClr val="003399"/>
          </a:solidFill>
          <a:ln w="9525" algn="ctr">
            <a:noFill/>
            <a:miter lim="800000"/>
            <a:headEnd/>
            <a:tailEnd/>
          </a:ln>
        </p:spPr>
        <p:txBody>
          <a:bodyPr anchor="ctr">
            <a:spAutoFit/>
          </a:bodyPr>
          <a:lstStyle/>
          <a:p>
            <a:pPr>
              <a:defRPr/>
            </a:pPr>
            <a:r>
              <a:rPr lang="en-US" sz="2200" kern="10" dirty="0">
                <a:ln w="9525">
                  <a:solidFill>
                    <a:srgbClr val="000000"/>
                  </a:solidFill>
                  <a:round/>
                  <a:headEnd type="none" w="sm" len="sm"/>
                  <a:tailEnd type="none" w="sm" len="sm"/>
                </a:ln>
                <a:gradFill rotWithShape="1">
                  <a:gsLst>
                    <a:gs pos="0">
                      <a:srgbClr val="4D0808"/>
                    </a:gs>
                    <a:gs pos="14999">
                      <a:srgbClr val="FF0300"/>
                    </a:gs>
                    <a:gs pos="27499">
                      <a:srgbClr val="FF7A00"/>
                    </a:gs>
                    <a:gs pos="50000">
                      <a:srgbClr val="FFF200"/>
                    </a:gs>
                    <a:gs pos="72501">
                      <a:srgbClr val="FF7A00"/>
                    </a:gs>
                    <a:gs pos="85001">
                      <a:srgbClr val="FF0300"/>
                    </a:gs>
                    <a:gs pos="100000">
                      <a:srgbClr val="4D0808"/>
                    </a:gs>
                  </a:gsLst>
                  <a:lin ang="2700000" scaled="1"/>
                </a:gradFill>
                <a:effectLst>
                  <a:outerShdw dist="107763" dir="2700000" algn="ctr" rotWithShape="0">
                    <a:srgbClr val="868686"/>
                  </a:outerShdw>
                </a:effectLst>
                <a:latin typeface="Arial Black"/>
              </a:rPr>
              <a:t>Global Climate change &amp; its impacts on </a:t>
            </a:r>
            <a:r>
              <a:rPr lang="en-US" sz="2200" kern="10" dirty="0" smtClean="0">
                <a:ln w="9525">
                  <a:solidFill>
                    <a:srgbClr val="000000"/>
                  </a:solidFill>
                  <a:round/>
                  <a:headEnd type="none" w="sm" len="sm"/>
                  <a:tailEnd type="none" w="sm" len="sm"/>
                </a:ln>
                <a:gradFill rotWithShape="1">
                  <a:gsLst>
                    <a:gs pos="0">
                      <a:srgbClr val="4D0808"/>
                    </a:gs>
                    <a:gs pos="14999">
                      <a:srgbClr val="FF0300"/>
                    </a:gs>
                    <a:gs pos="27499">
                      <a:srgbClr val="FF7A00"/>
                    </a:gs>
                    <a:gs pos="50000">
                      <a:srgbClr val="FFF200"/>
                    </a:gs>
                    <a:gs pos="72501">
                      <a:srgbClr val="FF7A00"/>
                    </a:gs>
                    <a:gs pos="85001">
                      <a:srgbClr val="FF0300"/>
                    </a:gs>
                    <a:gs pos="100000">
                      <a:srgbClr val="4D0808"/>
                    </a:gs>
                  </a:gsLst>
                  <a:lin ang="2700000" scaled="1"/>
                </a:gradFill>
                <a:effectLst>
                  <a:outerShdw dist="107763" dir="2700000" algn="ctr" rotWithShape="0">
                    <a:srgbClr val="868686"/>
                  </a:outerShdw>
                </a:effectLst>
                <a:latin typeface="Arial Black"/>
              </a:rPr>
              <a:t>Pakistan</a:t>
            </a:r>
            <a:endParaRPr lang="en-US" sz="2200" kern="10" dirty="0">
              <a:ln w="9525">
                <a:solidFill>
                  <a:srgbClr val="000000"/>
                </a:solidFill>
                <a:round/>
                <a:headEnd type="none" w="sm" len="sm"/>
                <a:tailEnd type="none" w="sm" len="sm"/>
              </a:ln>
              <a:gradFill rotWithShape="1">
                <a:gsLst>
                  <a:gs pos="0">
                    <a:srgbClr val="4D0808"/>
                  </a:gs>
                  <a:gs pos="14999">
                    <a:srgbClr val="FF0300"/>
                  </a:gs>
                  <a:gs pos="27499">
                    <a:srgbClr val="FF7A00"/>
                  </a:gs>
                  <a:gs pos="50000">
                    <a:srgbClr val="FFF200"/>
                  </a:gs>
                  <a:gs pos="72501">
                    <a:srgbClr val="FF7A00"/>
                  </a:gs>
                  <a:gs pos="85001">
                    <a:srgbClr val="FF0300"/>
                  </a:gs>
                  <a:gs pos="100000">
                    <a:srgbClr val="4D0808"/>
                  </a:gs>
                </a:gsLst>
                <a:lin ang="2700000" scaled="1"/>
              </a:gradFill>
              <a:effectLst>
                <a:outerShdw dist="107763" dir="2700000" algn="ctr" rotWithShape="0">
                  <a:srgbClr val="868686"/>
                </a:outerShdw>
              </a:effectLst>
              <a:latin typeface="Arial Black"/>
            </a:endParaRPr>
          </a:p>
        </p:txBody>
      </p:sp>
      <p:sp>
        <p:nvSpPr>
          <p:cNvPr id="4" name="Rectangle 3"/>
          <p:cNvSpPr txBox="1">
            <a:spLocks noChangeArrowheads="1"/>
          </p:cNvSpPr>
          <p:nvPr/>
        </p:nvSpPr>
        <p:spPr>
          <a:xfrm>
            <a:off x="0" y="4953000"/>
            <a:ext cx="9144000" cy="1905000"/>
          </a:xfrm>
          <a:prstGeom prst="rect">
            <a:avLst/>
          </a:prstGeom>
        </p:spPr>
        <p:txBody>
          <a:bodyPr/>
          <a:lstStyle/>
          <a:p>
            <a:pPr marL="274320" lvl="0" indent="-274320" rtl="1">
              <a:spcBef>
                <a:spcPct val="20000"/>
              </a:spcBef>
              <a:buClr>
                <a:schemeClr val="accent3"/>
              </a:buClr>
              <a:buSzPct val="95000"/>
            </a:pPr>
            <a:r>
              <a:rPr lang="en-GB" sz="4000" dirty="0" smtClean="0">
                <a:solidFill>
                  <a:schemeClr val="bg2"/>
                </a:solidFill>
              </a:rPr>
              <a:t> </a:t>
            </a:r>
            <a:endParaRPr kumimoji="0" lang="en-US" sz="4000" b="0" i="0" u="none" strike="noStrike" kern="1200" cap="none" spc="0" normalizeH="0" baseline="0" noProof="0" dirty="0" smtClean="0">
              <a:ln>
                <a:noFill/>
              </a:ln>
              <a:solidFill>
                <a:schemeClr val="bg2"/>
              </a:solidFill>
              <a:effectLst/>
              <a:uLnTx/>
              <a:uFillTx/>
              <a:latin typeface="Tahoma" pitchFamily="34" charset="0"/>
              <a:ea typeface="+mn-ea"/>
              <a:cs typeface="+mn-cs"/>
            </a:endParaRPr>
          </a:p>
        </p:txBody>
      </p:sp>
      <p:sp>
        <p:nvSpPr>
          <p:cNvPr id="6" name="Text Box 3"/>
          <p:cNvSpPr txBox="1">
            <a:spLocks noChangeArrowheads="1"/>
          </p:cNvSpPr>
          <p:nvPr/>
        </p:nvSpPr>
        <p:spPr bwMode="auto">
          <a:xfrm>
            <a:off x="2339752" y="548680"/>
            <a:ext cx="4104456" cy="707886"/>
          </a:xfrm>
          <a:prstGeom prst="rect">
            <a:avLst/>
          </a:prstGeom>
          <a:gradFill rotWithShape="1">
            <a:gsLst>
              <a:gs pos="0">
                <a:srgbClr val="FFFFFF"/>
              </a:gs>
              <a:gs pos="100000">
                <a:schemeClr val="tx2"/>
              </a:gs>
            </a:gsLst>
            <a:path path="shape">
              <a:fillToRect l="50000" t="50000" r="50000" b="50000"/>
            </a:path>
          </a:gradFill>
          <a:ln w="9525">
            <a:solidFill>
              <a:srgbClr val="FF0000"/>
            </a:solidFill>
            <a:miter lim="800000"/>
            <a:headEnd/>
            <a:tailEnd/>
          </a:ln>
        </p:spPr>
        <p:txBody>
          <a:bodyPr wrap="square">
            <a:spAutoFit/>
          </a:bodyPr>
          <a:lstStyle/>
          <a:p>
            <a:r>
              <a:rPr lang="en-US" sz="4000" b="1" dirty="0">
                <a:solidFill>
                  <a:srgbClr val="000000"/>
                </a:solidFill>
                <a:cs typeface="Times New Roman" pitchFamily="18" charset="0"/>
              </a:rPr>
              <a:t>Climate Change</a:t>
            </a:r>
          </a:p>
        </p:txBody>
      </p:sp>
      <p:pic>
        <p:nvPicPr>
          <p:cNvPr id="7" name="Picture 10" descr="pakistan"/>
          <p:cNvPicPr>
            <a:picLocks noChangeAspect="1" noChangeArrowheads="1"/>
          </p:cNvPicPr>
          <p:nvPr/>
        </p:nvPicPr>
        <p:blipFill>
          <a:blip r:embed="rId3" cstate="print"/>
          <a:srcRect/>
          <a:stretch>
            <a:fillRect/>
          </a:stretch>
        </p:blipFill>
        <p:spPr bwMode="auto">
          <a:xfrm>
            <a:off x="0" y="2590800"/>
            <a:ext cx="5508104" cy="4269812"/>
          </a:xfrm>
          <a:prstGeom prst="rect">
            <a:avLst/>
          </a:prstGeom>
          <a:noFill/>
          <a:ln w="9525">
            <a:noFill/>
            <a:miter lim="800000"/>
            <a:headEnd/>
            <a:tailEnd/>
          </a:ln>
        </p:spPr>
      </p:pic>
      <p:sp>
        <p:nvSpPr>
          <p:cNvPr id="8" name="Text Box 11"/>
          <p:cNvSpPr txBox="1">
            <a:spLocks noChangeArrowheads="1"/>
          </p:cNvSpPr>
          <p:nvPr/>
        </p:nvSpPr>
        <p:spPr bwMode="auto">
          <a:xfrm>
            <a:off x="228600" y="1348680"/>
            <a:ext cx="8686800" cy="1169551"/>
          </a:xfrm>
          <a:prstGeom prst="rect">
            <a:avLst/>
          </a:prstGeom>
          <a:noFill/>
          <a:ln w="9525">
            <a:noFill/>
            <a:miter lim="800000"/>
            <a:headEnd/>
            <a:tailEnd/>
          </a:ln>
        </p:spPr>
        <p:txBody>
          <a:bodyPr>
            <a:spAutoFit/>
          </a:bodyPr>
          <a:lstStyle/>
          <a:p>
            <a:pPr algn="just">
              <a:spcBef>
                <a:spcPct val="50000"/>
              </a:spcBef>
              <a:buFont typeface="Wingdings" pitchFamily="2" charset="2"/>
              <a:buChar char="Ø"/>
            </a:pPr>
            <a:r>
              <a:rPr lang="en-US" dirty="0" smtClean="0">
                <a:solidFill>
                  <a:srgbClr val="FFFFFF"/>
                </a:solidFill>
              </a:rPr>
              <a:t> The </a:t>
            </a:r>
            <a:r>
              <a:rPr lang="en-US" dirty="0">
                <a:solidFill>
                  <a:srgbClr val="FFFFFF"/>
                </a:solidFill>
              </a:rPr>
              <a:t>country has a long latitudinal extent stretching from the Arabian Sea in the south to the Himalayan mountains in </a:t>
            </a:r>
            <a:r>
              <a:rPr lang="en-US" dirty="0" smtClean="0">
                <a:solidFill>
                  <a:srgbClr val="FFFFFF"/>
                </a:solidFill>
              </a:rPr>
              <a:t>north</a:t>
            </a:r>
          </a:p>
          <a:p>
            <a:pPr algn="just">
              <a:spcBef>
                <a:spcPct val="50000"/>
              </a:spcBef>
              <a:buFont typeface="Wingdings" pitchFamily="2" charset="2"/>
              <a:buChar char="Ø"/>
            </a:pPr>
            <a:r>
              <a:rPr lang="en-US" dirty="0">
                <a:solidFill>
                  <a:srgbClr val="FFFFFF"/>
                </a:solidFill>
              </a:rPr>
              <a:t> </a:t>
            </a:r>
            <a:r>
              <a:rPr lang="en-US" dirty="0" smtClean="0">
                <a:solidFill>
                  <a:srgbClr val="FFFFFF"/>
                </a:solidFill>
              </a:rPr>
              <a:t>It </a:t>
            </a:r>
            <a:r>
              <a:rPr lang="en-US" dirty="0">
                <a:solidFill>
                  <a:srgbClr val="FFFFFF"/>
                </a:solidFill>
              </a:rPr>
              <a:t>is located in sub-tropics and partially in temperate region</a:t>
            </a:r>
          </a:p>
        </p:txBody>
      </p:sp>
      <p:sp>
        <p:nvSpPr>
          <p:cNvPr id="9" name="Text Box 12"/>
          <p:cNvSpPr txBox="1">
            <a:spLocks noChangeArrowheads="1"/>
          </p:cNvSpPr>
          <p:nvPr/>
        </p:nvSpPr>
        <p:spPr bwMode="auto">
          <a:xfrm>
            <a:off x="5508104" y="2903453"/>
            <a:ext cx="3635896" cy="3477875"/>
          </a:xfrm>
          <a:prstGeom prst="rect">
            <a:avLst/>
          </a:prstGeom>
          <a:noFill/>
          <a:ln w="9525">
            <a:noFill/>
            <a:miter lim="800000"/>
            <a:headEnd/>
            <a:tailEnd/>
          </a:ln>
        </p:spPr>
        <p:txBody>
          <a:bodyPr wrap="square">
            <a:spAutoFit/>
          </a:bodyPr>
          <a:lstStyle/>
          <a:p>
            <a:pPr algn="just">
              <a:spcBef>
                <a:spcPct val="50000"/>
              </a:spcBef>
              <a:buFont typeface="Wingdings" pitchFamily="2" charset="2"/>
              <a:buChar char="q"/>
            </a:pPr>
            <a:r>
              <a:rPr lang="en-US" dirty="0" smtClean="0">
                <a:solidFill>
                  <a:srgbClr val="FFFFFF"/>
                </a:solidFill>
              </a:rPr>
              <a:t> Most </a:t>
            </a:r>
            <a:r>
              <a:rPr lang="en-US" dirty="0">
                <a:solidFill>
                  <a:srgbClr val="FFFFFF"/>
                </a:solidFill>
              </a:rPr>
              <a:t>Parts of Pakistan are Arid to Semi Arid with significant spatial and temporal variability in climatic </a:t>
            </a:r>
            <a:r>
              <a:rPr lang="en-US" dirty="0" smtClean="0">
                <a:solidFill>
                  <a:srgbClr val="FFFFFF"/>
                </a:solidFill>
              </a:rPr>
              <a:t>parameters</a:t>
            </a:r>
          </a:p>
          <a:p>
            <a:pPr algn="just">
              <a:spcBef>
                <a:spcPct val="50000"/>
              </a:spcBef>
              <a:buFont typeface="Wingdings" pitchFamily="2" charset="2"/>
              <a:buChar char="q"/>
            </a:pPr>
            <a:r>
              <a:rPr lang="en-US" dirty="0">
                <a:solidFill>
                  <a:srgbClr val="FFFFFF"/>
                </a:solidFill>
              </a:rPr>
              <a:t> </a:t>
            </a:r>
            <a:r>
              <a:rPr lang="en-US" dirty="0" smtClean="0">
                <a:solidFill>
                  <a:srgbClr val="FFFFFF"/>
                </a:solidFill>
              </a:rPr>
              <a:t>59</a:t>
            </a:r>
            <a:r>
              <a:rPr lang="en-US" dirty="0">
                <a:solidFill>
                  <a:srgbClr val="FFFFFF"/>
                </a:solidFill>
              </a:rPr>
              <a:t>% Annual Rainfall is due to summer </a:t>
            </a:r>
            <a:r>
              <a:rPr lang="en-US" dirty="0" smtClean="0">
                <a:solidFill>
                  <a:srgbClr val="FFFFFF"/>
                </a:solidFill>
              </a:rPr>
              <a:t>monsoons</a:t>
            </a:r>
          </a:p>
          <a:p>
            <a:pPr algn="just">
              <a:spcBef>
                <a:spcPct val="50000"/>
              </a:spcBef>
              <a:buFont typeface="Wingdings" pitchFamily="2" charset="2"/>
              <a:buChar char="q"/>
            </a:pPr>
            <a:r>
              <a:rPr lang="en-US" dirty="0">
                <a:solidFill>
                  <a:srgbClr val="FFFFFF"/>
                </a:solidFill>
              </a:rPr>
              <a:t> </a:t>
            </a:r>
            <a:r>
              <a:rPr lang="en-US" dirty="0" smtClean="0">
                <a:solidFill>
                  <a:srgbClr val="FFFFFF"/>
                </a:solidFill>
              </a:rPr>
              <a:t>Greater </a:t>
            </a:r>
            <a:r>
              <a:rPr lang="en-US" dirty="0">
                <a:solidFill>
                  <a:srgbClr val="FFFFFF"/>
                </a:solidFill>
              </a:rPr>
              <a:t>Himalayan region above 35</a:t>
            </a:r>
            <a:r>
              <a:rPr lang="en-US" baseline="30000" dirty="0">
                <a:solidFill>
                  <a:srgbClr val="FFFFFF"/>
                </a:solidFill>
              </a:rPr>
              <a:t>o</a:t>
            </a:r>
            <a:r>
              <a:rPr lang="en-US" dirty="0">
                <a:solidFill>
                  <a:srgbClr val="FFFFFF"/>
                </a:solidFill>
              </a:rPr>
              <a:t> N receives winter precipitation mostly in the form of snow and ice.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3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0" fill="hold"/>
                                        <p:tgtEl>
                                          <p:spTgt spid="4"/>
                                        </p:tgtEl>
                                        <p:attrNameLst>
                                          <p:attrName>ppt_x</p:attrName>
                                        </p:attrNameLst>
                                      </p:cBhvr>
                                      <p:tavLst>
                                        <p:tav tm="0">
                                          <p:val>
                                            <p:strVal val="#ppt_x"/>
                                          </p:val>
                                        </p:tav>
                                        <p:tav tm="100000">
                                          <p:val>
                                            <p:strVal val="#ppt_x"/>
                                          </p:val>
                                        </p:tav>
                                      </p:tavLst>
                                    </p:anim>
                                    <p:anim calcmode="lin" valueType="num">
                                      <p:cBhvr additive="base">
                                        <p:cTn id="8" dur="50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2971800" y="3352800"/>
            <a:ext cx="3048000" cy="3505200"/>
          </a:xfrm>
          <a:prstGeom prst="rect">
            <a:avLst/>
          </a:prstGeom>
          <a:solidFill>
            <a:schemeClr val="accent1">
              <a:lumMod val="40000"/>
              <a:lumOff val="60000"/>
            </a:schemeClr>
          </a:solidFill>
          <a:ln w="0">
            <a:solidFill>
              <a:srgbClr val="FF0000"/>
            </a:solidFill>
            <a:round/>
            <a:headEnd/>
            <a:tailEnd/>
          </a:ln>
        </p:spPr>
        <p:txBody>
          <a:bodyPr rtlCol="0" anchor="ctr"/>
          <a:lstStyle/>
          <a:p>
            <a:pPr algn="ctr"/>
            <a:endParaRPr lang="fr-FR" sz="1600" dirty="0">
              <a:latin typeface="Calibri" pitchFamily="34" charset="0"/>
              <a:cs typeface="Times New Roman" pitchFamily="18" charset="0"/>
            </a:endParaRPr>
          </a:p>
        </p:txBody>
      </p:sp>
      <p:sp>
        <p:nvSpPr>
          <p:cNvPr id="3" name="Rectangle 2"/>
          <p:cNvSpPr/>
          <p:nvPr/>
        </p:nvSpPr>
        <p:spPr bwMode="auto">
          <a:xfrm>
            <a:off x="6019800" y="3352800"/>
            <a:ext cx="3124200" cy="3505200"/>
          </a:xfrm>
          <a:prstGeom prst="rect">
            <a:avLst/>
          </a:prstGeom>
          <a:solidFill>
            <a:schemeClr val="accent3">
              <a:lumMod val="60000"/>
              <a:lumOff val="40000"/>
            </a:schemeClr>
          </a:solidFill>
          <a:ln w="0">
            <a:solidFill>
              <a:srgbClr val="FF0000"/>
            </a:solidFill>
            <a:round/>
            <a:headEnd/>
            <a:tailEnd/>
          </a:ln>
        </p:spPr>
        <p:txBody>
          <a:bodyPr rtlCol="0" anchor="ctr"/>
          <a:lstStyle/>
          <a:p>
            <a:pPr algn="ctr"/>
            <a:endParaRPr lang="fr-FR" sz="1600" dirty="0">
              <a:latin typeface="Calibri" pitchFamily="34" charset="0"/>
              <a:cs typeface="Times New Roman" pitchFamily="18" charset="0"/>
            </a:endParaRPr>
          </a:p>
        </p:txBody>
      </p:sp>
      <p:sp>
        <p:nvSpPr>
          <p:cNvPr id="4" name="Rectangle 3"/>
          <p:cNvSpPr/>
          <p:nvPr/>
        </p:nvSpPr>
        <p:spPr bwMode="auto">
          <a:xfrm>
            <a:off x="-16024" y="3352800"/>
            <a:ext cx="2987824" cy="3505200"/>
          </a:xfrm>
          <a:prstGeom prst="rect">
            <a:avLst/>
          </a:prstGeom>
          <a:solidFill>
            <a:srgbClr val="FFCC66"/>
          </a:solidFill>
          <a:ln w="0">
            <a:solidFill>
              <a:srgbClr val="FF0000"/>
            </a:solidFill>
            <a:round/>
            <a:headEnd/>
            <a:tailEnd/>
          </a:ln>
        </p:spPr>
        <p:txBody>
          <a:bodyPr rtlCol="0" anchor="ctr"/>
          <a:lstStyle/>
          <a:p>
            <a:pPr algn="ctr"/>
            <a:endParaRPr lang="fr-FR" sz="1600" dirty="0">
              <a:latin typeface="Calibri" pitchFamily="34" charset="0"/>
              <a:cs typeface="Times New Roman" pitchFamily="18" charset="0"/>
            </a:endParaRPr>
          </a:p>
        </p:txBody>
      </p:sp>
      <p:pic>
        <p:nvPicPr>
          <p:cNvPr id="26" name="Picture 2" descr="https://www.ucar.edu/learn/images/athylibi.gif"/>
          <p:cNvPicPr>
            <a:picLocks noChangeAspect="1" noChangeArrowheads="1"/>
          </p:cNvPicPr>
          <p:nvPr/>
        </p:nvPicPr>
        <p:blipFill>
          <a:blip r:embed="rId2" cstate="print"/>
          <a:srcRect/>
          <a:stretch>
            <a:fillRect/>
          </a:stretch>
        </p:blipFill>
        <p:spPr bwMode="auto">
          <a:xfrm>
            <a:off x="4445001" y="457200"/>
            <a:ext cx="4698999" cy="2895600"/>
          </a:xfrm>
          <a:prstGeom prst="rect">
            <a:avLst/>
          </a:prstGeom>
          <a:noFill/>
        </p:spPr>
      </p:pic>
      <p:sp>
        <p:nvSpPr>
          <p:cNvPr id="41986" name="AutoShape 2" descr="data:image/jpeg;base64,/9j/4AAQSkZJRgABAQAAAQABAAD/2wCEAAkGBxMTEhUTExQWFhUXFx0bGRgYGRkaGBsYFxoaHBkaGiAbHiggHBwmHBgaITEhJSkrLi4uHB8zODMsNygtLisBCgoKDg0OGxAQGzQkICQyLzQsNCw0LDQsLCwsLCwsLCw0LCwsLDQsLCwsLCwsLCwsLCwsLCwsLCwsLCwsLCwsLP/AABEIAOEA4QMBIgACEQEDEQH/xAAcAAACAgMBAQAAAAAAAAAAAAAABQQGAgMHAQj/xABAEAABAgQEAwYEBAUDAgcAAAABAhEAAyExBAUSQVFhcQYTIjKBkaGxwfAHQlLRI2Jy4fEUgqJTwhUXJDNDkrL/xAAaAQACAwEBAAAAAAAAAAAAAAAABAIDBQEG/8QALxEAAgIBBAECBAUEAwAAAAAAAAECEQMEEiExQSJhEzJR8AVxgZHRI6GxwRQzQv/aAAwDAQACEQMRAD8A7jBBBAAQQQQAEEEEABBBBAAQQR4TAB7BGOuPCTyjtHLM4IiTZ7b8n2iNMzFtlGmz729+MSUGyDyIaQQsw+K1B1FSaOzmnXnEuWdQdKyR6GBwa7OxyKXRIgiMuYsbA/CNSczTZSVJ53HwjmxvoN6XZOgjXJnpV5VA9D842REmEEEEABBBBAAQQQQAEEEEABBBBAAQQQQAEEEEABBBBAARrmzkpuWipZp24RqXKwqe9UjzTTSSkuzaq6j0HuaQvkS56yZ2ImnSPKPKh91aauGtqJ6wwtPLbum6Qtk1CT2xVseZ32n7o6UJdRs/Cof3G0ZGbM06pk0pcOahLcvDX394Uqy1OJKplCogaVTAQxsBRiafGNE7KpMlkKmqUtYfcobcAMdRNty3R4zZzknfgs3DzL8ahThM4LeoqKJerhz9LxMkZqkkpJbgwNfekVPEYlSVpRKkKXYupISri+9H4iHOHxLJDoIY1dlHp4bR2GR9Ek0TpuYoY6JRXSlPCTwJ+sR5pmlZ1BOkChSqpa/3y5xnJzmQtRAUNW4ND8YkYlfhLMKUPMWh7G01d2Kzk266CViwpOggFrpew2reNSMZJlh3CRxKh8GNYXScVNmgEAKI/UPjGrGhIAExG9WJcelzXeDFlxv5m6O5Iz/88se5XnsqcopSbWJpq6QszHMEoUoqASlJYv5nZyPYhum8VXMeziie8kzSODEt0vEORmCk6xjFKKi1FOUqCfKKhiangamHo6aCe6Dtf3KXnlKNS7LNJzfDzFeBRCwKM4PowrDPDdoFp8w1p9lDrtHN8xXKSpMySdOogggkD0G1YeZNilTpepTiYksVNRQqdqWp6Rbk08du7x7+CuGWSdI6TgMxlzh4FOd0mih1ES45pNxBQy0l2Nx5knjzHERZsm7TpV4JpANtVgevD7tGfl07jyuhzFqFLiXDLLBADBC40EEEEABBBBAAQQQQAEEEEABBBBAB4pQAJJYCpJsBHPe12bTcT/CkqKJFlEOFzOX8qWq1yCCbgH3tPnP+r1y5c0Iw0tWlagazlj8qf5El/wCohrCsnsrhkzFMUHSLEqJqC3He/wDmG8WPYt8vBRknfpRH7O5MgISyW0nwhiEhqEkbl/lE/NlLC+7066BmLMXBJPK3sIsj+HSkMbVoKXiNiiUAlKXU3u71PL4xRqs7nwRx4admjLsGpg7KF33BBNv3iXjFBnG3TlC7A5nMKtGiiQbNU1oOHrDKcvYUYP1eEpO1wMJcCHHySUkaigXYFutq+8VVU5YWlMtySQzO4L3Hzf8AzFox+IDkE8awlGUd5NlkzFJQlyopUUEpAq5FdL3ryhNy3Sool3wM5mEExKO+CRNSfOCxYVbjvuY04/M5csplqma0szh9Sep/MOdYj4VffyVTmKZavEhjqPduClZGmhIANXpG7BdmRQzNTguErUPSguOsNSU06h5B2TZEvuyNH/JnvYhrbPSI+by5iwlSHJ/QTR62O9rH4RnmoUhJDkt9eXvWEnfTgBNOoJBcu/EAc/eLIcuqf6eCM8m1GwqmoOtQ7sCrBq9dtokTVAhSnChTnfrV7x7n03vJaNYAQAdRJFxpKd24wtyfFYYgp1hgejP9Hq/ONnT4ZQja+V932ITybpV5X06Kdnq1hStEt0ByoJcUe7PQ+rRuy3tRKkpQlExSndwrUNLmoIDgejvF4x2Wkp1IAcuK1HKKJiexRMzVraviZqcmaG55IVRPEpPloYyMSqcoKlqQhDjxE3DjwgBne1oWY/tGmVNWkFSkJbxp21V0k7s1DcVh9l+TplnQQFII3Ll+b3d9rNGGdZcoJaU2nhRjxDHrxiFpkml5GnYj8QgnTLmL7yW3mbxI5kcPvkeryZqVJCkkFJDgioINiI+RcXKVJnAsqX4zUbAHa+x5x1j8Pu2RwyUomqK8MS2un8Ik0V/Qbng77EQhqMNSuPnwNYp7VT6OywR4kuHFQY9hQaCCCCAAggggAIIIIACKZ24zolQwMhYTNmsFqfyJLeH+pQfoK7iH3abOU4TDTJ6mJSGSkltSzRKX5n4OY4bNzZQmf6ii5lSCq5mKPiWADZ/KCNuUM6fC5O/uyrJOlRNzgJl4yThsOT3UptSq+JZupfL4ACLflucTH7mRq7tIdc2gKlG7UufhCHsR2QViVrn4pStGp1AkjUS1+TfOOiTZMlI/huWYBL000Dw1OSTUeyh8qxrgQpgT+n5tGifiU6il2JoCNj9I3SVlQt0blxhYrFJlTCJiVAlgksSHJpbr8d4x8jp8jcK2qjVjMxmIUiVLSFGgUph+a4J40ekM8VLUqgPuPnECZl6lzO9GoJBqlJZyAz9OUS52MUkME+7v1MLya8kqFpy01K3PB9zx6WiBiWmJMsURoUlhQlwQXbqfnE2dmBU6G8ZDEEGr7A8G29I2ZbkYQzluLmKXjtrYUtcmeUYbSgS0DRLQkJSAGoAAGflG7vQJmlJenirV6AOT6+0acyzlKUtK82zpU3Cgv9mKriMVMXNJlu/5lB9NPVhWGU6ajHlkJyUVbHme4tCUuskeJglvEbe292iv5hnZmq7uWC7U4JoSHbcsYRZ7mYnzdOogkaU8DpSSanaj9H3YRZMIZSJKDJQUgEEuKmgBJ+N92jfjCGnikuZCWx53cujk2a9oJyyZKyrzkHrb3faJeRYZK8NPW5MxE1DF1JIQpJaxH5g5c2biITZqlU3HTShPdnvFEJUQG01qbOW9y0SsZnYeXOlsmeHE4AEBVgDZqh7WPCLJylIYjCMeEXPIe1GIlJ1T0mZLZgpAcDTd1JLEubgNDzE59JVh1TpRExYD904STVq6mYB3f1YvHNZPbJ0qRMlgH/41JOjQ+5YeL1d/aE2LzPvT4qqqy/zDgAQzjmWPvFOxslSRest7TiesJUlQUSR3aiCEqB8TK01FKOaVhxmmNSggliNw5Y0u/rHPcpmqTMQsHxJIPXi/pDzOMxBKXYskPTwm+3RoajjoVySt8HmeyJc9DhVXtRwdoUZBiO6lnvG7vVpVyN0qajAsQeY6xEzGcEHvEWfxJd/CbbfZaIwxSSlSUqDKSCQeILt1dooyRi3RfC9h3f8ACbtDqQrCzF6ghRElRd9DOEV4C3INsI6RHzx2KxZTIQoEhSFgAu92II4Npju2Q5mMRJTMsqyxwUL+m45EQhnj6m/v7ZfhlxtYxgggigvCCCCAAggiPmGKEqWuYfyh+p2HqWECVgck/FnPe8xIkBijDgEvYzl/MpSQORKoq/Z3SqeZs/xIQHIDOWoB629IndusEmWpCSrVNCyZpLVWp5hV/wAxfYjgwyy/sytWF71yFEgoQxKijaYdkh/K7WfcRsYtkYJCWTc2WDNe1ypihLlIZDskfmJZvKzJBcgXLA2eHWERNQh1MVgaVJS2yXCaC4dz78o51gAlM4KWpTJNCm5O6n+o4Ra8F2hMtSjKQBqLuoqPu5q/2YtlgpJQRR8RPlsvuXYlRTJLEBRLuDdSSR6be0Yy84/jGWUuxYnqflzhfhM0mTMPMUCErQXCR+l3I/8Aq/WF+IxZl4tCwBonB/a9BRy1+HCMLWRlB7vev9jWDKuI/f0LgnHAKKSwJPh5xAxiVLJaxo54cOP+YwzSdLTpnKqAxFHIBpva9+fKNOZ5yySUlkggDgKVr715UinHieaWyy7LkUI2ZIw/dJepIFkjxfFgIUYvFTlElKSlJBdNFLNC16Ju1fpGOY5yEJ8KiSeRFGd6sbEe8KpmKW6ZgVpBDlydtiOZtGjD8Mg1y+DPnqMnSRji8WsqloKVICiEus+KpFOe49YZYpCky1d2lLAVptR7Vf8AvEnHSEzEJUwLEFquxYOGuK23ETcRISuVMSQGWCm1wb/OI6XEtNOaq+qb+/qQd5trb/Q51jssmS5iZ7LIAKWAS6QQfE1w5bfYAmNGZZ88ky3J8DKAAJPAKChQE8uMWXHYopYAAlg53L30iwd+TEmjMYq+MkKWokiQUkAggqdSm8XCjk22Y7vDG63bHUqVFFx85QYlIBSzWL7gki/+BE/F9ne8/jGdLGuqgirKKSR6FQ9HiBn+GIWVFCUsWYOCGpYnk8Q0YlIDJCgFJZQ1Ucb1Pr+8XOTYKKRDxKSglC0soM9aWtTrGWCWNTED4vQG1ecaJ4SFEJt98I9wwrAuyT6LZlUpLhSiEpFyT8IgZzmGpRNA7MOAg1MgAwixynVF2WVIWxQ3Mz/1QOoGrjpW4iLKNYwgSYTcm2OKKS4OhdilJKykqfw6rfpZnjqfYbMjLxK5R8k004agKEdbe0ce7FYj+KNnSQejFhHS8E9FB3BcHpBmjb58oTtxdrwdegiPgMSJktKx+YP67/GJEZzVGgnasIIIIDoRXO2eKYSJTE97OD8AEAkE8gvRFjjnPb6ao46UnS6US0qc2SBNSpfV2QPeLMSuRGb4KP21wpVPUpBUVOpR38xcAcQEtX4xLkZzOlYBSFjxTGSkk+IITYXcJdSmHWJWfZxJnLXNVJKlKogFRAAA0hwGJsSQ4uIp2JxcybNLne1hSgAGzCjRqYobkk10KTlV0TsHLI9Wc/d4a4dNYhYBOpgaA/mNAALv+0MJdFMk6hxD1940LEJWOMGogGpDpIoSHBoR7PErHYhC8OkWUlbJL1sDfahhPNntfYdOkb1r0psFP5k7Ftwdlc/Qwjr9O8+Fwj3/AAGJ7ZKQ5zPMSrCBCgSfzszkFmPOnz5RDxkoqSClRIU6k8ACTTpzhRLlEFJSVks7AkTABQ+AliP5kvvQQ0ynGJEyYEpUt1ONQ8KZZSGCWNGI34xgaPK9JlazJ9UO57yxTXgY4LJksmZNVrKrA1HBjuTGeb4+UiSolIUlBFQC6TYEMxcEjh1jRmWahQ0ylEKSkEpqCNQt+/rCDNMUqeDJQlakADyOXFzqUWFTRyeNK0f0+snqMzUV6V+4v8KuZPkYYTtPICTVZ/lOvUUngQCLjjvDsZw3keal3D1JpsXr9Yow7PYw1lGTJBoHUVW3qnhxG/WJS8jxCEBE3FzJgWUlWjSjSE7gpIUBs/whzLjfcXz79fyv0IpR++yz4/E4c+ZpRUpiVApCiXAKmf8ASa7DrFXxsmWjwoToTX8w0F6mrpu7sH46asN8jGSUKEsqWoFqqJXYVLsSBzoPSI02fKU5VNUhIfToWtIA28IpZtuHpXKLUq2v8/H+hiGR1fj+5HVlKVspQGpt9FieSjyPtzip9qcrSk6gzfypN/U25xdcPJwpVoQuaP5xMDClWH5Sz0qbbQo7TTu6Z1KWk2rRhsxufhHUpVZcsib2+Tmk+Wwrcx5h7/f1pDfNJevVMUfEG8Ic3s5ZgaWhRLRWJLssfQ3lpGk0hNPoqHMs+AwnxaqxZm+VFWH5meygAOJNBf0PNzGSZatLpsTyePcDPlpLqBPDiCHr0h0cIBKZHhBYuT+U2FPT2haJdJ0Y5CVIWlQLEG3GkdZw+MQG4Ka3pHMUy0oZTsBYXci7/OHMjNR3aKmvwYxbnpQTE3y+TvXZWcDLKRsxHQj+0O45/wDh3mgUQl6lJHsx+hjoEZuRcjmCVw/IIIIIgXBHJe2GdpGLxQ/MZaZKaWUpbkvx0ooOY5x1qOC9tsMtOOWAACqYtYJZiTMUlPsE7wzpY7pFWV0i1dkMml4nAqnYhDD+IUkL0pASSC5fYod7Uilz8tly5oLpWbuoEpCSgkECpIchiRwpQva+0ufGVIGAllgZQK1EgFpjKKE1DUW3IcbwvzXJj3EvEJ0pTrUhZAUGCqoWXLmha92h3EpJ2+E+habT4XgQkfxSApAdRZKHYHZqMxox94ay8WspQhCiQlTlhUaiCGIr1bcQslSteyaBhUJpt9OHCJmKwypSgDUmoNd96tu/3Z7jhMVb7aJEyaTfSSWqODeXqN7xNK06A1TuTYF9q/McY0ZchCwFLsFeI7MTQBqmx9x1idi9JcvpALCUBUA+UnlZxWC1dFbT7FGLmhvEAwAApwr7uXjHKc5VKWdKXQp9SL6jtU1fnX1i59msjTM7wrArYKSSwrYluIpyiRi+zUoEHT4QakJAduA/aFcmeDbi0MRxPbZXsOhMx+6UpK1M8uYA+4u3io9Xs4sGjPMZmKSUy0qKQ2wYE1erUDV5Rnj8ciRaWsGyRo0BuNQ5pEbD5t3wKVEINAgsSGDeFRccLniOEZmf8Pexzwpr2+pL4iTqROnZgpMgalF2FdvQesUzM8bNmJJloUwPiOwd2FYsGMUmYoBa9CkMCkltV2ILVG7sfSICcqHeFL+EuSkuCkUZZcVHS7bRq4c2NQSUldCmym2xVlsg6m096skErcuwJ4003ry6w3zuSZMhI0pEs1IptwY8Q9ePvtTie5WkyWDr0+XxEhy4P9KT6kWiRjs2QogKBOgl9NakJqVEjxPsLbxny/E8Mn5r68DUYSXPBWsHpE5/FqcMFbBXAflHINUb7TMXLM1JClUckW2B+FYd4WaCXXLAJFCSKglq8WrWF+YrqygEgihZg9uPMU3hjFrMDqNkMkZ3uo53m+FUmYqWgMBWnFrdYSLlrQXAL2s8dHxHZedMXrUNAI6ljR2dyPaFfaHsomQHSoklJZRIZ6WY0LP8YnONPgZx5LVMrkvU7LSARfygca8+UbF4FJWnUQl6jw6nszh7H9ojysITYUBYguwpQkXajPs8WbCZSyitZoXdLC5FWNtINuMG61TOtU7RCyrJJSFBZmBYuBpAHIu525RE7TAgllABhTjwbnEybPAGgpGpCmKhuSLU4U9ogYTAmaW1nWQ4Ol0gDm96iv7xDZ9CSnzbNEjEqVK0KG7OdlDjwcUhxhcO0tLkFrM9Qa79YiyMmmMsG7gg8TXU78m+EbBKMuYitW1H+k3EScN0akVZGn0dG/DuYUzpR/nA9FU+sdpjivY6clCpR3MxAA9Uv9Y7VCOfG4VZLRyvcvcIIIIXHQjhfbXHhWOUkeaXNWA3DUSfjqjukcA/EDDqlZniFgHzJU+zKS59XUYd0NfEf5FGo+UUTMbMMwTCSFjSyt3QAAf+IjovYDOEzZa04tSVJKvzkFIsEMlmTw2+Mc0QtKtRKtxfmav6cI8XIWkpWghSVbJZRBH6hteNPNCM47ehSDcXZfs7y/D98tMgoEwFwjUNBCgNmowrQwmwmWrmK/iOEB/KBYGrB3012EV5E0JFLnh8qxvmYt/q9a8t23iUMbiqsqlK3dFpxWYBCgEoSnSlik+VQLaSnVWyReotzjDA5glA1qQhai4OqrEMxHC/wivJmWINd3+kbkTImsaqiqU2X7B9rZSiAoGUWDqS7Vpb29Ie5hnclKCpCtbUISHJI4/p9Y5FrrURKw+KFmaKJaKDdpli1Mkuix4/MV44aT4CkgB3IrQc7tVoX4vLl4dJUoFWkOWqEg7ngP3jBeMU+vc7ilAGjYjtYuWkulKlMA7DyuSQdvh7xYoSgvQuCpyWR+oWS8wmqBEvUVan8KdWkMxPLhGaUYlT63BDMGaigq+kVahD8YzlZ4VsgJKQTVKWAO96EG7nhEzHZilEsIStWnYlipSranAYM7+g5Rn/AIlKCxNSSuX78fwXYYLdweIVJACSVFaiQC9gkqRRgwDFR9bu0WDDZPhtLJ8QYUVQJFPUXijy8dpcgjyhCQPyoSGSBtzLC5Jhfic3XR1E7mtOXH9uUeei0vA/wdAmZbLUf4KygA3oXZhfqLAxonJQkhU1LlIJGks4etONi94oaM9WhLFXiPU78v6fiPRmntCpaNZSS1CdvR/uvSLVKFcI4OjmRchwhBLgCzJ5/GI0zPJM2WtM4BnIDs6jxinTcYXcOGs/BrRCxmKUspLMSX9fswxj1uSNeUVfDTG2IlS0qYS3BIcu7Abc/WImFzPxgKbUSwBIASHO7Hb6xlOZSQHuONjuOkV7GSVpU59xGypRyQU49MjG09suxlmk7UdSmJI4mt/3d4Bj6J0p0tZrkcDCaZNN9z8jGWHnkXoI7F12TlG0N8VmM5TMdww2/a8e6yVPUkMK9XP/AGiFaMSmtSd+ApD3K094hDVsS/Cuo/KJKpSpMhL0xui29inVPkjYzA3vf5R32OMdiMJ/6iR4R5gSfV/kI7PC34i/VFex3Q8qT9wgggjOHwjkn4vYVQxEuYkslSU6hcUJS7WJYivLpHW4p34j5b3iJSxdKiltjrDgHqpASOahF2nltyJleRXFnEc2BQspUkBQO3IUN+DNtWJXZrBrXO0IQmYshQ0ktRrgnr7fBp2nwSpkwrUPCnSCSa0SKl99IHsYyyOWZTTkeZCtXmDKSo1J3TZIuN+Jjau42jPunye5tlqZVQkJLK8CiFqHiDD0BawtCkYclz8m9qQwzyWuYDOVcs5ANVMApxYeW/ptGWR4QlOpU3uk1IN/ELMKVLfdW7FtLkjKn0Q5eFIcnYsR/e3H2jasaQxHrG+biVHUpRBJf4vVvWIc3GICUpdRDkqBcByGDtcAhx1Ii1yopS3GBnFNedC+4Yw0xGZPLI7tg4rapS3uLA9eMVkYk7UfaPFKILmtbXeIy55JqI8w+bEAJLFL7hy3DhAmclVVaLWrzpQfbxWVzCKx4MW1r8YNyXRz4RdMqxAXMKEiqUEhg7E0rzZ4XZ+v+MdBdCUhNqAh39bVf5Rt7GdoEnELRNQkBcq6U11JNTegfSWFLsI153KMpZSfLMUpRVqcAguzblrPxPGPP/ityyKTXgcwQUYtIhq7xZCkIIYHyuptO5uQ1IXzD90hgccQCz1DdE8B8nhTNXu/uYyyw8KKXBLwKUojTttwjWSDWwgrEkBuVI0lidVHZNerxGxaHLg+5qK+w/xG2WtiGLfTbasZicC1PkeH9okjpHElQBpUbeta+8bJYehDtx++kM5KZYFUuGoB9fWNslCQkkXLUbhWGcLlB3F0ScE+xVJypMx66QPjC6dIQhySCz0APqDwN4fYiYzmgDbUr9Iq2KmBRUQC7kvyqWHCNPFllOL3eCvZUuDWvDEFQALEeHjsT7B/YRbuyQdGmthXk4f1isnWsBiDWoIIUCQHHR4vnZnBgISBY1pzD/2hrTR9VlOrlUKLr+HkvVjE0PgQpZ4WCB/+vhHVYp/4f4Ju9m8SEDompb1UPaLhCOunuzP2LtFDbiXuEEEEJjYQvz7L+/w82U7FSfCeCxVB9FAH0hhBHU6do41ao4licenGSVunTPlpZaDc6CXI4lKnccCRtELJ5iUo1EOk+FQcP4tQYA3ahiZ+JGVnB4/vpfhRPJmJUNplBNSeRUy+q1QukYXv0FSGdILpD8ySOT7f3jaxSUoWumZuSLjKjbnOKEwpCB4Ugig3exGzP8ozwmXgzky1WKSo1qU1cAtdhvziBhA7OdLeYB3YkcLX9wYYdpZz4iidAQkAPR2rTY1LUi/p7UUPq2Ls6kd0vSDqFw4I9CDu4+UIcdiPC2l+J51IPUOwtvDtWYJVScNQFAdwOHMDaFmY4oAPLUQCpykUFLEiz3gbfTJwpcogysKoB2LM7kEBrO5uHpSN80v5dw0bMZmapoGokpSGDnb74fSISsSgAlKjqBDBqe/EUgT45JO2zQoGIsxxDGZm5pqloUzVIDtwq4YvsOcKsyxIUolKdANg7t9/bRVKRbGIS8QtC0zEHxJLjmNx6hxHRcPNl4zDg0cB9nbhfjT1EcsQDD7s3mCpCu8LqluNSf2/aFs2P40HD7sn8slL7obHDHxBdO7TWz2ALEtufmY0TMNpQmYuiVO1a0p99YtkjFYfEAKT/EB3pf8AmF7OLQq7SYQk+BBCUgFhVLE1ZrF6l9jR2MYDxuPDRe4eUIJNXIQSBVg1KH3iRicMyQseV2NRQn/AHtGUlCl6koSQU2ChXa+27xMy/HBCFgglRqau6ub14/KOqCZyiJ/owhIUUhQIdqjdgHLCo4RowuH1miSL/m4DZ4ZDxHxEEm7k7AbPR3oIyUg8WDUAAAJb49YsUUS2moyGcJGpkivBt+hjSBpSGG7u9aCvpEkIDMVOA5pb6QadXLalP87xdGN9BJ0hNj8wBoKk3evQ/wBukJhh/H4Qx4/WvSGWNWNRSCGJbYxtkSbAPbpGrsUVtRRF+T3AYIqflY0Hs3P7EXbKUGVLS9afVmEKcgkA0axZm35RfOyuWf6jFj/pyWWrmQfAn1VXmEmG4VixuTEMzeXIoI6F2fwRk4eXLPmCXV/UqqviWhjBBGBKTk22bUYqKSQQQQRw6EEEEACDtv2fGNwi5TDvB4pZNGWAWD7AglJOzvtHB8uxq5Mw1UlaFMQ1XFCFD9QZiI+l445+M3ZRUtX/AIjIT4CwxCQLbCb0sFeh4mHNLm2va+mUZsW5WjThJSMQEzUHQoAgpDXOxB/L+8b83wyVyQlXgIIAV+R/0ljTqaRRcnx5QoVICrEUrsR8KQ1xWYLqFTlHxUBDe4Oz82jQUXdpiL4I2Z5POQapcfqS5T6tb194TolpV4SdKnubEf2+MP5WKWlyiZpbcOAR0s1YxxU8LDYmUCP+ogeJJYcPr7FosbZxUV3ELKE92oXqOd9JL7XLM8RZK9lDw1bk7ij9YcZjlZSgKCtcoPpWmrOz6htCnuxRywO5ERonZqm4UAagpx7e9YhTjSwpvVz1iYokfm9n/aMBLDgqfTcsWLW3F6RBommacLhyoH9IqeUYT8aRYDSNmcRNzABA0JZQ2d3D8QN9q+0LpuXrS+pJcMfQhwejRCTpUicVbtmWV4tUpfeIJSRU8xz5847JlhE/DSZrhKlIrtqIKSSWoXBD03jiygpALE6muPusduy1KBhZCCnTpSAQKCw2pdvjzhPUr0pP77LofNaKpn38NSVpFyas9ElmPEQkllV3q9DRhb94d5yiYJyiU6k+UM5YdPvaFisvWQdI8LuDv0Lxn7aJtnsqnrueXTlG5QjWuWtCWLEXI4RFTiCqlue4aJRi5Ol2RcklZL1XFIj4zE6AwUKbcuEaMTimDg3NTuTCaaFLVxeNPFpfhvc3bF5ZN/Hg9n40OzA8x05xNyvUwL1dm5fdIjoy430gj/l84tPZzJiGWoUhzHjbdsqy5YxjwPMnwuiW7Oo0HEqV9/KOvdlMmGGkBJ86vEs/zHb0FPc7xXuxGSaiMQseFP8A7Y4q3V0G3PpF6hTX57/px8dktDhf/bLz0EEEEZpohBBBAAQQQQAEYTpSVpKFAKSoEKSQ4IIYgjcERnBAB8+9uOw6svnBUsFWDmK8Jqe7J/Ivdv0qu3MV15YUlBEwBYSxTqdwmllCrWj6AxuERNQqXMSFIWGUk2IMcP7XdjMRl0zvJCirDk0Nyh9ljfhzHOhew6htbWL5MSfKI2PKJbHutVRqewSbF0l6mjngYj41SdgpCiA+kuwOzHbf7oqxmZLC0TCo6SwIugpd1absxApR/cRYpuHQuWmYkulQ6Grs7FuF6uYbUhZxoQJnKQp0lKSQHCQG/wBybH/bWCZOkLS02VorWZKLI1EG9PDaxERpqWJSRYs4qS1z8qRhhZZUsgFUsmxIIB2ZVaV+sdbBI2zslRp1omhQVYKDH3dvlGS8nmeFKmawLuQm4a7V2jJc/SlQCQpQ8w4EM6kvs+0b8lzXvAULBSQWG4s9Od442wRpxORBatSiwprfzFm1M25dVeQiNiyWXqDatwpgxV4PDd2Ah5i8Ql9nsAeY2iq4yc8ygLk+r8XNDQREmme5Tg9c+XrFCty/BNfakdUxM51G1Gp7/C0UnIcAubpUspBPl3YfmU7ciAORiz4uaSo6XZ+LdL9IT1D5LYMxCA7fGI8+QHrQ8RG5QNyw6wuxOLSkkB6b7RTFOTpBJpK2eKCbMet/Uwun4vDp8LJJNCW48Ih4/PS7S4VicpfmTQgvtWkOYsSx89srdy/Icd1LLhAD2NweTxgmWUk+Ef1G4294xyDDFyo9Aa226/4iz4LLws+IU3hzGndsXytJULsmykrYs4/KOJ3MdC7Odme8ICqIT5zxP6R9/wB5WQZEZlhpQKFTbcE8Tz/xF5w8hKEhKQwH37xTqdXsW2Pf+DmDTPK90uv8mcqWEgJSGADADYCMoIIyDWCCCCAAggggAIIIIACCCCAAjCdKStJSoBSSGIIcEG4INxGcEAHI+3H4bTEvNwKAtH5pBPiHOWTcVPhd+D2ikZRrkullJr5F7F6izjk4FXj6ThH2h7KYbFgmYnTMakxNFev6hyMN4dTXEijJivmJw/NZepiAQaVajcD6sd4hzMvBqH1gPW3BuUXzMexOKw4ISO+R+pN2/mSd+YeKjjMLNSpwlQUNzZuH94eW2a9LFLcX6kV7FJUwmJIBQ/uD5ab7tE3DgOiaB52On9MzdhzGqMJ0rxEh0LPmH5T1BpAgzdVQG2akcaaJ2mTl4NKlaxqerjYuG6g1hfisqOoFJ8KRwrZmHvEtEybQ+BI4Xf8AaJuDnBRAWya3enUQUcbo24c6ZQAGkIZLAMOvqXf1hjKUDUqD8SWryDxLOFQiWNLKBqSzhyTaIk3CazSWW4k3++UKLE8mR/Qm8ihD3FWYYkB2W4+7RWsXmqlHSkEDjxi9jJkEALQ1ecRZnZqWFEywX6ggdKQ8saSqPAvHKruXJTctkAlz6/f3aGAlk/wwLlno7PFiwnZaWVadNXfUrUr2FAT1i1ZJ2CUa6QkE+dd/9qW+jc4n/TxK5M58WWR1FFay3AqoAKCw4nmeMdF7OdlTRc4MNk2PqNh8ekPsn7PyZABA1LH5lXHQWHzhtCGfWXxAZx6Xzk/YxloCQAAwFgIygghAdCCCCAAggggAIIIIACCCCAAggggAIIIIACCCCAAiFjcqkzfOgE/qFFe4rE2COptdHGrKnjOw8pViDyWkH4/2iv438OEVIlV4oV9CfpHTIIujqJx8lbwxZxXE/hxMLnQp+gHyiN/5ezxYKjucEXLXS+hU9N7nI8q7G4tB8Kimm5YQxmdjpp80wk/yJKv2aOlwRx62d3Rz/iR+pRML2PXc/Gn1JhxhOyctPmUf9rCLHBEJarI/JJaXGvch4PK5MqqEAHian3MTIIIXcm3bGIxUVSQQQQRw6EEEEABBBBAAQQQQAEEEEABBBBAAQQQQAEEEEABBBBAAQQQQAEEEEABBBBAAQQQQAEEEEABBBBAAQQQQAEEEEABBBBAAQQQQAEEEEAH/2Q=="/>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41987" name="Picture 3" descr="C:\Users\Bilal\Desktop\Climate change ppt\download.jpg"/>
          <p:cNvPicPr>
            <a:picLocks noChangeAspect="1" noChangeArrowheads="1"/>
          </p:cNvPicPr>
          <p:nvPr/>
        </p:nvPicPr>
        <p:blipFill>
          <a:blip r:embed="rId3" cstate="print"/>
          <a:srcRect/>
          <a:stretch>
            <a:fillRect/>
          </a:stretch>
        </p:blipFill>
        <p:spPr bwMode="auto">
          <a:xfrm>
            <a:off x="152400" y="609600"/>
            <a:ext cx="2362200" cy="2362200"/>
          </a:xfrm>
          <a:prstGeom prst="rect">
            <a:avLst/>
          </a:prstGeom>
          <a:noFill/>
        </p:spPr>
      </p:pic>
      <p:sp>
        <p:nvSpPr>
          <p:cNvPr id="29" name="Line 19"/>
          <p:cNvSpPr>
            <a:spLocks noChangeShapeType="1"/>
          </p:cNvSpPr>
          <p:nvPr/>
        </p:nvSpPr>
        <p:spPr bwMode="auto">
          <a:xfrm flipV="1">
            <a:off x="2667000" y="1828800"/>
            <a:ext cx="1752600" cy="0"/>
          </a:xfrm>
          <a:prstGeom prst="line">
            <a:avLst/>
          </a:prstGeom>
          <a:noFill/>
          <a:ln w="69850">
            <a:solidFill>
              <a:schemeClr val="tx1"/>
            </a:solidFill>
            <a:round/>
            <a:headEnd type="none" w="sm" len="sm"/>
            <a:tailEnd type="triangle" w="med" len="med"/>
          </a:ln>
        </p:spPr>
        <p:txBody>
          <a:bodyPr wrap="none" anchor="ctr"/>
          <a:lstStyle/>
          <a:p>
            <a:endParaRPr lang="en-US"/>
          </a:p>
        </p:txBody>
      </p:sp>
      <p:sp>
        <p:nvSpPr>
          <p:cNvPr id="30" name="Rectangle 10"/>
          <p:cNvSpPr>
            <a:spLocks noChangeArrowheads="1"/>
          </p:cNvSpPr>
          <p:nvPr/>
        </p:nvSpPr>
        <p:spPr bwMode="auto">
          <a:xfrm>
            <a:off x="0" y="0"/>
            <a:ext cx="9144000" cy="430887"/>
          </a:xfrm>
          <a:prstGeom prst="rect">
            <a:avLst/>
          </a:prstGeom>
          <a:solidFill>
            <a:srgbClr val="003399"/>
          </a:solidFill>
          <a:ln w="9525" algn="ctr">
            <a:noFill/>
            <a:miter lim="800000"/>
            <a:headEnd/>
            <a:tailEnd/>
          </a:ln>
        </p:spPr>
        <p:txBody>
          <a:bodyPr anchor="ctr">
            <a:spAutoFit/>
          </a:bodyPr>
          <a:lstStyle/>
          <a:p>
            <a:pPr>
              <a:defRPr/>
            </a:pPr>
            <a:r>
              <a:rPr lang="en-US" sz="2200" kern="10" dirty="0">
                <a:ln w="9525">
                  <a:solidFill>
                    <a:srgbClr val="000000"/>
                  </a:solidFill>
                  <a:round/>
                  <a:headEnd type="none" w="sm" len="sm"/>
                  <a:tailEnd type="none" w="sm" len="sm"/>
                </a:ln>
                <a:gradFill rotWithShape="1">
                  <a:gsLst>
                    <a:gs pos="0">
                      <a:srgbClr val="4D0808"/>
                    </a:gs>
                    <a:gs pos="14999">
                      <a:srgbClr val="FF0300"/>
                    </a:gs>
                    <a:gs pos="27499">
                      <a:srgbClr val="FF7A00"/>
                    </a:gs>
                    <a:gs pos="50000">
                      <a:srgbClr val="FFF200"/>
                    </a:gs>
                    <a:gs pos="72501">
                      <a:srgbClr val="FF7A00"/>
                    </a:gs>
                    <a:gs pos="85001">
                      <a:srgbClr val="FF0300"/>
                    </a:gs>
                    <a:gs pos="100000">
                      <a:srgbClr val="4D0808"/>
                    </a:gs>
                  </a:gsLst>
                  <a:lin ang="2700000" scaled="1"/>
                </a:gradFill>
                <a:effectLst>
                  <a:outerShdw dist="107763" dir="2700000" algn="ctr" rotWithShape="0">
                    <a:srgbClr val="868686"/>
                  </a:outerShdw>
                </a:effectLst>
                <a:latin typeface="Arial Black"/>
              </a:rPr>
              <a:t>Global Climate change &amp; its impacts on </a:t>
            </a:r>
            <a:r>
              <a:rPr lang="en-US" sz="2200" kern="10" dirty="0" smtClean="0">
                <a:ln w="9525">
                  <a:solidFill>
                    <a:srgbClr val="000000"/>
                  </a:solidFill>
                  <a:round/>
                  <a:headEnd type="none" w="sm" len="sm"/>
                  <a:tailEnd type="none" w="sm" len="sm"/>
                </a:ln>
                <a:gradFill rotWithShape="1">
                  <a:gsLst>
                    <a:gs pos="0">
                      <a:srgbClr val="4D0808"/>
                    </a:gs>
                    <a:gs pos="14999">
                      <a:srgbClr val="FF0300"/>
                    </a:gs>
                    <a:gs pos="27499">
                      <a:srgbClr val="FF7A00"/>
                    </a:gs>
                    <a:gs pos="50000">
                      <a:srgbClr val="FFF200"/>
                    </a:gs>
                    <a:gs pos="72501">
                      <a:srgbClr val="FF7A00"/>
                    </a:gs>
                    <a:gs pos="85001">
                      <a:srgbClr val="FF0300"/>
                    </a:gs>
                    <a:gs pos="100000">
                      <a:srgbClr val="4D0808"/>
                    </a:gs>
                  </a:gsLst>
                  <a:lin ang="2700000" scaled="1"/>
                </a:gradFill>
                <a:effectLst>
                  <a:outerShdw dist="107763" dir="2700000" algn="ctr" rotWithShape="0">
                    <a:srgbClr val="868686"/>
                  </a:outerShdw>
                </a:effectLst>
                <a:latin typeface="Arial Black"/>
              </a:rPr>
              <a:t>Pakistan</a:t>
            </a:r>
            <a:endParaRPr lang="en-US" sz="2200" kern="10" dirty="0">
              <a:ln w="9525">
                <a:solidFill>
                  <a:srgbClr val="000000"/>
                </a:solidFill>
                <a:round/>
                <a:headEnd type="none" w="sm" len="sm"/>
                <a:tailEnd type="none" w="sm" len="sm"/>
              </a:ln>
              <a:gradFill rotWithShape="1">
                <a:gsLst>
                  <a:gs pos="0">
                    <a:srgbClr val="4D0808"/>
                  </a:gs>
                  <a:gs pos="14999">
                    <a:srgbClr val="FF0300"/>
                  </a:gs>
                  <a:gs pos="27499">
                    <a:srgbClr val="FF7A00"/>
                  </a:gs>
                  <a:gs pos="50000">
                    <a:srgbClr val="FFF200"/>
                  </a:gs>
                  <a:gs pos="72501">
                    <a:srgbClr val="FF7A00"/>
                  </a:gs>
                  <a:gs pos="85001">
                    <a:srgbClr val="FF0300"/>
                  </a:gs>
                  <a:gs pos="100000">
                    <a:srgbClr val="4D0808"/>
                  </a:gs>
                </a:gsLst>
                <a:lin ang="2700000" scaled="1"/>
              </a:gradFill>
              <a:effectLst>
                <a:outerShdw dist="107763" dir="2700000" algn="ctr" rotWithShape="0">
                  <a:srgbClr val="868686"/>
                </a:outerShdw>
              </a:effectLst>
              <a:latin typeface="Arial Black"/>
            </a:endParaRPr>
          </a:p>
        </p:txBody>
      </p:sp>
      <p:sp>
        <p:nvSpPr>
          <p:cNvPr id="32" name="TextBox 31"/>
          <p:cNvSpPr txBox="1"/>
          <p:nvPr/>
        </p:nvSpPr>
        <p:spPr>
          <a:xfrm>
            <a:off x="609600" y="3352800"/>
            <a:ext cx="1697644" cy="461665"/>
          </a:xfrm>
          <a:prstGeom prst="rect">
            <a:avLst/>
          </a:prstGeom>
          <a:noFill/>
        </p:spPr>
        <p:txBody>
          <a:bodyPr wrap="none" rtlCol="0">
            <a:spAutoFit/>
          </a:bodyPr>
          <a:lstStyle/>
          <a:p>
            <a:r>
              <a:rPr lang="en-US" sz="2400" b="1" dirty="0" smtClean="0"/>
              <a:t>Lithosphere</a:t>
            </a:r>
            <a:endParaRPr lang="en-US" sz="2400" b="1" dirty="0"/>
          </a:p>
        </p:txBody>
      </p:sp>
      <p:sp>
        <p:nvSpPr>
          <p:cNvPr id="33" name="TextBox 32"/>
          <p:cNvSpPr txBox="1"/>
          <p:nvPr/>
        </p:nvSpPr>
        <p:spPr>
          <a:xfrm>
            <a:off x="6769968" y="3352800"/>
            <a:ext cx="1753878" cy="461665"/>
          </a:xfrm>
          <a:prstGeom prst="rect">
            <a:avLst/>
          </a:prstGeom>
          <a:noFill/>
        </p:spPr>
        <p:txBody>
          <a:bodyPr wrap="none" rtlCol="0">
            <a:spAutoFit/>
          </a:bodyPr>
          <a:lstStyle/>
          <a:p>
            <a:r>
              <a:rPr lang="en-US" sz="2400" b="1" dirty="0" smtClean="0"/>
              <a:t>Atmosphere</a:t>
            </a:r>
            <a:endParaRPr lang="en-US" sz="2400" b="1" dirty="0"/>
          </a:p>
        </p:txBody>
      </p:sp>
      <p:sp>
        <p:nvSpPr>
          <p:cNvPr id="34" name="TextBox 33"/>
          <p:cNvSpPr txBox="1"/>
          <p:nvPr/>
        </p:nvSpPr>
        <p:spPr>
          <a:xfrm>
            <a:off x="3581400" y="3352800"/>
            <a:ext cx="1826654" cy="461665"/>
          </a:xfrm>
          <a:prstGeom prst="rect">
            <a:avLst/>
          </a:prstGeom>
          <a:noFill/>
        </p:spPr>
        <p:txBody>
          <a:bodyPr wrap="none" rtlCol="0">
            <a:spAutoFit/>
          </a:bodyPr>
          <a:lstStyle/>
          <a:p>
            <a:r>
              <a:rPr lang="en-US" sz="2400" b="1" dirty="0" smtClean="0"/>
              <a:t>Hydrosphere</a:t>
            </a:r>
            <a:endParaRPr lang="en-US" sz="2400" b="1" dirty="0"/>
          </a:p>
        </p:txBody>
      </p:sp>
      <p:sp>
        <p:nvSpPr>
          <p:cNvPr id="35" name="Oval 34"/>
          <p:cNvSpPr/>
          <p:nvPr/>
        </p:nvSpPr>
        <p:spPr>
          <a:xfrm>
            <a:off x="76200" y="533400"/>
            <a:ext cx="2514600" cy="2514600"/>
          </a:xfrm>
          <a:prstGeom prst="ellipse">
            <a:avLst/>
          </a:prstGeom>
          <a:noFill/>
          <a:ln>
            <a:solidFill>
              <a:schemeClr val="accent3">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988" name="Picture 4" descr="C:\Users\Bilal\Desktop\Climate change ppt\download (1).jpg"/>
          <p:cNvPicPr>
            <a:picLocks noChangeAspect="1" noChangeArrowheads="1"/>
          </p:cNvPicPr>
          <p:nvPr/>
        </p:nvPicPr>
        <p:blipFill>
          <a:blip r:embed="rId4" cstate="print"/>
          <a:srcRect/>
          <a:stretch>
            <a:fillRect/>
          </a:stretch>
        </p:blipFill>
        <p:spPr bwMode="auto">
          <a:xfrm>
            <a:off x="2971800" y="3886201"/>
            <a:ext cx="3048000" cy="2971800"/>
          </a:xfrm>
          <a:prstGeom prst="rect">
            <a:avLst/>
          </a:prstGeom>
          <a:noFill/>
          <a:ln>
            <a:solidFill>
              <a:srgbClr val="FF0000"/>
            </a:solidFill>
          </a:ln>
        </p:spPr>
      </p:pic>
      <p:pic>
        <p:nvPicPr>
          <p:cNvPr id="41990" name="Picture 6" descr="http://pattiisaacs.files.wordpress.com/2011/12/air-composition-pie-chart2.jpg"/>
          <p:cNvPicPr>
            <a:picLocks noChangeAspect="1" noChangeArrowheads="1"/>
          </p:cNvPicPr>
          <p:nvPr/>
        </p:nvPicPr>
        <p:blipFill>
          <a:blip r:embed="rId5" cstate="print"/>
          <a:srcRect/>
          <a:stretch>
            <a:fillRect/>
          </a:stretch>
        </p:blipFill>
        <p:spPr bwMode="auto">
          <a:xfrm>
            <a:off x="6019799" y="3886200"/>
            <a:ext cx="3124201" cy="2971800"/>
          </a:xfrm>
          <a:prstGeom prst="rect">
            <a:avLst/>
          </a:prstGeom>
          <a:noFill/>
          <a:ln>
            <a:solidFill>
              <a:srgbClr val="FF0000"/>
            </a:solidFill>
          </a:ln>
        </p:spPr>
      </p:pic>
      <p:sp>
        <p:nvSpPr>
          <p:cNvPr id="40" name="Rectangle 39"/>
          <p:cNvSpPr/>
          <p:nvPr/>
        </p:nvSpPr>
        <p:spPr>
          <a:xfrm>
            <a:off x="0" y="3886200"/>
            <a:ext cx="2971800" cy="2971800"/>
          </a:xfrm>
          <a:prstGeom prst="rect">
            <a:avLst/>
          </a:prstGeom>
          <a:solidFill>
            <a:schemeClr val="bg1"/>
          </a:solidFill>
          <a:ln>
            <a:solidFill>
              <a:srgbClr val="FF0000"/>
            </a:solidFill>
          </a:ln>
        </p:spPr>
        <p:txBody>
          <a:bodyPr wrap="square">
            <a:spAutoFit/>
          </a:bodyPr>
          <a:lstStyle/>
          <a:p>
            <a:endParaRPr lang="fr-FR" sz="2000" b="1" dirty="0" smtClean="0">
              <a:latin typeface="Calibri" pitchFamily="34" charset="0"/>
              <a:cs typeface="Times New Roman" pitchFamily="18" charset="0"/>
            </a:endParaRPr>
          </a:p>
          <a:p>
            <a:pPr>
              <a:buFont typeface="Wingdings" pitchFamily="2" charset="2"/>
              <a:buChar char="ü"/>
            </a:pPr>
            <a:r>
              <a:rPr lang="fr-FR" sz="2000" b="1" dirty="0" smtClean="0">
                <a:latin typeface="Calibri" pitchFamily="34" charset="0"/>
                <a:cs typeface="Times New Roman" pitchFamily="18" charset="0"/>
              </a:rPr>
              <a:t>   </a:t>
            </a:r>
            <a:r>
              <a:rPr lang="fr-FR" sz="2000" b="1" dirty="0" err="1" smtClean="0">
                <a:latin typeface="Calibri" pitchFamily="34" charset="0"/>
                <a:cs typeface="Times New Roman" pitchFamily="18" charset="0"/>
              </a:rPr>
              <a:t>Human</a:t>
            </a:r>
            <a:endParaRPr lang="fr-FR" sz="2000" b="1" dirty="0">
              <a:latin typeface="Calibri" pitchFamily="34" charset="0"/>
              <a:cs typeface="Times New Roman" pitchFamily="18" charset="0"/>
            </a:endParaRPr>
          </a:p>
          <a:p>
            <a:pPr>
              <a:buFont typeface="Wingdings" pitchFamily="2" charset="2"/>
              <a:buChar char="ü"/>
            </a:pPr>
            <a:endParaRPr lang="fr-FR" sz="2000" b="1" dirty="0" smtClean="0">
              <a:latin typeface="Calibri" pitchFamily="34" charset="0"/>
              <a:cs typeface="Times New Roman" pitchFamily="18" charset="0"/>
            </a:endParaRPr>
          </a:p>
          <a:p>
            <a:pPr>
              <a:buFont typeface="Wingdings" pitchFamily="2" charset="2"/>
              <a:buChar char="ü"/>
            </a:pPr>
            <a:r>
              <a:rPr lang="fr-FR" sz="2000" b="1" dirty="0" smtClean="0">
                <a:latin typeface="Calibri" pitchFamily="34" charset="0"/>
                <a:cs typeface="Times New Roman" pitchFamily="18" charset="0"/>
              </a:rPr>
              <a:t>   Animal</a:t>
            </a:r>
            <a:endParaRPr lang="fr-FR" sz="2000" b="1" dirty="0">
              <a:latin typeface="Calibri" pitchFamily="34" charset="0"/>
              <a:cs typeface="Times New Roman" pitchFamily="18" charset="0"/>
            </a:endParaRPr>
          </a:p>
          <a:p>
            <a:pPr>
              <a:buFont typeface="Wingdings" pitchFamily="2" charset="2"/>
              <a:buChar char="ü"/>
            </a:pPr>
            <a:endParaRPr lang="fr-FR" sz="2000" b="1" dirty="0" smtClean="0">
              <a:latin typeface="Calibri" pitchFamily="34" charset="0"/>
              <a:cs typeface="Times New Roman" pitchFamily="18" charset="0"/>
            </a:endParaRPr>
          </a:p>
          <a:p>
            <a:pPr>
              <a:buFont typeface="Wingdings" pitchFamily="2" charset="2"/>
              <a:buChar char="ü"/>
            </a:pPr>
            <a:r>
              <a:rPr lang="fr-FR" sz="2000" b="1" dirty="0" smtClean="0">
                <a:latin typeface="Calibri" pitchFamily="34" charset="0"/>
                <a:cs typeface="Times New Roman" pitchFamily="18" charset="0"/>
              </a:rPr>
              <a:t>   Plants</a:t>
            </a:r>
          </a:p>
          <a:p>
            <a:endParaRPr lang="fr-FR" sz="2000" b="1" dirty="0" smtClean="0">
              <a:latin typeface="Calibri" pitchFamily="34" charset="0"/>
              <a:cs typeface="Times New Roman" pitchFamily="18" charset="0"/>
            </a:endParaRPr>
          </a:p>
          <a:p>
            <a:r>
              <a:rPr lang="fr-FR" sz="2000" b="1" dirty="0" err="1" smtClean="0">
                <a:latin typeface="Calibri" pitchFamily="34" charset="0"/>
                <a:cs typeface="Times New Roman" pitchFamily="18" charset="0"/>
              </a:rPr>
              <a:t>Anthropogenic</a:t>
            </a:r>
            <a:r>
              <a:rPr lang="fr-FR" sz="2000" b="1" dirty="0" smtClean="0">
                <a:latin typeface="Calibri" pitchFamily="34" charset="0"/>
                <a:cs typeface="Times New Roman" pitchFamily="18" charset="0"/>
              </a:rPr>
              <a:t> </a:t>
            </a:r>
            <a:r>
              <a:rPr lang="fr-FR" sz="2000" b="1" dirty="0" err="1" smtClean="0">
                <a:latin typeface="Calibri" pitchFamily="34" charset="0"/>
                <a:cs typeface="Times New Roman" pitchFamily="18" charset="0"/>
              </a:rPr>
              <a:t>activities</a:t>
            </a:r>
            <a:endParaRPr lang="fr-FR" sz="2000" b="1" dirty="0" smtClean="0">
              <a:latin typeface="Calibri" pitchFamily="34" charset="0"/>
              <a:cs typeface="Times New Roman" pitchFamily="18" charset="0"/>
            </a:endParaRPr>
          </a:p>
          <a:p>
            <a:pPr algn="ctr"/>
            <a:endParaRPr lang="fr-FR" sz="2000" b="1" dirty="0">
              <a:latin typeface="Calibri" pitchFamily="34" charset="0"/>
              <a:cs typeface="Times New Roman" pitchFamily="18" charset="0"/>
            </a:endParaRPr>
          </a:p>
        </p:txBody>
      </p:sp>
      <p:sp>
        <p:nvSpPr>
          <p:cNvPr id="42" name="Oval 41"/>
          <p:cNvSpPr/>
          <p:nvPr/>
        </p:nvSpPr>
        <p:spPr>
          <a:xfrm>
            <a:off x="0" y="457200"/>
            <a:ext cx="2667000" cy="2667000"/>
          </a:xfrm>
          <a:prstGeom prst="ellipse">
            <a:avLst/>
          </a:prstGeom>
          <a:noFill/>
          <a:ln>
            <a:solidFill>
              <a:schemeClr val="accent3">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3" name="Picture 4" descr="C:\Users\Bilal\Desktop\Climate change ppt\download (1).jpg"/>
          <p:cNvPicPr>
            <a:picLocks noChangeAspect="1" noChangeArrowheads="1"/>
          </p:cNvPicPr>
          <p:nvPr/>
        </p:nvPicPr>
        <p:blipFill>
          <a:blip r:embed="rId4" cstate="print"/>
          <a:srcRect/>
          <a:stretch>
            <a:fillRect/>
          </a:stretch>
        </p:blipFill>
        <p:spPr bwMode="auto">
          <a:xfrm>
            <a:off x="1828800" y="3886200"/>
            <a:ext cx="1066800" cy="1040130"/>
          </a:xfrm>
          <a:prstGeom prst="rect">
            <a:avLst/>
          </a:prstGeom>
          <a:noFill/>
          <a:ln>
            <a:solidFill>
              <a:srgbClr val="FF0000"/>
            </a:solidFill>
          </a:ln>
        </p:spPr>
      </p:pic>
      <p:sp>
        <p:nvSpPr>
          <p:cNvPr id="44" name="TextBox 43"/>
          <p:cNvSpPr txBox="1"/>
          <p:nvPr/>
        </p:nvSpPr>
        <p:spPr>
          <a:xfrm>
            <a:off x="3042966" y="1143000"/>
            <a:ext cx="941926" cy="646331"/>
          </a:xfrm>
          <a:prstGeom prst="rect">
            <a:avLst/>
          </a:prstGeom>
          <a:noFill/>
        </p:spPr>
        <p:txBody>
          <a:bodyPr wrap="none" rtlCol="0">
            <a:spAutoFit/>
          </a:bodyPr>
          <a:lstStyle/>
          <a:p>
            <a:pPr algn="ctr"/>
            <a:r>
              <a:rPr lang="en-US" b="1" dirty="0" smtClean="0"/>
              <a:t>4 </a:t>
            </a:r>
          </a:p>
          <a:p>
            <a:pPr algn="ctr"/>
            <a:r>
              <a:rPr lang="en-US" b="1" dirty="0" smtClean="0"/>
              <a:t>Spheres</a:t>
            </a:r>
            <a:endParaRPr lang="en-US" b="1" dirty="0"/>
          </a:p>
        </p:txBody>
      </p:sp>
      <p:pic>
        <p:nvPicPr>
          <p:cNvPr id="47106" name="Picture 2" descr="C:\Users\Bilal\Desktop\Climate change ppt\Animations\traffic_light_flash_green_sm_wm.gif"/>
          <p:cNvPicPr>
            <a:picLocks noChangeAspect="1" noChangeArrowheads="1" noCrop="1"/>
          </p:cNvPicPr>
          <p:nvPr/>
        </p:nvPicPr>
        <p:blipFill>
          <a:blip r:embed="rId6" cstate="print"/>
          <a:srcRect/>
          <a:stretch>
            <a:fillRect/>
          </a:stretch>
        </p:blipFill>
        <p:spPr bwMode="auto">
          <a:xfrm>
            <a:off x="3048000" y="3886200"/>
            <a:ext cx="1066800" cy="914400"/>
          </a:xfrm>
          <a:prstGeom prst="rect">
            <a:avLst/>
          </a:prstGeom>
          <a:noFill/>
        </p:spPr>
      </p:pic>
      <p:pic>
        <p:nvPicPr>
          <p:cNvPr id="22" name="Picture 2" descr="C:\Users\Bilal\Desktop\Climate change ppt\Animations\traffic_light_flash_green_sm_wm.gif"/>
          <p:cNvPicPr>
            <a:picLocks noChangeAspect="1" noChangeArrowheads="1" noCrop="1"/>
          </p:cNvPicPr>
          <p:nvPr/>
        </p:nvPicPr>
        <p:blipFill>
          <a:blip r:embed="rId6" cstate="print"/>
          <a:srcRect/>
          <a:stretch>
            <a:fillRect/>
          </a:stretch>
        </p:blipFill>
        <p:spPr bwMode="auto">
          <a:xfrm>
            <a:off x="8001000" y="3886200"/>
            <a:ext cx="1143000" cy="914400"/>
          </a:xfrm>
          <a:prstGeom prst="rect">
            <a:avLst/>
          </a:prstGeom>
          <a:noFill/>
        </p:spPr>
      </p:pic>
      <p:pic>
        <p:nvPicPr>
          <p:cNvPr id="47108" name="Picture 4" descr="C:\Users\Bilal\Desktop\Climate change ppt\Animations\traffic_light_flash_red_sm_wm.gif"/>
          <p:cNvPicPr>
            <a:picLocks noChangeAspect="1" noChangeArrowheads="1" noCrop="1"/>
          </p:cNvPicPr>
          <p:nvPr/>
        </p:nvPicPr>
        <p:blipFill>
          <a:blip r:embed="rId7" cstate="print"/>
          <a:srcRect/>
          <a:stretch>
            <a:fillRect/>
          </a:stretch>
        </p:blipFill>
        <p:spPr bwMode="auto">
          <a:xfrm>
            <a:off x="1828800" y="5105400"/>
            <a:ext cx="1066800" cy="914400"/>
          </a:xfrm>
          <a:prstGeom prst="rect">
            <a:avLst/>
          </a:prstGeom>
          <a:noFill/>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6498" name="Picture 2"/>
          <p:cNvPicPr>
            <a:picLocks noChangeAspect="1" noChangeArrowheads="1"/>
          </p:cNvPicPr>
          <p:nvPr/>
        </p:nvPicPr>
        <p:blipFill>
          <a:blip r:embed="rId2" cstate="print"/>
          <a:srcRect l="21631" t="11000" r="23783" b="19000"/>
          <a:stretch>
            <a:fillRect/>
          </a:stretch>
        </p:blipFill>
        <p:spPr bwMode="auto">
          <a:xfrm>
            <a:off x="152400" y="0"/>
            <a:ext cx="8991600" cy="4953000"/>
          </a:xfrm>
          <a:prstGeom prst="rect">
            <a:avLst/>
          </a:prstGeom>
          <a:noFill/>
          <a:ln w="9525">
            <a:noFill/>
            <a:miter lim="800000"/>
            <a:headEnd/>
            <a:tailEnd/>
          </a:ln>
        </p:spPr>
      </p:pic>
      <p:sp>
        <p:nvSpPr>
          <p:cNvPr id="6" name="Rectangle 5"/>
          <p:cNvSpPr/>
          <p:nvPr/>
        </p:nvSpPr>
        <p:spPr>
          <a:xfrm>
            <a:off x="152400" y="5027474"/>
            <a:ext cx="4343400" cy="1754326"/>
          </a:xfrm>
          <a:prstGeom prst="rect">
            <a:avLst/>
          </a:prstGeom>
          <a:solidFill>
            <a:schemeClr val="accent6">
              <a:lumMod val="40000"/>
              <a:lumOff val="6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a:spAutoFit/>
          </a:bodyPr>
          <a:lstStyle/>
          <a:p>
            <a:pPr algn="just"/>
            <a:r>
              <a:rPr lang="en-US" b="1" dirty="0" smtClean="0">
                <a:latin typeface="Times New Roman" pitchFamily="18" charset="0"/>
                <a:cs typeface="Times New Roman" pitchFamily="18" charset="0"/>
              </a:rPr>
              <a:t>Volume I:  </a:t>
            </a:r>
          </a:p>
          <a:p>
            <a:pPr algn="just"/>
            <a:r>
              <a:rPr lang="en-US" dirty="0" smtClean="0">
                <a:latin typeface="Times New Roman" pitchFamily="18" charset="0"/>
                <a:cs typeface="Times New Roman" pitchFamily="18" charset="0"/>
              </a:rPr>
              <a:t>assesses the most pressing impacts of climate change on various international law regimes</a:t>
            </a:r>
          </a:p>
          <a:p>
            <a:pPr algn="just"/>
            <a:r>
              <a:rPr lang="en-US" dirty="0" smtClean="0">
                <a:latin typeface="Times New Roman" pitchFamily="18" charset="0"/>
                <a:cs typeface="Times New Roman" pitchFamily="18" charset="0"/>
              </a:rPr>
              <a:t>■ climate change, the law of the sea and sea level rise ■ judicial review and international climate change litigation</a:t>
            </a:r>
            <a:endParaRPr lang="en-US" dirty="0">
              <a:latin typeface="Times New Roman" pitchFamily="18" charset="0"/>
              <a:cs typeface="Times New Roman" pitchFamily="18" charset="0"/>
            </a:endParaRPr>
          </a:p>
        </p:txBody>
      </p:sp>
      <p:sp>
        <p:nvSpPr>
          <p:cNvPr id="7" name="Rectangle 6"/>
          <p:cNvSpPr/>
          <p:nvPr/>
        </p:nvSpPr>
        <p:spPr>
          <a:xfrm>
            <a:off x="4800600" y="5029200"/>
            <a:ext cx="4267200" cy="1754326"/>
          </a:xfrm>
          <a:prstGeom prst="rect">
            <a:avLst/>
          </a:prstGeom>
          <a:solidFill>
            <a:schemeClr val="accent6">
              <a:lumMod val="40000"/>
              <a:lumOff val="6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a:spAutoFit/>
          </a:bodyPr>
          <a:lstStyle/>
          <a:p>
            <a:pPr algn="just"/>
            <a:r>
              <a:rPr lang="en-US" b="1" dirty="0" smtClean="0">
                <a:latin typeface="Times New Roman" pitchFamily="18" charset="0"/>
                <a:cs typeface="Times New Roman" pitchFamily="18" charset="0"/>
              </a:rPr>
              <a:t>Volume II: </a:t>
            </a:r>
          </a:p>
          <a:p>
            <a:pPr algn="just"/>
            <a:r>
              <a:rPr lang="en-US" dirty="0" smtClean="0">
                <a:latin typeface="Times New Roman" pitchFamily="18" charset="0"/>
                <a:cs typeface="Times New Roman" pitchFamily="18" charset="0"/>
              </a:rPr>
              <a:t>reflects on the United Nations Framework Convention on Climate Change (UNFCCC) and the most pressing impacts of climate change on ■ international diplomacy and ■ global governance. </a:t>
            </a:r>
            <a:endParaRPr lang="en-US" dirty="0">
              <a:latin typeface="Times New Roman" pitchFamily="18" charset="0"/>
              <a:cs typeface="Times New Roman" pitchFamily="18" charset="0"/>
            </a:endParaRPr>
          </a:p>
        </p:txBody>
      </p:sp>
      <p:pic>
        <p:nvPicPr>
          <p:cNvPr id="5" name="Picture 1" descr="C:\Users\Bilal\Desktop\Climate change ppt\Animations\sitting_on_reading_books_sm_wm.gif"/>
          <p:cNvPicPr>
            <a:picLocks noChangeAspect="1" noChangeArrowheads="1" noCrop="1"/>
          </p:cNvPicPr>
          <p:nvPr/>
        </p:nvPicPr>
        <p:blipFill>
          <a:blip r:embed="rId3" cstate="print"/>
          <a:srcRect/>
          <a:stretch>
            <a:fillRect/>
          </a:stretch>
        </p:blipFill>
        <p:spPr bwMode="auto">
          <a:xfrm>
            <a:off x="6629400" y="1447800"/>
            <a:ext cx="2514600" cy="1828800"/>
          </a:xfrm>
          <a:prstGeom prst="rect">
            <a:avLst/>
          </a:prstGeom>
          <a:noFill/>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7522" name="Picture 2" descr="http://ecx.images-amazon.com/images/I/415YXJF10vL._SX312_BO1,204,203,200_.jpg"/>
          <p:cNvPicPr>
            <a:picLocks noChangeAspect="1" noChangeArrowheads="1"/>
          </p:cNvPicPr>
          <p:nvPr/>
        </p:nvPicPr>
        <p:blipFill>
          <a:blip r:embed="rId2" cstate="print"/>
          <a:srcRect/>
          <a:stretch>
            <a:fillRect/>
          </a:stretch>
        </p:blipFill>
        <p:spPr bwMode="auto">
          <a:xfrm>
            <a:off x="3124200" y="2286000"/>
            <a:ext cx="2990850" cy="4572000"/>
          </a:xfrm>
          <a:prstGeom prst="rect">
            <a:avLst/>
          </a:prstGeom>
          <a:noFill/>
        </p:spPr>
      </p:pic>
      <p:pic>
        <p:nvPicPr>
          <p:cNvPr id="107524" name="Picture 4" descr="http://www.ipcc.ch/report/ar5/wg1/img/wg1cover.png"/>
          <p:cNvPicPr>
            <a:picLocks noChangeAspect="1" noChangeArrowheads="1"/>
          </p:cNvPicPr>
          <p:nvPr/>
        </p:nvPicPr>
        <p:blipFill>
          <a:blip r:embed="rId3" cstate="print"/>
          <a:srcRect/>
          <a:stretch>
            <a:fillRect/>
          </a:stretch>
        </p:blipFill>
        <p:spPr bwMode="auto">
          <a:xfrm>
            <a:off x="1" y="2286000"/>
            <a:ext cx="3047999" cy="4572000"/>
          </a:xfrm>
          <a:prstGeom prst="rect">
            <a:avLst/>
          </a:prstGeom>
          <a:noFill/>
        </p:spPr>
      </p:pic>
      <p:pic>
        <p:nvPicPr>
          <p:cNvPr id="8" name="Picture 2" descr="http://www.iospress.nl/wp-content/uploads/2011/07/EPL11.jpg"/>
          <p:cNvPicPr>
            <a:picLocks noChangeAspect="1" noChangeArrowheads="1"/>
          </p:cNvPicPr>
          <p:nvPr/>
        </p:nvPicPr>
        <p:blipFill>
          <a:blip r:embed="rId4" cstate="print"/>
          <a:srcRect/>
          <a:stretch>
            <a:fillRect/>
          </a:stretch>
        </p:blipFill>
        <p:spPr bwMode="auto">
          <a:xfrm>
            <a:off x="6172200" y="2286000"/>
            <a:ext cx="2971800" cy="4572000"/>
          </a:xfrm>
          <a:prstGeom prst="rect">
            <a:avLst/>
          </a:prstGeom>
          <a:noFill/>
        </p:spPr>
      </p:pic>
      <p:sp>
        <p:nvSpPr>
          <p:cNvPr id="9" name="TextBox 8"/>
          <p:cNvSpPr txBox="1"/>
          <p:nvPr/>
        </p:nvSpPr>
        <p:spPr>
          <a:xfrm>
            <a:off x="0" y="1219200"/>
            <a:ext cx="5782352" cy="584775"/>
          </a:xfrm>
          <a:prstGeom prst="rect">
            <a:avLst/>
          </a:prstGeom>
          <a:solidFill>
            <a:schemeClr val="accent6">
              <a:lumMod val="60000"/>
              <a:lumOff val="4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rtlCol="0">
            <a:spAutoFit/>
          </a:bodyPr>
          <a:lstStyle/>
          <a:p>
            <a:r>
              <a:rPr lang="en-US" sz="3200" dirty="0" smtClean="0">
                <a:latin typeface="Times New Roman" pitchFamily="18" charset="0"/>
                <a:cs typeface="Times New Roman" pitchFamily="18" charset="0"/>
              </a:rPr>
              <a:t>Some other authentic books……..</a:t>
            </a:r>
            <a:endParaRPr lang="en-US" sz="3200" dirty="0">
              <a:latin typeface="Times New Roman" pitchFamily="18" charset="0"/>
              <a:cs typeface="Times New Roman" pitchFamily="18" charset="0"/>
            </a:endParaRPr>
          </a:p>
        </p:txBody>
      </p:sp>
      <p:pic>
        <p:nvPicPr>
          <p:cNvPr id="17409" name="Picture 1" descr="C:\Users\Bilal\Desktop\Climate change ppt\Animations\sitting_on_reading_books_sm_wm.gif"/>
          <p:cNvPicPr>
            <a:picLocks noChangeAspect="1" noChangeArrowheads="1" noCrop="1"/>
          </p:cNvPicPr>
          <p:nvPr/>
        </p:nvPicPr>
        <p:blipFill>
          <a:blip r:embed="rId5" cstate="print"/>
          <a:srcRect/>
          <a:stretch>
            <a:fillRect/>
          </a:stretch>
        </p:blipFill>
        <p:spPr bwMode="auto">
          <a:xfrm>
            <a:off x="6629400" y="457200"/>
            <a:ext cx="2514600" cy="1828800"/>
          </a:xfrm>
          <a:prstGeom prst="rect">
            <a:avLst/>
          </a:prstGeom>
          <a:no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Picture1.jpg"/>
          <p:cNvPicPr>
            <a:picLocks noGrp="1" noChangeAspect="1"/>
          </p:cNvPicPr>
          <p:nvPr isPhoto="1"/>
        </p:nvPicPr>
        <p:blipFill>
          <a:blip r:embed="rId2" cstate="print">
            <a:lum/>
          </a:blip>
          <a:stretch>
            <a:fillRect/>
          </a:stretch>
        </p:blipFill>
        <p:spPr>
          <a:xfrm>
            <a:off x="1588" y="0"/>
            <a:ext cx="9139237" cy="6858000"/>
          </a:xfrm>
          <a:prstGeom prst="rect">
            <a:avLst/>
          </a:prstGeom>
          <a:noFill/>
          <a:ln>
            <a:noFill/>
          </a:ln>
        </p:spPr>
      </p:pic>
      <p:sp>
        <p:nvSpPr>
          <p:cNvPr id="6" name="Text Box 6"/>
          <p:cNvSpPr txBox="1">
            <a:spLocks noChangeArrowheads="1"/>
          </p:cNvSpPr>
          <p:nvPr/>
        </p:nvSpPr>
        <p:spPr bwMode="auto">
          <a:xfrm>
            <a:off x="352425" y="2390775"/>
            <a:ext cx="7964488" cy="369332"/>
          </a:xfrm>
          <a:prstGeom prst="rect">
            <a:avLst/>
          </a:prstGeom>
          <a:gradFill rotWithShape="1">
            <a:gsLst>
              <a:gs pos="0">
                <a:srgbClr val="FFFFFF"/>
              </a:gs>
              <a:gs pos="100000">
                <a:srgbClr val="CCECFF">
                  <a:alpha val="64000"/>
                </a:srgbClr>
              </a:gs>
            </a:gsLst>
            <a:path path="shape">
              <a:fillToRect l="50000" t="50000" r="50000" b="50000"/>
            </a:path>
          </a:gradFill>
          <a:ln w="9525">
            <a:solidFill>
              <a:srgbClr val="FFFF00"/>
            </a:solidFill>
            <a:miter lim="800000"/>
            <a:headEnd/>
            <a:tailEnd/>
          </a:ln>
        </p:spPr>
        <p:txBody>
          <a:bodyPr>
            <a:spAutoFit/>
          </a:bodyPr>
          <a:lstStyle/>
          <a:p>
            <a:pPr algn="l" eaLnBrk="0" hangingPunct="0">
              <a:spcBef>
                <a:spcPct val="50000"/>
              </a:spcBef>
            </a:pPr>
            <a:r>
              <a:rPr lang="en-US" b="1">
                <a:latin typeface="Arial" charset="0"/>
              </a:rPr>
              <a:t>Greenhouse effect &amp; global warming</a:t>
            </a:r>
            <a:endParaRPr lang="de-DE" b="1">
              <a:latin typeface="Arial" charset="0"/>
            </a:endParaRPr>
          </a:p>
        </p:txBody>
      </p:sp>
      <p:sp>
        <p:nvSpPr>
          <p:cNvPr id="7" name="Text Box 7"/>
          <p:cNvSpPr txBox="1">
            <a:spLocks noChangeArrowheads="1"/>
          </p:cNvSpPr>
          <p:nvPr/>
        </p:nvSpPr>
        <p:spPr bwMode="auto">
          <a:xfrm>
            <a:off x="352425" y="3024188"/>
            <a:ext cx="7961313" cy="369332"/>
          </a:xfrm>
          <a:prstGeom prst="rect">
            <a:avLst/>
          </a:prstGeom>
          <a:gradFill rotWithShape="1">
            <a:gsLst>
              <a:gs pos="0">
                <a:srgbClr val="FFFFFF"/>
              </a:gs>
              <a:gs pos="100000">
                <a:srgbClr val="CCECFF">
                  <a:alpha val="64000"/>
                </a:srgbClr>
              </a:gs>
            </a:gsLst>
            <a:path path="shape">
              <a:fillToRect l="50000" t="50000" r="50000" b="50000"/>
            </a:path>
          </a:gradFill>
          <a:ln w="9525">
            <a:solidFill>
              <a:srgbClr val="FFFF00"/>
            </a:solidFill>
            <a:miter lim="800000"/>
            <a:headEnd/>
            <a:tailEnd/>
          </a:ln>
        </p:spPr>
        <p:txBody>
          <a:bodyPr>
            <a:spAutoFit/>
          </a:bodyPr>
          <a:lstStyle/>
          <a:p>
            <a:pPr algn="l" eaLnBrk="0" hangingPunct="0">
              <a:spcBef>
                <a:spcPct val="50000"/>
              </a:spcBef>
            </a:pPr>
            <a:r>
              <a:rPr lang="de-DE" b="1">
                <a:latin typeface="Arial" charset="0"/>
              </a:rPr>
              <a:t>Why our earth is affected?</a:t>
            </a:r>
          </a:p>
        </p:txBody>
      </p:sp>
      <p:sp>
        <p:nvSpPr>
          <p:cNvPr id="8" name="Text Box 8"/>
          <p:cNvSpPr txBox="1">
            <a:spLocks noChangeArrowheads="1"/>
          </p:cNvSpPr>
          <p:nvPr/>
        </p:nvSpPr>
        <p:spPr bwMode="auto">
          <a:xfrm>
            <a:off x="323850" y="4264025"/>
            <a:ext cx="7951788" cy="369332"/>
          </a:xfrm>
          <a:prstGeom prst="rect">
            <a:avLst/>
          </a:prstGeom>
          <a:gradFill rotWithShape="1">
            <a:gsLst>
              <a:gs pos="0">
                <a:srgbClr val="FFFFFF"/>
              </a:gs>
              <a:gs pos="100000">
                <a:srgbClr val="CCECFF">
                  <a:alpha val="64000"/>
                </a:srgbClr>
              </a:gs>
            </a:gsLst>
            <a:path path="shape">
              <a:fillToRect l="50000" t="50000" r="50000" b="50000"/>
            </a:path>
          </a:gradFill>
          <a:ln w="9525">
            <a:solidFill>
              <a:srgbClr val="FFFF00"/>
            </a:solidFill>
            <a:miter lim="800000"/>
            <a:headEnd/>
            <a:tailEnd/>
          </a:ln>
        </p:spPr>
        <p:txBody>
          <a:bodyPr>
            <a:spAutoFit/>
          </a:bodyPr>
          <a:lstStyle/>
          <a:p>
            <a:pPr algn="l" eaLnBrk="0" hangingPunct="0">
              <a:spcBef>
                <a:spcPct val="50000"/>
              </a:spcBef>
            </a:pPr>
            <a:r>
              <a:rPr lang="en-US" b="1">
                <a:latin typeface="Arial" charset="0"/>
              </a:rPr>
              <a:t>Actors to find solutions</a:t>
            </a:r>
            <a:endParaRPr lang="de-DE" b="1">
              <a:latin typeface="Arial" charset="0"/>
            </a:endParaRPr>
          </a:p>
        </p:txBody>
      </p:sp>
      <p:sp>
        <p:nvSpPr>
          <p:cNvPr id="9" name="Text Box 9"/>
          <p:cNvSpPr txBox="1">
            <a:spLocks noChangeArrowheads="1"/>
          </p:cNvSpPr>
          <p:nvPr/>
        </p:nvSpPr>
        <p:spPr bwMode="auto">
          <a:xfrm>
            <a:off x="395288" y="1079500"/>
            <a:ext cx="1944687" cy="495300"/>
          </a:xfrm>
          <a:prstGeom prst="rect">
            <a:avLst/>
          </a:prstGeom>
          <a:gradFill rotWithShape="1">
            <a:gsLst>
              <a:gs pos="0">
                <a:srgbClr val="FFFFFF"/>
              </a:gs>
              <a:gs pos="100000">
                <a:schemeClr val="tx1"/>
              </a:gs>
            </a:gsLst>
            <a:path path="shape">
              <a:fillToRect l="50000" t="50000" r="50000" b="50000"/>
            </a:path>
          </a:gradFill>
          <a:ln w="38100" algn="ctr">
            <a:solidFill>
              <a:srgbClr val="990000"/>
            </a:solidFill>
            <a:miter lim="800000"/>
            <a:headEnd/>
            <a:tailEnd/>
          </a:ln>
          <a:effectLst/>
        </p:spPr>
        <p:txBody>
          <a:bodyPr>
            <a:spAutoFit/>
          </a:bodyPr>
          <a:lstStyle/>
          <a:p>
            <a:pPr eaLnBrk="0" hangingPunct="0">
              <a:spcBef>
                <a:spcPct val="50000"/>
              </a:spcBef>
              <a:defRPr/>
            </a:pPr>
            <a:r>
              <a:rPr lang="de-DE" sz="2400" b="1" dirty="0">
                <a:solidFill>
                  <a:schemeClr val="bg1"/>
                </a:solidFill>
                <a:effectLst>
                  <a:outerShdw blurRad="38100" dist="38100" dir="2700000" algn="tl">
                    <a:srgbClr val="000000"/>
                  </a:outerShdw>
                </a:effectLst>
                <a:latin typeface="Arial" charset="0"/>
              </a:rPr>
              <a:t>CONTENTS</a:t>
            </a:r>
          </a:p>
        </p:txBody>
      </p:sp>
      <p:sp>
        <p:nvSpPr>
          <p:cNvPr id="10" name="Text Box 11"/>
          <p:cNvSpPr txBox="1">
            <a:spLocks noChangeArrowheads="1"/>
          </p:cNvSpPr>
          <p:nvPr/>
        </p:nvSpPr>
        <p:spPr bwMode="auto">
          <a:xfrm>
            <a:off x="323850" y="5543550"/>
            <a:ext cx="7950200" cy="369332"/>
          </a:xfrm>
          <a:prstGeom prst="rect">
            <a:avLst/>
          </a:prstGeom>
          <a:gradFill rotWithShape="1">
            <a:gsLst>
              <a:gs pos="0">
                <a:srgbClr val="FFFFFF"/>
              </a:gs>
              <a:gs pos="100000">
                <a:srgbClr val="CCECFF">
                  <a:alpha val="64000"/>
                </a:srgbClr>
              </a:gs>
            </a:gsLst>
            <a:path path="shape">
              <a:fillToRect l="50000" t="50000" r="50000" b="50000"/>
            </a:path>
          </a:gradFill>
          <a:ln w="9525" algn="ctr">
            <a:solidFill>
              <a:srgbClr val="FFFF00"/>
            </a:solidFill>
            <a:miter lim="800000"/>
            <a:headEnd/>
            <a:tailEnd/>
          </a:ln>
        </p:spPr>
        <p:txBody>
          <a:bodyPr>
            <a:spAutoFit/>
          </a:bodyPr>
          <a:lstStyle/>
          <a:p>
            <a:pPr algn="l" eaLnBrk="0" hangingPunct="0">
              <a:spcBef>
                <a:spcPct val="50000"/>
              </a:spcBef>
            </a:pPr>
            <a:r>
              <a:rPr lang="de-DE" b="1">
                <a:latin typeface="Arial" charset="0"/>
              </a:rPr>
              <a:t>Summary</a:t>
            </a:r>
          </a:p>
        </p:txBody>
      </p:sp>
      <p:sp>
        <p:nvSpPr>
          <p:cNvPr id="11" name="Text Box 12"/>
          <p:cNvSpPr txBox="1">
            <a:spLocks noChangeArrowheads="1"/>
          </p:cNvSpPr>
          <p:nvPr/>
        </p:nvSpPr>
        <p:spPr bwMode="auto">
          <a:xfrm>
            <a:off x="381000" y="1800225"/>
            <a:ext cx="7964488" cy="369332"/>
          </a:xfrm>
          <a:prstGeom prst="rect">
            <a:avLst/>
          </a:prstGeom>
          <a:gradFill rotWithShape="1">
            <a:gsLst>
              <a:gs pos="0">
                <a:srgbClr val="FFFFFF"/>
              </a:gs>
              <a:gs pos="100000">
                <a:srgbClr val="CCECFF">
                  <a:alpha val="64000"/>
                </a:srgbClr>
              </a:gs>
            </a:gsLst>
            <a:path path="shape">
              <a:fillToRect l="50000" t="50000" r="50000" b="50000"/>
            </a:path>
          </a:gradFill>
          <a:ln w="9525">
            <a:solidFill>
              <a:srgbClr val="FFFF00"/>
            </a:solidFill>
            <a:miter lim="800000"/>
            <a:headEnd/>
            <a:tailEnd/>
          </a:ln>
        </p:spPr>
        <p:txBody>
          <a:bodyPr>
            <a:spAutoFit/>
          </a:bodyPr>
          <a:lstStyle/>
          <a:p>
            <a:pPr algn="l" eaLnBrk="0" hangingPunct="0">
              <a:spcBef>
                <a:spcPct val="50000"/>
              </a:spcBef>
            </a:pPr>
            <a:r>
              <a:rPr lang="en-US" b="1">
                <a:latin typeface="Arial" charset="0"/>
              </a:rPr>
              <a:t>Climate, weather &amp; climate change</a:t>
            </a:r>
            <a:endParaRPr lang="de-DE" b="1">
              <a:latin typeface="Arial" charset="0"/>
            </a:endParaRPr>
          </a:p>
        </p:txBody>
      </p:sp>
      <p:sp>
        <p:nvSpPr>
          <p:cNvPr id="12" name="Text Box 13"/>
          <p:cNvSpPr txBox="1">
            <a:spLocks noChangeArrowheads="1"/>
          </p:cNvSpPr>
          <p:nvPr/>
        </p:nvSpPr>
        <p:spPr bwMode="auto">
          <a:xfrm>
            <a:off x="323850" y="4895850"/>
            <a:ext cx="7951788" cy="369332"/>
          </a:xfrm>
          <a:prstGeom prst="rect">
            <a:avLst/>
          </a:prstGeom>
          <a:gradFill rotWithShape="1">
            <a:gsLst>
              <a:gs pos="0">
                <a:srgbClr val="FFFFFF"/>
              </a:gs>
              <a:gs pos="100000">
                <a:srgbClr val="CCECFF">
                  <a:alpha val="64000"/>
                </a:srgbClr>
              </a:gs>
            </a:gsLst>
            <a:path path="shape">
              <a:fillToRect l="50000" t="50000" r="50000" b="50000"/>
            </a:path>
          </a:gradFill>
          <a:ln w="9525">
            <a:solidFill>
              <a:srgbClr val="FFFF00"/>
            </a:solidFill>
            <a:miter lim="800000"/>
            <a:headEnd/>
            <a:tailEnd/>
          </a:ln>
        </p:spPr>
        <p:txBody>
          <a:bodyPr>
            <a:spAutoFit/>
          </a:bodyPr>
          <a:lstStyle/>
          <a:p>
            <a:pPr algn="l" eaLnBrk="0" hangingPunct="0">
              <a:spcBef>
                <a:spcPct val="50000"/>
              </a:spcBef>
            </a:pPr>
            <a:r>
              <a:rPr lang="de-DE" b="1">
                <a:latin typeface="Arial" charset="0"/>
              </a:rPr>
              <a:t>Precautionary measures to be taken</a:t>
            </a:r>
          </a:p>
        </p:txBody>
      </p:sp>
      <p:sp>
        <p:nvSpPr>
          <p:cNvPr id="13" name="Text Box 14"/>
          <p:cNvSpPr txBox="1">
            <a:spLocks noChangeArrowheads="1"/>
          </p:cNvSpPr>
          <p:nvPr/>
        </p:nvSpPr>
        <p:spPr bwMode="auto">
          <a:xfrm>
            <a:off x="350838" y="3651250"/>
            <a:ext cx="7951787" cy="369332"/>
          </a:xfrm>
          <a:prstGeom prst="rect">
            <a:avLst/>
          </a:prstGeom>
          <a:gradFill rotWithShape="1">
            <a:gsLst>
              <a:gs pos="0">
                <a:srgbClr val="FFFFFF"/>
              </a:gs>
              <a:gs pos="100000">
                <a:srgbClr val="CCECFF">
                  <a:alpha val="64000"/>
                </a:srgbClr>
              </a:gs>
            </a:gsLst>
            <a:path path="shape">
              <a:fillToRect l="50000" t="50000" r="50000" b="50000"/>
            </a:path>
          </a:gradFill>
          <a:ln w="9525">
            <a:solidFill>
              <a:srgbClr val="FFFF00"/>
            </a:solidFill>
            <a:miter lim="800000"/>
            <a:headEnd/>
            <a:tailEnd/>
          </a:ln>
        </p:spPr>
        <p:txBody>
          <a:bodyPr>
            <a:spAutoFit/>
          </a:bodyPr>
          <a:lstStyle/>
          <a:p>
            <a:pPr algn="l" eaLnBrk="0" hangingPunct="0">
              <a:spcBef>
                <a:spcPct val="50000"/>
              </a:spcBef>
            </a:pPr>
            <a:r>
              <a:rPr lang="en-US" b="1">
                <a:latin typeface="Arial" charset="0"/>
              </a:rPr>
              <a:t>Impacts of  global climate change</a:t>
            </a:r>
            <a:endParaRPr lang="de-DE" b="1">
              <a:latin typeface="Arial" charset="0"/>
            </a:endParaRPr>
          </a:p>
        </p:txBody>
      </p:sp>
      <p:sp>
        <p:nvSpPr>
          <p:cNvPr id="14" name="Rectangle 10"/>
          <p:cNvSpPr>
            <a:spLocks noChangeArrowheads="1"/>
          </p:cNvSpPr>
          <p:nvPr/>
        </p:nvSpPr>
        <p:spPr bwMode="auto">
          <a:xfrm>
            <a:off x="0" y="0"/>
            <a:ext cx="9144000" cy="430887"/>
          </a:xfrm>
          <a:prstGeom prst="rect">
            <a:avLst/>
          </a:prstGeom>
          <a:solidFill>
            <a:srgbClr val="003399"/>
          </a:solidFill>
          <a:ln w="9525" algn="ctr">
            <a:noFill/>
            <a:miter lim="800000"/>
            <a:headEnd/>
            <a:tailEnd/>
          </a:ln>
        </p:spPr>
        <p:txBody>
          <a:bodyPr anchor="ctr">
            <a:spAutoFit/>
          </a:bodyPr>
          <a:lstStyle/>
          <a:p>
            <a:pPr>
              <a:defRPr/>
            </a:pPr>
            <a:r>
              <a:rPr lang="en-US" sz="2200" kern="10" dirty="0">
                <a:ln w="9525">
                  <a:solidFill>
                    <a:srgbClr val="000000"/>
                  </a:solidFill>
                  <a:round/>
                  <a:headEnd type="none" w="sm" len="sm"/>
                  <a:tailEnd type="none" w="sm" len="sm"/>
                </a:ln>
                <a:gradFill rotWithShape="1">
                  <a:gsLst>
                    <a:gs pos="0">
                      <a:srgbClr val="4D0808"/>
                    </a:gs>
                    <a:gs pos="14999">
                      <a:srgbClr val="FF0300"/>
                    </a:gs>
                    <a:gs pos="27499">
                      <a:srgbClr val="FF7A00"/>
                    </a:gs>
                    <a:gs pos="50000">
                      <a:srgbClr val="FFF200"/>
                    </a:gs>
                    <a:gs pos="72501">
                      <a:srgbClr val="FF7A00"/>
                    </a:gs>
                    <a:gs pos="85001">
                      <a:srgbClr val="FF0300"/>
                    </a:gs>
                    <a:gs pos="100000">
                      <a:srgbClr val="4D0808"/>
                    </a:gs>
                  </a:gsLst>
                  <a:lin ang="2700000" scaled="1"/>
                </a:gradFill>
                <a:effectLst>
                  <a:outerShdw dist="107763" dir="2700000" algn="ctr" rotWithShape="0">
                    <a:srgbClr val="868686"/>
                  </a:outerShdw>
                </a:effectLst>
                <a:latin typeface="Arial Black"/>
              </a:rPr>
              <a:t>Global Climate change &amp; its impacts on </a:t>
            </a:r>
            <a:r>
              <a:rPr lang="en-US" sz="2200" kern="10" dirty="0" smtClean="0">
                <a:ln w="9525">
                  <a:solidFill>
                    <a:srgbClr val="000000"/>
                  </a:solidFill>
                  <a:round/>
                  <a:headEnd type="none" w="sm" len="sm"/>
                  <a:tailEnd type="none" w="sm" len="sm"/>
                </a:ln>
                <a:gradFill rotWithShape="1">
                  <a:gsLst>
                    <a:gs pos="0">
                      <a:srgbClr val="4D0808"/>
                    </a:gs>
                    <a:gs pos="14999">
                      <a:srgbClr val="FF0300"/>
                    </a:gs>
                    <a:gs pos="27499">
                      <a:srgbClr val="FF7A00"/>
                    </a:gs>
                    <a:gs pos="50000">
                      <a:srgbClr val="FFF200"/>
                    </a:gs>
                    <a:gs pos="72501">
                      <a:srgbClr val="FF7A00"/>
                    </a:gs>
                    <a:gs pos="85001">
                      <a:srgbClr val="FF0300"/>
                    </a:gs>
                    <a:gs pos="100000">
                      <a:srgbClr val="4D0808"/>
                    </a:gs>
                  </a:gsLst>
                  <a:lin ang="2700000" scaled="1"/>
                </a:gradFill>
                <a:effectLst>
                  <a:outerShdw dist="107763" dir="2700000" algn="ctr" rotWithShape="0">
                    <a:srgbClr val="868686"/>
                  </a:outerShdw>
                </a:effectLst>
                <a:latin typeface="Arial Black"/>
              </a:rPr>
              <a:t>Pakistan</a:t>
            </a:r>
            <a:endParaRPr lang="en-US" sz="2200" kern="10" dirty="0">
              <a:ln w="9525">
                <a:solidFill>
                  <a:srgbClr val="000000"/>
                </a:solidFill>
                <a:round/>
                <a:headEnd type="none" w="sm" len="sm"/>
                <a:tailEnd type="none" w="sm" len="sm"/>
              </a:ln>
              <a:gradFill rotWithShape="1">
                <a:gsLst>
                  <a:gs pos="0">
                    <a:srgbClr val="4D0808"/>
                  </a:gs>
                  <a:gs pos="14999">
                    <a:srgbClr val="FF0300"/>
                  </a:gs>
                  <a:gs pos="27499">
                    <a:srgbClr val="FF7A00"/>
                  </a:gs>
                  <a:gs pos="50000">
                    <a:srgbClr val="FFF200"/>
                  </a:gs>
                  <a:gs pos="72501">
                    <a:srgbClr val="FF7A00"/>
                  </a:gs>
                  <a:gs pos="85001">
                    <a:srgbClr val="FF0300"/>
                  </a:gs>
                  <a:gs pos="100000">
                    <a:srgbClr val="4D0808"/>
                  </a:gs>
                </a:gsLst>
                <a:lin ang="2700000" scaled="1"/>
              </a:gradFill>
              <a:effectLst>
                <a:outerShdw dist="107763" dir="2700000" algn="ctr" rotWithShape="0">
                  <a:srgbClr val="868686"/>
                </a:outerShdw>
              </a:effectLst>
              <a:latin typeface="Arial Black"/>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left)">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wipe(left)">
                                      <p:cBhvr>
                                        <p:cTn id="22" dur="5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ipe(left)">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wipe(left)">
                                      <p:cBhvr>
                                        <p:cTn id="32" dur="500"/>
                                        <p:tgtEl>
                                          <p:spTgt spid="1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wipe(left)">
                                      <p:cBhvr>
                                        <p:cTn id="3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10" grpId="0" animBg="1"/>
      <p:bldP spid="11" grpId="0" animBg="1"/>
      <p:bldP spid="12" grpId="0" animBg="1"/>
      <p:bldP spid="1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Picture1.jpg"/>
          <p:cNvPicPr>
            <a:picLocks noGrp="1" noChangeAspect="1"/>
          </p:cNvPicPr>
          <p:nvPr isPhoto="1"/>
        </p:nvPicPr>
        <p:blipFill>
          <a:blip r:embed="rId2" cstate="print">
            <a:lum/>
          </a:blip>
          <a:stretch>
            <a:fillRect/>
          </a:stretch>
        </p:blipFill>
        <p:spPr>
          <a:xfrm>
            <a:off x="1588" y="0"/>
            <a:ext cx="9139237" cy="6858000"/>
          </a:xfrm>
          <a:prstGeom prst="rect">
            <a:avLst/>
          </a:prstGeom>
          <a:noFill/>
          <a:ln>
            <a:noFill/>
          </a:ln>
        </p:spPr>
      </p:pic>
      <p:sp>
        <p:nvSpPr>
          <p:cNvPr id="14" name="Rectangle 3"/>
          <p:cNvSpPr txBox="1">
            <a:spLocks noChangeArrowheads="1"/>
          </p:cNvSpPr>
          <p:nvPr/>
        </p:nvSpPr>
        <p:spPr>
          <a:xfrm>
            <a:off x="0" y="5105400"/>
            <a:ext cx="9144000" cy="1905000"/>
          </a:xfrm>
          <a:prstGeom prst="rect">
            <a:avLst/>
          </a:prstGeom>
        </p:spPr>
        <p:txBody>
          <a:bodyPr/>
          <a:lstStyle/>
          <a:p>
            <a:pPr marL="274320" lvl="0" indent="-274320" rtl="1">
              <a:spcBef>
                <a:spcPct val="20000"/>
              </a:spcBef>
              <a:buClr>
                <a:schemeClr val="accent3"/>
              </a:buClr>
              <a:buSzPct val="95000"/>
            </a:pPr>
            <a:r>
              <a:rPr lang="en-GB" sz="4000" dirty="0" smtClean="0">
                <a:solidFill>
                  <a:schemeClr val="bg2"/>
                </a:solidFill>
              </a:rPr>
              <a:t> </a:t>
            </a:r>
            <a:endParaRPr kumimoji="0" lang="en-US" sz="4000" b="0" i="0" u="none" strike="noStrike" kern="1200" cap="none" spc="0" normalizeH="0" baseline="0" noProof="0" dirty="0" smtClean="0">
              <a:ln>
                <a:noFill/>
              </a:ln>
              <a:solidFill>
                <a:schemeClr val="bg2"/>
              </a:solidFill>
              <a:effectLst/>
              <a:uLnTx/>
              <a:uFillTx/>
              <a:latin typeface="Tahoma" pitchFamily="34" charset="0"/>
              <a:ea typeface="+mn-ea"/>
              <a:cs typeface="+mn-cs"/>
            </a:endParaRPr>
          </a:p>
        </p:txBody>
      </p:sp>
      <p:sp>
        <p:nvSpPr>
          <p:cNvPr id="15" name="Text Box 3"/>
          <p:cNvSpPr txBox="1">
            <a:spLocks noChangeArrowheads="1"/>
          </p:cNvSpPr>
          <p:nvPr/>
        </p:nvSpPr>
        <p:spPr bwMode="auto">
          <a:xfrm>
            <a:off x="2339752" y="845096"/>
            <a:ext cx="4104456" cy="707886"/>
          </a:xfrm>
          <a:prstGeom prst="rect">
            <a:avLst/>
          </a:prstGeom>
          <a:gradFill rotWithShape="1">
            <a:gsLst>
              <a:gs pos="0">
                <a:srgbClr val="FFFFFF"/>
              </a:gs>
              <a:gs pos="100000">
                <a:schemeClr val="tx2"/>
              </a:gs>
            </a:gsLst>
            <a:path path="shape">
              <a:fillToRect l="50000" t="50000" r="50000" b="50000"/>
            </a:path>
          </a:gradFill>
          <a:ln w="9525">
            <a:solidFill>
              <a:srgbClr val="FF0000"/>
            </a:solidFill>
            <a:miter lim="800000"/>
            <a:headEnd/>
            <a:tailEnd/>
          </a:ln>
        </p:spPr>
        <p:txBody>
          <a:bodyPr wrap="square">
            <a:spAutoFit/>
          </a:bodyPr>
          <a:lstStyle/>
          <a:p>
            <a:r>
              <a:rPr lang="en-US" sz="4000" b="1" dirty="0">
                <a:solidFill>
                  <a:srgbClr val="000000"/>
                </a:solidFill>
                <a:cs typeface="Times New Roman" pitchFamily="18" charset="0"/>
              </a:rPr>
              <a:t>Climate Change</a:t>
            </a:r>
          </a:p>
        </p:txBody>
      </p:sp>
      <p:sp>
        <p:nvSpPr>
          <p:cNvPr id="16" name="Text Box 6"/>
          <p:cNvSpPr txBox="1">
            <a:spLocks noChangeArrowheads="1"/>
          </p:cNvSpPr>
          <p:nvPr/>
        </p:nvSpPr>
        <p:spPr bwMode="auto">
          <a:xfrm>
            <a:off x="0" y="1626146"/>
            <a:ext cx="9144000" cy="3570208"/>
          </a:xfrm>
          <a:prstGeom prst="rect">
            <a:avLst/>
          </a:prstGeom>
          <a:solidFill>
            <a:srgbClr val="66CCFF"/>
          </a:solidFill>
          <a:ln w="9525">
            <a:solidFill>
              <a:srgbClr val="FF0000"/>
            </a:solidFill>
            <a:miter lim="800000"/>
            <a:headEnd/>
            <a:tailEnd/>
          </a:ln>
        </p:spPr>
        <p:txBody>
          <a:bodyPr wrap="square">
            <a:spAutoFit/>
          </a:bodyPr>
          <a:lstStyle/>
          <a:p>
            <a:pPr algn="l"/>
            <a:r>
              <a:rPr lang="en-US" sz="2400" kern="10" dirty="0">
                <a:ln w="9525">
                  <a:solidFill>
                    <a:srgbClr val="000000"/>
                  </a:solidFill>
                  <a:round/>
                  <a:headEnd type="none" w="sm" len="sm"/>
                  <a:tailEnd type="none" w="sm" len="sm"/>
                </a:ln>
                <a:solidFill>
                  <a:schemeClr val="bg2"/>
                </a:solidFill>
                <a:effectLst>
                  <a:outerShdw dist="107763" dir="2700000" algn="ctr" rotWithShape="0">
                    <a:srgbClr val="868686"/>
                  </a:outerShdw>
                </a:effectLst>
                <a:latin typeface="Arial Black"/>
              </a:rPr>
              <a:t>Weather: </a:t>
            </a:r>
            <a:r>
              <a:rPr lang="en-US" sz="2200" kern="10" dirty="0">
                <a:ln w="9525">
                  <a:solidFill>
                    <a:srgbClr val="000000"/>
                  </a:solidFill>
                  <a:round/>
                  <a:headEnd type="none" w="sm" len="sm"/>
                  <a:tailEnd type="none" w="sm" len="sm"/>
                </a:ln>
                <a:gradFill rotWithShape="1">
                  <a:gsLst>
                    <a:gs pos="0">
                      <a:srgbClr val="4D0808"/>
                    </a:gs>
                    <a:gs pos="14999">
                      <a:srgbClr val="FF0300"/>
                    </a:gs>
                    <a:gs pos="27499">
                      <a:srgbClr val="FF7A00"/>
                    </a:gs>
                    <a:gs pos="50000">
                      <a:srgbClr val="FFF200"/>
                    </a:gs>
                    <a:gs pos="72501">
                      <a:srgbClr val="FF7A00"/>
                    </a:gs>
                    <a:gs pos="85001">
                      <a:srgbClr val="FF0300"/>
                    </a:gs>
                    <a:gs pos="100000">
                      <a:srgbClr val="4D0808"/>
                    </a:gs>
                  </a:gsLst>
                  <a:lin ang="2700000" scaled="1"/>
                </a:gradFill>
                <a:effectLst>
                  <a:outerShdw dist="107763" dir="2700000" algn="ctr" rotWithShape="0">
                    <a:srgbClr val="868686"/>
                  </a:outerShdw>
                </a:effectLst>
                <a:latin typeface="Arial Black"/>
              </a:rPr>
              <a:t>Defines the tendency of the atmospheric changes over short periods of time </a:t>
            </a:r>
          </a:p>
          <a:p>
            <a:endParaRPr lang="en-US" sz="2400" dirty="0" smtClean="0">
              <a:solidFill>
                <a:schemeClr val="bg2"/>
              </a:solidFill>
            </a:endParaRPr>
          </a:p>
          <a:p>
            <a:pPr algn="l">
              <a:buFont typeface="Arial" pitchFamily="34" charset="0"/>
              <a:buChar char="•"/>
            </a:pPr>
            <a:r>
              <a:rPr lang="en-US" sz="2200" kern="10" dirty="0">
                <a:ln w="9525">
                  <a:solidFill>
                    <a:srgbClr val="000000"/>
                  </a:solidFill>
                  <a:round/>
                  <a:headEnd type="none" w="sm" len="sm"/>
                  <a:tailEnd type="none" w="sm" len="sm"/>
                </a:ln>
                <a:gradFill rotWithShape="1">
                  <a:gsLst>
                    <a:gs pos="0">
                      <a:srgbClr val="4D0808"/>
                    </a:gs>
                    <a:gs pos="14999">
                      <a:srgbClr val="FF0300"/>
                    </a:gs>
                    <a:gs pos="27499">
                      <a:srgbClr val="FF7A00"/>
                    </a:gs>
                    <a:gs pos="50000">
                      <a:srgbClr val="FFF200"/>
                    </a:gs>
                    <a:gs pos="72501">
                      <a:srgbClr val="FF7A00"/>
                    </a:gs>
                    <a:gs pos="85001">
                      <a:srgbClr val="FF0300"/>
                    </a:gs>
                    <a:gs pos="100000">
                      <a:srgbClr val="4D0808"/>
                    </a:gs>
                  </a:gsLst>
                  <a:lin ang="2700000" scaled="1"/>
                </a:gradFill>
                <a:effectLst>
                  <a:outerShdw dist="107763" dir="2700000" algn="ctr" rotWithShape="0">
                    <a:srgbClr val="868686"/>
                  </a:outerShdw>
                </a:effectLst>
                <a:latin typeface="Arial Black"/>
              </a:rPr>
              <a:t> Temperature</a:t>
            </a:r>
          </a:p>
          <a:p>
            <a:pPr algn="l">
              <a:buFont typeface="Arial" pitchFamily="34" charset="0"/>
              <a:buChar char="•"/>
            </a:pPr>
            <a:r>
              <a:rPr lang="en-US" sz="2200" kern="10" dirty="0">
                <a:ln w="9525">
                  <a:solidFill>
                    <a:srgbClr val="000000"/>
                  </a:solidFill>
                  <a:round/>
                  <a:headEnd type="none" w="sm" len="sm"/>
                  <a:tailEnd type="none" w="sm" len="sm"/>
                </a:ln>
                <a:gradFill rotWithShape="1">
                  <a:gsLst>
                    <a:gs pos="0">
                      <a:srgbClr val="4D0808"/>
                    </a:gs>
                    <a:gs pos="14999">
                      <a:srgbClr val="FF0300"/>
                    </a:gs>
                    <a:gs pos="27499">
                      <a:srgbClr val="FF7A00"/>
                    </a:gs>
                    <a:gs pos="50000">
                      <a:srgbClr val="FFF200"/>
                    </a:gs>
                    <a:gs pos="72501">
                      <a:srgbClr val="FF7A00"/>
                    </a:gs>
                    <a:gs pos="85001">
                      <a:srgbClr val="FF0300"/>
                    </a:gs>
                    <a:gs pos="100000">
                      <a:srgbClr val="4D0808"/>
                    </a:gs>
                  </a:gsLst>
                  <a:lin ang="2700000" scaled="1"/>
                </a:gradFill>
                <a:effectLst>
                  <a:outerShdw dist="107763" dir="2700000" algn="ctr" rotWithShape="0">
                    <a:srgbClr val="868686"/>
                  </a:outerShdw>
                </a:effectLst>
                <a:latin typeface="Arial Black"/>
              </a:rPr>
              <a:t> Rainfall</a:t>
            </a:r>
          </a:p>
          <a:p>
            <a:pPr algn="l">
              <a:buFont typeface="Arial" pitchFamily="34" charset="0"/>
              <a:buChar char="•"/>
            </a:pPr>
            <a:r>
              <a:rPr lang="en-US" sz="2200" kern="10" dirty="0">
                <a:ln w="9525">
                  <a:solidFill>
                    <a:srgbClr val="000000"/>
                  </a:solidFill>
                  <a:round/>
                  <a:headEnd type="none" w="sm" len="sm"/>
                  <a:tailEnd type="none" w="sm" len="sm"/>
                </a:ln>
                <a:gradFill rotWithShape="1">
                  <a:gsLst>
                    <a:gs pos="0">
                      <a:srgbClr val="4D0808"/>
                    </a:gs>
                    <a:gs pos="14999">
                      <a:srgbClr val="FF0300"/>
                    </a:gs>
                    <a:gs pos="27499">
                      <a:srgbClr val="FF7A00"/>
                    </a:gs>
                    <a:gs pos="50000">
                      <a:srgbClr val="FFF200"/>
                    </a:gs>
                    <a:gs pos="72501">
                      <a:srgbClr val="FF7A00"/>
                    </a:gs>
                    <a:gs pos="85001">
                      <a:srgbClr val="FF0300"/>
                    </a:gs>
                    <a:gs pos="100000">
                      <a:srgbClr val="4D0808"/>
                    </a:gs>
                  </a:gsLst>
                  <a:lin ang="2700000" scaled="1"/>
                </a:gradFill>
                <a:effectLst>
                  <a:outerShdw dist="107763" dir="2700000" algn="ctr" rotWithShape="0">
                    <a:srgbClr val="868686"/>
                  </a:outerShdw>
                </a:effectLst>
                <a:latin typeface="Arial Black"/>
              </a:rPr>
              <a:t> Precipitation</a:t>
            </a:r>
          </a:p>
          <a:p>
            <a:pPr algn="l">
              <a:buFont typeface="Arial" pitchFamily="34" charset="0"/>
              <a:buChar char="•"/>
            </a:pPr>
            <a:r>
              <a:rPr lang="en-US" sz="2200" kern="10" dirty="0">
                <a:ln w="9525">
                  <a:solidFill>
                    <a:srgbClr val="000000"/>
                  </a:solidFill>
                  <a:round/>
                  <a:headEnd type="none" w="sm" len="sm"/>
                  <a:tailEnd type="none" w="sm" len="sm"/>
                </a:ln>
                <a:gradFill rotWithShape="1">
                  <a:gsLst>
                    <a:gs pos="0">
                      <a:srgbClr val="4D0808"/>
                    </a:gs>
                    <a:gs pos="14999">
                      <a:srgbClr val="FF0300"/>
                    </a:gs>
                    <a:gs pos="27499">
                      <a:srgbClr val="FF7A00"/>
                    </a:gs>
                    <a:gs pos="50000">
                      <a:srgbClr val="FFF200"/>
                    </a:gs>
                    <a:gs pos="72501">
                      <a:srgbClr val="FF7A00"/>
                    </a:gs>
                    <a:gs pos="85001">
                      <a:srgbClr val="FF0300"/>
                    </a:gs>
                    <a:gs pos="100000">
                      <a:srgbClr val="4D0808"/>
                    </a:gs>
                  </a:gsLst>
                  <a:lin ang="2700000" scaled="1"/>
                </a:gradFill>
                <a:effectLst>
                  <a:outerShdw dist="107763" dir="2700000" algn="ctr" rotWithShape="0">
                    <a:srgbClr val="868686"/>
                  </a:outerShdw>
                </a:effectLst>
                <a:latin typeface="Arial Black"/>
              </a:rPr>
              <a:t> Wind speed and direction</a:t>
            </a:r>
          </a:p>
          <a:p>
            <a:pPr algn="l"/>
            <a:endParaRPr lang="en-US" sz="2400" b="1" dirty="0">
              <a:solidFill>
                <a:schemeClr val="bg2"/>
              </a:solidFill>
            </a:endParaRPr>
          </a:p>
          <a:p>
            <a:pPr algn="l"/>
            <a:r>
              <a:rPr lang="en-US" sz="2200" kern="10" dirty="0" smtClean="0">
                <a:ln w="9525">
                  <a:solidFill>
                    <a:srgbClr val="000000"/>
                  </a:solidFill>
                  <a:round/>
                  <a:headEnd type="none" w="sm" len="sm"/>
                  <a:tailEnd type="none" w="sm" len="sm"/>
                </a:ln>
                <a:solidFill>
                  <a:schemeClr val="bg2"/>
                </a:solidFill>
                <a:effectLst>
                  <a:outerShdw dist="107763" dir="2700000" algn="ctr" rotWithShape="0">
                    <a:srgbClr val="868686"/>
                  </a:outerShdw>
                </a:effectLst>
                <a:latin typeface="Arial Black"/>
              </a:rPr>
              <a:t>Climate</a:t>
            </a:r>
            <a:r>
              <a:rPr lang="en-US" sz="2200" kern="10" dirty="0">
                <a:ln w="9525">
                  <a:solidFill>
                    <a:srgbClr val="000000"/>
                  </a:solidFill>
                  <a:round/>
                  <a:headEnd type="none" w="sm" len="sm"/>
                  <a:tailEnd type="none" w="sm" len="sm"/>
                </a:ln>
                <a:solidFill>
                  <a:schemeClr val="bg2"/>
                </a:solidFill>
                <a:effectLst>
                  <a:outerShdw dist="107763" dir="2700000" algn="ctr" rotWithShape="0">
                    <a:srgbClr val="868686"/>
                  </a:outerShdw>
                </a:effectLst>
                <a:latin typeface="Arial Black"/>
              </a:rPr>
              <a:t>: </a:t>
            </a:r>
            <a:r>
              <a:rPr lang="en-US" sz="2200" kern="10" dirty="0">
                <a:ln w="9525">
                  <a:solidFill>
                    <a:srgbClr val="000000"/>
                  </a:solidFill>
                  <a:round/>
                  <a:headEnd type="none" w="sm" len="sm"/>
                  <a:tailEnd type="none" w="sm" len="sm"/>
                </a:ln>
                <a:gradFill rotWithShape="1">
                  <a:gsLst>
                    <a:gs pos="0">
                      <a:srgbClr val="4D0808"/>
                    </a:gs>
                    <a:gs pos="14999">
                      <a:srgbClr val="FF0300"/>
                    </a:gs>
                    <a:gs pos="27499">
                      <a:srgbClr val="FF7A00"/>
                    </a:gs>
                    <a:gs pos="50000">
                      <a:srgbClr val="FFF200"/>
                    </a:gs>
                    <a:gs pos="72501">
                      <a:srgbClr val="FF7A00"/>
                    </a:gs>
                    <a:gs pos="85001">
                      <a:srgbClr val="FF0300"/>
                    </a:gs>
                    <a:gs pos="100000">
                      <a:srgbClr val="4D0808"/>
                    </a:gs>
                  </a:gsLst>
                  <a:lin ang="2700000" scaled="1"/>
                </a:gradFill>
                <a:effectLst>
                  <a:outerShdw dist="107763" dir="2700000" algn="ctr" rotWithShape="0">
                    <a:srgbClr val="868686"/>
                  </a:outerShdw>
                </a:effectLst>
                <a:latin typeface="Arial Black"/>
              </a:rPr>
              <a:t>Defines the tendency of the weather over long periods of time </a:t>
            </a:r>
            <a:endParaRPr lang="ur-PK" sz="2200" kern="10" dirty="0">
              <a:ln w="9525">
                <a:solidFill>
                  <a:srgbClr val="000000"/>
                </a:solidFill>
                <a:round/>
                <a:headEnd type="none" w="sm" len="sm"/>
                <a:tailEnd type="none" w="sm" len="sm"/>
              </a:ln>
              <a:gradFill rotWithShape="1">
                <a:gsLst>
                  <a:gs pos="0">
                    <a:srgbClr val="4D0808"/>
                  </a:gs>
                  <a:gs pos="14999">
                    <a:srgbClr val="FF0300"/>
                  </a:gs>
                  <a:gs pos="27499">
                    <a:srgbClr val="FF7A00"/>
                  </a:gs>
                  <a:gs pos="50000">
                    <a:srgbClr val="FFF200"/>
                  </a:gs>
                  <a:gs pos="72501">
                    <a:srgbClr val="FF7A00"/>
                  </a:gs>
                  <a:gs pos="85001">
                    <a:srgbClr val="FF0300"/>
                  </a:gs>
                  <a:gs pos="100000">
                    <a:srgbClr val="4D0808"/>
                  </a:gs>
                </a:gsLst>
                <a:lin ang="2700000" scaled="1"/>
              </a:gradFill>
              <a:effectLst>
                <a:outerShdw dist="107763" dir="2700000" algn="ctr" rotWithShape="0">
                  <a:srgbClr val="868686"/>
                </a:outerShdw>
              </a:effectLst>
              <a:latin typeface="Arial Black"/>
            </a:endParaRPr>
          </a:p>
        </p:txBody>
      </p:sp>
      <p:sp>
        <p:nvSpPr>
          <p:cNvPr id="17" name="Text Box 3"/>
          <p:cNvSpPr txBox="1">
            <a:spLocks noChangeArrowheads="1"/>
          </p:cNvSpPr>
          <p:nvPr/>
        </p:nvSpPr>
        <p:spPr bwMode="auto">
          <a:xfrm>
            <a:off x="1403648" y="5237584"/>
            <a:ext cx="6336704" cy="1311128"/>
          </a:xfrm>
          <a:prstGeom prst="rect">
            <a:avLst/>
          </a:prstGeom>
          <a:gradFill rotWithShape="1">
            <a:gsLst>
              <a:gs pos="0">
                <a:srgbClr val="FFFFFF"/>
              </a:gs>
              <a:gs pos="100000">
                <a:schemeClr val="tx2"/>
              </a:gs>
            </a:gsLst>
            <a:path path="shape">
              <a:fillToRect l="50000" t="50000" r="50000" b="50000"/>
            </a:path>
          </a:gradFill>
          <a:ln w="9525">
            <a:solidFill>
              <a:srgbClr val="FF0000"/>
            </a:solidFill>
            <a:miter lim="800000"/>
            <a:headEnd/>
            <a:tailEnd/>
          </a:ln>
        </p:spPr>
        <p:txBody>
          <a:bodyPr wrap="square">
            <a:spAutoFit/>
          </a:bodyPr>
          <a:lstStyle/>
          <a:p>
            <a:pPr marL="274320" lvl="0" indent="-274320" rtl="1">
              <a:spcBef>
                <a:spcPct val="20000"/>
              </a:spcBef>
              <a:buClr>
                <a:schemeClr val="accent3"/>
              </a:buClr>
              <a:buSzPct val="95000"/>
            </a:pPr>
            <a:r>
              <a:rPr lang="en-GB" sz="3600" dirty="0" smtClean="0"/>
              <a:t>“Climate is what you expect </a:t>
            </a:r>
          </a:p>
          <a:p>
            <a:pPr marL="274320" lvl="0" indent="-274320" rtl="1">
              <a:spcBef>
                <a:spcPct val="20000"/>
              </a:spcBef>
              <a:buClr>
                <a:schemeClr val="accent3"/>
              </a:buClr>
              <a:buSzPct val="95000"/>
            </a:pPr>
            <a:r>
              <a:rPr lang="en-GB" sz="3600" dirty="0" smtClean="0"/>
              <a:t>   Weather is what you get”</a:t>
            </a:r>
            <a:endParaRPr lang="en-US" sz="3600" b="1" dirty="0">
              <a:cs typeface="Times New Roman" pitchFamily="18" charset="0"/>
            </a:endParaRPr>
          </a:p>
        </p:txBody>
      </p:sp>
      <p:sp>
        <p:nvSpPr>
          <p:cNvPr id="18" name="Rectangle 10"/>
          <p:cNvSpPr>
            <a:spLocks noChangeArrowheads="1"/>
          </p:cNvSpPr>
          <p:nvPr/>
        </p:nvSpPr>
        <p:spPr bwMode="auto">
          <a:xfrm>
            <a:off x="0" y="0"/>
            <a:ext cx="9144000" cy="430887"/>
          </a:xfrm>
          <a:prstGeom prst="rect">
            <a:avLst/>
          </a:prstGeom>
          <a:solidFill>
            <a:srgbClr val="003399"/>
          </a:solidFill>
          <a:ln w="9525" algn="ctr">
            <a:noFill/>
            <a:miter lim="800000"/>
            <a:headEnd/>
            <a:tailEnd/>
          </a:ln>
        </p:spPr>
        <p:txBody>
          <a:bodyPr anchor="ctr">
            <a:spAutoFit/>
          </a:bodyPr>
          <a:lstStyle/>
          <a:p>
            <a:pPr>
              <a:defRPr/>
            </a:pPr>
            <a:r>
              <a:rPr lang="en-US" sz="2200" kern="10" dirty="0">
                <a:ln w="9525">
                  <a:solidFill>
                    <a:srgbClr val="000000"/>
                  </a:solidFill>
                  <a:round/>
                  <a:headEnd type="none" w="sm" len="sm"/>
                  <a:tailEnd type="none" w="sm" len="sm"/>
                </a:ln>
                <a:gradFill rotWithShape="1">
                  <a:gsLst>
                    <a:gs pos="0">
                      <a:srgbClr val="4D0808"/>
                    </a:gs>
                    <a:gs pos="14999">
                      <a:srgbClr val="FF0300"/>
                    </a:gs>
                    <a:gs pos="27499">
                      <a:srgbClr val="FF7A00"/>
                    </a:gs>
                    <a:gs pos="50000">
                      <a:srgbClr val="FFF200"/>
                    </a:gs>
                    <a:gs pos="72501">
                      <a:srgbClr val="FF7A00"/>
                    </a:gs>
                    <a:gs pos="85001">
                      <a:srgbClr val="FF0300"/>
                    </a:gs>
                    <a:gs pos="100000">
                      <a:srgbClr val="4D0808"/>
                    </a:gs>
                  </a:gsLst>
                  <a:lin ang="2700000" scaled="1"/>
                </a:gradFill>
                <a:effectLst>
                  <a:outerShdw dist="107763" dir="2700000" algn="ctr" rotWithShape="0">
                    <a:srgbClr val="868686"/>
                  </a:outerShdw>
                </a:effectLst>
                <a:latin typeface="Arial Black"/>
              </a:rPr>
              <a:t>Global Climate change &amp; its impacts on </a:t>
            </a:r>
            <a:r>
              <a:rPr lang="en-US" sz="2200" kern="10" dirty="0" smtClean="0">
                <a:ln w="9525">
                  <a:solidFill>
                    <a:srgbClr val="000000"/>
                  </a:solidFill>
                  <a:round/>
                  <a:headEnd type="none" w="sm" len="sm"/>
                  <a:tailEnd type="none" w="sm" len="sm"/>
                </a:ln>
                <a:gradFill rotWithShape="1">
                  <a:gsLst>
                    <a:gs pos="0">
                      <a:srgbClr val="4D0808"/>
                    </a:gs>
                    <a:gs pos="14999">
                      <a:srgbClr val="FF0300"/>
                    </a:gs>
                    <a:gs pos="27499">
                      <a:srgbClr val="FF7A00"/>
                    </a:gs>
                    <a:gs pos="50000">
                      <a:srgbClr val="FFF200"/>
                    </a:gs>
                    <a:gs pos="72501">
                      <a:srgbClr val="FF7A00"/>
                    </a:gs>
                    <a:gs pos="85001">
                      <a:srgbClr val="FF0300"/>
                    </a:gs>
                    <a:gs pos="100000">
                      <a:srgbClr val="4D0808"/>
                    </a:gs>
                  </a:gsLst>
                  <a:lin ang="2700000" scaled="1"/>
                </a:gradFill>
                <a:effectLst>
                  <a:outerShdw dist="107763" dir="2700000" algn="ctr" rotWithShape="0">
                    <a:srgbClr val="868686"/>
                  </a:outerShdw>
                </a:effectLst>
                <a:latin typeface="Arial Black"/>
              </a:rPr>
              <a:t>Pakistan</a:t>
            </a:r>
            <a:endParaRPr lang="en-US" sz="2200" kern="10" dirty="0">
              <a:ln w="9525">
                <a:solidFill>
                  <a:srgbClr val="000000"/>
                </a:solidFill>
                <a:round/>
                <a:headEnd type="none" w="sm" len="sm"/>
                <a:tailEnd type="none" w="sm" len="sm"/>
              </a:ln>
              <a:gradFill rotWithShape="1">
                <a:gsLst>
                  <a:gs pos="0">
                    <a:srgbClr val="4D0808"/>
                  </a:gs>
                  <a:gs pos="14999">
                    <a:srgbClr val="FF0300"/>
                  </a:gs>
                  <a:gs pos="27499">
                    <a:srgbClr val="FF7A00"/>
                  </a:gs>
                  <a:gs pos="50000">
                    <a:srgbClr val="FFF200"/>
                  </a:gs>
                  <a:gs pos="72501">
                    <a:srgbClr val="FF7A00"/>
                  </a:gs>
                  <a:gs pos="85001">
                    <a:srgbClr val="FF0300"/>
                  </a:gs>
                  <a:gs pos="100000">
                    <a:srgbClr val="4D0808"/>
                  </a:gs>
                </a:gsLst>
                <a:lin ang="2700000" scaled="1"/>
              </a:gradFill>
              <a:effectLst>
                <a:outerShdw dist="107763" dir="2700000" algn="ctr" rotWithShape="0">
                  <a:srgbClr val="868686"/>
                </a:outerShdw>
              </a:effectLst>
              <a:latin typeface="Arial Black"/>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350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0" fill="hold"/>
                                        <p:tgtEl>
                                          <p:spTgt spid="14"/>
                                        </p:tgtEl>
                                        <p:attrNameLst>
                                          <p:attrName>ppt_x</p:attrName>
                                        </p:attrNameLst>
                                      </p:cBhvr>
                                      <p:tavLst>
                                        <p:tav tm="0">
                                          <p:val>
                                            <p:strVal val="#ppt_x"/>
                                          </p:val>
                                        </p:tav>
                                        <p:tav tm="100000">
                                          <p:val>
                                            <p:strVal val="#ppt_x"/>
                                          </p:val>
                                        </p:tav>
                                      </p:tavLst>
                                    </p:anim>
                                    <p:anim calcmode="lin" valueType="num">
                                      <p:cBhvr additive="base">
                                        <p:cTn id="8" dur="50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Picture1.jpg"/>
          <p:cNvPicPr>
            <a:picLocks noGrp="1" noChangeAspect="1"/>
          </p:cNvPicPr>
          <p:nvPr isPhoto="1"/>
        </p:nvPicPr>
        <p:blipFill>
          <a:blip r:embed="rId2" cstate="print">
            <a:lum/>
          </a:blip>
          <a:stretch>
            <a:fillRect/>
          </a:stretch>
        </p:blipFill>
        <p:spPr>
          <a:xfrm>
            <a:off x="1588" y="0"/>
            <a:ext cx="9139237" cy="6858000"/>
          </a:xfrm>
          <a:prstGeom prst="rect">
            <a:avLst/>
          </a:prstGeom>
          <a:noFill/>
          <a:ln>
            <a:noFill/>
          </a:ln>
        </p:spPr>
      </p:pic>
      <p:sp>
        <p:nvSpPr>
          <p:cNvPr id="5" name="Rectangle 10"/>
          <p:cNvSpPr>
            <a:spLocks noChangeArrowheads="1"/>
          </p:cNvSpPr>
          <p:nvPr/>
        </p:nvSpPr>
        <p:spPr bwMode="auto">
          <a:xfrm>
            <a:off x="0" y="0"/>
            <a:ext cx="9144000" cy="430887"/>
          </a:xfrm>
          <a:prstGeom prst="rect">
            <a:avLst/>
          </a:prstGeom>
          <a:solidFill>
            <a:srgbClr val="003399"/>
          </a:solidFill>
          <a:ln w="9525" algn="ctr">
            <a:noFill/>
            <a:miter lim="800000"/>
            <a:headEnd/>
            <a:tailEnd/>
          </a:ln>
        </p:spPr>
        <p:txBody>
          <a:bodyPr anchor="ctr">
            <a:spAutoFit/>
          </a:bodyPr>
          <a:lstStyle/>
          <a:p>
            <a:pPr>
              <a:defRPr/>
            </a:pPr>
            <a:r>
              <a:rPr lang="en-US" sz="2200" kern="10" dirty="0">
                <a:ln w="9525">
                  <a:solidFill>
                    <a:srgbClr val="000000"/>
                  </a:solidFill>
                  <a:round/>
                  <a:headEnd type="none" w="sm" len="sm"/>
                  <a:tailEnd type="none" w="sm" len="sm"/>
                </a:ln>
                <a:gradFill rotWithShape="1">
                  <a:gsLst>
                    <a:gs pos="0">
                      <a:srgbClr val="4D0808"/>
                    </a:gs>
                    <a:gs pos="14999">
                      <a:srgbClr val="FF0300"/>
                    </a:gs>
                    <a:gs pos="27499">
                      <a:srgbClr val="FF7A00"/>
                    </a:gs>
                    <a:gs pos="50000">
                      <a:srgbClr val="FFF200"/>
                    </a:gs>
                    <a:gs pos="72501">
                      <a:srgbClr val="FF7A00"/>
                    </a:gs>
                    <a:gs pos="85001">
                      <a:srgbClr val="FF0300"/>
                    </a:gs>
                    <a:gs pos="100000">
                      <a:srgbClr val="4D0808"/>
                    </a:gs>
                  </a:gsLst>
                  <a:lin ang="2700000" scaled="1"/>
                </a:gradFill>
                <a:effectLst>
                  <a:outerShdw dist="107763" dir="2700000" algn="ctr" rotWithShape="0">
                    <a:srgbClr val="868686"/>
                  </a:outerShdw>
                </a:effectLst>
                <a:latin typeface="Arial Black"/>
              </a:rPr>
              <a:t>Global Climate change &amp; its impacts on </a:t>
            </a:r>
            <a:r>
              <a:rPr lang="en-US" sz="2200" kern="10" dirty="0" smtClean="0">
                <a:ln w="9525">
                  <a:solidFill>
                    <a:srgbClr val="000000"/>
                  </a:solidFill>
                  <a:round/>
                  <a:headEnd type="none" w="sm" len="sm"/>
                  <a:tailEnd type="none" w="sm" len="sm"/>
                </a:ln>
                <a:gradFill rotWithShape="1">
                  <a:gsLst>
                    <a:gs pos="0">
                      <a:srgbClr val="4D0808"/>
                    </a:gs>
                    <a:gs pos="14999">
                      <a:srgbClr val="FF0300"/>
                    </a:gs>
                    <a:gs pos="27499">
                      <a:srgbClr val="FF7A00"/>
                    </a:gs>
                    <a:gs pos="50000">
                      <a:srgbClr val="FFF200"/>
                    </a:gs>
                    <a:gs pos="72501">
                      <a:srgbClr val="FF7A00"/>
                    </a:gs>
                    <a:gs pos="85001">
                      <a:srgbClr val="FF0300"/>
                    </a:gs>
                    <a:gs pos="100000">
                      <a:srgbClr val="4D0808"/>
                    </a:gs>
                  </a:gsLst>
                  <a:lin ang="2700000" scaled="1"/>
                </a:gradFill>
                <a:effectLst>
                  <a:outerShdw dist="107763" dir="2700000" algn="ctr" rotWithShape="0">
                    <a:srgbClr val="868686"/>
                  </a:outerShdw>
                </a:effectLst>
                <a:latin typeface="Arial Black"/>
              </a:rPr>
              <a:t>Pakistan</a:t>
            </a:r>
            <a:endParaRPr lang="en-US" sz="2200" kern="10" dirty="0">
              <a:ln w="9525">
                <a:solidFill>
                  <a:srgbClr val="000000"/>
                </a:solidFill>
                <a:round/>
                <a:headEnd type="none" w="sm" len="sm"/>
                <a:tailEnd type="none" w="sm" len="sm"/>
              </a:ln>
              <a:gradFill rotWithShape="1">
                <a:gsLst>
                  <a:gs pos="0">
                    <a:srgbClr val="4D0808"/>
                  </a:gs>
                  <a:gs pos="14999">
                    <a:srgbClr val="FF0300"/>
                  </a:gs>
                  <a:gs pos="27499">
                    <a:srgbClr val="FF7A00"/>
                  </a:gs>
                  <a:gs pos="50000">
                    <a:srgbClr val="FFF200"/>
                  </a:gs>
                  <a:gs pos="72501">
                    <a:srgbClr val="FF7A00"/>
                  </a:gs>
                  <a:gs pos="85001">
                    <a:srgbClr val="FF0300"/>
                  </a:gs>
                  <a:gs pos="100000">
                    <a:srgbClr val="4D0808"/>
                  </a:gs>
                </a:gsLst>
                <a:lin ang="2700000" scaled="1"/>
              </a:gradFill>
              <a:effectLst>
                <a:outerShdw dist="107763" dir="2700000" algn="ctr" rotWithShape="0">
                  <a:srgbClr val="868686"/>
                </a:outerShdw>
              </a:effectLst>
              <a:latin typeface="Arial Black"/>
            </a:endParaRPr>
          </a:p>
        </p:txBody>
      </p:sp>
      <p:sp>
        <p:nvSpPr>
          <p:cNvPr id="4" name="Rectangle 3"/>
          <p:cNvSpPr txBox="1">
            <a:spLocks noChangeArrowheads="1"/>
          </p:cNvSpPr>
          <p:nvPr/>
        </p:nvSpPr>
        <p:spPr>
          <a:xfrm>
            <a:off x="0" y="4953000"/>
            <a:ext cx="9144000" cy="1905000"/>
          </a:xfrm>
          <a:prstGeom prst="rect">
            <a:avLst/>
          </a:prstGeom>
        </p:spPr>
        <p:txBody>
          <a:bodyPr/>
          <a:lstStyle/>
          <a:p>
            <a:pPr marL="274320" lvl="0" indent="-274320" rtl="1">
              <a:spcBef>
                <a:spcPct val="20000"/>
              </a:spcBef>
              <a:buClr>
                <a:schemeClr val="accent3"/>
              </a:buClr>
              <a:buSzPct val="95000"/>
            </a:pPr>
            <a:r>
              <a:rPr lang="en-GB" sz="4000" dirty="0" smtClean="0"/>
              <a:t> </a:t>
            </a:r>
            <a:endParaRPr kumimoji="0" lang="en-US" sz="4000" b="0" i="0" u="none" strike="noStrike" kern="1200" cap="none" spc="0" normalizeH="0" baseline="0" noProof="0" dirty="0" smtClean="0">
              <a:ln>
                <a:noFill/>
              </a:ln>
              <a:effectLst/>
              <a:uLnTx/>
              <a:uFillTx/>
              <a:latin typeface="Tahoma" pitchFamily="34" charset="0"/>
              <a:ea typeface="+mn-ea"/>
              <a:cs typeface="+mn-cs"/>
            </a:endParaRPr>
          </a:p>
        </p:txBody>
      </p:sp>
      <p:pic>
        <p:nvPicPr>
          <p:cNvPr id="6" name="Picture 8" descr="Only a Cleveland cat can take on this kind of snow."/>
          <p:cNvPicPr>
            <a:picLocks noChangeAspect="1" noChangeArrowheads="1"/>
          </p:cNvPicPr>
          <p:nvPr/>
        </p:nvPicPr>
        <p:blipFill>
          <a:blip r:embed="rId3" cstate="print">
            <a:lum bright="12000" contrast="16000"/>
          </a:blip>
          <a:srcRect l="17778" r="16000"/>
          <a:stretch>
            <a:fillRect/>
          </a:stretch>
        </p:blipFill>
        <p:spPr bwMode="auto">
          <a:xfrm>
            <a:off x="4860032" y="3933055"/>
            <a:ext cx="3888432" cy="2924945"/>
          </a:xfrm>
          <a:prstGeom prst="rect">
            <a:avLst/>
          </a:prstGeom>
          <a:noFill/>
          <a:ln w="9525">
            <a:noFill/>
            <a:miter lim="800000"/>
            <a:headEnd/>
            <a:tailEnd/>
          </a:ln>
        </p:spPr>
      </p:pic>
      <p:sp>
        <p:nvSpPr>
          <p:cNvPr id="7" name="Text Box 10"/>
          <p:cNvSpPr txBox="1">
            <a:spLocks noChangeArrowheads="1"/>
          </p:cNvSpPr>
          <p:nvPr/>
        </p:nvSpPr>
        <p:spPr bwMode="auto">
          <a:xfrm>
            <a:off x="5004048" y="3933056"/>
            <a:ext cx="3581400" cy="1200329"/>
          </a:xfrm>
          <a:prstGeom prst="rect">
            <a:avLst/>
          </a:prstGeom>
          <a:noFill/>
          <a:ln w="9525">
            <a:noFill/>
            <a:miter lim="800000"/>
            <a:headEnd/>
            <a:tailEnd/>
          </a:ln>
        </p:spPr>
        <p:txBody>
          <a:bodyPr>
            <a:spAutoFit/>
          </a:bodyPr>
          <a:lstStyle/>
          <a:p>
            <a:pPr algn="ctr">
              <a:spcBef>
                <a:spcPct val="20000"/>
              </a:spcBef>
            </a:pPr>
            <a:r>
              <a:rPr lang="en-US" sz="2400" dirty="0">
                <a:latin typeface="Tahoma" pitchFamily="34" charset="0"/>
              </a:rPr>
              <a:t>WEATHER is what’s happening outside your window right now.</a:t>
            </a:r>
          </a:p>
        </p:txBody>
      </p:sp>
      <p:pic>
        <p:nvPicPr>
          <p:cNvPr id="8" name="Picture 7" descr="C:\Documents and Settings\Pauline Corzilius\Desktop\DOCUMENTS FOLDER!!!\PICS\My Pictures\boreal-forest-arctic-circle-701234-ga.jpg"/>
          <p:cNvPicPr>
            <a:picLocks noChangeAspect="1" noChangeArrowheads="1"/>
          </p:cNvPicPr>
          <p:nvPr/>
        </p:nvPicPr>
        <p:blipFill>
          <a:blip r:embed="rId4" cstate="print"/>
          <a:srcRect r="17021"/>
          <a:stretch>
            <a:fillRect/>
          </a:stretch>
        </p:blipFill>
        <p:spPr bwMode="auto">
          <a:xfrm>
            <a:off x="395536" y="3927422"/>
            <a:ext cx="3886200" cy="2930578"/>
          </a:xfrm>
          <a:prstGeom prst="rect">
            <a:avLst/>
          </a:prstGeom>
          <a:noFill/>
          <a:ln w="9525">
            <a:noFill/>
            <a:miter lim="800000"/>
            <a:headEnd/>
            <a:tailEnd/>
          </a:ln>
        </p:spPr>
      </p:pic>
      <p:sp>
        <p:nvSpPr>
          <p:cNvPr id="9" name="Text Box 3"/>
          <p:cNvSpPr txBox="1">
            <a:spLocks noChangeArrowheads="1"/>
          </p:cNvSpPr>
          <p:nvPr/>
        </p:nvSpPr>
        <p:spPr bwMode="auto">
          <a:xfrm>
            <a:off x="395536" y="1340768"/>
            <a:ext cx="3888432" cy="2443746"/>
          </a:xfrm>
          <a:prstGeom prst="rect">
            <a:avLst/>
          </a:prstGeom>
          <a:gradFill rotWithShape="1">
            <a:gsLst>
              <a:gs pos="0">
                <a:srgbClr val="FFFFFF"/>
              </a:gs>
              <a:gs pos="100000">
                <a:schemeClr val="tx2"/>
              </a:gs>
            </a:gsLst>
            <a:path path="shape">
              <a:fillToRect l="50000" t="50000" r="50000" b="50000"/>
            </a:path>
          </a:gradFill>
          <a:ln w="9525">
            <a:solidFill>
              <a:srgbClr val="FF0000"/>
            </a:solidFill>
            <a:miter lim="800000"/>
            <a:headEnd/>
            <a:tailEnd/>
          </a:ln>
        </p:spPr>
        <p:txBody>
          <a:bodyPr wrap="square">
            <a:spAutoFit/>
          </a:bodyPr>
          <a:lstStyle/>
          <a:p>
            <a:pPr marL="1188720" lvl="2" indent="-274320" algn="l" rtl="1">
              <a:spcBef>
                <a:spcPct val="20000"/>
              </a:spcBef>
              <a:buClr>
                <a:schemeClr val="accent3"/>
              </a:buClr>
              <a:buSzPct val="95000"/>
            </a:pPr>
            <a:r>
              <a:rPr lang="en-US" sz="2800" b="1" dirty="0" smtClean="0">
                <a:cs typeface="Times New Roman" pitchFamily="18" charset="0"/>
              </a:rPr>
              <a:t>Climate is:</a:t>
            </a:r>
          </a:p>
          <a:p>
            <a:pPr marL="1188720" lvl="2" indent="-274320" algn="l" rtl="1">
              <a:spcBef>
                <a:spcPct val="20000"/>
              </a:spcBef>
              <a:buClr>
                <a:schemeClr val="accent3"/>
              </a:buClr>
              <a:buSzPct val="95000"/>
            </a:pPr>
            <a:r>
              <a:rPr lang="en-US" sz="2600" dirty="0" smtClean="0">
                <a:latin typeface="Tahoma" pitchFamily="34" charset="0"/>
              </a:rPr>
              <a:t>- </a:t>
            </a:r>
            <a:r>
              <a:rPr lang="en-US" sz="2600" dirty="0">
                <a:latin typeface="Tahoma" pitchFamily="34" charset="0"/>
              </a:rPr>
              <a:t>Long term</a:t>
            </a:r>
          </a:p>
          <a:p>
            <a:pPr marL="274320" marR="0" lvl="0" indent="-274320" algn="l" defTabSz="914400" rtl="1" eaLnBrk="1" fontAlgn="auto" latinLnBrk="0" hangingPunct="1">
              <a:lnSpc>
                <a:spcPct val="100000"/>
              </a:lnSpc>
              <a:spcBef>
                <a:spcPct val="20000"/>
              </a:spcBef>
              <a:spcAft>
                <a:spcPts val="0"/>
              </a:spcAft>
              <a:buClr>
                <a:schemeClr val="accent3"/>
              </a:buClr>
              <a:buSzPct val="95000"/>
              <a:tabLst/>
              <a:defRPr/>
            </a:pPr>
            <a:r>
              <a:rPr lang="en-US" sz="2600" dirty="0">
                <a:latin typeface="Tahoma" pitchFamily="34" charset="0"/>
              </a:rPr>
              <a:t>- Large area</a:t>
            </a:r>
          </a:p>
          <a:p>
            <a:pPr marL="274320" marR="0" lvl="0" indent="-274320" algn="l" defTabSz="914400" rtl="1" eaLnBrk="1" fontAlgn="auto" latinLnBrk="0" hangingPunct="1">
              <a:lnSpc>
                <a:spcPct val="100000"/>
              </a:lnSpc>
              <a:spcBef>
                <a:spcPct val="20000"/>
              </a:spcBef>
              <a:spcAft>
                <a:spcPts val="0"/>
              </a:spcAft>
              <a:buClr>
                <a:schemeClr val="accent3"/>
              </a:buClr>
              <a:buSzPct val="95000"/>
              <a:tabLst/>
              <a:defRPr/>
            </a:pPr>
            <a:r>
              <a:rPr lang="en-US" sz="2600" dirty="0">
                <a:latin typeface="Tahoma" pitchFamily="34" charset="0"/>
              </a:rPr>
              <a:t>- Can change slowly</a:t>
            </a:r>
          </a:p>
          <a:p>
            <a:pPr marL="274320" marR="0" lvl="0" indent="-274320" algn="l" defTabSz="914400" rtl="1" eaLnBrk="1" fontAlgn="auto" latinLnBrk="0" hangingPunct="1">
              <a:lnSpc>
                <a:spcPct val="100000"/>
              </a:lnSpc>
              <a:spcBef>
                <a:spcPct val="20000"/>
              </a:spcBef>
              <a:spcAft>
                <a:spcPts val="0"/>
              </a:spcAft>
              <a:buClr>
                <a:schemeClr val="accent3"/>
              </a:buClr>
              <a:buSzPct val="95000"/>
              <a:tabLst/>
              <a:defRPr/>
            </a:pPr>
            <a:r>
              <a:rPr lang="en-US" sz="2600" dirty="0">
                <a:latin typeface="Tahoma" pitchFamily="34" charset="0"/>
              </a:rPr>
              <a:t>- Easy to predict</a:t>
            </a:r>
          </a:p>
        </p:txBody>
      </p:sp>
      <p:sp>
        <p:nvSpPr>
          <p:cNvPr id="10" name="Text Box 3"/>
          <p:cNvSpPr txBox="1">
            <a:spLocks noChangeArrowheads="1"/>
          </p:cNvSpPr>
          <p:nvPr/>
        </p:nvSpPr>
        <p:spPr bwMode="auto">
          <a:xfrm>
            <a:off x="4860032" y="1340768"/>
            <a:ext cx="3888432" cy="2443746"/>
          </a:xfrm>
          <a:prstGeom prst="rect">
            <a:avLst/>
          </a:prstGeom>
          <a:gradFill rotWithShape="1">
            <a:gsLst>
              <a:gs pos="0">
                <a:srgbClr val="FFFFFF"/>
              </a:gs>
              <a:gs pos="100000">
                <a:schemeClr val="tx2"/>
              </a:gs>
            </a:gsLst>
            <a:path path="shape">
              <a:fillToRect l="50000" t="50000" r="50000" b="50000"/>
            </a:path>
          </a:gradFill>
          <a:ln w="9525">
            <a:solidFill>
              <a:srgbClr val="FF0000"/>
            </a:solidFill>
            <a:miter lim="800000"/>
            <a:headEnd/>
            <a:tailEnd/>
          </a:ln>
        </p:spPr>
        <p:txBody>
          <a:bodyPr wrap="square">
            <a:spAutoFit/>
          </a:bodyPr>
          <a:lstStyle/>
          <a:p>
            <a:pPr algn="l"/>
            <a:r>
              <a:rPr lang="en-US" sz="2800" b="1" dirty="0" smtClean="0">
                <a:cs typeface="Times New Roman" pitchFamily="18" charset="0"/>
              </a:rPr>
              <a:t>Weather is :</a:t>
            </a:r>
          </a:p>
          <a:p>
            <a:pPr marL="1188720" lvl="2" indent="-274320" algn="l" rtl="1">
              <a:spcBef>
                <a:spcPct val="20000"/>
              </a:spcBef>
              <a:buClr>
                <a:schemeClr val="accent3"/>
              </a:buClr>
              <a:buSzPct val="95000"/>
            </a:pPr>
            <a:r>
              <a:rPr lang="en-US" sz="2600" dirty="0">
                <a:latin typeface="Tahoma" pitchFamily="34" charset="0"/>
              </a:rPr>
              <a:t>- Short term</a:t>
            </a:r>
          </a:p>
          <a:p>
            <a:pPr marL="274320" marR="0" lvl="0" indent="-274320" algn="l" defTabSz="914400" rtl="1" eaLnBrk="1" fontAlgn="auto" latinLnBrk="0" hangingPunct="1">
              <a:lnSpc>
                <a:spcPct val="100000"/>
              </a:lnSpc>
              <a:spcBef>
                <a:spcPct val="20000"/>
              </a:spcBef>
              <a:spcAft>
                <a:spcPts val="0"/>
              </a:spcAft>
              <a:buClr>
                <a:schemeClr val="accent3"/>
              </a:buClr>
              <a:buSzPct val="95000"/>
              <a:tabLst/>
              <a:defRPr/>
            </a:pPr>
            <a:r>
              <a:rPr lang="en-US" sz="2600" dirty="0">
                <a:latin typeface="Tahoma" pitchFamily="34" charset="0"/>
              </a:rPr>
              <a:t>- Limited area</a:t>
            </a:r>
          </a:p>
          <a:p>
            <a:pPr marL="274320" marR="0" lvl="0" indent="-274320" algn="l" defTabSz="914400" rtl="1" eaLnBrk="1" fontAlgn="auto" latinLnBrk="0" hangingPunct="1">
              <a:lnSpc>
                <a:spcPct val="100000"/>
              </a:lnSpc>
              <a:spcBef>
                <a:spcPct val="20000"/>
              </a:spcBef>
              <a:spcAft>
                <a:spcPts val="0"/>
              </a:spcAft>
              <a:buClr>
                <a:schemeClr val="accent3"/>
              </a:buClr>
              <a:buSzPct val="95000"/>
              <a:tabLst/>
              <a:defRPr/>
            </a:pPr>
            <a:r>
              <a:rPr lang="en-US" sz="2600" dirty="0">
                <a:latin typeface="Tahoma" pitchFamily="34" charset="0"/>
              </a:rPr>
              <a:t>- Can change rapidly</a:t>
            </a:r>
          </a:p>
          <a:p>
            <a:pPr marL="274320" marR="0" lvl="0" indent="-274320" algn="l" defTabSz="914400" rtl="1" eaLnBrk="1" fontAlgn="auto" latinLnBrk="0" hangingPunct="1">
              <a:lnSpc>
                <a:spcPct val="100000"/>
              </a:lnSpc>
              <a:spcBef>
                <a:spcPct val="20000"/>
              </a:spcBef>
              <a:spcAft>
                <a:spcPts val="0"/>
              </a:spcAft>
              <a:buClr>
                <a:schemeClr val="accent3"/>
              </a:buClr>
              <a:buSzPct val="95000"/>
              <a:tabLst/>
              <a:defRPr/>
            </a:pPr>
            <a:r>
              <a:rPr lang="en-US" sz="2600" dirty="0">
                <a:latin typeface="Tahoma" pitchFamily="34" charset="0"/>
              </a:rPr>
              <a:t>- Difficult to predict</a:t>
            </a:r>
            <a:endParaRPr lang="en-US" sz="4000" b="1" dirty="0">
              <a:cs typeface="Times New Roman" pitchFamily="18" charset="0"/>
            </a:endParaRPr>
          </a:p>
        </p:txBody>
      </p:sp>
      <p:sp>
        <p:nvSpPr>
          <p:cNvPr id="11" name="Text Box 3"/>
          <p:cNvSpPr txBox="1">
            <a:spLocks noChangeArrowheads="1"/>
          </p:cNvSpPr>
          <p:nvPr/>
        </p:nvSpPr>
        <p:spPr bwMode="auto">
          <a:xfrm>
            <a:off x="2339752" y="548680"/>
            <a:ext cx="4104456" cy="707886"/>
          </a:xfrm>
          <a:prstGeom prst="rect">
            <a:avLst/>
          </a:prstGeom>
          <a:gradFill rotWithShape="1">
            <a:gsLst>
              <a:gs pos="0">
                <a:srgbClr val="FFFFFF"/>
              </a:gs>
              <a:gs pos="100000">
                <a:schemeClr val="tx2"/>
              </a:gs>
            </a:gsLst>
            <a:path path="shape">
              <a:fillToRect l="50000" t="50000" r="50000" b="50000"/>
            </a:path>
          </a:gradFill>
          <a:ln w="9525">
            <a:solidFill>
              <a:srgbClr val="FF0000"/>
            </a:solidFill>
            <a:miter lim="800000"/>
            <a:headEnd/>
            <a:tailEnd/>
          </a:ln>
        </p:spPr>
        <p:txBody>
          <a:bodyPr wrap="square">
            <a:spAutoFit/>
          </a:bodyPr>
          <a:lstStyle/>
          <a:p>
            <a:r>
              <a:rPr lang="en-US" sz="4000" b="1" dirty="0">
                <a:cs typeface="Times New Roman" pitchFamily="18" charset="0"/>
              </a:rPr>
              <a:t>Climate Change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3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0" fill="hold"/>
                                        <p:tgtEl>
                                          <p:spTgt spid="4"/>
                                        </p:tgtEl>
                                        <p:attrNameLst>
                                          <p:attrName>ppt_x</p:attrName>
                                        </p:attrNameLst>
                                      </p:cBhvr>
                                      <p:tavLst>
                                        <p:tav tm="0">
                                          <p:val>
                                            <p:strVal val="#ppt_x"/>
                                          </p:val>
                                        </p:tav>
                                        <p:tav tm="100000">
                                          <p:val>
                                            <p:strVal val="#ppt_x"/>
                                          </p:val>
                                        </p:tav>
                                      </p:tavLst>
                                    </p:anim>
                                    <p:anim calcmode="lin" valueType="num">
                                      <p:cBhvr additive="base">
                                        <p:cTn id="8" dur="50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build="p"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a:xfrm>
            <a:off x="381000" y="533400"/>
            <a:ext cx="8229600" cy="1143000"/>
          </a:xfrm>
        </p:spPr>
        <p:txBody>
          <a:bodyPr/>
          <a:lstStyle/>
          <a:p>
            <a:pPr eaLnBrk="1" hangingPunct="1"/>
            <a:r>
              <a:rPr lang="en-US" altLang="en-US" sz="2400" b="1" smtClean="0">
                <a:solidFill>
                  <a:schemeClr val="hlink"/>
                </a:solidFill>
                <a:latin typeface="Tahoma" pitchFamily="34" charset="0"/>
              </a:rPr>
              <a:t>CLIMATE CHANGE/GLOBAL WARMING</a:t>
            </a:r>
          </a:p>
        </p:txBody>
      </p:sp>
      <p:sp>
        <p:nvSpPr>
          <p:cNvPr id="5124" name="Rectangle 3"/>
          <p:cNvSpPr>
            <a:spLocks noGrp="1" noChangeArrowheads="1"/>
          </p:cNvSpPr>
          <p:nvPr>
            <p:ph type="body" idx="1"/>
          </p:nvPr>
        </p:nvSpPr>
        <p:spPr>
          <a:xfrm>
            <a:off x="381000" y="1752600"/>
            <a:ext cx="8229600" cy="4525963"/>
          </a:xfrm>
        </p:spPr>
        <p:txBody>
          <a:bodyPr/>
          <a:lstStyle/>
          <a:p>
            <a:pPr algn="just" eaLnBrk="1" hangingPunct="1">
              <a:lnSpc>
                <a:spcPct val="80000"/>
              </a:lnSpc>
            </a:pPr>
            <a:r>
              <a:rPr lang="en-US" altLang="en-US" sz="2000" b="1" smtClean="0"/>
              <a:t>The Green House Effect</a:t>
            </a:r>
          </a:p>
          <a:p>
            <a:pPr algn="just" eaLnBrk="1" hangingPunct="1">
              <a:lnSpc>
                <a:spcPct val="80000"/>
              </a:lnSpc>
              <a:buFontTx/>
              <a:buNone/>
            </a:pPr>
            <a:r>
              <a:rPr lang="en-US" altLang="en-US" sz="2000" smtClean="0"/>
              <a:t>	Some gases naturally exist in the atmosphere, the so called Greenhouse Gases (GHGs) that form a blanket surrounding the earth and keeps the earth warmer. This is called Greenhouse Effect. </a:t>
            </a:r>
          </a:p>
          <a:p>
            <a:pPr algn="just" eaLnBrk="1" hangingPunct="1">
              <a:lnSpc>
                <a:spcPct val="80000"/>
              </a:lnSpc>
            </a:pPr>
            <a:endParaRPr lang="en-US" altLang="en-US" sz="2000" smtClean="0"/>
          </a:p>
          <a:p>
            <a:pPr algn="just" eaLnBrk="1" hangingPunct="1">
              <a:lnSpc>
                <a:spcPct val="80000"/>
              </a:lnSpc>
            </a:pPr>
            <a:r>
              <a:rPr lang="en-US" altLang="en-US" sz="2000" b="1" smtClean="0"/>
              <a:t>The Enhanced Greenhouse Effect</a:t>
            </a:r>
          </a:p>
          <a:p>
            <a:pPr algn="just" eaLnBrk="1" hangingPunct="1">
              <a:lnSpc>
                <a:spcPct val="80000"/>
              </a:lnSpc>
              <a:buFontTx/>
              <a:buNone/>
            </a:pPr>
            <a:r>
              <a:rPr lang="en-US" altLang="en-US" sz="2000" smtClean="0"/>
              <a:t>	Human activities (fossil fuel burning, depletion of sinks like forests etc.) has been increasing the concentration of GHGs in the atmosphere and is leading to rise in temperatures. This is called Enhanced Greenhouse  Effect.</a:t>
            </a:r>
          </a:p>
          <a:p>
            <a:pPr algn="just" eaLnBrk="1" hangingPunct="1">
              <a:lnSpc>
                <a:spcPct val="80000"/>
              </a:lnSpc>
            </a:pPr>
            <a:endParaRPr lang="en-US" altLang="en-US" sz="2000" smtClean="0"/>
          </a:p>
          <a:p>
            <a:pPr algn="just" eaLnBrk="1" hangingPunct="1">
              <a:lnSpc>
                <a:spcPct val="80000"/>
              </a:lnSpc>
            </a:pPr>
            <a:r>
              <a:rPr lang="en-US" altLang="en-US" sz="2000" b="1" smtClean="0"/>
              <a:t>Global Warming/Climate Change</a:t>
            </a:r>
          </a:p>
          <a:p>
            <a:pPr algn="just" eaLnBrk="1" hangingPunct="1">
              <a:lnSpc>
                <a:spcPct val="80000"/>
              </a:lnSpc>
              <a:buFontTx/>
              <a:buNone/>
            </a:pPr>
            <a:r>
              <a:rPr lang="en-US" altLang="en-US" sz="2000" smtClean="0"/>
              <a:t>	Rise in temperatures of earth and other associated climatic changes as caused by the Enhanced Green House Effect is called “Global Warming” and in broader term “Climate Change”.</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Picture1.jpg"/>
          <p:cNvPicPr>
            <a:picLocks noGrp="1" noChangeAspect="1"/>
          </p:cNvPicPr>
          <p:nvPr isPhoto="1"/>
        </p:nvPicPr>
        <p:blipFill>
          <a:blip r:embed="rId2" cstate="print">
            <a:lum/>
          </a:blip>
          <a:stretch>
            <a:fillRect/>
          </a:stretch>
        </p:blipFill>
        <p:spPr>
          <a:xfrm>
            <a:off x="1588" y="0"/>
            <a:ext cx="9139237" cy="6858000"/>
          </a:xfrm>
          <a:prstGeom prst="rect">
            <a:avLst/>
          </a:prstGeom>
          <a:noFill/>
          <a:ln>
            <a:noFill/>
          </a:ln>
        </p:spPr>
      </p:pic>
      <p:sp>
        <p:nvSpPr>
          <p:cNvPr id="5" name="Rectangle 10"/>
          <p:cNvSpPr>
            <a:spLocks noChangeArrowheads="1"/>
          </p:cNvSpPr>
          <p:nvPr/>
        </p:nvSpPr>
        <p:spPr bwMode="auto">
          <a:xfrm>
            <a:off x="0" y="0"/>
            <a:ext cx="9144000" cy="430887"/>
          </a:xfrm>
          <a:prstGeom prst="rect">
            <a:avLst/>
          </a:prstGeom>
          <a:solidFill>
            <a:srgbClr val="003399"/>
          </a:solidFill>
          <a:ln w="9525" algn="ctr">
            <a:noFill/>
            <a:miter lim="800000"/>
            <a:headEnd/>
            <a:tailEnd/>
          </a:ln>
        </p:spPr>
        <p:txBody>
          <a:bodyPr anchor="ctr">
            <a:spAutoFit/>
          </a:bodyPr>
          <a:lstStyle/>
          <a:p>
            <a:pPr>
              <a:defRPr/>
            </a:pPr>
            <a:r>
              <a:rPr lang="en-US" sz="2200" kern="10" dirty="0">
                <a:ln w="9525">
                  <a:solidFill>
                    <a:srgbClr val="000000"/>
                  </a:solidFill>
                  <a:round/>
                  <a:headEnd type="none" w="sm" len="sm"/>
                  <a:tailEnd type="none" w="sm" len="sm"/>
                </a:ln>
                <a:gradFill rotWithShape="1">
                  <a:gsLst>
                    <a:gs pos="0">
                      <a:srgbClr val="4D0808"/>
                    </a:gs>
                    <a:gs pos="14999">
                      <a:srgbClr val="FF0300"/>
                    </a:gs>
                    <a:gs pos="27499">
                      <a:srgbClr val="FF7A00"/>
                    </a:gs>
                    <a:gs pos="50000">
                      <a:srgbClr val="FFF200"/>
                    </a:gs>
                    <a:gs pos="72501">
                      <a:srgbClr val="FF7A00"/>
                    </a:gs>
                    <a:gs pos="85001">
                      <a:srgbClr val="FF0300"/>
                    </a:gs>
                    <a:gs pos="100000">
                      <a:srgbClr val="4D0808"/>
                    </a:gs>
                  </a:gsLst>
                  <a:lin ang="2700000" scaled="1"/>
                </a:gradFill>
                <a:effectLst>
                  <a:outerShdw dist="107763" dir="2700000" algn="ctr" rotWithShape="0">
                    <a:srgbClr val="868686"/>
                  </a:outerShdw>
                </a:effectLst>
                <a:latin typeface="Arial Black"/>
              </a:rPr>
              <a:t>Global Climate change &amp; its impacts on </a:t>
            </a:r>
            <a:r>
              <a:rPr lang="en-US" sz="2200" kern="10" dirty="0" smtClean="0">
                <a:ln w="9525">
                  <a:solidFill>
                    <a:srgbClr val="000000"/>
                  </a:solidFill>
                  <a:round/>
                  <a:headEnd type="none" w="sm" len="sm"/>
                  <a:tailEnd type="none" w="sm" len="sm"/>
                </a:ln>
                <a:gradFill rotWithShape="1">
                  <a:gsLst>
                    <a:gs pos="0">
                      <a:srgbClr val="4D0808"/>
                    </a:gs>
                    <a:gs pos="14999">
                      <a:srgbClr val="FF0300"/>
                    </a:gs>
                    <a:gs pos="27499">
                      <a:srgbClr val="FF7A00"/>
                    </a:gs>
                    <a:gs pos="50000">
                      <a:srgbClr val="FFF200"/>
                    </a:gs>
                    <a:gs pos="72501">
                      <a:srgbClr val="FF7A00"/>
                    </a:gs>
                    <a:gs pos="85001">
                      <a:srgbClr val="FF0300"/>
                    </a:gs>
                    <a:gs pos="100000">
                      <a:srgbClr val="4D0808"/>
                    </a:gs>
                  </a:gsLst>
                  <a:lin ang="2700000" scaled="1"/>
                </a:gradFill>
                <a:effectLst>
                  <a:outerShdw dist="107763" dir="2700000" algn="ctr" rotWithShape="0">
                    <a:srgbClr val="868686"/>
                  </a:outerShdw>
                </a:effectLst>
                <a:latin typeface="Arial Black"/>
              </a:rPr>
              <a:t>Pakistan</a:t>
            </a:r>
            <a:endParaRPr lang="en-US" sz="2200" kern="10" dirty="0">
              <a:ln w="9525">
                <a:solidFill>
                  <a:srgbClr val="000000"/>
                </a:solidFill>
                <a:round/>
                <a:headEnd type="none" w="sm" len="sm"/>
                <a:tailEnd type="none" w="sm" len="sm"/>
              </a:ln>
              <a:gradFill rotWithShape="1">
                <a:gsLst>
                  <a:gs pos="0">
                    <a:srgbClr val="4D0808"/>
                  </a:gs>
                  <a:gs pos="14999">
                    <a:srgbClr val="FF0300"/>
                  </a:gs>
                  <a:gs pos="27499">
                    <a:srgbClr val="FF7A00"/>
                  </a:gs>
                  <a:gs pos="50000">
                    <a:srgbClr val="FFF200"/>
                  </a:gs>
                  <a:gs pos="72501">
                    <a:srgbClr val="FF7A00"/>
                  </a:gs>
                  <a:gs pos="85001">
                    <a:srgbClr val="FF0300"/>
                  </a:gs>
                  <a:gs pos="100000">
                    <a:srgbClr val="4D0808"/>
                  </a:gs>
                </a:gsLst>
                <a:lin ang="2700000" scaled="1"/>
              </a:gradFill>
              <a:effectLst>
                <a:outerShdw dist="107763" dir="2700000" algn="ctr" rotWithShape="0">
                  <a:srgbClr val="868686"/>
                </a:outerShdw>
              </a:effectLst>
              <a:latin typeface="Arial Black"/>
            </a:endParaRPr>
          </a:p>
        </p:txBody>
      </p:sp>
      <p:pic>
        <p:nvPicPr>
          <p:cNvPr id="18" name="Picture 6" descr="http://wildcatcommerce.com/members/a/adventurious.com/images/walking%20down%20ice.JPG"/>
          <p:cNvPicPr>
            <a:picLocks noChangeAspect="1" noChangeArrowheads="1"/>
          </p:cNvPicPr>
          <p:nvPr/>
        </p:nvPicPr>
        <p:blipFill>
          <a:blip r:embed="rId3" cstate="print"/>
          <a:srcRect t="17999"/>
          <a:stretch>
            <a:fillRect/>
          </a:stretch>
        </p:blipFill>
        <p:spPr bwMode="auto">
          <a:xfrm>
            <a:off x="0" y="0"/>
            <a:ext cx="9372600" cy="6858000"/>
          </a:xfrm>
          <a:prstGeom prst="rect">
            <a:avLst/>
          </a:prstGeom>
          <a:noFill/>
          <a:ln w="9525">
            <a:noFill/>
            <a:miter lim="800000"/>
            <a:headEnd/>
            <a:tailEnd/>
          </a:ln>
        </p:spPr>
      </p:pic>
      <p:sp>
        <p:nvSpPr>
          <p:cNvPr id="19" name="Text Box 8"/>
          <p:cNvSpPr txBox="1">
            <a:spLocks noChangeArrowheads="1"/>
          </p:cNvSpPr>
          <p:nvPr/>
        </p:nvSpPr>
        <p:spPr bwMode="auto">
          <a:xfrm>
            <a:off x="304800" y="4038600"/>
            <a:ext cx="8839200" cy="2062103"/>
          </a:xfrm>
          <a:prstGeom prst="rect">
            <a:avLst/>
          </a:prstGeom>
          <a:noFill/>
          <a:ln w="9525">
            <a:noFill/>
            <a:miter lim="800000"/>
            <a:headEnd/>
            <a:tailEnd/>
          </a:ln>
        </p:spPr>
        <p:txBody>
          <a:bodyPr>
            <a:spAutoFit/>
          </a:bodyPr>
          <a:lstStyle/>
          <a:p>
            <a:pPr algn="ctr">
              <a:spcBef>
                <a:spcPct val="50000"/>
              </a:spcBef>
            </a:pPr>
            <a:r>
              <a:rPr lang="en-US" sz="3200" dirty="0">
                <a:solidFill>
                  <a:srgbClr val="000000"/>
                </a:solidFill>
                <a:latin typeface="Tahoma" pitchFamily="34" charset="0"/>
              </a:rPr>
              <a:t>With no greenhouse gases at all in its atmosphere, scientists estimate that Earth’s average atmospheric temperature would be about -18° C, or about 0°F</a:t>
            </a:r>
            <a:endParaRPr lang="en-US" sz="2400" baseline="-25000" dirty="0">
              <a:solidFill>
                <a:srgbClr val="000000"/>
              </a:solidFill>
              <a:latin typeface="Tahom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3000"/>
                                  </p:stCondLst>
                                  <p:childTnLst>
                                    <p:set>
                                      <p:cBhvr>
                                        <p:cTn id="6" dur="1" fill="hold">
                                          <p:stCondLst>
                                            <p:cond delay="499"/>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Picture1.jpg"/>
          <p:cNvPicPr>
            <a:picLocks noGrp="1" noChangeAspect="1"/>
          </p:cNvPicPr>
          <p:nvPr isPhoto="1"/>
        </p:nvPicPr>
        <p:blipFill>
          <a:blip r:embed="rId2" cstate="print">
            <a:lum/>
          </a:blip>
          <a:stretch>
            <a:fillRect/>
          </a:stretch>
        </p:blipFill>
        <p:spPr>
          <a:xfrm>
            <a:off x="1588" y="0"/>
            <a:ext cx="9139237" cy="6858000"/>
          </a:xfrm>
          <a:prstGeom prst="rect">
            <a:avLst/>
          </a:prstGeom>
          <a:noFill/>
          <a:ln>
            <a:noFill/>
          </a:ln>
        </p:spPr>
      </p:pic>
      <p:sp>
        <p:nvSpPr>
          <p:cNvPr id="5" name="Rectangle 10"/>
          <p:cNvSpPr>
            <a:spLocks noChangeArrowheads="1"/>
          </p:cNvSpPr>
          <p:nvPr/>
        </p:nvSpPr>
        <p:spPr bwMode="auto">
          <a:xfrm>
            <a:off x="0" y="0"/>
            <a:ext cx="9144000" cy="430887"/>
          </a:xfrm>
          <a:prstGeom prst="rect">
            <a:avLst/>
          </a:prstGeom>
          <a:solidFill>
            <a:srgbClr val="003399"/>
          </a:solidFill>
          <a:ln w="9525" algn="ctr">
            <a:noFill/>
            <a:miter lim="800000"/>
            <a:headEnd/>
            <a:tailEnd/>
          </a:ln>
        </p:spPr>
        <p:txBody>
          <a:bodyPr anchor="ctr">
            <a:spAutoFit/>
          </a:bodyPr>
          <a:lstStyle/>
          <a:p>
            <a:pPr>
              <a:defRPr/>
            </a:pPr>
            <a:r>
              <a:rPr lang="en-US" sz="2200" kern="10" dirty="0">
                <a:ln w="9525">
                  <a:solidFill>
                    <a:srgbClr val="000000"/>
                  </a:solidFill>
                  <a:round/>
                  <a:headEnd type="none" w="sm" len="sm"/>
                  <a:tailEnd type="none" w="sm" len="sm"/>
                </a:ln>
                <a:gradFill rotWithShape="1">
                  <a:gsLst>
                    <a:gs pos="0">
                      <a:srgbClr val="4D0808"/>
                    </a:gs>
                    <a:gs pos="14999">
                      <a:srgbClr val="FF0300"/>
                    </a:gs>
                    <a:gs pos="27499">
                      <a:srgbClr val="FF7A00"/>
                    </a:gs>
                    <a:gs pos="50000">
                      <a:srgbClr val="FFF200"/>
                    </a:gs>
                    <a:gs pos="72501">
                      <a:srgbClr val="FF7A00"/>
                    </a:gs>
                    <a:gs pos="85001">
                      <a:srgbClr val="FF0300"/>
                    </a:gs>
                    <a:gs pos="100000">
                      <a:srgbClr val="4D0808"/>
                    </a:gs>
                  </a:gsLst>
                  <a:lin ang="2700000" scaled="1"/>
                </a:gradFill>
                <a:effectLst>
                  <a:outerShdw dist="107763" dir="2700000" algn="ctr" rotWithShape="0">
                    <a:srgbClr val="868686"/>
                  </a:outerShdw>
                </a:effectLst>
                <a:latin typeface="Arial Black"/>
              </a:rPr>
              <a:t>Global Climate change &amp; its impacts on </a:t>
            </a:r>
            <a:r>
              <a:rPr lang="en-US" sz="2200" kern="10" dirty="0" smtClean="0">
                <a:ln w="9525">
                  <a:solidFill>
                    <a:srgbClr val="000000"/>
                  </a:solidFill>
                  <a:round/>
                  <a:headEnd type="none" w="sm" len="sm"/>
                  <a:tailEnd type="none" w="sm" len="sm"/>
                </a:ln>
                <a:gradFill rotWithShape="1">
                  <a:gsLst>
                    <a:gs pos="0">
                      <a:srgbClr val="4D0808"/>
                    </a:gs>
                    <a:gs pos="14999">
                      <a:srgbClr val="FF0300"/>
                    </a:gs>
                    <a:gs pos="27499">
                      <a:srgbClr val="FF7A00"/>
                    </a:gs>
                    <a:gs pos="50000">
                      <a:srgbClr val="FFF200"/>
                    </a:gs>
                    <a:gs pos="72501">
                      <a:srgbClr val="FF7A00"/>
                    </a:gs>
                    <a:gs pos="85001">
                      <a:srgbClr val="FF0300"/>
                    </a:gs>
                    <a:gs pos="100000">
                      <a:srgbClr val="4D0808"/>
                    </a:gs>
                  </a:gsLst>
                  <a:lin ang="2700000" scaled="1"/>
                </a:gradFill>
                <a:effectLst>
                  <a:outerShdw dist="107763" dir="2700000" algn="ctr" rotWithShape="0">
                    <a:srgbClr val="868686"/>
                  </a:outerShdw>
                </a:effectLst>
                <a:latin typeface="Arial Black"/>
              </a:rPr>
              <a:t>Pakistan</a:t>
            </a:r>
            <a:endParaRPr lang="en-US" sz="2200" kern="10" dirty="0">
              <a:ln w="9525">
                <a:solidFill>
                  <a:srgbClr val="000000"/>
                </a:solidFill>
                <a:round/>
                <a:headEnd type="none" w="sm" len="sm"/>
                <a:tailEnd type="none" w="sm" len="sm"/>
              </a:ln>
              <a:gradFill rotWithShape="1">
                <a:gsLst>
                  <a:gs pos="0">
                    <a:srgbClr val="4D0808"/>
                  </a:gs>
                  <a:gs pos="14999">
                    <a:srgbClr val="FF0300"/>
                  </a:gs>
                  <a:gs pos="27499">
                    <a:srgbClr val="FF7A00"/>
                  </a:gs>
                  <a:gs pos="50000">
                    <a:srgbClr val="FFF200"/>
                  </a:gs>
                  <a:gs pos="72501">
                    <a:srgbClr val="FF7A00"/>
                  </a:gs>
                  <a:gs pos="85001">
                    <a:srgbClr val="FF0300"/>
                  </a:gs>
                  <a:gs pos="100000">
                    <a:srgbClr val="4D0808"/>
                  </a:gs>
                </a:gsLst>
                <a:lin ang="2700000" scaled="1"/>
              </a:gradFill>
              <a:effectLst>
                <a:outerShdw dist="107763" dir="2700000" algn="ctr" rotWithShape="0">
                  <a:srgbClr val="868686"/>
                </a:outerShdw>
              </a:effectLst>
              <a:latin typeface="Arial Black"/>
            </a:endParaRPr>
          </a:p>
        </p:txBody>
      </p:sp>
      <p:pic>
        <p:nvPicPr>
          <p:cNvPr id="4" name="Picture 5" descr="http://www.lowell.edu/users/tweedr/images/pluto%20surface.jpg"/>
          <p:cNvPicPr>
            <a:picLocks noChangeAspect="1" noChangeArrowheads="1"/>
          </p:cNvPicPr>
          <p:nvPr/>
        </p:nvPicPr>
        <p:blipFill>
          <a:blip r:embed="rId3" cstate="print"/>
          <a:srcRect/>
          <a:stretch>
            <a:fillRect/>
          </a:stretch>
        </p:blipFill>
        <p:spPr bwMode="auto">
          <a:xfrm>
            <a:off x="0" y="1052736"/>
            <a:ext cx="4499992" cy="2834640"/>
          </a:xfrm>
          <a:prstGeom prst="rect">
            <a:avLst/>
          </a:prstGeom>
          <a:noFill/>
          <a:ln w="9525">
            <a:noFill/>
            <a:miter lim="800000"/>
            <a:headEnd/>
            <a:tailEnd/>
          </a:ln>
        </p:spPr>
      </p:pic>
      <p:sp>
        <p:nvSpPr>
          <p:cNvPr id="6" name="Text Box 7"/>
          <p:cNvSpPr txBox="1">
            <a:spLocks noChangeArrowheads="1"/>
          </p:cNvSpPr>
          <p:nvPr/>
        </p:nvSpPr>
        <p:spPr bwMode="auto">
          <a:xfrm>
            <a:off x="533400" y="1295400"/>
            <a:ext cx="4038600" cy="707886"/>
          </a:xfrm>
          <a:prstGeom prst="rect">
            <a:avLst/>
          </a:prstGeom>
          <a:noFill/>
          <a:ln w="9525">
            <a:noFill/>
            <a:miter lim="800000"/>
            <a:headEnd/>
            <a:tailEnd/>
          </a:ln>
        </p:spPr>
        <p:txBody>
          <a:bodyPr wrap="square">
            <a:spAutoFit/>
          </a:bodyPr>
          <a:lstStyle/>
          <a:p>
            <a:pPr algn="ctr">
              <a:spcBef>
                <a:spcPct val="50000"/>
              </a:spcBef>
            </a:pPr>
            <a:r>
              <a:rPr lang="en-US" sz="2000" dirty="0">
                <a:solidFill>
                  <a:srgbClr val="FFFFFF"/>
                </a:solidFill>
                <a:latin typeface="Times New Roman" pitchFamily="18" charset="0"/>
                <a:cs typeface="Times New Roman" pitchFamily="18" charset="0"/>
              </a:rPr>
              <a:t>Planets with very little greenhouse effect are either very cold…</a:t>
            </a:r>
          </a:p>
        </p:txBody>
      </p:sp>
      <p:sp>
        <p:nvSpPr>
          <p:cNvPr id="7" name="Text Box 8"/>
          <p:cNvSpPr txBox="1">
            <a:spLocks noChangeArrowheads="1"/>
          </p:cNvSpPr>
          <p:nvPr/>
        </p:nvSpPr>
        <p:spPr bwMode="auto">
          <a:xfrm>
            <a:off x="755576" y="2852936"/>
            <a:ext cx="3505200" cy="707886"/>
          </a:xfrm>
          <a:prstGeom prst="rect">
            <a:avLst/>
          </a:prstGeom>
          <a:noFill/>
          <a:ln w="9525">
            <a:noFill/>
            <a:miter lim="800000"/>
            <a:headEnd/>
            <a:tailEnd/>
          </a:ln>
        </p:spPr>
        <p:txBody>
          <a:bodyPr wrap="square">
            <a:spAutoFit/>
          </a:bodyPr>
          <a:lstStyle/>
          <a:p>
            <a:pPr>
              <a:spcBef>
                <a:spcPct val="50000"/>
              </a:spcBef>
            </a:pPr>
            <a:r>
              <a:rPr lang="en-US" sz="2000" b="1" dirty="0">
                <a:solidFill>
                  <a:srgbClr val="FFFFFF"/>
                </a:solidFill>
                <a:latin typeface="Times New Roman" pitchFamily="18" charset="0"/>
                <a:cs typeface="Times New Roman" pitchFamily="18" charset="0"/>
              </a:rPr>
              <a:t>Pluto’s average temperature is –370° F</a:t>
            </a:r>
          </a:p>
        </p:txBody>
      </p:sp>
      <p:pic>
        <p:nvPicPr>
          <p:cNvPr id="8" name="Picture 7" descr="http://www.planetspectre.com/terragen/mars_surface.jpg"/>
          <p:cNvPicPr>
            <a:picLocks noChangeAspect="1" noChangeArrowheads="1"/>
          </p:cNvPicPr>
          <p:nvPr/>
        </p:nvPicPr>
        <p:blipFill>
          <a:blip r:embed="rId4" cstate="print"/>
          <a:srcRect b="10500"/>
          <a:stretch>
            <a:fillRect/>
          </a:stretch>
        </p:blipFill>
        <p:spPr bwMode="auto">
          <a:xfrm>
            <a:off x="4644008" y="1052736"/>
            <a:ext cx="4499992" cy="2844290"/>
          </a:xfrm>
          <a:prstGeom prst="rect">
            <a:avLst/>
          </a:prstGeom>
          <a:noFill/>
          <a:ln w="9525">
            <a:noFill/>
            <a:miter lim="800000"/>
            <a:headEnd/>
            <a:tailEnd/>
          </a:ln>
        </p:spPr>
      </p:pic>
      <p:sp>
        <p:nvSpPr>
          <p:cNvPr id="9" name="Text Box 12"/>
          <p:cNvSpPr txBox="1">
            <a:spLocks noChangeArrowheads="1"/>
          </p:cNvSpPr>
          <p:nvPr/>
        </p:nvSpPr>
        <p:spPr bwMode="auto">
          <a:xfrm>
            <a:off x="5173977" y="990599"/>
            <a:ext cx="3536888" cy="707886"/>
          </a:xfrm>
          <a:prstGeom prst="rect">
            <a:avLst/>
          </a:prstGeom>
          <a:noFill/>
          <a:ln w="9525">
            <a:noFill/>
            <a:miter lim="800000"/>
            <a:headEnd/>
            <a:tailEnd/>
          </a:ln>
        </p:spPr>
        <p:txBody>
          <a:bodyPr wrap="square">
            <a:spAutoFit/>
          </a:bodyPr>
          <a:lstStyle/>
          <a:p>
            <a:pPr>
              <a:spcBef>
                <a:spcPct val="50000"/>
              </a:spcBef>
            </a:pPr>
            <a:r>
              <a:rPr lang="en-US" sz="2000" dirty="0">
                <a:solidFill>
                  <a:srgbClr val="FFFFFF"/>
                </a:solidFill>
                <a:latin typeface="Times New Roman" pitchFamily="18" charset="0"/>
                <a:cs typeface="Times New Roman" pitchFamily="18" charset="0"/>
              </a:rPr>
              <a:t>…or they have huge temperature swings from day to night.</a:t>
            </a:r>
          </a:p>
        </p:txBody>
      </p:sp>
      <p:sp>
        <p:nvSpPr>
          <p:cNvPr id="10" name="Text Box 8"/>
          <p:cNvSpPr txBox="1">
            <a:spLocks noChangeArrowheads="1"/>
          </p:cNvSpPr>
          <p:nvPr/>
        </p:nvSpPr>
        <p:spPr bwMode="auto">
          <a:xfrm>
            <a:off x="5250178" y="2895600"/>
            <a:ext cx="3893822" cy="1015663"/>
          </a:xfrm>
          <a:prstGeom prst="rect">
            <a:avLst/>
          </a:prstGeom>
          <a:noFill/>
          <a:ln w="9525">
            <a:noFill/>
            <a:miter lim="800000"/>
            <a:headEnd/>
            <a:tailEnd/>
          </a:ln>
        </p:spPr>
        <p:txBody>
          <a:bodyPr wrap="square">
            <a:spAutoFit/>
          </a:bodyPr>
          <a:lstStyle/>
          <a:p>
            <a:pPr>
              <a:spcBef>
                <a:spcPct val="50000"/>
              </a:spcBef>
            </a:pPr>
            <a:r>
              <a:rPr lang="en-US" sz="2000" b="1" dirty="0">
                <a:solidFill>
                  <a:srgbClr val="FFFFFF"/>
                </a:solidFill>
                <a:latin typeface="Times New Roman" pitchFamily="18" charset="0"/>
                <a:cs typeface="Times New Roman" pitchFamily="18" charset="0"/>
              </a:rPr>
              <a:t>On Mars, there is about a 300 degree F difference between  high and low temperatures</a:t>
            </a:r>
          </a:p>
        </p:txBody>
      </p:sp>
      <p:pic>
        <p:nvPicPr>
          <p:cNvPr id="11" name="Picture 10" descr="http://www.astro.psu.edu/users/niel/astro1/slideshows/class37/007-venus-magellan-mountain.jpg"/>
          <p:cNvPicPr>
            <a:picLocks noChangeAspect="1" noChangeArrowheads="1"/>
          </p:cNvPicPr>
          <p:nvPr/>
        </p:nvPicPr>
        <p:blipFill>
          <a:blip r:embed="rId5" cstate="print"/>
          <a:srcRect/>
          <a:stretch>
            <a:fillRect/>
          </a:stretch>
        </p:blipFill>
        <p:spPr bwMode="auto">
          <a:xfrm>
            <a:off x="0" y="4023360"/>
            <a:ext cx="4499992" cy="2834640"/>
          </a:xfrm>
          <a:prstGeom prst="rect">
            <a:avLst/>
          </a:prstGeom>
          <a:noFill/>
          <a:ln w="9525">
            <a:noFill/>
            <a:miter lim="800000"/>
            <a:headEnd/>
            <a:tailEnd/>
          </a:ln>
        </p:spPr>
      </p:pic>
      <p:sp>
        <p:nvSpPr>
          <p:cNvPr id="12" name="Rectangle 2"/>
          <p:cNvSpPr txBox="1">
            <a:spLocks noChangeArrowheads="1"/>
          </p:cNvSpPr>
          <p:nvPr/>
        </p:nvSpPr>
        <p:spPr>
          <a:xfrm>
            <a:off x="539552" y="4005064"/>
            <a:ext cx="3440407" cy="644467"/>
          </a:xfrm>
          <a:prstGeom prst="rect">
            <a:avLst/>
          </a:prstGeom>
        </p:spPr>
        <p:txBody>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en-US" sz="2000" b="0" i="0" u="none" strike="noStrike" kern="1200" cap="none" spc="0" normalizeH="0" baseline="0" noProof="0" dirty="0" smtClean="0">
                <a:ln>
                  <a:noFill/>
                </a:ln>
                <a:solidFill>
                  <a:srgbClr val="FFFFFF"/>
                </a:solidFill>
                <a:effectLst/>
                <a:uLnTx/>
                <a:uFillTx/>
                <a:latin typeface="Times New Roman" pitchFamily="18" charset="0"/>
                <a:ea typeface="+mj-ea"/>
                <a:cs typeface="Times New Roman" pitchFamily="18" charset="0"/>
              </a:rPr>
              <a:t>Planets with abundant greenhouse gases are very hot</a:t>
            </a:r>
          </a:p>
        </p:txBody>
      </p:sp>
      <p:sp>
        <p:nvSpPr>
          <p:cNvPr id="13" name="Text Box 4"/>
          <p:cNvSpPr txBox="1">
            <a:spLocks noChangeArrowheads="1"/>
          </p:cNvSpPr>
          <p:nvPr/>
        </p:nvSpPr>
        <p:spPr bwMode="auto">
          <a:xfrm>
            <a:off x="755576" y="6150114"/>
            <a:ext cx="3069902" cy="707886"/>
          </a:xfrm>
          <a:prstGeom prst="rect">
            <a:avLst/>
          </a:prstGeom>
          <a:noFill/>
          <a:ln w="9525">
            <a:noFill/>
            <a:miter lim="800000"/>
            <a:headEnd/>
            <a:tailEnd/>
          </a:ln>
        </p:spPr>
        <p:txBody>
          <a:bodyPr wrap="square">
            <a:spAutoFit/>
          </a:bodyPr>
          <a:lstStyle/>
          <a:p>
            <a:pPr>
              <a:spcBef>
                <a:spcPct val="50000"/>
              </a:spcBef>
            </a:pPr>
            <a:r>
              <a:rPr lang="en-US" sz="2000" b="1" dirty="0">
                <a:solidFill>
                  <a:srgbClr val="FFFFFF"/>
                </a:solidFill>
                <a:latin typeface="Times New Roman" pitchFamily="18" charset="0"/>
                <a:cs typeface="Times New Roman" pitchFamily="18" charset="0"/>
              </a:rPr>
              <a:t>The average temperature on Venus is about 855° F! </a:t>
            </a:r>
            <a:endParaRPr lang="en-US" sz="2000" b="1" baseline="-25000" dirty="0">
              <a:solidFill>
                <a:srgbClr val="FFFFFF"/>
              </a:solidFill>
              <a:latin typeface="Times New Roman" pitchFamily="18" charset="0"/>
              <a:cs typeface="Times New Roman" pitchFamily="18" charset="0"/>
            </a:endParaRPr>
          </a:p>
        </p:txBody>
      </p:sp>
      <p:pic>
        <p:nvPicPr>
          <p:cNvPr id="14" name="Picture 8" descr="http://www.astronomystockphotography.com/images/070101011922_Earth_from_Space_LG.jpg"/>
          <p:cNvPicPr>
            <a:picLocks noChangeAspect="1" noChangeArrowheads="1"/>
          </p:cNvPicPr>
          <p:nvPr/>
        </p:nvPicPr>
        <p:blipFill>
          <a:blip r:embed="rId6" cstate="print"/>
          <a:srcRect/>
          <a:stretch>
            <a:fillRect/>
          </a:stretch>
        </p:blipFill>
        <p:spPr bwMode="auto">
          <a:xfrm>
            <a:off x="4644008" y="4049688"/>
            <a:ext cx="4499992" cy="2808312"/>
          </a:xfrm>
          <a:prstGeom prst="rect">
            <a:avLst/>
          </a:prstGeom>
          <a:noFill/>
          <a:ln w="9525">
            <a:noFill/>
            <a:miter lim="800000"/>
            <a:headEnd/>
            <a:tailEnd/>
          </a:ln>
        </p:spPr>
      </p:pic>
      <p:sp>
        <p:nvSpPr>
          <p:cNvPr id="15" name="Text Box 10"/>
          <p:cNvSpPr txBox="1">
            <a:spLocks noChangeArrowheads="1"/>
          </p:cNvSpPr>
          <p:nvPr/>
        </p:nvSpPr>
        <p:spPr bwMode="auto">
          <a:xfrm>
            <a:off x="5922819" y="4257963"/>
            <a:ext cx="3103419" cy="400110"/>
          </a:xfrm>
          <a:prstGeom prst="rect">
            <a:avLst/>
          </a:prstGeom>
          <a:noFill/>
          <a:ln w="9525">
            <a:noFill/>
            <a:miter lim="800000"/>
            <a:headEnd/>
            <a:tailEnd/>
          </a:ln>
        </p:spPr>
        <p:txBody>
          <a:bodyPr wrap="square">
            <a:spAutoFit/>
          </a:bodyPr>
          <a:lstStyle/>
          <a:p>
            <a:pPr>
              <a:spcBef>
                <a:spcPct val="50000"/>
              </a:spcBef>
            </a:pPr>
            <a:r>
              <a:rPr lang="en-US" sz="2000" dirty="0">
                <a:solidFill>
                  <a:srgbClr val="FFFFFF"/>
                </a:solidFill>
                <a:latin typeface="Times New Roman" pitchFamily="18" charset="0"/>
                <a:cs typeface="Times New Roman" pitchFamily="18" charset="0"/>
              </a:rPr>
              <a:t>…and then there’s Earth….</a:t>
            </a:r>
          </a:p>
        </p:txBody>
      </p:sp>
      <p:sp>
        <p:nvSpPr>
          <p:cNvPr id="16" name="Rectangle 6"/>
          <p:cNvSpPr>
            <a:spLocks noChangeArrowheads="1"/>
          </p:cNvSpPr>
          <p:nvPr/>
        </p:nvSpPr>
        <p:spPr bwMode="auto">
          <a:xfrm>
            <a:off x="5541819" y="5791200"/>
            <a:ext cx="3602181" cy="707886"/>
          </a:xfrm>
          <a:prstGeom prst="rect">
            <a:avLst/>
          </a:prstGeom>
          <a:noFill/>
          <a:ln w="9525">
            <a:noFill/>
            <a:miter lim="800000"/>
            <a:headEnd/>
            <a:tailEnd/>
          </a:ln>
        </p:spPr>
        <p:txBody>
          <a:bodyPr wrap="square">
            <a:spAutoFit/>
          </a:bodyPr>
          <a:lstStyle/>
          <a:p>
            <a:pPr>
              <a:spcBef>
                <a:spcPct val="50000"/>
              </a:spcBef>
            </a:pPr>
            <a:r>
              <a:rPr lang="en-US" sz="2000" b="1" dirty="0" smtClean="0">
                <a:solidFill>
                  <a:srgbClr val="FFFFFF"/>
                </a:solidFill>
                <a:latin typeface="Times New Roman" pitchFamily="18" charset="0"/>
                <a:cs typeface="Times New Roman" pitchFamily="18" charset="0"/>
              </a:rPr>
              <a:t>Which is just right…for </a:t>
            </a:r>
            <a:r>
              <a:rPr lang="en-US" sz="2000" b="1" dirty="0">
                <a:solidFill>
                  <a:srgbClr val="FFFFFF"/>
                </a:solidFill>
                <a:latin typeface="Times New Roman" pitchFamily="18" charset="0"/>
                <a:cs typeface="Times New Roman" pitchFamily="18" charset="0"/>
              </a:rPr>
              <a:t>the moment, anyway.</a:t>
            </a:r>
          </a:p>
        </p:txBody>
      </p:sp>
      <p:sp>
        <p:nvSpPr>
          <p:cNvPr id="17" name="TextBox 16"/>
          <p:cNvSpPr txBox="1"/>
          <p:nvPr/>
        </p:nvSpPr>
        <p:spPr>
          <a:xfrm>
            <a:off x="179512" y="332656"/>
            <a:ext cx="8828379" cy="707886"/>
          </a:xfrm>
          <a:prstGeom prst="rect">
            <a:avLst/>
          </a:prstGeom>
          <a:noFill/>
        </p:spPr>
        <p:txBody>
          <a:bodyPr wrap="none" rtlCol="0">
            <a:spAutoFit/>
          </a:bodyPr>
          <a:lstStyle/>
          <a:p>
            <a:pPr algn="ctr"/>
            <a:r>
              <a:rPr lang="en-US" sz="4000" b="1" dirty="0" smtClean="0">
                <a:solidFill>
                  <a:srgbClr val="FFFFFF"/>
                </a:solidFill>
                <a:latin typeface="Times New Roman" pitchFamily="18" charset="0"/>
                <a:cs typeface="Times New Roman" pitchFamily="18" charset="0"/>
              </a:rPr>
              <a:t>Climate Change and Green house gases</a:t>
            </a:r>
            <a:endParaRPr lang="en-US" sz="4000" b="1" dirty="0">
              <a:solidFill>
                <a:srgbClr val="FFFFFF"/>
              </a:solidFill>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500" fill="hold"/>
                                        <p:tgtEl>
                                          <p:spTgt spid="9"/>
                                        </p:tgtEl>
                                        <p:attrNameLst>
                                          <p:attrName>ppt_x</p:attrName>
                                        </p:attrNameLst>
                                      </p:cBhvr>
                                      <p:tavLst>
                                        <p:tav tm="0">
                                          <p:val>
                                            <p:strVal val="#ppt_x"/>
                                          </p:val>
                                        </p:tav>
                                        <p:tav tm="100000">
                                          <p:val>
                                            <p:strVal val="#ppt_x"/>
                                          </p:val>
                                        </p:tav>
                                      </p:tavLst>
                                    </p:anim>
                                    <p:anim calcmode="lin" valueType="num">
                                      <p:cBhvr additive="base">
                                        <p:cTn id="18" dur="500" fill="hold"/>
                                        <p:tgtEl>
                                          <p:spTgt spid="9"/>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anim calcmode="lin" valueType="num">
                                      <p:cBhvr additive="base">
                                        <p:cTn id="21" dur="500" fill="hold"/>
                                        <p:tgtEl>
                                          <p:spTgt spid="10"/>
                                        </p:tgtEl>
                                        <p:attrNameLst>
                                          <p:attrName>ppt_x</p:attrName>
                                        </p:attrNameLst>
                                      </p:cBhvr>
                                      <p:tavLst>
                                        <p:tav tm="0">
                                          <p:val>
                                            <p:strVal val="#ppt_x"/>
                                          </p:val>
                                        </p:tav>
                                        <p:tav tm="100000">
                                          <p:val>
                                            <p:strVal val="#ppt_x"/>
                                          </p:val>
                                        </p:tav>
                                      </p:tavLst>
                                    </p:anim>
                                    <p:anim calcmode="lin" valueType="num">
                                      <p:cBhvr additive="base">
                                        <p:cTn id="2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 calcmode="lin" valueType="num">
                                      <p:cBhvr additive="base">
                                        <p:cTn id="27" dur="500" fill="hold"/>
                                        <p:tgtEl>
                                          <p:spTgt spid="12"/>
                                        </p:tgtEl>
                                        <p:attrNameLst>
                                          <p:attrName>ppt_x</p:attrName>
                                        </p:attrNameLst>
                                      </p:cBhvr>
                                      <p:tavLst>
                                        <p:tav tm="0">
                                          <p:val>
                                            <p:strVal val="#ppt_x"/>
                                          </p:val>
                                        </p:tav>
                                        <p:tav tm="100000">
                                          <p:val>
                                            <p:strVal val="#ppt_x"/>
                                          </p:val>
                                        </p:tav>
                                      </p:tavLst>
                                    </p:anim>
                                    <p:anim calcmode="lin" valueType="num">
                                      <p:cBhvr additive="base">
                                        <p:cTn id="28" dur="500" fill="hold"/>
                                        <p:tgtEl>
                                          <p:spTgt spid="12"/>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anim calcmode="lin" valueType="num">
                                      <p:cBhvr additive="base">
                                        <p:cTn id="31" dur="500" fill="hold"/>
                                        <p:tgtEl>
                                          <p:spTgt spid="13"/>
                                        </p:tgtEl>
                                        <p:attrNameLst>
                                          <p:attrName>ppt_x</p:attrName>
                                        </p:attrNameLst>
                                      </p:cBhvr>
                                      <p:tavLst>
                                        <p:tav tm="0">
                                          <p:val>
                                            <p:strVal val="#ppt_x"/>
                                          </p:val>
                                        </p:tav>
                                        <p:tav tm="100000">
                                          <p:val>
                                            <p:strVal val="#ppt_x"/>
                                          </p:val>
                                        </p:tav>
                                      </p:tavLst>
                                    </p:anim>
                                    <p:anim calcmode="lin" valueType="num">
                                      <p:cBhvr additive="base">
                                        <p:cTn id="3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5"/>
                                        </p:tgtEl>
                                        <p:attrNameLst>
                                          <p:attrName>style.visibility</p:attrName>
                                        </p:attrNameLst>
                                      </p:cBhvr>
                                      <p:to>
                                        <p:strVal val="visible"/>
                                      </p:to>
                                    </p:set>
                                    <p:anim calcmode="lin" valueType="num">
                                      <p:cBhvr additive="base">
                                        <p:cTn id="37" dur="500" fill="hold"/>
                                        <p:tgtEl>
                                          <p:spTgt spid="15"/>
                                        </p:tgtEl>
                                        <p:attrNameLst>
                                          <p:attrName>ppt_x</p:attrName>
                                        </p:attrNameLst>
                                      </p:cBhvr>
                                      <p:tavLst>
                                        <p:tav tm="0">
                                          <p:val>
                                            <p:strVal val="#ppt_x"/>
                                          </p:val>
                                        </p:tav>
                                        <p:tav tm="100000">
                                          <p:val>
                                            <p:strVal val="#ppt_x"/>
                                          </p:val>
                                        </p:tav>
                                      </p:tavLst>
                                    </p:anim>
                                    <p:anim calcmode="lin" valueType="num">
                                      <p:cBhvr additive="base">
                                        <p:cTn id="38" dur="500" fill="hold"/>
                                        <p:tgtEl>
                                          <p:spTgt spid="15"/>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16"/>
                                        </p:tgtEl>
                                        <p:attrNameLst>
                                          <p:attrName>style.visibility</p:attrName>
                                        </p:attrNameLst>
                                      </p:cBhvr>
                                      <p:to>
                                        <p:strVal val="visible"/>
                                      </p:to>
                                    </p:set>
                                    <p:anim calcmode="lin" valueType="num">
                                      <p:cBhvr additive="base">
                                        <p:cTn id="41" dur="500" fill="hold"/>
                                        <p:tgtEl>
                                          <p:spTgt spid="16"/>
                                        </p:tgtEl>
                                        <p:attrNameLst>
                                          <p:attrName>ppt_x</p:attrName>
                                        </p:attrNameLst>
                                      </p:cBhvr>
                                      <p:tavLst>
                                        <p:tav tm="0">
                                          <p:val>
                                            <p:strVal val="#ppt_x"/>
                                          </p:val>
                                        </p:tav>
                                        <p:tav tm="100000">
                                          <p:val>
                                            <p:strVal val="#ppt_x"/>
                                          </p:val>
                                        </p:tav>
                                      </p:tavLst>
                                    </p:anim>
                                    <p:anim calcmode="lin" valueType="num">
                                      <p:cBhvr additive="base">
                                        <p:cTn id="42"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9" grpId="0"/>
      <p:bldP spid="10" grpId="0"/>
      <p:bldP spid="12" grpId="0"/>
      <p:bldP spid="13" grpId="0"/>
      <p:bldP spid="15" grpId="0"/>
      <p:bldP spid="1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idx="1"/>
          </p:nvPr>
        </p:nvSpPr>
        <p:spPr>
          <a:xfrm>
            <a:off x="0" y="1371601"/>
            <a:ext cx="8229599" cy="2895600"/>
          </a:xfrm>
        </p:spPr>
        <p:txBody>
          <a:bodyPr>
            <a:normAutofit fontScale="92500" lnSpcReduction="20000"/>
          </a:bodyPr>
          <a:lstStyle/>
          <a:p>
            <a:pPr>
              <a:buNone/>
            </a:pPr>
            <a:r>
              <a:rPr lang="en-US" dirty="0" smtClean="0"/>
              <a:t>    Gases </a:t>
            </a:r>
            <a:r>
              <a:rPr lang="en-US" dirty="0"/>
              <a:t>in our atmosphere which absorb IR waves and radiate some of the heat back toward the </a:t>
            </a:r>
            <a:r>
              <a:rPr lang="en-US" dirty="0" smtClean="0"/>
              <a:t>earth.</a:t>
            </a:r>
            <a:endParaRPr lang="en-US" dirty="0"/>
          </a:p>
          <a:p>
            <a:pPr lvl="1">
              <a:buFont typeface="Arial" pitchFamily="34" charset="0"/>
              <a:buChar char="•"/>
            </a:pPr>
            <a:r>
              <a:rPr lang="en-US" dirty="0"/>
              <a:t>Methane</a:t>
            </a:r>
          </a:p>
          <a:p>
            <a:pPr lvl="1">
              <a:buFont typeface="Arial" pitchFamily="34" charset="0"/>
              <a:buChar char="•"/>
            </a:pPr>
            <a:r>
              <a:rPr lang="en-US" dirty="0"/>
              <a:t>Nitrous oxide</a:t>
            </a:r>
          </a:p>
          <a:p>
            <a:pPr lvl="1">
              <a:buFont typeface="Arial" pitchFamily="34" charset="0"/>
              <a:buChar char="•"/>
            </a:pPr>
            <a:r>
              <a:rPr lang="en-US" dirty="0"/>
              <a:t>Chlorofluorocarbons</a:t>
            </a:r>
          </a:p>
          <a:p>
            <a:pPr lvl="1">
              <a:buFont typeface="Arial" pitchFamily="34" charset="0"/>
              <a:buChar char="•"/>
            </a:pPr>
            <a:r>
              <a:rPr lang="en-US" dirty="0"/>
              <a:t>Carbon dioxide (CO</a:t>
            </a:r>
            <a:r>
              <a:rPr lang="en-US" baseline="-25000" dirty="0"/>
              <a:t>2</a:t>
            </a:r>
            <a:r>
              <a:rPr lang="en-US" dirty="0" smtClean="0"/>
              <a:t>)   </a:t>
            </a:r>
            <a:endParaRPr lang="en-US" dirty="0"/>
          </a:p>
        </p:txBody>
      </p:sp>
      <p:pic>
        <p:nvPicPr>
          <p:cNvPr id="5" name="Picture 5" descr="causes02"/>
          <p:cNvPicPr>
            <a:picLocks noChangeAspect="1" noChangeArrowheads="1"/>
          </p:cNvPicPr>
          <p:nvPr/>
        </p:nvPicPr>
        <p:blipFill>
          <a:blip r:embed="rId2" cstate="print"/>
          <a:srcRect/>
          <a:stretch>
            <a:fillRect/>
          </a:stretch>
        </p:blipFill>
        <p:spPr bwMode="auto">
          <a:xfrm>
            <a:off x="3810000" y="2514600"/>
            <a:ext cx="5105400" cy="3810000"/>
          </a:xfrm>
          <a:prstGeom prst="rect">
            <a:avLst/>
          </a:prstGeom>
          <a:noFill/>
        </p:spPr>
      </p:pic>
      <p:sp>
        <p:nvSpPr>
          <p:cNvPr id="6" name="Rectangle 5"/>
          <p:cNvSpPr/>
          <p:nvPr/>
        </p:nvSpPr>
        <p:spPr>
          <a:xfrm>
            <a:off x="152400" y="228600"/>
            <a:ext cx="8991600" cy="523220"/>
          </a:xfrm>
          <a:prstGeom prst="rect">
            <a:avLst/>
          </a:prstGeom>
        </p:spPr>
        <p:txBody>
          <a:bodyPr wrap="square">
            <a:spAutoFit/>
          </a:bodyPr>
          <a:lstStyle/>
          <a:p>
            <a:pPr algn="ctr"/>
            <a:r>
              <a:rPr lang="en-US" sz="2800" b="1" dirty="0" smtClean="0">
                <a:solidFill>
                  <a:srgbClr val="FFFF00"/>
                </a:solidFill>
              </a:rPr>
              <a:t>COMPOSITION OF GREENHOUSE GASES</a:t>
            </a:r>
            <a:endParaRPr lang="en-US" sz="28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i.livescience.com/images/i/000/053/475/i02/Greenhouse-effect.jpg?1370382117"/>
          <p:cNvPicPr>
            <a:picLocks noChangeAspect="1" noChangeArrowheads="1"/>
          </p:cNvPicPr>
          <p:nvPr/>
        </p:nvPicPr>
        <p:blipFill>
          <a:blip r:embed="rId2" cstate="print"/>
          <a:srcRect/>
          <a:stretch>
            <a:fillRect/>
          </a:stretch>
        </p:blipFill>
        <p:spPr bwMode="auto">
          <a:xfrm>
            <a:off x="0" y="1295399"/>
            <a:ext cx="9144000" cy="5562601"/>
          </a:xfrm>
          <a:prstGeom prst="rect">
            <a:avLst/>
          </a:prstGeom>
          <a:noFill/>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5347</TotalTime>
  <Words>818</Words>
  <Application>Microsoft Office PowerPoint</Application>
  <PresentationFormat>On-screen Show (4:3)</PresentationFormat>
  <Paragraphs>175</Paragraphs>
  <Slides>18</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Arial</vt:lpstr>
      <vt:lpstr>Arial Black</vt:lpstr>
      <vt:lpstr>Calibri</vt:lpstr>
      <vt:lpstr>Garamond</vt:lpstr>
      <vt:lpstr>Tahoma</vt:lpstr>
      <vt:lpstr>Times New Roman</vt:lpstr>
      <vt:lpstr>Wingdings</vt:lpstr>
      <vt:lpstr>Office Theme</vt:lpstr>
      <vt:lpstr>PowerPoint Presentation</vt:lpstr>
      <vt:lpstr>PowerPoint Presentation</vt:lpstr>
      <vt:lpstr>PowerPoint Presentation</vt:lpstr>
      <vt:lpstr>PowerPoint Presentation</vt:lpstr>
      <vt:lpstr>CLIMATE CHANGE/GLOBAL WARMING</vt:lpstr>
      <vt:lpstr>PowerPoint Presentation</vt:lpstr>
      <vt:lpstr>PowerPoint Presentation</vt:lpstr>
      <vt:lpstr>PowerPoint Presentation</vt:lpstr>
      <vt:lpstr>PowerPoint Presentation</vt:lpstr>
      <vt:lpstr>Greenhouse Effect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Bilal</dc:creator>
  <cp:lastModifiedBy>pc</cp:lastModifiedBy>
  <cp:revision>32</cp:revision>
  <dcterms:created xsi:type="dcterms:W3CDTF">2015-08-31T16:28:04Z</dcterms:created>
  <dcterms:modified xsi:type="dcterms:W3CDTF">2021-10-05T11:40:37Z</dcterms:modified>
</cp:coreProperties>
</file>