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43" r:id="rId2"/>
    <p:sldId id="301" r:id="rId3"/>
    <p:sldId id="302" r:id="rId4"/>
    <p:sldId id="303" r:id="rId5"/>
    <p:sldId id="304" r:id="rId6"/>
    <p:sldId id="305" r:id="rId7"/>
    <p:sldId id="306" r:id="rId8"/>
    <p:sldId id="307" r:id="rId9"/>
    <p:sldId id="34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90" d="100"/>
          <a:sy n="90" d="100"/>
        </p:scale>
        <p:origin x="816"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4268D4-360A-4B66-839F-50D9A8689ECD}" type="datetimeFigureOut">
              <a:rPr lang="fr-FR" smtClean="0"/>
              <a:pPr/>
              <a:t>28/09/2021</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B18AE5-24E0-4271-83DA-A3BA225173CF}" type="slidenum">
              <a:rPr lang="fr-FR" smtClean="0"/>
              <a:pPr/>
              <a:t>‹#›</a:t>
            </a:fld>
            <a:endParaRPr lang="fr-FR"/>
          </a:p>
        </p:txBody>
      </p:sp>
    </p:spTree>
    <p:extLst>
      <p:ext uri="{BB962C8B-B14F-4D97-AF65-F5344CB8AC3E}">
        <p14:creationId xmlns:p14="http://schemas.microsoft.com/office/powerpoint/2010/main" val="1143765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52782-534B-42C2-9B9E-531C8987DC8F}" type="slidenum">
              <a:rPr lang="en-US"/>
              <a:pPr/>
              <a:t>2</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US"/>
              <a:t>So far, we have seen that both air pressure and air density decrease with height above the earth</a:t>
            </a:r>
          </a:p>
          <a:p>
            <a:endParaRPr lang="en-US"/>
          </a:p>
          <a:p>
            <a:r>
              <a:rPr lang="en-US"/>
              <a:t>Air temperature has a more complicated vertical profile.</a:t>
            </a:r>
          </a:p>
          <a:p>
            <a:r>
              <a:rPr lang="en-US"/>
              <a:t>  </a:t>
            </a:r>
          </a:p>
          <a:p>
            <a:r>
              <a:rPr lang="en-US"/>
              <a:t>Look at this diagram, notice that air temp normally decreases from the surface up to about 11 km (36,000 ft) or 7 mi.  </a:t>
            </a:r>
          </a:p>
          <a:p>
            <a:r>
              <a:rPr lang="en-US"/>
              <a:t>This decrease in air temp with increasing height is due mainly to the fact that the sunlight warms the earth’s surface and the surface then warms the air above it.</a:t>
            </a:r>
          </a:p>
          <a:p>
            <a:endParaRPr lang="en-US"/>
          </a:p>
          <a:p>
            <a:r>
              <a:rPr lang="en-US"/>
              <a:t>The rate at which air temp decreases with height is called Lapse Rate.  The standard lapse rate is about 3.6F per 1000 ft of rise.  Note this is only an average and is not always the case.  </a:t>
            </a:r>
          </a:p>
          <a:p>
            <a:r>
              <a:rPr lang="en-US"/>
              <a:t>There are times when air temperature actually increases with height.  This condition is known as a temperature inversion.  We use radiosondes to measure the day to day changes in the lapse rate.</a:t>
            </a:r>
          </a:p>
          <a:p>
            <a:endParaRPr lang="en-US"/>
          </a:p>
          <a:p>
            <a:endParaRPr lang="en-US"/>
          </a:p>
          <a:p>
            <a:endParaRPr lang="en-US"/>
          </a:p>
        </p:txBody>
      </p:sp>
    </p:spTree>
    <p:extLst>
      <p:ext uri="{BB962C8B-B14F-4D97-AF65-F5344CB8AC3E}">
        <p14:creationId xmlns:p14="http://schemas.microsoft.com/office/powerpoint/2010/main" val="173845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96B54-B7F0-4FD6-B26D-6DEBC2E20B98}" type="slidenum">
              <a:rPr lang="en-US"/>
              <a:pPr/>
              <a:t>3</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r>
              <a:rPr lang="en-US"/>
              <a:t>So far, we have seen that both air pressure and air density decrease with height above the earth</a:t>
            </a:r>
          </a:p>
          <a:p>
            <a:endParaRPr lang="en-US"/>
          </a:p>
          <a:p>
            <a:r>
              <a:rPr lang="en-US"/>
              <a:t>Air temperature has a more complicated vertical profile.</a:t>
            </a:r>
          </a:p>
          <a:p>
            <a:r>
              <a:rPr lang="en-US"/>
              <a:t>  </a:t>
            </a:r>
          </a:p>
          <a:p>
            <a:r>
              <a:rPr lang="en-US"/>
              <a:t>Look at this diagram, notice that air temp normally decreases from the surface up to about 11 km (36,000 ft) or 7 mi.  </a:t>
            </a:r>
          </a:p>
          <a:p>
            <a:r>
              <a:rPr lang="en-US"/>
              <a:t>This decrease in air temp with increasing height is due mainly to the fact that the sunlight warms the earth’s surface and the surface then warms the air above it.</a:t>
            </a:r>
          </a:p>
          <a:p>
            <a:endParaRPr lang="en-US"/>
          </a:p>
          <a:p>
            <a:r>
              <a:rPr lang="en-US"/>
              <a:t>The rate at which air temp decreases with height is called Lapse Rate.  The standard lapse rate is about 3.6F per 1000 ft of rise.  Note this is only an average and is not always the case.  </a:t>
            </a:r>
          </a:p>
          <a:p>
            <a:r>
              <a:rPr lang="en-US"/>
              <a:t>There are times when air temperature actually increases with height.  This condition is known as a temperature inversion.  We use radiosondes to measure the day to day changes in the lapse rate.</a:t>
            </a:r>
          </a:p>
          <a:p>
            <a:endParaRPr lang="en-US"/>
          </a:p>
          <a:p>
            <a:endParaRPr lang="en-US"/>
          </a:p>
          <a:p>
            <a:endParaRPr lang="en-US"/>
          </a:p>
        </p:txBody>
      </p:sp>
    </p:spTree>
    <p:extLst>
      <p:ext uri="{BB962C8B-B14F-4D97-AF65-F5344CB8AC3E}">
        <p14:creationId xmlns:p14="http://schemas.microsoft.com/office/powerpoint/2010/main" val="401799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EA20E5-F7E4-4C07-8F44-C5D0701DB67B}" type="slidenum">
              <a:rPr lang="en-US"/>
              <a:pPr/>
              <a:t>5</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en-US"/>
              <a:t>So far, we have seen that both air pressure and air density decrease with height above the earth</a:t>
            </a:r>
          </a:p>
          <a:p>
            <a:endParaRPr lang="en-US"/>
          </a:p>
          <a:p>
            <a:r>
              <a:rPr lang="en-US"/>
              <a:t>Air temperature has a more complicated vertical profile.</a:t>
            </a:r>
          </a:p>
          <a:p>
            <a:r>
              <a:rPr lang="en-US"/>
              <a:t>  </a:t>
            </a:r>
          </a:p>
          <a:p>
            <a:r>
              <a:rPr lang="en-US"/>
              <a:t>Look at this diagram, notice that air temp normally decreases from the surface up to about 11 km (36,000 ft) or 7 mi.  </a:t>
            </a:r>
          </a:p>
          <a:p>
            <a:r>
              <a:rPr lang="en-US"/>
              <a:t>This decrease in air temp with increasing height is due mainly to the fact that the sunlight warms the earth’s surface and the surface then warms the air above it.</a:t>
            </a:r>
          </a:p>
          <a:p>
            <a:endParaRPr lang="en-US"/>
          </a:p>
          <a:p>
            <a:r>
              <a:rPr lang="en-US"/>
              <a:t>The rate at which air temp decreases with height is called Lapse Rate.  The standard lapse rate is about 3.6F per 1000 ft of rise.  Note this is only an average and is not always the case.  </a:t>
            </a:r>
          </a:p>
          <a:p>
            <a:r>
              <a:rPr lang="en-US"/>
              <a:t>There are times when air temperature actually increases with height.  This condition is known as a temperature inversion.  We use radiosondes to measure the day to day changes in the lapse rate.</a:t>
            </a:r>
          </a:p>
          <a:p>
            <a:endParaRPr lang="en-US"/>
          </a:p>
          <a:p>
            <a:endParaRPr lang="en-US"/>
          </a:p>
          <a:p>
            <a:endParaRPr lang="en-US"/>
          </a:p>
        </p:txBody>
      </p:sp>
    </p:spTree>
    <p:extLst>
      <p:ext uri="{BB962C8B-B14F-4D97-AF65-F5344CB8AC3E}">
        <p14:creationId xmlns:p14="http://schemas.microsoft.com/office/powerpoint/2010/main" val="2839981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1B38D7-BE2E-4B0B-BF71-F03F4482BCED}" type="slidenum">
              <a:rPr lang="en-US"/>
              <a:pPr/>
              <a:t>6</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r>
              <a:rPr lang="en-US"/>
              <a:t>So far, we have seen that both air pressure and air density decrease with height above the earth</a:t>
            </a:r>
          </a:p>
          <a:p>
            <a:endParaRPr lang="en-US"/>
          </a:p>
          <a:p>
            <a:r>
              <a:rPr lang="en-US"/>
              <a:t>Air temperature has a more complicated vertical profile.</a:t>
            </a:r>
          </a:p>
          <a:p>
            <a:r>
              <a:rPr lang="en-US"/>
              <a:t>  </a:t>
            </a:r>
          </a:p>
          <a:p>
            <a:r>
              <a:rPr lang="en-US"/>
              <a:t>Look at this diagram, notice that air temp normally decreases from the surface up to about 11 km (36,000 ft) or 7 mi.  </a:t>
            </a:r>
          </a:p>
          <a:p>
            <a:r>
              <a:rPr lang="en-US"/>
              <a:t>This decrease in air temp with increasing height is due mainly to the fact that the sunlight warms the earth’s surface and the surface then warms the air above it.</a:t>
            </a:r>
          </a:p>
          <a:p>
            <a:endParaRPr lang="en-US"/>
          </a:p>
          <a:p>
            <a:r>
              <a:rPr lang="en-US"/>
              <a:t>The rate at which air temp decreases with height is called Lapse Rate.  The standard lapse rate is about 3.6F per 1000 ft of rise.  Note this is only an average and is not always the case.  </a:t>
            </a:r>
          </a:p>
          <a:p>
            <a:r>
              <a:rPr lang="en-US"/>
              <a:t>There are times when air temperature actually increases with height.  This condition is known as a temperature inversion.  We use radiosondes to measure the day to day changes in the lapse rate.</a:t>
            </a:r>
          </a:p>
          <a:p>
            <a:endParaRPr lang="en-US"/>
          </a:p>
          <a:p>
            <a:endParaRPr lang="en-US"/>
          </a:p>
          <a:p>
            <a:endParaRPr lang="en-US"/>
          </a:p>
        </p:txBody>
      </p:sp>
    </p:spTree>
    <p:extLst>
      <p:ext uri="{BB962C8B-B14F-4D97-AF65-F5344CB8AC3E}">
        <p14:creationId xmlns:p14="http://schemas.microsoft.com/office/powerpoint/2010/main" val="227964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8A3476-E1F4-4CB0-B850-51B4FBC7AA39}" type="slidenum">
              <a:rPr lang="en-US"/>
              <a:pPr/>
              <a:t>7</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US"/>
              <a:t>So far, we have seen that both air pressure and air density decrease with height above the earth</a:t>
            </a:r>
          </a:p>
          <a:p>
            <a:endParaRPr lang="en-US"/>
          </a:p>
          <a:p>
            <a:r>
              <a:rPr lang="en-US"/>
              <a:t>Air temperature has a more complicated vertical profile.</a:t>
            </a:r>
          </a:p>
          <a:p>
            <a:r>
              <a:rPr lang="en-US"/>
              <a:t>  </a:t>
            </a:r>
          </a:p>
          <a:p>
            <a:r>
              <a:rPr lang="en-US"/>
              <a:t>Look at this diagram, notice that air temp normally decreases from the surface up to about 11 km (36,000 ft) or 7 mi.  </a:t>
            </a:r>
          </a:p>
          <a:p>
            <a:r>
              <a:rPr lang="en-US"/>
              <a:t>This decrease in air temp with increasing height is due mainly to the fact that the sunlight warms the earth’s surface and the surface then warms the air above it.</a:t>
            </a:r>
          </a:p>
          <a:p>
            <a:endParaRPr lang="en-US"/>
          </a:p>
          <a:p>
            <a:r>
              <a:rPr lang="en-US"/>
              <a:t>The rate at which air temp decreases with height is called Lapse Rate.  The standard lapse rate is about 3.6F per 1000 ft of rise.  Note this is only an average and is not always the case.  </a:t>
            </a:r>
          </a:p>
          <a:p>
            <a:r>
              <a:rPr lang="en-US"/>
              <a:t>There are times when air temperature actually increases with height.  This condition is known as a temperature inversion.  We use radiosondes to measure the day to day changes in the lapse rate.</a:t>
            </a:r>
          </a:p>
          <a:p>
            <a:endParaRPr lang="en-US"/>
          </a:p>
          <a:p>
            <a:endParaRPr lang="en-US"/>
          </a:p>
          <a:p>
            <a:endParaRPr lang="en-US"/>
          </a:p>
        </p:txBody>
      </p:sp>
    </p:spTree>
    <p:extLst>
      <p:ext uri="{BB962C8B-B14F-4D97-AF65-F5344CB8AC3E}">
        <p14:creationId xmlns:p14="http://schemas.microsoft.com/office/powerpoint/2010/main" val="217602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28-Sep-21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81000"/>
            <a:ext cx="9144000" cy="6248400"/>
          </a:xfrm>
          <a:prstGeom prst="rect">
            <a:avLst/>
          </a:prstGeom>
        </p:spPr>
      </p:pic>
      <p:sp>
        <p:nvSpPr>
          <p:cNvPr id="4" name="Slide Number Placeholder 3"/>
          <p:cNvSpPr>
            <a:spLocks noGrp="1"/>
          </p:cNvSpPr>
          <p:nvPr>
            <p:ph type="sldNum" sz="quarter" idx="12"/>
          </p:nvPr>
        </p:nvSpPr>
        <p:spPr/>
        <p:txBody>
          <a:bodyPr/>
          <a:lstStyle/>
          <a:p>
            <a:fld id="{B8E26EDF-B40D-48FB-90E3-AA58A54D56DF}" type="slidenum">
              <a:rPr lang="en-US" smtClean="0"/>
              <a:pPr/>
              <a:t>1</a:t>
            </a:fld>
            <a:endParaRPr lang="en-US"/>
          </a:p>
        </p:txBody>
      </p:sp>
      <p:pic>
        <p:nvPicPr>
          <p:cNvPr id="5" name="Picture 2"/>
          <p:cNvPicPr>
            <a:picLocks noChangeAspect="1" noChangeArrowheads="1"/>
          </p:cNvPicPr>
          <p:nvPr/>
        </p:nvPicPr>
        <p:blipFill>
          <a:blip r:embed="rId3" cstate="print"/>
          <a:srcRect l="16250" t="17000" r="18125" b="5000"/>
          <a:stretch>
            <a:fillRect/>
          </a:stretch>
        </p:blipFill>
        <p:spPr bwMode="auto">
          <a:xfrm>
            <a:off x="0" y="80554"/>
            <a:ext cx="9144000" cy="6792686"/>
          </a:xfrm>
          <a:prstGeom prst="rect">
            <a:avLst/>
          </a:prstGeom>
          <a:noFill/>
          <a:ln w="9525">
            <a:noFill/>
            <a:miter lim="800000"/>
            <a:headEnd/>
            <a:tailEnd/>
          </a:ln>
        </p:spPr>
      </p:pic>
    </p:spTree>
    <p:extLst>
      <p:ext uri="{BB962C8B-B14F-4D97-AF65-F5344CB8AC3E}">
        <p14:creationId xmlns:p14="http://schemas.microsoft.com/office/powerpoint/2010/main" val="1866128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0" y="-127000"/>
            <a:ext cx="9080500" cy="427038"/>
          </a:xfrm>
          <a:prstGeom prst="rect">
            <a:avLst/>
          </a:prstGeom>
          <a:noFill/>
          <a:ln w="9525">
            <a:noFill/>
            <a:miter lim="800000"/>
            <a:headEnd/>
            <a:tailEnd/>
          </a:ln>
          <a:effectLst/>
        </p:spPr>
        <p:txBody>
          <a:bodyPr/>
          <a:lstStyle/>
          <a:p>
            <a:pPr algn="ctr"/>
            <a:r>
              <a:rPr lang="en-US" sz="2800">
                <a:solidFill>
                  <a:srgbClr val="202080"/>
                </a:solidFill>
                <a:effectLst>
                  <a:outerShdw blurRad="38100" dist="38100" dir="2700000" algn="tl">
                    <a:srgbClr val="C0C0C0"/>
                  </a:outerShdw>
                </a:effectLst>
              </a:rPr>
              <a:t>Atmospheric Layers</a:t>
            </a:r>
          </a:p>
        </p:txBody>
      </p:sp>
      <p:sp>
        <p:nvSpPr>
          <p:cNvPr id="9220" name="Text Box 4"/>
          <p:cNvSpPr txBox="1">
            <a:spLocks noChangeArrowheads="1"/>
          </p:cNvSpPr>
          <p:nvPr/>
        </p:nvSpPr>
        <p:spPr bwMode="auto">
          <a:xfrm>
            <a:off x="12700" y="6192838"/>
            <a:ext cx="4689475" cy="274637"/>
          </a:xfrm>
          <a:prstGeom prst="rect">
            <a:avLst/>
          </a:prstGeom>
          <a:noFill/>
          <a:ln w="9525">
            <a:noFill/>
            <a:miter lim="800000"/>
            <a:headEnd/>
            <a:tailEnd/>
          </a:ln>
          <a:effectLst/>
        </p:spPr>
        <p:txBody>
          <a:bodyPr/>
          <a:lstStyle/>
          <a:p>
            <a:pPr algn="ctr"/>
            <a:endParaRPr lang="fr-FR" sz="1800">
              <a:solidFill>
                <a:srgbClr val="202060"/>
              </a:solidFill>
              <a:effectLst>
                <a:outerShdw blurRad="38100" dist="38100" dir="2700000" algn="tl">
                  <a:srgbClr val="C0C0C0"/>
                </a:outerShdw>
              </a:effectLst>
            </a:endParaRPr>
          </a:p>
        </p:txBody>
      </p:sp>
      <p:sp>
        <p:nvSpPr>
          <p:cNvPr id="9221" name="Text Box 5"/>
          <p:cNvSpPr txBox="1">
            <a:spLocks noChangeArrowheads="1"/>
          </p:cNvSpPr>
          <p:nvPr/>
        </p:nvSpPr>
        <p:spPr bwMode="auto">
          <a:xfrm>
            <a:off x="4752975" y="838200"/>
            <a:ext cx="4391025" cy="2190750"/>
          </a:xfrm>
          <a:prstGeom prst="rect">
            <a:avLst/>
          </a:prstGeom>
          <a:noFill/>
          <a:ln w="9525">
            <a:noFill/>
            <a:miter lim="800000"/>
            <a:headEnd/>
            <a:tailEnd/>
          </a:ln>
          <a:effectLst/>
        </p:spPr>
        <p:txBody>
          <a:bodyPr/>
          <a:lstStyle/>
          <a:p>
            <a:pPr marL="457200" indent="-457200"/>
            <a:r>
              <a:rPr lang="en-US" dirty="0" smtClean="0">
                <a:solidFill>
                  <a:srgbClr val="202060"/>
                </a:solidFill>
                <a:effectLst>
                  <a:outerShdw blurRad="38100" dist="38100" dir="2700000" algn="tl">
                    <a:srgbClr val="C0C0C0"/>
                  </a:outerShdw>
                </a:effectLst>
              </a:rPr>
              <a:t>`</a:t>
            </a:r>
            <a:endParaRPr lang="en-US" dirty="0">
              <a:solidFill>
                <a:srgbClr val="202060"/>
              </a:solidFill>
              <a:effectLst>
                <a:outerShdw blurRad="38100" dist="38100" dir="2700000" algn="tl">
                  <a:srgbClr val="C0C0C0"/>
                </a:outerShdw>
              </a:effectLst>
            </a:endParaRPr>
          </a:p>
          <a:p>
            <a:pPr marL="457200" indent="-457200"/>
            <a:endParaRPr lang="en-US" dirty="0">
              <a:solidFill>
                <a:srgbClr val="202060"/>
              </a:solidFill>
              <a:effectLst>
                <a:outerShdw blurRad="38100" dist="38100" dir="2700000" algn="tl">
                  <a:srgbClr val="C0C0C0"/>
                </a:outerShdw>
              </a:effectLst>
            </a:endParaRPr>
          </a:p>
          <a:p>
            <a:pPr marL="457200" indent="-457200">
              <a:buFontTx/>
              <a:buAutoNum type="arabicPeriod"/>
            </a:pPr>
            <a:r>
              <a:rPr lang="en-US" dirty="0">
                <a:solidFill>
                  <a:srgbClr val="202060"/>
                </a:solidFill>
                <a:effectLst>
                  <a:outerShdw blurRad="38100" dist="38100" dir="2700000" algn="tl">
                    <a:srgbClr val="C0C0C0"/>
                  </a:outerShdw>
                </a:effectLst>
              </a:rPr>
              <a:t>Troposphere</a:t>
            </a:r>
          </a:p>
          <a:p>
            <a:pPr marL="457200" indent="-457200">
              <a:buFontTx/>
              <a:buAutoNum type="arabicPeriod"/>
            </a:pPr>
            <a:r>
              <a:rPr lang="en-US" dirty="0" err="1">
                <a:solidFill>
                  <a:srgbClr val="202060"/>
                </a:solidFill>
                <a:effectLst>
                  <a:outerShdw blurRad="38100" dist="38100" dir="2700000" algn="tl">
                    <a:srgbClr val="C0C0C0"/>
                  </a:outerShdw>
                </a:effectLst>
              </a:rPr>
              <a:t>Tropopause</a:t>
            </a:r>
            <a:endParaRPr lang="en-US" dirty="0">
              <a:solidFill>
                <a:srgbClr val="202060"/>
              </a:solidFill>
              <a:effectLst>
                <a:outerShdw blurRad="38100" dist="38100" dir="2700000" algn="tl">
                  <a:srgbClr val="C0C0C0"/>
                </a:outerShdw>
              </a:effectLst>
            </a:endParaRPr>
          </a:p>
          <a:p>
            <a:pPr marL="457200" indent="-457200">
              <a:buFontTx/>
              <a:buAutoNum type="arabicPeriod"/>
            </a:pPr>
            <a:r>
              <a:rPr lang="en-US" dirty="0">
                <a:solidFill>
                  <a:srgbClr val="202060"/>
                </a:solidFill>
                <a:effectLst>
                  <a:outerShdw blurRad="38100" dist="38100" dir="2700000" algn="tl">
                    <a:srgbClr val="C0C0C0"/>
                  </a:outerShdw>
                </a:effectLst>
              </a:rPr>
              <a:t>Stratosphere</a:t>
            </a:r>
          </a:p>
          <a:p>
            <a:pPr marL="457200" indent="-457200">
              <a:buFontTx/>
              <a:buAutoNum type="arabicPeriod"/>
            </a:pPr>
            <a:r>
              <a:rPr lang="en-US" dirty="0" err="1">
                <a:solidFill>
                  <a:srgbClr val="202060"/>
                </a:solidFill>
                <a:effectLst>
                  <a:outerShdw blurRad="38100" dist="38100" dir="2700000" algn="tl">
                    <a:srgbClr val="C0C0C0"/>
                  </a:outerShdw>
                </a:effectLst>
              </a:rPr>
              <a:t>Stratopause</a:t>
            </a:r>
            <a:endParaRPr lang="en-US" dirty="0">
              <a:solidFill>
                <a:srgbClr val="202060"/>
              </a:solidFill>
              <a:effectLst>
                <a:outerShdw blurRad="38100" dist="38100" dir="2700000" algn="tl">
                  <a:srgbClr val="C0C0C0"/>
                </a:outerShdw>
              </a:effectLst>
            </a:endParaRPr>
          </a:p>
          <a:p>
            <a:pPr marL="457200" indent="-457200">
              <a:buFontTx/>
              <a:buAutoNum type="arabicPeriod"/>
            </a:pPr>
            <a:r>
              <a:rPr lang="en-US" dirty="0">
                <a:solidFill>
                  <a:srgbClr val="202060"/>
                </a:solidFill>
                <a:effectLst>
                  <a:outerShdw blurRad="38100" dist="38100" dir="2700000" algn="tl">
                    <a:srgbClr val="C0C0C0"/>
                  </a:outerShdw>
                </a:effectLst>
              </a:rPr>
              <a:t>Mesosphere</a:t>
            </a:r>
          </a:p>
          <a:p>
            <a:pPr marL="457200" indent="-457200">
              <a:buFontTx/>
              <a:buAutoNum type="arabicPeriod"/>
            </a:pPr>
            <a:r>
              <a:rPr lang="en-US" dirty="0" err="1">
                <a:solidFill>
                  <a:srgbClr val="202060"/>
                </a:solidFill>
                <a:effectLst>
                  <a:outerShdw blurRad="38100" dist="38100" dir="2700000" algn="tl">
                    <a:srgbClr val="C0C0C0"/>
                  </a:outerShdw>
                </a:effectLst>
              </a:rPr>
              <a:t>Mesopause</a:t>
            </a:r>
            <a:endParaRPr lang="en-US" dirty="0">
              <a:solidFill>
                <a:srgbClr val="202060"/>
              </a:solidFill>
              <a:effectLst>
                <a:outerShdw blurRad="38100" dist="38100" dir="2700000" algn="tl">
                  <a:srgbClr val="C0C0C0"/>
                </a:outerShdw>
              </a:effectLst>
            </a:endParaRPr>
          </a:p>
          <a:p>
            <a:pPr marL="457200" indent="-457200">
              <a:buFontTx/>
              <a:buAutoNum type="arabicPeriod"/>
            </a:pPr>
            <a:r>
              <a:rPr lang="en-US" dirty="0">
                <a:solidFill>
                  <a:srgbClr val="202060"/>
                </a:solidFill>
                <a:effectLst>
                  <a:outerShdw blurRad="38100" dist="38100" dir="2700000" algn="tl">
                    <a:srgbClr val="C0C0C0"/>
                  </a:outerShdw>
                </a:effectLst>
              </a:rPr>
              <a:t>Thermosphere</a:t>
            </a:r>
          </a:p>
          <a:p>
            <a:pPr marL="457200" indent="-457200">
              <a:buFontTx/>
              <a:buAutoNum type="arabicPeriod"/>
            </a:pPr>
            <a:r>
              <a:rPr lang="en-US" dirty="0">
                <a:solidFill>
                  <a:srgbClr val="202060"/>
                </a:solidFill>
                <a:effectLst>
                  <a:outerShdw blurRad="38100" dist="38100" dir="2700000" algn="tl">
                    <a:srgbClr val="C0C0C0"/>
                  </a:outerShdw>
                </a:effectLst>
              </a:rPr>
              <a:t>Exosphere</a:t>
            </a:r>
          </a:p>
        </p:txBody>
      </p:sp>
      <p:pic>
        <p:nvPicPr>
          <p:cNvPr id="9225" name="Picture 9" descr="01-09B"/>
          <p:cNvPicPr>
            <a:picLocks noChangeAspect="1" noChangeArrowheads="1"/>
          </p:cNvPicPr>
          <p:nvPr/>
        </p:nvPicPr>
        <p:blipFill>
          <a:blip r:embed="rId3" cstate="print"/>
          <a:srcRect/>
          <a:stretch>
            <a:fillRect/>
          </a:stretch>
        </p:blipFill>
        <p:spPr bwMode="auto">
          <a:xfrm>
            <a:off x="228600" y="533400"/>
            <a:ext cx="4486275" cy="5715000"/>
          </a:xfrm>
          <a:prstGeom prst="rect">
            <a:avLst/>
          </a:prstGeom>
          <a:noFill/>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4" name="Picture 10" descr="01-09B"/>
          <p:cNvPicPr>
            <a:picLocks noChangeAspect="1" noChangeArrowheads="1"/>
          </p:cNvPicPr>
          <p:nvPr/>
        </p:nvPicPr>
        <p:blipFill>
          <a:blip r:embed="rId3" cstate="print"/>
          <a:srcRect/>
          <a:stretch>
            <a:fillRect/>
          </a:stretch>
        </p:blipFill>
        <p:spPr bwMode="auto">
          <a:xfrm>
            <a:off x="304800" y="533400"/>
            <a:ext cx="4486275" cy="5715000"/>
          </a:xfrm>
          <a:prstGeom prst="rect">
            <a:avLst/>
          </a:prstGeom>
          <a:noFill/>
        </p:spPr>
      </p:pic>
      <p:sp>
        <p:nvSpPr>
          <p:cNvPr id="31746" name="Text Box 2"/>
          <p:cNvSpPr txBox="1">
            <a:spLocks noChangeArrowheads="1"/>
          </p:cNvSpPr>
          <p:nvPr/>
        </p:nvSpPr>
        <p:spPr bwMode="auto">
          <a:xfrm>
            <a:off x="0" y="-127000"/>
            <a:ext cx="9080500" cy="427038"/>
          </a:xfrm>
          <a:prstGeom prst="rect">
            <a:avLst/>
          </a:prstGeom>
          <a:noFill/>
          <a:ln w="9525">
            <a:noFill/>
            <a:miter lim="800000"/>
            <a:headEnd/>
            <a:tailEnd/>
          </a:ln>
          <a:effectLst/>
        </p:spPr>
        <p:txBody>
          <a:bodyPr/>
          <a:lstStyle/>
          <a:p>
            <a:pPr algn="ctr"/>
            <a:r>
              <a:rPr lang="en-US" sz="2800">
                <a:solidFill>
                  <a:srgbClr val="202080"/>
                </a:solidFill>
                <a:effectLst>
                  <a:outerShdw blurRad="38100" dist="38100" dir="2700000" algn="tl">
                    <a:srgbClr val="C0C0C0"/>
                  </a:outerShdw>
                </a:effectLst>
              </a:rPr>
              <a:t>Atmospheric Layers</a:t>
            </a:r>
          </a:p>
        </p:txBody>
      </p:sp>
      <p:sp>
        <p:nvSpPr>
          <p:cNvPr id="31750" name="Text Box 6"/>
          <p:cNvSpPr txBox="1">
            <a:spLocks noChangeArrowheads="1"/>
          </p:cNvSpPr>
          <p:nvPr/>
        </p:nvSpPr>
        <p:spPr bwMode="auto">
          <a:xfrm>
            <a:off x="4876800" y="4979988"/>
            <a:ext cx="3953133" cy="923330"/>
          </a:xfrm>
          <a:prstGeom prst="rect">
            <a:avLst/>
          </a:prstGeom>
          <a:noFill/>
          <a:ln w="9525">
            <a:noFill/>
            <a:miter lim="800000"/>
            <a:headEnd/>
            <a:tailEnd/>
          </a:ln>
          <a:effectLst/>
        </p:spPr>
        <p:txBody>
          <a:bodyPr wrap="none">
            <a:spAutoFit/>
          </a:bodyPr>
          <a:lstStyle/>
          <a:p>
            <a:r>
              <a:rPr lang="en-US" sz="1800" dirty="0">
                <a:solidFill>
                  <a:srgbClr val="FF0000"/>
                </a:solidFill>
              </a:rPr>
              <a:t>Troposphere – Temp decrease w/ height</a:t>
            </a:r>
          </a:p>
          <a:p>
            <a:r>
              <a:rPr lang="en-US" sz="1800" dirty="0">
                <a:solidFill>
                  <a:srgbClr val="FF0000"/>
                </a:solidFill>
              </a:rPr>
              <a:t>Most of our weather occurs in this layer</a:t>
            </a:r>
          </a:p>
          <a:p>
            <a:r>
              <a:rPr lang="en-US" sz="1800" dirty="0">
                <a:solidFill>
                  <a:srgbClr val="FF0000"/>
                </a:solidFill>
              </a:rPr>
              <a:t>Varies in height around the </a:t>
            </a:r>
            <a:r>
              <a:rPr lang="en-US" sz="1800" dirty="0" smtClean="0">
                <a:solidFill>
                  <a:srgbClr val="FF0000"/>
                </a:solidFill>
              </a:rPr>
              <a:t>globe</a:t>
            </a:r>
            <a:endParaRPr lang="en-US" sz="1800" dirty="0"/>
          </a:p>
        </p:txBody>
      </p:sp>
      <p:sp>
        <p:nvSpPr>
          <p:cNvPr id="31751" name="AutoShape 7"/>
          <p:cNvSpPr>
            <a:spLocks noChangeArrowheads="1"/>
          </p:cNvSpPr>
          <p:nvPr/>
        </p:nvSpPr>
        <p:spPr bwMode="auto">
          <a:xfrm>
            <a:off x="3733800" y="5029200"/>
            <a:ext cx="976313" cy="228600"/>
          </a:xfrm>
          <a:prstGeom prst="leftArrow">
            <a:avLst>
              <a:gd name="adj1" fmla="val 50000"/>
              <a:gd name="adj2" fmla="val 106771"/>
            </a:avLst>
          </a:prstGeom>
          <a:solidFill>
            <a:srgbClr val="FF0000"/>
          </a:solidFill>
          <a:ln w="9525">
            <a:solidFill>
              <a:schemeClr val="tx1"/>
            </a:solidFill>
            <a:miter lim="800000"/>
            <a:headEnd/>
            <a:tailEnd/>
          </a:ln>
          <a:effectLst/>
        </p:spPr>
        <p:txBody>
          <a:bodyPr wrap="none" anchor="ctr"/>
          <a:lstStyle/>
          <a:p>
            <a:endParaRPr lang="fr-FR"/>
          </a:p>
        </p:txBody>
      </p:sp>
      <p:sp>
        <p:nvSpPr>
          <p:cNvPr id="31752" name="Oval 8"/>
          <p:cNvSpPr>
            <a:spLocks noChangeArrowheads="1"/>
          </p:cNvSpPr>
          <p:nvPr/>
        </p:nvSpPr>
        <p:spPr bwMode="auto">
          <a:xfrm>
            <a:off x="2133600" y="5029200"/>
            <a:ext cx="1371600" cy="304800"/>
          </a:xfrm>
          <a:prstGeom prst="ellipse">
            <a:avLst/>
          </a:prstGeom>
          <a:noFill/>
          <a:ln w="9525">
            <a:solidFill>
              <a:schemeClr val="tx1"/>
            </a:solidFill>
            <a:round/>
            <a:headEnd/>
            <a:tailEnd/>
          </a:ln>
          <a:effectLst/>
        </p:spPr>
        <p:txBody>
          <a:bodyPr wrap="none" anchor="ctr"/>
          <a:lstStyle/>
          <a:p>
            <a:endParaRPr lang="fr-FR"/>
          </a:p>
        </p:txBody>
      </p:sp>
      <p:sp>
        <p:nvSpPr>
          <p:cNvPr id="31753" name="Text Box 9"/>
          <p:cNvSpPr txBox="1">
            <a:spLocks noChangeArrowheads="1"/>
          </p:cNvSpPr>
          <p:nvPr/>
        </p:nvSpPr>
        <p:spPr bwMode="auto">
          <a:xfrm>
            <a:off x="4876800" y="3989388"/>
            <a:ext cx="4070350" cy="915987"/>
          </a:xfrm>
          <a:prstGeom prst="rect">
            <a:avLst/>
          </a:prstGeom>
          <a:noFill/>
          <a:ln w="9525">
            <a:noFill/>
            <a:miter lim="800000"/>
            <a:headEnd/>
            <a:tailEnd/>
          </a:ln>
          <a:effectLst/>
        </p:spPr>
        <p:txBody>
          <a:bodyPr wrap="none">
            <a:spAutoFit/>
          </a:bodyPr>
          <a:lstStyle/>
          <a:p>
            <a:r>
              <a:rPr lang="en-US" sz="1800">
                <a:solidFill>
                  <a:schemeClr val="accent2"/>
                </a:solidFill>
              </a:rPr>
              <a:t>Tropopause</a:t>
            </a:r>
            <a:r>
              <a:rPr lang="en-US" sz="1800" b="0"/>
              <a:t> separates Troposphere from </a:t>
            </a:r>
          </a:p>
          <a:p>
            <a:r>
              <a:rPr lang="en-US" sz="1800" b="0"/>
              <a:t>Stratosphere.  Generally higher in summer</a:t>
            </a:r>
          </a:p>
          <a:p>
            <a:r>
              <a:rPr lang="en-US" sz="1800" b="0"/>
              <a:t>Lower in winter.</a:t>
            </a:r>
          </a:p>
        </p:txBody>
      </p:sp>
      <p:sp>
        <p:nvSpPr>
          <p:cNvPr id="31755" name="AutoShape 11"/>
          <p:cNvSpPr>
            <a:spLocks noChangeArrowheads="1"/>
          </p:cNvSpPr>
          <p:nvPr/>
        </p:nvSpPr>
        <p:spPr bwMode="auto">
          <a:xfrm rot="-622550">
            <a:off x="2587625" y="4460875"/>
            <a:ext cx="2057400" cy="152400"/>
          </a:xfrm>
          <a:prstGeom prst="leftArrow">
            <a:avLst>
              <a:gd name="adj1" fmla="val 50000"/>
              <a:gd name="adj2" fmla="val 337500"/>
            </a:avLst>
          </a:prstGeom>
          <a:solidFill>
            <a:schemeClr val="accent2"/>
          </a:solidFill>
          <a:ln w="9525">
            <a:solidFill>
              <a:schemeClr val="tx1"/>
            </a:solidFill>
            <a:miter lim="800000"/>
            <a:headEnd/>
            <a:tailEnd/>
          </a:ln>
          <a:effectLst/>
        </p:spPr>
        <p:txBody>
          <a:bodyPr wrap="none" anchor="ctr"/>
          <a:lstStyle/>
          <a:p>
            <a:endParaRPr lang="fr-FR"/>
          </a:p>
        </p:txBody>
      </p:sp>
      <p:sp>
        <p:nvSpPr>
          <p:cNvPr id="9" name="Rectangle 8"/>
          <p:cNvSpPr/>
          <p:nvPr/>
        </p:nvSpPr>
        <p:spPr>
          <a:xfrm>
            <a:off x="4495800" y="1524000"/>
            <a:ext cx="4572000" cy="1569660"/>
          </a:xfrm>
          <a:prstGeom prst="rect">
            <a:avLst/>
          </a:prstGeom>
        </p:spPr>
        <p:txBody>
          <a:bodyPr>
            <a:spAutoFit/>
          </a:bodyPr>
          <a:lstStyle/>
          <a:p>
            <a:pPr lvl="2">
              <a:buFontTx/>
              <a:buChar char="•"/>
            </a:pPr>
            <a:r>
              <a:rPr lang="en-US" sz="1600" dirty="0" smtClean="0">
                <a:cs typeface="Times New Roman" pitchFamily="18" charset="0"/>
              </a:rPr>
              <a:t>Temperature decreases with altitude – called the </a:t>
            </a:r>
            <a:r>
              <a:rPr lang="en-US" sz="1600" dirty="0" smtClean="0">
                <a:solidFill>
                  <a:schemeClr val="tx2"/>
                </a:solidFill>
                <a:cs typeface="Times New Roman" pitchFamily="18" charset="0"/>
              </a:rPr>
              <a:t>environmental lapse rate</a:t>
            </a:r>
            <a:r>
              <a:rPr lang="en-US" sz="1600" dirty="0" smtClean="0">
                <a:cs typeface="Times New Roman" pitchFamily="18" charset="0"/>
              </a:rPr>
              <a:t> </a:t>
            </a:r>
          </a:p>
          <a:p>
            <a:pPr lvl="3">
              <a:buClr>
                <a:schemeClr val="tx2"/>
              </a:buClr>
              <a:buFontTx/>
              <a:buChar char="•"/>
            </a:pPr>
            <a:r>
              <a:rPr lang="en-US" sz="1600" dirty="0" smtClean="0">
                <a:cs typeface="Times New Roman" pitchFamily="18" charset="0"/>
              </a:rPr>
              <a:t>6.5˚C per kilometer (average)</a:t>
            </a:r>
          </a:p>
          <a:p>
            <a:pPr lvl="3">
              <a:buClr>
                <a:schemeClr val="tx2"/>
              </a:buClr>
              <a:buFontTx/>
              <a:buChar char="•"/>
            </a:pPr>
            <a:r>
              <a:rPr lang="en-US" sz="1600" dirty="0" smtClean="0">
                <a:cs typeface="Times New Roman" pitchFamily="18" charset="0"/>
              </a:rPr>
              <a:t>3.5˚F per 1000 feet (average)</a:t>
            </a:r>
          </a:p>
          <a:p>
            <a:pPr lvl="2">
              <a:buFontTx/>
              <a:buChar char="•"/>
            </a:pPr>
            <a:r>
              <a:rPr lang="en-US" sz="1600" dirty="0" smtClean="0">
                <a:cs typeface="Times New Roman" pitchFamily="18" charset="0"/>
              </a:rPr>
              <a:t>Thickness varies – average height is about 12 km</a:t>
            </a:r>
            <a:endParaRPr lang="en-US" sz="1600" dirty="0">
              <a:cs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2" name="Picture 8" descr="troposphere"/>
          <p:cNvPicPr>
            <a:picLocks noGrp="1" noChangeAspect="1" noChangeArrowheads="1"/>
          </p:cNvPicPr>
          <p:nvPr>
            <p:ph sz="half" idx="4294967295"/>
          </p:nvPr>
        </p:nvPicPr>
        <p:blipFill>
          <a:blip r:embed="rId2" cstate="print"/>
          <a:srcRect/>
          <a:stretch>
            <a:fillRect/>
          </a:stretch>
        </p:blipFill>
        <p:spPr>
          <a:xfrm>
            <a:off x="1066800" y="228600"/>
            <a:ext cx="7467600" cy="4343400"/>
          </a:xfrm>
          <a:noFill/>
          <a:ln/>
        </p:spPr>
      </p:pic>
      <p:sp>
        <p:nvSpPr>
          <p:cNvPr id="52233" name="Rectangle 9"/>
          <p:cNvSpPr>
            <a:spLocks noChangeArrowheads="1"/>
          </p:cNvSpPr>
          <p:nvPr/>
        </p:nvSpPr>
        <p:spPr bwMode="auto">
          <a:xfrm>
            <a:off x="990600" y="4606159"/>
            <a:ext cx="7696200" cy="880241"/>
          </a:xfrm>
          <a:prstGeom prst="rect">
            <a:avLst/>
          </a:prstGeom>
          <a:noFill/>
          <a:ln w="9525">
            <a:noFill/>
            <a:miter lim="800000"/>
            <a:headEnd/>
            <a:tailEnd/>
          </a:ln>
          <a:effectLst/>
        </p:spPr>
        <p:txBody>
          <a:bodyPr>
            <a:spAutoFit/>
          </a:bodyPr>
          <a:lstStyle/>
          <a:p>
            <a:pPr>
              <a:lnSpc>
                <a:spcPct val="80000"/>
              </a:lnSpc>
              <a:spcBef>
                <a:spcPct val="20000"/>
              </a:spcBef>
            </a:pPr>
            <a:r>
              <a:rPr lang="en-US" sz="1600" b="0" dirty="0"/>
              <a:t>The troposphere is the lowest major atmospheric layer, and is located from the Earth's surface up to the bottom of the </a:t>
            </a:r>
            <a:r>
              <a:rPr lang="en-US" sz="1600" dirty="0">
                <a:solidFill>
                  <a:srgbClr val="FF0000"/>
                </a:solidFill>
              </a:rPr>
              <a:t>stratosphere</a:t>
            </a:r>
            <a:r>
              <a:rPr lang="en-US" sz="1600" b="0" dirty="0"/>
              <a:t>. It has decreasing temperature with height (at an average rate of 3.5</a:t>
            </a:r>
            <a:r>
              <a:rPr lang="en-US" sz="1600" b="0" dirty="0">
                <a:cs typeface="Times New Roman" pitchFamily="18" charset="0"/>
              </a:rPr>
              <a:t>°</a:t>
            </a:r>
            <a:r>
              <a:rPr lang="en-US" sz="1600" b="0" dirty="0"/>
              <a:t> F per thousand feet (6.5 </a:t>
            </a:r>
            <a:r>
              <a:rPr lang="en-US" sz="1600" b="0" dirty="0">
                <a:cs typeface="Times New Roman" pitchFamily="18" charset="0"/>
              </a:rPr>
              <a:t>°</a:t>
            </a:r>
            <a:r>
              <a:rPr lang="en-US" sz="1600" b="0" dirty="0"/>
              <a:t> C per kilometer); whereas the stratosphere has either constant or slowly increasing temperature with height.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01" name="Picture 9" descr="01-09B"/>
          <p:cNvPicPr>
            <a:picLocks noChangeAspect="1" noChangeArrowheads="1"/>
          </p:cNvPicPr>
          <p:nvPr/>
        </p:nvPicPr>
        <p:blipFill>
          <a:blip r:embed="rId3" cstate="print"/>
          <a:srcRect/>
          <a:stretch>
            <a:fillRect/>
          </a:stretch>
        </p:blipFill>
        <p:spPr bwMode="auto">
          <a:xfrm>
            <a:off x="228600" y="533400"/>
            <a:ext cx="4486275" cy="5715000"/>
          </a:xfrm>
          <a:prstGeom prst="rect">
            <a:avLst/>
          </a:prstGeom>
          <a:noFill/>
        </p:spPr>
      </p:pic>
      <p:sp>
        <p:nvSpPr>
          <p:cNvPr id="33794" name="Text Box 2"/>
          <p:cNvSpPr txBox="1">
            <a:spLocks noChangeArrowheads="1"/>
          </p:cNvSpPr>
          <p:nvPr/>
        </p:nvSpPr>
        <p:spPr bwMode="auto">
          <a:xfrm>
            <a:off x="0" y="-127000"/>
            <a:ext cx="9080500" cy="427038"/>
          </a:xfrm>
          <a:prstGeom prst="rect">
            <a:avLst/>
          </a:prstGeom>
          <a:noFill/>
          <a:ln w="9525">
            <a:noFill/>
            <a:miter lim="800000"/>
            <a:headEnd/>
            <a:tailEnd/>
          </a:ln>
          <a:effectLst/>
        </p:spPr>
        <p:txBody>
          <a:bodyPr/>
          <a:lstStyle/>
          <a:p>
            <a:pPr algn="ctr"/>
            <a:r>
              <a:rPr lang="en-US" sz="2800">
                <a:solidFill>
                  <a:srgbClr val="202080"/>
                </a:solidFill>
                <a:effectLst>
                  <a:outerShdw blurRad="38100" dist="38100" dir="2700000" algn="tl">
                    <a:srgbClr val="C0C0C0"/>
                  </a:outerShdw>
                </a:effectLst>
              </a:rPr>
              <a:t>Atmospheric Layers</a:t>
            </a:r>
          </a:p>
        </p:txBody>
      </p:sp>
      <p:sp>
        <p:nvSpPr>
          <p:cNvPr id="33798" name="AutoShape 6"/>
          <p:cNvSpPr>
            <a:spLocks noChangeArrowheads="1"/>
          </p:cNvSpPr>
          <p:nvPr/>
        </p:nvSpPr>
        <p:spPr bwMode="auto">
          <a:xfrm>
            <a:off x="3886200" y="3886200"/>
            <a:ext cx="976313" cy="228600"/>
          </a:xfrm>
          <a:prstGeom prst="leftArrow">
            <a:avLst>
              <a:gd name="adj1" fmla="val 50000"/>
              <a:gd name="adj2" fmla="val 106771"/>
            </a:avLst>
          </a:prstGeom>
          <a:solidFill>
            <a:srgbClr val="FF0000"/>
          </a:solidFill>
          <a:ln w="9525">
            <a:solidFill>
              <a:schemeClr val="tx1"/>
            </a:solidFill>
            <a:miter lim="800000"/>
            <a:headEnd/>
            <a:tailEnd/>
          </a:ln>
          <a:effectLst/>
        </p:spPr>
        <p:txBody>
          <a:bodyPr wrap="none" anchor="ctr"/>
          <a:lstStyle/>
          <a:p>
            <a:endParaRPr lang="fr-FR"/>
          </a:p>
        </p:txBody>
      </p:sp>
      <p:sp>
        <p:nvSpPr>
          <p:cNvPr id="33799" name="Oval 7"/>
          <p:cNvSpPr>
            <a:spLocks noChangeArrowheads="1"/>
          </p:cNvSpPr>
          <p:nvPr/>
        </p:nvSpPr>
        <p:spPr bwMode="auto">
          <a:xfrm>
            <a:off x="2133600" y="3886200"/>
            <a:ext cx="1676400" cy="533400"/>
          </a:xfrm>
          <a:prstGeom prst="ellipse">
            <a:avLst/>
          </a:prstGeom>
          <a:noFill/>
          <a:ln w="9525">
            <a:solidFill>
              <a:schemeClr val="tx1"/>
            </a:solidFill>
            <a:round/>
            <a:headEnd/>
            <a:tailEnd/>
          </a:ln>
          <a:effectLst/>
        </p:spPr>
        <p:txBody>
          <a:bodyPr wrap="none" anchor="ctr"/>
          <a:lstStyle/>
          <a:p>
            <a:endParaRPr lang="fr-FR"/>
          </a:p>
        </p:txBody>
      </p:sp>
      <p:sp>
        <p:nvSpPr>
          <p:cNvPr id="33800" name="Text Box 8"/>
          <p:cNvSpPr txBox="1">
            <a:spLocks noChangeArrowheads="1"/>
          </p:cNvSpPr>
          <p:nvPr/>
        </p:nvSpPr>
        <p:spPr bwMode="auto">
          <a:xfrm>
            <a:off x="5029200" y="3836988"/>
            <a:ext cx="4083050" cy="1190625"/>
          </a:xfrm>
          <a:prstGeom prst="rect">
            <a:avLst/>
          </a:prstGeom>
          <a:noFill/>
          <a:ln w="9525">
            <a:noFill/>
            <a:miter lim="800000"/>
            <a:headEnd/>
            <a:tailEnd/>
          </a:ln>
          <a:effectLst/>
        </p:spPr>
        <p:txBody>
          <a:bodyPr wrap="none">
            <a:spAutoFit/>
          </a:bodyPr>
          <a:lstStyle/>
          <a:p>
            <a:r>
              <a:rPr lang="en-US" sz="1800">
                <a:solidFill>
                  <a:srgbClr val="FF0000"/>
                </a:solidFill>
              </a:rPr>
              <a:t>Stratosphere</a:t>
            </a:r>
          </a:p>
          <a:p>
            <a:r>
              <a:rPr lang="en-US" sz="1800" b="0"/>
              <a:t>Temperature inversion in stratosphere</a:t>
            </a:r>
          </a:p>
          <a:p>
            <a:r>
              <a:rPr lang="en-US" sz="1800" b="0"/>
              <a:t>Ozone plays a major part in heating the air</a:t>
            </a:r>
          </a:p>
          <a:p>
            <a:r>
              <a:rPr lang="en-US" sz="1800" b="0"/>
              <a:t>At this altitude</a:t>
            </a:r>
          </a:p>
        </p:txBody>
      </p:sp>
      <p:sp>
        <p:nvSpPr>
          <p:cNvPr id="8" name="Rectangle 7"/>
          <p:cNvSpPr/>
          <p:nvPr/>
        </p:nvSpPr>
        <p:spPr>
          <a:xfrm>
            <a:off x="3657600" y="533400"/>
            <a:ext cx="5334000" cy="2529923"/>
          </a:xfrm>
          <a:prstGeom prst="rect">
            <a:avLst/>
          </a:prstGeom>
        </p:spPr>
        <p:txBody>
          <a:bodyPr wrap="square">
            <a:spAutoFit/>
          </a:bodyPr>
          <a:lstStyle/>
          <a:p>
            <a:pPr lvl="3">
              <a:lnSpc>
                <a:spcPct val="90000"/>
              </a:lnSpc>
              <a:buBlip>
                <a:blip r:embed="rId4"/>
              </a:buBlip>
            </a:pPr>
            <a:r>
              <a:rPr lang="en-US" sz="1600" dirty="0" smtClean="0">
                <a:solidFill>
                  <a:srgbClr val="0B5395"/>
                </a:solidFill>
                <a:latin typeface="Arial" charset="0"/>
              </a:rPr>
              <a:t>Extends from about 16 Km to about 56 Km above the sea level</a:t>
            </a:r>
          </a:p>
          <a:p>
            <a:pPr lvl="3">
              <a:lnSpc>
                <a:spcPct val="90000"/>
              </a:lnSpc>
              <a:buBlip>
                <a:blip r:embed="rId4"/>
              </a:buBlip>
            </a:pPr>
            <a:r>
              <a:rPr lang="en-US" sz="1600" dirty="0" smtClean="0">
                <a:solidFill>
                  <a:srgbClr val="0B5395"/>
                </a:solidFill>
                <a:latin typeface="Arial" charset="0"/>
              </a:rPr>
              <a:t>Boundary b/w troposphere and stratosphere is called </a:t>
            </a:r>
            <a:r>
              <a:rPr lang="en-US" sz="1600" dirty="0" err="1" smtClean="0">
                <a:solidFill>
                  <a:srgbClr val="0B5395"/>
                </a:solidFill>
                <a:latin typeface="Arial" charset="0"/>
              </a:rPr>
              <a:t>tropopause</a:t>
            </a:r>
            <a:endParaRPr lang="en-US" sz="1600" dirty="0" smtClean="0">
              <a:solidFill>
                <a:srgbClr val="0B5395"/>
              </a:solidFill>
              <a:latin typeface="Arial" charset="0"/>
            </a:endParaRPr>
          </a:p>
          <a:p>
            <a:pPr lvl="3">
              <a:lnSpc>
                <a:spcPct val="90000"/>
              </a:lnSpc>
              <a:buBlip>
                <a:blip r:embed="rId4"/>
              </a:buBlip>
            </a:pPr>
            <a:r>
              <a:rPr lang="en-US" sz="1600" dirty="0" smtClean="0">
                <a:solidFill>
                  <a:srgbClr val="0B5395"/>
                </a:solidFill>
                <a:latin typeface="Arial" charset="0"/>
              </a:rPr>
              <a:t>Once material injected into remain for years e.g. ammonium sulfate aerosols  at 20 Km</a:t>
            </a:r>
          </a:p>
          <a:p>
            <a:pPr lvl="3">
              <a:lnSpc>
                <a:spcPct val="90000"/>
              </a:lnSpc>
              <a:buBlip>
                <a:blip r:embed="rId4"/>
              </a:buBlip>
            </a:pPr>
            <a:r>
              <a:rPr lang="en-US" sz="1600" dirty="0" smtClean="0">
                <a:solidFill>
                  <a:srgbClr val="0B5395"/>
                </a:solidFill>
                <a:latin typeface="Arial" charset="0"/>
              </a:rPr>
              <a:t>Important feature is presence of a thin layer ozone</a:t>
            </a:r>
          </a:p>
          <a:p>
            <a:pPr lvl="3">
              <a:lnSpc>
                <a:spcPct val="90000"/>
              </a:lnSpc>
              <a:buBlip>
                <a:blip r:embed="rId4"/>
              </a:buBlip>
            </a:pPr>
            <a:r>
              <a:rPr lang="en-US" sz="1600" dirty="0" smtClean="0">
                <a:solidFill>
                  <a:srgbClr val="0B5395"/>
                </a:solidFill>
                <a:latin typeface="Arial" charset="0"/>
              </a:rPr>
              <a:t>Solar UV rays  absorbed and converted into heat</a:t>
            </a: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6" name="Picture 8" descr="01-09B"/>
          <p:cNvPicPr>
            <a:picLocks noChangeAspect="1" noChangeArrowheads="1"/>
          </p:cNvPicPr>
          <p:nvPr/>
        </p:nvPicPr>
        <p:blipFill>
          <a:blip r:embed="rId3" cstate="print"/>
          <a:srcRect/>
          <a:stretch>
            <a:fillRect/>
          </a:stretch>
        </p:blipFill>
        <p:spPr bwMode="auto">
          <a:xfrm>
            <a:off x="228600" y="533400"/>
            <a:ext cx="4486275" cy="5715000"/>
          </a:xfrm>
          <a:prstGeom prst="rect">
            <a:avLst/>
          </a:prstGeom>
          <a:noFill/>
        </p:spPr>
      </p:pic>
      <p:sp>
        <p:nvSpPr>
          <p:cNvPr id="37890" name="Text Box 2"/>
          <p:cNvSpPr txBox="1">
            <a:spLocks noChangeArrowheads="1"/>
          </p:cNvSpPr>
          <p:nvPr/>
        </p:nvSpPr>
        <p:spPr bwMode="auto">
          <a:xfrm>
            <a:off x="0" y="-127000"/>
            <a:ext cx="9080500" cy="427038"/>
          </a:xfrm>
          <a:prstGeom prst="rect">
            <a:avLst/>
          </a:prstGeom>
          <a:noFill/>
          <a:ln w="9525">
            <a:noFill/>
            <a:miter lim="800000"/>
            <a:headEnd/>
            <a:tailEnd/>
          </a:ln>
          <a:effectLst/>
        </p:spPr>
        <p:txBody>
          <a:bodyPr/>
          <a:lstStyle/>
          <a:p>
            <a:pPr algn="ctr"/>
            <a:r>
              <a:rPr lang="en-US" sz="2800">
                <a:solidFill>
                  <a:srgbClr val="202080"/>
                </a:solidFill>
                <a:effectLst>
                  <a:outerShdw blurRad="38100" dist="38100" dir="2700000" algn="tl">
                    <a:srgbClr val="C0C0C0"/>
                  </a:outerShdw>
                </a:effectLst>
              </a:rPr>
              <a:t>Atmospheric Layers</a:t>
            </a:r>
          </a:p>
        </p:txBody>
      </p:sp>
      <p:sp>
        <p:nvSpPr>
          <p:cNvPr id="37893" name="AutoShape 5"/>
          <p:cNvSpPr>
            <a:spLocks noChangeArrowheads="1"/>
          </p:cNvSpPr>
          <p:nvPr/>
        </p:nvSpPr>
        <p:spPr bwMode="auto">
          <a:xfrm>
            <a:off x="3733800" y="2514600"/>
            <a:ext cx="976313" cy="228600"/>
          </a:xfrm>
          <a:prstGeom prst="leftArrow">
            <a:avLst>
              <a:gd name="adj1" fmla="val 50000"/>
              <a:gd name="adj2" fmla="val 106771"/>
            </a:avLst>
          </a:prstGeom>
          <a:solidFill>
            <a:srgbClr val="FF0000"/>
          </a:solidFill>
          <a:ln w="9525">
            <a:solidFill>
              <a:schemeClr val="tx1"/>
            </a:solidFill>
            <a:miter lim="800000"/>
            <a:headEnd/>
            <a:tailEnd/>
          </a:ln>
          <a:effectLst/>
        </p:spPr>
        <p:txBody>
          <a:bodyPr wrap="none" anchor="ctr"/>
          <a:lstStyle/>
          <a:p>
            <a:endParaRPr lang="fr-FR"/>
          </a:p>
        </p:txBody>
      </p:sp>
      <p:sp>
        <p:nvSpPr>
          <p:cNvPr id="37894" name="Oval 6"/>
          <p:cNvSpPr>
            <a:spLocks noChangeArrowheads="1"/>
          </p:cNvSpPr>
          <p:nvPr/>
        </p:nvSpPr>
        <p:spPr bwMode="auto">
          <a:xfrm>
            <a:off x="2286000" y="2438400"/>
            <a:ext cx="1295400" cy="381000"/>
          </a:xfrm>
          <a:prstGeom prst="ellipse">
            <a:avLst/>
          </a:prstGeom>
          <a:noFill/>
          <a:ln w="9525">
            <a:solidFill>
              <a:schemeClr val="tx1"/>
            </a:solidFill>
            <a:round/>
            <a:headEnd/>
            <a:tailEnd/>
          </a:ln>
          <a:effectLst/>
        </p:spPr>
        <p:txBody>
          <a:bodyPr wrap="none" anchor="ctr"/>
          <a:lstStyle/>
          <a:p>
            <a:endParaRPr lang="fr-FR"/>
          </a:p>
        </p:txBody>
      </p:sp>
      <p:sp>
        <p:nvSpPr>
          <p:cNvPr id="37895" name="Text Box 7"/>
          <p:cNvSpPr txBox="1">
            <a:spLocks noChangeArrowheads="1"/>
          </p:cNvSpPr>
          <p:nvPr/>
        </p:nvSpPr>
        <p:spPr bwMode="auto">
          <a:xfrm>
            <a:off x="4800600" y="2514600"/>
            <a:ext cx="4248150" cy="1465263"/>
          </a:xfrm>
          <a:prstGeom prst="rect">
            <a:avLst/>
          </a:prstGeom>
          <a:noFill/>
          <a:ln w="9525">
            <a:noFill/>
            <a:miter lim="800000"/>
            <a:headEnd/>
            <a:tailEnd/>
          </a:ln>
          <a:effectLst/>
        </p:spPr>
        <p:txBody>
          <a:bodyPr>
            <a:spAutoFit/>
          </a:bodyPr>
          <a:lstStyle/>
          <a:p>
            <a:r>
              <a:rPr lang="en-US" sz="1800" dirty="0">
                <a:solidFill>
                  <a:srgbClr val="FF0000"/>
                </a:solidFill>
              </a:rPr>
              <a:t>Mesosphere</a:t>
            </a:r>
          </a:p>
          <a:p>
            <a:r>
              <a:rPr lang="en-US" sz="1800" b="0" dirty="0"/>
              <a:t>Middle atmosphere – Air thin, pressure low,</a:t>
            </a:r>
          </a:p>
          <a:p>
            <a:r>
              <a:rPr lang="en-US" sz="1800" b="0" dirty="0"/>
              <a:t>Need oxygen to live in this region.  Air quite Cold  -90</a:t>
            </a:r>
            <a:r>
              <a:rPr lang="en-US" sz="1800" b="0" dirty="0">
                <a:cs typeface="Times New Roman" pitchFamily="18" charset="0"/>
              </a:rPr>
              <a:t>°</a:t>
            </a:r>
            <a:r>
              <a:rPr lang="en-US" sz="1800" b="0" dirty="0"/>
              <a:t>C (-130</a:t>
            </a:r>
            <a:r>
              <a:rPr lang="en-US" sz="1800" b="0" dirty="0">
                <a:cs typeface="Times New Roman" pitchFamily="18" charset="0"/>
              </a:rPr>
              <a:t>°</a:t>
            </a:r>
            <a:r>
              <a:rPr lang="en-US" sz="1800" b="0" dirty="0"/>
              <a:t>F) near the top of mesosphere</a:t>
            </a:r>
          </a:p>
        </p:txBody>
      </p:sp>
      <p:sp>
        <p:nvSpPr>
          <p:cNvPr id="8" name="Rectangle 7"/>
          <p:cNvSpPr/>
          <p:nvPr/>
        </p:nvSpPr>
        <p:spPr>
          <a:xfrm>
            <a:off x="4572000" y="533400"/>
            <a:ext cx="4572000" cy="1865126"/>
          </a:xfrm>
          <a:prstGeom prst="rect">
            <a:avLst/>
          </a:prstGeom>
        </p:spPr>
        <p:txBody>
          <a:bodyPr>
            <a:spAutoFit/>
          </a:bodyPr>
          <a:lstStyle/>
          <a:p>
            <a:pPr lvl="2">
              <a:lnSpc>
                <a:spcPct val="90000"/>
              </a:lnSpc>
              <a:buFont typeface="Wingdings" pitchFamily="2" charset="2"/>
              <a:buChar char="§"/>
            </a:pPr>
            <a:r>
              <a:rPr lang="en-US" sz="1600" dirty="0" smtClean="0">
                <a:latin typeface="Arial" charset="0"/>
                <a:cs typeface="Arial" charset="0"/>
              </a:rPr>
              <a:t> Extends from 56 Km to about 90 Km</a:t>
            </a:r>
          </a:p>
          <a:p>
            <a:pPr lvl="2">
              <a:lnSpc>
                <a:spcPct val="90000"/>
              </a:lnSpc>
              <a:buFont typeface="Wingdings" pitchFamily="2" charset="2"/>
              <a:buChar char="§"/>
            </a:pPr>
            <a:r>
              <a:rPr lang="en-US" sz="1600" dirty="0" smtClean="0">
                <a:latin typeface="Arial" charset="0"/>
                <a:cs typeface="Arial" charset="0"/>
              </a:rPr>
              <a:t> Boundary b/w stratosphere and mesosphere is called </a:t>
            </a:r>
            <a:r>
              <a:rPr lang="en-US" sz="1600" dirty="0" err="1" smtClean="0">
                <a:latin typeface="Arial" charset="0"/>
                <a:cs typeface="Arial" charset="0"/>
              </a:rPr>
              <a:t>stratopause</a:t>
            </a:r>
            <a:endParaRPr lang="en-US" sz="1600" dirty="0" smtClean="0">
              <a:latin typeface="Arial" charset="0"/>
              <a:cs typeface="Arial" charset="0"/>
            </a:endParaRPr>
          </a:p>
          <a:p>
            <a:pPr lvl="2">
              <a:lnSpc>
                <a:spcPct val="90000"/>
              </a:lnSpc>
              <a:buFont typeface="Wingdings" pitchFamily="2" charset="2"/>
              <a:buChar char="§"/>
            </a:pPr>
            <a:r>
              <a:rPr lang="en-US" sz="1600" dirty="0" smtClean="0">
                <a:latin typeface="Arial" charset="0"/>
                <a:cs typeface="Arial" charset="0"/>
              </a:rPr>
              <a:t> Very low concentration of  O</a:t>
            </a:r>
            <a:r>
              <a:rPr lang="en-US" sz="1600" baseline="-25000" dirty="0" smtClean="0">
                <a:latin typeface="Arial" charset="0"/>
                <a:cs typeface="Arial" charset="0"/>
              </a:rPr>
              <a:t>2</a:t>
            </a:r>
            <a:r>
              <a:rPr lang="en-US" sz="1600" dirty="0" smtClean="0">
                <a:latin typeface="Arial" charset="0"/>
                <a:cs typeface="Arial" charset="0"/>
              </a:rPr>
              <a:t> and N</a:t>
            </a:r>
            <a:r>
              <a:rPr lang="en-US" sz="1600" baseline="-25000" dirty="0" smtClean="0">
                <a:latin typeface="Arial" charset="0"/>
                <a:cs typeface="Arial" charset="0"/>
              </a:rPr>
              <a:t>2</a:t>
            </a:r>
          </a:p>
          <a:p>
            <a:pPr lvl="2">
              <a:lnSpc>
                <a:spcPct val="90000"/>
              </a:lnSpc>
              <a:buFont typeface="Wingdings" pitchFamily="2" charset="2"/>
              <a:buChar char="§"/>
            </a:pPr>
            <a:r>
              <a:rPr lang="en-US" sz="1600" baseline="-25000" dirty="0" smtClean="0">
                <a:latin typeface="Arial" charset="0"/>
                <a:cs typeface="Arial" charset="0"/>
              </a:rPr>
              <a:t> </a:t>
            </a:r>
            <a:r>
              <a:rPr lang="en-US" sz="1600" dirty="0" smtClean="0">
                <a:latin typeface="Arial" charset="0"/>
                <a:cs typeface="Arial" charset="0"/>
              </a:rPr>
              <a:t>Symmetrical structure they possess little capacity to absorb solar radiation</a:t>
            </a:r>
          </a:p>
          <a:p>
            <a:pPr lvl="2">
              <a:lnSpc>
                <a:spcPct val="90000"/>
              </a:lnSpc>
              <a:buFont typeface="Wingdings" pitchFamily="2" charset="2"/>
              <a:buChar char="§"/>
            </a:pPr>
            <a:r>
              <a:rPr lang="en-US" sz="1600" dirty="0" smtClean="0">
                <a:latin typeface="Arial" charset="0"/>
                <a:cs typeface="Arial" charset="0"/>
              </a:rPr>
              <a:t> Temperature decreases with elevation</a:t>
            </a: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5" name="Picture 9" descr="01-09B"/>
          <p:cNvPicPr>
            <a:picLocks noChangeAspect="1" noChangeArrowheads="1"/>
          </p:cNvPicPr>
          <p:nvPr/>
        </p:nvPicPr>
        <p:blipFill>
          <a:blip r:embed="rId3" cstate="print"/>
          <a:srcRect/>
          <a:stretch>
            <a:fillRect/>
          </a:stretch>
        </p:blipFill>
        <p:spPr bwMode="auto">
          <a:xfrm>
            <a:off x="228600" y="533400"/>
            <a:ext cx="4486275" cy="5715000"/>
          </a:xfrm>
          <a:prstGeom prst="rect">
            <a:avLst/>
          </a:prstGeom>
          <a:noFill/>
        </p:spPr>
      </p:pic>
      <p:sp>
        <p:nvSpPr>
          <p:cNvPr id="39938" name="Text Box 2"/>
          <p:cNvSpPr txBox="1">
            <a:spLocks noChangeArrowheads="1"/>
          </p:cNvSpPr>
          <p:nvPr/>
        </p:nvSpPr>
        <p:spPr bwMode="auto">
          <a:xfrm>
            <a:off x="0" y="-127000"/>
            <a:ext cx="9080500" cy="427038"/>
          </a:xfrm>
          <a:prstGeom prst="rect">
            <a:avLst/>
          </a:prstGeom>
          <a:noFill/>
          <a:ln w="9525">
            <a:noFill/>
            <a:miter lim="800000"/>
            <a:headEnd/>
            <a:tailEnd/>
          </a:ln>
          <a:effectLst/>
        </p:spPr>
        <p:txBody>
          <a:bodyPr/>
          <a:lstStyle/>
          <a:p>
            <a:pPr algn="ctr"/>
            <a:r>
              <a:rPr lang="en-US" sz="2800">
                <a:solidFill>
                  <a:srgbClr val="202080"/>
                </a:solidFill>
                <a:effectLst>
                  <a:outerShdw blurRad="38100" dist="38100" dir="2700000" algn="tl">
                    <a:srgbClr val="C0C0C0"/>
                  </a:outerShdw>
                </a:effectLst>
              </a:rPr>
              <a:t>Atmospheric Layers</a:t>
            </a:r>
          </a:p>
        </p:txBody>
      </p:sp>
      <p:sp>
        <p:nvSpPr>
          <p:cNvPr id="39941" name="AutoShape 5"/>
          <p:cNvSpPr>
            <a:spLocks noChangeArrowheads="1"/>
          </p:cNvSpPr>
          <p:nvPr/>
        </p:nvSpPr>
        <p:spPr bwMode="auto">
          <a:xfrm>
            <a:off x="3886200" y="1066800"/>
            <a:ext cx="976313" cy="228600"/>
          </a:xfrm>
          <a:prstGeom prst="leftArrow">
            <a:avLst>
              <a:gd name="adj1" fmla="val 50000"/>
              <a:gd name="adj2" fmla="val 106771"/>
            </a:avLst>
          </a:prstGeom>
          <a:solidFill>
            <a:srgbClr val="FF0000"/>
          </a:solidFill>
          <a:ln w="9525">
            <a:solidFill>
              <a:schemeClr val="tx1"/>
            </a:solidFill>
            <a:miter lim="800000"/>
            <a:headEnd/>
            <a:tailEnd/>
          </a:ln>
          <a:effectLst/>
        </p:spPr>
        <p:txBody>
          <a:bodyPr wrap="none" anchor="ctr"/>
          <a:lstStyle/>
          <a:p>
            <a:endParaRPr lang="fr-FR"/>
          </a:p>
        </p:txBody>
      </p:sp>
      <p:sp>
        <p:nvSpPr>
          <p:cNvPr id="39942" name="Oval 6"/>
          <p:cNvSpPr>
            <a:spLocks noChangeArrowheads="1"/>
          </p:cNvSpPr>
          <p:nvPr/>
        </p:nvSpPr>
        <p:spPr bwMode="auto">
          <a:xfrm>
            <a:off x="2362200" y="1066800"/>
            <a:ext cx="1295400" cy="304800"/>
          </a:xfrm>
          <a:prstGeom prst="ellipse">
            <a:avLst/>
          </a:prstGeom>
          <a:noFill/>
          <a:ln w="9525">
            <a:solidFill>
              <a:schemeClr val="tx1"/>
            </a:solidFill>
            <a:round/>
            <a:headEnd/>
            <a:tailEnd/>
          </a:ln>
          <a:effectLst/>
        </p:spPr>
        <p:txBody>
          <a:bodyPr wrap="none" anchor="ctr"/>
          <a:lstStyle/>
          <a:p>
            <a:endParaRPr lang="fr-FR"/>
          </a:p>
        </p:txBody>
      </p:sp>
      <p:sp>
        <p:nvSpPr>
          <p:cNvPr id="39943" name="Text Box 7"/>
          <p:cNvSpPr txBox="1">
            <a:spLocks noChangeArrowheads="1"/>
          </p:cNvSpPr>
          <p:nvPr/>
        </p:nvSpPr>
        <p:spPr bwMode="auto">
          <a:xfrm>
            <a:off x="4953000" y="1066800"/>
            <a:ext cx="3886200" cy="1465263"/>
          </a:xfrm>
          <a:prstGeom prst="rect">
            <a:avLst/>
          </a:prstGeom>
          <a:noFill/>
          <a:ln w="9525">
            <a:noFill/>
            <a:miter lim="800000"/>
            <a:headEnd/>
            <a:tailEnd/>
          </a:ln>
          <a:effectLst/>
        </p:spPr>
        <p:txBody>
          <a:bodyPr>
            <a:spAutoFit/>
          </a:bodyPr>
          <a:lstStyle/>
          <a:p>
            <a:r>
              <a:rPr lang="en-US" sz="1800">
                <a:solidFill>
                  <a:srgbClr val="FF0000"/>
                </a:solidFill>
              </a:rPr>
              <a:t>Thermosphere</a:t>
            </a:r>
          </a:p>
          <a:p>
            <a:r>
              <a:rPr lang="en-US" sz="1800" b="0"/>
              <a:t>“Hot layer” – oxygen molecules absorb energy from solar Rays warming the air.  Very few atoms and molecules in this Region.</a:t>
            </a:r>
          </a:p>
        </p:txBody>
      </p:sp>
      <p:sp>
        <p:nvSpPr>
          <p:cNvPr id="8" name="Rectangle 7"/>
          <p:cNvSpPr/>
          <p:nvPr/>
        </p:nvSpPr>
        <p:spPr>
          <a:xfrm>
            <a:off x="4343400" y="2743200"/>
            <a:ext cx="4572000" cy="2031325"/>
          </a:xfrm>
          <a:prstGeom prst="rect">
            <a:avLst/>
          </a:prstGeom>
        </p:spPr>
        <p:txBody>
          <a:bodyPr>
            <a:spAutoFit/>
          </a:bodyPr>
          <a:lstStyle/>
          <a:p>
            <a:pPr lvl="2">
              <a:buFont typeface="Wingdings" pitchFamily="2" charset="2"/>
              <a:buChar char="§"/>
            </a:pPr>
            <a:r>
              <a:rPr lang="en-US" sz="1400" dirty="0" smtClean="0">
                <a:latin typeface="Arial" charset="0"/>
                <a:cs typeface="Arial" charset="0"/>
              </a:rPr>
              <a:t> Above </a:t>
            </a:r>
            <a:r>
              <a:rPr lang="en-US" sz="1400" dirty="0" err="1" smtClean="0">
                <a:latin typeface="Arial" charset="0"/>
                <a:cs typeface="Arial" charset="0"/>
              </a:rPr>
              <a:t>mesopause</a:t>
            </a:r>
            <a:r>
              <a:rPr lang="en-US" sz="1400" dirty="0" smtClean="0">
                <a:latin typeface="Arial" charset="0"/>
                <a:cs typeface="Arial" charset="0"/>
              </a:rPr>
              <a:t> zone of atmosphere is called thermosphere</a:t>
            </a:r>
          </a:p>
          <a:p>
            <a:pPr lvl="2">
              <a:buFont typeface="Wingdings" pitchFamily="2" charset="2"/>
              <a:buChar char="§"/>
            </a:pPr>
            <a:r>
              <a:rPr lang="en-US" sz="1400" dirty="0" smtClean="0">
                <a:latin typeface="Arial" charset="0"/>
                <a:cs typeface="Arial" charset="0"/>
              </a:rPr>
              <a:t> Boundary b/w mesosphere and thermosphere is called </a:t>
            </a:r>
            <a:r>
              <a:rPr lang="en-US" sz="1400" dirty="0" err="1" smtClean="0">
                <a:latin typeface="Arial" charset="0"/>
                <a:cs typeface="Arial" charset="0"/>
              </a:rPr>
              <a:t>mesopause</a:t>
            </a:r>
            <a:endParaRPr lang="en-US" sz="1400" dirty="0" smtClean="0">
              <a:latin typeface="Arial" charset="0"/>
              <a:cs typeface="Arial" charset="0"/>
            </a:endParaRPr>
          </a:p>
          <a:p>
            <a:pPr lvl="2">
              <a:buFont typeface="Wingdings" pitchFamily="2" charset="2"/>
              <a:buChar char="§"/>
            </a:pPr>
            <a:r>
              <a:rPr lang="en-US" sz="1400" dirty="0" smtClean="0">
                <a:latin typeface="Arial" charset="0"/>
                <a:cs typeface="Arial" charset="0"/>
              </a:rPr>
              <a:t> Contain oxygen ions (O⁺), molecular oxygen ions (O</a:t>
            </a:r>
            <a:r>
              <a:rPr lang="en-US" sz="1400" baseline="-25000" dirty="0" smtClean="0">
                <a:latin typeface="Arial" charset="0"/>
                <a:cs typeface="Arial" charset="0"/>
              </a:rPr>
              <a:t>2</a:t>
            </a:r>
            <a:r>
              <a:rPr lang="en-US" sz="1400" dirty="0" smtClean="0">
                <a:latin typeface="Arial" charset="0"/>
                <a:cs typeface="Arial" charset="0"/>
              </a:rPr>
              <a:t>⁺), and molecular nitrogen ions (N</a:t>
            </a:r>
            <a:r>
              <a:rPr lang="en-US" sz="1400" baseline="-25000" dirty="0" smtClean="0">
                <a:latin typeface="Arial" charset="0"/>
                <a:cs typeface="Arial" charset="0"/>
              </a:rPr>
              <a:t>2</a:t>
            </a:r>
            <a:r>
              <a:rPr lang="en-US" sz="1400" dirty="0" smtClean="0">
                <a:latin typeface="Arial" charset="0"/>
                <a:cs typeface="Arial" charset="0"/>
              </a:rPr>
              <a:t>⁺)</a:t>
            </a:r>
          </a:p>
          <a:p>
            <a:pPr lvl="2">
              <a:buFont typeface="Wingdings" pitchFamily="2" charset="2"/>
              <a:buChar char="§"/>
            </a:pPr>
            <a:r>
              <a:rPr lang="en-US" sz="1400" dirty="0" smtClean="0">
                <a:latin typeface="Arial" charset="0"/>
                <a:cs typeface="Arial" charset="0"/>
              </a:rPr>
              <a:t> These ions absorb invisible short wave solar radiation </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6" name="Picture 4" descr="atmosphere"/>
          <p:cNvPicPr>
            <a:picLocks noChangeAspect="1" noChangeArrowheads="1"/>
          </p:cNvPicPr>
          <p:nvPr/>
        </p:nvPicPr>
        <p:blipFill>
          <a:blip r:embed="rId2" cstate="print"/>
          <a:srcRect/>
          <a:stretch>
            <a:fillRect/>
          </a:stretch>
        </p:blipFill>
        <p:spPr bwMode="auto">
          <a:xfrm>
            <a:off x="1066800" y="304800"/>
            <a:ext cx="7010400" cy="3587750"/>
          </a:xfrm>
          <a:prstGeom prst="rect">
            <a:avLst/>
          </a:prstGeom>
          <a:noFill/>
        </p:spPr>
      </p:pic>
      <p:sp>
        <p:nvSpPr>
          <p:cNvPr id="54277" name="Rectangle 5"/>
          <p:cNvSpPr>
            <a:spLocks noChangeArrowheads="1"/>
          </p:cNvSpPr>
          <p:nvPr/>
        </p:nvSpPr>
        <p:spPr bwMode="auto">
          <a:xfrm>
            <a:off x="0" y="3917722"/>
            <a:ext cx="8818563" cy="2677656"/>
          </a:xfrm>
          <a:prstGeom prst="rect">
            <a:avLst/>
          </a:prstGeom>
          <a:noFill/>
          <a:ln w="9525">
            <a:noFill/>
            <a:miter lim="800000"/>
            <a:headEnd/>
            <a:tailEnd/>
          </a:ln>
          <a:effectLst/>
        </p:spPr>
        <p:txBody>
          <a:bodyPr anchor="ctr">
            <a:spAutoFit/>
          </a:bodyPr>
          <a:lstStyle/>
          <a:p>
            <a:pPr algn="ctr"/>
            <a:r>
              <a:rPr lang="en-US" sz="1400" b="1" dirty="0"/>
              <a:t>The Stratosphere and Ozone Layer</a:t>
            </a:r>
          </a:p>
          <a:p>
            <a:pPr algn="ctr"/>
            <a:r>
              <a:rPr lang="en-US" sz="1400" b="0" dirty="0"/>
              <a:t>Above the troposphere is the </a:t>
            </a:r>
            <a:r>
              <a:rPr lang="en-US" sz="1400" b="0" i="1" dirty="0"/>
              <a:t>stratosphere</a:t>
            </a:r>
            <a:r>
              <a:rPr lang="en-US" sz="1400" b="0" dirty="0"/>
              <a:t>, where air flow is mostly horizontal. The thin ozone layer in the upper stratosphere has a high concentration of ozone, a particularly reactive form of oxygen. This layer is primarily responsible for absorbing the ultraviolet radiation from the Sun. The formation of this layer is a delicate matter, since only when oxygen is produced in the atmosphere can an ozone layer form and prevent an intense flux of ultraviolet radiation from reaching the surface, where it is quite hazardous to the evolution of life. There is considerable recent concern that manmade </a:t>
            </a:r>
            <a:r>
              <a:rPr lang="en-US" sz="1400" b="0" dirty="0" err="1"/>
              <a:t>flourocarbon</a:t>
            </a:r>
            <a:r>
              <a:rPr lang="en-US" sz="1400" b="0" dirty="0"/>
              <a:t> compounds may be depleting the ozone layer, with dire future consequences for life on the Earth. </a:t>
            </a:r>
            <a:endParaRPr lang="en-US" sz="1400" dirty="0"/>
          </a:p>
          <a:p>
            <a:pPr algn="ctr"/>
            <a:r>
              <a:rPr lang="en-US" sz="1400" b="1" dirty="0" smtClean="0"/>
              <a:t>Ionosphere</a:t>
            </a:r>
            <a:endParaRPr lang="en-US" sz="1400" b="1" dirty="0"/>
          </a:p>
          <a:p>
            <a:pPr algn="ctr"/>
            <a:r>
              <a:rPr lang="en-US" sz="1400" b="0" dirty="0"/>
              <a:t>Above the stratosphere is the mesosphere and above that is the ionosphere (or </a:t>
            </a:r>
            <a:r>
              <a:rPr lang="en-US" sz="1400" b="0" i="1" dirty="0"/>
              <a:t>thermosphere</a:t>
            </a:r>
            <a:r>
              <a:rPr lang="en-US" sz="1400" b="0" dirty="0"/>
              <a:t>), where many atoms are ionized (have gained or lost electrons so they have a net electrical charge). The ionosphere is very thin, but it is where </a:t>
            </a:r>
            <a:r>
              <a:rPr lang="en-US" sz="1400" b="1" dirty="0"/>
              <a:t>aurora</a:t>
            </a:r>
            <a:r>
              <a:rPr lang="en-US" sz="1400" b="0" dirty="0"/>
              <a:t> take place, and is also responsible for absorbing the most energetic photons from the </a:t>
            </a:r>
            <a:r>
              <a:rPr lang="en-US" sz="1400" b="0" dirty="0" smtClean="0"/>
              <a:t>Sun</a:t>
            </a:r>
            <a:endParaRPr lang="en-US" sz="1400"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Rot="1" noChangeArrowheads="1"/>
          </p:cNvSpPr>
          <p:nvPr>
            <p:ph type="title"/>
          </p:nvPr>
        </p:nvSpPr>
        <p:spPr>
          <a:xfrm>
            <a:off x="685800" y="228600"/>
            <a:ext cx="7772400" cy="1143000"/>
          </a:xfrm>
        </p:spPr>
        <p:txBody>
          <a:bodyPr>
            <a:normAutofit fontScale="90000"/>
          </a:bodyPr>
          <a:lstStyle/>
          <a:p>
            <a:r>
              <a:rPr lang="en-US" b="0" i="1"/>
              <a:t>Thermal structure of </a:t>
            </a:r>
            <a:br>
              <a:rPr lang="en-US" b="0" i="1"/>
            </a:br>
            <a:r>
              <a:rPr lang="en-US" b="0" i="1"/>
              <a:t>the atmosphere</a:t>
            </a:r>
          </a:p>
        </p:txBody>
      </p:sp>
      <p:pic>
        <p:nvPicPr>
          <p:cNvPr id="563205" name="Picture 5" descr="16_07"/>
          <p:cNvPicPr>
            <a:picLocks noGrp="1" noChangeAspect="1" noChangeArrowheads="1"/>
          </p:cNvPicPr>
          <p:nvPr>
            <p:ph idx="1"/>
          </p:nvPr>
        </p:nvPicPr>
        <p:blipFill>
          <a:blip r:embed="rId2" cstate="print"/>
          <a:srcRect/>
          <a:stretch>
            <a:fillRect/>
          </a:stretch>
        </p:blipFill>
        <p:spPr>
          <a:xfrm>
            <a:off x="2057400" y="1447800"/>
            <a:ext cx="5029200" cy="4724400"/>
          </a:xfrm>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3446</TotalTime>
  <Words>1382</Words>
  <Application>Microsoft Office PowerPoint</Application>
  <PresentationFormat>On-screen Show (4:3)</PresentationFormat>
  <Paragraphs>110</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Thermal structure of  the atmosphere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dc:creator>
  <cp:lastModifiedBy>pc</cp:lastModifiedBy>
  <cp:revision>63</cp:revision>
  <dcterms:created xsi:type="dcterms:W3CDTF">2006-08-16T00:00:00Z</dcterms:created>
  <dcterms:modified xsi:type="dcterms:W3CDTF">2021-09-30T07:39:33Z</dcterms:modified>
</cp:coreProperties>
</file>