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5" r:id="rId2"/>
    <p:sldId id="256" r:id="rId3"/>
    <p:sldId id="269" r:id="rId4"/>
    <p:sldId id="270" r:id="rId5"/>
    <p:sldId id="271" r:id="rId6"/>
    <p:sldId id="272" r:id="rId7"/>
    <p:sldId id="273" r:id="rId8"/>
    <p:sldId id="274" r:id="rId9"/>
    <p:sldId id="257" r:id="rId10"/>
    <p:sldId id="276" r:id="rId11"/>
    <p:sldId id="258" r:id="rId12"/>
    <p:sldId id="282" r:id="rId13"/>
    <p:sldId id="283" r:id="rId14"/>
    <p:sldId id="277" r:id="rId15"/>
    <p:sldId id="278" r:id="rId16"/>
    <p:sldId id="280" r:id="rId17"/>
    <p:sldId id="281" r:id="rId18"/>
    <p:sldId id="259" r:id="rId19"/>
    <p:sldId id="260" r:id="rId20"/>
    <p:sldId id="268" r:id="rId21"/>
    <p:sldId id="261" r:id="rId22"/>
    <p:sldId id="262" r:id="rId23"/>
    <p:sldId id="263" r:id="rId24"/>
    <p:sldId id="264" r:id="rId25"/>
    <p:sldId id="265" r:id="rId26"/>
    <p:sldId id="267"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28EB3E-C042-4AAB-B042-E7D58442D8C5}" type="datetimeFigureOut">
              <a:rPr lang="fr-FR" smtClean="0"/>
              <a:pPr/>
              <a:t>05/10/2017</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6C2302-978D-45BA-A96F-70E0F5559F86}" type="slidenum">
              <a:rPr lang="fr-FR" smtClean="0"/>
              <a:pPr/>
              <a:t>‹#›</a:t>
            </a:fld>
            <a:endParaRPr lang="fr-FR"/>
          </a:p>
        </p:txBody>
      </p:sp>
    </p:spTree>
    <p:extLst>
      <p:ext uri="{BB962C8B-B14F-4D97-AF65-F5344CB8AC3E}">
        <p14:creationId xmlns:p14="http://schemas.microsoft.com/office/powerpoint/2010/main" val="1483450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639A1D7-62E2-4182-8955-84F577349AF0}" type="slidenum">
              <a:rPr lang="en-US"/>
              <a:pPr/>
              <a:t>17</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914400" y="4343400"/>
            <a:ext cx="5029200" cy="4114800"/>
          </a:xfrm>
          <a:noFill/>
          <a:ln/>
        </p:spPr>
        <p:txBody>
          <a:bodyPr/>
          <a:lstStyle/>
          <a:p>
            <a:pPr eaLnBrk="1" hangingPunct="1"/>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CBE34B1-980A-4834-B5FE-50DF79C0C5C6}" type="slidenum">
              <a:rPr lang="en-US" smtClean="0"/>
              <a:pPr/>
              <a:t>27</a:t>
            </a:fld>
            <a:endParaRPr lang="en-US" smtClean="0"/>
          </a:p>
        </p:txBody>
      </p:sp>
      <p:sp>
        <p:nvSpPr>
          <p:cNvPr id="63491" name="Slide Image Placeholder 1"/>
          <p:cNvSpPr>
            <a:spLocks noGrp="1" noRot="1" noChangeAspect="1" noTextEdit="1"/>
          </p:cNvSpPr>
          <p:nvPr>
            <p:ph type="sldImg"/>
          </p:nvPr>
        </p:nvSpPr>
        <p:spPr>
          <a:ln/>
        </p:spPr>
      </p:sp>
      <p:sp>
        <p:nvSpPr>
          <p:cNvPr id="63492" name="Notes Placeholder 2"/>
          <p:cNvSpPr>
            <a:spLocks noGrp="1"/>
          </p:cNvSpPr>
          <p:nvPr>
            <p:ph type="body" idx="1"/>
          </p:nvPr>
        </p:nvSpPr>
        <p:spPr>
          <a:noFill/>
          <a:ln/>
        </p:spPr>
        <p:txBody>
          <a:bodyPr/>
          <a:lstStyle/>
          <a:p>
            <a:pPr eaLnBrk="1" hangingPunct="1">
              <a:spcBef>
                <a:spcPct val="0"/>
              </a:spcBef>
            </a:pPr>
            <a:endParaRPr lang="fr-FR" smtClean="0"/>
          </a:p>
        </p:txBody>
      </p:sp>
      <p:sp>
        <p:nvSpPr>
          <p:cNvPr id="6349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8FFFB2A-1B49-4B46-B03C-9E6943FC09EE}" type="slidenum">
              <a:rPr lang="en-US" sz="1200">
                <a:latin typeface="Times New Roman" pitchFamily="18" charset="0"/>
              </a:rPr>
              <a:pPr algn="r"/>
              <a:t>27</a:t>
            </a:fld>
            <a:endParaRPr lang="en-US" sz="120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92100"/>
            <a:ext cx="8229600" cy="5727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61A519E-5DC0-411F-8912-18E3E7BB0A1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138430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457200" y="19050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9050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63838F5-587B-417E-B1F8-3BCC360180F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05-Oct-17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05-Oct-17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05-Oct-17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05-Oct-17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05-Oct-17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file:///G:\clones\Meterology\custom%20lectures\jpegs\chapter%2015\22.jpg"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7.xml"/><Relationship Id="rId4" Type="http://schemas.openxmlformats.org/officeDocument/2006/relationships/image" Target="../media/image13.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2985" y="1752600"/>
            <a:ext cx="5153975" cy="1077218"/>
          </a:xfrm>
          <a:prstGeom prst="rect">
            <a:avLst/>
          </a:prstGeom>
        </p:spPr>
        <p:txBody>
          <a:bodyPr wrap="none">
            <a:spAutoFit/>
          </a:bodyPr>
          <a:lstStyle/>
          <a:p>
            <a:pPr algn="ctr"/>
            <a:r>
              <a:rPr lang="fr-FR" sz="3200" b="1" dirty="0" err="1" smtClean="0">
                <a:solidFill>
                  <a:srgbClr val="C00000"/>
                </a:solidFill>
                <a:latin typeface="Comic Sans MS" pitchFamily="66" charset="0"/>
                <a:cs typeface="Times New Roman" pitchFamily="18" charset="0"/>
              </a:rPr>
              <a:t>Thunderstorm</a:t>
            </a:r>
            <a:r>
              <a:rPr lang="fr-FR" sz="3200" b="1" dirty="0" smtClean="0">
                <a:solidFill>
                  <a:srgbClr val="C00000"/>
                </a:solidFill>
                <a:latin typeface="Comic Sans MS" pitchFamily="66" charset="0"/>
                <a:cs typeface="Times New Roman" pitchFamily="18" charset="0"/>
              </a:rPr>
              <a:t>, </a:t>
            </a:r>
            <a:r>
              <a:rPr lang="fr-FR" sz="3200" b="1" dirty="0" err="1" smtClean="0">
                <a:solidFill>
                  <a:srgbClr val="C00000"/>
                </a:solidFill>
                <a:latin typeface="Comic Sans MS" pitchFamily="66" charset="0"/>
                <a:cs typeface="Times New Roman" pitchFamily="18" charset="0"/>
              </a:rPr>
              <a:t>lightening</a:t>
            </a:r>
            <a:endParaRPr lang="fr-FR" sz="3200" b="1" dirty="0" smtClean="0">
              <a:solidFill>
                <a:srgbClr val="C00000"/>
              </a:solidFill>
              <a:latin typeface="Comic Sans MS" pitchFamily="66" charset="0"/>
              <a:cs typeface="Times New Roman" pitchFamily="18" charset="0"/>
            </a:endParaRPr>
          </a:p>
          <a:p>
            <a:pPr algn="ctr"/>
            <a:r>
              <a:rPr lang="fr-FR" sz="3200" b="1" dirty="0" smtClean="0">
                <a:solidFill>
                  <a:srgbClr val="C00000"/>
                </a:solidFill>
                <a:latin typeface="Comic Sans MS" pitchFamily="66" charset="0"/>
                <a:cs typeface="Times New Roman" pitchFamily="18" charset="0"/>
              </a:rPr>
              <a:t> and </a:t>
            </a:r>
            <a:r>
              <a:rPr lang="fr-FR" sz="3200" b="1" dirty="0" err="1" smtClean="0">
                <a:solidFill>
                  <a:srgbClr val="C00000"/>
                </a:solidFill>
                <a:latin typeface="Comic Sans MS" pitchFamily="66" charset="0"/>
                <a:cs typeface="Times New Roman" pitchFamily="18" charset="0"/>
              </a:rPr>
              <a:t>tornadoes</a:t>
            </a:r>
            <a:endParaRPr lang="fr-FR" sz="3200"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 name="Rectangle 6"/>
          <p:cNvSpPr>
            <a:spLocks noChangeArrowheads="1"/>
          </p:cNvSpPr>
          <p:nvPr/>
        </p:nvSpPr>
        <p:spPr bwMode="auto">
          <a:xfrm>
            <a:off x="228600" y="-381000"/>
            <a:ext cx="8915400" cy="8309967"/>
          </a:xfrm>
          <a:prstGeom prst="rect">
            <a:avLst/>
          </a:prstGeom>
          <a:noFill/>
          <a:ln w="9525">
            <a:noFill/>
            <a:miter lim="800000"/>
            <a:headEnd/>
            <a:tailEnd/>
          </a:ln>
          <a:effectLst/>
        </p:spPr>
        <p:txBody>
          <a:bodyPr wrap="square">
            <a:spAutoFit/>
          </a:bodyPr>
          <a:lstStyle/>
          <a:p>
            <a:pPr algn="ctr">
              <a:defRPr/>
            </a:pPr>
            <a:endParaRPr lang="en-US" sz="3600" b="1" dirty="0" smtClean="0">
              <a:solidFill>
                <a:schemeClr val="tx2"/>
              </a:solidFill>
              <a:effectLst>
                <a:outerShdw blurRad="38100" dist="38100" dir="2700000" algn="tl">
                  <a:srgbClr val="000000"/>
                </a:outerShdw>
              </a:effectLst>
            </a:endParaRPr>
          </a:p>
          <a:p>
            <a:pPr algn="ctr">
              <a:defRPr/>
            </a:pPr>
            <a:r>
              <a:rPr lang="en-US" sz="3600" b="1" dirty="0" smtClean="0">
                <a:solidFill>
                  <a:schemeClr val="tx2"/>
                </a:solidFill>
                <a:effectLst>
                  <a:outerShdw blurRad="38100" dist="38100" dir="2700000" algn="tl">
                    <a:srgbClr val="000000"/>
                  </a:outerShdw>
                </a:effectLst>
              </a:rPr>
              <a:t>LIGHTNING</a:t>
            </a:r>
            <a:endParaRPr lang="en-US" sz="3600" b="1" dirty="0">
              <a:solidFill>
                <a:schemeClr val="tx2"/>
              </a:solidFill>
              <a:effectLst>
                <a:outerShdw blurRad="38100" dist="38100" dir="2700000" algn="tl">
                  <a:srgbClr val="000000"/>
                </a:outerShdw>
              </a:effectLst>
            </a:endParaRPr>
          </a:p>
          <a:p>
            <a:pPr>
              <a:defRPr/>
            </a:pPr>
            <a:endParaRPr lang="en-US" sz="2400" dirty="0" smtClean="0">
              <a:effectLst>
                <a:outerShdw blurRad="38100" dist="38100" dir="2700000" algn="tl">
                  <a:srgbClr val="000000"/>
                </a:outerShdw>
              </a:effectLst>
            </a:endParaRPr>
          </a:p>
          <a:p>
            <a:pPr>
              <a:defRPr/>
            </a:pPr>
            <a:r>
              <a:rPr lang="en-US" sz="2400" dirty="0" smtClean="0">
                <a:effectLst>
                  <a:outerShdw blurRad="38100" dist="38100" dir="2700000" algn="tl">
                    <a:srgbClr val="000000"/>
                  </a:outerShdw>
                </a:effectLst>
              </a:rPr>
              <a:t>Lightning </a:t>
            </a:r>
            <a:r>
              <a:rPr lang="en-US" sz="2400" dirty="0">
                <a:effectLst>
                  <a:outerShdw blurRad="38100" dist="38100" dir="2700000" algn="tl">
                    <a:srgbClr val="000000"/>
                  </a:outerShdw>
                </a:effectLst>
              </a:rPr>
              <a:t>is the rapid movement of electric energy from one part of a cloud to another or to the ground. </a:t>
            </a:r>
          </a:p>
          <a:p>
            <a:pPr>
              <a:defRPr/>
            </a:pPr>
            <a:endParaRPr lang="en-US" sz="2400" dirty="0">
              <a:effectLst>
                <a:outerShdw blurRad="38100" dist="38100" dir="2700000" algn="tl">
                  <a:srgbClr val="000000"/>
                </a:outerShdw>
              </a:effectLst>
            </a:endParaRPr>
          </a:p>
          <a:p>
            <a:pPr>
              <a:defRPr/>
            </a:pPr>
            <a:r>
              <a:rPr lang="en-US" sz="2400" dirty="0">
                <a:effectLst>
                  <a:outerShdw blurRad="38100" dist="38100" dir="2700000" algn="tl">
                    <a:srgbClr val="000000"/>
                  </a:outerShdw>
                </a:effectLst>
              </a:rPr>
              <a:t>Lightning occurs when positive and negative charges build up in different regions of a cumulonimbus</a:t>
            </a:r>
            <a:r>
              <a:rPr lang="en-US" dirty="0"/>
              <a:t> </a:t>
            </a:r>
            <a:r>
              <a:rPr lang="en-US" sz="2400" dirty="0">
                <a:effectLst>
                  <a:outerShdw blurRad="38100" dist="38100" dir="2700000" algn="tl">
                    <a:srgbClr val="000000"/>
                  </a:outerShdw>
                </a:effectLst>
              </a:rPr>
              <a:t>cloud. </a:t>
            </a:r>
          </a:p>
          <a:p>
            <a:pPr>
              <a:defRPr/>
            </a:pPr>
            <a:endParaRPr lang="en-US" sz="2400" dirty="0">
              <a:effectLst>
                <a:outerShdw blurRad="38100" dist="38100" dir="2700000" algn="tl">
                  <a:srgbClr val="000000"/>
                </a:outerShdw>
              </a:effectLst>
            </a:endParaRPr>
          </a:p>
          <a:p>
            <a:pPr>
              <a:defRPr/>
            </a:pPr>
            <a:r>
              <a:rPr lang="en-US" sz="2400" dirty="0">
                <a:effectLst>
                  <a:outerShdw blurRad="38100" dist="38100" dir="2700000" algn="tl">
                    <a:srgbClr val="000000"/>
                  </a:outerShdw>
                </a:effectLst>
              </a:rPr>
              <a:t>Large raindrops </a:t>
            </a:r>
            <a:r>
              <a:rPr lang="en-US" sz="2400" dirty="0" smtClean="0">
                <a:effectLst>
                  <a:outerShdw blurRad="38100" dist="38100" dir="2700000" algn="tl">
                    <a:srgbClr val="000000"/>
                  </a:outerShdw>
                </a:effectLst>
              </a:rPr>
              <a:t>become </a:t>
            </a:r>
            <a:r>
              <a:rPr lang="en-US" sz="2400" dirty="0">
                <a:effectLst>
                  <a:outerShdw blurRad="38100" dist="38100" dir="2700000" algn="tl">
                    <a:srgbClr val="000000"/>
                  </a:outerShdw>
                </a:effectLst>
              </a:rPr>
              <a:t>charged by friction as they fall through the </a:t>
            </a:r>
            <a:r>
              <a:rPr lang="en-US" sz="2400" dirty="0" smtClean="0">
                <a:effectLst>
                  <a:outerShdw blurRad="38100" dist="38100" dir="2700000" algn="tl">
                    <a:srgbClr val="000000"/>
                  </a:outerShdw>
                </a:effectLst>
              </a:rPr>
              <a:t>cloud. The </a:t>
            </a:r>
            <a:r>
              <a:rPr lang="en-US" sz="2400" dirty="0">
                <a:effectLst>
                  <a:outerShdw blurRad="38100" dist="38100" dir="2700000" algn="tl">
                    <a:srgbClr val="000000"/>
                  </a:outerShdw>
                </a:effectLst>
              </a:rPr>
              <a:t>top of the cloud becomes positively charged.</a:t>
            </a:r>
            <a:r>
              <a:rPr lang="en-US" dirty="0"/>
              <a:t> </a:t>
            </a:r>
          </a:p>
          <a:p>
            <a:pPr>
              <a:defRPr/>
            </a:pPr>
            <a:endParaRPr lang="en-US" dirty="0"/>
          </a:p>
          <a:p>
            <a:pPr>
              <a:defRPr/>
            </a:pPr>
            <a:r>
              <a:rPr lang="en-US" sz="2400" dirty="0">
                <a:effectLst>
                  <a:outerShdw blurRad="38100" dist="38100" dir="2700000" algn="tl">
                    <a:srgbClr val="000000"/>
                  </a:outerShdw>
                </a:effectLst>
              </a:rPr>
              <a:t>The bottom of the cloud becomes negatively </a:t>
            </a:r>
            <a:r>
              <a:rPr lang="en-US" sz="2400" dirty="0" smtClean="0">
                <a:effectLst>
                  <a:outerShdw blurRad="38100" dist="38100" dir="2700000" algn="tl">
                    <a:srgbClr val="000000"/>
                  </a:outerShdw>
                </a:effectLst>
              </a:rPr>
              <a:t>charged</a:t>
            </a:r>
          </a:p>
          <a:p>
            <a:pPr>
              <a:defRPr/>
            </a:pPr>
            <a:r>
              <a:rPr lang="fr-FR" sz="2400" dirty="0" smtClean="0">
                <a:solidFill>
                  <a:schemeClr val="tx2"/>
                </a:solidFill>
                <a:latin typeface="Times New Roman" pitchFamily="18" charset="0"/>
                <a:cs typeface="Times New Roman" pitchFamily="18" charset="0"/>
              </a:rPr>
              <a:t>All </a:t>
            </a:r>
            <a:r>
              <a:rPr lang="fr-FR" sz="2400" dirty="0" err="1" smtClean="0">
                <a:solidFill>
                  <a:schemeClr val="tx2"/>
                </a:solidFill>
                <a:latin typeface="Times New Roman" pitchFamily="18" charset="0"/>
                <a:cs typeface="Times New Roman" pitchFamily="18" charset="0"/>
              </a:rPr>
              <a:t>thunderstorms</a:t>
            </a:r>
            <a:r>
              <a:rPr lang="fr-FR" sz="2400" dirty="0" smtClean="0">
                <a:solidFill>
                  <a:schemeClr val="tx2"/>
                </a:solidFill>
                <a:latin typeface="Times New Roman" pitchFamily="18" charset="0"/>
                <a:cs typeface="Times New Roman" pitchFamily="18" charset="0"/>
              </a:rPr>
              <a:t> </a:t>
            </a:r>
            <a:r>
              <a:rPr lang="fr-FR" sz="2400" dirty="0" err="1" smtClean="0">
                <a:solidFill>
                  <a:schemeClr val="tx2"/>
                </a:solidFill>
                <a:latin typeface="Times New Roman" pitchFamily="18" charset="0"/>
                <a:cs typeface="Times New Roman" pitchFamily="18" charset="0"/>
              </a:rPr>
              <a:t>produce</a:t>
            </a:r>
            <a:r>
              <a:rPr lang="fr-FR" sz="2400" dirty="0" smtClean="0">
                <a:solidFill>
                  <a:schemeClr val="tx2"/>
                </a:solidFill>
                <a:latin typeface="Times New Roman" pitchFamily="18" charset="0"/>
                <a:cs typeface="Times New Roman" pitchFamily="18" charset="0"/>
              </a:rPr>
              <a:t> </a:t>
            </a:r>
            <a:r>
              <a:rPr lang="fr-FR" sz="2400" dirty="0" err="1" smtClean="0">
                <a:solidFill>
                  <a:schemeClr val="tx2"/>
                </a:solidFill>
                <a:latin typeface="Times New Roman" pitchFamily="18" charset="0"/>
                <a:cs typeface="Times New Roman" pitchFamily="18" charset="0"/>
              </a:rPr>
              <a:t>lightning</a:t>
            </a:r>
            <a:r>
              <a:rPr lang="fr-FR" sz="2400" dirty="0" smtClean="0">
                <a:solidFill>
                  <a:schemeClr val="tx2"/>
                </a:solidFill>
                <a:latin typeface="Times New Roman" pitchFamily="18" charset="0"/>
                <a:cs typeface="Times New Roman" pitchFamily="18" charset="0"/>
              </a:rPr>
              <a:t> and are </a:t>
            </a:r>
            <a:r>
              <a:rPr lang="fr-FR" sz="2400" dirty="0" err="1" smtClean="0">
                <a:solidFill>
                  <a:schemeClr val="tx2"/>
                </a:solidFill>
                <a:latin typeface="Times New Roman" pitchFamily="18" charset="0"/>
                <a:cs typeface="Times New Roman" pitchFamily="18" charset="0"/>
              </a:rPr>
              <a:t>very</a:t>
            </a:r>
            <a:r>
              <a:rPr lang="fr-FR" sz="2400" dirty="0" smtClean="0">
                <a:solidFill>
                  <a:schemeClr val="tx2"/>
                </a:solidFill>
                <a:latin typeface="Times New Roman" pitchFamily="18" charset="0"/>
                <a:cs typeface="Times New Roman" pitchFamily="18" charset="0"/>
              </a:rPr>
              <a:t> </a:t>
            </a:r>
            <a:r>
              <a:rPr lang="fr-FR" sz="2400" dirty="0" err="1" smtClean="0">
                <a:solidFill>
                  <a:schemeClr val="tx2"/>
                </a:solidFill>
                <a:latin typeface="Times New Roman" pitchFamily="18" charset="0"/>
                <a:cs typeface="Times New Roman" pitchFamily="18" charset="0"/>
              </a:rPr>
              <a:t>dangerous</a:t>
            </a:r>
            <a:r>
              <a:rPr lang="fr-FR" sz="2400" dirty="0" smtClean="0">
                <a:solidFill>
                  <a:schemeClr val="tx2"/>
                </a:solidFill>
                <a:latin typeface="Times New Roman" pitchFamily="18" charset="0"/>
                <a:cs typeface="Times New Roman" pitchFamily="18" charset="0"/>
              </a:rPr>
              <a:t>. If </a:t>
            </a:r>
            <a:r>
              <a:rPr lang="fr-FR" sz="2400" dirty="0" err="1" smtClean="0">
                <a:solidFill>
                  <a:schemeClr val="tx2"/>
                </a:solidFill>
                <a:latin typeface="Times New Roman" pitchFamily="18" charset="0"/>
                <a:cs typeface="Times New Roman" pitchFamily="18" charset="0"/>
              </a:rPr>
              <a:t>you</a:t>
            </a:r>
            <a:r>
              <a:rPr lang="fr-FR" sz="2400" dirty="0" smtClean="0">
                <a:solidFill>
                  <a:schemeClr val="tx2"/>
                </a:solidFill>
                <a:latin typeface="Times New Roman" pitchFamily="18" charset="0"/>
                <a:cs typeface="Times New Roman" pitchFamily="18" charset="0"/>
              </a:rPr>
              <a:t> </a:t>
            </a:r>
            <a:r>
              <a:rPr lang="fr-FR" sz="2400" dirty="0" err="1" smtClean="0">
                <a:solidFill>
                  <a:schemeClr val="tx2"/>
                </a:solidFill>
                <a:latin typeface="Times New Roman" pitchFamily="18" charset="0"/>
                <a:cs typeface="Times New Roman" pitchFamily="18" charset="0"/>
              </a:rPr>
              <a:t>hear</a:t>
            </a:r>
            <a:r>
              <a:rPr lang="fr-FR" sz="2400" dirty="0" smtClean="0">
                <a:solidFill>
                  <a:schemeClr val="tx2"/>
                </a:solidFill>
                <a:latin typeface="Times New Roman" pitchFamily="18" charset="0"/>
                <a:cs typeface="Times New Roman" pitchFamily="18" charset="0"/>
              </a:rPr>
              <a:t> the </a:t>
            </a:r>
            <a:r>
              <a:rPr lang="fr-FR" sz="2400" dirty="0" err="1" smtClean="0">
                <a:solidFill>
                  <a:schemeClr val="tx2"/>
                </a:solidFill>
                <a:latin typeface="Times New Roman" pitchFamily="18" charset="0"/>
                <a:cs typeface="Times New Roman" pitchFamily="18" charset="0"/>
              </a:rPr>
              <a:t>sound</a:t>
            </a:r>
            <a:r>
              <a:rPr lang="fr-FR" sz="2400" dirty="0" smtClean="0">
                <a:solidFill>
                  <a:schemeClr val="tx2"/>
                </a:solidFill>
                <a:latin typeface="Times New Roman" pitchFamily="18" charset="0"/>
                <a:cs typeface="Times New Roman" pitchFamily="18" charset="0"/>
              </a:rPr>
              <a:t> of </a:t>
            </a:r>
            <a:r>
              <a:rPr lang="fr-FR" sz="2400" dirty="0" err="1" smtClean="0">
                <a:solidFill>
                  <a:schemeClr val="tx2"/>
                </a:solidFill>
                <a:latin typeface="Times New Roman" pitchFamily="18" charset="0"/>
                <a:cs typeface="Times New Roman" pitchFamily="18" charset="0"/>
              </a:rPr>
              <a:t>thunder</a:t>
            </a:r>
            <a:r>
              <a:rPr lang="fr-FR" sz="2400" dirty="0" smtClean="0">
                <a:solidFill>
                  <a:schemeClr val="tx2"/>
                </a:solidFill>
                <a:latin typeface="Times New Roman" pitchFamily="18" charset="0"/>
                <a:cs typeface="Times New Roman" pitchFamily="18" charset="0"/>
              </a:rPr>
              <a:t>, </a:t>
            </a:r>
            <a:r>
              <a:rPr lang="fr-FR" sz="2400" dirty="0" err="1" smtClean="0">
                <a:solidFill>
                  <a:schemeClr val="tx2"/>
                </a:solidFill>
                <a:latin typeface="Times New Roman" pitchFamily="18" charset="0"/>
                <a:cs typeface="Times New Roman" pitchFamily="18" charset="0"/>
              </a:rPr>
              <a:t>then</a:t>
            </a:r>
            <a:r>
              <a:rPr lang="fr-FR" sz="2400" dirty="0" smtClean="0">
                <a:solidFill>
                  <a:schemeClr val="tx2"/>
                </a:solidFill>
                <a:latin typeface="Times New Roman" pitchFamily="18" charset="0"/>
                <a:cs typeface="Times New Roman" pitchFamily="18" charset="0"/>
              </a:rPr>
              <a:t> </a:t>
            </a:r>
            <a:r>
              <a:rPr lang="fr-FR" sz="2400" dirty="0" err="1" smtClean="0">
                <a:solidFill>
                  <a:schemeClr val="tx2"/>
                </a:solidFill>
                <a:latin typeface="Times New Roman" pitchFamily="18" charset="0"/>
                <a:cs typeface="Times New Roman" pitchFamily="18" charset="0"/>
              </a:rPr>
              <a:t>you</a:t>
            </a:r>
            <a:r>
              <a:rPr lang="fr-FR" sz="2400" dirty="0" smtClean="0">
                <a:solidFill>
                  <a:schemeClr val="tx2"/>
                </a:solidFill>
                <a:latin typeface="Times New Roman" pitchFamily="18" charset="0"/>
                <a:cs typeface="Times New Roman" pitchFamily="18" charset="0"/>
              </a:rPr>
              <a:t> are in danger </a:t>
            </a:r>
            <a:r>
              <a:rPr lang="fr-FR" sz="2400" dirty="0" err="1" smtClean="0">
                <a:solidFill>
                  <a:schemeClr val="tx2"/>
                </a:solidFill>
                <a:latin typeface="Times New Roman" pitchFamily="18" charset="0"/>
                <a:cs typeface="Times New Roman" pitchFamily="18" charset="0"/>
              </a:rPr>
              <a:t>from</a:t>
            </a:r>
            <a:r>
              <a:rPr lang="fr-FR" sz="2400" dirty="0" smtClean="0">
                <a:solidFill>
                  <a:schemeClr val="tx2"/>
                </a:solidFill>
                <a:latin typeface="Times New Roman" pitchFamily="18" charset="0"/>
                <a:cs typeface="Times New Roman" pitchFamily="18" charset="0"/>
              </a:rPr>
              <a:t> </a:t>
            </a:r>
            <a:r>
              <a:rPr lang="fr-FR" sz="2400" dirty="0" err="1" smtClean="0">
                <a:solidFill>
                  <a:schemeClr val="tx2"/>
                </a:solidFill>
                <a:latin typeface="Times New Roman" pitchFamily="18" charset="0"/>
                <a:cs typeface="Times New Roman" pitchFamily="18" charset="0"/>
              </a:rPr>
              <a:t>lightning</a:t>
            </a:r>
            <a:r>
              <a:rPr lang="fr-FR" sz="2400" dirty="0" smtClean="0">
                <a:solidFill>
                  <a:schemeClr val="tx2"/>
                </a:solidFill>
                <a:latin typeface="Times New Roman" pitchFamily="18" charset="0"/>
                <a:cs typeface="Times New Roman" pitchFamily="18" charset="0"/>
              </a:rPr>
              <a:t>. </a:t>
            </a:r>
            <a:r>
              <a:rPr lang="fr-FR" sz="2400" dirty="0" err="1" smtClean="0">
                <a:solidFill>
                  <a:schemeClr val="tx2"/>
                </a:solidFill>
                <a:latin typeface="Times New Roman" pitchFamily="18" charset="0"/>
                <a:cs typeface="Times New Roman" pitchFamily="18" charset="0"/>
              </a:rPr>
              <a:t>Lightning</a:t>
            </a:r>
            <a:r>
              <a:rPr lang="fr-FR" sz="2400" dirty="0" smtClean="0">
                <a:solidFill>
                  <a:schemeClr val="tx2"/>
                </a:solidFill>
                <a:latin typeface="Times New Roman" pitchFamily="18" charset="0"/>
                <a:cs typeface="Times New Roman" pitchFamily="18" charset="0"/>
              </a:rPr>
              <a:t> </a:t>
            </a:r>
            <a:r>
              <a:rPr lang="fr-FR" sz="2400" dirty="0" err="1" smtClean="0">
                <a:solidFill>
                  <a:schemeClr val="tx2"/>
                </a:solidFill>
                <a:latin typeface="Times New Roman" pitchFamily="18" charset="0"/>
                <a:cs typeface="Times New Roman" pitchFamily="18" charset="0"/>
              </a:rPr>
              <a:t>kills</a:t>
            </a:r>
            <a:r>
              <a:rPr lang="fr-FR" sz="2400" dirty="0" smtClean="0">
                <a:solidFill>
                  <a:schemeClr val="tx2"/>
                </a:solidFill>
                <a:latin typeface="Times New Roman" pitchFamily="18" charset="0"/>
                <a:cs typeface="Times New Roman" pitchFamily="18" charset="0"/>
              </a:rPr>
              <a:t> and injures more people </a:t>
            </a:r>
            <a:r>
              <a:rPr lang="fr-FR" sz="2400" dirty="0" err="1" smtClean="0">
                <a:solidFill>
                  <a:schemeClr val="tx2"/>
                </a:solidFill>
                <a:latin typeface="Times New Roman" pitchFamily="18" charset="0"/>
                <a:cs typeface="Times New Roman" pitchFamily="18" charset="0"/>
              </a:rPr>
              <a:t>each</a:t>
            </a:r>
            <a:r>
              <a:rPr lang="fr-FR" sz="2400" dirty="0" smtClean="0">
                <a:solidFill>
                  <a:schemeClr val="tx2"/>
                </a:solidFill>
                <a:latin typeface="Times New Roman" pitchFamily="18" charset="0"/>
                <a:cs typeface="Times New Roman" pitchFamily="18" charset="0"/>
              </a:rPr>
              <a:t> </a:t>
            </a:r>
            <a:r>
              <a:rPr lang="fr-FR" sz="2400" dirty="0" err="1" smtClean="0">
                <a:solidFill>
                  <a:schemeClr val="tx2"/>
                </a:solidFill>
                <a:latin typeface="Times New Roman" pitchFamily="18" charset="0"/>
                <a:cs typeface="Times New Roman" pitchFamily="18" charset="0"/>
              </a:rPr>
              <a:t>year</a:t>
            </a:r>
            <a:r>
              <a:rPr lang="fr-FR" sz="2400" dirty="0" smtClean="0">
                <a:solidFill>
                  <a:schemeClr val="tx2"/>
                </a:solidFill>
                <a:latin typeface="Times New Roman" pitchFamily="18" charset="0"/>
                <a:cs typeface="Times New Roman" pitchFamily="18" charset="0"/>
              </a:rPr>
              <a:t> </a:t>
            </a:r>
            <a:r>
              <a:rPr lang="fr-FR" sz="2400" dirty="0" err="1" smtClean="0">
                <a:solidFill>
                  <a:schemeClr val="tx2"/>
                </a:solidFill>
                <a:latin typeface="Times New Roman" pitchFamily="18" charset="0"/>
                <a:cs typeface="Times New Roman" pitchFamily="18" charset="0"/>
              </a:rPr>
              <a:t>than</a:t>
            </a:r>
            <a:r>
              <a:rPr lang="fr-FR" sz="2400" dirty="0" smtClean="0">
                <a:solidFill>
                  <a:schemeClr val="tx2"/>
                </a:solidFill>
                <a:latin typeface="Times New Roman" pitchFamily="18" charset="0"/>
                <a:cs typeface="Times New Roman" pitchFamily="18" charset="0"/>
              </a:rPr>
              <a:t> hurricanes or </a:t>
            </a:r>
            <a:r>
              <a:rPr lang="fr-FR" sz="2400" dirty="0" err="1" smtClean="0">
                <a:solidFill>
                  <a:schemeClr val="tx2"/>
                </a:solidFill>
                <a:latin typeface="Times New Roman" pitchFamily="18" charset="0"/>
                <a:cs typeface="Times New Roman" pitchFamily="18" charset="0"/>
              </a:rPr>
              <a:t>tornadoes</a:t>
            </a:r>
            <a:r>
              <a:rPr lang="fr-FR" sz="2400" dirty="0" smtClean="0">
                <a:solidFill>
                  <a:schemeClr val="tx2"/>
                </a:solidFill>
                <a:latin typeface="Times New Roman" pitchFamily="18" charset="0"/>
                <a:cs typeface="Times New Roman" pitchFamily="18" charset="0"/>
              </a:rPr>
              <a:t>; </a:t>
            </a:r>
            <a:r>
              <a:rPr lang="fr-FR" sz="2400" dirty="0" err="1" smtClean="0">
                <a:solidFill>
                  <a:schemeClr val="tx2"/>
                </a:solidFill>
                <a:latin typeface="Times New Roman" pitchFamily="18" charset="0"/>
                <a:cs typeface="Times New Roman" pitchFamily="18" charset="0"/>
              </a:rPr>
              <a:t>between</a:t>
            </a:r>
            <a:r>
              <a:rPr lang="fr-FR" sz="2400" dirty="0" smtClean="0">
                <a:solidFill>
                  <a:schemeClr val="tx2"/>
                </a:solidFill>
                <a:latin typeface="Times New Roman" pitchFamily="18" charset="0"/>
                <a:cs typeface="Times New Roman" pitchFamily="18" charset="0"/>
              </a:rPr>
              <a:t> 75 to 100 people.</a:t>
            </a:r>
            <a:endParaRPr lang="en-US" sz="2400" dirty="0">
              <a:solidFill>
                <a:schemeClr val="tx2"/>
              </a:solidFill>
              <a:effectLst>
                <a:outerShdw blurRad="38100" dist="38100" dir="2700000" algn="tl">
                  <a:srgbClr val="000000"/>
                </a:outerShdw>
              </a:effectLst>
              <a:latin typeface="Times New Roman" pitchFamily="18" charset="0"/>
              <a:cs typeface="Times New Roman" pitchFamily="18" charset="0"/>
            </a:endParaRPr>
          </a:p>
          <a:p>
            <a:pPr>
              <a:defRPr/>
            </a:pPr>
            <a:endParaRPr lang="en-US" sz="2400" b="1" dirty="0">
              <a:effectLst>
                <a:outerShdw blurRad="38100" dist="38100" dir="2700000" algn="tl">
                  <a:srgbClr val="000000"/>
                </a:outerShdw>
              </a:effectLst>
            </a:endParaRPr>
          </a:p>
          <a:p>
            <a:pPr>
              <a:defRPr/>
            </a:pPr>
            <a:endParaRPr lang="en-US" sz="2400" b="1" dirty="0">
              <a:effectLst>
                <a:outerShdw blurRad="38100" dist="38100" dir="2700000" algn="tl">
                  <a:srgbClr val="000000"/>
                </a:outerShdw>
              </a:effectLst>
            </a:endParaRPr>
          </a:p>
          <a:p>
            <a:pPr>
              <a:defRPr/>
            </a:pPr>
            <a:endParaRPr lang="en-US" sz="2400" b="1" dirty="0">
              <a:effectLst>
                <a:outerShdw blurRad="38100" dist="38100" dir="2700000" algn="tl">
                  <a:srgbClr val="000000"/>
                </a:outerShdw>
              </a:effectLst>
            </a:endParaRPr>
          </a:p>
          <a:p>
            <a:pPr eaLnBrk="1" hangingPunct="1">
              <a:spcBef>
                <a:spcPct val="50000"/>
              </a:spcBef>
              <a:buClr>
                <a:schemeClr val="hlink"/>
              </a:buClr>
              <a:buSzPct val="120000"/>
              <a:buFontTx/>
              <a:buChar char="•"/>
              <a:defRPr/>
            </a:pPr>
            <a:endParaRPr lang="en-US" sz="2400" b="1" dirty="0">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9398">
                                            <p:txEl>
                                              <p:pRg st="1" end="1"/>
                                            </p:txEl>
                                          </p:spTgt>
                                        </p:tgtEl>
                                        <p:attrNameLst>
                                          <p:attrName>style.visibility</p:attrName>
                                        </p:attrNameLst>
                                      </p:cBhvr>
                                      <p:to>
                                        <p:strVal val="visible"/>
                                      </p:to>
                                    </p:set>
                                    <p:anim calcmode="lin" valueType="num">
                                      <p:cBhvr>
                                        <p:cTn id="7" dur="500" fill="hold"/>
                                        <p:tgtEl>
                                          <p:spTgt spid="59398">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9398">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9398">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59398">
                                            <p:txEl>
                                              <p:pRg st="3" end="3"/>
                                            </p:txEl>
                                          </p:spTgt>
                                        </p:tgtEl>
                                        <p:attrNameLst>
                                          <p:attrName>style.visibility</p:attrName>
                                        </p:attrNameLst>
                                      </p:cBhvr>
                                      <p:to>
                                        <p:strVal val="visible"/>
                                      </p:to>
                                    </p:set>
                                    <p:anim calcmode="lin" valueType="num">
                                      <p:cBhvr>
                                        <p:cTn id="14" dur="500" fill="hold"/>
                                        <p:tgtEl>
                                          <p:spTgt spid="59398">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59398">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5939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59398">
                                            <p:txEl>
                                              <p:pRg st="5" end="5"/>
                                            </p:txEl>
                                          </p:spTgt>
                                        </p:tgtEl>
                                        <p:attrNameLst>
                                          <p:attrName>style.visibility</p:attrName>
                                        </p:attrNameLst>
                                      </p:cBhvr>
                                      <p:to>
                                        <p:strVal val="visible"/>
                                      </p:to>
                                    </p:set>
                                    <p:anim calcmode="lin" valueType="num">
                                      <p:cBhvr>
                                        <p:cTn id="21" dur="500" fill="hold"/>
                                        <p:tgtEl>
                                          <p:spTgt spid="59398">
                                            <p:txEl>
                                              <p:pRg st="5" end="5"/>
                                            </p:txEl>
                                          </p:spTgt>
                                        </p:tgtEl>
                                        <p:attrNameLst>
                                          <p:attrName>ppt_w</p:attrName>
                                        </p:attrNameLst>
                                      </p:cBhvr>
                                      <p:tavLst>
                                        <p:tav tm="0">
                                          <p:val>
                                            <p:fltVal val="0"/>
                                          </p:val>
                                        </p:tav>
                                        <p:tav tm="100000">
                                          <p:val>
                                            <p:strVal val="#ppt_w"/>
                                          </p:val>
                                        </p:tav>
                                      </p:tavLst>
                                    </p:anim>
                                    <p:anim calcmode="lin" valueType="num">
                                      <p:cBhvr>
                                        <p:cTn id="22" dur="500" fill="hold"/>
                                        <p:tgtEl>
                                          <p:spTgt spid="59398">
                                            <p:txEl>
                                              <p:pRg st="5" end="5"/>
                                            </p:txEl>
                                          </p:spTgt>
                                        </p:tgtEl>
                                        <p:attrNameLst>
                                          <p:attrName>ppt_h</p:attrName>
                                        </p:attrNameLst>
                                      </p:cBhvr>
                                      <p:tavLst>
                                        <p:tav tm="0">
                                          <p:val>
                                            <p:fltVal val="0"/>
                                          </p:val>
                                        </p:tav>
                                        <p:tav tm="100000">
                                          <p:val>
                                            <p:strVal val="#ppt_h"/>
                                          </p:val>
                                        </p:tav>
                                      </p:tavLst>
                                    </p:anim>
                                    <p:animEffect transition="in" filter="fade">
                                      <p:cBhvr>
                                        <p:cTn id="23" dur="500"/>
                                        <p:tgtEl>
                                          <p:spTgt spid="59398">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59398">
                                            <p:txEl>
                                              <p:pRg st="7" end="7"/>
                                            </p:txEl>
                                          </p:spTgt>
                                        </p:tgtEl>
                                        <p:attrNameLst>
                                          <p:attrName>style.visibility</p:attrName>
                                        </p:attrNameLst>
                                      </p:cBhvr>
                                      <p:to>
                                        <p:strVal val="visible"/>
                                      </p:to>
                                    </p:set>
                                    <p:anim calcmode="lin" valueType="num">
                                      <p:cBhvr>
                                        <p:cTn id="28" dur="500" fill="hold"/>
                                        <p:tgtEl>
                                          <p:spTgt spid="59398">
                                            <p:txEl>
                                              <p:pRg st="7" end="7"/>
                                            </p:txEl>
                                          </p:spTgt>
                                        </p:tgtEl>
                                        <p:attrNameLst>
                                          <p:attrName>ppt_w</p:attrName>
                                        </p:attrNameLst>
                                      </p:cBhvr>
                                      <p:tavLst>
                                        <p:tav tm="0">
                                          <p:val>
                                            <p:fltVal val="0"/>
                                          </p:val>
                                        </p:tav>
                                        <p:tav tm="100000">
                                          <p:val>
                                            <p:strVal val="#ppt_w"/>
                                          </p:val>
                                        </p:tav>
                                      </p:tavLst>
                                    </p:anim>
                                    <p:anim calcmode="lin" valueType="num">
                                      <p:cBhvr>
                                        <p:cTn id="29" dur="500" fill="hold"/>
                                        <p:tgtEl>
                                          <p:spTgt spid="59398">
                                            <p:txEl>
                                              <p:pRg st="7" end="7"/>
                                            </p:txEl>
                                          </p:spTgt>
                                        </p:tgtEl>
                                        <p:attrNameLst>
                                          <p:attrName>ppt_h</p:attrName>
                                        </p:attrNameLst>
                                      </p:cBhvr>
                                      <p:tavLst>
                                        <p:tav tm="0">
                                          <p:val>
                                            <p:fltVal val="0"/>
                                          </p:val>
                                        </p:tav>
                                        <p:tav tm="100000">
                                          <p:val>
                                            <p:strVal val="#ppt_h"/>
                                          </p:val>
                                        </p:tav>
                                      </p:tavLst>
                                    </p:anim>
                                    <p:animEffect transition="in" filter="fade">
                                      <p:cBhvr>
                                        <p:cTn id="30" dur="500"/>
                                        <p:tgtEl>
                                          <p:spTgt spid="59398">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nodeType="clickEffect">
                                  <p:stCondLst>
                                    <p:cond delay="0"/>
                                  </p:stCondLst>
                                  <p:childTnLst>
                                    <p:set>
                                      <p:cBhvr>
                                        <p:cTn id="34" dur="1" fill="hold">
                                          <p:stCondLst>
                                            <p:cond delay="0"/>
                                          </p:stCondLst>
                                        </p:cTn>
                                        <p:tgtEl>
                                          <p:spTgt spid="59398">
                                            <p:txEl>
                                              <p:pRg st="9" end="9"/>
                                            </p:txEl>
                                          </p:spTgt>
                                        </p:tgtEl>
                                        <p:attrNameLst>
                                          <p:attrName>style.visibility</p:attrName>
                                        </p:attrNameLst>
                                      </p:cBhvr>
                                      <p:to>
                                        <p:strVal val="visible"/>
                                      </p:to>
                                    </p:set>
                                    <p:anim calcmode="lin" valueType="num">
                                      <p:cBhvr>
                                        <p:cTn id="35" dur="500" fill="hold"/>
                                        <p:tgtEl>
                                          <p:spTgt spid="59398">
                                            <p:txEl>
                                              <p:pRg st="9" end="9"/>
                                            </p:txEl>
                                          </p:spTgt>
                                        </p:tgtEl>
                                        <p:attrNameLst>
                                          <p:attrName>ppt_w</p:attrName>
                                        </p:attrNameLst>
                                      </p:cBhvr>
                                      <p:tavLst>
                                        <p:tav tm="0">
                                          <p:val>
                                            <p:fltVal val="0"/>
                                          </p:val>
                                        </p:tav>
                                        <p:tav tm="100000">
                                          <p:val>
                                            <p:strVal val="#ppt_w"/>
                                          </p:val>
                                        </p:tav>
                                      </p:tavLst>
                                    </p:anim>
                                    <p:anim calcmode="lin" valueType="num">
                                      <p:cBhvr>
                                        <p:cTn id="36" dur="500" fill="hold"/>
                                        <p:tgtEl>
                                          <p:spTgt spid="59398">
                                            <p:txEl>
                                              <p:pRg st="9" end="9"/>
                                            </p:txEl>
                                          </p:spTgt>
                                        </p:tgtEl>
                                        <p:attrNameLst>
                                          <p:attrName>ppt_h</p:attrName>
                                        </p:attrNameLst>
                                      </p:cBhvr>
                                      <p:tavLst>
                                        <p:tav tm="0">
                                          <p:val>
                                            <p:fltVal val="0"/>
                                          </p:val>
                                        </p:tav>
                                        <p:tav tm="100000">
                                          <p:val>
                                            <p:strVal val="#ppt_h"/>
                                          </p:val>
                                        </p:tav>
                                      </p:tavLst>
                                    </p:anim>
                                    <p:animEffect transition="in" filter="fade">
                                      <p:cBhvr>
                                        <p:cTn id="37" dur="500"/>
                                        <p:tgtEl>
                                          <p:spTgt spid="59398">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nodeType="clickEffect">
                                  <p:stCondLst>
                                    <p:cond delay="0"/>
                                  </p:stCondLst>
                                  <p:childTnLst>
                                    <p:set>
                                      <p:cBhvr>
                                        <p:cTn id="41" dur="1" fill="hold">
                                          <p:stCondLst>
                                            <p:cond delay="0"/>
                                          </p:stCondLst>
                                        </p:cTn>
                                        <p:tgtEl>
                                          <p:spTgt spid="59398">
                                            <p:txEl>
                                              <p:pRg st="10" end="10"/>
                                            </p:txEl>
                                          </p:spTgt>
                                        </p:tgtEl>
                                        <p:attrNameLst>
                                          <p:attrName>style.visibility</p:attrName>
                                        </p:attrNameLst>
                                      </p:cBhvr>
                                      <p:to>
                                        <p:strVal val="visible"/>
                                      </p:to>
                                    </p:set>
                                    <p:anim calcmode="lin" valueType="num">
                                      <p:cBhvr>
                                        <p:cTn id="42" dur="500" fill="hold"/>
                                        <p:tgtEl>
                                          <p:spTgt spid="59398">
                                            <p:txEl>
                                              <p:pRg st="10" end="10"/>
                                            </p:txEl>
                                          </p:spTgt>
                                        </p:tgtEl>
                                        <p:attrNameLst>
                                          <p:attrName>ppt_w</p:attrName>
                                        </p:attrNameLst>
                                      </p:cBhvr>
                                      <p:tavLst>
                                        <p:tav tm="0">
                                          <p:val>
                                            <p:fltVal val="0"/>
                                          </p:val>
                                        </p:tav>
                                        <p:tav tm="100000">
                                          <p:val>
                                            <p:strVal val="#ppt_w"/>
                                          </p:val>
                                        </p:tav>
                                      </p:tavLst>
                                    </p:anim>
                                    <p:anim calcmode="lin" valueType="num">
                                      <p:cBhvr>
                                        <p:cTn id="43" dur="500" fill="hold"/>
                                        <p:tgtEl>
                                          <p:spTgt spid="59398">
                                            <p:txEl>
                                              <p:pRg st="10" end="10"/>
                                            </p:txEl>
                                          </p:spTgt>
                                        </p:tgtEl>
                                        <p:attrNameLst>
                                          <p:attrName>ppt_h</p:attrName>
                                        </p:attrNameLst>
                                      </p:cBhvr>
                                      <p:tavLst>
                                        <p:tav tm="0">
                                          <p:val>
                                            <p:fltVal val="0"/>
                                          </p:val>
                                        </p:tav>
                                        <p:tav tm="100000">
                                          <p:val>
                                            <p:strVal val="#ppt_h"/>
                                          </p:val>
                                        </p:tav>
                                      </p:tavLst>
                                    </p:anim>
                                    <p:animEffect transition="in" filter="fade">
                                      <p:cBhvr>
                                        <p:cTn id="44" dur="500"/>
                                        <p:tgtEl>
                                          <p:spTgt spid="5939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1066800" y="228600"/>
            <a:ext cx="7162800" cy="58785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err="1" smtClean="0">
                <a:ln>
                  <a:noFill/>
                </a:ln>
                <a:solidFill>
                  <a:srgbClr val="000000"/>
                </a:solidFill>
                <a:effectLst/>
                <a:latin typeface="Times New Roman" pitchFamily="18" charset="0"/>
                <a:cs typeface="Times New Roman" pitchFamily="18" charset="0"/>
              </a:rPr>
              <a:t>What</a:t>
            </a:r>
            <a:r>
              <a:rPr kumimoji="0" lang="fr-FR" sz="2000" b="1" i="0" u="none" strike="noStrike" cap="none" normalizeH="0" baseline="0" dirty="0" smtClean="0">
                <a:ln>
                  <a:noFill/>
                </a:ln>
                <a:solidFill>
                  <a:srgbClr val="000000"/>
                </a:solidFill>
                <a:effectLst/>
                <a:latin typeface="Times New Roman" pitchFamily="18" charset="0"/>
                <a:cs typeface="Times New Roman" pitchFamily="18" charset="0"/>
              </a:rPr>
              <a:t> causes </a:t>
            </a:r>
            <a:r>
              <a:rPr kumimoji="0" lang="fr-FR" sz="2000" b="1" i="0" u="none" strike="noStrike" cap="none" normalizeH="0" baseline="0" dirty="0" err="1" smtClean="0">
                <a:ln>
                  <a:noFill/>
                </a:ln>
                <a:solidFill>
                  <a:srgbClr val="000000"/>
                </a:solidFill>
                <a:effectLst/>
                <a:latin typeface="Times New Roman" pitchFamily="18" charset="0"/>
                <a:cs typeface="Times New Roman" pitchFamily="18" charset="0"/>
              </a:rPr>
              <a:t>lightning</a:t>
            </a:r>
            <a:r>
              <a:rPr kumimoji="0" lang="fr-FR" sz="2000" b="1" i="0" u="none" strike="noStrike" cap="none" normalizeH="0" baseline="0" dirty="0" smtClean="0">
                <a:ln>
                  <a:noFill/>
                </a:ln>
                <a:solidFill>
                  <a:srgbClr val="000000"/>
                </a:solidFill>
                <a:effectLst/>
                <a:latin typeface="Times New Roman" pitchFamily="18" charset="0"/>
                <a:cs typeface="Times New Roman"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Lightning</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is</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an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electric</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current</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Within</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thundercloud</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way</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up in the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sky</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many</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frozen</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raindrops</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bump</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into</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each</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other</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as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they</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move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around</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in the air. All of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those</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collisions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create</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an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electric</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charge.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After</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while</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the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whole</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cloud</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fills</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up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with</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electrical</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charges. The positive charges or protons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form</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at</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the top of the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cloud</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and the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negative</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charges or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electrons</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form</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at</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the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bottom</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of the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cloud</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Since</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opposites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attract</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that</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causes a positive charge to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build</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up on the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ground</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beneath</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the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cloud</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The grounds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electrical</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charge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concentrates</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around</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anything</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that</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sticks up,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such</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as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mountains</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people, or single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trees</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The charge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coming</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up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from</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these</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points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eventually</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connects</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with</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 charge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reaching</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down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from</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the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clouds</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and -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zap</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lightning</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err="1" smtClean="0">
                <a:ln>
                  <a:noFill/>
                </a:ln>
                <a:solidFill>
                  <a:srgbClr val="000000"/>
                </a:solidFill>
                <a:effectLst/>
                <a:latin typeface="Times New Roman" pitchFamily="18" charset="0"/>
                <a:cs typeface="Times New Roman" pitchFamily="18" charset="0"/>
              </a:rPr>
              <a:t>strikes</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b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1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sz="1800" b="0" i="0" u="none" strike="noStrike" cap="none" normalizeH="0" baseline="0" dirty="0" smtClean="0">
                <a:ln>
                  <a:noFill/>
                </a:ln>
                <a:solidFill>
                  <a:srgbClr val="000000"/>
                </a:solidFill>
                <a:effectLst/>
                <a:latin typeface="Times New Roman" pitchFamily="18" charset="0"/>
                <a:cs typeface="Times New Roman" pitchFamily="18" charset="0"/>
              </a:rPr>
            </a:br>
            <a:endParaRPr kumimoji="0" lang="fr-FR" sz="1800" b="0" i="0" u="none" strike="noStrike" cap="none" normalizeH="0" baseline="0" dirty="0" smtClean="0">
              <a:ln>
                <a:noFill/>
              </a:ln>
              <a:solidFill>
                <a:srgbClr val="000000"/>
              </a:solidFill>
              <a:effectLst/>
              <a:latin typeface="Comic Sans MS" pitchFamily="66"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G:\clones\Meterology\custom lectures\jpegs\chapter 15\22.jpg"/>
          <p:cNvPicPr>
            <a:picLocks noChangeAspect="1" noChangeArrowheads="1"/>
          </p:cNvPicPr>
          <p:nvPr/>
        </p:nvPicPr>
        <p:blipFill>
          <a:blip r:embed="rId2" r:link="rId3" cstate="print"/>
          <a:srcRect/>
          <a:stretch>
            <a:fillRect/>
          </a:stretch>
        </p:blipFill>
        <p:spPr bwMode="auto">
          <a:xfrm>
            <a:off x="1676400" y="0"/>
            <a:ext cx="5795963"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descr="Aguado_Figure_11_02"/>
          <p:cNvPicPr>
            <a:picLocks noChangeAspect="1" noChangeArrowheads="1"/>
          </p:cNvPicPr>
          <p:nvPr/>
        </p:nvPicPr>
        <p:blipFill>
          <a:blip r:embed="rId2" cstate="print"/>
          <a:srcRect b="3334"/>
          <a:stretch>
            <a:fillRect/>
          </a:stretch>
        </p:blipFill>
        <p:spPr bwMode="auto">
          <a:xfrm>
            <a:off x="3124200" y="0"/>
            <a:ext cx="5854700" cy="6629400"/>
          </a:xfrm>
          <a:prstGeom prst="rect">
            <a:avLst/>
          </a:prstGeom>
          <a:noFill/>
          <a:ln w="9525">
            <a:noFill/>
            <a:miter lim="800000"/>
            <a:headEnd/>
            <a:tailEnd/>
          </a:ln>
        </p:spPr>
      </p:pic>
      <p:sp>
        <p:nvSpPr>
          <p:cNvPr id="48131" name="Rectangle 5"/>
          <p:cNvSpPr>
            <a:spLocks noChangeArrowheads="1"/>
          </p:cNvSpPr>
          <p:nvPr/>
        </p:nvSpPr>
        <p:spPr bwMode="auto">
          <a:xfrm>
            <a:off x="152400" y="228600"/>
            <a:ext cx="2844800" cy="1066800"/>
          </a:xfrm>
          <a:prstGeom prst="rect">
            <a:avLst/>
          </a:prstGeom>
          <a:noFill/>
          <a:ln w="9525">
            <a:noFill/>
            <a:miter lim="800000"/>
            <a:headEnd/>
            <a:tailEnd/>
          </a:ln>
        </p:spPr>
        <p:txBody>
          <a:bodyPr wrap="none">
            <a:spAutoFit/>
          </a:bodyPr>
          <a:lstStyle/>
          <a:p>
            <a:r>
              <a:rPr lang="en-US" sz="3200" b="1"/>
              <a:t>Development </a:t>
            </a:r>
          </a:p>
          <a:p>
            <a:r>
              <a:rPr lang="en-US" sz="3200" b="1"/>
              <a:t>of lightning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descr="Lightning 2"/>
          <p:cNvPicPr>
            <a:picLocks noGrp="1" noChangeAspect="1" noChangeArrowheads="1"/>
          </p:cNvPicPr>
          <p:nvPr>
            <p:ph/>
          </p:nvPr>
        </p:nvPicPr>
        <p:blipFill>
          <a:blip r:embed="rId2" cstate="print"/>
          <a:srcRect/>
          <a:stretch>
            <a:fillRect/>
          </a:stretch>
        </p:blipFill>
        <p:spPr>
          <a:xfrm>
            <a:off x="228600" y="304800"/>
            <a:ext cx="8458200" cy="6248400"/>
          </a:xfr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sz="4000" dirty="0" smtClean="0"/>
              <a:t>Lightening harmful?</a:t>
            </a:r>
          </a:p>
        </p:txBody>
      </p:sp>
      <p:sp>
        <p:nvSpPr>
          <p:cNvPr id="62467" name="Rectangle 3"/>
          <p:cNvSpPr>
            <a:spLocks noGrp="1" noChangeArrowheads="1"/>
          </p:cNvSpPr>
          <p:nvPr>
            <p:ph type="body" idx="1"/>
          </p:nvPr>
        </p:nvSpPr>
        <p:spPr/>
        <p:txBody>
          <a:bodyPr>
            <a:normAutofit/>
          </a:bodyPr>
          <a:lstStyle/>
          <a:p>
            <a:pPr eaLnBrk="1" hangingPunct="1">
              <a:lnSpc>
                <a:spcPct val="90000"/>
              </a:lnSpc>
              <a:defRPr/>
            </a:pPr>
            <a:r>
              <a:rPr lang="en-US" dirty="0" smtClean="0"/>
              <a:t>Lightning is responsible for more deaths annually than tornadoes and hurricanes combined.</a:t>
            </a:r>
          </a:p>
          <a:p>
            <a:pPr>
              <a:lnSpc>
                <a:spcPct val="90000"/>
              </a:lnSpc>
              <a:defRPr/>
            </a:pPr>
            <a:r>
              <a:rPr lang="en-US" dirty="0" smtClean="0"/>
              <a:t>It causes fires</a:t>
            </a:r>
          </a:p>
          <a:p>
            <a:r>
              <a:rPr lang="en-US" b="1" dirty="0" smtClean="0"/>
              <a:t> Lightning is very hot, nearly 5  times as hot as the surface of the sun!</a:t>
            </a:r>
            <a:r>
              <a:rPr lang="en-US" dirty="0" smtClean="0"/>
              <a:t> </a:t>
            </a:r>
          </a:p>
          <a:p>
            <a:pPr>
              <a:buNone/>
            </a:pPr>
            <a:endParaRPr lang="en-US" b="1" dirty="0" smtClean="0"/>
          </a:p>
          <a:p>
            <a:pPr>
              <a:lnSpc>
                <a:spcPct val="90000"/>
              </a:lnSpc>
              <a:defRPr/>
            </a:pPr>
            <a:endParaRPr lang="en-US" dirty="0" smtClean="0"/>
          </a:p>
          <a:p>
            <a:pPr eaLnBrk="1" hangingPunct="1">
              <a:lnSpc>
                <a:spcPct val="90000"/>
              </a:lnSpc>
              <a:defRPr/>
            </a:pPr>
            <a:endParaRPr lang="en-US" dirty="0" smtClean="0"/>
          </a:p>
        </p:txBody>
      </p:sp>
      <p:sp>
        <p:nvSpPr>
          <p:cNvPr id="4" name="Rectangle 3"/>
          <p:cNvSpPr/>
          <p:nvPr/>
        </p:nvSpPr>
        <p:spPr>
          <a:xfrm>
            <a:off x="1295400" y="3657600"/>
            <a:ext cx="8458200" cy="2585323"/>
          </a:xfrm>
          <a:prstGeom prst="rect">
            <a:avLst/>
          </a:prstGeom>
        </p:spPr>
        <p:txBody>
          <a:bodyPr wrap="square">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Rectangle 8"/>
          <p:cNvSpPr>
            <a:spLocks noGrp="1" noChangeArrowheads="1"/>
          </p:cNvSpPr>
          <p:nvPr>
            <p:ph type="body" idx="1"/>
          </p:nvPr>
        </p:nvSpPr>
        <p:spPr/>
        <p:txBody>
          <a:bodyPr/>
          <a:lstStyle/>
          <a:p>
            <a:pPr eaLnBrk="1" hangingPunct="1">
              <a:lnSpc>
                <a:spcPct val="90000"/>
              </a:lnSpc>
              <a:defRPr/>
            </a:pPr>
            <a:r>
              <a:rPr lang="en-US" sz="2800" dirty="0" smtClean="0"/>
              <a:t>Light from a lightning travels very fast  about 300,000 kilometers/sec</a:t>
            </a:r>
          </a:p>
          <a:p>
            <a:pPr eaLnBrk="1" hangingPunct="1">
              <a:lnSpc>
                <a:spcPct val="90000"/>
              </a:lnSpc>
              <a:defRPr/>
            </a:pPr>
            <a:r>
              <a:rPr lang="en-US" sz="2800" dirty="0" smtClean="0"/>
              <a:t>Sound travels much more slowly about 340 meters/ sec</a:t>
            </a:r>
          </a:p>
          <a:p>
            <a:pPr eaLnBrk="1" hangingPunct="1">
              <a:lnSpc>
                <a:spcPct val="90000"/>
              </a:lnSpc>
              <a:defRPr/>
            </a:pPr>
            <a:r>
              <a:rPr lang="en-US" sz="2800" dirty="0" smtClean="0"/>
              <a:t>This is why you see the flash before the thunder is heard.</a:t>
            </a:r>
          </a:p>
          <a:p>
            <a:pPr eaLnBrk="1" hangingPunct="1">
              <a:lnSpc>
                <a:spcPct val="90000"/>
              </a:lnSpc>
              <a:defRPr/>
            </a:pPr>
            <a:r>
              <a:rPr lang="en-US" sz="2800" dirty="0" smtClean="0"/>
              <a:t>The smaller the interval between seeing lightning and hearing the sound of thunder, the closer you are to the lightning.</a:t>
            </a:r>
          </a:p>
          <a:p>
            <a:pPr eaLnBrk="1" hangingPunct="1">
              <a:lnSpc>
                <a:spcPct val="90000"/>
              </a:lnSpc>
              <a:buFontTx/>
              <a:buNone/>
              <a:defRPr/>
            </a:pPr>
            <a:endParaRPr lang="en-US" sz="2800" dirty="0" smtClean="0"/>
          </a:p>
        </p:txBody>
      </p:sp>
      <p:sp>
        <p:nvSpPr>
          <p:cNvPr id="4" name="Title 3"/>
          <p:cNvSpPr>
            <a:spLocks noGrp="1"/>
          </p:cNvSpPr>
          <p:nvPr>
            <p:ph type="title"/>
          </p:nvPr>
        </p:nvSpPr>
        <p:spPr/>
        <p:txBody>
          <a:bodyPr/>
          <a:lstStyle/>
          <a:p>
            <a:r>
              <a:rPr lang="fr-FR" dirty="0" err="1" smtClean="0"/>
              <a:t>Lightning</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6632">
                                            <p:txEl>
                                              <p:pRg st="0" end="0"/>
                                            </p:txEl>
                                          </p:spTgt>
                                        </p:tgtEl>
                                        <p:attrNameLst>
                                          <p:attrName>style.visibility</p:attrName>
                                        </p:attrNameLst>
                                      </p:cBhvr>
                                      <p:to>
                                        <p:strVal val="visible"/>
                                      </p:to>
                                    </p:set>
                                    <p:anim calcmode="lin" valueType="num">
                                      <p:cBhvr>
                                        <p:cTn id="7" dur="500" fill="hold"/>
                                        <p:tgtEl>
                                          <p:spTgt spid="2663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663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663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26632">
                                            <p:txEl>
                                              <p:pRg st="1" end="1"/>
                                            </p:txEl>
                                          </p:spTgt>
                                        </p:tgtEl>
                                        <p:attrNameLst>
                                          <p:attrName>style.visibility</p:attrName>
                                        </p:attrNameLst>
                                      </p:cBhvr>
                                      <p:to>
                                        <p:strVal val="visible"/>
                                      </p:to>
                                    </p:set>
                                    <p:anim calcmode="lin" valueType="num">
                                      <p:cBhvr>
                                        <p:cTn id="14" dur="500" fill="hold"/>
                                        <p:tgtEl>
                                          <p:spTgt spid="2663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663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66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26632">
                                            <p:txEl>
                                              <p:pRg st="2" end="2"/>
                                            </p:txEl>
                                          </p:spTgt>
                                        </p:tgtEl>
                                        <p:attrNameLst>
                                          <p:attrName>style.visibility</p:attrName>
                                        </p:attrNameLst>
                                      </p:cBhvr>
                                      <p:to>
                                        <p:strVal val="visible"/>
                                      </p:to>
                                    </p:set>
                                    <p:anim calcmode="lin" valueType="num">
                                      <p:cBhvr>
                                        <p:cTn id="21" dur="500" fill="hold"/>
                                        <p:tgtEl>
                                          <p:spTgt spid="2663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6632">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663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26632">
                                            <p:txEl>
                                              <p:pRg st="3" end="3"/>
                                            </p:txEl>
                                          </p:spTgt>
                                        </p:tgtEl>
                                        <p:attrNameLst>
                                          <p:attrName>style.visibility</p:attrName>
                                        </p:attrNameLst>
                                      </p:cBhvr>
                                      <p:to>
                                        <p:strVal val="visible"/>
                                      </p:to>
                                    </p:set>
                                    <p:anim calcmode="lin" valueType="num">
                                      <p:cBhvr>
                                        <p:cTn id="28" dur="500" fill="hold"/>
                                        <p:tgtEl>
                                          <p:spTgt spid="26632">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26632">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266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762000" y="533400"/>
            <a:ext cx="8382000" cy="5943600"/>
          </a:xfrm>
        </p:spPr>
        <p:txBody>
          <a:bodyPr/>
          <a:lstStyle/>
          <a:p>
            <a:pPr eaLnBrk="1" hangingPunct="1">
              <a:buFontTx/>
              <a:buNone/>
              <a:defRPr/>
            </a:pPr>
            <a:r>
              <a:rPr lang="en-US" b="1" i="1" dirty="0" smtClean="0"/>
              <a:t>   What is the approximate distance of  thunderstorm when you note a 3 second delay between the flash of the lightning and the sound of the thunder?</a:t>
            </a:r>
          </a:p>
          <a:p>
            <a:pPr eaLnBrk="1" hangingPunct="1">
              <a:buFontTx/>
              <a:buNone/>
              <a:defRPr/>
            </a:pPr>
            <a:endParaRPr lang="en-US" b="1" i="1" dirty="0" smtClean="0"/>
          </a:p>
          <a:p>
            <a:pPr eaLnBrk="1" hangingPunct="1">
              <a:buFontTx/>
              <a:buNone/>
              <a:defRPr/>
            </a:pPr>
            <a:endParaRPr lang="en-US" b="1" i="1" dirty="0" smtClean="0">
              <a:solidFill>
                <a:schemeClr val="tx2"/>
              </a:solidFill>
            </a:endParaRPr>
          </a:p>
          <a:p>
            <a:pPr eaLnBrk="1" hangingPunct="1">
              <a:buFontTx/>
              <a:buNone/>
              <a:defRPr/>
            </a:pPr>
            <a:r>
              <a:rPr lang="en-US" i="1" dirty="0" smtClean="0">
                <a:solidFill>
                  <a:schemeClr val="tx2"/>
                </a:solidFill>
              </a:rPr>
              <a:t>		Answer: 3 seconds </a:t>
            </a:r>
            <a:r>
              <a:rPr lang="en-US" i="1" dirty="0" smtClean="0">
                <a:solidFill>
                  <a:schemeClr val="tx2"/>
                </a:solidFill>
                <a:sym typeface="Symbol" pitchFamily="18" charset="2"/>
              </a:rPr>
              <a:t> 340 meters/second</a:t>
            </a:r>
          </a:p>
          <a:p>
            <a:pPr eaLnBrk="1" hangingPunct="1">
              <a:buFontTx/>
              <a:buNone/>
              <a:defRPr/>
            </a:pPr>
            <a:r>
              <a:rPr lang="en-US" i="1" dirty="0" smtClean="0">
                <a:solidFill>
                  <a:schemeClr val="tx2"/>
                </a:solidFill>
                <a:sym typeface="Symbol" pitchFamily="18" charset="2"/>
              </a:rPr>
              <a:t>				= 1020 meters</a:t>
            </a:r>
            <a:endParaRPr lang="en-US" i="1" dirty="0" smtClean="0">
              <a:solidFill>
                <a:schemeClr val="tx2"/>
              </a:solidFill>
            </a:endParaRPr>
          </a:p>
          <a:p>
            <a:pPr eaLnBrk="1" hangingPunct="1">
              <a:buFontTx/>
              <a:buNone/>
              <a:defRPr/>
            </a:pPr>
            <a:endParaRPr lang="en-US" dirty="0" smtClean="0"/>
          </a:p>
          <a:p>
            <a:pPr eaLnBrk="1" hangingPunct="1">
              <a:buFontTx/>
              <a:buNone/>
              <a:defRPr/>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0" y="-2232"/>
            <a:ext cx="89916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err="1" smtClean="0">
                <a:ln>
                  <a:noFill/>
                </a:ln>
                <a:solidFill>
                  <a:srgbClr val="000000"/>
                </a:solidFill>
                <a:effectLst/>
                <a:latin typeface="Comic Sans MS" pitchFamily="66" charset="0"/>
                <a:cs typeface="Times New Roman" pitchFamily="18" charset="0"/>
              </a:rPr>
              <a:t>What</a:t>
            </a:r>
            <a:r>
              <a:rPr kumimoji="0" lang="fr-FR" b="1" i="0" u="none" strike="noStrike" cap="none" normalizeH="0" baseline="0" dirty="0" smtClean="0">
                <a:ln>
                  <a:noFill/>
                </a:ln>
                <a:solidFill>
                  <a:srgbClr val="000000"/>
                </a:solidFill>
                <a:effectLst/>
                <a:latin typeface="Comic Sans MS" pitchFamily="66" charset="0"/>
                <a:cs typeface="Times New Roman" pitchFamily="18" charset="0"/>
              </a:rPr>
              <a:t> causes </a:t>
            </a:r>
            <a:r>
              <a:rPr kumimoji="0" lang="fr-FR" b="1" i="0" u="none" strike="noStrike" cap="none" normalizeH="0" baseline="0" dirty="0" err="1" smtClean="0">
                <a:ln>
                  <a:noFill/>
                </a:ln>
                <a:solidFill>
                  <a:srgbClr val="000000"/>
                </a:solidFill>
                <a:effectLst/>
                <a:latin typeface="Comic Sans MS" pitchFamily="66" charset="0"/>
                <a:cs typeface="Times New Roman" pitchFamily="18" charset="0"/>
              </a:rPr>
              <a:t>thunder</a:t>
            </a:r>
            <a:r>
              <a:rPr kumimoji="0" lang="fr-FR" b="1" i="0" u="none" strike="noStrike" cap="none" normalizeH="0" baseline="0" dirty="0" smtClean="0">
                <a:ln>
                  <a:noFill/>
                </a:ln>
                <a:solidFill>
                  <a:srgbClr val="000000"/>
                </a:solidFill>
                <a:effectLst/>
                <a:latin typeface="Comic Sans MS" pitchFamily="66" charset="0"/>
                <a:cs typeface="Times New Roman" pitchFamily="18" charset="0"/>
              </a:rPr>
              <a:t>?</a:t>
            </a:r>
            <a:r>
              <a:rPr kumimoji="0" lang="fr-FR"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Thunder</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is</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caused</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by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lightning</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When</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lightning</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bolt</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travels</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from</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the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cloud</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to the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ground</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it</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actually</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opens up a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little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hole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in the air,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called</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channel</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Once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then</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light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is</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gone the air collapses back in and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creates</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sound</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wave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that</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we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hear</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as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thunder</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The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reason</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we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see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lightning</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before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we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hear</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thunder</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is</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because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light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travels</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faster</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than</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sound</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a:t>
            </a:r>
            <a:r>
              <a:rPr kumimoji="0" lang="fr-FR"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b="1" i="0" u="none" strike="noStrike" cap="none" normalizeH="0" baseline="0" dirty="0" smtClean="0">
                <a:ln>
                  <a:noFill/>
                </a:ln>
                <a:solidFill>
                  <a:srgbClr val="000000"/>
                </a:solidFill>
                <a:effectLst/>
                <a:latin typeface="Comic Sans MS" pitchFamily="66" charset="0"/>
                <a:cs typeface="Times New Roman" pitchFamily="18" charset="0"/>
              </a:rPr>
              <a:t>How do </a:t>
            </a:r>
            <a:r>
              <a:rPr kumimoji="0" lang="fr-FR" b="1" i="0" u="none" strike="noStrike" cap="none" normalizeH="0" baseline="0" dirty="0" err="1" smtClean="0">
                <a:ln>
                  <a:noFill/>
                </a:ln>
                <a:solidFill>
                  <a:srgbClr val="000000"/>
                </a:solidFill>
                <a:effectLst/>
                <a:latin typeface="Comic Sans MS" pitchFamily="66" charset="0"/>
                <a:cs typeface="Times New Roman" pitchFamily="18" charset="0"/>
              </a:rPr>
              <a:t>you</a:t>
            </a:r>
            <a:r>
              <a:rPr kumimoji="0" lang="fr-FR" b="1" i="0" u="none" strike="noStrike" cap="none" normalizeH="0" baseline="0" dirty="0" smtClean="0">
                <a:ln>
                  <a:noFill/>
                </a:ln>
                <a:solidFill>
                  <a:srgbClr val="000000"/>
                </a:solidFill>
                <a:effectLst/>
                <a:latin typeface="Comic Sans MS" pitchFamily="66" charset="0"/>
                <a:cs typeface="Times New Roman" pitchFamily="18" charset="0"/>
              </a:rPr>
              <a:t> know if </a:t>
            </a:r>
            <a:r>
              <a:rPr kumimoji="0" lang="fr-FR" b="1" i="0" u="none" strike="noStrike" cap="none" normalizeH="0" baseline="0" dirty="0" err="1" smtClean="0">
                <a:ln>
                  <a:noFill/>
                </a:ln>
                <a:solidFill>
                  <a:srgbClr val="000000"/>
                </a:solidFill>
                <a:effectLst/>
                <a:latin typeface="Comic Sans MS" pitchFamily="66" charset="0"/>
                <a:cs typeface="Times New Roman" pitchFamily="18" charset="0"/>
              </a:rPr>
              <a:t>lightning</a:t>
            </a:r>
            <a:r>
              <a:rPr kumimoji="0" lang="fr-FR" b="1"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1" i="0" u="none" strike="noStrike" cap="none" normalizeH="0" baseline="0" dirty="0" err="1" smtClean="0">
                <a:ln>
                  <a:noFill/>
                </a:ln>
                <a:solidFill>
                  <a:srgbClr val="000000"/>
                </a:solidFill>
                <a:effectLst/>
                <a:latin typeface="Comic Sans MS" pitchFamily="66" charset="0"/>
                <a:cs typeface="Times New Roman" pitchFamily="18" charset="0"/>
              </a:rPr>
              <a:t>is</a:t>
            </a:r>
            <a:r>
              <a:rPr kumimoji="0" lang="fr-FR" b="1"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1" i="0" u="none" strike="noStrike" cap="none" normalizeH="0" baseline="0" dirty="0" err="1" smtClean="0">
                <a:ln>
                  <a:noFill/>
                </a:ln>
                <a:solidFill>
                  <a:srgbClr val="000000"/>
                </a:solidFill>
                <a:effectLst/>
                <a:latin typeface="Comic Sans MS" pitchFamily="66" charset="0"/>
                <a:cs typeface="Times New Roman" pitchFamily="18" charset="0"/>
              </a:rPr>
              <a:t>nearby</a:t>
            </a:r>
            <a:r>
              <a:rPr kumimoji="0" lang="fr-FR" b="1" i="0" u="none" strike="noStrike" cap="none" normalizeH="0" baseline="0" dirty="0" smtClean="0">
                <a:ln>
                  <a:noFill/>
                </a:ln>
                <a:solidFill>
                  <a:srgbClr val="000000"/>
                </a:solidFill>
                <a:effectLst/>
                <a:latin typeface="Comic Sans MS" pitchFamily="66" charset="0"/>
                <a:cs typeface="Times New Roman" pitchFamily="18" charset="0"/>
              </a:rPr>
              <a:t>?</a:t>
            </a:r>
            <a:r>
              <a:rPr kumimoji="0" lang="fr-FR"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If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you</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see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dark</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clouds</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then</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lightning</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could</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be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present</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but the best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thing</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you</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can</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do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is</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to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listen</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for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thunder</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If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you</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hear</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thunder</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then</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you</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need</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to go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indoors</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or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get</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in a car.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Don't</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be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outside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where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lightning</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could</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strike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If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your</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hair</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stands on end or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your</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skin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starts</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to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tingle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lightning</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maybe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about to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strike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Get</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down on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your</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hands and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knees</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and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keep</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your</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head</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tucked</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in. Do not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lay</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flat,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because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it</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can</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give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lightning</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better</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chance of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strike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you</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a:t>
            </a:r>
            <a:r>
              <a:rPr kumimoji="0" lang="fr-FR"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b="1" i="0" u="none" strike="noStrike" cap="none" normalizeH="0" baseline="0" dirty="0" smtClean="0">
                <a:ln>
                  <a:noFill/>
                </a:ln>
                <a:solidFill>
                  <a:srgbClr val="000000"/>
                </a:solidFill>
                <a:effectLst/>
                <a:latin typeface="Comic Sans MS" pitchFamily="66" charset="0"/>
                <a:cs typeface="Times New Roman" pitchFamily="18" charset="0"/>
              </a:rPr>
              <a:t>How far </a:t>
            </a:r>
            <a:r>
              <a:rPr kumimoji="0" lang="fr-FR" b="1" i="0" u="none" strike="noStrike" cap="none" normalizeH="0" baseline="0" dirty="0" err="1" smtClean="0">
                <a:ln>
                  <a:noFill/>
                </a:ln>
                <a:solidFill>
                  <a:srgbClr val="000000"/>
                </a:solidFill>
                <a:effectLst/>
                <a:latin typeface="Comic Sans MS" pitchFamily="66" charset="0"/>
                <a:cs typeface="Times New Roman" pitchFamily="18" charset="0"/>
              </a:rPr>
              <a:t>away</a:t>
            </a:r>
            <a:r>
              <a:rPr kumimoji="0" lang="fr-FR" b="1"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1" i="0" u="none" strike="noStrike" cap="none" normalizeH="0" baseline="0" dirty="0" err="1" smtClean="0">
                <a:ln>
                  <a:noFill/>
                </a:ln>
                <a:solidFill>
                  <a:srgbClr val="000000"/>
                </a:solidFill>
                <a:effectLst/>
                <a:latin typeface="Comic Sans MS" pitchFamily="66" charset="0"/>
                <a:cs typeface="Times New Roman" pitchFamily="18" charset="0"/>
              </a:rPr>
              <a:t>can</a:t>
            </a:r>
            <a:r>
              <a:rPr kumimoji="0" lang="fr-FR" b="1"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1" i="0" u="none" strike="noStrike" cap="none" normalizeH="0" baseline="0" dirty="0" err="1" smtClean="0">
                <a:ln>
                  <a:noFill/>
                </a:ln>
                <a:solidFill>
                  <a:srgbClr val="000000"/>
                </a:solidFill>
                <a:effectLst/>
                <a:latin typeface="Comic Sans MS" pitchFamily="66" charset="0"/>
                <a:cs typeface="Times New Roman" pitchFamily="18" charset="0"/>
              </a:rPr>
              <a:t>you</a:t>
            </a:r>
            <a:r>
              <a:rPr kumimoji="0" lang="fr-FR" b="1"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1" i="0" u="none" strike="noStrike" cap="none" normalizeH="0" baseline="0" dirty="0" err="1" smtClean="0">
                <a:ln>
                  <a:noFill/>
                </a:ln>
                <a:solidFill>
                  <a:srgbClr val="000000"/>
                </a:solidFill>
                <a:effectLst/>
                <a:latin typeface="Comic Sans MS" pitchFamily="66" charset="0"/>
                <a:cs typeface="Times New Roman" pitchFamily="18" charset="0"/>
              </a:rPr>
              <a:t>see</a:t>
            </a:r>
            <a:r>
              <a:rPr kumimoji="0" lang="fr-FR" b="1"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1" i="0" u="none" strike="noStrike" cap="none" normalizeH="0" baseline="0" dirty="0" err="1" smtClean="0">
                <a:ln>
                  <a:noFill/>
                </a:ln>
                <a:solidFill>
                  <a:srgbClr val="000000"/>
                </a:solidFill>
                <a:effectLst/>
                <a:latin typeface="Comic Sans MS" pitchFamily="66" charset="0"/>
                <a:cs typeface="Times New Roman" pitchFamily="18" charset="0"/>
              </a:rPr>
              <a:t>lightning</a:t>
            </a:r>
            <a:r>
              <a:rPr kumimoji="0" lang="fr-FR" b="1" i="0" u="none" strike="noStrike" cap="none" normalizeH="0" baseline="0" dirty="0" smtClean="0">
                <a:ln>
                  <a:noFill/>
                </a:ln>
                <a:solidFill>
                  <a:srgbClr val="000000"/>
                </a:solidFill>
                <a:effectLst/>
                <a:latin typeface="Comic Sans MS" pitchFamily="66" charset="0"/>
                <a:cs typeface="Times New Roman" pitchFamily="18" charset="0"/>
              </a:rPr>
              <a:t> and </a:t>
            </a:r>
            <a:r>
              <a:rPr kumimoji="0" lang="fr-FR" b="1" i="0" u="none" strike="noStrike" cap="none" normalizeH="0" baseline="0" dirty="0" err="1" smtClean="0">
                <a:ln>
                  <a:noFill/>
                </a:ln>
                <a:solidFill>
                  <a:srgbClr val="000000"/>
                </a:solidFill>
                <a:effectLst/>
                <a:latin typeface="Comic Sans MS" pitchFamily="66" charset="0"/>
                <a:cs typeface="Times New Roman" pitchFamily="18" charset="0"/>
              </a:rPr>
              <a:t>hear</a:t>
            </a:r>
            <a:r>
              <a:rPr kumimoji="0" lang="fr-FR" b="1"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1" i="0" u="none" strike="noStrike" cap="none" normalizeH="0" baseline="0" dirty="0" err="1" smtClean="0">
                <a:ln>
                  <a:noFill/>
                </a:ln>
                <a:solidFill>
                  <a:srgbClr val="000000"/>
                </a:solidFill>
                <a:effectLst/>
                <a:latin typeface="Comic Sans MS" pitchFamily="66" charset="0"/>
                <a:cs typeface="Times New Roman" pitchFamily="18" charset="0"/>
              </a:rPr>
              <a:t>thunder</a:t>
            </a:r>
            <a:r>
              <a:rPr kumimoji="0" lang="fr-FR" b="1" i="0" u="none" strike="noStrike" cap="none" normalizeH="0" baseline="0" dirty="0" smtClean="0">
                <a:ln>
                  <a:noFill/>
                </a:ln>
                <a:solidFill>
                  <a:srgbClr val="000000"/>
                </a:solidFill>
                <a:effectLst/>
                <a:latin typeface="Comic Sans MS" pitchFamily="66" charset="0"/>
                <a:cs typeface="Times New Roman" pitchFamily="18" charset="0"/>
              </a:rPr>
              <a:t>?</a:t>
            </a:r>
            <a:r>
              <a:rPr kumimoji="0" lang="fr-FR"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Within</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those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distant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thunderstorms</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the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lightning</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bolts</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can</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be</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seen</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as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much</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as 100 miles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from</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us,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depending</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on the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height</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of the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bolt</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the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clarity</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of the air, and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our</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elevation</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fr-FR" dirty="0" smtClean="0">
              <a:solidFill>
                <a:srgbClr val="000000"/>
              </a:solidFill>
              <a:latin typeface="Comic Sans MS" pitchFamily="66"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Thunder</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in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comparison</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has a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much</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shorter</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range of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detection</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usually</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less</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than</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15 miles in a quiet rural setting and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under</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5 miles in a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noisy</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 city </a:t>
            </a:r>
            <a:r>
              <a:rPr kumimoji="0" lang="fr-FR" b="0" i="0" u="none" strike="noStrike" cap="none" normalizeH="0" baseline="0" dirty="0" err="1" smtClean="0">
                <a:ln>
                  <a:noFill/>
                </a:ln>
                <a:solidFill>
                  <a:srgbClr val="000000"/>
                </a:solidFill>
                <a:effectLst/>
                <a:latin typeface="Comic Sans MS" pitchFamily="66" charset="0"/>
                <a:cs typeface="Times New Roman" pitchFamily="18" charset="0"/>
              </a:rPr>
              <a:t>environment</a:t>
            </a:r>
            <a:r>
              <a:rPr kumimoji="0" lang="fr-FR" b="0" i="0" u="none" strike="noStrike" cap="none" normalizeH="0" baseline="0" dirty="0" smtClean="0">
                <a:ln>
                  <a:noFill/>
                </a:ln>
                <a:solidFill>
                  <a:srgbClr val="000000"/>
                </a:solidFill>
                <a:effectLst/>
                <a:latin typeface="Comic Sans MS" pitchFamily="66" charset="0"/>
                <a:cs typeface="Times New Roman" pitchFamily="18" charset="0"/>
              </a:rPr>
              <a:t>.</a:t>
            </a:r>
            <a:r>
              <a:rPr kumimoji="0" lang="fr-FR" b="0" i="0" u="none" strike="noStrike" cap="none" normalizeH="0" baseline="0" dirty="0" smtClean="0">
                <a:ln>
                  <a:noFill/>
                </a:ln>
                <a:solidFill>
                  <a:schemeClr val="tx1"/>
                </a:solidFill>
                <a:effectLst/>
                <a:latin typeface="Arial" pitchFamily="34" charset="0"/>
                <a:cs typeface="Arial" pitchFamily="34" charset="0"/>
              </a:rPr>
              <a:t> </a:t>
            </a:r>
            <a:endParaRPr kumimoji="0" lang="fr-FR" b="0" i="0" u="none" strike="noStrike" cap="none" normalizeH="0" baseline="0" dirty="0" smtClean="0">
              <a:ln>
                <a:noFill/>
              </a:ln>
              <a:solidFill>
                <a:srgbClr val="000000"/>
              </a:solidFill>
              <a:effectLst/>
              <a:latin typeface="Comic Sans MS" pitchFamily="66"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685800" y="46166"/>
            <a:ext cx="80772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rgbClr val="000000"/>
                </a:solidFill>
                <a:effectLst/>
                <a:latin typeface="Comic Sans MS" pitchFamily="66" charset="0"/>
                <a:cs typeface="Times New Roman" pitchFamily="18" charset="0"/>
              </a:rPr>
              <a:t>Can </a:t>
            </a:r>
            <a:r>
              <a:rPr kumimoji="0" lang="fr-FR" sz="2000" b="1" i="0" u="none" strike="noStrike" cap="none" normalizeH="0" baseline="0" dirty="0" err="1" smtClean="0">
                <a:ln>
                  <a:noFill/>
                </a:ln>
                <a:solidFill>
                  <a:srgbClr val="000000"/>
                </a:solidFill>
                <a:effectLst/>
                <a:latin typeface="Comic Sans MS" pitchFamily="66" charset="0"/>
                <a:cs typeface="Times New Roman" pitchFamily="18" charset="0"/>
              </a:rPr>
              <a:t>you</a:t>
            </a:r>
            <a:r>
              <a:rPr kumimoji="0" lang="fr-FR" sz="2000" b="1" i="0" u="none" strike="noStrike" cap="none" normalizeH="0" baseline="0" dirty="0" smtClean="0">
                <a:ln>
                  <a:noFill/>
                </a:ln>
                <a:solidFill>
                  <a:srgbClr val="000000"/>
                </a:solidFill>
                <a:effectLst/>
                <a:latin typeface="Comic Sans MS" pitchFamily="66" charset="0"/>
                <a:cs typeface="Times New Roman" pitchFamily="18" charset="0"/>
              </a:rPr>
              <a:t> tell how far </a:t>
            </a:r>
            <a:r>
              <a:rPr kumimoji="0" lang="fr-FR" sz="2000" b="1" i="0" u="none" strike="noStrike" cap="none" normalizeH="0" baseline="0" dirty="0" err="1" smtClean="0">
                <a:ln>
                  <a:noFill/>
                </a:ln>
                <a:solidFill>
                  <a:srgbClr val="000000"/>
                </a:solidFill>
                <a:effectLst/>
                <a:latin typeface="Comic Sans MS" pitchFamily="66" charset="0"/>
                <a:cs typeface="Times New Roman" pitchFamily="18" charset="0"/>
              </a:rPr>
              <a:t>away</a:t>
            </a:r>
            <a:r>
              <a:rPr kumimoji="0" lang="fr-FR" sz="2000" b="1" i="0" u="none" strike="noStrike" cap="none" normalizeH="0" baseline="0" dirty="0" smtClean="0">
                <a:ln>
                  <a:noFill/>
                </a:ln>
                <a:solidFill>
                  <a:srgbClr val="000000"/>
                </a:solidFill>
                <a:effectLst/>
                <a:latin typeface="Comic Sans MS" pitchFamily="66" charset="0"/>
                <a:cs typeface="Times New Roman" pitchFamily="18" charset="0"/>
              </a:rPr>
              <a:t> a </a:t>
            </a:r>
            <a:r>
              <a:rPr kumimoji="0" lang="fr-FR" sz="2000" b="1" i="0" u="none" strike="noStrike" cap="none" normalizeH="0" baseline="0" dirty="0" err="1" smtClean="0">
                <a:ln>
                  <a:noFill/>
                </a:ln>
                <a:solidFill>
                  <a:srgbClr val="000000"/>
                </a:solidFill>
                <a:effectLst/>
                <a:latin typeface="Comic Sans MS" pitchFamily="66" charset="0"/>
                <a:cs typeface="Times New Roman" pitchFamily="18" charset="0"/>
              </a:rPr>
              <a:t>storm</a:t>
            </a:r>
            <a:r>
              <a:rPr kumimoji="0" lang="fr-FR" sz="2000" b="1"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1" i="0" u="none" strike="noStrike" cap="none" normalizeH="0" baseline="0" dirty="0" err="1" smtClean="0">
                <a:ln>
                  <a:noFill/>
                </a:ln>
                <a:solidFill>
                  <a:srgbClr val="000000"/>
                </a:solidFill>
                <a:effectLst/>
                <a:latin typeface="Comic Sans MS" pitchFamily="66" charset="0"/>
                <a:cs typeface="Times New Roman" pitchFamily="18" charset="0"/>
              </a:rPr>
              <a:t>is</a:t>
            </a:r>
            <a:r>
              <a:rPr kumimoji="0" lang="fr-FR" sz="2000" b="1"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Yes</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you</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can</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use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thunder</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to tell how far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away</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storm</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is</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Next</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time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you</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see</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storm</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count the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number</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of seconds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between</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when</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you</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see</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the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lightning</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and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hear</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the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thunder</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Take</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the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number</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of seconds and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divide</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by 5 and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that</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will</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tell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you</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how far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away</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the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storm</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is</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in miles. For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example</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If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you</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counted</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10 seconds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between</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the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lightning</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and the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thunder</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the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lightning</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is</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2 miles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away</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b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000" b="1" i="0" u="none" strike="noStrike" cap="none" normalizeH="0" baseline="0" dirty="0" smtClean="0">
                <a:ln>
                  <a:noFill/>
                </a:ln>
                <a:solidFill>
                  <a:srgbClr val="000000"/>
                </a:solidFill>
                <a:effectLst/>
                <a:latin typeface="Comic Sans MS" pitchFamily="66" charset="0"/>
                <a:cs typeface="Times New Roman" pitchFamily="18" charset="0"/>
              </a:rPr>
              <a:t/>
            </a:r>
            <a:br>
              <a:rPr kumimoji="0" lang="fr-FR" sz="2000" b="1" i="0" u="none" strike="noStrike" cap="none" normalizeH="0" baseline="0" dirty="0" smtClean="0">
                <a:ln>
                  <a:noFill/>
                </a:ln>
                <a:solidFill>
                  <a:srgbClr val="000000"/>
                </a:solidFill>
                <a:effectLst/>
                <a:latin typeface="Comic Sans MS" pitchFamily="66" charset="0"/>
                <a:cs typeface="Times New Roman" pitchFamily="18" charset="0"/>
              </a:rPr>
            </a:br>
            <a:r>
              <a:rPr kumimoji="0" lang="fr-FR" sz="2000" b="1" i="0" u="none" strike="noStrike" cap="none" normalizeH="0" baseline="0" dirty="0" err="1" smtClean="0">
                <a:ln>
                  <a:noFill/>
                </a:ln>
                <a:solidFill>
                  <a:srgbClr val="000000"/>
                </a:solidFill>
                <a:effectLst/>
                <a:latin typeface="Comic Sans MS" pitchFamily="66" charset="0"/>
                <a:cs typeface="Times New Roman" pitchFamily="18" charset="0"/>
              </a:rPr>
              <a:t>What</a:t>
            </a:r>
            <a:r>
              <a:rPr kumimoji="0" lang="fr-FR" sz="2000" b="1"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1" i="0" u="none" strike="noStrike" cap="none" normalizeH="0" baseline="0" dirty="0" err="1" smtClean="0">
                <a:ln>
                  <a:noFill/>
                </a:ln>
                <a:solidFill>
                  <a:srgbClr val="000000"/>
                </a:solidFill>
                <a:effectLst/>
                <a:latin typeface="Comic Sans MS" pitchFamily="66" charset="0"/>
                <a:cs typeface="Times New Roman" pitchFamily="18" charset="0"/>
              </a:rPr>
              <a:t>is</a:t>
            </a:r>
            <a:r>
              <a:rPr kumimoji="0" lang="fr-FR" sz="2000" b="1"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1" i="0" u="none" strike="noStrike" cap="none" normalizeH="0" baseline="0" dirty="0" err="1" smtClean="0">
                <a:ln>
                  <a:noFill/>
                </a:ln>
                <a:solidFill>
                  <a:srgbClr val="000000"/>
                </a:solidFill>
                <a:effectLst/>
                <a:latin typeface="Comic Sans MS" pitchFamily="66" charset="0"/>
                <a:cs typeface="Times New Roman" pitchFamily="18" charset="0"/>
              </a:rPr>
              <a:t>hail</a:t>
            </a:r>
            <a:r>
              <a:rPr kumimoji="0" lang="fr-FR" sz="2000" b="1" i="0" u="none" strike="noStrike" cap="none" normalizeH="0" baseline="0" dirty="0" smtClean="0">
                <a:ln>
                  <a:noFill/>
                </a:ln>
                <a:solidFill>
                  <a:srgbClr val="000000"/>
                </a:solidFill>
                <a:effectLst/>
                <a:latin typeface="Comic Sans MS" pitchFamily="66" charset="0"/>
                <a:cs typeface="Times New Roman" pitchFamily="18" charset="0"/>
              </a:rPr>
              <a:t>?</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Hail</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is</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created</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when</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small</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water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droplets</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are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caught</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in the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updraft</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of a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thunderstorm</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These</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water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droplets</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are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lifted</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higher</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and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higher</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into</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the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sky</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until</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they</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freeze</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into</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ice</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Once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they</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become</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heavy</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they</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will</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start</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to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fall</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If the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smaller</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hailstones</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get</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caught</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in the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updraft</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again</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they</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will</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get</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more water on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them</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and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get</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lifted</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higher</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in the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sky</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and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get</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bigger</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Once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they</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get</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lifted</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again</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they</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freeze</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and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fall</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This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happens</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over and over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again</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until</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the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hailstone</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is</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too</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heavy</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and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then</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falls</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to the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ground</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smtClean="0">
                <a:ln>
                  <a:noFill/>
                </a:ln>
                <a:solidFill>
                  <a:schemeClr val="tx1"/>
                </a:solidFill>
                <a:effectLst/>
                <a:latin typeface="Arial" pitchFamily="34" charset="0"/>
                <a:cs typeface="Arial" pitchFamily="34" charset="0"/>
              </a:rPr>
              <a:t> </a:t>
            </a:r>
            <a:endParaRPr kumimoji="0" lang="fr-FR" sz="2000" b="0" i="0" u="none" strike="noStrike" cap="none" normalizeH="0" baseline="0" dirty="0" smtClean="0">
              <a:ln>
                <a:noFill/>
              </a:ln>
              <a:solidFill>
                <a:srgbClr val="000000"/>
              </a:solidFill>
              <a:effectLst/>
              <a:latin typeface="Comic Sans MS" pitchFamily="66" charset="0"/>
              <a:cs typeface="Times New Roman" pitchFamily="18" charset="0"/>
            </a:endParaRPr>
          </a:p>
        </p:txBody>
      </p:sp>
      <p:pic>
        <p:nvPicPr>
          <p:cNvPr id="17410" name="Picture 2" descr="Counting How Far A Storms Is"/>
          <p:cNvPicPr>
            <a:picLocks noChangeAspect="1" noChangeArrowheads="1"/>
          </p:cNvPicPr>
          <p:nvPr/>
        </p:nvPicPr>
        <p:blipFill>
          <a:blip r:embed="rId2" cstate="print"/>
          <a:srcRect/>
          <a:stretch>
            <a:fillRect/>
          </a:stretch>
        </p:blipFill>
        <p:spPr bwMode="auto">
          <a:xfrm>
            <a:off x="2819400" y="2438400"/>
            <a:ext cx="2857500" cy="333375"/>
          </a:xfrm>
          <a:prstGeom prst="rect">
            <a:avLst/>
          </a:prstGeom>
          <a:noFill/>
        </p:spPr>
      </p:pic>
      <p:pic>
        <p:nvPicPr>
          <p:cNvPr id="17411" name="Picture 3" descr="Hail"/>
          <p:cNvPicPr>
            <a:picLocks noChangeAspect="1" noChangeArrowheads="1"/>
          </p:cNvPicPr>
          <p:nvPr/>
        </p:nvPicPr>
        <p:blipFill>
          <a:blip r:embed="rId3" cstate="print"/>
          <a:srcRect/>
          <a:stretch>
            <a:fillRect/>
          </a:stretch>
        </p:blipFill>
        <p:spPr bwMode="auto">
          <a:xfrm>
            <a:off x="3962400" y="5934075"/>
            <a:ext cx="1428750" cy="92392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ChangeArrowheads="1"/>
          </p:cNvSpPr>
          <p:nvPr/>
        </p:nvSpPr>
        <p:spPr bwMode="auto">
          <a:xfrm>
            <a:off x="533400" y="762000"/>
            <a:ext cx="83058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1" i="0" u="none" strike="noStrike" cap="none" normalizeH="0" baseline="0" dirty="0" err="1" smtClean="0">
                <a:ln>
                  <a:noFill/>
                </a:ln>
                <a:solidFill>
                  <a:srgbClr val="000000"/>
                </a:solidFill>
                <a:effectLst/>
                <a:latin typeface="Times New Roman" pitchFamily="18" charset="0"/>
                <a:cs typeface="Times New Roman" pitchFamily="18" charset="0"/>
              </a:rPr>
              <a:t>What</a:t>
            </a:r>
            <a:r>
              <a:rPr kumimoji="0" lang="fr-FR" sz="2400" b="1"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1" i="0" u="none" strike="noStrike" cap="none" normalizeH="0" baseline="0" dirty="0" err="1" smtClean="0">
                <a:ln>
                  <a:noFill/>
                </a:ln>
                <a:solidFill>
                  <a:srgbClr val="000000"/>
                </a:solidFill>
                <a:effectLst/>
                <a:latin typeface="Times New Roman" pitchFamily="18" charset="0"/>
                <a:cs typeface="Times New Roman" pitchFamily="18" charset="0"/>
              </a:rPr>
              <a:t>is</a:t>
            </a:r>
            <a:r>
              <a:rPr kumimoji="0" lang="fr-FR" sz="2400" b="1" i="0" u="none" strike="noStrike" cap="none" normalizeH="0" baseline="0" dirty="0" smtClean="0">
                <a:ln>
                  <a:noFill/>
                </a:ln>
                <a:solidFill>
                  <a:srgbClr val="000000"/>
                </a:solidFill>
                <a:effectLst/>
                <a:latin typeface="Times New Roman" pitchFamily="18" charset="0"/>
                <a:cs typeface="Times New Roman" pitchFamily="18" charset="0"/>
              </a:rPr>
              <a:t> a </a:t>
            </a:r>
            <a:r>
              <a:rPr kumimoji="0" lang="fr-FR" sz="2400" b="1" i="0" u="none" strike="noStrike" cap="none" normalizeH="0" baseline="0" dirty="0" err="1" smtClean="0">
                <a:ln>
                  <a:noFill/>
                </a:ln>
                <a:solidFill>
                  <a:srgbClr val="000000"/>
                </a:solidFill>
                <a:effectLst/>
                <a:latin typeface="Times New Roman" pitchFamily="18" charset="0"/>
                <a:cs typeface="Times New Roman" pitchFamily="18" charset="0"/>
              </a:rPr>
              <a:t>thunderstorm</a:t>
            </a:r>
            <a:r>
              <a:rPr kumimoji="0" lang="fr-FR" sz="2400" b="1"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b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A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thunderstorm</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is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storm</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with</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lightning</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and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thunder</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Its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produced</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by a cumulonimbus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cloud</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usually</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producing</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winds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heavy</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rain</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and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sometimes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hail</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a:t>
            </a:r>
            <a:b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b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400" b="1" i="0" u="none" strike="noStrike" cap="none" normalizeH="0" baseline="0" dirty="0" err="1" smtClean="0">
                <a:ln>
                  <a:noFill/>
                </a:ln>
                <a:solidFill>
                  <a:srgbClr val="000000"/>
                </a:solidFill>
                <a:effectLst/>
                <a:latin typeface="Times New Roman" pitchFamily="18" charset="0"/>
                <a:cs typeface="Times New Roman" pitchFamily="18" charset="0"/>
              </a:rPr>
              <a:t>What</a:t>
            </a:r>
            <a:r>
              <a:rPr kumimoji="0" lang="fr-FR" sz="2400" b="1" i="0" u="none" strike="noStrike" cap="none" normalizeH="0" baseline="0" dirty="0" smtClean="0">
                <a:ln>
                  <a:noFill/>
                </a:ln>
                <a:solidFill>
                  <a:srgbClr val="000000"/>
                </a:solidFill>
                <a:effectLst/>
                <a:latin typeface="Times New Roman" pitchFamily="18" charset="0"/>
                <a:cs typeface="Times New Roman" pitchFamily="18" charset="0"/>
              </a:rPr>
              <a:t> causes a </a:t>
            </a:r>
            <a:r>
              <a:rPr kumimoji="0" lang="fr-FR" sz="2400" b="1" i="0" u="none" strike="noStrike" cap="none" normalizeH="0" baseline="0" dirty="0" err="1" smtClean="0">
                <a:ln>
                  <a:noFill/>
                </a:ln>
                <a:solidFill>
                  <a:srgbClr val="000000"/>
                </a:solidFill>
                <a:effectLst/>
                <a:latin typeface="Times New Roman" pitchFamily="18" charset="0"/>
                <a:cs typeface="Times New Roman" pitchFamily="18" charset="0"/>
              </a:rPr>
              <a:t>thunderstorm</a:t>
            </a:r>
            <a:r>
              <a:rPr kumimoji="0" lang="fr-FR" sz="2400" b="1"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The basic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ingredients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used</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to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make</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thunderstorm</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are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moisture</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unstable</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air and lift.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You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need</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moisture</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to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form</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clouds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and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rain</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You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need</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unstable</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air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that</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is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relatively</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warm and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can</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rise</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rapidly</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Finally</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you</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need</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lift. This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can</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form</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from</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fronts,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sea</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breezes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or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mountains</a:t>
            </a:r>
            <a:r>
              <a:rPr kumimoji="0" lang="fr-FR" sz="1800" b="0" i="0" u="none" strike="noStrike" cap="none" normalizeH="0" baseline="0" dirty="0" smtClean="0">
                <a:ln>
                  <a:noFill/>
                </a:ln>
                <a:solidFill>
                  <a:srgbClr val="000000"/>
                </a:solidFill>
                <a:effectLst/>
                <a:latin typeface="Comic Sans MS" pitchFamily="66" charset="0"/>
                <a:cs typeface="Times New Roman" pitchFamily="18" charset="0"/>
              </a:rPr>
              <a:t>.</a:t>
            </a:r>
            <a:r>
              <a:rPr kumimoji="0" lang="fr-FR" sz="1800" b="0" i="0" u="none" strike="noStrike" cap="none" normalizeH="0" baseline="0" dirty="0" smtClean="0">
                <a:ln>
                  <a:noFill/>
                </a:ln>
                <a:solidFill>
                  <a:schemeClr val="tx1"/>
                </a:solidFill>
                <a:effectLst/>
                <a:latin typeface="Arial" pitchFamily="34" charset="0"/>
                <a:cs typeface="Arial" pitchFamily="34" charset="0"/>
              </a:rPr>
              <a:t> </a:t>
            </a:r>
            <a:endParaRPr kumimoji="0" lang="fr-FR" sz="1800" b="0" i="0" u="none" strike="noStrike" cap="none" normalizeH="0" baseline="0" dirty="0" smtClean="0">
              <a:ln>
                <a:noFill/>
              </a:ln>
              <a:solidFill>
                <a:srgbClr val="000000"/>
              </a:solidFill>
              <a:effectLst/>
              <a:latin typeface="Comic Sans MS" pitchFamily="66" charset="0"/>
              <a:cs typeface="Times New Roman" pitchFamily="18" charset="0"/>
            </a:endParaRPr>
          </a:p>
        </p:txBody>
      </p:sp>
      <p:sp>
        <p:nvSpPr>
          <p:cNvPr id="7" name="Rectangle 6"/>
          <p:cNvSpPr/>
          <p:nvPr/>
        </p:nvSpPr>
        <p:spPr>
          <a:xfrm>
            <a:off x="2971800" y="0"/>
            <a:ext cx="1728358" cy="369332"/>
          </a:xfrm>
          <a:prstGeom prst="rect">
            <a:avLst/>
          </a:prstGeom>
        </p:spPr>
        <p:txBody>
          <a:bodyPr wrap="none">
            <a:spAutoFit/>
          </a:bodyPr>
          <a:lstStyle/>
          <a:p>
            <a:r>
              <a:rPr lang="fr-FR" b="1" dirty="0" err="1" smtClean="0">
                <a:solidFill>
                  <a:srgbClr val="000000"/>
                </a:solidFill>
                <a:latin typeface="Comic Sans MS" pitchFamily="66" charset="0"/>
                <a:cs typeface="Times New Roman" pitchFamily="18" charset="0"/>
              </a:rPr>
              <a:t>Thunderstorm</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5200" y="2667000"/>
            <a:ext cx="2330510" cy="523220"/>
          </a:xfrm>
          <a:prstGeom prst="rect">
            <a:avLst/>
          </a:prstGeom>
        </p:spPr>
        <p:txBody>
          <a:bodyPr wrap="none">
            <a:spAutoFit/>
          </a:bodyPr>
          <a:lstStyle/>
          <a:p>
            <a:r>
              <a:rPr lang="en-US" sz="2800" b="1" dirty="0" smtClean="0"/>
              <a:t>	Tornado</a:t>
            </a:r>
            <a:endParaRPr lang="fr-FR"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686800" cy="2677656"/>
          </a:xfrm>
          <a:prstGeom prst="rect">
            <a:avLst/>
          </a:prstGeom>
        </p:spPr>
        <p:txBody>
          <a:bodyPr wrap="square">
            <a:spAutoFit/>
          </a:bodyPr>
          <a:lstStyle/>
          <a:p>
            <a:pPr algn="just"/>
            <a:r>
              <a:rPr lang="en-US" sz="2400" b="1" dirty="0" smtClean="0"/>
              <a:t>What is a tornado?</a:t>
            </a:r>
          </a:p>
          <a:p>
            <a:pPr algn="just"/>
            <a:r>
              <a:rPr lang="en-US" sz="2400" dirty="0" smtClean="0"/>
              <a:t>A tornado is a violent rotating column of air extending from a thunderstorm to the ground. The most violent tornadoes are capable of huge destruction with wind speeds of up to 300 mph. They can destroy large buildings, uproot trees and hurl vehicles hundreds of yards. They can also drive straw into trees. Damage paths can be in excess of one mile wide to 50 miles long. </a:t>
            </a:r>
            <a:endParaRPr lang="fr-FR" sz="2400" dirty="0"/>
          </a:p>
        </p:txBody>
      </p:sp>
      <p:pic>
        <p:nvPicPr>
          <p:cNvPr id="18434" name="Picture 2" descr="Tornado"/>
          <p:cNvPicPr>
            <a:picLocks noChangeAspect="1" noChangeArrowheads="1"/>
          </p:cNvPicPr>
          <p:nvPr/>
        </p:nvPicPr>
        <p:blipFill>
          <a:blip r:embed="rId2" cstate="print"/>
          <a:srcRect/>
          <a:stretch>
            <a:fillRect/>
          </a:stretch>
        </p:blipFill>
        <p:spPr bwMode="auto">
          <a:xfrm>
            <a:off x="2590800" y="3124200"/>
            <a:ext cx="3810000" cy="31242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rot="10800000" flipV="1">
            <a:off x="381000" y="0"/>
            <a:ext cx="8763000" cy="53091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1" i="0" u="none" strike="noStrike" cap="none" normalizeH="0" baseline="0" dirty="0" smtClean="0">
                <a:ln>
                  <a:noFill/>
                </a:ln>
                <a:solidFill>
                  <a:srgbClr val="000000"/>
                </a:solidFill>
                <a:effectLst/>
                <a:latin typeface="Times New Roman" pitchFamily="18" charset="0"/>
                <a:cs typeface="Times New Roman" pitchFamily="18" charset="0"/>
              </a:rPr>
              <a:t>How do </a:t>
            </a:r>
            <a:r>
              <a:rPr kumimoji="0" lang="fr-FR" sz="2400" b="1" i="0" u="none" strike="noStrike" cap="none" normalizeH="0" baseline="0" dirty="0" err="1" smtClean="0">
                <a:ln>
                  <a:noFill/>
                </a:ln>
                <a:solidFill>
                  <a:srgbClr val="000000"/>
                </a:solidFill>
                <a:effectLst/>
                <a:latin typeface="Times New Roman" pitchFamily="18" charset="0"/>
                <a:cs typeface="Times New Roman" pitchFamily="18" charset="0"/>
              </a:rPr>
              <a:t>tornadoes</a:t>
            </a:r>
            <a:r>
              <a:rPr kumimoji="0" lang="fr-FR" sz="2400" b="1"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1" i="0" u="none" strike="noStrike" cap="none" normalizeH="0" baseline="0" dirty="0" err="1" smtClean="0">
                <a:ln>
                  <a:noFill/>
                </a:ln>
                <a:solidFill>
                  <a:srgbClr val="000000"/>
                </a:solidFill>
                <a:effectLst/>
                <a:latin typeface="Times New Roman" pitchFamily="18" charset="0"/>
                <a:cs typeface="Times New Roman" pitchFamily="18" charset="0"/>
              </a:rPr>
              <a:t>form</a:t>
            </a:r>
            <a:r>
              <a:rPr kumimoji="0" lang="fr-FR" sz="2400" b="1"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Most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tornadoes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form</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from</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thunderstorms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You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need</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warm,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moist</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air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from</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the Gulf of Mexico and cool, dry air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from</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Canada.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When</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these</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two</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air masses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meet</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they</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create</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instability</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in the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atmosphere</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fr-FR" sz="2400" dirty="0" smtClean="0">
              <a:solidFill>
                <a:srgbClr val="000000"/>
              </a:solidFill>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A change in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wind</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direction and an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increase</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in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wind</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speed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with</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increasing</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height</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creates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an invisible, horizontal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spinning</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effect</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in the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lower</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atmosphere</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Rising</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air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within</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the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updraft</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tilts the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rotating</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air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from</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horizontal to vertical. An area of rotation, 2-6 miles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wide</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now</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extends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through</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much</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of the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storm</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Most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strong</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and violent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tornadoes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form</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within</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this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area of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strong</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rotation.</a:t>
            </a:r>
            <a:b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75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7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75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1800" b="0" i="0" u="none" strike="noStrike" cap="none" normalizeH="0" baseline="0" dirty="0" smtClean="0">
                <a:ln>
                  <a:noFill/>
                </a:ln>
                <a:solidFill>
                  <a:srgbClr val="000000"/>
                </a:solidFill>
                <a:effectLst/>
                <a:latin typeface="Times New Roman" pitchFamily="18" charset="0"/>
                <a:cs typeface="Times New Roman" pitchFamily="18" charset="0"/>
              </a:rPr>
              <a:t>                           </a:t>
            </a:r>
          </a:p>
        </p:txBody>
      </p:sp>
      <p:pic>
        <p:nvPicPr>
          <p:cNvPr id="19458" name="Picture 2" descr="Tornado Formation"/>
          <p:cNvPicPr>
            <a:picLocks noChangeAspect="1" noChangeArrowheads="1"/>
          </p:cNvPicPr>
          <p:nvPr/>
        </p:nvPicPr>
        <p:blipFill>
          <a:blip r:embed="rId2" cstate="print"/>
          <a:srcRect/>
          <a:stretch>
            <a:fillRect/>
          </a:stretch>
        </p:blipFill>
        <p:spPr bwMode="auto">
          <a:xfrm>
            <a:off x="1066800" y="4648200"/>
            <a:ext cx="1628775" cy="1981200"/>
          </a:xfrm>
          <a:prstGeom prst="rect">
            <a:avLst/>
          </a:prstGeom>
          <a:noFill/>
        </p:spPr>
      </p:pic>
      <p:pic>
        <p:nvPicPr>
          <p:cNvPr id="19459" name="Picture 3" descr="Tornado Formation"/>
          <p:cNvPicPr>
            <a:picLocks noChangeAspect="1" noChangeArrowheads="1"/>
          </p:cNvPicPr>
          <p:nvPr/>
        </p:nvPicPr>
        <p:blipFill>
          <a:blip r:embed="rId3" cstate="print"/>
          <a:srcRect/>
          <a:stretch>
            <a:fillRect/>
          </a:stretch>
        </p:blipFill>
        <p:spPr bwMode="auto">
          <a:xfrm>
            <a:off x="3429000" y="4800600"/>
            <a:ext cx="1619250" cy="2057400"/>
          </a:xfrm>
          <a:prstGeom prst="rect">
            <a:avLst/>
          </a:prstGeom>
          <a:noFill/>
        </p:spPr>
      </p:pic>
      <p:pic>
        <p:nvPicPr>
          <p:cNvPr id="19460" name="Picture 4" descr="Tornado Formation"/>
          <p:cNvPicPr>
            <a:picLocks noChangeAspect="1" noChangeArrowheads="1"/>
          </p:cNvPicPr>
          <p:nvPr/>
        </p:nvPicPr>
        <p:blipFill>
          <a:blip r:embed="rId4" cstate="print"/>
          <a:srcRect/>
          <a:stretch>
            <a:fillRect/>
          </a:stretch>
        </p:blipFill>
        <p:spPr bwMode="auto">
          <a:xfrm>
            <a:off x="6248400" y="4800600"/>
            <a:ext cx="1619250" cy="20574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228600"/>
            <a:ext cx="7239000" cy="6555641"/>
          </a:xfrm>
          <a:prstGeom prst="rect">
            <a:avLst/>
          </a:prstGeom>
        </p:spPr>
        <p:txBody>
          <a:bodyPr wrap="square">
            <a:spAutoFit/>
          </a:bodyPr>
          <a:lstStyle/>
          <a:p>
            <a:r>
              <a:rPr lang="en-US" sz="2000" b="1" dirty="0" smtClean="0"/>
              <a:t>Different factors for tornadoes formation</a:t>
            </a:r>
            <a:r>
              <a:rPr lang="en-US" sz="2000" dirty="0" smtClean="0"/>
              <a:t/>
            </a:r>
            <a:br>
              <a:rPr lang="en-US" sz="2000" dirty="0" smtClean="0"/>
            </a:br>
            <a:r>
              <a:rPr lang="en-US" sz="2000" dirty="0" smtClean="0"/>
              <a:t>Several conditions are required for the development of tornadoes and the thunderstorm clouds with which most tornadoes are associated. </a:t>
            </a:r>
          </a:p>
          <a:p>
            <a:pPr marL="342900" indent="-342900">
              <a:buAutoNum type="arabicParenR"/>
            </a:pPr>
            <a:r>
              <a:rPr lang="en-US" sz="2000" dirty="0" smtClean="0"/>
              <a:t>Abundant low level moisture is necessary to contribute to the development of a thunderstorm, and a "trigger" (perhaps a cold front or other low level zone of converging winds) is needed to lift the moist air aloft. </a:t>
            </a:r>
          </a:p>
          <a:p>
            <a:pPr marL="342900" indent="-342900">
              <a:buAutoNum type="arabicParenR"/>
            </a:pPr>
            <a:r>
              <a:rPr lang="en-US" sz="2000" dirty="0" smtClean="0"/>
              <a:t>Once the air begins to rise and becomes saturated, it will continue rising to great heights to produce a thunderstorm cloud, if the atmosphere is unstable. An unstable atmosphere is one where the temperature decreases rapidly with height. </a:t>
            </a:r>
          </a:p>
          <a:p>
            <a:pPr marL="342900" indent="-342900">
              <a:buAutoNum type="arabicParenR"/>
            </a:pPr>
            <a:r>
              <a:rPr lang="en-US" sz="2000" dirty="0" smtClean="0"/>
              <a:t>Atmospheric instability can also occur when dry air overlays moist air near the earth's surface. </a:t>
            </a:r>
          </a:p>
          <a:p>
            <a:pPr marL="342900" indent="-342900">
              <a:buAutoNum type="arabicParenR"/>
            </a:pPr>
            <a:r>
              <a:rPr lang="en-US" sz="2000" dirty="0" smtClean="0"/>
              <a:t>Finally, tornadoes usually form in areas where winds at all levels of the atmosphere are not only strong, but also turn with height in a clockwise or veering direction. </a:t>
            </a:r>
            <a:br>
              <a:rPr lang="en-US" sz="2000" dirty="0" smtClean="0"/>
            </a:br>
            <a:r>
              <a:rPr lang="en-US" sz="2000" dirty="0" smtClean="0"/>
              <a:t/>
            </a:r>
            <a:br>
              <a:rPr lang="en-US" sz="2000" dirty="0" smtClean="0"/>
            </a:br>
            <a:r>
              <a:rPr lang="en-US" sz="2000" b="1" dirty="0" smtClean="0"/>
              <a:t>What do tornadoes look like?</a:t>
            </a:r>
            <a:r>
              <a:rPr lang="en-US" sz="2000" dirty="0" smtClean="0"/>
              <a:t/>
            </a:r>
            <a:br>
              <a:rPr lang="en-US" sz="2000" dirty="0" smtClean="0"/>
            </a:br>
            <a:r>
              <a:rPr lang="en-US" sz="2000" dirty="0" smtClean="0"/>
              <a:t>Tornadoes can appear as a traditional funnel shape, or in a slender rope-like form. </a:t>
            </a:r>
            <a:endParaRPr lang="fr-FR"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685800" y="723274"/>
            <a:ext cx="79248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dirty="0" smtClean="0">
                <a:ln>
                  <a:noFill/>
                </a:ln>
                <a:solidFill>
                  <a:srgbClr val="000000"/>
                </a:solidFill>
                <a:effectLst/>
                <a:latin typeface="Times New Roman" pitchFamily="18" charset="0"/>
                <a:cs typeface="Times New Roman" pitchFamily="18" charset="0"/>
              </a:rPr>
              <a:t>How do </a:t>
            </a:r>
            <a:r>
              <a:rPr kumimoji="0" lang="fr-FR" sz="2800" b="1" i="0" u="none" strike="noStrike" cap="none" normalizeH="0" baseline="0" dirty="0" err="1" smtClean="0">
                <a:ln>
                  <a:noFill/>
                </a:ln>
                <a:solidFill>
                  <a:srgbClr val="000000"/>
                </a:solidFill>
                <a:effectLst/>
                <a:latin typeface="Times New Roman" pitchFamily="18" charset="0"/>
                <a:cs typeface="Times New Roman" pitchFamily="18" charset="0"/>
              </a:rPr>
              <a:t>tornadoes</a:t>
            </a:r>
            <a:r>
              <a:rPr kumimoji="0" lang="fr-FR" sz="2800" b="1" i="0" u="none" strike="noStrike" cap="none" normalizeH="0" baseline="0" dirty="0" smtClean="0">
                <a:ln>
                  <a:noFill/>
                </a:ln>
                <a:solidFill>
                  <a:srgbClr val="000000"/>
                </a:solidFill>
                <a:effectLst/>
                <a:latin typeface="Times New Roman" pitchFamily="18" charset="0"/>
                <a:cs typeface="Times New Roman" pitchFamily="18" charset="0"/>
              </a:rPr>
              <a:t> stop?</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It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is</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not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fully</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understood</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about how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exactly</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tornadoes</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form</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grow</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and die.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Tornado</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researchers</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are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still</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trying</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to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solve</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800" b="1" i="0" u="none" strike="noStrike" cap="none" normalizeH="0" baseline="0" dirty="0" err="1" smtClean="0">
                <a:ln>
                  <a:noFill/>
                </a:ln>
                <a:solidFill>
                  <a:srgbClr val="000000"/>
                </a:solidFill>
                <a:effectLst/>
                <a:latin typeface="Times New Roman" pitchFamily="18" charset="0"/>
                <a:cs typeface="Times New Roman" pitchFamily="18" charset="0"/>
              </a:rPr>
              <a:t>What</a:t>
            </a:r>
            <a:r>
              <a:rPr kumimoji="0" lang="fr-FR" sz="2800" b="1"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1" i="0" u="none" strike="noStrike" cap="none" normalizeH="0" baseline="0" dirty="0" err="1" smtClean="0">
                <a:ln>
                  <a:noFill/>
                </a:ln>
                <a:solidFill>
                  <a:srgbClr val="000000"/>
                </a:solidFill>
                <a:effectLst/>
                <a:latin typeface="Times New Roman" pitchFamily="18" charset="0"/>
                <a:cs typeface="Times New Roman" pitchFamily="18" charset="0"/>
              </a:rPr>
              <a:t>is</a:t>
            </a:r>
            <a:r>
              <a:rPr kumimoji="0" lang="fr-FR" sz="2800" b="1" i="0" u="none" strike="noStrike" cap="none" normalizeH="0" baseline="0" dirty="0" smtClean="0">
                <a:ln>
                  <a:noFill/>
                </a:ln>
                <a:solidFill>
                  <a:srgbClr val="000000"/>
                </a:solidFill>
                <a:effectLst/>
                <a:latin typeface="Times New Roman" pitchFamily="18" charset="0"/>
                <a:cs typeface="Times New Roman" pitchFamily="18" charset="0"/>
              </a:rPr>
              <a:t> a </a:t>
            </a:r>
            <a:r>
              <a:rPr kumimoji="0" lang="fr-FR" sz="2800" b="1" i="0" u="none" strike="noStrike" cap="none" normalizeH="0" baseline="0" dirty="0" err="1" smtClean="0">
                <a:ln>
                  <a:noFill/>
                </a:ln>
                <a:solidFill>
                  <a:srgbClr val="000000"/>
                </a:solidFill>
                <a:effectLst/>
                <a:latin typeface="Times New Roman" pitchFamily="18" charset="0"/>
                <a:cs typeface="Times New Roman" pitchFamily="18" charset="0"/>
              </a:rPr>
              <a:t>supercell</a:t>
            </a:r>
            <a:r>
              <a:rPr kumimoji="0" lang="fr-FR" sz="2800" b="1"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1" i="0" u="none" strike="noStrike" cap="none" normalizeH="0" baseline="0" dirty="0" err="1" smtClean="0">
                <a:ln>
                  <a:noFill/>
                </a:ln>
                <a:solidFill>
                  <a:srgbClr val="000000"/>
                </a:solidFill>
                <a:effectLst/>
                <a:latin typeface="Times New Roman" pitchFamily="18" charset="0"/>
                <a:cs typeface="Times New Roman" pitchFamily="18" charset="0"/>
              </a:rPr>
              <a:t>thunderstorm</a:t>
            </a:r>
            <a:r>
              <a:rPr kumimoji="0" lang="fr-FR" sz="2800" b="1"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A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supercell</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thunderstorm</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is</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 long-</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lived</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thunderstorm</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whose</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updrafts</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and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downdrafts</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are in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near</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balance.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These</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storms</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have the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greatest</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tendency</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to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produce</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tornadoes</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that</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stay</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on the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ground</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for long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periods</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of time.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Supercell</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thunderstorms</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can</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produce</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violent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tornadoes</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with</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winds</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exceeding</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 200 </a:t>
            </a:r>
            <a:r>
              <a:rPr kumimoji="0" lang="fr-FR" sz="2800" b="0" i="0" u="none" strike="noStrike" cap="none" normalizeH="0" baseline="0" dirty="0" err="1" smtClean="0">
                <a:ln>
                  <a:noFill/>
                </a:ln>
                <a:solidFill>
                  <a:srgbClr val="000000"/>
                </a:solidFill>
                <a:effectLst/>
                <a:latin typeface="Times New Roman" pitchFamily="18" charset="0"/>
                <a:cs typeface="Times New Roman" pitchFamily="18" charset="0"/>
              </a:rPr>
              <a:t>mph</a:t>
            </a:r>
            <a:r>
              <a:rPr kumimoji="0" lang="fr-FR" sz="2800" b="0"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fr-FR" sz="28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fr-FR" sz="2800" b="0" i="0" u="none" strike="noStrike" cap="none" normalizeH="0" baseline="0" dirty="0" smtClean="0">
              <a:ln>
                <a:noFill/>
              </a:ln>
              <a:solidFill>
                <a:srgbClr val="000000"/>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rot="10800000" flipV="1">
            <a:off x="838200" y="381000"/>
            <a:ext cx="76200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err="1" smtClean="0">
                <a:ln>
                  <a:noFill/>
                </a:ln>
                <a:solidFill>
                  <a:schemeClr val="tx2"/>
                </a:solidFill>
                <a:effectLst/>
                <a:latin typeface="Comic Sans MS" pitchFamily="66" charset="0"/>
                <a:cs typeface="Times New Roman" pitchFamily="18" charset="0"/>
              </a:rPr>
              <a:t>What</a:t>
            </a:r>
            <a:r>
              <a:rPr kumimoji="0" lang="fr-FR" sz="2000" b="1" i="0" u="none" strike="noStrike" cap="none" normalizeH="0" baseline="0" dirty="0" smtClean="0">
                <a:ln>
                  <a:noFill/>
                </a:ln>
                <a:solidFill>
                  <a:schemeClr val="tx2"/>
                </a:solidFill>
                <a:effectLst/>
                <a:latin typeface="Comic Sans MS" pitchFamily="66" charset="0"/>
                <a:cs typeface="Times New Roman" pitchFamily="18" charset="0"/>
              </a:rPr>
              <a:t> </a:t>
            </a:r>
            <a:r>
              <a:rPr kumimoji="0" lang="fr-FR" sz="2000" b="1" i="0" u="none" strike="noStrike" cap="none" normalizeH="0" baseline="0" dirty="0" err="1" smtClean="0">
                <a:ln>
                  <a:noFill/>
                </a:ln>
                <a:solidFill>
                  <a:schemeClr val="tx2"/>
                </a:solidFill>
                <a:effectLst/>
                <a:latin typeface="Comic Sans MS" pitchFamily="66" charset="0"/>
                <a:cs typeface="Times New Roman" pitchFamily="18" charset="0"/>
              </a:rPr>
              <a:t>is</a:t>
            </a:r>
            <a:r>
              <a:rPr kumimoji="0" lang="fr-FR" sz="2000" b="1" i="0" u="none" strike="noStrike" cap="none" normalizeH="0" baseline="0" dirty="0" smtClean="0">
                <a:ln>
                  <a:noFill/>
                </a:ln>
                <a:solidFill>
                  <a:schemeClr val="tx2"/>
                </a:solidFill>
                <a:effectLst/>
                <a:latin typeface="Comic Sans MS" pitchFamily="66" charset="0"/>
                <a:cs typeface="Times New Roman" pitchFamily="18" charset="0"/>
              </a:rPr>
              <a:t> a </a:t>
            </a:r>
            <a:r>
              <a:rPr kumimoji="0" lang="fr-FR" sz="2000" b="1" i="0" u="none" strike="noStrike" cap="none" normalizeH="0" baseline="0" dirty="0" err="1" smtClean="0">
                <a:ln>
                  <a:noFill/>
                </a:ln>
                <a:solidFill>
                  <a:schemeClr val="tx2"/>
                </a:solidFill>
                <a:effectLst/>
                <a:latin typeface="Comic Sans MS" pitchFamily="66" charset="0"/>
                <a:cs typeface="Times New Roman" pitchFamily="18" charset="0"/>
              </a:rPr>
              <a:t>waterspout</a:t>
            </a:r>
            <a:r>
              <a:rPr kumimoji="0" lang="fr-FR" sz="2000" b="1" i="0" u="none" strike="noStrike" cap="none" normalizeH="0" baseline="0" dirty="0" smtClean="0">
                <a:ln>
                  <a:noFill/>
                </a:ln>
                <a:solidFill>
                  <a:schemeClr val="tx2"/>
                </a:solidFill>
                <a:effectLst/>
                <a:latin typeface="Comic Sans MS" pitchFamily="66" charset="0"/>
                <a:cs typeface="Times New Roman" pitchFamily="18" charset="0"/>
              </a:rPr>
              <a:t>?</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A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waterspout</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is</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just</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weak</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tornado</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that</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forms</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over water.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They</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are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most</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common</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along</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the Gulf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Coast</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Waterspouts</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can</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sometimes</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move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inland</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becoming</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tornadoes</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a:t>
            </a:r>
            <a:r>
              <a:rPr kumimoji="0" lang="fr-FR" sz="2000" b="0" i="0" u="none" strike="noStrike" cap="none" normalizeH="0" baseline="0" dirty="0" err="1" smtClean="0">
                <a:ln>
                  <a:noFill/>
                </a:ln>
                <a:solidFill>
                  <a:srgbClr val="000000"/>
                </a:solidFill>
                <a:effectLst/>
                <a:latin typeface="Comic Sans MS" pitchFamily="66" charset="0"/>
                <a:cs typeface="Times New Roman" pitchFamily="18" charset="0"/>
              </a:rPr>
              <a:t>causing</a:t>
            </a:r>
            <a:r>
              <a:rPr kumimoji="0" lang="fr-FR" sz="2000" b="0" i="0" u="none" strike="noStrike" cap="none" normalizeH="0" baseline="0" dirty="0" smtClean="0">
                <a:ln>
                  <a:noFill/>
                </a:ln>
                <a:solidFill>
                  <a:srgbClr val="000000"/>
                </a:solidFill>
                <a:effectLst/>
                <a:latin typeface="Comic Sans MS" pitchFamily="66" charset="0"/>
                <a:cs typeface="Times New Roman" pitchFamily="18" charset="0"/>
              </a:rPr>
              <a:t> damage and injuries.</a:t>
            </a: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0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000" b="0" i="0" u="none" strike="noStrike" cap="none" normalizeH="0" baseline="0" dirty="0" smtClean="0">
                <a:ln>
                  <a:noFill/>
                </a:ln>
                <a:solidFill>
                  <a:schemeClr val="tx1"/>
                </a:solidFill>
                <a:effectLst/>
                <a:latin typeface="Arial" pitchFamily="34" charset="0"/>
                <a:cs typeface="Arial" pitchFamily="34" charset="0"/>
              </a:rPr>
              <a:t> </a:t>
            </a:r>
            <a:endParaRPr kumimoji="0" lang="fr-FR" sz="2000" b="0" i="0" u="none" strike="noStrike" cap="none" normalizeH="0" baseline="0" dirty="0" smtClean="0">
              <a:ln>
                <a:noFill/>
              </a:ln>
              <a:solidFill>
                <a:srgbClr val="000000"/>
              </a:solidFill>
              <a:effectLst/>
              <a:latin typeface="Times New Roman" pitchFamily="18" charset="0"/>
              <a:cs typeface="Times New Roman" pitchFamily="18" charset="0"/>
            </a:endParaRPr>
          </a:p>
        </p:txBody>
      </p:sp>
      <p:pic>
        <p:nvPicPr>
          <p:cNvPr id="22530" name="Picture 2" descr="Waterspout"/>
          <p:cNvPicPr>
            <a:picLocks noChangeAspect="1" noChangeArrowheads="1"/>
          </p:cNvPicPr>
          <p:nvPr/>
        </p:nvPicPr>
        <p:blipFill>
          <a:blip r:embed="rId2" cstate="print"/>
          <a:srcRect/>
          <a:stretch>
            <a:fillRect/>
          </a:stretch>
        </p:blipFill>
        <p:spPr bwMode="auto">
          <a:xfrm>
            <a:off x="2514600" y="2590800"/>
            <a:ext cx="3962400" cy="3114676"/>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7693"/>
            <a:ext cx="8686800" cy="5539978"/>
          </a:xfrm>
          <a:prstGeom prst="rect">
            <a:avLst/>
          </a:prstGeom>
        </p:spPr>
        <p:txBody>
          <a:bodyPr wrap="square">
            <a:spAutoFit/>
          </a:bodyPr>
          <a:lstStyle/>
          <a:p>
            <a:r>
              <a:rPr lang="en-US" dirty="0" smtClean="0">
                <a:solidFill>
                  <a:schemeClr val="tx2"/>
                </a:solidFill>
              </a:rPr>
              <a:t/>
            </a:r>
            <a:br>
              <a:rPr lang="en-US" dirty="0" smtClean="0">
                <a:solidFill>
                  <a:schemeClr val="tx2"/>
                </a:solidFill>
              </a:rPr>
            </a:br>
            <a:r>
              <a:rPr lang="en-US" sz="2400" b="1" dirty="0" smtClean="0">
                <a:solidFill>
                  <a:schemeClr val="tx2"/>
                </a:solidFill>
              </a:rPr>
              <a:t>When are tornadoes most likely to occur?</a:t>
            </a:r>
            <a:r>
              <a:rPr lang="en-US" sz="2400" dirty="0" smtClean="0"/>
              <a:t/>
            </a:r>
            <a:br>
              <a:rPr lang="en-US" sz="2400" dirty="0" smtClean="0"/>
            </a:br>
            <a:r>
              <a:rPr lang="en-US" sz="2400" dirty="0" smtClean="0"/>
              <a:t>Tornadoes can happen at any time of the year and at any time of the day. In the southern states, peak tornado season is from March through May. Peak times for tornadoes in the northern states are during the summer. A few southern states have a second peak time for tornado outbreaks in the fall. </a:t>
            </a:r>
            <a:br>
              <a:rPr lang="en-US" sz="2400" dirty="0" smtClean="0"/>
            </a:br>
            <a:r>
              <a:rPr lang="en-US" sz="2400" dirty="0" smtClean="0">
                <a:solidFill>
                  <a:schemeClr val="tx2"/>
                </a:solidFill>
              </a:rPr>
              <a:t/>
            </a:r>
            <a:br>
              <a:rPr lang="en-US" sz="2400" dirty="0" smtClean="0">
                <a:solidFill>
                  <a:schemeClr val="tx2"/>
                </a:solidFill>
              </a:rPr>
            </a:br>
            <a:r>
              <a:rPr lang="en-US" sz="2400" b="1" dirty="0" smtClean="0">
                <a:solidFill>
                  <a:schemeClr val="tx2"/>
                </a:solidFill>
              </a:rPr>
              <a:t>Where are tornadoes most likely to occur?</a:t>
            </a:r>
            <a:r>
              <a:rPr lang="en-US" sz="2400" b="1" dirty="0" smtClean="0"/>
              <a:t> </a:t>
            </a:r>
            <a:r>
              <a:rPr lang="en-US" sz="2400" dirty="0" smtClean="0"/>
              <a:t/>
            </a:r>
            <a:br>
              <a:rPr lang="en-US" sz="2400" dirty="0" smtClean="0"/>
            </a:br>
            <a:r>
              <a:rPr lang="en-US" sz="2400" dirty="0" smtClean="0"/>
              <a:t>The geography of the central part of the United States, known as the Great Plains, is suited to bring all of the ingredients together to forms tornadoes. More than 500 tornadoes typically occur in this area every year and is why it is commonly known as "Tornado Alley". Texas, Oklahoma, Kansas, Nebraska, South Dakota, North Dakota, Iowa, Missouri, Arkansas and Louisiana all make up Tornado Alley. </a:t>
            </a:r>
            <a:endParaRPr lang="fr-FR"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5"/>
          <p:cNvSpPr txBox="1">
            <a:spLocks noChangeArrowheads="1"/>
          </p:cNvSpPr>
          <p:nvPr/>
        </p:nvSpPr>
        <p:spPr bwMode="auto">
          <a:xfrm>
            <a:off x="685800" y="457200"/>
            <a:ext cx="4738688" cy="579438"/>
          </a:xfrm>
          <a:prstGeom prst="rect">
            <a:avLst/>
          </a:prstGeom>
          <a:noFill/>
          <a:ln w="9525">
            <a:noFill/>
            <a:miter lim="800000"/>
            <a:headEnd/>
            <a:tailEnd/>
          </a:ln>
        </p:spPr>
        <p:txBody>
          <a:bodyPr wrap="none">
            <a:spAutoFit/>
          </a:bodyPr>
          <a:lstStyle/>
          <a:p>
            <a:r>
              <a:rPr lang="en-US" sz="3200"/>
              <a:t>Global tornado frequency</a:t>
            </a:r>
          </a:p>
        </p:txBody>
      </p:sp>
      <p:sp>
        <p:nvSpPr>
          <p:cNvPr id="41987" name="Text Box 3"/>
          <p:cNvSpPr txBox="1">
            <a:spLocks noChangeArrowheads="1"/>
          </p:cNvSpPr>
          <p:nvPr/>
        </p:nvSpPr>
        <p:spPr bwMode="auto">
          <a:xfrm>
            <a:off x="3429000" y="3124200"/>
            <a:ext cx="2133600" cy="396875"/>
          </a:xfrm>
          <a:prstGeom prst="rect">
            <a:avLst/>
          </a:prstGeom>
          <a:noFill/>
          <a:ln w="9525">
            <a:noFill/>
            <a:miter lim="800000"/>
            <a:headEnd/>
            <a:tailEnd/>
          </a:ln>
        </p:spPr>
        <p:txBody>
          <a:bodyPr>
            <a:spAutoFit/>
          </a:bodyPr>
          <a:lstStyle/>
          <a:p>
            <a:r>
              <a:rPr lang="en-US" sz="2000">
                <a:latin typeface="Tahoma" pitchFamily="34" charset="0"/>
              </a:rPr>
              <a:t>[insert fig 11-32]</a:t>
            </a:r>
            <a:endParaRPr lang="en-US">
              <a:latin typeface="Times New Roman" pitchFamily="18" charset="0"/>
            </a:endParaRPr>
          </a:p>
        </p:txBody>
      </p:sp>
      <p:pic>
        <p:nvPicPr>
          <p:cNvPr id="41988" name="Picture 4" descr="Aguado_Figure_11_32"/>
          <p:cNvPicPr>
            <a:picLocks noChangeAspect="1" noChangeArrowheads="1"/>
          </p:cNvPicPr>
          <p:nvPr/>
        </p:nvPicPr>
        <p:blipFill>
          <a:blip r:embed="rId3" cstate="print"/>
          <a:srcRect b="5486"/>
          <a:stretch>
            <a:fillRect/>
          </a:stretch>
        </p:blipFill>
        <p:spPr bwMode="auto">
          <a:xfrm>
            <a:off x="419100" y="1676400"/>
            <a:ext cx="83058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10136"/>
            <a:ext cx="8686800" cy="6247864"/>
          </a:xfrm>
          <a:prstGeom prst="rect">
            <a:avLst/>
          </a:prstGeom>
        </p:spPr>
        <p:txBody>
          <a:bodyPr wrap="square">
            <a:spAutoFit/>
          </a:bodyPr>
          <a:lstStyle/>
          <a:p>
            <a:pPr marL="457200" indent="-457200">
              <a:buAutoNum type="arabicParenR"/>
            </a:pPr>
            <a:r>
              <a:rPr lang="en-US" sz="2000" dirty="0" smtClean="0">
                <a:latin typeface="Times New Roman" pitchFamily="18" charset="0"/>
                <a:cs typeface="Times New Roman" pitchFamily="18" charset="0"/>
              </a:rPr>
              <a:t>Tornadoes can be up to 4km across, and are usually no more than a few hundred meters wide, while Tropical cyclones are hundreds of kilometers across.</a:t>
            </a:r>
          </a:p>
          <a:p>
            <a:pPr marL="457200" indent="-457200">
              <a:buAutoNum type="arabicParenR"/>
            </a:pPr>
            <a:r>
              <a:rPr lang="en-US" sz="2000" dirty="0" smtClean="0">
                <a:latin typeface="Times New Roman" pitchFamily="18" charset="0"/>
                <a:cs typeface="Times New Roman" pitchFamily="18" charset="0"/>
              </a:rPr>
              <a:t>Tornadoes only last a few minutes, whereas Tropical Cyclones last several days, maybe even a week.</a:t>
            </a:r>
          </a:p>
          <a:p>
            <a:pPr marL="457200" indent="-457200">
              <a:buAutoNum type="arabicParenR"/>
            </a:pPr>
            <a:r>
              <a:rPr lang="en-US" sz="2000" dirty="0" smtClean="0">
                <a:latin typeface="Times New Roman" pitchFamily="18" charset="0"/>
                <a:cs typeface="Times New Roman" pitchFamily="18" charset="0"/>
              </a:rPr>
              <a:t>Tornado wind speeds typically range from 63 to 177km/h , cyclones  speed can exceed 480km/h. When wind speeds of a tropical cyclone are between 63km/h and 118km/h they are called tropical storms, when the speed reaches 119km/h, they are called hurricanes, typhoons, or intense tropical cyclones depending on the region.</a:t>
            </a:r>
          </a:p>
          <a:p>
            <a:pPr marL="457200" indent="-457200">
              <a:buAutoNum type="arabicParenR"/>
            </a:pPr>
            <a:r>
              <a:rPr lang="en-US" sz="2000" dirty="0" smtClean="0">
                <a:latin typeface="Times New Roman" pitchFamily="18" charset="0"/>
                <a:cs typeface="Times New Roman" pitchFamily="18" charset="0"/>
              </a:rPr>
              <a:t>Tropical Cyclones form over sea then may travel over land, while Tornadoes form primarily over land. When Tornadoes form over seas, they are called waterspouts.</a:t>
            </a:r>
          </a:p>
          <a:p>
            <a:pPr marL="457200" indent="-457200">
              <a:buAutoNum type="arabicParenR"/>
            </a:pPr>
            <a:r>
              <a:rPr lang="en-US" sz="2000" dirty="0" smtClean="0">
                <a:latin typeface="Times New Roman" pitchFamily="18" charset="0"/>
                <a:cs typeface="Times New Roman" pitchFamily="18" charset="0"/>
              </a:rPr>
              <a:t>Tornadoes are formed when wind shear sets thunderstorms rotating, and that rotation then tightens, intensifies, and extends to the ground.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 Tropical Cyclone is formed when an area of low pressure moves over warm ocean water. The moisture feeds into the system causing it to intensify. An effect called the '</a:t>
            </a:r>
            <a:r>
              <a:rPr lang="en-US" sz="2000" dirty="0" err="1" smtClean="0">
                <a:latin typeface="Times New Roman" pitchFamily="18" charset="0"/>
                <a:cs typeface="Times New Roman" pitchFamily="18" charset="0"/>
              </a:rPr>
              <a:t>Coriolis</a:t>
            </a:r>
            <a:r>
              <a:rPr lang="en-US" sz="2000" dirty="0" smtClean="0">
                <a:latin typeface="Times New Roman" pitchFamily="18" charset="0"/>
                <a:cs typeface="Times New Roman" pitchFamily="18" charset="0"/>
              </a:rPr>
              <a:t> effect' causes it to rotate in a clockwise or anticlockwise direction, depending on whether your in the southern or northern hemisphere, and as a result become better organized </a:t>
            </a:r>
            <a:endParaRPr lang="en-US" sz="2000" dirty="0">
              <a:latin typeface="Times New Roman" pitchFamily="18" charset="0"/>
              <a:cs typeface="Times New Roman" pitchFamily="18" charset="0"/>
            </a:endParaRPr>
          </a:p>
        </p:txBody>
      </p:sp>
      <p:sp>
        <p:nvSpPr>
          <p:cNvPr id="3" name="TextBox 2"/>
          <p:cNvSpPr txBox="1"/>
          <p:nvPr/>
        </p:nvSpPr>
        <p:spPr>
          <a:xfrm>
            <a:off x="1981200" y="0"/>
            <a:ext cx="5669757" cy="461665"/>
          </a:xfrm>
          <a:prstGeom prst="rect">
            <a:avLst/>
          </a:prstGeom>
          <a:noFill/>
        </p:spPr>
        <p:txBody>
          <a:bodyPr wrap="none" rtlCol="0">
            <a:spAutoFit/>
          </a:bodyPr>
          <a:lstStyle/>
          <a:p>
            <a:r>
              <a:rPr lang="fr-FR" sz="2400" dirty="0" err="1" smtClean="0">
                <a:solidFill>
                  <a:srgbClr val="0070C0"/>
                </a:solidFill>
              </a:rPr>
              <a:t>Difference</a:t>
            </a:r>
            <a:r>
              <a:rPr lang="fr-FR" sz="2400" dirty="0" smtClean="0">
                <a:solidFill>
                  <a:srgbClr val="0070C0"/>
                </a:solidFill>
              </a:rPr>
              <a:t> </a:t>
            </a:r>
            <a:r>
              <a:rPr lang="fr-FR" sz="2400" dirty="0" err="1" smtClean="0">
                <a:solidFill>
                  <a:srgbClr val="0070C0"/>
                </a:solidFill>
              </a:rPr>
              <a:t>between</a:t>
            </a:r>
            <a:r>
              <a:rPr lang="fr-FR" sz="2400" dirty="0" smtClean="0">
                <a:solidFill>
                  <a:srgbClr val="0070C0"/>
                </a:solidFill>
              </a:rPr>
              <a:t> </a:t>
            </a:r>
            <a:r>
              <a:rPr lang="fr-FR" sz="2400" dirty="0" err="1" smtClean="0">
                <a:solidFill>
                  <a:srgbClr val="0070C0"/>
                </a:solidFill>
              </a:rPr>
              <a:t>tornadeos</a:t>
            </a:r>
            <a:r>
              <a:rPr lang="fr-FR" sz="2400" dirty="0" smtClean="0">
                <a:solidFill>
                  <a:srgbClr val="0070C0"/>
                </a:solidFill>
              </a:rPr>
              <a:t> and cyclones</a:t>
            </a:r>
            <a:endParaRPr lang="fr-FR" sz="2400" dirty="0">
              <a:solidFill>
                <a:srgbClr val="0070C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Rectangle 7"/>
          <p:cNvSpPr>
            <a:spLocks noChangeArrowheads="1"/>
          </p:cNvSpPr>
          <p:nvPr/>
        </p:nvSpPr>
        <p:spPr bwMode="auto">
          <a:xfrm>
            <a:off x="609600" y="609600"/>
            <a:ext cx="8077200" cy="4708981"/>
          </a:xfrm>
          <a:prstGeom prst="rect">
            <a:avLst/>
          </a:prstGeom>
          <a:noFill/>
          <a:ln w="9525">
            <a:noFill/>
            <a:miter lim="800000"/>
            <a:headEnd/>
            <a:tailEnd/>
          </a:ln>
        </p:spPr>
        <p:txBody>
          <a:bodyPr wrap="square">
            <a:spAutoFit/>
          </a:bodyPr>
          <a:lstStyle/>
          <a:p>
            <a:pPr algn="ctr"/>
            <a:r>
              <a:rPr lang="en-US" sz="2400" b="1" dirty="0">
                <a:solidFill>
                  <a:srgbClr val="C00000"/>
                </a:solidFill>
                <a:latin typeface="Bookman" pitchFamily="18" charset="0"/>
              </a:rPr>
              <a:t>FORMATION OF A </a:t>
            </a:r>
            <a:r>
              <a:rPr lang="en-US" sz="2400" b="1" dirty="0" smtClean="0">
                <a:solidFill>
                  <a:srgbClr val="C00000"/>
                </a:solidFill>
                <a:latin typeface="Bookman" pitchFamily="18" charset="0"/>
              </a:rPr>
              <a:t>THUNDERSTORM</a:t>
            </a:r>
            <a:endParaRPr lang="en-US" sz="2400" b="1" dirty="0">
              <a:solidFill>
                <a:srgbClr val="C00000"/>
              </a:solidFill>
              <a:latin typeface="Bookman" pitchFamily="18" charset="0"/>
            </a:endParaRPr>
          </a:p>
          <a:p>
            <a:endParaRPr lang="en-US" sz="2400" b="1" dirty="0">
              <a:solidFill>
                <a:schemeClr val="tx2"/>
              </a:solidFill>
              <a:latin typeface="Bookman" pitchFamily="18" charset="0"/>
            </a:endParaRPr>
          </a:p>
          <a:p>
            <a:r>
              <a:rPr lang="en-US" sz="2800" b="1" dirty="0">
                <a:solidFill>
                  <a:schemeClr val="tx2"/>
                </a:solidFill>
                <a:latin typeface="Bookman" pitchFamily="18" charset="0"/>
              </a:rPr>
              <a:t>Thunderstorms</a:t>
            </a:r>
            <a:r>
              <a:rPr lang="en-US" sz="2800" b="1" dirty="0">
                <a:latin typeface="Bookman" pitchFamily="18" charset="0"/>
              </a:rPr>
              <a:t> are created by large sections of warm, moist air rising into cool, dry air.</a:t>
            </a:r>
          </a:p>
          <a:p>
            <a:endParaRPr lang="en-US" sz="2800" b="1" dirty="0">
              <a:latin typeface="Bookman" pitchFamily="18" charset="0"/>
            </a:endParaRPr>
          </a:p>
          <a:p>
            <a:r>
              <a:rPr lang="en-US" sz="2800" b="1" dirty="0">
                <a:latin typeface="Bookman" pitchFamily="18" charset="0"/>
              </a:rPr>
              <a:t>A cold front or convection in the atmosphere typically causes the warm air to rise  and water vapor to condense.</a:t>
            </a:r>
          </a:p>
          <a:p>
            <a:endParaRPr lang="en-US" sz="2800" b="1" dirty="0">
              <a:latin typeface="Bookman" pitchFamily="18" charset="0"/>
            </a:endParaRPr>
          </a:p>
          <a:p>
            <a:r>
              <a:rPr lang="en-US" sz="2800" b="1" dirty="0">
                <a:latin typeface="Bookman" pitchFamily="18" charset="0"/>
              </a:rPr>
              <a:t>All thunderstorms have 3 stages:  cumulus, mature, and dissipating.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37895">
                                            <p:txEl>
                                              <p:pRg st="0" end="0"/>
                                            </p:txEl>
                                          </p:spTgt>
                                        </p:tgtEl>
                                        <p:attrNameLst>
                                          <p:attrName>style.visibility</p:attrName>
                                        </p:attrNameLst>
                                      </p:cBhvr>
                                      <p:to>
                                        <p:strVal val="visible"/>
                                      </p:to>
                                    </p:set>
                                    <p:anim calcmode="lin" valueType="num">
                                      <p:cBhvr>
                                        <p:cTn id="7" dur="500" fill="hold"/>
                                        <p:tgtEl>
                                          <p:spTgt spid="3789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789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789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37895">
                                            <p:txEl>
                                              <p:pRg st="2" end="2"/>
                                            </p:txEl>
                                          </p:spTgt>
                                        </p:tgtEl>
                                        <p:attrNameLst>
                                          <p:attrName>style.visibility</p:attrName>
                                        </p:attrNameLst>
                                      </p:cBhvr>
                                      <p:to>
                                        <p:strVal val="visible"/>
                                      </p:to>
                                    </p:set>
                                    <p:anim calcmode="lin" valueType="num">
                                      <p:cBhvr>
                                        <p:cTn id="14" dur="500" fill="hold"/>
                                        <p:tgtEl>
                                          <p:spTgt spid="37895">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7895">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789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37895">
                                            <p:txEl>
                                              <p:pRg st="4" end="4"/>
                                            </p:txEl>
                                          </p:spTgt>
                                        </p:tgtEl>
                                        <p:attrNameLst>
                                          <p:attrName>style.visibility</p:attrName>
                                        </p:attrNameLst>
                                      </p:cBhvr>
                                      <p:to>
                                        <p:strVal val="visible"/>
                                      </p:to>
                                    </p:set>
                                    <p:anim calcmode="lin" valueType="num">
                                      <p:cBhvr>
                                        <p:cTn id="21" dur="500" fill="hold"/>
                                        <p:tgtEl>
                                          <p:spTgt spid="37895">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7895">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789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37895">
                                            <p:txEl>
                                              <p:pRg st="6" end="6"/>
                                            </p:txEl>
                                          </p:spTgt>
                                        </p:tgtEl>
                                        <p:attrNameLst>
                                          <p:attrName>style.visibility</p:attrName>
                                        </p:attrNameLst>
                                      </p:cBhvr>
                                      <p:to>
                                        <p:strVal val="visible"/>
                                      </p:to>
                                    </p:set>
                                    <p:anim calcmode="lin" valueType="num">
                                      <p:cBhvr>
                                        <p:cTn id="28" dur="500" fill="hold"/>
                                        <p:tgtEl>
                                          <p:spTgt spid="37895">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7895">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3789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xit" presetSubtype="0" fill="hold" nodeType="clickEffect">
                                  <p:stCondLst>
                                    <p:cond delay="0"/>
                                  </p:stCondLst>
                                  <p:childTnLst>
                                    <p:anim calcmode="lin" valueType="num">
                                      <p:cBhvr>
                                        <p:cTn id="34" dur="500"/>
                                        <p:tgtEl>
                                          <p:spTgt spid="37895">
                                            <p:txEl>
                                              <p:pRg st="0" end="0"/>
                                            </p:txEl>
                                          </p:spTgt>
                                        </p:tgtEl>
                                        <p:attrNameLst>
                                          <p:attrName>ppt_w</p:attrName>
                                        </p:attrNameLst>
                                      </p:cBhvr>
                                      <p:tavLst>
                                        <p:tav tm="0">
                                          <p:val>
                                            <p:strVal val="ppt_w"/>
                                          </p:val>
                                        </p:tav>
                                        <p:tav tm="100000">
                                          <p:val>
                                            <p:fltVal val="0"/>
                                          </p:val>
                                        </p:tav>
                                      </p:tavLst>
                                    </p:anim>
                                    <p:anim calcmode="lin" valueType="num">
                                      <p:cBhvr>
                                        <p:cTn id="35" dur="500"/>
                                        <p:tgtEl>
                                          <p:spTgt spid="37895">
                                            <p:txEl>
                                              <p:pRg st="0" end="0"/>
                                            </p:txEl>
                                          </p:spTgt>
                                        </p:tgtEl>
                                        <p:attrNameLst>
                                          <p:attrName>ppt_h</p:attrName>
                                        </p:attrNameLst>
                                      </p:cBhvr>
                                      <p:tavLst>
                                        <p:tav tm="0">
                                          <p:val>
                                            <p:strVal val="ppt_h"/>
                                          </p:val>
                                        </p:tav>
                                        <p:tav tm="100000">
                                          <p:val>
                                            <p:fltVal val="0"/>
                                          </p:val>
                                        </p:tav>
                                      </p:tavLst>
                                    </p:anim>
                                    <p:animEffect transition="out" filter="fade">
                                      <p:cBhvr>
                                        <p:cTn id="36" dur="500"/>
                                        <p:tgtEl>
                                          <p:spTgt spid="37895">
                                            <p:txEl>
                                              <p:pRg st="0" end="0"/>
                                            </p:txEl>
                                          </p:spTgt>
                                        </p:tgtEl>
                                      </p:cBhvr>
                                    </p:animEffect>
                                    <p:set>
                                      <p:cBhvr>
                                        <p:cTn id="37" dur="1" fill="hold">
                                          <p:stCondLst>
                                            <p:cond delay="499"/>
                                          </p:stCondLst>
                                        </p:cTn>
                                        <p:tgtEl>
                                          <p:spTgt spid="37895">
                                            <p:txEl>
                                              <p:pRg st="0" end="0"/>
                                            </p:txEl>
                                          </p:spTgt>
                                        </p:tgtEl>
                                        <p:attrNameLst>
                                          <p:attrName>style.visibility</p:attrName>
                                        </p:attrNameLst>
                                      </p:cBhvr>
                                      <p:to>
                                        <p:strVal val="hidden"/>
                                      </p:to>
                                    </p:set>
                                  </p:childTnLst>
                                </p:cTn>
                              </p:par>
                              <p:par>
                                <p:cTn id="38" presetID="53" presetClass="exit" presetSubtype="0" fill="hold" nodeType="withEffect">
                                  <p:stCondLst>
                                    <p:cond delay="0"/>
                                  </p:stCondLst>
                                  <p:childTnLst>
                                    <p:anim calcmode="lin" valueType="num">
                                      <p:cBhvr>
                                        <p:cTn id="39" dur="500"/>
                                        <p:tgtEl>
                                          <p:spTgt spid="37895">
                                            <p:txEl>
                                              <p:pRg st="2" end="2"/>
                                            </p:txEl>
                                          </p:spTgt>
                                        </p:tgtEl>
                                        <p:attrNameLst>
                                          <p:attrName>ppt_w</p:attrName>
                                        </p:attrNameLst>
                                      </p:cBhvr>
                                      <p:tavLst>
                                        <p:tav tm="0">
                                          <p:val>
                                            <p:strVal val="ppt_w"/>
                                          </p:val>
                                        </p:tav>
                                        <p:tav tm="100000">
                                          <p:val>
                                            <p:fltVal val="0"/>
                                          </p:val>
                                        </p:tav>
                                      </p:tavLst>
                                    </p:anim>
                                    <p:anim calcmode="lin" valueType="num">
                                      <p:cBhvr>
                                        <p:cTn id="40" dur="500"/>
                                        <p:tgtEl>
                                          <p:spTgt spid="37895">
                                            <p:txEl>
                                              <p:pRg st="2" end="2"/>
                                            </p:txEl>
                                          </p:spTgt>
                                        </p:tgtEl>
                                        <p:attrNameLst>
                                          <p:attrName>ppt_h</p:attrName>
                                        </p:attrNameLst>
                                      </p:cBhvr>
                                      <p:tavLst>
                                        <p:tav tm="0">
                                          <p:val>
                                            <p:strVal val="ppt_h"/>
                                          </p:val>
                                        </p:tav>
                                        <p:tav tm="100000">
                                          <p:val>
                                            <p:fltVal val="0"/>
                                          </p:val>
                                        </p:tav>
                                      </p:tavLst>
                                    </p:anim>
                                    <p:animEffect transition="out" filter="fade">
                                      <p:cBhvr>
                                        <p:cTn id="41" dur="500"/>
                                        <p:tgtEl>
                                          <p:spTgt spid="37895">
                                            <p:txEl>
                                              <p:pRg st="2" end="2"/>
                                            </p:txEl>
                                          </p:spTgt>
                                        </p:tgtEl>
                                      </p:cBhvr>
                                    </p:animEffect>
                                    <p:set>
                                      <p:cBhvr>
                                        <p:cTn id="42" dur="1" fill="hold">
                                          <p:stCondLst>
                                            <p:cond delay="499"/>
                                          </p:stCondLst>
                                        </p:cTn>
                                        <p:tgtEl>
                                          <p:spTgt spid="37895">
                                            <p:txEl>
                                              <p:pRg st="2" end="2"/>
                                            </p:txEl>
                                          </p:spTgt>
                                        </p:tgtEl>
                                        <p:attrNameLst>
                                          <p:attrName>style.visibility</p:attrName>
                                        </p:attrNameLst>
                                      </p:cBhvr>
                                      <p:to>
                                        <p:strVal val="hidden"/>
                                      </p:to>
                                    </p:set>
                                  </p:childTnLst>
                                </p:cTn>
                              </p:par>
                              <p:par>
                                <p:cTn id="43" presetID="53" presetClass="exit" presetSubtype="0" fill="hold" nodeType="withEffect">
                                  <p:stCondLst>
                                    <p:cond delay="0"/>
                                  </p:stCondLst>
                                  <p:childTnLst>
                                    <p:anim calcmode="lin" valueType="num">
                                      <p:cBhvr>
                                        <p:cTn id="44" dur="500"/>
                                        <p:tgtEl>
                                          <p:spTgt spid="37895">
                                            <p:txEl>
                                              <p:pRg st="4" end="4"/>
                                            </p:txEl>
                                          </p:spTgt>
                                        </p:tgtEl>
                                        <p:attrNameLst>
                                          <p:attrName>ppt_w</p:attrName>
                                        </p:attrNameLst>
                                      </p:cBhvr>
                                      <p:tavLst>
                                        <p:tav tm="0">
                                          <p:val>
                                            <p:strVal val="ppt_w"/>
                                          </p:val>
                                        </p:tav>
                                        <p:tav tm="100000">
                                          <p:val>
                                            <p:fltVal val="0"/>
                                          </p:val>
                                        </p:tav>
                                      </p:tavLst>
                                    </p:anim>
                                    <p:anim calcmode="lin" valueType="num">
                                      <p:cBhvr>
                                        <p:cTn id="45" dur="500"/>
                                        <p:tgtEl>
                                          <p:spTgt spid="37895">
                                            <p:txEl>
                                              <p:pRg st="4" end="4"/>
                                            </p:txEl>
                                          </p:spTgt>
                                        </p:tgtEl>
                                        <p:attrNameLst>
                                          <p:attrName>ppt_h</p:attrName>
                                        </p:attrNameLst>
                                      </p:cBhvr>
                                      <p:tavLst>
                                        <p:tav tm="0">
                                          <p:val>
                                            <p:strVal val="ppt_h"/>
                                          </p:val>
                                        </p:tav>
                                        <p:tav tm="100000">
                                          <p:val>
                                            <p:fltVal val="0"/>
                                          </p:val>
                                        </p:tav>
                                      </p:tavLst>
                                    </p:anim>
                                    <p:animEffect transition="out" filter="fade">
                                      <p:cBhvr>
                                        <p:cTn id="46" dur="500"/>
                                        <p:tgtEl>
                                          <p:spTgt spid="37895">
                                            <p:txEl>
                                              <p:pRg st="4" end="4"/>
                                            </p:txEl>
                                          </p:spTgt>
                                        </p:tgtEl>
                                      </p:cBhvr>
                                    </p:animEffect>
                                    <p:set>
                                      <p:cBhvr>
                                        <p:cTn id="47" dur="1" fill="hold">
                                          <p:stCondLst>
                                            <p:cond delay="499"/>
                                          </p:stCondLst>
                                        </p:cTn>
                                        <p:tgtEl>
                                          <p:spTgt spid="37895">
                                            <p:txEl>
                                              <p:pRg st="4" end="4"/>
                                            </p:txEl>
                                          </p:spTgt>
                                        </p:tgtEl>
                                        <p:attrNameLst>
                                          <p:attrName>style.visibility</p:attrName>
                                        </p:attrNameLst>
                                      </p:cBhvr>
                                      <p:to>
                                        <p:strVal val="hidden"/>
                                      </p:to>
                                    </p:set>
                                  </p:childTnLst>
                                </p:cTn>
                              </p:par>
                              <p:par>
                                <p:cTn id="48" presetID="53" presetClass="exit" presetSubtype="0" fill="hold" nodeType="withEffect">
                                  <p:stCondLst>
                                    <p:cond delay="0"/>
                                  </p:stCondLst>
                                  <p:childTnLst>
                                    <p:anim calcmode="lin" valueType="num">
                                      <p:cBhvr>
                                        <p:cTn id="49" dur="500"/>
                                        <p:tgtEl>
                                          <p:spTgt spid="37895">
                                            <p:txEl>
                                              <p:pRg st="6" end="6"/>
                                            </p:txEl>
                                          </p:spTgt>
                                        </p:tgtEl>
                                        <p:attrNameLst>
                                          <p:attrName>ppt_w</p:attrName>
                                        </p:attrNameLst>
                                      </p:cBhvr>
                                      <p:tavLst>
                                        <p:tav tm="0">
                                          <p:val>
                                            <p:strVal val="ppt_w"/>
                                          </p:val>
                                        </p:tav>
                                        <p:tav tm="100000">
                                          <p:val>
                                            <p:fltVal val="0"/>
                                          </p:val>
                                        </p:tav>
                                      </p:tavLst>
                                    </p:anim>
                                    <p:anim calcmode="lin" valueType="num">
                                      <p:cBhvr>
                                        <p:cTn id="50" dur="500"/>
                                        <p:tgtEl>
                                          <p:spTgt spid="37895">
                                            <p:txEl>
                                              <p:pRg st="6" end="6"/>
                                            </p:txEl>
                                          </p:spTgt>
                                        </p:tgtEl>
                                        <p:attrNameLst>
                                          <p:attrName>ppt_h</p:attrName>
                                        </p:attrNameLst>
                                      </p:cBhvr>
                                      <p:tavLst>
                                        <p:tav tm="0">
                                          <p:val>
                                            <p:strVal val="ppt_h"/>
                                          </p:val>
                                        </p:tav>
                                        <p:tav tm="100000">
                                          <p:val>
                                            <p:fltVal val="0"/>
                                          </p:val>
                                        </p:tav>
                                      </p:tavLst>
                                    </p:anim>
                                    <p:animEffect transition="out" filter="fade">
                                      <p:cBhvr>
                                        <p:cTn id="51" dur="500"/>
                                        <p:tgtEl>
                                          <p:spTgt spid="37895">
                                            <p:txEl>
                                              <p:pRg st="6" end="6"/>
                                            </p:txEl>
                                          </p:spTgt>
                                        </p:tgtEl>
                                      </p:cBhvr>
                                    </p:animEffect>
                                    <p:set>
                                      <p:cBhvr>
                                        <p:cTn id="52" dur="1" fill="hold">
                                          <p:stCondLst>
                                            <p:cond delay="499"/>
                                          </p:stCondLst>
                                        </p:cTn>
                                        <p:tgtEl>
                                          <p:spTgt spid="37895">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3" name="Picture 5" descr="Updrafting cumulonimbus"/>
          <p:cNvPicPr>
            <a:picLocks noGrp="1" noChangeAspect="1" noChangeArrowheads="1"/>
          </p:cNvPicPr>
          <p:nvPr>
            <p:ph/>
          </p:nvPr>
        </p:nvPicPr>
        <p:blipFill>
          <a:blip r:embed="rId2" cstate="print"/>
          <a:srcRect/>
          <a:stretch>
            <a:fillRect/>
          </a:stretch>
        </p:blipFill>
        <p:spPr>
          <a:xfrm>
            <a:off x="0" y="0"/>
            <a:ext cx="4403725" cy="6550025"/>
          </a:xfrm>
          <a:noFill/>
        </p:spPr>
      </p:pic>
      <p:sp>
        <p:nvSpPr>
          <p:cNvPr id="53254" name="Rectangle 6"/>
          <p:cNvSpPr>
            <a:spLocks noChangeArrowheads="1"/>
          </p:cNvSpPr>
          <p:nvPr/>
        </p:nvSpPr>
        <p:spPr bwMode="auto">
          <a:xfrm>
            <a:off x="4419600" y="304800"/>
            <a:ext cx="4724400" cy="5753100"/>
          </a:xfrm>
          <a:prstGeom prst="rect">
            <a:avLst/>
          </a:prstGeom>
          <a:noFill/>
          <a:ln w="9525">
            <a:noFill/>
            <a:miter lim="800000"/>
            <a:headEnd/>
            <a:tailEnd/>
          </a:ln>
        </p:spPr>
        <p:txBody>
          <a:bodyPr>
            <a:spAutoFit/>
          </a:bodyPr>
          <a:lstStyle/>
          <a:p>
            <a:r>
              <a:rPr lang="en-US" sz="3200" b="1" i="1">
                <a:solidFill>
                  <a:schemeClr val="tx2"/>
                </a:solidFill>
              </a:rPr>
              <a:t>Cumulus Stage</a:t>
            </a:r>
          </a:p>
          <a:p>
            <a:endParaRPr lang="en-US" sz="2400" b="1"/>
          </a:p>
          <a:p>
            <a:r>
              <a:rPr lang="en-US" sz="2400" b="1">
                <a:latin typeface="Palatino" pitchFamily="18" charset="0"/>
              </a:rPr>
              <a:t>There is no lighting or chance of tornado formation during this stage.</a:t>
            </a:r>
          </a:p>
          <a:p>
            <a:endParaRPr lang="en-US" sz="2400" b="1">
              <a:latin typeface="Palatino" pitchFamily="18" charset="0"/>
            </a:endParaRPr>
          </a:p>
          <a:p>
            <a:r>
              <a:rPr lang="en-US" sz="2400" b="1">
                <a:latin typeface="Palatino" pitchFamily="18" charset="0"/>
              </a:rPr>
              <a:t>Heat from condensing water vapor in the cloud helps to fuel expanding and rising air.</a:t>
            </a:r>
          </a:p>
          <a:p>
            <a:endParaRPr lang="en-US" sz="2400" b="1">
              <a:latin typeface="Palatino" pitchFamily="18" charset="0"/>
            </a:endParaRPr>
          </a:p>
          <a:p>
            <a:r>
              <a:rPr lang="en-US" sz="2400" b="1">
                <a:latin typeface="Palatino" pitchFamily="18" charset="0"/>
              </a:rPr>
              <a:t>The upward-moving air in this stage can approach speeds of 160 km/hr.</a:t>
            </a:r>
          </a:p>
          <a:p>
            <a:endParaRPr lang="en-US" sz="2400">
              <a:latin typeface="Palatino" pitchFamily="18" charset="0"/>
            </a:endParaRPr>
          </a:p>
          <a:p>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3254">
                                            <p:txEl>
                                              <p:pRg st="0" end="0"/>
                                            </p:txEl>
                                          </p:spTgt>
                                        </p:tgtEl>
                                        <p:attrNameLst>
                                          <p:attrName>style.visibility</p:attrName>
                                        </p:attrNameLst>
                                      </p:cBhvr>
                                      <p:to>
                                        <p:strVal val="visible"/>
                                      </p:to>
                                    </p:set>
                                    <p:anim calcmode="lin" valueType="num">
                                      <p:cBhvr>
                                        <p:cTn id="7" dur="500" fill="hold"/>
                                        <p:tgtEl>
                                          <p:spTgt spid="5325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325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325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53254">
                                            <p:txEl>
                                              <p:pRg st="2" end="2"/>
                                            </p:txEl>
                                          </p:spTgt>
                                        </p:tgtEl>
                                        <p:attrNameLst>
                                          <p:attrName>style.visibility</p:attrName>
                                        </p:attrNameLst>
                                      </p:cBhvr>
                                      <p:to>
                                        <p:strVal val="visible"/>
                                      </p:to>
                                    </p:set>
                                    <p:anim calcmode="lin" valueType="num">
                                      <p:cBhvr>
                                        <p:cTn id="14" dur="500" fill="hold"/>
                                        <p:tgtEl>
                                          <p:spTgt spid="53254">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3254">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325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53254">
                                            <p:txEl>
                                              <p:pRg st="4" end="4"/>
                                            </p:txEl>
                                          </p:spTgt>
                                        </p:tgtEl>
                                        <p:attrNameLst>
                                          <p:attrName>style.visibility</p:attrName>
                                        </p:attrNameLst>
                                      </p:cBhvr>
                                      <p:to>
                                        <p:strVal val="visible"/>
                                      </p:to>
                                    </p:set>
                                    <p:anim calcmode="lin" valueType="num">
                                      <p:cBhvr>
                                        <p:cTn id="21" dur="500" fill="hold"/>
                                        <p:tgtEl>
                                          <p:spTgt spid="53254">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53254">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5325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53254">
                                            <p:txEl>
                                              <p:pRg st="6" end="6"/>
                                            </p:txEl>
                                          </p:spTgt>
                                        </p:tgtEl>
                                        <p:attrNameLst>
                                          <p:attrName>style.visibility</p:attrName>
                                        </p:attrNameLst>
                                      </p:cBhvr>
                                      <p:to>
                                        <p:strVal val="visible"/>
                                      </p:to>
                                    </p:set>
                                    <p:anim calcmode="lin" valueType="num">
                                      <p:cBhvr>
                                        <p:cTn id="28" dur="500" fill="hold"/>
                                        <p:tgtEl>
                                          <p:spTgt spid="5325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5325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5325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nodeType="clickEffect">
                                  <p:stCondLst>
                                    <p:cond delay="0"/>
                                  </p:stCondLst>
                                  <p:childTnLst>
                                    <p:anim calcmode="lin" valueType="num">
                                      <p:cBhvr additive="base">
                                        <p:cTn id="34" dur="500"/>
                                        <p:tgtEl>
                                          <p:spTgt spid="53253"/>
                                        </p:tgtEl>
                                        <p:attrNameLst>
                                          <p:attrName>ppt_x</p:attrName>
                                        </p:attrNameLst>
                                      </p:cBhvr>
                                      <p:tavLst>
                                        <p:tav tm="0">
                                          <p:val>
                                            <p:strVal val="ppt_x"/>
                                          </p:val>
                                        </p:tav>
                                        <p:tav tm="100000">
                                          <p:val>
                                            <p:strVal val="ppt_x"/>
                                          </p:val>
                                        </p:tav>
                                      </p:tavLst>
                                    </p:anim>
                                    <p:anim calcmode="lin" valueType="num">
                                      <p:cBhvr additive="base">
                                        <p:cTn id="35" dur="500"/>
                                        <p:tgtEl>
                                          <p:spTgt spid="53253"/>
                                        </p:tgtEl>
                                        <p:attrNameLst>
                                          <p:attrName>ppt_y</p:attrName>
                                        </p:attrNameLst>
                                      </p:cBhvr>
                                      <p:tavLst>
                                        <p:tav tm="0">
                                          <p:val>
                                            <p:strVal val="ppt_y"/>
                                          </p:val>
                                        </p:tav>
                                        <p:tav tm="100000">
                                          <p:val>
                                            <p:strVal val="1+ppt_h/2"/>
                                          </p:val>
                                        </p:tav>
                                      </p:tavLst>
                                    </p:anim>
                                    <p:set>
                                      <p:cBhvr>
                                        <p:cTn id="36" dur="1" fill="hold">
                                          <p:stCondLst>
                                            <p:cond delay="499"/>
                                          </p:stCondLst>
                                        </p:cTn>
                                        <p:tgtEl>
                                          <p:spTgt spid="53253"/>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53254">
                                            <p:txEl>
                                              <p:pRg st="0" end="0"/>
                                            </p:txEl>
                                          </p:spTgt>
                                        </p:tgtEl>
                                        <p:attrNameLst>
                                          <p:attrName>ppt_x</p:attrName>
                                        </p:attrNameLst>
                                      </p:cBhvr>
                                      <p:tavLst>
                                        <p:tav tm="0">
                                          <p:val>
                                            <p:strVal val="ppt_x"/>
                                          </p:val>
                                        </p:tav>
                                        <p:tav tm="100000">
                                          <p:val>
                                            <p:strVal val="ppt_x"/>
                                          </p:val>
                                        </p:tav>
                                      </p:tavLst>
                                    </p:anim>
                                    <p:anim calcmode="lin" valueType="num">
                                      <p:cBhvr additive="base">
                                        <p:cTn id="39" dur="500"/>
                                        <p:tgtEl>
                                          <p:spTgt spid="53254">
                                            <p:txEl>
                                              <p:pRg st="0" end="0"/>
                                            </p:txEl>
                                          </p:spTgt>
                                        </p:tgtEl>
                                        <p:attrNameLst>
                                          <p:attrName>ppt_y</p:attrName>
                                        </p:attrNameLst>
                                      </p:cBhvr>
                                      <p:tavLst>
                                        <p:tav tm="0">
                                          <p:val>
                                            <p:strVal val="ppt_y"/>
                                          </p:val>
                                        </p:tav>
                                        <p:tav tm="100000">
                                          <p:val>
                                            <p:strVal val="1+ppt_h/2"/>
                                          </p:val>
                                        </p:tav>
                                      </p:tavLst>
                                    </p:anim>
                                    <p:set>
                                      <p:cBhvr>
                                        <p:cTn id="40" dur="1" fill="hold">
                                          <p:stCondLst>
                                            <p:cond delay="499"/>
                                          </p:stCondLst>
                                        </p:cTn>
                                        <p:tgtEl>
                                          <p:spTgt spid="53254">
                                            <p:txEl>
                                              <p:pRg st="0" end="0"/>
                                            </p:txEl>
                                          </p:spTgt>
                                        </p:tgtEl>
                                        <p:attrNameLst>
                                          <p:attrName>style.visibility</p:attrName>
                                        </p:attrNameLst>
                                      </p:cBhvr>
                                      <p:to>
                                        <p:strVal val="hidden"/>
                                      </p:to>
                                    </p:set>
                                  </p:childTnLst>
                                </p:cTn>
                              </p:par>
                              <p:par>
                                <p:cTn id="41" presetID="2" presetClass="exit" presetSubtype="4" fill="hold" grpId="0" nodeType="withEffect">
                                  <p:stCondLst>
                                    <p:cond delay="0"/>
                                  </p:stCondLst>
                                  <p:childTnLst>
                                    <p:anim calcmode="lin" valueType="num">
                                      <p:cBhvr additive="base">
                                        <p:cTn id="42" dur="500"/>
                                        <p:tgtEl>
                                          <p:spTgt spid="53254">
                                            <p:txEl>
                                              <p:pRg st="2" end="2"/>
                                            </p:txEl>
                                          </p:spTgt>
                                        </p:tgtEl>
                                        <p:attrNameLst>
                                          <p:attrName>ppt_x</p:attrName>
                                        </p:attrNameLst>
                                      </p:cBhvr>
                                      <p:tavLst>
                                        <p:tav tm="0">
                                          <p:val>
                                            <p:strVal val="ppt_x"/>
                                          </p:val>
                                        </p:tav>
                                        <p:tav tm="100000">
                                          <p:val>
                                            <p:strVal val="ppt_x"/>
                                          </p:val>
                                        </p:tav>
                                      </p:tavLst>
                                    </p:anim>
                                    <p:anim calcmode="lin" valueType="num">
                                      <p:cBhvr additive="base">
                                        <p:cTn id="43" dur="500"/>
                                        <p:tgtEl>
                                          <p:spTgt spid="53254">
                                            <p:txEl>
                                              <p:pRg st="2" end="2"/>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53254">
                                            <p:txEl>
                                              <p:pRg st="2" end="2"/>
                                            </p:txEl>
                                          </p:spTgt>
                                        </p:tgtEl>
                                        <p:attrNameLst>
                                          <p:attrName>style.visibility</p:attrName>
                                        </p:attrNameLst>
                                      </p:cBhvr>
                                      <p:to>
                                        <p:strVal val="hidden"/>
                                      </p:to>
                                    </p:set>
                                  </p:childTnLst>
                                </p:cTn>
                              </p:par>
                              <p:par>
                                <p:cTn id="45" presetID="2" presetClass="exit" presetSubtype="4" fill="hold" grpId="0" nodeType="withEffect">
                                  <p:stCondLst>
                                    <p:cond delay="0"/>
                                  </p:stCondLst>
                                  <p:childTnLst>
                                    <p:anim calcmode="lin" valueType="num">
                                      <p:cBhvr additive="base">
                                        <p:cTn id="46" dur="500"/>
                                        <p:tgtEl>
                                          <p:spTgt spid="53254">
                                            <p:txEl>
                                              <p:pRg st="4" end="4"/>
                                            </p:txEl>
                                          </p:spTgt>
                                        </p:tgtEl>
                                        <p:attrNameLst>
                                          <p:attrName>ppt_x</p:attrName>
                                        </p:attrNameLst>
                                      </p:cBhvr>
                                      <p:tavLst>
                                        <p:tav tm="0">
                                          <p:val>
                                            <p:strVal val="ppt_x"/>
                                          </p:val>
                                        </p:tav>
                                        <p:tav tm="100000">
                                          <p:val>
                                            <p:strVal val="ppt_x"/>
                                          </p:val>
                                        </p:tav>
                                      </p:tavLst>
                                    </p:anim>
                                    <p:anim calcmode="lin" valueType="num">
                                      <p:cBhvr additive="base">
                                        <p:cTn id="47" dur="500"/>
                                        <p:tgtEl>
                                          <p:spTgt spid="53254">
                                            <p:txEl>
                                              <p:pRg st="4" end="4"/>
                                            </p:txEl>
                                          </p:spTgt>
                                        </p:tgtEl>
                                        <p:attrNameLst>
                                          <p:attrName>ppt_y</p:attrName>
                                        </p:attrNameLst>
                                      </p:cBhvr>
                                      <p:tavLst>
                                        <p:tav tm="0">
                                          <p:val>
                                            <p:strVal val="ppt_y"/>
                                          </p:val>
                                        </p:tav>
                                        <p:tav tm="100000">
                                          <p:val>
                                            <p:strVal val="1+ppt_h/2"/>
                                          </p:val>
                                        </p:tav>
                                      </p:tavLst>
                                    </p:anim>
                                    <p:set>
                                      <p:cBhvr>
                                        <p:cTn id="48" dur="1" fill="hold">
                                          <p:stCondLst>
                                            <p:cond delay="499"/>
                                          </p:stCondLst>
                                        </p:cTn>
                                        <p:tgtEl>
                                          <p:spTgt spid="53254">
                                            <p:txEl>
                                              <p:pRg st="4" end="4"/>
                                            </p:txEl>
                                          </p:spTgt>
                                        </p:tgtEl>
                                        <p:attrNameLst>
                                          <p:attrName>style.visibility</p:attrName>
                                        </p:attrNameLst>
                                      </p:cBhvr>
                                      <p:to>
                                        <p:strVal val="hidden"/>
                                      </p:to>
                                    </p:set>
                                  </p:childTnLst>
                                </p:cTn>
                              </p:par>
                              <p:par>
                                <p:cTn id="49" presetID="2" presetClass="exit" presetSubtype="4" fill="hold" grpId="0" nodeType="withEffect">
                                  <p:stCondLst>
                                    <p:cond delay="0"/>
                                  </p:stCondLst>
                                  <p:childTnLst>
                                    <p:anim calcmode="lin" valueType="num">
                                      <p:cBhvr additive="base">
                                        <p:cTn id="50" dur="500"/>
                                        <p:tgtEl>
                                          <p:spTgt spid="53254">
                                            <p:txEl>
                                              <p:pRg st="6" end="6"/>
                                            </p:txEl>
                                          </p:spTgt>
                                        </p:tgtEl>
                                        <p:attrNameLst>
                                          <p:attrName>ppt_x</p:attrName>
                                        </p:attrNameLst>
                                      </p:cBhvr>
                                      <p:tavLst>
                                        <p:tav tm="0">
                                          <p:val>
                                            <p:strVal val="ppt_x"/>
                                          </p:val>
                                        </p:tav>
                                        <p:tav tm="100000">
                                          <p:val>
                                            <p:strVal val="ppt_x"/>
                                          </p:val>
                                        </p:tav>
                                      </p:tavLst>
                                    </p:anim>
                                    <p:anim calcmode="lin" valueType="num">
                                      <p:cBhvr additive="base">
                                        <p:cTn id="51" dur="500"/>
                                        <p:tgtEl>
                                          <p:spTgt spid="53254">
                                            <p:txEl>
                                              <p:pRg st="6" end="6"/>
                                            </p:txEl>
                                          </p:spTgt>
                                        </p:tgtEl>
                                        <p:attrNameLst>
                                          <p:attrName>ppt_y</p:attrName>
                                        </p:attrNameLst>
                                      </p:cBhvr>
                                      <p:tavLst>
                                        <p:tav tm="0">
                                          <p:val>
                                            <p:strVal val="ppt_y"/>
                                          </p:val>
                                        </p:tav>
                                        <p:tav tm="100000">
                                          <p:val>
                                            <p:strVal val="1+ppt_h/2"/>
                                          </p:val>
                                        </p:tav>
                                      </p:tavLst>
                                    </p:anim>
                                    <p:set>
                                      <p:cBhvr>
                                        <p:cTn id="52" dur="1" fill="hold">
                                          <p:stCondLst>
                                            <p:cond delay="499"/>
                                          </p:stCondLst>
                                        </p:cTn>
                                        <p:tgtEl>
                                          <p:spTgt spid="53254">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5" descr="cumulo Strike!"/>
          <p:cNvPicPr>
            <a:picLocks noGrp="1" noChangeAspect="1" noChangeArrowheads="1"/>
          </p:cNvPicPr>
          <p:nvPr>
            <p:ph/>
          </p:nvPr>
        </p:nvPicPr>
        <p:blipFill>
          <a:blip r:embed="rId2" cstate="print"/>
          <a:srcRect/>
          <a:stretch>
            <a:fillRect/>
          </a:stretch>
        </p:blipFill>
        <p:spPr>
          <a:xfrm>
            <a:off x="0" y="0"/>
            <a:ext cx="4648200" cy="6858000"/>
          </a:xfrm>
          <a:noFill/>
        </p:spPr>
      </p:pic>
      <p:sp>
        <p:nvSpPr>
          <p:cNvPr id="55302" name="Rectangle 6"/>
          <p:cNvSpPr>
            <a:spLocks noChangeArrowheads="1"/>
          </p:cNvSpPr>
          <p:nvPr/>
        </p:nvSpPr>
        <p:spPr bwMode="auto">
          <a:xfrm>
            <a:off x="4572000" y="0"/>
            <a:ext cx="4572000" cy="6726238"/>
          </a:xfrm>
          <a:prstGeom prst="rect">
            <a:avLst/>
          </a:prstGeom>
          <a:noFill/>
          <a:ln w="9525">
            <a:noFill/>
            <a:miter lim="800000"/>
            <a:headEnd/>
            <a:tailEnd/>
          </a:ln>
        </p:spPr>
        <p:txBody>
          <a:bodyPr>
            <a:spAutoFit/>
          </a:bodyPr>
          <a:lstStyle/>
          <a:p>
            <a:r>
              <a:rPr lang="en-US" sz="2800" b="1">
                <a:solidFill>
                  <a:schemeClr val="tx2"/>
                </a:solidFill>
              </a:rPr>
              <a:t>Mature Stage</a:t>
            </a:r>
            <a:endParaRPr lang="en-US" sz="2800" b="1"/>
          </a:p>
          <a:p>
            <a:r>
              <a:rPr lang="en-US" sz="2400"/>
              <a:t>As the warm moist air mass rises, the water vapor cools.</a:t>
            </a:r>
          </a:p>
          <a:p>
            <a:endParaRPr lang="en-US" sz="2400"/>
          </a:p>
          <a:p>
            <a:r>
              <a:rPr lang="en-US" sz="2400"/>
              <a:t>The water vapor condenses, (which releases more heat)  saturates the cloud and produces torrential rains.</a:t>
            </a:r>
          </a:p>
          <a:p>
            <a:endParaRPr lang="en-US" sz="2400"/>
          </a:p>
          <a:p>
            <a:r>
              <a:rPr lang="en-US" sz="2400"/>
              <a:t>The falling rain pushes and pulls air downward with it, and the storm develops regions of fast moving downdrafts.</a:t>
            </a:r>
          </a:p>
          <a:p>
            <a:endParaRPr lang="en-US" sz="2400"/>
          </a:p>
          <a:p>
            <a:r>
              <a:rPr lang="en-US" sz="2400"/>
              <a:t>Simultaneously, rising warm air and falling colder air, causes large amounts of static electricity to be generated.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302">
                                            <p:txEl>
                                              <p:pRg st="0" end="0"/>
                                            </p:txEl>
                                          </p:spTgt>
                                        </p:tgtEl>
                                        <p:attrNameLst>
                                          <p:attrName>style.visibility</p:attrName>
                                        </p:attrNameLst>
                                      </p:cBhvr>
                                      <p:to>
                                        <p:strVal val="visible"/>
                                      </p:to>
                                    </p:set>
                                    <p:anim calcmode="lin" valueType="num">
                                      <p:cBhvr additive="base">
                                        <p:cTn id="7" dur="500" fill="hold"/>
                                        <p:tgtEl>
                                          <p:spTgt spid="553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3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nodeType="clickEffect">
                                  <p:stCondLst>
                                    <p:cond delay="0"/>
                                  </p:stCondLst>
                                  <p:childTnLst>
                                    <p:set>
                                      <p:cBhvr>
                                        <p:cTn id="12" dur="1" fill="hold">
                                          <p:stCondLst>
                                            <p:cond delay="0"/>
                                          </p:stCondLst>
                                        </p:cTn>
                                        <p:tgtEl>
                                          <p:spTgt spid="55302">
                                            <p:txEl>
                                              <p:pRg st="1" end="1"/>
                                            </p:txEl>
                                          </p:spTgt>
                                        </p:tgtEl>
                                        <p:attrNameLst>
                                          <p:attrName>style.visibility</p:attrName>
                                        </p:attrNameLst>
                                      </p:cBhvr>
                                      <p:to>
                                        <p:strVal val="visible"/>
                                      </p:to>
                                    </p:set>
                                    <p:anim calcmode="lin" valueType="num">
                                      <p:cBhvr>
                                        <p:cTn id="13" dur="500" fill="hold"/>
                                        <p:tgtEl>
                                          <p:spTgt spid="5530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55302">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5530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nodeType="clickEffect">
                                  <p:stCondLst>
                                    <p:cond delay="0"/>
                                  </p:stCondLst>
                                  <p:childTnLst>
                                    <p:set>
                                      <p:cBhvr>
                                        <p:cTn id="19" dur="1" fill="hold">
                                          <p:stCondLst>
                                            <p:cond delay="0"/>
                                          </p:stCondLst>
                                        </p:cTn>
                                        <p:tgtEl>
                                          <p:spTgt spid="55302">
                                            <p:txEl>
                                              <p:pRg st="3" end="3"/>
                                            </p:txEl>
                                          </p:spTgt>
                                        </p:tgtEl>
                                        <p:attrNameLst>
                                          <p:attrName>style.visibility</p:attrName>
                                        </p:attrNameLst>
                                      </p:cBhvr>
                                      <p:to>
                                        <p:strVal val="visible"/>
                                      </p:to>
                                    </p:set>
                                    <p:anim calcmode="lin" valueType="num">
                                      <p:cBhvr>
                                        <p:cTn id="20" dur="500" fill="hold"/>
                                        <p:tgtEl>
                                          <p:spTgt spid="55302">
                                            <p:txEl>
                                              <p:pRg st="3" end="3"/>
                                            </p:txEl>
                                          </p:spTgt>
                                        </p:tgtEl>
                                        <p:attrNameLst>
                                          <p:attrName>ppt_w</p:attrName>
                                        </p:attrNameLst>
                                      </p:cBhvr>
                                      <p:tavLst>
                                        <p:tav tm="0">
                                          <p:val>
                                            <p:fltVal val="0"/>
                                          </p:val>
                                        </p:tav>
                                        <p:tav tm="100000">
                                          <p:val>
                                            <p:strVal val="#ppt_w"/>
                                          </p:val>
                                        </p:tav>
                                      </p:tavLst>
                                    </p:anim>
                                    <p:anim calcmode="lin" valueType="num">
                                      <p:cBhvr>
                                        <p:cTn id="21" dur="500" fill="hold"/>
                                        <p:tgtEl>
                                          <p:spTgt spid="55302">
                                            <p:txEl>
                                              <p:pRg st="3" end="3"/>
                                            </p:txEl>
                                          </p:spTgt>
                                        </p:tgtEl>
                                        <p:attrNameLst>
                                          <p:attrName>ppt_h</p:attrName>
                                        </p:attrNameLst>
                                      </p:cBhvr>
                                      <p:tavLst>
                                        <p:tav tm="0">
                                          <p:val>
                                            <p:fltVal val="0"/>
                                          </p:val>
                                        </p:tav>
                                        <p:tav tm="100000">
                                          <p:val>
                                            <p:strVal val="#ppt_h"/>
                                          </p:val>
                                        </p:tav>
                                      </p:tavLst>
                                    </p:anim>
                                    <p:animEffect transition="in" filter="fade">
                                      <p:cBhvr>
                                        <p:cTn id="22" dur="500"/>
                                        <p:tgtEl>
                                          <p:spTgt spid="553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nodeType="clickEffect">
                                  <p:stCondLst>
                                    <p:cond delay="0"/>
                                  </p:stCondLst>
                                  <p:childTnLst>
                                    <p:set>
                                      <p:cBhvr>
                                        <p:cTn id="26" dur="1" fill="hold">
                                          <p:stCondLst>
                                            <p:cond delay="0"/>
                                          </p:stCondLst>
                                        </p:cTn>
                                        <p:tgtEl>
                                          <p:spTgt spid="55302">
                                            <p:txEl>
                                              <p:pRg st="5" end="5"/>
                                            </p:txEl>
                                          </p:spTgt>
                                        </p:tgtEl>
                                        <p:attrNameLst>
                                          <p:attrName>style.visibility</p:attrName>
                                        </p:attrNameLst>
                                      </p:cBhvr>
                                      <p:to>
                                        <p:strVal val="visible"/>
                                      </p:to>
                                    </p:set>
                                    <p:anim calcmode="lin" valueType="num">
                                      <p:cBhvr>
                                        <p:cTn id="27" dur="500" fill="hold"/>
                                        <p:tgtEl>
                                          <p:spTgt spid="55302">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55302">
                                            <p:txEl>
                                              <p:pRg st="5" end="5"/>
                                            </p:txEl>
                                          </p:spTgt>
                                        </p:tgtEl>
                                        <p:attrNameLst>
                                          <p:attrName>ppt_h</p:attrName>
                                        </p:attrNameLst>
                                      </p:cBhvr>
                                      <p:tavLst>
                                        <p:tav tm="0">
                                          <p:val>
                                            <p:fltVal val="0"/>
                                          </p:val>
                                        </p:tav>
                                        <p:tav tm="100000">
                                          <p:val>
                                            <p:strVal val="#ppt_h"/>
                                          </p:val>
                                        </p:tav>
                                      </p:tavLst>
                                    </p:anim>
                                    <p:animEffect transition="in" filter="fade">
                                      <p:cBhvr>
                                        <p:cTn id="29" dur="500"/>
                                        <p:tgtEl>
                                          <p:spTgt spid="55302">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0" fill="hold" nodeType="clickEffect">
                                  <p:stCondLst>
                                    <p:cond delay="0"/>
                                  </p:stCondLst>
                                  <p:childTnLst>
                                    <p:set>
                                      <p:cBhvr>
                                        <p:cTn id="33" dur="1" fill="hold">
                                          <p:stCondLst>
                                            <p:cond delay="0"/>
                                          </p:stCondLst>
                                        </p:cTn>
                                        <p:tgtEl>
                                          <p:spTgt spid="55302">
                                            <p:txEl>
                                              <p:pRg st="7" end="7"/>
                                            </p:txEl>
                                          </p:spTgt>
                                        </p:tgtEl>
                                        <p:attrNameLst>
                                          <p:attrName>style.visibility</p:attrName>
                                        </p:attrNameLst>
                                      </p:cBhvr>
                                      <p:to>
                                        <p:strVal val="visible"/>
                                      </p:to>
                                    </p:set>
                                    <p:anim calcmode="lin" valueType="num">
                                      <p:cBhvr>
                                        <p:cTn id="34" dur="500" fill="hold"/>
                                        <p:tgtEl>
                                          <p:spTgt spid="55302">
                                            <p:txEl>
                                              <p:pRg st="7" end="7"/>
                                            </p:txEl>
                                          </p:spTgt>
                                        </p:tgtEl>
                                        <p:attrNameLst>
                                          <p:attrName>ppt_w</p:attrName>
                                        </p:attrNameLst>
                                      </p:cBhvr>
                                      <p:tavLst>
                                        <p:tav tm="0">
                                          <p:val>
                                            <p:fltVal val="0"/>
                                          </p:val>
                                        </p:tav>
                                        <p:tav tm="100000">
                                          <p:val>
                                            <p:strVal val="#ppt_w"/>
                                          </p:val>
                                        </p:tav>
                                      </p:tavLst>
                                    </p:anim>
                                    <p:anim calcmode="lin" valueType="num">
                                      <p:cBhvr>
                                        <p:cTn id="35" dur="500" fill="hold"/>
                                        <p:tgtEl>
                                          <p:spTgt spid="55302">
                                            <p:txEl>
                                              <p:pRg st="7" end="7"/>
                                            </p:txEl>
                                          </p:spTgt>
                                        </p:tgtEl>
                                        <p:attrNameLst>
                                          <p:attrName>ppt_h</p:attrName>
                                        </p:attrNameLst>
                                      </p:cBhvr>
                                      <p:tavLst>
                                        <p:tav tm="0">
                                          <p:val>
                                            <p:fltVal val="0"/>
                                          </p:val>
                                        </p:tav>
                                        <p:tav tm="100000">
                                          <p:val>
                                            <p:strVal val="#ppt_h"/>
                                          </p:val>
                                        </p:tav>
                                      </p:tavLst>
                                    </p:anim>
                                    <p:animEffect transition="in" filter="fade">
                                      <p:cBhvr>
                                        <p:cTn id="36" dur="500"/>
                                        <p:tgtEl>
                                          <p:spTgt spid="5530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0"/>
            <a:ext cx="8229600" cy="685800"/>
          </a:xfrm>
        </p:spPr>
        <p:txBody>
          <a:bodyPr>
            <a:normAutofit fontScale="90000"/>
          </a:bodyPr>
          <a:lstStyle/>
          <a:p>
            <a:pPr algn="ctr" eaLnBrk="1" hangingPunct="1">
              <a:defRPr/>
            </a:pPr>
            <a:r>
              <a:rPr lang="en-US" dirty="0" smtClean="0">
                <a:solidFill>
                  <a:schemeClr val="accent1"/>
                </a:solidFill>
              </a:rPr>
              <a:t>Mature Thunderstorms</a:t>
            </a:r>
          </a:p>
        </p:txBody>
      </p:sp>
      <p:sp>
        <p:nvSpPr>
          <p:cNvPr id="63491" name="Rectangle 3"/>
          <p:cNvSpPr>
            <a:spLocks noGrp="1" noChangeArrowheads="1"/>
          </p:cNvSpPr>
          <p:nvPr>
            <p:ph type="body" sz="half" idx="1"/>
          </p:nvPr>
        </p:nvSpPr>
        <p:spPr>
          <a:xfrm>
            <a:off x="228600" y="990600"/>
            <a:ext cx="4267200" cy="5257800"/>
          </a:xfrm>
        </p:spPr>
        <p:txBody>
          <a:bodyPr>
            <a:normAutofit lnSpcReduction="10000"/>
          </a:bodyPr>
          <a:lstStyle/>
          <a:p>
            <a:pPr eaLnBrk="1" hangingPunct="1">
              <a:lnSpc>
                <a:spcPct val="80000"/>
              </a:lnSpc>
              <a:buFontTx/>
              <a:buNone/>
              <a:defRPr/>
            </a:pPr>
            <a:endParaRPr lang="en-US" sz="2400" b="1" dirty="0" smtClean="0">
              <a:latin typeface="Times New Roman" pitchFamily="18" charset="0"/>
              <a:cs typeface="Times New Roman" pitchFamily="18" charset="0"/>
            </a:endParaRPr>
          </a:p>
          <a:p>
            <a:pPr eaLnBrk="1" hangingPunct="1">
              <a:lnSpc>
                <a:spcPct val="80000"/>
              </a:lnSpc>
              <a:buFontTx/>
              <a:buNone/>
              <a:defRPr/>
            </a:pPr>
            <a:r>
              <a:rPr lang="en-US" sz="2400" b="1" dirty="0" smtClean="0">
                <a:solidFill>
                  <a:srgbClr val="C00000"/>
                </a:solidFill>
                <a:latin typeface="Times New Roman" pitchFamily="18" charset="0"/>
                <a:cs typeface="Times New Roman" pitchFamily="18" charset="0"/>
              </a:rPr>
              <a:t>Large, mature thunderstorms can</a:t>
            </a:r>
          </a:p>
          <a:p>
            <a:pPr eaLnBrk="1" hangingPunct="1">
              <a:lnSpc>
                <a:spcPct val="80000"/>
              </a:lnSpc>
              <a:defRPr/>
            </a:pPr>
            <a:r>
              <a:rPr lang="en-US" sz="2400" b="1" dirty="0" smtClean="0">
                <a:latin typeface="Times New Roman" pitchFamily="18" charset="0"/>
                <a:cs typeface="Times New Roman" pitchFamily="18" charset="0"/>
              </a:rPr>
              <a:t>Produce precipitation at astonishing rates, up to 36cm/hr. This causes local flooding.</a:t>
            </a:r>
          </a:p>
          <a:p>
            <a:pPr eaLnBrk="1" hangingPunct="1">
              <a:lnSpc>
                <a:spcPct val="80000"/>
              </a:lnSpc>
              <a:defRPr/>
            </a:pPr>
            <a:endParaRPr lang="en-US" sz="2400" dirty="0" smtClean="0">
              <a:latin typeface="Times New Roman" pitchFamily="18" charset="0"/>
              <a:cs typeface="Times New Roman" pitchFamily="18" charset="0"/>
            </a:endParaRPr>
          </a:p>
          <a:p>
            <a:pPr eaLnBrk="1" hangingPunct="1">
              <a:lnSpc>
                <a:spcPct val="80000"/>
              </a:lnSpc>
              <a:defRPr/>
            </a:pPr>
            <a:r>
              <a:rPr lang="en-US" sz="2400" b="1" dirty="0" smtClean="0">
                <a:latin typeface="Times New Roman" pitchFamily="18" charset="0"/>
                <a:cs typeface="Times New Roman" pitchFamily="18" charset="0"/>
              </a:rPr>
              <a:t>Create hailstones as large as grapefruits</a:t>
            </a:r>
          </a:p>
          <a:p>
            <a:pPr eaLnBrk="1" hangingPunct="1">
              <a:lnSpc>
                <a:spcPct val="80000"/>
              </a:lnSpc>
              <a:buFontTx/>
              <a:buNone/>
              <a:defRPr/>
            </a:pPr>
            <a:r>
              <a:rPr lang="en-US" sz="2400" dirty="0" smtClean="0">
                <a:latin typeface="Times New Roman" pitchFamily="18" charset="0"/>
                <a:cs typeface="Times New Roman" pitchFamily="18" charset="0"/>
              </a:rPr>
              <a:t> 	</a:t>
            </a:r>
          </a:p>
          <a:p>
            <a:pPr eaLnBrk="1" hangingPunct="1">
              <a:lnSpc>
                <a:spcPct val="80000"/>
              </a:lnSpc>
              <a:defRPr/>
            </a:pPr>
            <a:r>
              <a:rPr lang="en-US" sz="2400" b="1" dirty="0" smtClean="0">
                <a:latin typeface="Times New Roman" pitchFamily="18" charset="0"/>
                <a:cs typeface="Times New Roman" pitchFamily="18" charset="0"/>
              </a:rPr>
              <a:t>Generate tremendous electrical power and intense lightning. </a:t>
            </a:r>
          </a:p>
          <a:p>
            <a:pPr eaLnBrk="1" hangingPunct="1">
              <a:lnSpc>
                <a:spcPct val="80000"/>
              </a:lnSpc>
              <a:defRPr/>
            </a:pPr>
            <a:endParaRPr lang="en-US" sz="2400" b="1" dirty="0" smtClean="0">
              <a:latin typeface="Times New Roman" pitchFamily="18" charset="0"/>
              <a:cs typeface="Times New Roman" pitchFamily="18" charset="0"/>
            </a:endParaRPr>
          </a:p>
          <a:p>
            <a:pPr eaLnBrk="1" hangingPunct="1">
              <a:lnSpc>
                <a:spcPct val="80000"/>
              </a:lnSpc>
              <a:defRPr/>
            </a:pPr>
            <a:r>
              <a:rPr lang="en-US" sz="2400" b="1" dirty="0" smtClean="0">
                <a:latin typeface="Times New Roman" pitchFamily="18" charset="0"/>
                <a:cs typeface="Times New Roman" pitchFamily="18" charset="0"/>
              </a:rPr>
              <a:t>Produce tornadoes with devastating swirling winds</a:t>
            </a:r>
          </a:p>
          <a:p>
            <a:pPr eaLnBrk="1" hangingPunct="1">
              <a:lnSpc>
                <a:spcPct val="80000"/>
              </a:lnSpc>
              <a:defRPr/>
            </a:pPr>
            <a:endParaRPr lang="en-US" sz="2000" dirty="0" smtClean="0"/>
          </a:p>
        </p:txBody>
      </p:sp>
      <p:pic>
        <p:nvPicPr>
          <p:cNvPr id="9220" name="Picture 7" descr="BAjune24"/>
          <p:cNvPicPr>
            <a:picLocks noGrp="1" noChangeAspect="1" noChangeArrowheads="1"/>
          </p:cNvPicPr>
          <p:nvPr>
            <p:ph sz="half" idx="2"/>
          </p:nvPr>
        </p:nvPicPr>
        <p:blipFill>
          <a:blip r:embed="rId2" cstate="print"/>
          <a:srcRect/>
          <a:stretch>
            <a:fillRect/>
          </a:stretch>
        </p:blipFill>
        <p:spPr>
          <a:xfrm>
            <a:off x="4572000" y="762000"/>
            <a:ext cx="4343400" cy="5867400"/>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 calcmode="lin" valueType="num">
                                      <p:cBhvr>
                                        <p:cTn id="7" dur="500" fill="hold"/>
                                        <p:tgtEl>
                                          <p:spTgt spid="63490"/>
                                        </p:tgtEl>
                                        <p:attrNameLst>
                                          <p:attrName>ppt_w</p:attrName>
                                        </p:attrNameLst>
                                      </p:cBhvr>
                                      <p:tavLst>
                                        <p:tav tm="0">
                                          <p:val>
                                            <p:fltVal val="0"/>
                                          </p:val>
                                        </p:tav>
                                        <p:tav tm="100000">
                                          <p:val>
                                            <p:strVal val="#ppt_w"/>
                                          </p:val>
                                        </p:tav>
                                      </p:tavLst>
                                    </p:anim>
                                    <p:anim calcmode="lin" valueType="num">
                                      <p:cBhvr>
                                        <p:cTn id="8" dur="500" fill="hold"/>
                                        <p:tgtEl>
                                          <p:spTgt spid="63490"/>
                                        </p:tgtEl>
                                        <p:attrNameLst>
                                          <p:attrName>ppt_h</p:attrName>
                                        </p:attrNameLst>
                                      </p:cBhvr>
                                      <p:tavLst>
                                        <p:tav tm="0">
                                          <p:val>
                                            <p:fltVal val="0"/>
                                          </p:val>
                                        </p:tav>
                                        <p:tav tm="100000">
                                          <p:val>
                                            <p:strVal val="#ppt_h"/>
                                          </p:val>
                                        </p:tav>
                                      </p:tavLst>
                                    </p:anim>
                                    <p:animEffect transition="in" filter="fade">
                                      <p:cBhvr>
                                        <p:cTn id="9" dur="500"/>
                                        <p:tgtEl>
                                          <p:spTgt spid="6349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3491">
                                            <p:txEl>
                                              <p:pRg st="1" end="1"/>
                                            </p:txEl>
                                          </p:spTgt>
                                        </p:tgtEl>
                                        <p:attrNameLst>
                                          <p:attrName>style.visibility</p:attrName>
                                        </p:attrNameLst>
                                      </p:cBhvr>
                                      <p:to>
                                        <p:strVal val="visible"/>
                                      </p:to>
                                    </p:set>
                                    <p:anim calcmode="lin" valueType="num">
                                      <p:cBhvr>
                                        <p:cTn id="14" dur="500" fill="hold"/>
                                        <p:tgtEl>
                                          <p:spTgt spid="63491">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63491">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6349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63491">
                                            <p:txEl>
                                              <p:pRg st="2" end="2"/>
                                            </p:txEl>
                                          </p:spTgt>
                                        </p:tgtEl>
                                        <p:attrNameLst>
                                          <p:attrName>style.visibility</p:attrName>
                                        </p:attrNameLst>
                                      </p:cBhvr>
                                      <p:to>
                                        <p:strVal val="visible"/>
                                      </p:to>
                                    </p:set>
                                    <p:anim calcmode="lin" valueType="num">
                                      <p:cBhvr>
                                        <p:cTn id="21" dur="500" fill="hold"/>
                                        <p:tgtEl>
                                          <p:spTgt spid="63491">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63491">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6349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63491">
                                            <p:txEl>
                                              <p:pRg st="4" end="4"/>
                                            </p:txEl>
                                          </p:spTgt>
                                        </p:tgtEl>
                                        <p:attrNameLst>
                                          <p:attrName>style.visibility</p:attrName>
                                        </p:attrNameLst>
                                      </p:cBhvr>
                                      <p:to>
                                        <p:strVal val="visible"/>
                                      </p:to>
                                    </p:set>
                                    <p:anim calcmode="lin" valueType="num">
                                      <p:cBhvr>
                                        <p:cTn id="28" dur="500" fill="hold"/>
                                        <p:tgtEl>
                                          <p:spTgt spid="63491">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63491">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6349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nodeType="clickEffect">
                                  <p:stCondLst>
                                    <p:cond delay="0"/>
                                  </p:stCondLst>
                                  <p:childTnLst>
                                    <p:set>
                                      <p:cBhvr>
                                        <p:cTn id="34" dur="1" fill="hold">
                                          <p:stCondLst>
                                            <p:cond delay="0"/>
                                          </p:stCondLst>
                                        </p:cTn>
                                        <p:tgtEl>
                                          <p:spTgt spid="63491">
                                            <p:txEl>
                                              <p:pRg st="6" end="6"/>
                                            </p:txEl>
                                          </p:spTgt>
                                        </p:tgtEl>
                                        <p:attrNameLst>
                                          <p:attrName>style.visibility</p:attrName>
                                        </p:attrNameLst>
                                      </p:cBhvr>
                                      <p:to>
                                        <p:strVal val="visible"/>
                                      </p:to>
                                    </p:set>
                                    <p:anim calcmode="lin" valueType="num">
                                      <p:cBhvr>
                                        <p:cTn id="35" dur="500" fill="hold"/>
                                        <p:tgtEl>
                                          <p:spTgt spid="63491">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63491">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634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nodeType="clickEffect">
                                  <p:stCondLst>
                                    <p:cond delay="0"/>
                                  </p:stCondLst>
                                  <p:childTnLst>
                                    <p:set>
                                      <p:cBhvr>
                                        <p:cTn id="41" dur="1" fill="hold">
                                          <p:stCondLst>
                                            <p:cond delay="0"/>
                                          </p:stCondLst>
                                        </p:cTn>
                                        <p:tgtEl>
                                          <p:spTgt spid="63491">
                                            <p:txEl>
                                              <p:pRg st="8" end="8"/>
                                            </p:txEl>
                                          </p:spTgt>
                                        </p:tgtEl>
                                        <p:attrNameLst>
                                          <p:attrName>style.visibility</p:attrName>
                                        </p:attrNameLst>
                                      </p:cBhvr>
                                      <p:to>
                                        <p:strVal val="visible"/>
                                      </p:to>
                                    </p:set>
                                    <p:anim calcmode="lin" valueType="num">
                                      <p:cBhvr>
                                        <p:cTn id="42" dur="500" fill="hold"/>
                                        <p:tgtEl>
                                          <p:spTgt spid="63491">
                                            <p:txEl>
                                              <p:pRg st="8" end="8"/>
                                            </p:txEl>
                                          </p:spTgt>
                                        </p:tgtEl>
                                        <p:attrNameLst>
                                          <p:attrName>ppt_w</p:attrName>
                                        </p:attrNameLst>
                                      </p:cBhvr>
                                      <p:tavLst>
                                        <p:tav tm="0">
                                          <p:val>
                                            <p:fltVal val="0"/>
                                          </p:val>
                                        </p:tav>
                                        <p:tav tm="100000">
                                          <p:val>
                                            <p:strVal val="#ppt_w"/>
                                          </p:val>
                                        </p:tav>
                                      </p:tavLst>
                                    </p:anim>
                                    <p:anim calcmode="lin" valueType="num">
                                      <p:cBhvr>
                                        <p:cTn id="43" dur="500" fill="hold"/>
                                        <p:tgtEl>
                                          <p:spTgt spid="63491">
                                            <p:txEl>
                                              <p:pRg st="8" end="8"/>
                                            </p:txEl>
                                          </p:spTgt>
                                        </p:tgtEl>
                                        <p:attrNameLst>
                                          <p:attrName>ppt_h</p:attrName>
                                        </p:attrNameLst>
                                      </p:cBhvr>
                                      <p:tavLst>
                                        <p:tav tm="0">
                                          <p:val>
                                            <p:fltVal val="0"/>
                                          </p:val>
                                        </p:tav>
                                        <p:tav tm="100000">
                                          <p:val>
                                            <p:strVal val="#ppt_h"/>
                                          </p:val>
                                        </p:tav>
                                      </p:tavLst>
                                    </p:anim>
                                    <p:animEffect transition="in" filter="fade">
                                      <p:cBhvr>
                                        <p:cTn id="44" dur="500"/>
                                        <p:tgtEl>
                                          <p:spTgt spid="634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6"/>
          <p:cNvSpPr>
            <a:spLocks noChangeArrowheads="1"/>
          </p:cNvSpPr>
          <p:nvPr/>
        </p:nvSpPr>
        <p:spPr bwMode="auto">
          <a:xfrm>
            <a:off x="609600" y="457200"/>
            <a:ext cx="7162800" cy="3816429"/>
          </a:xfrm>
          <a:prstGeom prst="rect">
            <a:avLst/>
          </a:prstGeom>
          <a:noFill/>
          <a:ln w="9525">
            <a:noFill/>
            <a:miter lim="800000"/>
            <a:headEnd/>
            <a:tailEnd/>
          </a:ln>
        </p:spPr>
        <p:txBody>
          <a:bodyPr wrap="square">
            <a:spAutoFit/>
          </a:bodyPr>
          <a:lstStyle/>
          <a:p>
            <a:r>
              <a:rPr lang="en-US" dirty="0"/>
              <a:t> </a:t>
            </a:r>
            <a:r>
              <a:rPr lang="en-US" sz="3200" b="1" i="1" dirty="0">
                <a:solidFill>
                  <a:schemeClr val="tx2"/>
                </a:solidFill>
              </a:rPr>
              <a:t>Dissipating Stage</a:t>
            </a:r>
            <a:r>
              <a:rPr lang="en-US" i="1" dirty="0">
                <a:solidFill>
                  <a:schemeClr val="tx2"/>
                </a:solidFill>
              </a:rPr>
              <a:t> </a:t>
            </a:r>
          </a:p>
          <a:p>
            <a:endParaRPr lang="en-US" dirty="0"/>
          </a:p>
          <a:p>
            <a:r>
              <a:rPr lang="en-US" sz="2400" b="1" dirty="0"/>
              <a:t>Downbursts of high speed wind may occur. </a:t>
            </a:r>
          </a:p>
          <a:p>
            <a:endParaRPr lang="en-US" sz="2400" b="1" dirty="0"/>
          </a:p>
          <a:p>
            <a:r>
              <a:rPr lang="en-US" sz="2400" b="1" dirty="0"/>
              <a:t>All air within the storm has become cooler than the air outside of the storm.</a:t>
            </a:r>
          </a:p>
          <a:p>
            <a:endParaRPr lang="en-US" sz="2400" b="1" dirty="0"/>
          </a:p>
          <a:p>
            <a:r>
              <a:rPr lang="en-US" sz="2400" b="1" dirty="0"/>
              <a:t>If deprived of its energy source of warm, moist air, the storm soon splits into a series of disorganized layers of </a:t>
            </a:r>
            <a:r>
              <a:rPr lang="en-US" sz="2400" b="1" dirty="0" smtClean="0"/>
              <a:t>cloud and the </a:t>
            </a:r>
            <a:r>
              <a:rPr lang="en-US" sz="2400" b="1" dirty="0"/>
              <a:t>storm is </a:t>
            </a:r>
            <a:r>
              <a:rPr lang="en-US" sz="2400" b="1" dirty="0" smtClean="0"/>
              <a:t>finished</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7350">
                                            <p:txEl>
                                              <p:pRg st="0" end="0"/>
                                            </p:txEl>
                                          </p:spTgt>
                                        </p:tgtEl>
                                        <p:attrNameLst>
                                          <p:attrName>style.visibility</p:attrName>
                                        </p:attrNameLst>
                                      </p:cBhvr>
                                      <p:to>
                                        <p:strVal val="visible"/>
                                      </p:to>
                                    </p:set>
                                    <p:anim calcmode="lin" valueType="num">
                                      <p:cBhvr>
                                        <p:cTn id="7" dur="500" fill="hold"/>
                                        <p:tgtEl>
                                          <p:spTgt spid="5735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7350">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7350">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57350">
                                            <p:txEl>
                                              <p:pRg st="2" end="2"/>
                                            </p:txEl>
                                          </p:spTgt>
                                        </p:tgtEl>
                                        <p:attrNameLst>
                                          <p:attrName>style.visibility</p:attrName>
                                        </p:attrNameLst>
                                      </p:cBhvr>
                                      <p:to>
                                        <p:strVal val="visible"/>
                                      </p:to>
                                    </p:set>
                                    <p:anim calcmode="lin" valueType="num">
                                      <p:cBhvr>
                                        <p:cTn id="14" dur="500" fill="hold"/>
                                        <p:tgtEl>
                                          <p:spTgt spid="57350">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7350">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735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57350">
                                            <p:txEl>
                                              <p:pRg st="4" end="4"/>
                                            </p:txEl>
                                          </p:spTgt>
                                        </p:tgtEl>
                                        <p:attrNameLst>
                                          <p:attrName>style.visibility</p:attrName>
                                        </p:attrNameLst>
                                      </p:cBhvr>
                                      <p:to>
                                        <p:strVal val="visible"/>
                                      </p:to>
                                    </p:set>
                                    <p:anim calcmode="lin" valueType="num">
                                      <p:cBhvr>
                                        <p:cTn id="21" dur="500" fill="hold"/>
                                        <p:tgtEl>
                                          <p:spTgt spid="57350">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57350">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57350">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57350">
                                            <p:txEl>
                                              <p:pRg st="6" end="6"/>
                                            </p:txEl>
                                          </p:spTgt>
                                        </p:tgtEl>
                                        <p:attrNameLst>
                                          <p:attrName>style.visibility</p:attrName>
                                        </p:attrNameLst>
                                      </p:cBhvr>
                                      <p:to>
                                        <p:strVal val="visible"/>
                                      </p:to>
                                    </p:set>
                                    <p:anim calcmode="lin" valueType="num">
                                      <p:cBhvr>
                                        <p:cTn id="28" dur="500" fill="hold"/>
                                        <p:tgtEl>
                                          <p:spTgt spid="57350">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57350">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573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Aguado_Figure_11_07"/>
          <p:cNvPicPr>
            <a:picLocks noChangeAspect="1" noChangeArrowheads="1"/>
          </p:cNvPicPr>
          <p:nvPr/>
        </p:nvPicPr>
        <p:blipFill>
          <a:blip r:embed="rId2" cstate="print"/>
          <a:srcRect l="342" r="2783" b="8623"/>
          <a:stretch>
            <a:fillRect/>
          </a:stretch>
        </p:blipFill>
        <p:spPr bwMode="auto">
          <a:xfrm>
            <a:off x="0" y="1524000"/>
            <a:ext cx="9144000" cy="4094163"/>
          </a:xfrm>
          <a:prstGeom prst="rect">
            <a:avLst/>
          </a:prstGeom>
          <a:noFill/>
          <a:ln w="9525">
            <a:noFill/>
            <a:miter lim="800000"/>
            <a:headEnd/>
            <a:tailEnd/>
          </a:ln>
        </p:spPr>
      </p:pic>
      <p:sp>
        <p:nvSpPr>
          <p:cNvPr id="14339" name="Text Box 5"/>
          <p:cNvSpPr txBox="1">
            <a:spLocks noChangeArrowheads="1"/>
          </p:cNvSpPr>
          <p:nvPr/>
        </p:nvSpPr>
        <p:spPr bwMode="auto">
          <a:xfrm>
            <a:off x="0" y="-228600"/>
            <a:ext cx="10988676" cy="1200329"/>
          </a:xfrm>
          <a:prstGeom prst="rect">
            <a:avLst/>
          </a:prstGeom>
          <a:noFill/>
          <a:ln w="9525">
            <a:noFill/>
            <a:miter lim="800000"/>
            <a:headEnd/>
            <a:tailEnd/>
          </a:ln>
        </p:spPr>
        <p:txBody>
          <a:bodyPr wrap="square">
            <a:spAutoFit/>
          </a:bodyPr>
          <a:lstStyle/>
          <a:p>
            <a:endParaRPr lang="en-US" sz="3600" b="1" dirty="0"/>
          </a:p>
          <a:p>
            <a:r>
              <a:rPr lang="en-US" sz="3600" b="1" dirty="0"/>
              <a:t>Developing (cumulus), mature and </a:t>
            </a:r>
            <a:r>
              <a:rPr lang="en-US" sz="3600" b="1" dirty="0" smtClean="0"/>
              <a:t> dissipating</a:t>
            </a:r>
            <a:endParaRPr lang="en-US" sz="36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1143000" y="71376"/>
            <a:ext cx="69342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fr-FR" sz="2400" b="1" i="0" u="none" strike="noStrike" cap="none" normalizeH="0" baseline="0" dirty="0" err="1" smtClean="0">
                <a:ln>
                  <a:noFill/>
                </a:ln>
                <a:solidFill>
                  <a:srgbClr val="000000"/>
                </a:solidFill>
                <a:effectLst/>
                <a:latin typeface="Times New Roman" pitchFamily="18" charset="0"/>
                <a:cs typeface="Times New Roman" pitchFamily="18" charset="0"/>
              </a:rPr>
              <a:t>When</a:t>
            </a:r>
            <a:r>
              <a:rPr kumimoji="0" lang="fr-FR" sz="2400" b="1" i="0" u="none" strike="noStrike" cap="none" normalizeH="0" baseline="0" dirty="0" smtClean="0">
                <a:ln>
                  <a:noFill/>
                </a:ln>
                <a:solidFill>
                  <a:srgbClr val="000000"/>
                </a:solidFill>
                <a:effectLst/>
                <a:latin typeface="Times New Roman" pitchFamily="18" charset="0"/>
                <a:cs typeface="Times New Roman" pitchFamily="18" charset="0"/>
              </a:rPr>
              <a:t> are </a:t>
            </a:r>
            <a:r>
              <a:rPr kumimoji="0" lang="fr-FR" sz="2400" b="1" i="0" u="none" strike="noStrike" cap="none" normalizeH="0" baseline="0" dirty="0" err="1" smtClean="0">
                <a:ln>
                  <a:noFill/>
                </a:ln>
                <a:solidFill>
                  <a:srgbClr val="000000"/>
                </a:solidFill>
                <a:effectLst/>
                <a:latin typeface="Times New Roman" pitchFamily="18" charset="0"/>
                <a:cs typeface="Times New Roman" pitchFamily="18" charset="0"/>
              </a:rPr>
              <a:t>thunderstorms</a:t>
            </a:r>
            <a:r>
              <a:rPr kumimoji="0" lang="fr-FR" sz="2400" b="1"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1" i="0" u="none" strike="noStrike" cap="none" normalizeH="0" baseline="0" dirty="0" err="1" smtClean="0">
                <a:ln>
                  <a:noFill/>
                </a:ln>
                <a:solidFill>
                  <a:srgbClr val="000000"/>
                </a:solidFill>
                <a:effectLst/>
                <a:latin typeface="Times New Roman" pitchFamily="18" charset="0"/>
                <a:cs typeface="Times New Roman" pitchFamily="18" charset="0"/>
              </a:rPr>
              <a:t>most</a:t>
            </a:r>
            <a:r>
              <a:rPr kumimoji="0" lang="fr-FR" sz="2400" b="1"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1" i="0" u="none" strike="noStrike" cap="none" normalizeH="0" baseline="0" dirty="0" err="1" smtClean="0">
                <a:ln>
                  <a:noFill/>
                </a:ln>
                <a:solidFill>
                  <a:srgbClr val="000000"/>
                </a:solidFill>
                <a:effectLst/>
                <a:latin typeface="Times New Roman" pitchFamily="18" charset="0"/>
                <a:cs typeface="Times New Roman" pitchFamily="18" charset="0"/>
              </a:rPr>
              <a:t>likely</a:t>
            </a:r>
            <a:r>
              <a:rPr kumimoji="0" lang="fr-FR" sz="2400" b="1" i="0" u="none" strike="noStrike" cap="none" normalizeH="0" baseline="0" dirty="0" smtClean="0">
                <a:ln>
                  <a:noFill/>
                </a:ln>
                <a:solidFill>
                  <a:srgbClr val="000000"/>
                </a:solidFill>
                <a:effectLst/>
                <a:latin typeface="Times New Roman" pitchFamily="18" charset="0"/>
                <a:cs typeface="Times New Roman" pitchFamily="18" charset="0"/>
              </a:rPr>
              <a:t> to </a:t>
            </a:r>
            <a:r>
              <a:rPr kumimoji="0" lang="fr-FR" sz="2400" b="1" i="0" u="none" strike="noStrike" cap="none" normalizeH="0" baseline="0" dirty="0" err="1" smtClean="0">
                <a:ln>
                  <a:noFill/>
                </a:ln>
                <a:solidFill>
                  <a:srgbClr val="000000"/>
                </a:solidFill>
                <a:effectLst/>
                <a:latin typeface="Times New Roman" pitchFamily="18" charset="0"/>
                <a:cs typeface="Times New Roman" pitchFamily="18" charset="0"/>
              </a:rPr>
              <a:t>occur</a:t>
            </a:r>
            <a:r>
              <a:rPr kumimoji="0" lang="fr-FR" sz="2400" b="1"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Thunderstorms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can</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occur</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year</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-round and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at</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all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hours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But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they</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are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most</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likely</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to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happen</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in the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spring</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and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summer</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months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and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during</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the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afternoon</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and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evening</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hours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a:t>
            </a:r>
            <a:b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b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400" b="1" i="0" u="none" strike="noStrike" cap="none" normalizeH="0" baseline="0" dirty="0" smtClean="0">
                <a:ln>
                  <a:noFill/>
                </a:ln>
                <a:solidFill>
                  <a:srgbClr val="000000"/>
                </a:solidFill>
                <a:effectLst/>
                <a:latin typeface="Times New Roman" pitchFamily="18" charset="0"/>
                <a:cs typeface="Times New Roman" pitchFamily="18" charset="0"/>
              </a:rPr>
              <a:t>How </a:t>
            </a:r>
            <a:r>
              <a:rPr kumimoji="0" lang="fr-FR" sz="2400" b="1" i="0" u="none" strike="noStrike" cap="none" normalizeH="0" baseline="0" dirty="0" err="1" smtClean="0">
                <a:ln>
                  <a:noFill/>
                </a:ln>
                <a:solidFill>
                  <a:srgbClr val="000000"/>
                </a:solidFill>
                <a:effectLst/>
                <a:latin typeface="Times New Roman" pitchFamily="18" charset="0"/>
                <a:cs typeface="Times New Roman" pitchFamily="18" charset="0"/>
              </a:rPr>
              <a:t>many</a:t>
            </a:r>
            <a:r>
              <a:rPr kumimoji="0" lang="fr-FR" sz="2400" b="1"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1" i="0" u="none" strike="noStrike" cap="none" normalizeH="0" baseline="0" dirty="0" err="1" smtClean="0">
                <a:ln>
                  <a:noFill/>
                </a:ln>
                <a:solidFill>
                  <a:srgbClr val="000000"/>
                </a:solidFill>
                <a:effectLst/>
                <a:latin typeface="Times New Roman" pitchFamily="18" charset="0"/>
                <a:cs typeface="Times New Roman" pitchFamily="18" charset="0"/>
              </a:rPr>
              <a:t>thunderstorms</a:t>
            </a:r>
            <a:r>
              <a:rPr kumimoji="0" lang="fr-FR" sz="2400" b="1" i="0" u="none" strike="noStrike" cap="none" normalizeH="0" baseline="0" dirty="0" smtClean="0">
                <a:ln>
                  <a:noFill/>
                </a:ln>
                <a:solidFill>
                  <a:srgbClr val="000000"/>
                </a:solidFill>
                <a:effectLst/>
                <a:latin typeface="Times New Roman" pitchFamily="18" charset="0"/>
                <a:cs typeface="Times New Roman" pitchFamily="18" charset="0"/>
              </a:rPr>
              <a:t> are </a:t>
            </a:r>
            <a:r>
              <a:rPr kumimoji="0" lang="fr-FR" sz="2400" b="1" i="0" u="none" strike="noStrike" cap="none" normalizeH="0" baseline="0" dirty="0" err="1" smtClean="0">
                <a:ln>
                  <a:noFill/>
                </a:ln>
                <a:solidFill>
                  <a:srgbClr val="000000"/>
                </a:solidFill>
                <a:effectLst/>
                <a:latin typeface="Times New Roman" pitchFamily="18" charset="0"/>
                <a:cs typeface="Times New Roman" pitchFamily="18" charset="0"/>
              </a:rPr>
              <a:t>there</a:t>
            </a:r>
            <a:r>
              <a:rPr kumimoji="0" lang="fr-FR" sz="2400" b="1"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1" i="0" u="none" strike="noStrike" cap="none" normalizeH="0" baseline="0" dirty="0" err="1" smtClean="0">
                <a:ln>
                  <a:noFill/>
                </a:ln>
                <a:solidFill>
                  <a:srgbClr val="000000"/>
                </a:solidFill>
                <a:effectLst/>
                <a:latin typeface="Times New Roman" pitchFamily="18" charset="0"/>
                <a:cs typeface="Times New Roman" pitchFamily="18" charset="0"/>
              </a:rPr>
              <a:t>every</a:t>
            </a:r>
            <a:r>
              <a:rPr kumimoji="0" lang="fr-FR" sz="2400" b="1"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1" i="0" u="none" strike="noStrike" cap="none" normalizeH="0" baseline="0" dirty="0" err="1" smtClean="0">
                <a:ln>
                  <a:noFill/>
                </a:ln>
                <a:solidFill>
                  <a:srgbClr val="000000"/>
                </a:solidFill>
                <a:effectLst/>
                <a:latin typeface="Times New Roman" pitchFamily="18" charset="0"/>
                <a:cs typeface="Times New Roman" pitchFamily="18" charset="0"/>
              </a:rPr>
              <a:t>day</a:t>
            </a:r>
            <a:r>
              <a:rPr kumimoji="0" lang="fr-FR" sz="2400" b="1"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It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is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estimated</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that</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there</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are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around</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1,800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thunderstorms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that</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occur</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across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our</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planet</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every</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day</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a:t>
            </a:r>
            <a:b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400" b="1" i="0" u="none" strike="noStrike" cap="none" normalizeH="0" baseline="0" dirty="0" smtClean="0">
                <a:ln>
                  <a:noFill/>
                </a:ln>
                <a:solidFill>
                  <a:srgbClr val="000000"/>
                </a:solidFill>
                <a:effectLst/>
                <a:latin typeface="Times New Roman" pitchFamily="18" charset="0"/>
                <a:cs typeface="Times New Roman" pitchFamily="18" charset="0"/>
              </a:rPr>
              <a:t>Are </a:t>
            </a:r>
            <a:r>
              <a:rPr kumimoji="0" lang="fr-FR" sz="2400" b="1" i="0" u="none" strike="noStrike" cap="none" normalizeH="0" baseline="0" dirty="0" err="1" smtClean="0">
                <a:ln>
                  <a:noFill/>
                </a:ln>
                <a:solidFill>
                  <a:srgbClr val="000000"/>
                </a:solidFill>
                <a:effectLst/>
                <a:latin typeface="Times New Roman" pitchFamily="18" charset="0"/>
                <a:cs typeface="Times New Roman" pitchFamily="18" charset="0"/>
              </a:rPr>
              <a:t>thunderstorms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lang="fr-FR" sz="2400" b="1" dirty="0" err="1" smtClean="0">
                <a:solidFill>
                  <a:srgbClr val="000000"/>
                </a:solidFill>
                <a:latin typeface="Times New Roman" pitchFamily="18" charset="0"/>
                <a:cs typeface="Times New Roman" pitchFamily="18" charset="0"/>
              </a:rPr>
              <a:t>dangerous</a:t>
            </a:r>
            <a:r>
              <a:rPr lang="fr-FR" sz="2400" b="1" dirty="0" smtClean="0">
                <a:solidFill>
                  <a:srgbClr val="000000"/>
                </a:solidFill>
                <a:latin typeface="Times New Roman" pitchFamily="18" charset="0"/>
                <a:cs typeface="Times New Roman" pitchFamily="18" charset="0"/>
              </a:rPr>
              <a:t>?</a:t>
            </a:r>
            <a:r>
              <a:rPr lang="fr-FR" sz="2400" dirty="0" smtClean="0">
                <a:solidFill>
                  <a:srgbClr val="000000"/>
                </a:solidFill>
                <a:latin typeface="Times New Roman" pitchFamily="18" charset="0"/>
                <a:cs typeface="Times New Roman" pitchFamily="18" charset="0"/>
              </a:rPr>
              <a:t/>
            </a:r>
            <a:br>
              <a:rPr lang="fr-FR" sz="2400" dirty="0" smtClean="0">
                <a:solidFill>
                  <a:srgbClr val="000000"/>
                </a:solidFill>
                <a:latin typeface="Times New Roman" pitchFamily="18" charset="0"/>
                <a:cs typeface="Times New Roman" pitchFamily="18" charset="0"/>
              </a:rPr>
            </a:br>
            <a:r>
              <a:rPr lang="fr-FR" sz="2400" dirty="0" err="1" smtClean="0">
                <a:solidFill>
                  <a:srgbClr val="000000"/>
                </a:solidFill>
                <a:latin typeface="Times New Roman" pitchFamily="18" charset="0"/>
                <a:cs typeface="Times New Roman" pitchFamily="18" charset="0"/>
              </a:rPr>
              <a:t>Yes</a:t>
            </a:r>
            <a:r>
              <a:rPr lang="fr-FR" sz="2400" dirty="0" smtClean="0">
                <a:solidFill>
                  <a:srgbClr val="000000"/>
                </a:solidFill>
                <a:latin typeface="Times New Roman" pitchFamily="18" charset="0"/>
                <a:cs typeface="Times New Roman" pitchFamily="18" charset="0"/>
              </a:rPr>
              <a:t>, </a:t>
            </a:r>
            <a:r>
              <a:rPr lang="fr-FR" sz="2400" dirty="0" err="1" smtClean="0">
                <a:solidFill>
                  <a:srgbClr val="000000"/>
                </a:solidFill>
                <a:latin typeface="Times New Roman" pitchFamily="18" charset="0"/>
                <a:cs typeface="Times New Roman" pitchFamily="18" charset="0"/>
              </a:rPr>
              <a:t>despite</a:t>
            </a:r>
            <a:r>
              <a:rPr lang="fr-FR" sz="2400" dirty="0" smtClean="0">
                <a:solidFill>
                  <a:srgbClr val="000000"/>
                </a:solidFill>
                <a:latin typeface="Times New Roman" pitchFamily="18" charset="0"/>
                <a:cs typeface="Times New Roman" pitchFamily="18" charset="0"/>
              </a:rPr>
              <a:t> </a:t>
            </a:r>
            <a:r>
              <a:rPr lang="fr-FR" sz="2400" dirty="0" err="1" smtClean="0">
                <a:solidFill>
                  <a:srgbClr val="000000"/>
                </a:solidFill>
                <a:latin typeface="Times New Roman" pitchFamily="18" charset="0"/>
                <a:cs typeface="Times New Roman" pitchFamily="18" charset="0"/>
              </a:rPr>
              <a:t>their</a:t>
            </a:r>
            <a:r>
              <a:rPr lang="fr-FR" sz="2400" dirty="0" smtClean="0">
                <a:solidFill>
                  <a:srgbClr val="000000"/>
                </a:solidFill>
                <a:latin typeface="Times New Roman" pitchFamily="18" charset="0"/>
                <a:cs typeface="Times New Roman" pitchFamily="18" charset="0"/>
              </a:rPr>
              <a:t> </a:t>
            </a:r>
            <a:r>
              <a:rPr lang="fr-FR" sz="2400" dirty="0" err="1" smtClean="0">
                <a:solidFill>
                  <a:srgbClr val="000000"/>
                </a:solidFill>
                <a:latin typeface="Times New Roman" pitchFamily="18" charset="0"/>
                <a:cs typeface="Times New Roman" pitchFamily="18" charset="0"/>
              </a:rPr>
              <a:t>small</a:t>
            </a:r>
            <a:r>
              <a:rPr lang="fr-FR" sz="2400" dirty="0" smtClean="0">
                <a:solidFill>
                  <a:srgbClr val="000000"/>
                </a:solidFill>
                <a:latin typeface="Times New Roman" pitchFamily="18" charset="0"/>
                <a:cs typeface="Times New Roman" pitchFamily="18" charset="0"/>
              </a:rPr>
              <a:t> </a:t>
            </a:r>
            <a:r>
              <a:rPr lang="fr-FR" sz="2400" dirty="0" smtClean="0">
                <a:solidFill>
                  <a:srgbClr val="000000"/>
                </a:solidFill>
                <a:latin typeface="Times New Roman" pitchFamily="18" charset="0"/>
                <a:cs typeface="Times New Roman" pitchFamily="18" charset="0"/>
              </a:rPr>
              <a:t>size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thunderstorms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are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dangerous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Every</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thunderstorm</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produces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lightning</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which</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kills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more people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each</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year</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than</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err="1" smtClean="0">
                <a:ln>
                  <a:noFill/>
                </a:ln>
                <a:solidFill>
                  <a:srgbClr val="000000"/>
                </a:solidFill>
                <a:effectLst/>
                <a:latin typeface="Times New Roman" pitchFamily="18" charset="0"/>
                <a:cs typeface="Times New Roman" pitchFamily="18" charset="0"/>
              </a:rPr>
              <a:t>tornadoes</a:t>
            </a: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a:t>
            </a:r>
            <a:b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fr-FR" sz="24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fr-FR" sz="24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fr-FR" sz="2400" b="0" i="0" u="none" strike="noStrike" cap="none" normalizeH="0" baseline="0" dirty="0" smtClean="0">
              <a:ln>
                <a:noFill/>
              </a:ln>
              <a:solidFill>
                <a:srgbClr val="000000"/>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2419</TotalTime>
  <Words>813</Words>
  <Application>Microsoft Office PowerPoint</Application>
  <PresentationFormat>On-screen Show (4:3)</PresentationFormat>
  <Paragraphs>121</Paragraphs>
  <Slides>28</Slides>
  <Notes>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PowerPoint Presentation</vt:lpstr>
      <vt:lpstr>PowerPoint Presentation</vt:lpstr>
      <vt:lpstr>PowerPoint Presentation</vt:lpstr>
      <vt:lpstr>Mature Thunderstorms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Lightening harmful?</vt:lpstr>
      <vt:lpstr>Lightning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JAM</dc:creator>
  <cp:lastModifiedBy>CIIT</cp:lastModifiedBy>
  <cp:revision>30</cp:revision>
  <dcterms:created xsi:type="dcterms:W3CDTF">2006-08-16T00:00:00Z</dcterms:created>
  <dcterms:modified xsi:type="dcterms:W3CDTF">2017-10-05T06:14:47Z</dcterms:modified>
</cp:coreProperties>
</file>